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294" r:id="rId3"/>
    <p:sldId id="263" r:id="rId4"/>
    <p:sldId id="262" r:id="rId5"/>
    <p:sldId id="259" r:id="rId6"/>
    <p:sldId id="260" r:id="rId7"/>
    <p:sldId id="261" r:id="rId8"/>
    <p:sldId id="264" r:id="rId9"/>
    <p:sldId id="258"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6" r:id="rId27"/>
    <p:sldId id="282" r:id="rId28"/>
    <p:sldId id="284" r:id="rId29"/>
    <p:sldId id="287" r:id="rId30"/>
    <p:sldId id="288" r:id="rId31"/>
    <p:sldId id="289" r:id="rId32"/>
    <p:sldId id="290" r:id="rId33"/>
    <p:sldId id="291" r:id="rId34"/>
    <p:sldId id="292" r:id="rId35"/>
    <p:sldId id="293" r:id="rId36"/>
    <p:sldId id="298" r:id="rId37"/>
    <p:sldId id="295" r:id="rId38"/>
    <p:sldId id="296" r:id="rId39"/>
    <p:sldId id="297"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8" r:id="rId55"/>
    <p:sldId id="313" r:id="rId56"/>
    <p:sldId id="314" r:id="rId57"/>
    <p:sldId id="317" r:id="rId58"/>
    <p:sldId id="319" r:id="rId59"/>
    <p:sldId id="320" r:id="rId60"/>
    <p:sldId id="324" r:id="rId61"/>
    <p:sldId id="321" r:id="rId62"/>
    <p:sldId id="322" r:id="rId63"/>
    <p:sldId id="323"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2" r:id="rId81"/>
    <p:sldId id="343" r:id="rId82"/>
    <p:sldId id="341" r:id="rId83"/>
    <p:sldId id="347" r:id="rId84"/>
    <p:sldId id="344" r:id="rId85"/>
    <p:sldId id="345" r:id="rId86"/>
    <p:sldId id="348" r:id="rId87"/>
    <p:sldId id="346" r:id="rId88"/>
    <p:sldId id="349" r:id="rId89"/>
    <p:sldId id="350" r:id="rId90"/>
    <p:sldId id="351" r:id="rId91"/>
    <p:sldId id="352" r:id="rId92"/>
    <p:sldId id="353" r:id="rId93"/>
    <p:sldId id="354" r:id="rId94"/>
    <p:sldId id="355" r:id="rId95"/>
    <p:sldId id="356" r:id="rId96"/>
    <p:sldId id="283" r:id="rId9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648" y="-9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2F1B2-B5DF-1A44-A6E0-0A7A5B9B15A2}" type="doc">
      <dgm:prSet loTypeId="urn:microsoft.com/office/officeart/2005/8/layout/cycle7" loCatId="" qsTypeId="urn:microsoft.com/office/officeart/2005/8/quickstyle/simple4" qsCatId="simple" csTypeId="urn:microsoft.com/office/officeart/2005/8/colors/colorful1" csCatId="colorful" phldr="1"/>
      <dgm:spPr/>
      <dgm:t>
        <a:bodyPr/>
        <a:lstStyle/>
        <a:p>
          <a:endParaRPr lang="zh-CN" altLang="en-US"/>
        </a:p>
      </dgm:t>
    </dgm:pt>
    <dgm:pt modelId="{F7E3DDE3-3695-9445-9639-5EDC6E28E9A0}">
      <dgm:prSet phldrT="[文本]"/>
      <dgm:spPr/>
      <dgm:t>
        <a:bodyPr/>
        <a:lstStyle/>
        <a:p>
          <a:r>
            <a:rPr lang="en-US" altLang="zh-CN" dirty="0" smtClean="0"/>
            <a:t>Users</a:t>
          </a:r>
          <a:endParaRPr lang="zh-CN" altLang="en-US" dirty="0"/>
        </a:p>
      </dgm:t>
    </dgm:pt>
    <dgm:pt modelId="{1C1F9526-7937-9449-B0DC-AD490F76F19B}" type="parTrans" cxnId="{5D2DEA75-99F1-914B-A950-50F8D1609A16}">
      <dgm:prSet/>
      <dgm:spPr/>
      <dgm:t>
        <a:bodyPr/>
        <a:lstStyle/>
        <a:p>
          <a:endParaRPr lang="zh-CN" altLang="en-US"/>
        </a:p>
      </dgm:t>
    </dgm:pt>
    <dgm:pt modelId="{1227DAC7-F27A-4C4D-AC31-C723115B3C68}" type="sibTrans" cxnId="{5D2DEA75-99F1-914B-A950-50F8D1609A16}">
      <dgm:prSet/>
      <dgm:spPr/>
      <dgm:t>
        <a:bodyPr/>
        <a:lstStyle/>
        <a:p>
          <a:endParaRPr lang="zh-CN" altLang="en-US"/>
        </a:p>
      </dgm:t>
    </dgm:pt>
    <dgm:pt modelId="{F2D9A7F3-02AF-EB4D-9CCE-BB792FD91821}">
      <dgm:prSet phldrT="[文本]"/>
      <dgm:spPr/>
      <dgm:t>
        <a:bodyPr/>
        <a:lstStyle/>
        <a:p>
          <a:r>
            <a:rPr lang="en-US" altLang="zh-CN" dirty="0" smtClean="0"/>
            <a:t>Ads</a:t>
          </a:r>
          <a:endParaRPr lang="zh-CN" altLang="en-US" dirty="0"/>
        </a:p>
      </dgm:t>
    </dgm:pt>
    <dgm:pt modelId="{71938BF4-5F5B-5942-AD8E-8997362C1C28}" type="parTrans" cxnId="{8C68F23D-5DA6-5E47-82A5-3B51932CF930}">
      <dgm:prSet/>
      <dgm:spPr/>
      <dgm:t>
        <a:bodyPr/>
        <a:lstStyle/>
        <a:p>
          <a:endParaRPr lang="zh-CN" altLang="en-US"/>
        </a:p>
      </dgm:t>
    </dgm:pt>
    <dgm:pt modelId="{BAF0F587-1CF4-FA4C-8336-1993F6475974}" type="sibTrans" cxnId="{8C68F23D-5DA6-5E47-82A5-3B51932CF930}">
      <dgm:prSet/>
      <dgm:spPr/>
      <dgm:t>
        <a:bodyPr/>
        <a:lstStyle/>
        <a:p>
          <a:endParaRPr lang="zh-CN" altLang="en-US"/>
        </a:p>
      </dgm:t>
    </dgm:pt>
    <dgm:pt modelId="{FD3D545B-D674-A444-B962-FD17CFF91BA0}">
      <dgm:prSet phldrT="[文本]"/>
      <dgm:spPr/>
      <dgm:t>
        <a:bodyPr/>
        <a:lstStyle/>
        <a:p>
          <a:r>
            <a:rPr lang="en-US" altLang="zh-CN" dirty="0" smtClean="0"/>
            <a:t>Media</a:t>
          </a:r>
          <a:endParaRPr lang="zh-CN" altLang="en-US" dirty="0"/>
        </a:p>
      </dgm:t>
    </dgm:pt>
    <dgm:pt modelId="{C9E4D1D3-3C2B-F546-BCA3-EECCDE0FA73C}" type="parTrans" cxnId="{05FCEB5E-C34A-6C4B-AA49-C3CBC7C0B4BC}">
      <dgm:prSet/>
      <dgm:spPr/>
      <dgm:t>
        <a:bodyPr/>
        <a:lstStyle/>
        <a:p>
          <a:endParaRPr lang="zh-CN" altLang="en-US"/>
        </a:p>
      </dgm:t>
    </dgm:pt>
    <dgm:pt modelId="{1F277A4E-A3BC-5943-B24E-C1817EF24FF0}" type="sibTrans" cxnId="{05FCEB5E-C34A-6C4B-AA49-C3CBC7C0B4BC}">
      <dgm:prSet/>
      <dgm:spPr/>
      <dgm:t>
        <a:bodyPr/>
        <a:lstStyle/>
        <a:p>
          <a:endParaRPr lang="zh-CN" altLang="en-US"/>
        </a:p>
      </dgm:t>
    </dgm:pt>
    <dgm:pt modelId="{E3EF4372-C10C-2B42-B2A2-08AD28062B62}" type="pres">
      <dgm:prSet presAssocID="{4EF2F1B2-B5DF-1A44-A6E0-0A7A5B9B15A2}" presName="Name0" presStyleCnt="0">
        <dgm:presLayoutVars>
          <dgm:dir/>
          <dgm:resizeHandles val="exact"/>
        </dgm:presLayoutVars>
      </dgm:prSet>
      <dgm:spPr/>
      <dgm:t>
        <a:bodyPr/>
        <a:lstStyle/>
        <a:p>
          <a:endParaRPr lang="zh-CN" altLang="en-US"/>
        </a:p>
      </dgm:t>
    </dgm:pt>
    <dgm:pt modelId="{64252A8F-9C1F-0840-87F3-A1C19813FB6B}" type="pres">
      <dgm:prSet presAssocID="{F7E3DDE3-3695-9445-9639-5EDC6E28E9A0}" presName="node" presStyleLbl="node1" presStyleIdx="0" presStyleCnt="3">
        <dgm:presLayoutVars>
          <dgm:bulletEnabled val="1"/>
        </dgm:presLayoutVars>
      </dgm:prSet>
      <dgm:spPr/>
      <dgm:t>
        <a:bodyPr/>
        <a:lstStyle/>
        <a:p>
          <a:endParaRPr lang="zh-CN" altLang="en-US"/>
        </a:p>
      </dgm:t>
    </dgm:pt>
    <dgm:pt modelId="{C2AE2657-E6EF-3D47-9A5D-27AD9833A2D6}" type="pres">
      <dgm:prSet presAssocID="{1227DAC7-F27A-4C4D-AC31-C723115B3C68}" presName="sibTrans" presStyleLbl="sibTrans2D1" presStyleIdx="0" presStyleCnt="3"/>
      <dgm:spPr/>
      <dgm:t>
        <a:bodyPr/>
        <a:lstStyle/>
        <a:p>
          <a:endParaRPr lang="zh-CN" altLang="en-US"/>
        </a:p>
      </dgm:t>
    </dgm:pt>
    <dgm:pt modelId="{7DB3B891-34BE-174F-B91A-13197B085A26}" type="pres">
      <dgm:prSet presAssocID="{1227DAC7-F27A-4C4D-AC31-C723115B3C68}" presName="connectorText" presStyleLbl="sibTrans2D1" presStyleIdx="0" presStyleCnt="3"/>
      <dgm:spPr/>
      <dgm:t>
        <a:bodyPr/>
        <a:lstStyle/>
        <a:p>
          <a:endParaRPr lang="zh-CN" altLang="en-US"/>
        </a:p>
      </dgm:t>
    </dgm:pt>
    <dgm:pt modelId="{9B50D13A-A349-AD43-A569-9E36C35B904C}" type="pres">
      <dgm:prSet presAssocID="{F2D9A7F3-02AF-EB4D-9CCE-BB792FD91821}" presName="node" presStyleLbl="node1" presStyleIdx="1" presStyleCnt="3">
        <dgm:presLayoutVars>
          <dgm:bulletEnabled val="1"/>
        </dgm:presLayoutVars>
      </dgm:prSet>
      <dgm:spPr/>
      <dgm:t>
        <a:bodyPr/>
        <a:lstStyle/>
        <a:p>
          <a:endParaRPr lang="zh-CN" altLang="en-US"/>
        </a:p>
      </dgm:t>
    </dgm:pt>
    <dgm:pt modelId="{ED46D1D4-44B3-964A-B55C-6D02C62533EF}" type="pres">
      <dgm:prSet presAssocID="{BAF0F587-1CF4-FA4C-8336-1993F6475974}" presName="sibTrans" presStyleLbl="sibTrans2D1" presStyleIdx="1" presStyleCnt="3"/>
      <dgm:spPr/>
      <dgm:t>
        <a:bodyPr/>
        <a:lstStyle/>
        <a:p>
          <a:endParaRPr lang="zh-CN" altLang="en-US"/>
        </a:p>
      </dgm:t>
    </dgm:pt>
    <dgm:pt modelId="{A4F2DF24-BD4F-5040-85D7-6A4C83E4E697}" type="pres">
      <dgm:prSet presAssocID="{BAF0F587-1CF4-FA4C-8336-1993F6475974}" presName="connectorText" presStyleLbl="sibTrans2D1" presStyleIdx="1" presStyleCnt="3"/>
      <dgm:spPr/>
      <dgm:t>
        <a:bodyPr/>
        <a:lstStyle/>
        <a:p>
          <a:endParaRPr lang="zh-CN" altLang="en-US"/>
        </a:p>
      </dgm:t>
    </dgm:pt>
    <dgm:pt modelId="{BD6DBF6F-E260-1C4D-9C12-6514E83F96B9}" type="pres">
      <dgm:prSet presAssocID="{FD3D545B-D674-A444-B962-FD17CFF91BA0}" presName="node" presStyleLbl="node1" presStyleIdx="2" presStyleCnt="3">
        <dgm:presLayoutVars>
          <dgm:bulletEnabled val="1"/>
        </dgm:presLayoutVars>
      </dgm:prSet>
      <dgm:spPr/>
      <dgm:t>
        <a:bodyPr/>
        <a:lstStyle/>
        <a:p>
          <a:endParaRPr lang="zh-CN" altLang="en-US"/>
        </a:p>
      </dgm:t>
    </dgm:pt>
    <dgm:pt modelId="{7AD77A27-A799-C546-88B4-A0B506CF37CB}" type="pres">
      <dgm:prSet presAssocID="{1F277A4E-A3BC-5943-B24E-C1817EF24FF0}" presName="sibTrans" presStyleLbl="sibTrans2D1" presStyleIdx="2" presStyleCnt="3"/>
      <dgm:spPr/>
      <dgm:t>
        <a:bodyPr/>
        <a:lstStyle/>
        <a:p>
          <a:endParaRPr lang="zh-CN" altLang="en-US"/>
        </a:p>
      </dgm:t>
    </dgm:pt>
    <dgm:pt modelId="{7639C93B-5A89-9C4E-AAB9-B6E463010991}" type="pres">
      <dgm:prSet presAssocID="{1F277A4E-A3BC-5943-B24E-C1817EF24FF0}" presName="connectorText" presStyleLbl="sibTrans2D1" presStyleIdx="2" presStyleCnt="3"/>
      <dgm:spPr/>
      <dgm:t>
        <a:bodyPr/>
        <a:lstStyle/>
        <a:p>
          <a:endParaRPr lang="zh-CN" altLang="en-US"/>
        </a:p>
      </dgm:t>
    </dgm:pt>
  </dgm:ptLst>
  <dgm:cxnLst>
    <dgm:cxn modelId="{1D2A7F40-8550-8B4F-B228-490D87A57E80}" type="presOf" srcId="{4EF2F1B2-B5DF-1A44-A6E0-0A7A5B9B15A2}" destId="{E3EF4372-C10C-2B42-B2A2-08AD28062B62}" srcOrd="0" destOrd="0" presId="urn:microsoft.com/office/officeart/2005/8/layout/cycle7"/>
    <dgm:cxn modelId="{BCC36E5C-86F2-FA4A-A055-E7D2D7DDB485}" type="presOf" srcId="{1227DAC7-F27A-4C4D-AC31-C723115B3C68}" destId="{7DB3B891-34BE-174F-B91A-13197B085A26}" srcOrd="1" destOrd="0" presId="urn:microsoft.com/office/officeart/2005/8/layout/cycle7"/>
    <dgm:cxn modelId="{2FC3249B-626A-C149-A89C-8E17D83CB7A5}" type="presOf" srcId="{FD3D545B-D674-A444-B962-FD17CFF91BA0}" destId="{BD6DBF6F-E260-1C4D-9C12-6514E83F96B9}" srcOrd="0" destOrd="0" presId="urn:microsoft.com/office/officeart/2005/8/layout/cycle7"/>
    <dgm:cxn modelId="{385B44C0-89C2-214B-B885-0BB9A17E3562}" type="presOf" srcId="{1F277A4E-A3BC-5943-B24E-C1817EF24FF0}" destId="{7AD77A27-A799-C546-88B4-A0B506CF37CB}" srcOrd="0" destOrd="0" presId="urn:microsoft.com/office/officeart/2005/8/layout/cycle7"/>
    <dgm:cxn modelId="{7DCCCEBB-92A5-5B4F-BA3B-C922FCEAEDB6}" type="presOf" srcId="{F7E3DDE3-3695-9445-9639-5EDC6E28E9A0}" destId="{64252A8F-9C1F-0840-87F3-A1C19813FB6B}" srcOrd="0" destOrd="0" presId="urn:microsoft.com/office/officeart/2005/8/layout/cycle7"/>
    <dgm:cxn modelId="{6A1216EF-0B62-4241-AF53-448E25291973}" type="presOf" srcId="{BAF0F587-1CF4-FA4C-8336-1993F6475974}" destId="{A4F2DF24-BD4F-5040-85D7-6A4C83E4E697}" srcOrd="1" destOrd="0" presId="urn:microsoft.com/office/officeart/2005/8/layout/cycle7"/>
    <dgm:cxn modelId="{9897E7EF-A2E8-D940-8532-27529938A651}" type="presOf" srcId="{1227DAC7-F27A-4C4D-AC31-C723115B3C68}" destId="{C2AE2657-E6EF-3D47-9A5D-27AD9833A2D6}" srcOrd="0" destOrd="0" presId="urn:microsoft.com/office/officeart/2005/8/layout/cycle7"/>
    <dgm:cxn modelId="{5D2DEA75-99F1-914B-A950-50F8D1609A16}" srcId="{4EF2F1B2-B5DF-1A44-A6E0-0A7A5B9B15A2}" destId="{F7E3DDE3-3695-9445-9639-5EDC6E28E9A0}" srcOrd="0" destOrd="0" parTransId="{1C1F9526-7937-9449-B0DC-AD490F76F19B}" sibTransId="{1227DAC7-F27A-4C4D-AC31-C723115B3C68}"/>
    <dgm:cxn modelId="{05FCEB5E-C34A-6C4B-AA49-C3CBC7C0B4BC}" srcId="{4EF2F1B2-B5DF-1A44-A6E0-0A7A5B9B15A2}" destId="{FD3D545B-D674-A444-B962-FD17CFF91BA0}" srcOrd="2" destOrd="0" parTransId="{C9E4D1D3-3C2B-F546-BCA3-EECCDE0FA73C}" sibTransId="{1F277A4E-A3BC-5943-B24E-C1817EF24FF0}"/>
    <dgm:cxn modelId="{8C68F23D-5DA6-5E47-82A5-3B51932CF930}" srcId="{4EF2F1B2-B5DF-1A44-A6E0-0A7A5B9B15A2}" destId="{F2D9A7F3-02AF-EB4D-9CCE-BB792FD91821}" srcOrd="1" destOrd="0" parTransId="{71938BF4-5F5B-5942-AD8E-8997362C1C28}" sibTransId="{BAF0F587-1CF4-FA4C-8336-1993F6475974}"/>
    <dgm:cxn modelId="{EF465346-F8AF-1444-B867-25988ABC6390}" type="presOf" srcId="{BAF0F587-1CF4-FA4C-8336-1993F6475974}" destId="{ED46D1D4-44B3-964A-B55C-6D02C62533EF}" srcOrd="0" destOrd="0" presId="urn:microsoft.com/office/officeart/2005/8/layout/cycle7"/>
    <dgm:cxn modelId="{7C568458-2FDC-704A-8D78-933A912E3F23}" type="presOf" srcId="{1F277A4E-A3BC-5943-B24E-C1817EF24FF0}" destId="{7639C93B-5A89-9C4E-AAB9-B6E463010991}" srcOrd="1" destOrd="0" presId="urn:microsoft.com/office/officeart/2005/8/layout/cycle7"/>
    <dgm:cxn modelId="{3E14D0B7-043F-9D4F-8137-C8BD020A547D}" type="presOf" srcId="{F2D9A7F3-02AF-EB4D-9CCE-BB792FD91821}" destId="{9B50D13A-A349-AD43-A569-9E36C35B904C}" srcOrd="0" destOrd="0" presId="urn:microsoft.com/office/officeart/2005/8/layout/cycle7"/>
    <dgm:cxn modelId="{B0234C26-8D14-774F-8F0A-0F7B44171BB2}" type="presParOf" srcId="{E3EF4372-C10C-2B42-B2A2-08AD28062B62}" destId="{64252A8F-9C1F-0840-87F3-A1C19813FB6B}" srcOrd="0" destOrd="0" presId="urn:microsoft.com/office/officeart/2005/8/layout/cycle7"/>
    <dgm:cxn modelId="{DD73A4DE-D1E5-F747-BE64-E3063B1958F0}" type="presParOf" srcId="{E3EF4372-C10C-2B42-B2A2-08AD28062B62}" destId="{C2AE2657-E6EF-3D47-9A5D-27AD9833A2D6}" srcOrd="1" destOrd="0" presId="urn:microsoft.com/office/officeart/2005/8/layout/cycle7"/>
    <dgm:cxn modelId="{5E52429A-3441-9F43-9855-AF6DA3FE1CA9}" type="presParOf" srcId="{C2AE2657-E6EF-3D47-9A5D-27AD9833A2D6}" destId="{7DB3B891-34BE-174F-B91A-13197B085A26}" srcOrd="0" destOrd="0" presId="urn:microsoft.com/office/officeart/2005/8/layout/cycle7"/>
    <dgm:cxn modelId="{F31E1489-3661-084B-953A-7FB800857F91}" type="presParOf" srcId="{E3EF4372-C10C-2B42-B2A2-08AD28062B62}" destId="{9B50D13A-A349-AD43-A569-9E36C35B904C}" srcOrd="2" destOrd="0" presId="urn:microsoft.com/office/officeart/2005/8/layout/cycle7"/>
    <dgm:cxn modelId="{5F69F592-B0AD-6B49-B9A0-B6DA4EF2ABAB}" type="presParOf" srcId="{E3EF4372-C10C-2B42-B2A2-08AD28062B62}" destId="{ED46D1D4-44B3-964A-B55C-6D02C62533EF}" srcOrd="3" destOrd="0" presId="urn:microsoft.com/office/officeart/2005/8/layout/cycle7"/>
    <dgm:cxn modelId="{0F38181D-E3C2-9141-B9B7-BBCF0D84593A}" type="presParOf" srcId="{ED46D1D4-44B3-964A-B55C-6D02C62533EF}" destId="{A4F2DF24-BD4F-5040-85D7-6A4C83E4E697}" srcOrd="0" destOrd="0" presId="urn:microsoft.com/office/officeart/2005/8/layout/cycle7"/>
    <dgm:cxn modelId="{C63E54C4-3B87-8443-9D69-67FAB70A4E0E}" type="presParOf" srcId="{E3EF4372-C10C-2B42-B2A2-08AD28062B62}" destId="{BD6DBF6F-E260-1C4D-9C12-6514E83F96B9}" srcOrd="4" destOrd="0" presId="urn:microsoft.com/office/officeart/2005/8/layout/cycle7"/>
    <dgm:cxn modelId="{E4289C6E-BF1E-C348-86E4-667C0926F201}" type="presParOf" srcId="{E3EF4372-C10C-2B42-B2A2-08AD28062B62}" destId="{7AD77A27-A799-C546-88B4-A0B506CF37CB}" srcOrd="5" destOrd="0" presId="urn:microsoft.com/office/officeart/2005/8/layout/cycle7"/>
    <dgm:cxn modelId="{0284FC1E-078E-DA4C-A45A-25C3397F9BAA}" type="presParOf" srcId="{7AD77A27-A799-C546-88B4-A0B506CF37CB}" destId="{7639C93B-5A89-9C4E-AAB9-B6E46301099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7645BA-C88C-CA4A-9C56-734CDD44207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D1051D6-1521-E44A-94CD-ABB7DC19EE5E}">
      <dgm:prSet phldrT="[文本]"/>
      <dgm:spPr/>
      <dgm:t>
        <a:bodyPr/>
        <a:lstStyle/>
        <a:p>
          <a:r>
            <a:rPr lang="zh-CN" altLang="en-US" dirty="0" smtClean="0"/>
            <a:t>技术</a:t>
          </a:r>
          <a:endParaRPr lang="zh-CN" altLang="en-US" dirty="0"/>
        </a:p>
      </dgm:t>
    </dgm:pt>
    <dgm:pt modelId="{52AFA9AA-7EA3-3245-8825-87F498629351}" type="parTrans" cxnId="{5FFDFE7E-7DD3-5D4C-AE8E-3485A187AE15}">
      <dgm:prSet/>
      <dgm:spPr/>
      <dgm:t>
        <a:bodyPr/>
        <a:lstStyle/>
        <a:p>
          <a:endParaRPr lang="zh-CN" altLang="en-US"/>
        </a:p>
      </dgm:t>
    </dgm:pt>
    <dgm:pt modelId="{06CF6C9C-9F68-334B-9155-02B77FD7DA2D}" type="sibTrans" cxnId="{5FFDFE7E-7DD3-5D4C-AE8E-3485A187AE15}">
      <dgm:prSet/>
      <dgm:spPr/>
      <dgm:t>
        <a:bodyPr/>
        <a:lstStyle/>
        <a:p>
          <a:endParaRPr lang="zh-CN" altLang="en-US"/>
        </a:p>
      </dgm:t>
    </dgm:pt>
    <dgm:pt modelId="{2FA7B682-245F-7D43-9B81-62C847AA2BE2}">
      <dgm:prSet phldrT="[文本]"/>
      <dgm:spPr/>
      <dgm:t>
        <a:bodyPr/>
        <a:lstStyle/>
        <a:p>
          <a:r>
            <a:rPr lang="zh-CN" altLang="en-US" dirty="0" smtClean="0"/>
            <a:t>产品</a:t>
          </a:r>
          <a:endParaRPr lang="zh-CN" altLang="en-US" dirty="0"/>
        </a:p>
      </dgm:t>
    </dgm:pt>
    <dgm:pt modelId="{8F6542F1-07F7-CB4D-B47B-C35ABC009AE8}" type="parTrans" cxnId="{13345B3C-52DF-2947-8DE4-500988485A45}">
      <dgm:prSet/>
      <dgm:spPr/>
      <dgm:t>
        <a:bodyPr/>
        <a:lstStyle/>
        <a:p>
          <a:endParaRPr lang="zh-CN" altLang="en-US"/>
        </a:p>
      </dgm:t>
    </dgm:pt>
    <dgm:pt modelId="{6994A789-7EFF-CD49-9645-A795BAFE9AA3}" type="sibTrans" cxnId="{13345B3C-52DF-2947-8DE4-500988485A45}">
      <dgm:prSet/>
      <dgm:spPr/>
      <dgm:t>
        <a:bodyPr/>
        <a:lstStyle/>
        <a:p>
          <a:endParaRPr lang="zh-CN" altLang="en-US"/>
        </a:p>
      </dgm:t>
    </dgm:pt>
    <dgm:pt modelId="{A8C65762-68E9-7443-AB41-8B84251F892B}">
      <dgm:prSet phldrT="[文本]"/>
      <dgm:spPr/>
      <dgm:t>
        <a:bodyPr/>
        <a:lstStyle/>
        <a:p>
          <a:r>
            <a:rPr lang="zh-CN" altLang="en-US" dirty="0" smtClean="0"/>
            <a:t>运营</a:t>
          </a:r>
          <a:endParaRPr lang="zh-CN" altLang="en-US" dirty="0"/>
        </a:p>
      </dgm:t>
    </dgm:pt>
    <dgm:pt modelId="{852674B5-F0F4-2946-A879-5C2011B0AB41}" type="parTrans" cxnId="{5CB39EFF-DF07-C84C-BDE6-33881F57D839}">
      <dgm:prSet/>
      <dgm:spPr/>
      <dgm:t>
        <a:bodyPr/>
        <a:lstStyle/>
        <a:p>
          <a:endParaRPr lang="zh-CN" altLang="en-US"/>
        </a:p>
      </dgm:t>
    </dgm:pt>
    <dgm:pt modelId="{D0F67020-1A76-4E47-9AE5-AA7B8C5127B4}" type="sibTrans" cxnId="{5CB39EFF-DF07-C84C-BDE6-33881F57D839}">
      <dgm:prSet/>
      <dgm:spPr/>
      <dgm:t>
        <a:bodyPr/>
        <a:lstStyle/>
        <a:p>
          <a:endParaRPr lang="zh-CN" altLang="en-US"/>
        </a:p>
      </dgm:t>
    </dgm:pt>
    <dgm:pt modelId="{132DB020-E39C-EE43-B731-36D1765B2D58}">
      <dgm:prSet/>
      <dgm:spPr/>
      <dgm:t>
        <a:bodyPr/>
        <a:lstStyle/>
        <a:p>
          <a:endParaRPr lang="zh-CN" altLang="en-US"/>
        </a:p>
      </dgm:t>
    </dgm:pt>
    <dgm:pt modelId="{54EC7BC6-30CC-DA4F-9E81-58AEF3A98833}" type="parTrans" cxnId="{B2513ADA-AFF3-884D-B9AF-92BDF10497A1}">
      <dgm:prSet/>
      <dgm:spPr/>
      <dgm:t>
        <a:bodyPr/>
        <a:lstStyle/>
        <a:p>
          <a:endParaRPr lang="zh-CN" altLang="en-US"/>
        </a:p>
      </dgm:t>
    </dgm:pt>
    <dgm:pt modelId="{14043206-DAB5-AB4B-85C6-2763B7791D21}" type="sibTrans" cxnId="{B2513ADA-AFF3-884D-B9AF-92BDF10497A1}">
      <dgm:prSet/>
      <dgm:spPr/>
      <dgm:t>
        <a:bodyPr/>
        <a:lstStyle/>
        <a:p>
          <a:endParaRPr lang="zh-CN" altLang="en-US"/>
        </a:p>
      </dgm:t>
    </dgm:pt>
    <dgm:pt modelId="{1B605830-469B-9E43-A770-45348F0756EA}">
      <dgm:prSet/>
      <dgm:spPr/>
      <dgm:t>
        <a:bodyPr/>
        <a:lstStyle/>
        <a:p>
          <a:endParaRPr lang="zh-CN" altLang="en-US"/>
        </a:p>
      </dgm:t>
    </dgm:pt>
    <dgm:pt modelId="{3346799A-C143-5344-8EAD-A35324B8E315}" type="parTrans" cxnId="{153FCED1-E667-BA43-8820-86C05F088A05}">
      <dgm:prSet/>
      <dgm:spPr/>
      <dgm:t>
        <a:bodyPr/>
        <a:lstStyle/>
        <a:p>
          <a:endParaRPr lang="zh-CN" altLang="en-US"/>
        </a:p>
      </dgm:t>
    </dgm:pt>
    <dgm:pt modelId="{FA66CF82-6490-874F-A9D2-AF5AEC126E98}" type="sibTrans" cxnId="{153FCED1-E667-BA43-8820-86C05F088A05}">
      <dgm:prSet/>
      <dgm:spPr/>
      <dgm:t>
        <a:bodyPr/>
        <a:lstStyle/>
        <a:p>
          <a:endParaRPr lang="zh-CN" altLang="en-US"/>
        </a:p>
      </dgm:t>
    </dgm:pt>
    <dgm:pt modelId="{CD1293FB-01CD-5746-914C-EE7191977AD4}">
      <dgm:prSet/>
      <dgm:spPr/>
      <dgm:t>
        <a:bodyPr/>
        <a:lstStyle/>
        <a:p>
          <a:endParaRPr lang="zh-CN" altLang="en-US"/>
        </a:p>
      </dgm:t>
    </dgm:pt>
    <dgm:pt modelId="{C71D5C05-3B9F-BF43-AF37-1373FDD0E3F3}" type="parTrans" cxnId="{7527D90D-9309-E343-A315-01762B38E767}">
      <dgm:prSet/>
      <dgm:spPr/>
      <dgm:t>
        <a:bodyPr/>
        <a:lstStyle/>
        <a:p>
          <a:endParaRPr lang="zh-CN" altLang="en-US"/>
        </a:p>
      </dgm:t>
    </dgm:pt>
    <dgm:pt modelId="{DAFD226B-3202-9647-900E-92CAED6AFA8E}" type="sibTrans" cxnId="{7527D90D-9309-E343-A315-01762B38E767}">
      <dgm:prSet/>
      <dgm:spPr/>
      <dgm:t>
        <a:bodyPr/>
        <a:lstStyle/>
        <a:p>
          <a:endParaRPr lang="zh-CN" altLang="en-US"/>
        </a:p>
      </dgm:t>
    </dgm:pt>
    <dgm:pt modelId="{90671001-1CEC-D543-93F6-EB8BE158844E}" type="pres">
      <dgm:prSet presAssocID="{837645BA-C88C-CA4A-9C56-734CDD44207A}" presName="rootnode" presStyleCnt="0">
        <dgm:presLayoutVars>
          <dgm:chMax/>
          <dgm:chPref/>
          <dgm:dir/>
          <dgm:animLvl val="lvl"/>
        </dgm:presLayoutVars>
      </dgm:prSet>
      <dgm:spPr/>
      <dgm:t>
        <a:bodyPr/>
        <a:lstStyle/>
        <a:p>
          <a:endParaRPr lang="zh-CN" altLang="en-US"/>
        </a:p>
      </dgm:t>
    </dgm:pt>
    <dgm:pt modelId="{C1F9F186-355C-5142-A738-F147973F4EEA}" type="pres">
      <dgm:prSet presAssocID="{8D1051D6-1521-E44A-94CD-ABB7DC19EE5E}" presName="composite" presStyleCnt="0"/>
      <dgm:spPr/>
    </dgm:pt>
    <dgm:pt modelId="{4FCD08BF-1775-2949-9C52-BB621EBE5FBE}" type="pres">
      <dgm:prSet presAssocID="{8D1051D6-1521-E44A-94CD-ABB7DC19EE5E}" presName="LShape" presStyleLbl="alignNode1" presStyleIdx="0" presStyleCnt="11"/>
      <dgm:spPr/>
    </dgm:pt>
    <dgm:pt modelId="{E7621E04-5099-F741-8642-32189AF06AFC}" type="pres">
      <dgm:prSet presAssocID="{8D1051D6-1521-E44A-94CD-ABB7DC19EE5E}" presName="ParentText" presStyleLbl="revTx" presStyleIdx="0" presStyleCnt="6">
        <dgm:presLayoutVars>
          <dgm:chMax val="0"/>
          <dgm:chPref val="0"/>
          <dgm:bulletEnabled val="1"/>
        </dgm:presLayoutVars>
      </dgm:prSet>
      <dgm:spPr/>
      <dgm:t>
        <a:bodyPr/>
        <a:lstStyle/>
        <a:p>
          <a:endParaRPr lang="zh-CN" altLang="en-US"/>
        </a:p>
      </dgm:t>
    </dgm:pt>
    <dgm:pt modelId="{4CC11761-6712-9A4B-ADC3-AE67C188C3DC}" type="pres">
      <dgm:prSet presAssocID="{8D1051D6-1521-E44A-94CD-ABB7DC19EE5E}" presName="Triangle" presStyleLbl="alignNode1" presStyleIdx="1" presStyleCnt="11"/>
      <dgm:spPr/>
    </dgm:pt>
    <dgm:pt modelId="{1D014B4D-4BE2-384D-BAB3-87C07893126C}" type="pres">
      <dgm:prSet presAssocID="{06CF6C9C-9F68-334B-9155-02B77FD7DA2D}" presName="sibTrans" presStyleCnt="0"/>
      <dgm:spPr/>
    </dgm:pt>
    <dgm:pt modelId="{9E5DFDDD-33B1-024A-B9D8-20A216CE28AE}" type="pres">
      <dgm:prSet presAssocID="{06CF6C9C-9F68-334B-9155-02B77FD7DA2D}" presName="space" presStyleCnt="0"/>
      <dgm:spPr/>
    </dgm:pt>
    <dgm:pt modelId="{9BD19F4E-924F-AC45-BD75-8CED0A37F931}" type="pres">
      <dgm:prSet presAssocID="{2FA7B682-245F-7D43-9B81-62C847AA2BE2}" presName="composite" presStyleCnt="0"/>
      <dgm:spPr/>
    </dgm:pt>
    <dgm:pt modelId="{63ED31DC-7FB2-BF46-A681-30C2273D7B3F}" type="pres">
      <dgm:prSet presAssocID="{2FA7B682-245F-7D43-9B81-62C847AA2BE2}" presName="LShape" presStyleLbl="alignNode1" presStyleIdx="2" presStyleCnt="11"/>
      <dgm:spPr/>
    </dgm:pt>
    <dgm:pt modelId="{8850EDDA-CA4F-1B42-BCAF-9FE13F04DBDB}" type="pres">
      <dgm:prSet presAssocID="{2FA7B682-245F-7D43-9B81-62C847AA2BE2}" presName="ParentText" presStyleLbl="revTx" presStyleIdx="1" presStyleCnt="6">
        <dgm:presLayoutVars>
          <dgm:chMax val="0"/>
          <dgm:chPref val="0"/>
          <dgm:bulletEnabled val="1"/>
        </dgm:presLayoutVars>
      </dgm:prSet>
      <dgm:spPr/>
      <dgm:t>
        <a:bodyPr/>
        <a:lstStyle/>
        <a:p>
          <a:endParaRPr lang="zh-CN" altLang="en-US"/>
        </a:p>
      </dgm:t>
    </dgm:pt>
    <dgm:pt modelId="{5063D6D2-5D5E-5843-A745-2FDFECE878DE}" type="pres">
      <dgm:prSet presAssocID="{2FA7B682-245F-7D43-9B81-62C847AA2BE2}" presName="Triangle" presStyleLbl="alignNode1" presStyleIdx="3" presStyleCnt="11"/>
      <dgm:spPr/>
    </dgm:pt>
    <dgm:pt modelId="{007D2E44-52C8-E746-A755-2458D34CCA49}" type="pres">
      <dgm:prSet presAssocID="{6994A789-7EFF-CD49-9645-A795BAFE9AA3}" presName="sibTrans" presStyleCnt="0"/>
      <dgm:spPr/>
    </dgm:pt>
    <dgm:pt modelId="{CA757983-BD29-5B49-BF79-B3E9EFD2627A}" type="pres">
      <dgm:prSet presAssocID="{6994A789-7EFF-CD49-9645-A795BAFE9AA3}" presName="space" presStyleCnt="0"/>
      <dgm:spPr/>
    </dgm:pt>
    <dgm:pt modelId="{3BA8519E-843D-9C41-9393-2C1B1D068DFC}" type="pres">
      <dgm:prSet presAssocID="{A8C65762-68E9-7443-AB41-8B84251F892B}" presName="composite" presStyleCnt="0"/>
      <dgm:spPr/>
    </dgm:pt>
    <dgm:pt modelId="{EF118FCE-113E-8B41-92A1-6843A69EE727}" type="pres">
      <dgm:prSet presAssocID="{A8C65762-68E9-7443-AB41-8B84251F892B}" presName="LShape" presStyleLbl="alignNode1" presStyleIdx="4" presStyleCnt="11"/>
      <dgm:spPr/>
    </dgm:pt>
    <dgm:pt modelId="{87BF8500-FBFE-F948-B130-5758429C913A}" type="pres">
      <dgm:prSet presAssocID="{A8C65762-68E9-7443-AB41-8B84251F892B}" presName="ParentText" presStyleLbl="revTx" presStyleIdx="2" presStyleCnt="6">
        <dgm:presLayoutVars>
          <dgm:chMax val="0"/>
          <dgm:chPref val="0"/>
          <dgm:bulletEnabled val="1"/>
        </dgm:presLayoutVars>
      </dgm:prSet>
      <dgm:spPr/>
      <dgm:t>
        <a:bodyPr/>
        <a:lstStyle/>
        <a:p>
          <a:endParaRPr lang="zh-CN" altLang="en-US"/>
        </a:p>
      </dgm:t>
    </dgm:pt>
    <dgm:pt modelId="{D0FFA24E-B94A-064E-90D1-61001BC7C0ED}" type="pres">
      <dgm:prSet presAssocID="{A8C65762-68E9-7443-AB41-8B84251F892B}" presName="Triangle" presStyleLbl="alignNode1" presStyleIdx="5" presStyleCnt="11"/>
      <dgm:spPr/>
    </dgm:pt>
    <dgm:pt modelId="{7E81F41A-7731-0F4A-8A75-1CB656D7DF2B}" type="pres">
      <dgm:prSet presAssocID="{D0F67020-1A76-4E47-9AE5-AA7B8C5127B4}" presName="sibTrans" presStyleCnt="0"/>
      <dgm:spPr/>
    </dgm:pt>
    <dgm:pt modelId="{E1625F6A-8E6A-C74D-972A-2F5D9ECCCB21}" type="pres">
      <dgm:prSet presAssocID="{D0F67020-1A76-4E47-9AE5-AA7B8C5127B4}" presName="space" presStyleCnt="0"/>
      <dgm:spPr/>
    </dgm:pt>
    <dgm:pt modelId="{A0BE3484-33B0-9D44-BF8B-27381088230A}" type="pres">
      <dgm:prSet presAssocID="{132DB020-E39C-EE43-B731-36D1765B2D58}" presName="composite" presStyleCnt="0"/>
      <dgm:spPr/>
    </dgm:pt>
    <dgm:pt modelId="{45BA34D0-0A55-9B4E-844B-FD3F947196AA}" type="pres">
      <dgm:prSet presAssocID="{132DB020-E39C-EE43-B731-36D1765B2D58}" presName="LShape" presStyleLbl="alignNode1" presStyleIdx="6" presStyleCnt="11"/>
      <dgm:spPr/>
    </dgm:pt>
    <dgm:pt modelId="{51F88B76-0068-7341-A521-9D51BCA65ACA}" type="pres">
      <dgm:prSet presAssocID="{132DB020-E39C-EE43-B731-36D1765B2D58}" presName="ParentText" presStyleLbl="revTx" presStyleIdx="3" presStyleCnt="6">
        <dgm:presLayoutVars>
          <dgm:chMax val="0"/>
          <dgm:chPref val="0"/>
          <dgm:bulletEnabled val="1"/>
        </dgm:presLayoutVars>
      </dgm:prSet>
      <dgm:spPr/>
      <dgm:t>
        <a:bodyPr/>
        <a:lstStyle/>
        <a:p>
          <a:endParaRPr lang="zh-CN" altLang="en-US"/>
        </a:p>
      </dgm:t>
    </dgm:pt>
    <dgm:pt modelId="{7A6210CB-2C7F-B140-84EA-F367767D2958}" type="pres">
      <dgm:prSet presAssocID="{132DB020-E39C-EE43-B731-36D1765B2D58}" presName="Triangle" presStyleLbl="alignNode1" presStyleIdx="7" presStyleCnt="11"/>
      <dgm:spPr/>
    </dgm:pt>
    <dgm:pt modelId="{6527904C-7B25-C44A-9AC2-85F43B3B6C2B}" type="pres">
      <dgm:prSet presAssocID="{14043206-DAB5-AB4B-85C6-2763B7791D21}" presName="sibTrans" presStyleCnt="0"/>
      <dgm:spPr/>
    </dgm:pt>
    <dgm:pt modelId="{9BA4FA7D-6CCE-3045-A0F5-011A4FF40793}" type="pres">
      <dgm:prSet presAssocID="{14043206-DAB5-AB4B-85C6-2763B7791D21}" presName="space" presStyleCnt="0"/>
      <dgm:spPr/>
    </dgm:pt>
    <dgm:pt modelId="{0BE5D0E8-6D61-7F46-B882-8EB3AFDECFFA}" type="pres">
      <dgm:prSet presAssocID="{1B605830-469B-9E43-A770-45348F0756EA}" presName="composite" presStyleCnt="0"/>
      <dgm:spPr/>
    </dgm:pt>
    <dgm:pt modelId="{5FB43D46-E485-6445-AC7A-8227926BF25B}" type="pres">
      <dgm:prSet presAssocID="{1B605830-469B-9E43-A770-45348F0756EA}" presName="LShape" presStyleLbl="alignNode1" presStyleIdx="8" presStyleCnt="11"/>
      <dgm:spPr/>
    </dgm:pt>
    <dgm:pt modelId="{28FF6462-5529-5D41-BA7B-31F5470B713B}" type="pres">
      <dgm:prSet presAssocID="{1B605830-469B-9E43-A770-45348F0756EA}" presName="ParentText" presStyleLbl="revTx" presStyleIdx="4" presStyleCnt="6">
        <dgm:presLayoutVars>
          <dgm:chMax val="0"/>
          <dgm:chPref val="0"/>
          <dgm:bulletEnabled val="1"/>
        </dgm:presLayoutVars>
      </dgm:prSet>
      <dgm:spPr/>
      <dgm:t>
        <a:bodyPr/>
        <a:lstStyle/>
        <a:p>
          <a:endParaRPr lang="zh-CN" altLang="en-US"/>
        </a:p>
      </dgm:t>
    </dgm:pt>
    <dgm:pt modelId="{791786BC-3728-184C-829A-66D9782B77A7}" type="pres">
      <dgm:prSet presAssocID="{1B605830-469B-9E43-A770-45348F0756EA}" presName="Triangle" presStyleLbl="alignNode1" presStyleIdx="9" presStyleCnt="11"/>
      <dgm:spPr/>
    </dgm:pt>
    <dgm:pt modelId="{49749D36-D905-D849-A04F-E3644A91F265}" type="pres">
      <dgm:prSet presAssocID="{FA66CF82-6490-874F-A9D2-AF5AEC126E98}" presName="sibTrans" presStyleCnt="0"/>
      <dgm:spPr/>
    </dgm:pt>
    <dgm:pt modelId="{1CFBE74D-6F49-D842-9440-6F6BDFAB0854}" type="pres">
      <dgm:prSet presAssocID="{FA66CF82-6490-874F-A9D2-AF5AEC126E98}" presName="space" presStyleCnt="0"/>
      <dgm:spPr/>
    </dgm:pt>
    <dgm:pt modelId="{D529F7A4-2DA9-8D40-9373-7CC4FBD5AF0B}" type="pres">
      <dgm:prSet presAssocID="{CD1293FB-01CD-5746-914C-EE7191977AD4}" presName="composite" presStyleCnt="0"/>
      <dgm:spPr/>
    </dgm:pt>
    <dgm:pt modelId="{C6326D65-3A07-064B-BEB4-E1C02AF1C884}" type="pres">
      <dgm:prSet presAssocID="{CD1293FB-01CD-5746-914C-EE7191977AD4}" presName="LShape" presStyleLbl="alignNode1" presStyleIdx="10" presStyleCnt="11"/>
      <dgm:spPr/>
    </dgm:pt>
    <dgm:pt modelId="{CBF98A96-A207-D945-97F7-C09DB42C068D}" type="pres">
      <dgm:prSet presAssocID="{CD1293FB-01CD-5746-914C-EE7191977AD4}" presName="ParentText" presStyleLbl="revTx" presStyleIdx="5" presStyleCnt="6">
        <dgm:presLayoutVars>
          <dgm:chMax val="0"/>
          <dgm:chPref val="0"/>
          <dgm:bulletEnabled val="1"/>
        </dgm:presLayoutVars>
      </dgm:prSet>
      <dgm:spPr/>
      <dgm:t>
        <a:bodyPr/>
        <a:lstStyle/>
        <a:p>
          <a:endParaRPr lang="zh-CN" altLang="en-US"/>
        </a:p>
      </dgm:t>
    </dgm:pt>
  </dgm:ptLst>
  <dgm:cxnLst>
    <dgm:cxn modelId="{5CB39EFF-DF07-C84C-BDE6-33881F57D839}" srcId="{837645BA-C88C-CA4A-9C56-734CDD44207A}" destId="{A8C65762-68E9-7443-AB41-8B84251F892B}" srcOrd="2" destOrd="0" parTransId="{852674B5-F0F4-2946-A879-5C2011B0AB41}" sibTransId="{D0F67020-1A76-4E47-9AE5-AA7B8C5127B4}"/>
    <dgm:cxn modelId="{663CEA66-673D-8B40-92D7-AC75568D7AE8}" type="presOf" srcId="{A8C65762-68E9-7443-AB41-8B84251F892B}" destId="{87BF8500-FBFE-F948-B130-5758429C913A}" srcOrd="0" destOrd="0" presId="urn:microsoft.com/office/officeart/2009/3/layout/StepUpProcess"/>
    <dgm:cxn modelId="{7A09BA18-127A-2942-A132-E394D5D565DC}" type="presOf" srcId="{8D1051D6-1521-E44A-94CD-ABB7DC19EE5E}" destId="{E7621E04-5099-F741-8642-32189AF06AFC}" srcOrd="0" destOrd="0" presId="urn:microsoft.com/office/officeart/2009/3/layout/StepUpProcess"/>
    <dgm:cxn modelId="{B2513ADA-AFF3-884D-B9AF-92BDF10497A1}" srcId="{837645BA-C88C-CA4A-9C56-734CDD44207A}" destId="{132DB020-E39C-EE43-B731-36D1765B2D58}" srcOrd="3" destOrd="0" parTransId="{54EC7BC6-30CC-DA4F-9E81-58AEF3A98833}" sibTransId="{14043206-DAB5-AB4B-85C6-2763B7791D21}"/>
    <dgm:cxn modelId="{431DB690-D513-A44D-B277-6CA77137AF01}" type="presOf" srcId="{132DB020-E39C-EE43-B731-36D1765B2D58}" destId="{51F88B76-0068-7341-A521-9D51BCA65ACA}" srcOrd="0" destOrd="0" presId="urn:microsoft.com/office/officeart/2009/3/layout/StepUpProcess"/>
    <dgm:cxn modelId="{A13A8656-3F88-E74B-B9D7-455D932D3663}" type="presOf" srcId="{837645BA-C88C-CA4A-9C56-734CDD44207A}" destId="{90671001-1CEC-D543-93F6-EB8BE158844E}" srcOrd="0" destOrd="0" presId="urn:microsoft.com/office/officeart/2009/3/layout/StepUpProcess"/>
    <dgm:cxn modelId="{DA1D392C-FA5F-A449-8A94-F1FCABDAC8C6}" type="presOf" srcId="{2FA7B682-245F-7D43-9B81-62C847AA2BE2}" destId="{8850EDDA-CA4F-1B42-BCAF-9FE13F04DBDB}" srcOrd="0" destOrd="0" presId="urn:microsoft.com/office/officeart/2009/3/layout/StepUpProcess"/>
    <dgm:cxn modelId="{153FCED1-E667-BA43-8820-86C05F088A05}" srcId="{837645BA-C88C-CA4A-9C56-734CDD44207A}" destId="{1B605830-469B-9E43-A770-45348F0756EA}" srcOrd="4" destOrd="0" parTransId="{3346799A-C143-5344-8EAD-A35324B8E315}" sibTransId="{FA66CF82-6490-874F-A9D2-AF5AEC126E98}"/>
    <dgm:cxn modelId="{990C18B8-D62B-FC4E-AB3F-6A4B96320F82}" type="presOf" srcId="{CD1293FB-01CD-5746-914C-EE7191977AD4}" destId="{CBF98A96-A207-D945-97F7-C09DB42C068D}" srcOrd="0" destOrd="0" presId="urn:microsoft.com/office/officeart/2009/3/layout/StepUpProcess"/>
    <dgm:cxn modelId="{13345B3C-52DF-2947-8DE4-500988485A45}" srcId="{837645BA-C88C-CA4A-9C56-734CDD44207A}" destId="{2FA7B682-245F-7D43-9B81-62C847AA2BE2}" srcOrd="1" destOrd="0" parTransId="{8F6542F1-07F7-CB4D-B47B-C35ABC009AE8}" sibTransId="{6994A789-7EFF-CD49-9645-A795BAFE9AA3}"/>
    <dgm:cxn modelId="{05D65D5E-4040-1B43-B361-0C13EE7A5449}" type="presOf" srcId="{1B605830-469B-9E43-A770-45348F0756EA}" destId="{28FF6462-5529-5D41-BA7B-31F5470B713B}" srcOrd="0" destOrd="0" presId="urn:microsoft.com/office/officeart/2009/3/layout/StepUpProcess"/>
    <dgm:cxn modelId="{7527D90D-9309-E343-A315-01762B38E767}" srcId="{837645BA-C88C-CA4A-9C56-734CDD44207A}" destId="{CD1293FB-01CD-5746-914C-EE7191977AD4}" srcOrd="5" destOrd="0" parTransId="{C71D5C05-3B9F-BF43-AF37-1373FDD0E3F3}" sibTransId="{DAFD226B-3202-9647-900E-92CAED6AFA8E}"/>
    <dgm:cxn modelId="{5FFDFE7E-7DD3-5D4C-AE8E-3485A187AE15}" srcId="{837645BA-C88C-CA4A-9C56-734CDD44207A}" destId="{8D1051D6-1521-E44A-94CD-ABB7DC19EE5E}" srcOrd="0" destOrd="0" parTransId="{52AFA9AA-7EA3-3245-8825-87F498629351}" sibTransId="{06CF6C9C-9F68-334B-9155-02B77FD7DA2D}"/>
    <dgm:cxn modelId="{8F3CB50A-CB68-B74F-A057-8EDD47CB96E2}" type="presParOf" srcId="{90671001-1CEC-D543-93F6-EB8BE158844E}" destId="{C1F9F186-355C-5142-A738-F147973F4EEA}" srcOrd="0" destOrd="0" presId="urn:microsoft.com/office/officeart/2009/3/layout/StepUpProcess"/>
    <dgm:cxn modelId="{9FC26DDD-BC9F-6444-A4A1-C5BA27F00C8E}" type="presParOf" srcId="{C1F9F186-355C-5142-A738-F147973F4EEA}" destId="{4FCD08BF-1775-2949-9C52-BB621EBE5FBE}" srcOrd="0" destOrd="0" presId="urn:microsoft.com/office/officeart/2009/3/layout/StepUpProcess"/>
    <dgm:cxn modelId="{76E0EC8F-9EDD-D54C-A10B-0FF498A3558B}" type="presParOf" srcId="{C1F9F186-355C-5142-A738-F147973F4EEA}" destId="{E7621E04-5099-F741-8642-32189AF06AFC}" srcOrd="1" destOrd="0" presId="urn:microsoft.com/office/officeart/2009/3/layout/StepUpProcess"/>
    <dgm:cxn modelId="{BB7AB876-D501-A948-83CC-E10CDB788DBD}" type="presParOf" srcId="{C1F9F186-355C-5142-A738-F147973F4EEA}" destId="{4CC11761-6712-9A4B-ADC3-AE67C188C3DC}" srcOrd="2" destOrd="0" presId="urn:microsoft.com/office/officeart/2009/3/layout/StepUpProcess"/>
    <dgm:cxn modelId="{C83CD1E9-DB13-4941-927B-62D614EDF414}" type="presParOf" srcId="{90671001-1CEC-D543-93F6-EB8BE158844E}" destId="{1D014B4D-4BE2-384D-BAB3-87C07893126C}" srcOrd="1" destOrd="0" presId="urn:microsoft.com/office/officeart/2009/3/layout/StepUpProcess"/>
    <dgm:cxn modelId="{5D38DD8F-77EC-2247-8E25-2505B17483A5}" type="presParOf" srcId="{1D014B4D-4BE2-384D-BAB3-87C07893126C}" destId="{9E5DFDDD-33B1-024A-B9D8-20A216CE28AE}" srcOrd="0" destOrd="0" presId="urn:microsoft.com/office/officeart/2009/3/layout/StepUpProcess"/>
    <dgm:cxn modelId="{45312FA8-59A4-D94F-BA5C-14C540C984B3}" type="presParOf" srcId="{90671001-1CEC-D543-93F6-EB8BE158844E}" destId="{9BD19F4E-924F-AC45-BD75-8CED0A37F931}" srcOrd="2" destOrd="0" presId="urn:microsoft.com/office/officeart/2009/3/layout/StepUpProcess"/>
    <dgm:cxn modelId="{8457660F-42B1-3449-86C2-E169C24A3119}" type="presParOf" srcId="{9BD19F4E-924F-AC45-BD75-8CED0A37F931}" destId="{63ED31DC-7FB2-BF46-A681-30C2273D7B3F}" srcOrd="0" destOrd="0" presId="urn:microsoft.com/office/officeart/2009/3/layout/StepUpProcess"/>
    <dgm:cxn modelId="{B0D3EEB4-33FC-5F44-A9AA-768601F410DD}" type="presParOf" srcId="{9BD19F4E-924F-AC45-BD75-8CED0A37F931}" destId="{8850EDDA-CA4F-1B42-BCAF-9FE13F04DBDB}" srcOrd="1" destOrd="0" presId="urn:microsoft.com/office/officeart/2009/3/layout/StepUpProcess"/>
    <dgm:cxn modelId="{C90615F3-3F2A-D34C-B424-6D170BB6C47B}" type="presParOf" srcId="{9BD19F4E-924F-AC45-BD75-8CED0A37F931}" destId="{5063D6D2-5D5E-5843-A745-2FDFECE878DE}" srcOrd="2" destOrd="0" presId="urn:microsoft.com/office/officeart/2009/3/layout/StepUpProcess"/>
    <dgm:cxn modelId="{B1266E74-A15A-A842-B3F5-D3FEEA51C411}" type="presParOf" srcId="{90671001-1CEC-D543-93F6-EB8BE158844E}" destId="{007D2E44-52C8-E746-A755-2458D34CCA49}" srcOrd="3" destOrd="0" presId="urn:microsoft.com/office/officeart/2009/3/layout/StepUpProcess"/>
    <dgm:cxn modelId="{311A5708-ED9D-3747-9D72-D65E457B4220}" type="presParOf" srcId="{007D2E44-52C8-E746-A755-2458D34CCA49}" destId="{CA757983-BD29-5B49-BF79-B3E9EFD2627A}" srcOrd="0" destOrd="0" presId="urn:microsoft.com/office/officeart/2009/3/layout/StepUpProcess"/>
    <dgm:cxn modelId="{738C4E0A-BDA1-934A-8E18-ADEF67A49CE4}" type="presParOf" srcId="{90671001-1CEC-D543-93F6-EB8BE158844E}" destId="{3BA8519E-843D-9C41-9393-2C1B1D068DFC}" srcOrd="4" destOrd="0" presId="urn:microsoft.com/office/officeart/2009/3/layout/StepUpProcess"/>
    <dgm:cxn modelId="{5C602D63-598B-9B4D-9A5E-4A1BA88543B2}" type="presParOf" srcId="{3BA8519E-843D-9C41-9393-2C1B1D068DFC}" destId="{EF118FCE-113E-8B41-92A1-6843A69EE727}" srcOrd="0" destOrd="0" presId="urn:microsoft.com/office/officeart/2009/3/layout/StepUpProcess"/>
    <dgm:cxn modelId="{3BB3FD4C-2996-E648-8BED-C67F2D88D560}" type="presParOf" srcId="{3BA8519E-843D-9C41-9393-2C1B1D068DFC}" destId="{87BF8500-FBFE-F948-B130-5758429C913A}" srcOrd="1" destOrd="0" presId="urn:microsoft.com/office/officeart/2009/3/layout/StepUpProcess"/>
    <dgm:cxn modelId="{72751F2D-75EF-744A-A9D8-F424B0CB3BD6}" type="presParOf" srcId="{3BA8519E-843D-9C41-9393-2C1B1D068DFC}" destId="{D0FFA24E-B94A-064E-90D1-61001BC7C0ED}" srcOrd="2" destOrd="0" presId="urn:microsoft.com/office/officeart/2009/3/layout/StepUpProcess"/>
    <dgm:cxn modelId="{81223CDC-E94F-0949-AEC0-F97B5DCBAD6C}" type="presParOf" srcId="{90671001-1CEC-D543-93F6-EB8BE158844E}" destId="{7E81F41A-7731-0F4A-8A75-1CB656D7DF2B}" srcOrd="5" destOrd="0" presId="urn:microsoft.com/office/officeart/2009/3/layout/StepUpProcess"/>
    <dgm:cxn modelId="{4490694B-F7E6-3D40-934E-2AC2BB41ED59}" type="presParOf" srcId="{7E81F41A-7731-0F4A-8A75-1CB656D7DF2B}" destId="{E1625F6A-8E6A-C74D-972A-2F5D9ECCCB21}" srcOrd="0" destOrd="0" presId="urn:microsoft.com/office/officeart/2009/3/layout/StepUpProcess"/>
    <dgm:cxn modelId="{9F38DB81-05D4-2048-9AC6-566A72AB2C9D}" type="presParOf" srcId="{90671001-1CEC-D543-93F6-EB8BE158844E}" destId="{A0BE3484-33B0-9D44-BF8B-27381088230A}" srcOrd="6" destOrd="0" presId="urn:microsoft.com/office/officeart/2009/3/layout/StepUpProcess"/>
    <dgm:cxn modelId="{0A5A90C8-1DD3-514D-8E06-AD045C65014E}" type="presParOf" srcId="{A0BE3484-33B0-9D44-BF8B-27381088230A}" destId="{45BA34D0-0A55-9B4E-844B-FD3F947196AA}" srcOrd="0" destOrd="0" presId="urn:microsoft.com/office/officeart/2009/3/layout/StepUpProcess"/>
    <dgm:cxn modelId="{CF0CE2A6-5329-7A48-A98B-1691EB86E6A9}" type="presParOf" srcId="{A0BE3484-33B0-9D44-BF8B-27381088230A}" destId="{51F88B76-0068-7341-A521-9D51BCA65ACA}" srcOrd="1" destOrd="0" presId="urn:microsoft.com/office/officeart/2009/3/layout/StepUpProcess"/>
    <dgm:cxn modelId="{35C36253-668E-D042-B1A2-78DD124EA068}" type="presParOf" srcId="{A0BE3484-33B0-9D44-BF8B-27381088230A}" destId="{7A6210CB-2C7F-B140-84EA-F367767D2958}" srcOrd="2" destOrd="0" presId="urn:microsoft.com/office/officeart/2009/3/layout/StepUpProcess"/>
    <dgm:cxn modelId="{85B12721-6880-194B-B09E-B0C1D34C6AAC}" type="presParOf" srcId="{90671001-1CEC-D543-93F6-EB8BE158844E}" destId="{6527904C-7B25-C44A-9AC2-85F43B3B6C2B}" srcOrd="7" destOrd="0" presId="urn:microsoft.com/office/officeart/2009/3/layout/StepUpProcess"/>
    <dgm:cxn modelId="{403DD789-9DF7-6E42-A009-6D50A13B9FDD}" type="presParOf" srcId="{6527904C-7B25-C44A-9AC2-85F43B3B6C2B}" destId="{9BA4FA7D-6CCE-3045-A0F5-011A4FF40793}" srcOrd="0" destOrd="0" presId="urn:microsoft.com/office/officeart/2009/3/layout/StepUpProcess"/>
    <dgm:cxn modelId="{C154D37B-F8BD-C642-9C69-E9E8FC6F059F}" type="presParOf" srcId="{90671001-1CEC-D543-93F6-EB8BE158844E}" destId="{0BE5D0E8-6D61-7F46-B882-8EB3AFDECFFA}" srcOrd="8" destOrd="0" presId="urn:microsoft.com/office/officeart/2009/3/layout/StepUpProcess"/>
    <dgm:cxn modelId="{F1780091-B206-854E-9072-815F75CE2125}" type="presParOf" srcId="{0BE5D0E8-6D61-7F46-B882-8EB3AFDECFFA}" destId="{5FB43D46-E485-6445-AC7A-8227926BF25B}" srcOrd="0" destOrd="0" presId="urn:microsoft.com/office/officeart/2009/3/layout/StepUpProcess"/>
    <dgm:cxn modelId="{B97AE87D-87D4-3647-B041-99C9EE841743}" type="presParOf" srcId="{0BE5D0E8-6D61-7F46-B882-8EB3AFDECFFA}" destId="{28FF6462-5529-5D41-BA7B-31F5470B713B}" srcOrd="1" destOrd="0" presId="urn:microsoft.com/office/officeart/2009/3/layout/StepUpProcess"/>
    <dgm:cxn modelId="{70670DA5-5854-7E42-A046-A82D9B7846AC}" type="presParOf" srcId="{0BE5D0E8-6D61-7F46-B882-8EB3AFDECFFA}" destId="{791786BC-3728-184C-829A-66D9782B77A7}" srcOrd="2" destOrd="0" presId="urn:microsoft.com/office/officeart/2009/3/layout/StepUpProcess"/>
    <dgm:cxn modelId="{C89C2763-0912-DF45-8134-D1776DC74F52}" type="presParOf" srcId="{90671001-1CEC-D543-93F6-EB8BE158844E}" destId="{49749D36-D905-D849-A04F-E3644A91F265}" srcOrd="9" destOrd="0" presId="urn:microsoft.com/office/officeart/2009/3/layout/StepUpProcess"/>
    <dgm:cxn modelId="{9E0B11B0-DDD9-0A4F-9ECB-4EE7F437C756}" type="presParOf" srcId="{49749D36-D905-D849-A04F-E3644A91F265}" destId="{1CFBE74D-6F49-D842-9440-6F6BDFAB0854}" srcOrd="0" destOrd="0" presId="urn:microsoft.com/office/officeart/2009/3/layout/StepUpProcess"/>
    <dgm:cxn modelId="{10AB66B0-A6CD-CF4E-8B72-D54FF1EE1C63}" type="presParOf" srcId="{90671001-1CEC-D543-93F6-EB8BE158844E}" destId="{D529F7A4-2DA9-8D40-9373-7CC4FBD5AF0B}" srcOrd="10" destOrd="0" presId="urn:microsoft.com/office/officeart/2009/3/layout/StepUpProcess"/>
    <dgm:cxn modelId="{BBC5328D-7DDF-A74F-9EEC-78C68E1D864F}" type="presParOf" srcId="{D529F7A4-2DA9-8D40-9373-7CC4FBD5AF0B}" destId="{C6326D65-3A07-064B-BEB4-E1C02AF1C884}" srcOrd="0" destOrd="0" presId="urn:microsoft.com/office/officeart/2009/3/layout/StepUpProcess"/>
    <dgm:cxn modelId="{9200DB88-A0BC-7E42-9886-DE0EDBF261EC}" type="presParOf" srcId="{D529F7A4-2DA9-8D40-9373-7CC4FBD5AF0B}" destId="{CBF98A96-A207-D945-97F7-C09DB42C068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52A8F-9C1F-0840-87F3-A1C19813FB6B}">
      <dsp:nvSpPr>
        <dsp:cNvPr id="0" name=""/>
        <dsp:cNvSpPr/>
      </dsp:nvSpPr>
      <dsp:spPr>
        <a:xfrm>
          <a:off x="1175259" y="646"/>
          <a:ext cx="1199527" cy="599763"/>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Users</a:t>
          </a:r>
          <a:endParaRPr lang="zh-CN" altLang="en-US" sz="2600" kern="1200" dirty="0"/>
        </a:p>
      </dsp:txBody>
      <dsp:txXfrm>
        <a:off x="1192825" y="18212"/>
        <a:ext cx="1164395" cy="564631"/>
      </dsp:txXfrm>
    </dsp:sp>
    <dsp:sp modelId="{C2AE2657-E6EF-3D47-9A5D-27AD9833A2D6}">
      <dsp:nvSpPr>
        <dsp:cNvPr id="0" name=""/>
        <dsp:cNvSpPr/>
      </dsp:nvSpPr>
      <dsp:spPr>
        <a:xfrm rot="3600000">
          <a:off x="1957739" y="1053205"/>
          <a:ext cx="624879" cy="209917"/>
        </a:xfrm>
        <a:prstGeom prst="leftRightArrow">
          <a:avLst>
            <a:gd name="adj1" fmla="val 60000"/>
            <a:gd name="adj2" fmla="val 5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020714" y="1095188"/>
        <a:ext cx="498929" cy="125951"/>
      </dsp:txXfrm>
    </dsp:sp>
    <dsp:sp modelId="{9B50D13A-A349-AD43-A569-9E36C35B904C}">
      <dsp:nvSpPr>
        <dsp:cNvPr id="0" name=""/>
        <dsp:cNvSpPr/>
      </dsp:nvSpPr>
      <dsp:spPr>
        <a:xfrm>
          <a:off x="2165572" y="1715919"/>
          <a:ext cx="1199527" cy="599763"/>
        </a:xfrm>
        <a:prstGeom prst="roundRect">
          <a:avLst>
            <a:gd name="adj" fmla="val 1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Ads</a:t>
          </a:r>
          <a:endParaRPr lang="zh-CN" altLang="en-US" sz="2600" kern="1200" dirty="0"/>
        </a:p>
      </dsp:txBody>
      <dsp:txXfrm>
        <a:off x="2183138" y="1733485"/>
        <a:ext cx="1164395" cy="564631"/>
      </dsp:txXfrm>
    </dsp:sp>
    <dsp:sp modelId="{ED46D1D4-44B3-964A-B55C-6D02C62533EF}">
      <dsp:nvSpPr>
        <dsp:cNvPr id="0" name=""/>
        <dsp:cNvSpPr/>
      </dsp:nvSpPr>
      <dsp:spPr>
        <a:xfrm rot="10800000">
          <a:off x="1462583" y="1910842"/>
          <a:ext cx="624879" cy="209917"/>
        </a:xfrm>
        <a:prstGeom prst="leftRightArrow">
          <a:avLst>
            <a:gd name="adj1" fmla="val 60000"/>
            <a:gd name="adj2" fmla="val 5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1525558" y="1952825"/>
        <a:ext cx="498929" cy="125951"/>
      </dsp:txXfrm>
    </dsp:sp>
    <dsp:sp modelId="{BD6DBF6F-E260-1C4D-9C12-6514E83F96B9}">
      <dsp:nvSpPr>
        <dsp:cNvPr id="0" name=""/>
        <dsp:cNvSpPr/>
      </dsp:nvSpPr>
      <dsp:spPr>
        <a:xfrm>
          <a:off x="184946" y="1715919"/>
          <a:ext cx="1199527" cy="599763"/>
        </a:xfrm>
        <a:prstGeom prst="roundRect">
          <a:avLst>
            <a:gd name="adj" fmla="val 1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Media</a:t>
          </a:r>
          <a:endParaRPr lang="zh-CN" altLang="en-US" sz="2600" kern="1200" dirty="0"/>
        </a:p>
      </dsp:txBody>
      <dsp:txXfrm>
        <a:off x="202512" y="1733485"/>
        <a:ext cx="1164395" cy="564631"/>
      </dsp:txXfrm>
    </dsp:sp>
    <dsp:sp modelId="{7AD77A27-A799-C546-88B4-A0B506CF37CB}">
      <dsp:nvSpPr>
        <dsp:cNvPr id="0" name=""/>
        <dsp:cNvSpPr/>
      </dsp:nvSpPr>
      <dsp:spPr>
        <a:xfrm rot="18000000">
          <a:off x="967426" y="1053205"/>
          <a:ext cx="624879" cy="209917"/>
        </a:xfrm>
        <a:prstGeom prst="leftRightArrow">
          <a:avLst>
            <a:gd name="adj1" fmla="val 60000"/>
            <a:gd name="adj2" fmla="val 5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030401" y="1095188"/>
        <a:ext cx="498929" cy="125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D08BF-1775-2949-9C52-BB621EBE5FBE}">
      <dsp:nvSpPr>
        <dsp:cNvPr id="0" name=""/>
        <dsp:cNvSpPr/>
      </dsp:nvSpPr>
      <dsp:spPr>
        <a:xfrm rot="5400000">
          <a:off x="135756" y="1796066"/>
          <a:ext cx="404328" cy="672794"/>
        </a:xfrm>
        <a:prstGeom prst="corner">
          <a:avLst>
            <a:gd name="adj1" fmla="val 16120"/>
            <a:gd name="adj2" fmla="val 1611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7621E04-5099-F741-8642-32189AF06AFC}">
      <dsp:nvSpPr>
        <dsp:cNvPr id="0" name=""/>
        <dsp:cNvSpPr/>
      </dsp:nvSpPr>
      <dsp:spPr>
        <a:xfrm>
          <a:off x="68263" y="1997087"/>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技术</a:t>
          </a:r>
          <a:endParaRPr lang="zh-CN" altLang="en-US" sz="1800" kern="1200" dirty="0"/>
        </a:p>
      </dsp:txBody>
      <dsp:txXfrm>
        <a:off x="68263" y="1997087"/>
        <a:ext cx="607402" cy="532423"/>
      </dsp:txXfrm>
    </dsp:sp>
    <dsp:sp modelId="{4CC11761-6712-9A4B-ADC3-AE67C188C3DC}">
      <dsp:nvSpPr>
        <dsp:cNvPr id="0" name=""/>
        <dsp:cNvSpPr/>
      </dsp:nvSpPr>
      <dsp:spPr>
        <a:xfrm>
          <a:off x="561062" y="1746534"/>
          <a:ext cx="114604" cy="114604"/>
        </a:xfrm>
        <a:prstGeom prst="triangle">
          <a:avLst>
            <a:gd name="adj" fmla="val 100000"/>
          </a:avLst>
        </a:prstGeom>
        <a:solidFill>
          <a:schemeClr val="accent3">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3ED31DC-7FB2-BF46-A681-30C2273D7B3F}">
      <dsp:nvSpPr>
        <dsp:cNvPr id="0" name=""/>
        <dsp:cNvSpPr/>
      </dsp:nvSpPr>
      <dsp:spPr>
        <a:xfrm rot="5400000">
          <a:off x="879335" y="1612067"/>
          <a:ext cx="404328" cy="672794"/>
        </a:xfrm>
        <a:prstGeom prst="corner">
          <a:avLst>
            <a:gd name="adj1" fmla="val 16120"/>
            <a:gd name="adj2" fmla="val 16110"/>
          </a:avLst>
        </a:prstGeom>
        <a:solidFill>
          <a:schemeClr val="accent4">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850EDDA-CA4F-1B42-BCAF-9FE13F04DBDB}">
      <dsp:nvSpPr>
        <dsp:cNvPr id="0" name=""/>
        <dsp:cNvSpPr/>
      </dsp:nvSpPr>
      <dsp:spPr>
        <a:xfrm>
          <a:off x="811843" y="1813087"/>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产品</a:t>
          </a:r>
          <a:endParaRPr lang="zh-CN" altLang="en-US" sz="1800" kern="1200" dirty="0"/>
        </a:p>
      </dsp:txBody>
      <dsp:txXfrm>
        <a:off x="811843" y="1813087"/>
        <a:ext cx="607402" cy="532423"/>
      </dsp:txXfrm>
    </dsp:sp>
    <dsp:sp modelId="{5063D6D2-5D5E-5843-A745-2FDFECE878DE}">
      <dsp:nvSpPr>
        <dsp:cNvPr id="0" name=""/>
        <dsp:cNvSpPr/>
      </dsp:nvSpPr>
      <dsp:spPr>
        <a:xfrm>
          <a:off x="1304641" y="1562535"/>
          <a:ext cx="114604" cy="114604"/>
        </a:xfrm>
        <a:prstGeom prst="triangle">
          <a:avLst>
            <a:gd name="adj" fmla="val 100000"/>
          </a:avLst>
        </a:prstGeom>
        <a:solidFill>
          <a:schemeClr val="accent5">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F118FCE-113E-8B41-92A1-6843A69EE727}">
      <dsp:nvSpPr>
        <dsp:cNvPr id="0" name=""/>
        <dsp:cNvSpPr/>
      </dsp:nvSpPr>
      <dsp:spPr>
        <a:xfrm rot="5400000">
          <a:off x="1622914" y="1428067"/>
          <a:ext cx="404328" cy="672794"/>
        </a:xfrm>
        <a:prstGeom prst="corner">
          <a:avLst>
            <a:gd name="adj1" fmla="val 16120"/>
            <a:gd name="adj2" fmla="val 16110"/>
          </a:avLst>
        </a:prstGeom>
        <a:solidFill>
          <a:schemeClr val="accent6">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7BF8500-FBFE-F948-B130-5758429C913A}">
      <dsp:nvSpPr>
        <dsp:cNvPr id="0" name=""/>
        <dsp:cNvSpPr/>
      </dsp:nvSpPr>
      <dsp:spPr>
        <a:xfrm>
          <a:off x="1555422" y="1629088"/>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运营</a:t>
          </a:r>
          <a:endParaRPr lang="zh-CN" altLang="en-US" sz="1800" kern="1200" dirty="0"/>
        </a:p>
      </dsp:txBody>
      <dsp:txXfrm>
        <a:off x="1555422" y="1629088"/>
        <a:ext cx="607402" cy="532423"/>
      </dsp:txXfrm>
    </dsp:sp>
    <dsp:sp modelId="{D0FFA24E-B94A-064E-90D1-61001BC7C0ED}">
      <dsp:nvSpPr>
        <dsp:cNvPr id="0" name=""/>
        <dsp:cNvSpPr/>
      </dsp:nvSpPr>
      <dsp:spPr>
        <a:xfrm>
          <a:off x="2048220" y="1378535"/>
          <a:ext cx="114604" cy="114604"/>
        </a:xfrm>
        <a:prstGeom prst="triangle">
          <a:avLst>
            <a:gd name="adj" fmla="val 10000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5BA34D0-0A55-9B4E-844B-FD3F947196AA}">
      <dsp:nvSpPr>
        <dsp:cNvPr id="0" name=""/>
        <dsp:cNvSpPr/>
      </dsp:nvSpPr>
      <dsp:spPr>
        <a:xfrm rot="5400000">
          <a:off x="2366493" y="1244068"/>
          <a:ext cx="404328" cy="672794"/>
        </a:xfrm>
        <a:prstGeom prst="corner">
          <a:avLst>
            <a:gd name="adj1" fmla="val 16120"/>
            <a:gd name="adj2" fmla="val 16110"/>
          </a:avLst>
        </a:prstGeom>
        <a:solidFill>
          <a:schemeClr val="accent3">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1F88B76-0068-7341-A521-9D51BCA65ACA}">
      <dsp:nvSpPr>
        <dsp:cNvPr id="0" name=""/>
        <dsp:cNvSpPr/>
      </dsp:nvSpPr>
      <dsp:spPr>
        <a:xfrm>
          <a:off x="2299001" y="1445088"/>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2299001" y="1445088"/>
        <a:ext cx="607402" cy="532423"/>
      </dsp:txXfrm>
    </dsp:sp>
    <dsp:sp modelId="{7A6210CB-2C7F-B140-84EA-F367767D2958}">
      <dsp:nvSpPr>
        <dsp:cNvPr id="0" name=""/>
        <dsp:cNvSpPr/>
      </dsp:nvSpPr>
      <dsp:spPr>
        <a:xfrm>
          <a:off x="2791799" y="1194536"/>
          <a:ext cx="114604" cy="114604"/>
        </a:xfrm>
        <a:prstGeom prst="triangle">
          <a:avLst>
            <a:gd name="adj" fmla="val 100000"/>
          </a:avLst>
        </a:prstGeom>
        <a:solidFill>
          <a:schemeClr val="accent4">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FB43D46-E485-6445-AC7A-8227926BF25B}">
      <dsp:nvSpPr>
        <dsp:cNvPr id="0" name=""/>
        <dsp:cNvSpPr/>
      </dsp:nvSpPr>
      <dsp:spPr>
        <a:xfrm rot="5400000">
          <a:off x="3110073" y="1060068"/>
          <a:ext cx="404328" cy="672794"/>
        </a:xfrm>
        <a:prstGeom prst="corner">
          <a:avLst>
            <a:gd name="adj1" fmla="val 16120"/>
            <a:gd name="adj2" fmla="val 16110"/>
          </a:avLst>
        </a:prstGeom>
        <a:solidFill>
          <a:schemeClr val="accent5">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8FF6462-5529-5D41-BA7B-31F5470B713B}">
      <dsp:nvSpPr>
        <dsp:cNvPr id="0" name=""/>
        <dsp:cNvSpPr/>
      </dsp:nvSpPr>
      <dsp:spPr>
        <a:xfrm>
          <a:off x="3042580" y="1261089"/>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3042580" y="1261089"/>
        <a:ext cx="607402" cy="532423"/>
      </dsp:txXfrm>
    </dsp:sp>
    <dsp:sp modelId="{791786BC-3728-184C-829A-66D9782B77A7}">
      <dsp:nvSpPr>
        <dsp:cNvPr id="0" name=""/>
        <dsp:cNvSpPr/>
      </dsp:nvSpPr>
      <dsp:spPr>
        <a:xfrm>
          <a:off x="3535378" y="1010537"/>
          <a:ext cx="114604" cy="114604"/>
        </a:xfrm>
        <a:prstGeom prst="triangle">
          <a:avLst>
            <a:gd name="adj" fmla="val 100000"/>
          </a:avLst>
        </a:prstGeom>
        <a:solidFill>
          <a:schemeClr val="accent6">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6326D65-3A07-064B-BEB4-E1C02AF1C884}">
      <dsp:nvSpPr>
        <dsp:cNvPr id="0" name=""/>
        <dsp:cNvSpPr/>
      </dsp:nvSpPr>
      <dsp:spPr>
        <a:xfrm rot="5400000">
          <a:off x="3853652" y="876069"/>
          <a:ext cx="404328" cy="672794"/>
        </a:xfrm>
        <a:prstGeom prst="corner">
          <a:avLst>
            <a:gd name="adj1" fmla="val 16120"/>
            <a:gd name="adj2" fmla="val 1611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BF98A96-A207-D945-97F7-C09DB42C068D}">
      <dsp:nvSpPr>
        <dsp:cNvPr id="0" name=""/>
        <dsp:cNvSpPr/>
      </dsp:nvSpPr>
      <dsp:spPr>
        <a:xfrm>
          <a:off x="3786159" y="1077089"/>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3786159" y="1077089"/>
        <a:ext cx="607402" cy="53242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 Id="rId3"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1" Type="http://schemas.openxmlformats.org/officeDocument/2006/relationships/image" Target="../media/image25.emf"/><Relationship Id="rId2"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image" Target="../media/image30.emf"/><Relationship Id="rId2"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DF033-651C-AB4F-9F82-C244C883BEB4}" type="datetimeFigureOut">
              <a:rPr kumimoji="1" lang="zh-CN" altLang="en-US" smtClean="0"/>
              <a:t>18/10/4</a:t>
            </a:fld>
            <a:endParaRPr kumimoji="1"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98A88-2919-B94F-8109-1D6FEDA2E865}" type="slidenum">
              <a:rPr kumimoji="1" lang="zh-CN" altLang="en-US" smtClean="0"/>
              <a:t>‹#›</a:t>
            </a:fld>
            <a:endParaRPr kumimoji="1" lang="zh-CN" altLang="en-US"/>
          </a:p>
        </p:txBody>
      </p:sp>
    </p:spTree>
    <p:extLst>
      <p:ext uri="{BB962C8B-B14F-4D97-AF65-F5344CB8AC3E}">
        <p14:creationId xmlns:p14="http://schemas.microsoft.com/office/powerpoint/2010/main" val="15480861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dirty="0" smtClean="0"/>
              <a:t>程序化交易广告是一种进一步解决广告市场效率的方式。</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7298A88-2919-B94F-8109-1D6FEDA2E865}" type="slidenum">
              <a:rPr kumimoji="1" lang="zh-CN" altLang="en-US" smtClean="0"/>
              <a:t>24</a:t>
            </a:fld>
            <a:endParaRPr kumimoji="1" lang="zh-CN" altLang="en-US"/>
          </a:p>
        </p:txBody>
      </p:sp>
    </p:spTree>
    <p:extLst>
      <p:ext uri="{BB962C8B-B14F-4D97-AF65-F5344CB8AC3E}">
        <p14:creationId xmlns:p14="http://schemas.microsoft.com/office/powerpoint/2010/main" val="2534156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7" name="矩形 6"/>
          <p:cNvSpPr/>
          <p:nvPr/>
        </p:nvSpPr>
        <p:spPr bwMode="white">
          <a:xfrm>
            <a:off x="0" y="497586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5044440"/>
            <a:ext cx="2249424"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5036820"/>
            <a:ext cx="6784848"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3365500"/>
            <a:ext cx="6477000" cy="15240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5041698"/>
            <a:ext cx="6705600" cy="5715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5057249"/>
            <a:ext cx="2057400" cy="5715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18/10/4</a:t>
            </a:fld>
            <a:endParaRPr lang="en-US" sz="2000" dirty="0">
              <a:solidFill>
                <a:srgbClr val="FFFFFF"/>
              </a:solidFill>
            </a:endParaRPr>
          </a:p>
        </p:txBody>
      </p:sp>
      <p:sp>
        <p:nvSpPr>
          <p:cNvPr id="17" name="页脚占位符 16"/>
          <p:cNvSpPr>
            <a:spLocks noGrp="1"/>
          </p:cNvSpPr>
          <p:nvPr>
            <p:ph type="ftr" sz="quarter" idx="11"/>
          </p:nvPr>
        </p:nvSpPr>
        <p:spPr>
          <a:xfrm>
            <a:off x="2085393" y="197115"/>
            <a:ext cx="5867400" cy="304271"/>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幻灯片编号占位符 28"/>
          <p:cNvSpPr>
            <a:spLocks noGrp="1"/>
          </p:cNvSpPr>
          <p:nvPr>
            <p:ph type="sldNum" sz="quarter" idx="12"/>
          </p:nvPr>
        </p:nvSpPr>
        <p:spPr>
          <a:xfrm>
            <a:off x="8001000" y="190500"/>
            <a:ext cx="838200" cy="3175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18/10/4</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508000"/>
            <a:ext cx="2057400" cy="4597136"/>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508000"/>
            <a:ext cx="5562600" cy="4597137"/>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5207002"/>
            <a:ext cx="2209800" cy="304271"/>
          </a:xfrm>
        </p:spPr>
        <p:txBody>
          <a:bodyPr/>
          <a:lstStyle/>
          <a:p>
            <a:pPr eaLnBrk="1" latinLnBrk="0" hangingPunct="1"/>
            <a:fld id="{23A271A1-F6D6-438B-A432-4747EE7ECD40}" type="datetimeFigureOut">
              <a:rPr lang="en-US" smtClean="0"/>
              <a:pPr eaLnBrk="1" latinLnBrk="0" hangingPunct="1"/>
              <a:t>18/10/4</a:t>
            </a:fld>
            <a:endParaRPr lang="en-US" dirty="0"/>
          </a:p>
        </p:txBody>
      </p:sp>
      <p:sp>
        <p:nvSpPr>
          <p:cNvPr id="5" name="页脚占位符 4"/>
          <p:cNvSpPr>
            <a:spLocks noGrp="1"/>
          </p:cNvSpPr>
          <p:nvPr>
            <p:ph type="ftr" sz="quarter" idx="11"/>
          </p:nvPr>
        </p:nvSpPr>
        <p:spPr>
          <a:xfrm>
            <a:off x="457202" y="5206840"/>
            <a:ext cx="5573483" cy="304271"/>
          </a:xfrm>
        </p:spPr>
        <p:txBody>
          <a:bodyPr/>
          <a:lstStyle/>
          <a:p>
            <a:endParaRPr kumimoji="0" lang="en-US" dirty="0"/>
          </a:p>
        </p:txBody>
      </p:sp>
      <p:sp>
        <p:nvSpPr>
          <p:cNvPr id="7" name="矩形 6"/>
          <p:cNvSpPr/>
          <p:nvPr/>
        </p:nvSpPr>
        <p:spPr bwMode="white">
          <a:xfrm>
            <a:off x="6096318" y="0"/>
            <a:ext cx="320040" cy="5715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508000"/>
            <a:ext cx="228600" cy="5207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4445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6034088" y="100012"/>
            <a:ext cx="4445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grpSp>
        <p:nvGrpSpPr>
          <p:cNvPr id="4" name="组合 1"/>
          <p:cNvGrpSpPr/>
          <p:nvPr/>
        </p:nvGrpSpPr>
        <p:grpSpPr>
          <a:xfrm>
            <a:off x="281529" y="1"/>
            <a:ext cx="105725" cy="801789"/>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7" name="组合 6"/>
          <p:cNvGrpSpPr/>
          <p:nvPr/>
        </p:nvGrpSpPr>
        <p:grpSpPr>
          <a:xfrm rot="10800000">
            <a:off x="8801761" y="5514553"/>
            <a:ext cx="105725" cy="200447"/>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 name="内容占位符 4"/>
          <p:cNvSpPr>
            <a:spLocks noGrp="1"/>
          </p:cNvSpPr>
          <p:nvPr>
            <p:ph idx="1"/>
          </p:nvPr>
        </p:nvSpPr>
        <p:spPr>
          <a:xfrm>
            <a:off x="457200" y="1333501"/>
            <a:ext cx="8229600" cy="3771636"/>
          </a:xfrm>
          <a:prstGeom prst="rect">
            <a:avLst/>
          </a:prstGeom>
        </p:spPr>
        <p:txBody>
          <a:bodyPr/>
          <a:lstStyle/>
          <a:p>
            <a:pPr lvl="0"/>
            <a:r>
              <a:rPr lang="zh-CN" altLang="en-US" smtClean="0"/>
              <a:t>单击此处编辑母版文本样式</a:t>
            </a:r>
          </a:p>
        </p:txBody>
      </p:sp>
      <p:sp>
        <p:nvSpPr>
          <p:cNvPr id="9" name="标题 3"/>
          <p:cNvSpPr>
            <a:spLocks noGrp="1"/>
          </p:cNvSpPr>
          <p:nvPr>
            <p:ph type="title"/>
          </p:nvPr>
        </p:nvSpPr>
        <p:spPr>
          <a:xfrm>
            <a:off x="457200" y="228866"/>
            <a:ext cx="8229600" cy="952500"/>
          </a:xfrm>
          <a:prstGeom prst="rect">
            <a:avLst/>
          </a:prstGeom>
        </p:spPr>
        <p:txBody>
          <a:body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02964434"/>
      </p:ext>
    </p:extLst>
  </p:cSld>
  <p:clrMapOvr>
    <a:masterClrMapping/>
  </p:clrMapOvr>
  <p:transition xmlns:p14="http://schemas.microsoft.com/office/powerpoint/2010/mai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190500"/>
            <a:ext cx="8153400" cy="8255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18/10/4</a:t>
            </a:fld>
            <a:endParaRPr lang="en-US" dirty="0"/>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内容占位符 7"/>
          <p:cNvSpPr>
            <a:spLocks noGrp="1"/>
          </p:cNvSpPr>
          <p:nvPr>
            <p:ph sz="quarter" idx="1"/>
          </p:nvPr>
        </p:nvSpPr>
        <p:spPr>
          <a:xfrm>
            <a:off x="612648" y="1333500"/>
            <a:ext cx="8153400" cy="3746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1" y="2286000"/>
            <a:ext cx="7123113" cy="1394354"/>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270000"/>
            <a:ext cx="9144000" cy="9525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333500"/>
            <a:ext cx="1295400" cy="825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333500"/>
            <a:ext cx="7772400" cy="825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333500"/>
            <a:ext cx="7620000" cy="8255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18/10/4</a:t>
            </a:fld>
            <a:endParaRPr lang="en-US"/>
          </a:p>
        </p:txBody>
      </p:sp>
      <p:sp>
        <p:nvSpPr>
          <p:cNvPr id="13" name="幻灯片编号占位符 12"/>
          <p:cNvSpPr>
            <a:spLocks noGrp="1"/>
          </p:cNvSpPr>
          <p:nvPr>
            <p:ph type="sldNum" sz="quarter" idx="11"/>
          </p:nvPr>
        </p:nvSpPr>
        <p:spPr>
          <a:xfrm>
            <a:off x="0" y="1460500"/>
            <a:ext cx="1295400" cy="584730"/>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页脚占位符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324639"/>
            <a:ext cx="3886200" cy="3810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324639"/>
            <a:ext cx="3886200" cy="3810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18/10/4</a:t>
            </a:fld>
            <a:endParaRPr lang="en-US"/>
          </a:p>
        </p:txBody>
      </p:sp>
      <p:sp>
        <p:nvSpPr>
          <p:cNvPr id="10" name="幻灯片编号占位符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页脚占位符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27542"/>
            <a:ext cx="8153400" cy="724958"/>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032000"/>
            <a:ext cx="3886200" cy="2984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032000"/>
            <a:ext cx="3886200" cy="2984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18/10/4</a:t>
            </a:fld>
            <a:endParaRPr lang="en-US"/>
          </a:p>
        </p:txBody>
      </p:sp>
      <p:sp>
        <p:nvSpPr>
          <p:cNvPr id="12" name="幻灯片编号占位符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页脚占位符 13"/>
          <p:cNvSpPr>
            <a:spLocks noGrp="1"/>
          </p:cNvSpPr>
          <p:nvPr>
            <p:ph type="ftr" sz="quarter" idx="17"/>
          </p:nvPr>
        </p:nvSpPr>
        <p:spPr/>
        <p:txBody>
          <a:bodyPr rtlCol="0"/>
          <a:lstStyle/>
          <a:p>
            <a:endParaRPr kumimoji="0" lang="en-US"/>
          </a:p>
        </p:txBody>
      </p:sp>
      <p:sp>
        <p:nvSpPr>
          <p:cNvPr id="16" name="文本占位符 15"/>
          <p:cNvSpPr>
            <a:spLocks noGrp="1"/>
          </p:cNvSpPr>
          <p:nvPr>
            <p:ph type="body" sz="quarter" idx="1"/>
          </p:nvPr>
        </p:nvSpPr>
        <p:spPr>
          <a:xfrm>
            <a:off x="609600" y="1460500"/>
            <a:ext cx="3886200" cy="53340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460500"/>
            <a:ext cx="3886200" cy="53340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18/10/4</a:t>
            </a:fld>
            <a:endParaRPr lang="en-US"/>
          </a:p>
        </p:txBody>
      </p:sp>
      <p:sp>
        <p:nvSpPr>
          <p:cNvPr id="4" name="页脚占位符 3"/>
          <p:cNvSpPr>
            <a:spLocks noGrp="1"/>
          </p:cNvSpPr>
          <p:nvPr>
            <p:ph type="ftr" sz="quarter" idx="11"/>
          </p:nvPr>
        </p:nvSpPr>
        <p:spPr/>
        <p:txBody>
          <a:bodyPr/>
          <a:lstStyle/>
          <a:p>
            <a:endParaRPr kumimoji="0" 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18/10/4</a:t>
            </a:fld>
            <a:endParaRPr lang="en-US"/>
          </a:p>
        </p:txBody>
      </p:sp>
      <p:sp>
        <p:nvSpPr>
          <p:cNvPr id="3" name="页脚占位符 2"/>
          <p:cNvSpPr>
            <a:spLocks noGrp="1"/>
          </p:cNvSpPr>
          <p:nvPr>
            <p:ph type="ftr" sz="quarter" idx="11"/>
          </p:nvPr>
        </p:nvSpPr>
        <p:spPr/>
        <p:txBody>
          <a:bodyPr/>
          <a:lstStyle/>
          <a:p>
            <a:endParaRPr kumimoji="0" lang="en-US" dirty="0"/>
          </a:p>
        </p:txBody>
      </p:sp>
      <p:sp>
        <p:nvSpPr>
          <p:cNvPr id="4" name="幻灯片编号占位符 3"/>
          <p:cNvSpPr>
            <a:spLocks noGrp="1"/>
          </p:cNvSpPr>
          <p:nvPr>
            <p:ph type="sldNum" sz="quarter" idx="12"/>
          </p:nvPr>
        </p:nvSpPr>
        <p:spPr>
          <a:xfrm>
            <a:off x="0" y="5207000"/>
            <a:ext cx="533400" cy="3175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7542"/>
            <a:ext cx="8077200" cy="724958"/>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18/10/4</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文本占位符 2"/>
          <p:cNvSpPr>
            <a:spLocks noGrp="1"/>
          </p:cNvSpPr>
          <p:nvPr>
            <p:ph type="body" idx="2"/>
          </p:nvPr>
        </p:nvSpPr>
        <p:spPr>
          <a:xfrm>
            <a:off x="609600" y="1460500"/>
            <a:ext cx="1600200" cy="36195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460500"/>
            <a:ext cx="6400800" cy="3683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4572000"/>
            <a:ext cx="7315200" cy="5715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381000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3886200"/>
            <a:ext cx="1463040"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3878580"/>
            <a:ext cx="7598664"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3873500"/>
            <a:ext cx="7315200" cy="5715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5722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5207000"/>
            <a:ext cx="2667000" cy="304271"/>
          </a:xfrm>
        </p:spPr>
        <p:txBody>
          <a:bodyPr rtlCol="0"/>
          <a:lstStyle/>
          <a:p>
            <a:pPr eaLnBrk="1" latinLnBrk="0" hangingPunct="1"/>
            <a:fld id="{23A271A1-F6D6-438B-A432-4747EE7ECD40}" type="datetimeFigureOut">
              <a:rPr lang="en-US" smtClean="0"/>
              <a:pPr eaLnBrk="1" latinLnBrk="0" hangingPunct="1"/>
              <a:t>18/10/4</a:t>
            </a:fld>
            <a:endParaRPr lang="en-US"/>
          </a:p>
        </p:txBody>
      </p:sp>
      <p:sp>
        <p:nvSpPr>
          <p:cNvPr id="13" name="幻灯片编号占位符 12"/>
          <p:cNvSpPr>
            <a:spLocks noGrp="1"/>
          </p:cNvSpPr>
          <p:nvPr>
            <p:ph type="sldNum" sz="quarter" idx="11"/>
          </p:nvPr>
        </p:nvSpPr>
        <p:spPr>
          <a:xfrm>
            <a:off x="0" y="3889374"/>
            <a:ext cx="1447800" cy="552982"/>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页脚占位符 13"/>
          <p:cNvSpPr>
            <a:spLocks noGrp="1"/>
          </p:cNvSpPr>
          <p:nvPr>
            <p:ph type="ftr" sz="quarter" idx="12"/>
          </p:nvPr>
        </p:nvSpPr>
        <p:spPr>
          <a:xfrm>
            <a:off x="1600200" y="5206839"/>
            <a:ext cx="4572000" cy="304271"/>
          </a:xfrm>
        </p:spPr>
        <p:txBody>
          <a:bodyPr rtlCol="0"/>
          <a:lstStyle/>
          <a:p>
            <a:endParaRPr kumimoji="0" lang="en-US" dirty="0"/>
          </a:p>
        </p:txBody>
      </p:sp>
      <p:sp>
        <p:nvSpPr>
          <p:cNvPr id="3" name="图片占位符 2"/>
          <p:cNvSpPr>
            <a:spLocks noGrp="1"/>
          </p:cNvSpPr>
          <p:nvPr>
            <p:ph type="pic" idx="1"/>
          </p:nvPr>
        </p:nvSpPr>
        <p:spPr>
          <a:xfrm>
            <a:off x="1560576" y="0"/>
            <a:ext cx="7583424" cy="3807460"/>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90500"/>
            <a:ext cx="8153400" cy="8255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333500"/>
            <a:ext cx="8153400" cy="377190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5207000"/>
            <a:ext cx="2667000" cy="304271"/>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18/10/4</a:t>
            </a:fld>
            <a:endParaRPr lang="en-US" sz="1400" dirty="0">
              <a:solidFill>
                <a:schemeClr val="tx2"/>
              </a:solidFill>
            </a:endParaRPr>
          </a:p>
        </p:txBody>
      </p:sp>
      <p:sp>
        <p:nvSpPr>
          <p:cNvPr id="3" name="页脚占位符 2"/>
          <p:cNvSpPr>
            <a:spLocks noGrp="1"/>
          </p:cNvSpPr>
          <p:nvPr>
            <p:ph type="ftr" sz="quarter" idx="3"/>
          </p:nvPr>
        </p:nvSpPr>
        <p:spPr>
          <a:xfrm>
            <a:off x="609601" y="5206839"/>
            <a:ext cx="5421083" cy="304271"/>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矩形 6"/>
          <p:cNvSpPr/>
          <p:nvPr/>
        </p:nvSpPr>
        <p:spPr bwMode="white">
          <a:xfrm>
            <a:off x="0" y="1028700"/>
            <a:ext cx="9144000" cy="266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066800"/>
            <a:ext cx="533400" cy="190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066800"/>
            <a:ext cx="8553450" cy="190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060185"/>
            <a:ext cx="533400" cy="203730"/>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eb.stanford.edu/class/msande23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__1.docx"/><Relationship Id="rId5" Type="http://schemas.openxmlformats.org/officeDocument/2006/relationships/image" Target="../media/image1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Word___2.docx"/><Relationship Id="rId5" Type="http://schemas.openxmlformats.org/officeDocument/2006/relationships/image" Target="../media/image18.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Word___3.docx"/><Relationship Id="rId5" Type="http://schemas.openxmlformats.org/officeDocument/2006/relationships/image" Target="../media/image19.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package" Target="../embeddings/Microsoft_Word___4.docx"/><Relationship Id="rId5" Type="http://schemas.openxmlformats.org/officeDocument/2006/relationships/image" Target="../media/image20.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mputational-class/ccrbook/blob/master/code/chapter%208.ipyn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3.emf"/><Relationship Id="rId5" Type="http://schemas.openxmlformats.org/officeDocument/2006/relationships/oleObject" Target="../embeddings/oleObject6.bin"/><Relationship Id="rId6" Type="http://schemas.openxmlformats.org/officeDocument/2006/relationships/image" Target="../media/image24.emf"/><Relationship Id="rId7" Type="http://schemas.openxmlformats.org/officeDocument/2006/relationships/oleObject" Target="../embeddings/oleObject7.bin"/><Relationship Id="rId8" Type="http://schemas.openxmlformats.org/officeDocument/2006/relationships/image" Target="../media/image25.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1" Type="http://schemas.openxmlformats.org/officeDocument/2006/relationships/oleObject" Target="../embeddings/oleObject12.bin"/><Relationship Id="rId12" Type="http://schemas.openxmlformats.org/officeDocument/2006/relationships/image" Target="../media/image29.emf"/><Relationship Id="rId1" Type="http://schemas.openxmlformats.org/officeDocument/2006/relationships/vmlDrawing" Target="../drawings/vmlDrawing6.vml"/><Relationship Id="rId2" Type="http://schemas.openxmlformats.org/officeDocument/2006/relationships/slideLayout" Target="../slideLayouts/slideLayout12.xml"/><Relationship Id="rId3" Type="http://schemas.openxmlformats.org/officeDocument/2006/relationships/oleObject" Target="../embeddings/oleObject8.bin"/><Relationship Id="rId4" Type="http://schemas.openxmlformats.org/officeDocument/2006/relationships/image" Target="../media/image25.emf"/><Relationship Id="rId5" Type="http://schemas.openxmlformats.org/officeDocument/2006/relationships/oleObject" Target="../embeddings/oleObject9.bin"/><Relationship Id="rId6" Type="http://schemas.openxmlformats.org/officeDocument/2006/relationships/image" Target="../media/image26.emf"/><Relationship Id="rId7" Type="http://schemas.openxmlformats.org/officeDocument/2006/relationships/oleObject" Target="../embeddings/oleObject10.bin"/><Relationship Id="rId8" Type="http://schemas.openxmlformats.org/officeDocument/2006/relationships/image" Target="../media/image27.emf"/><Relationship Id="rId9" Type="http://schemas.openxmlformats.org/officeDocument/2006/relationships/oleObject" Target="../embeddings/oleObject11.bin"/><Relationship Id="rId10"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30.emf"/><Relationship Id="rId5" Type="http://schemas.openxmlformats.org/officeDocument/2006/relationships/oleObject" Target="../embeddings/oleObject14.bin"/><Relationship Id="rId6" Type="http://schemas.openxmlformats.org/officeDocument/2006/relationships/image" Target="../media/image31.emf"/><Relationship Id="rId7" Type="http://schemas.openxmlformats.org/officeDocument/2006/relationships/oleObject" Target="../embeddings/oleObject15.bin"/><Relationship Id="rId8" Type="http://schemas.openxmlformats.org/officeDocument/2006/relationships/image" Target="../media/image32.emf"/><Relationship Id="rId9" Type="http://schemas.openxmlformats.org/officeDocument/2006/relationships/oleObject" Target="../embeddings/oleObject16.bin"/><Relationship Id="rId10" Type="http://schemas.openxmlformats.org/officeDocument/2006/relationships/image" Target="../media/image33.e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34.e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35.emf"/><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kumimoji="1" lang="zh-CN" altLang="en-US" dirty="0" smtClean="0">
                <a:solidFill>
                  <a:srgbClr val="000000"/>
                </a:solidFill>
                <a:latin typeface="Microsoft YaHei"/>
                <a:ea typeface="Microsoft YaHei"/>
                <a:cs typeface="Microsoft YaHei"/>
              </a:rPr>
              <a:t>计算广告</a:t>
            </a:r>
            <a:r>
              <a:rPr kumimoji="1" lang="en-US" altLang="zh-CN" dirty="0" smtClean="0">
                <a:solidFill>
                  <a:srgbClr val="000000"/>
                </a:solidFill>
                <a:latin typeface="Microsoft YaHei"/>
                <a:ea typeface="Microsoft YaHei"/>
                <a:cs typeface="Microsoft YaHei"/>
              </a:rPr>
              <a:t/>
            </a:r>
            <a:br>
              <a:rPr kumimoji="1" lang="en-US" altLang="zh-CN" dirty="0" smtClean="0">
                <a:solidFill>
                  <a:srgbClr val="000000"/>
                </a:solidFill>
                <a:latin typeface="Microsoft YaHei"/>
                <a:ea typeface="Microsoft YaHei"/>
                <a:cs typeface="Microsoft YaHei"/>
              </a:rPr>
            </a:br>
            <a:r>
              <a:rPr kumimoji="1" lang="en-US" altLang="zh-CN" dirty="0" smtClean="0">
                <a:solidFill>
                  <a:srgbClr val="000000"/>
                </a:solidFill>
                <a:latin typeface="Microsoft YaHei"/>
                <a:ea typeface="Microsoft YaHei"/>
                <a:cs typeface="Microsoft YaHei"/>
              </a:rPr>
              <a:t/>
            </a:r>
            <a:br>
              <a:rPr kumimoji="1" lang="en-US" altLang="zh-CN" dirty="0" smtClean="0">
                <a:solidFill>
                  <a:srgbClr val="000000"/>
                </a:solidFill>
                <a:latin typeface="Microsoft YaHei"/>
                <a:ea typeface="Microsoft YaHei"/>
                <a:cs typeface="Microsoft YaHei"/>
              </a:rPr>
            </a:br>
            <a:r>
              <a:rPr kumimoji="1" lang="zh-CN" altLang="en-US" sz="2800" dirty="0" smtClean="0">
                <a:solidFill>
                  <a:srgbClr val="000000"/>
                </a:solidFill>
                <a:latin typeface="Microsoft YaHei"/>
                <a:ea typeface="Microsoft YaHei"/>
                <a:cs typeface="Microsoft YaHei"/>
              </a:rPr>
              <a:t>王成军</a:t>
            </a:r>
            <a:endParaRPr kumimoji="1" lang="zh-CN" altLang="en-US" sz="2800" dirty="0">
              <a:solidFill>
                <a:srgbClr val="000000"/>
              </a:solidFill>
              <a:latin typeface="Microsoft YaHei"/>
              <a:ea typeface="Microsoft YaHei"/>
              <a:cs typeface="Microsoft YaHei"/>
            </a:endParaRPr>
          </a:p>
        </p:txBody>
      </p:sp>
      <p:sp>
        <p:nvSpPr>
          <p:cNvPr id="3" name="副标题 2"/>
          <p:cNvSpPr>
            <a:spLocks noGrp="1"/>
          </p:cNvSpPr>
          <p:nvPr>
            <p:ph type="subTitle" idx="1"/>
          </p:nvPr>
        </p:nvSpPr>
        <p:spPr/>
        <p:txBody>
          <a:bodyPr>
            <a:normAutofit/>
          </a:bodyPr>
          <a:lstStyle/>
          <a:p>
            <a:r>
              <a:rPr kumimoji="1" lang="zh-CN" altLang="en-US" sz="1600" b="1" dirty="0">
                <a:latin typeface="Microsoft YaHei"/>
                <a:ea typeface="Microsoft YaHei"/>
                <a:cs typeface="Microsoft YaHei"/>
              </a:rPr>
              <a:t>张伦、王成军、许小可（</a:t>
            </a:r>
            <a:r>
              <a:rPr kumimoji="1" lang="en-US" altLang="zh-CN" sz="1600" b="1" dirty="0">
                <a:latin typeface="Microsoft YaHei"/>
                <a:ea typeface="Microsoft YaHei"/>
                <a:cs typeface="Microsoft YaHei"/>
              </a:rPr>
              <a:t>2018</a:t>
            </a:r>
            <a:r>
              <a:rPr kumimoji="1" lang="zh-CN" altLang="en-US" sz="1600" b="1" dirty="0">
                <a:latin typeface="Microsoft YaHei"/>
                <a:ea typeface="Microsoft YaHei"/>
                <a:cs typeface="Microsoft YaHei"/>
              </a:rPr>
              <a:t>）计算传播学导论</a:t>
            </a:r>
            <a:r>
              <a:rPr kumimoji="1" lang="zh-CN" altLang="zh-CN" sz="1600" b="1" dirty="0">
                <a:latin typeface="Microsoft YaHei"/>
                <a:ea typeface="Microsoft YaHei"/>
                <a:cs typeface="Microsoft YaHei"/>
              </a:rPr>
              <a:t>.</a:t>
            </a:r>
            <a:r>
              <a:rPr kumimoji="1" lang="zh-CN" altLang="en-US" sz="1600" b="1" dirty="0">
                <a:latin typeface="Microsoft YaHei"/>
                <a:ea typeface="Microsoft YaHei"/>
                <a:cs typeface="Microsoft YaHei"/>
              </a:rPr>
              <a:t> 北京师范大学</a:t>
            </a:r>
            <a:r>
              <a:rPr kumimoji="1" lang="zh-CN" altLang="en-US" sz="1600" b="1" dirty="0" smtClean="0">
                <a:latin typeface="Microsoft YaHei"/>
                <a:ea typeface="Microsoft YaHei"/>
                <a:cs typeface="Microsoft YaHei"/>
              </a:rPr>
              <a:t>出版社</a:t>
            </a:r>
            <a:endParaRPr kumimoji="1" lang="zh-CN" altLang="en-US" sz="1600" b="1" dirty="0">
              <a:latin typeface="Microsoft YaHei"/>
              <a:ea typeface="Microsoft YaHei"/>
              <a:cs typeface="Microsoft YaHei"/>
            </a:endParaRPr>
          </a:p>
        </p:txBody>
      </p:sp>
      <p:pic>
        <p:nvPicPr>
          <p:cNvPr id="6" name="图片 5"/>
          <p:cNvPicPr>
            <a:picLocks noChangeAspect="1"/>
          </p:cNvPicPr>
          <p:nvPr/>
        </p:nvPicPr>
        <p:blipFill rotWithShape="1">
          <a:blip r:embed="rId2"/>
          <a:srcRect b="10285"/>
          <a:stretch/>
        </p:blipFill>
        <p:spPr>
          <a:xfrm rot="10800000">
            <a:off x="826645" y="311510"/>
            <a:ext cx="6984542" cy="2360283"/>
          </a:xfrm>
          <a:prstGeom prst="rect">
            <a:avLst/>
          </a:prstGeom>
        </p:spPr>
      </p:pic>
    </p:spTree>
    <p:extLst>
      <p:ext uri="{BB962C8B-B14F-4D97-AF65-F5344CB8AC3E}">
        <p14:creationId xmlns:p14="http://schemas.microsoft.com/office/powerpoint/2010/main" val="246096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行为痕迹 </a:t>
            </a:r>
            <a:endParaRPr kumimoji="1" lang="zh-CN" altLang="en-US" dirty="0"/>
          </a:p>
        </p:txBody>
      </p:sp>
      <p:sp>
        <p:nvSpPr>
          <p:cNvPr id="3" name="内容占位符 2"/>
          <p:cNvSpPr>
            <a:spLocks noGrp="1"/>
          </p:cNvSpPr>
          <p:nvPr>
            <p:ph sz="quarter" idx="1"/>
          </p:nvPr>
        </p:nvSpPr>
        <p:spPr/>
        <p:txBody>
          <a:bodyPr/>
          <a:lstStyle/>
          <a:p>
            <a:r>
              <a:rPr lang="zh-CN" altLang="zh-CN" dirty="0"/>
              <a:t>搜索关键词表明</a:t>
            </a:r>
            <a:r>
              <a:rPr lang="zh-CN" altLang="zh-CN" dirty="0" smtClean="0"/>
              <a:t>了</a:t>
            </a:r>
            <a:r>
              <a:rPr lang="zh-CN" altLang="en-US" dirty="0" smtClean="0"/>
              <a:t> </a:t>
            </a:r>
            <a:r>
              <a:rPr lang="zh-CN" altLang="zh-CN" b="1" dirty="0" smtClean="0"/>
              <a:t>受众</a:t>
            </a:r>
            <a:r>
              <a:rPr lang="zh-CN" altLang="zh-CN" b="1" dirty="0"/>
              <a:t>的需求 </a:t>
            </a:r>
            <a:endParaRPr lang="en-US" altLang="zh-CN" b="1" dirty="0" smtClean="0"/>
          </a:p>
          <a:p>
            <a:r>
              <a:rPr lang="zh-CN" altLang="zh-CN" dirty="0"/>
              <a:t>浏览网页、发微博、看网络视频</a:t>
            </a:r>
            <a:r>
              <a:rPr lang="zh-CN" altLang="zh-CN" dirty="0" smtClean="0"/>
              <a:t>等行为都展现了</a:t>
            </a:r>
            <a:r>
              <a:rPr lang="zh-CN" altLang="en-US" dirty="0" smtClean="0"/>
              <a:t> </a:t>
            </a:r>
            <a:r>
              <a:rPr lang="zh-CN" altLang="zh-CN" b="1" dirty="0" smtClean="0"/>
              <a:t>用户特</a:t>
            </a:r>
            <a:r>
              <a:rPr lang="zh-CN" altLang="zh-CN" b="1" dirty="0"/>
              <a:t>征</a:t>
            </a:r>
            <a:r>
              <a:rPr lang="zh-CN" altLang="zh-CN" dirty="0"/>
              <a:t> </a:t>
            </a:r>
            <a:endParaRPr lang="en-US" altLang="zh-CN" dirty="0" smtClean="0"/>
          </a:p>
          <a:p>
            <a:pPr marL="0" indent="0">
              <a:buNone/>
            </a:pPr>
            <a:r>
              <a:rPr lang="zh-CN" altLang="zh-CN" dirty="0"/>
              <a:t>基于这些数据，就可以使用数据挖掘的方法、机器学习的方法进行受众细分，实现广告的精准投放和定量测量，实现中小广告主和中小媒体对计算广告的长尾价值。 </a:t>
            </a:r>
            <a:endParaRPr kumimoji="1" lang="zh-CN" altLang="en-US" dirty="0"/>
          </a:p>
        </p:txBody>
      </p:sp>
    </p:spTree>
    <p:extLst>
      <p:ext uri="{BB962C8B-B14F-4D97-AF65-F5344CB8AC3E}">
        <p14:creationId xmlns:p14="http://schemas.microsoft.com/office/powerpoint/2010/main" val="180683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计算广告仍然处于技术驱动</a:t>
            </a:r>
            <a:r>
              <a:rPr lang="zh-CN" altLang="zh-CN" dirty="0" smtClean="0"/>
              <a:t>的阶段</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smtClean="0"/>
              <a:t>计算广告背后是飞速发</a:t>
            </a:r>
            <a:r>
              <a:rPr lang="zh-CN" altLang="zh-CN" dirty="0"/>
              <a:t>展的软件和硬件技术，包括云计算架构和人工智能算法</a:t>
            </a:r>
            <a:r>
              <a:rPr lang="zh-CN" altLang="zh-CN" dirty="0" smtClean="0"/>
              <a:t>。</a:t>
            </a:r>
            <a:endParaRPr lang="en-US" altLang="zh-CN" dirty="0" smtClean="0"/>
          </a:p>
          <a:p>
            <a:r>
              <a:rPr lang="zh-CN" altLang="zh-CN" dirty="0" smtClean="0"/>
              <a:t>以搜索广告为例</a:t>
            </a:r>
            <a:endParaRPr lang="en-US" altLang="zh-CN" dirty="0" smtClean="0"/>
          </a:p>
          <a:p>
            <a:pPr lvl="1"/>
            <a:r>
              <a:rPr lang="zh-CN" altLang="zh-CN" dirty="0" smtClean="0"/>
              <a:t>搜索引擎需要具备海量数据</a:t>
            </a:r>
            <a:r>
              <a:rPr lang="zh-CN" altLang="zh-CN" dirty="0"/>
              <a:t>的存储和检索技术，以实现对大规模的广告物料的存储和实时筛选</a:t>
            </a:r>
            <a:r>
              <a:rPr lang="zh-CN" altLang="zh-CN" dirty="0" smtClean="0"/>
              <a:t>；</a:t>
            </a:r>
            <a:endParaRPr lang="en-US" altLang="zh-CN" dirty="0" smtClean="0"/>
          </a:p>
          <a:p>
            <a:pPr lvl="1"/>
            <a:r>
              <a:rPr lang="zh-CN" altLang="zh-CN" dirty="0" smtClean="0"/>
              <a:t>搜索引擎需要具备自然语</a:t>
            </a:r>
            <a:r>
              <a:rPr lang="zh-CN" altLang="zh-CN" dirty="0"/>
              <a:t>言理解、信息检索、机器学习技术，以实现广告的精准触发和投放</a:t>
            </a:r>
            <a:r>
              <a:rPr lang="zh-CN" altLang="zh-CN" dirty="0" smtClean="0"/>
              <a:t>；</a:t>
            </a:r>
            <a:endParaRPr lang="en-US" altLang="zh-CN" dirty="0" smtClean="0"/>
          </a:p>
          <a:p>
            <a:pPr lvl="1"/>
            <a:r>
              <a:rPr lang="zh-CN" altLang="zh-CN" dirty="0" smtClean="0"/>
              <a:t>搜索引擎需要具备分布式调度算法以保证广告</a:t>
            </a:r>
            <a:r>
              <a:rPr lang="zh-CN" altLang="zh-CN" dirty="0"/>
              <a:t>的时效性，保证广告信息与产品信息的一致性，避免用户点击后发现产品已经售罄</a:t>
            </a:r>
            <a:r>
              <a:rPr lang="zh-CN" altLang="zh-CN" dirty="0" smtClean="0"/>
              <a:t>；</a:t>
            </a:r>
            <a:endParaRPr lang="en-US" altLang="zh-CN" dirty="0" smtClean="0"/>
          </a:p>
          <a:p>
            <a:pPr lvl="1"/>
            <a:r>
              <a:rPr lang="zh-CN" altLang="zh-CN" dirty="0" smtClean="0"/>
              <a:t>搜索引擎</a:t>
            </a:r>
            <a:r>
              <a:rPr lang="zh-CN" altLang="zh-CN" dirty="0"/>
              <a:t>需要日志流式处理技术，以实现广告主对广告效果的实时查询</a:t>
            </a:r>
            <a:r>
              <a:rPr lang="zh-CN" altLang="zh-CN" dirty="0" smtClean="0"/>
              <a:t>；</a:t>
            </a:r>
            <a:endParaRPr lang="en-US" altLang="zh-CN" dirty="0" smtClean="0"/>
          </a:p>
          <a:p>
            <a:pPr lvl="1"/>
            <a:r>
              <a:rPr lang="zh-CN" altLang="zh-CN" dirty="0" smtClean="0"/>
              <a:t>搜索引擎需要具备相关</a:t>
            </a:r>
            <a:r>
              <a:rPr lang="zh-CN" altLang="zh-CN" dirty="0"/>
              <a:t>性推荐技术，以实现广告呈现的多样化。</a:t>
            </a:r>
          </a:p>
          <a:p>
            <a:endParaRPr kumimoji="1" lang="zh-CN" altLang="en-US" dirty="0"/>
          </a:p>
        </p:txBody>
      </p:sp>
    </p:spTree>
    <p:extLst>
      <p:ext uri="{BB962C8B-B14F-4D97-AF65-F5344CB8AC3E}">
        <p14:creationId xmlns:p14="http://schemas.microsoft.com/office/powerpoint/2010/main" val="365661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a:t>互联网广告的投放过程 </a:t>
            </a:r>
            <a:endParaRPr kumimoji="1" lang="zh-CN" altLang="en-US" dirty="0"/>
          </a:p>
        </p:txBody>
      </p:sp>
      <p:sp>
        <p:nvSpPr>
          <p:cNvPr id="3" name="内容占位符 2"/>
          <p:cNvSpPr>
            <a:spLocks noGrp="1"/>
          </p:cNvSpPr>
          <p:nvPr>
            <p:ph sz="quarter" idx="1"/>
          </p:nvPr>
        </p:nvSpPr>
        <p:spPr/>
        <p:txBody>
          <a:bodyPr>
            <a:normAutofit fontScale="70000" lnSpcReduction="20000"/>
          </a:bodyPr>
          <a:lstStyle/>
          <a:p>
            <a:pPr>
              <a:lnSpc>
                <a:spcPct val="120000"/>
              </a:lnSpc>
            </a:pPr>
            <a:r>
              <a:rPr lang="zh-CN" altLang="zh-CN" dirty="0"/>
              <a:t>计算广告朝着数据驱动、计算导向的</a:t>
            </a:r>
            <a:r>
              <a:rPr lang="zh-CN" altLang="zh-CN" dirty="0" smtClean="0"/>
              <a:t>方向前进</a:t>
            </a:r>
            <a:endParaRPr lang="en-US" altLang="zh-CN" dirty="0" smtClean="0"/>
          </a:p>
          <a:p>
            <a:pPr lvl="1">
              <a:lnSpc>
                <a:spcPct val="120000"/>
              </a:lnSpc>
            </a:pPr>
            <a:r>
              <a:rPr lang="zh-CN" altLang="zh-CN" dirty="0"/>
              <a:t>一、建立离线</a:t>
            </a:r>
            <a:r>
              <a:rPr lang="zh-CN" altLang="zh-CN" dirty="0" smtClean="0"/>
              <a:t>模型</a:t>
            </a:r>
            <a:endParaRPr lang="en-US" altLang="zh-CN" dirty="0" smtClean="0"/>
          </a:p>
          <a:p>
            <a:pPr marL="365760" lvl="1" indent="0">
              <a:lnSpc>
                <a:spcPct val="120000"/>
              </a:lnSpc>
              <a:buNone/>
            </a:pPr>
            <a:r>
              <a:rPr lang="zh-CN" altLang="zh-CN" dirty="0" smtClean="0">
                <a:latin typeface="仿宋"/>
                <a:ea typeface="仿宋"/>
                <a:cs typeface="仿宋"/>
              </a:rPr>
              <a:t>采用统计</a:t>
            </a:r>
            <a:r>
              <a:rPr lang="zh-CN" altLang="zh-CN" dirty="0">
                <a:latin typeface="仿宋"/>
                <a:ea typeface="仿宋"/>
                <a:cs typeface="仿宋"/>
              </a:rPr>
              <a:t>的方法分析广告展现数据，建立关键指标的预测模型，比如为搜索广告中的点击率预测模型，为上下文广告建立受众、内容和广告的推荐模型</a:t>
            </a:r>
            <a:r>
              <a:rPr lang="zh-CN" altLang="zh-CN" dirty="0" smtClean="0">
                <a:latin typeface="仿宋"/>
                <a:ea typeface="仿宋"/>
                <a:cs typeface="仿宋"/>
              </a:rPr>
              <a:t>。</a:t>
            </a:r>
            <a:endParaRPr lang="en-US" altLang="zh-CN" dirty="0" smtClean="0">
              <a:latin typeface="仿宋"/>
              <a:ea typeface="仿宋"/>
              <a:cs typeface="仿宋"/>
            </a:endParaRPr>
          </a:p>
          <a:p>
            <a:pPr lvl="1">
              <a:lnSpc>
                <a:spcPct val="120000"/>
              </a:lnSpc>
            </a:pPr>
            <a:r>
              <a:rPr lang="zh-CN" altLang="zh-CN" dirty="0" smtClean="0"/>
              <a:t>二</a:t>
            </a:r>
            <a:r>
              <a:rPr lang="zh-CN" altLang="zh-CN" dirty="0"/>
              <a:t>、</a:t>
            </a:r>
            <a:r>
              <a:rPr lang="zh-CN" altLang="zh-CN" dirty="0" smtClean="0"/>
              <a:t>实时监控</a:t>
            </a:r>
            <a:endParaRPr lang="en-US" altLang="zh-CN" dirty="0" smtClean="0"/>
          </a:p>
          <a:p>
            <a:pPr marL="365760" lvl="1" indent="0">
              <a:lnSpc>
                <a:spcPct val="120000"/>
              </a:lnSpc>
              <a:buNone/>
            </a:pPr>
            <a:r>
              <a:rPr lang="zh-CN" altLang="zh-CN" dirty="0" smtClean="0">
                <a:latin typeface="仿宋"/>
                <a:ea typeface="仿宋"/>
                <a:cs typeface="仿宋"/>
              </a:rPr>
              <a:t>采用实时监</a:t>
            </a:r>
            <a:r>
              <a:rPr lang="zh-CN" altLang="zh-CN" dirty="0">
                <a:latin typeface="仿宋"/>
                <a:ea typeface="仿宋"/>
                <a:cs typeface="仿宋"/>
              </a:rPr>
              <a:t>控的方式观察是否有满足条件的广告位出现，比如搜索广告中的受众输入的检索词，上下文广告中细分受众的标签和这个受众所打开的网页内容</a:t>
            </a:r>
            <a:r>
              <a:rPr lang="zh-CN" altLang="zh-CN" dirty="0" smtClean="0">
                <a:latin typeface="仿宋"/>
                <a:ea typeface="仿宋"/>
                <a:cs typeface="仿宋"/>
              </a:rPr>
              <a:t>。</a:t>
            </a:r>
            <a:endParaRPr lang="en-US" altLang="zh-CN" dirty="0" smtClean="0">
              <a:latin typeface="仿宋"/>
              <a:ea typeface="仿宋"/>
              <a:cs typeface="仿宋"/>
            </a:endParaRPr>
          </a:p>
          <a:p>
            <a:pPr lvl="1">
              <a:lnSpc>
                <a:spcPct val="120000"/>
              </a:lnSpc>
            </a:pPr>
            <a:r>
              <a:rPr lang="zh-CN" altLang="zh-CN" dirty="0" smtClean="0"/>
              <a:t>三</a:t>
            </a:r>
            <a:r>
              <a:rPr lang="zh-CN" altLang="zh-CN" dirty="0"/>
              <a:t>、广告投</a:t>
            </a:r>
            <a:r>
              <a:rPr lang="zh-CN" altLang="zh-CN" dirty="0" smtClean="0"/>
              <a:t>放</a:t>
            </a:r>
            <a:endParaRPr lang="en-US" altLang="zh-CN" dirty="0" smtClean="0"/>
          </a:p>
          <a:p>
            <a:pPr lvl="1">
              <a:lnSpc>
                <a:spcPct val="120000"/>
              </a:lnSpc>
            </a:pPr>
            <a:r>
              <a:rPr lang="zh-CN" altLang="zh-CN" dirty="0" smtClean="0"/>
              <a:t>四、</a:t>
            </a:r>
            <a:r>
              <a:rPr lang="zh-CN" altLang="en-US" dirty="0" smtClean="0"/>
              <a:t>广告变现</a:t>
            </a:r>
            <a:endParaRPr lang="en-US" altLang="zh-CN" dirty="0" smtClean="0"/>
          </a:p>
        </p:txBody>
      </p:sp>
    </p:spTree>
    <p:extLst>
      <p:ext uri="{BB962C8B-B14F-4D97-AF65-F5344CB8AC3E}">
        <p14:creationId xmlns:p14="http://schemas.microsoft.com/office/powerpoint/2010/main" val="409849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zh-CN" altLang="en-US" sz="3200" dirty="0" smtClean="0"/>
              <a:t>产品驱动趋势：</a:t>
            </a:r>
            <a:r>
              <a:rPr lang="zh-CN" altLang="zh-CN" sz="3200" dirty="0" smtClean="0"/>
              <a:t>以客户为</a:t>
            </a:r>
            <a:r>
              <a:rPr lang="zh-CN" altLang="zh-CN" sz="3200" dirty="0"/>
              <a:t>中心的产品创</a:t>
            </a:r>
            <a:r>
              <a:rPr lang="zh-CN" altLang="zh-CN" sz="3200" dirty="0" smtClean="0"/>
              <a:t>新</a:t>
            </a:r>
            <a:endParaRPr kumimoji="1" lang="zh-CN" altLang="en-US" sz="3200" dirty="0"/>
          </a:p>
        </p:txBody>
      </p:sp>
      <p:sp>
        <p:nvSpPr>
          <p:cNvPr id="3" name="内容占位符 2"/>
          <p:cNvSpPr>
            <a:spLocks noGrp="1"/>
          </p:cNvSpPr>
          <p:nvPr>
            <p:ph sz="quarter" idx="1"/>
          </p:nvPr>
        </p:nvSpPr>
        <p:spPr/>
        <p:txBody>
          <a:bodyPr>
            <a:normAutofit fontScale="92500" lnSpcReduction="10000"/>
          </a:bodyPr>
          <a:lstStyle/>
          <a:p>
            <a:r>
              <a:rPr lang="zh-CN" altLang="zh-CN" dirty="0" smtClean="0"/>
              <a:t>谷</a:t>
            </a:r>
            <a:r>
              <a:rPr lang="zh-CN" altLang="zh-CN" dirty="0"/>
              <a:t>歌的广告最初是面向中小企业</a:t>
            </a:r>
            <a:r>
              <a:rPr lang="zh-CN" altLang="zh-CN" dirty="0" smtClean="0"/>
              <a:t>的竞价广告产品</a:t>
            </a:r>
            <a:endParaRPr lang="en-US" altLang="zh-CN" dirty="0" smtClean="0"/>
          </a:p>
          <a:p>
            <a:pPr lvl="1"/>
            <a:r>
              <a:rPr lang="en-US" altLang="zh-CN" dirty="0" err="1"/>
              <a:t>Adwords</a:t>
            </a:r>
            <a:r>
              <a:rPr lang="zh-CN" altLang="zh-CN" dirty="0"/>
              <a:t>和</a:t>
            </a:r>
            <a:r>
              <a:rPr lang="en-US" altLang="zh-CN" dirty="0" err="1"/>
              <a:t>AdSence</a:t>
            </a:r>
            <a:endParaRPr lang="en-US" altLang="zh-CN" dirty="0"/>
          </a:p>
          <a:p>
            <a:pPr lvl="1"/>
            <a:r>
              <a:rPr lang="zh-CN" altLang="zh-CN" dirty="0" smtClean="0"/>
              <a:t>嵌入谷歌搜索</a:t>
            </a:r>
            <a:r>
              <a:rPr lang="zh-CN" altLang="zh-CN" dirty="0"/>
              <a:t>（</a:t>
            </a:r>
            <a:r>
              <a:rPr lang="en-US" altLang="zh-CN" dirty="0"/>
              <a:t>Google Search</a:t>
            </a:r>
            <a:r>
              <a:rPr lang="zh-CN" altLang="zh-CN" dirty="0"/>
              <a:t>）、地图（</a:t>
            </a:r>
            <a:r>
              <a:rPr lang="en-US" altLang="zh-CN" dirty="0"/>
              <a:t>Google Map</a:t>
            </a:r>
            <a:r>
              <a:rPr lang="zh-CN" altLang="zh-CN" dirty="0"/>
              <a:t>）和购物（</a:t>
            </a:r>
            <a:r>
              <a:rPr lang="en-US" altLang="zh-CN" dirty="0"/>
              <a:t>Google Shopping</a:t>
            </a:r>
            <a:r>
              <a:rPr lang="zh-CN" altLang="zh-CN" dirty="0"/>
              <a:t>）页面当中 </a:t>
            </a:r>
            <a:r>
              <a:rPr lang="zh-CN" altLang="zh-CN" dirty="0" smtClean="0"/>
              <a:t> </a:t>
            </a:r>
            <a:endParaRPr lang="en-US" altLang="zh-CN" dirty="0" smtClean="0"/>
          </a:p>
          <a:p>
            <a:r>
              <a:rPr lang="zh-CN" altLang="en-US" dirty="0" smtClean="0"/>
              <a:t>此后</a:t>
            </a:r>
            <a:r>
              <a:rPr lang="zh-CN" altLang="zh-CN" dirty="0" smtClean="0"/>
              <a:t>从地点和产品两个维度</a:t>
            </a:r>
            <a:r>
              <a:rPr lang="zh-CN" altLang="zh-CN" dirty="0"/>
              <a:t>向外</a:t>
            </a:r>
            <a:r>
              <a:rPr lang="zh-CN" altLang="zh-CN" dirty="0" smtClean="0"/>
              <a:t>延伸</a:t>
            </a:r>
            <a:endParaRPr lang="en-US" altLang="zh-CN" dirty="0" smtClean="0"/>
          </a:p>
          <a:p>
            <a:pPr lvl="1"/>
            <a:r>
              <a:rPr lang="zh-CN" altLang="zh-CN" dirty="0" smtClean="0"/>
              <a:t>在谷歌地图</a:t>
            </a:r>
            <a:r>
              <a:rPr lang="zh-CN" altLang="zh-CN" dirty="0"/>
              <a:t>当中表现为商业的地点（</a:t>
            </a:r>
            <a:r>
              <a:rPr lang="en-US" altLang="zh-CN" dirty="0"/>
              <a:t>Place for business</a:t>
            </a:r>
            <a:r>
              <a:rPr lang="zh-CN" altLang="zh-CN" dirty="0" smtClean="0"/>
              <a:t>）</a:t>
            </a:r>
            <a:endParaRPr lang="en-US" altLang="zh-CN" dirty="0" smtClean="0"/>
          </a:p>
          <a:p>
            <a:pPr lvl="1"/>
            <a:r>
              <a:rPr lang="zh-CN" altLang="zh-CN" dirty="0" smtClean="0"/>
              <a:t>在谷歌购</a:t>
            </a:r>
            <a:r>
              <a:rPr lang="zh-CN" altLang="zh-CN" dirty="0"/>
              <a:t>物中表现为商户中心（</a:t>
            </a:r>
            <a:r>
              <a:rPr lang="en-US" altLang="zh-CN" dirty="0"/>
              <a:t>Merchant center</a:t>
            </a:r>
            <a:r>
              <a:rPr lang="zh-CN" altLang="zh-CN" dirty="0" smtClean="0"/>
              <a:t>）</a:t>
            </a:r>
            <a:endParaRPr lang="en-US" altLang="zh-CN" dirty="0" smtClean="0"/>
          </a:p>
          <a:p>
            <a:pPr lvl="1"/>
            <a:r>
              <a:rPr lang="zh-CN" altLang="zh-CN" dirty="0" smtClean="0"/>
              <a:t>在谷歌搜索中表现为产品列表广告</a:t>
            </a:r>
            <a:r>
              <a:rPr lang="zh-CN" altLang="zh-CN" dirty="0"/>
              <a:t>（</a:t>
            </a:r>
            <a:r>
              <a:rPr lang="en-US" altLang="zh-CN" dirty="0"/>
              <a:t>Products Listing Ads</a:t>
            </a:r>
            <a:r>
              <a:rPr lang="zh-CN" altLang="zh-CN" dirty="0"/>
              <a:t>）和本地列表广告（</a:t>
            </a:r>
            <a:r>
              <a:rPr lang="en-US" altLang="zh-CN" dirty="0"/>
              <a:t>Local Listing Ads</a:t>
            </a:r>
            <a:r>
              <a:rPr lang="zh-CN" altLang="zh-CN" dirty="0" smtClean="0"/>
              <a:t>）</a:t>
            </a:r>
            <a:endParaRPr lang="zh-CN" altLang="zh-CN" dirty="0"/>
          </a:p>
          <a:p>
            <a:endParaRPr kumimoji="1" lang="zh-CN" altLang="en-US" dirty="0"/>
          </a:p>
        </p:txBody>
      </p:sp>
    </p:spTree>
    <p:extLst>
      <p:ext uri="{BB962C8B-B14F-4D97-AF65-F5344CB8AC3E}">
        <p14:creationId xmlns:p14="http://schemas.microsoft.com/office/powerpoint/2010/main" val="121644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5999"/>
            <a:ext cx="7123113" cy="2930962"/>
          </a:xfrm>
        </p:spPr>
        <p:txBody>
          <a:bodyPr>
            <a:normAutofit lnSpcReduction="10000"/>
          </a:bodyPr>
          <a:lstStyle/>
          <a:p>
            <a:r>
              <a:rPr lang="zh-CN" altLang="zh-CN" dirty="0"/>
              <a:t>从产品的视角可以将计算广告分为四种基本的类型</a:t>
            </a:r>
            <a:r>
              <a:rPr lang="zh-CN" altLang="zh-CN" dirty="0" smtClean="0"/>
              <a:t>：</a:t>
            </a:r>
            <a:endParaRPr lang="en-US" altLang="zh-CN" dirty="0" smtClean="0"/>
          </a:p>
          <a:p>
            <a:pPr marL="457200" indent="-457200">
              <a:buFont typeface="Wingdings" charset="2"/>
              <a:buChar char="u"/>
            </a:pPr>
            <a:r>
              <a:rPr lang="zh-CN" altLang="zh-CN" dirty="0" smtClean="0"/>
              <a:t>合约广告</a:t>
            </a:r>
            <a:endParaRPr lang="en-US" altLang="zh-CN" dirty="0"/>
          </a:p>
          <a:p>
            <a:pPr marL="457200" indent="-457200">
              <a:buFont typeface="Wingdings" charset="2"/>
              <a:buChar char="u"/>
            </a:pPr>
            <a:r>
              <a:rPr lang="zh-CN" altLang="zh-CN" dirty="0" smtClean="0"/>
              <a:t>竞价广告</a:t>
            </a:r>
            <a:endParaRPr lang="en-US" altLang="zh-CN" dirty="0"/>
          </a:p>
          <a:p>
            <a:pPr marL="457200" indent="-457200">
              <a:buFont typeface="Wingdings" charset="2"/>
              <a:buChar char="u"/>
            </a:pPr>
            <a:r>
              <a:rPr lang="zh-CN" altLang="zh-CN" dirty="0" smtClean="0"/>
              <a:t>程序化交易广告</a:t>
            </a:r>
            <a:endParaRPr lang="en-US" altLang="zh-CN" dirty="0"/>
          </a:p>
          <a:p>
            <a:pPr marL="457200" indent="-457200">
              <a:buFont typeface="Wingdings" charset="2"/>
              <a:buChar char="u"/>
            </a:pPr>
            <a:r>
              <a:rPr lang="zh-CN" altLang="zh-CN" dirty="0" smtClean="0"/>
              <a:t>原生广告 </a:t>
            </a:r>
            <a:endParaRPr kumimoji="1" lang="zh-CN" altLang="en-US" dirty="0"/>
          </a:p>
        </p:txBody>
      </p:sp>
      <p:sp>
        <p:nvSpPr>
          <p:cNvPr id="4" name="标题 3"/>
          <p:cNvSpPr>
            <a:spLocks noGrp="1"/>
          </p:cNvSpPr>
          <p:nvPr>
            <p:ph type="title"/>
          </p:nvPr>
        </p:nvSpPr>
        <p:spPr/>
        <p:txBody>
          <a:bodyPr>
            <a:normAutofit/>
          </a:bodyPr>
          <a:lstStyle/>
          <a:p>
            <a:r>
              <a:rPr lang="zh-CN" altLang="zh-CN" b="1" dirty="0"/>
              <a:t>二、发展历</a:t>
            </a:r>
            <a:r>
              <a:rPr lang="zh-CN" altLang="zh-CN" b="1" dirty="0" smtClean="0"/>
              <a:t>程</a:t>
            </a:r>
            <a:endParaRPr kumimoji="1" lang="zh-CN" altLang="en-US" dirty="0"/>
          </a:p>
        </p:txBody>
      </p:sp>
    </p:spTree>
    <p:extLst>
      <p:ext uri="{BB962C8B-B14F-4D97-AF65-F5344CB8AC3E}">
        <p14:creationId xmlns:p14="http://schemas.microsoft.com/office/powerpoint/2010/main" val="34786529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normAutofit/>
          </a:bodyPr>
          <a:lstStyle/>
          <a:p>
            <a:pPr algn="r"/>
            <a:r>
              <a:rPr lang="zh-CN" altLang="zh-CN" dirty="0"/>
              <a:t>计算广告发展路径 </a:t>
            </a:r>
            <a:endParaRPr kumimoji="1" lang="zh-CN" altLang="en-US" dirty="0"/>
          </a:p>
        </p:txBody>
      </p:sp>
      <p:grpSp>
        <p:nvGrpSpPr>
          <p:cNvPr id="4" name="组 3"/>
          <p:cNvGrpSpPr/>
          <p:nvPr/>
        </p:nvGrpSpPr>
        <p:grpSpPr>
          <a:xfrm>
            <a:off x="996112" y="336176"/>
            <a:ext cx="7582906" cy="4743823"/>
            <a:chOff x="0" y="-145208"/>
            <a:chExt cx="4694221" cy="3948418"/>
          </a:xfrm>
        </p:grpSpPr>
        <p:sp>
          <p:nvSpPr>
            <p:cNvPr id="5" name="矩形 4"/>
            <p:cNvSpPr/>
            <p:nvPr/>
          </p:nvSpPr>
          <p:spPr>
            <a:xfrm>
              <a:off x="9053" y="760491"/>
              <a:ext cx="1143000" cy="3797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合约广告</a:t>
              </a:r>
              <a:endParaRPr lang="zh-CN" sz="4000" kern="100" dirty="0">
                <a:effectLst/>
                <a:ea typeface="宋体"/>
                <a:cs typeface="Times New Roman"/>
              </a:endParaRPr>
            </a:p>
          </p:txBody>
        </p:sp>
        <p:sp>
          <p:nvSpPr>
            <p:cNvPr id="6" name="矩形 5"/>
            <p:cNvSpPr/>
            <p:nvPr/>
          </p:nvSpPr>
          <p:spPr>
            <a:xfrm>
              <a:off x="0" y="-145208"/>
              <a:ext cx="1143000" cy="399195"/>
            </a:xfrm>
            <a:prstGeom prst="rect">
              <a:avLst/>
            </a:prstGeom>
            <a:solidFill>
              <a:schemeClr val="accent1"/>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线下广告</a:t>
              </a:r>
              <a:endParaRPr lang="zh-CN" sz="4000" kern="100" dirty="0">
                <a:effectLst/>
                <a:ea typeface="宋体"/>
                <a:cs typeface="Times New Roman"/>
              </a:endParaRPr>
            </a:p>
          </p:txBody>
        </p:sp>
        <p:cxnSp>
          <p:nvCxnSpPr>
            <p:cNvPr id="7" name="直线箭头连接符 6"/>
            <p:cNvCxnSpPr/>
            <p:nvPr/>
          </p:nvCxnSpPr>
          <p:spPr>
            <a:xfrm>
              <a:off x="570368" y="244444"/>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对角圆角矩形 7"/>
            <p:cNvSpPr/>
            <p:nvPr/>
          </p:nvSpPr>
          <p:spPr>
            <a:xfrm>
              <a:off x="1720158" y="760491"/>
              <a:ext cx="102679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800" kern="100" dirty="0">
                  <a:effectLst/>
                  <a:ea typeface="宋体"/>
                  <a:cs typeface="Times New Roman"/>
                </a:rPr>
                <a:t>搜索广告</a:t>
              </a:r>
              <a:endParaRPr lang="zh-CN" sz="3600" kern="100" dirty="0">
                <a:effectLst/>
                <a:ea typeface="宋体"/>
                <a:cs typeface="Times New Roman"/>
              </a:endParaRPr>
            </a:p>
          </p:txBody>
        </p:sp>
        <p:sp>
          <p:nvSpPr>
            <p:cNvPr id="9" name="对角圆角矩形 8"/>
            <p:cNvSpPr/>
            <p:nvPr/>
          </p:nvSpPr>
          <p:spPr>
            <a:xfrm>
              <a:off x="0" y="1656784"/>
              <a:ext cx="1140460"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精准定向广告</a:t>
              </a:r>
              <a:endParaRPr lang="zh-CN" sz="2800" kern="100" dirty="0">
                <a:effectLst/>
                <a:ea typeface="宋体"/>
                <a:cs typeface="Times New Roman"/>
              </a:endParaRPr>
            </a:p>
          </p:txBody>
        </p:sp>
        <p:sp>
          <p:nvSpPr>
            <p:cNvPr id="10" name="对角圆角矩形 9"/>
            <p:cNvSpPr/>
            <p:nvPr/>
          </p:nvSpPr>
          <p:spPr>
            <a:xfrm>
              <a:off x="1720158" y="1647731"/>
              <a:ext cx="102679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上下文广告</a:t>
              </a:r>
              <a:endParaRPr lang="zh-CN" sz="2800" kern="100" dirty="0">
                <a:effectLst/>
                <a:ea typeface="宋体"/>
                <a:cs typeface="Times New Roman"/>
              </a:endParaRPr>
            </a:p>
          </p:txBody>
        </p:sp>
        <p:cxnSp>
          <p:nvCxnSpPr>
            <p:cNvPr id="11" name="直线箭头连接符 10"/>
            <p:cNvCxnSpPr/>
            <p:nvPr/>
          </p:nvCxnSpPr>
          <p:spPr>
            <a:xfrm>
              <a:off x="57942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217283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70368" y="2037030"/>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172831" y="202797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对角圆角矩形 14"/>
            <p:cNvSpPr/>
            <p:nvPr/>
          </p:nvSpPr>
          <p:spPr>
            <a:xfrm>
              <a:off x="461726" y="2534971"/>
              <a:ext cx="182816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一般竞价广告</a:t>
              </a:r>
              <a:endParaRPr lang="zh-CN" sz="3200" kern="100" dirty="0">
                <a:effectLst/>
                <a:ea typeface="宋体"/>
                <a:cs typeface="Times New Roman"/>
              </a:endParaRPr>
            </a:p>
          </p:txBody>
        </p:sp>
        <p:sp>
          <p:nvSpPr>
            <p:cNvPr id="16" name="剪去单角的矩形 15"/>
            <p:cNvSpPr/>
            <p:nvPr/>
          </p:nvSpPr>
          <p:spPr>
            <a:xfrm>
              <a:off x="461726" y="3422210"/>
              <a:ext cx="1832610" cy="381000"/>
            </a:xfrm>
            <a:prstGeom prst="snip1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800" kern="100" dirty="0">
                  <a:effectLst/>
                  <a:ea typeface="宋体"/>
                  <a:cs typeface="Times New Roman"/>
                </a:rPr>
                <a:t>程序化交易广告</a:t>
              </a:r>
            </a:p>
          </p:txBody>
        </p:sp>
        <p:cxnSp>
          <p:nvCxnSpPr>
            <p:cNvPr id="17" name="直线箭头连接符 16"/>
            <p:cNvCxnSpPr/>
            <p:nvPr/>
          </p:nvCxnSpPr>
          <p:spPr>
            <a:xfrm>
              <a:off x="1376126" y="2915216"/>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3322621" y="76049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社交网络广告</a:t>
              </a:r>
            </a:p>
          </p:txBody>
        </p:sp>
        <p:sp>
          <p:nvSpPr>
            <p:cNvPr id="19" name="圆角矩形 18"/>
            <p:cNvSpPr/>
            <p:nvPr/>
          </p:nvSpPr>
          <p:spPr>
            <a:xfrm>
              <a:off x="3322621" y="164773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信息流广告</a:t>
              </a:r>
            </a:p>
          </p:txBody>
        </p:sp>
        <p:sp>
          <p:nvSpPr>
            <p:cNvPr id="20" name="圆角矩形 19"/>
            <p:cNvSpPr/>
            <p:nvPr/>
          </p:nvSpPr>
          <p:spPr>
            <a:xfrm>
              <a:off x="3322621" y="253497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植入式原生广告</a:t>
              </a:r>
            </a:p>
          </p:txBody>
        </p:sp>
        <p:cxnSp>
          <p:nvCxnSpPr>
            <p:cNvPr id="21" name="直线箭头连接符 20"/>
            <p:cNvCxnSpPr/>
            <p:nvPr/>
          </p:nvCxnSpPr>
          <p:spPr>
            <a:xfrm>
              <a:off x="400163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4001631" y="202797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2290526" y="2661719"/>
              <a:ext cx="1028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p:cNvCxnSpPr/>
            <p:nvPr/>
          </p:nvCxnSpPr>
          <p:spPr>
            <a:xfrm>
              <a:off x="2743200" y="1140737"/>
              <a:ext cx="57150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8" name="矩形 27"/>
          <p:cNvSpPr/>
          <p:nvPr/>
        </p:nvSpPr>
        <p:spPr>
          <a:xfrm>
            <a:off x="6076285" y="1327502"/>
            <a:ext cx="2689763" cy="2809212"/>
          </a:xfrm>
          <a:prstGeom prst="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42" name="组 41"/>
          <p:cNvGrpSpPr/>
          <p:nvPr/>
        </p:nvGrpSpPr>
        <p:grpSpPr>
          <a:xfrm>
            <a:off x="612648" y="1327502"/>
            <a:ext cx="5191316" cy="2809211"/>
            <a:chOff x="612648" y="1414659"/>
            <a:chExt cx="5191316" cy="2809211"/>
          </a:xfrm>
        </p:grpSpPr>
        <p:cxnSp>
          <p:nvCxnSpPr>
            <p:cNvPr id="31" name="直线连接符 30"/>
            <p:cNvCxnSpPr/>
            <p:nvPr/>
          </p:nvCxnSpPr>
          <p:spPr>
            <a:xfrm>
              <a:off x="612648" y="2290980"/>
              <a:ext cx="2699426" cy="0"/>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a:off x="616187" y="4223870"/>
              <a:ext cx="5172342" cy="0"/>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612648" y="2290980"/>
              <a:ext cx="0" cy="1917451"/>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a:off x="3312074" y="1414659"/>
              <a:ext cx="0" cy="876321"/>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flipH="1">
              <a:off x="5788529" y="1424327"/>
              <a:ext cx="15435" cy="2784104"/>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3312074" y="1414659"/>
              <a:ext cx="2491890" cy="9668"/>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050364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合约广告</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最早出现的互联网广告是合约广告</a:t>
            </a:r>
            <a:r>
              <a:rPr lang="en-US" altLang="zh-CN" dirty="0"/>
              <a:t>(Agree-based Advertising)</a:t>
            </a:r>
            <a:r>
              <a:rPr lang="zh-CN" altLang="zh-CN" dirty="0" smtClean="0"/>
              <a:t>。</a:t>
            </a:r>
            <a:endParaRPr lang="en-US" altLang="zh-CN" dirty="0" smtClean="0"/>
          </a:p>
          <a:p>
            <a:pPr>
              <a:lnSpc>
                <a:spcPct val="120000"/>
              </a:lnSpc>
            </a:pPr>
            <a:r>
              <a:rPr lang="zh-CN" altLang="zh-CN" dirty="0"/>
              <a:t>将互联网看成报纸或者杂志 </a:t>
            </a:r>
            <a:r>
              <a:rPr lang="zh-CN" altLang="zh-CN" dirty="0" smtClean="0"/>
              <a:t> </a:t>
            </a:r>
            <a:endParaRPr lang="en-US" altLang="zh-CN" dirty="0" smtClean="0"/>
          </a:p>
          <a:p>
            <a:pPr>
              <a:lnSpc>
                <a:spcPct val="120000"/>
              </a:lnSpc>
            </a:pPr>
            <a:r>
              <a:rPr lang="zh-CN" altLang="zh-CN" dirty="0"/>
              <a:t>合约广告往往通过通过条幅（</a:t>
            </a:r>
            <a:r>
              <a:rPr lang="en-US" altLang="zh-CN" dirty="0"/>
              <a:t>Banner</a:t>
            </a:r>
            <a:r>
              <a:rPr lang="zh-CN" altLang="zh-CN" dirty="0"/>
              <a:t>）的形式直接在互联网媒体页面展示广告，现在通常也被称之为展示广告（</a:t>
            </a:r>
            <a:r>
              <a:rPr lang="en-US" altLang="zh-CN" dirty="0"/>
              <a:t>Display Ads</a:t>
            </a:r>
            <a:r>
              <a:rPr lang="zh-CN" altLang="zh-CN" dirty="0"/>
              <a:t>）</a:t>
            </a:r>
            <a:r>
              <a:rPr lang="zh-CN" altLang="zh-CN" dirty="0" smtClean="0"/>
              <a:t>。</a:t>
            </a:r>
            <a:endParaRPr lang="en-US" altLang="zh-CN" dirty="0" smtClean="0"/>
          </a:p>
          <a:p>
            <a:pPr>
              <a:lnSpc>
                <a:spcPct val="120000"/>
              </a:lnSpc>
            </a:pPr>
            <a:r>
              <a:rPr lang="zh-CN" altLang="zh-CN" dirty="0"/>
              <a:t>按照时间段出售的</a:t>
            </a:r>
            <a:r>
              <a:rPr lang="zh-CN" altLang="zh-CN" dirty="0">
                <a:solidFill>
                  <a:srgbClr val="008000"/>
                </a:solidFill>
              </a:rPr>
              <a:t>包段广告</a:t>
            </a:r>
            <a:r>
              <a:rPr lang="zh-CN" altLang="zh-CN" dirty="0"/>
              <a:t>（</a:t>
            </a:r>
            <a:r>
              <a:rPr lang="en-US" altLang="zh-CN" i="1" dirty="0"/>
              <a:t>Cost Per Try, CPT</a:t>
            </a:r>
            <a:r>
              <a:rPr lang="zh-CN" altLang="zh-CN" dirty="0" smtClean="0"/>
              <a:t>）</a:t>
            </a:r>
            <a:endParaRPr lang="en-US" altLang="zh-CN" dirty="0" smtClean="0"/>
          </a:p>
          <a:p>
            <a:pPr>
              <a:lnSpc>
                <a:spcPct val="120000"/>
              </a:lnSpc>
            </a:pPr>
            <a:r>
              <a:rPr lang="zh-CN" altLang="zh-CN" dirty="0" smtClean="0"/>
              <a:t>按照约定展示量出售</a:t>
            </a:r>
            <a:r>
              <a:rPr lang="zh-CN" altLang="zh-CN" dirty="0"/>
              <a:t>的</a:t>
            </a:r>
            <a:r>
              <a:rPr lang="zh-CN" altLang="zh-CN" dirty="0">
                <a:solidFill>
                  <a:srgbClr val="008000"/>
                </a:solidFill>
              </a:rPr>
              <a:t>担保交付广告</a:t>
            </a:r>
            <a:r>
              <a:rPr lang="zh-CN" altLang="zh-CN" dirty="0"/>
              <a:t>，一般按照千人展示付费（</a:t>
            </a:r>
            <a:r>
              <a:rPr lang="en-US" altLang="zh-CN" i="1" dirty="0"/>
              <a:t>Cost Per Mille, CPM</a:t>
            </a:r>
            <a:r>
              <a:rPr lang="zh-CN" altLang="zh-CN" dirty="0"/>
              <a:t>）。 </a:t>
            </a:r>
            <a:r>
              <a:rPr lang="zh-CN" altLang="zh-CN" dirty="0" smtClean="0"/>
              <a:t> </a:t>
            </a:r>
            <a:endParaRPr lang="en-US" altLang="zh-CN" dirty="0" smtClean="0"/>
          </a:p>
          <a:p>
            <a:pPr>
              <a:lnSpc>
                <a:spcPct val="120000"/>
              </a:lnSpc>
            </a:pPr>
            <a:r>
              <a:rPr lang="zh-CN" altLang="zh-CN" dirty="0"/>
              <a:t>合约广告又被称为</a:t>
            </a:r>
            <a:r>
              <a:rPr lang="zh-CN" altLang="zh-CN" dirty="0">
                <a:solidFill>
                  <a:srgbClr val="008000"/>
                </a:solidFill>
              </a:rPr>
              <a:t>直接购买广告</a:t>
            </a:r>
            <a:r>
              <a:rPr lang="zh-CN" altLang="zh-CN" dirty="0"/>
              <a:t>，因为广告主可以通过谈判或者刊例价直接购买媒体的广告位。 </a:t>
            </a:r>
            <a:endParaRPr kumimoji="1" lang="zh-CN" altLang="en-US" dirty="0"/>
          </a:p>
        </p:txBody>
      </p:sp>
    </p:spTree>
    <p:extLst>
      <p:ext uri="{BB962C8B-B14F-4D97-AF65-F5344CB8AC3E}">
        <p14:creationId xmlns:p14="http://schemas.microsoft.com/office/powerpoint/2010/main" val="35674136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合约广告无法实现</a:t>
            </a:r>
            <a:r>
              <a:rPr lang="zh-CN" altLang="zh-CN" dirty="0"/>
              <a:t>市场出清 </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pPr lvl="1">
              <a:lnSpc>
                <a:spcPct val="120000"/>
              </a:lnSpc>
            </a:pPr>
            <a:r>
              <a:rPr lang="zh-CN" altLang="zh-CN" dirty="0"/>
              <a:t>大广告主和大互联网媒体都具有较强的经济实力、信息能力、计算能力和谈判能力；</a:t>
            </a:r>
            <a:endParaRPr lang="en-US" altLang="zh-CN" dirty="0"/>
          </a:p>
          <a:p>
            <a:pPr lvl="1">
              <a:lnSpc>
                <a:spcPct val="120000"/>
              </a:lnSpc>
            </a:pPr>
            <a:r>
              <a:rPr lang="zh-CN" altLang="zh-CN" dirty="0"/>
              <a:t>中小广告主的预算也有限，众多的中小互联网媒体缺乏运营广告业务的能力，无法参与到合约广告市场中来</a:t>
            </a:r>
            <a:endParaRPr lang="en-US" altLang="zh-CN" dirty="0"/>
          </a:p>
          <a:p>
            <a:pPr>
              <a:lnSpc>
                <a:spcPct val="120000"/>
              </a:lnSpc>
            </a:pPr>
            <a:r>
              <a:rPr lang="zh-CN" altLang="zh-CN" dirty="0" smtClean="0"/>
              <a:t>市场出清是指即广告位</a:t>
            </a:r>
            <a:r>
              <a:rPr lang="zh-CN" altLang="zh-CN" dirty="0"/>
              <a:t>的市场供给等于广告主的需求，是匹配市场有效配置的一个重要方面。 </a:t>
            </a:r>
            <a:endParaRPr lang="en-US" altLang="zh-CN" dirty="0" smtClean="0"/>
          </a:p>
          <a:p>
            <a:pPr>
              <a:lnSpc>
                <a:spcPct val="120000"/>
              </a:lnSpc>
            </a:pPr>
            <a:r>
              <a:rPr lang="zh-CN" altLang="zh-CN" dirty="0"/>
              <a:t>合约广告适合大广告</a:t>
            </a:r>
            <a:r>
              <a:rPr lang="zh-CN" altLang="zh-CN" dirty="0" smtClean="0"/>
              <a:t>主在知名互联网媒体投放广告</a:t>
            </a:r>
            <a:r>
              <a:rPr lang="zh-CN" altLang="zh-CN" dirty="0"/>
              <a:t>，往往是为了给用户带来品牌冲击，有利于形成</a:t>
            </a:r>
            <a:r>
              <a:rPr lang="en-US" altLang="zh-CN" dirty="0"/>
              <a:t>“</a:t>
            </a:r>
            <a:r>
              <a:rPr lang="zh-CN" altLang="zh-CN" dirty="0"/>
              <a:t>橱窗效应</a:t>
            </a:r>
            <a:r>
              <a:rPr lang="en-US" altLang="zh-CN" dirty="0"/>
              <a:t>”</a:t>
            </a:r>
            <a:r>
              <a:rPr lang="zh-CN" altLang="zh-CN" dirty="0" smtClean="0"/>
              <a:t>。</a:t>
            </a:r>
            <a:endParaRPr lang="en-US" altLang="zh-CN" dirty="0" smtClean="0"/>
          </a:p>
        </p:txBody>
      </p:sp>
    </p:spTree>
    <p:extLst>
      <p:ext uri="{BB962C8B-B14F-4D97-AF65-F5344CB8AC3E}">
        <p14:creationId xmlns:p14="http://schemas.microsoft.com/office/powerpoint/2010/main" val="41208000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广告投</a:t>
            </a:r>
            <a:r>
              <a:rPr lang="zh-CN" altLang="zh-CN" dirty="0"/>
              <a:t>放和管理平台</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pPr>
              <a:lnSpc>
                <a:spcPct val="120000"/>
              </a:lnSpc>
            </a:pPr>
            <a:r>
              <a:rPr lang="zh-CN" altLang="zh-CN" dirty="0" smtClean="0"/>
              <a:t>广告投放实现广告位和广告</a:t>
            </a:r>
            <a:r>
              <a:rPr lang="zh-CN" altLang="zh-CN" dirty="0"/>
              <a:t>主的匹配（让广告主找到合适的广告位</a:t>
            </a:r>
            <a:r>
              <a:rPr lang="zh-CN" altLang="zh-CN" dirty="0" smtClean="0"/>
              <a:t>）</a:t>
            </a:r>
            <a:endParaRPr lang="en-US" altLang="zh-CN" dirty="0"/>
          </a:p>
          <a:p>
            <a:pPr>
              <a:lnSpc>
                <a:spcPct val="120000"/>
              </a:lnSpc>
            </a:pPr>
            <a:r>
              <a:rPr lang="zh-CN" altLang="en-US" dirty="0" smtClean="0"/>
              <a:t>广告投放</a:t>
            </a:r>
            <a:r>
              <a:rPr lang="zh-CN" altLang="zh-CN" dirty="0" smtClean="0"/>
              <a:t>还需要实现如何投放广告</a:t>
            </a:r>
            <a:r>
              <a:rPr lang="zh-CN" altLang="zh-CN" dirty="0"/>
              <a:t>等一系列的具体问题（例如广告物料准备、受众分析、投放位置选择、投放效果的评估和优化、客户维护）</a:t>
            </a:r>
            <a:r>
              <a:rPr lang="zh-CN" altLang="zh-CN" dirty="0" smtClean="0"/>
              <a:t>。</a:t>
            </a:r>
            <a:endParaRPr lang="en-US" altLang="zh-CN" dirty="0" smtClean="0"/>
          </a:p>
          <a:p>
            <a:pPr>
              <a:lnSpc>
                <a:spcPct val="120000"/>
              </a:lnSpc>
            </a:pPr>
            <a:r>
              <a:rPr lang="zh-CN" altLang="zh-CN" dirty="0" smtClean="0"/>
              <a:t>只有将互联网</a:t>
            </a:r>
            <a:r>
              <a:rPr lang="zh-CN" altLang="zh-CN" dirty="0"/>
              <a:t>媒体的广告位收集起来，并为广告主开发易用的广告投放和管理平台，才能建立更加有效的互联网广告市场</a:t>
            </a:r>
            <a:r>
              <a:rPr lang="zh-CN" altLang="zh-CN" dirty="0" smtClean="0"/>
              <a:t>。</a:t>
            </a:r>
            <a:endParaRPr lang="en-US" altLang="zh-CN" dirty="0" smtClean="0"/>
          </a:p>
          <a:p>
            <a:pPr>
              <a:lnSpc>
                <a:spcPct val="120000"/>
              </a:lnSpc>
            </a:pPr>
            <a:r>
              <a:rPr lang="zh-CN" altLang="zh-CN" dirty="0"/>
              <a:t>搜索引擎建立了一个完善的广告管理平台（如百度凤巢、谷歌</a:t>
            </a:r>
            <a:r>
              <a:rPr lang="en-US" altLang="zh-CN" dirty="0" err="1"/>
              <a:t>AdWords</a:t>
            </a:r>
            <a:r>
              <a:rPr lang="zh-CN" altLang="zh-CN" dirty="0"/>
              <a:t>、淘宝直通车），有利于广告主采买关键词、选择匹配方式、投放时间、地域，便于监测广告投放效果。  </a:t>
            </a:r>
            <a:r>
              <a:rPr lang="zh-CN" altLang="zh-CN" dirty="0" smtClean="0"/>
              <a:t> </a:t>
            </a:r>
            <a:endParaRPr lang="en-US" altLang="zh-CN" dirty="0" smtClean="0"/>
          </a:p>
          <a:p>
            <a:pPr>
              <a:lnSpc>
                <a:spcPct val="120000"/>
              </a:lnSpc>
            </a:pPr>
            <a:r>
              <a:rPr lang="zh-CN" altLang="zh-CN" dirty="0"/>
              <a:t>广告投放系统包括了一整套的机制和策略设计，涵盖了触发机制、点击率预测、拍卖机制设计、反作弊机制等方面 </a:t>
            </a:r>
            <a:endParaRPr kumimoji="1" lang="zh-CN" altLang="en-US" dirty="0"/>
          </a:p>
        </p:txBody>
      </p:sp>
    </p:spTree>
    <p:extLst>
      <p:ext uri="{BB962C8B-B14F-4D97-AF65-F5344CB8AC3E}">
        <p14:creationId xmlns:p14="http://schemas.microsoft.com/office/powerpoint/2010/main" val="241337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竞价广告</a:t>
            </a:r>
            <a:r>
              <a:rPr lang="en-US" altLang="zh-CN" dirty="0"/>
              <a:t>(Auction-based Advertising)</a:t>
            </a:r>
            <a:r>
              <a:rPr lang="zh-CN" altLang="zh-CN" dirty="0"/>
              <a:t> </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smtClean="0"/>
              <a:t>竞价广告由合约广告进一步演化而</a:t>
            </a:r>
            <a:r>
              <a:rPr lang="zh-CN" altLang="zh-CN" dirty="0"/>
              <a:t>来，是一种采用竞价方式拍卖广告的形式</a:t>
            </a:r>
            <a:r>
              <a:rPr lang="zh-CN" altLang="zh-CN" dirty="0" smtClean="0"/>
              <a:t>。</a:t>
            </a:r>
            <a:endParaRPr lang="en-US" altLang="zh-CN" dirty="0" smtClean="0"/>
          </a:p>
          <a:p>
            <a:r>
              <a:rPr lang="zh-CN" altLang="zh-CN" dirty="0" smtClean="0"/>
              <a:t>如果将合约广告类比为计划经济</a:t>
            </a:r>
            <a:r>
              <a:rPr lang="zh-CN" altLang="zh-CN" dirty="0"/>
              <a:t>，那么竞价广告就是市场经济</a:t>
            </a:r>
            <a:r>
              <a:rPr lang="zh-CN" altLang="zh-CN" dirty="0" smtClean="0"/>
              <a:t>。</a:t>
            </a:r>
            <a:endParaRPr lang="en-US" altLang="zh-CN" dirty="0" smtClean="0"/>
          </a:p>
          <a:p>
            <a:r>
              <a:rPr lang="zh-CN" altLang="zh-CN" dirty="0"/>
              <a:t>竞价拍卖可以促进广告市场的</a:t>
            </a:r>
            <a:r>
              <a:rPr lang="zh-CN" altLang="en-US" dirty="0"/>
              <a:t>匹配</a:t>
            </a:r>
            <a:r>
              <a:rPr lang="zh-CN" altLang="zh-CN" dirty="0"/>
              <a:t>效率</a:t>
            </a:r>
            <a:r>
              <a:rPr lang="zh-CN" altLang="zh-CN" dirty="0" smtClean="0"/>
              <a:t>。</a:t>
            </a:r>
            <a:endParaRPr lang="en-US" altLang="zh-CN" dirty="0" smtClean="0"/>
          </a:p>
          <a:p>
            <a:r>
              <a:rPr lang="zh-CN" altLang="zh-CN" dirty="0" smtClean="0"/>
              <a:t>其</a:t>
            </a:r>
            <a:r>
              <a:rPr lang="zh-CN" altLang="zh-CN" dirty="0"/>
              <a:t>中，最重要的竞价广告是搜索广告。 </a:t>
            </a:r>
            <a:endParaRPr lang="en-US" altLang="zh-CN" dirty="0" smtClean="0"/>
          </a:p>
          <a:p>
            <a:pPr lvl="1"/>
            <a:r>
              <a:rPr lang="zh-CN" altLang="zh-CN" dirty="0"/>
              <a:t>搜索广告主要对用户</a:t>
            </a:r>
            <a:r>
              <a:rPr lang="zh-CN" altLang="zh-CN" dirty="0" smtClean="0"/>
              <a:t>的搜索关键词</a:t>
            </a:r>
            <a:r>
              <a:rPr lang="zh-CN" altLang="en-US" dirty="0" smtClean="0"/>
              <a:t>、</a:t>
            </a:r>
            <a:r>
              <a:rPr lang="zh-CN" altLang="zh-CN" dirty="0" smtClean="0"/>
              <a:t>网页关键词或用户标签竞价销售。</a:t>
            </a:r>
            <a:endParaRPr lang="en-US" altLang="zh-CN" dirty="0" smtClean="0"/>
          </a:p>
          <a:p>
            <a:pPr lvl="1"/>
            <a:r>
              <a:rPr lang="zh-CN" altLang="zh-CN" dirty="0" smtClean="0"/>
              <a:t>从搜索广告开</a:t>
            </a:r>
            <a:r>
              <a:rPr lang="zh-CN" altLang="zh-CN" dirty="0"/>
              <a:t>始，计算广告开始发展为流水线操作的标准化广告产品。 </a:t>
            </a:r>
            <a:endParaRPr lang="en-US" altLang="zh-CN" dirty="0" smtClean="0"/>
          </a:p>
        </p:txBody>
      </p:sp>
    </p:spTree>
    <p:extLst>
      <p:ext uri="{BB962C8B-B14F-4D97-AF65-F5344CB8AC3E}">
        <p14:creationId xmlns:p14="http://schemas.microsoft.com/office/powerpoint/2010/main" val="23434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参考书目</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a:t>刘鹏</a:t>
            </a:r>
            <a:r>
              <a:rPr lang="en-US" altLang="zh-CN" dirty="0"/>
              <a:t>, </a:t>
            </a:r>
            <a:r>
              <a:rPr lang="zh-CN" altLang="zh-CN" dirty="0"/>
              <a:t>王超</a:t>
            </a:r>
            <a:r>
              <a:rPr lang="en-US" altLang="zh-CN" dirty="0"/>
              <a:t>. </a:t>
            </a:r>
            <a:r>
              <a:rPr lang="zh-CN" altLang="zh-CN" dirty="0"/>
              <a:t>计算广告：互联网商业变现的市场与技术</a:t>
            </a:r>
            <a:r>
              <a:rPr lang="en-US" altLang="zh-CN" dirty="0"/>
              <a:t>[M]. </a:t>
            </a:r>
            <a:r>
              <a:rPr lang="zh-CN" altLang="zh-CN" dirty="0"/>
              <a:t>北京</a:t>
            </a:r>
            <a:r>
              <a:rPr lang="en-US" altLang="zh-CN" dirty="0"/>
              <a:t>: </a:t>
            </a:r>
            <a:r>
              <a:rPr lang="zh-CN" altLang="zh-CN" dirty="0"/>
              <a:t>人民邮电出版社</a:t>
            </a:r>
            <a:r>
              <a:rPr lang="en-US" altLang="zh-CN" dirty="0"/>
              <a:t>. 2015</a:t>
            </a:r>
            <a:r>
              <a:rPr lang="en-US" altLang="zh-CN" dirty="0" smtClean="0"/>
              <a:t>.</a:t>
            </a:r>
          </a:p>
          <a:p>
            <a:r>
              <a:rPr lang="zh-CN" altLang="zh-CN" dirty="0" smtClean="0"/>
              <a:t>戎</a:t>
            </a:r>
            <a:r>
              <a:rPr lang="zh-CN" altLang="zh-CN" dirty="0"/>
              <a:t>文晋</a:t>
            </a:r>
            <a:r>
              <a:rPr lang="en-US" altLang="zh-CN" dirty="0"/>
              <a:t>, </a:t>
            </a:r>
            <a:r>
              <a:rPr lang="zh-CN" altLang="zh-CN" dirty="0"/>
              <a:t>张茜</a:t>
            </a:r>
            <a:r>
              <a:rPr lang="en-US" altLang="zh-CN" dirty="0"/>
              <a:t>. </a:t>
            </a:r>
            <a:r>
              <a:rPr lang="zh-CN" altLang="zh-CN" i="1" dirty="0"/>
              <a:t>互联网广告的市场设计</a:t>
            </a:r>
            <a:r>
              <a:rPr lang="en-US" altLang="zh-CN" i="1" dirty="0"/>
              <a:t>[M]</a:t>
            </a:r>
            <a:r>
              <a:rPr lang="en-US" altLang="zh-CN" dirty="0"/>
              <a:t>. </a:t>
            </a:r>
            <a:r>
              <a:rPr lang="zh-CN" altLang="zh-CN" dirty="0"/>
              <a:t>北京</a:t>
            </a:r>
            <a:r>
              <a:rPr lang="en-US" altLang="zh-CN" dirty="0"/>
              <a:t>: </a:t>
            </a:r>
            <a:r>
              <a:rPr lang="zh-CN" altLang="zh-CN" dirty="0"/>
              <a:t>电子工业出版社</a:t>
            </a:r>
            <a:r>
              <a:rPr lang="en-US" altLang="zh-CN" dirty="0"/>
              <a:t>. 2015. </a:t>
            </a:r>
            <a:r>
              <a:rPr lang="zh-CN" altLang="zh-CN" dirty="0"/>
              <a:t>第</a:t>
            </a:r>
            <a:r>
              <a:rPr lang="en-US" altLang="zh-CN" dirty="0"/>
              <a:t>110</a:t>
            </a:r>
            <a:r>
              <a:rPr lang="zh-CN" altLang="zh-CN" dirty="0"/>
              <a:t>页</a:t>
            </a:r>
            <a:r>
              <a:rPr lang="en-US" altLang="zh-CN" dirty="0"/>
              <a:t>.</a:t>
            </a:r>
            <a:endParaRPr lang="zh-CN" altLang="zh-CN" dirty="0"/>
          </a:p>
          <a:p>
            <a:r>
              <a:rPr lang="zh-CN" altLang="zh-CN" dirty="0"/>
              <a:t>大卫·伊斯利</a:t>
            </a:r>
            <a:r>
              <a:rPr lang="en-US" altLang="zh-CN" dirty="0"/>
              <a:t>, </a:t>
            </a:r>
            <a:r>
              <a:rPr lang="zh-CN" altLang="zh-CN" dirty="0"/>
              <a:t>乔恩·克莱因伯格</a:t>
            </a:r>
            <a:r>
              <a:rPr lang="en-US" altLang="zh-CN" dirty="0"/>
              <a:t>. </a:t>
            </a:r>
            <a:r>
              <a:rPr lang="zh-CN" altLang="zh-CN" i="1" dirty="0"/>
              <a:t>网络、群体与市场</a:t>
            </a:r>
            <a:r>
              <a:rPr lang="en-US" altLang="zh-CN" i="1" dirty="0"/>
              <a:t>:</a:t>
            </a:r>
            <a:r>
              <a:rPr lang="zh-CN" altLang="zh-CN" i="1" dirty="0"/>
              <a:t>揭示高度互联世界的行为原理与效应机制</a:t>
            </a:r>
            <a:r>
              <a:rPr lang="en-US" altLang="zh-CN" i="1" dirty="0"/>
              <a:t>[M]</a:t>
            </a:r>
            <a:r>
              <a:rPr lang="en-US" altLang="zh-CN" dirty="0"/>
              <a:t>.</a:t>
            </a:r>
            <a:r>
              <a:rPr lang="zh-CN" altLang="zh-CN" dirty="0"/>
              <a:t>清华大学出版社</a:t>
            </a:r>
            <a:r>
              <a:rPr lang="en-US" altLang="zh-CN" dirty="0"/>
              <a:t>. 2011.</a:t>
            </a:r>
            <a:r>
              <a:rPr lang="zh-CN" altLang="zh-CN" dirty="0"/>
              <a:t>第</a:t>
            </a:r>
            <a:r>
              <a:rPr lang="en-US" altLang="zh-CN" dirty="0"/>
              <a:t>157</a:t>
            </a:r>
            <a:r>
              <a:rPr lang="zh-CN" altLang="zh-CN" dirty="0"/>
              <a:t>页</a:t>
            </a:r>
            <a:r>
              <a:rPr lang="en-US" altLang="zh-CN" dirty="0" smtClean="0"/>
              <a:t>.</a:t>
            </a:r>
          </a:p>
          <a:p>
            <a:r>
              <a:rPr lang="en-US" altLang="zh-CN" dirty="0"/>
              <a:t>Andrei </a:t>
            </a:r>
            <a:r>
              <a:rPr lang="en-US" altLang="zh-CN" dirty="0" err="1"/>
              <a:t>Broder</a:t>
            </a:r>
            <a:r>
              <a:rPr lang="en-US" altLang="zh-CN" dirty="0"/>
              <a:t>, </a:t>
            </a:r>
            <a:r>
              <a:rPr lang="en-US" altLang="zh-CN" dirty="0" err="1"/>
              <a:t>Vanja</a:t>
            </a:r>
            <a:r>
              <a:rPr lang="en-US" altLang="zh-CN" dirty="0"/>
              <a:t> </a:t>
            </a:r>
            <a:r>
              <a:rPr lang="en-US" altLang="zh-CN" dirty="0" err="1"/>
              <a:t>Josifovski</a:t>
            </a:r>
            <a:r>
              <a:rPr lang="en-US" altLang="zh-CN" dirty="0"/>
              <a:t>. MS&amp;E 239: Introduction to Computational Advertising[EB/OL].(2011-09-30)[2018-01-</a:t>
            </a:r>
            <a:r>
              <a:rPr lang="en-US" altLang="zh-CN"/>
              <a:t>30</a:t>
            </a:r>
            <a:r>
              <a:rPr lang="en-US" altLang="zh-CN" smtClean="0"/>
              <a:t>]</a:t>
            </a:r>
            <a:r>
              <a:rPr lang="en-US" altLang="zh-CN" smtClean="0"/>
              <a:t> </a:t>
            </a:r>
            <a:r>
              <a:rPr lang="en-US" altLang="zh-CN" u="sng" smtClean="0">
                <a:hlinkClick r:id="rId2"/>
              </a:rPr>
              <a:t>https</a:t>
            </a:r>
            <a:r>
              <a:rPr lang="en-US" altLang="zh-CN" u="sng" dirty="0">
                <a:hlinkClick r:id="rId2"/>
              </a:rPr>
              <a:t>://web.stanford.edu/class/msande239/</a:t>
            </a:r>
            <a:endParaRPr lang="zh-CN" altLang="zh-CN" dirty="0"/>
          </a:p>
          <a:p>
            <a:endParaRPr lang="zh-CN" altLang="zh-CN" dirty="0"/>
          </a:p>
          <a:p>
            <a:endParaRPr kumimoji="1" lang="zh-CN" altLang="en-US" dirty="0"/>
          </a:p>
        </p:txBody>
      </p:sp>
    </p:spTree>
    <p:extLst>
      <p:ext uri="{BB962C8B-B14F-4D97-AF65-F5344CB8AC3E}">
        <p14:creationId xmlns:p14="http://schemas.microsoft.com/office/powerpoint/2010/main" val="893687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广告拍卖</a:t>
            </a:r>
            <a:r>
              <a:rPr lang="zh-CN" altLang="zh-CN" dirty="0"/>
              <a:t>机制</a:t>
            </a:r>
            <a:endParaRPr kumimoji="1" lang="zh-CN" altLang="en-US" dirty="0"/>
          </a:p>
        </p:txBody>
      </p:sp>
      <p:sp>
        <p:nvSpPr>
          <p:cNvPr id="3" name="内容占位符 2"/>
          <p:cNvSpPr>
            <a:spLocks noGrp="1"/>
          </p:cNvSpPr>
          <p:nvPr>
            <p:ph sz="quarter" idx="1"/>
          </p:nvPr>
        </p:nvSpPr>
        <p:spPr/>
        <p:txBody>
          <a:bodyPr>
            <a:normAutofit fontScale="92500"/>
          </a:bodyPr>
          <a:lstStyle/>
          <a:p>
            <a:r>
              <a:rPr lang="zh-CN" altLang="zh-CN" dirty="0" smtClean="0"/>
              <a:t>聪</a:t>
            </a:r>
            <a:r>
              <a:rPr lang="zh-CN" altLang="zh-CN" dirty="0"/>
              <a:t>明的拍卖机制可以为整个广告市场创造更高的收益和更好的市场稳定性</a:t>
            </a:r>
            <a:r>
              <a:rPr lang="zh-CN" altLang="zh-CN" dirty="0" smtClean="0"/>
              <a:t>。</a:t>
            </a:r>
            <a:endParaRPr lang="en-US" altLang="zh-CN" dirty="0" smtClean="0"/>
          </a:p>
          <a:p>
            <a:r>
              <a:rPr lang="zh-CN" altLang="zh-CN" dirty="0" smtClean="0"/>
              <a:t>基于搜索广告</a:t>
            </a:r>
            <a:r>
              <a:rPr lang="zh-CN" altLang="zh-CN" dirty="0"/>
              <a:t>，发展出</a:t>
            </a:r>
            <a:r>
              <a:rPr lang="zh-CN" altLang="zh-CN" dirty="0" smtClean="0"/>
              <a:t>了</a:t>
            </a:r>
            <a:endParaRPr lang="en-US" altLang="zh-CN" dirty="0" smtClean="0"/>
          </a:p>
          <a:p>
            <a:pPr lvl="1"/>
            <a:r>
              <a:rPr lang="zh-CN" altLang="zh-CN" dirty="0" smtClean="0"/>
              <a:t>广义次价</a:t>
            </a:r>
            <a:r>
              <a:rPr lang="zh-CN" altLang="zh-CN" dirty="0"/>
              <a:t>（</a:t>
            </a:r>
            <a:r>
              <a:rPr lang="en-US" altLang="zh-CN" dirty="0"/>
              <a:t>General Second Price, GSP</a:t>
            </a:r>
            <a:r>
              <a:rPr lang="zh-CN" altLang="zh-CN" dirty="0"/>
              <a:t>）</a:t>
            </a:r>
            <a:r>
              <a:rPr lang="zh-CN" altLang="zh-CN" dirty="0" smtClean="0"/>
              <a:t>拍卖机制</a:t>
            </a:r>
            <a:endParaRPr lang="en-US" altLang="zh-CN" dirty="0" smtClean="0"/>
          </a:p>
          <a:p>
            <a:pPr lvl="1"/>
            <a:r>
              <a:rPr lang="zh-CN" altLang="zh-CN" dirty="0" smtClean="0"/>
              <a:t>维</a:t>
            </a:r>
            <a:r>
              <a:rPr lang="zh-CN" altLang="zh-CN" dirty="0"/>
              <a:t>克瑞</a:t>
            </a:r>
            <a:r>
              <a:rPr lang="en-US" altLang="zh-CN" dirty="0"/>
              <a:t>-</a:t>
            </a:r>
            <a:r>
              <a:rPr lang="zh-CN" altLang="zh-CN" dirty="0"/>
              <a:t>克拉克</a:t>
            </a:r>
            <a:r>
              <a:rPr lang="en-US" altLang="zh-CN" dirty="0"/>
              <a:t>-</a:t>
            </a:r>
            <a:r>
              <a:rPr lang="zh-CN" altLang="zh-CN" dirty="0"/>
              <a:t>格罗夫（</a:t>
            </a:r>
            <a:r>
              <a:rPr lang="en-US" altLang="zh-CN" dirty="0"/>
              <a:t>Vickery-Clark-Groves, VCG</a:t>
            </a:r>
            <a:r>
              <a:rPr lang="zh-CN" altLang="zh-CN" dirty="0" smtClean="0"/>
              <a:t>）</a:t>
            </a:r>
            <a:r>
              <a:rPr lang="zh-CN" altLang="en-US" dirty="0" smtClean="0"/>
              <a:t>拍卖</a:t>
            </a:r>
            <a:r>
              <a:rPr lang="zh-CN" altLang="zh-CN" dirty="0" smtClean="0"/>
              <a:t>机制</a:t>
            </a:r>
            <a:endParaRPr lang="en-US" altLang="zh-CN" dirty="0" smtClean="0"/>
          </a:p>
          <a:p>
            <a:r>
              <a:rPr lang="zh-CN" altLang="zh-CN" dirty="0" smtClean="0"/>
              <a:t>整体而</a:t>
            </a:r>
            <a:r>
              <a:rPr lang="zh-CN" altLang="zh-CN" dirty="0"/>
              <a:t>言，搜索广告的市场规模巨大，并孕育了一系列计算广告中的核心产品策略和技术方案。</a:t>
            </a:r>
          </a:p>
          <a:p>
            <a:endParaRPr kumimoji="1" lang="zh-CN" altLang="en-US" dirty="0"/>
          </a:p>
        </p:txBody>
      </p:sp>
    </p:spTree>
    <p:extLst>
      <p:ext uri="{BB962C8B-B14F-4D97-AF65-F5344CB8AC3E}">
        <p14:creationId xmlns:p14="http://schemas.microsoft.com/office/powerpoint/2010/main" val="53755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广告网络</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smtClean="0"/>
              <a:t>搜索广告没</a:t>
            </a:r>
            <a:r>
              <a:rPr lang="zh-CN" altLang="zh-CN" dirty="0"/>
              <a:t>有完全解决整个互联网广告的</a:t>
            </a:r>
            <a:r>
              <a:rPr lang="zh-CN" altLang="zh-CN" dirty="0" smtClean="0"/>
              <a:t>市场出清问题</a:t>
            </a:r>
            <a:endParaRPr lang="en-US" altLang="zh-CN" dirty="0" smtClean="0"/>
          </a:p>
          <a:p>
            <a:pPr lvl="1"/>
            <a:r>
              <a:rPr lang="zh-CN" altLang="zh-CN" dirty="0" smtClean="0"/>
              <a:t>搜索引擎基于</a:t>
            </a:r>
            <a:r>
              <a:rPr lang="zh-CN" altLang="zh-CN" dirty="0"/>
              <a:t>自身</a:t>
            </a:r>
            <a:r>
              <a:rPr lang="zh-CN" altLang="zh-CN" dirty="0" smtClean="0"/>
              <a:t>流量</a:t>
            </a:r>
            <a:r>
              <a:rPr lang="zh-CN" altLang="en-US" dirty="0" smtClean="0"/>
              <a:t>建立</a:t>
            </a:r>
            <a:r>
              <a:rPr lang="en-US" altLang="zh-CN" dirty="0" smtClean="0"/>
              <a:t>“</a:t>
            </a:r>
            <a:r>
              <a:rPr lang="zh-CN" altLang="zh-CN" dirty="0"/>
              <a:t>直销式集贸市场</a:t>
            </a:r>
            <a:r>
              <a:rPr lang="en-US" altLang="zh-CN" dirty="0" smtClean="0"/>
              <a:t>”</a:t>
            </a:r>
          </a:p>
          <a:p>
            <a:pPr lvl="2"/>
            <a:r>
              <a:rPr lang="zh-CN" altLang="zh-CN" dirty="0" smtClean="0"/>
              <a:t>无法解决</a:t>
            </a:r>
            <a:r>
              <a:rPr lang="zh-CN" altLang="zh-CN" dirty="0"/>
              <a:t>大量中小媒体的广告位闲置的问题</a:t>
            </a:r>
            <a:r>
              <a:rPr lang="zh-CN" altLang="zh-CN" dirty="0" smtClean="0"/>
              <a:t>。</a:t>
            </a:r>
            <a:endParaRPr lang="en-US" altLang="zh-CN" dirty="0" smtClean="0"/>
          </a:p>
          <a:p>
            <a:r>
              <a:rPr lang="zh-CN" altLang="zh-CN" dirty="0" smtClean="0"/>
              <a:t>基于长</a:t>
            </a:r>
            <a:r>
              <a:rPr lang="zh-CN" altLang="zh-CN" dirty="0"/>
              <a:t>尾媒体的广告位建立一个</a:t>
            </a:r>
            <a:r>
              <a:rPr lang="en-US" altLang="zh-CN" dirty="0"/>
              <a:t>“</a:t>
            </a:r>
            <a:r>
              <a:rPr lang="zh-CN" altLang="zh-CN" dirty="0"/>
              <a:t>转卖集贸市场</a:t>
            </a:r>
            <a:r>
              <a:rPr lang="en-US" altLang="zh-CN" dirty="0"/>
              <a:t>”</a:t>
            </a:r>
            <a:r>
              <a:rPr lang="zh-CN" altLang="zh-CN" dirty="0"/>
              <a:t>，也就是</a:t>
            </a:r>
            <a:r>
              <a:rPr lang="zh-CN" altLang="zh-CN" dirty="0">
                <a:solidFill>
                  <a:srgbClr val="FF0000"/>
                </a:solidFill>
              </a:rPr>
              <a:t>广告网络</a:t>
            </a:r>
            <a:r>
              <a:rPr lang="zh-CN" altLang="zh-CN" dirty="0"/>
              <a:t>（</a:t>
            </a:r>
            <a:r>
              <a:rPr lang="en-US" altLang="zh-CN" dirty="0"/>
              <a:t>Ad Network, </a:t>
            </a:r>
            <a:r>
              <a:rPr lang="en-US" altLang="zh-CN" dirty="0" smtClean="0"/>
              <a:t>ADN</a:t>
            </a:r>
            <a:r>
              <a:rPr lang="zh-CN" altLang="zh-CN" dirty="0" smtClean="0"/>
              <a:t>）</a:t>
            </a:r>
            <a:endParaRPr lang="en-US" altLang="zh-CN" dirty="0" smtClean="0"/>
          </a:p>
          <a:p>
            <a:pPr lvl="2"/>
            <a:r>
              <a:rPr lang="zh-CN" altLang="zh-CN" dirty="0"/>
              <a:t>例如百度网盟、谷歌</a:t>
            </a:r>
            <a:r>
              <a:rPr lang="en-US" altLang="zh-CN" dirty="0"/>
              <a:t>AdSense</a:t>
            </a:r>
            <a:r>
              <a:rPr lang="zh-CN" altLang="zh-CN" dirty="0"/>
              <a:t>、淘宝客 </a:t>
            </a:r>
            <a:endParaRPr lang="en-US" altLang="zh-CN" dirty="0" smtClean="0"/>
          </a:p>
          <a:p>
            <a:pPr lvl="1"/>
            <a:r>
              <a:rPr lang="zh-CN" altLang="zh-CN" dirty="0"/>
              <a:t>基于搜索引擎发展出来的</a:t>
            </a:r>
            <a:r>
              <a:rPr lang="zh-CN" altLang="zh-CN" dirty="0" smtClean="0"/>
              <a:t>上下文广告</a:t>
            </a:r>
            <a:endParaRPr lang="en-US" altLang="zh-CN" dirty="0" smtClean="0"/>
          </a:p>
          <a:p>
            <a:pPr lvl="1"/>
            <a:r>
              <a:rPr lang="zh-CN" altLang="zh-CN" dirty="0" smtClean="0"/>
              <a:t>基于合约广告发展</a:t>
            </a:r>
            <a:r>
              <a:rPr lang="zh-CN" altLang="zh-CN" dirty="0"/>
              <a:t>出来的以用户标签为基础的精准定向广告 </a:t>
            </a:r>
            <a:r>
              <a:rPr lang="zh-CN" altLang="zh-CN" dirty="0" smtClean="0"/>
              <a:t>  </a:t>
            </a:r>
            <a:endParaRPr kumimoji="1" lang="zh-CN" altLang="en-US" dirty="0"/>
          </a:p>
        </p:txBody>
      </p:sp>
    </p:spTree>
    <p:extLst>
      <p:ext uri="{BB962C8B-B14F-4D97-AF65-F5344CB8AC3E}">
        <p14:creationId xmlns:p14="http://schemas.microsoft.com/office/powerpoint/2010/main" val="301220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广告网络：受众定向</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搜索广告可以通过关键词匹配网民的真实意图，而广告网络则不得不依赖受众定向的方式</a:t>
            </a:r>
            <a:r>
              <a:rPr lang="zh-CN" altLang="zh-CN" dirty="0" smtClean="0"/>
              <a:t>。</a:t>
            </a:r>
            <a:endParaRPr lang="en-US" altLang="zh-CN" dirty="0" smtClean="0"/>
          </a:p>
          <a:p>
            <a:r>
              <a:rPr lang="zh-CN" altLang="zh-CN" dirty="0" smtClean="0"/>
              <a:t>受众定向是对广告</a:t>
            </a:r>
            <a:r>
              <a:rPr lang="zh-CN" altLang="zh-CN" dirty="0"/>
              <a:t>主、媒体内容和受众打标签的过程</a:t>
            </a:r>
            <a:r>
              <a:rPr lang="zh-CN" altLang="zh-CN" dirty="0" smtClean="0"/>
              <a:t>。</a:t>
            </a:r>
            <a:endParaRPr lang="en-US" altLang="zh-CN" dirty="0" smtClean="0"/>
          </a:p>
          <a:p>
            <a:r>
              <a:rPr lang="zh-CN" altLang="zh-CN" dirty="0" smtClean="0"/>
              <a:t>由于用户意图</a:t>
            </a:r>
            <a:r>
              <a:rPr lang="zh-CN" altLang="zh-CN" dirty="0"/>
              <a:t>不明确，广告网络需要将更多关键词、兴趣标签同时用于检索、排序、定价等广告决策的过程</a:t>
            </a:r>
            <a:r>
              <a:rPr lang="zh-CN" altLang="zh-CN" dirty="0" smtClean="0"/>
              <a:t>。</a:t>
            </a:r>
            <a:endParaRPr lang="en-US" altLang="zh-CN" dirty="0" smtClean="0"/>
          </a:p>
          <a:p>
            <a:r>
              <a:rPr lang="zh-CN" altLang="zh-CN" dirty="0" smtClean="0"/>
              <a:t>广告网络聚合</a:t>
            </a:r>
            <a:r>
              <a:rPr lang="zh-CN" altLang="zh-CN" dirty="0"/>
              <a:t>了中小媒体广告位库存，广告主可以直接通过广告网络购买长尾媒体的广告位，降低了交易成本，促进市场出清的实现，提升了计算广告市场的效率。 </a:t>
            </a:r>
            <a:endParaRPr kumimoji="1" lang="zh-CN" altLang="en-US" dirty="0"/>
          </a:p>
        </p:txBody>
      </p:sp>
    </p:spTree>
    <p:extLst>
      <p:ext uri="{BB962C8B-B14F-4D97-AF65-F5344CB8AC3E}">
        <p14:creationId xmlns:p14="http://schemas.microsoft.com/office/powerpoint/2010/main" val="279788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sz="quarter" idx="1"/>
          </p:nvPr>
        </p:nvSpPr>
        <p:spPr/>
        <p:txBody>
          <a:bodyPr/>
          <a:lstStyle/>
          <a:p>
            <a:r>
              <a:rPr lang="zh-CN" altLang="zh-CN" dirty="0"/>
              <a:t>广告市场不仅存在多个搜索引擎公司，还存在多个广告网络，因而搜索广告和广告网络依然只能实现局部最优的广告匹配。 </a:t>
            </a:r>
            <a:endParaRPr kumimoji="1" lang="zh-CN" altLang="en-US" dirty="0"/>
          </a:p>
        </p:txBody>
      </p:sp>
      <p:pic>
        <p:nvPicPr>
          <p:cNvPr id="4" name="内容占位符 3"/>
          <p:cNvPicPr>
            <a:picLocks noChangeAspect="1"/>
          </p:cNvPicPr>
          <p:nvPr/>
        </p:nvPicPr>
        <p:blipFill>
          <a:blip r:embed="rId2"/>
          <a:srcRect t="4050" b="4050"/>
          <a:stretch>
            <a:fillRect/>
          </a:stretch>
        </p:blipFill>
        <p:spPr>
          <a:xfrm>
            <a:off x="2493439" y="3078183"/>
            <a:ext cx="4817143" cy="2213484"/>
          </a:xfrm>
          <a:prstGeom prst="rect">
            <a:avLst/>
          </a:prstGeom>
        </p:spPr>
      </p:pic>
    </p:spTree>
    <p:extLst>
      <p:ext uri="{BB962C8B-B14F-4D97-AF65-F5344CB8AC3E}">
        <p14:creationId xmlns:p14="http://schemas.microsoft.com/office/powerpoint/2010/main" val="1539836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程序化交易广告</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程序化交易广告</a:t>
            </a:r>
            <a:endParaRPr lang="en-US" altLang="zh-CN" dirty="0" smtClean="0"/>
          </a:p>
          <a:p>
            <a:pPr lvl="1"/>
            <a:r>
              <a:rPr lang="zh-CN" altLang="zh-CN" dirty="0" smtClean="0"/>
              <a:t>建立在实时竞价</a:t>
            </a:r>
            <a:r>
              <a:rPr lang="zh-CN" altLang="zh-CN" dirty="0"/>
              <a:t>（</a:t>
            </a:r>
            <a:r>
              <a:rPr lang="en-US" altLang="zh-CN" dirty="0"/>
              <a:t>Real Time Bidding, RTB</a:t>
            </a:r>
            <a:r>
              <a:rPr lang="zh-CN" altLang="zh-CN" dirty="0" smtClean="0"/>
              <a:t>）基础上，</a:t>
            </a:r>
            <a:endParaRPr lang="en-US" altLang="zh-CN" dirty="0" smtClean="0"/>
          </a:p>
          <a:p>
            <a:pPr lvl="1"/>
            <a:r>
              <a:rPr lang="zh-CN" altLang="zh-CN" dirty="0" smtClean="0"/>
              <a:t>要求询价</a:t>
            </a:r>
            <a:r>
              <a:rPr lang="zh-CN" altLang="zh-CN" dirty="0"/>
              <a:t>、出价、竞价和展示同步进行</a:t>
            </a:r>
            <a:r>
              <a:rPr lang="zh-CN" altLang="zh-CN" dirty="0" smtClean="0"/>
              <a:t>，</a:t>
            </a:r>
            <a:endParaRPr lang="en-US" altLang="zh-CN" dirty="0" smtClean="0"/>
          </a:p>
          <a:p>
            <a:pPr lvl="1"/>
            <a:r>
              <a:rPr lang="zh-CN" altLang="zh-CN" dirty="0" smtClean="0"/>
              <a:t>允许广告主自主选择</a:t>
            </a:r>
            <a:r>
              <a:rPr lang="zh-CN" altLang="zh-CN" dirty="0"/>
              <a:t>流量</a:t>
            </a:r>
            <a:r>
              <a:rPr lang="zh-CN" altLang="zh-CN" dirty="0" smtClean="0"/>
              <a:t>、</a:t>
            </a:r>
            <a:endParaRPr lang="en-US" altLang="zh-CN" dirty="0" smtClean="0"/>
          </a:p>
          <a:p>
            <a:pPr lvl="1"/>
            <a:r>
              <a:rPr lang="zh-CN" altLang="zh-CN" dirty="0" smtClean="0"/>
              <a:t>对每次广告展示独立出价。</a:t>
            </a:r>
            <a:endParaRPr lang="en-US" altLang="zh-CN" dirty="0" smtClean="0"/>
          </a:p>
          <a:p>
            <a:r>
              <a:rPr lang="zh-CN" altLang="en-US" dirty="0" smtClean="0"/>
              <a:t>例如：</a:t>
            </a:r>
            <a:r>
              <a:rPr lang="zh-CN" altLang="zh-CN" dirty="0" smtClean="0"/>
              <a:t>广告</a:t>
            </a:r>
            <a:r>
              <a:rPr lang="zh-CN" altLang="zh-CN" dirty="0"/>
              <a:t>交易市场（</a:t>
            </a:r>
            <a:r>
              <a:rPr lang="en-US" altLang="zh-CN" dirty="0"/>
              <a:t>Ad Exchange Market</a:t>
            </a:r>
            <a:r>
              <a:rPr lang="zh-CN" altLang="zh-CN" dirty="0"/>
              <a:t>）展开的。 </a:t>
            </a:r>
            <a:endParaRPr kumimoji="1" lang="zh-CN" altLang="en-US" dirty="0"/>
          </a:p>
        </p:txBody>
      </p:sp>
    </p:spTree>
    <p:extLst>
      <p:ext uri="{BB962C8B-B14F-4D97-AF65-F5344CB8AC3E}">
        <p14:creationId xmlns:p14="http://schemas.microsoft.com/office/powerpoint/2010/main" val="3622013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广告交易</a:t>
            </a:r>
            <a:r>
              <a:rPr lang="zh-CN" altLang="zh-CN" dirty="0" smtClean="0"/>
              <a:t>市场</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smtClean="0"/>
              <a:t>提供了一种</a:t>
            </a:r>
            <a:r>
              <a:rPr lang="zh-CN" altLang="en-US" dirty="0" smtClean="0"/>
              <a:t>全局市场出清</a:t>
            </a:r>
            <a:r>
              <a:rPr lang="zh-CN" altLang="zh-CN" dirty="0" smtClean="0"/>
              <a:t>新的解决思</a:t>
            </a:r>
            <a:r>
              <a:rPr lang="zh-CN" altLang="zh-CN" dirty="0"/>
              <a:t>路，即建立交易广告投放的场所</a:t>
            </a:r>
            <a:r>
              <a:rPr lang="zh-CN" altLang="zh-CN" dirty="0" smtClean="0"/>
              <a:t>。</a:t>
            </a:r>
            <a:endParaRPr lang="en-US" altLang="zh-CN" dirty="0" smtClean="0"/>
          </a:p>
          <a:p>
            <a:r>
              <a:rPr lang="zh-CN" altLang="zh-CN" dirty="0" smtClean="0"/>
              <a:t>因为</a:t>
            </a:r>
            <a:r>
              <a:rPr lang="zh-CN" altLang="zh-CN" dirty="0"/>
              <a:t>不同媒体的广告位价值差异很大，因而广告位不是一个标准的交易对象</a:t>
            </a:r>
            <a:r>
              <a:rPr lang="zh-CN" altLang="zh-CN" dirty="0" smtClean="0"/>
              <a:t>。</a:t>
            </a:r>
            <a:endParaRPr lang="en-US" altLang="zh-CN" dirty="0" smtClean="0"/>
          </a:p>
          <a:p>
            <a:r>
              <a:rPr lang="zh-CN" altLang="zh-CN" dirty="0"/>
              <a:t>广告交易市场所交易的是广告位所代表的细分受众</a:t>
            </a:r>
            <a:r>
              <a:rPr lang="zh-CN" altLang="zh-CN" dirty="0" smtClean="0"/>
              <a:t>。</a:t>
            </a:r>
            <a:endParaRPr lang="en-US" altLang="zh-CN" dirty="0" smtClean="0"/>
          </a:p>
          <a:p>
            <a:r>
              <a:rPr lang="zh-CN" altLang="zh-CN" dirty="0" smtClean="0"/>
              <a:t>用定制化标签指导广告投放是程序化</a:t>
            </a:r>
            <a:r>
              <a:rPr lang="zh-CN" altLang="zh-CN" dirty="0"/>
              <a:t>交易的关键。 </a:t>
            </a:r>
            <a:endParaRPr kumimoji="1" lang="zh-CN" altLang="en-US" dirty="0"/>
          </a:p>
        </p:txBody>
      </p:sp>
    </p:spTree>
    <p:extLst>
      <p:ext uri="{BB962C8B-B14F-4D97-AF65-F5344CB8AC3E}">
        <p14:creationId xmlns:p14="http://schemas.microsoft.com/office/powerpoint/2010/main" val="4051971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zh-CN" altLang="zh-CN" dirty="0"/>
              <a:t>网络游戏公司定位</a:t>
            </a:r>
            <a:r>
              <a:rPr lang="en-US" altLang="zh-CN" dirty="0"/>
              <a:t>20-30</a:t>
            </a:r>
            <a:r>
              <a:rPr lang="zh-CN" altLang="zh-CN" dirty="0"/>
              <a:t>岁之间的男性作为产品的目标群体，就可以通过需求方平台（</a:t>
            </a:r>
            <a:r>
              <a:rPr lang="en-US" altLang="zh-CN" dirty="0"/>
              <a:t>Demand Side Platform, DSP</a:t>
            </a:r>
            <a:r>
              <a:rPr lang="zh-CN" altLang="zh-CN" dirty="0"/>
              <a:t>）在广告交易市场购买这一细分受众</a:t>
            </a:r>
            <a:r>
              <a:rPr lang="zh-CN" altLang="zh-CN" dirty="0" smtClean="0"/>
              <a:t>。</a:t>
            </a:r>
            <a:endParaRPr lang="en-US" altLang="zh-CN" dirty="0" smtClean="0"/>
          </a:p>
        </p:txBody>
      </p:sp>
      <p:pic>
        <p:nvPicPr>
          <p:cNvPr id="5" name="图片 4"/>
          <p:cNvPicPr>
            <a:picLocks noChangeAspect="1"/>
          </p:cNvPicPr>
          <p:nvPr/>
        </p:nvPicPr>
        <p:blipFill>
          <a:blip r:embed="rId2"/>
          <a:stretch>
            <a:fillRect/>
          </a:stretch>
        </p:blipFill>
        <p:spPr>
          <a:xfrm>
            <a:off x="5113780" y="2790323"/>
            <a:ext cx="3652268" cy="1830294"/>
          </a:xfrm>
          <a:prstGeom prst="rect">
            <a:avLst/>
          </a:prstGeom>
        </p:spPr>
      </p:pic>
      <p:sp>
        <p:nvSpPr>
          <p:cNvPr id="6" name="矩形 5"/>
          <p:cNvSpPr/>
          <p:nvPr/>
        </p:nvSpPr>
        <p:spPr>
          <a:xfrm>
            <a:off x="175897" y="2628744"/>
            <a:ext cx="3431160" cy="2215991"/>
          </a:xfrm>
          <a:prstGeom prst="rect">
            <a:avLst/>
          </a:prstGeom>
        </p:spPr>
        <p:txBody>
          <a:bodyPr wrap="none">
            <a:spAutoFit/>
          </a:bodyPr>
          <a:lstStyle/>
          <a:p>
            <a:r>
              <a:rPr lang="en-US" altLang="zh-CN" sz="13800" dirty="0" smtClean="0">
                <a:solidFill>
                  <a:schemeClr val="accent3">
                    <a:lumMod val="75000"/>
                  </a:schemeClr>
                </a:solidFill>
              </a:rPr>
              <a:t>DSP</a:t>
            </a:r>
            <a:endParaRPr lang="zh-CN" altLang="en-US" sz="13800" dirty="0">
              <a:solidFill>
                <a:schemeClr val="accent3">
                  <a:lumMod val="75000"/>
                </a:schemeClr>
              </a:solidFill>
            </a:endParaRPr>
          </a:p>
        </p:txBody>
      </p:sp>
      <p:pic>
        <p:nvPicPr>
          <p:cNvPr id="4" name="图片 3"/>
          <p:cNvPicPr>
            <a:picLocks noChangeAspect="1"/>
          </p:cNvPicPr>
          <p:nvPr/>
        </p:nvPicPr>
        <p:blipFill>
          <a:blip r:embed="rId3"/>
          <a:stretch>
            <a:fillRect/>
          </a:stretch>
        </p:blipFill>
        <p:spPr>
          <a:xfrm>
            <a:off x="3403074" y="3864062"/>
            <a:ext cx="3421411" cy="1710706"/>
          </a:xfrm>
          <a:prstGeom prst="rect">
            <a:avLst/>
          </a:prstGeom>
        </p:spPr>
      </p:pic>
      <p:sp>
        <p:nvSpPr>
          <p:cNvPr id="2" name="标题 1"/>
          <p:cNvSpPr>
            <a:spLocks noGrp="1"/>
          </p:cNvSpPr>
          <p:nvPr>
            <p:ph type="title"/>
          </p:nvPr>
        </p:nvSpPr>
        <p:spPr/>
        <p:txBody>
          <a:bodyPr/>
          <a:lstStyle/>
          <a:p>
            <a:r>
              <a:rPr kumimoji="1" lang="zh-CN" altLang="en-US" dirty="0" smtClean="0"/>
              <a:t>广告交易市场：一个例子</a:t>
            </a:r>
            <a:endParaRPr kumimoji="1" lang="zh-CN" altLang="en-US" dirty="0"/>
          </a:p>
        </p:txBody>
      </p:sp>
    </p:spTree>
    <p:extLst>
      <p:ext uri="{BB962C8B-B14F-4D97-AF65-F5344CB8AC3E}">
        <p14:creationId xmlns:p14="http://schemas.microsoft.com/office/powerpoint/2010/main" val="22549895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当一个受众访问一个游戏</a:t>
            </a:r>
            <a:r>
              <a:rPr lang="zh-CN" altLang="zh-CN" dirty="0"/>
              <a:t>社区网站</a:t>
            </a:r>
            <a:r>
              <a:rPr lang="zh-CN" altLang="zh-CN" dirty="0" smtClean="0"/>
              <a:t>的时候，这个网站就可以通过</a:t>
            </a:r>
            <a:r>
              <a:rPr lang="zh-CN" altLang="zh-CN" sz="3200" b="1" dirty="0" smtClean="0"/>
              <a:t>供给方</a:t>
            </a:r>
            <a:r>
              <a:rPr lang="zh-CN" altLang="zh-CN" sz="3200" b="1" dirty="0"/>
              <a:t>平台</a:t>
            </a:r>
            <a:r>
              <a:rPr lang="zh-CN" altLang="zh-CN" dirty="0"/>
              <a:t>（</a:t>
            </a:r>
            <a:r>
              <a:rPr lang="en-US" altLang="zh-CN" dirty="0"/>
              <a:t>Supply Side Platform, SSP</a:t>
            </a:r>
            <a:r>
              <a:rPr lang="zh-CN" altLang="zh-CN" dirty="0"/>
              <a:t>）</a:t>
            </a:r>
            <a:r>
              <a:rPr lang="zh-CN" altLang="zh-CN" dirty="0" smtClean="0"/>
              <a:t>判断是否需要通过</a:t>
            </a:r>
            <a:r>
              <a:rPr lang="zh-CN" altLang="zh-CN" sz="3200" b="1" dirty="0" smtClean="0"/>
              <a:t>广告</a:t>
            </a:r>
            <a:r>
              <a:rPr lang="zh-CN" altLang="zh-CN" sz="3200" b="1" dirty="0"/>
              <a:t>交易平台</a:t>
            </a:r>
            <a:r>
              <a:rPr lang="zh-CN" altLang="zh-CN" dirty="0"/>
              <a:t>（</a:t>
            </a:r>
            <a:r>
              <a:rPr lang="en-US" altLang="zh-CN" dirty="0"/>
              <a:t>Ad Exchange, ADX</a:t>
            </a:r>
            <a:r>
              <a:rPr lang="zh-CN" altLang="zh-CN" dirty="0"/>
              <a:t>）</a:t>
            </a:r>
            <a:r>
              <a:rPr lang="zh-CN" altLang="zh-CN" dirty="0" smtClean="0"/>
              <a:t>出售广告位；</a:t>
            </a:r>
            <a:endParaRPr lang="en-US" altLang="zh-CN" dirty="0" smtClean="0"/>
          </a:p>
        </p:txBody>
      </p:sp>
      <p:pic>
        <p:nvPicPr>
          <p:cNvPr id="5" name="图片 4"/>
          <p:cNvPicPr>
            <a:picLocks noChangeAspect="1"/>
          </p:cNvPicPr>
          <p:nvPr/>
        </p:nvPicPr>
        <p:blipFill>
          <a:blip r:embed="rId2"/>
          <a:stretch>
            <a:fillRect/>
          </a:stretch>
        </p:blipFill>
        <p:spPr>
          <a:xfrm>
            <a:off x="308281" y="3590622"/>
            <a:ext cx="2841924" cy="1658711"/>
          </a:xfrm>
          <a:prstGeom prst="rect">
            <a:avLst/>
          </a:prstGeom>
        </p:spPr>
      </p:pic>
      <p:sp>
        <p:nvSpPr>
          <p:cNvPr id="7" name="文本框 6"/>
          <p:cNvSpPr txBox="1"/>
          <p:nvPr/>
        </p:nvSpPr>
        <p:spPr>
          <a:xfrm>
            <a:off x="6358718" y="3590622"/>
            <a:ext cx="2407330" cy="1323439"/>
          </a:xfrm>
          <a:prstGeom prst="rect">
            <a:avLst/>
          </a:prstGeom>
          <a:noFill/>
        </p:spPr>
        <p:txBody>
          <a:bodyPr wrap="none" rtlCol="0">
            <a:spAutoFit/>
          </a:bodyPr>
          <a:lstStyle/>
          <a:p>
            <a:r>
              <a:rPr kumimoji="1" lang="en-US" altLang="zh-CN" sz="8000" dirty="0" smtClean="0"/>
              <a:t>ADX</a:t>
            </a:r>
            <a:endParaRPr kumimoji="1" lang="zh-CN" altLang="en-US" sz="8000" dirty="0"/>
          </a:p>
        </p:txBody>
      </p:sp>
      <p:sp>
        <p:nvSpPr>
          <p:cNvPr id="8" name="文本框 7"/>
          <p:cNvSpPr txBox="1"/>
          <p:nvPr/>
        </p:nvSpPr>
        <p:spPr>
          <a:xfrm>
            <a:off x="3996900" y="3590622"/>
            <a:ext cx="1896373" cy="1323439"/>
          </a:xfrm>
          <a:prstGeom prst="rect">
            <a:avLst/>
          </a:prstGeom>
          <a:noFill/>
        </p:spPr>
        <p:txBody>
          <a:bodyPr wrap="none" rtlCol="0">
            <a:spAutoFit/>
          </a:bodyPr>
          <a:lstStyle/>
          <a:p>
            <a:r>
              <a:rPr kumimoji="1" lang="en-US" altLang="zh-CN" sz="8000" dirty="0" smtClean="0">
                <a:solidFill>
                  <a:srgbClr val="74A510"/>
                </a:solidFill>
              </a:rPr>
              <a:t>SSP</a:t>
            </a:r>
            <a:endParaRPr kumimoji="1" lang="zh-CN" altLang="en-US" sz="8000" dirty="0">
              <a:solidFill>
                <a:srgbClr val="74A510"/>
              </a:solidFill>
            </a:endParaRPr>
          </a:p>
        </p:txBody>
      </p:sp>
    </p:spTree>
    <p:extLst>
      <p:ext uri="{BB962C8B-B14F-4D97-AF65-F5344CB8AC3E}">
        <p14:creationId xmlns:p14="http://schemas.microsoft.com/office/powerpoint/2010/main" val="7486651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a:xfrm>
            <a:off x="612648" y="1333501"/>
            <a:ext cx="8153400" cy="1692088"/>
          </a:xfrm>
        </p:spPr>
        <p:txBody>
          <a:bodyPr>
            <a:normAutofit fontScale="85000" lnSpcReduction="10000"/>
          </a:bodyPr>
          <a:lstStyle/>
          <a:p>
            <a:r>
              <a:rPr lang="zh-CN" altLang="zh-CN" dirty="0" smtClean="0"/>
              <a:t>如果决定通过广告</a:t>
            </a:r>
            <a:r>
              <a:rPr lang="zh-CN" altLang="zh-CN" dirty="0"/>
              <a:t>交易市场出售广告位，就需要向广告交易平台发送受众打开的页面信息和最低价等信</a:t>
            </a:r>
            <a:r>
              <a:rPr lang="zh-CN" altLang="zh-CN" dirty="0" smtClean="0"/>
              <a:t>息；</a:t>
            </a:r>
            <a:endParaRPr lang="en-US" altLang="zh-CN" dirty="0" smtClean="0"/>
          </a:p>
          <a:p>
            <a:r>
              <a:rPr lang="zh-CN" altLang="zh-CN" dirty="0" smtClean="0"/>
              <a:t>广告</a:t>
            </a:r>
            <a:r>
              <a:rPr lang="zh-CN" altLang="zh-CN" dirty="0"/>
              <a:t>交易平台在收到媒体的信息后，会将这些信息通过需求方平台发送给广告</a:t>
            </a:r>
            <a:r>
              <a:rPr lang="zh-CN" altLang="zh-CN" dirty="0" smtClean="0"/>
              <a:t>主；</a:t>
            </a:r>
            <a:endParaRPr lang="en-US" altLang="zh-CN" dirty="0" smtClean="0"/>
          </a:p>
          <a:p>
            <a:endParaRPr kumimoji="1" lang="zh-CN" altLang="en-US" dirty="0"/>
          </a:p>
        </p:txBody>
      </p:sp>
      <p:sp>
        <p:nvSpPr>
          <p:cNvPr id="6" name="文本框 5"/>
          <p:cNvSpPr txBox="1"/>
          <p:nvPr/>
        </p:nvSpPr>
        <p:spPr>
          <a:xfrm>
            <a:off x="5553703" y="2685176"/>
            <a:ext cx="2407330" cy="1323439"/>
          </a:xfrm>
          <a:prstGeom prst="rect">
            <a:avLst/>
          </a:prstGeom>
          <a:noFill/>
        </p:spPr>
        <p:txBody>
          <a:bodyPr wrap="none" rtlCol="0">
            <a:spAutoFit/>
          </a:bodyPr>
          <a:lstStyle/>
          <a:p>
            <a:r>
              <a:rPr kumimoji="1" lang="en-US" altLang="zh-CN" sz="8000" dirty="0" smtClean="0">
                <a:solidFill>
                  <a:schemeClr val="accent5"/>
                </a:solidFill>
              </a:rPr>
              <a:t>ADX</a:t>
            </a:r>
            <a:endParaRPr kumimoji="1" lang="zh-CN" altLang="en-US" sz="8000" dirty="0">
              <a:solidFill>
                <a:schemeClr val="accent5"/>
              </a:solidFill>
            </a:endParaRPr>
          </a:p>
        </p:txBody>
      </p:sp>
      <p:sp>
        <p:nvSpPr>
          <p:cNvPr id="7" name="文本框 6"/>
          <p:cNvSpPr txBox="1"/>
          <p:nvPr/>
        </p:nvSpPr>
        <p:spPr>
          <a:xfrm>
            <a:off x="612648" y="2992952"/>
            <a:ext cx="1723549" cy="1015663"/>
          </a:xfrm>
          <a:prstGeom prst="rect">
            <a:avLst/>
          </a:prstGeom>
          <a:noFill/>
        </p:spPr>
        <p:txBody>
          <a:bodyPr wrap="none" rtlCol="0">
            <a:spAutoFit/>
          </a:bodyPr>
          <a:lstStyle/>
          <a:p>
            <a:r>
              <a:rPr kumimoji="1" lang="zh-CN" altLang="en-US" sz="6000" dirty="0" smtClean="0">
                <a:solidFill>
                  <a:srgbClr val="BF4D00"/>
                </a:solidFill>
              </a:rPr>
              <a:t>媒体</a:t>
            </a:r>
            <a:endParaRPr kumimoji="1" lang="zh-CN" altLang="en-US" sz="6000" dirty="0">
              <a:solidFill>
                <a:srgbClr val="BF4D00"/>
              </a:solidFill>
            </a:endParaRPr>
          </a:p>
        </p:txBody>
      </p:sp>
      <p:sp>
        <p:nvSpPr>
          <p:cNvPr id="8" name="文本框 7"/>
          <p:cNvSpPr txBox="1"/>
          <p:nvPr/>
        </p:nvSpPr>
        <p:spPr>
          <a:xfrm>
            <a:off x="5553703" y="4754143"/>
            <a:ext cx="2492990" cy="1015663"/>
          </a:xfrm>
          <a:prstGeom prst="rect">
            <a:avLst/>
          </a:prstGeom>
          <a:noFill/>
        </p:spPr>
        <p:txBody>
          <a:bodyPr wrap="none" rtlCol="0">
            <a:spAutoFit/>
          </a:bodyPr>
          <a:lstStyle/>
          <a:p>
            <a:r>
              <a:rPr kumimoji="1" lang="zh-CN" altLang="en-US" sz="6000" b="1" dirty="0" smtClean="0"/>
              <a:t>广告主</a:t>
            </a:r>
            <a:endParaRPr kumimoji="1" lang="zh-CN" altLang="en-US" sz="6000" b="1" dirty="0"/>
          </a:p>
        </p:txBody>
      </p:sp>
      <p:sp>
        <p:nvSpPr>
          <p:cNvPr id="9" name="右箭头 8"/>
          <p:cNvSpPr/>
          <p:nvPr/>
        </p:nvSpPr>
        <p:spPr>
          <a:xfrm>
            <a:off x="2444768" y="3185645"/>
            <a:ext cx="3013240" cy="573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rotWithShape="1">
          <a:blip r:embed="rId2"/>
          <a:srcRect b="16434"/>
          <a:stretch/>
        </p:blipFill>
        <p:spPr>
          <a:xfrm>
            <a:off x="2942265" y="2920567"/>
            <a:ext cx="1709982" cy="951688"/>
          </a:xfrm>
          <a:prstGeom prst="rect">
            <a:avLst/>
          </a:prstGeom>
        </p:spPr>
      </p:pic>
      <p:sp>
        <p:nvSpPr>
          <p:cNvPr id="11" name="右箭头 10"/>
          <p:cNvSpPr/>
          <p:nvPr/>
        </p:nvSpPr>
        <p:spPr>
          <a:xfrm rot="5400000">
            <a:off x="6385856" y="4088180"/>
            <a:ext cx="757981" cy="573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1008819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广告主或需</a:t>
            </a:r>
            <a:r>
              <a:rPr lang="zh-CN" altLang="zh-CN" dirty="0"/>
              <a:t>求方平台向数据管理平台（</a:t>
            </a:r>
            <a:r>
              <a:rPr lang="en-US" altLang="zh-CN" dirty="0"/>
              <a:t>Data Management Platform, DMP</a:t>
            </a:r>
            <a:r>
              <a:rPr lang="zh-CN" altLang="zh-CN" dirty="0"/>
              <a:t>）询问受众的基本信</a:t>
            </a:r>
            <a:r>
              <a:rPr lang="zh-CN" altLang="zh-CN" dirty="0" smtClean="0"/>
              <a:t>息，</a:t>
            </a:r>
            <a:r>
              <a:rPr lang="zh-CN" altLang="zh-CN" dirty="0"/>
              <a:t>数据管理平台将受众信息告知需求方</a:t>
            </a:r>
            <a:r>
              <a:rPr lang="zh-CN" altLang="zh-CN" dirty="0" smtClean="0"/>
              <a:t>平台；</a:t>
            </a:r>
            <a:endParaRPr lang="en-US" altLang="zh-CN" dirty="0" smtClean="0"/>
          </a:p>
          <a:p>
            <a:r>
              <a:rPr lang="zh-CN" altLang="zh-CN" b="1" dirty="0" smtClean="0"/>
              <a:t>需</a:t>
            </a:r>
            <a:r>
              <a:rPr lang="zh-CN" altLang="zh-CN" b="1" dirty="0"/>
              <a:t>求方</a:t>
            </a:r>
            <a:r>
              <a:rPr lang="zh-CN" altLang="zh-CN" b="1" dirty="0" smtClean="0"/>
              <a:t>平台</a:t>
            </a:r>
            <a:r>
              <a:rPr lang="en-US" altLang="zh-CN" dirty="0" smtClean="0"/>
              <a:t>(DSP)</a:t>
            </a:r>
            <a:r>
              <a:rPr lang="zh-CN" altLang="zh-CN" dirty="0" smtClean="0"/>
              <a:t>就会告知</a:t>
            </a:r>
            <a:r>
              <a:rPr lang="zh-CN" altLang="zh-CN" b="1" dirty="0" smtClean="0"/>
              <a:t>广告</a:t>
            </a:r>
            <a:r>
              <a:rPr lang="zh-CN" altLang="zh-CN" b="1" dirty="0"/>
              <a:t>交易平台</a:t>
            </a:r>
            <a:r>
              <a:rPr lang="zh-CN" altLang="zh-CN" dirty="0"/>
              <a:t>是否需要这次广告展示机会，最高报价是</a:t>
            </a:r>
            <a:r>
              <a:rPr lang="zh-CN" altLang="zh-CN" dirty="0" smtClean="0"/>
              <a:t>多少；</a:t>
            </a:r>
            <a:endParaRPr lang="en-US" altLang="zh-CN" dirty="0" smtClean="0"/>
          </a:p>
          <a:p>
            <a:endParaRPr kumimoji="1" lang="zh-CN" altLang="en-US" dirty="0"/>
          </a:p>
        </p:txBody>
      </p:sp>
      <p:pic>
        <p:nvPicPr>
          <p:cNvPr id="4" name="图片 3"/>
          <p:cNvPicPr>
            <a:picLocks noChangeAspect="1"/>
          </p:cNvPicPr>
          <p:nvPr/>
        </p:nvPicPr>
        <p:blipFill>
          <a:blip r:embed="rId2"/>
          <a:stretch>
            <a:fillRect/>
          </a:stretch>
        </p:blipFill>
        <p:spPr>
          <a:xfrm>
            <a:off x="3530537" y="3716701"/>
            <a:ext cx="2633007" cy="1673008"/>
          </a:xfrm>
          <a:prstGeom prst="rect">
            <a:avLst/>
          </a:prstGeom>
        </p:spPr>
      </p:pic>
      <p:sp>
        <p:nvSpPr>
          <p:cNvPr id="5" name="矩形 4"/>
          <p:cNvSpPr/>
          <p:nvPr/>
        </p:nvSpPr>
        <p:spPr>
          <a:xfrm>
            <a:off x="922981" y="4066270"/>
            <a:ext cx="2408332" cy="1323439"/>
          </a:xfrm>
          <a:prstGeom prst="rect">
            <a:avLst/>
          </a:prstGeom>
        </p:spPr>
        <p:txBody>
          <a:bodyPr wrap="none">
            <a:spAutoFit/>
          </a:bodyPr>
          <a:lstStyle/>
          <a:p>
            <a:r>
              <a:rPr lang="en-US" altLang="zh-CN" sz="8000" dirty="0">
                <a:solidFill>
                  <a:schemeClr val="accent3">
                    <a:lumMod val="75000"/>
                  </a:schemeClr>
                </a:solidFill>
              </a:rPr>
              <a:t>DMP</a:t>
            </a:r>
            <a:endParaRPr lang="zh-CN" altLang="en-US" sz="8000" dirty="0">
              <a:solidFill>
                <a:schemeClr val="accent3">
                  <a:lumMod val="75000"/>
                </a:schemeClr>
              </a:solidFill>
            </a:endParaRPr>
          </a:p>
        </p:txBody>
      </p:sp>
      <p:sp>
        <p:nvSpPr>
          <p:cNvPr id="6" name="矩形 5"/>
          <p:cNvSpPr/>
          <p:nvPr/>
        </p:nvSpPr>
        <p:spPr>
          <a:xfrm>
            <a:off x="6357716" y="4033484"/>
            <a:ext cx="2066692" cy="1323439"/>
          </a:xfrm>
          <a:prstGeom prst="rect">
            <a:avLst/>
          </a:prstGeom>
        </p:spPr>
        <p:txBody>
          <a:bodyPr wrap="none">
            <a:spAutoFit/>
          </a:bodyPr>
          <a:lstStyle/>
          <a:p>
            <a:r>
              <a:rPr lang="en-US" altLang="zh-CN" sz="8000" dirty="0" smtClean="0">
                <a:solidFill>
                  <a:schemeClr val="bg2">
                    <a:lumMod val="50000"/>
                  </a:schemeClr>
                </a:solidFill>
              </a:rPr>
              <a:t>DSP</a:t>
            </a:r>
            <a:endParaRPr lang="zh-CN" altLang="en-US" sz="8000" dirty="0">
              <a:solidFill>
                <a:schemeClr val="bg2">
                  <a:lumMod val="50000"/>
                </a:schemeClr>
              </a:solidFill>
            </a:endParaRPr>
          </a:p>
        </p:txBody>
      </p:sp>
    </p:spTree>
    <p:extLst>
      <p:ext uri="{BB962C8B-B14F-4D97-AF65-F5344CB8AC3E}">
        <p14:creationId xmlns:p14="http://schemas.microsoft.com/office/powerpoint/2010/main" val="513023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引言</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b="1" dirty="0">
                <a:solidFill>
                  <a:srgbClr val="008000"/>
                </a:solidFill>
                <a:latin typeface="+mj-ea"/>
                <a:ea typeface="+mj-ea"/>
              </a:rPr>
              <a:t>计算广告</a:t>
            </a:r>
            <a:r>
              <a:rPr lang="zh-CN" altLang="zh-CN" dirty="0">
                <a:latin typeface="+mj-ea"/>
                <a:ea typeface="+mj-ea"/>
              </a:rPr>
              <a:t>是伴随着互联网产生的广告形式，因而很多时候也被称之为</a:t>
            </a:r>
            <a:r>
              <a:rPr lang="zh-CN" altLang="zh-CN" b="1" dirty="0">
                <a:solidFill>
                  <a:srgbClr val="008000"/>
                </a:solidFill>
                <a:latin typeface="+mj-ea"/>
                <a:ea typeface="+mj-ea"/>
              </a:rPr>
              <a:t>互联网广告</a:t>
            </a:r>
            <a:r>
              <a:rPr lang="zh-CN" altLang="zh-CN" dirty="0">
                <a:latin typeface="+mj-ea"/>
                <a:ea typeface="+mj-ea"/>
              </a:rPr>
              <a:t>或</a:t>
            </a:r>
            <a:r>
              <a:rPr lang="zh-CN" altLang="zh-CN" b="1" dirty="0">
                <a:solidFill>
                  <a:srgbClr val="008000"/>
                </a:solidFill>
                <a:latin typeface="+mj-ea"/>
                <a:ea typeface="+mj-ea"/>
              </a:rPr>
              <a:t>在线广告</a:t>
            </a:r>
            <a:r>
              <a:rPr lang="zh-CN" altLang="zh-CN" dirty="0" smtClean="0">
                <a:latin typeface="+mj-ea"/>
                <a:ea typeface="+mj-ea"/>
              </a:rPr>
              <a:t>。</a:t>
            </a:r>
            <a:endParaRPr lang="en-US" altLang="zh-CN" dirty="0" smtClean="0">
              <a:latin typeface="+mj-ea"/>
              <a:ea typeface="+mj-ea"/>
            </a:endParaRPr>
          </a:p>
          <a:p>
            <a:r>
              <a:rPr lang="zh-CN" altLang="en-US" dirty="0" smtClean="0">
                <a:latin typeface="+mj-ea"/>
                <a:ea typeface="+mj-ea"/>
              </a:rPr>
              <a:t>通过计算广告实现</a:t>
            </a:r>
            <a:r>
              <a:rPr lang="zh-CN" altLang="zh-CN" dirty="0" smtClean="0">
                <a:latin typeface="+mj-ea"/>
                <a:ea typeface="+mj-ea"/>
              </a:rPr>
              <a:t>流量变现</a:t>
            </a:r>
            <a:r>
              <a:rPr lang="zh-CN" altLang="en-US" dirty="0" smtClean="0">
                <a:latin typeface="+mj-ea"/>
                <a:ea typeface="+mj-ea"/>
              </a:rPr>
              <a:t>，向</a:t>
            </a:r>
            <a:r>
              <a:rPr lang="zh-CN" altLang="zh-CN" dirty="0" smtClean="0">
                <a:latin typeface="+mj-ea"/>
                <a:ea typeface="+mj-ea"/>
              </a:rPr>
              <a:t>广告主出售用户</a:t>
            </a:r>
            <a:r>
              <a:rPr lang="zh-CN" altLang="zh-CN" dirty="0">
                <a:latin typeface="+mj-ea"/>
                <a:ea typeface="+mj-ea"/>
              </a:rPr>
              <a:t>的注</a:t>
            </a:r>
            <a:r>
              <a:rPr lang="zh-CN" altLang="zh-CN" dirty="0" smtClean="0">
                <a:latin typeface="+mj-ea"/>
                <a:ea typeface="+mj-ea"/>
              </a:rPr>
              <a:t>意力</a:t>
            </a:r>
            <a:endParaRPr lang="en-US" altLang="zh-CN" dirty="0" smtClean="0">
              <a:latin typeface="+mj-ea"/>
              <a:ea typeface="+mj-ea"/>
            </a:endParaRPr>
          </a:p>
          <a:p>
            <a:pPr lvl="1"/>
            <a:r>
              <a:rPr lang="zh-CN" altLang="zh-CN" dirty="0" smtClean="0">
                <a:latin typeface="+mj-ea"/>
                <a:ea typeface="+mj-ea"/>
              </a:rPr>
              <a:t>互联网等数字媒体为用户提供优质</a:t>
            </a:r>
            <a:r>
              <a:rPr lang="zh-CN" altLang="zh-CN" dirty="0">
                <a:latin typeface="+mj-ea"/>
                <a:ea typeface="+mj-ea"/>
              </a:rPr>
              <a:t>的免费内容，用户将其注意力投放到媒体内容中去</a:t>
            </a:r>
            <a:r>
              <a:rPr lang="zh-CN" altLang="zh-CN" dirty="0" smtClean="0">
                <a:latin typeface="+mj-ea"/>
                <a:ea typeface="+mj-ea"/>
              </a:rPr>
              <a:t>；</a:t>
            </a:r>
            <a:endParaRPr lang="en-US" altLang="zh-CN" dirty="0">
              <a:latin typeface="+mj-ea"/>
              <a:ea typeface="+mj-ea"/>
            </a:endParaRPr>
          </a:p>
          <a:p>
            <a:pPr lvl="1"/>
            <a:r>
              <a:rPr lang="zh-CN" altLang="zh-CN" dirty="0" smtClean="0">
                <a:latin typeface="+mj-ea"/>
                <a:ea typeface="+mj-ea"/>
              </a:rPr>
              <a:t>广告主向媒体付费购买广告位</a:t>
            </a:r>
            <a:r>
              <a:rPr lang="zh-CN" altLang="zh-CN" dirty="0">
                <a:latin typeface="+mj-ea"/>
                <a:ea typeface="+mj-ea"/>
              </a:rPr>
              <a:t>，进而获得用户的注意力</a:t>
            </a:r>
            <a:r>
              <a:rPr lang="zh-CN" altLang="zh-CN" dirty="0" smtClean="0">
                <a:latin typeface="+mj-ea"/>
                <a:ea typeface="+mj-ea"/>
              </a:rPr>
              <a:t>；</a:t>
            </a:r>
            <a:endParaRPr lang="en-US" altLang="zh-CN" dirty="0" smtClean="0">
              <a:latin typeface="+mj-ea"/>
              <a:ea typeface="+mj-ea"/>
            </a:endParaRPr>
          </a:p>
          <a:p>
            <a:pPr lvl="1"/>
            <a:r>
              <a:rPr lang="zh-CN" altLang="zh-CN" dirty="0" smtClean="0">
                <a:latin typeface="+mj-ea"/>
                <a:ea typeface="+mj-ea"/>
              </a:rPr>
              <a:t>用户接触广告</a:t>
            </a:r>
            <a:r>
              <a:rPr lang="zh-CN" altLang="zh-CN" dirty="0">
                <a:latin typeface="+mj-ea"/>
                <a:ea typeface="+mj-ea"/>
              </a:rPr>
              <a:t>，建立对产品的认知并可能产生购买行为</a:t>
            </a:r>
            <a:r>
              <a:rPr lang="zh-CN" altLang="zh-CN" dirty="0" smtClean="0">
                <a:latin typeface="+mj-ea"/>
                <a:ea typeface="+mj-ea"/>
              </a:rPr>
              <a:t>。</a:t>
            </a:r>
            <a:endParaRPr lang="en-US" altLang="zh-CN" dirty="0" smtClean="0">
              <a:latin typeface="+mj-ea"/>
              <a:ea typeface="+mj-ea"/>
            </a:endParaRPr>
          </a:p>
          <a:p>
            <a:r>
              <a:rPr lang="zh-CN" altLang="zh-CN" dirty="0" smtClean="0">
                <a:latin typeface="+mj-ea"/>
                <a:ea typeface="+mj-ea"/>
              </a:rPr>
              <a:t>计算广告涉及广告</a:t>
            </a:r>
            <a:r>
              <a:rPr lang="zh-CN" altLang="zh-CN" dirty="0">
                <a:latin typeface="+mj-ea"/>
                <a:ea typeface="+mj-ea"/>
              </a:rPr>
              <a:t>主、媒体平台和用户</a:t>
            </a:r>
            <a:r>
              <a:rPr lang="zh-CN" altLang="zh-CN" dirty="0" smtClean="0">
                <a:latin typeface="+mj-ea"/>
                <a:ea typeface="+mj-ea"/>
              </a:rPr>
              <a:t>三方利益。</a:t>
            </a:r>
            <a:endParaRPr lang="en-US" altLang="zh-CN" dirty="0" smtClean="0">
              <a:latin typeface="+mj-ea"/>
              <a:ea typeface="+mj-ea"/>
            </a:endParaRPr>
          </a:p>
          <a:p>
            <a:r>
              <a:rPr lang="zh-CN" altLang="zh-CN" dirty="0" smtClean="0">
                <a:latin typeface="+mj-ea"/>
                <a:ea typeface="+mj-ea"/>
              </a:rPr>
              <a:t>在广告投</a:t>
            </a:r>
            <a:r>
              <a:rPr lang="zh-CN" altLang="zh-CN" dirty="0">
                <a:latin typeface="+mj-ea"/>
                <a:ea typeface="+mj-ea"/>
              </a:rPr>
              <a:t>放的过程当中，广告主、媒体平台和用户三方存在激烈的利益争夺，因而计算广告一个</a:t>
            </a:r>
            <a:r>
              <a:rPr lang="zh-CN" altLang="zh-CN" b="1" dirty="0">
                <a:solidFill>
                  <a:srgbClr val="008000"/>
                </a:solidFill>
                <a:latin typeface="+mj-ea"/>
                <a:ea typeface="+mj-ea"/>
              </a:rPr>
              <a:t>博弈</a:t>
            </a:r>
            <a:r>
              <a:rPr lang="zh-CN" altLang="zh-CN" dirty="0">
                <a:latin typeface="+mj-ea"/>
                <a:ea typeface="+mj-ea"/>
              </a:rPr>
              <a:t>的过程。 </a:t>
            </a:r>
            <a:endParaRPr kumimoji="1" lang="zh-CN" altLang="en-US" dirty="0">
              <a:latin typeface="+mj-ea"/>
              <a:ea typeface="+mj-ea"/>
            </a:endParaRPr>
          </a:p>
        </p:txBody>
      </p:sp>
    </p:spTree>
    <p:extLst>
      <p:ext uri="{BB962C8B-B14F-4D97-AF65-F5344CB8AC3E}">
        <p14:creationId xmlns:p14="http://schemas.microsoft.com/office/powerpoint/2010/main" val="837921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广告交易平台</a:t>
            </a:r>
            <a:endParaRPr lang="en-US" altLang="zh-CN" dirty="0" smtClean="0"/>
          </a:p>
          <a:p>
            <a:pPr lvl="1"/>
            <a:r>
              <a:rPr lang="zh-CN" altLang="en-US" dirty="0" smtClean="0"/>
              <a:t>一般</a:t>
            </a:r>
            <a:r>
              <a:rPr lang="zh-CN" altLang="zh-CN" dirty="0" smtClean="0"/>
              <a:t>会收到多个广告</a:t>
            </a:r>
            <a:r>
              <a:rPr lang="zh-CN" altLang="zh-CN" dirty="0"/>
              <a:t>主的报价信息</a:t>
            </a:r>
            <a:r>
              <a:rPr lang="zh-CN" altLang="zh-CN" dirty="0" smtClean="0"/>
              <a:t>，</a:t>
            </a:r>
            <a:endParaRPr lang="en-US" altLang="zh-CN" dirty="0" smtClean="0"/>
          </a:p>
          <a:p>
            <a:pPr lvl="1"/>
            <a:r>
              <a:rPr lang="zh-CN" altLang="zh-CN" dirty="0" smtClean="0"/>
              <a:t>通过竞价拍卖</a:t>
            </a:r>
            <a:r>
              <a:rPr lang="zh-CN" altLang="zh-CN" dirty="0"/>
              <a:t>的方式确定赢家</a:t>
            </a:r>
            <a:r>
              <a:rPr lang="zh-CN" altLang="zh-CN" dirty="0" smtClean="0"/>
              <a:t>，</a:t>
            </a:r>
            <a:endParaRPr lang="en-US" altLang="zh-CN" dirty="0" smtClean="0"/>
          </a:p>
          <a:p>
            <a:pPr lvl="1"/>
            <a:r>
              <a:rPr lang="zh-CN" altLang="zh-CN" dirty="0" smtClean="0"/>
              <a:t>并把赢</a:t>
            </a:r>
            <a:r>
              <a:rPr lang="zh-CN" altLang="zh-CN" dirty="0"/>
              <a:t>家的广告物料传递给这个游戏</a:t>
            </a:r>
            <a:r>
              <a:rPr lang="zh-CN" altLang="zh-CN" dirty="0" smtClean="0"/>
              <a:t>社区网站；</a:t>
            </a:r>
            <a:endParaRPr lang="en-US" altLang="zh-CN" dirty="0" smtClean="0"/>
          </a:p>
          <a:p>
            <a:r>
              <a:rPr lang="zh-CN" altLang="zh-CN" dirty="0" smtClean="0"/>
              <a:t>媒体在收到广告</a:t>
            </a:r>
            <a:r>
              <a:rPr lang="zh-CN" altLang="zh-CN" dirty="0"/>
              <a:t>交易平台发回的信息后，</a:t>
            </a:r>
            <a:r>
              <a:rPr lang="zh-CN" altLang="zh-CN" dirty="0" smtClean="0"/>
              <a:t>在这个网页向该受众展示广告。</a:t>
            </a:r>
            <a:endParaRPr lang="zh-CN" altLang="zh-CN" dirty="0"/>
          </a:p>
          <a:p>
            <a:endParaRPr kumimoji="1" lang="zh-CN" altLang="en-US" dirty="0"/>
          </a:p>
        </p:txBody>
      </p:sp>
    </p:spTree>
    <p:extLst>
      <p:ext uri="{BB962C8B-B14F-4D97-AF65-F5344CB8AC3E}">
        <p14:creationId xmlns:p14="http://schemas.microsoft.com/office/powerpoint/2010/main" val="3109588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a:t>
            </a:r>
          </a:p>
        </p:txBody>
      </p:sp>
      <p:sp>
        <p:nvSpPr>
          <p:cNvPr id="3" name="内容占位符 2"/>
          <p:cNvSpPr>
            <a:spLocks noGrp="1"/>
          </p:cNvSpPr>
          <p:nvPr>
            <p:ph sz="quarter" idx="1"/>
          </p:nvPr>
        </p:nvSpPr>
        <p:spPr/>
        <p:txBody>
          <a:bodyPr/>
          <a:lstStyle/>
          <a:p>
            <a:endParaRPr kumimoji="1" lang="zh-CN" altLang="en-US"/>
          </a:p>
        </p:txBody>
      </p:sp>
      <p:grpSp>
        <p:nvGrpSpPr>
          <p:cNvPr id="4" name="组 3"/>
          <p:cNvGrpSpPr/>
          <p:nvPr/>
        </p:nvGrpSpPr>
        <p:grpSpPr>
          <a:xfrm>
            <a:off x="945523" y="1339861"/>
            <a:ext cx="7373819" cy="3819992"/>
            <a:chOff x="53372" y="0"/>
            <a:chExt cx="4625232" cy="2540636"/>
          </a:xfrm>
        </p:grpSpPr>
        <p:grpSp>
          <p:nvGrpSpPr>
            <p:cNvPr id="5" name="组 4"/>
            <p:cNvGrpSpPr/>
            <p:nvPr/>
          </p:nvGrpSpPr>
          <p:grpSpPr>
            <a:xfrm>
              <a:off x="117695" y="0"/>
              <a:ext cx="4560909" cy="2540636"/>
              <a:chOff x="0" y="0"/>
              <a:chExt cx="4561333" cy="2541220"/>
            </a:xfrm>
          </p:grpSpPr>
          <p:sp>
            <p:nvSpPr>
              <p:cNvPr id="15" name="矩形 14"/>
              <p:cNvSpPr/>
              <p:nvPr/>
            </p:nvSpPr>
            <p:spPr>
              <a:xfrm>
                <a:off x="108642" y="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广告主</a:t>
                </a:r>
              </a:p>
            </p:txBody>
          </p:sp>
          <p:sp>
            <p:nvSpPr>
              <p:cNvPr id="16" name="矩形 15"/>
              <p:cNvSpPr/>
              <p:nvPr/>
            </p:nvSpPr>
            <p:spPr>
              <a:xfrm>
                <a:off x="0" y="1013988"/>
                <a:ext cx="1138555" cy="50419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需求方平台</a:t>
                </a:r>
              </a:p>
              <a:p>
                <a:pPr algn="ctr">
                  <a:spcAft>
                    <a:spcPts val="0"/>
                  </a:spcAft>
                </a:pPr>
                <a:r>
                  <a:rPr lang="en-US" sz="2400" kern="100" dirty="0">
                    <a:effectLst/>
                    <a:ea typeface="宋体"/>
                    <a:cs typeface="Times New Roman"/>
                  </a:rPr>
                  <a:t>DSP</a:t>
                </a:r>
                <a:endParaRPr lang="zh-CN" sz="2400" kern="100" dirty="0">
                  <a:effectLst/>
                  <a:ea typeface="宋体"/>
                  <a:cs typeface="Times New Roman"/>
                </a:endParaRPr>
              </a:p>
            </p:txBody>
          </p:sp>
          <p:sp>
            <p:nvSpPr>
              <p:cNvPr id="17" name="矩形 16"/>
              <p:cNvSpPr/>
              <p:nvPr/>
            </p:nvSpPr>
            <p:spPr>
              <a:xfrm>
                <a:off x="1711105" y="1023041"/>
                <a:ext cx="1257300" cy="51308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广告交易平台</a:t>
                </a:r>
              </a:p>
              <a:p>
                <a:pPr algn="ctr">
                  <a:spcAft>
                    <a:spcPts val="0"/>
                  </a:spcAft>
                </a:pPr>
                <a:r>
                  <a:rPr lang="en-US" sz="2000" kern="100" dirty="0">
                    <a:effectLst/>
                    <a:ea typeface="宋体"/>
                    <a:cs typeface="Times New Roman"/>
                  </a:rPr>
                  <a:t>ADX</a:t>
                </a:r>
                <a:endParaRPr lang="zh-CN" sz="2000" kern="100" dirty="0">
                  <a:effectLst/>
                  <a:ea typeface="宋体"/>
                  <a:cs typeface="Times New Roman"/>
                </a:endParaRPr>
              </a:p>
            </p:txBody>
          </p:sp>
          <p:sp>
            <p:nvSpPr>
              <p:cNvPr id="18" name="矩形 17"/>
              <p:cNvSpPr/>
              <p:nvPr/>
            </p:nvSpPr>
            <p:spPr>
              <a:xfrm>
                <a:off x="3539905" y="1023041"/>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600" kern="100" dirty="0">
                    <a:effectLst/>
                    <a:ea typeface="宋体"/>
                    <a:cs typeface="Times New Roman"/>
                  </a:rPr>
                  <a:t>媒体</a:t>
                </a:r>
              </a:p>
            </p:txBody>
          </p:sp>
          <p:sp>
            <p:nvSpPr>
              <p:cNvPr id="19" name="矩形 18"/>
              <p:cNvSpPr/>
              <p:nvPr/>
            </p:nvSpPr>
            <p:spPr>
              <a:xfrm>
                <a:off x="3539905" y="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4000" kern="100" dirty="0">
                    <a:effectLst/>
                    <a:ea typeface="宋体"/>
                    <a:cs typeface="Times New Roman"/>
                  </a:rPr>
                  <a:t>受众</a:t>
                </a:r>
              </a:p>
            </p:txBody>
          </p:sp>
          <p:sp>
            <p:nvSpPr>
              <p:cNvPr id="20" name="矩形 19"/>
              <p:cNvSpPr/>
              <p:nvPr/>
            </p:nvSpPr>
            <p:spPr>
              <a:xfrm>
                <a:off x="0" y="2037030"/>
                <a:ext cx="1138555" cy="50419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数据管理平台</a:t>
                </a:r>
              </a:p>
              <a:p>
                <a:pPr algn="ctr">
                  <a:spcAft>
                    <a:spcPts val="0"/>
                  </a:spcAft>
                </a:pPr>
                <a:r>
                  <a:rPr lang="en-US" sz="2000" kern="100" dirty="0">
                    <a:effectLst/>
                    <a:ea typeface="宋体"/>
                    <a:cs typeface="Times New Roman"/>
                  </a:rPr>
                  <a:t>DMP</a:t>
                </a:r>
                <a:endParaRPr lang="zh-CN" sz="2000" kern="100" dirty="0">
                  <a:effectLst/>
                  <a:ea typeface="宋体"/>
                  <a:cs typeface="Times New Roman"/>
                </a:endParaRPr>
              </a:p>
            </p:txBody>
          </p:sp>
          <p:sp>
            <p:nvSpPr>
              <p:cNvPr id="21" name="矩形 20"/>
              <p:cNvSpPr/>
              <p:nvPr/>
            </p:nvSpPr>
            <p:spPr>
              <a:xfrm>
                <a:off x="3422778" y="2027976"/>
                <a:ext cx="1138555" cy="5041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供给方平台</a:t>
                </a:r>
              </a:p>
              <a:p>
                <a:pPr algn="ctr">
                  <a:spcAft>
                    <a:spcPts val="0"/>
                  </a:spcAft>
                </a:pPr>
                <a:r>
                  <a:rPr lang="en-US" sz="2400" kern="100" dirty="0">
                    <a:effectLst/>
                    <a:ea typeface="宋体"/>
                    <a:cs typeface="Times New Roman"/>
                  </a:rPr>
                  <a:t>SSP</a:t>
                </a:r>
                <a:endParaRPr lang="zh-CN" sz="2400" kern="100" dirty="0">
                  <a:effectLst/>
                  <a:ea typeface="宋体"/>
                  <a:cs typeface="Times New Roman"/>
                </a:endParaRPr>
              </a:p>
            </p:txBody>
          </p:sp>
          <p:cxnSp>
            <p:nvCxnSpPr>
              <p:cNvPr id="22" name="直线箭头连接符 21"/>
              <p:cNvCxnSpPr/>
              <p:nvPr/>
            </p:nvCxnSpPr>
            <p:spPr>
              <a:xfrm>
                <a:off x="570369" y="516047"/>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p:cNvCxnSpPr/>
              <p:nvPr/>
            </p:nvCxnSpPr>
            <p:spPr>
              <a:xfrm flipH="1">
                <a:off x="1149791" y="1403287"/>
                <a:ext cx="571500"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p:cNvCxnSpPr/>
              <p:nvPr/>
            </p:nvCxnSpPr>
            <p:spPr>
              <a:xfrm>
                <a:off x="2969537" y="1267485"/>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线箭头连接符 24"/>
              <p:cNvCxnSpPr/>
              <p:nvPr/>
            </p:nvCxnSpPr>
            <p:spPr>
              <a:xfrm>
                <a:off x="3883937" y="506994"/>
                <a:ext cx="0" cy="5080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p:cNvCxnSpPr/>
              <p:nvPr/>
            </p:nvCxnSpPr>
            <p:spPr>
              <a:xfrm>
                <a:off x="226337" y="1530035"/>
                <a:ext cx="0" cy="5080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7" name="直线箭头连接符 26"/>
              <p:cNvCxnSpPr/>
              <p:nvPr/>
            </p:nvCxnSpPr>
            <p:spPr>
              <a:xfrm flipV="1">
                <a:off x="805759" y="1530035"/>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p:cNvCxnSpPr/>
              <p:nvPr/>
            </p:nvCxnSpPr>
            <p:spPr>
              <a:xfrm flipH="1">
                <a:off x="3940290" y="1530035"/>
                <a:ext cx="814" cy="501074"/>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9" name="直线箭头连接符 28"/>
              <p:cNvCxnSpPr/>
              <p:nvPr/>
            </p:nvCxnSpPr>
            <p:spPr>
              <a:xfrm flipH="1" flipV="1">
                <a:off x="2734147" y="1530035"/>
                <a:ext cx="977402" cy="501074"/>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p:cNvCxnSpPr/>
              <p:nvPr/>
            </p:nvCxnSpPr>
            <p:spPr>
              <a:xfrm flipV="1">
                <a:off x="4119327" y="516047"/>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线箭头连接符 30"/>
              <p:cNvCxnSpPr/>
              <p:nvPr/>
            </p:nvCxnSpPr>
            <p:spPr>
              <a:xfrm>
                <a:off x="1140737" y="1149790"/>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 name="文本框 5"/>
            <p:cNvSpPr txBox="1"/>
            <p:nvPr/>
          </p:nvSpPr>
          <p:spPr>
            <a:xfrm>
              <a:off x="3666653" y="56131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dirty="0">
                  <a:effectLst/>
                  <a:ea typeface="宋体"/>
                  <a:cs typeface="Times New Roman"/>
                </a:rPr>
                <a:t>1</a:t>
              </a:r>
              <a:endParaRPr lang="zh-CN" sz="1200" kern="100" dirty="0">
                <a:effectLst/>
                <a:ea typeface="宋体"/>
                <a:cs typeface="Times New Roman"/>
              </a:endParaRPr>
            </a:p>
          </p:txBody>
        </p:sp>
        <p:sp>
          <p:nvSpPr>
            <p:cNvPr id="7" name="文本框 6"/>
            <p:cNvSpPr txBox="1"/>
            <p:nvPr/>
          </p:nvSpPr>
          <p:spPr>
            <a:xfrm>
              <a:off x="4354716" y="56131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9</a:t>
              </a:r>
              <a:endParaRPr lang="zh-CN" sz="1200" kern="100">
                <a:effectLst/>
                <a:ea typeface="宋体"/>
                <a:cs typeface="Times New Roman"/>
              </a:endParaRPr>
            </a:p>
          </p:txBody>
        </p:sp>
        <p:sp>
          <p:nvSpPr>
            <p:cNvPr id="8" name="文本框 7"/>
            <p:cNvSpPr txBox="1"/>
            <p:nvPr/>
          </p:nvSpPr>
          <p:spPr>
            <a:xfrm>
              <a:off x="4010685" y="171110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9" name="文本框 8"/>
            <p:cNvSpPr txBox="1"/>
            <p:nvPr/>
          </p:nvSpPr>
          <p:spPr>
            <a:xfrm>
              <a:off x="3080222" y="171110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10" name="文本框 9"/>
            <p:cNvSpPr txBox="1"/>
            <p:nvPr/>
          </p:nvSpPr>
          <p:spPr>
            <a:xfrm>
              <a:off x="1493821" y="1330860"/>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4</a:t>
              </a:r>
              <a:endParaRPr lang="zh-CN" sz="1200" kern="100">
                <a:effectLst/>
                <a:ea typeface="宋体"/>
                <a:cs typeface="Times New Roman"/>
              </a:endParaRPr>
            </a:p>
          </p:txBody>
        </p:sp>
        <p:sp>
          <p:nvSpPr>
            <p:cNvPr id="11" name="文本框 10"/>
            <p:cNvSpPr txBox="1"/>
            <p:nvPr/>
          </p:nvSpPr>
          <p:spPr>
            <a:xfrm>
              <a:off x="53372" y="1640840"/>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5</a:t>
              </a:r>
              <a:endParaRPr lang="zh-CN" sz="1200" kern="100">
                <a:effectLst/>
                <a:ea typeface="宋体"/>
                <a:cs typeface="Times New Roman"/>
              </a:endParaRPr>
            </a:p>
          </p:txBody>
        </p:sp>
        <p:sp>
          <p:nvSpPr>
            <p:cNvPr id="12" name="文本框 11"/>
            <p:cNvSpPr txBox="1"/>
            <p:nvPr/>
          </p:nvSpPr>
          <p:spPr>
            <a:xfrm>
              <a:off x="923453" y="1702052"/>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6</a:t>
              </a:r>
              <a:endParaRPr lang="zh-CN" sz="1200" kern="100">
                <a:effectLst/>
                <a:ea typeface="宋体"/>
                <a:cs typeface="Times New Roman"/>
              </a:endParaRPr>
            </a:p>
          </p:txBody>
        </p:sp>
        <p:sp>
          <p:nvSpPr>
            <p:cNvPr id="13" name="文本框 12"/>
            <p:cNvSpPr txBox="1"/>
            <p:nvPr/>
          </p:nvSpPr>
          <p:spPr>
            <a:xfrm>
              <a:off x="1493821" y="950614"/>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4" name="文本框 13"/>
            <p:cNvSpPr txBox="1"/>
            <p:nvPr/>
          </p:nvSpPr>
          <p:spPr>
            <a:xfrm>
              <a:off x="3204926" y="950614"/>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8</a:t>
              </a:r>
              <a:endParaRPr lang="zh-CN" sz="1200" kern="100">
                <a:effectLst/>
                <a:ea typeface="宋体"/>
                <a:cs typeface="Times New Roman"/>
              </a:endParaRPr>
            </a:p>
          </p:txBody>
        </p:sp>
      </p:grpSp>
    </p:spTree>
    <p:extLst>
      <p:ext uri="{BB962C8B-B14F-4D97-AF65-F5344CB8AC3E}">
        <p14:creationId xmlns:p14="http://schemas.microsoft.com/office/powerpoint/2010/main" val="198861160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原生广告</a:t>
            </a:r>
            <a:r>
              <a:rPr lang="zh-CN" altLang="en-US" dirty="0" smtClean="0"/>
              <a:t> </a:t>
            </a:r>
            <a:r>
              <a:rPr lang="en-US" altLang="zh-CN" dirty="0" smtClean="0"/>
              <a:t>Native Ads</a:t>
            </a:r>
            <a:endParaRPr kumimoji="1" lang="zh-CN" altLang="en-US" dirty="0"/>
          </a:p>
        </p:txBody>
      </p:sp>
      <p:sp>
        <p:nvSpPr>
          <p:cNvPr id="3" name="内容占位符 2"/>
          <p:cNvSpPr>
            <a:spLocks noGrp="1"/>
          </p:cNvSpPr>
          <p:nvPr>
            <p:ph sz="quarter" idx="1"/>
          </p:nvPr>
        </p:nvSpPr>
        <p:spPr>
          <a:xfrm>
            <a:off x="612648" y="1333500"/>
            <a:ext cx="8153400" cy="4207186"/>
          </a:xfrm>
        </p:spPr>
        <p:txBody>
          <a:bodyPr>
            <a:normAutofit fontScale="62500" lnSpcReduction="20000"/>
          </a:bodyPr>
          <a:lstStyle/>
          <a:p>
            <a:pPr>
              <a:lnSpc>
                <a:spcPct val="120000"/>
              </a:lnSpc>
            </a:pPr>
            <a:r>
              <a:rPr lang="zh-CN" altLang="zh-CN" dirty="0" smtClean="0"/>
              <a:t>让计算广告</a:t>
            </a:r>
            <a:r>
              <a:rPr lang="zh-CN" altLang="zh-CN" dirty="0"/>
              <a:t>重新回归媒体</a:t>
            </a:r>
            <a:r>
              <a:rPr lang="zh-CN" altLang="zh-CN" dirty="0" smtClean="0"/>
              <a:t>内容</a:t>
            </a:r>
            <a:endParaRPr lang="en-US" altLang="zh-CN" dirty="0" smtClean="0"/>
          </a:p>
          <a:p>
            <a:pPr>
              <a:lnSpc>
                <a:spcPct val="120000"/>
              </a:lnSpc>
            </a:pPr>
            <a:r>
              <a:rPr lang="zh-CN" altLang="en-US" dirty="0" smtClean="0"/>
              <a:t>计算广告</a:t>
            </a:r>
            <a:r>
              <a:rPr lang="zh-CN" altLang="zh-CN" dirty="0" smtClean="0"/>
              <a:t>使广告从依附于</a:t>
            </a:r>
            <a:r>
              <a:rPr lang="zh-CN" altLang="zh-CN" dirty="0"/>
              <a:t>媒体的简单变现发展为独立的业务体系</a:t>
            </a:r>
            <a:r>
              <a:rPr lang="zh-CN" altLang="zh-CN" dirty="0" smtClean="0"/>
              <a:t>，也弱化了广告</a:t>
            </a:r>
            <a:r>
              <a:rPr lang="zh-CN" altLang="zh-CN" dirty="0"/>
              <a:t>与媒体内容的关系</a:t>
            </a:r>
            <a:r>
              <a:rPr lang="zh-CN" altLang="zh-CN" dirty="0" smtClean="0"/>
              <a:t>。</a:t>
            </a:r>
            <a:endParaRPr lang="en-US" altLang="zh-CN" dirty="0" smtClean="0"/>
          </a:p>
          <a:p>
            <a:pPr>
              <a:lnSpc>
                <a:spcPct val="120000"/>
              </a:lnSpc>
            </a:pPr>
            <a:r>
              <a:rPr lang="zh-CN" altLang="zh-CN" dirty="0" smtClean="0"/>
              <a:t>手机狭窄屏幕的限制</a:t>
            </a:r>
            <a:r>
              <a:rPr lang="zh-CN" altLang="en-US" dirty="0" smtClean="0"/>
              <a:t>：</a:t>
            </a:r>
            <a:r>
              <a:rPr lang="zh-CN" altLang="zh-CN" dirty="0" smtClean="0"/>
              <a:t>不利于独立展示运营</a:t>
            </a:r>
            <a:r>
              <a:rPr lang="zh-CN" altLang="zh-CN" dirty="0"/>
              <a:t>媒体内容与广告</a:t>
            </a:r>
            <a:r>
              <a:rPr lang="zh-CN" altLang="zh-CN" dirty="0" smtClean="0"/>
              <a:t>。</a:t>
            </a:r>
            <a:endParaRPr lang="en-US" altLang="zh-CN" dirty="0" smtClean="0"/>
          </a:p>
          <a:p>
            <a:pPr>
              <a:lnSpc>
                <a:spcPct val="120000"/>
              </a:lnSpc>
            </a:pPr>
            <a:r>
              <a:rPr lang="zh-CN" altLang="zh-CN" dirty="0" smtClean="0"/>
              <a:t>信息流广告是一种</a:t>
            </a:r>
            <a:r>
              <a:rPr lang="zh-CN" altLang="zh-CN" dirty="0"/>
              <a:t>主要的原生广告产品</a:t>
            </a:r>
            <a:r>
              <a:rPr lang="zh-CN" altLang="zh-CN" dirty="0" smtClean="0"/>
              <a:t>。</a:t>
            </a:r>
            <a:endParaRPr lang="en-US" altLang="zh-CN" dirty="0" smtClean="0"/>
          </a:p>
          <a:p>
            <a:pPr lvl="1">
              <a:lnSpc>
                <a:spcPct val="120000"/>
              </a:lnSpc>
            </a:pPr>
            <a:r>
              <a:rPr lang="zh-CN" altLang="zh-CN" dirty="0" smtClean="0"/>
              <a:t>广告与信息无论在呈现形式还</a:t>
            </a:r>
            <a:r>
              <a:rPr lang="zh-CN" altLang="zh-CN" dirty="0"/>
              <a:t>是内容上都非常接近</a:t>
            </a:r>
            <a:r>
              <a:rPr lang="zh-CN" altLang="zh-CN" dirty="0" smtClean="0"/>
              <a:t>，</a:t>
            </a:r>
            <a:endParaRPr lang="en-US" altLang="zh-CN" dirty="0" smtClean="0"/>
          </a:p>
          <a:p>
            <a:pPr lvl="1">
              <a:lnSpc>
                <a:spcPct val="120000"/>
              </a:lnSpc>
            </a:pPr>
            <a:r>
              <a:rPr lang="zh-CN" altLang="zh-CN" dirty="0" smtClean="0"/>
              <a:t>广告</a:t>
            </a:r>
            <a:r>
              <a:rPr lang="zh-CN" altLang="zh-CN" dirty="0"/>
              <a:t>与内容有机融合</a:t>
            </a:r>
            <a:r>
              <a:rPr lang="zh-CN" altLang="zh-CN" dirty="0" smtClean="0"/>
              <a:t>，</a:t>
            </a:r>
            <a:endParaRPr lang="en-US" altLang="zh-CN" dirty="0" smtClean="0"/>
          </a:p>
          <a:p>
            <a:pPr lvl="1">
              <a:lnSpc>
                <a:spcPct val="120000"/>
              </a:lnSpc>
            </a:pPr>
            <a:r>
              <a:rPr lang="zh-CN" altLang="zh-CN" dirty="0" smtClean="0"/>
              <a:t>提升广告</a:t>
            </a:r>
            <a:r>
              <a:rPr lang="zh-CN" altLang="zh-CN" dirty="0"/>
              <a:t>的用户体验</a:t>
            </a:r>
            <a:r>
              <a:rPr lang="zh-CN" altLang="zh-CN" dirty="0" smtClean="0"/>
              <a:t>。</a:t>
            </a:r>
            <a:endParaRPr lang="en-US" altLang="zh-CN" dirty="0" smtClean="0"/>
          </a:p>
          <a:p>
            <a:pPr>
              <a:lnSpc>
                <a:spcPct val="120000"/>
              </a:lnSpc>
            </a:pPr>
            <a:r>
              <a:rPr lang="zh-CN" altLang="zh-CN" dirty="0" smtClean="0"/>
              <a:t>媒体可以为广告竞价提供指导</a:t>
            </a:r>
            <a:r>
              <a:rPr lang="zh-CN" altLang="zh-CN" dirty="0"/>
              <a:t>性的广告需</a:t>
            </a:r>
            <a:r>
              <a:rPr lang="zh-CN" altLang="zh-CN" dirty="0" smtClean="0"/>
              <a:t>求</a:t>
            </a:r>
            <a:endParaRPr lang="en-US" altLang="zh-CN" dirty="0" smtClean="0"/>
          </a:p>
          <a:p>
            <a:pPr>
              <a:lnSpc>
                <a:spcPct val="120000"/>
              </a:lnSpc>
            </a:pPr>
            <a:r>
              <a:rPr lang="zh-CN" altLang="zh-CN" dirty="0" smtClean="0"/>
              <a:t>在媒体</a:t>
            </a:r>
            <a:r>
              <a:rPr lang="zh-CN" altLang="zh-CN" dirty="0"/>
              <a:t>内容中自然地植入广告信息，这就是植入式原生广告的基本逻辑</a:t>
            </a:r>
            <a:r>
              <a:rPr lang="zh-CN" altLang="zh-CN" dirty="0" smtClean="0"/>
              <a:t>。</a:t>
            </a:r>
            <a:endParaRPr lang="en-US" altLang="zh-CN" dirty="0" smtClean="0"/>
          </a:p>
          <a:p>
            <a:pPr>
              <a:lnSpc>
                <a:spcPct val="120000"/>
              </a:lnSpc>
            </a:pPr>
            <a:r>
              <a:rPr lang="zh-CN" altLang="zh-CN" dirty="0" smtClean="0"/>
              <a:t>原生广告</a:t>
            </a:r>
            <a:r>
              <a:rPr lang="zh-CN" altLang="zh-CN" dirty="0"/>
              <a:t>市场还处于萌芽阶段</a:t>
            </a:r>
            <a:r>
              <a:rPr lang="zh-CN" altLang="zh-CN" dirty="0" smtClean="0"/>
              <a:t>。</a:t>
            </a:r>
            <a:endParaRPr lang="zh-CN" altLang="zh-CN" dirty="0"/>
          </a:p>
        </p:txBody>
      </p:sp>
    </p:spTree>
    <p:extLst>
      <p:ext uri="{BB962C8B-B14F-4D97-AF65-F5344CB8AC3E}">
        <p14:creationId xmlns:p14="http://schemas.microsoft.com/office/powerpoint/2010/main" val="145225398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1225176"/>
          </a:xfrm>
        </p:spPr>
        <p:txBody>
          <a:bodyPr>
            <a:normAutofit fontScale="77500" lnSpcReduction="20000"/>
          </a:bodyPr>
          <a:lstStyle/>
          <a:p>
            <a:r>
              <a:rPr lang="zh-CN" altLang="zh-CN" dirty="0"/>
              <a:t>广告市场的一个最基本的特征在于存在广告需求和广告位的供给两个方面</a:t>
            </a:r>
            <a:r>
              <a:rPr lang="zh-CN" altLang="zh-CN" dirty="0" smtClean="0"/>
              <a:t>。可采用经济</a:t>
            </a:r>
            <a:r>
              <a:rPr lang="zh-CN" altLang="zh-CN" dirty="0"/>
              <a:t>学的方法进行理解。需求方包括广告主、代表广告主利益的代理商等；供给方主要是媒体。 </a:t>
            </a:r>
            <a:endParaRPr kumimoji="1" lang="zh-CN" altLang="en-US" dirty="0"/>
          </a:p>
        </p:txBody>
      </p:sp>
      <p:sp>
        <p:nvSpPr>
          <p:cNvPr id="4" name="标题 3"/>
          <p:cNvSpPr>
            <a:spLocks noGrp="1"/>
          </p:cNvSpPr>
          <p:nvPr>
            <p:ph type="title"/>
          </p:nvPr>
        </p:nvSpPr>
        <p:spPr/>
        <p:txBody>
          <a:bodyPr>
            <a:normAutofit/>
          </a:bodyPr>
          <a:lstStyle/>
          <a:p>
            <a:r>
              <a:rPr lang="zh-CN" altLang="zh-CN" b="1" dirty="0"/>
              <a:t>三、优化</a:t>
            </a:r>
            <a:r>
              <a:rPr lang="zh-CN" altLang="zh-CN" b="1" dirty="0" smtClean="0"/>
              <a:t>目标</a:t>
            </a:r>
            <a:endParaRPr kumimoji="1" lang="zh-CN" altLang="en-US" dirty="0"/>
          </a:p>
        </p:txBody>
      </p:sp>
      <p:sp>
        <p:nvSpPr>
          <p:cNvPr id="8" name="矩形 7"/>
          <p:cNvSpPr/>
          <p:nvPr/>
        </p:nvSpPr>
        <p:spPr>
          <a:xfrm>
            <a:off x="363038" y="3511176"/>
            <a:ext cx="7381736" cy="830997"/>
          </a:xfrm>
          <a:prstGeom prst="rect">
            <a:avLst/>
          </a:prstGeom>
        </p:spPr>
        <p:txBody>
          <a:bodyPr wrap="square">
            <a:spAutoFit/>
          </a:bodyPr>
          <a:lstStyle/>
          <a:p>
            <a:r>
              <a:rPr lang="zh-CN" altLang="zh-CN" sz="2400" dirty="0"/>
              <a:t>计算广告的核心目标就在于找到合适的广告投放策略，以最大化广告的收入</a:t>
            </a:r>
            <a:r>
              <a:rPr lang="en-US" altLang="zh-CN" sz="2400" i="1" dirty="0"/>
              <a:t>r</a:t>
            </a:r>
            <a:r>
              <a:rPr lang="zh-CN" altLang="zh-CN" sz="2400" dirty="0"/>
              <a:t>和成本</a:t>
            </a:r>
            <a:r>
              <a:rPr lang="en-US" altLang="zh-CN" sz="2400" i="1" dirty="0"/>
              <a:t>q</a:t>
            </a:r>
            <a:r>
              <a:rPr lang="zh-CN" altLang="zh-CN" sz="2400" dirty="0"/>
              <a:t>之差 </a:t>
            </a:r>
            <a:endParaRPr lang="zh-CN" altLang="en-US" sz="2400" dirty="0"/>
          </a:p>
        </p:txBody>
      </p:sp>
      <p:pic>
        <p:nvPicPr>
          <p:cNvPr id="12" name="图片 11"/>
          <p:cNvPicPr>
            <a:picLocks noChangeAspect="1"/>
          </p:cNvPicPr>
          <p:nvPr/>
        </p:nvPicPr>
        <p:blipFill>
          <a:blip r:embed="rId2"/>
          <a:stretch>
            <a:fillRect/>
          </a:stretch>
        </p:blipFill>
        <p:spPr>
          <a:xfrm>
            <a:off x="1847985" y="4342173"/>
            <a:ext cx="6070600" cy="1219200"/>
          </a:xfrm>
          <a:prstGeom prst="rect">
            <a:avLst/>
          </a:prstGeom>
        </p:spPr>
      </p:pic>
    </p:spTree>
    <p:extLst>
      <p:ext uri="{BB962C8B-B14F-4D97-AF65-F5344CB8AC3E}">
        <p14:creationId xmlns:p14="http://schemas.microsoft.com/office/powerpoint/2010/main" val="298848192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计算广告的收入</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计算广告的收入</a:t>
            </a:r>
            <a:r>
              <a:rPr lang="en-US" altLang="zh-CN" sz="4200" dirty="0"/>
              <a:t>r</a:t>
            </a:r>
            <a:r>
              <a:rPr lang="zh-CN" altLang="zh-CN" dirty="0"/>
              <a:t>是广告主和媒体一起产生的价值</a:t>
            </a:r>
            <a:r>
              <a:rPr lang="zh-CN" altLang="zh-CN" dirty="0" smtClean="0"/>
              <a:t>。</a:t>
            </a:r>
            <a:endParaRPr lang="en-US" altLang="zh-CN" dirty="0" smtClean="0"/>
          </a:p>
          <a:p>
            <a:pPr lvl="1"/>
            <a:r>
              <a:rPr lang="zh-CN" altLang="zh-CN" dirty="0" smtClean="0"/>
              <a:t>一方面</a:t>
            </a:r>
            <a:r>
              <a:rPr lang="zh-CN" altLang="zh-CN" dirty="0"/>
              <a:t>，它与发生在媒体上的点击率（</a:t>
            </a:r>
            <a:r>
              <a:rPr lang="en-US" altLang="zh-CN" dirty="0"/>
              <a:t>Click Through Rate, CTR</a:t>
            </a:r>
            <a:r>
              <a:rPr lang="zh-CN" altLang="zh-CN" dirty="0"/>
              <a:t>）有关</a:t>
            </a:r>
            <a:r>
              <a:rPr lang="zh-CN" altLang="zh-CN" dirty="0" smtClean="0"/>
              <a:t>；</a:t>
            </a:r>
            <a:endParaRPr lang="en-US" altLang="zh-CN" dirty="0" smtClean="0"/>
          </a:p>
          <a:p>
            <a:pPr lvl="1"/>
            <a:r>
              <a:rPr lang="zh-CN" altLang="zh-CN" dirty="0" smtClean="0"/>
              <a:t>另</a:t>
            </a:r>
            <a:r>
              <a:rPr lang="zh-CN" altLang="zh-CN" dirty="0"/>
              <a:t>一方面，它和发生在广告主网站上的点击价值</a:t>
            </a:r>
            <a:r>
              <a:rPr lang="en-US" altLang="zh-CN" dirty="0"/>
              <a:t>(Click Value, CV)</a:t>
            </a:r>
            <a:r>
              <a:rPr lang="zh-CN" altLang="zh-CN" dirty="0"/>
              <a:t>有关</a:t>
            </a:r>
            <a:r>
              <a:rPr lang="zh-CN" altLang="zh-CN" dirty="0" smtClean="0"/>
              <a:t>。</a:t>
            </a:r>
            <a:endParaRPr lang="en-US" altLang="zh-CN" dirty="0" smtClean="0"/>
          </a:p>
          <a:p>
            <a:r>
              <a:rPr lang="zh-CN" altLang="zh-CN" dirty="0" smtClean="0"/>
              <a:t>点击率是指广告点击次数与广告展现次数之间</a:t>
            </a:r>
            <a:r>
              <a:rPr lang="zh-CN" altLang="zh-CN" dirty="0"/>
              <a:t>的比值</a:t>
            </a:r>
            <a:r>
              <a:rPr lang="zh-CN" altLang="zh-CN" dirty="0" smtClean="0"/>
              <a:t>；</a:t>
            </a:r>
            <a:endParaRPr lang="en-US" altLang="zh-CN" dirty="0" smtClean="0"/>
          </a:p>
          <a:p>
            <a:r>
              <a:rPr lang="zh-CN" altLang="zh-CN" dirty="0" smtClean="0"/>
              <a:t>点击价值是指单次点击为广告主带</a:t>
            </a:r>
            <a:r>
              <a:rPr lang="zh-CN" altLang="zh-CN" dirty="0"/>
              <a:t>来的收益</a:t>
            </a:r>
            <a:r>
              <a:rPr lang="zh-CN" altLang="zh-CN" dirty="0" smtClean="0"/>
              <a:t>。</a:t>
            </a:r>
            <a:endParaRPr lang="en-US" altLang="zh-CN" dirty="0" smtClean="0"/>
          </a:p>
          <a:p>
            <a:pPr lvl="1"/>
            <a:r>
              <a:rPr lang="zh-CN" altLang="zh-CN" dirty="0" smtClean="0"/>
              <a:t>点击价值</a:t>
            </a:r>
            <a:r>
              <a:rPr lang="en-US" altLang="zh-CN" dirty="0"/>
              <a:t>CV</a:t>
            </a:r>
            <a:r>
              <a:rPr lang="zh-CN" altLang="zh-CN" dirty="0"/>
              <a:t>等于每次点击行为的转化率（</a:t>
            </a:r>
            <a:r>
              <a:rPr lang="en-US" altLang="zh-CN" dirty="0"/>
              <a:t>Conversion Rate, CVR</a:t>
            </a:r>
            <a:r>
              <a:rPr lang="zh-CN" altLang="zh-CN" dirty="0"/>
              <a:t>）乘以客单价</a:t>
            </a:r>
            <a:r>
              <a:rPr lang="en-US" altLang="zh-CN" dirty="0"/>
              <a:t>(Per Customer Transaction, PCT)</a:t>
            </a:r>
            <a:r>
              <a:rPr lang="zh-CN" altLang="zh-CN" dirty="0"/>
              <a:t>。 </a:t>
            </a:r>
            <a:endParaRPr kumimoji="1" lang="zh-CN" altLang="en-US" dirty="0"/>
          </a:p>
        </p:txBody>
      </p:sp>
    </p:spTree>
    <p:extLst>
      <p:ext uri="{BB962C8B-B14F-4D97-AF65-F5344CB8AC3E}">
        <p14:creationId xmlns:p14="http://schemas.microsoft.com/office/powerpoint/2010/main" val="44666434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计算广告的核心优化</a:t>
            </a:r>
            <a:r>
              <a:rPr lang="zh-CN" altLang="zh-CN" dirty="0" smtClean="0"/>
              <a:t>目标</a:t>
            </a:r>
            <a:endParaRPr kumimoji="1" lang="zh-CN" altLang="en-US" dirty="0"/>
          </a:p>
        </p:txBody>
      </p:sp>
      <p:sp>
        <p:nvSpPr>
          <p:cNvPr id="3" name="内容占位符 2"/>
          <p:cNvSpPr>
            <a:spLocks noGrp="1"/>
          </p:cNvSpPr>
          <p:nvPr>
            <p:ph sz="quarter" idx="1"/>
          </p:nvPr>
        </p:nvSpPr>
        <p:spPr/>
        <p:txBody>
          <a:bodyPr/>
          <a:lstStyle/>
          <a:p>
            <a:r>
              <a:rPr lang="zh-CN" altLang="zh-CN" dirty="0"/>
              <a:t>用</a:t>
            </a:r>
            <a:r>
              <a:rPr lang="en-US" altLang="zh-CN" i="1" dirty="0"/>
              <a:t>μ</a:t>
            </a:r>
            <a:r>
              <a:rPr lang="zh-CN" altLang="zh-CN" dirty="0"/>
              <a:t>和</a:t>
            </a:r>
            <a:r>
              <a:rPr lang="en-US" altLang="zh-CN" i="1" dirty="0" err="1"/>
              <a:t>ν</a:t>
            </a:r>
            <a:r>
              <a:rPr lang="zh-CN" altLang="zh-CN" dirty="0"/>
              <a:t>分别代表点击率和点击价值，单次点击的收入</a:t>
            </a:r>
            <a:r>
              <a:rPr lang="en-US" altLang="zh-CN" dirty="0"/>
              <a:t>r</a:t>
            </a:r>
            <a:r>
              <a:rPr lang="zh-CN" altLang="zh-CN" dirty="0"/>
              <a:t>就可以表示为：</a:t>
            </a:r>
          </a:p>
          <a:p>
            <a:pPr marL="0" indent="0" algn="ctr">
              <a:buNone/>
            </a:pPr>
            <a:r>
              <a:rPr lang="en-US" altLang="zh-CN" i="1" dirty="0" smtClean="0"/>
              <a:t>r </a:t>
            </a:r>
            <a:r>
              <a:rPr lang="en-US" altLang="zh-CN" i="1" dirty="0"/>
              <a:t>= μ ∙ </a:t>
            </a:r>
            <a:r>
              <a:rPr lang="en-US" altLang="zh-CN" i="1" dirty="0" err="1"/>
              <a:t>ν</a:t>
            </a:r>
            <a:endParaRPr lang="zh-CN" altLang="zh-CN" dirty="0"/>
          </a:p>
          <a:p>
            <a:r>
              <a:rPr lang="zh-CN" altLang="zh-CN" dirty="0"/>
              <a:t>综上，计算广告的核心优化目标可以表达为：</a:t>
            </a:r>
          </a:p>
          <a:p>
            <a:endParaRPr kumimoji="1" lang="zh-CN" altLang="en-US" dirty="0"/>
          </a:p>
        </p:txBody>
      </p:sp>
      <p:pic>
        <p:nvPicPr>
          <p:cNvPr id="4" name="图片 3"/>
          <p:cNvPicPr>
            <a:picLocks noChangeAspect="1"/>
          </p:cNvPicPr>
          <p:nvPr/>
        </p:nvPicPr>
        <p:blipFill>
          <a:blip r:embed="rId2"/>
          <a:stretch>
            <a:fillRect/>
          </a:stretch>
        </p:blipFill>
        <p:spPr>
          <a:xfrm>
            <a:off x="1471795" y="3729865"/>
            <a:ext cx="5687762" cy="1188271"/>
          </a:xfrm>
          <a:prstGeom prst="rect">
            <a:avLst/>
          </a:prstGeom>
        </p:spPr>
      </p:pic>
    </p:spTree>
    <p:extLst>
      <p:ext uri="{BB962C8B-B14F-4D97-AF65-F5344CB8AC3E}">
        <p14:creationId xmlns:p14="http://schemas.microsoft.com/office/powerpoint/2010/main" val="39486844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计算广告的核心优化目标</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媒体</a:t>
            </a:r>
            <a:r>
              <a:rPr lang="zh-CN" altLang="zh-CN" dirty="0"/>
              <a:t>情境（</a:t>
            </a:r>
            <a:r>
              <a:rPr lang="en-US" altLang="zh-CN" dirty="0"/>
              <a:t>context, c</a:t>
            </a:r>
            <a:r>
              <a:rPr lang="zh-CN" altLang="zh-CN" dirty="0" smtClean="0"/>
              <a:t>）</a:t>
            </a:r>
            <a:endParaRPr lang="en-US" altLang="zh-CN" dirty="0"/>
          </a:p>
          <a:p>
            <a:r>
              <a:rPr lang="zh-CN" altLang="zh-CN" dirty="0" smtClean="0"/>
              <a:t>用户</a:t>
            </a:r>
            <a:r>
              <a:rPr lang="en-US" altLang="zh-CN" dirty="0"/>
              <a:t>(user, u</a:t>
            </a:r>
            <a:r>
              <a:rPr lang="en-US" altLang="zh-CN" dirty="0" smtClean="0"/>
              <a:t>)</a:t>
            </a:r>
            <a:endParaRPr lang="en-US" altLang="zh-CN" dirty="0"/>
          </a:p>
          <a:p>
            <a:r>
              <a:rPr lang="zh-CN" altLang="zh-CN" dirty="0" smtClean="0"/>
              <a:t>广告</a:t>
            </a:r>
            <a:r>
              <a:rPr lang="en-US" altLang="zh-CN" dirty="0"/>
              <a:t>(advertising, a</a:t>
            </a:r>
            <a:r>
              <a:rPr lang="en-US" altLang="zh-CN" dirty="0" smtClean="0"/>
              <a:t>)</a:t>
            </a:r>
            <a:endParaRPr lang="en-US" altLang="zh-CN" dirty="0"/>
          </a:p>
          <a:p>
            <a:pPr lvl="1"/>
            <a:r>
              <a:rPr lang="en-US" altLang="zh-CN" i="1" dirty="0" smtClean="0"/>
              <a:t>μ</a:t>
            </a:r>
            <a:r>
              <a:rPr lang="zh-CN" altLang="zh-CN" dirty="0"/>
              <a:t>和</a:t>
            </a:r>
            <a:r>
              <a:rPr lang="en-US" altLang="zh-CN" i="1" dirty="0" smtClean="0"/>
              <a:t>q</a:t>
            </a:r>
            <a:r>
              <a:rPr lang="zh-CN" altLang="zh-CN" dirty="0" smtClean="0"/>
              <a:t>与</a:t>
            </a:r>
            <a:r>
              <a:rPr lang="en-US" altLang="zh-CN" dirty="0"/>
              <a:t>a</a:t>
            </a:r>
            <a:r>
              <a:rPr lang="zh-CN" altLang="zh-CN" dirty="0"/>
              <a:t>、</a:t>
            </a:r>
            <a:r>
              <a:rPr lang="en-US" altLang="zh-CN" dirty="0"/>
              <a:t>c</a:t>
            </a:r>
            <a:r>
              <a:rPr lang="zh-CN" altLang="zh-CN" dirty="0"/>
              <a:t>、</a:t>
            </a:r>
            <a:r>
              <a:rPr lang="en-US" altLang="zh-CN" dirty="0" smtClean="0"/>
              <a:t>u</a:t>
            </a:r>
            <a:r>
              <a:rPr lang="zh-CN" altLang="zh-CN" dirty="0" smtClean="0"/>
              <a:t>都有关</a:t>
            </a:r>
            <a:r>
              <a:rPr lang="zh-CN" altLang="zh-CN" dirty="0"/>
              <a:t>系</a:t>
            </a:r>
            <a:r>
              <a:rPr lang="zh-CN" altLang="zh-CN" dirty="0" smtClean="0"/>
              <a:t>，</a:t>
            </a:r>
            <a:endParaRPr lang="en-US" altLang="zh-CN" dirty="0" smtClean="0"/>
          </a:p>
          <a:p>
            <a:pPr lvl="1"/>
            <a:r>
              <a:rPr lang="en-US" altLang="zh-CN" i="1" dirty="0" err="1" smtClean="0"/>
              <a:t>ν</a:t>
            </a:r>
            <a:r>
              <a:rPr lang="zh-CN" altLang="zh-CN" dirty="0"/>
              <a:t>与</a:t>
            </a:r>
            <a:r>
              <a:rPr lang="en-US" altLang="zh-CN" dirty="0"/>
              <a:t>a</a:t>
            </a:r>
            <a:r>
              <a:rPr lang="zh-CN" altLang="zh-CN" dirty="0"/>
              <a:t>、</a:t>
            </a:r>
            <a:r>
              <a:rPr lang="en-US" altLang="zh-CN" dirty="0"/>
              <a:t>u</a:t>
            </a:r>
            <a:r>
              <a:rPr lang="zh-CN" altLang="zh-CN" dirty="0"/>
              <a:t>两各参数有关系</a:t>
            </a:r>
            <a:r>
              <a:rPr lang="zh-CN" altLang="zh-CN" dirty="0" smtClean="0"/>
              <a:t>。</a:t>
            </a:r>
            <a:endParaRPr lang="en-US" altLang="zh-CN" dirty="0" smtClean="0"/>
          </a:p>
          <a:p>
            <a:r>
              <a:rPr lang="zh-CN" altLang="zh-CN" dirty="0" smtClean="0"/>
              <a:t>计算广告</a:t>
            </a:r>
            <a:r>
              <a:rPr lang="zh-CN" altLang="zh-CN" dirty="0"/>
              <a:t>的核心优化目标进一步可以表达为：</a:t>
            </a:r>
          </a:p>
          <a:p>
            <a:pPr marL="0" indent="0">
              <a:buNone/>
            </a:pPr>
            <a:endParaRPr kumimoji="1" lang="zh-CN" altLang="en-US" dirty="0"/>
          </a:p>
        </p:txBody>
      </p:sp>
      <p:pic>
        <p:nvPicPr>
          <p:cNvPr id="4" name="图片 3"/>
          <p:cNvPicPr>
            <a:picLocks noChangeAspect="1"/>
          </p:cNvPicPr>
          <p:nvPr/>
        </p:nvPicPr>
        <p:blipFill>
          <a:blip r:embed="rId2"/>
          <a:stretch>
            <a:fillRect/>
          </a:stretch>
        </p:blipFill>
        <p:spPr>
          <a:xfrm>
            <a:off x="87160" y="4410137"/>
            <a:ext cx="9144000" cy="1143000"/>
          </a:xfrm>
          <a:prstGeom prst="rect">
            <a:avLst/>
          </a:prstGeom>
        </p:spPr>
      </p:pic>
    </p:spTree>
    <p:extLst>
      <p:ext uri="{BB962C8B-B14F-4D97-AF65-F5344CB8AC3E}">
        <p14:creationId xmlns:p14="http://schemas.microsoft.com/office/powerpoint/2010/main" val="3713726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合约</a:t>
            </a:r>
            <a:r>
              <a:rPr lang="zh-CN" altLang="zh-CN" dirty="0" smtClean="0"/>
              <a:t>广告</a:t>
            </a:r>
            <a:r>
              <a:rPr lang="zh-CN" altLang="zh-CN" dirty="0"/>
              <a:t>的核心优化目标</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a:t>对于合约广告中的按照约定展示量出售的担保交付广告（</a:t>
            </a:r>
            <a:r>
              <a:rPr lang="en-US" altLang="zh-CN" dirty="0"/>
              <a:t>Guaranteed Delivery Ads</a:t>
            </a:r>
            <a:r>
              <a:rPr lang="zh-CN" altLang="zh-CN" dirty="0"/>
              <a:t>），</a:t>
            </a:r>
            <a:r>
              <a:rPr lang="zh-CN" altLang="zh-CN" dirty="0" smtClean="0"/>
              <a:t>当合约达成时</a:t>
            </a:r>
            <a:endParaRPr lang="en-US" altLang="zh-CN" dirty="0" smtClean="0"/>
          </a:p>
          <a:p>
            <a:pPr lvl="1"/>
            <a:r>
              <a:rPr lang="zh-CN" altLang="zh-CN" dirty="0" smtClean="0"/>
              <a:t>收</a:t>
            </a:r>
            <a:r>
              <a:rPr lang="zh-CN" altLang="zh-CN" dirty="0"/>
              <a:t>益</a:t>
            </a:r>
            <a:r>
              <a:rPr lang="en-US" altLang="zh-CN" sz="3600" i="1" dirty="0"/>
              <a:t>r</a:t>
            </a:r>
            <a:r>
              <a:rPr lang="zh-CN" altLang="zh-CN" dirty="0"/>
              <a:t>是确定的</a:t>
            </a:r>
            <a:r>
              <a:rPr lang="zh-CN" altLang="zh-CN" dirty="0" smtClean="0"/>
              <a:t>，</a:t>
            </a:r>
            <a:endParaRPr lang="en-US" altLang="zh-CN" dirty="0" smtClean="0"/>
          </a:p>
          <a:p>
            <a:pPr lvl="1"/>
            <a:r>
              <a:rPr lang="zh-CN" altLang="zh-CN" dirty="0" smtClean="0"/>
              <a:t>成本</a:t>
            </a:r>
            <a:r>
              <a:rPr lang="en-US" altLang="zh-CN" sz="3200" i="1" dirty="0"/>
              <a:t>q</a:t>
            </a:r>
            <a:r>
              <a:rPr lang="zh-CN" altLang="zh-CN" dirty="0"/>
              <a:t>由媒体静态产生</a:t>
            </a:r>
            <a:r>
              <a:rPr lang="zh-CN" altLang="zh-CN" dirty="0" smtClean="0"/>
              <a:t>，</a:t>
            </a:r>
            <a:endParaRPr lang="en-US" altLang="zh-CN" dirty="0" smtClean="0"/>
          </a:p>
          <a:p>
            <a:pPr lvl="2"/>
            <a:r>
              <a:rPr lang="zh-CN" altLang="zh-CN" dirty="0" smtClean="0"/>
              <a:t>都可以认为</a:t>
            </a:r>
            <a:r>
              <a:rPr lang="zh-CN" altLang="zh-CN" dirty="0"/>
              <a:t>是常数</a:t>
            </a:r>
            <a:r>
              <a:rPr lang="zh-CN" altLang="zh-CN" dirty="0" smtClean="0"/>
              <a:t>。</a:t>
            </a:r>
            <a:endParaRPr lang="en-US" altLang="zh-CN" dirty="0" smtClean="0"/>
          </a:p>
          <a:p>
            <a:r>
              <a:rPr lang="zh-CN" altLang="zh-CN" dirty="0" smtClean="0"/>
              <a:t>约定展示量</a:t>
            </a:r>
            <a:r>
              <a:rPr lang="en-US" altLang="zh-CN" sz="3600" dirty="0" smtClean="0"/>
              <a:t>n</a:t>
            </a:r>
            <a:r>
              <a:rPr lang="zh-CN" altLang="en-US" dirty="0" smtClean="0"/>
              <a:t>为</a:t>
            </a:r>
            <a:r>
              <a:rPr lang="zh-CN" altLang="zh-CN" dirty="0" smtClean="0"/>
              <a:t>约束</a:t>
            </a:r>
            <a:r>
              <a:rPr lang="zh-CN" altLang="zh-CN" dirty="0"/>
              <a:t>条件。 </a:t>
            </a:r>
            <a:endParaRPr kumimoji="1" lang="zh-CN" altLang="en-US" dirty="0"/>
          </a:p>
        </p:txBody>
      </p:sp>
    </p:spTree>
    <p:extLst>
      <p:ext uri="{BB962C8B-B14F-4D97-AF65-F5344CB8AC3E}">
        <p14:creationId xmlns:p14="http://schemas.microsoft.com/office/powerpoint/2010/main" val="123429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广告网络</a:t>
            </a:r>
            <a:r>
              <a:rPr lang="zh-CN" altLang="en-US" dirty="0" smtClean="0"/>
              <a:t>的核心优化目标</a:t>
            </a:r>
            <a:endParaRPr kumimoji="1" lang="zh-CN" altLang="en-US" dirty="0"/>
          </a:p>
        </p:txBody>
      </p:sp>
      <p:sp>
        <p:nvSpPr>
          <p:cNvPr id="3" name="内容占位符 2"/>
          <p:cNvSpPr>
            <a:spLocks noGrp="1"/>
          </p:cNvSpPr>
          <p:nvPr>
            <p:ph sz="quarter" idx="1"/>
          </p:nvPr>
        </p:nvSpPr>
        <p:spPr/>
        <p:txBody>
          <a:bodyPr/>
          <a:lstStyle/>
          <a:p>
            <a:r>
              <a:rPr lang="zh-CN" altLang="zh-CN" dirty="0"/>
              <a:t>对于竞价广告中的广告网络，采用竞价</a:t>
            </a:r>
            <a:r>
              <a:rPr lang="zh-CN" altLang="zh-CN" dirty="0" smtClean="0"/>
              <a:t>的形式确定每一次点击</a:t>
            </a:r>
            <a:r>
              <a:rPr lang="zh-CN" altLang="zh-CN" dirty="0"/>
              <a:t>的价格</a:t>
            </a:r>
            <a:r>
              <a:rPr lang="en-US" altLang="zh-CN" i="1" dirty="0" err="1" smtClean="0"/>
              <a:t>bid</a:t>
            </a:r>
            <a:r>
              <a:rPr lang="en-US" altLang="zh-CN" i="1" baseline="-25000" dirty="0" err="1" smtClean="0"/>
              <a:t>CPC</a:t>
            </a:r>
            <a:r>
              <a:rPr lang="en-US" altLang="zh-CN" i="1" dirty="0" smtClean="0"/>
              <a:t>(</a:t>
            </a:r>
            <a:r>
              <a:rPr lang="en-US" altLang="zh-CN" i="1" dirty="0" err="1" smtClean="0"/>
              <a:t>a</a:t>
            </a:r>
            <a:r>
              <a:rPr lang="en-US" altLang="zh-CN" i="1" baseline="-25000" dirty="0" err="1" smtClean="0"/>
              <a:t>i</a:t>
            </a:r>
            <a:r>
              <a:rPr lang="en-US" altLang="zh-CN" i="1" dirty="0" smtClean="0"/>
              <a:t>)</a:t>
            </a:r>
            <a:r>
              <a:rPr lang="zh-CN" altLang="zh-CN" dirty="0" smtClean="0"/>
              <a:t>，</a:t>
            </a:r>
            <a:endParaRPr lang="en-US" altLang="zh-CN" dirty="0" smtClean="0"/>
          </a:p>
          <a:p>
            <a:r>
              <a:rPr lang="zh-CN" altLang="zh-CN" dirty="0" smtClean="0"/>
              <a:t>因</a:t>
            </a:r>
            <a:r>
              <a:rPr lang="zh-CN" altLang="zh-CN" dirty="0"/>
              <a:t>此，只需要估计点击率</a:t>
            </a:r>
            <a:r>
              <a:rPr lang="en-US" altLang="zh-CN" i="1" dirty="0"/>
              <a:t>μ(</a:t>
            </a:r>
            <a:r>
              <a:rPr lang="en-US" altLang="zh-CN" i="1" dirty="0" err="1" smtClean="0"/>
              <a:t>a</a:t>
            </a:r>
            <a:r>
              <a:rPr lang="en-US" altLang="zh-CN" i="1" baseline="-25000" dirty="0" err="1" smtClean="0"/>
              <a:t>i</a:t>
            </a:r>
            <a:r>
              <a:rPr lang="zh-CN" altLang="en-US" i="1" dirty="0" smtClean="0"/>
              <a:t> </a:t>
            </a:r>
            <a:r>
              <a:rPr lang="en-US" altLang="zh-CN" i="1" dirty="0" smtClean="0"/>
              <a:t>,</a:t>
            </a:r>
            <a:r>
              <a:rPr lang="en-US" altLang="zh-CN" i="1" dirty="0" err="1" smtClean="0"/>
              <a:t>u</a:t>
            </a:r>
            <a:r>
              <a:rPr lang="en-US" altLang="zh-CN" i="1" baseline="-25000" dirty="0" err="1" smtClean="0"/>
              <a:t>i</a:t>
            </a:r>
            <a:r>
              <a:rPr lang="zh-CN" altLang="en-US" i="1" dirty="0" smtClean="0"/>
              <a:t> </a:t>
            </a:r>
            <a:r>
              <a:rPr lang="en-US" altLang="zh-CN" i="1" dirty="0" smtClean="0"/>
              <a:t>,c</a:t>
            </a:r>
            <a:r>
              <a:rPr lang="en-US" altLang="zh-CN" i="1" baseline="-25000" dirty="0" smtClean="0"/>
              <a:t>i</a:t>
            </a:r>
            <a:r>
              <a:rPr lang="zh-CN" altLang="en-US" i="1" dirty="0" smtClean="0"/>
              <a:t> </a:t>
            </a:r>
            <a:r>
              <a:rPr lang="en-US" altLang="zh-CN" i="1" dirty="0" smtClean="0"/>
              <a:t>)</a:t>
            </a:r>
            <a:r>
              <a:rPr lang="zh-CN" altLang="zh-CN" dirty="0"/>
              <a:t>，成本</a:t>
            </a:r>
            <a:r>
              <a:rPr lang="en-US" altLang="zh-CN" i="1" dirty="0"/>
              <a:t>q</a:t>
            </a:r>
            <a:r>
              <a:rPr lang="zh-CN" altLang="zh-CN" dirty="0"/>
              <a:t>与收入</a:t>
            </a:r>
            <a:r>
              <a:rPr lang="en-US" altLang="zh-CN" i="1" dirty="0"/>
              <a:t>r</a:t>
            </a:r>
            <a:r>
              <a:rPr lang="zh-CN" altLang="zh-CN" dirty="0"/>
              <a:t>成正比，其优化目标为： </a:t>
            </a:r>
            <a:endParaRPr kumimoji="1" lang="zh-CN" altLang="en-US" dirty="0"/>
          </a:p>
        </p:txBody>
      </p:sp>
      <p:pic>
        <p:nvPicPr>
          <p:cNvPr id="4" name="图片 3"/>
          <p:cNvPicPr>
            <a:picLocks noChangeAspect="1"/>
          </p:cNvPicPr>
          <p:nvPr/>
        </p:nvPicPr>
        <p:blipFill>
          <a:blip r:embed="rId2"/>
          <a:stretch>
            <a:fillRect/>
          </a:stretch>
        </p:blipFill>
        <p:spPr>
          <a:xfrm>
            <a:off x="612648" y="3482785"/>
            <a:ext cx="7134655" cy="924862"/>
          </a:xfrm>
          <a:prstGeom prst="rect">
            <a:avLst/>
          </a:prstGeom>
        </p:spPr>
      </p:pic>
    </p:spTree>
    <p:extLst>
      <p:ext uri="{BB962C8B-B14F-4D97-AF65-F5344CB8AC3E}">
        <p14:creationId xmlns:p14="http://schemas.microsoft.com/office/powerpoint/2010/main" val="1605785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搜索广告</a:t>
            </a:r>
            <a:r>
              <a:rPr lang="zh-CN" altLang="en-US" dirty="0" smtClean="0"/>
              <a:t>的核心优化目标</a:t>
            </a:r>
            <a:endParaRPr kumimoji="1" lang="zh-CN" altLang="en-US" dirty="0"/>
          </a:p>
        </p:txBody>
      </p:sp>
      <p:sp>
        <p:nvSpPr>
          <p:cNvPr id="3" name="内容占位符 2"/>
          <p:cNvSpPr>
            <a:spLocks noGrp="1"/>
          </p:cNvSpPr>
          <p:nvPr>
            <p:ph sz="quarter" idx="1"/>
          </p:nvPr>
        </p:nvSpPr>
        <p:spPr/>
        <p:txBody>
          <a:bodyPr/>
          <a:lstStyle/>
          <a:p>
            <a:r>
              <a:rPr lang="zh-CN" altLang="zh-CN" dirty="0"/>
              <a:t>搜索广告，同样是采用竞价的形式确定了单次点击的价</a:t>
            </a:r>
            <a:r>
              <a:rPr lang="zh-CN" altLang="zh-CN" dirty="0" smtClean="0"/>
              <a:t>格</a:t>
            </a:r>
            <a:r>
              <a:rPr lang="en-US" altLang="zh-CN" i="1" dirty="0" err="1"/>
              <a:t>bid</a:t>
            </a:r>
            <a:r>
              <a:rPr lang="en-US" altLang="zh-CN" i="1" baseline="-25000" dirty="0" err="1"/>
              <a:t>CPC</a:t>
            </a:r>
            <a:r>
              <a:rPr lang="en-US" altLang="zh-CN" i="1" dirty="0"/>
              <a:t>(</a:t>
            </a:r>
            <a:r>
              <a:rPr lang="en-US" altLang="zh-CN" i="1" dirty="0" err="1"/>
              <a:t>a</a:t>
            </a:r>
            <a:r>
              <a:rPr lang="en-US" altLang="zh-CN" i="1" baseline="-25000" dirty="0" err="1"/>
              <a:t>i</a:t>
            </a:r>
            <a:r>
              <a:rPr lang="en-US" altLang="zh-CN" i="1" dirty="0"/>
              <a:t>)</a:t>
            </a:r>
            <a:r>
              <a:rPr lang="zh-CN" altLang="zh-CN" dirty="0" smtClean="0"/>
              <a:t>，</a:t>
            </a:r>
            <a:r>
              <a:rPr lang="zh-CN" altLang="zh-CN" dirty="0"/>
              <a:t>也只需要考虑点击率</a:t>
            </a:r>
            <a:r>
              <a:rPr lang="zh-CN" altLang="zh-CN" dirty="0" smtClean="0"/>
              <a:t>，</a:t>
            </a:r>
            <a:endParaRPr lang="en-US" altLang="zh-CN" dirty="0" smtClean="0"/>
          </a:p>
          <a:p>
            <a:r>
              <a:rPr lang="zh-CN" altLang="zh-CN" dirty="0" smtClean="0"/>
              <a:t>搜索广告</a:t>
            </a:r>
            <a:r>
              <a:rPr lang="zh-CN" altLang="zh-CN" dirty="0"/>
              <a:t>的上下文信息非常强，用户标签的作用不大，一般不考虑用户</a:t>
            </a:r>
            <a:r>
              <a:rPr lang="en-US" altLang="zh-CN" i="1" dirty="0" err="1"/>
              <a:t>u</a:t>
            </a:r>
            <a:r>
              <a:rPr lang="en-US" altLang="zh-CN" i="1" baseline="-25000" dirty="0" err="1"/>
              <a:t>i</a:t>
            </a:r>
            <a:r>
              <a:rPr lang="zh-CN" altLang="zh-CN" dirty="0"/>
              <a:t>的影响</a:t>
            </a:r>
            <a:r>
              <a:rPr lang="zh-CN" altLang="zh-CN" dirty="0" smtClean="0"/>
              <a:t>，点击率简化为</a:t>
            </a:r>
            <a:r>
              <a:rPr lang="en-US" altLang="zh-CN" i="1" dirty="0"/>
              <a:t>μ(</a:t>
            </a:r>
            <a:r>
              <a:rPr lang="en-US" altLang="zh-CN" i="1" dirty="0" err="1" smtClean="0"/>
              <a:t>a</a:t>
            </a:r>
            <a:r>
              <a:rPr lang="en-US" altLang="zh-CN" i="1" baseline="-25000" dirty="0" err="1" smtClean="0"/>
              <a:t>i</a:t>
            </a:r>
            <a:r>
              <a:rPr lang="zh-CN" altLang="en-US" i="1" dirty="0" smtClean="0"/>
              <a:t> </a:t>
            </a:r>
            <a:r>
              <a:rPr lang="en-US" altLang="zh-CN" i="1" dirty="0" smtClean="0"/>
              <a:t>,c</a:t>
            </a:r>
            <a:r>
              <a:rPr lang="en-US" altLang="zh-CN" i="1" baseline="-25000" dirty="0" smtClean="0"/>
              <a:t>i</a:t>
            </a:r>
            <a:r>
              <a:rPr lang="zh-CN" altLang="en-US" i="1" dirty="0" smtClean="0"/>
              <a:t> </a:t>
            </a:r>
            <a:r>
              <a:rPr lang="en-US" altLang="zh-CN" i="1" dirty="0" smtClean="0"/>
              <a:t>)</a:t>
            </a:r>
            <a:r>
              <a:rPr lang="zh-CN" altLang="zh-CN" dirty="0" smtClean="0"/>
              <a:t>。</a:t>
            </a:r>
            <a:endParaRPr lang="en-US" altLang="zh-CN" dirty="0" smtClean="0"/>
          </a:p>
          <a:p>
            <a:r>
              <a:rPr lang="zh-CN" altLang="zh-CN" dirty="0" smtClean="0"/>
              <a:t>搜索广告</a:t>
            </a:r>
            <a:r>
              <a:rPr lang="zh-CN" altLang="zh-CN" dirty="0"/>
              <a:t>的优化目标为</a:t>
            </a:r>
            <a:r>
              <a:rPr lang="zh-CN" altLang="zh-CN" dirty="0" smtClean="0"/>
              <a:t>：</a:t>
            </a:r>
            <a:endParaRPr lang="zh-CN" altLang="zh-CN" dirty="0"/>
          </a:p>
        </p:txBody>
      </p:sp>
      <p:pic>
        <p:nvPicPr>
          <p:cNvPr id="4" name="图片 3"/>
          <p:cNvPicPr>
            <a:picLocks noChangeAspect="1"/>
          </p:cNvPicPr>
          <p:nvPr/>
        </p:nvPicPr>
        <p:blipFill>
          <a:blip r:embed="rId2"/>
          <a:stretch>
            <a:fillRect/>
          </a:stretch>
        </p:blipFill>
        <p:spPr>
          <a:xfrm>
            <a:off x="461707" y="4401462"/>
            <a:ext cx="7955701" cy="969392"/>
          </a:xfrm>
          <a:prstGeom prst="rect">
            <a:avLst/>
          </a:prstGeom>
        </p:spPr>
      </p:pic>
    </p:spTree>
    <p:extLst>
      <p:ext uri="{BB962C8B-B14F-4D97-AF65-F5344CB8AC3E}">
        <p14:creationId xmlns:p14="http://schemas.microsoft.com/office/powerpoint/2010/main" val="187886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核心挑战</a:t>
            </a:r>
            <a:endParaRPr kumimoji="1" lang="zh-CN" altLang="en-US" dirty="0"/>
          </a:p>
        </p:txBody>
      </p:sp>
      <p:sp>
        <p:nvSpPr>
          <p:cNvPr id="3" name="内容占位符 2"/>
          <p:cNvSpPr>
            <a:spLocks noGrp="1"/>
          </p:cNvSpPr>
          <p:nvPr>
            <p:ph sz="quarter" idx="1"/>
          </p:nvPr>
        </p:nvSpPr>
        <p:spPr/>
        <p:txBody>
          <a:bodyPr>
            <a:noAutofit/>
          </a:bodyPr>
          <a:lstStyle/>
          <a:p>
            <a:r>
              <a:rPr lang="zh-CN" altLang="zh-CN" sz="1800" dirty="0" smtClean="0">
                <a:latin typeface="+mj-ea"/>
                <a:ea typeface="+mj-ea"/>
              </a:rPr>
              <a:t>计算广告</a:t>
            </a:r>
            <a:r>
              <a:rPr lang="zh-CN" altLang="zh-CN" sz="1800" dirty="0">
                <a:latin typeface="+mj-ea"/>
                <a:ea typeface="+mj-ea"/>
              </a:rPr>
              <a:t>的核心挑战在于找到寻找一个特定的媒体情境（</a:t>
            </a:r>
            <a:r>
              <a:rPr lang="en-US" altLang="zh-CN" sz="1800" dirty="0">
                <a:latin typeface="+mj-ea"/>
                <a:ea typeface="+mj-ea"/>
              </a:rPr>
              <a:t>context, c</a:t>
            </a:r>
            <a:r>
              <a:rPr lang="zh-CN" altLang="zh-CN" sz="1800" dirty="0">
                <a:latin typeface="+mj-ea"/>
                <a:ea typeface="+mj-ea"/>
              </a:rPr>
              <a:t>）下一个特定的用户</a:t>
            </a:r>
            <a:r>
              <a:rPr lang="en-US" altLang="zh-CN" sz="1800" dirty="0">
                <a:latin typeface="+mj-ea"/>
                <a:ea typeface="+mj-ea"/>
              </a:rPr>
              <a:t>(user, u)</a:t>
            </a:r>
            <a:r>
              <a:rPr lang="zh-CN" altLang="zh-CN" sz="1800" dirty="0">
                <a:latin typeface="+mj-ea"/>
                <a:ea typeface="+mj-ea"/>
              </a:rPr>
              <a:t>和一个适合的广告</a:t>
            </a:r>
            <a:r>
              <a:rPr lang="en-US" altLang="zh-CN" sz="1800" dirty="0">
                <a:latin typeface="+mj-ea"/>
                <a:ea typeface="+mj-ea"/>
              </a:rPr>
              <a:t>(advertising, a)</a:t>
            </a:r>
            <a:r>
              <a:rPr lang="zh-CN" altLang="zh-CN" sz="1800" dirty="0">
                <a:latin typeface="+mj-ea"/>
                <a:ea typeface="+mj-ea"/>
              </a:rPr>
              <a:t>之间</a:t>
            </a:r>
            <a:r>
              <a:rPr lang="zh-CN" altLang="zh-CN" sz="1800" dirty="0" smtClean="0">
                <a:latin typeface="+mj-ea"/>
                <a:ea typeface="+mj-ea"/>
              </a:rPr>
              <a:t>的最佳匹配。</a:t>
            </a:r>
            <a:endParaRPr lang="en-US" altLang="zh-CN" sz="1800" dirty="0" smtClean="0">
              <a:latin typeface="+mj-ea"/>
              <a:ea typeface="+mj-ea"/>
            </a:endParaRPr>
          </a:p>
          <a:p>
            <a:pPr lvl="1"/>
            <a:r>
              <a:rPr lang="zh-CN" altLang="zh-CN" sz="1600" dirty="0" smtClean="0">
                <a:latin typeface="+mj-ea"/>
                <a:ea typeface="+mj-ea"/>
              </a:rPr>
              <a:t>对于计算广告</a:t>
            </a:r>
            <a:r>
              <a:rPr lang="zh-CN" altLang="zh-CN" sz="1600" dirty="0">
                <a:latin typeface="+mj-ea"/>
                <a:ea typeface="+mj-ea"/>
              </a:rPr>
              <a:t>的机制设计而言，希望能够找到一种方式实现社会利益的最大化或最优匹配</a:t>
            </a:r>
            <a:r>
              <a:rPr lang="zh-CN" altLang="zh-CN" sz="1600" dirty="0" smtClean="0">
                <a:latin typeface="+mj-ea"/>
                <a:ea typeface="+mj-ea"/>
              </a:rPr>
              <a:t>。</a:t>
            </a:r>
            <a:endParaRPr lang="en-US" altLang="zh-CN" sz="1600" dirty="0" smtClean="0">
              <a:latin typeface="+mj-ea"/>
              <a:ea typeface="+mj-ea"/>
            </a:endParaRPr>
          </a:p>
          <a:p>
            <a:pPr lvl="1"/>
            <a:r>
              <a:rPr lang="zh-CN" altLang="zh-CN" sz="1600" dirty="0" smtClean="0">
                <a:latin typeface="+mj-ea"/>
                <a:ea typeface="+mj-ea"/>
              </a:rPr>
              <a:t>广告是一种匹配</a:t>
            </a:r>
            <a:r>
              <a:rPr lang="zh-CN" altLang="zh-CN" sz="1600" dirty="0">
                <a:latin typeface="+mj-ea"/>
                <a:ea typeface="+mj-ea"/>
              </a:rPr>
              <a:t>，可以从匹配的范围、速度、精度等维度对匹配效果进行衡量</a:t>
            </a:r>
            <a:r>
              <a:rPr lang="zh-CN" altLang="zh-CN" sz="1600" dirty="0" smtClean="0">
                <a:latin typeface="+mj-ea"/>
                <a:ea typeface="+mj-ea"/>
              </a:rPr>
              <a:t>。</a:t>
            </a:r>
            <a:endParaRPr lang="en-US" altLang="zh-CN" sz="1600" dirty="0" smtClean="0">
              <a:latin typeface="+mj-ea"/>
              <a:ea typeface="+mj-ea"/>
            </a:endParaRPr>
          </a:p>
          <a:p>
            <a:pPr lvl="1"/>
            <a:r>
              <a:rPr lang="zh-CN" altLang="zh-CN" sz="1600" dirty="0" smtClean="0">
                <a:latin typeface="+mj-ea"/>
                <a:ea typeface="+mj-ea"/>
              </a:rPr>
              <a:t>计算广告致力于采用计算</a:t>
            </a:r>
            <a:r>
              <a:rPr lang="zh-CN" altLang="zh-CN" sz="1600" dirty="0">
                <a:latin typeface="+mj-ea"/>
                <a:ea typeface="+mj-ea"/>
              </a:rPr>
              <a:t>的方式尽可能地实现完美匹配</a:t>
            </a:r>
            <a:r>
              <a:rPr lang="zh-CN" altLang="zh-CN" sz="1600" dirty="0" smtClean="0">
                <a:latin typeface="+mj-ea"/>
                <a:ea typeface="+mj-ea"/>
              </a:rPr>
              <a:t>。</a:t>
            </a:r>
            <a:endParaRPr lang="en-US" altLang="zh-CN" sz="1600" dirty="0" smtClean="0">
              <a:latin typeface="+mj-ea"/>
              <a:ea typeface="+mj-ea"/>
            </a:endParaRPr>
          </a:p>
          <a:p>
            <a:r>
              <a:rPr lang="zh-CN" altLang="zh-CN" sz="1800" dirty="0" smtClean="0">
                <a:latin typeface="+mj-ea"/>
                <a:ea typeface="+mj-ea"/>
              </a:rPr>
              <a:t>为高效实现</a:t>
            </a:r>
            <a:r>
              <a:rPr lang="zh-CN" altLang="zh-CN" sz="1800" dirty="0">
                <a:latin typeface="+mj-ea"/>
                <a:ea typeface="+mj-ea"/>
              </a:rPr>
              <a:t>社会最优的利益分配，往往采用拍卖作为计算广告的主要形式</a:t>
            </a:r>
            <a:r>
              <a:rPr lang="zh-CN" altLang="zh-CN" sz="1800" dirty="0" smtClean="0">
                <a:latin typeface="+mj-ea"/>
                <a:ea typeface="+mj-ea"/>
              </a:rPr>
              <a:t>。</a:t>
            </a:r>
            <a:endParaRPr lang="en-US" altLang="zh-CN" sz="1800" dirty="0" smtClean="0">
              <a:latin typeface="+mj-ea"/>
              <a:ea typeface="+mj-ea"/>
            </a:endParaRPr>
          </a:p>
          <a:p>
            <a:r>
              <a:rPr lang="zh-CN" altLang="zh-CN" sz="1800" dirty="0" smtClean="0">
                <a:latin typeface="+mj-ea"/>
                <a:ea typeface="+mj-ea"/>
              </a:rPr>
              <a:t>博弈论</a:t>
            </a:r>
            <a:r>
              <a:rPr lang="zh-CN" altLang="zh-CN" sz="1800" dirty="0">
                <a:latin typeface="+mj-ea"/>
                <a:ea typeface="+mj-ea"/>
              </a:rPr>
              <a:t>、匹配理论和拍卖理论构成了计算广告机制设计的基础</a:t>
            </a:r>
            <a:r>
              <a:rPr lang="zh-CN" altLang="zh-CN" sz="1800" dirty="0" smtClean="0">
                <a:latin typeface="+mj-ea"/>
                <a:ea typeface="+mj-ea"/>
              </a:rPr>
              <a:t>。</a:t>
            </a:r>
            <a:endParaRPr lang="en-US" altLang="zh-CN" sz="1800" dirty="0" smtClean="0">
              <a:latin typeface="+mj-ea"/>
              <a:ea typeface="+mj-ea"/>
            </a:endParaRPr>
          </a:p>
        </p:txBody>
      </p:sp>
      <p:sp>
        <p:nvSpPr>
          <p:cNvPr id="4" name="矩形 3"/>
          <p:cNvSpPr/>
          <p:nvPr/>
        </p:nvSpPr>
        <p:spPr>
          <a:xfrm>
            <a:off x="612648" y="4042741"/>
            <a:ext cx="8153400"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2000" dirty="0">
                <a:latin typeface="+mj-ea"/>
                <a:ea typeface="+mj-ea"/>
              </a:rPr>
              <a:t>理想的广告投放</a:t>
            </a:r>
            <a:r>
              <a:rPr lang="zh-CN" altLang="en-US" sz="2000" dirty="0" smtClean="0">
                <a:latin typeface="+mj-ea"/>
                <a:ea typeface="+mj-ea"/>
              </a:rPr>
              <a:t>：</a:t>
            </a:r>
            <a:r>
              <a:rPr lang="zh-CN" altLang="zh-CN" sz="2000" dirty="0" smtClean="0">
                <a:latin typeface="+mj-ea"/>
                <a:ea typeface="+mj-ea"/>
              </a:rPr>
              <a:t>找到合适</a:t>
            </a:r>
            <a:r>
              <a:rPr lang="zh-CN" altLang="zh-CN" sz="2000" dirty="0">
                <a:latin typeface="+mj-ea"/>
                <a:ea typeface="+mj-ea"/>
              </a:rPr>
              <a:t>的受众，捕捉到受众的需求信息，考虑受众所处的情景，以令受众舒服的方式传播产品信息。</a:t>
            </a:r>
            <a:endParaRPr lang="en-US" altLang="zh-CN" sz="2000" dirty="0">
              <a:latin typeface="+mj-ea"/>
              <a:ea typeface="+mj-ea"/>
            </a:endParaRPr>
          </a:p>
        </p:txBody>
      </p:sp>
    </p:spTree>
    <p:extLst>
      <p:ext uri="{BB962C8B-B14F-4D97-AF65-F5344CB8AC3E}">
        <p14:creationId xmlns:p14="http://schemas.microsoft.com/office/powerpoint/2010/main" val="204220751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广告交易</a:t>
            </a:r>
            <a:r>
              <a:rPr lang="zh-CN" altLang="zh-CN" dirty="0" smtClean="0"/>
              <a:t>市场</a:t>
            </a:r>
            <a:r>
              <a:rPr lang="zh-CN" altLang="en-US" dirty="0" smtClean="0"/>
              <a:t>的核心优化目标</a:t>
            </a:r>
            <a:endParaRPr kumimoji="1" lang="zh-CN" altLang="en-US" dirty="0"/>
          </a:p>
        </p:txBody>
      </p:sp>
      <p:sp>
        <p:nvSpPr>
          <p:cNvPr id="3" name="内容占位符 2"/>
          <p:cNvSpPr>
            <a:spLocks noGrp="1"/>
          </p:cNvSpPr>
          <p:nvPr>
            <p:ph sz="quarter" idx="1"/>
          </p:nvPr>
        </p:nvSpPr>
        <p:spPr>
          <a:xfrm>
            <a:off x="612648" y="1333500"/>
            <a:ext cx="8153400" cy="2613461"/>
          </a:xfrm>
        </p:spPr>
        <p:txBody>
          <a:bodyPr>
            <a:normAutofit fontScale="70000" lnSpcReduction="20000"/>
          </a:bodyPr>
          <a:lstStyle/>
          <a:p>
            <a:pPr>
              <a:lnSpc>
                <a:spcPct val="120000"/>
              </a:lnSpc>
            </a:pPr>
            <a:r>
              <a:rPr lang="zh-CN" altLang="zh-CN" dirty="0"/>
              <a:t>广告交易</a:t>
            </a:r>
            <a:r>
              <a:rPr lang="zh-CN" altLang="zh-CN" dirty="0" smtClean="0"/>
              <a:t>市场主要涉及到广告</a:t>
            </a:r>
            <a:r>
              <a:rPr lang="zh-CN" altLang="zh-CN" dirty="0"/>
              <a:t>交易平台（</a:t>
            </a:r>
            <a:r>
              <a:rPr lang="en-US" altLang="zh-CN" dirty="0"/>
              <a:t>ADX</a:t>
            </a:r>
            <a:r>
              <a:rPr lang="zh-CN" altLang="zh-CN" dirty="0"/>
              <a:t>）和需求方平台（</a:t>
            </a:r>
            <a:r>
              <a:rPr lang="en-US" altLang="zh-CN" dirty="0"/>
              <a:t>DSP</a:t>
            </a:r>
            <a:r>
              <a:rPr lang="zh-CN" altLang="zh-CN" dirty="0"/>
              <a:t>）两个方面，供给方平台（</a:t>
            </a:r>
            <a:r>
              <a:rPr lang="en-US" altLang="zh-CN" dirty="0"/>
              <a:t>SSP</a:t>
            </a:r>
            <a:r>
              <a:rPr lang="zh-CN" altLang="zh-CN" dirty="0"/>
              <a:t>）简化为简单的比价平台</a:t>
            </a:r>
            <a:r>
              <a:rPr lang="zh-CN" altLang="zh-CN" dirty="0" smtClean="0"/>
              <a:t>。</a:t>
            </a:r>
            <a:endParaRPr lang="en-US" altLang="zh-CN" dirty="0" smtClean="0"/>
          </a:p>
          <a:p>
            <a:pPr>
              <a:lnSpc>
                <a:spcPct val="120000"/>
              </a:lnSpc>
            </a:pPr>
            <a:r>
              <a:rPr lang="zh-CN" altLang="zh-CN" dirty="0" smtClean="0"/>
              <a:t>对</a:t>
            </a:r>
            <a:r>
              <a:rPr lang="en-US" altLang="zh-CN" dirty="0" smtClean="0"/>
              <a:t>ADX</a:t>
            </a:r>
            <a:r>
              <a:rPr lang="zh-CN" altLang="en-US" dirty="0" smtClean="0"/>
              <a:t>的</a:t>
            </a:r>
            <a:r>
              <a:rPr lang="zh-CN" altLang="zh-CN" dirty="0" smtClean="0"/>
              <a:t>需</a:t>
            </a:r>
            <a:r>
              <a:rPr lang="zh-CN" altLang="zh-CN" dirty="0"/>
              <a:t>求方平台而言，需要同时优化点击率、点击价值和成本，此外，</a:t>
            </a:r>
            <a:r>
              <a:rPr lang="zh-CN" altLang="zh-CN" dirty="0" smtClean="0"/>
              <a:t>还面临</a:t>
            </a:r>
            <a:r>
              <a:rPr lang="zh-CN" altLang="en-US" dirty="0" smtClean="0"/>
              <a:t>预</a:t>
            </a:r>
            <a:r>
              <a:rPr lang="zh-CN" altLang="zh-CN" dirty="0" smtClean="0"/>
              <a:t>算限</a:t>
            </a:r>
            <a:r>
              <a:rPr lang="zh-CN" altLang="zh-CN" dirty="0"/>
              <a:t>制的约束条件</a:t>
            </a:r>
            <a:r>
              <a:rPr lang="zh-CN" altLang="zh-CN" dirty="0" smtClean="0"/>
              <a:t>，算法挑战</a:t>
            </a:r>
            <a:r>
              <a:rPr lang="zh-CN" altLang="zh-CN" dirty="0"/>
              <a:t>最大</a:t>
            </a:r>
            <a:r>
              <a:rPr lang="zh-CN" altLang="zh-CN" dirty="0" smtClean="0"/>
              <a:t>。</a:t>
            </a:r>
            <a:endParaRPr lang="en-US" altLang="zh-CN" dirty="0" smtClean="0"/>
          </a:p>
          <a:p>
            <a:pPr>
              <a:lnSpc>
                <a:spcPct val="120000"/>
              </a:lnSpc>
            </a:pPr>
            <a:r>
              <a:rPr lang="zh-CN" altLang="zh-CN" dirty="0" smtClean="0"/>
              <a:t>因为需要考虑</a:t>
            </a:r>
            <a:r>
              <a:rPr lang="zh-CN" altLang="zh-CN" dirty="0"/>
              <a:t>所有的方面，其优化目标也就是最一般化的表达： </a:t>
            </a:r>
            <a:endParaRPr lang="en-US" altLang="zh-CN" dirty="0" smtClean="0"/>
          </a:p>
          <a:p>
            <a:pPr>
              <a:lnSpc>
                <a:spcPct val="120000"/>
              </a:lnSpc>
            </a:pPr>
            <a:endParaRPr kumimoji="1" lang="zh-CN" altLang="en-US" dirty="0"/>
          </a:p>
        </p:txBody>
      </p:sp>
      <p:pic>
        <p:nvPicPr>
          <p:cNvPr id="4" name="图片 3"/>
          <p:cNvPicPr>
            <a:picLocks noChangeAspect="1"/>
          </p:cNvPicPr>
          <p:nvPr/>
        </p:nvPicPr>
        <p:blipFill>
          <a:blip r:embed="rId2"/>
          <a:stretch>
            <a:fillRect/>
          </a:stretch>
        </p:blipFill>
        <p:spPr>
          <a:xfrm>
            <a:off x="884049" y="3286119"/>
            <a:ext cx="7657614" cy="1001931"/>
          </a:xfrm>
          <a:prstGeom prst="rect">
            <a:avLst/>
          </a:prstGeom>
        </p:spPr>
      </p:pic>
    </p:spTree>
    <p:extLst>
      <p:ext uri="{BB962C8B-B14F-4D97-AF65-F5344CB8AC3E}">
        <p14:creationId xmlns:p14="http://schemas.microsoft.com/office/powerpoint/2010/main" val="930043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广告交易</a:t>
            </a:r>
            <a:r>
              <a:rPr lang="zh-CN" altLang="zh-CN" dirty="0" smtClean="0"/>
              <a:t>平台</a:t>
            </a:r>
            <a:r>
              <a:rPr lang="zh-CN" altLang="en-US" dirty="0" smtClean="0"/>
              <a:t>的核心优化目标</a:t>
            </a:r>
            <a:endParaRPr kumimoji="1" lang="zh-CN" altLang="en-US" dirty="0"/>
          </a:p>
        </p:txBody>
      </p:sp>
      <p:sp>
        <p:nvSpPr>
          <p:cNvPr id="3" name="内容占位符 2"/>
          <p:cNvSpPr>
            <a:spLocks noGrp="1"/>
          </p:cNvSpPr>
          <p:nvPr>
            <p:ph sz="quarter" idx="1"/>
          </p:nvPr>
        </p:nvSpPr>
        <p:spPr>
          <a:xfrm>
            <a:off x="612648" y="1333500"/>
            <a:ext cx="8153400" cy="2551206"/>
          </a:xfrm>
        </p:spPr>
        <p:txBody>
          <a:bodyPr>
            <a:normAutofit fontScale="70000" lnSpcReduction="20000"/>
          </a:bodyPr>
          <a:lstStyle/>
          <a:p>
            <a:r>
              <a:rPr lang="zh-CN" altLang="zh-CN" dirty="0"/>
              <a:t>广告交易平台（</a:t>
            </a:r>
            <a:r>
              <a:rPr lang="en-US" altLang="zh-CN" dirty="0"/>
              <a:t>ADX</a:t>
            </a:r>
            <a:r>
              <a:rPr lang="zh-CN" altLang="zh-CN" dirty="0"/>
              <a:t>）的收入仅仅来自广告主出的展示单价</a:t>
            </a:r>
            <a:r>
              <a:rPr lang="en-US" altLang="zh-CN" i="1" dirty="0" err="1"/>
              <a:t>bid</a:t>
            </a:r>
            <a:r>
              <a:rPr lang="en-US" altLang="zh-CN" i="1" baseline="-25000" dirty="0" err="1"/>
              <a:t>CPM</a:t>
            </a:r>
            <a:r>
              <a:rPr lang="zh-CN" altLang="zh-CN" dirty="0" smtClean="0"/>
              <a:t>。</a:t>
            </a:r>
            <a:endParaRPr lang="en-US" altLang="zh-CN" dirty="0"/>
          </a:p>
          <a:p>
            <a:pPr lvl="1"/>
            <a:r>
              <a:rPr lang="en-US" altLang="zh-CN" i="1" dirty="0" err="1" smtClean="0"/>
              <a:t>bid</a:t>
            </a:r>
            <a:r>
              <a:rPr lang="en-US" altLang="zh-CN" i="1" baseline="-25000" dirty="0" err="1" smtClean="0"/>
              <a:t>CPM</a:t>
            </a:r>
            <a:r>
              <a:rPr lang="zh-CN" altLang="zh-CN" dirty="0" smtClean="0"/>
              <a:t>与用户</a:t>
            </a:r>
            <a:r>
              <a:rPr lang="en-US" altLang="zh-CN" i="1" dirty="0" err="1"/>
              <a:t>u</a:t>
            </a:r>
            <a:r>
              <a:rPr lang="en-US" altLang="zh-CN" i="1" baseline="-25000" dirty="0" err="1"/>
              <a:t>i</a:t>
            </a:r>
            <a:r>
              <a:rPr lang="zh-CN" altLang="zh-CN" dirty="0"/>
              <a:t>和上下文</a:t>
            </a:r>
            <a:r>
              <a:rPr lang="en-US" altLang="zh-CN" i="1" dirty="0"/>
              <a:t>c</a:t>
            </a:r>
            <a:r>
              <a:rPr lang="en-US" altLang="zh-CN" i="1" baseline="-25000" dirty="0"/>
              <a:t>i</a:t>
            </a:r>
            <a:r>
              <a:rPr lang="zh-CN" altLang="zh-CN" dirty="0" smtClean="0"/>
              <a:t>有关</a:t>
            </a:r>
            <a:endParaRPr lang="en-US" altLang="zh-CN" dirty="0"/>
          </a:p>
          <a:p>
            <a:pPr lvl="1"/>
            <a:r>
              <a:rPr lang="en-US" altLang="zh-CN" i="1" dirty="0" err="1" smtClean="0"/>
              <a:t>u</a:t>
            </a:r>
            <a:r>
              <a:rPr lang="en-US" altLang="zh-CN" i="1" baseline="-25000" dirty="0" err="1" smtClean="0"/>
              <a:t>i</a:t>
            </a:r>
            <a:r>
              <a:rPr lang="zh-CN" altLang="zh-CN" dirty="0" smtClean="0"/>
              <a:t>和</a:t>
            </a:r>
            <a:r>
              <a:rPr lang="en-US" altLang="zh-CN" i="1" dirty="0"/>
              <a:t>c</a:t>
            </a:r>
            <a:r>
              <a:rPr lang="en-US" altLang="zh-CN" i="1" baseline="-25000" dirty="0"/>
              <a:t>i</a:t>
            </a:r>
            <a:r>
              <a:rPr lang="zh-CN" altLang="zh-CN" dirty="0" smtClean="0"/>
              <a:t>由需</a:t>
            </a:r>
            <a:r>
              <a:rPr lang="zh-CN" altLang="zh-CN" dirty="0"/>
              <a:t>求</a:t>
            </a:r>
            <a:r>
              <a:rPr lang="zh-CN" altLang="zh-CN" dirty="0" smtClean="0"/>
              <a:t>方平台考虑</a:t>
            </a:r>
            <a:endParaRPr lang="en-US" altLang="zh-CN" dirty="0" smtClean="0"/>
          </a:p>
          <a:p>
            <a:r>
              <a:rPr lang="zh-CN" altLang="zh-CN" dirty="0" smtClean="0"/>
              <a:t>成本源于从广告主获</a:t>
            </a:r>
            <a:r>
              <a:rPr lang="zh-CN" altLang="zh-CN" dirty="0"/>
              <a:t>得的收益需要按照一定的比例分成支付给媒体</a:t>
            </a:r>
            <a:r>
              <a:rPr lang="zh-CN" altLang="zh-CN" dirty="0" smtClean="0"/>
              <a:t>。</a:t>
            </a:r>
            <a:endParaRPr lang="en-US" altLang="zh-CN" dirty="0" smtClean="0"/>
          </a:p>
          <a:p>
            <a:r>
              <a:rPr lang="zh-CN" altLang="zh-CN" dirty="0" smtClean="0"/>
              <a:t>网络带宽和服务</a:t>
            </a:r>
            <a:r>
              <a:rPr lang="zh-CN" altLang="zh-CN" dirty="0"/>
              <a:t>成本会成为广告交易平台需要考虑的附加约束条件</a:t>
            </a:r>
            <a:r>
              <a:rPr lang="zh-CN" altLang="zh-CN" dirty="0" smtClean="0"/>
              <a:t>。</a:t>
            </a:r>
            <a:endParaRPr lang="en-US" altLang="zh-CN" dirty="0" smtClean="0"/>
          </a:p>
          <a:p>
            <a:r>
              <a:rPr lang="zh-CN" altLang="zh-CN" dirty="0" smtClean="0"/>
              <a:t>但整体而</a:t>
            </a:r>
            <a:r>
              <a:rPr lang="zh-CN" altLang="zh-CN" dirty="0"/>
              <a:t>言，</a:t>
            </a:r>
            <a:r>
              <a:rPr lang="zh-CN" altLang="zh-CN" dirty="0" smtClean="0"/>
              <a:t>广告交易</a:t>
            </a:r>
            <a:r>
              <a:rPr lang="zh-CN" altLang="en-US" dirty="0" smtClean="0"/>
              <a:t>平台</a:t>
            </a:r>
            <a:r>
              <a:rPr lang="zh-CN" altLang="zh-CN" dirty="0" smtClean="0"/>
              <a:t>在</a:t>
            </a:r>
            <a:r>
              <a:rPr lang="zh-CN" altLang="zh-CN" dirty="0"/>
              <a:t>算法方面的挑战是比较小的</a:t>
            </a:r>
            <a:r>
              <a:rPr lang="zh-CN" altLang="zh-CN" dirty="0" smtClean="0"/>
              <a:t>。</a:t>
            </a:r>
            <a:endParaRPr lang="en-US" altLang="zh-CN" dirty="0" smtClean="0"/>
          </a:p>
          <a:p>
            <a:r>
              <a:rPr lang="zh-CN" altLang="zh-CN" dirty="0" smtClean="0"/>
              <a:t>综上</a:t>
            </a:r>
            <a:r>
              <a:rPr lang="zh-CN" altLang="zh-CN" dirty="0"/>
              <a:t>，广告交易平台的优化目标简化为：</a:t>
            </a:r>
          </a:p>
          <a:p>
            <a:endParaRPr kumimoji="1" lang="zh-CN" altLang="en-US" dirty="0"/>
          </a:p>
        </p:txBody>
      </p:sp>
      <p:pic>
        <p:nvPicPr>
          <p:cNvPr id="4" name="图片 3"/>
          <p:cNvPicPr>
            <a:picLocks noChangeAspect="1"/>
          </p:cNvPicPr>
          <p:nvPr/>
        </p:nvPicPr>
        <p:blipFill>
          <a:blip r:embed="rId2"/>
          <a:stretch>
            <a:fillRect/>
          </a:stretch>
        </p:blipFill>
        <p:spPr>
          <a:xfrm>
            <a:off x="1117600" y="3884706"/>
            <a:ext cx="6896100" cy="1346200"/>
          </a:xfrm>
          <a:prstGeom prst="rect">
            <a:avLst/>
          </a:prstGeom>
        </p:spPr>
      </p:pic>
    </p:spTree>
    <p:extLst>
      <p:ext uri="{BB962C8B-B14F-4D97-AF65-F5344CB8AC3E}">
        <p14:creationId xmlns:p14="http://schemas.microsoft.com/office/powerpoint/2010/main" val="2857213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5999"/>
            <a:ext cx="7123113" cy="2196353"/>
          </a:xfrm>
        </p:spPr>
        <p:txBody>
          <a:bodyPr>
            <a:normAutofit fontScale="77500" lnSpcReduction="20000"/>
          </a:bodyPr>
          <a:lstStyle/>
          <a:p>
            <a:r>
              <a:rPr lang="zh-CN" altLang="zh-CN" dirty="0" smtClean="0"/>
              <a:t>广告</a:t>
            </a:r>
            <a:r>
              <a:rPr lang="zh-CN" altLang="zh-CN" dirty="0"/>
              <a:t>是市场竞争的主要方式</a:t>
            </a:r>
            <a:r>
              <a:rPr lang="zh-CN" altLang="zh-CN" dirty="0" smtClean="0"/>
              <a:t>。对于一类产品</a:t>
            </a:r>
            <a:r>
              <a:rPr lang="zh-CN" altLang="zh-CN" dirty="0"/>
              <a:t>，一个广告主的广告投放行为将会对其它广告主产生影响。因而，对于广告主而言，在做出广告投放决策的时候，需要预估竞争对手的反应。</a:t>
            </a:r>
            <a:r>
              <a:rPr lang="zh-CN" altLang="zh-CN" dirty="0" smtClean="0"/>
              <a:t>因而采用博弈论</a:t>
            </a:r>
            <a:r>
              <a:rPr lang="zh-CN" altLang="zh-CN" dirty="0"/>
              <a:t>的框架来进行理解</a:t>
            </a:r>
            <a:r>
              <a:rPr lang="zh-CN" altLang="zh-CN" dirty="0" smtClean="0"/>
              <a:t>。</a:t>
            </a:r>
            <a:endParaRPr lang="en-US" altLang="zh-CN" dirty="0" smtClean="0"/>
          </a:p>
          <a:p>
            <a:endParaRPr lang="en-US" altLang="zh-CN" dirty="0"/>
          </a:p>
          <a:p>
            <a:r>
              <a:rPr lang="zh-CN" altLang="zh-CN" dirty="0" smtClean="0"/>
              <a:t>博弈</a:t>
            </a:r>
            <a:r>
              <a:rPr lang="zh-CN" altLang="zh-CN" dirty="0"/>
              <a:t>的三个基本要素，包括参与人、策略和收益。</a:t>
            </a:r>
          </a:p>
          <a:p>
            <a:endParaRPr kumimoji="1" lang="zh-CN" altLang="en-US" dirty="0"/>
          </a:p>
        </p:txBody>
      </p:sp>
      <p:sp>
        <p:nvSpPr>
          <p:cNvPr id="4" name="标题 3"/>
          <p:cNvSpPr>
            <a:spLocks noGrp="1"/>
          </p:cNvSpPr>
          <p:nvPr>
            <p:ph type="title"/>
          </p:nvPr>
        </p:nvSpPr>
        <p:spPr/>
        <p:txBody>
          <a:bodyPr>
            <a:noAutofit/>
          </a:bodyPr>
          <a:lstStyle/>
          <a:p>
            <a:r>
              <a:rPr lang="zh-CN" altLang="zh-CN" sz="3200" b="1" dirty="0"/>
              <a:t>四、计算广告市场的博弈、</a:t>
            </a:r>
            <a:r>
              <a:rPr lang="zh-CN" altLang="zh-CN" sz="3200" b="1" dirty="0" smtClean="0"/>
              <a:t>拍卖与匹配</a:t>
            </a:r>
            <a:endParaRPr kumimoji="1" lang="zh-CN" altLang="en-US" sz="3200" dirty="0"/>
          </a:p>
        </p:txBody>
      </p:sp>
    </p:spTree>
    <p:extLst>
      <p:ext uri="{BB962C8B-B14F-4D97-AF65-F5344CB8AC3E}">
        <p14:creationId xmlns:p14="http://schemas.microsoft.com/office/powerpoint/2010/main" val="1280154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博弈论分析</a:t>
            </a:r>
            <a:r>
              <a:rPr lang="zh-CN" altLang="en-US" dirty="0" smtClean="0"/>
              <a:t>的</a:t>
            </a:r>
            <a:r>
              <a:rPr lang="zh-CN" altLang="zh-CN" dirty="0" smtClean="0"/>
              <a:t>收益矩阵</a:t>
            </a:r>
            <a:endParaRPr kumimoji="1" lang="zh-CN" altLang="en-US" dirty="0"/>
          </a:p>
        </p:txBody>
      </p:sp>
      <p:sp>
        <p:nvSpPr>
          <p:cNvPr id="3" name="内容占位符 2"/>
          <p:cNvSpPr>
            <a:spLocks noGrp="1"/>
          </p:cNvSpPr>
          <p:nvPr>
            <p:ph sz="quarter" idx="1"/>
          </p:nvPr>
        </p:nvSpPr>
        <p:spPr>
          <a:xfrm>
            <a:off x="612648" y="1333500"/>
            <a:ext cx="8153400" cy="2252382"/>
          </a:xfrm>
        </p:spPr>
        <p:txBody>
          <a:bodyPr>
            <a:normAutofit fontScale="70000" lnSpcReduction="20000"/>
          </a:bodyPr>
          <a:lstStyle/>
          <a:p>
            <a:r>
              <a:rPr lang="zh-CN" altLang="zh-CN" dirty="0"/>
              <a:t>甲和乙两个医疗广告主都希望争夺“速效感冒”这个关键词</a:t>
            </a:r>
            <a:r>
              <a:rPr lang="zh-CN" altLang="zh-CN" dirty="0" smtClean="0"/>
              <a:t>的搜的广告位。</a:t>
            </a:r>
            <a:endParaRPr lang="en-US" altLang="zh-CN" dirty="0" smtClean="0"/>
          </a:p>
          <a:p>
            <a:r>
              <a:rPr lang="zh-CN" altLang="zh-CN" dirty="0" smtClean="0"/>
              <a:t>读者更容易看到页面</a:t>
            </a:r>
            <a:r>
              <a:rPr lang="zh-CN" altLang="zh-CN" dirty="0"/>
              <a:t>上方的广告，页</a:t>
            </a:r>
            <a:r>
              <a:rPr lang="zh-CN" altLang="zh-CN" dirty="0" smtClean="0"/>
              <a:t>面上方广告位要更贵。</a:t>
            </a:r>
            <a:endParaRPr lang="en-US" altLang="zh-CN" dirty="0" smtClean="0"/>
          </a:p>
          <a:p>
            <a:r>
              <a:rPr lang="zh-CN" altLang="zh-CN" dirty="0" smtClean="0"/>
              <a:t>甲和乙就有两种广告投</a:t>
            </a:r>
            <a:r>
              <a:rPr lang="zh-CN" altLang="zh-CN" dirty="0"/>
              <a:t>放策略</a:t>
            </a:r>
            <a:r>
              <a:rPr lang="zh-CN" altLang="zh-CN" dirty="0" smtClean="0"/>
              <a:t>：</a:t>
            </a:r>
            <a:endParaRPr lang="en-US" altLang="zh-CN" dirty="0" smtClean="0"/>
          </a:p>
          <a:p>
            <a:pPr lvl="1"/>
            <a:r>
              <a:rPr lang="zh-CN" altLang="zh-CN" dirty="0" smtClean="0"/>
              <a:t>争夺上方广告位</a:t>
            </a:r>
            <a:r>
              <a:rPr lang="zh-CN" altLang="en-US" dirty="0" smtClean="0"/>
              <a:t>  </a:t>
            </a:r>
            <a:endParaRPr lang="en-US" altLang="zh-CN" dirty="0" smtClean="0"/>
          </a:p>
          <a:p>
            <a:pPr lvl="1"/>
            <a:r>
              <a:rPr lang="zh-CN" altLang="zh-CN" dirty="0" smtClean="0"/>
              <a:t>退而</a:t>
            </a:r>
            <a:r>
              <a:rPr lang="zh-CN" altLang="zh-CN" dirty="0"/>
              <a:t>求其次</a:t>
            </a:r>
            <a:r>
              <a:rPr lang="zh-CN" altLang="zh-CN" dirty="0" smtClean="0"/>
              <a:t>在中间广告位投放广告</a:t>
            </a:r>
            <a:endParaRPr lang="en-US" altLang="zh-CN" dirty="0" smtClean="0"/>
          </a:p>
          <a:p>
            <a:r>
              <a:rPr lang="zh-CN" altLang="zh-CN" dirty="0" smtClean="0"/>
              <a:t>不同的策略组合将会影响</a:t>
            </a:r>
            <a:r>
              <a:rPr lang="zh-CN" altLang="zh-CN" dirty="0"/>
              <a:t>甲和乙的收益情况</a:t>
            </a:r>
            <a:r>
              <a:rPr lang="zh-CN" altLang="zh-CN" dirty="0" smtClean="0"/>
              <a:t>。</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81080929"/>
              </p:ext>
            </p:extLst>
          </p:nvPr>
        </p:nvGraphicFramePr>
        <p:xfrm>
          <a:off x="612648" y="3735295"/>
          <a:ext cx="7962808" cy="1495363"/>
        </p:xfrm>
        <a:graphic>
          <a:graphicData uri="http://schemas.openxmlformats.org/presentationml/2006/ole">
            <mc:AlternateContent xmlns:mc="http://schemas.openxmlformats.org/markup-compatibility/2006">
              <mc:Choice xmlns:v="urn:schemas-microsoft-com:vml" Requires="v">
                <p:oleObj spid="_x0000_s2175"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612648" y="3735295"/>
                        <a:ext cx="7962808" cy="1495363"/>
                      </a:xfrm>
                      <a:prstGeom prst="rect">
                        <a:avLst/>
                      </a:prstGeom>
                    </p:spPr>
                  </p:pic>
                </p:oleObj>
              </mc:Fallback>
            </mc:AlternateContent>
          </a:graphicData>
        </a:graphic>
      </p:graphicFrame>
    </p:spTree>
    <p:extLst>
      <p:ext uri="{BB962C8B-B14F-4D97-AF65-F5344CB8AC3E}">
        <p14:creationId xmlns:p14="http://schemas.microsoft.com/office/powerpoint/2010/main" val="3332139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博弈论分析</a:t>
            </a:r>
            <a:r>
              <a:rPr lang="zh-CN" altLang="en-US" dirty="0"/>
              <a:t>的</a:t>
            </a:r>
            <a:r>
              <a:rPr lang="zh-CN" altLang="zh-CN" dirty="0"/>
              <a:t>收益矩阵</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对于广告主甲而言：如果乙选择争夺上方广告位，广告主甲也应该选择上方广告位；如果乙选择中间广告位，广告主甲还是应该选择上方广告位。所以，不管乙如何选择，甲的占优策略都是争夺上方广告位。</a:t>
            </a:r>
          </a:p>
          <a:p>
            <a:r>
              <a:rPr lang="zh-CN" altLang="zh-CN" dirty="0" smtClean="0"/>
              <a:t>对于广告主乙而</a:t>
            </a:r>
            <a:r>
              <a:rPr lang="zh-CN" altLang="zh-CN" dirty="0"/>
              <a:t>言：如果甲选择争夺上方广告位，广告主乙也应该选择上方广告位；如果甲选择中间广告位，广告主乙还是应该选择上方广告位。所以，不管甲如何选择，乙的占优策略也都是争夺上方广告位。</a:t>
            </a:r>
          </a:p>
          <a:p>
            <a:pPr marL="0" indent="0">
              <a:buNone/>
            </a:pPr>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纳什均衡</a:t>
            </a:r>
            <a:endParaRPr kumimoji="1" lang="zh-CN" altLang="en-US" dirty="0"/>
          </a:p>
        </p:txBody>
      </p:sp>
      <p:sp>
        <p:nvSpPr>
          <p:cNvPr id="3" name="内容占位符 2"/>
          <p:cNvSpPr>
            <a:spLocks noGrp="1"/>
          </p:cNvSpPr>
          <p:nvPr>
            <p:ph sz="quarter" idx="1"/>
          </p:nvPr>
        </p:nvSpPr>
        <p:spPr/>
        <p:txBody>
          <a:bodyPr>
            <a:normAutofit fontScale="92500"/>
          </a:bodyPr>
          <a:lstStyle/>
          <a:p>
            <a:r>
              <a:rPr lang="zh-CN" altLang="zh-CN" dirty="0"/>
              <a:t>因此，这个广告投放博弈存在一个均衡状态，此时博弈双方都选择争夺上方广告位，均衡收益都是</a:t>
            </a:r>
            <a:r>
              <a:rPr lang="en-US" altLang="zh-CN" dirty="0"/>
              <a:t>5</a:t>
            </a:r>
            <a:r>
              <a:rPr lang="zh-CN" altLang="zh-CN" dirty="0" smtClean="0"/>
              <a:t>。</a:t>
            </a:r>
            <a:endParaRPr lang="en-US" altLang="zh-CN" dirty="0" smtClean="0"/>
          </a:p>
          <a:p>
            <a:r>
              <a:rPr lang="zh-CN" altLang="zh-CN" dirty="0" smtClean="0"/>
              <a:t>处在均衡状态</a:t>
            </a:r>
            <a:r>
              <a:rPr lang="zh-CN" altLang="zh-CN" dirty="0"/>
              <a:t>，任何一个人改变策略，都不会给自己带来任何好处，因而都没有动力改变现状</a:t>
            </a:r>
            <a:r>
              <a:rPr lang="zh-CN" altLang="zh-CN" dirty="0" smtClean="0"/>
              <a:t>。</a:t>
            </a:r>
            <a:endParaRPr lang="en-US" altLang="zh-CN" dirty="0" smtClean="0"/>
          </a:p>
          <a:p>
            <a:r>
              <a:rPr lang="zh-CN" altLang="zh-CN" dirty="0" smtClean="0"/>
              <a:t>对于一组</a:t>
            </a:r>
            <a:r>
              <a:rPr lang="zh-CN" altLang="zh-CN" dirty="0"/>
              <a:t>策略</a:t>
            </a:r>
            <a:r>
              <a:rPr lang="en-US" altLang="zh-CN" dirty="0"/>
              <a:t>S</a:t>
            </a:r>
            <a:r>
              <a:rPr lang="zh-CN" altLang="zh-CN" dirty="0"/>
              <a:t>和</a:t>
            </a:r>
            <a:r>
              <a:rPr lang="en-US" altLang="zh-CN" dirty="0"/>
              <a:t>T</a:t>
            </a:r>
            <a:r>
              <a:rPr lang="zh-CN" altLang="zh-CN" dirty="0"/>
              <a:t>，如果</a:t>
            </a:r>
            <a:r>
              <a:rPr lang="en-US" altLang="zh-CN" dirty="0"/>
              <a:t>S</a:t>
            </a:r>
            <a:r>
              <a:rPr lang="zh-CN" altLang="zh-CN" dirty="0"/>
              <a:t>和</a:t>
            </a:r>
            <a:r>
              <a:rPr lang="en-US" altLang="zh-CN" dirty="0"/>
              <a:t>T</a:t>
            </a:r>
            <a:r>
              <a:rPr lang="zh-CN" altLang="zh-CN" dirty="0"/>
              <a:t>互为最佳应对，则这样一种策略组是一个“纳什均衡”</a:t>
            </a:r>
            <a:r>
              <a:rPr lang="zh-CN" altLang="zh-CN" dirty="0" smtClean="0"/>
              <a:t>。</a:t>
            </a:r>
            <a:endParaRPr lang="en-US" altLang="zh-CN" dirty="0" smtClean="0"/>
          </a:p>
          <a:p>
            <a:r>
              <a:rPr lang="zh-CN" altLang="zh-CN" dirty="0" smtClean="0"/>
              <a:t>对于这个</a:t>
            </a:r>
            <a:r>
              <a:rPr lang="zh-CN" altLang="zh-CN" dirty="0"/>
              <a:t>特殊的纳什均衡而言，每个博弈参与者都存在占优策略，因此也称之为占优均衡 </a:t>
            </a:r>
            <a:endParaRPr kumimoji="1" lang="zh-CN" altLang="en-US" dirty="0"/>
          </a:p>
          <a:p>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t>
            </a:r>
            <a:r>
              <a:rPr lang="zh-CN" altLang="zh-CN" dirty="0"/>
              <a:t>囚徒困境博弈</a:t>
            </a:r>
            <a:r>
              <a:rPr lang="zh-CN" altLang="zh-CN" dirty="0" smtClean="0"/>
              <a:t>的收益矩阵</a:t>
            </a:r>
            <a:endParaRPr kumimoji="1" lang="zh-CN" altLang="en-US" dirty="0"/>
          </a:p>
        </p:txBody>
      </p:sp>
      <p:sp>
        <p:nvSpPr>
          <p:cNvPr id="3" name="内容占位符 2"/>
          <p:cNvSpPr>
            <a:spLocks noGrp="1"/>
          </p:cNvSpPr>
          <p:nvPr>
            <p:ph sz="quarter" idx="1"/>
          </p:nvPr>
        </p:nvSpPr>
        <p:spPr/>
        <p:txBody>
          <a:bodyPr/>
          <a:lstStyle/>
          <a:p>
            <a:endParaRPr kumimoji="1"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11892837"/>
              </p:ext>
            </p:extLst>
          </p:nvPr>
        </p:nvGraphicFramePr>
        <p:xfrm>
          <a:off x="612648" y="2349499"/>
          <a:ext cx="8373882" cy="1572560"/>
        </p:xfrm>
        <a:graphic>
          <a:graphicData uri="http://schemas.openxmlformats.org/presentationml/2006/ole">
            <mc:AlternateContent xmlns:mc="http://schemas.openxmlformats.org/markup-compatibility/2006">
              <mc:Choice xmlns:v="urn:schemas-microsoft-com:vml" Requires="v">
                <p:oleObj spid="_x0000_s3196"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612648" y="2349499"/>
                        <a:ext cx="8373882" cy="1572560"/>
                      </a:xfrm>
                      <a:prstGeom prst="rect">
                        <a:avLst/>
                      </a:prstGeom>
                    </p:spPr>
                  </p:pic>
                </p:oleObj>
              </mc:Fallback>
            </mc:AlternateContent>
          </a:graphicData>
        </a:graphic>
      </p:graphicFrame>
    </p:spTree>
    <p:extLst>
      <p:ext uri="{BB962C8B-B14F-4D97-AF65-F5344CB8AC3E}">
        <p14:creationId xmlns:p14="http://schemas.microsoft.com/office/powerpoint/2010/main" val="2153163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广告投放博弈中的严格占优策略 </a:t>
            </a:r>
            <a:endParaRPr kumimoji="1" lang="zh-CN" altLang="en-US" dirty="0"/>
          </a:p>
        </p:txBody>
      </p:sp>
      <p:sp>
        <p:nvSpPr>
          <p:cNvPr id="3" name="内容占位符 2"/>
          <p:cNvSpPr>
            <a:spLocks noGrp="1"/>
          </p:cNvSpPr>
          <p:nvPr>
            <p:ph sz="quarter" idx="1"/>
          </p:nvPr>
        </p:nvSpPr>
        <p:spPr>
          <a:xfrm>
            <a:off x="612648" y="1333499"/>
            <a:ext cx="8153400" cy="2887383"/>
          </a:xfrm>
        </p:spPr>
        <p:txBody>
          <a:bodyPr>
            <a:normAutofit fontScale="70000" lnSpcReduction="20000"/>
          </a:bodyPr>
          <a:lstStyle/>
          <a:p>
            <a:pPr>
              <a:lnSpc>
                <a:spcPct val="120000"/>
              </a:lnSpc>
            </a:pPr>
            <a:r>
              <a:rPr lang="zh-CN" altLang="zh-CN" dirty="0"/>
              <a:t>博弈中不一定每一方都有占优策略。例如，对于上文中所分析的广告投放博弈，</a:t>
            </a:r>
            <a:r>
              <a:rPr lang="zh-CN" altLang="zh-CN" dirty="0" smtClean="0"/>
              <a:t>我们改变其收益矩阵如</a:t>
            </a:r>
            <a:r>
              <a:rPr lang="zh-CN" altLang="en-US" dirty="0" smtClean="0"/>
              <a:t>下</a:t>
            </a:r>
            <a:r>
              <a:rPr lang="zh-CN" altLang="zh-CN" dirty="0" smtClean="0"/>
              <a:t>所示。</a:t>
            </a:r>
            <a:endParaRPr lang="en-US" altLang="zh-CN" dirty="0" smtClean="0"/>
          </a:p>
          <a:p>
            <a:pPr>
              <a:lnSpc>
                <a:spcPct val="120000"/>
              </a:lnSpc>
            </a:pPr>
            <a:r>
              <a:rPr lang="zh-CN" altLang="zh-CN" dirty="0" smtClean="0"/>
              <a:t>甲有一个严格占优</a:t>
            </a:r>
            <a:r>
              <a:rPr lang="zh-CN" altLang="zh-CN" dirty="0"/>
              <a:t>策略：</a:t>
            </a:r>
            <a:r>
              <a:rPr lang="zh-CN" altLang="zh-CN" dirty="0" smtClean="0"/>
              <a:t>相对于乙的每个</a:t>
            </a:r>
            <a:r>
              <a:rPr lang="zh-CN" altLang="zh-CN" dirty="0"/>
              <a:t>策略，甲选择上方广告位都是严格最佳应对</a:t>
            </a:r>
            <a:r>
              <a:rPr lang="zh-CN" altLang="zh-CN" dirty="0" smtClean="0"/>
              <a:t>。</a:t>
            </a:r>
            <a:endParaRPr lang="en-US" altLang="zh-CN" dirty="0" smtClean="0"/>
          </a:p>
          <a:p>
            <a:pPr>
              <a:lnSpc>
                <a:spcPct val="120000"/>
              </a:lnSpc>
            </a:pPr>
            <a:r>
              <a:rPr lang="zh-CN" altLang="zh-CN" dirty="0" smtClean="0"/>
              <a:t>乙则不存在占优</a:t>
            </a:r>
            <a:r>
              <a:rPr lang="zh-CN" altLang="zh-CN" dirty="0"/>
              <a:t>策略：</a:t>
            </a:r>
            <a:r>
              <a:rPr lang="zh-CN" altLang="zh-CN" dirty="0" smtClean="0"/>
              <a:t>当甲选择上方广告位时</a:t>
            </a:r>
            <a:r>
              <a:rPr lang="zh-CN" altLang="zh-CN" dirty="0"/>
              <a:t>，乙的最佳应对是中间广告位；当甲选择中间广告位时，乙的最佳应对是上方广告位</a:t>
            </a:r>
            <a:r>
              <a:rPr lang="zh-CN" altLang="zh-CN" dirty="0" smtClean="0"/>
              <a:t>。</a:t>
            </a:r>
            <a:endParaRPr lang="en-US" altLang="zh-CN" dirty="0" smtClean="0"/>
          </a:p>
          <a:p>
            <a:pPr>
              <a:lnSpc>
                <a:spcPct val="120000"/>
              </a:lnSpc>
            </a:pPr>
            <a:r>
              <a:rPr lang="zh-CN" altLang="zh-CN" dirty="0" smtClean="0"/>
              <a:t>因为甲存在严</a:t>
            </a:r>
            <a:r>
              <a:rPr lang="zh-CN" altLang="zh-CN" dirty="0"/>
              <a:t>格最优策略，最终的纳什均衡为：甲选择上方广告位，乙选择中间广告位。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77384883"/>
              </p:ext>
            </p:extLst>
          </p:nvPr>
        </p:nvGraphicFramePr>
        <p:xfrm>
          <a:off x="612648" y="4055285"/>
          <a:ext cx="8042369" cy="1510304"/>
        </p:xfrm>
        <a:graphic>
          <a:graphicData uri="http://schemas.openxmlformats.org/presentationml/2006/ole">
            <mc:AlternateContent xmlns:mc="http://schemas.openxmlformats.org/markup-compatibility/2006">
              <mc:Choice xmlns:v="urn:schemas-microsoft-com:vml" Requires="v">
                <p:oleObj spid="_x0000_s4220"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612648" y="4055285"/>
                        <a:ext cx="8042369" cy="1510304"/>
                      </a:xfrm>
                      <a:prstGeom prst="rect">
                        <a:avLst/>
                      </a:prstGeom>
                    </p:spPr>
                  </p:pic>
                </p:oleObj>
              </mc:Fallback>
            </mc:AlternateContent>
          </a:graphicData>
        </a:graphic>
      </p:graphicFrame>
    </p:spTree>
    <p:extLst>
      <p:ext uri="{BB962C8B-B14F-4D97-AF65-F5344CB8AC3E}">
        <p14:creationId xmlns:p14="http://schemas.microsoft.com/office/powerpoint/2010/main" val="2153163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是否投放广告的博弈收益矩阵 </a:t>
            </a:r>
            <a:endParaRPr kumimoji="1" lang="zh-CN" altLang="en-US" dirty="0"/>
          </a:p>
        </p:txBody>
      </p:sp>
      <p:sp>
        <p:nvSpPr>
          <p:cNvPr id="3" name="内容占位符 2"/>
          <p:cNvSpPr>
            <a:spLocks noGrp="1"/>
          </p:cNvSpPr>
          <p:nvPr>
            <p:ph sz="quarter" idx="1"/>
          </p:nvPr>
        </p:nvSpPr>
        <p:spPr/>
        <p:txBody>
          <a:bodyPr/>
          <a:lstStyle/>
          <a:p>
            <a:r>
              <a:rPr lang="zh-CN" altLang="zh-CN" dirty="0"/>
              <a:t>显然，对小企业乙而言，不管大企业甲是否做广告，乙具有严格占优策略，即不做广告</a:t>
            </a:r>
            <a:r>
              <a:rPr lang="zh-CN" altLang="zh-CN" dirty="0" smtClean="0"/>
              <a:t>；</a:t>
            </a:r>
            <a:endParaRPr lang="en-US" altLang="zh-CN" dirty="0" smtClean="0"/>
          </a:p>
          <a:p>
            <a:r>
              <a:rPr lang="zh-CN" altLang="zh-CN" dirty="0" smtClean="0"/>
              <a:t>对大企业甲而</a:t>
            </a:r>
            <a:r>
              <a:rPr lang="zh-CN" altLang="zh-CN" dirty="0"/>
              <a:t>言，不管小企业乙是否做广告，甲也有严格占优策略，即做广告。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49590680"/>
              </p:ext>
            </p:extLst>
          </p:nvPr>
        </p:nvGraphicFramePr>
        <p:xfrm>
          <a:off x="885135" y="3345579"/>
          <a:ext cx="7114147" cy="1335990"/>
        </p:xfrm>
        <a:graphic>
          <a:graphicData uri="http://schemas.openxmlformats.org/presentationml/2006/ole">
            <mc:AlternateContent xmlns:mc="http://schemas.openxmlformats.org/markup-compatibility/2006">
              <mc:Choice xmlns:v="urn:schemas-microsoft-com:vml" Requires="v">
                <p:oleObj spid="_x0000_s5242"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885135" y="3345579"/>
                        <a:ext cx="7114147" cy="1335990"/>
                      </a:xfrm>
                      <a:prstGeom prst="rect">
                        <a:avLst/>
                      </a:prstGeom>
                    </p:spPr>
                  </p:pic>
                </p:oleObj>
              </mc:Fallback>
            </mc:AlternateContent>
          </a:graphicData>
        </a:graphic>
      </p:graphicFrame>
      <p:sp>
        <p:nvSpPr>
          <p:cNvPr id="5" name="矩形 4"/>
          <p:cNvSpPr/>
          <p:nvPr/>
        </p:nvSpPr>
        <p:spPr>
          <a:xfrm>
            <a:off x="766928" y="4756834"/>
            <a:ext cx="7500804" cy="369332"/>
          </a:xfrm>
          <a:prstGeom prst="rect">
            <a:avLst/>
          </a:prstGeom>
        </p:spPr>
        <p:txBody>
          <a:bodyPr wrap="square">
            <a:spAutoFit/>
          </a:bodyPr>
          <a:lstStyle/>
          <a:p>
            <a:r>
              <a:rPr lang="zh-CN" altLang="zh-CN" dirty="0"/>
              <a:t>需要注意的是，达到这种纳什均衡的原因是特定收益矩阵的取值 </a:t>
            </a:r>
            <a:endParaRPr lang="zh-CN" altLang="en-US" dirty="0"/>
          </a:p>
        </p:txBody>
      </p:sp>
    </p:spTree>
    <p:extLst>
      <p:ext uri="{BB962C8B-B14F-4D97-AF65-F5344CB8AC3E}">
        <p14:creationId xmlns:p14="http://schemas.microsoft.com/office/powerpoint/2010/main" val="2153163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个体最优、社会最优、帕累托最优</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r>
              <a:rPr lang="zh-CN" altLang="zh-CN" dirty="0" smtClean="0"/>
              <a:t>纳什均衡使得博弈</a:t>
            </a:r>
            <a:r>
              <a:rPr lang="zh-CN" altLang="zh-CN" dirty="0"/>
              <a:t>参与人的策略互为最佳应对，因此在给定对方策略的前提下实现了个体最优</a:t>
            </a:r>
            <a:r>
              <a:rPr lang="zh-CN" altLang="zh-CN" dirty="0" smtClean="0"/>
              <a:t>。</a:t>
            </a:r>
            <a:endParaRPr lang="en-US" altLang="zh-CN" dirty="0" smtClean="0"/>
          </a:p>
          <a:p>
            <a:r>
              <a:rPr lang="zh-CN" altLang="zh-CN" dirty="0" smtClean="0"/>
              <a:t>但纳什</a:t>
            </a:r>
            <a:r>
              <a:rPr lang="zh-CN" altLang="zh-CN" dirty="0"/>
              <a:t>均衡中的个体最优并不意味着群体最优</a:t>
            </a:r>
            <a:r>
              <a:rPr lang="zh-CN" altLang="zh-CN" dirty="0" smtClean="0"/>
              <a:t>，</a:t>
            </a:r>
            <a:endParaRPr lang="en-US" altLang="zh-CN" dirty="0" smtClean="0"/>
          </a:p>
          <a:p>
            <a:pPr lvl="1"/>
            <a:r>
              <a:rPr lang="zh-CN" altLang="zh-CN" dirty="0" smtClean="0"/>
              <a:t>例如囚徒困境博弈就远远偏离</a:t>
            </a:r>
            <a:r>
              <a:rPr lang="zh-CN" altLang="zh-CN" dirty="0"/>
              <a:t>群体层面的最优状况</a:t>
            </a:r>
            <a:r>
              <a:rPr lang="zh-CN" altLang="zh-CN" dirty="0" smtClean="0"/>
              <a:t>。</a:t>
            </a:r>
            <a:endParaRPr lang="en-US" altLang="zh-CN" dirty="0" smtClean="0"/>
          </a:p>
          <a:p>
            <a:r>
              <a:rPr lang="zh-CN" altLang="zh-CN" dirty="0" smtClean="0"/>
              <a:t>社会最优</a:t>
            </a:r>
            <a:r>
              <a:rPr lang="zh-CN" altLang="zh-CN" dirty="0"/>
              <a:t>或社会福利最大化是指在博弈中选择一组策略使参与者的回报之和最大</a:t>
            </a:r>
            <a:r>
              <a:rPr lang="zh-CN" altLang="zh-CN" dirty="0" smtClean="0"/>
              <a:t>。</a:t>
            </a:r>
            <a:endParaRPr lang="en-US" altLang="zh-CN" dirty="0" smtClean="0"/>
          </a:p>
          <a:p>
            <a:pPr lvl="1"/>
            <a:r>
              <a:rPr lang="zh-CN" altLang="zh-CN" dirty="0" smtClean="0"/>
              <a:t>但</a:t>
            </a:r>
            <a:r>
              <a:rPr lang="zh-CN" altLang="zh-CN" dirty="0"/>
              <a:t>是在这种情况下，未必每一个参与者都满意</a:t>
            </a:r>
            <a:r>
              <a:rPr lang="zh-CN" altLang="zh-CN" dirty="0" smtClean="0"/>
              <a:t>。</a:t>
            </a:r>
            <a:endParaRPr lang="en-US" altLang="zh-CN" dirty="0" smtClean="0"/>
          </a:p>
          <a:p>
            <a:r>
              <a:rPr lang="zh-CN" altLang="zh-CN" dirty="0" smtClean="0"/>
              <a:t>除了纳什</a:t>
            </a:r>
            <a:r>
              <a:rPr lang="zh-CN" altLang="zh-CN" dirty="0"/>
              <a:t>均衡和社会最优外，衡量博弈的结果还可以从帕累托最优的角度进行思考</a:t>
            </a:r>
            <a:r>
              <a:rPr lang="zh-CN" altLang="zh-CN" dirty="0" smtClean="0"/>
              <a:t>。</a:t>
            </a:r>
            <a:endParaRPr lang="en-US" altLang="zh-CN" dirty="0" smtClean="0"/>
          </a:p>
          <a:p>
            <a:r>
              <a:rPr lang="zh-CN" altLang="zh-CN" dirty="0" smtClean="0"/>
              <a:t>帕累托最优是指找不到一组博弈</a:t>
            </a:r>
            <a:r>
              <a:rPr lang="zh-CN" altLang="zh-CN" dirty="0"/>
              <a:t>策略，在不使任何人收益下降的情况下使得至少一个人的收益变得更好</a:t>
            </a:r>
            <a:r>
              <a:rPr lang="zh-CN" altLang="zh-CN" dirty="0" smtClean="0"/>
              <a:t>。</a:t>
            </a:r>
            <a:endParaRPr lang="en-US" altLang="zh-CN" dirty="0" smtClean="0"/>
          </a:p>
          <a:p>
            <a:pPr lvl="1"/>
            <a:r>
              <a:rPr lang="zh-CN" altLang="zh-CN" dirty="0" smtClean="0"/>
              <a:t>在不伤害</a:t>
            </a:r>
            <a:r>
              <a:rPr lang="zh-CN" altLang="zh-CN" dirty="0"/>
              <a:t>他人利益的同时改进自身的利益，可以实现资源配置方面的帕累托改进，提高市场的效率，同时兼顾公平（不伤害他人利益）</a:t>
            </a:r>
            <a:r>
              <a:rPr lang="zh-CN" altLang="zh-CN" dirty="0" smtClean="0"/>
              <a:t>。</a:t>
            </a:r>
            <a:endParaRPr lang="en-US" altLang="zh-CN" dirty="0" smtClean="0"/>
          </a:p>
          <a:p>
            <a:r>
              <a:rPr lang="zh-CN" altLang="zh-CN" dirty="0" smtClean="0"/>
              <a:t>社会最优一定是帕累托最优</a:t>
            </a:r>
            <a:r>
              <a:rPr lang="zh-CN" altLang="zh-CN" dirty="0"/>
              <a:t>，但帕累托最优未必是社会最优。</a:t>
            </a:r>
          </a:p>
          <a:p>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计算广告的基本</a:t>
            </a:r>
            <a:r>
              <a:rPr lang="zh-CN" altLang="zh-CN" dirty="0" smtClean="0"/>
              <a:t>内容</a:t>
            </a:r>
            <a:endParaRPr kumimoji="1" lang="zh-CN" altLang="en-US" dirty="0"/>
          </a:p>
        </p:txBody>
      </p:sp>
      <p:sp>
        <p:nvSpPr>
          <p:cNvPr id="3" name="内容占位符 2"/>
          <p:cNvSpPr>
            <a:spLocks noGrp="1"/>
          </p:cNvSpPr>
          <p:nvPr>
            <p:ph sz="quarter" idx="1"/>
          </p:nvPr>
        </p:nvSpPr>
        <p:spPr/>
        <p:txBody>
          <a:bodyPr/>
          <a:lstStyle/>
          <a:p>
            <a:r>
              <a:rPr lang="zh-CN" altLang="zh-CN" dirty="0" smtClean="0"/>
              <a:t>发展历程</a:t>
            </a:r>
            <a:endParaRPr lang="en-US" altLang="zh-CN" dirty="0" smtClean="0"/>
          </a:p>
          <a:p>
            <a:r>
              <a:rPr lang="zh-CN" altLang="zh-CN" dirty="0" smtClean="0"/>
              <a:t>优化目标</a:t>
            </a:r>
            <a:endParaRPr lang="en-US" altLang="zh-CN" dirty="0" smtClean="0"/>
          </a:p>
          <a:p>
            <a:r>
              <a:rPr lang="zh-CN" altLang="zh-CN" dirty="0" smtClean="0"/>
              <a:t>理论基础</a:t>
            </a:r>
            <a:endParaRPr lang="en-US" altLang="zh-CN" dirty="0" smtClean="0"/>
          </a:p>
          <a:p>
            <a:r>
              <a:rPr lang="zh-CN" altLang="zh-CN" dirty="0" smtClean="0"/>
              <a:t>机制设计</a:t>
            </a:r>
            <a:endParaRPr lang="en-US" altLang="zh-CN" dirty="0" smtClean="0"/>
          </a:p>
          <a:p>
            <a:pPr marL="0" indent="0">
              <a:buNone/>
            </a:pPr>
            <a:endParaRPr kumimoji="1" lang="zh-CN" altLang="en-US" dirty="0"/>
          </a:p>
        </p:txBody>
      </p:sp>
      <p:grpSp>
        <p:nvGrpSpPr>
          <p:cNvPr id="7" name="组 6"/>
          <p:cNvGrpSpPr/>
          <p:nvPr/>
        </p:nvGrpSpPr>
        <p:grpSpPr>
          <a:xfrm>
            <a:off x="3736723" y="1333500"/>
            <a:ext cx="4008050" cy="2603029"/>
            <a:chOff x="3308361" y="1509623"/>
            <a:chExt cx="5315708" cy="3567980"/>
          </a:xfrm>
        </p:grpSpPr>
        <p:graphicFrame>
          <p:nvGraphicFramePr>
            <p:cNvPr id="4" name="图表 3"/>
            <p:cNvGraphicFramePr/>
            <p:nvPr>
              <p:extLst>
                <p:ext uri="{D42A27DB-BD31-4B8C-83A1-F6EECF244321}">
                  <p14:modId xmlns:p14="http://schemas.microsoft.com/office/powerpoint/2010/main" val="3700581406"/>
                </p:ext>
              </p:extLst>
            </p:nvPr>
          </p:nvGraphicFramePr>
          <p:xfrm>
            <a:off x="3642027" y="1509623"/>
            <a:ext cx="4708276"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3308361" y="3520056"/>
              <a:ext cx="5315708" cy="1557547"/>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733080" y="4171782"/>
            <a:ext cx="8032968" cy="95410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kumimoji="1" lang="zh-CN" altLang="en-US" sz="2000" dirty="0" smtClean="0"/>
              <a:t>实际的广告投放：</a:t>
            </a:r>
            <a:endParaRPr kumimoji="1" lang="en-US" altLang="zh-CN" sz="2000" dirty="0" smtClean="0"/>
          </a:p>
          <a:p>
            <a:pPr algn="ctr"/>
            <a:r>
              <a:rPr kumimoji="1" lang="zh-CN" altLang="en-US" dirty="0" smtClean="0"/>
              <a:t>根据媒介的用户属性和广告的用户属性、以及广告位的价格和广告主的出价，</a:t>
            </a:r>
            <a:endParaRPr kumimoji="1" lang="en-US" altLang="zh-CN" dirty="0" smtClean="0"/>
          </a:p>
          <a:p>
            <a:pPr algn="ctr"/>
            <a:r>
              <a:rPr kumimoji="1" lang="zh-CN" altLang="en-US" dirty="0" smtClean="0"/>
              <a:t>采用拍卖的方法，实现广告位和广告的最大匹配，实现</a:t>
            </a:r>
            <a:r>
              <a:rPr kumimoji="1" lang="zh-CN" altLang="en-US" b="1" dirty="0" smtClean="0"/>
              <a:t>媒介的利益最大化</a:t>
            </a:r>
            <a:r>
              <a:rPr kumimoji="1" lang="zh-CN" altLang="en-US" dirty="0" smtClean="0"/>
              <a:t>。</a:t>
            </a:r>
            <a:endParaRPr kumimoji="1" lang="en-US" altLang="zh-CN" dirty="0" smtClean="0"/>
          </a:p>
        </p:txBody>
      </p:sp>
    </p:spTree>
    <p:extLst>
      <p:ext uri="{BB962C8B-B14F-4D97-AF65-F5344CB8AC3E}">
        <p14:creationId xmlns:p14="http://schemas.microsoft.com/office/powerpoint/2010/main" val="93465999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拍卖</a:t>
            </a:r>
            <a:endParaRPr kumimoji="1" lang="zh-CN" altLang="en-US" dirty="0"/>
          </a:p>
        </p:txBody>
      </p:sp>
      <p:sp>
        <p:nvSpPr>
          <p:cNvPr id="3" name="内容占位符 2"/>
          <p:cNvSpPr>
            <a:spLocks noGrp="1"/>
          </p:cNvSpPr>
          <p:nvPr>
            <p:ph sz="quarter" idx="1"/>
          </p:nvPr>
        </p:nvSpPr>
        <p:spPr>
          <a:xfrm>
            <a:off x="612648" y="1333500"/>
            <a:ext cx="8153400" cy="2962088"/>
          </a:xfrm>
        </p:spPr>
        <p:txBody>
          <a:bodyPr>
            <a:normAutofit fontScale="85000" lnSpcReduction="10000"/>
          </a:bodyPr>
          <a:lstStyle/>
          <a:p>
            <a:r>
              <a:rPr lang="zh-CN" altLang="zh-CN" dirty="0"/>
              <a:t>当卖方不容易确定一个价格以达到利润最大化的时候，可以通过谈判或者拍卖的形式，找到合适的交易价格</a:t>
            </a:r>
            <a:r>
              <a:rPr lang="zh-CN" altLang="zh-CN" dirty="0" smtClean="0"/>
              <a:t>。</a:t>
            </a:r>
            <a:endParaRPr lang="en-US" altLang="zh-CN" dirty="0" smtClean="0"/>
          </a:p>
          <a:p>
            <a:pPr lvl="1"/>
            <a:r>
              <a:rPr lang="zh-CN" altLang="zh-CN" dirty="0" smtClean="0"/>
              <a:t>当买卖双方人数较</a:t>
            </a:r>
            <a:r>
              <a:rPr lang="zh-CN" altLang="zh-CN" dirty="0"/>
              <a:t>少的时候，可以通过谈判的方式实现双方互通信息并探知对方的价格底线，以获得一致的价格</a:t>
            </a:r>
            <a:r>
              <a:rPr lang="zh-CN" altLang="zh-CN" dirty="0" smtClean="0"/>
              <a:t>。</a:t>
            </a:r>
            <a:endParaRPr lang="en-US" altLang="zh-CN" dirty="0" smtClean="0"/>
          </a:p>
          <a:p>
            <a:pPr lvl="1"/>
            <a:r>
              <a:rPr lang="zh-CN" altLang="zh-CN" dirty="0" smtClean="0"/>
              <a:t>当卖方人数较</a:t>
            </a:r>
            <a:r>
              <a:rPr lang="zh-CN" altLang="zh-CN" dirty="0"/>
              <a:t>多的时候，谈判作为一种传播的过程，其效率会大幅度下降，此时更适合采用拍卖的方式</a:t>
            </a:r>
            <a:r>
              <a:rPr lang="zh-CN" altLang="zh-CN" dirty="0" smtClean="0"/>
              <a:t>。</a:t>
            </a:r>
            <a:endParaRPr lang="en-US" altLang="zh-CN" dirty="0" smtClean="0"/>
          </a:p>
          <a:p>
            <a:r>
              <a:rPr lang="zh-CN" altLang="zh-CN" dirty="0" smtClean="0"/>
              <a:t>拍卖是通过喊价等方式披露信息并激励竞争</a:t>
            </a:r>
            <a:r>
              <a:rPr lang="zh-CN" altLang="zh-CN" dirty="0"/>
              <a:t>，以找到估价高的买</a:t>
            </a:r>
            <a:r>
              <a:rPr lang="zh-CN" altLang="zh-CN" dirty="0" smtClean="0"/>
              <a:t>主。</a:t>
            </a:r>
            <a:endParaRPr lang="zh-CN" altLang="zh-CN" dirty="0"/>
          </a:p>
          <a:p>
            <a:endParaRPr kumimoji="1" lang="zh-CN" altLang="en-US" dirty="0"/>
          </a:p>
        </p:txBody>
      </p:sp>
      <p:sp>
        <p:nvSpPr>
          <p:cNvPr id="4" name="矩形 3"/>
          <p:cNvSpPr/>
          <p:nvPr/>
        </p:nvSpPr>
        <p:spPr>
          <a:xfrm>
            <a:off x="816734" y="4433668"/>
            <a:ext cx="7762283"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zh-CN" altLang="zh-CN" sz="2400" dirty="0"/>
              <a:t>“建立拍卖模型的一个基本假设是每个竞拍者对被拍卖的商品都有一个固定的估值”。</a:t>
            </a:r>
            <a:endParaRPr lang="en-US" altLang="zh-CN" sz="2400" dirty="0"/>
          </a:p>
        </p:txBody>
      </p:sp>
    </p:spTree>
    <p:extLst>
      <p:ext uri="{BB962C8B-B14F-4D97-AF65-F5344CB8AC3E}">
        <p14:creationId xmlns:p14="http://schemas.microsoft.com/office/powerpoint/2010/main" val="2691863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sz="6000" dirty="0" smtClean="0"/>
              <a:t>快速</a:t>
            </a:r>
            <a:r>
              <a:rPr kumimoji="1" lang="zh-CN" altLang="en-US" sz="4000" dirty="0" smtClean="0"/>
              <a:t>销售难以估值、容易过期的商品</a:t>
            </a:r>
            <a:endParaRPr kumimoji="1" lang="zh-CN" altLang="en-US" sz="4000" dirty="0"/>
          </a:p>
        </p:txBody>
      </p:sp>
      <p:sp>
        <p:nvSpPr>
          <p:cNvPr id="3" name="内容占位符 2"/>
          <p:cNvSpPr>
            <a:spLocks noGrp="1"/>
          </p:cNvSpPr>
          <p:nvPr>
            <p:ph sz="quarter" idx="1"/>
          </p:nvPr>
        </p:nvSpPr>
        <p:spPr/>
        <p:txBody>
          <a:bodyPr/>
          <a:lstStyle/>
          <a:p>
            <a:r>
              <a:rPr lang="zh-CN" altLang="zh-CN" dirty="0"/>
              <a:t>不同广告主对于同一个广告位的估值差异较大，卖方难以确定一个买卖双方都认可的交易价格</a:t>
            </a:r>
            <a:r>
              <a:rPr lang="zh-CN" altLang="zh-CN" dirty="0" smtClean="0"/>
              <a:t>。</a:t>
            </a:r>
            <a:endParaRPr lang="en-US" altLang="zh-CN" dirty="0" smtClean="0"/>
          </a:p>
          <a:p>
            <a:r>
              <a:rPr lang="zh-CN" altLang="zh-CN" dirty="0" smtClean="0"/>
              <a:t>适合采用拍卖形式销售</a:t>
            </a:r>
            <a:r>
              <a:rPr lang="zh-CN" altLang="zh-CN" dirty="0"/>
              <a:t>的商品，除了广告之外还有古董和鲜花。 </a:t>
            </a:r>
            <a:endParaRPr lang="en-US" altLang="zh-CN" dirty="0" smtClean="0"/>
          </a:p>
          <a:p>
            <a:r>
              <a:rPr lang="zh-CN" altLang="zh-CN" dirty="0"/>
              <a:t>广告位也属于易过期的商品 </a:t>
            </a:r>
            <a:endParaRPr kumimoji="1" lang="zh-CN" altLang="en-US" dirty="0"/>
          </a:p>
        </p:txBody>
      </p:sp>
    </p:spTree>
    <p:extLst>
      <p:ext uri="{BB962C8B-B14F-4D97-AF65-F5344CB8AC3E}">
        <p14:creationId xmlns:p14="http://schemas.microsoft.com/office/powerpoint/2010/main" val="850426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单品拍卖</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单品拍卖是指一次竞</a:t>
            </a:r>
            <a:r>
              <a:rPr lang="zh-CN" altLang="zh-CN" dirty="0"/>
              <a:t>拍只有一个物品要拍卖</a:t>
            </a:r>
            <a:r>
              <a:rPr lang="zh-CN" altLang="zh-CN" dirty="0" smtClean="0"/>
              <a:t>。</a:t>
            </a:r>
            <a:endParaRPr lang="en-US" altLang="zh-CN" dirty="0" smtClean="0"/>
          </a:p>
          <a:p>
            <a:r>
              <a:rPr lang="zh-CN" altLang="zh-CN" dirty="0" smtClean="0"/>
              <a:t>单品拍卖</a:t>
            </a:r>
            <a:r>
              <a:rPr lang="zh-CN" altLang="zh-CN" dirty="0"/>
              <a:t>的基本形式可以分为公开拍卖和密封拍卖</a:t>
            </a:r>
            <a:r>
              <a:rPr lang="zh-CN" altLang="zh-CN" dirty="0" smtClean="0"/>
              <a:t>。</a:t>
            </a:r>
            <a:endParaRPr lang="en-US" altLang="zh-CN" dirty="0" smtClean="0"/>
          </a:p>
          <a:p>
            <a:r>
              <a:rPr lang="zh-CN" altLang="zh-CN" dirty="0" smtClean="0"/>
              <a:t>公开拍卖又可以分为增价拍卖</a:t>
            </a:r>
            <a:r>
              <a:rPr lang="zh-CN" altLang="zh-CN" dirty="0"/>
              <a:t>（英式拍卖）和降价拍卖（荷兰拍卖）</a:t>
            </a:r>
            <a:r>
              <a:rPr lang="zh-CN" altLang="zh-CN" dirty="0" smtClean="0"/>
              <a:t>；</a:t>
            </a:r>
            <a:endParaRPr lang="en-US" altLang="zh-CN" dirty="0" smtClean="0"/>
          </a:p>
          <a:p>
            <a:r>
              <a:rPr lang="zh-CN" altLang="zh-CN" dirty="0" smtClean="0"/>
              <a:t>密封拍卖又可以分为首价密封拍卖和次价密封拍卖</a:t>
            </a:r>
            <a:r>
              <a:rPr lang="zh-CN" altLang="zh-CN" dirty="0"/>
              <a:t>（维克瑞拍卖）。 </a:t>
            </a:r>
            <a:endParaRPr kumimoji="1" lang="zh-CN" altLang="en-US" dirty="0"/>
          </a:p>
        </p:txBody>
      </p:sp>
    </p:spTree>
    <p:extLst>
      <p:ext uri="{BB962C8B-B14F-4D97-AF65-F5344CB8AC3E}">
        <p14:creationId xmlns:p14="http://schemas.microsoft.com/office/powerpoint/2010/main" val="858227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增价拍卖</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增价拍卖是一种实时互动</a:t>
            </a:r>
            <a:r>
              <a:rPr lang="zh-CN" altLang="zh-CN" dirty="0" smtClean="0"/>
              <a:t>的拍卖</a:t>
            </a:r>
            <a:endParaRPr lang="en-US" altLang="zh-CN" dirty="0" smtClean="0"/>
          </a:p>
          <a:p>
            <a:pPr lvl="1"/>
            <a:r>
              <a:rPr lang="zh-CN" altLang="zh-CN" dirty="0" smtClean="0"/>
              <a:t>卖方逐渐提高售价</a:t>
            </a:r>
            <a:endParaRPr lang="en-US" altLang="zh-CN" dirty="0"/>
          </a:p>
          <a:p>
            <a:pPr lvl="1"/>
            <a:r>
              <a:rPr lang="zh-CN" altLang="zh-CN" dirty="0" smtClean="0"/>
              <a:t>竞</a:t>
            </a:r>
            <a:r>
              <a:rPr lang="zh-CN" altLang="zh-CN" dirty="0"/>
              <a:t>拍者不断</a:t>
            </a:r>
            <a:r>
              <a:rPr lang="zh-CN" altLang="zh-CN" dirty="0" smtClean="0"/>
              <a:t>退出</a:t>
            </a:r>
            <a:endParaRPr lang="en-US" altLang="zh-CN" dirty="0" smtClean="0"/>
          </a:p>
          <a:p>
            <a:pPr lvl="1"/>
            <a:r>
              <a:rPr lang="zh-CN" altLang="zh-CN" dirty="0" smtClean="0"/>
              <a:t>最后竞</a:t>
            </a:r>
            <a:r>
              <a:rPr lang="zh-CN" altLang="zh-CN" dirty="0"/>
              <a:t>拍者以最高报价赢得商品</a:t>
            </a:r>
            <a:r>
              <a:rPr lang="zh-CN" altLang="zh-CN" dirty="0" smtClean="0"/>
              <a:t>。</a:t>
            </a:r>
            <a:endParaRPr lang="en-US" altLang="zh-CN" dirty="0" smtClean="0"/>
          </a:p>
          <a:p>
            <a:r>
              <a:rPr lang="zh-CN" altLang="zh-CN" dirty="0" smtClean="0"/>
              <a:t>英式拍卖是公开</a:t>
            </a:r>
            <a:r>
              <a:rPr lang="zh-CN" altLang="zh-CN" dirty="0"/>
              <a:t>的竞价，所有参与拍卖的人知晓每一个新的竞拍价</a:t>
            </a:r>
            <a:r>
              <a:rPr lang="zh-CN" altLang="zh-CN" dirty="0" smtClean="0"/>
              <a:t>格</a:t>
            </a:r>
            <a:endParaRPr lang="en-US" altLang="zh-CN" dirty="0" smtClean="0"/>
          </a:p>
          <a:p>
            <a:pPr lvl="1"/>
            <a:r>
              <a:rPr lang="zh-CN" altLang="zh-CN" dirty="0" smtClean="0"/>
              <a:t>这种信息可以激励竞</a:t>
            </a:r>
            <a:r>
              <a:rPr lang="zh-CN" altLang="zh-CN" dirty="0"/>
              <a:t>拍人不断修正估值，容易挖掘出每个竞拍人真实的心理底线</a:t>
            </a:r>
            <a:r>
              <a:rPr lang="zh-CN" altLang="zh-CN" dirty="0" smtClean="0"/>
              <a:t>。</a:t>
            </a:r>
            <a:endParaRPr lang="en-US" altLang="zh-CN" dirty="0" smtClean="0"/>
          </a:p>
          <a:p>
            <a:pPr lvl="1"/>
            <a:r>
              <a:rPr lang="zh-CN" altLang="zh-CN" dirty="0" smtClean="0"/>
              <a:t>英式拍卖局限为单品拍卖</a:t>
            </a:r>
            <a:r>
              <a:rPr lang="zh-CN" altLang="zh-CN" dirty="0"/>
              <a:t>，多个拍卖物品之间的关联会导致更多的策略行为，影响拍卖效果。 </a:t>
            </a:r>
            <a:endParaRPr kumimoji="1" lang="zh-CN" altLang="en-US" dirty="0"/>
          </a:p>
        </p:txBody>
      </p:sp>
    </p:spTree>
    <p:extLst>
      <p:ext uri="{BB962C8B-B14F-4D97-AF65-F5344CB8AC3E}">
        <p14:creationId xmlns:p14="http://schemas.microsoft.com/office/powerpoint/2010/main" val="2929147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降价拍卖</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a:t>降价拍卖也是一种实时互动的拍卖，卖方从最高价开始逐步降价，直到第一个竞拍者接受并支付当前价格</a:t>
            </a:r>
            <a:r>
              <a:rPr lang="zh-CN" altLang="zh-CN" dirty="0" smtClean="0"/>
              <a:t>。</a:t>
            </a:r>
            <a:endParaRPr lang="en-US" altLang="zh-CN" dirty="0" smtClean="0"/>
          </a:p>
          <a:p>
            <a:r>
              <a:rPr lang="zh-CN" altLang="zh-CN" dirty="0" smtClean="0"/>
              <a:t>降价拍卖又称之为</a:t>
            </a:r>
            <a:r>
              <a:rPr lang="zh-CN" altLang="en-US" dirty="0" smtClean="0"/>
              <a:t>“</a:t>
            </a:r>
            <a:r>
              <a:rPr lang="zh-CN" altLang="zh-CN" dirty="0" smtClean="0"/>
              <a:t>荷兰拍卖</a:t>
            </a:r>
            <a:r>
              <a:rPr lang="zh-CN" altLang="en-US" dirty="0" smtClean="0"/>
              <a:t>”</a:t>
            </a:r>
            <a:r>
              <a:rPr lang="zh-CN" altLang="zh-CN" dirty="0" smtClean="0"/>
              <a:t>，</a:t>
            </a:r>
            <a:r>
              <a:rPr lang="zh-CN" altLang="zh-CN" dirty="0"/>
              <a:t>是因为荷兰鲜花一直采用这种形式销售</a:t>
            </a:r>
            <a:r>
              <a:rPr lang="zh-CN" altLang="zh-CN" dirty="0" smtClean="0"/>
              <a:t>。</a:t>
            </a:r>
            <a:endParaRPr lang="en-US" altLang="zh-CN" dirty="0" smtClean="0"/>
          </a:p>
          <a:p>
            <a:r>
              <a:rPr lang="zh-CN" altLang="zh-CN" dirty="0" smtClean="0"/>
              <a:t>降价拍卖是公开进</a:t>
            </a:r>
            <a:r>
              <a:rPr lang="zh-CN" altLang="zh-CN" dirty="0"/>
              <a:t>行的，但拍卖过程中没有任何竞拍人的信息披露，而一旦竞买人接受当前价格，拍卖也就结束了。</a:t>
            </a:r>
          </a:p>
          <a:p>
            <a:endParaRPr kumimoji="1" lang="zh-CN" altLang="en-US" dirty="0"/>
          </a:p>
        </p:txBody>
      </p:sp>
    </p:spTree>
    <p:extLst>
      <p:ext uri="{BB962C8B-B14F-4D97-AF65-F5344CB8AC3E}">
        <p14:creationId xmlns:p14="http://schemas.microsoft.com/office/powerpoint/2010/main" val="4076903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密封拍卖</a:t>
            </a:r>
            <a:endParaRPr kumimoji="1" lang="zh-CN" altLang="en-US" dirty="0"/>
          </a:p>
        </p:txBody>
      </p:sp>
      <p:sp>
        <p:nvSpPr>
          <p:cNvPr id="3" name="内容占位符 2"/>
          <p:cNvSpPr>
            <a:spLocks noGrp="1"/>
          </p:cNvSpPr>
          <p:nvPr>
            <p:ph sz="quarter" idx="1"/>
          </p:nvPr>
        </p:nvSpPr>
        <p:spPr/>
        <p:txBody>
          <a:bodyPr/>
          <a:lstStyle/>
          <a:p>
            <a:r>
              <a:rPr lang="zh-CN" altLang="zh-CN" dirty="0"/>
              <a:t>首价密封拍卖过程中，竞拍者同时向卖方提交密封的报价，出价最高的人以其出价购买被拍卖的商品</a:t>
            </a:r>
            <a:r>
              <a:rPr lang="zh-CN" altLang="zh-CN" dirty="0" smtClean="0"/>
              <a:t>。</a:t>
            </a:r>
            <a:endParaRPr lang="en-US" altLang="zh-CN" dirty="0" smtClean="0"/>
          </a:p>
          <a:p>
            <a:r>
              <a:rPr lang="zh-CN" altLang="zh-CN" dirty="0" smtClean="0"/>
              <a:t>次价密封拍卖过</a:t>
            </a:r>
            <a:r>
              <a:rPr lang="zh-CN" altLang="zh-CN" dirty="0"/>
              <a:t>程中，竞拍者同时向卖方提交密封的报价，出价最高的人以第二高出价购买被拍卖的商品。</a:t>
            </a:r>
          </a:p>
          <a:p>
            <a:endParaRPr kumimoji="1" lang="zh-CN" altLang="en-US" dirty="0"/>
          </a:p>
        </p:txBody>
      </p:sp>
    </p:spTree>
    <p:extLst>
      <p:ext uri="{BB962C8B-B14F-4D97-AF65-F5344CB8AC3E}">
        <p14:creationId xmlns:p14="http://schemas.microsoft.com/office/powerpoint/2010/main" val="1075102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次价密封拍卖</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a:t>次价密封拍卖也被称之为“维克瑞拍卖”，以纪威廉·维克瑞（</a:t>
            </a:r>
            <a:r>
              <a:rPr lang="en-US" altLang="zh-CN" dirty="0"/>
              <a:t>William </a:t>
            </a:r>
            <a:r>
              <a:rPr lang="en-US" altLang="zh-CN" dirty="0" err="1"/>
              <a:t>Vickrey</a:t>
            </a:r>
            <a:r>
              <a:rPr lang="zh-CN" altLang="zh-CN" dirty="0"/>
              <a:t>，</a:t>
            </a:r>
            <a:r>
              <a:rPr lang="en-US" altLang="zh-CN" dirty="0"/>
              <a:t>1914-1996</a:t>
            </a:r>
            <a:r>
              <a:rPr lang="zh-CN" altLang="zh-CN" dirty="0"/>
              <a:t>）对次价拍卖的研究贡献</a:t>
            </a:r>
            <a:r>
              <a:rPr lang="zh-CN" altLang="zh-CN" dirty="0" smtClean="0"/>
              <a:t>。</a:t>
            </a:r>
            <a:endParaRPr lang="en-US" altLang="zh-CN" dirty="0" smtClean="0"/>
          </a:p>
          <a:p>
            <a:r>
              <a:rPr lang="zh-CN" altLang="zh-CN" dirty="0" smtClean="0"/>
              <a:t>注意</a:t>
            </a:r>
            <a:r>
              <a:rPr lang="zh-CN" altLang="en-US" dirty="0" smtClean="0"/>
              <a:t>：</a:t>
            </a:r>
            <a:r>
              <a:rPr lang="zh-CN" altLang="zh-CN" dirty="0" smtClean="0"/>
              <a:t>不要混淆维克瑞拍卖</a:t>
            </a:r>
            <a:r>
              <a:rPr lang="zh-CN" altLang="zh-CN" dirty="0"/>
              <a:t>与</a:t>
            </a:r>
            <a:r>
              <a:rPr lang="en-US" altLang="zh-CN" dirty="0"/>
              <a:t>VCG</a:t>
            </a:r>
            <a:r>
              <a:rPr lang="zh-CN" altLang="zh-CN" dirty="0"/>
              <a:t>机制</a:t>
            </a:r>
            <a:r>
              <a:rPr lang="zh-CN" altLang="zh-CN" dirty="0" smtClean="0"/>
              <a:t>。</a:t>
            </a:r>
            <a:endParaRPr lang="en-US" altLang="zh-CN" dirty="0" smtClean="0"/>
          </a:p>
          <a:p>
            <a:pPr lvl="1"/>
            <a:r>
              <a:rPr lang="zh-CN" altLang="zh-CN" dirty="0" smtClean="0"/>
              <a:t>维克瑞是首位采用博弈论分析拍卖</a:t>
            </a:r>
            <a:r>
              <a:rPr lang="zh-CN" altLang="zh-CN" dirty="0"/>
              <a:t>的专家</a:t>
            </a:r>
            <a:r>
              <a:rPr lang="zh-CN" altLang="zh-CN" dirty="0" smtClean="0"/>
              <a:t>。</a:t>
            </a:r>
            <a:endParaRPr lang="en-US" altLang="zh-CN" dirty="0" smtClean="0"/>
          </a:p>
          <a:p>
            <a:pPr lvl="1"/>
            <a:r>
              <a:rPr lang="zh-CN" altLang="zh-CN" dirty="0" smtClean="0"/>
              <a:t>关于不对称</a:t>
            </a:r>
            <a:r>
              <a:rPr lang="zh-CN" altLang="zh-CN" dirty="0"/>
              <a:t>信息下对激励经济理论作出的奠基性贡献，获得了</a:t>
            </a:r>
            <a:r>
              <a:rPr lang="en-US" altLang="zh-CN" dirty="0"/>
              <a:t>1996</a:t>
            </a:r>
            <a:r>
              <a:rPr lang="zh-CN" altLang="zh-CN" dirty="0"/>
              <a:t>年的诺贝尔奖</a:t>
            </a:r>
            <a:r>
              <a:rPr lang="zh-CN" altLang="zh-CN" dirty="0" smtClean="0"/>
              <a:t>。</a:t>
            </a:r>
            <a:endParaRPr lang="en-US" altLang="zh-CN" dirty="0" smtClean="0"/>
          </a:p>
          <a:p>
            <a:pPr lvl="1"/>
            <a:r>
              <a:rPr lang="zh-CN" altLang="zh-CN" dirty="0" smtClean="0"/>
              <a:t>不幸的</a:t>
            </a:r>
            <a:r>
              <a:rPr lang="zh-CN" altLang="zh-CN" dirty="0"/>
              <a:t>是，维克瑞在得奖三天后去世。 </a:t>
            </a:r>
            <a:endParaRPr kumimoji="1" lang="zh-CN" altLang="en-US" dirty="0"/>
          </a:p>
        </p:txBody>
      </p:sp>
    </p:spTree>
    <p:extLst>
      <p:ext uri="{BB962C8B-B14F-4D97-AF65-F5344CB8AC3E}">
        <p14:creationId xmlns:p14="http://schemas.microsoft.com/office/powerpoint/2010/main" val="3123347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2800" dirty="0"/>
              <a:t>首价密封拍卖与降价拍卖（荷兰拍卖）</a:t>
            </a:r>
            <a:r>
              <a:rPr lang="zh-CN" altLang="zh-CN" sz="2800" dirty="0" smtClean="0"/>
              <a:t>完全等价</a:t>
            </a:r>
            <a:endParaRPr kumimoji="1" lang="zh-CN" altLang="en-US" sz="2800" dirty="0"/>
          </a:p>
        </p:txBody>
      </p:sp>
      <p:sp>
        <p:nvSpPr>
          <p:cNvPr id="3" name="内容占位符 2"/>
          <p:cNvSpPr>
            <a:spLocks noGrp="1"/>
          </p:cNvSpPr>
          <p:nvPr>
            <p:ph sz="quarter" idx="1"/>
          </p:nvPr>
        </p:nvSpPr>
        <p:spPr/>
        <p:txBody>
          <a:bodyPr>
            <a:normAutofit fontScale="85000" lnSpcReduction="20000"/>
          </a:bodyPr>
          <a:lstStyle/>
          <a:p>
            <a:r>
              <a:rPr lang="zh-CN" altLang="zh-CN" dirty="0"/>
              <a:t>如果将拍卖看成一个博弈的过程，首价密封拍卖与降价拍卖（荷兰拍卖）完全等价</a:t>
            </a:r>
            <a:r>
              <a:rPr lang="zh-CN" altLang="zh-CN" dirty="0" smtClean="0"/>
              <a:t>，</a:t>
            </a:r>
            <a:endParaRPr lang="en-US" altLang="zh-CN" dirty="0" smtClean="0"/>
          </a:p>
          <a:p>
            <a:r>
              <a:rPr lang="zh-CN" altLang="zh-CN" dirty="0" smtClean="0"/>
              <a:t>因为首价密封拍卖与增价</a:t>
            </a:r>
            <a:r>
              <a:rPr lang="zh-CN" altLang="zh-CN" dirty="0"/>
              <a:t>拍的参与者无法从拍卖过程中获得他人的任何有用信息，只能按照自己偏好的价格报价，因而出价策略相同，对拍卖人的收益也一样</a:t>
            </a:r>
            <a:r>
              <a:rPr lang="zh-CN" altLang="zh-CN" dirty="0" smtClean="0"/>
              <a:t>。</a:t>
            </a:r>
            <a:endParaRPr lang="en-US" altLang="zh-CN" dirty="0" smtClean="0"/>
          </a:p>
          <a:p>
            <a:r>
              <a:rPr lang="zh-CN" altLang="zh-CN" dirty="0" smtClean="0"/>
              <a:t>在首价密封拍卖和降价拍卖中</a:t>
            </a:r>
            <a:r>
              <a:rPr lang="zh-CN" altLang="zh-CN" dirty="0"/>
              <a:t>，按照真实估值出价却不是一个占优策略</a:t>
            </a:r>
            <a:r>
              <a:rPr lang="zh-CN" altLang="zh-CN" dirty="0" smtClean="0"/>
              <a:t>。</a:t>
            </a:r>
            <a:endParaRPr lang="en-US" altLang="zh-CN" dirty="0" smtClean="0"/>
          </a:p>
          <a:p>
            <a:pPr lvl="1"/>
            <a:r>
              <a:rPr lang="zh-CN" altLang="zh-CN" dirty="0" smtClean="0"/>
              <a:t>因为如果以真实估值出价没</a:t>
            </a:r>
            <a:r>
              <a:rPr lang="zh-CN" altLang="zh-CN" dirty="0"/>
              <a:t>有中标，收益为</a:t>
            </a:r>
            <a:r>
              <a:rPr lang="en-US" altLang="zh-CN" dirty="0"/>
              <a:t>0</a:t>
            </a:r>
            <a:r>
              <a:rPr lang="zh-CN" altLang="zh-CN" dirty="0" smtClean="0"/>
              <a:t>；</a:t>
            </a:r>
            <a:endParaRPr lang="en-US" altLang="zh-CN" dirty="0" smtClean="0"/>
          </a:p>
          <a:p>
            <a:pPr lvl="1"/>
            <a:r>
              <a:rPr lang="zh-CN" altLang="zh-CN" dirty="0" smtClean="0"/>
              <a:t>如果</a:t>
            </a:r>
            <a:r>
              <a:rPr lang="zh-CN" altLang="zh-CN" dirty="0"/>
              <a:t>成功了，中标价等于内心的真实估值，收益依然是</a:t>
            </a:r>
            <a:r>
              <a:rPr lang="en-US" altLang="zh-CN" dirty="0"/>
              <a:t>0</a:t>
            </a:r>
            <a:r>
              <a:rPr lang="zh-CN" altLang="zh-CN" dirty="0" smtClean="0"/>
              <a:t>。</a:t>
            </a:r>
            <a:endParaRPr lang="en-US" altLang="zh-CN" dirty="0" smtClean="0"/>
          </a:p>
          <a:p>
            <a:pPr lvl="1"/>
            <a:r>
              <a:rPr lang="zh-CN" altLang="zh-CN" dirty="0" smtClean="0"/>
              <a:t>最好的出价方式是稍微降低出价</a:t>
            </a:r>
            <a:r>
              <a:rPr lang="zh-CN" altLang="zh-CN" dirty="0"/>
              <a:t>。</a:t>
            </a:r>
          </a:p>
          <a:p>
            <a:endParaRPr kumimoji="1" lang="zh-CN" altLang="en-US" dirty="0"/>
          </a:p>
        </p:txBody>
      </p:sp>
    </p:spTree>
    <p:extLst>
      <p:ext uri="{BB962C8B-B14F-4D97-AF65-F5344CB8AC3E}">
        <p14:creationId xmlns:p14="http://schemas.microsoft.com/office/powerpoint/2010/main" val="182850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200" dirty="0"/>
              <a:t>增价拍卖（英式拍卖）</a:t>
            </a:r>
            <a:r>
              <a:rPr lang="zh-CN" altLang="zh-CN" sz="3200" dirty="0" smtClean="0"/>
              <a:t>和次价密封拍卖等价</a:t>
            </a:r>
            <a:endParaRPr kumimoji="1" lang="zh-CN" altLang="en-US" sz="3200" dirty="0"/>
          </a:p>
        </p:txBody>
      </p:sp>
      <p:sp>
        <p:nvSpPr>
          <p:cNvPr id="3" name="内容占位符 2"/>
          <p:cNvSpPr>
            <a:spLocks noGrp="1"/>
          </p:cNvSpPr>
          <p:nvPr>
            <p:ph sz="quarter" idx="1"/>
          </p:nvPr>
        </p:nvSpPr>
        <p:spPr/>
        <p:txBody>
          <a:bodyPr>
            <a:normAutofit lnSpcReduction="10000"/>
          </a:bodyPr>
          <a:lstStyle/>
          <a:p>
            <a:r>
              <a:rPr lang="zh-CN" altLang="zh-CN" dirty="0" smtClean="0"/>
              <a:t>增价拍卖也是以次价成交</a:t>
            </a:r>
            <a:r>
              <a:rPr lang="zh-CN" altLang="zh-CN" dirty="0"/>
              <a:t>的。</a:t>
            </a:r>
            <a:endParaRPr lang="en-US" altLang="zh-CN" dirty="0"/>
          </a:p>
          <a:p>
            <a:pPr lvl="1"/>
            <a:r>
              <a:rPr lang="zh-CN" altLang="zh-CN" dirty="0" smtClean="0"/>
              <a:t>增价拍卖过</a:t>
            </a:r>
            <a:r>
              <a:rPr lang="zh-CN" altLang="zh-CN" dirty="0"/>
              <a:t>程中，随着价格逐渐提高竞标者不断退出</a:t>
            </a:r>
            <a:r>
              <a:rPr lang="zh-CN" altLang="zh-CN" dirty="0" smtClean="0"/>
              <a:t>。</a:t>
            </a:r>
            <a:endParaRPr lang="en-US" altLang="zh-CN" dirty="0" smtClean="0"/>
          </a:p>
          <a:p>
            <a:pPr lvl="1"/>
            <a:r>
              <a:rPr lang="zh-CN" altLang="zh-CN" dirty="0" smtClean="0"/>
              <a:t>倒</a:t>
            </a:r>
            <a:r>
              <a:rPr lang="zh-CN" altLang="zh-CN" dirty="0"/>
              <a:t>数第二个竞标者退出时，留到最后的竞标者知道只剩下自己一个人，拒绝接受更高的价格</a:t>
            </a:r>
            <a:r>
              <a:rPr lang="zh-CN" altLang="zh-CN" dirty="0" smtClean="0"/>
              <a:t>。</a:t>
            </a:r>
            <a:endParaRPr lang="en-US" altLang="zh-CN" dirty="0" smtClean="0"/>
          </a:p>
          <a:p>
            <a:pPr lvl="1"/>
            <a:r>
              <a:rPr lang="zh-CN" altLang="zh-CN" dirty="0" smtClean="0"/>
              <a:t>拍卖</a:t>
            </a:r>
            <a:r>
              <a:rPr lang="zh-CN" altLang="zh-CN" dirty="0"/>
              <a:t>的赢家就是最后的竞拍者，他所支付的价格是倒数第二个退出的竞标者退出时的价格</a:t>
            </a:r>
            <a:r>
              <a:rPr lang="zh-CN" altLang="zh-CN" dirty="0" smtClean="0"/>
              <a:t>。</a:t>
            </a:r>
            <a:endParaRPr lang="en-US" altLang="zh-CN" dirty="0"/>
          </a:p>
          <a:p>
            <a:pPr marL="365760" lvl="1" indent="0">
              <a:buNone/>
            </a:pPr>
            <a:r>
              <a:rPr lang="zh-CN" altLang="zh-CN" dirty="0" smtClean="0"/>
              <a:t>但如果不满足私人估价</a:t>
            </a:r>
            <a:r>
              <a:rPr lang="zh-CN" altLang="zh-CN" dirty="0"/>
              <a:t>的条件，英式拍卖鼓励竞价的特点会使得其成交价高于次价密封拍卖。</a:t>
            </a:r>
          </a:p>
          <a:p>
            <a:endParaRPr kumimoji="1" lang="zh-CN" altLang="en-US" dirty="0"/>
          </a:p>
        </p:txBody>
      </p:sp>
    </p:spTree>
    <p:extLst>
      <p:ext uri="{BB962C8B-B14F-4D97-AF65-F5344CB8AC3E}">
        <p14:creationId xmlns:p14="http://schemas.microsoft.com/office/powerpoint/2010/main" val="509049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zh-CN" dirty="0" smtClean="0"/>
              <a:t>对单品拍卖，</a:t>
            </a:r>
            <a:r>
              <a:rPr lang="en-US" altLang="zh-CN" dirty="0" smtClean="0"/>
              <a:t/>
            </a:r>
            <a:br>
              <a:rPr lang="en-US" altLang="zh-CN" dirty="0" smtClean="0"/>
            </a:br>
            <a:r>
              <a:rPr lang="zh-CN" altLang="zh-CN" dirty="0" smtClean="0"/>
              <a:t>次价密封拍卖鼓励人们说真话</a:t>
            </a:r>
            <a:endParaRPr kumimoji="1" lang="zh-CN" altLang="en-US" dirty="0"/>
          </a:p>
        </p:txBody>
      </p:sp>
      <p:sp>
        <p:nvSpPr>
          <p:cNvPr id="3" name="内容占位符 2"/>
          <p:cNvSpPr>
            <a:spLocks noGrp="1"/>
          </p:cNvSpPr>
          <p:nvPr>
            <p:ph sz="quarter" idx="1"/>
          </p:nvPr>
        </p:nvSpPr>
        <p:spPr>
          <a:xfrm>
            <a:off x="612648" y="1333499"/>
            <a:ext cx="8153400" cy="2476501"/>
          </a:xfrm>
        </p:spPr>
        <p:txBody>
          <a:bodyPr>
            <a:normAutofit fontScale="85000" lnSpcReduction="10000"/>
          </a:bodyPr>
          <a:lstStyle/>
          <a:p>
            <a:pPr>
              <a:lnSpc>
                <a:spcPct val="120000"/>
              </a:lnSpc>
            </a:pPr>
            <a:r>
              <a:rPr lang="zh-CN" altLang="zh-CN" dirty="0"/>
              <a:t>采用博弈论</a:t>
            </a:r>
            <a:r>
              <a:rPr lang="zh-CN" altLang="zh-CN" dirty="0" smtClean="0"/>
              <a:t>的视角，可以定义</a:t>
            </a:r>
            <a:r>
              <a:rPr lang="zh-CN" altLang="zh-CN" dirty="0"/>
              <a:t>参与者、策略、收益等</a:t>
            </a:r>
            <a:r>
              <a:rPr lang="zh-CN" altLang="zh-CN" dirty="0" smtClean="0"/>
              <a:t>。</a:t>
            </a:r>
            <a:endParaRPr lang="en-US" altLang="zh-CN" dirty="0" smtClean="0"/>
          </a:p>
          <a:p>
            <a:pPr lvl="1">
              <a:lnSpc>
                <a:spcPct val="120000"/>
              </a:lnSpc>
            </a:pPr>
            <a:r>
              <a:rPr lang="zh-CN" altLang="zh-CN" dirty="0" smtClean="0"/>
              <a:t>令</a:t>
            </a:r>
            <a:r>
              <a:rPr lang="en-US" altLang="zh-CN" i="1" dirty="0"/>
              <a:t>v</a:t>
            </a:r>
            <a:r>
              <a:rPr lang="en-US" altLang="zh-CN" i="1" baseline="-25000" dirty="0"/>
              <a:t>i</a:t>
            </a:r>
            <a:r>
              <a:rPr lang="zh-CN" altLang="zh-CN" dirty="0"/>
              <a:t>为参与者</a:t>
            </a:r>
            <a:r>
              <a:rPr lang="en-US" altLang="zh-CN" i="1" dirty="0" err="1"/>
              <a:t>i</a:t>
            </a:r>
            <a:r>
              <a:rPr lang="zh-CN" altLang="zh-CN" dirty="0"/>
              <a:t>对商品的真实估值，</a:t>
            </a:r>
            <a:r>
              <a:rPr lang="en-US" altLang="zh-CN" i="1" dirty="0"/>
              <a:t>b</a:t>
            </a:r>
            <a:r>
              <a:rPr lang="en-US" altLang="zh-CN" i="1" baseline="-25000" dirty="0"/>
              <a:t>i</a:t>
            </a:r>
            <a:r>
              <a:rPr lang="zh-CN" altLang="zh-CN" dirty="0"/>
              <a:t>为参与者</a:t>
            </a:r>
            <a:r>
              <a:rPr lang="en-US" altLang="zh-CN" i="1" dirty="0" err="1"/>
              <a:t>i</a:t>
            </a:r>
            <a:r>
              <a:rPr lang="zh-CN" altLang="zh-CN" dirty="0"/>
              <a:t>的策略竞拍价</a:t>
            </a:r>
            <a:r>
              <a:rPr lang="zh-CN" altLang="zh-CN" dirty="0" smtClean="0"/>
              <a:t>。</a:t>
            </a:r>
            <a:endParaRPr lang="en-US" altLang="zh-CN" dirty="0" smtClean="0"/>
          </a:p>
          <a:p>
            <a:pPr lvl="1">
              <a:lnSpc>
                <a:spcPct val="120000"/>
              </a:lnSpc>
            </a:pPr>
            <a:r>
              <a:rPr lang="zh-CN" altLang="zh-CN" dirty="0" smtClean="0"/>
              <a:t>如果</a:t>
            </a:r>
            <a:r>
              <a:rPr lang="en-US" altLang="zh-CN" i="1" dirty="0"/>
              <a:t>b</a:t>
            </a:r>
            <a:r>
              <a:rPr lang="en-US" altLang="zh-CN" i="1" baseline="-25000" dirty="0"/>
              <a:t>i</a:t>
            </a:r>
            <a:r>
              <a:rPr lang="zh-CN" altLang="zh-CN" dirty="0"/>
              <a:t>不是中标价，</a:t>
            </a:r>
            <a:r>
              <a:rPr lang="zh-CN" altLang="zh-CN" dirty="0" smtClean="0"/>
              <a:t>参与者</a:t>
            </a:r>
            <a:r>
              <a:rPr lang="en-US" altLang="zh-CN" i="1" dirty="0" err="1" smtClean="0"/>
              <a:t>i</a:t>
            </a:r>
            <a:r>
              <a:rPr lang="zh-CN" altLang="zh-CN" dirty="0" smtClean="0"/>
              <a:t>的回报为</a:t>
            </a:r>
            <a:r>
              <a:rPr lang="en-US" altLang="zh-CN" dirty="0" smtClean="0"/>
              <a:t>0</a:t>
            </a:r>
            <a:r>
              <a:rPr lang="zh-CN" altLang="zh-CN" dirty="0" smtClean="0"/>
              <a:t>；</a:t>
            </a:r>
            <a:endParaRPr lang="en-US" altLang="zh-CN" dirty="0" smtClean="0"/>
          </a:p>
          <a:p>
            <a:pPr lvl="1">
              <a:lnSpc>
                <a:spcPct val="120000"/>
              </a:lnSpc>
            </a:pPr>
            <a:r>
              <a:rPr lang="zh-CN" altLang="zh-CN" dirty="0" smtClean="0"/>
              <a:t>如果</a:t>
            </a:r>
            <a:r>
              <a:rPr lang="en-US" altLang="zh-CN" i="1" dirty="0"/>
              <a:t>b</a:t>
            </a:r>
            <a:r>
              <a:rPr lang="en-US" altLang="zh-CN" i="1" baseline="-25000" dirty="0"/>
              <a:t>i</a:t>
            </a:r>
            <a:r>
              <a:rPr lang="zh-CN" altLang="zh-CN" dirty="0"/>
              <a:t>是中标价且次高价位为</a:t>
            </a:r>
            <a:r>
              <a:rPr lang="en-US" altLang="zh-CN" i="1" dirty="0" err="1"/>
              <a:t>b</a:t>
            </a:r>
            <a:r>
              <a:rPr lang="en-US" altLang="zh-CN" i="1" baseline="-25000" dirty="0" err="1"/>
              <a:t>j</a:t>
            </a:r>
            <a:r>
              <a:rPr lang="zh-CN" altLang="zh-CN" dirty="0"/>
              <a:t>，那么参与者</a:t>
            </a:r>
            <a:r>
              <a:rPr lang="en-US" altLang="zh-CN" i="1" dirty="0" err="1"/>
              <a:t>i</a:t>
            </a:r>
            <a:r>
              <a:rPr lang="zh-CN" altLang="zh-CN" dirty="0"/>
              <a:t>的回报为</a:t>
            </a:r>
            <a:r>
              <a:rPr lang="en-US" altLang="zh-CN" i="1" dirty="0" smtClean="0"/>
              <a:t>v</a:t>
            </a:r>
            <a:r>
              <a:rPr lang="en-US" altLang="zh-CN" i="1" baseline="-25000" dirty="0" smtClean="0"/>
              <a:t>i</a:t>
            </a:r>
            <a:r>
              <a:rPr lang="zh-CN" altLang="en-US" i="1" dirty="0" smtClean="0"/>
              <a:t> </a:t>
            </a:r>
            <a:r>
              <a:rPr lang="en-US" altLang="zh-CN" i="1" dirty="0" smtClean="0"/>
              <a:t>-</a:t>
            </a:r>
            <a:r>
              <a:rPr lang="zh-CN" altLang="en-US" i="1" dirty="0" smtClean="0"/>
              <a:t> </a:t>
            </a:r>
            <a:r>
              <a:rPr lang="en-US" altLang="zh-CN" i="1" dirty="0" err="1" smtClean="0"/>
              <a:t>b</a:t>
            </a:r>
            <a:r>
              <a:rPr lang="en-US" altLang="zh-CN" i="1" baseline="-25000" dirty="0" err="1" smtClean="0"/>
              <a:t>j</a:t>
            </a:r>
            <a:r>
              <a:rPr lang="zh-CN" altLang="zh-CN" dirty="0" smtClean="0"/>
              <a:t>。</a:t>
            </a:r>
            <a:endParaRPr lang="en-US" altLang="zh-CN" dirty="0" smtClean="0"/>
          </a:p>
          <a:p>
            <a:pPr>
              <a:lnSpc>
                <a:spcPct val="120000"/>
              </a:lnSpc>
            </a:pPr>
            <a:r>
              <a:rPr lang="zh-CN" altLang="zh-CN" dirty="0" smtClean="0"/>
              <a:t>（</a:t>
            </a:r>
            <a:r>
              <a:rPr lang="en-US" altLang="zh-CN" dirty="0"/>
              <a:t>1</a:t>
            </a:r>
            <a:r>
              <a:rPr lang="zh-CN" altLang="zh-CN" dirty="0"/>
              <a:t>）如果假定参与者</a:t>
            </a:r>
            <a:r>
              <a:rPr lang="en-US" altLang="zh-CN" i="1" dirty="0" err="1"/>
              <a:t>i</a:t>
            </a:r>
            <a:r>
              <a:rPr lang="zh-CN" altLang="zh-CN" dirty="0"/>
              <a:t>选择另外一个出价</a:t>
            </a:r>
            <a:r>
              <a:rPr lang="en-US" altLang="zh-CN" i="1" dirty="0" smtClean="0"/>
              <a:t>b</a:t>
            </a:r>
            <a:r>
              <a:rPr lang="en-US" altLang="zh-CN" i="1" baseline="-25000" dirty="0" smtClean="0"/>
              <a:t>i</a:t>
            </a:r>
            <a:r>
              <a:rPr lang="en-US" altLang="zh-CN" i="1" dirty="0" smtClean="0"/>
              <a:t>' </a:t>
            </a:r>
            <a:r>
              <a:rPr lang="en-US" altLang="zh-CN" i="1" dirty="0"/>
              <a:t>&gt; v</a:t>
            </a:r>
            <a:r>
              <a:rPr lang="en-US" altLang="zh-CN" i="1" baseline="-25000" dirty="0"/>
              <a:t>i</a:t>
            </a:r>
            <a:r>
              <a:rPr lang="zh-CN" altLang="zh-CN" dirty="0" smtClean="0"/>
              <a:t>。</a:t>
            </a:r>
            <a:endParaRPr lang="en-US" altLang="zh-CN" dirty="0" smtClean="0"/>
          </a:p>
          <a:p>
            <a:pPr>
              <a:lnSpc>
                <a:spcPct val="120000"/>
              </a:lnSpc>
            </a:pPr>
            <a:endParaRPr kumimoji="1" lang="zh-CN" altLang="en-US" dirty="0"/>
          </a:p>
        </p:txBody>
      </p:sp>
      <p:sp>
        <p:nvSpPr>
          <p:cNvPr id="4" name="矩形 3"/>
          <p:cNvSpPr/>
          <p:nvPr/>
        </p:nvSpPr>
        <p:spPr>
          <a:xfrm>
            <a:off x="662726" y="3695074"/>
            <a:ext cx="8028616" cy="155940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20000"/>
              </a:lnSpc>
            </a:pPr>
            <a:r>
              <a:rPr lang="zh-CN" altLang="zh-CN" sz="2000" dirty="0">
                <a:cs typeface="仿宋"/>
              </a:rPr>
              <a:t>那么当</a:t>
            </a:r>
            <a:r>
              <a:rPr lang="en-US" altLang="zh-CN" sz="2000" i="1" dirty="0" err="1">
                <a:cs typeface="仿宋"/>
              </a:rPr>
              <a:t>i</a:t>
            </a:r>
            <a:r>
              <a:rPr lang="zh-CN" altLang="zh-CN" sz="2000" dirty="0">
                <a:cs typeface="仿宋"/>
              </a:rPr>
              <a:t>以</a:t>
            </a:r>
            <a:r>
              <a:rPr lang="en-US" altLang="zh-CN" sz="2000" i="1" dirty="0">
                <a:cs typeface="仿宋"/>
              </a:rPr>
              <a:t>v</a:t>
            </a:r>
            <a:r>
              <a:rPr lang="en-US" altLang="zh-CN" sz="2000" i="1" baseline="-25000" dirty="0">
                <a:cs typeface="仿宋"/>
              </a:rPr>
              <a:t>i</a:t>
            </a:r>
            <a:r>
              <a:rPr lang="zh-CN" altLang="zh-CN" sz="2000" dirty="0">
                <a:cs typeface="仿宋"/>
              </a:rPr>
              <a:t>出价没有获胜，但以</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赢得拍卖时才会对</a:t>
            </a:r>
            <a:r>
              <a:rPr lang="en-US" altLang="zh-CN" sz="2000" i="1" dirty="0" err="1">
                <a:cs typeface="仿宋"/>
              </a:rPr>
              <a:t>i</a:t>
            </a:r>
            <a:r>
              <a:rPr lang="zh-CN" altLang="zh-CN" sz="2000" dirty="0">
                <a:cs typeface="仿宋"/>
              </a:rPr>
              <a:t>的收益产生影响</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此时</a:t>
            </a:r>
            <a:r>
              <a:rPr lang="zh-CN" altLang="zh-CN" sz="2000" dirty="0">
                <a:cs typeface="仿宋"/>
              </a:rPr>
              <a:t>，次价</a:t>
            </a:r>
            <a:r>
              <a:rPr lang="en-US" altLang="zh-CN" sz="2000" i="1" dirty="0" err="1">
                <a:cs typeface="仿宋"/>
              </a:rPr>
              <a:t>b</a:t>
            </a:r>
            <a:r>
              <a:rPr lang="en-US" altLang="zh-CN" sz="2000" i="1" baseline="-25000" dirty="0" err="1">
                <a:cs typeface="仿宋"/>
              </a:rPr>
              <a:t>j</a:t>
            </a:r>
            <a:r>
              <a:rPr lang="zh-CN" altLang="zh-CN" sz="2000" dirty="0">
                <a:cs typeface="仿宋"/>
              </a:rPr>
              <a:t>必须在</a:t>
            </a:r>
            <a:r>
              <a:rPr lang="en-US" altLang="zh-CN" sz="2000" i="1" dirty="0">
                <a:cs typeface="仿宋"/>
              </a:rPr>
              <a:t>b</a:t>
            </a:r>
            <a:r>
              <a:rPr lang="en-US" altLang="zh-CN" sz="2000" i="1" baseline="-25000" dirty="0">
                <a:cs typeface="仿宋"/>
              </a:rPr>
              <a:t>i</a:t>
            </a:r>
            <a:r>
              <a:rPr lang="zh-CN" altLang="zh-CN" sz="2000" dirty="0">
                <a:cs typeface="仿宋"/>
              </a:rPr>
              <a:t>和</a:t>
            </a:r>
            <a:r>
              <a:rPr lang="en-US" altLang="zh-CN" sz="2000" i="1" dirty="0">
                <a:cs typeface="仿宋"/>
              </a:rPr>
              <a:t>b</a:t>
            </a:r>
            <a:r>
              <a:rPr lang="en-US" altLang="zh-CN" sz="2000" i="1" baseline="-25000" dirty="0">
                <a:cs typeface="仿宋"/>
              </a:rPr>
              <a:t>i</a:t>
            </a:r>
            <a:r>
              <a:rPr lang="en-US" altLang="zh-CN" sz="2000" i="1" dirty="0"/>
              <a:t>'</a:t>
            </a:r>
            <a:r>
              <a:rPr lang="zh-CN" altLang="en-US" sz="2000" i="1" dirty="0"/>
              <a:t> </a:t>
            </a:r>
            <a:r>
              <a:rPr lang="zh-CN" altLang="zh-CN" sz="2000" dirty="0">
                <a:cs typeface="仿宋"/>
              </a:rPr>
              <a:t>之间</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显然此时</a:t>
            </a:r>
            <a:r>
              <a:rPr lang="en-US" altLang="zh-CN" sz="2000" i="1" dirty="0">
                <a:cs typeface="仿宋"/>
              </a:rPr>
              <a:t>v</a:t>
            </a:r>
            <a:r>
              <a:rPr lang="en-US" altLang="zh-CN" sz="2000" i="1" baseline="-25000" dirty="0">
                <a:cs typeface="仿宋"/>
              </a:rPr>
              <a:t>i</a:t>
            </a:r>
            <a:r>
              <a:rPr lang="zh-CN" altLang="en-US" sz="2000" i="1" dirty="0">
                <a:cs typeface="仿宋"/>
              </a:rPr>
              <a:t> </a:t>
            </a:r>
            <a:r>
              <a:rPr lang="en-US" altLang="zh-CN" sz="2000" i="1" dirty="0">
                <a:cs typeface="仿宋"/>
              </a:rPr>
              <a:t>-</a:t>
            </a:r>
            <a:r>
              <a:rPr lang="zh-CN" altLang="en-US" sz="2000" i="1" dirty="0">
                <a:cs typeface="仿宋"/>
              </a:rPr>
              <a:t> </a:t>
            </a:r>
            <a:r>
              <a:rPr lang="en-US" altLang="zh-CN" sz="2000" i="1" dirty="0" err="1">
                <a:cs typeface="仿宋"/>
              </a:rPr>
              <a:t>b</a:t>
            </a:r>
            <a:r>
              <a:rPr lang="en-US" altLang="zh-CN" sz="2000" i="1" baseline="-25000" dirty="0" err="1">
                <a:cs typeface="仿宋"/>
              </a:rPr>
              <a:t>j</a:t>
            </a:r>
            <a:r>
              <a:rPr lang="en-US" altLang="zh-CN" sz="2000" i="1" dirty="0">
                <a:cs typeface="仿宋"/>
              </a:rPr>
              <a:t> &lt; v</a:t>
            </a:r>
            <a:r>
              <a:rPr lang="en-US" altLang="zh-CN" sz="2000" i="1" baseline="-25000" dirty="0">
                <a:cs typeface="仿宋"/>
              </a:rPr>
              <a:t>i</a:t>
            </a:r>
            <a:r>
              <a:rPr lang="zh-CN" altLang="en-US" sz="2000" i="1" dirty="0">
                <a:cs typeface="仿宋"/>
              </a:rPr>
              <a:t> </a:t>
            </a:r>
            <a:r>
              <a:rPr lang="en-US" altLang="zh-CN" sz="2000" i="1" dirty="0">
                <a:cs typeface="仿宋"/>
              </a:rPr>
              <a:t>-</a:t>
            </a:r>
            <a:r>
              <a:rPr lang="zh-CN" altLang="en-US" sz="2000" i="1" dirty="0">
                <a:cs typeface="仿宋"/>
              </a:rPr>
              <a:t> </a:t>
            </a:r>
            <a:r>
              <a:rPr lang="en-US" altLang="zh-CN" sz="2000" i="1" dirty="0">
                <a:cs typeface="仿宋"/>
              </a:rPr>
              <a:t>b</a:t>
            </a:r>
            <a:r>
              <a:rPr lang="en-US" altLang="zh-CN" sz="2000" i="1" baseline="-25000" dirty="0">
                <a:cs typeface="仿宋"/>
              </a:rPr>
              <a:t>i</a:t>
            </a:r>
            <a:r>
              <a:rPr lang="en-US" altLang="zh-CN" sz="2000" i="1" dirty="0"/>
              <a:t>'</a:t>
            </a:r>
            <a:r>
              <a:rPr lang="en-US" altLang="zh-CN" sz="2000" i="1" dirty="0">
                <a:cs typeface="仿宋"/>
              </a:rPr>
              <a:t> &lt;0</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因</a:t>
            </a:r>
            <a:r>
              <a:rPr lang="zh-CN" altLang="zh-CN" sz="2000" dirty="0">
                <a:cs typeface="仿宋"/>
              </a:rPr>
              <a:t>此出高价</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并不能改善参与者</a:t>
            </a:r>
            <a:r>
              <a:rPr lang="en-US" altLang="zh-CN" sz="2000" i="1" dirty="0" err="1">
                <a:cs typeface="仿宋"/>
              </a:rPr>
              <a:t>i</a:t>
            </a:r>
            <a:r>
              <a:rPr lang="zh-CN" altLang="zh-CN" sz="2000" dirty="0">
                <a:cs typeface="仿宋"/>
              </a:rPr>
              <a:t>的收益。</a:t>
            </a:r>
          </a:p>
        </p:txBody>
      </p:sp>
    </p:spTree>
    <p:extLst>
      <p:ext uri="{BB962C8B-B14F-4D97-AF65-F5344CB8AC3E}">
        <p14:creationId xmlns:p14="http://schemas.microsoft.com/office/powerpoint/2010/main" val="35120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2993216"/>
          </a:xfrm>
        </p:spPr>
        <p:txBody>
          <a:bodyPr>
            <a:normAutofit/>
          </a:bodyPr>
          <a:lstStyle/>
          <a:p>
            <a:r>
              <a:rPr lang="zh-CN" altLang="zh-CN" dirty="0">
                <a:latin typeface="+mj-ea"/>
                <a:ea typeface="+mj-ea"/>
              </a:rPr>
              <a:t>产业</a:t>
            </a:r>
            <a:r>
              <a:rPr lang="zh-CN" altLang="zh-CN" dirty="0" smtClean="0">
                <a:latin typeface="+mj-ea"/>
                <a:ea typeface="+mj-ea"/>
              </a:rPr>
              <a:t>的发展</a:t>
            </a:r>
            <a:r>
              <a:rPr lang="zh-CN" altLang="en-US" dirty="0" smtClean="0">
                <a:latin typeface="+mj-ea"/>
                <a:ea typeface="+mj-ea"/>
              </a:rPr>
              <a:t>历程</a:t>
            </a:r>
            <a:endParaRPr lang="en-US" altLang="zh-CN" dirty="0" smtClean="0">
              <a:latin typeface="+mj-ea"/>
              <a:ea typeface="+mj-ea"/>
            </a:endParaRPr>
          </a:p>
          <a:p>
            <a:pPr marL="457200" indent="-457200">
              <a:buFont typeface="Arial"/>
              <a:buChar char="•"/>
            </a:pPr>
            <a:r>
              <a:rPr lang="zh-CN" altLang="zh-CN" dirty="0" smtClean="0">
                <a:latin typeface="+mj-ea"/>
                <a:ea typeface="+mj-ea"/>
              </a:rPr>
              <a:t>技术驱动阶段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产品驱动阶段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运营驱动阶段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新一轮技术浪潮的冲击</a:t>
            </a:r>
            <a:endParaRPr kumimoji="1" lang="zh-CN" altLang="en-US" dirty="0">
              <a:latin typeface="+mj-ea"/>
              <a:ea typeface="+mj-ea"/>
            </a:endParaRPr>
          </a:p>
        </p:txBody>
      </p:sp>
      <p:sp>
        <p:nvSpPr>
          <p:cNvPr id="4" name="标题 3"/>
          <p:cNvSpPr>
            <a:spLocks noGrp="1"/>
          </p:cNvSpPr>
          <p:nvPr>
            <p:ph type="title"/>
          </p:nvPr>
        </p:nvSpPr>
        <p:spPr/>
        <p:txBody>
          <a:bodyPr>
            <a:normAutofit/>
          </a:bodyPr>
          <a:lstStyle/>
          <a:p>
            <a:r>
              <a:rPr lang="zh-CN" altLang="zh-CN" b="1" dirty="0"/>
              <a:t>一、引</a:t>
            </a:r>
            <a:r>
              <a:rPr lang="zh-CN" altLang="zh-CN" b="1" dirty="0" smtClean="0"/>
              <a:t>言</a:t>
            </a:r>
            <a:endParaRPr kumimoji="1" lang="zh-CN" altLang="en-US" dirty="0"/>
          </a:p>
        </p:txBody>
      </p:sp>
      <p:pic>
        <p:nvPicPr>
          <p:cNvPr id="6" name="内容占位符 3"/>
          <p:cNvPicPr>
            <a:picLocks noChangeAspect="1"/>
          </p:cNvPicPr>
          <p:nvPr/>
        </p:nvPicPr>
        <p:blipFill>
          <a:blip r:embed="rId2"/>
          <a:srcRect t="4050" b="4050"/>
          <a:stretch>
            <a:fillRect/>
          </a:stretch>
        </p:blipFill>
        <p:spPr>
          <a:xfrm>
            <a:off x="5556486" y="3700732"/>
            <a:ext cx="3201520" cy="1471103"/>
          </a:xfrm>
          <a:prstGeom prst="rect">
            <a:avLst/>
          </a:prstGeom>
        </p:spPr>
      </p:pic>
      <p:graphicFrame>
        <p:nvGraphicFramePr>
          <p:cNvPr id="7" name="图表 6"/>
          <p:cNvGraphicFramePr/>
          <p:nvPr>
            <p:extLst>
              <p:ext uri="{D42A27DB-BD31-4B8C-83A1-F6EECF244321}">
                <p14:modId xmlns:p14="http://schemas.microsoft.com/office/powerpoint/2010/main" val="654552353"/>
              </p:ext>
            </p:extLst>
          </p:nvPr>
        </p:nvGraphicFramePr>
        <p:xfrm>
          <a:off x="4748914" y="896471"/>
          <a:ext cx="4395086" cy="3539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138771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zh-CN" dirty="0" smtClean="0"/>
              <a:t>对单品拍卖，</a:t>
            </a:r>
            <a:r>
              <a:rPr lang="en-US" altLang="zh-CN" dirty="0" smtClean="0"/>
              <a:t/>
            </a:r>
            <a:br>
              <a:rPr lang="en-US" altLang="zh-CN" dirty="0" smtClean="0"/>
            </a:br>
            <a:r>
              <a:rPr lang="zh-CN" altLang="zh-CN" dirty="0" smtClean="0"/>
              <a:t>次价密封拍卖鼓励人们说真话</a:t>
            </a:r>
            <a:endParaRPr kumimoji="1" lang="zh-CN" altLang="en-US" dirty="0"/>
          </a:p>
        </p:txBody>
      </p:sp>
      <p:sp>
        <p:nvSpPr>
          <p:cNvPr id="3" name="内容占位符 2"/>
          <p:cNvSpPr>
            <a:spLocks noGrp="1"/>
          </p:cNvSpPr>
          <p:nvPr>
            <p:ph sz="quarter" idx="1"/>
          </p:nvPr>
        </p:nvSpPr>
        <p:spPr>
          <a:xfrm>
            <a:off x="612648" y="1333499"/>
            <a:ext cx="8153400" cy="4194735"/>
          </a:xfrm>
        </p:spPr>
        <p:txBody>
          <a:bodyPr>
            <a:normAutofit/>
          </a:bodyPr>
          <a:lstStyle/>
          <a:p>
            <a:pPr>
              <a:lnSpc>
                <a:spcPct val="120000"/>
              </a:lnSpc>
            </a:pPr>
            <a:r>
              <a:rPr lang="zh-CN" altLang="zh-CN" dirty="0" smtClean="0"/>
              <a:t>（</a:t>
            </a:r>
            <a:r>
              <a:rPr lang="en-US" altLang="zh-CN" dirty="0" smtClean="0"/>
              <a:t>2</a:t>
            </a:r>
            <a:r>
              <a:rPr lang="zh-CN" altLang="zh-CN" dirty="0" smtClean="0"/>
              <a:t>）如果假定参与者</a:t>
            </a:r>
            <a:r>
              <a:rPr lang="en-US" altLang="zh-CN" i="1" dirty="0" err="1" smtClean="0"/>
              <a:t>i</a:t>
            </a:r>
            <a:r>
              <a:rPr lang="zh-CN" altLang="zh-CN" dirty="0" smtClean="0"/>
              <a:t>选择另外一个出价</a:t>
            </a:r>
            <a:r>
              <a:rPr lang="en-US" altLang="zh-CN" i="1" dirty="0" smtClean="0"/>
              <a:t>bi'</a:t>
            </a:r>
            <a:r>
              <a:rPr lang="en-US" altLang="zh-CN" i="1" dirty="0"/>
              <a:t>'</a:t>
            </a:r>
            <a:r>
              <a:rPr lang="en-US" altLang="zh-CN" i="1" dirty="0" smtClean="0"/>
              <a:t>&lt; vi</a:t>
            </a:r>
            <a:r>
              <a:rPr lang="zh-CN" altLang="zh-CN" dirty="0" smtClean="0"/>
              <a:t>。</a:t>
            </a:r>
            <a:endParaRPr lang="en-US" altLang="zh-CN" dirty="0" smtClean="0"/>
          </a:p>
          <a:p>
            <a:pPr marL="0" indent="0">
              <a:lnSpc>
                <a:spcPct val="120000"/>
              </a:lnSpc>
              <a:buNone/>
            </a:pPr>
            <a:endParaRPr lang="en-US" altLang="zh-CN" dirty="0" smtClean="0"/>
          </a:p>
          <a:p>
            <a:pPr>
              <a:lnSpc>
                <a:spcPct val="120000"/>
              </a:lnSpc>
            </a:pPr>
            <a:endParaRPr kumimoji="1" lang="zh-CN" altLang="en-US" dirty="0"/>
          </a:p>
        </p:txBody>
      </p:sp>
      <p:sp>
        <p:nvSpPr>
          <p:cNvPr id="4" name="矩形 3"/>
          <p:cNvSpPr/>
          <p:nvPr/>
        </p:nvSpPr>
        <p:spPr>
          <a:xfrm>
            <a:off x="933856" y="1982997"/>
            <a:ext cx="7570453" cy="155940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20000"/>
              </a:lnSpc>
            </a:pPr>
            <a:r>
              <a:rPr lang="zh-CN" altLang="zh-CN" sz="2000" dirty="0">
                <a:cs typeface="仿宋"/>
              </a:rPr>
              <a:t>那么当</a:t>
            </a:r>
            <a:r>
              <a:rPr lang="en-US" altLang="zh-CN" sz="2000" i="1" dirty="0" err="1">
                <a:cs typeface="仿宋"/>
              </a:rPr>
              <a:t>i</a:t>
            </a:r>
            <a:r>
              <a:rPr lang="zh-CN" altLang="zh-CN" sz="2000" dirty="0">
                <a:cs typeface="仿宋"/>
              </a:rPr>
              <a:t>以</a:t>
            </a:r>
            <a:r>
              <a:rPr lang="en-US" altLang="zh-CN" sz="2000" i="1" dirty="0">
                <a:cs typeface="仿宋"/>
              </a:rPr>
              <a:t>v</a:t>
            </a:r>
            <a:r>
              <a:rPr lang="en-US" altLang="zh-CN" sz="2000" i="1" baseline="-25000" dirty="0">
                <a:cs typeface="仿宋"/>
              </a:rPr>
              <a:t>i</a:t>
            </a:r>
            <a:r>
              <a:rPr lang="zh-CN" altLang="zh-CN" sz="2000" dirty="0">
                <a:cs typeface="仿宋"/>
              </a:rPr>
              <a:t>获胜，以</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输掉拍卖时才会对</a:t>
            </a:r>
            <a:r>
              <a:rPr lang="en-US" altLang="zh-CN" sz="2000" i="1" dirty="0" err="1">
                <a:cs typeface="仿宋"/>
              </a:rPr>
              <a:t>i</a:t>
            </a:r>
            <a:r>
              <a:rPr lang="zh-CN" altLang="zh-CN" sz="2000" dirty="0">
                <a:cs typeface="仿宋"/>
              </a:rPr>
              <a:t>的收益产生影响</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变化之</a:t>
            </a:r>
            <a:r>
              <a:rPr lang="zh-CN" altLang="zh-CN" sz="2000" dirty="0">
                <a:cs typeface="仿宋"/>
              </a:rPr>
              <a:t>前，</a:t>
            </a:r>
            <a:r>
              <a:rPr lang="en-US" altLang="zh-CN" sz="2000" i="1" dirty="0">
                <a:cs typeface="仿宋"/>
              </a:rPr>
              <a:t>v</a:t>
            </a:r>
            <a:r>
              <a:rPr lang="en-US" altLang="zh-CN" sz="2000" i="1" baseline="-25000" dirty="0">
                <a:cs typeface="仿宋"/>
              </a:rPr>
              <a:t>i</a:t>
            </a:r>
            <a:r>
              <a:rPr lang="zh-CN" altLang="zh-CN" sz="2000" dirty="0">
                <a:cs typeface="仿宋"/>
              </a:rPr>
              <a:t>是中标价，次价</a:t>
            </a:r>
            <a:r>
              <a:rPr lang="en-US" altLang="zh-CN" sz="2000" i="1" dirty="0" err="1">
                <a:cs typeface="仿宋"/>
              </a:rPr>
              <a:t>b</a:t>
            </a:r>
            <a:r>
              <a:rPr lang="en-US" altLang="zh-CN" sz="2000" i="1" baseline="-25000" dirty="0" err="1">
                <a:cs typeface="仿宋"/>
              </a:rPr>
              <a:t>j</a:t>
            </a:r>
            <a:r>
              <a:rPr lang="zh-CN" altLang="zh-CN" sz="2000" dirty="0">
                <a:cs typeface="仿宋"/>
              </a:rPr>
              <a:t>必须在</a:t>
            </a:r>
            <a:r>
              <a:rPr lang="en-US" altLang="zh-CN" sz="2000" i="1" dirty="0">
                <a:cs typeface="仿宋"/>
              </a:rPr>
              <a:t>bi</a:t>
            </a:r>
            <a:r>
              <a:rPr lang="en-US" altLang="zh-CN" sz="2000" i="1" dirty="0"/>
              <a:t>''</a:t>
            </a:r>
            <a:r>
              <a:rPr lang="zh-CN" altLang="zh-CN" sz="2000" dirty="0">
                <a:cs typeface="仿宋"/>
              </a:rPr>
              <a:t>和</a:t>
            </a:r>
            <a:r>
              <a:rPr lang="en-US" altLang="zh-CN" sz="2000" i="1" dirty="0">
                <a:cs typeface="仿宋"/>
              </a:rPr>
              <a:t>v</a:t>
            </a:r>
            <a:r>
              <a:rPr lang="en-US" altLang="zh-CN" sz="2000" i="1" baseline="-25000" dirty="0">
                <a:cs typeface="仿宋"/>
              </a:rPr>
              <a:t>i</a:t>
            </a:r>
            <a:r>
              <a:rPr lang="zh-CN" altLang="zh-CN" sz="2000" dirty="0">
                <a:cs typeface="仿宋"/>
              </a:rPr>
              <a:t>之间</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显然此时</a:t>
            </a:r>
            <a:r>
              <a:rPr lang="en-US" altLang="zh-CN" sz="2000" i="1" dirty="0">
                <a:cs typeface="仿宋"/>
              </a:rPr>
              <a:t>v</a:t>
            </a:r>
            <a:r>
              <a:rPr lang="en-US" altLang="zh-CN" sz="2000" i="1" baseline="-25000" dirty="0">
                <a:cs typeface="仿宋"/>
              </a:rPr>
              <a:t>i</a:t>
            </a:r>
            <a:r>
              <a:rPr lang="en-US" altLang="zh-CN" sz="2000" i="1" dirty="0">
                <a:cs typeface="仿宋"/>
              </a:rPr>
              <a:t>-</a:t>
            </a:r>
            <a:r>
              <a:rPr lang="en-US" altLang="zh-CN" sz="2000" i="1" dirty="0" err="1">
                <a:cs typeface="仿宋"/>
              </a:rPr>
              <a:t>b</a:t>
            </a:r>
            <a:r>
              <a:rPr lang="en-US" altLang="zh-CN" sz="2000" i="1" baseline="-25000" dirty="0" err="1">
                <a:cs typeface="仿宋"/>
              </a:rPr>
              <a:t>j</a:t>
            </a:r>
            <a:r>
              <a:rPr lang="en-US" altLang="zh-CN" sz="2000" i="1" dirty="0">
                <a:cs typeface="仿宋"/>
              </a:rPr>
              <a:t> &gt; v</a:t>
            </a:r>
            <a:r>
              <a:rPr lang="en-US" altLang="zh-CN" sz="2000" i="1" baseline="-25000" dirty="0">
                <a:cs typeface="仿宋"/>
              </a:rPr>
              <a:t>i</a:t>
            </a:r>
            <a:r>
              <a:rPr lang="en-US" altLang="zh-CN" sz="2000" i="1" dirty="0">
                <a:cs typeface="仿宋"/>
              </a:rPr>
              <a:t>-b</a:t>
            </a:r>
            <a:r>
              <a:rPr lang="en-US" altLang="zh-CN" sz="2000" i="1" baseline="-25000" dirty="0">
                <a:cs typeface="仿宋"/>
              </a:rPr>
              <a:t>i</a:t>
            </a:r>
            <a:r>
              <a:rPr lang="en-US" altLang="zh-CN" sz="2000" i="1" dirty="0"/>
              <a:t>''</a:t>
            </a:r>
            <a:r>
              <a:rPr lang="en-US" altLang="zh-CN" sz="2000" i="1" dirty="0">
                <a:cs typeface="仿宋"/>
              </a:rPr>
              <a:t> &gt;0</a:t>
            </a:r>
            <a:r>
              <a:rPr lang="zh-CN" altLang="zh-CN" sz="2000" dirty="0">
                <a:cs typeface="仿宋"/>
              </a:rPr>
              <a:t>，变化之后</a:t>
            </a:r>
            <a:r>
              <a:rPr lang="en-US" altLang="zh-CN" sz="2000" i="1" dirty="0" err="1">
                <a:cs typeface="仿宋"/>
              </a:rPr>
              <a:t>i</a:t>
            </a:r>
            <a:r>
              <a:rPr lang="zh-CN" altLang="zh-CN" sz="2000" dirty="0">
                <a:cs typeface="仿宋"/>
              </a:rPr>
              <a:t>没有获胜收益为</a:t>
            </a:r>
            <a:r>
              <a:rPr lang="en-US" altLang="zh-CN" sz="2000" dirty="0">
                <a:cs typeface="仿宋"/>
              </a:rPr>
              <a:t>0</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因此出低价</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并会降低参与者</a:t>
            </a:r>
            <a:r>
              <a:rPr lang="en-US" altLang="zh-CN" sz="2000" i="1" dirty="0" err="1">
                <a:cs typeface="仿宋"/>
              </a:rPr>
              <a:t>i</a:t>
            </a:r>
            <a:r>
              <a:rPr lang="zh-CN" altLang="zh-CN" sz="2000" dirty="0">
                <a:cs typeface="仿宋"/>
              </a:rPr>
              <a:t>的收益。</a:t>
            </a:r>
            <a:endParaRPr lang="en-US" altLang="zh-CN" sz="2000" dirty="0">
              <a:cs typeface="仿宋"/>
            </a:endParaRPr>
          </a:p>
        </p:txBody>
      </p:sp>
      <p:sp>
        <p:nvSpPr>
          <p:cNvPr id="5" name="矩形 4"/>
          <p:cNvSpPr/>
          <p:nvPr/>
        </p:nvSpPr>
        <p:spPr>
          <a:xfrm>
            <a:off x="796890" y="3824272"/>
            <a:ext cx="8105864" cy="966418"/>
          </a:xfrm>
          <a:prstGeom prst="rect">
            <a:avLst/>
          </a:prstGeom>
        </p:spPr>
        <p:txBody>
          <a:bodyPr wrap="square">
            <a:spAutoFit/>
          </a:bodyPr>
          <a:lstStyle/>
          <a:p>
            <a:pPr algn="ctr">
              <a:lnSpc>
                <a:spcPct val="120000"/>
              </a:lnSpc>
            </a:pPr>
            <a:r>
              <a:rPr lang="zh-CN" altLang="zh-CN" sz="2400" dirty="0"/>
              <a:t>综上，在次价密封拍卖中每一个参与者都存在一个占优策略，即以个人的真实估值作为竞拍价。</a:t>
            </a:r>
          </a:p>
        </p:txBody>
      </p:sp>
    </p:spTree>
    <p:extLst>
      <p:ext uri="{BB962C8B-B14F-4D97-AF65-F5344CB8AC3E}">
        <p14:creationId xmlns:p14="http://schemas.microsoft.com/office/powerpoint/2010/main" val="2770891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收入等价</a:t>
            </a:r>
            <a:r>
              <a:rPr lang="zh-CN" altLang="en-US" dirty="0" smtClean="0"/>
              <a:t>&amp;信息披露程度</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r>
              <a:rPr lang="zh-CN" altLang="zh-CN" dirty="0" smtClean="0"/>
              <a:t>当竞</a:t>
            </a:r>
            <a:r>
              <a:rPr lang="zh-CN" altLang="zh-CN" dirty="0"/>
              <a:t>拍者遵循均衡策略，并且他们的估值是任意的独立分布，则一个卖家采用不同的拍卖类型获得的收入是相同的，这就是著名的收入等价定理（</a:t>
            </a:r>
            <a:r>
              <a:rPr lang="en-US" altLang="zh-CN" dirty="0"/>
              <a:t>Revenue Equivalence Theorem</a:t>
            </a:r>
            <a:r>
              <a:rPr lang="zh-CN" altLang="zh-CN" dirty="0"/>
              <a:t>）。 </a:t>
            </a:r>
            <a:endParaRPr lang="en-US" altLang="zh-CN" dirty="0" smtClean="0"/>
          </a:p>
          <a:p>
            <a:r>
              <a:rPr lang="zh-CN" altLang="zh-CN" dirty="0" smtClean="0"/>
              <a:t>收入等价</a:t>
            </a:r>
            <a:r>
              <a:rPr lang="zh-CN" altLang="zh-CN" dirty="0"/>
              <a:t>定理在实际运用当中往往并不成立</a:t>
            </a:r>
            <a:r>
              <a:rPr lang="zh-CN" altLang="zh-CN" dirty="0" smtClean="0"/>
              <a:t>。</a:t>
            </a:r>
            <a:endParaRPr lang="en-US" altLang="zh-CN" dirty="0" smtClean="0"/>
          </a:p>
          <a:p>
            <a:pPr lvl="1"/>
            <a:r>
              <a:rPr lang="zh-CN" altLang="zh-CN" dirty="0" smtClean="0"/>
              <a:t>拍卖机制设计对于</a:t>
            </a:r>
            <a:r>
              <a:rPr lang="zh-CN" altLang="zh-CN" dirty="0"/>
              <a:t>信息披露</a:t>
            </a:r>
            <a:r>
              <a:rPr lang="zh-CN" altLang="zh-CN" dirty="0" smtClean="0"/>
              <a:t>程度的控制是一个关键问题。</a:t>
            </a:r>
            <a:endParaRPr lang="en-US" altLang="zh-CN" dirty="0" smtClean="0"/>
          </a:p>
          <a:p>
            <a:pPr lvl="2"/>
            <a:r>
              <a:rPr lang="zh-CN" altLang="zh-CN" dirty="0" smtClean="0"/>
              <a:t>增价拍卖中竞</a:t>
            </a:r>
            <a:r>
              <a:rPr lang="zh-CN" altLang="zh-CN" dirty="0"/>
              <a:t>拍人的信息被充分披露，可以给拍卖人带来更多收入</a:t>
            </a:r>
            <a:r>
              <a:rPr lang="zh-CN" altLang="zh-CN" dirty="0" smtClean="0"/>
              <a:t>；</a:t>
            </a:r>
            <a:endParaRPr lang="en-US" altLang="zh-CN" dirty="0" smtClean="0"/>
          </a:p>
          <a:p>
            <a:pPr lvl="2"/>
            <a:r>
              <a:rPr lang="zh-CN" altLang="zh-CN" dirty="0" smtClean="0"/>
              <a:t>荷兰式拍卖和首价密封拍卖</a:t>
            </a:r>
            <a:r>
              <a:rPr lang="zh-CN" altLang="zh-CN" dirty="0"/>
              <a:t>披露的竞拍人信息很少，会降低拍卖人的收入 </a:t>
            </a:r>
            <a:endParaRPr kumimoji="1" lang="zh-CN" altLang="en-US" dirty="0"/>
          </a:p>
        </p:txBody>
      </p:sp>
    </p:spTree>
    <p:extLst>
      <p:ext uri="{BB962C8B-B14F-4D97-AF65-F5344CB8AC3E}">
        <p14:creationId xmlns:p14="http://schemas.microsoft.com/office/powerpoint/2010/main" val="2997413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匹配</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a:t>计算广告的核心挑战在于广告本身是一种匹配，广告市场也是一个匹配市场</a:t>
            </a:r>
            <a:r>
              <a:rPr lang="zh-CN" altLang="zh-CN" dirty="0" smtClean="0"/>
              <a:t>。</a:t>
            </a:r>
            <a:endParaRPr lang="en-US" altLang="zh-CN" dirty="0" smtClean="0"/>
          </a:p>
          <a:p>
            <a:r>
              <a:rPr lang="zh-CN" altLang="zh-CN" dirty="0" smtClean="0"/>
              <a:t>如何让</a:t>
            </a:r>
            <a:r>
              <a:rPr lang="zh-CN" altLang="zh-CN" dirty="0"/>
              <a:t>媒体的多个广告位和众多的广告主之间实现匹配就成为一个重要的问题</a:t>
            </a:r>
            <a:r>
              <a:rPr lang="zh-CN" altLang="zh-CN" dirty="0" smtClean="0"/>
              <a:t>。</a:t>
            </a:r>
            <a:endParaRPr lang="en-US" altLang="zh-CN" dirty="0" smtClean="0"/>
          </a:p>
          <a:p>
            <a:r>
              <a:rPr lang="zh-CN" altLang="zh-CN" dirty="0" smtClean="0"/>
              <a:t>广告主与广告位之间</a:t>
            </a:r>
            <a:r>
              <a:rPr lang="zh-CN" altLang="zh-CN" dirty="0"/>
              <a:t>的关系可以采用二部图（</a:t>
            </a:r>
            <a:r>
              <a:rPr lang="en-US" altLang="zh-CN" dirty="0"/>
              <a:t>bipartite graph</a:t>
            </a:r>
            <a:r>
              <a:rPr lang="zh-CN" altLang="zh-CN" dirty="0"/>
              <a:t>）来进行表示。 </a:t>
            </a:r>
            <a:endParaRPr lang="en-US" altLang="zh-CN" dirty="0" smtClean="0"/>
          </a:p>
          <a:p>
            <a:r>
              <a:rPr lang="zh-CN" altLang="zh-CN" dirty="0"/>
              <a:t>匹配的问题就可以表达为如何找到一种链接方式使得每个广告位都可以对应一个广告主，也就是完美匹配（</a:t>
            </a:r>
            <a:r>
              <a:rPr lang="en-US" altLang="zh-CN" dirty="0"/>
              <a:t>perfect matching</a:t>
            </a:r>
            <a:r>
              <a:rPr lang="zh-CN" altLang="zh-CN" dirty="0"/>
              <a:t>）</a:t>
            </a:r>
            <a:r>
              <a:rPr lang="zh-CN" altLang="zh-CN" dirty="0" smtClean="0"/>
              <a:t>。</a:t>
            </a:r>
            <a:endParaRPr lang="en-US" altLang="zh-CN" dirty="0" smtClean="0"/>
          </a:p>
          <a:p>
            <a:r>
              <a:rPr lang="zh-CN" altLang="zh-CN" dirty="0" smtClean="0"/>
              <a:t>实现完美匹配</a:t>
            </a:r>
            <a:r>
              <a:rPr lang="zh-CN" altLang="zh-CN" dirty="0"/>
              <a:t>的广告诉求二部图中每一个广告位都可以找到一个广告主，不会出现一个广告主选择两个广告位的情况。 </a:t>
            </a:r>
            <a:endParaRPr kumimoji="1" lang="zh-CN" altLang="en-US" dirty="0"/>
          </a:p>
        </p:txBody>
      </p:sp>
    </p:spTree>
    <p:extLst>
      <p:ext uri="{BB962C8B-B14F-4D97-AF65-F5344CB8AC3E}">
        <p14:creationId xmlns:p14="http://schemas.microsoft.com/office/powerpoint/2010/main" val="1606487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a:t>广告主与广告位二部图中的完美匹配 </a:t>
            </a:r>
            <a:endParaRPr kumimoji="1" lang="zh-CN" altLang="en-US" sz="3600" dirty="0"/>
          </a:p>
        </p:txBody>
      </p:sp>
      <p:sp>
        <p:nvSpPr>
          <p:cNvPr id="3" name="内容占位符 2"/>
          <p:cNvSpPr>
            <a:spLocks noGrp="1"/>
          </p:cNvSpPr>
          <p:nvPr>
            <p:ph sz="quarter" idx="1"/>
          </p:nvPr>
        </p:nvSpPr>
        <p:spPr/>
        <p:txBody>
          <a:bodyPr/>
          <a:lstStyle/>
          <a:p>
            <a:endParaRPr kumimoji="1" lang="zh-CN" altLang="en-US"/>
          </a:p>
        </p:txBody>
      </p:sp>
      <p:grpSp>
        <p:nvGrpSpPr>
          <p:cNvPr id="4" name="组 3"/>
          <p:cNvGrpSpPr/>
          <p:nvPr/>
        </p:nvGrpSpPr>
        <p:grpSpPr>
          <a:xfrm>
            <a:off x="2863823" y="2405528"/>
            <a:ext cx="5524595" cy="2756647"/>
            <a:chOff x="0" y="0"/>
            <a:chExt cx="4395470" cy="2413000"/>
          </a:xfrm>
        </p:grpSpPr>
        <p:grpSp>
          <p:nvGrpSpPr>
            <p:cNvPr id="5" name="组 4"/>
            <p:cNvGrpSpPr/>
            <p:nvPr/>
          </p:nvGrpSpPr>
          <p:grpSpPr>
            <a:xfrm>
              <a:off x="0" y="0"/>
              <a:ext cx="4395470" cy="2413000"/>
              <a:chOff x="0" y="0"/>
              <a:chExt cx="4395470" cy="2413000"/>
            </a:xfrm>
          </p:grpSpPr>
          <p:sp>
            <p:nvSpPr>
              <p:cNvPr id="7" name="矩形 6"/>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8" name="矩形 7"/>
              <p:cNvSpPr/>
              <p:nvPr/>
            </p:nvSpPr>
            <p:spPr>
              <a:xfrm>
                <a:off x="635" y="1567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4</a:t>
                </a:r>
                <a:endParaRPr lang="zh-CN" sz="1200" kern="100">
                  <a:effectLst/>
                  <a:ea typeface="宋体"/>
                  <a:cs typeface="Times New Roman"/>
                </a:endParaRPr>
              </a:p>
            </p:txBody>
          </p:sp>
          <p:sp>
            <p:nvSpPr>
              <p:cNvPr id="9" name="矩形 8"/>
              <p:cNvSpPr/>
              <p:nvPr/>
            </p:nvSpPr>
            <p:spPr>
              <a:xfrm>
                <a:off x="635" y="50800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0" name="矩形 9"/>
              <p:cNvSpPr/>
              <p:nvPr/>
            </p:nvSpPr>
            <p:spPr>
              <a:xfrm>
                <a:off x="635" y="1059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3</a:t>
                </a:r>
                <a:endParaRPr lang="zh-CN" sz="1200" kern="100">
                  <a:effectLst/>
                  <a:ea typeface="宋体"/>
                  <a:cs typeface="Times New Roman"/>
                </a:endParaRPr>
              </a:p>
            </p:txBody>
          </p:sp>
          <p:sp>
            <p:nvSpPr>
              <p:cNvPr id="11" name="矩形 10"/>
              <p:cNvSpPr/>
              <p:nvPr/>
            </p:nvSpPr>
            <p:spPr>
              <a:xfrm>
                <a:off x="63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5</a:t>
                </a:r>
                <a:endParaRPr lang="zh-CN" sz="1200" kern="100">
                  <a:effectLst/>
                  <a:ea typeface="宋体"/>
                  <a:cs typeface="Times New Roman"/>
                </a:endParaRPr>
              </a:p>
            </p:txBody>
          </p:sp>
          <p:sp>
            <p:nvSpPr>
              <p:cNvPr id="12" name="文档 11"/>
              <p:cNvSpPr/>
              <p:nvPr/>
            </p:nvSpPr>
            <p:spPr>
              <a:xfrm>
                <a:off x="279527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1</a:t>
                </a:r>
                <a:endParaRPr lang="zh-CN" sz="1200" kern="100">
                  <a:effectLst/>
                  <a:ea typeface="宋体"/>
                  <a:cs typeface="Times New Roman"/>
                </a:endParaRPr>
              </a:p>
            </p:txBody>
          </p:sp>
          <p:sp>
            <p:nvSpPr>
              <p:cNvPr id="13" name="文档 12"/>
              <p:cNvSpPr/>
              <p:nvPr/>
            </p:nvSpPr>
            <p:spPr>
              <a:xfrm>
                <a:off x="2795270" y="1016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3</a:t>
                </a:r>
                <a:endParaRPr lang="zh-CN" sz="1200" kern="100">
                  <a:effectLst/>
                  <a:ea typeface="宋体"/>
                  <a:cs typeface="Times New Roman"/>
                </a:endParaRPr>
              </a:p>
            </p:txBody>
          </p:sp>
          <p:sp>
            <p:nvSpPr>
              <p:cNvPr id="14" name="文档 13"/>
              <p:cNvSpPr/>
              <p:nvPr/>
            </p:nvSpPr>
            <p:spPr>
              <a:xfrm>
                <a:off x="2795270" y="1524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4</a:t>
                </a:r>
                <a:endParaRPr lang="zh-CN" sz="1200" kern="100">
                  <a:effectLst/>
                  <a:ea typeface="宋体"/>
                  <a:cs typeface="Times New Roman"/>
                </a:endParaRPr>
              </a:p>
            </p:txBody>
          </p:sp>
          <p:sp>
            <p:nvSpPr>
              <p:cNvPr id="15" name="文档 14"/>
              <p:cNvSpPr/>
              <p:nvPr/>
            </p:nvSpPr>
            <p:spPr>
              <a:xfrm>
                <a:off x="2795270" y="2032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5</a:t>
                </a:r>
                <a:endParaRPr lang="zh-CN" sz="1200" kern="100">
                  <a:effectLst/>
                  <a:ea typeface="宋体"/>
                  <a:cs typeface="Times New Roman"/>
                </a:endParaRPr>
              </a:p>
            </p:txBody>
          </p:sp>
          <p:sp>
            <p:nvSpPr>
              <p:cNvPr id="16" name="文档 15"/>
              <p:cNvSpPr/>
              <p:nvPr/>
            </p:nvSpPr>
            <p:spPr>
              <a:xfrm>
                <a:off x="2795270" y="508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2</a:t>
                </a:r>
                <a:endParaRPr lang="zh-CN" sz="1200" kern="100">
                  <a:effectLst/>
                  <a:ea typeface="宋体"/>
                  <a:cs typeface="Times New Roman"/>
                </a:endParaRPr>
              </a:p>
            </p:txBody>
          </p:sp>
          <p:grpSp>
            <p:nvGrpSpPr>
              <p:cNvPr id="17" name="组 16"/>
              <p:cNvGrpSpPr/>
              <p:nvPr/>
            </p:nvGrpSpPr>
            <p:grpSpPr>
              <a:xfrm>
                <a:off x="1423670" y="127000"/>
                <a:ext cx="1371600" cy="2159000"/>
                <a:chOff x="0" y="0"/>
                <a:chExt cx="1371600" cy="2159000"/>
              </a:xfrm>
            </p:grpSpPr>
            <p:cxnSp>
              <p:nvCxnSpPr>
                <p:cNvPr id="18" name="直线连接符 17"/>
                <p:cNvCxnSpPr/>
                <p:nvPr/>
              </p:nvCxnSpPr>
              <p:spPr>
                <a:xfrm>
                  <a:off x="0" y="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p:cNvCxnSpPr/>
                <p:nvPr/>
              </p:nvCxnSpPr>
              <p:spPr>
                <a:xfrm>
                  <a:off x="0" y="0"/>
                  <a:ext cx="1371600" cy="635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0" name="直线连接符 19"/>
                <p:cNvCxnSpPr/>
                <p:nvPr/>
              </p:nvCxnSpPr>
              <p:spPr>
                <a:xfrm>
                  <a:off x="0" y="2159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p:cNvCxnSpPr/>
                <p:nvPr/>
              </p:nvCxnSpPr>
              <p:spPr>
                <a:xfrm flipV="1">
                  <a:off x="0" y="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线连接符 21"/>
                <p:cNvCxnSpPr/>
                <p:nvPr/>
              </p:nvCxnSpPr>
              <p:spPr>
                <a:xfrm>
                  <a:off x="0" y="508000"/>
                  <a:ext cx="1371600" cy="508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0" y="1143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a:off x="0" y="165100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flipV="1">
                  <a:off x="0" y="1651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a:off x="0" y="508000"/>
                  <a:ext cx="1371600" cy="1143000"/>
                </a:xfrm>
                <a:prstGeom prst="line">
                  <a:avLst/>
                </a:prstGeom>
              </p:spPr>
              <p:style>
                <a:lnRef idx="2">
                  <a:schemeClr val="dk1"/>
                </a:lnRef>
                <a:fillRef idx="0">
                  <a:schemeClr val="dk1"/>
                </a:fillRef>
                <a:effectRef idx="1">
                  <a:schemeClr val="dk1"/>
                </a:effectRef>
                <a:fontRef idx="minor">
                  <a:schemeClr val="tx1"/>
                </a:fontRef>
              </p:style>
            </p:cxnSp>
          </p:grpSp>
        </p:grpSp>
        <p:cxnSp>
          <p:nvCxnSpPr>
            <p:cNvPr id="6" name="直线连接符 5"/>
            <p:cNvCxnSpPr/>
            <p:nvPr/>
          </p:nvCxnSpPr>
          <p:spPr>
            <a:xfrm flipV="1">
              <a:off x="1423670" y="127000"/>
              <a:ext cx="1371600" cy="50800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52395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广告主与广告位二部图中的受限组 </a:t>
            </a:r>
            <a:endParaRPr kumimoji="1" lang="zh-CN" altLang="en-US" dirty="0"/>
          </a:p>
        </p:txBody>
      </p:sp>
      <p:sp>
        <p:nvSpPr>
          <p:cNvPr id="3" name="内容占位符 2"/>
          <p:cNvSpPr>
            <a:spLocks noGrp="1"/>
          </p:cNvSpPr>
          <p:nvPr>
            <p:ph sz="quarter" idx="1"/>
          </p:nvPr>
        </p:nvSpPr>
        <p:spPr/>
        <p:txBody>
          <a:bodyPr/>
          <a:lstStyle/>
          <a:p>
            <a:endParaRPr kumimoji="1" lang="zh-CN" altLang="en-US" dirty="0"/>
          </a:p>
        </p:txBody>
      </p:sp>
      <p:grpSp>
        <p:nvGrpSpPr>
          <p:cNvPr id="4" name="组 3"/>
          <p:cNvGrpSpPr/>
          <p:nvPr/>
        </p:nvGrpSpPr>
        <p:grpSpPr>
          <a:xfrm>
            <a:off x="2871101" y="1722284"/>
            <a:ext cx="5483676" cy="3446052"/>
            <a:chOff x="0" y="0"/>
            <a:chExt cx="4572000" cy="2596515"/>
          </a:xfrm>
        </p:grpSpPr>
        <p:grpSp>
          <p:nvGrpSpPr>
            <p:cNvPr id="5" name="组 4"/>
            <p:cNvGrpSpPr/>
            <p:nvPr/>
          </p:nvGrpSpPr>
          <p:grpSpPr>
            <a:xfrm>
              <a:off x="0" y="183515"/>
              <a:ext cx="4395470" cy="2413000"/>
              <a:chOff x="0" y="0"/>
              <a:chExt cx="4395470" cy="2413000"/>
            </a:xfrm>
          </p:grpSpPr>
          <p:grpSp>
            <p:nvGrpSpPr>
              <p:cNvPr id="7" name="组 6"/>
              <p:cNvGrpSpPr/>
              <p:nvPr/>
            </p:nvGrpSpPr>
            <p:grpSpPr>
              <a:xfrm>
                <a:off x="0" y="0"/>
                <a:ext cx="4395470" cy="2413000"/>
                <a:chOff x="0" y="0"/>
                <a:chExt cx="4395470" cy="2413000"/>
              </a:xfrm>
            </p:grpSpPr>
            <p:sp>
              <p:nvSpPr>
                <p:cNvPr id="9" name="矩形 8"/>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10" name="矩形 9"/>
                <p:cNvSpPr/>
                <p:nvPr/>
              </p:nvSpPr>
              <p:spPr>
                <a:xfrm>
                  <a:off x="635" y="1567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4</a:t>
                  </a:r>
                  <a:endParaRPr lang="zh-CN" sz="1200" kern="100">
                    <a:effectLst/>
                    <a:ea typeface="宋体"/>
                    <a:cs typeface="Times New Roman"/>
                  </a:endParaRPr>
                </a:p>
              </p:txBody>
            </p:sp>
            <p:sp>
              <p:nvSpPr>
                <p:cNvPr id="11" name="矩形 10"/>
                <p:cNvSpPr/>
                <p:nvPr/>
              </p:nvSpPr>
              <p:spPr>
                <a:xfrm>
                  <a:off x="635" y="50800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2" name="矩形 11"/>
                <p:cNvSpPr/>
                <p:nvPr/>
              </p:nvSpPr>
              <p:spPr>
                <a:xfrm>
                  <a:off x="635" y="1059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dirty="0">
                      <a:ln w="9525" cap="rnd" cmpd="sng" algn="ctr">
                        <a:solidFill>
                          <a:srgbClr val="000000"/>
                        </a:solidFill>
                        <a:prstDash val="solid"/>
                        <a:bevel/>
                      </a:ln>
                      <a:effectLst/>
                      <a:ea typeface="宋体"/>
                      <a:cs typeface="Times New Roman"/>
                    </a:rPr>
                    <a:t>广告位</a:t>
                  </a:r>
                  <a:r>
                    <a:rPr lang="en-US" sz="1200" kern="100" dirty="0">
                      <a:ln w="9525" cap="rnd" cmpd="sng" algn="ctr">
                        <a:solidFill>
                          <a:srgbClr val="000000"/>
                        </a:solidFill>
                        <a:prstDash val="solid"/>
                        <a:bevel/>
                      </a:ln>
                      <a:effectLst/>
                      <a:ea typeface="宋体"/>
                      <a:cs typeface="Times New Roman"/>
                    </a:rPr>
                    <a:t>3</a:t>
                  </a:r>
                  <a:endParaRPr lang="zh-CN" sz="1200" kern="100" dirty="0">
                    <a:effectLst/>
                    <a:ea typeface="宋体"/>
                    <a:cs typeface="Times New Roman"/>
                  </a:endParaRPr>
                </a:p>
              </p:txBody>
            </p:sp>
            <p:sp>
              <p:nvSpPr>
                <p:cNvPr id="13" name="矩形 12"/>
                <p:cNvSpPr/>
                <p:nvPr/>
              </p:nvSpPr>
              <p:spPr>
                <a:xfrm>
                  <a:off x="63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5</a:t>
                  </a:r>
                  <a:endParaRPr lang="zh-CN" sz="1200" kern="100">
                    <a:effectLst/>
                    <a:ea typeface="宋体"/>
                    <a:cs typeface="Times New Roman"/>
                  </a:endParaRPr>
                </a:p>
              </p:txBody>
            </p:sp>
            <p:sp>
              <p:nvSpPr>
                <p:cNvPr id="14" name="文档 13"/>
                <p:cNvSpPr/>
                <p:nvPr/>
              </p:nvSpPr>
              <p:spPr>
                <a:xfrm>
                  <a:off x="279527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1</a:t>
                  </a:r>
                  <a:endParaRPr lang="zh-CN" sz="1200" kern="100">
                    <a:effectLst/>
                    <a:ea typeface="宋体"/>
                    <a:cs typeface="Times New Roman"/>
                  </a:endParaRPr>
                </a:p>
              </p:txBody>
            </p:sp>
            <p:sp>
              <p:nvSpPr>
                <p:cNvPr id="15" name="文档 14"/>
                <p:cNvSpPr/>
                <p:nvPr/>
              </p:nvSpPr>
              <p:spPr>
                <a:xfrm>
                  <a:off x="2795270" y="1016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3</a:t>
                  </a:r>
                  <a:endParaRPr lang="zh-CN" sz="1200" kern="100">
                    <a:effectLst/>
                    <a:ea typeface="宋体"/>
                    <a:cs typeface="Times New Roman"/>
                  </a:endParaRPr>
                </a:p>
              </p:txBody>
            </p:sp>
            <p:sp>
              <p:nvSpPr>
                <p:cNvPr id="16" name="文档 15"/>
                <p:cNvSpPr/>
                <p:nvPr/>
              </p:nvSpPr>
              <p:spPr>
                <a:xfrm>
                  <a:off x="2795270" y="1524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4</a:t>
                  </a:r>
                  <a:endParaRPr lang="zh-CN" sz="1200" kern="100">
                    <a:effectLst/>
                    <a:ea typeface="宋体"/>
                    <a:cs typeface="Times New Roman"/>
                  </a:endParaRPr>
                </a:p>
              </p:txBody>
            </p:sp>
            <p:sp>
              <p:nvSpPr>
                <p:cNvPr id="17" name="文档 16"/>
                <p:cNvSpPr/>
                <p:nvPr/>
              </p:nvSpPr>
              <p:spPr>
                <a:xfrm>
                  <a:off x="2795270" y="2032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5</a:t>
                  </a:r>
                  <a:endParaRPr lang="zh-CN" sz="1200" kern="100">
                    <a:effectLst/>
                    <a:ea typeface="宋体"/>
                    <a:cs typeface="Times New Roman"/>
                  </a:endParaRPr>
                </a:p>
              </p:txBody>
            </p:sp>
            <p:sp>
              <p:nvSpPr>
                <p:cNvPr id="18" name="文档 17"/>
                <p:cNvSpPr/>
                <p:nvPr/>
              </p:nvSpPr>
              <p:spPr>
                <a:xfrm>
                  <a:off x="2795270" y="508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2</a:t>
                  </a:r>
                  <a:endParaRPr lang="zh-CN" sz="1200" kern="100">
                    <a:effectLst/>
                    <a:ea typeface="宋体"/>
                    <a:cs typeface="Times New Roman"/>
                  </a:endParaRPr>
                </a:p>
              </p:txBody>
            </p:sp>
            <p:grpSp>
              <p:nvGrpSpPr>
                <p:cNvPr id="19" name="组 18"/>
                <p:cNvGrpSpPr/>
                <p:nvPr/>
              </p:nvGrpSpPr>
              <p:grpSpPr>
                <a:xfrm>
                  <a:off x="1423670" y="127000"/>
                  <a:ext cx="1371600" cy="2159000"/>
                  <a:chOff x="0" y="0"/>
                  <a:chExt cx="1371600" cy="2159000"/>
                </a:xfrm>
              </p:grpSpPr>
              <p:cxnSp>
                <p:nvCxnSpPr>
                  <p:cNvPr id="20" name="直线连接符 19"/>
                  <p:cNvCxnSpPr/>
                  <p:nvPr/>
                </p:nvCxnSpPr>
                <p:spPr>
                  <a:xfrm>
                    <a:off x="0" y="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p:cNvCxnSpPr/>
                  <p:nvPr/>
                </p:nvCxnSpPr>
                <p:spPr>
                  <a:xfrm>
                    <a:off x="0" y="0"/>
                    <a:ext cx="1371600" cy="635000"/>
                  </a:xfrm>
                  <a:prstGeom prst="line">
                    <a:avLst/>
                  </a:prstGeom>
                  <a:ln w="9525" cmpd="sng">
                    <a:prstDash val="solid"/>
                  </a:ln>
                </p:spPr>
                <p:style>
                  <a:lnRef idx="2">
                    <a:schemeClr val="dk1"/>
                  </a:lnRef>
                  <a:fillRef idx="0">
                    <a:schemeClr val="dk1"/>
                  </a:fillRef>
                  <a:effectRef idx="1">
                    <a:schemeClr val="dk1"/>
                  </a:effectRef>
                  <a:fontRef idx="minor">
                    <a:schemeClr val="tx1"/>
                  </a:fontRef>
                </p:style>
              </p:cxnSp>
              <p:cxnSp>
                <p:nvCxnSpPr>
                  <p:cNvPr id="22" name="直线连接符 21"/>
                  <p:cNvCxnSpPr/>
                  <p:nvPr/>
                </p:nvCxnSpPr>
                <p:spPr>
                  <a:xfrm>
                    <a:off x="0" y="2159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0" y="508000"/>
                    <a:ext cx="1371600" cy="508000"/>
                  </a:xfrm>
                  <a:prstGeom prst="line">
                    <a:avLst/>
                  </a:prstGeom>
                  <a:ln>
                    <a:prstDash val="solid"/>
                  </a:ln>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a:off x="0" y="1143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a:off x="0" y="1651000"/>
                    <a:ext cx="1371600" cy="0"/>
                  </a:xfrm>
                  <a:prstGeom prst="line">
                    <a:avLst/>
                  </a:prstGeom>
                  <a:ln>
                    <a:prstDash val="solid"/>
                  </a:ln>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flipV="1">
                    <a:off x="0" y="1651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7" name="直线连接符 26"/>
                  <p:cNvCxnSpPr/>
                  <p:nvPr/>
                </p:nvCxnSpPr>
                <p:spPr>
                  <a:xfrm>
                    <a:off x="0" y="508000"/>
                    <a:ext cx="1371600" cy="1143000"/>
                  </a:xfrm>
                  <a:prstGeom prst="line">
                    <a:avLst/>
                  </a:prstGeom>
                </p:spPr>
                <p:style>
                  <a:lnRef idx="2">
                    <a:schemeClr val="dk1"/>
                  </a:lnRef>
                  <a:fillRef idx="0">
                    <a:schemeClr val="dk1"/>
                  </a:fillRef>
                  <a:effectRef idx="1">
                    <a:schemeClr val="dk1"/>
                  </a:effectRef>
                  <a:fontRef idx="minor">
                    <a:schemeClr val="tx1"/>
                  </a:fontRef>
                </p:style>
              </p:cxnSp>
            </p:grpSp>
          </p:grpSp>
          <p:cxnSp>
            <p:nvCxnSpPr>
              <p:cNvPr id="8" name="直线连接符 7"/>
              <p:cNvCxnSpPr/>
              <p:nvPr/>
            </p:nvCxnSpPr>
            <p:spPr>
              <a:xfrm flipV="1">
                <a:off x="1423670" y="127000"/>
                <a:ext cx="1371600" cy="508000"/>
              </a:xfrm>
              <a:prstGeom prst="line">
                <a:avLst/>
              </a:prstGeom>
            </p:spPr>
            <p:style>
              <a:lnRef idx="2">
                <a:schemeClr val="dk1"/>
              </a:lnRef>
              <a:fillRef idx="0">
                <a:schemeClr val="dk1"/>
              </a:fillRef>
              <a:effectRef idx="1">
                <a:schemeClr val="dk1"/>
              </a:effectRef>
              <a:fontRef idx="minor">
                <a:schemeClr val="tx1"/>
              </a:fontRef>
            </p:style>
          </p:cxnSp>
        </p:grpSp>
        <p:sp>
          <p:nvSpPr>
            <p:cNvPr id="6" name="圆角矩形 5"/>
            <p:cNvSpPr/>
            <p:nvPr/>
          </p:nvSpPr>
          <p:spPr>
            <a:xfrm>
              <a:off x="2514600" y="0"/>
              <a:ext cx="2057400" cy="1651000"/>
            </a:xfrm>
            <a:prstGeom prst="roundRect">
              <a:avLst/>
            </a:prstGeom>
            <a:noFill/>
            <a:ln>
              <a:solidFill>
                <a:srgbClr val="000000"/>
              </a:solidFill>
              <a:prstDash val="dash"/>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3113730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广告主对广告位的估值与最优分配 </a:t>
            </a:r>
            <a:endParaRPr kumimoji="1" lang="zh-CN" altLang="en-US" dirty="0"/>
          </a:p>
        </p:txBody>
      </p:sp>
      <p:sp>
        <p:nvSpPr>
          <p:cNvPr id="3" name="内容占位符 2"/>
          <p:cNvSpPr>
            <a:spLocks noGrp="1"/>
          </p:cNvSpPr>
          <p:nvPr>
            <p:ph sz="quarter" idx="1"/>
          </p:nvPr>
        </p:nvSpPr>
        <p:spPr>
          <a:xfrm>
            <a:off x="612648" y="1333500"/>
            <a:ext cx="8153400" cy="1238250"/>
          </a:xfrm>
        </p:spPr>
        <p:txBody>
          <a:bodyPr>
            <a:normAutofit fontScale="92500" lnSpcReduction="10000"/>
          </a:bodyPr>
          <a:lstStyle/>
          <a:p>
            <a:r>
              <a:rPr lang="zh-CN" altLang="zh-CN" dirty="0"/>
              <a:t>将广告位</a:t>
            </a:r>
            <a:r>
              <a:rPr lang="en-US" altLang="zh-CN" dirty="0"/>
              <a:t>1</a:t>
            </a:r>
            <a:r>
              <a:rPr lang="zh-CN" altLang="zh-CN" dirty="0"/>
              <a:t>、</a:t>
            </a:r>
            <a:r>
              <a:rPr lang="en-US" altLang="zh-CN" dirty="0"/>
              <a:t>2</a:t>
            </a:r>
            <a:r>
              <a:rPr lang="zh-CN" altLang="zh-CN" dirty="0"/>
              <a:t>、</a:t>
            </a:r>
            <a:r>
              <a:rPr lang="en-US" altLang="zh-CN" dirty="0"/>
              <a:t>3</a:t>
            </a:r>
            <a:r>
              <a:rPr lang="zh-CN" altLang="zh-CN" dirty="0"/>
              <a:t>的价格分别提升到</a:t>
            </a:r>
            <a:r>
              <a:rPr lang="en-US" altLang="zh-CN" dirty="0"/>
              <a:t>3</a:t>
            </a:r>
            <a:r>
              <a:rPr lang="zh-CN" altLang="zh-CN" dirty="0"/>
              <a:t>、</a:t>
            </a:r>
            <a:r>
              <a:rPr lang="en-US" altLang="zh-CN" dirty="0"/>
              <a:t>1</a:t>
            </a:r>
            <a:r>
              <a:rPr lang="zh-CN" altLang="zh-CN" dirty="0"/>
              <a:t>、</a:t>
            </a:r>
            <a:r>
              <a:rPr lang="en-US" altLang="zh-CN" dirty="0"/>
              <a:t>0</a:t>
            </a:r>
            <a:r>
              <a:rPr lang="zh-CN" altLang="zh-CN" dirty="0"/>
              <a:t>的时候经过协调就可以找到最优分配，当价格最终提升到</a:t>
            </a:r>
            <a:r>
              <a:rPr lang="en-US" altLang="zh-CN" dirty="0"/>
              <a:t>5</a:t>
            </a:r>
            <a:r>
              <a:rPr lang="zh-CN" altLang="zh-CN" dirty="0"/>
              <a:t>、</a:t>
            </a:r>
            <a:r>
              <a:rPr lang="en-US" altLang="zh-CN" dirty="0"/>
              <a:t>2</a:t>
            </a:r>
            <a:r>
              <a:rPr lang="zh-CN" altLang="zh-CN" dirty="0"/>
              <a:t>、</a:t>
            </a:r>
            <a:r>
              <a:rPr lang="en-US" altLang="zh-CN" dirty="0"/>
              <a:t>0</a:t>
            </a:r>
            <a:r>
              <a:rPr lang="zh-CN" altLang="zh-CN" dirty="0"/>
              <a:t>的时候不需要协调就可以实现市场清仓。 </a:t>
            </a:r>
            <a:endParaRPr kumimoji="1" lang="zh-CN" altLang="en-US" dirty="0"/>
          </a:p>
        </p:txBody>
      </p:sp>
      <p:grpSp>
        <p:nvGrpSpPr>
          <p:cNvPr id="4" name="组 3"/>
          <p:cNvGrpSpPr/>
          <p:nvPr/>
        </p:nvGrpSpPr>
        <p:grpSpPr>
          <a:xfrm>
            <a:off x="3128737" y="2939082"/>
            <a:ext cx="4640940" cy="2548319"/>
            <a:chOff x="0" y="0"/>
            <a:chExt cx="4457700" cy="2540000"/>
          </a:xfrm>
        </p:grpSpPr>
        <p:grpSp>
          <p:nvGrpSpPr>
            <p:cNvPr id="5" name="组 4"/>
            <p:cNvGrpSpPr/>
            <p:nvPr/>
          </p:nvGrpSpPr>
          <p:grpSpPr>
            <a:xfrm>
              <a:off x="0" y="110490"/>
              <a:ext cx="4457700" cy="2429510"/>
              <a:chOff x="0" y="0"/>
              <a:chExt cx="4457700" cy="2429510"/>
            </a:xfrm>
          </p:grpSpPr>
          <p:sp>
            <p:nvSpPr>
              <p:cNvPr id="16" name="矩形 15"/>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17" name="矩形 16"/>
              <p:cNvSpPr/>
              <p:nvPr/>
            </p:nvSpPr>
            <p:spPr>
              <a:xfrm>
                <a:off x="635" y="109982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8" name="矩形 17"/>
              <p:cNvSpPr/>
              <p:nvPr/>
            </p:nvSpPr>
            <p:spPr>
              <a:xfrm>
                <a:off x="2476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3</a:t>
                </a:r>
                <a:endParaRPr lang="zh-CN" sz="1200" kern="100">
                  <a:effectLst/>
                  <a:ea typeface="宋体"/>
                  <a:cs typeface="Times New Roman"/>
                </a:endParaRPr>
              </a:p>
            </p:txBody>
          </p:sp>
          <p:sp>
            <p:nvSpPr>
              <p:cNvPr id="19" name="文档 18"/>
              <p:cNvSpPr/>
              <p:nvPr/>
            </p:nvSpPr>
            <p:spPr>
              <a:xfrm>
                <a:off x="281940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X</a:t>
                </a:r>
                <a:endParaRPr lang="zh-CN" sz="1200" kern="100">
                  <a:effectLst/>
                  <a:ea typeface="宋体"/>
                  <a:cs typeface="Times New Roman"/>
                </a:endParaRPr>
              </a:p>
            </p:txBody>
          </p:sp>
          <p:sp>
            <p:nvSpPr>
              <p:cNvPr id="20" name="文档 19"/>
              <p:cNvSpPr/>
              <p:nvPr/>
            </p:nvSpPr>
            <p:spPr>
              <a:xfrm>
                <a:off x="2819400" y="204851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Z</a:t>
                </a:r>
                <a:endParaRPr lang="zh-CN" sz="1200" kern="100">
                  <a:effectLst/>
                  <a:ea typeface="宋体"/>
                  <a:cs typeface="Times New Roman"/>
                </a:endParaRPr>
              </a:p>
            </p:txBody>
          </p:sp>
          <p:sp>
            <p:nvSpPr>
              <p:cNvPr id="21" name="文档 20"/>
              <p:cNvSpPr/>
              <p:nvPr/>
            </p:nvSpPr>
            <p:spPr>
              <a:xfrm>
                <a:off x="2857500" y="1091565"/>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Y</a:t>
                </a:r>
                <a:endParaRPr lang="zh-CN" sz="1200" kern="100">
                  <a:effectLst/>
                  <a:ea typeface="宋体"/>
                  <a:cs typeface="Times New Roman"/>
                </a:endParaRPr>
              </a:p>
            </p:txBody>
          </p:sp>
          <p:cxnSp>
            <p:nvCxnSpPr>
              <p:cNvPr id="22" name="直线连接符 21"/>
              <p:cNvCxnSpPr/>
              <p:nvPr/>
            </p:nvCxnSpPr>
            <p:spPr>
              <a:xfrm>
                <a:off x="1423670" y="127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1447800" y="220091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flipV="1">
                <a:off x="1423670" y="12700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a:off x="1447800" y="14351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flipV="1">
                <a:off x="1447800" y="1322070"/>
                <a:ext cx="1371600" cy="889000"/>
              </a:xfrm>
              <a:prstGeom prst="line">
                <a:avLst/>
              </a:prstGeom>
            </p:spPr>
            <p:style>
              <a:lnRef idx="2">
                <a:schemeClr val="dk1"/>
              </a:lnRef>
              <a:fillRef idx="0">
                <a:schemeClr val="dk1"/>
              </a:fillRef>
              <a:effectRef idx="1">
                <a:schemeClr val="dk1"/>
              </a:effectRef>
              <a:fontRef idx="minor">
                <a:schemeClr val="tx1"/>
              </a:fontRef>
            </p:style>
          </p:cxnSp>
          <p:cxnSp>
            <p:nvCxnSpPr>
              <p:cNvPr id="27" name="直线连接符 26"/>
              <p:cNvCxnSpPr/>
              <p:nvPr/>
            </p:nvCxnSpPr>
            <p:spPr>
              <a:xfrm>
                <a:off x="1447800" y="1322070"/>
                <a:ext cx="1371600" cy="889000"/>
              </a:xfrm>
              <a:prstGeom prst="line">
                <a:avLst/>
              </a:prstGeom>
            </p:spPr>
            <p:style>
              <a:lnRef idx="2">
                <a:schemeClr val="dk1"/>
              </a:lnRef>
              <a:fillRef idx="0">
                <a:schemeClr val="dk1"/>
              </a:fillRef>
              <a:effectRef idx="1">
                <a:schemeClr val="dk1"/>
              </a:effectRef>
              <a:fontRef idx="minor">
                <a:schemeClr val="tx1"/>
              </a:fontRef>
            </p:style>
          </p:cxnSp>
          <p:cxnSp>
            <p:nvCxnSpPr>
              <p:cNvPr id="28" name="直线连接符 27"/>
              <p:cNvCxnSpPr/>
              <p:nvPr/>
            </p:nvCxnSpPr>
            <p:spPr>
              <a:xfrm>
                <a:off x="1447800" y="128651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9" name="直线连接符 28"/>
              <p:cNvCxnSpPr/>
              <p:nvPr/>
            </p:nvCxnSpPr>
            <p:spPr>
              <a:xfrm flipV="1">
                <a:off x="1447800" y="143510"/>
                <a:ext cx="1371600" cy="2032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0" name="直线连接符 29"/>
              <p:cNvCxnSpPr/>
              <p:nvPr/>
            </p:nvCxnSpPr>
            <p:spPr>
              <a:xfrm>
                <a:off x="1447800" y="143510"/>
                <a:ext cx="1371600" cy="2032000"/>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6" name="组 5"/>
            <p:cNvGrpSpPr/>
            <p:nvPr/>
          </p:nvGrpSpPr>
          <p:grpSpPr>
            <a:xfrm>
              <a:off x="2247900" y="0"/>
              <a:ext cx="800100" cy="2540000"/>
              <a:chOff x="0" y="0"/>
              <a:chExt cx="800100" cy="2540000"/>
            </a:xfrm>
          </p:grpSpPr>
          <p:sp>
            <p:nvSpPr>
              <p:cNvPr id="7" name="文本框 6"/>
              <p:cNvSpPr txBox="1"/>
              <p:nvPr/>
            </p:nvSpPr>
            <p:spPr>
              <a:xfrm>
                <a:off x="114300" y="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endParaRPr lang="zh-CN" sz="1200" kern="100">
                  <a:effectLst/>
                  <a:ea typeface="宋体"/>
                  <a:cs typeface="Times New Roman"/>
                </a:endParaRPr>
              </a:p>
            </p:txBody>
          </p:sp>
          <p:sp>
            <p:nvSpPr>
              <p:cNvPr id="8" name="文本框 7"/>
              <p:cNvSpPr txBox="1"/>
              <p:nvPr/>
            </p:nvSpPr>
            <p:spPr>
              <a:xfrm>
                <a:off x="114300" y="254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4</a:t>
                </a:r>
                <a:endParaRPr lang="zh-CN" sz="1200" kern="100">
                  <a:effectLst/>
                  <a:ea typeface="宋体"/>
                  <a:cs typeface="Times New Roman"/>
                </a:endParaRPr>
              </a:p>
            </p:txBody>
          </p:sp>
          <p:sp>
            <p:nvSpPr>
              <p:cNvPr id="9" name="文本框 8"/>
              <p:cNvSpPr txBox="1"/>
              <p:nvPr/>
            </p:nvSpPr>
            <p:spPr>
              <a:xfrm>
                <a:off x="342900" y="381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0" name="文本框 9"/>
              <p:cNvSpPr txBox="1"/>
              <p:nvPr/>
            </p:nvSpPr>
            <p:spPr>
              <a:xfrm>
                <a:off x="228600" y="812165"/>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8</a:t>
                </a:r>
                <a:endParaRPr lang="zh-CN" sz="1200" kern="100">
                  <a:effectLst/>
                  <a:ea typeface="宋体"/>
                  <a:cs typeface="Times New Roman"/>
                </a:endParaRPr>
              </a:p>
            </p:txBody>
          </p:sp>
          <p:sp>
            <p:nvSpPr>
              <p:cNvPr id="11" name="文本框 10"/>
              <p:cNvSpPr txBox="1"/>
              <p:nvPr/>
            </p:nvSpPr>
            <p:spPr>
              <a:xfrm>
                <a:off x="114300" y="1143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2" name="文本框 11"/>
              <p:cNvSpPr txBox="1"/>
              <p:nvPr/>
            </p:nvSpPr>
            <p:spPr>
              <a:xfrm>
                <a:off x="342900" y="1524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6</a:t>
                </a:r>
                <a:endParaRPr lang="zh-CN" sz="1200" kern="100">
                  <a:effectLst/>
                  <a:ea typeface="宋体"/>
                  <a:cs typeface="Times New Roman"/>
                </a:endParaRPr>
              </a:p>
            </p:txBody>
          </p:sp>
          <p:sp>
            <p:nvSpPr>
              <p:cNvPr id="13" name="文本框 12"/>
              <p:cNvSpPr txBox="1"/>
              <p:nvPr/>
            </p:nvSpPr>
            <p:spPr>
              <a:xfrm>
                <a:off x="3429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4" name="文本框 13"/>
              <p:cNvSpPr txBox="1"/>
              <p:nvPr/>
            </p:nvSpPr>
            <p:spPr>
              <a:xfrm>
                <a:off x="0" y="2286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5" name="文本框 14"/>
              <p:cNvSpPr txBox="1"/>
              <p:nvPr/>
            </p:nvSpPr>
            <p:spPr>
              <a:xfrm>
                <a:off x="0" y="2032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5</a:t>
                </a:r>
                <a:endParaRPr lang="zh-CN" sz="1200" kern="100">
                  <a:effectLst/>
                  <a:ea typeface="宋体"/>
                  <a:cs typeface="Times New Roman"/>
                </a:endParaRPr>
              </a:p>
            </p:txBody>
          </p:sp>
        </p:grpSp>
      </p:grpSp>
    </p:spTree>
    <p:extLst>
      <p:ext uri="{BB962C8B-B14F-4D97-AF65-F5344CB8AC3E}">
        <p14:creationId xmlns:p14="http://schemas.microsoft.com/office/powerpoint/2010/main" val="33536058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市场清仓与社会最优</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市场清仓价格能使得完美匹配中的估值总和在所有可能的匹配中最大</a:t>
            </a:r>
            <a:r>
              <a:rPr lang="zh-CN" altLang="zh-CN" dirty="0" smtClean="0"/>
              <a:t>。</a:t>
            </a:r>
            <a:endParaRPr lang="en-US" altLang="zh-CN" dirty="0" smtClean="0"/>
          </a:p>
          <a:p>
            <a:pPr>
              <a:lnSpc>
                <a:spcPct val="120000"/>
              </a:lnSpc>
            </a:pPr>
            <a:r>
              <a:rPr lang="zh-CN" altLang="zh-CN" dirty="0" smtClean="0"/>
              <a:t>假设</a:t>
            </a:r>
            <a:r>
              <a:rPr lang="zh-CN" altLang="zh-CN" dirty="0"/>
              <a:t>市场清仓价格实现的完美匹配为</a:t>
            </a:r>
            <a:r>
              <a:rPr lang="en-US" altLang="zh-CN" dirty="0"/>
              <a:t>M</a:t>
            </a:r>
            <a:r>
              <a:rPr lang="zh-CN" altLang="zh-CN" dirty="0"/>
              <a:t>。实现实仓清仓的时候</a:t>
            </a:r>
            <a:r>
              <a:rPr lang="zh-CN" altLang="zh-CN" dirty="0" smtClean="0"/>
              <a:t>，</a:t>
            </a:r>
            <a:endParaRPr lang="zh-CN" altLang="zh-CN" dirty="0"/>
          </a:p>
          <a:p>
            <a:pPr marL="0" indent="0" algn="ctr">
              <a:lnSpc>
                <a:spcPct val="120000"/>
              </a:lnSpc>
              <a:buNone/>
            </a:pPr>
            <a:r>
              <a:rPr lang="zh-CN" altLang="zh-CN" b="1" dirty="0">
                <a:solidFill>
                  <a:srgbClr val="74A510"/>
                </a:solidFill>
              </a:rPr>
              <a:t>买家总收益</a:t>
            </a:r>
            <a:r>
              <a:rPr lang="en-US" altLang="zh-CN" b="1" dirty="0">
                <a:solidFill>
                  <a:srgbClr val="74A510"/>
                </a:solidFill>
              </a:rPr>
              <a:t> = M</a:t>
            </a:r>
            <a:r>
              <a:rPr lang="zh-CN" altLang="zh-CN" b="1" dirty="0">
                <a:solidFill>
                  <a:srgbClr val="74A510"/>
                </a:solidFill>
              </a:rPr>
              <a:t>的估值总和 </a:t>
            </a:r>
            <a:r>
              <a:rPr lang="en-US" altLang="zh-CN" b="1" dirty="0">
                <a:solidFill>
                  <a:srgbClr val="74A510"/>
                </a:solidFill>
              </a:rPr>
              <a:t>– </a:t>
            </a:r>
            <a:r>
              <a:rPr lang="zh-CN" altLang="zh-CN" b="1" dirty="0">
                <a:solidFill>
                  <a:srgbClr val="74A510"/>
                </a:solidFill>
              </a:rPr>
              <a:t>价格总和，</a:t>
            </a:r>
            <a:endParaRPr lang="zh-CN" altLang="zh-CN" dirty="0">
              <a:solidFill>
                <a:srgbClr val="74A510"/>
              </a:solidFill>
            </a:endParaRPr>
          </a:p>
          <a:p>
            <a:pPr>
              <a:lnSpc>
                <a:spcPct val="120000"/>
              </a:lnSpc>
            </a:pPr>
            <a:r>
              <a:rPr lang="zh-CN" altLang="zh-CN" dirty="0"/>
              <a:t>因为实现完美匹配的时候，每一个买家都选择了能够最大化自己收益的商品</a:t>
            </a:r>
            <a:r>
              <a:rPr lang="zh-CN" altLang="zh-CN" dirty="0" smtClean="0"/>
              <a:t>，</a:t>
            </a:r>
            <a:endParaRPr lang="en-US" altLang="zh-CN" dirty="0" smtClean="0"/>
          </a:p>
          <a:p>
            <a:pPr lvl="1">
              <a:lnSpc>
                <a:spcPct val="120000"/>
              </a:lnSpc>
            </a:pPr>
            <a:r>
              <a:rPr lang="zh-CN" altLang="zh-CN" dirty="0" smtClean="0"/>
              <a:t>因此每一个买</a:t>
            </a:r>
            <a:r>
              <a:rPr lang="zh-CN" altLang="zh-CN" dirty="0"/>
              <a:t>家的收益都可以达到最大化</a:t>
            </a:r>
            <a:r>
              <a:rPr lang="zh-CN" altLang="zh-CN" dirty="0" smtClean="0"/>
              <a:t>，</a:t>
            </a:r>
            <a:endParaRPr lang="en-US" altLang="zh-CN" dirty="0" smtClean="0"/>
          </a:p>
          <a:p>
            <a:pPr lvl="1">
              <a:lnSpc>
                <a:spcPct val="120000"/>
              </a:lnSpc>
            </a:pPr>
            <a:r>
              <a:rPr lang="zh-CN" altLang="zh-CN" dirty="0" smtClean="0"/>
              <a:t>买家总收益也就达</a:t>
            </a:r>
            <a:r>
              <a:rPr lang="zh-CN" altLang="zh-CN" dirty="0"/>
              <a:t>到了最大化。</a:t>
            </a:r>
            <a:endParaRPr lang="en-US" altLang="zh-CN" dirty="0"/>
          </a:p>
          <a:p>
            <a:pPr>
              <a:lnSpc>
                <a:spcPct val="120000"/>
              </a:lnSpc>
            </a:pPr>
            <a:r>
              <a:rPr lang="zh-CN" altLang="zh-CN" dirty="0"/>
              <a:t>另外，价格与匹配方式无关，可以认为是常数</a:t>
            </a:r>
            <a:r>
              <a:rPr lang="zh-CN" altLang="zh-CN" dirty="0" smtClean="0"/>
              <a:t>。</a:t>
            </a:r>
            <a:endParaRPr lang="en-US" altLang="zh-CN" dirty="0"/>
          </a:p>
        </p:txBody>
      </p:sp>
    </p:spTree>
    <p:extLst>
      <p:ext uri="{BB962C8B-B14F-4D97-AF65-F5344CB8AC3E}">
        <p14:creationId xmlns:p14="http://schemas.microsoft.com/office/powerpoint/2010/main" val="237416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市场清仓与社会最优</a:t>
            </a:r>
          </a:p>
        </p:txBody>
      </p:sp>
      <p:sp>
        <p:nvSpPr>
          <p:cNvPr id="3" name="内容占位符 2"/>
          <p:cNvSpPr>
            <a:spLocks noGrp="1"/>
          </p:cNvSpPr>
          <p:nvPr>
            <p:ph sz="quarter" idx="1"/>
          </p:nvPr>
        </p:nvSpPr>
        <p:spPr/>
        <p:txBody>
          <a:bodyPr>
            <a:normAutofit fontScale="77500" lnSpcReduction="20000"/>
          </a:bodyPr>
          <a:lstStyle/>
          <a:p>
            <a:pPr marL="0" indent="0">
              <a:buNone/>
            </a:pPr>
            <a:r>
              <a:rPr lang="zh-CN" altLang="en-US" dirty="0" smtClean="0"/>
              <a:t>因此，</a:t>
            </a:r>
            <a:r>
              <a:rPr lang="zh-CN" altLang="zh-CN" dirty="0" smtClean="0"/>
              <a:t>当买家总</a:t>
            </a:r>
            <a:r>
              <a:rPr lang="zh-CN" altLang="zh-CN" dirty="0"/>
              <a:t>收益</a:t>
            </a:r>
            <a:r>
              <a:rPr lang="zh-CN" altLang="zh-CN" dirty="0" smtClean="0"/>
              <a:t>最大化的时，</a:t>
            </a:r>
            <a:r>
              <a:rPr lang="en-US" altLang="zh-CN" dirty="0"/>
              <a:t>M</a:t>
            </a:r>
            <a:r>
              <a:rPr lang="zh-CN" altLang="zh-CN" dirty="0" smtClean="0"/>
              <a:t>的估值总和也实现最大化。</a:t>
            </a:r>
            <a:endParaRPr lang="en-US" altLang="zh-CN" dirty="0" smtClean="0"/>
          </a:p>
          <a:p>
            <a:r>
              <a:rPr lang="zh-CN" altLang="zh-CN" dirty="0" smtClean="0"/>
              <a:t>另外</a:t>
            </a:r>
            <a:r>
              <a:rPr lang="zh-CN" altLang="zh-CN" dirty="0"/>
              <a:t>，</a:t>
            </a:r>
            <a:r>
              <a:rPr lang="zh-CN" altLang="zh-CN" dirty="0" smtClean="0"/>
              <a:t>因为</a:t>
            </a:r>
            <a:endParaRPr lang="zh-CN" altLang="zh-CN" dirty="0"/>
          </a:p>
          <a:p>
            <a:pPr marL="0" indent="0" algn="ctr">
              <a:buNone/>
            </a:pPr>
            <a:r>
              <a:rPr lang="zh-CN" altLang="zh-CN" b="1" dirty="0">
                <a:solidFill>
                  <a:srgbClr val="74A510"/>
                </a:solidFill>
              </a:rPr>
              <a:t>卖家总收益</a:t>
            </a:r>
            <a:r>
              <a:rPr lang="en-US" altLang="zh-CN" b="1" dirty="0">
                <a:solidFill>
                  <a:srgbClr val="74A510"/>
                </a:solidFill>
              </a:rPr>
              <a:t> = </a:t>
            </a:r>
            <a:r>
              <a:rPr lang="zh-CN" altLang="zh-CN" b="1" dirty="0">
                <a:solidFill>
                  <a:srgbClr val="74A510"/>
                </a:solidFill>
              </a:rPr>
              <a:t>价格总和，</a:t>
            </a:r>
            <a:endParaRPr lang="zh-CN" altLang="zh-CN" dirty="0">
              <a:solidFill>
                <a:srgbClr val="74A510"/>
              </a:solidFill>
            </a:endParaRPr>
          </a:p>
          <a:p>
            <a:r>
              <a:rPr lang="zh-CN" altLang="zh-CN" dirty="0" smtClean="0"/>
              <a:t>因此：</a:t>
            </a:r>
            <a:endParaRPr lang="en-US" altLang="zh-CN" dirty="0" smtClean="0"/>
          </a:p>
          <a:p>
            <a:pPr marL="0" indent="0" algn="ctr">
              <a:buNone/>
            </a:pPr>
            <a:r>
              <a:rPr lang="zh-CN" altLang="zh-CN" b="1" dirty="0" smtClean="0">
                <a:solidFill>
                  <a:srgbClr val="74A510"/>
                </a:solidFill>
              </a:rPr>
              <a:t>买家总</a:t>
            </a:r>
            <a:r>
              <a:rPr lang="zh-CN" altLang="zh-CN" b="1" dirty="0">
                <a:solidFill>
                  <a:srgbClr val="74A510"/>
                </a:solidFill>
              </a:rPr>
              <a:t>收益</a:t>
            </a:r>
            <a:r>
              <a:rPr lang="en-US" altLang="zh-CN" b="1" dirty="0">
                <a:solidFill>
                  <a:srgbClr val="74A510"/>
                </a:solidFill>
              </a:rPr>
              <a:t> + </a:t>
            </a:r>
            <a:r>
              <a:rPr lang="zh-CN" altLang="zh-CN" b="1" dirty="0">
                <a:solidFill>
                  <a:srgbClr val="74A510"/>
                </a:solidFill>
              </a:rPr>
              <a:t>卖家总收益</a:t>
            </a:r>
            <a:r>
              <a:rPr lang="en-US" altLang="zh-CN" b="1" dirty="0">
                <a:solidFill>
                  <a:srgbClr val="74A510"/>
                </a:solidFill>
              </a:rPr>
              <a:t> = M</a:t>
            </a:r>
            <a:r>
              <a:rPr lang="zh-CN" altLang="zh-CN" b="1" dirty="0">
                <a:solidFill>
                  <a:srgbClr val="74A510"/>
                </a:solidFill>
              </a:rPr>
              <a:t>的估值总和</a:t>
            </a:r>
            <a:r>
              <a:rPr lang="zh-CN" altLang="zh-CN" dirty="0">
                <a:solidFill>
                  <a:srgbClr val="74A510"/>
                </a:solidFill>
              </a:rPr>
              <a:t>。</a:t>
            </a:r>
          </a:p>
          <a:p>
            <a:pPr marL="0" indent="0">
              <a:buNone/>
            </a:pPr>
            <a:r>
              <a:rPr lang="en-US" altLang="zh-CN" dirty="0"/>
              <a:t> </a:t>
            </a:r>
            <a:endParaRPr lang="zh-CN" altLang="zh-CN" dirty="0"/>
          </a:p>
          <a:p>
            <a:r>
              <a:rPr lang="zh-CN" altLang="zh-CN" dirty="0" smtClean="0"/>
              <a:t>完美匹配能够实现</a:t>
            </a:r>
            <a:r>
              <a:rPr lang="en-US" altLang="zh-CN" dirty="0"/>
              <a:t>M</a:t>
            </a:r>
            <a:r>
              <a:rPr lang="zh-CN" altLang="zh-CN" dirty="0"/>
              <a:t>估值总和的</a:t>
            </a:r>
            <a:r>
              <a:rPr lang="zh-CN" altLang="zh-CN" dirty="0" smtClean="0"/>
              <a:t>最大化</a:t>
            </a:r>
            <a:endParaRPr lang="en-US" altLang="zh-CN" dirty="0" smtClean="0"/>
          </a:p>
          <a:p>
            <a:pPr lvl="1"/>
            <a:r>
              <a:rPr lang="zh-CN" altLang="zh-CN" dirty="0" smtClean="0"/>
              <a:t>也就实现了买家</a:t>
            </a:r>
            <a:r>
              <a:rPr lang="zh-CN" altLang="zh-CN" dirty="0"/>
              <a:t>收益加上卖家收益之和的最大化</a:t>
            </a:r>
            <a:r>
              <a:rPr lang="zh-CN" altLang="zh-CN" dirty="0" smtClean="0"/>
              <a:t>。</a:t>
            </a:r>
            <a:endParaRPr lang="en-US" altLang="zh-CN" dirty="0" smtClean="0"/>
          </a:p>
          <a:p>
            <a:r>
              <a:rPr lang="zh-CN" altLang="zh-CN" dirty="0" smtClean="0"/>
              <a:t>显</a:t>
            </a:r>
            <a:r>
              <a:rPr lang="zh-CN" altLang="zh-CN" dirty="0"/>
              <a:t>然，估值总和的最大化实现的是社会最优</a:t>
            </a:r>
            <a:r>
              <a:rPr lang="zh-CN" altLang="zh-CN" dirty="0" smtClean="0"/>
              <a:t>。</a:t>
            </a:r>
            <a:endParaRPr lang="en-US" altLang="zh-CN" dirty="0" smtClean="0"/>
          </a:p>
          <a:p>
            <a:pPr lvl="1"/>
            <a:r>
              <a:rPr lang="zh-CN" altLang="en-US" dirty="0" smtClean="0"/>
              <a:t>也就是</a:t>
            </a:r>
            <a:r>
              <a:rPr lang="zh-CN" altLang="zh-CN" dirty="0" smtClean="0"/>
              <a:t>广告主和媒体双方收入总和的</a:t>
            </a:r>
            <a:r>
              <a:rPr lang="zh-CN" altLang="zh-CN" dirty="0"/>
              <a:t>最大化。</a:t>
            </a:r>
            <a:r>
              <a:rPr lang="en-US" altLang="zh-CN" dirty="0"/>
              <a:t/>
            </a:r>
            <a:br>
              <a:rPr lang="en-US" altLang="zh-CN" dirty="0"/>
            </a:br>
            <a:endParaRPr kumimoji="1" lang="zh-CN" altLang="en-US" dirty="0"/>
          </a:p>
        </p:txBody>
      </p:sp>
    </p:spTree>
    <p:extLst>
      <p:ext uri="{BB962C8B-B14F-4D97-AF65-F5344CB8AC3E}">
        <p14:creationId xmlns:p14="http://schemas.microsoft.com/office/powerpoint/2010/main" val="4242894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需求：根据广告主对广告位的估值找到市场清􏲆价格并实现完美匹配</a:t>
            </a:r>
            <a:r>
              <a:rPr lang="zh-CN" altLang="en-US" dirty="0" smtClean="0"/>
              <a:t>。</a:t>
            </a:r>
            <a:endParaRPr kumimoji="1" lang="zh-CN" altLang="en-US" dirty="0"/>
          </a:p>
        </p:txBody>
      </p:sp>
      <p:sp>
        <p:nvSpPr>
          <p:cNvPr id="3" name="内容占位符 2"/>
          <p:cNvSpPr>
            <a:spLocks noGrp="1"/>
          </p:cNvSpPr>
          <p:nvPr>
            <p:ph sz="quarter" idx="1"/>
          </p:nvPr>
        </p:nvSpPr>
        <p:spPr/>
        <p:txBody>
          <a:bodyPr/>
          <a:lstStyle/>
          <a:p>
            <a:r>
              <a:rPr lang="zh-CN" altLang="en-US" dirty="0" smtClean="0"/>
              <a:t>匹配</a:t>
            </a:r>
            <a:r>
              <a:rPr lang="zh-CN" altLang="en-US" dirty="0"/>
              <a:t>市场采用逐步提高广告位价格的方式来实线最优分配</a:t>
            </a:r>
            <a:r>
              <a:rPr lang="zh-CN" altLang="en-US" dirty="0" smtClean="0"/>
              <a:t>。</a:t>
            </a:r>
            <a:endParaRPr lang="en-US" altLang="zh-CN" dirty="0" smtClean="0"/>
          </a:p>
          <a:p>
            <a:r>
              <a:rPr lang="zh-CN" altLang="en-US" dirty="0" smtClean="0"/>
              <a:t>这一拍卖过</a:t>
            </a:r>
            <a:r>
              <a:rPr lang="zh-CN" altLang="en-US" dirty="0"/>
              <a:t>程最早由</a:t>
            </a:r>
            <a:r>
              <a:rPr lang="zh-CN" altLang="en-US" dirty="0" smtClean="0"/>
              <a:t>􏲇􏲈匈牙利</a:t>
            </a:r>
            <a:r>
              <a:rPr lang="zh-CN" altLang="en-US" dirty="0"/>
              <a:t>数学家</a:t>
            </a:r>
            <a:r>
              <a:rPr lang="en-US" altLang="zh-CN" dirty="0" err="1"/>
              <a:t>Dénes</a:t>
            </a:r>
            <a:r>
              <a:rPr lang="en-US" altLang="zh-CN" dirty="0"/>
              <a:t> K</a:t>
            </a:r>
            <a:r>
              <a:rPr lang="zh-CN" altLang="en-US" dirty="0"/>
              <a:t>􏴕</a:t>
            </a:r>
            <a:r>
              <a:rPr lang="en-US" altLang="zh-CN" dirty="0" err="1"/>
              <a:t>nig</a:t>
            </a:r>
            <a:r>
              <a:rPr lang="en-US" altLang="zh-CN" dirty="0"/>
              <a:t> and Jen</a:t>
            </a:r>
            <a:r>
              <a:rPr lang="zh-CN" altLang="en-US" dirty="0"/>
              <a:t>􏴕 </a:t>
            </a:r>
            <a:r>
              <a:rPr lang="en-US" altLang="zh-CN" dirty="0" err="1"/>
              <a:t>Egerváry</a:t>
            </a:r>
            <a:r>
              <a:rPr lang="zh-CN" altLang="en-US" dirty="0" smtClean="0"/>
              <a:t>提出</a:t>
            </a:r>
            <a:r>
              <a:rPr lang="zh-CN" altLang="zh-CN" dirty="0"/>
              <a:t>，</a:t>
            </a:r>
            <a:r>
              <a:rPr lang="zh-CN" altLang="en-US" dirty="0" smtClean="0"/>
              <a:t>其所对应</a:t>
            </a:r>
            <a:r>
              <a:rPr lang="zh-CN" altLang="en-US" dirty="0"/>
              <a:t>的计算方法也被称之为</a:t>
            </a:r>
            <a:r>
              <a:rPr lang="zh-CN" altLang="en-US" dirty="0" smtClean="0"/>
              <a:t>􏲇􏲈</a:t>
            </a:r>
            <a:r>
              <a:rPr lang="en-US" altLang="en-US" dirty="0" smtClean="0"/>
              <a:t>匈牙利算法。</a:t>
            </a:r>
            <a:endParaRPr lang="zh-CN" altLang="en-US" dirty="0"/>
          </a:p>
        </p:txBody>
      </p:sp>
    </p:spTree>
    <p:extLst>
      <p:ext uri="{BB962C8B-B14F-4D97-AF65-F5344CB8AC3E}">
        <p14:creationId xmlns:p14="http://schemas.microsoft.com/office/powerpoint/2010/main" val="2313247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657350" y="63500"/>
            <a:ext cx="5829300" cy="5588000"/>
            <a:chOff x="0" y="0"/>
            <a:chExt cx="5829300" cy="5588000"/>
          </a:xfrm>
        </p:grpSpPr>
        <p:grpSp>
          <p:nvGrpSpPr>
            <p:cNvPr id="5" name="组 4"/>
            <p:cNvGrpSpPr/>
            <p:nvPr/>
          </p:nvGrpSpPr>
          <p:grpSpPr>
            <a:xfrm>
              <a:off x="0" y="0"/>
              <a:ext cx="2857500" cy="2540000"/>
              <a:chOff x="0" y="0"/>
              <a:chExt cx="2857500" cy="2540000"/>
            </a:xfrm>
          </p:grpSpPr>
          <p:grpSp>
            <p:nvGrpSpPr>
              <p:cNvPr id="97" name="组 96"/>
              <p:cNvGrpSpPr/>
              <p:nvPr/>
            </p:nvGrpSpPr>
            <p:grpSpPr>
              <a:xfrm>
                <a:off x="0" y="0"/>
                <a:ext cx="2857500" cy="2286000"/>
                <a:chOff x="0" y="0"/>
                <a:chExt cx="2857500" cy="2286000"/>
              </a:xfrm>
            </p:grpSpPr>
            <p:grpSp>
              <p:nvGrpSpPr>
                <p:cNvPr id="99" name="组 98"/>
                <p:cNvGrpSpPr/>
                <p:nvPr/>
              </p:nvGrpSpPr>
              <p:grpSpPr>
                <a:xfrm>
                  <a:off x="1928495" y="0"/>
                  <a:ext cx="929005" cy="2159000"/>
                  <a:chOff x="0" y="0"/>
                  <a:chExt cx="929005" cy="2159000"/>
                </a:xfrm>
              </p:grpSpPr>
              <p:sp>
                <p:nvSpPr>
                  <p:cNvPr id="118" name="文本框 117"/>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119" name="组 118"/>
                  <p:cNvGrpSpPr/>
                  <p:nvPr/>
                </p:nvGrpSpPr>
                <p:grpSpPr>
                  <a:xfrm>
                    <a:off x="0" y="381000"/>
                    <a:ext cx="929005" cy="1778000"/>
                    <a:chOff x="0" y="0"/>
                    <a:chExt cx="929005" cy="1778000"/>
                  </a:xfrm>
                </p:grpSpPr>
                <p:sp>
                  <p:nvSpPr>
                    <p:cNvPr id="120" name="文本框 119"/>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121" name="文本框 120"/>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122" name="文本框 121"/>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00" name="组 99"/>
                <p:cNvGrpSpPr/>
                <p:nvPr/>
              </p:nvGrpSpPr>
              <p:grpSpPr>
                <a:xfrm>
                  <a:off x="457200" y="0"/>
                  <a:ext cx="1600200" cy="2286000"/>
                  <a:chOff x="0" y="0"/>
                  <a:chExt cx="1600200" cy="2286000"/>
                </a:xfrm>
              </p:grpSpPr>
              <p:grpSp>
                <p:nvGrpSpPr>
                  <p:cNvPr id="106" name="组 105"/>
                  <p:cNvGrpSpPr/>
                  <p:nvPr/>
                </p:nvGrpSpPr>
                <p:grpSpPr>
                  <a:xfrm>
                    <a:off x="228600" y="254000"/>
                    <a:ext cx="1193800" cy="2032000"/>
                    <a:chOff x="0" y="0"/>
                    <a:chExt cx="1193800" cy="2032000"/>
                  </a:xfrm>
                </p:grpSpPr>
                <p:sp>
                  <p:nvSpPr>
                    <p:cNvPr id="109" name="椭圆 108"/>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10" name="椭圆 109"/>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111" name="椭圆 110"/>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112" name="菱形 111"/>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113" name="菱形 112"/>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114" name="菱形 113"/>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115" name="直线连接符 114"/>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116" name="直线连接符 115"/>
                    <p:cNvCxnSpPr/>
                    <p:nvPr/>
                  </p:nvCxnSpPr>
                  <p:spPr>
                    <a:xfrm>
                      <a:off x="342900" y="254000"/>
                      <a:ext cx="342900" cy="762000"/>
                    </a:xfrm>
                    <a:prstGeom prst="line">
                      <a:avLst/>
                    </a:prstGeom>
                  </p:spPr>
                  <p:style>
                    <a:lnRef idx="2">
                      <a:schemeClr val="dk1"/>
                    </a:lnRef>
                    <a:fillRef idx="0">
                      <a:schemeClr val="dk1"/>
                    </a:fillRef>
                    <a:effectRef idx="1">
                      <a:schemeClr val="dk1"/>
                    </a:effectRef>
                    <a:fontRef idx="minor">
                      <a:schemeClr val="tx1"/>
                    </a:fontRef>
                  </p:style>
                </p:cxnSp>
                <p:cxnSp>
                  <p:nvCxnSpPr>
                    <p:cNvPr id="117" name="直线连接符 116"/>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107" name="文本框 106"/>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108" name="文本框 107"/>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01" name="组 100"/>
                <p:cNvGrpSpPr/>
                <p:nvPr/>
              </p:nvGrpSpPr>
              <p:grpSpPr>
                <a:xfrm>
                  <a:off x="0" y="0"/>
                  <a:ext cx="571500" cy="2159000"/>
                  <a:chOff x="0" y="0"/>
                  <a:chExt cx="571500" cy="2159000"/>
                </a:xfrm>
              </p:grpSpPr>
              <p:sp>
                <p:nvSpPr>
                  <p:cNvPr id="102" name="文本框 101"/>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103" name="文本框 102"/>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104" name="文本框 103"/>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105" name="文本框 104"/>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98" name="文本框 97"/>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(a) </a:t>
                </a:r>
                <a:r>
                  <a:rPr lang="zh-CN" sz="1200" kern="100">
                    <a:effectLst/>
                    <a:ea typeface="宋体"/>
                    <a:cs typeface="Times New Roman"/>
                  </a:rPr>
                  <a:t>第一轮迭代</a:t>
                </a:r>
              </a:p>
            </p:txBody>
          </p:sp>
        </p:grpSp>
        <p:grpSp>
          <p:nvGrpSpPr>
            <p:cNvPr id="6" name="组 5"/>
            <p:cNvGrpSpPr/>
            <p:nvPr/>
          </p:nvGrpSpPr>
          <p:grpSpPr>
            <a:xfrm>
              <a:off x="2971800" y="0"/>
              <a:ext cx="2857500" cy="2540000"/>
              <a:chOff x="0" y="0"/>
              <a:chExt cx="2857500" cy="2540000"/>
            </a:xfrm>
          </p:grpSpPr>
          <p:grpSp>
            <p:nvGrpSpPr>
              <p:cNvPr id="69" name="组 68"/>
              <p:cNvGrpSpPr/>
              <p:nvPr/>
            </p:nvGrpSpPr>
            <p:grpSpPr>
              <a:xfrm>
                <a:off x="0" y="0"/>
                <a:ext cx="2857500" cy="2540000"/>
                <a:chOff x="0" y="0"/>
                <a:chExt cx="2857500" cy="2540000"/>
              </a:xfrm>
            </p:grpSpPr>
            <p:grpSp>
              <p:nvGrpSpPr>
                <p:cNvPr id="71" name="组 70"/>
                <p:cNvGrpSpPr/>
                <p:nvPr/>
              </p:nvGrpSpPr>
              <p:grpSpPr>
                <a:xfrm>
                  <a:off x="0" y="0"/>
                  <a:ext cx="2857500" cy="2286000"/>
                  <a:chOff x="0" y="0"/>
                  <a:chExt cx="2857500" cy="2286000"/>
                </a:xfrm>
              </p:grpSpPr>
              <p:grpSp>
                <p:nvGrpSpPr>
                  <p:cNvPr id="73" name="组 72"/>
                  <p:cNvGrpSpPr/>
                  <p:nvPr/>
                </p:nvGrpSpPr>
                <p:grpSpPr>
                  <a:xfrm>
                    <a:off x="1928495" y="0"/>
                    <a:ext cx="929005" cy="2159000"/>
                    <a:chOff x="0" y="0"/>
                    <a:chExt cx="929005" cy="2159000"/>
                  </a:xfrm>
                </p:grpSpPr>
                <p:sp>
                  <p:nvSpPr>
                    <p:cNvPr id="92" name="文本框 91"/>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93" name="组 92"/>
                    <p:cNvGrpSpPr/>
                    <p:nvPr/>
                  </p:nvGrpSpPr>
                  <p:grpSpPr>
                    <a:xfrm>
                      <a:off x="0" y="381000"/>
                      <a:ext cx="929005" cy="1778000"/>
                      <a:chOff x="0" y="0"/>
                      <a:chExt cx="929005" cy="1778000"/>
                    </a:xfrm>
                  </p:grpSpPr>
                  <p:sp>
                    <p:nvSpPr>
                      <p:cNvPr id="94" name="文本框 93"/>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95" name="文本框 94"/>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96" name="文本框 95"/>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74" name="组 73"/>
                  <p:cNvGrpSpPr/>
                  <p:nvPr/>
                </p:nvGrpSpPr>
                <p:grpSpPr>
                  <a:xfrm>
                    <a:off x="457200" y="0"/>
                    <a:ext cx="1600200" cy="2286000"/>
                    <a:chOff x="0" y="0"/>
                    <a:chExt cx="1600200" cy="2286000"/>
                  </a:xfrm>
                </p:grpSpPr>
                <p:grpSp>
                  <p:nvGrpSpPr>
                    <p:cNvPr id="80" name="组 79"/>
                    <p:cNvGrpSpPr/>
                    <p:nvPr/>
                  </p:nvGrpSpPr>
                  <p:grpSpPr>
                    <a:xfrm>
                      <a:off x="228600" y="254000"/>
                      <a:ext cx="1193800" cy="2032000"/>
                      <a:chOff x="0" y="0"/>
                      <a:chExt cx="1193800" cy="2032000"/>
                    </a:xfrm>
                  </p:grpSpPr>
                  <p:sp>
                    <p:nvSpPr>
                      <p:cNvPr id="83" name="椭圆 82"/>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84" name="椭圆 83"/>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85" name="椭圆 84"/>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86" name="菱形 85"/>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87" name="菱形 86"/>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88" name="菱形 87"/>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89" name="直线连接符 88"/>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90" name="直线连接符 89"/>
                      <p:cNvCxnSpPr/>
                      <p:nvPr/>
                    </p:nvCxnSpPr>
                    <p:spPr>
                      <a:xfrm>
                        <a:off x="342900" y="254000"/>
                        <a:ext cx="342900" cy="762000"/>
                      </a:xfrm>
                      <a:prstGeom prst="line">
                        <a:avLst/>
                      </a:prstGeom>
                    </p:spPr>
                    <p:style>
                      <a:lnRef idx="2">
                        <a:schemeClr val="dk1"/>
                      </a:lnRef>
                      <a:fillRef idx="0">
                        <a:schemeClr val="dk1"/>
                      </a:fillRef>
                      <a:effectRef idx="1">
                        <a:schemeClr val="dk1"/>
                      </a:effectRef>
                      <a:fontRef idx="minor">
                        <a:schemeClr val="tx1"/>
                      </a:fontRef>
                    </p:style>
                  </p:cxnSp>
                  <p:cxnSp>
                    <p:nvCxnSpPr>
                      <p:cNvPr id="91" name="直线连接符 90"/>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81" name="文本框 80"/>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82" name="文本框 81"/>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75" name="组 74"/>
                  <p:cNvGrpSpPr/>
                  <p:nvPr/>
                </p:nvGrpSpPr>
                <p:grpSpPr>
                  <a:xfrm>
                    <a:off x="0" y="0"/>
                    <a:ext cx="571500" cy="2159000"/>
                    <a:chOff x="0" y="0"/>
                    <a:chExt cx="571500" cy="2159000"/>
                  </a:xfrm>
                </p:grpSpPr>
                <p:sp>
                  <p:nvSpPr>
                    <p:cNvPr id="76" name="文本框 75"/>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77" name="文本框 76"/>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78" name="文本框 77"/>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79" name="文本框 78"/>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72" name="文本框 71"/>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(b) </a:t>
                  </a:r>
                  <a:r>
                    <a:rPr lang="zh-CN" sz="1200" kern="100">
                      <a:effectLst/>
                      <a:ea typeface="宋体"/>
                      <a:cs typeface="Times New Roman"/>
                    </a:rPr>
                    <a:t>第二轮迭代</a:t>
                  </a:r>
                </a:p>
              </p:txBody>
            </p:sp>
          </p:grpSp>
          <p:cxnSp>
            <p:nvCxnSpPr>
              <p:cNvPr id="70" name="直线连接符 69"/>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 6"/>
            <p:cNvGrpSpPr/>
            <p:nvPr/>
          </p:nvGrpSpPr>
          <p:grpSpPr>
            <a:xfrm>
              <a:off x="0" y="3048000"/>
              <a:ext cx="2857500" cy="2540000"/>
              <a:chOff x="0" y="0"/>
              <a:chExt cx="2857500" cy="2540000"/>
            </a:xfrm>
          </p:grpSpPr>
          <p:grpSp>
            <p:nvGrpSpPr>
              <p:cNvPr id="40" name="组 39"/>
              <p:cNvGrpSpPr/>
              <p:nvPr/>
            </p:nvGrpSpPr>
            <p:grpSpPr>
              <a:xfrm>
                <a:off x="0" y="0"/>
                <a:ext cx="2857500" cy="2540000"/>
                <a:chOff x="0" y="0"/>
                <a:chExt cx="2857500" cy="2540000"/>
              </a:xfrm>
            </p:grpSpPr>
            <p:grpSp>
              <p:nvGrpSpPr>
                <p:cNvPr id="42" name="组 41"/>
                <p:cNvGrpSpPr/>
                <p:nvPr/>
              </p:nvGrpSpPr>
              <p:grpSpPr>
                <a:xfrm>
                  <a:off x="0" y="0"/>
                  <a:ext cx="2857500" cy="2540000"/>
                  <a:chOff x="0" y="0"/>
                  <a:chExt cx="2857500" cy="2540000"/>
                </a:xfrm>
              </p:grpSpPr>
              <p:grpSp>
                <p:nvGrpSpPr>
                  <p:cNvPr id="44" name="组 43"/>
                  <p:cNvGrpSpPr/>
                  <p:nvPr/>
                </p:nvGrpSpPr>
                <p:grpSpPr>
                  <a:xfrm>
                    <a:off x="0" y="0"/>
                    <a:ext cx="2857500" cy="2286000"/>
                    <a:chOff x="0" y="0"/>
                    <a:chExt cx="2857500" cy="2286000"/>
                  </a:xfrm>
                </p:grpSpPr>
                <p:grpSp>
                  <p:nvGrpSpPr>
                    <p:cNvPr id="46" name="组 45"/>
                    <p:cNvGrpSpPr/>
                    <p:nvPr/>
                  </p:nvGrpSpPr>
                  <p:grpSpPr>
                    <a:xfrm>
                      <a:off x="1928495" y="0"/>
                      <a:ext cx="929005" cy="2159000"/>
                      <a:chOff x="0" y="0"/>
                      <a:chExt cx="929005" cy="2159000"/>
                    </a:xfrm>
                  </p:grpSpPr>
                  <p:sp>
                    <p:nvSpPr>
                      <p:cNvPr id="64" name="文本框 63"/>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65" name="组 64"/>
                      <p:cNvGrpSpPr/>
                      <p:nvPr/>
                    </p:nvGrpSpPr>
                    <p:grpSpPr>
                      <a:xfrm>
                        <a:off x="0" y="381000"/>
                        <a:ext cx="929005" cy="1778000"/>
                        <a:chOff x="0" y="0"/>
                        <a:chExt cx="929005" cy="1778000"/>
                      </a:xfrm>
                    </p:grpSpPr>
                    <p:sp>
                      <p:nvSpPr>
                        <p:cNvPr id="66" name="文本框 65"/>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67" name="文本框 66"/>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68" name="文本框 67"/>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47" name="组 46"/>
                    <p:cNvGrpSpPr/>
                    <p:nvPr/>
                  </p:nvGrpSpPr>
                  <p:grpSpPr>
                    <a:xfrm>
                      <a:off x="457200" y="0"/>
                      <a:ext cx="1600200" cy="2286000"/>
                      <a:chOff x="0" y="0"/>
                      <a:chExt cx="1600200" cy="2286000"/>
                    </a:xfrm>
                  </p:grpSpPr>
                  <p:grpSp>
                    <p:nvGrpSpPr>
                      <p:cNvPr id="53" name="组 52"/>
                      <p:cNvGrpSpPr/>
                      <p:nvPr/>
                    </p:nvGrpSpPr>
                    <p:grpSpPr>
                      <a:xfrm>
                        <a:off x="228600" y="254000"/>
                        <a:ext cx="1193800" cy="2032000"/>
                        <a:chOff x="0" y="0"/>
                        <a:chExt cx="1193800" cy="2032000"/>
                      </a:xfrm>
                    </p:grpSpPr>
                    <p:sp>
                      <p:nvSpPr>
                        <p:cNvPr id="56" name="椭圆 55"/>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7" name="椭圆 56"/>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58" name="椭圆 57"/>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59" name="菱形 58"/>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60" name="菱形 59"/>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61" name="菱形 60"/>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62" name="直线连接符 61"/>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63" name="直线连接符 62"/>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54" name="文本框 53"/>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55" name="文本框 54"/>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48" name="组 47"/>
                    <p:cNvGrpSpPr/>
                    <p:nvPr/>
                  </p:nvGrpSpPr>
                  <p:grpSpPr>
                    <a:xfrm>
                      <a:off x="0" y="0"/>
                      <a:ext cx="571500" cy="2159000"/>
                      <a:chOff x="0" y="0"/>
                      <a:chExt cx="571500" cy="2159000"/>
                    </a:xfrm>
                  </p:grpSpPr>
                  <p:sp>
                    <p:nvSpPr>
                      <p:cNvPr id="49" name="文本框 48"/>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50" name="文本框 49"/>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1" name="文本框 50"/>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52" name="文本框 51"/>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45" name="文本框 44"/>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(c) </a:t>
                    </a:r>
                    <a:r>
                      <a:rPr lang="zh-CN" sz="1200" kern="100">
                        <a:effectLst/>
                        <a:ea typeface="宋体"/>
                        <a:cs typeface="Times New Roman"/>
                      </a:rPr>
                      <a:t>第三轮迭代</a:t>
                    </a:r>
                  </a:p>
                </p:txBody>
              </p:sp>
            </p:grpSp>
            <p:cxnSp>
              <p:nvCxnSpPr>
                <p:cNvPr id="43" name="直线连接符 42"/>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cxnSp>
            <p:nvCxnSpPr>
              <p:cNvPr id="41" name="直线连接符 40"/>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nvGrpSpPr>
            <p:cNvPr id="8" name="组 7"/>
            <p:cNvGrpSpPr/>
            <p:nvPr/>
          </p:nvGrpSpPr>
          <p:grpSpPr>
            <a:xfrm>
              <a:off x="2971800" y="3048000"/>
              <a:ext cx="2857500" cy="2540000"/>
              <a:chOff x="0" y="0"/>
              <a:chExt cx="2857500" cy="2540000"/>
            </a:xfrm>
          </p:grpSpPr>
          <p:grpSp>
            <p:nvGrpSpPr>
              <p:cNvPr id="9" name="组 8"/>
              <p:cNvGrpSpPr/>
              <p:nvPr/>
            </p:nvGrpSpPr>
            <p:grpSpPr>
              <a:xfrm>
                <a:off x="0" y="0"/>
                <a:ext cx="2857500" cy="2540000"/>
                <a:chOff x="0" y="0"/>
                <a:chExt cx="2857500" cy="2540000"/>
              </a:xfrm>
            </p:grpSpPr>
            <p:grpSp>
              <p:nvGrpSpPr>
                <p:cNvPr id="11" name="组 10"/>
                <p:cNvGrpSpPr/>
                <p:nvPr/>
              </p:nvGrpSpPr>
              <p:grpSpPr>
                <a:xfrm>
                  <a:off x="0" y="0"/>
                  <a:ext cx="2857500" cy="2540000"/>
                  <a:chOff x="0" y="0"/>
                  <a:chExt cx="2857500" cy="2540000"/>
                </a:xfrm>
              </p:grpSpPr>
              <p:grpSp>
                <p:nvGrpSpPr>
                  <p:cNvPr id="13" name="组 12"/>
                  <p:cNvGrpSpPr/>
                  <p:nvPr/>
                </p:nvGrpSpPr>
                <p:grpSpPr>
                  <a:xfrm>
                    <a:off x="0" y="0"/>
                    <a:ext cx="2857500" cy="2540000"/>
                    <a:chOff x="0" y="0"/>
                    <a:chExt cx="2857500" cy="2540000"/>
                  </a:xfrm>
                </p:grpSpPr>
                <p:grpSp>
                  <p:nvGrpSpPr>
                    <p:cNvPr id="15" name="组 14"/>
                    <p:cNvGrpSpPr/>
                    <p:nvPr/>
                  </p:nvGrpSpPr>
                  <p:grpSpPr>
                    <a:xfrm>
                      <a:off x="0" y="0"/>
                      <a:ext cx="2857500" cy="2286000"/>
                      <a:chOff x="0" y="0"/>
                      <a:chExt cx="2857500" cy="2286000"/>
                    </a:xfrm>
                  </p:grpSpPr>
                  <p:grpSp>
                    <p:nvGrpSpPr>
                      <p:cNvPr id="17" name="组 16"/>
                      <p:cNvGrpSpPr/>
                      <p:nvPr/>
                    </p:nvGrpSpPr>
                    <p:grpSpPr>
                      <a:xfrm>
                        <a:off x="1928495" y="0"/>
                        <a:ext cx="929005" cy="2159000"/>
                        <a:chOff x="0" y="0"/>
                        <a:chExt cx="929005" cy="2159000"/>
                      </a:xfrm>
                    </p:grpSpPr>
                    <p:sp>
                      <p:nvSpPr>
                        <p:cNvPr id="35" name="文本框 34"/>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36" name="组 35"/>
                        <p:cNvGrpSpPr/>
                        <p:nvPr/>
                      </p:nvGrpSpPr>
                      <p:grpSpPr>
                        <a:xfrm>
                          <a:off x="0" y="381000"/>
                          <a:ext cx="929005" cy="1778000"/>
                          <a:chOff x="0" y="0"/>
                          <a:chExt cx="929005" cy="1778000"/>
                        </a:xfrm>
                      </p:grpSpPr>
                      <p:sp>
                        <p:nvSpPr>
                          <p:cNvPr id="37" name="文本框 36"/>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38" name="文本框 37"/>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39" name="文本框 38"/>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8" name="组 17"/>
                      <p:cNvGrpSpPr/>
                      <p:nvPr/>
                    </p:nvGrpSpPr>
                    <p:grpSpPr>
                      <a:xfrm>
                        <a:off x="457200" y="0"/>
                        <a:ext cx="1600200" cy="2286000"/>
                        <a:chOff x="0" y="0"/>
                        <a:chExt cx="1600200" cy="2286000"/>
                      </a:xfrm>
                    </p:grpSpPr>
                    <p:grpSp>
                      <p:nvGrpSpPr>
                        <p:cNvPr id="24" name="组 23"/>
                        <p:cNvGrpSpPr/>
                        <p:nvPr/>
                      </p:nvGrpSpPr>
                      <p:grpSpPr>
                        <a:xfrm>
                          <a:off x="228600" y="254000"/>
                          <a:ext cx="1193800" cy="2032000"/>
                          <a:chOff x="0" y="0"/>
                          <a:chExt cx="1193800" cy="2032000"/>
                        </a:xfrm>
                      </p:grpSpPr>
                      <p:sp>
                        <p:nvSpPr>
                          <p:cNvPr id="27" name="椭圆 26"/>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28" name="椭圆 27"/>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9" name="椭圆 28"/>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30" name="菱形 29"/>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31" name="菱形 30"/>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32" name="菱形 31"/>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33" name="直线连接符 32"/>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34" name="直线连接符 33"/>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25" name="文本框 24"/>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26" name="文本框 25"/>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9" name="组 18"/>
                      <p:cNvGrpSpPr/>
                      <p:nvPr/>
                    </p:nvGrpSpPr>
                    <p:grpSpPr>
                      <a:xfrm>
                        <a:off x="0" y="0"/>
                        <a:ext cx="571500" cy="2159000"/>
                        <a:chOff x="0" y="0"/>
                        <a:chExt cx="571500" cy="2159000"/>
                      </a:xfrm>
                    </p:grpSpPr>
                    <p:sp>
                      <p:nvSpPr>
                        <p:cNvPr id="20" name="文本框 19"/>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21" name="文本框 20"/>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22" name="文本框 21"/>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3" name="文本框 22"/>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16" name="文本框 15"/>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(d) </a:t>
                      </a:r>
                      <a:r>
                        <a:rPr lang="zh-CN" sz="1200" kern="100">
                          <a:effectLst/>
                          <a:ea typeface="宋体"/>
                          <a:cs typeface="Times New Roman"/>
                        </a:rPr>
                        <a:t>第四轮迭代</a:t>
                      </a:r>
                    </a:p>
                  </p:txBody>
                </p:sp>
              </p:grpSp>
              <p:cxnSp>
                <p:nvCxnSpPr>
                  <p:cNvPr id="14" name="直线连接符 13"/>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cxnSp>
              <p:nvCxnSpPr>
                <p:cNvPr id="12" name="直线连接符 11"/>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10" name="直线连接符 9"/>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75171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广告的本质</a:t>
            </a:r>
            <a:endParaRPr kumimoji="1" lang="zh-CN" altLang="en-US" dirty="0"/>
          </a:p>
        </p:txBody>
      </p:sp>
      <p:sp>
        <p:nvSpPr>
          <p:cNvPr id="3" name="内容占位符 2"/>
          <p:cNvSpPr>
            <a:spLocks noGrp="1"/>
          </p:cNvSpPr>
          <p:nvPr>
            <p:ph sz="quarter" idx="1"/>
          </p:nvPr>
        </p:nvSpPr>
        <p:spPr/>
        <p:txBody>
          <a:bodyPr>
            <a:normAutofit/>
          </a:bodyPr>
          <a:lstStyle/>
          <a:p>
            <a:r>
              <a:rPr lang="zh-CN" altLang="zh-CN" sz="2400" dirty="0">
                <a:latin typeface="+mj-ea"/>
                <a:ea typeface="+mj-ea"/>
              </a:rPr>
              <a:t>广告不同于搜索或者推荐技术，它</a:t>
            </a:r>
            <a:r>
              <a:rPr lang="zh-CN" altLang="zh-CN" sz="2400" b="1" dirty="0" smtClean="0">
                <a:solidFill>
                  <a:srgbClr val="008000"/>
                </a:solidFill>
                <a:latin typeface="+mj-ea"/>
                <a:ea typeface="+mj-ea"/>
              </a:rPr>
              <a:t>首先是一种商业活动</a:t>
            </a:r>
            <a:r>
              <a:rPr lang="zh-CN" altLang="en-US" sz="2400" b="1" dirty="0" smtClean="0">
                <a:solidFill>
                  <a:srgbClr val="008000"/>
                </a:solidFill>
                <a:latin typeface="+mj-ea"/>
                <a:ea typeface="+mj-ea"/>
              </a:rPr>
              <a:t>。</a:t>
            </a:r>
            <a:endParaRPr lang="en-US" altLang="zh-CN" sz="2400" b="1" dirty="0" smtClean="0">
              <a:solidFill>
                <a:srgbClr val="008000"/>
              </a:solidFill>
              <a:latin typeface="+mj-ea"/>
              <a:ea typeface="+mj-ea"/>
            </a:endParaRPr>
          </a:p>
          <a:p>
            <a:r>
              <a:rPr lang="zh-CN" altLang="en-US" sz="2400" dirty="0" smtClean="0">
                <a:latin typeface="+mj-ea"/>
                <a:ea typeface="+mj-ea"/>
              </a:rPr>
              <a:t>广告</a:t>
            </a:r>
            <a:r>
              <a:rPr lang="zh-CN" altLang="zh-CN" sz="2400" dirty="0" smtClean="0">
                <a:latin typeface="+mj-ea"/>
                <a:ea typeface="+mj-ea"/>
              </a:rPr>
              <a:t>优先考虑</a:t>
            </a:r>
            <a:r>
              <a:rPr lang="zh-CN" altLang="zh-CN" sz="2400" dirty="0">
                <a:latin typeface="+mj-ea"/>
                <a:ea typeface="+mj-ea"/>
              </a:rPr>
              <a:t>的是广告主、媒体和受众三方的利益分配</a:t>
            </a:r>
            <a:r>
              <a:rPr lang="zh-CN" altLang="zh-CN"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广告主投放广告</a:t>
            </a:r>
            <a:r>
              <a:rPr lang="zh-CN" altLang="zh-CN" sz="2400" dirty="0">
                <a:latin typeface="+mj-ea"/>
                <a:ea typeface="+mj-ea"/>
              </a:rPr>
              <a:t>的行为和数据只是表面，数据背</a:t>
            </a:r>
            <a:r>
              <a:rPr lang="zh-CN" altLang="zh-CN" sz="2400" dirty="0" smtClean="0">
                <a:latin typeface="+mj-ea"/>
                <a:ea typeface="+mj-ea"/>
              </a:rPr>
              <a:t>后所反映的</a:t>
            </a:r>
            <a:r>
              <a:rPr lang="zh-CN" altLang="zh-CN" sz="2400" b="1" dirty="0" smtClean="0">
                <a:latin typeface="+mj-ea"/>
                <a:ea typeface="+mj-ea"/>
              </a:rPr>
              <a:t>业务动机和意图</a:t>
            </a:r>
            <a:r>
              <a:rPr lang="zh-CN" altLang="zh-CN" sz="2400" dirty="0">
                <a:latin typeface="+mj-ea"/>
                <a:ea typeface="+mj-ea"/>
              </a:rPr>
              <a:t>才是本质</a:t>
            </a:r>
            <a:r>
              <a:rPr lang="zh-CN" altLang="zh-CN"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广告仅仅是4</a:t>
            </a:r>
            <a:r>
              <a:rPr lang="en-US" altLang="zh-CN" sz="2400" dirty="0" smtClean="0">
                <a:latin typeface="+mj-ea"/>
                <a:ea typeface="+mj-ea"/>
              </a:rPr>
              <a:t>P</a:t>
            </a:r>
            <a:r>
              <a:rPr lang="zh-CN" altLang="en-US" sz="2400" dirty="0" smtClean="0">
                <a:latin typeface="+mj-ea"/>
                <a:ea typeface="+mj-ea"/>
              </a:rPr>
              <a:t>模型（产品、价格、渠道、促销）中</a:t>
            </a:r>
            <a:r>
              <a:rPr lang="zh-CN" altLang="zh-CN" sz="2400" dirty="0" smtClean="0">
                <a:latin typeface="+mj-ea"/>
                <a:ea typeface="+mj-ea"/>
              </a:rPr>
              <a:t>促销</a:t>
            </a:r>
            <a:r>
              <a:rPr lang="zh-CN" altLang="zh-CN" sz="2400" dirty="0">
                <a:latin typeface="+mj-ea"/>
                <a:ea typeface="+mj-ea"/>
              </a:rPr>
              <a:t>策略</a:t>
            </a:r>
            <a:r>
              <a:rPr lang="zh-CN" altLang="zh-CN" sz="2400" dirty="0" smtClean="0">
                <a:latin typeface="+mj-ea"/>
                <a:ea typeface="+mj-ea"/>
              </a:rPr>
              <a:t>中的一部分</a:t>
            </a:r>
            <a:r>
              <a:rPr lang="zh-CN" altLang="en-US"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不管是建立长</a:t>
            </a:r>
            <a:r>
              <a:rPr lang="zh-CN" altLang="zh-CN" sz="2400" dirty="0">
                <a:latin typeface="+mj-ea"/>
                <a:ea typeface="+mj-ea"/>
              </a:rPr>
              <a:t>期的品牌效应，还是实现</a:t>
            </a:r>
            <a:r>
              <a:rPr lang="zh-CN" altLang="zh-CN" sz="2400" dirty="0" smtClean="0">
                <a:latin typeface="+mj-ea"/>
                <a:ea typeface="+mj-ea"/>
              </a:rPr>
              <a:t>短期的产品销售，</a:t>
            </a:r>
            <a:r>
              <a:rPr lang="zh-CN" altLang="en-US" sz="2400" dirty="0" smtClean="0">
                <a:latin typeface="+mj-ea"/>
                <a:ea typeface="+mj-ea"/>
              </a:rPr>
              <a:t>广告</a:t>
            </a:r>
            <a:r>
              <a:rPr lang="zh-CN" altLang="zh-CN" sz="2400" dirty="0" smtClean="0">
                <a:latin typeface="+mj-ea"/>
                <a:ea typeface="+mj-ea"/>
              </a:rPr>
              <a:t>都需要服务于整个企业营销</a:t>
            </a:r>
            <a:r>
              <a:rPr lang="zh-CN" altLang="zh-CN" sz="2400" dirty="0">
                <a:latin typeface="+mj-ea"/>
                <a:ea typeface="+mj-ea"/>
              </a:rPr>
              <a:t>的战略布局</a:t>
            </a:r>
            <a:r>
              <a:rPr lang="zh-CN" altLang="zh-CN" sz="2400" dirty="0" smtClean="0">
                <a:latin typeface="+mj-ea"/>
                <a:ea typeface="+mj-ea"/>
              </a:rPr>
              <a:t>。</a:t>
            </a:r>
            <a:endParaRPr lang="zh-CN" altLang="zh-CN" sz="2400" dirty="0">
              <a:latin typeface="+mj-ea"/>
              <a:ea typeface="+mj-ea"/>
            </a:endParaRPr>
          </a:p>
        </p:txBody>
      </p:sp>
    </p:spTree>
    <p:extLst>
      <p:ext uri="{BB962C8B-B14F-4D97-AF65-F5344CB8AC3E}">
        <p14:creationId xmlns:p14="http://schemas.microsoft.com/office/powerpoint/2010/main" val="378867205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匈牙利算法</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pPr marL="0" indent="0">
              <a:buNone/>
            </a:pPr>
            <a:r>
              <a:rPr lang="zh-CN" altLang="zh-CN" dirty="0" smtClean="0"/>
              <a:t>匈牙利算法可以描述为以下迭代过</a:t>
            </a:r>
            <a:r>
              <a:rPr lang="zh-CN" altLang="zh-CN" dirty="0"/>
              <a:t>程：</a:t>
            </a:r>
          </a:p>
          <a:p>
            <a:pPr lvl="0"/>
            <a:r>
              <a:rPr lang="zh-CN" altLang="zh-CN" dirty="0"/>
              <a:t>初始价格为</a:t>
            </a:r>
            <a:r>
              <a:rPr lang="en-US" altLang="zh-CN" dirty="0"/>
              <a:t>0</a:t>
            </a:r>
            <a:r>
              <a:rPr lang="zh-CN" altLang="zh-CN" dirty="0"/>
              <a:t>；</a:t>
            </a:r>
          </a:p>
          <a:p>
            <a:pPr lvl="0"/>
            <a:r>
              <a:rPr lang="zh-CN" altLang="zh-CN" dirty="0"/>
              <a:t>每一轮迭代，检查是否有完美匹配；</a:t>
            </a:r>
          </a:p>
          <a:p>
            <a:pPr lvl="0"/>
            <a:r>
              <a:rPr lang="zh-CN" altLang="zh-CN" dirty="0"/>
              <a:t>如果有完美匹配，计算结束，目前价格即为市场清仓价格；</a:t>
            </a:r>
          </a:p>
          <a:p>
            <a:pPr lvl="0"/>
            <a:r>
              <a:rPr lang="zh-CN" altLang="zh-CN" dirty="0"/>
              <a:t>如果没有，找到受限组</a:t>
            </a:r>
            <a:r>
              <a:rPr lang="en-US" altLang="zh-CN" dirty="0"/>
              <a:t>S</a:t>
            </a:r>
            <a:r>
              <a:rPr lang="zh-CN" altLang="zh-CN" dirty="0"/>
              <a:t>和他们对应的广告位</a:t>
            </a:r>
            <a:r>
              <a:rPr lang="en-US" altLang="zh-CN" dirty="0"/>
              <a:t>N;</a:t>
            </a:r>
            <a:endParaRPr lang="zh-CN" altLang="zh-CN" dirty="0"/>
          </a:p>
          <a:p>
            <a:pPr lvl="0"/>
            <a:r>
              <a:rPr lang="zh-CN" altLang="zh-CN" dirty="0"/>
              <a:t>把广告位</a:t>
            </a:r>
            <a:r>
              <a:rPr lang="en-US" altLang="zh-CN" dirty="0"/>
              <a:t>N</a:t>
            </a:r>
            <a:r>
              <a:rPr lang="zh-CN" altLang="zh-CN" dirty="0"/>
              <a:t>中的卖家价格提高一个单位；</a:t>
            </a:r>
          </a:p>
          <a:p>
            <a:pPr lvl="0"/>
            <a:r>
              <a:rPr lang="zh-CN" altLang="zh-CN" dirty="0"/>
              <a:t>按照新价格开始下一轮迭代；</a:t>
            </a:r>
          </a:p>
          <a:p>
            <a:endParaRPr kumimoji="1" lang="zh-CN" altLang="en-US" dirty="0"/>
          </a:p>
        </p:txBody>
      </p:sp>
    </p:spTree>
    <p:extLst>
      <p:ext uri="{BB962C8B-B14F-4D97-AF65-F5344CB8AC3E}">
        <p14:creationId xmlns:p14="http://schemas.microsoft.com/office/powerpoint/2010/main" val="20648769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通过加价的方式协调</a:t>
            </a:r>
            <a:r>
              <a:rPr lang="zh-CN" altLang="zh-CN" dirty="0" smtClean="0"/>
              <a:t>分配</a:t>
            </a:r>
            <a:endParaRPr kumimoji="1" lang="zh-CN" altLang="en-US" dirty="0"/>
          </a:p>
        </p:txBody>
      </p:sp>
      <p:grpSp>
        <p:nvGrpSpPr>
          <p:cNvPr id="4" name="组 3"/>
          <p:cNvGrpSpPr/>
          <p:nvPr/>
        </p:nvGrpSpPr>
        <p:grpSpPr>
          <a:xfrm>
            <a:off x="915372" y="1044636"/>
            <a:ext cx="7240297" cy="3238500"/>
            <a:chOff x="0" y="0"/>
            <a:chExt cx="5943600" cy="2540000"/>
          </a:xfrm>
        </p:grpSpPr>
        <p:grpSp>
          <p:nvGrpSpPr>
            <p:cNvPr id="5" name="组 4"/>
            <p:cNvGrpSpPr/>
            <p:nvPr/>
          </p:nvGrpSpPr>
          <p:grpSpPr>
            <a:xfrm>
              <a:off x="0" y="0"/>
              <a:ext cx="2971800" cy="2540000"/>
              <a:chOff x="-114300" y="0"/>
              <a:chExt cx="2971800" cy="2540000"/>
            </a:xfrm>
          </p:grpSpPr>
          <p:grpSp>
            <p:nvGrpSpPr>
              <p:cNvPr id="35" name="组 34"/>
              <p:cNvGrpSpPr/>
              <p:nvPr/>
            </p:nvGrpSpPr>
            <p:grpSpPr>
              <a:xfrm>
                <a:off x="-114300" y="0"/>
                <a:ext cx="2971800" cy="2540000"/>
                <a:chOff x="-114300" y="0"/>
                <a:chExt cx="2971800" cy="2540000"/>
              </a:xfrm>
            </p:grpSpPr>
            <p:grpSp>
              <p:nvGrpSpPr>
                <p:cNvPr id="37" name="组 36"/>
                <p:cNvGrpSpPr/>
                <p:nvPr/>
              </p:nvGrpSpPr>
              <p:grpSpPr>
                <a:xfrm>
                  <a:off x="-114300" y="0"/>
                  <a:ext cx="2971800" cy="2540000"/>
                  <a:chOff x="-114300" y="0"/>
                  <a:chExt cx="2971800" cy="2540000"/>
                </a:xfrm>
              </p:grpSpPr>
              <p:grpSp>
                <p:nvGrpSpPr>
                  <p:cNvPr id="39" name="组 38"/>
                  <p:cNvGrpSpPr/>
                  <p:nvPr/>
                </p:nvGrpSpPr>
                <p:grpSpPr>
                  <a:xfrm>
                    <a:off x="-114300" y="0"/>
                    <a:ext cx="2971800" cy="2286000"/>
                    <a:chOff x="-114300" y="0"/>
                    <a:chExt cx="2971800" cy="2286000"/>
                  </a:xfrm>
                </p:grpSpPr>
                <p:grpSp>
                  <p:nvGrpSpPr>
                    <p:cNvPr id="41" name="组 40"/>
                    <p:cNvGrpSpPr/>
                    <p:nvPr/>
                  </p:nvGrpSpPr>
                  <p:grpSpPr>
                    <a:xfrm>
                      <a:off x="1928495" y="0"/>
                      <a:ext cx="929005" cy="2159000"/>
                      <a:chOff x="0" y="0"/>
                      <a:chExt cx="929005" cy="2159000"/>
                    </a:xfrm>
                  </p:grpSpPr>
                  <p:sp>
                    <p:nvSpPr>
                      <p:cNvPr id="59" name="文本框 58"/>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60" name="组 59"/>
                      <p:cNvGrpSpPr/>
                      <p:nvPr/>
                    </p:nvGrpSpPr>
                    <p:grpSpPr>
                      <a:xfrm>
                        <a:off x="0" y="381000"/>
                        <a:ext cx="929005" cy="1778000"/>
                        <a:chOff x="0" y="0"/>
                        <a:chExt cx="929005" cy="1778000"/>
                      </a:xfrm>
                    </p:grpSpPr>
                    <p:sp>
                      <p:nvSpPr>
                        <p:cNvPr id="61" name="文本框 60"/>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62" name="文本框 61"/>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63" name="文本框 62"/>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42" name="组 41"/>
                    <p:cNvGrpSpPr/>
                    <p:nvPr/>
                  </p:nvGrpSpPr>
                  <p:grpSpPr>
                    <a:xfrm>
                      <a:off x="457200" y="0"/>
                      <a:ext cx="1600200" cy="2286000"/>
                      <a:chOff x="0" y="0"/>
                      <a:chExt cx="1600200" cy="2286000"/>
                    </a:xfrm>
                  </p:grpSpPr>
                  <p:grpSp>
                    <p:nvGrpSpPr>
                      <p:cNvPr id="48" name="组 47"/>
                      <p:cNvGrpSpPr/>
                      <p:nvPr/>
                    </p:nvGrpSpPr>
                    <p:grpSpPr>
                      <a:xfrm>
                        <a:off x="228600" y="254000"/>
                        <a:ext cx="1193800" cy="2032000"/>
                        <a:chOff x="0" y="0"/>
                        <a:chExt cx="1193800" cy="2032000"/>
                      </a:xfrm>
                    </p:grpSpPr>
                    <p:sp>
                      <p:nvSpPr>
                        <p:cNvPr id="51" name="椭圆 50"/>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2" name="椭圆 51"/>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53" name="椭圆 52"/>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54" name="菱形 53"/>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55" name="菱形 54"/>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56" name="菱形 55"/>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57" name="直线连接符 56"/>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58" name="直线连接符 57"/>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49" name="文本框 4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50" name="文本框 4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43" name="组 42"/>
                    <p:cNvGrpSpPr/>
                    <p:nvPr/>
                  </p:nvGrpSpPr>
                  <p:grpSpPr>
                    <a:xfrm>
                      <a:off x="-114300" y="0"/>
                      <a:ext cx="685800" cy="2159000"/>
                      <a:chOff x="-114300" y="0"/>
                      <a:chExt cx="685800" cy="2159000"/>
                    </a:xfrm>
                  </p:grpSpPr>
                  <p:sp>
                    <p:nvSpPr>
                      <p:cNvPr id="44" name="文本框 43"/>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45" name="文本框 4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3+1 = 4</a:t>
                        </a:r>
                        <a:endParaRPr lang="zh-CN" sz="1200" kern="100">
                          <a:effectLst/>
                          <a:ea typeface="宋体"/>
                          <a:cs typeface="Times New Roman"/>
                        </a:endParaRPr>
                      </a:p>
                    </p:txBody>
                  </p:sp>
                  <p:sp>
                    <p:nvSpPr>
                      <p:cNvPr id="46" name="文本框 4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1+1 = 2</a:t>
                        </a:r>
                        <a:endParaRPr lang="zh-CN" sz="1200" kern="100">
                          <a:effectLst/>
                          <a:ea typeface="宋体"/>
                          <a:cs typeface="Times New Roman"/>
                        </a:endParaRPr>
                      </a:p>
                    </p:txBody>
                  </p:sp>
                  <p:sp>
                    <p:nvSpPr>
                      <p:cNvPr id="47" name="文本框 46"/>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40" name="文本框 39"/>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(a) </a:t>
                    </a:r>
                    <a:r>
                      <a:rPr lang="zh-CN" sz="1200" kern="100">
                        <a:effectLst/>
                        <a:ea typeface="宋体"/>
                        <a:cs typeface="Times New Roman"/>
                      </a:rPr>
                      <a:t>第</a:t>
                    </a:r>
                    <a:r>
                      <a:rPr lang="en-US" sz="1200" kern="100">
                        <a:effectLst/>
                        <a:ea typeface="宋体"/>
                        <a:cs typeface="Times New Roman"/>
                      </a:rPr>
                      <a:t>5</a:t>
                    </a:r>
                    <a:r>
                      <a:rPr lang="zh-CN" sz="1200" kern="100">
                        <a:effectLst/>
                        <a:ea typeface="宋体"/>
                        <a:cs typeface="Times New Roman"/>
                      </a:rPr>
                      <a:t>轮迭代</a:t>
                    </a:r>
                  </a:p>
                </p:txBody>
              </p:sp>
            </p:grpSp>
            <p:cxnSp>
              <p:nvCxnSpPr>
                <p:cNvPr id="38" name="直线连接符 37"/>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36" name="直线连接符 35"/>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nvGrpSpPr>
            <p:cNvPr id="6" name="组 5"/>
            <p:cNvGrpSpPr/>
            <p:nvPr/>
          </p:nvGrpSpPr>
          <p:grpSpPr>
            <a:xfrm>
              <a:off x="2971800" y="0"/>
              <a:ext cx="2971800" cy="2540000"/>
              <a:chOff x="-114300" y="0"/>
              <a:chExt cx="2971800" cy="2540000"/>
            </a:xfrm>
          </p:grpSpPr>
          <p:grpSp>
            <p:nvGrpSpPr>
              <p:cNvPr id="7" name="组 6"/>
              <p:cNvGrpSpPr/>
              <p:nvPr/>
            </p:nvGrpSpPr>
            <p:grpSpPr>
              <a:xfrm>
                <a:off x="-114300" y="0"/>
                <a:ext cx="2971800" cy="2540000"/>
                <a:chOff x="-114300" y="0"/>
                <a:chExt cx="2971800" cy="2540000"/>
              </a:xfrm>
            </p:grpSpPr>
            <p:grpSp>
              <p:nvGrpSpPr>
                <p:cNvPr id="9" name="组 8"/>
                <p:cNvGrpSpPr/>
                <p:nvPr/>
              </p:nvGrpSpPr>
              <p:grpSpPr>
                <a:xfrm>
                  <a:off x="-114300" y="0"/>
                  <a:ext cx="2971800" cy="2540000"/>
                  <a:chOff x="-114300" y="0"/>
                  <a:chExt cx="2971800" cy="2540000"/>
                </a:xfrm>
              </p:grpSpPr>
              <p:grpSp>
                <p:nvGrpSpPr>
                  <p:cNvPr id="11" name="组 10"/>
                  <p:cNvGrpSpPr/>
                  <p:nvPr/>
                </p:nvGrpSpPr>
                <p:grpSpPr>
                  <a:xfrm>
                    <a:off x="-114300" y="0"/>
                    <a:ext cx="2971800" cy="2286000"/>
                    <a:chOff x="-114300" y="0"/>
                    <a:chExt cx="2971800" cy="2286000"/>
                  </a:xfrm>
                </p:grpSpPr>
                <p:grpSp>
                  <p:nvGrpSpPr>
                    <p:cNvPr id="13" name="组 12"/>
                    <p:cNvGrpSpPr/>
                    <p:nvPr/>
                  </p:nvGrpSpPr>
                  <p:grpSpPr>
                    <a:xfrm>
                      <a:off x="1928495" y="0"/>
                      <a:ext cx="929005" cy="2159000"/>
                      <a:chOff x="0" y="0"/>
                      <a:chExt cx="929005" cy="2159000"/>
                    </a:xfrm>
                  </p:grpSpPr>
                  <p:sp>
                    <p:nvSpPr>
                      <p:cNvPr id="30" name="文本框 29"/>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31" name="组 30"/>
                      <p:cNvGrpSpPr/>
                      <p:nvPr/>
                    </p:nvGrpSpPr>
                    <p:grpSpPr>
                      <a:xfrm>
                        <a:off x="0" y="381000"/>
                        <a:ext cx="929005" cy="1778000"/>
                        <a:chOff x="0" y="0"/>
                        <a:chExt cx="929005" cy="1778000"/>
                      </a:xfrm>
                    </p:grpSpPr>
                    <p:sp>
                      <p:nvSpPr>
                        <p:cNvPr id="32" name="文本框 31"/>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33" name="文本框 32"/>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34" name="文本框 33"/>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4" name="组 13"/>
                    <p:cNvGrpSpPr/>
                    <p:nvPr/>
                  </p:nvGrpSpPr>
                  <p:grpSpPr>
                    <a:xfrm>
                      <a:off x="457200" y="0"/>
                      <a:ext cx="1600200" cy="2286000"/>
                      <a:chOff x="0" y="0"/>
                      <a:chExt cx="1600200" cy="2286000"/>
                    </a:xfrm>
                  </p:grpSpPr>
                  <p:grpSp>
                    <p:nvGrpSpPr>
                      <p:cNvPr id="20" name="组 19"/>
                      <p:cNvGrpSpPr/>
                      <p:nvPr/>
                    </p:nvGrpSpPr>
                    <p:grpSpPr>
                      <a:xfrm>
                        <a:off x="228600" y="254000"/>
                        <a:ext cx="1193800" cy="2032000"/>
                        <a:chOff x="0" y="0"/>
                        <a:chExt cx="1193800" cy="2032000"/>
                      </a:xfrm>
                    </p:grpSpPr>
                    <p:sp>
                      <p:nvSpPr>
                        <p:cNvPr id="23" name="椭圆 22"/>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24" name="椭圆 23"/>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5" name="椭圆 24"/>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26" name="菱形 25"/>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27" name="菱形 26"/>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28" name="菱形 27"/>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29" name="直线连接符 28"/>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grpSp>
                  <p:sp>
                    <p:nvSpPr>
                      <p:cNvPr id="21" name="文本框 20"/>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22" name="文本框 21"/>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5" name="组 14"/>
                    <p:cNvGrpSpPr/>
                    <p:nvPr/>
                  </p:nvGrpSpPr>
                  <p:grpSpPr>
                    <a:xfrm>
                      <a:off x="-114300" y="0"/>
                      <a:ext cx="685800" cy="2159000"/>
                      <a:chOff x="-114300" y="0"/>
                      <a:chExt cx="685800" cy="2159000"/>
                    </a:xfrm>
                  </p:grpSpPr>
                  <p:sp>
                    <p:nvSpPr>
                      <p:cNvPr id="16" name="文本框 15"/>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17" name="文本框 16"/>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5</a:t>
                        </a:r>
                        <a:endParaRPr lang="zh-CN" sz="1200" kern="100">
                          <a:effectLst/>
                          <a:ea typeface="宋体"/>
                          <a:cs typeface="Times New Roman"/>
                        </a:endParaRPr>
                      </a:p>
                    </p:txBody>
                  </p:sp>
                  <p:sp>
                    <p:nvSpPr>
                      <p:cNvPr id="18" name="文本框 17"/>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 2</a:t>
                        </a:r>
                        <a:endParaRPr lang="zh-CN" sz="1200" kern="100">
                          <a:effectLst/>
                          <a:ea typeface="宋体"/>
                          <a:cs typeface="Times New Roman"/>
                        </a:endParaRPr>
                      </a:p>
                    </p:txBody>
                  </p:sp>
                  <p:sp>
                    <p:nvSpPr>
                      <p:cNvPr id="19" name="文本框 18"/>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12" name="文本框 11"/>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(b) </a:t>
                    </a:r>
                    <a:r>
                      <a:rPr lang="zh-CN" sz="1200" kern="100">
                        <a:effectLst/>
                        <a:ea typeface="宋体"/>
                        <a:cs typeface="Times New Roman"/>
                      </a:rPr>
                      <a:t>第</a:t>
                    </a:r>
                    <a:r>
                      <a:rPr lang="en-US" sz="1200" kern="100">
                        <a:effectLst/>
                        <a:ea typeface="宋体"/>
                        <a:cs typeface="Times New Roman"/>
                      </a:rPr>
                      <a:t>6</a:t>
                    </a:r>
                    <a:r>
                      <a:rPr lang="zh-CN" sz="1200" kern="100">
                        <a:effectLst/>
                        <a:ea typeface="宋体"/>
                        <a:cs typeface="Times New Roman"/>
                      </a:rPr>
                      <a:t>轮迭代</a:t>
                    </a:r>
                  </a:p>
                </p:txBody>
              </p:sp>
            </p:grpSp>
            <p:cxnSp>
              <p:nvCxnSpPr>
                <p:cNvPr id="10" name="直线连接符 9"/>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8" name="直线连接符 7"/>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sp>
        <p:nvSpPr>
          <p:cNvPr id="64" name="矩形 63"/>
          <p:cNvSpPr/>
          <p:nvPr/>
        </p:nvSpPr>
        <p:spPr>
          <a:xfrm>
            <a:off x="466465" y="4444626"/>
            <a:ext cx="8139570" cy="92333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zh-CN" dirty="0"/>
              <a:t>值得注意的是，采用匈牙利算法虽然可以找到完美匹配和市场清仓价格，但有时候完美匹配需要协调才能出现。这种协调的过程同样可以通过市场这个无形的手对广告位进一步加价实现。 </a:t>
            </a:r>
            <a:endParaRPr lang="zh-CN" altLang="en-US" dirty="0"/>
          </a:p>
        </p:txBody>
      </p:sp>
    </p:spTree>
    <p:extLst>
      <p:ext uri="{BB962C8B-B14F-4D97-AF65-F5344CB8AC3E}">
        <p14:creationId xmlns:p14="http://schemas.microsoft.com/office/powerpoint/2010/main" val="37304668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a:t>使用</a:t>
            </a:r>
            <a:r>
              <a:rPr lang="en-US" altLang="zh-CN" dirty="0"/>
              <a:t>Python</a:t>
            </a:r>
            <a:r>
              <a:rPr lang="zh-CN" altLang="zh-CN" dirty="0" smtClean="0"/>
              <a:t>软件实现匈</a:t>
            </a:r>
            <a:r>
              <a:rPr lang="zh-CN" altLang="zh-CN" dirty="0"/>
              <a:t>牙利算法 </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dirty="0"/>
              <a:t>我们介绍使用</a:t>
            </a:r>
            <a:r>
              <a:rPr lang="en-US" altLang="zh-CN" dirty="0"/>
              <a:t>Python</a:t>
            </a:r>
            <a:r>
              <a:rPr lang="zh-CN" altLang="en-US" dirty="0"/>
              <a:t>软件安装</a:t>
            </a:r>
            <a:r>
              <a:rPr lang="en-US" altLang="zh-CN" dirty="0" err="1"/>
              <a:t>munkres</a:t>
            </a:r>
            <a:r>
              <a:rPr lang="zh-CN" altLang="en-US" dirty="0"/>
              <a:t>包来实现匈牙利利算法</a:t>
            </a:r>
            <a:r>
              <a:rPr lang="en-US" altLang="zh-CN" dirty="0"/>
              <a:t>,</a:t>
            </a:r>
            <a:r>
              <a:rPr lang="zh-CN" altLang="en-US" dirty="0"/>
              <a:t>以帮助大家更直观地理解其意义</a:t>
            </a:r>
            <a:r>
              <a:rPr lang="zh-CN" altLang="en-US" dirty="0" smtClean="0"/>
              <a:t>。</a:t>
            </a:r>
            <a:endParaRPr lang="zh-CN" altLang="en-US" dirty="0"/>
          </a:p>
          <a:p>
            <a:r>
              <a:rPr lang="zh-CN" altLang="en-US" dirty="0"/>
              <a:t>在使用之前</a:t>
            </a:r>
            <a:r>
              <a:rPr lang="en-US" altLang="zh-CN" dirty="0"/>
              <a:t>,</a:t>
            </a:r>
            <a:r>
              <a:rPr lang="zh-CN" altLang="en-US" dirty="0"/>
              <a:t>需要先使用</a:t>
            </a:r>
            <a:r>
              <a:rPr lang="en-US" altLang="zh-CN" dirty="0"/>
              <a:t>pip</a:t>
            </a:r>
            <a:r>
              <a:rPr lang="zh-CN" altLang="en-US" dirty="0"/>
              <a:t>安装</a:t>
            </a:r>
            <a:r>
              <a:rPr lang="en-US" altLang="zh-CN" dirty="0" err="1"/>
              <a:t>munkres</a:t>
            </a:r>
            <a:r>
              <a:rPr lang="zh-CN" altLang="en-US" dirty="0" smtClean="0"/>
              <a:t>。</a:t>
            </a:r>
            <a:endParaRPr lang="zh-CN" altLang="en-US" dirty="0"/>
          </a:p>
          <a:p>
            <a:pPr marL="0" indent="0" algn="ctr">
              <a:buNone/>
            </a:pPr>
            <a:r>
              <a:rPr lang="en-US" altLang="zh-CN" dirty="0" smtClean="0">
                <a:solidFill>
                  <a:srgbClr val="74A510"/>
                </a:solidFill>
              </a:rPr>
              <a:t>pip </a:t>
            </a:r>
            <a:r>
              <a:rPr lang="en-US" altLang="zh-CN" dirty="0">
                <a:solidFill>
                  <a:srgbClr val="74A510"/>
                </a:solidFill>
              </a:rPr>
              <a:t>install </a:t>
            </a:r>
            <a:r>
              <a:rPr lang="en-US" altLang="zh-CN" dirty="0" err="1" smtClean="0">
                <a:solidFill>
                  <a:srgbClr val="74A510"/>
                </a:solidFill>
              </a:rPr>
              <a:t>munkres</a:t>
            </a:r>
            <a:endParaRPr lang="en-US" altLang="zh-CN" dirty="0"/>
          </a:p>
          <a:p>
            <a:r>
              <a:rPr lang="zh-CN" altLang="en-US" dirty="0"/>
              <a:t>首先</a:t>
            </a:r>
            <a:r>
              <a:rPr lang="en-US" altLang="zh-CN" dirty="0"/>
              <a:t>,</a:t>
            </a:r>
            <a:r>
              <a:rPr lang="zh-CN" altLang="en-US" dirty="0"/>
              <a:t>我们将主要使用其中的</a:t>
            </a:r>
            <a:r>
              <a:rPr lang="en-US" altLang="zh-CN" dirty="0" err="1"/>
              <a:t>Munkres</a:t>
            </a:r>
            <a:r>
              <a:rPr lang="zh-CN" altLang="en-US" dirty="0"/>
              <a:t>函数、</a:t>
            </a:r>
            <a:r>
              <a:rPr lang="en-US" altLang="zh-CN" dirty="0" err="1"/>
              <a:t>print_matrix</a:t>
            </a:r>
            <a:r>
              <a:rPr lang="zh-CN" altLang="en-US" dirty="0"/>
              <a:t>函数、</a:t>
            </a:r>
            <a:r>
              <a:rPr lang="en-US" altLang="zh-CN" dirty="0" err="1"/>
              <a:t>make_cost_matrix</a:t>
            </a:r>
            <a:r>
              <a:rPr lang="zh-CN" altLang="en-US" dirty="0" smtClean="0"/>
              <a:t>。</a:t>
            </a:r>
            <a:endParaRPr lang="zh-CN" altLang="en-US" dirty="0"/>
          </a:p>
          <a:p>
            <a:r>
              <a:rPr lang="zh-CN" altLang="en-US" dirty="0"/>
              <a:t>在使用的过程中</a:t>
            </a:r>
            <a:r>
              <a:rPr lang="en-US" altLang="zh-CN" dirty="0"/>
              <a:t>,</a:t>
            </a:r>
            <a:r>
              <a:rPr lang="zh-CN" altLang="en-US" dirty="0"/>
              <a:t>我们首先导入这些函数</a:t>
            </a:r>
            <a:r>
              <a:rPr lang="zh-CN" altLang="en-US" dirty="0" smtClean="0"/>
              <a:t>。</a:t>
            </a:r>
            <a:endParaRPr lang="en-US" altLang="zh-CN" dirty="0" smtClean="0"/>
          </a:p>
          <a:p>
            <a:pPr marL="0" indent="0" algn="ctr">
              <a:buNone/>
            </a:pPr>
            <a:r>
              <a:rPr lang="en-US" altLang="zh-CN" sz="2400" dirty="0" smtClean="0">
                <a:solidFill>
                  <a:srgbClr val="74A510"/>
                </a:solidFill>
              </a:rPr>
              <a:t>from </a:t>
            </a:r>
            <a:r>
              <a:rPr lang="en-US" altLang="zh-CN" sz="2400" dirty="0" err="1">
                <a:solidFill>
                  <a:srgbClr val="74A510"/>
                </a:solidFill>
              </a:rPr>
              <a:t>munkres</a:t>
            </a:r>
            <a:r>
              <a:rPr lang="en-US" altLang="zh-CN" sz="2400" dirty="0">
                <a:solidFill>
                  <a:srgbClr val="74A510"/>
                </a:solidFill>
              </a:rPr>
              <a:t> import </a:t>
            </a:r>
            <a:r>
              <a:rPr lang="en-US" altLang="zh-CN" sz="2400" dirty="0" err="1">
                <a:solidFill>
                  <a:srgbClr val="74A510"/>
                </a:solidFill>
              </a:rPr>
              <a:t>Munkres</a:t>
            </a:r>
            <a:r>
              <a:rPr lang="en-US" altLang="zh-CN" sz="2400" dirty="0">
                <a:solidFill>
                  <a:srgbClr val="74A510"/>
                </a:solidFill>
              </a:rPr>
              <a:t>, </a:t>
            </a:r>
            <a:r>
              <a:rPr lang="en-US" altLang="zh-CN" sz="2400" dirty="0" err="1">
                <a:solidFill>
                  <a:srgbClr val="74A510"/>
                </a:solidFill>
              </a:rPr>
              <a:t>make_cost_matrix</a:t>
            </a:r>
            <a:r>
              <a:rPr lang="en-US" altLang="zh-CN" sz="2400" dirty="0">
                <a:solidFill>
                  <a:srgbClr val="74A510"/>
                </a:solidFill>
              </a:rPr>
              <a:t>, </a:t>
            </a:r>
            <a:r>
              <a:rPr lang="en-US" altLang="zh-CN" sz="2400" dirty="0" err="1">
                <a:solidFill>
                  <a:srgbClr val="74A510"/>
                </a:solidFill>
              </a:rPr>
              <a:t>print_matrix</a:t>
            </a:r>
            <a:endParaRPr lang="en-US" altLang="zh-CN" sz="2400" dirty="0">
              <a:solidFill>
                <a:srgbClr val="74A510"/>
              </a:solidFill>
            </a:endParaRPr>
          </a:p>
          <a:p>
            <a:r>
              <a:rPr kumimoji="1" lang="zh-CN" altLang="en-US" dirty="0" smtClean="0"/>
              <a:t>更多信息见：</a:t>
            </a:r>
            <a:endParaRPr kumimoji="1" lang="zh-CN" altLang="en-US" dirty="0"/>
          </a:p>
        </p:txBody>
      </p:sp>
      <p:sp>
        <p:nvSpPr>
          <p:cNvPr id="6" name="矩形 5"/>
          <p:cNvSpPr/>
          <p:nvPr/>
        </p:nvSpPr>
        <p:spPr>
          <a:xfrm>
            <a:off x="2428025" y="4527122"/>
            <a:ext cx="5901966" cy="553998"/>
          </a:xfrm>
          <a:prstGeom prst="rect">
            <a:avLst/>
          </a:prstGeom>
        </p:spPr>
        <p:txBody>
          <a:bodyPr wrap="square">
            <a:spAutoFit/>
          </a:bodyPr>
          <a:lstStyle/>
          <a:p>
            <a:r>
              <a:rPr lang="en-US" altLang="zh-CN" sz="1200" dirty="0">
                <a:hlinkClick r:id="rId2"/>
              </a:rPr>
              <a:t>https://github.com/computational-class/ccrbook/blob/master/code/chapter%208.</a:t>
            </a:r>
            <a:r>
              <a:rPr lang="en-US" altLang="zh-CN" sz="1200" dirty="0" smtClean="0">
                <a:hlinkClick r:id="rId2"/>
              </a:rPr>
              <a:t>ipynb</a:t>
            </a:r>
            <a:endParaRPr lang="en-US" altLang="zh-CN" sz="1200" dirty="0" smtClean="0"/>
          </a:p>
          <a:p>
            <a:endParaRPr lang="zh-CN" altLang="en-US" dirty="0"/>
          </a:p>
        </p:txBody>
      </p:sp>
    </p:spTree>
    <p:extLst>
      <p:ext uri="{BB962C8B-B14F-4D97-AF65-F5344CB8AC3E}">
        <p14:creationId xmlns:p14="http://schemas.microsoft.com/office/powerpoint/2010/main" val="3529141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3067922"/>
          </a:xfrm>
        </p:spPr>
        <p:txBody>
          <a:bodyPr>
            <a:normAutofit fontScale="70000" lnSpcReduction="20000"/>
          </a:bodyPr>
          <a:lstStyle/>
          <a:p>
            <a:r>
              <a:rPr lang="zh-CN" altLang="zh-CN" dirty="0"/>
              <a:t>计算广告市场需要找到一种鼓励真实报价的拍卖机制</a:t>
            </a:r>
            <a:r>
              <a:rPr lang="zh-CN" altLang="zh-CN" dirty="0" smtClean="0"/>
              <a:t>。</a:t>
            </a:r>
            <a:endParaRPr lang="en-US" altLang="zh-CN" dirty="0" smtClean="0"/>
          </a:p>
          <a:p>
            <a:pPr marL="457200" indent="-457200">
              <a:buFont typeface="Wingdings" charset="2"/>
              <a:buChar char="Ø"/>
            </a:pPr>
            <a:r>
              <a:rPr lang="zh-CN" altLang="zh-CN" dirty="0" smtClean="0"/>
              <a:t>在单品拍卖</a:t>
            </a:r>
            <a:r>
              <a:rPr lang="zh-CN" altLang="zh-CN" dirty="0"/>
              <a:t>的四种基本形式当中，次价密封拍卖具有鼓励真实报价的优良特性，是否可以将其扩展到计算广告市场的拍卖中来</a:t>
            </a:r>
            <a:r>
              <a:rPr lang="zh-CN" altLang="zh-CN" dirty="0" smtClean="0"/>
              <a:t>？</a:t>
            </a:r>
            <a:endParaRPr lang="en-US" altLang="zh-CN" dirty="0" smtClean="0"/>
          </a:p>
          <a:p>
            <a:r>
              <a:rPr lang="zh-CN" altLang="zh-CN" dirty="0" smtClean="0"/>
              <a:t>维</a:t>
            </a:r>
            <a:r>
              <a:rPr lang="zh-CN" altLang="zh-CN" dirty="0"/>
              <a:t>克瑞</a:t>
            </a:r>
            <a:r>
              <a:rPr lang="en-US" altLang="zh-CN" dirty="0"/>
              <a:t>-</a:t>
            </a:r>
            <a:r>
              <a:rPr lang="zh-CN" altLang="zh-CN" dirty="0"/>
              <a:t>克拉克</a:t>
            </a:r>
            <a:r>
              <a:rPr lang="en-US" altLang="zh-CN" dirty="0"/>
              <a:t>-</a:t>
            </a:r>
            <a:r>
              <a:rPr lang="zh-CN" altLang="zh-CN" dirty="0"/>
              <a:t>格罗夫（</a:t>
            </a:r>
            <a:r>
              <a:rPr lang="en-US" altLang="zh-CN" dirty="0"/>
              <a:t>Vickery-Clark-Groves, VCG</a:t>
            </a:r>
            <a:r>
              <a:rPr lang="zh-CN" altLang="zh-CN" dirty="0"/>
              <a:t>）拍卖和广义次价拍卖（</a:t>
            </a:r>
            <a:r>
              <a:rPr lang="en-US" altLang="zh-CN" dirty="0"/>
              <a:t>Generalized Second-Price, GSP</a:t>
            </a:r>
            <a:r>
              <a:rPr lang="zh-CN" altLang="zh-CN" dirty="0"/>
              <a:t>）正是沿着这一思路发展起来的两种拍卖形式</a:t>
            </a:r>
            <a:r>
              <a:rPr lang="zh-CN" altLang="zh-CN" dirty="0" smtClean="0"/>
              <a:t>。</a:t>
            </a:r>
            <a:endParaRPr lang="en-US" altLang="zh-CN" dirty="0" smtClean="0"/>
          </a:p>
          <a:p>
            <a:pPr marL="457200" indent="-457200">
              <a:buFont typeface="Wingdings" charset="2"/>
              <a:buChar char="Ø"/>
            </a:pPr>
            <a:r>
              <a:rPr lang="zh-CN" altLang="zh-CN" dirty="0" smtClean="0"/>
              <a:t>广义次价拍卖被以谷歌为代表的搜索引擎公司广泛采用</a:t>
            </a:r>
            <a:endParaRPr lang="en-US" altLang="zh-CN" dirty="0" smtClean="0"/>
          </a:p>
          <a:p>
            <a:pPr marL="457200" indent="-457200">
              <a:buFont typeface="Wingdings" charset="2"/>
              <a:buChar char="Ø"/>
            </a:pPr>
            <a:r>
              <a:rPr lang="en-US" altLang="zh-CN" dirty="0" smtClean="0"/>
              <a:t>VCG</a:t>
            </a:r>
            <a:r>
              <a:rPr lang="zh-CN" altLang="zh-CN" dirty="0" smtClean="0"/>
              <a:t>拍卖被脸书</a:t>
            </a:r>
            <a:r>
              <a:rPr lang="zh-CN" altLang="zh-CN" dirty="0"/>
              <a:t>公司采用，都取得了巨大成功。</a:t>
            </a:r>
          </a:p>
          <a:p>
            <a:endParaRPr kumimoji="1" lang="zh-CN" altLang="en-US" dirty="0"/>
          </a:p>
        </p:txBody>
      </p:sp>
      <p:sp>
        <p:nvSpPr>
          <p:cNvPr id="4" name="标题 3"/>
          <p:cNvSpPr>
            <a:spLocks noGrp="1"/>
          </p:cNvSpPr>
          <p:nvPr>
            <p:ph type="title"/>
          </p:nvPr>
        </p:nvSpPr>
        <p:spPr/>
        <p:txBody>
          <a:bodyPr>
            <a:normAutofit/>
          </a:bodyPr>
          <a:lstStyle/>
          <a:p>
            <a:r>
              <a:rPr lang="zh-TW" altLang="en-US" dirty="0" smtClean="0"/>
              <a:t>第五节 计算广告􏴇􏴈的􏱽􏱾</a:t>
            </a:r>
            <a:r>
              <a:rPr lang="en-US" altLang="en-US" dirty="0" smtClean="0"/>
              <a:t>机制设计</a:t>
            </a:r>
            <a:endParaRPr kumimoji="1" lang="zh-CN" altLang="en-US" dirty="0"/>
          </a:p>
        </p:txBody>
      </p:sp>
    </p:spTree>
    <p:extLst>
      <p:ext uri="{BB962C8B-B14F-4D97-AF65-F5344CB8AC3E}">
        <p14:creationId xmlns:p14="http://schemas.microsoft.com/office/powerpoint/2010/main" val="3691745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根据点击率和点击价值估价 </a:t>
            </a:r>
            <a:endParaRPr kumimoji="1" lang="zh-CN" altLang="en-US" dirty="0"/>
          </a:p>
        </p:txBody>
      </p:sp>
      <p:grpSp>
        <p:nvGrpSpPr>
          <p:cNvPr id="4" name="组 3"/>
          <p:cNvGrpSpPr/>
          <p:nvPr/>
        </p:nvGrpSpPr>
        <p:grpSpPr>
          <a:xfrm>
            <a:off x="1394557" y="1701932"/>
            <a:ext cx="5675787" cy="3153950"/>
            <a:chOff x="-158255" y="0"/>
            <a:chExt cx="5222382"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3</a:t>
                    </a:r>
                    <a:endParaRPr lang="zh-CN" sz="1200" kern="100">
                      <a:solidFill>
                        <a:schemeClr val="accent3">
                          <a:lumMod val="75000"/>
                        </a:schemeClr>
                      </a:solidFill>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a:t>
                    </a:r>
                    <a:endParaRPr lang="zh-CN" sz="1200" kern="100">
                      <a:solidFill>
                        <a:schemeClr val="accent3">
                          <a:lumMod val="75000"/>
                        </a:schemeClr>
                      </a:solidFill>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1</a:t>
                    </a:r>
                    <a:endParaRPr lang="zh-CN" sz="1200" kern="100">
                      <a:solidFill>
                        <a:schemeClr val="accent3">
                          <a:lumMod val="75000"/>
                        </a:schemeClr>
                      </a:solidFill>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3</a:t>
                    </a:r>
                    <a:endParaRPr lang="zh-CN" sz="1200" kern="100">
                      <a:solidFill>
                        <a:schemeClr val="accent3">
                          <a:lumMod val="75000"/>
                        </a:schemeClr>
                      </a:solidFill>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X</a:t>
                    </a:r>
                    <a:endParaRPr lang="zh-CN" sz="1200" kern="100">
                      <a:solidFill>
                        <a:schemeClr val="accent3">
                          <a:lumMod val="75000"/>
                        </a:schemeClr>
                      </a:solidFill>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Y</a:t>
                    </a:r>
                    <a:endParaRPr lang="zh-CN" sz="1200" kern="100">
                      <a:solidFill>
                        <a:schemeClr val="accent3">
                          <a:lumMod val="75000"/>
                        </a:schemeClr>
                      </a:solidFill>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Z</a:t>
                    </a:r>
                    <a:endParaRPr lang="zh-CN" sz="1200" kern="100">
                      <a:solidFill>
                        <a:schemeClr val="accent3">
                          <a:lumMod val="75000"/>
                        </a:schemeClr>
                      </a:solidFill>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solidFill>
                        <a:schemeClr val="accent3">
                          <a:lumMod val="75000"/>
                        </a:schemeClr>
                      </a:solidFill>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solidFill>
                        <a:schemeClr val="accent3">
                          <a:lumMod val="75000"/>
                        </a:schemeClr>
                      </a:solidFill>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10</a:t>
                  </a:r>
                  <a:endParaRPr lang="zh-CN" sz="1200" kern="100">
                    <a:solidFill>
                      <a:schemeClr val="accent3">
                        <a:lumMod val="75000"/>
                      </a:schemeClr>
                    </a:solidFill>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5</a:t>
                  </a:r>
                  <a:endParaRPr lang="zh-CN" sz="1200" kern="100">
                    <a:solidFill>
                      <a:schemeClr val="accent3">
                        <a:lumMod val="75000"/>
                      </a:schemeClr>
                    </a:solidFill>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grpSp>
        </p:grpSp>
        <p:grpSp>
          <p:nvGrpSpPr>
            <p:cNvPr id="6" name="组 5"/>
            <p:cNvGrpSpPr/>
            <p:nvPr/>
          </p:nvGrpSpPr>
          <p:grpSpPr>
            <a:xfrm>
              <a:off x="3798095" y="25400"/>
              <a:ext cx="1266032" cy="2159000"/>
              <a:chOff x="-316705" y="-34290"/>
              <a:chExt cx="1266032" cy="2159000"/>
            </a:xfrm>
          </p:grpSpPr>
          <p:sp>
            <p:nvSpPr>
              <p:cNvPr id="7" name="文本框 6"/>
              <p:cNvSpPr txBox="1"/>
              <p:nvPr/>
            </p:nvSpPr>
            <p:spPr>
              <a:xfrm>
                <a:off x="0" y="-34290"/>
                <a:ext cx="949325"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估价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30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15</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6</a:t>
                </a:r>
                <a:endParaRPr lang="zh-CN" sz="1200" kern="100">
                  <a:solidFill>
                    <a:schemeClr val="accent3">
                      <a:lumMod val="75000"/>
                    </a:schemeClr>
                  </a:solidFill>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10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4</a:t>
                </a:r>
                <a:endParaRPr lang="zh-CN" sz="1200" kern="100">
                  <a:solidFill>
                    <a:schemeClr val="accent3">
                      <a:lumMod val="75000"/>
                    </a:schemeClr>
                  </a:solidFill>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5</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grpSp>
      </p:grpSp>
    </p:spTree>
    <p:extLst>
      <p:ext uri="{BB962C8B-B14F-4D97-AF65-F5344CB8AC3E}">
        <p14:creationId xmlns:p14="http://schemas.microsoft.com/office/powerpoint/2010/main" val="32757482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2800" dirty="0"/>
              <a:t>既然匹配市场的市场清空价格可以实现社会最优，为什么我们要发展新的拍卖机制？</a:t>
            </a:r>
            <a:endParaRPr kumimoji="1" lang="zh-CN" altLang="en-US" sz="2800" dirty="0"/>
          </a:p>
        </p:txBody>
      </p:sp>
      <p:sp>
        <p:nvSpPr>
          <p:cNvPr id="3" name="内容占位符 2"/>
          <p:cNvSpPr>
            <a:spLocks noGrp="1"/>
          </p:cNvSpPr>
          <p:nvPr>
            <p:ph sz="quarter" idx="1"/>
          </p:nvPr>
        </p:nvSpPr>
        <p:spPr/>
        <p:txBody>
          <a:bodyPr>
            <a:normAutofit fontScale="85000" lnSpcReduction="10000"/>
          </a:bodyPr>
          <a:lstStyle/>
          <a:p>
            <a:r>
              <a:rPr lang="zh-CN" altLang="zh-CN" dirty="0" smtClean="0"/>
              <a:t>除了鼓励广告主报出真实</a:t>
            </a:r>
            <a:r>
              <a:rPr lang="zh-CN" altLang="zh-CN" dirty="0"/>
              <a:t>的估价之外，还有一个重要的原因是因为市场清空价</a:t>
            </a:r>
            <a:r>
              <a:rPr lang="zh-CN" altLang="zh-CN" dirty="0" smtClean="0"/>
              <a:t>格的方法非常繁琐</a:t>
            </a:r>
            <a:r>
              <a:rPr lang="en-US" altLang="zh-CN" dirty="0" smtClean="0"/>
              <a:t>!</a:t>
            </a:r>
          </a:p>
          <a:p>
            <a:r>
              <a:rPr lang="en-US" altLang="zh-CN" dirty="0" smtClean="0"/>
              <a:t>VCG</a:t>
            </a:r>
            <a:r>
              <a:rPr lang="zh-CN" altLang="zh-CN" dirty="0"/>
              <a:t>和</a:t>
            </a:r>
            <a:r>
              <a:rPr lang="en-US" altLang="zh-CN" dirty="0"/>
              <a:t>GSP</a:t>
            </a:r>
            <a:r>
              <a:rPr lang="zh-CN" altLang="zh-CN" dirty="0"/>
              <a:t>拍卖的方法更为简洁</a:t>
            </a:r>
            <a:r>
              <a:rPr lang="zh-CN" altLang="zh-CN" dirty="0" smtClean="0"/>
              <a:t>。</a:t>
            </a:r>
            <a:endParaRPr lang="en-US" altLang="zh-CN" dirty="0" smtClean="0"/>
          </a:p>
          <a:p>
            <a:pPr lvl="1"/>
            <a:r>
              <a:rPr lang="zh-CN" altLang="zh-CN" dirty="0" smtClean="0"/>
              <a:t>我们缺乏对拍卖品价</a:t>
            </a:r>
            <a:r>
              <a:rPr lang="zh-CN" altLang="zh-CN" dirty="0"/>
              <a:t>格的知识</a:t>
            </a:r>
            <a:r>
              <a:rPr lang="zh-CN" altLang="zh-CN" dirty="0" smtClean="0"/>
              <a:t>；</a:t>
            </a:r>
            <a:endParaRPr lang="en-US" altLang="zh-CN" dirty="0" smtClean="0"/>
          </a:p>
          <a:p>
            <a:pPr lvl="1"/>
            <a:r>
              <a:rPr lang="zh-CN" altLang="zh-CN" dirty="0" smtClean="0"/>
              <a:t>但是对于广告位而</a:t>
            </a:r>
            <a:r>
              <a:rPr lang="zh-CN" altLang="zh-CN" dirty="0"/>
              <a:t>言</a:t>
            </a:r>
            <a:r>
              <a:rPr lang="zh-CN" altLang="zh-CN" dirty="0" smtClean="0"/>
              <a:t>，有每一个广告位</a:t>
            </a:r>
            <a:r>
              <a:rPr lang="zh-CN" altLang="zh-CN" dirty="0"/>
              <a:t>的点击率的历史信息</a:t>
            </a:r>
            <a:r>
              <a:rPr lang="zh-CN" altLang="zh-CN" dirty="0" smtClean="0"/>
              <a:t>。</a:t>
            </a:r>
            <a:endParaRPr lang="en-US" altLang="zh-CN" dirty="0" smtClean="0"/>
          </a:p>
          <a:p>
            <a:r>
              <a:rPr lang="zh-CN" altLang="zh-CN" dirty="0" smtClean="0"/>
              <a:t>建立点击</a:t>
            </a:r>
            <a:r>
              <a:rPr lang="zh-CN" altLang="zh-CN" dirty="0"/>
              <a:t>率的预测模型，并把广告位按照优劣进行排列</a:t>
            </a:r>
            <a:r>
              <a:rPr lang="zh-CN" altLang="zh-CN" dirty="0" smtClean="0"/>
              <a:t>。</a:t>
            </a:r>
            <a:endParaRPr lang="en-US" altLang="zh-CN" dirty="0" smtClean="0"/>
          </a:p>
          <a:p>
            <a:r>
              <a:rPr lang="zh-CN" altLang="zh-CN" dirty="0" smtClean="0"/>
              <a:t>每个广告主还可以按照点击价值进行排序。</a:t>
            </a:r>
            <a:endParaRPr lang="en-US" altLang="zh-CN" dirty="0" smtClean="0"/>
          </a:p>
          <a:p>
            <a:r>
              <a:rPr lang="zh-CN" altLang="zh-CN" dirty="0" smtClean="0"/>
              <a:t>无需复杂</a:t>
            </a:r>
            <a:r>
              <a:rPr lang="zh-CN" altLang="zh-CN" dirty="0"/>
              <a:t>的匹配过程，只需要按照广告位和广告主的优劣排序，就可以实现完美匹配</a:t>
            </a:r>
            <a:r>
              <a:rPr lang="zh-CN" altLang="zh-CN" dirty="0" smtClean="0"/>
              <a:t>。</a:t>
            </a:r>
            <a:endParaRPr lang="zh-CN" altLang="zh-CN" dirty="0"/>
          </a:p>
        </p:txBody>
      </p:sp>
    </p:spTree>
    <p:extLst>
      <p:ext uri="{BB962C8B-B14F-4D97-AF65-F5344CB8AC3E}">
        <p14:creationId xmlns:p14="http://schemas.microsoft.com/office/powerpoint/2010/main" val="28320283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广义首价拍卖</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a:t>较早的搜索广告拍卖机制是由</a:t>
            </a:r>
            <a:r>
              <a:rPr lang="en-US" altLang="zh-CN" dirty="0"/>
              <a:t>Overture</a:t>
            </a:r>
            <a:r>
              <a:rPr lang="zh-CN" altLang="zh-CN" dirty="0"/>
              <a:t>公司设计的广义首价拍卖</a:t>
            </a:r>
            <a:r>
              <a:rPr lang="zh-CN" altLang="zh-CN" dirty="0" smtClean="0"/>
              <a:t>。</a:t>
            </a:r>
            <a:endParaRPr lang="en-US" altLang="zh-CN" dirty="0" smtClean="0"/>
          </a:p>
          <a:p>
            <a:r>
              <a:rPr lang="zh-CN" altLang="zh-CN" dirty="0" smtClean="0"/>
              <a:t>在广义首价拍卖中</a:t>
            </a:r>
            <a:r>
              <a:rPr lang="zh-CN" altLang="zh-CN" dirty="0"/>
              <a:t>，</a:t>
            </a:r>
            <a:r>
              <a:rPr lang="en-US" altLang="zh-CN" dirty="0"/>
              <a:t>K</a:t>
            </a:r>
            <a:r>
              <a:rPr lang="zh-CN" altLang="zh-CN" dirty="0"/>
              <a:t>个广告主竞争</a:t>
            </a:r>
            <a:r>
              <a:rPr lang="en-US" altLang="zh-CN" dirty="0"/>
              <a:t>K</a:t>
            </a:r>
            <a:r>
              <a:rPr lang="zh-CN" altLang="zh-CN" dirty="0"/>
              <a:t>个广告位。每个广告主提交一个他们愿意为每个点击支付价格</a:t>
            </a:r>
            <a:r>
              <a:rPr lang="zh-CN" altLang="zh-CN" dirty="0" smtClean="0"/>
              <a:t>。</a:t>
            </a:r>
            <a:endParaRPr lang="en-US" altLang="zh-CN" dirty="0" smtClean="0"/>
          </a:p>
          <a:p>
            <a:r>
              <a:rPr lang="zh-CN" altLang="zh-CN" dirty="0" smtClean="0"/>
              <a:t>根据广告</a:t>
            </a:r>
            <a:r>
              <a:rPr lang="zh-CN" altLang="zh-CN" dirty="0"/>
              <a:t>主的报价和点击率由高到低分配广告位</a:t>
            </a:r>
            <a:r>
              <a:rPr lang="zh-CN" altLang="zh-CN" dirty="0" smtClean="0"/>
              <a:t>。</a:t>
            </a:r>
            <a:endParaRPr lang="en-US" altLang="zh-CN" dirty="0" smtClean="0"/>
          </a:p>
          <a:p>
            <a:r>
              <a:rPr lang="zh-CN" altLang="zh-CN" dirty="0" smtClean="0"/>
              <a:t>广告主按照提交</a:t>
            </a:r>
            <a:r>
              <a:rPr lang="zh-CN" altLang="zh-CN" dirty="0"/>
              <a:t>的价格进行支付。</a:t>
            </a:r>
          </a:p>
          <a:p>
            <a:endParaRPr kumimoji="1" lang="zh-CN" altLang="en-US" dirty="0"/>
          </a:p>
        </p:txBody>
      </p:sp>
    </p:spTree>
    <p:extLst>
      <p:ext uri="{BB962C8B-B14F-4D97-AF65-F5344CB8AC3E}">
        <p14:creationId xmlns:p14="http://schemas.microsoft.com/office/powerpoint/2010/main" val="23112713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20775" y="3175000"/>
            <a:ext cx="2792730" cy="2540000"/>
          </a:xfrm>
          <a:prstGeom prst="rect">
            <a:avLst/>
          </a:prstGeom>
          <a:noFill/>
          <a:ln>
            <a:noFill/>
          </a:ln>
        </p:spPr>
      </p:pic>
      <p:sp>
        <p:nvSpPr>
          <p:cNvPr id="2" name="标题 1"/>
          <p:cNvSpPr>
            <a:spLocks noGrp="1"/>
          </p:cNvSpPr>
          <p:nvPr>
            <p:ph type="title"/>
          </p:nvPr>
        </p:nvSpPr>
        <p:spPr/>
        <p:txBody>
          <a:bodyPr>
            <a:normAutofit/>
          </a:bodyPr>
          <a:lstStyle/>
          <a:p>
            <a:r>
              <a:rPr lang="zh-CN" altLang="zh-CN" dirty="0"/>
              <a:t>广义首价拍卖不存在纯策略均衡</a:t>
            </a:r>
            <a:r>
              <a:rPr lang="zh-CN" altLang="zh-CN" dirty="0" smtClean="0"/>
              <a:t>。</a:t>
            </a:r>
            <a:endParaRPr kumimoji="1" lang="zh-CN" altLang="en-US" dirty="0"/>
          </a:p>
        </p:txBody>
      </p:sp>
      <p:sp>
        <p:nvSpPr>
          <p:cNvPr id="3" name="内容占位符 2"/>
          <p:cNvSpPr>
            <a:spLocks noGrp="1"/>
          </p:cNvSpPr>
          <p:nvPr>
            <p:ph sz="quarter" idx="1"/>
          </p:nvPr>
        </p:nvSpPr>
        <p:spPr>
          <a:xfrm>
            <a:off x="612648" y="1333500"/>
            <a:ext cx="8153400" cy="2488951"/>
          </a:xfrm>
        </p:spPr>
        <p:txBody>
          <a:bodyPr>
            <a:normAutofit fontScale="77500" lnSpcReduction="20000"/>
          </a:bodyPr>
          <a:lstStyle/>
          <a:p>
            <a:pPr lvl="1">
              <a:lnSpc>
                <a:spcPct val="120000"/>
              </a:lnSpc>
            </a:pPr>
            <a:r>
              <a:rPr lang="zh-CN" altLang="zh-CN" dirty="0" smtClean="0"/>
              <a:t>当一个广告主甲知道广告</a:t>
            </a:r>
            <a:r>
              <a:rPr lang="zh-CN" altLang="zh-CN" dirty="0"/>
              <a:t>主乙的报价后，就可以用略高于对方的价格进行报价已获得更多收益</a:t>
            </a:r>
            <a:r>
              <a:rPr lang="zh-CN" altLang="zh-CN" dirty="0" smtClean="0"/>
              <a:t>；</a:t>
            </a:r>
            <a:endParaRPr lang="en-US" altLang="zh-CN" dirty="0" smtClean="0"/>
          </a:p>
          <a:p>
            <a:pPr lvl="1">
              <a:lnSpc>
                <a:spcPct val="120000"/>
              </a:lnSpc>
            </a:pPr>
            <a:r>
              <a:rPr lang="zh-CN" altLang="zh-CN" dirty="0" smtClean="0"/>
              <a:t>乙</a:t>
            </a:r>
            <a:r>
              <a:rPr lang="zh-CN" altLang="zh-CN" dirty="0"/>
              <a:t>得知甲的报价后，也会采用这种行为进行竞争</a:t>
            </a:r>
            <a:r>
              <a:rPr lang="zh-CN" altLang="zh-CN" dirty="0" smtClean="0"/>
              <a:t>。</a:t>
            </a:r>
            <a:endParaRPr lang="en-US" altLang="zh-CN" dirty="0" smtClean="0"/>
          </a:p>
          <a:p>
            <a:pPr lvl="1">
              <a:lnSpc>
                <a:spcPct val="120000"/>
              </a:lnSpc>
            </a:pPr>
            <a:r>
              <a:rPr lang="zh-CN" altLang="zh-CN" dirty="0" smtClean="0"/>
              <a:t>由此开启广告位竞争</a:t>
            </a:r>
            <a:r>
              <a:rPr lang="zh-CN" altLang="zh-CN" dirty="0"/>
              <a:t>的价格战，将广告位的价格一点一点推上去</a:t>
            </a:r>
            <a:r>
              <a:rPr lang="zh-CN" altLang="zh-CN" dirty="0" smtClean="0"/>
              <a:t>。</a:t>
            </a:r>
            <a:endParaRPr lang="en-US" altLang="zh-CN" dirty="0" smtClean="0"/>
          </a:p>
          <a:p>
            <a:pPr lvl="1">
              <a:lnSpc>
                <a:spcPct val="120000"/>
              </a:lnSpc>
            </a:pPr>
            <a:r>
              <a:rPr lang="zh-CN" altLang="zh-CN" dirty="0" smtClean="0"/>
              <a:t>当一方因为价格过</a:t>
            </a:r>
            <a:r>
              <a:rPr lang="zh-CN" altLang="zh-CN" dirty="0"/>
              <a:t>高退出后，对方往往会马上降低出价，而这会引发新一轮价格战。 </a:t>
            </a:r>
            <a:endParaRPr kumimoji="1" lang="zh-CN" altLang="en-US" dirty="0"/>
          </a:p>
        </p:txBody>
      </p:sp>
    </p:spTree>
    <p:extLst>
      <p:ext uri="{BB962C8B-B14F-4D97-AF65-F5344CB8AC3E}">
        <p14:creationId xmlns:p14="http://schemas.microsoft.com/office/powerpoint/2010/main" val="4109473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一、</a:t>
            </a:r>
            <a:r>
              <a:rPr lang="zh-CN" altLang="zh-CN" b="1" dirty="0" smtClean="0"/>
              <a:t>广义次价拍卖</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smtClean="0"/>
              <a:t>首先</a:t>
            </a:r>
            <a:r>
              <a:rPr lang="zh-CN" altLang="zh-CN" dirty="0"/>
              <a:t>，广义次价拍卖将单品的次价密封拍卖扩展到多个广告位。不妨假设：</a:t>
            </a:r>
          </a:p>
          <a:p>
            <a:pPr lvl="0"/>
            <a:r>
              <a:rPr lang="zh-CN" altLang="zh-CN" dirty="0"/>
              <a:t>有</a:t>
            </a:r>
            <a:r>
              <a:rPr lang="en-US" altLang="zh-CN" dirty="0"/>
              <a:t>n</a:t>
            </a:r>
            <a:r>
              <a:rPr lang="zh-CN" altLang="zh-CN" dirty="0"/>
              <a:t>个广告位，按点击率</a:t>
            </a:r>
            <a:r>
              <a:rPr lang="en-US" altLang="zh-CN" i="1" dirty="0" smtClean="0"/>
              <a:t>r</a:t>
            </a:r>
            <a:r>
              <a:rPr lang="en-US" altLang="zh-CN" i="1" baseline="-25000" dirty="0" smtClean="0"/>
              <a:t>1</a:t>
            </a:r>
            <a:r>
              <a:rPr lang="zh-CN" altLang="en-US" i="1" dirty="0" smtClean="0"/>
              <a:t> </a:t>
            </a:r>
            <a:r>
              <a:rPr lang="en-US" altLang="zh-CN" i="1" dirty="0" smtClean="0"/>
              <a:t>,  </a:t>
            </a:r>
            <a:r>
              <a:rPr lang="en-US" altLang="zh-CN" i="1" dirty="0"/>
              <a:t>r</a:t>
            </a:r>
            <a:r>
              <a:rPr lang="en-US" altLang="zh-CN" i="1" baseline="-25000" dirty="0"/>
              <a:t>2</a:t>
            </a:r>
            <a:r>
              <a:rPr lang="en-US" altLang="zh-CN" i="1" dirty="0"/>
              <a:t>,  …,</a:t>
            </a:r>
            <a:r>
              <a:rPr lang="en-US" altLang="zh-CN" i="1" dirty="0" err="1"/>
              <a:t>r</a:t>
            </a:r>
            <a:r>
              <a:rPr lang="en-US" altLang="zh-CN" i="1" baseline="-25000" dirty="0" err="1"/>
              <a:t>n</a:t>
            </a:r>
            <a:r>
              <a:rPr lang="zh-CN" altLang="zh-CN" dirty="0"/>
              <a:t>递减排列。</a:t>
            </a:r>
          </a:p>
          <a:p>
            <a:pPr lvl="0"/>
            <a:r>
              <a:rPr lang="zh-CN" altLang="zh-CN" dirty="0"/>
              <a:t>有</a:t>
            </a:r>
            <a:r>
              <a:rPr lang="en-US" altLang="zh-CN" dirty="0"/>
              <a:t>n</a:t>
            </a:r>
            <a:r>
              <a:rPr lang="zh-CN" altLang="zh-CN" dirty="0"/>
              <a:t>个广告主，按其广告点击价值</a:t>
            </a:r>
            <a:r>
              <a:rPr lang="en-US" altLang="zh-CN" i="1" dirty="0"/>
              <a:t>b</a:t>
            </a:r>
            <a:r>
              <a:rPr lang="en-US" altLang="zh-CN" i="1" baseline="-25000" dirty="0"/>
              <a:t>1</a:t>
            </a:r>
            <a:r>
              <a:rPr lang="en-US" altLang="zh-CN" i="1" dirty="0"/>
              <a:t>,  b</a:t>
            </a:r>
            <a:r>
              <a:rPr lang="en-US" altLang="zh-CN" i="1" baseline="-25000" dirty="0"/>
              <a:t>2</a:t>
            </a:r>
            <a:r>
              <a:rPr lang="en-US" altLang="zh-CN" i="1" dirty="0"/>
              <a:t>,  …,</a:t>
            </a:r>
            <a:r>
              <a:rPr lang="en-US" altLang="zh-CN" i="1" dirty="0" err="1"/>
              <a:t>b</a:t>
            </a:r>
            <a:r>
              <a:rPr lang="en-US" altLang="zh-CN" i="1" baseline="-25000" dirty="0" err="1"/>
              <a:t>n</a:t>
            </a:r>
            <a:r>
              <a:rPr lang="zh-CN" altLang="zh-CN" dirty="0"/>
              <a:t>递减排列</a:t>
            </a:r>
          </a:p>
          <a:p>
            <a:r>
              <a:rPr lang="zh-CN" altLang="zh-CN" dirty="0"/>
              <a:t>然后，按照次价拍卖的规则：</a:t>
            </a:r>
          </a:p>
          <a:p>
            <a:pPr lvl="0"/>
            <a:r>
              <a:rPr lang="zh-CN" altLang="zh-CN" dirty="0"/>
              <a:t>将广告位</a:t>
            </a:r>
            <a:r>
              <a:rPr lang="en-US" altLang="zh-CN" dirty="0"/>
              <a:t>1</a:t>
            </a:r>
            <a:r>
              <a:rPr lang="zh-CN" altLang="zh-CN" dirty="0"/>
              <a:t>分配给广告主</a:t>
            </a:r>
            <a:r>
              <a:rPr lang="en-US" altLang="zh-CN" dirty="0"/>
              <a:t>1</a:t>
            </a:r>
            <a:r>
              <a:rPr lang="zh-CN" altLang="zh-CN" dirty="0"/>
              <a:t>，按</a:t>
            </a:r>
            <a:r>
              <a:rPr lang="en-US" altLang="zh-CN" i="1" dirty="0"/>
              <a:t>b</a:t>
            </a:r>
            <a:r>
              <a:rPr lang="en-US" altLang="zh-CN" i="1" baseline="-25000" dirty="0"/>
              <a:t>2</a:t>
            </a:r>
            <a:r>
              <a:rPr lang="zh-CN" altLang="zh-CN" dirty="0"/>
              <a:t>收取点击费用。</a:t>
            </a:r>
          </a:p>
          <a:p>
            <a:pPr lvl="0"/>
            <a:r>
              <a:rPr lang="zh-CN" altLang="zh-CN" dirty="0"/>
              <a:t>将广告位</a:t>
            </a:r>
            <a:r>
              <a:rPr lang="en-US" altLang="zh-CN" dirty="0"/>
              <a:t>2</a:t>
            </a:r>
            <a:r>
              <a:rPr lang="zh-CN" altLang="zh-CN" dirty="0"/>
              <a:t>分配给广告主</a:t>
            </a:r>
            <a:r>
              <a:rPr lang="en-US" altLang="zh-CN" dirty="0"/>
              <a:t>2</a:t>
            </a:r>
            <a:r>
              <a:rPr lang="zh-CN" altLang="zh-CN" dirty="0"/>
              <a:t>，按</a:t>
            </a:r>
            <a:r>
              <a:rPr lang="en-US" altLang="zh-CN" i="1" dirty="0"/>
              <a:t>b</a:t>
            </a:r>
            <a:r>
              <a:rPr lang="en-US" altLang="zh-CN" i="1" baseline="-25000" dirty="0"/>
              <a:t>3</a:t>
            </a:r>
            <a:r>
              <a:rPr lang="zh-CN" altLang="zh-CN" dirty="0"/>
              <a:t>收取点击费用。</a:t>
            </a:r>
          </a:p>
          <a:p>
            <a:pPr lvl="0"/>
            <a:r>
              <a:rPr lang="en-US" altLang="zh-CN" dirty="0"/>
              <a:t>…</a:t>
            </a:r>
            <a:endParaRPr lang="zh-CN" altLang="zh-CN" dirty="0"/>
          </a:p>
          <a:p>
            <a:pPr lvl="0"/>
            <a:r>
              <a:rPr lang="zh-CN" altLang="zh-CN" dirty="0"/>
              <a:t>将广告位</a:t>
            </a:r>
            <a:r>
              <a:rPr lang="en-US" altLang="zh-CN" dirty="0"/>
              <a:t>n</a:t>
            </a:r>
            <a:r>
              <a:rPr lang="zh-CN" altLang="zh-CN" dirty="0"/>
              <a:t>分配给广告主</a:t>
            </a:r>
            <a:r>
              <a:rPr lang="en-US" altLang="zh-CN" dirty="0"/>
              <a:t>n</a:t>
            </a:r>
            <a:r>
              <a:rPr lang="zh-CN" altLang="zh-CN" dirty="0"/>
              <a:t>，按</a:t>
            </a:r>
            <a:r>
              <a:rPr lang="en-US" altLang="zh-CN" i="1" dirty="0" err="1"/>
              <a:t>b</a:t>
            </a:r>
            <a:r>
              <a:rPr lang="en-US" altLang="zh-CN" i="1" baseline="-25000" dirty="0" err="1"/>
              <a:t>n</a:t>
            </a:r>
            <a:r>
              <a:rPr lang="zh-CN" altLang="zh-CN" dirty="0"/>
              <a:t>收取点击费用</a:t>
            </a:r>
            <a:r>
              <a:rPr lang="zh-CN" altLang="zh-CN" dirty="0" smtClean="0"/>
              <a:t>。</a:t>
            </a:r>
            <a:endParaRPr lang="en-US" altLang="zh-CN" dirty="0" smtClean="0"/>
          </a:p>
          <a:p>
            <a:pPr lvl="0"/>
            <a:endParaRPr lang="zh-CN" altLang="zh-CN" dirty="0"/>
          </a:p>
          <a:p>
            <a:endParaRPr kumimoji="1" lang="zh-CN" altLang="en-US" dirty="0"/>
          </a:p>
        </p:txBody>
      </p:sp>
    </p:spTree>
    <p:extLst>
      <p:ext uri="{BB962C8B-B14F-4D97-AF65-F5344CB8AC3E}">
        <p14:creationId xmlns:p14="http://schemas.microsoft.com/office/powerpoint/2010/main" val="1017515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92500" lnSpcReduction="20000"/>
          </a:bodyPr>
          <a:lstStyle/>
          <a:p>
            <a:pPr>
              <a:lnSpc>
                <a:spcPct val="120000"/>
              </a:lnSpc>
            </a:pPr>
            <a:r>
              <a:rPr lang="zh-CN" altLang="zh-CN" dirty="0"/>
              <a:t>在广义次价拍卖中，真实报价不一定构成纳什均衡</a:t>
            </a:r>
            <a:r>
              <a:rPr lang="zh-CN" altLang="zh-CN" dirty="0" smtClean="0"/>
              <a:t>。</a:t>
            </a:r>
            <a:endParaRPr lang="en-US" altLang="zh-CN" dirty="0" smtClean="0"/>
          </a:p>
          <a:p>
            <a:pPr>
              <a:lnSpc>
                <a:spcPct val="120000"/>
              </a:lnSpc>
            </a:pPr>
            <a:r>
              <a:rPr lang="zh-CN" altLang="zh-CN" dirty="0" smtClean="0"/>
              <a:t>这是因为广义次价拍卖并不真正鼓励真实报价。</a:t>
            </a:r>
            <a:endParaRPr lang="en-US" altLang="zh-CN" dirty="0" smtClean="0"/>
          </a:p>
          <a:p>
            <a:pPr lvl="1">
              <a:lnSpc>
                <a:spcPct val="120000"/>
              </a:lnSpc>
            </a:pPr>
            <a:r>
              <a:rPr lang="zh-CN" altLang="zh-CN" dirty="0" smtClean="0"/>
              <a:t>对于采用广义次价拍卖</a:t>
            </a:r>
            <a:r>
              <a:rPr lang="zh-CN" altLang="zh-CN" dirty="0"/>
              <a:t>的媒体（如谷歌搜索引擎）而言，他们期待将好的广告位卖给出价高的广告主</a:t>
            </a:r>
            <a:r>
              <a:rPr lang="zh-CN" altLang="zh-CN" dirty="0" smtClean="0"/>
              <a:t>。</a:t>
            </a:r>
            <a:endParaRPr lang="en-US" altLang="zh-CN" dirty="0" smtClean="0"/>
          </a:p>
          <a:p>
            <a:pPr lvl="1">
              <a:lnSpc>
                <a:spcPct val="120000"/>
              </a:lnSpc>
            </a:pPr>
            <a:r>
              <a:rPr lang="zh-CN" altLang="zh-CN" dirty="0" smtClean="0"/>
              <a:t>但</a:t>
            </a:r>
            <a:r>
              <a:rPr lang="zh-CN" altLang="zh-CN" dirty="0"/>
              <a:t>是，对于广告主而言，追求的是收益的最大化，而不一定是最好的广告位</a:t>
            </a:r>
            <a:r>
              <a:rPr lang="zh-CN" altLang="zh-CN" dirty="0" smtClean="0"/>
              <a:t>。</a:t>
            </a:r>
            <a:endParaRPr lang="en-US" altLang="zh-CN" dirty="0" smtClean="0"/>
          </a:p>
          <a:p>
            <a:pPr>
              <a:lnSpc>
                <a:spcPct val="120000"/>
              </a:lnSpc>
            </a:pPr>
            <a:r>
              <a:rPr lang="zh-CN" altLang="zh-CN" dirty="0" smtClean="0"/>
              <a:t>因而</a:t>
            </a:r>
            <a:r>
              <a:rPr lang="zh-CN" altLang="zh-CN" dirty="0"/>
              <a:t>，可能出现田忌赛马的情况，降低报价获得一个中等的广告位，有可能扩大这个广告主的利益。 </a:t>
            </a:r>
            <a:endParaRPr lang="en-US" altLang="zh-CN" dirty="0" smtClean="0"/>
          </a:p>
          <a:p>
            <a:pPr>
              <a:lnSpc>
                <a:spcPct val="120000"/>
              </a:lnSpc>
            </a:pPr>
            <a:endParaRPr kumimoji="1" lang="zh-CN" altLang="en-US" dirty="0"/>
          </a:p>
        </p:txBody>
      </p:sp>
    </p:spTree>
    <p:extLst>
      <p:ext uri="{BB962C8B-B14F-4D97-AF65-F5344CB8AC3E}">
        <p14:creationId xmlns:p14="http://schemas.microsoft.com/office/powerpoint/2010/main" val="335748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广告与媒介技术 </a:t>
            </a:r>
            <a:endParaRPr kumimoji="1" lang="zh-CN" altLang="en-US" dirty="0"/>
          </a:p>
        </p:txBody>
      </p:sp>
      <p:sp>
        <p:nvSpPr>
          <p:cNvPr id="3" name="内容占位符 2"/>
          <p:cNvSpPr>
            <a:spLocks noGrp="1"/>
          </p:cNvSpPr>
          <p:nvPr>
            <p:ph sz="quarter" idx="1"/>
          </p:nvPr>
        </p:nvSpPr>
        <p:spPr/>
        <p:txBody>
          <a:bodyPr>
            <a:normAutofit/>
          </a:bodyPr>
          <a:lstStyle/>
          <a:p>
            <a:r>
              <a:rPr lang="zh-CN" altLang="zh-CN" sz="1800" b="1" dirty="0">
                <a:latin typeface="+mj-ea"/>
                <a:ea typeface="+mj-ea"/>
              </a:rPr>
              <a:t>造纸术和印刷术</a:t>
            </a:r>
            <a:r>
              <a:rPr lang="zh-CN" altLang="zh-CN" sz="1800" dirty="0">
                <a:latin typeface="+mj-ea"/>
                <a:ea typeface="+mj-ea"/>
              </a:rPr>
              <a:t>的发明使得广告可以跨越物理空间的隔离，大幅度增加广告传输的范围和速度</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摄影技术</a:t>
            </a:r>
            <a:r>
              <a:rPr lang="zh-CN" altLang="zh-CN" sz="1800" dirty="0">
                <a:latin typeface="+mj-ea"/>
                <a:ea typeface="+mj-ea"/>
              </a:rPr>
              <a:t>的发明使得图片成为信息传播的重要方式，图片类型的广告大量出现在报纸和杂志上</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广播和电视</a:t>
            </a:r>
            <a:r>
              <a:rPr lang="zh-CN" altLang="zh-CN" sz="1800" dirty="0" smtClean="0">
                <a:latin typeface="+mj-ea"/>
                <a:ea typeface="+mj-ea"/>
              </a:rPr>
              <a:t>发明之</a:t>
            </a:r>
            <a:r>
              <a:rPr lang="zh-CN" altLang="zh-CN" sz="1800" dirty="0">
                <a:latin typeface="+mj-ea"/>
                <a:ea typeface="+mj-ea"/>
              </a:rPr>
              <a:t>后，广告可以使用声音和视频的形式进行更有效的传播</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互联网</a:t>
            </a:r>
            <a:r>
              <a:rPr lang="zh-CN" altLang="zh-CN" sz="1800" b="1" dirty="0">
                <a:latin typeface="+mj-ea"/>
                <a:ea typeface="+mj-ea"/>
              </a:rPr>
              <a:t>的发展</a:t>
            </a:r>
            <a:r>
              <a:rPr lang="zh-CN" altLang="zh-CN" sz="1800" dirty="0">
                <a:latin typeface="+mj-ea"/>
                <a:ea typeface="+mj-ea"/>
              </a:rPr>
              <a:t>则直接导致了广告产业的革命，计算广告开始出现。 </a:t>
            </a:r>
            <a:endParaRPr kumimoji="1" lang="zh-CN" altLang="en-US" sz="1800" dirty="0">
              <a:latin typeface="+mj-ea"/>
              <a:ea typeface="+mj-ea"/>
            </a:endParaRPr>
          </a:p>
        </p:txBody>
      </p:sp>
      <p:sp>
        <p:nvSpPr>
          <p:cNvPr id="4" name="矩形 3"/>
          <p:cNvSpPr/>
          <p:nvPr/>
        </p:nvSpPr>
        <p:spPr>
          <a:xfrm>
            <a:off x="737162" y="3510340"/>
            <a:ext cx="7916563" cy="156966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3200" dirty="0">
                <a:latin typeface="+mj-ea"/>
                <a:ea typeface="+mj-ea"/>
              </a:rPr>
              <a:t>“广告不但可以传得更远更快，而且利用日益精准的大数据处理能力和机器学习技术还可以实现广告匹配更准的目标”。 </a:t>
            </a:r>
            <a:endParaRPr kumimoji="1" lang="zh-CN" altLang="en-US" sz="3200" dirty="0">
              <a:latin typeface="+mj-ea"/>
              <a:ea typeface="+mj-ea"/>
            </a:endParaRPr>
          </a:p>
        </p:txBody>
      </p:sp>
    </p:spTree>
    <p:extLst>
      <p:ext uri="{BB962C8B-B14F-4D97-AF65-F5344CB8AC3E}">
        <p14:creationId xmlns:p14="http://schemas.microsoft.com/office/powerpoint/2010/main" val="32386678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92500" lnSpcReduction="20000"/>
          </a:bodyPr>
          <a:lstStyle/>
          <a:p>
            <a:pPr marL="0" indent="0">
              <a:lnSpc>
                <a:spcPct val="120000"/>
              </a:lnSpc>
              <a:buNone/>
            </a:pPr>
            <a:r>
              <a:rPr lang="zh-CN" altLang="zh-CN" dirty="0"/>
              <a:t>广告主</a:t>
            </a:r>
            <a:r>
              <a:rPr lang="en-US" altLang="zh-CN" dirty="0"/>
              <a:t>X</a:t>
            </a:r>
            <a:r>
              <a:rPr lang="zh-CN" altLang="zh-CN" dirty="0"/>
              <a:t>的点击价值最高</a:t>
            </a:r>
            <a:r>
              <a:rPr lang="zh-CN" altLang="zh-CN" dirty="0" smtClean="0"/>
              <a:t>，</a:t>
            </a:r>
            <a:endParaRPr lang="en-US" altLang="zh-CN" dirty="0" smtClean="0"/>
          </a:p>
          <a:p>
            <a:pPr>
              <a:lnSpc>
                <a:spcPct val="120000"/>
              </a:lnSpc>
            </a:pPr>
            <a:r>
              <a:rPr lang="zh-CN" altLang="zh-CN" dirty="0" smtClean="0"/>
              <a:t>如果按照真实点击价值报价</a:t>
            </a:r>
            <a:r>
              <a:rPr lang="zh-CN" altLang="zh-CN" dirty="0"/>
              <a:t>，广告主</a:t>
            </a:r>
            <a:r>
              <a:rPr lang="en-US" altLang="zh-CN" dirty="0"/>
              <a:t>X</a:t>
            </a:r>
            <a:r>
              <a:rPr lang="zh-CN" altLang="zh-CN" dirty="0"/>
              <a:t>的收益为</a:t>
            </a:r>
            <a:r>
              <a:rPr lang="en-US" altLang="zh-CN" i="1" dirty="0"/>
              <a:t>7×10-6×10 = 10</a:t>
            </a:r>
            <a:r>
              <a:rPr lang="zh-CN" altLang="zh-CN" dirty="0" smtClean="0"/>
              <a:t>；</a:t>
            </a:r>
            <a:endParaRPr lang="en-US" altLang="zh-CN" dirty="0" smtClean="0"/>
          </a:p>
          <a:p>
            <a:pPr>
              <a:lnSpc>
                <a:spcPct val="120000"/>
              </a:lnSpc>
            </a:pPr>
            <a:r>
              <a:rPr lang="zh-CN" altLang="zh-CN" dirty="0" smtClean="0"/>
              <a:t>但如果广告</a:t>
            </a:r>
            <a:r>
              <a:rPr lang="zh-CN" altLang="zh-CN" dirty="0"/>
              <a:t>主</a:t>
            </a:r>
            <a:r>
              <a:rPr lang="en-US" altLang="zh-CN" dirty="0"/>
              <a:t>X</a:t>
            </a:r>
            <a:r>
              <a:rPr lang="zh-CN" altLang="zh-CN" dirty="0"/>
              <a:t>降低出价为</a:t>
            </a:r>
            <a:r>
              <a:rPr lang="en-US" altLang="zh-CN" dirty="0"/>
              <a:t>5</a:t>
            </a:r>
            <a:r>
              <a:rPr lang="zh-CN" altLang="zh-CN" dirty="0"/>
              <a:t>，将会以点击价值</a:t>
            </a:r>
            <a:r>
              <a:rPr lang="en-US" altLang="zh-CN" dirty="0"/>
              <a:t>1</a:t>
            </a:r>
            <a:r>
              <a:rPr lang="zh-CN" altLang="zh-CN" dirty="0"/>
              <a:t>获得广告位</a:t>
            </a:r>
            <a:r>
              <a:rPr lang="en-US" altLang="zh-CN" dirty="0"/>
              <a:t>2</a:t>
            </a:r>
            <a:r>
              <a:rPr lang="zh-CN" altLang="zh-CN" dirty="0"/>
              <a:t>，其收益为</a:t>
            </a:r>
            <a:r>
              <a:rPr lang="en-US" altLang="zh-CN" i="1" dirty="0"/>
              <a:t>7×4-1×4= 24</a:t>
            </a:r>
            <a:r>
              <a:rPr lang="zh-CN" altLang="zh-CN" dirty="0"/>
              <a:t>。 </a:t>
            </a:r>
            <a:endParaRPr kumimoji="1" lang="zh-CN" altLang="en-US" dirty="0"/>
          </a:p>
        </p:txBody>
      </p:sp>
      <p:grpSp>
        <p:nvGrpSpPr>
          <p:cNvPr id="4" name="组 3"/>
          <p:cNvGrpSpPr/>
          <p:nvPr/>
        </p:nvGrpSpPr>
        <p:grpSpPr>
          <a:xfrm>
            <a:off x="4457700" y="1739899"/>
            <a:ext cx="4395248" cy="2617943"/>
            <a:chOff x="-158255" y="0"/>
            <a:chExt cx="5380636"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7</a:t>
                    </a:r>
                    <a:endParaRPr lang="zh-CN" sz="1200" kern="100">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dirty="0">
                        <a:solidFill>
                          <a:srgbClr val="000000"/>
                        </a:solidFill>
                        <a:effectLst/>
                        <a:latin typeface="Cambria"/>
                        <a:ea typeface="宋体"/>
                        <a:cs typeface="Times New Roman"/>
                      </a:rPr>
                      <a:t>Z</a:t>
                    </a:r>
                    <a:endParaRPr lang="zh-CN" sz="1200" kern="100" dirty="0">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4</a:t>
                  </a:r>
                  <a:endParaRPr lang="zh-CN" sz="1200" kern="100">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6" name="组 5"/>
            <p:cNvGrpSpPr/>
            <p:nvPr/>
          </p:nvGrpSpPr>
          <p:grpSpPr>
            <a:xfrm>
              <a:off x="3798095" y="25400"/>
              <a:ext cx="1424286" cy="2159000"/>
              <a:chOff x="-316705" y="-34290"/>
              <a:chExt cx="1424286" cy="2159000"/>
            </a:xfrm>
          </p:grpSpPr>
          <p:sp>
            <p:nvSpPr>
              <p:cNvPr id="7" name="文本框 6"/>
              <p:cNvSpPr txBox="1"/>
              <p:nvPr/>
            </p:nvSpPr>
            <p:spPr>
              <a:xfrm>
                <a:off x="-158451" y="-34290"/>
                <a:ext cx="126603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GSP</a:t>
                </a:r>
                <a:r>
                  <a:rPr lang="zh-CN" sz="1200" kern="100">
                    <a:effectLst/>
                    <a:latin typeface="Cambria"/>
                    <a:ea typeface="宋体"/>
                    <a:cs typeface="Times New Roman"/>
                  </a:rPr>
                  <a:t>出价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spTree>
    <p:extLst>
      <p:ext uri="{BB962C8B-B14F-4D97-AF65-F5344CB8AC3E}">
        <p14:creationId xmlns:p14="http://schemas.microsoft.com/office/powerpoint/2010/main" val="28714716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70000" lnSpcReduction="20000"/>
          </a:bodyPr>
          <a:lstStyle/>
          <a:p>
            <a:pPr marL="0" indent="0">
              <a:lnSpc>
                <a:spcPct val="120000"/>
              </a:lnSpc>
              <a:buNone/>
            </a:pPr>
            <a:r>
              <a:rPr lang="zh-CN" altLang="zh-CN" dirty="0" smtClean="0"/>
              <a:t>广义次价拍卖中至少存在一个纳什均衡，</a:t>
            </a:r>
            <a:r>
              <a:rPr lang="zh-CN" altLang="zh-CN" dirty="0"/>
              <a:t>并且有可能存在多个纳什均衡</a:t>
            </a:r>
            <a:r>
              <a:rPr lang="zh-CN" altLang="zh-CN" dirty="0" smtClean="0"/>
              <a:t>。</a:t>
            </a:r>
            <a:endParaRPr lang="en-US" altLang="zh-CN" dirty="0" smtClean="0"/>
          </a:p>
          <a:p>
            <a:pPr>
              <a:lnSpc>
                <a:spcPct val="120000"/>
              </a:lnSpc>
            </a:pPr>
            <a:r>
              <a:rPr lang="zh-CN" altLang="zh-CN" dirty="0" smtClean="0"/>
              <a:t>广告</a:t>
            </a:r>
            <a:r>
              <a:rPr lang="zh-CN" altLang="zh-CN" dirty="0"/>
              <a:t>主</a:t>
            </a:r>
            <a:r>
              <a:rPr lang="en-US" altLang="zh-CN" dirty="0"/>
              <a:t>X</a:t>
            </a:r>
            <a:r>
              <a:rPr lang="zh-CN" altLang="zh-CN" dirty="0"/>
              <a:t>、</a:t>
            </a:r>
            <a:r>
              <a:rPr lang="en-US" altLang="zh-CN" dirty="0"/>
              <a:t>Y</a:t>
            </a:r>
            <a:r>
              <a:rPr lang="zh-CN" altLang="zh-CN" dirty="0"/>
              <a:t>、</a:t>
            </a:r>
            <a:r>
              <a:rPr lang="en-US" altLang="zh-CN" dirty="0"/>
              <a:t>Z</a:t>
            </a:r>
            <a:r>
              <a:rPr lang="zh-CN" altLang="zh-CN" dirty="0"/>
              <a:t>的出价分别是</a:t>
            </a:r>
            <a:r>
              <a:rPr lang="en-US" altLang="zh-CN" dirty="0"/>
              <a:t>5</a:t>
            </a:r>
            <a:r>
              <a:rPr lang="zh-CN" altLang="zh-CN" dirty="0"/>
              <a:t>、</a:t>
            </a:r>
            <a:r>
              <a:rPr lang="en-US" altLang="zh-CN" dirty="0"/>
              <a:t>4</a:t>
            </a:r>
            <a:r>
              <a:rPr lang="zh-CN" altLang="zh-CN" dirty="0"/>
              <a:t>、</a:t>
            </a:r>
            <a:r>
              <a:rPr lang="en-US" altLang="zh-CN" dirty="0"/>
              <a:t>2</a:t>
            </a:r>
            <a:r>
              <a:rPr lang="zh-CN" altLang="zh-CN" dirty="0"/>
              <a:t>的时候存在纳什均衡</a:t>
            </a:r>
            <a:r>
              <a:rPr lang="zh-CN" altLang="zh-CN" dirty="0" smtClean="0"/>
              <a:t>。</a:t>
            </a:r>
            <a:endParaRPr lang="en-US" altLang="zh-CN" dirty="0" smtClean="0"/>
          </a:p>
          <a:p>
            <a:pPr lvl="1">
              <a:lnSpc>
                <a:spcPct val="120000"/>
              </a:lnSpc>
            </a:pPr>
            <a:r>
              <a:rPr lang="zh-CN" altLang="zh-CN" dirty="0" smtClean="0"/>
              <a:t>此时</a:t>
            </a:r>
            <a:r>
              <a:rPr lang="zh-CN" altLang="en-US" dirty="0" smtClean="0"/>
              <a:t>，</a:t>
            </a:r>
            <a:r>
              <a:rPr lang="zh-CN" altLang="zh-CN" dirty="0" smtClean="0"/>
              <a:t>每一个</a:t>
            </a:r>
            <a:r>
              <a:rPr lang="zh-CN" altLang="zh-CN" dirty="0"/>
              <a:t>人的价格变动都会给自己造成损失</a:t>
            </a:r>
            <a:r>
              <a:rPr lang="zh-CN" altLang="zh-CN" dirty="0" smtClean="0"/>
              <a:t>。</a:t>
            </a:r>
            <a:endParaRPr lang="en-US" altLang="zh-CN" dirty="0" smtClean="0"/>
          </a:p>
          <a:p>
            <a:pPr>
              <a:lnSpc>
                <a:spcPct val="120000"/>
              </a:lnSpc>
            </a:pPr>
            <a:r>
              <a:rPr lang="zh-CN" altLang="zh-CN" dirty="0" smtClean="0"/>
              <a:t>广告</a:t>
            </a:r>
            <a:r>
              <a:rPr lang="zh-CN" altLang="zh-CN" dirty="0"/>
              <a:t>主</a:t>
            </a:r>
            <a:r>
              <a:rPr lang="en-US" altLang="zh-CN" dirty="0"/>
              <a:t>X</a:t>
            </a:r>
            <a:r>
              <a:rPr lang="zh-CN" altLang="zh-CN" dirty="0"/>
              <a:t>、</a:t>
            </a:r>
            <a:r>
              <a:rPr lang="en-US" altLang="zh-CN" dirty="0"/>
              <a:t>Y</a:t>
            </a:r>
            <a:r>
              <a:rPr lang="zh-CN" altLang="zh-CN" dirty="0"/>
              <a:t>、</a:t>
            </a:r>
            <a:r>
              <a:rPr lang="en-US" altLang="zh-CN" dirty="0"/>
              <a:t>Z</a:t>
            </a:r>
            <a:r>
              <a:rPr lang="zh-CN" altLang="zh-CN" dirty="0"/>
              <a:t>的出价分别是</a:t>
            </a:r>
            <a:r>
              <a:rPr lang="en-US" altLang="zh-CN" dirty="0"/>
              <a:t>3</a:t>
            </a:r>
            <a:r>
              <a:rPr lang="zh-CN" altLang="zh-CN" dirty="0"/>
              <a:t>、</a:t>
            </a:r>
            <a:r>
              <a:rPr lang="en-US" altLang="zh-CN" dirty="0"/>
              <a:t>5</a:t>
            </a:r>
            <a:r>
              <a:rPr lang="zh-CN" altLang="zh-CN" dirty="0"/>
              <a:t>、</a:t>
            </a:r>
            <a:r>
              <a:rPr lang="en-US" altLang="zh-CN" dirty="0"/>
              <a:t>1</a:t>
            </a:r>
            <a:r>
              <a:rPr lang="zh-CN" altLang="zh-CN" dirty="0"/>
              <a:t>的</a:t>
            </a:r>
            <a:r>
              <a:rPr lang="zh-CN" altLang="zh-CN" dirty="0" smtClean="0"/>
              <a:t>时同样是纳什</a:t>
            </a:r>
            <a:r>
              <a:rPr lang="zh-CN" altLang="zh-CN" dirty="0"/>
              <a:t>均衡</a:t>
            </a:r>
            <a:r>
              <a:rPr lang="zh-CN" altLang="zh-CN" dirty="0" smtClean="0"/>
              <a:t>。</a:t>
            </a:r>
            <a:endParaRPr lang="en-US" altLang="zh-CN" dirty="0" smtClean="0"/>
          </a:p>
          <a:p>
            <a:pPr lvl="1">
              <a:lnSpc>
                <a:spcPct val="120000"/>
              </a:lnSpc>
            </a:pPr>
            <a:r>
              <a:rPr lang="zh-CN" altLang="zh-CN" dirty="0" smtClean="0"/>
              <a:t>此时</a:t>
            </a:r>
            <a:r>
              <a:rPr lang="zh-CN" altLang="en-US" dirty="0" smtClean="0"/>
              <a:t>，</a:t>
            </a:r>
            <a:r>
              <a:rPr lang="zh-CN" altLang="zh-CN" dirty="0" smtClean="0"/>
              <a:t>点击价值</a:t>
            </a:r>
            <a:r>
              <a:rPr lang="zh-CN" altLang="zh-CN" dirty="0"/>
              <a:t>最高的</a:t>
            </a:r>
            <a:r>
              <a:rPr lang="en-US" altLang="zh-CN" dirty="0"/>
              <a:t>X</a:t>
            </a:r>
            <a:r>
              <a:rPr lang="zh-CN" altLang="zh-CN" dirty="0"/>
              <a:t>被分配了广告位</a:t>
            </a:r>
            <a:r>
              <a:rPr lang="en-US" altLang="zh-CN" dirty="0"/>
              <a:t>2</a:t>
            </a:r>
            <a:r>
              <a:rPr lang="zh-CN" altLang="zh-CN" dirty="0"/>
              <a:t>，</a:t>
            </a:r>
            <a:r>
              <a:rPr lang="zh-CN" altLang="zh-CN" dirty="0" smtClean="0"/>
              <a:t>并</a:t>
            </a:r>
            <a:r>
              <a:rPr lang="zh-CN" altLang="en-US" dirty="0" smtClean="0"/>
              <a:t>非</a:t>
            </a:r>
            <a:r>
              <a:rPr lang="zh-CN" altLang="zh-CN" dirty="0" smtClean="0"/>
              <a:t>社会最优</a:t>
            </a:r>
            <a:r>
              <a:rPr lang="zh-CN" altLang="zh-CN" dirty="0"/>
              <a:t>。</a:t>
            </a:r>
          </a:p>
          <a:p>
            <a:pPr marL="0" indent="0">
              <a:lnSpc>
                <a:spcPct val="120000"/>
              </a:lnSpc>
              <a:buNone/>
            </a:pPr>
            <a:endParaRPr kumimoji="1" lang="zh-CN" altLang="en-US" dirty="0"/>
          </a:p>
        </p:txBody>
      </p:sp>
      <p:grpSp>
        <p:nvGrpSpPr>
          <p:cNvPr id="4" name="组 3"/>
          <p:cNvGrpSpPr/>
          <p:nvPr/>
        </p:nvGrpSpPr>
        <p:grpSpPr>
          <a:xfrm>
            <a:off x="4457700" y="1739899"/>
            <a:ext cx="4395248" cy="2617943"/>
            <a:chOff x="-158255" y="0"/>
            <a:chExt cx="5380636"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7</a:t>
                    </a:r>
                    <a:endParaRPr lang="zh-CN" sz="1200" kern="100">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dirty="0">
                        <a:solidFill>
                          <a:srgbClr val="000000"/>
                        </a:solidFill>
                        <a:effectLst/>
                        <a:latin typeface="Cambria"/>
                        <a:ea typeface="宋体"/>
                        <a:cs typeface="Times New Roman"/>
                      </a:rPr>
                      <a:t>Z</a:t>
                    </a:r>
                    <a:endParaRPr lang="zh-CN" sz="1200" kern="100" dirty="0">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4</a:t>
                  </a:r>
                  <a:endParaRPr lang="zh-CN" sz="1200" kern="100">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6" name="组 5"/>
            <p:cNvGrpSpPr/>
            <p:nvPr/>
          </p:nvGrpSpPr>
          <p:grpSpPr>
            <a:xfrm>
              <a:off x="3798095" y="25400"/>
              <a:ext cx="1424286" cy="2159000"/>
              <a:chOff x="-316705" y="-34290"/>
              <a:chExt cx="1424286" cy="2159000"/>
            </a:xfrm>
          </p:grpSpPr>
          <p:sp>
            <p:nvSpPr>
              <p:cNvPr id="7" name="文本框 6"/>
              <p:cNvSpPr txBox="1"/>
              <p:nvPr/>
            </p:nvSpPr>
            <p:spPr>
              <a:xfrm>
                <a:off x="-158451" y="-34290"/>
                <a:ext cx="126603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GSP</a:t>
                </a:r>
                <a:r>
                  <a:rPr lang="zh-CN" sz="1200" kern="100">
                    <a:effectLst/>
                    <a:latin typeface="Cambria"/>
                    <a:ea typeface="宋体"/>
                    <a:cs typeface="Times New Roman"/>
                  </a:rPr>
                  <a:t>出价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spTree>
    <p:extLst>
      <p:ext uri="{BB962C8B-B14F-4D97-AF65-F5344CB8AC3E}">
        <p14:creationId xmlns:p14="http://schemas.microsoft.com/office/powerpoint/2010/main" val="16668883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3200" dirty="0"/>
              <a:t>我们并不清楚广义次价拍卖的正确性，但采用它未必是一种错误 </a:t>
            </a:r>
            <a:endParaRPr kumimoji="1" lang="zh-CN" altLang="en-US" sz="3200" dirty="0"/>
          </a:p>
        </p:txBody>
      </p:sp>
      <p:sp>
        <p:nvSpPr>
          <p:cNvPr id="3" name="内容占位符 2"/>
          <p:cNvSpPr>
            <a:spLocks noGrp="1"/>
          </p:cNvSpPr>
          <p:nvPr>
            <p:ph sz="quarter" idx="1"/>
          </p:nvPr>
        </p:nvSpPr>
        <p:spPr/>
        <p:txBody>
          <a:bodyPr>
            <a:normAutofit/>
          </a:bodyPr>
          <a:lstStyle/>
          <a:p>
            <a:r>
              <a:rPr lang="zh-CN" altLang="zh-CN" dirty="0" smtClean="0"/>
              <a:t>因为历史原因</a:t>
            </a:r>
            <a:r>
              <a:rPr lang="zh-CN" altLang="zh-CN" dirty="0"/>
              <a:t>，谷歌使用了</a:t>
            </a:r>
            <a:r>
              <a:rPr lang="en-US" altLang="zh-CN" dirty="0"/>
              <a:t>GSP</a:t>
            </a:r>
            <a:r>
              <a:rPr lang="zh-CN" altLang="zh-CN" dirty="0" smtClean="0"/>
              <a:t>作为拍卖</a:t>
            </a:r>
            <a:r>
              <a:rPr lang="zh-CN" altLang="zh-CN" dirty="0"/>
              <a:t>机制</a:t>
            </a:r>
            <a:r>
              <a:rPr lang="zh-CN" altLang="zh-CN" dirty="0" smtClean="0"/>
              <a:t>。</a:t>
            </a:r>
            <a:endParaRPr lang="en-US" altLang="zh-CN" dirty="0" smtClean="0"/>
          </a:p>
          <a:p>
            <a:r>
              <a:rPr lang="en-US" altLang="zh-CN" dirty="0" smtClean="0"/>
              <a:t>GSP</a:t>
            </a:r>
            <a:r>
              <a:rPr lang="zh-CN" altLang="zh-CN" dirty="0" smtClean="0"/>
              <a:t>依然</a:t>
            </a:r>
            <a:r>
              <a:rPr lang="zh-CN" altLang="zh-CN" dirty="0"/>
              <a:t>是</a:t>
            </a:r>
            <a:r>
              <a:rPr lang="zh-CN" altLang="zh-CN" dirty="0" smtClean="0"/>
              <a:t>最流行的</a:t>
            </a:r>
            <a:r>
              <a:rPr lang="zh-CN" altLang="en-US" dirty="0" smtClean="0"/>
              <a:t>计算广告</a:t>
            </a:r>
            <a:r>
              <a:rPr lang="zh-CN" altLang="zh-CN" dirty="0" smtClean="0"/>
              <a:t>拍卖</a:t>
            </a:r>
            <a:r>
              <a:rPr lang="zh-CN" altLang="zh-CN" dirty="0"/>
              <a:t>机制。</a:t>
            </a:r>
          </a:p>
          <a:p>
            <a:pPr lvl="1"/>
            <a:r>
              <a:rPr lang="zh-CN" altLang="zh-CN" dirty="0" smtClean="0"/>
              <a:t>谷歌采用广义次价拍卖赚了很多钱</a:t>
            </a:r>
            <a:r>
              <a:rPr lang="zh-CN" altLang="zh-CN" dirty="0"/>
              <a:t>，并没有动力去改变现状</a:t>
            </a:r>
            <a:r>
              <a:rPr lang="zh-CN" altLang="zh-CN" dirty="0" smtClean="0"/>
              <a:t>。</a:t>
            </a:r>
            <a:endParaRPr lang="en-US" altLang="zh-CN" dirty="0" smtClean="0"/>
          </a:p>
          <a:p>
            <a:pPr lvl="1"/>
            <a:r>
              <a:rPr lang="zh-CN" altLang="zh-CN" dirty="0" smtClean="0"/>
              <a:t>广义次价拍卖</a:t>
            </a:r>
            <a:r>
              <a:rPr lang="zh-CN" altLang="zh-CN" dirty="0"/>
              <a:t>的逻辑比较容易理解</a:t>
            </a:r>
            <a:r>
              <a:rPr lang="zh-CN" altLang="zh-CN" dirty="0" smtClean="0"/>
              <a:t>，</a:t>
            </a:r>
            <a:r>
              <a:rPr lang="zh-CN" altLang="en-US" dirty="0" smtClean="0"/>
              <a:t>广告主</a:t>
            </a:r>
            <a:r>
              <a:rPr lang="zh-CN" altLang="zh-CN" dirty="0" smtClean="0"/>
              <a:t>已经习惯</a:t>
            </a:r>
            <a:r>
              <a:rPr lang="zh-CN" altLang="zh-CN" dirty="0"/>
              <a:t>了谷歌的拍卖体系，同样不愿意轻易改变</a:t>
            </a:r>
            <a:r>
              <a:rPr lang="zh-CN" altLang="zh-CN" dirty="0" smtClean="0"/>
              <a:t>。</a:t>
            </a:r>
            <a:endParaRPr lang="en-US" altLang="zh-CN" dirty="0" smtClean="0"/>
          </a:p>
        </p:txBody>
      </p:sp>
    </p:spTree>
    <p:extLst>
      <p:ext uri="{BB962C8B-B14F-4D97-AF65-F5344CB8AC3E}">
        <p14:creationId xmlns:p14="http://schemas.microsoft.com/office/powerpoint/2010/main" val="10588853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二、维克瑞</a:t>
            </a:r>
            <a:r>
              <a:rPr lang="en-US" altLang="zh-CN" b="1" dirty="0"/>
              <a:t>-</a:t>
            </a:r>
            <a:r>
              <a:rPr lang="zh-CN" altLang="zh-CN" b="1" dirty="0"/>
              <a:t>克拉克</a:t>
            </a:r>
            <a:r>
              <a:rPr lang="en-US" altLang="zh-CN" b="1" dirty="0"/>
              <a:t>-</a:t>
            </a:r>
            <a:r>
              <a:rPr lang="zh-CN" altLang="zh-CN" b="1" dirty="0" smtClean="0"/>
              <a:t>格罗夫拍卖</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单品次价拍卖的核心在于权力与义务</a:t>
            </a:r>
            <a:r>
              <a:rPr lang="zh-CN" altLang="zh-CN" dirty="0" smtClean="0"/>
              <a:t>的对等</a:t>
            </a:r>
            <a:r>
              <a:rPr lang="zh-CN" altLang="zh-CN" dirty="0"/>
              <a:t>：</a:t>
            </a:r>
            <a:r>
              <a:rPr lang="zh-CN" altLang="zh-CN" dirty="0" smtClean="0"/>
              <a:t>一个</a:t>
            </a:r>
            <a:r>
              <a:rPr lang="zh-CN" altLang="zh-CN" dirty="0"/>
              <a:t>人的行为给别人造成多少影响，就需要支付多少钱来弥补这个损失</a:t>
            </a:r>
            <a:r>
              <a:rPr lang="zh-CN" altLang="zh-CN" dirty="0" smtClean="0"/>
              <a:t>。</a:t>
            </a:r>
            <a:endParaRPr lang="en-US" altLang="zh-CN" dirty="0"/>
          </a:p>
          <a:p>
            <a:pPr>
              <a:lnSpc>
                <a:spcPct val="120000"/>
              </a:lnSpc>
            </a:pPr>
            <a:r>
              <a:rPr lang="zh-CN" altLang="zh-CN" dirty="0" smtClean="0"/>
              <a:t>让我们回到单品次价拍卖</a:t>
            </a:r>
            <a:r>
              <a:rPr lang="zh-CN" altLang="zh-CN" dirty="0"/>
              <a:t>的拍卖规则</a:t>
            </a:r>
            <a:r>
              <a:rPr lang="zh-CN" altLang="zh-CN" dirty="0" smtClean="0"/>
              <a:t>，</a:t>
            </a:r>
            <a:endParaRPr lang="en-US" altLang="zh-CN" dirty="0" smtClean="0"/>
          </a:p>
          <a:p>
            <a:pPr lvl="1">
              <a:lnSpc>
                <a:spcPct val="120000"/>
              </a:lnSpc>
            </a:pPr>
            <a:r>
              <a:rPr lang="zh-CN" altLang="zh-CN" dirty="0" smtClean="0"/>
              <a:t>假设</a:t>
            </a:r>
            <a:r>
              <a:rPr lang="en-US" altLang="zh-CN" dirty="0"/>
              <a:t>n</a:t>
            </a:r>
            <a:r>
              <a:rPr lang="zh-CN" altLang="zh-CN" dirty="0"/>
              <a:t>个参与人的出价降序排列，分别为</a:t>
            </a:r>
            <a:r>
              <a:rPr lang="en-US" altLang="zh-CN" i="1" dirty="0"/>
              <a:t>v</a:t>
            </a:r>
            <a:r>
              <a:rPr lang="en-US" altLang="zh-CN" i="1" baseline="-25000" dirty="0"/>
              <a:t>1</a:t>
            </a:r>
            <a:r>
              <a:rPr lang="en-US" altLang="zh-CN" i="1" dirty="0"/>
              <a:t>,  v</a:t>
            </a:r>
            <a:r>
              <a:rPr lang="en-US" altLang="zh-CN" i="1" baseline="-25000" dirty="0"/>
              <a:t>2</a:t>
            </a:r>
            <a:r>
              <a:rPr lang="en-US" altLang="zh-CN" i="1" dirty="0"/>
              <a:t>,  …,</a:t>
            </a:r>
            <a:r>
              <a:rPr lang="en-US" altLang="zh-CN" i="1" dirty="0" err="1"/>
              <a:t>v</a:t>
            </a:r>
            <a:r>
              <a:rPr lang="en-US" altLang="zh-CN" i="1" baseline="-25000" dirty="0" err="1"/>
              <a:t>n</a:t>
            </a:r>
            <a:r>
              <a:rPr lang="zh-CN" altLang="zh-CN" dirty="0" smtClean="0"/>
              <a:t>。</a:t>
            </a:r>
            <a:endParaRPr lang="en-US" altLang="zh-CN" dirty="0" smtClean="0"/>
          </a:p>
          <a:p>
            <a:pPr lvl="1">
              <a:lnSpc>
                <a:spcPct val="120000"/>
              </a:lnSpc>
            </a:pPr>
            <a:r>
              <a:rPr lang="zh-CN" altLang="zh-CN" dirty="0" smtClean="0"/>
              <a:t>出价</a:t>
            </a:r>
            <a:r>
              <a:rPr lang="en-US" altLang="zh-CN" i="1" dirty="0"/>
              <a:t>v1</a:t>
            </a:r>
            <a:r>
              <a:rPr lang="zh-CN" altLang="zh-CN" dirty="0"/>
              <a:t>的人支付价格</a:t>
            </a:r>
            <a:r>
              <a:rPr lang="en-US" altLang="zh-CN" i="1" dirty="0"/>
              <a:t>v</a:t>
            </a:r>
            <a:r>
              <a:rPr lang="en-US" altLang="zh-CN" i="1" baseline="-25000" dirty="0"/>
              <a:t>2</a:t>
            </a:r>
            <a:r>
              <a:rPr lang="zh-CN" altLang="zh-CN" dirty="0"/>
              <a:t>，而其他所有人丧失交易资格</a:t>
            </a:r>
            <a:r>
              <a:rPr lang="zh-CN" altLang="zh-CN" dirty="0" smtClean="0"/>
              <a:t>。</a:t>
            </a:r>
            <a:endParaRPr lang="en-US" altLang="zh-CN" dirty="0" smtClean="0"/>
          </a:p>
          <a:p>
            <a:pPr lvl="1">
              <a:lnSpc>
                <a:spcPct val="120000"/>
              </a:lnSpc>
            </a:pPr>
            <a:r>
              <a:rPr lang="zh-CN" altLang="zh-CN" dirty="0" smtClean="0"/>
              <a:t>显</a:t>
            </a:r>
            <a:r>
              <a:rPr lang="zh-CN" altLang="zh-CN" dirty="0"/>
              <a:t>然，因为中标者的出现，给其他所有人带来的价值损失</a:t>
            </a:r>
            <a:r>
              <a:rPr lang="zh-CN" altLang="zh-CN" dirty="0" smtClean="0"/>
              <a:t>。</a:t>
            </a:r>
            <a:endParaRPr lang="en-US" altLang="zh-CN" dirty="0" smtClean="0"/>
          </a:p>
          <a:p>
            <a:pPr>
              <a:lnSpc>
                <a:spcPct val="120000"/>
              </a:lnSpc>
            </a:pPr>
            <a:r>
              <a:rPr lang="zh-CN" altLang="zh-CN" dirty="0" smtClean="0"/>
              <a:t>如果中标</a:t>
            </a:r>
            <a:r>
              <a:rPr lang="zh-CN" altLang="zh-CN" dirty="0"/>
              <a:t>者没出现，其他人就可以得到这个价值为</a:t>
            </a:r>
            <a:r>
              <a:rPr lang="en-US" altLang="zh-CN" i="1" dirty="0" smtClean="0"/>
              <a:t>v</a:t>
            </a:r>
            <a:r>
              <a:rPr lang="en-US" altLang="zh-CN" i="1" baseline="-25000" dirty="0" smtClean="0"/>
              <a:t>2</a:t>
            </a:r>
            <a:r>
              <a:rPr lang="zh-CN" altLang="zh-CN" dirty="0" smtClean="0"/>
              <a:t>的</a:t>
            </a:r>
            <a:r>
              <a:rPr lang="zh-CN" altLang="zh-CN" dirty="0"/>
              <a:t>物品</a:t>
            </a:r>
            <a:r>
              <a:rPr lang="zh-CN" altLang="zh-CN" dirty="0" smtClean="0"/>
              <a:t>。</a:t>
            </a:r>
            <a:endParaRPr lang="en-US" altLang="zh-CN" dirty="0" smtClean="0"/>
          </a:p>
          <a:p>
            <a:pPr>
              <a:lnSpc>
                <a:spcPct val="120000"/>
              </a:lnSpc>
            </a:pPr>
            <a:r>
              <a:rPr lang="zh-CN" altLang="zh-CN" dirty="0" smtClean="0"/>
              <a:t>中标者支</a:t>
            </a:r>
            <a:r>
              <a:rPr lang="zh-CN" altLang="zh-CN" dirty="0"/>
              <a:t>付的价</a:t>
            </a:r>
            <a:r>
              <a:rPr lang="zh-CN" altLang="zh-CN" dirty="0" smtClean="0"/>
              <a:t>格</a:t>
            </a:r>
            <a:r>
              <a:rPr lang="en-US" altLang="zh-CN" i="1" dirty="0"/>
              <a:t>v</a:t>
            </a:r>
            <a:r>
              <a:rPr lang="en-US" altLang="zh-CN" i="1" baseline="-25000" dirty="0"/>
              <a:t>2</a:t>
            </a:r>
            <a:r>
              <a:rPr lang="zh-CN" altLang="zh-CN" dirty="0" smtClean="0"/>
              <a:t>与他对集体</a:t>
            </a:r>
            <a:r>
              <a:rPr lang="zh-CN" altLang="zh-CN" dirty="0"/>
              <a:t>造成的损失相等。</a:t>
            </a:r>
          </a:p>
          <a:p>
            <a:pPr>
              <a:lnSpc>
                <a:spcPct val="120000"/>
              </a:lnSpc>
            </a:pPr>
            <a:endParaRPr kumimoji="1" lang="zh-CN" altLang="en-US" dirty="0"/>
          </a:p>
        </p:txBody>
      </p:sp>
    </p:spTree>
    <p:extLst>
      <p:ext uri="{BB962C8B-B14F-4D97-AF65-F5344CB8AC3E}">
        <p14:creationId xmlns:p14="http://schemas.microsoft.com/office/powerpoint/2010/main" val="37043653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a:t>拍卖 </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sz="3200" dirty="0"/>
              <a:t>将单品次价拍卖的这一基本原则应用到匹配市场中的时候，可以考虑如果由于一个人的出现给别人带来的价值损失总和。具体而言：</a:t>
            </a:r>
          </a:p>
          <a:p>
            <a:pPr lvl="0">
              <a:lnSpc>
                <a:spcPct val="120000"/>
              </a:lnSpc>
            </a:pPr>
            <a:r>
              <a:rPr lang="zh-CN" altLang="zh-CN" sz="3200" dirty="0"/>
              <a:t>按照出价高低，将广告位按点击率递减顺序分给广告主。</a:t>
            </a:r>
          </a:p>
          <a:p>
            <a:pPr lvl="0">
              <a:lnSpc>
                <a:spcPct val="120000"/>
              </a:lnSpc>
            </a:pPr>
            <a:r>
              <a:rPr lang="zh-CN" altLang="zh-CN" sz="3200" dirty="0"/>
              <a:t>对于广告主</a:t>
            </a:r>
            <a:r>
              <a:rPr lang="en-US" altLang="zh-CN" sz="3200" dirty="0"/>
              <a:t>X</a:t>
            </a:r>
            <a:r>
              <a:rPr lang="zh-CN" altLang="zh-CN" sz="3200" dirty="0"/>
              <a:t>，他的支付价格按照如下规则决定：</a:t>
            </a:r>
          </a:p>
          <a:p>
            <a:pPr lvl="1">
              <a:lnSpc>
                <a:spcPct val="120000"/>
              </a:lnSpc>
            </a:pPr>
            <a:r>
              <a:rPr lang="zh-CN" altLang="zh-CN" sz="2800" dirty="0"/>
              <a:t>在实际的匹配中，其他人的收益总和为</a:t>
            </a:r>
            <a:r>
              <a:rPr lang="en-US" altLang="zh-CN" sz="2800" dirty="0"/>
              <a:t>Σ</a:t>
            </a:r>
            <a:r>
              <a:rPr lang="en-US" altLang="zh-CN" sz="2800" i="1" dirty="0"/>
              <a:t>1</a:t>
            </a:r>
            <a:r>
              <a:rPr lang="zh-CN" altLang="zh-CN" sz="2800" dirty="0"/>
              <a:t>；</a:t>
            </a:r>
          </a:p>
          <a:p>
            <a:pPr lvl="1">
              <a:lnSpc>
                <a:spcPct val="120000"/>
              </a:lnSpc>
            </a:pPr>
            <a:r>
              <a:rPr lang="zh-CN" altLang="zh-CN" sz="2800" dirty="0"/>
              <a:t>如果广告主不出现，其他人按照出价形成新的最优匹配，得到一个新的收益总和</a:t>
            </a:r>
            <a:r>
              <a:rPr lang="en-US" altLang="zh-CN" sz="2800" dirty="0"/>
              <a:t>Σ</a:t>
            </a:r>
            <a:r>
              <a:rPr lang="en-US" altLang="zh-CN" sz="2800" i="1" dirty="0"/>
              <a:t>2</a:t>
            </a:r>
            <a:r>
              <a:rPr lang="zh-CN" altLang="zh-CN" sz="2800" dirty="0"/>
              <a:t>；</a:t>
            </a:r>
          </a:p>
          <a:p>
            <a:pPr lvl="1">
              <a:lnSpc>
                <a:spcPct val="120000"/>
              </a:lnSpc>
            </a:pPr>
            <a:r>
              <a:rPr lang="zh-CN" altLang="zh-CN" sz="2800" dirty="0"/>
              <a:t>广告主</a:t>
            </a:r>
            <a:r>
              <a:rPr lang="en-US" altLang="zh-CN" sz="2800" dirty="0"/>
              <a:t>X</a:t>
            </a:r>
            <a:r>
              <a:rPr lang="zh-CN" altLang="zh-CN" sz="2800" dirty="0"/>
              <a:t>应该支付的</a:t>
            </a:r>
            <a:r>
              <a:rPr lang="en-US" altLang="zh-CN" sz="2800" dirty="0"/>
              <a:t>VCG</a:t>
            </a:r>
            <a:r>
              <a:rPr lang="zh-CN" altLang="zh-CN" sz="2800" dirty="0"/>
              <a:t>价格等于</a:t>
            </a:r>
            <a:r>
              <a:rPr lang="en-US" altLang="zh-CN" sz="2800" dirty="0"/>
              <a:t>Σ</a:t>
            </a:r>
            <a:r>
              <a:rPr lang="en-US" altLang="zh-CN" sz="2800" i="1" dirty="0"/>
              <a:t>2</a:t>
            </a:r>
            <a:r>
              <a:rPr lang="en-US" altLang="zh-CN" sz="2800" dirty="0"/>
              <a:t>-Σ</a:t>
            </a:r>
            <a:r>
              <a:rPr lang="en-US" altLang="zh-CN" sz="2800" i="1" dirty="0"/>
              <a:t>1</a:t>
            </a:r>
            <a:r>
              <a:rPr lang="zh-CN" altLang="zh-CN" sz="2800" dirty="0"/>
              <a:t>；</a:t>
            </a:r>
          </a:p>
          <a:p>
            <a:pPr>
              <a:lnSpc>
                <a:spcPct val="120000"/>
              </a:lnSpc>
            </a:pPr>
            <a:endParaRPr kumimoji="1" lang="zh-CN" altLang="en-US" dirty="0"/>
          </a:p>
        </p:txBody>
      </p:sp>
    </p:spTree>
    <p:extLst>
      <p:ext uri="{BB962C8B-B14F-4D97-AF65-F5344CB8AC3E}">
        <p14:creationId xmlns:p14="http://schemas.microsoft.com/office/powerpoint/2010/main" val="27848736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r>
              <a:rPr lang="en-US" altLang="zh-CN" dirty="0"/>
              <a:t>VCG</a:t>
            </a:r>
            <a:r>
              <a:rPr lang="zh-CN" altLang="zh-CN" dirty="0"/>
              <a:t>拍卖 </a:t>
            </a:r>
            <a:endParaRPr kumimoji="1" lang="zh-CN" altLang="en-US" dirty="0"/>
          </a:p>
        </p:txBody>
      </p:sp>
      <p:sp>
        <p:nvSpPr>
          <p:cNvPr id="37" name="内容占位符 36"/>
          <p:cNvSpPr>
            <a:spLocks noGrp="1"/>
          </p:cNvSpPr>
          <p:nvPr>
            <p:ph sz="quarter" idx="1"/>
          </p:nvPr>
        </p:nvSpPr>
        <p:spPr/>
        <p:txBody>
          <a:bodyPr>
            <a:normAutofit fontScale="70000" lnSpcReduction="20000"/>
          </a:bodyPr>
          <a:lstStyle/>
          <a:p>
            <a:pPr>
              <a:lnSpc>
                <a:spcPct val="120000"/>
              </a:lnSpc>
            </a:pPr>
            <a:r>
              <a:rPr lang="zh-CN" altLang="zh-CN" dirty="0"/>
              <a:t>由于</a:t>
            </a:r>
            <a:r>
              <a:rPr lang="en-US" altLang="zh-CN" dirty="0"/>
              <a:t>X</a:t>
            </a:r>
            <a:r>
              <a:rPr lang="zh-CN" altLang="zh-CN" dirty="0"/>
              <a:t>出现时，</a:t>
            </a:r>
            <a:r>
              <a:rPr lang="en-US" altLang="zh-CN" dirty="0"/>
              <a:t>Y</a:t>
            </a:r>
            <a:r>
              <a:rPr lang="zh-CN" altLang="zh-CN" dirty="0"/>
              <a:t>和</a:t>
            </a:r>
            <a:r>
              <a:rPr lang="en-US" altLang="zh-CN" dirty="0"/>
              <a:t>Z</a:t>
            </a:r>
            <a:r>
              <a:rPr lang="zh-CN" altLang="zh-CN" dirty="0"/>
              <a:t>只能分别得到广告位</a:t>
            </a:r>
            <a:r>
              <a:rPr lang="en-US" altLang="zh-CN" dirty="0"/>
              <a:t>2</a:t>
            </a:r>
            <a:r>
              <a:rPr lang="zh-CN" altLang="zh-CN" dirty="0"/>
              <a:t>和</a:t>
            </a:r>
            <a:r>
              <a:rPr lang="en-US" altLang="zh-CN" dirty="0"/>
              <a:t>3</a:t>
            </a:r>
            <a:r>
              <a:rPr lang="zh-CN" altLang="zh-CN" dirty="0"/>
              <a:t>，</a:t>
            </a:r>
            <a:r>
              <a:rPr lang="en-US" altLang="zh-CN" dirty="0"/>
              <a:t>Y</a:t>
            </a:r>
            <a:r>
              <a:rPr lang="zh-CN" altLang="zh-CN" dirty="0"/>
              <a:t>和</a:t>
            </a:r>
            <a:r>
              <a:rPr lang="en-US" altLang="zh-CN" dirty="0"/>
              <a:t>Z</a:t>
            </a:r>
            <a:r>
              <a:rPr lang="zh-CN" altLang="zh-CN" dirty="0"/>
              <a:t>的收益之和</a:t>
            </a:r>
            <a:r>
              <a:rPr lang="en-US" altLang="zh-CN" dirty="0"/>
              <a:t>Σ</a:t>
            </a:r>
            <a:r>
              <a:rPr lang="en-US" altLang="zh-CN" i="1" dirty="0"/>
              <a:t>1=5*2 + 2*1 = 12</a:t>
            </a:r>
            <a:r>
              <a:rPr lang="zh-CN" altLang="zh-CN" dirty="0" smtClean="0"/>
              <a:t>；</a:t>
            </a:r>
            <a:endParaRPr lang="en-US" altLang="zh-CN" dirty="0" smtClean="0"/>
          </a:p>
          <a:p>
            <a:pPr>
              <a:lnSpc>
                <a:spcPct val="120000"/>
              </a:lnSpc>
            </a:pPr>
            <a:r>
              <a:rPr lang="zh-CN" altLang="zh-CN" dirty="0" smtClean="0"/>
              <a:t>当</a:t>
            </a:r>
            <a:r>
              <a:rPr lang="en-US" altLang="zh-CN" dirty="0" smtClean="0"/>
              <a:t>X</a:t>
            </a:r>
            <a:r>
              <a:rPr lang="zh-CN" altLang="zh-CN" dirty="0"/>
              <a:t>不存在时，</a:t>
            </a:r>
            <a:r>
              <a:rPr lang="en-US" altLang="zh-CN" dirty="0"/>
              <a:t>Y</a:t>
            </a:r>
            <a:r>
              <a:rPr lang="zh-CN" altLang="zh-CN" dirty="0"/>
              <a:t>和</a:t>
            </a:r>
            <a:r>
              <a:rPr lang="en-US" altLang="zh-CN" dirty="0"/>
              <a:t>Z</a:t>
            </a:r>
            <a:r>
              <a:rPr lang="zh-CN" altLang="zh-CN" dirty="0"/>
              <a:t>分别得到广告位</a:t>
            </a:r>
            <a:r>
              <a:rPr lang="en-US" altLang="zh-CN" dirty="0"/>
              <a:t>1</a:t>
            </a:r>
            <a:r>
              <a:rPr lang="zh-CN" altLang="zh-CN" dirty="0"/>
              <a:t>和</a:t>
            </a:r>
            <a:r>
              <a:rPr lang="en-US" altLang="zh-CN" dirty="0"/>
              <a:t>2</a:t>
            </a:r>
            <a:r>
              <a:rPr lang="zh-CN" altLang="zh-CN" dirty="0"/>
              <a:t>，</a:t>
            </a:r>
            <a:r>
              <a:rPr lang="en-US" altLang="zh-CN" dirty="0"/>
              <a:t>Y</a:t>
            </a:r>
            <a:r>
              <a:rPr lang="zh-CN" altLang="zh-CN" dirty="0"/>
              <a:t>和</a:t>
            </a:r>
            <a:r>
              <a:rPr lang="en-US" altLang="zh-CN" dirty="0"/>
              <a:t>Z</a:t>
            </a:r>
            <a:r>
              <a:rPr lang="zh-CN" altLang="zh-CN" dirty="0"/>
              <a:t>的收益之和</a:t>
            </a:r>
            <a:r>
              <a:rPr lang="en-US" altLang="zh-CN" dirty="0"/>
              <a:t>Σ</a:t>
            </a:r>
            <a:r>
              <a:rPr lang="en-US" altLang="zh-CN" i="1" dirty="0"/>
              <a:t>2=10*2 + 5*1 = 25</a:t>
            </a:r>
            <a:r>
              <a:rPr lang="zh-CN" altLang="zh-CN" dirty="0" smtClean="0"/>
              <a:t>；</a:t>
            </a:r>
            <a:endParaRPr lang="en-US" altLang="zh-CN" dirty="0" smtClean="0"/>
          </a:p>
          <a:p>
            <a:pPr>
              <a:lnSpc>
                <a:spcPct val="120000"/>
              </a:lnSpc>
            </a:pPr>
            <a:r>
              <a:rPr lang="zh-CN" altLang="zh-CN" dirty="0" smtClean="0"/>
              <a:t>因</a:t>
            </a:r>
            <a:r>
              <a:rPr lang="zh-CN" altLang="zh-CN" dirty="0"/>
              <a:t>此，由于</a:t>
            </a:r>
            <a:r>
              <a:rPr lang="en-US" altLang="zh-CN" dirty="0"/>
              <a:t>X</a:t>
            </a:r>
            <a:r>
              <a:rPr lang="zh-CN" altLang="zh-CN" dirty="0"/>
              <a:t>的出现，</a:t>
            </a:r>
            <a:r>
              <a:rPr lang="en-US" altLang="zh-CN" dirty="0"/>
              <a:t>Y</a:t>
            </a:r>
            <a:r>
              <a:rPr lang="zh-CN" altLang="zh-CN" dirty="0"/>
              <a:t>和</a:t>
            </a:r>
            <a:r>
              <a:rPr lang="en-US" altLang="zh-CN" dirty="0"/>
              <a:t>Z</a:t>
            </a:r>
            <a:r>
              <a:rPr lang="zh-CN" altLang="zh-CN" dirty="0"/>
              <a:t>的收益损失之和为</a:t>
            </a:r>
            <a:r>
              <a:rPr lang="en-US" altLang="zh-CN" dirty="0"/>
              <a:t>Σ</a:t>
            </a:r>
            <a:r>
              <a:rPr lang="en-US" altLang="zh-CN" i="1" dirty="0"/>
              <a:t>2</a:t>
            </a:r>
            <a:r>
              <a:rPr lang="en-US" altLang="zh-CN" dirty="0"/>
              <a:t>-Σ</a:t>
            </a:r>
            <a:r>
              <a:rPr lang="en-US" altLang="zh-CN" i="1" dirty="0"/>
              <a:t>1 = 25-12 = 13</a:t>
            </a:r>
            <a:r>
              <a:rPr lang="zh-CN" altLang="zh-CN" dirty="0"/>
              <a:t>，即</a:t>
            </a:r>
            <a:r>
              <a:rPr lang="en-US" altLang="zh-CN" dirty="0"/>
              <a:t>X</a:t>
            </a:r>
            <a:r>
              <a:rPr lang="zh-CN" altLang="zh-CN" dirty="0"/>
              <a:t>应该支付的价格。</a:t>
            </a:r>
          </a:p>
          <a:p>
            <a:pPr>
              <a:lnSpc>
                <a:spcPct val="120000"/>
              </a:lnSpc>
            </a:pPr>
            <a:endParaRPr kumimoji="1" lang="zh-CN" altLang="en-US" dirty="0"/>
          </a:p>
        </p:txBody>
      </p:sp>
      <p:grpSp>
        <p:nvGrpSpPr>
          <p:cNvPr id="4" name="组 3"/>
          <p:cNvGrpSpPr/>
          <p:nvPr/>
        </p:nvGrpSpPr>
        <p:grpSpPr>
          <a:xfrm>
            <a:off x="4857850" y="1859280"/>
            <a:ext cx="3771901" cy="2286000"/>
            <a:chOff x="0" y="0"/>
            <a:chExt cx="3771901" cy="2286000"/>
          </a:xfrm>
        </p:grpSpPr>
        <p:grpSp>
          <p:nvGrpSpPr>
            <p:cNvPr id="5" name="组 4"/>
            <p:cNvGrpSpPr/>
            <p:nvPr/>
          </p:nvGrpSpPr>
          <p:grpSpPr>
            <a:xfrm>
              <a:off x="0" y="0"/>
              <a:ext cx="3771901" cy="2286000"/>
              <a:chOff x="-158255" y="0"/>
              <a:chExt cx="5222382" cy="2286000"/>
            </a:xfrm>
          </p:grpSpPr>
          <p:grpSp>
            <p:nvGrpSpPr>
              <p:cNvPr id="9" name="组 8"/>
              <p:cNvGrpSpPr/>
              <p:nvPr/>
            </p:nvGrpSpPr>
            <p:grpSpPr>
              <a:xfrm>
                <a:off x="-158255" y="0"/>
                <a:ext cx="4273056" cy="2286000"/>
                <a:chOff x="-228595" y="0"/>
                <a:chExt cx="3086095" cy="2286000"/>
              </a:xfrm>
            </p:grpSpPr>
            <p:grpSp>
              <p:nvGrpSpPr>
                <p:cNvPr id="15" name="组 14"/>
                <p:cNvGrpSpPr/>
                <p:nvPr/>
              </p:nvGrpSpPr>
              <p:grpSpPr>
                <a:xfrm>
                  <a:off x="1928495" y="0"/>
                  <a:ext cx="929005" cy="2159000"/>
                  <a:chOff x="0" y="0"/>
                  <a:chExt cx="929005" cy="2159000"/>
                </a:xfrm>
              </p:grpSpPr>
              <p:sp>
                <p:nvSpPr>
                  <p:cNvPr id="31" name="文本框 30"/>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32" name="组 31"/>
                  <p:cNvGrpSpPr/>
                  <p:nvPr/>
                </p:nvGrpSpPr>
                <p:grpSpPr>
                  <a:xfrm>
                    <a:off x="0" y="381000"/>
                    <a:ext cx="929005" cy="1778000"/>
                    <a:chOff x="0" y="0"/>
                    <a:chExt cx="929005" cy="1778000"/>
                  </a:xfrm>
                </p:grpSpPr>
                <p:sp>
                  <p:nvSpPr>
                    <p:cNvPr id="33" name="文本框 32"/>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34" name="文本框 33"/>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35" name="文本框 34"/>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6" name="组 15"/>
                <p:cNvGrpSpPr/>
                <p:nvPr/>
              </p:nvGrpSpPr>
              <p:grpSpPr>
                <a:xfrm>
                  <a:off x="457200" y="0"/>
                  <a:ext cx="1600200" cy="2286000"/>
                  <a:chOff x="0" y="0"/>
                  <a:chExt cx="1600200" cy="2286000"/>
                </a:xfrm>
              </p:grpSpPr>
              <p:grpSp>
                <p:nvGrpSpPr>
                  <p:cNvPr id="22" name="组 21"/>
                  <p:cNvGrpSpPr/>
                  <p:nvPr/>
                </p:nvGrpSpPr>
                <p:grpSpPr>
                  <a:xfrm>
                    <a:off x="228600" y="341630"/>
                    <a:ext cx="1194363" cy="1944370"/>
                    <a:chOff x="0" y="87630"/>
                    <a:chExt cx="1194363" cy="1944370"/>
                  </a:xfrm>
                </p:grpSpPr>
                <p:sp>
                  <p:nvSpPr>
                    <p:cNvPr id="25" name="椭圆 24"/>
                    <p:cNvSpPr/>
                    <p:nvPr/>
                  </p:nvSpPr>
                  <p:spPr>
                    <a:xfrm>
                      <a:off x="0" y="7874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6" name="椭圆 25"/>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7" name="椭圆 26"/>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8" name="菱形 27"/>
                    <p:cNvSpPr/>
                    <p:nvPr/>
                  </p:nvSpPr>
                  <p:spPr>
                    <a:xfrm>
                      <a:off x="686363" y="8763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9" name="菱形 28"/>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30" name="菱形 29"/>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Z</a:t>
                      </a:r>
                      <a:endParaRPr lang="zh-CN" sz="1200" kern="100">
                        <a:effectLst/>
                        <a:latin typeface="Cambria"/>
                        <a:ea typeface="宋体"/>
                        <a:cs typeface="Times New Roman"/>
                      </a:endParaRPr>
                    </a:p>
                  </p:txBody>
                </p:sp>
              </p:grpSp>
              <p:sp>
                <p:nvSpPr>
                  <p:cNvPr id="23" name="文本框 22"/>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4" name="文本框 23"/>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7" name="组 16"/>
                <p:cNvGrpSpPr/>
                <p:nvPr/>
              </p:nvGrpSpPr>
              <p:grpSpPr>
                <a:xfrm>
                  <a:off x="-228595" y="0"/>
                  <a:ext cx="800096" cy="2159000"/>
                  <a:chOff x="-228595" y="0"/>
                  <a:chExt cx="800096" cy="2159000"/>
                </a:xfrm>
              </p:grpSpPr>
              <p:sp>
                <p:nvSpPr>
                  <p:cNvPr id="18" name="文本框 17"/>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9" name="文本框 18"/>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20" name="文本框 19"/>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21" name="文本框 20"/>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grpSp>
          </p:grpSp>
          <p:grpSp>
            <p:nvGrpSpPr>
              <p:cNvPr id="10" name="组 9"/>
              <p:cNvGrpSpPr/>
              <p:nvPr/>
            </p:nvGrpSpPr>
            <p:grpSpPr>
              <a:xfrm>
                <a:off x="3798095" y="25400"/>
                <a:ext cx="1266032" cy="2159000"/>
                <a:chOff x="-316705" y="-34290"/>
                <a:chExt cx="1266032" cy="2159000"/>
              </a:xfrm>
            </p:grpSpPr>
            <p:sp>
              <p:nvSpPr>
                <p:cNvPr id="11" name="文本框 10"/>
                <p:cNvSpPr txBox="1"/>
                <p:nvPr/>
              </p:nvSpPr>
              <p:spPr>
                <a:xfrm>
                  <a:off x="-159135" y="-34290"/>
                  <a:ext cx="110846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VCG</a:t>
                  </a:r>
                  <a:r>
                    <a:rPr lang="zh-CN" sz="1200" kern="100">
                      <a:effectLst/>
                      <a:latin typeface="Cambria"/>
                      <a:ea typeface="宋体"/>
                      <a:cs typeface="Times New Roman"/>
                    </a:rPr>
                    <a:t>出价</a:t>
                  </a:r>
                </a:p>
              </p:txBody>
            </p:sp>
            <p:sp>
              <p:nvSpPr>
                <p:cNvPr id="12" name="文本框 11"/>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13</a:t>
                  </a:r>
                  <a:endParaRPr lang="zh-CN" sz="1200" kern="100">
                    <a:effectLst/>
                    <a:latin typeface="Cambria"/>
                    <a:ea typeface="宋体"/>
                    <a:cs typeface="Times New Roman"/>
                  </a:endParaRPr>
                </a:p>
              </p:txBody>
            </p:sp>
            <p:sp>
              <p:nvSpPr>
                <p:cNvPr id="13" name="文本框 12"/>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14" name="文本框 13"/>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0</a:t>
                  </a:r>
                  <a:endParaRPr lang="zh-CN" sz="1200" kern="100">
                    <a:effectLst/>
                    <a:latin typeface="Cambria"/>
                    <a:ea typeface="宋体"/>
                    <a:cs typeface="Times New Roman"/>
                  </a:endParaRPr>
                </a:p>
              </p:txBody>
            </p:sp>
          </p:grpSp>
        </p:grpSp>
        <p:cxnSp>
          <p:nvCxnSpPr>
            <p:cNvPr id="6" name="直线连接符 5"/>
            <p:cNvCxnSpPr/>
            <p:nvPr/>
          </p:nvCxnSpPr>
          <p:spPr>
            <a:xfrm>
              <a:off x="1257935" y="59563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7" name="直线连接符 6"/>
            <p:cNvCxnSpPr/>
            <p:nvPr/>
          </p:nvCxnSpPr>
          <p:spPr>
            <a:xfrm>
              <a:off x="1257935" y="204978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8" name="直线连接符 7"/>
            <p:cNvCxnSpPr/>
            <p:nvPr/>
          </p:nvCxnSpPr>
          <p:spPr>
            <a:xfrm>
              <a:off x="1257935" y="1287780"/>
              <a:ext cx="342900" cy="0"/>
            </a:xfrm>
            <a:prstGeom prst="line">
              <a:avLst/>
            </a:prstGeom>
          </p:spPr>
          <p:style>
            <a:lnRef idx="2">
              <a:schemeClr val="dk1"/>
            </a:lnRef>
            <a:fillRef idx="0">
              <a:schemeClr val="dk1"/>
            </a:fillRef>
            <a:effectRef idx="1">
              <a:schemeClr val="dk1"/>
            </a:effectRef>
            <a:fontRef idx="minor">
              <a:schemeClr val="tx1"/>
            </a:fontRef>
          </p:style>
        </p:cxnSp>
      </p:grpSp>
      <p:sp>
        <p:nvSpPr>
          <p:cNvPr id="39" name="矩形 38"/>
          <p:cNvSpPr/>
          <p:nvPr/>
        </p:nvSpPr>
        <p:spPr>
          <a:xfrm>
            <a:off x="827865" y="4765307"/>
            <a:ext cx="7689824" cy="369332"/>
          </a:xfrm>
          <a:prstGeom prst="rect">
            <a:avLst/>
          </a:prstGeom>
        </p:spPr>
        <p:txBody>
          <a:bodyPr wrap="square">
            <a:spAutoFit/>
          </a:bodyPr>
          <a:lstStyle/>
          <a:p>
            <a:r>
              <a:rPr lang="en-US" altLang="zh-CN" dirty="0"/>
              <a:t> Z</a:t>
            </a:r>
            <a:r>
              <a:rPr lang="zh-CN" altLang="zh-CN" dirty="0"/>
              <a:t>的出现与否不影响他人获得的收益，因此他应该支付的价格为</a:t>
            </a:r>
            <a:r>
              <a:rPr lang="en-US" altLang="zh-CN" dirty="0"/>
              <a:t>0</a:t>
            </a:r>
            <a:endParaRPr lang="zh-CN" altLang="zh-CN" dirty="0"/>
          </a:p>
        </p:txBody>
      </p:sp>
    </p:spTree>
    <p:extLst>
      <p:ext uri="{BB962C8B-B14F-4D97-AF65-F5344CB8AC3E}">
        <p14:creationId xmlns:p14="http://schemas.microsoft.com/office/powerpoint/2010/main" val="7068477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r>
              <a:rPr lang="en-US" altLang="zh-CN" dirty="0"/>
              <a:t>VCG</a:t>
            </a:r>
            <a:r>
              <a:rPr lang="zh-CN" altLang="zh-CN" dirty="0"/>
              <a:t>拍卖 </a:t>
            </a:r>
            <a:endParaRPr kumimoji="1" lang="zh-CN" altLang="en-US" dirty="0"/>
          </a:p>
        </p:txBody>
      </p:sp>
      <p:sp>
        <p:nvSpPr>
          <p:cNvPr id="37" name="内容占位符 36"/>
          <p:cNvSpPr>
            <a:spLocks noGrp="1"/>
          </p:cNvSpPr>
          <p:nvPr>
            <p:ph sz="quarter" idx="1"/>
          </p:nvPr>
        </p:nvSpPr>
        <p:spPr/>
        <p:txBody>
          <a:bodyPr>
            <a:normAutofit fontScale="70000" lnSpcReduction="20000"/>
          </a:bodyPr>
          <a:lstStyle/>
          <a:p>
            <a:pPr>
              <a:lnSpc>
                <a:spcPct val="120000"/>
              </a:lnSpc>
            </a:pPr>
            <a:r>
              <a:rPr lang="zh-CN" altLang="zh-CN" dirty="0"/>
              <a:t>由于</a:t>
            </a:r>
            <a:r>
              <a:rPr lang="en-US" altLang="zh-CN" dirty="0"/>
              <a:t>Y</a:t>
            </a:r>
            <a:r>
              <a:rPr lang="zh-CN" altLang="zh-CN" dirty="0"/>
              <a:t>的出现，</a:t>
            </a:r>
            <a:r>
              <a:rPr lang="en-US" altLang="zh-CN" dirty="0"/>
              <a:t>X</a:t>
            </a:r>
            <a:r>
              <a:rPr lang="zh-CN" altLang="zh-CN" dirty="0"/>
              <a:t>获得广告位</a:t>
            </a:r>
            <a:r>
              <a:rPr lang="en-US" altLang="zh-CN" dirty="0"/>
              <a:t>1</a:t>
            </a:r>
            <a:r>
              <a:rPr lang="zh-CN" altLang="zh-CN" dirty="0"/>
              <a:t>，</a:t>
            </a:r>
            <a:r>
              <a:rPr lang="en-US" altLang="zh-CN" dirty="0"/>
              <a:t>Z</a:t>
            </a:r>
            <a:r>
              <a:rPr lang="zh-CN" altLang="zh-CN" dirty="0"/>
              <a:t>获得广告位</a:t>
            </a:r>
            <a:r>
              <a:rPr lang="en-US" altLang="zh-CN" dirty="0"/>
              <a:t>3</a:t>
            </a:r>
            <a:r>
              <a:rPr lang="zh-CN" altLang="zh-CN" dirty="0"/>
              <a:t>，</a:t>
            </a:r>
            <a:r>
              <a:rPr lang="en-US" altLang="zh-CN" dirty="0"/>
              <a:t>X</a:t>
            </a:r>
            <a:r>
              <a:rPr lang="zh-CN" altLang="zh-CN" dirty="0"/>
              <a:t>和</a:t>
            </a:r>
            <a:r>
              <a:rPr lang="en-US" altLang="zh-CN" dirty="0"/>
              <a:t>Z</a:t>
            </a:r>
            <a:r>
              <a:rPr lang="zh-CN" altLang="zh-CN" dirty="0"/>
              <a:t>的出价之和</a:t>
            </a:r>
            <a:r>
              <a:rPr lang="en-US" altLang="zh-CN" dirty="0"/>
              <a:t>Σ</a:t>
            </a:r>
            <a:r>
              <a:rPr lang="en-US" altLang="zh-CN" i="1" dirty="0"/>
              <a:t>1=10*3 + 2*1 = 32</a:t>
            </a:r>
            <a:r>
              <a:rPr lang="zh-CN" altLang="zh-CN" dirty="0" smtClean="0"/>
              <a:t>；</a:t>
            </a:r>
            <a:endParaRPr lang="en-US" altLang="zh-CN" dirty="0" smtClean="0"/>
          </a:p>
          <a:p>
            <a:pPr>
              <a:lnSpc>
                <a:spcPct val="120000"/>
              </a:lnSpc>
            </a:pPr>
            <a:r>
              <a:rPr lang="zh-CN" altLang="zh-CN" dirty="0" smtClean="0"/>
              <a:t>当</a:t>
            </a:r>
            <a:r>
              <a:rPr lang="en-US" altLang="zh-CN" dirty="0" smtClean="0"/>
              <a:t>Y</a:t>
            </a:r>
            <a:r>
              <a:rPr lang="zh-CN" altLang="zh-CN" dirty="0"/>
              <a:t>不存在时，</a:t>
            </a:r>
            <a:r>
              <a:rPr lang="en-US" altLang="zh-CN" dirty="0"/>
              <a:t>X</a:t>
            </a:r>
            <a:r>
              <a:rPr lang="zh-CN" altLang="zh-CN" dirty="0"/>
              <a:t>依然获得广告位</a:t>
            </a:r>
            <a:r>
              <a:rPr lang="en-US" altLang="zh-CN" dirty="0"/>
              <a:t>1</a:t>
            </a:r>
            <a:r>
              <a:rPr lang="zh-CN" altLang="zh-CN" dirty="0"/>
              <a:t>，</a:t>
            </a:r>
            <a:r>
              <a:rPr lang="en-US" altLang="zh-CN" dirty="0"/>
              <a:t>Z</a:t>
            </a:r>
            <a:r>
              <a:rPr lang="zh-CN" altLang="zh-CN" dirty="0"/>
              <a:t>可以获得广告位</a:t>
            </a:r>
            <a:r>
              <a:rPr lang="en-US" altLang="zh-CN" dirty="0"/>
              <a:t>2</a:t>
            </a:r>
            <a:r>
              <a:rPr lang="zh-CN" altLang="zh-CN" dirty="0"/>
              <a:t>，</a:t>
            </a:r>
            <a:r>
              <a:rPr lang="en-US" altLang="zh-CN" dirty="0"/>
              <a:t>X</a:t>
            </a:r>
            <a:r>
              <a:rPr lang="zh-CN" altLang="zh-CN" dirty="0"/>
              <a:t>和</a:t>
            </a:r>
            <a:r>
              <a:rPr lang="en-US" altLang="zh-CN" dirty="0"/>
              <a:t>Z</a:t>
            </a:r>
            <a:r>
              <a:rPr lang="zh-CN" altLang="zh-CN" dirty="0"/>
              <a:t>的收益之和</a:t>
            </a:r>
            <a:r>
              <a:rPr lang="en-US" altLang="zh-CN" dirty="0"/>
              <a:t>Σ</a:t>
            </a:r>
            <a:r>
              <a:rPr lang="en-US" altLang="zh-CN" i="1" dirty="0"/>
              <a:t>2=10*3 + 5*1 = 35</a:t>
            </a:r>
            <a:r>
              <a:rPr lang="zh-CN" altLang="zh-CN" dirty="0" smtClean="0"/>
              <a:t>；</a:t>
            </a:r>
            <a:endParaRPr lang="en-US" altLang="zh-CN" dirty="0" smtClean="0"/>
          </a:p>
          <a:p>
            <a:pPr>
              <a:lnSpc>
                <a:spcPct val="120000"/>
              </a:lnSpc>
            </a:pPr>
            <a:r>
              <a:rPr lang="zh-CN" altLang="zh-CN" dirty="0" smtClean="0"/>
              <a:t>因</a:t>
            </a:r>
            <a:r>
              <a:rPr lang="zh-CN" altLang="zh-CN" dirty="0"/>
              <a:t>此，由于</a:t>
            </a:r>
            <a:r>
              <a:rPr lang="en-US" altLang="zh-CN" dirty="0"/>
              <a:t>X</a:t>
            </a:r>
            <a:r>
              <a:rPr lang="zh-CN" altLang="zh-CN" dirty="0"/>
              <a:t>的出现，</a:t>
            </a:r>
            <a:r>
              <a:rPr lang="en-US" altLang="zh-CN" dirty="0"/>
              <a:t>Y</a:t>
            </a:r>
            <a:r>
              <a:rPr lang="zh-CN" altLang="zh-CN" dirty="0"/>
              <a:t>和</a:t>
            </a:r>
            <a:r>
              <a:rPr lang="en-US" altLang="zh-CN" dirty="0"/>
              <a:t>Z</a:t>
            </a:r>
            <a:r>
              <a:rPr lang="zh-CN" altLang="zh-CN" dirty="0"/>
              <a:t>的收益损失之和为</a:t>
            </a:r>
            <a:r>
              <a:rPr lang="en-US" altLang="zh-CN" dirty="0"/>
              <a:t>Σ</a:t>
            </a:r>
            <a:r>
              <a:rPr lang="en-US" altLang="zh-CN" i="1" dirty="0"/>
              <a:t>2</a:t>
            </a:r>
            <a:r>
              <a:rPr lang="en-US" altLang="zh-CN" dirty="0"/>
              <a:t>-Σ</a:t>
            </a:r>
            <a:r>
              <a:rPr lang="en-US" altLang="zh-CN" i="1" dirty="0"/>
              <a:t>1 = 35-32 = 3</a:t>
            </a:r>
            <a:r>
              <a:rPr lang="zh-CN" altLang="zh-CN" dirty="0"/>
              <a:t>，即</a:t>
            </a:r>
            <a:r>
              <a:rPr lang="en-US" altLang="zh-CN" dirty="0"/>
              <a:t>Y</a:t>
            </a:r>
            <a:r>
              <a:rPr lang="zh-CN" altLang="zh-CN" dirty="0"/>
              <a:t>应该支付的价格。</a:t>
            </a:r>
          </a:p>
          <a:p>
            <a:pPr>
              <a:lnSpc>
                <a:spcPct val="120000"/>
              </a:lnSpc>
            </a:pPr>
            <a:endParaRPr kumimoji="1" lang="zh-CN" altLang="en-US" dirty="0"/>
          </a:p>
        </p:txBody>
      </p:sp>
      <p:grpSp>
        <p:nvGrpSpPr>
          <p:cNvPr id="4" name="组 3"/>
          <p:cNvGrpSpPr/>
          <p:nvPr/>
        </p:nvGrpSpPr>
        <p:grpSpPr>
          <a:xfrm>
            <a:off x="4857850" y="1859280"/>
            <a:ext cx="3771901" cy="2286000"/>
            <a:chOff x="0" y="0"/>
            <a:chExt cx="3771901" cy="2286000"/>
          </a:xfrm>
        </p:grpSpPr>
        <p:grpSp>
          <p:nvGrpSpPr>
            <p:cNvPr id="5" name="组 4"/>
            <p:cNvGrpSpPr/>
            <p:nvPr/>
          </p:nvGrpSpPr>
          <p:grpSpPr>
            <a:xfrm>
              <a:off x="0" y="0"/>
              <a:ext cx="3771901" cy="2286000"/>
              <a:chOff x="-158255" y="0"/>
              <a:chExt cx="5222382" cy="2286000"/>
            </a:xfrm>
          </p:grpSpPr>
          <p:grpSp>
            <p:nvGrpSpPr>
              <p:cNvPr id="9" name="组 8"/>
              <p:cNvGrpSpPr/>
              <p:nvPr/>
            </p:nvGrpSpPr>
            <p:grpSpPr>
              <a:xfrm>
                <a:off x="-158255" y="0"/>
                <a:ext cx="4273056" cy="2286000"/>
                <a:chOff x="-228595" y="0"/>
                <a:chExt cx="3086095" cy="2286000"/>
              </a:xfrm>
            </p:grpSpPr>
            <p:grpSp>
              <p:nvGrpSpPr>
                <p:cNvPr id="15" name="组 14"/>
                <p:cNvGrpSpPr/>
                <p:nvPr/>
              </p:nvGrpSpPr>
              <p:grpSpPr>
                <a:xfrm>
                  <a:off x="1928495" y="0"/>
                  <a:ext cx="929005" cy="2159000"/>
                  <a:chOff x="0" y="0"/>
                  <a:chExt cx="929005" cy="2159000"/>
                </a:xfrm>
              </p:grpSpPr>
              <p:sp>
                <p:nvSpPr>
                  <p:cNvPr id="31" name="文本框 30"/>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32" name="组 31"/>
                  <p:cNvGrpSpPr/>
                  <p:nvPr/>
                </p:nvGrpSpPr>
                <p:grpSpPr>
                  <a:xfrm>
                    <a:off x="0" y="381000"/>
                    <a:ext cx="929005" cy="1778000"/>
                    <a:chOff x="0" y="0"/>
                    <a:chExt cx="929005" cy="1778000"/>
                  </a:xfrm>
                </p:grpSpPr>
                <p:sp>
                  <p:nvSpPr>
                    <p:cNvPr id="33" name="文本框 32"/>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34" name="文本框 33"/>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35" name="文本框 34"/>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6" name="组 15"/>
                <p:cNvGrpSpPr/>
                <p:nvPr/>
              </p:nvGrpSpPr>
              <p:grpSpPr>
                <a:xfrm>
                  <a:off x="457200" y="0"/>
                  <a:ext cx="1600200" cy="2286000"/>
                  <a:chOff x="0" y="0"/>
                  <a:chExt cx="1600200" cy="2286000"/>
                </a:xfrm>
              </p:grpSpPr>
              <p:grpSp>
                <p:nvGrpSpPr>
                  <p:cNvPr id="22" name="组 21"/>
                  <p:cNvGrpSpPr/>
                  <p:nvPr/>
                </p:nvGrpSpPr>
                <p:grpSpPr>
                  <a:xfrm>
                    <a:off x="228600" y="341630"/>
                    <a:ext cx="1194363" cy="1944370"/>
                    <a:chOff x="0" y="87630"/>
                    <a:chExt cx="1194363" cy="1944370"/>
                  </a:xfrm>
                </p:grpSpPr>
                <p:sp>
                  <p:nvSpPr>
                    <p:cNvPr id="25" name="椭圆 24"/>
                    <p:cNvSpPr/>
                    <p:nvPr/>
                  </p:nvSpPr>
                  <p:spPr>
                    <a:xfrm>
                      <a:off x="0" y="7874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6" name="椭圆 25"/>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7" name="椭圆 26"/>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8" name="菱形 27"/>
                    <p:cNvSpPr/>
                    <p:nvPr/>
                  </p:nvSpPr>
                  <p:spPr>
                    <a:xfrm>
                      <a:off x="686363" y="8763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9" name="菱形 28"/>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30" name="菱形 29"/>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Z</a:t>
                      </a:r>
                      <a:endParaRPr lang="zh-CN" sz="1200" kern="100">
                        <a:effectLst/>
                        <a:latin typeface="Cambria"/>
                        <a:ea typeface="宋体"/>
                        <a:cs typeface="Times New Roman"/>
                      </a:endParaRPr>
                    </a:p>
                  </p:txBody>
                </p:sp>
              </p:grpSp>
              <p:sp>
                <p:nvSpPr>
                  <p:cNvPr id="23" name="文本框 22"/>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4" name="文本框 23"/>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7" name="组 16"/>
                <p:cNvGrpSpPr/>
                <p:nvPr/>
              </p:nvGrpSpPr>
              <p:grpSpPr>
                <a:xfrm>
                  <a:off x="-228595" y="0"/>
                  <a:ext cx="800096" cy="2159000"/>
                  <a:chOff x="-228595" y="0"/>
                  <a:chExt cx="800096" cy="2159000"/>
                </a:xfrm>
              </p:grpSpPr>
              <p:sp>
                <p:nvSpPr>
                  <p:cNvPr id="18" name="文本框 17"/>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9" name="文本框 18"/>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20" name="文本框 19"/>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21" name="文本框 20"/>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grpSp>
          </p:grpSp>
          <p:grpSp>
            <p:nvGrpSpPr>
              <p:cNvPr id="10" name="组 9"/>
              <p:cNvGrpSpPr/>
              <p:nvPr/>
            </p:nvGrpSpPr>
            <p:grpSpPr>
              <a:xfrm>
                <a:off x="3798095" y="25400"/>
                <a:ext cx="1266032" cy="2159000"/>
                <a:chOff x="-316705" y="-34290"/>
                <a:chExt cx="1266032" cy="2159000"/>
              </a:xfrm>
            </p:grpSpPr>
            <p:sp>
              <p:nvSpPr>
                <p:cNvPr id="11" name="文本框 10"/>
                <p:cNvSpPr txBox="1"/>
                <p:nvPr/>
              </p:nvSpPr>
              <p:spPr>
                <a:xfrm>
                  <a:off x="-159135" y="-34290"/>
                  <a:ext cx="110846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VCG</a:t>
                  </a:r>
                  <a:r>
                    <a:rPr lang="zh-CN" sz="1200" kern="100">
                      <a:effectLst/>
                      <a:latin typeface="Cambria"/>
                      <a:ea typeface="宋体"/>
                      <a:cs typeface="Times New Roman"/>
                    </a:rPr>
                    <a:t>出价</a:t>
                  </a:r>
                </a:p>
              </p:txBody>
            </p:sp>
            <p:sp>
              <p:nvSpPr>
                <p:cNvPr id="12" name="文本框 11"/>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13</a:t>
                  </a:r>
                  <a:endParaRPr lang="zh-CN" sz="1200" kern="100">
                    <a:effectLst/>
                    <a:latin typeface="Cambria"/>
                    <a:ea typeface="宋体"/>
                    <a:cs typeface="Times New Roman"/>
                  </a:endParaRPr>
                </a:p>
              </p:txBody>
            </p:sp>
            <p:sp>
              <p:nvSpPr>
                <p:cNvPr id="13" name="文本框 12"/>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14" name="文本框 13"/>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0</a:t>
                  </a:r>
                  <a:endParaRPr lang="zh-CN" sz="1200" kern="100">
                    <a:effectLst/>
                    <a:latin typeface="Cambria"/>
                    <a:ea typeface="宋体"/>
                    <a:cs typeface="Times New Roman"/>
                  </a:endParaRPr>
                </a:p>
              </p:txBody>
            </p:sp>
          </p:grpSp>
        </p:grpSp>
        <p:cxnSp>
          <p:nvCxnSpPr>
            <p:cNvPr id="6" name="直线连接符 5"/>
            <p:cNvCxnSpPr/>
            <p:nvPr/>
          </p:nvCxnSpPr>
          <p:spPr>
            <a:xfrm>
              <a:off x="1257935" y="59563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7" name="直线连接符 6"/>
            <p:cNvCxnSpPr/>
            <p:nvPr/>
          </p:nvCxnSpPr>
          <p:spPr>
            <a:xfrm>
              <a:off x="1257935" y="204978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8" name="直线连接符 7"/>
            <p:cNvCxnSpPr/>
            <p:nvPr/>
          </p:nvCxnSpPr>
          <p:spPr>
            <a:xfrm>
              <a:off x="1257935" y="1287780"/>
              <a:ext cx="342900"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12643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smtClean="0"/>
              <a:t>定价机制</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en-US" altLang="zh-CN" dirty="0"/>
              <a:t>VCG</a:t>
            </a:r>
            <a:r>
              <a:rPr lang="zh-CN" altLang="zh-CN" dirty="0"/>
              <a:t>定价机制实现完美匹配的方法与</a:t>
            </a:r>
            <a:r>
              <a:rPr lang="en-US" altLang="zh-CN" dirty="0"/>
              <a:t>GSP</a:t>
            </a:r>
            <a:r>
              <a:rPr lang="zh-CN" altLang="zh-CN" dirty="0"/>
              <a:t>拍卖一样</a:t>
            </a:r>
            <a:r>
              <a:rPr lang="zh-CN" altLang="zh-CN" dirty="0" smtClean="0"/>
              <a:t>，只</a:t>
            </a:r>
            <a:r>
              <a:rPr lang="zh-CN" altLang="zh-CN" dirty="0"/>
              <a:t>是在定价方面不一样</a:t>
            </a:r>
            <a:r>
              <a:rPr lang="zh-CN" altLang="zh-CN" dirty="0" smtClean="0"/>
              <a:t>：</a:t>
            </a:r>
            <a:endParaRPr lang="en-US" altLang="zh-CN" dirty="0"/>
          </a:p>
          <a:p>
            <a:pPr>
              <a:lnSpc>
                <a:spcPct val="120000"/>
              </a:lnSpc>
            </a:pPr>
            <a:r>
              <a:rPr lang="en-US" altLang="zh-CN" dirty="0" smtClean="0"/>
              <a:t>n</a:t>
            </a:r>
            <a:r>
              <a:rPr lang="zh-CN" altLang="zh-CN" dirty="0"/>
              <a:t>个广告位，按点击率</a:t>
            </a:r>
            <a:r>
              <a:rPr lang="en-US" altLang="zh-CN" i="1" dirty="0" smtClean="0"/>
              <a:t>r</a:t>
            </a:r>
            <a:r>
              <a:rPr lang="en-US" altLang="zh-CN" i="1" baseline="-25000" dirty="0" smtClean="0"/>
              <a:t>1</a:t>
            </a:r>
            <a:r>
              <a:rPr lang="zh-CN" altLang="en-US" i="1" dirty="0" smtClean="0"/>
              <a:t> </a:t>
            </a:r>
            <a:r>
              <a:rPr lang="en-US" altLang="zh-CN" i="1" dirty="0" smtClean="0"/>
              <a:t>,  r</a:t>
            </a:r>
            <a:r>
              <a:rPr lang="en-US" altLang="zh-CN" i="1" baseline="-25000" dirty="0" smtClean="0"/>
              <a:t>2</a:t>
            </a:r>
            <a:r>
              <a:rPr lang="zh-CN" altLang="en-US" i="1" dirty="0" smtClean="0"/>
              <a:t> </a:t>
            </a:r>
            <a:r>
              <a:rPr lang="en-US" altLang="zh-CN" i="1" dirty="0" smtClean="0"/>
              <a:t>,  </a:t>
            </a:r>
            <a:r>
              <a:rPr lang="en-US" altLang="zh-CN" i="1" dirty="0"/>
              <a:t>…,</a:t>
            </a:r>
            <a:r>
              <a:rPr lang="en-US" altLang="zh-CN" i="1" dirty="0" err="1"/>
              <a:t>r</a:t>
            </a:r>
            <a:r>
              <a:rPr lang="en-US" altLang="zh-CN" i="1" baseline="-25000" dirty="0" err="1"/>
              <a:t>n</a:t>
            </a:r>
            <a:r>
              <a:rPr lang="zh-CN" altLang="zh-CN" dirty="0"/>
              <a:t>递减排列；</a:t>
            </a:r>
          </a:p>
          <a:p>
            <a:pPr lvl="1">
              <a:lnSpc>
                <a:spcPct val="120000"/>
              </a:lnSpc>
            </a:pPr>
            <a:r>
              <a:rPr lang="en-US" altLang="zh-CN" dirty="0"/>
              <a:t>n</a:t>
            </a:r>
            <a:r>
              <a:rPr lang="zh-CN" altLang="zh-CN" dirty="0"/>
              <a:t>个广告主，按广告主报告的点击价值（不一定等于自己的估值）</a:t>
            </a:r>
            <a:r>
              <a:rPr lang="en-US" altLang="zh-CN" i="1" dirty="0" smtClean="0"/>
              <a:t>b</a:t>
            </a:r>
            <a:r>
              <a:rPr lang="en-US" altLang="zh-CN" i="1" baseline="-25000" dirty="0" smtClean="0"/>
              <a:t>1</a:t>
            </a:r>
            <a:r>
              <a:rPr lang="zh-CN" altLang="en-US" i="1" dirty="0" smtClean="0"/>
              <a:t> </a:t>
            </a:r>
            <a:r>
              <a:rPr lang="en-US" altLang="zh-CN" i="1" dirty="0" smtClean="0"/>
              <a:t>,  b</a:t>
            </a:r>
            <a:r>
              <a:rPr lang="en-US" altLang="zh-CN" i="1" baseline="-25000" dirty="0" smtClean="0"/>
              <a:t>2</a:t>
            </a:r>
            <a:r>
              <a:rPr lang="zh-CN" altLang="en-US" i="1" dirty="0" smtClean="0"/>
              <a:t> </a:t>
            </a:r>
            <a:r>
              <a:rPr lang="en-US" altLang="zh-CN" i="1" dirty="0" smtClean="0"/>
              <a:t>,  </a:t>
            </a:r>
            <a:r>
              <a:rPr lang="en-US" altLang="zh-CN" i="1" dirty="0"/>
              <a:t>…,</a:t>
            </a:r>
            <a:r>
              <a:rPr lang="en-US" altLang="zh-CN" i="1" dirty="0" err="1" smtClean="0"/>
              <a:t>b</a:t>
            </a:r>
            <a:r>
              <a:rPr lang="en-US" altLang="zh-CN" i="1" baseline="-25000" dirty="0" err="1" smtClean="0"/>
              <a:t>n</a:t>
            </a:r>
            <a:r>
              <a:rPr lang="zh-CN" altLang="en-US" i="1" dirty="0" smtClean="0"/>
              <a:t> </a:t>
            </a:r>
            <a:r>
              <a:rPr lang="zh-CN" altLang="zh-CN" dirty="0" smtClean="0"/>
              <a:t>递减</a:t>
            </a:r>
            <a:r>
              <a:rPr lang="zh-CN" altLang="zh-CN" dirty="0"/>
              <a:t>排列。</a:t>
            </a:r>
          </a:p>
          <a:p>
            <a:pPr lvl="1">
              <a:lnSpc>
                <a:spcPct val="120000"/>
              </a:lnSpc>
            </a:pPr>
            <a:r>
              <a:rPr lang="zh-CN" altLang="zh-CN" dirty="0"/>
              <a:t>然后，基于点击率和点击价值的排序形成最优完美匹配，即</a:t>
            </a:r>
          </a:p>
          <a:p>
            <a:pPr lvl="1">
              <a:lnSpc>
                <a:spcPct val="120000"/>
              </a:lnSpc>
            </a:pPr>
            <a:r>
              <a:rPr lang="zh-CN" altLang="zh-CN" dirty="0"/>
              <a:t>将广告位</a:t>
            </a:r>
            <a:r>
              <a:rPr lang="en-US" altLang="zh-CN" dirty="0"/>
              <a:t>1</a:t>
            </a:r>
            <a:r>
              <a:rPr lang="zh-CN" altLang="zh-CN" dirty="0"/>
              <a:t>分配给广告主</a:t>
            </a:r>
            <a:r>
              <a:rPr lang="en-US" altLang="zh-CN" dirty="0"/>
              <a:t>1</a:t>
            </a:r>
            <a:r>
              <a:rPr lang="zh-CN" altLang="zh-CN" dirty="0"/>
              <a:t>，按照</a:t>
            </a:r>
            <a:r>
              <a:rPr lang="en-US" altLang="zh-CN" dirty="0"/>
              <a:t>VCG</a:t>
            </a:r>
            <a:r>
              <a:rPr lang="zh-CN" altLang="zh-CN" dirty="0"/>
              <a:t>价格支付。</a:t>
            </a:r>
          </a:p>
          <a:p>
            <a:pPr lvl="1">
              <a:lnSpc>
                <a:spcPct val="120000"/>
              </a:lnSpc>
            </a:pPr>
            <a:r>
              <a:rPr lang="zh-CN" altLang="zh-CN" dirty="0"/>
              <a:t>将广告位</a:t>
            </a:r>
            <a:r>
              <a:rPr lang="en-US" altLang="zh-CN" dirty="0"/>
              <a:t>2</a:t>
            </a:r>
            <a:r>
              <a:rPr lang="zh-CN" altLang="zh-CN" dirty="0"/>
              <a:t>分配给广告主</a:t>
            </a:r>
            <a:r>
              <a:rPr lang="en-US" altLang="zh-CN" dirty="0"/>
              <a:t>2 </a:t>
            </a:r>
            <a:r>
              <a:rPr lang="zh-CN" altLang="zh-CN" dirty="0"/>
              <a:t>，按照</a:t>
            </a:r>
            <a:r>
              <a:rPr lang="en-US" altLang="zh-CN" dirty="0"/>
              <a:t>VCG</a:t>
            </a:r>
            <a:r>
              <a:rPr lang="zh-CN" altLang="zh-CN" dirty="0"/>
              <a:t>价格支付。</a:t>
            </a:r>
          </a:p>
          <a:p>
            <a:pPr lvl="1">
              <a:lnSpc>
                <a:spcPct val="120000"/>
              </a:lnSpc>
            </a:pPr>
            <a:r>
              <a:rPr lang="en-US" altLang="zh-CN" dirty="0"/>
              <a:t>…</a:t>
            </a:r>
            <a:endParaRPr lang="zh-CN" altLang="zh-CN" dirty="0"/>
          </a:p>
          <a:p>
            <a:pPr lvl="1">
              <a:lnSpc>
                <a:spcPct val="120000"/>
              </a:lnSpc>
            </a:pPr>
            <a:r>
              <a:rPr lang="zh-CN" altLang="zh-CN" dirty="0"/>
              <a:t>将广告位</a:t>
            </a:r>
            <a:r>
              <a:rPr lang="en-US" altLang="zh-CN" dirty="0"/>
              <a:t>n</a:t>
            </a:r>
            <a:r>
              <a:rPr lang="zh-CN" altLang="zh-CN" dirty="0"/>
              <a:t>分配给广告主</a:t>
            </a:r>
            <a:r>
              <a:rPr lang="en-US" altLang="zh-CN" dirty="0"/>
              <a:t>n</a:t>
            </a:r>
            <a:r>
              <a:rPr lang="zh-CN" altLang="zh-CN" dirty="0"/>
              <a:t>，，按照</a:t>
            </a:r>
            <a:r>
              <a:rPr lang="en-US" altLang="zh-CN" dirty="0"/>
              <a:t>VCG</a:t>
            </a:r>
            <a:r>
              <a:rPr lang="zh-CN" altLang="zh-CN" dirty="0"/>
              <a:t>价格支付。</a:t>
            </a:r>
          </a:p>
          <a:p>
            <a:pPr>
              <a:lnSpc>
                <a:spcPct val="120000"/>
              </a:lnSpc>
            </a:pPr>
            <a:endParaRPr kumimoji="1" lang="zh-CN" altLang="en-US" dirty="0"/>
          </a:p>
        </p:txBody>
      </p:sp>
    </p:spTree>
    <p:extLst>
      <p:ext uri="{BB962C8B-B14F-4D97-AF65-F5344CB8AC3E}">
        <p14:creationId xmlns:p14="http://schemas.microsoft.com/office/powerpoint/2010/main" val="14656253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smtClean="0"/>
              <a:t>价格</a:t>
            </a:r>
            <a:r>
              <a:rPr lang="zh-CN" altLang="en-US" dirty="0" smtClean="0"/>
              <a:t>的</a:t>
            </a:r>
            <a:r>
              <a:rPr lang="zh-CN" altLang="zh-CN" dirty="0" smtClean="0"/>
              <a:t>一般化表示</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pPr lvl="0">
              <a:lnSpc>
                <a:spcPct val="120000"/>
              </a:lnSpc>
            </a:pPr>
            <a:r>
              <a:rPr lang="zh-CN" altLang="zh-CN" dirty="0" smtClean="0"/>
              <a:t>令</a:t>
            </a:r>
            <a:r>
              <a:rPr lang="en-US" altLang="zh-CN" i="1" dirty="0"/>
              <a:t>S</a:t>
            </a:r>
            <a:r>
              <a:rPr lang="zh-CN" altLang="zh-CN" dirty="0"/>
              <a:t>为广告位的集合，</a:t>
            </a:r>
            <a:r>
              <a:rPr lang="en-US" altLang="zh-CN" i="1" dirty="0"/>
              <a:t>B</a:t>
            </a:r>
            <a:r>
              <a:rPr lang="zh-CN" altLang="zh-CN" dirty="0"/>
              <a:t>为广告主的集合。</a:t>
            </a:r>
          </a:p>
          <a:p>
            <a:pPr lvl="0">
              <a:lnSpc>
                <a:spcPct val="120000"/>
              </a:lnSpc>
            </a:pPr>
            <a:r>
              <a:rPr lang="zh-CN" altLang="zh-CN" dirty="0"/>
              <a:t>使用</a:t>
            </a:r>
            <a:r>
              <a:rPr lang="en-US" altLang="zh-CN" i="1" dirty="0" err="1"/>
              <a:t>i</a:t>
            </a:r>
            <a:r>
              <a:rPr lang="zh-CN" altLang="zh-CN" dirty="0"/>
              <a:t>表示其中一个广告位，</a:t>
            </a:r>
            <a:r>
              <a:rPr lang="en-US" altLang="zh-CN" i="1" dirty="0"/>
              <a:t>j</a:t>
            </a:r>
            <a:r>
              <a:rPr lang="zh-CN" altLang="zh-CN" dirty="0"/>
              <a:t>表示某一个广告主。</a:t>
            </a:r>
          </a:p>
          <a:p>
            <a:pPr lvl="0">
              <a:lnSpc>
                <a:spcPct val="120000"/>
              </a:lnSpc>
            </a:pPr>
            <a:r>
              <a:rPr lang="zh-CN" altLang="zh-CN" dirty="0"/>
              <a:t>用</a:t>
            </a:r>
            <a:r>
              <a:rPr lang="en-US" altLang="zh-CN" i="1" dirty="0"/>
              <a:t>S-</a:t>
            </a:r>
            <a:r>
              <a:rPr lang="en-US" altLang="zh-CN" i="1" dirty="0" err="1"/>
              <a:t>i</a:t>
            </a:r>
            <a:r>
              <a:rPr lang="zh-CN" altLang="zh-CN" dirty="0"/>
              <a:t>表示去掉广告位</a:t>
            </a:r>
            <a:r>
              <a:rPr lang="en-US" altLang="zh-CN" i="1" dirty="0" err="1"/>
              <a:t>i</a:t>
            </a:r>
            <a:r>
              <a:rPr lang="zh-CN" altLang="zh-CN" dirty="0"/>
              <a:t>之后其他广告位的集合；与之类似，</a:t>
            </a:r>
            <a:r>
              <a:rPr lang="en-US" altLang="zh-CN" i="1" dirty="0"/>
              <a:t>B-j</a:t>
            </a:r>
            <a:r>
              <a:rPr lang="zh-CN" altLang="zh-CN" dirty="0"/>
              <a:t>表示去掉广告主</a:t>
            </a:r>
            <a:r>
              <a:rPr lang="en-US" altLang="zh-CN" i="1" dirty="0"/>
              <a:t>j</a:t>
            </a:r>
            <a:r>
              <a:rPr lang="zh-CN" altLang="zh-CN" dirty="0"/>
              <a:t>之后其他广告主的集合。</a:t>
            </a:r>
          </a:p>
          <a:p>
            <a:pPr lvl="0">
              <a:lnSpc>
                <a:spcPct val="120000"/>
              </a:lnSpc>
            </a:pPr>
            <a:r>
              <a:rPr lang="zh-CN" altLang="zh-CN" dirty="0"/>
              <a:t>用</a:t>
            </a:r>
            <a:r>
              <a:rPr lang="en-US" altLang="zh-CN" i="1" dirty="0" err="1"/>
              <a:t>V</a:t>
            </a:r>
            <a:r>
              <a:rPr lang="en-US" altLang="zh-CN" i="1" baseline="-25000" dirty="0" err="1"/>
              <a:t>ij</a:t>
            </a:r>
            <a:r>
              <a:rPr lang="en-US" altLang="zh-CN" i="1" dirty="0"/>
              <a:t> </a:t>
            </a:r>
            <a:r>
              <a:rPr lang="zh-CN" altLang="zh-CN" dirty="0"/>
              <a:t>表示广告主</a:t>
            </a:r>
            <a:r>
              <a:rPr lang="en-US" altLang="zh-CN" i="1" dirty="0"/>
              <a:t>j</a:t>
            </a:r>
            <a:r>
              <a:rPr lang="zh-CN" altLang="zh-CN" dirty="0"/>
              <a:t>对广告位</a:t>
            </a:r>
            <a:r>
              <a:rPr lang="en-US" altLang="zh-CN" i="1" dirty="0" err="1"/>
              <a:t>i</a:t>
            </a:r>
            <a:r>
              <a:rPr lang="zh-CN" altLang="zh-CN" dirty="0"/>
              <a:t>的真实估价</a:t>
            </a:r>
            <a:r>
              <a:rPr lang="zh-CN" altLang="zh-CN" dirty="0" smtClean="0"/>
              <a:t>；</a:t>
            </a:r>
            <a:endParaRPr lang="en-US" altLang="zh-CN" dirty="0" smtClean="0"/>
          </a:p>
          <a:p>
            <a:pPr lvl="0">
              <a:lnSpc>
                <a:spcPct val="120000"/>
              </a:lnSpc>
            </a:pPr>
            <a:r>
              <a:rPr lang="zh-CN" altLang="zh-CN" dirty="0" smtClean="0"/>
              <a:t>使用</a:t>
            </a:r>
            <a:r>
              <a:rPr lang="en-US" altLang="zh-CN" i="1" dirty="0"/>
              <a:t>V</a:t>
            </a:r>
            <a:r>
              <a:rPr lang="en-US" altLang="zh-CN" i="1" baseline="-25000" dirty="0"/>
              <a:t>B</a:t>
            </a:r>
            <a:r>
              <a:rPr lang="en-US" altLang="zh-CN" i="1" baseline="30000" dirty="0"/>
              <a:t>S</a:t>
            </a:r>
            <a:r>
              <a:rPr lang="zh-CN" altLang="zh-CN" dirty="0"/>
              <a:t>表示在所有的广告主和广告位的匹配中对应的最大估值总和</a:t>
            </a:r>
            <a:r>
              <a:rPr lang="zh-CN" altLang="zh-CN" dirty="0" smtClean="0"/>
              <a:t>。</a:t>
            </a:r>
            <a:endParaRPr lang="en-US" altLang="zh-CN" dirty="0" smtClean="0"/>
          </a:p>
          <a:p>
            <a:pPr lvl="0">
              <a:lnSpc>
                <a:spcPct val="120000"/>
              </a:lnSpc>
            </a:pPr>
            <a:r>
              <a:rPr lang="zh-CN" altLang="zh-CN" dirty="0" smtClean="0"/>
              <a:t>用</a:t>
            </a:r>
            <a:r>
              <a:rPr lang="en-US" altLang="zh-CN" i="1" dirty="0"/>
              <a:t>V</a:t>
            </a:r>
            <a:r>
              <a:rPr lang="en-US" altLang="zh-CN" i="1" baseline="-25000" dirty="0"/>
              <a:t>B-</a:t>
            </a:r>
            <a:r>
              <a:rPr lang="en-US" altLang="zh-CN" i="1" baseline="-25000" dirty="0" smtClean="0"/>
              <a:t>j</a:t>
            </a:r>
            <a:r>
              <a:rPr lang="zh-CN" altLang="en-US" i="1" baseline="-25000" dirty="0" smtClean="0"/>
              <a:t> </a:t>
            </a:r>
            <a:r>
              <a:rPr lang="en-US" altLang="zh-CN" i="1" baseline="30000" dirty="0" smtClean="0"/>
              <a:t>S</a:t>
            </a:r>
            <a:r>
              <a:rPr lang="zh-CN" altLang="zh-CN" dirty="0"/>
              <a:t>表示去掉广告主</a:t>
            </a:r>
            <a:r>
              <a:rPr lang="en-US" altLang="zh-CN" i="1" dirty="0"/>
              <a:t>j</a:t>
            </a:r>
            <a:r>
              <a:rPr lang="zh-CN" altLang="zh-CN" dirty="0"/>
              <a:t>之后其它广告主和广告位匹配所对应的最大估价总和</a:t>
            </a:r>
            <a:r>
              <a:rPr lang="zh-CN" altLang="zh-CN" dirty="0" smtClean="0"/>
              <a:t>；</a:t>
            </a:r>
            <a:endParaRPr lang="en-US" altLang="zh-CN" dirty="0" smtClean="0"/>
          </a:p>
          <a:p>
            <a:pPr lvl="0">
              <a:lnSpc>
                <a:spcPct val="120000"/>
              </a:lnSpc>
            </a:pPr>
            <a:r>
              <a:rPr lang="zh-CN" altLang="zh-CN" dirty="0" smtClean="0"/>
              <a:t>用</a:t>
            </a:r>
            <a:r>
              <a:rPr lang="en-US" altLang="zh-CN" i="1" dirty="0"/>
              <a:t>V</a:t>
            </a:r>
            <a:r>
              <a:rPr lang="en-US" altLang="zh-CN" i="1" baseline="-25000" dirty="0"/>
              <a:t>B</a:t>
            </a:r>
            <a:r>
              <a:rPr lang="en-US" altLang="zh-CN" baseline="-25000" dirty="0"/>
              <a:t>-</a:t>
            </a:r>
            <a:r>
              <a:rPr lang="en-US" altLang="zh-CN" i="1" baseline="-25000" dirty="0" smtClean="0"/>
              <a:t>j</a:t>
            </a:r>
            <a:r>
              <a:rPr lang="zh-CN" altLang="en-US" i="1" baseline="-25000" dirty="0" smtClean="0"/>
              <a:t> </a:t>
            </a:r>
            <a:r>
              <a:rPr lang="en-US" altLang="zh-CN" i="1" baseline="30000" dirty="0" smtClean="0"/>
              <a:t>S</a:t>
            </a:r>
            <a:r>
              <a:rPr lang="en-US" altLang="zh-CN" i="1" baseline="30000" dirty="0"/>
              <a:t>-</a:t>
            </a:r>
            <a:r>
              <a:rPr lang="en-US" altLang="zh-CN" i="1" baseline="30000" dirty="0" err="1"/>
              <a:t>i</a:t>
            </a:r>
            <a:r>
              <a:rPr lang="zh-CN" altLang="zh-CN" dirty="0"/>
              <a:t>表示去掉广告主</a:t>
            </a:r>
            <a:r>
              <a:rPr lang="en-US" altLang="zh-CN" i="1" dirty="0"/>
              <a:t>j</a:t>
            </a:r>
            <a:r>
              <a:rPr lang="zh-CN" altLang="zh-CN" dirty="0"/>
              <a:t>和广告位</a:t>
            </a:r>
            <a:r>
              <a:rPr lang="en-US" altLang="zh-CN" i="1" dirty="0" err="1"/>
              <a:t>i</a:t>
            </a:r>
            <a:r>
              <a:rPr lang="zh-CN" altLang="zh-CN" dirty="0"/>
              <a:t>之后，其它广告主</a:t>
            </a:r>
            <a:r>
              <a:rPr lang="en-US" altLang="zh-CN" i="1" dirty="0"/>
              <a:t>B-</a:t>
            </a:r>
            <a:r>
              <a:rPr lang="en-US" altLang="zh-CN" i="1" dirty="0" err="1"/>
              <a:t>i</a:t>
            </a:r>
            <a:r>
              <a:rPr lang="zh-CN" altLang="zh-CN" dirty="0"/>
              <a:t>和剩下的广告位</a:t>
            </a:r>
            <a:r>
              <a:rPr lang="en-US" altLang="zh-CN" i="1" dirty="0"/>
              <a:t>S-</a:t>
            </a:r>
            <a:r>
              <a:rPr lang="en-US" altLang="zh-CN" i="1" dirty="0" err="1"/>
              <a:t>i</a:t>
            </a:r>
            <a:r>
              <a:rPr lang="zh-CN" altLang="zh-CN" dirty="0"/>
              <a:t>匹配所对应的最大估价总和。</a:t>
            </a:r>
          </a:p>
          <a:p>
            <a:pPr lvl="0">
              <a:lnSpc>
                <a:spcPct val="120000"/>
              </a:lnSpc>
            </a:pPr>
            <a:r>
              <a:rPr lang="zh-CN" altLang="zh-CN" dirty="0"/>
              <a:t>用</a:t>
            </a:r>
            <a:r>
              <a:rPr lang="en-US" altLang="zh-CN" i="1" dirty="0" err="1"/>
              <a:t>P</a:t>
            </a:r>
            <a:r>
              <a:rPr lang="en-US" altLang="zh-CN" i="1" baseline="-25000" dirty="0" err="1"/>
              <a:t>i,</a:t>
            </a:r>
            <a:r>
              <a:rPr lang="en-US" altLang="zh-CN" i="1" baseline="-25000" dirty="0" err="1" smtClean="0"/>
              <a:t>j</a:t>
            </a:r>
            <a:r>
              <a:rPr lang="zh-CN" altLang="en-US" i="1" baseline="-25000" dirty="0" smtClean="0"/>
              <a:t> </a:t>
            </a:r>
            <a:r>
              <a:rPr lang="zh-CN" altLang="zh-CN" dirty="0" smtClean="0"/>
              <a:t>表示卖方</a:t>
            </a:r>
            <a:r>
              <a:rPr lang="en-US" altLang="zh-CN" i="1" dirty="0"/>
              <a:t>j</a:t>
            </a:r>
            <a:r>
              <a:rPr lang="zh-CN" altLang="zh-CN" dirty="0"/>
              <a:t>得到广告位</a:t>
            </a:r>
            <a:r>
              <a:rPr lang="en-US" altLang="zh-CN" i="1" dirty="0" err="1"/>
              <a:t>i</a:t>
            </a:r>
            <a:r>
              <a:rPr lang="zh-CN" altLang="zh-CN" dirty="0"/>
              <a:t>需要支付的</a:t>
            </a:r>
            <a:r>
              <a:rPr lang="en-US" altLang="zh-CN" dirty="0"/>
              <a:t>VCG</a:t>
            </a:r>
            <a:r>
              <a:rPr lang="zh-CN" altLang="zh-CN" dirty="0"/>
              <a:t>价格</a:t>
            </a:r>
            <a:r>
              <a:rPr lang="zh-CN" altLang="zh-CN" dirty="0" smtClean="0"/>
              <a:t>。</a:t>
            </a:r>
            <a:endParaRPr lang="zh-CN" altLang="zh-CN" dirty="0"/>
          </a:p>
        </p:txBody>
      </p:sp>
    </p:spTree>
    <p:extLst>
      <p:ext uri="{BB962C8B-B14F-4D97-AF65-F5344CB8AC3E}">
        <p14:creationId xmlns:p14="http://schemas.microsoft.com/office/powerpoint/2010/main" val="3372271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如何</a:t>
            </a:r>
            <a:r>
              <a:rPr lang="zh-CN" altLang="zh-CN" dirty="0" smtClean="0"/>
              <a:t>证</a:t>
            </a:r>
            <a:r>
              <a:rPr lang="zh-CN" altLang="zh-CN" dirty="0"/>
              <a:t>明</a:t>
            </a:r>
            <a:r>
              <a:rPr lang="en-US" altLang="zh-CN" dirty="0"/>
              <a:t>VCG</a:t>
            </a:r>
            <a:r>
              <a:rPr lang="zh-CN" altLang="zh-CN" dirty="0" smtClean="0"/>
              <a:t>拍卖鼓励说真话</a:t>
            </a:r>
            <a:r>
              <a:rPr lang="zh-CN" altLang="en-US" dirty="0" smtClean="0"/>
              <a:t>？</a:t>
            </a:r>
            <a:endParaRPr kumimoji="1" lang="zh-CN" altLang="en-US" dirty="0"/>
          </a:p>
        </p:txBody>
      </p:sp>
      <p:sp>
        <p:nvSpPr>
          <p:cNvPr id="3" name="内容占位符 2"/>
          <p:cNvSpPr>
            <a:spLocks noGrp="1"/>
          </p:cNvSpPr>
          <p:nvPr>
            <p:ph sz="quarter" idx="1"/>
          </p:nvPr>
        </p:nvSpPr>
        <p:spPr/>
        <p:txBody>
          <a:bodyPr/>
          <a:lstStyle/>
          <a:p>
            <a:r>
              <a:rPr lang="zh-CN" altLang="zh-CN" dirty="0"/>
              <a:t>为了证明</a:t>
            </a:r>
            <a:r>
              <a:rPr lang="en-US" altLang="zh-CN" dirty="0"/>
              <a:t>VCG</a:t>
            </a:r>
            <a:r>
              <a:rPr lang="zh-CN" altLang="zh-CN" dirty="0"/>
              <a:t>拍卖具有鼓励说真话的优良特性，我们需要证明如果广告主</a:t>
            </a:r>
            <a:r>
              <a:rPr lang="en-US" altLang="zh-CN" i="1" dirty="0"/>
              <a:t>j</a:t>
            </a:r>
            <a:r>
              <a:rPr lang="zh-CN" altLang="zh-CN" dirty="0"/>
              <a:t>采用真实估价且按此支付，那么他没有动机改变</a:t>
            </a:r>
            <a:r>
              <a:rPr lang="zh-CN" altLang="zh-CN" dirty="0" smtClean="0"/>
              <a:t>。</a:t>
            </a:r>
            <a:endParaRPr lang="en-US" altLang="zh-CN" dirty="0" smtClean="0"/>
          </a:p>
        </p:txBody>
      </p:sp>
      <p:pic>
        <p:nvPicPr>
          <p:cNvPr id="4" name="图片 5" descr="无标题.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6900" y="2799249"/>
            <a:ext cx="4197507" cy="278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42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计算广告与互联网</a:t>
            </a:r>
            <a:endParaRPr kumimoji="1" lang="zh-CN" altLang="en-US" dirty="0"/>
          </a:p>
        </p:txBody>
      </p:sp>
      <p:sp>
        <p:nvSpPr>
          <p:cNvPr id="5" name="内容占位符 4"/>
          <p:cNvSpPr>
            <a:spLocks noGrp="1"/>
          </p:cNvSpPr>
          <p:nvPr>
            <p:ph sz="quarter" idx="1"/>
          </p:nvPr>
        </p:nvSpPr>
        <p:spPr>
          <a:xfrm>
            <a:off x="612648" y="1333500"/>
            <a:ext cx="8153400" cy="3000686"/>
          </a:xfrm>
        </p:spPr>
        <p:txBody>
          <a:bodyPr>
            <a:normAutofit fontScale="77500" lnSpcReduction="20000"/>
          </a:bodyPr>
          <a:lstStyle/>
          <a:p>
            <a:r>
              <a:rPr lang="zh-CN" altLang="zh-CN" dirty="0" smtClean="0">
                <a:latin typeface="+mj-ea"/>
                <a:ea typeface="+mj-ea"/>
              </a:rPr>
              <a:t>互联网</a:t>
            </a:r>
            <a:endParaRPr lang="en-US" altLang="zh-CN" dirty="0" smtClean="0">
              <a:latin typeface="+mj-ea"/>
              <a:ea typeface="+mj-ea"/>
            </a:endParaRPr>
          </a:p>
          <a:p>
            <a:pPr lvl="1"/>
            <a:r>
              <a:rPr lang="zh-CN" altLang="zh-CN" dirty="0" smtClean="0"/>
              <a:t>提供</a:t>
            </a:r>
            <a:r>
              <a:rPr lang="zh-CN" altLang="en-US" dirty="0" smtClean="0"/>
              <a:t>很多的</a:t>
            </a:r>
            <a:r>
              <a:rPr lang="zh-CN" altLang="zh-CN" dirty="0" smtClean="0"/>
              <a:t>免费服务</a:t>
            </a:r>
            <a:endParaRPr lang="en-US" altLang="zh-CN" dirty="0"/>
          </a:p>
          <a:p>
            <a:pPr lvl="1"/>
            <a:r>
              <a:rPr lang="zh-CN" altLang="zh-CN" dirty="0" smtClean="0"/>
              <a:t>吸引</a:t>
            </a:r>
            <a:r>
              <a:rPr lang="zh-CN" altLang="zh-CN" dirty="0"/>
              <a:t>了</a:t>
            </a:r>
            <a:r>
              <a:rPr lang="zh-CN" altLang="zh-CN" dirty="0" smtClean="0"/>
              <a:t>大量的注意力</a:t>
            </a:r>
            <a:endParaRPr lang="en-US" altLang="zh-CN" dirty="0" smtClean="0"/>
          </a:p>
          <a:p>
            <a:pPr lvl="1"/>
            <a:r>
              <a:rPr lang="zh-CN" altLang="zh-CN" dirty="0" smtClean="0"/>
              <a:t>积累了</a:t>
            </a:r>
            <a:r>
              <a:rPr lang="zh-CN" altLang="en-US" dirty="0" smtClean="0"/>
              <a:t>丰富的</a:t>
            </a:r>
            <a:r>
              <a:rPr lang="zh-CN" altLang="zh-CN" dirty="0" smtClean="0"/>
              <a:t>受众行为数据</a:t>
            </a:r>
            <a:endParaRPr lang="en-US" altLang="zh-CN" dirty="0" smtClean="0"/>
          </a:p>
          <a:p>
            <a:pPr lvl="2"/>
            <a:r>
              <a:rPr lang="zh-CN" altLang="zh-CN" dirty="0" smtClean="0"/>
              <a:t>为流量和数据变现奠定了基础</a:t>
            </a:r>
            <a:endParaRPr lang="en-US" altLang="zh-CN" dirty="0"/>
          </a:p>
          <a:p>
            <a:pPr lvl="2"/>
            <a:r>
              <a:rPr lang="zh-CN" altLang="zh-CN" dirty="0" smtClean="0"/>
              <a:t>孕育了计算广告</a:t>
            </a:r>
            <a:r>
              <a:rPr lang="zh-CN" altLang="zh-CN" dirty="0"/>
              <a:t>市场</a:t>
            </a:r>
            <a:r>
              <a:rPr lang="zh-CN" altLang="zh-CN" dirty="0" smtClean="0"/>
              <a:t>；</a:t>
            </a:r>
            <a:endParaRPr lang="en-US" altLang="zh-CN" dirty="0" smtClean="0"/>
          </a:p>
          <a:p>
            <a:r>
              <a:rPr lang="zh-CN" altLang="zh-CN" dirty="0" smtClean="0"/>
              <a:t>计算广告反过来推动了互联网</a:t>
            </a:r>
            <a:r>
              <a:rPr lang="zh-CN" altLang="zh-CN" dirty="0"/>
              <a:t>的发展，互联网广告收入使得我们可以免费地使用很多优秀的互联网产品和服务。 </a:t>
            </a:r>
            <a:endParaRPr kumimoji="1" lang="zh-CN" altLang="en-US" dirty="0"/>
          </a:p>
        </p:txBody>
      </p:sp>
      <p:sp>
        <p:nvSpPr>
          <p:cNvPr id="7" name="矩形 6"/>
          <p:cNvSpPr/>
          <p:nvPr/>
        </p:nvSpPr>
        <p:spPr>
          <a:xfrm>
            <a:off x="948640" y="4032845"/>
            <a:ext cx="7306641" cy="830997"/>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zh-CN" altLang="zh-CN" sz="2400" dirty="0">
                <a:latin typeface="+mj-ea"/>
                <a:ea typeface="+mj-ea"/>
              </a:rPr>
              <a:t>互联网，尤其是其背后的隐藏的社会关系和社会计算，</a:t>
            </a:r>
            <a:r>
              <a:rPr lang="zh-CN" altLang="zh-CN" sz="2400" dirty="0" smtClean="0">
                <a:latin typeface="+mj-ea"/>
                <a:ea typeface="+mj-ea"/>
              </a:rPr>
              <a:t>重构了人类</a:t>
            </a:r>
            <a:r>
              <a:rPr lang="zh-CN" altLang="zh-CN" sz="2400" dirty="0">
                <a:latin typeface="+mj-ea"/>
                <a:ea typeface="+mj-ea"/>
              </a:rPr>
              <a:t>的传播行为。 </a:t>
            </a:r>
            <a:endParaRPr lang="zh-CN" altLang="en-US" sz="2400" dirty="0">
              <a:latin typeface="+mj-ea"/>
              <a:ea typeface="+mj-ea"/>
            </a:endParaRPr>
          </a:p>
        </p:txBody>
      </p:sp>
    </p:spTree>
    <p:extLst>
      <p:ext uri="{BB962C8B-B14F-4D97-AF65-F5344CB8AC3E}">
        <p14:creationId xmlns:p14="http://schemas.microsoft.com/office/powerpoint/2010/main" val="3929235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内容占位符 2"/>
          <p:cNvSpPr>
            <a:spLocks noGrp="1"/>
          </p:cNvSpPr>
          <p:nvPr>
            <p:ph idx="1"/>
          </p:nvPr>
        </p:nvSpPr>
        <p:spPr bwMode="auto">
          <a:xfrm>
            <a:off x="0" y="1179628"/>
            <a:ext cx="9123364"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kumimoji="0" lang="zh-CN" altLang="en-US" sz="2800" dirty="0" smtClean="0">
                <a:solidFill>
                  <a:srgbClr val="1F497D"/>
                </a:solidFill>
                <a:latin typeface="黑体" charset="0"/>
                <a:ea typeface="黑体" charset="0"/>
                <a:cs typeface="黑体" charset="0"/>
              </a:rPr>
              <a:t>获得另一个的广告位</a:t>
            </a:r>
            <a:r>
              <a:rPr kumimoji="0" lang="zh-CN" altLang="en-US" sz="2800" dirty="0">
                <a:solidFill>
                  <a:srgbClr val="1F497D"/>
                </a:solidFill>
                <a:latin typeface="黑体" charset="0"/>
                <a:ea typeface="黑体" charset="0"/>
                <a:cs typeface="黑体" charset="0"/>
              </a:rPr>
              <a:t>，从而获得较大的“差价”（回报）</a:t>
            </a:r>
            <a:endParaRPr kumimoji="0" lang="en-US" altLang="zh-CN" sz="2800" dirty="0">
              <a:solidFill>
                <a:srgbClr val="1F497D"/>
              </a:solidFill>
              <a:latin typeface="黑体" charset="0"/>
              <a:ea typeface="黑体" charset="0"/>
              <a:cs typeface="黑体" charset="0"/>
            </a:endParaRPr>
          </a:p>
        </p:txBody>
      </p:sp>
      <p:sp>
        <p:nvSpPr>
          <p:cNvPr id="88066"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3600">
                <a:solidFill>
                  <a:srgbClr val="1F497D"/>
                </a:solidFill>
                <a:latin typeface="黑体" charset="0"/>
                <a:ea typeface="黑体" charset="0"/>
                <a:cs typeface="黑体" charset="0"/>
              </a:rPr>
              <a:t>一个广告主调整报价的原因</a:t>
            </a:r>
          </a:p>
        </p:txBody>
      </p:sp>
      <p:graphicFrame>
        <p:nvGraphicFramePr>
          <p:cNvPr id="88067" name="对象 3"/>
          <p:cNvGraphicFramePr>
            <a:graphicFrameLocks noChangeAspect="1"/>
          </p:cNvGraphicFramePr>
          <p:nvPr/>
        </p:nvGraphicFramePr>
        <p:xfrm>
          <a:off x="1258888" y="3591278"/>
          <a:ext cx="1873250" cy="802570"/>
        </p:xfrm>
        <a:graphic>
          <a:graphicData uri="http://schemas.openxmlformats.org/presentationml/2006/ole">
            <mc:AlternateContent xmlns:mc="http://schemas.openxmlformats.org/markup-compatibility/2006">
              <mc:Choice xmlns:v="urn:schemas-microsoft-com:vml" Requires="v">
                <p:oleObj spid="_x0000_s7218" name="公式" r:id="rId3" imgW="444500" imgH="228600" progId="Equation.3">
                  <p:embed/>
                </p:oleObj>
              </mc:Choice>
              <mc:Fallback>
                <p:oleObj name="公式" r:id="rId3" imgW="444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91278"/>
                        <a:ext cx="1873250" cy="80257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6" name="内容占位符 2"/>
          <p:cNvSpPr txBox="1">
            <a:spLocks/>
          </p:cNvSpPr>
          <p:nvPr/>
        </p:nvSpPr>
        <p:spPr bwMode="auto">
          <a:xfrm>
            <a:off x="4427539" y="2137834"/>
            <a:ext cx="4695825" cy="13211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spcBef>
                <a:spcPct val="20000"/>
              </a:spcBef>
              <a:buFont typeface="Arial" charset="0"/>
              <a:buChar char="•"/>
              <a:defRPr/>
            </a:pPr>
            <a:r>
              <a:rPr lang="zh-CN" altLang="en-US" dirty="0" smtClean="0">
                <a:solidFill>
                  <a:srgbClr val="1F497D"/>
                </a:solidFill>
                <a:latin typeface="+mn-lt"/>
                <a:ea typeface="黑体"/>
                <a:cs typeface="黑体"/>
              </a:rPr>
              <a:t>现设他通过改变报价，被匹配到不同的广告位</a:t>
            </a:r>
            <a:r>
              <a:rPr lang="en-US" altLang="zh-CN" dirty="0" smtClean="0">
                <a:solidFill>
                  <a:srgbClr val="1F497D"/>
                </a:solidFill>
                <a:latin typeface="+mn-lt"/>
                <a:ea typeface="黑体"/>
                <a:cs typeface="黑体"/>
              </a:rPr>
              <a:t>h</a:t>
            </a:r>
            <a:r>
              <a:rPr lang="zh-CN" altLang="en-US" dirty="0" smtClean="0">
                <a:solidFill>
                  <a:srgbClr val="1F497D"/>
                </a:solidFill>
                <a:latin typeface="+mn-lt"/>
                <a:ea typeface="黑体"/>
                <a:cs typeface="黑体"/>
              </a:rPr>
              <a:t>，得到的回报是</a:t>
            </a:r>
          </a:p>
        </p:txBody>
      </p:sp>
      <p:graphicFrame>
        <p:nvGraphicFramePr>
          <p:cNvPr id="88069" name="对象 5"/>
          <p:cNvGraphicFramePr>
            <a:graphicFrameLocks noChangeAspect="1"/>
          </p:cNvGraphicFramePr>
          <p:nvPr/>
        </p:nvGraphicFramePr>
        <p:xfrm>
          <a:off x="5256213" y="3577167"/>
          <a:ext cx="2120900" cy="816681"/>
        </p:xfrm>
        <a:graphic>
          <a:graphicData uri="http://schemas.openxmlformats.org/presentationml/2006/ole">
            <mc:AlternateContent xmlns:mc="http://schemas.openxmlformats.org/markup-compatibility/2006">
              <mc:Choice xmlns:v="urn:schemas-microsoft-com:vml" Requires="v">
                <p:oleObj spid="_x0000_s7219" name="公式" r:id="rId5" imgW="495300" imgH="228600" progId="Equation.3">
                  <p:embed/>
                </p:oleObj>
              </mc:Choice>
              <mc:Fallback>
                <p:oleObj name="公式" r:id="rId5" imgW="495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6213" y="3577167"/>
                        <a:ext cx="2120900" cy="81668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内容占位符 2"/>
          <p:cNvSpPr txBox="1">
            <a:spLocks/>
          </p:cNvSpPr>
          <p:nvPr/>
        </p:nvSpPr>
        <p:spPr bwMode="auto">
          <a:xfrm>
            <a:off x="179389" y="2137834"/>
            <a:ext cx="4105275" cy="1321153"/>
          </a:xfrm>
          <a:prstGeom prst="rect">
            <a:avLst/>
          </a:prstGeom>
          <a:solidFill>
            <a:schemeClr val="accent3">
              <a:lumMod val="75000"/>
            </a:schemeClr>
          </a:solidFill>
          <a:ln>
            <a:noFill/>
          </a:ln>
          <a:extLs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spcBef>
                <a:spcPct val="20000"/>
              </a:spcBef>
              <a:buFont typeface="Arial" charset="0"/>
              <a:buChar char="•"/>
              <a:defRPr/>
            </a:pPr>
            <a:r>
              <a:rPr lang="zh-CN" altLang="en-US" dirty="0" smtClean="0">
                <a:solidFill>
                  <a:srgbClr val="1F497D"/>
                </a:solidFill>
                <a:latin typeface="+mn-lt"/>
                <a:ea typeface="黑体"/>
                <a:cs typeface="黑体"/>
              </a:rPr>
              <a:t>设广告主</a:t>
            </a:r>
            <a:r>
              <a:rPr lang="en-US" altLang="zh-CN" dirty="0" smtClean="0">
                <a:solidFill>
                  <a:srgbClr val="1F497D"/>
                </a:solidFill>
                <a:latin typeface="+mn-lt"/>
                <a:ea typeface="黑体"/>
                <a:cs typeface="黑体"/>
              </a:rPr>
              <a:t> j </a:t>
            </a:r>
            <a:r>
              <a:rPr lang="zh-CN" altLang="en-US" dirty="0" smtClean="0">
                <a:solidFill>
                  <a:srgbClr val="1F497D"/>
                </a:solidFill>
                <a:latin typeface="+mn-lt"/>
                <a:ea typeface="黑体"/>
                <a:cs typeface="黑体"/>
              </a:rPr>
              <a:t>真实报价获得广告位</a:t>
            </a:r>
            <a:r>
              <a:rPr lang="en-US" altLang="zh-CN" dirty="0" smtClean="0">
                <a:solidFill>
                  <a:srgbClr val="1F497D"/>
                </a:solidFill>
                <a:latin typeface="+mn-lt"/>
                <a:ea typeface="黑体"/>
                <a:cs typeface="黑体"/>
              </a:rPr>
              <a:t> </a:t>
            </a:r>
            <a:r>
              <a:rPr lang="en-US" altLang="zh-CN" dirty="0" err="1" smtClean="0">
                <a:solidFill>
                  <a:srgbClr val="1F497D"/>
                </a:solidFill>
                <a:latin typeface="+mn-lt"/>
                <a:ea typeface="黑体"/>
                <a:cs typeface="黑体"/>
              </a:rPr>
              <a:t>i</a:t>
            </a:r>
            <a:r>
              <a:rPr lang="zh-CN" altLang="en-US" dirty="0" smtClean="0">
                <a:solidFill>
                  <a:srgbClr val="1F497D"/>
                </a:solidFill>
                <a:latin typeface="+mn-lt"/>
                <a:ea typeface="黑体"/>
                <a:cs typeface="黑体"/>
              </a:rPr>
              <a:t>，他得到的回报是</a:t>
            </a:r>
          </a:p>
        </p:txBody>
      </p:sp>
      <p:graphicFrame>
        <p:nvGraphicFramePr>
          <p:cNvPr id="88071" name="对象 7"/>
          <p:cNvGraphicFramePr>
            <a:graphicFrameLocks noChangeAspect="1"/>
          </p:cNvGraphicFramePr>
          <p:nvPr/>
        </p:nvGraphicFramePr>
        <p:xfrm>
          <a:off x="3348039" y="4596695"/>
          <a:ext cx="4516437" cy="816681"/>
        </p:xfrm>
        <a:graphic>
          <a:graphicData uri="http://schemas.openxmlformats.org/presentationml/2006/ole">
            <mc:AlternateContent xmlns:mc="http://schemas.openxmlformats.org/markup-compatibility/2006">
              <mc:Choice xmlns:v="urn:schemas-microsoft-com:vml" Requires="v">
                <p:oleObj spid="_x0000_s7220" name="公式" r:id="rId7" imgW="1054100" imgH="228600" progId="Equation.3">
                  <p:embed/>
                </p:oleObj>
              </mc:Choice>
              <mc:Fallback>
                <p:oleObj name="公式" r:id="rId7" imgW="1054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9" y="4596695"/>
                        <a:ext cx="4516437" cy="81668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2" name="文本框 8"/>
          <p:cNvSpPr txBox="1">
            <a:spLocks noChangeArrowheads="1"/>
          </p:cNvSpPr>
          <p:nvPr/>
        </p:nvSpPr>
        <p:spPr bwMode="auto">
          <a:xfrm>
            <a:off x="971551" y="4718404"/>
            <a:ext cx="2087563"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solidFill>
                  <a:srgbClr val="1F497D"/>
                </a:solidFill>
                <a:latin typeface="黑体" charset="0"/>
                <a:ea typeface="黑体" charset="0"/>
                <a:cs typeface="黑体" charset="0"/>
              </a:rPr>
              <a:t>是否有？</a:t>
            </a:r>
          </a:p>
        </p:txBody>
      </p:sp>
    </p:spTree>
    <p:extLst>
      <p:ext uri="{BB962C8B-B14F-4D97-AF65-F5344CB8AC3E}">
        <p14:creationId xmlns:p14="http://schemas.microsoft.com/office/powerpoint/2010/main" val="445219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bwMode="auto">
          <a:xfrm>
            <a:off x="457200" y="1333501"/>
            <a:ext cx="8229600"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黑体" charset="0"/>
                <a:ea typeface="黑体" charset="0"/>
                <a:cs typeface="黑体" charset="0"/>
              </a:rPr>
              <a:t>因为</a:t>
            </a:r>
          </a:p>
        </p:txBody>
      </p:sp>
      <p:sp>
        <p:nvSpPr>
          <p:cNvPr id="89090"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a:solidFill>
                  <a:srgbClr val="1F497D"/>
                </a:solidFill>
                <a:latin typeface="黑体" charset="0"/>
                <a:ea typeface="黑体" charset="0"/>
                <a:cs typeface="黑体" charset="0"/>
              </a:rPr>
              <a:t>？？？</a:t>
            </a:r>
          </a:p>
        </p:txBody>
      </p:sp>
      <p:graphicFrame>
        <p:nvGraphicFramePr>
          <p:cNvPr id="89091" name="对象 3"/>
          <p:cNvGraphicFramePr>
            <a:graphicFrameLocks noChangeAspect="1"/>
          </p:cNvGraphicFramePr>
          <p:nvPr/>
        </p:nvGraphicFramePr>
        <p:xfrm>
          <a:off x="611189" y="276931"/>
          <a:ext cx="4516437" cy="816680"/>
        </p:xfrm>
        <a:graphic>
          <a:graphicData uri="http://schemas.openxmlformats.org/presentationml/2006/ole">
            <mc:AlternateContent xmlns:mc="http://schemas.openxmlformats.org/markup-compatibility/2006">
              <mc:Choice xmlns:v="urn:schemas-microsoft-com:vml" Requires="v">
                <p:oleObj spid="_x0000_s8274" name="公式" r:id="rId3" imgW="1054100" imgH="228600" progId="Equation.3">
                  <p:embed/>
                </p:oleObj>
              </mc:Choice>
              <mc:Fallback>
                <p:oleObj name="公式" r:id="rId3" imgW="1054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9" y="276931"/>
                        <a:ext cx="4516437" cy="81668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2" name="对象 4"/>
          <p:cNvGraphicFramePr>
            <a:graphicFrameLocks noChangeAspect="1"/>
          </p:cNvGraphicFramePr>
          <p:nvPr/>
        </p:nvGraphicFramePr>
        <p:xfrm>
          <a:off x="1979614" y="1298223"/>
          <a:ext cx="2840037" cy="638528"/>
        </p:xfrm>
        <a:graphic>
          <a:graphicData uri="http://schemas.openxmlformats.org/presentationml/2006/ole">
            <mc:AlternateContent xmlns:mc="http://schemas.openxmlformats.org/markup-compatibility/2006">
              <mc:Choice xmlns:v="urn:schemas-microsoft-com:vml" Requires="v">
                <p:oleObj spid="_x0000_s8275" name="公式" r:id="rId5" imgW="939800" imgH="254000" progId="Equation.3">
                  <p:embed/>
                </p:oleObj>
              </mc:Choice>
              <mc:Fallback>
                <p:oleObj name="公式" r:id="rId5" imgW="9398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4" y="1298223"/>
                        <a:ext cx="2840037" cy="638528"/>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对象 5"/>
          <p:cNvGraphicFramePr>
            <a:graphicFrameLocks noChangeAspect="1"/>
          </p:cNvGraphicFramePr>
          <p:nvPr/>
        </p:nvGraphicFramePr>
        <p:xfrm>
          <a:off x="827088" y="2137834"/>
          <a:ext cx="7416800" cy="906639"/>
        </p:xfrm>
        <a:graphic>
          <a:graphicData uri="http://schemas.openxmlformats.org/presentationml/2006/ole">
            <mc:AlternateContent xmlns:mc="http://schemas.openxmlformats.org/markup-compatibility/2006">
              <mc:Choice xmlns:v="urn:schemas-microsoft-com:vml" Requires="v">
                <p:oleObj spid="_x0000_s8276" name="公式" r:id="rId7" imgW="1574800" imgH="254000" progId="Equation.3">
                  <p:embed/>
                </p:oleObj>
              </mc:Choice>
              <mc:Fallback>
                <p:oleObj name="公式" r:id="rId7" imgW="15748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137834"/>
                        <a:ext cx="7416800" cy="906639"/>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4" name="文本框 6"/>
          <p:cNvSpPr txBox="1">
            <a:spLocks noChangeArrowheads="1"/>
          </p:cNvSpPr>
          <p:nvPr/>
        </p:nvSpPr>
        <p:spPr bwMode="auto">
          <a:xfrm>
            <a:off x="5219701" y="1356432"/>
            <a:ext cx="79216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1F497D"/>
                </a:solidFill>
                <a:latin typeface="黑体" charset="0"/>
                <a:ea typeface="黑体" charset="0"/>
                <a:cs typeface="黑体" charset="0"/>
              </a:rPr>
              <a:t>有：</a:t>
            </a:r>
          </a:p>
        </p:txBody>
      </p:sp>
      <p:graphicFrame>
        <p:nvGraphicFramePr>
          <p:cNvPr id="89095" name="对象 7"/>
          <p:cNvGraphicFramePr>
            <a:graphicFrameLocks noChangeAspect="1"/>
          </p:cNvGraphicFramePr>
          <p:nvPr/>
        </p:nvGraphicFramePr>
        <p:xfrm>
          <a:off x="827088" y="3217334"/>
          <a:ext cx="7416800" cy="892528"/>
        </p:xfrm>
        <a:graphic>
          <a:graphicData uri="http://schemas.openxmlformats.org/presentationml/2006/ole">
            <mc:AlternateContent xmlns:mc="http://schemas.openxmlformats.org/markup-compatibility/2006">
              <mc:Choice xmlns:v="urn:schemas-microsoft-com:vml" Requires="v">
                <p:oleObj spid="_x0000_s8277" name="公式" r:id="rId9" imgW="1663700" imgH="254000" progId="Equation.3">
                  <p:embed/>
                </p:oleObj>
              </mc:Choice>
              <mc:Fallback>
                <p:oleObj name="公式" r:id="rId9" imgW="16637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217334"/>
                        <a:ext cx="7416800" cy="892528"/>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6" name="对象 8"/>
          <p:cNvGraphicFramePr>
            <a:graphicFrameLocks noChangeAspect="1"/>
          </p:cNvGraphicFramePr>
          <p:nvPr/>
        </p:nvGraphicFramePr>
        <p:xfrm>
          <a:off x="3059114" y="4298599"/>
          <a:ext cx="5191125" cy="890763"/>
        </p:xfrm>
        <a:graphic>
          <a:graphicData uri="http://schemas.openxmlformats.org/presentationml/2006/ole">
            <mc:AlternateContent xmlns:mc="http://schemas.openxmlformats.org/markup-compatibility/2006">
              <mc:Choice xmlns:v="urn:schemas-microsoft-com:vml" Requires="v">
                <p:oleObj spid="_x0000_s8278" name="公式" r:id="rId11" imgW="1231900" imgH="254000" progId="Equation.3">
                  <p:embed/>
                </p:oleObj>
              </mc:Choice>
              <mc:Fallback>
                <p:oleObj name="公式" r:id="rId11" imgW="12319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4" y="4298599"/>
                        <a:ext cx="5191125" cy="890763"/>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7" name="文本框 9"/>
          <p:cNvSpPr txBox="1">
            <a:spLocks noChangeArrowheads="1"/>
          </p:cNvSpPr>
          <p:nvPr/>
        </p:nvSpPr>
        <p:spPr bwMode="auto">
          <a:xfrm>
            <a:off x="468314" y="4478515"/>
            <a:ext cx="266382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1F497D"/>
                </a:solidFill>
                <a:latin typeface="黑体" charset="0"/>
                <a:ea typeface="黑体" charset="0"/>
                <a:cs typeface="黑体" charset="0"/>
              </a:rPr>
              <a:t>也就是要证：</a:t>
            </a:r>
          </a:p>
        </p:txBody>
      </p:sp>
    </p:spTree>
    <p:extLst>
      <p:ext uri="{BB962C8B-B14F-4D97-AF65-F5344CB8AC3E}">
        <p14:creationId xmlns:p14="http://schemas.microsoft.com/office/powerpoint/2010/main" val="420109141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bwMode="auto">
          <a:xfrm>
            <a:off x="395288" y="1418167"/>
            <a:ext cx="8229600" cy="6385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Calibri" charset="0"/>
                <a:ea typeface="黑体" charset="0"/>
                <a:cs typeface="黑体" charset="0"/>
              </a:rPr>
              <a:t>注意</a:t>
            </a:r>
            <a:r>
              <a:rPr kumimoji="0" lang="en-US" altLang="zh-CN">
                <a:solidFill>
                  <a:srgbClr val="1F497D"/>
                </a:solidFill>
                <a:latin typeface="Calibri" charset="0"/>
                <a:ea typeface="黑体" charset="0"/>
                <a:cs typeface="黑体" charset="0"/>
              </a:rPr>
              <a:t>v</a:t>
            </a:r>
            <a:r>
              <a:rPr kumimoji="0" lang="en-US" altLang="zh-CN" baseline="-25000">
                <a:solidFill>
                  <a:srgbClr val="1F497D"/>
                </a:solidFill>
                <a:latin typeface="Calibri" charset="0"/>
                <a:ea typeface="黑体" charset="0"/>
                <a:cs typeface="黑体" charset="0"/>
              </a:rPr>
              <a:t>ij</a:t>
            </a:r>
            <a:r>
              <a:rPr kumimoji="0" lang="zh-CN" altLang="en-US">
                <a:solidFill>
                  <a:srgbClr val="1F497D"/>
                </a:solidFill>
                <a:latin typeface="Calibri" charset="0"/>
                <a:ea typeface="黑体" charset="0"/>
                <a:cs typeface="黑体" charset="0"/>
              </a:rPr>
              <a:t>是整体最优匹配的一部分，即，左边</a:t>
            </a:r>
          </a:p>
        </p:txBody>
      </p:sp>
      <p:sp>
        <p:nvSpPr>
          <p:cNvPr id="90114"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a:solidFill>
                  <a:srgbClr val="1F497D"/>
                </a:solidFill>
                <a:latin typeface="黑体" charset="0"/>
                <a:ea typeface="黑体" charset="0"/>
                <a:cs typeface="黑体" charset="0"/>
              </a:rPr>
              <a:t>？？？</a:t>
            </a:r>
          </a:p>
        </p:txBody>
      </p:sp>
      <p:graphicFrame>
        <p:nvGraphicFramePr>
          <p:cNvPr id="90115" name="对象 3"/>
          <p:cNvGraphicFramePr>
            <a:graphicFrameLocks noChangeAspect="1"/>
          </p:cNvGraphicFramePr>
          <p:nvPr/>
        </p:nvGraphicFramePr>
        <p:xfrm>
          <a:off x="900113" y="278695"/>
          <a:ext cx="4679950" cy="802570"/>
        </p:xfrm>
        <a:graphic>
          <a:graphicData uri="http://schemas.openxmlformats.org/presentationml/2006/ole">
            <mc:AlternateContent xmlns:mc="http://schemas.openxmlformats.org/markup-compatibility/2006">
              <mc:Choice xmlns:v="urn:schemas-microsoft-com:vml" Requires="v">
                <p:oleObj spid="_x0000_s9282" name="公式" r:id="rId3" imgW="1231900" imgH="254000" progId="Equation.3">
                  <p:embed/>
                </p:oleObj>
              </mc:Choice>
              <mc:Fallback>
                <p:oleObj name="公式" r:id="rId3" imgW="12319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78695"/>
                        <a:ext cx="4679950" cy="8025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6" name="对象 4"/>
          <p:cNvGraphicFramePr>
            <a:graphicFrameLocks noChangeAspect="1"/>
          </p:cNvGraphicFramePr>
          <p:nvPr/>
        </p:nvGraphicFramePr>
        <p:xfrm>
          <a:off x="2916239" y="2017889"/>
          <a:ext cx="3019425" cy="751417"/>
        </p:xfrm>
        <a:graphic>
          <a:graphicData uri="http://schemas.openxmlformats.org/presentationml/2006/ole">
            <mc:AlternateContent xmlns:mc="http://schemas.openxmlformats.org/markup-compatibility/2006">
              <mc:Choice xmlns:v="urn:schemas-microsoft-com:vml" Requires="v">
                <p:oleObj spid="_x0000_s9283" name="公式" r:id="rId5" imgW="850900" imgH="254000" progId="Equation.3">
                  <p:embed/>
                </p:oleObj>
              </mc:Choice>
              <mc:Fallback>
                <p:oleObj name="公式" r:id="rId5" imgW="8509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9" y="2017889"/>
                        <a:ext cx="3019425" cy="7514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0117" name="组 4"/>
          <p:cNvGrpSpPr>
            <a:grpSpLocks/>
          </p:cNvGrpSpPr>
          <p:nvPr/>
        </p:nvGrpSpPr>
        <p:grpSpPr bwMode="auto">
          <a:xfrm>
            <a:off x="468314" y="2827932"/>
            <a:ext cx="7991475" cy="692796"/>
            <a:chOff x="468957" y="2739790"/>
            <a:chExt cx="7991475" cy="624048"/>
          </a:xfrm>
        </p:grpSpPr>
        <p:grpSp>
          <p:nvGrpSpPr>
            <p:cNvPr id="90122" name="组 3"/>
            <p:cNvGrpSpPr>
              <a:grpSpLocks/>
            </p:cNvGrpSpPr>
            <p:nvPr/>
          </p:nvGrpSpPr>
          <p:grpSpPr bwMode="auto">
            <a:xfrm>
              <a:off x="468957" y="2766938"/>
              <a:ext cx="7991475" cy="596900"/>
              <a:chOff x="468313" y="3292475"/>
              <a:chExt cx="7991475" cy="596900"/>
            </a:xfrm>
          </p:grpSpPr>
          <p:sp>
            <p:nvSpPr>
              <p:cNvPr id="79877" name="内容占位符 2"/>
              <p:cNvSpPr txBox="1">
                <a:spLocks/>
              </p:cNvSpPr>
              <p:nvPr/>
            </p:nvSpPr>
            <p:spPr bwMode="auto">
              <a:xfrm>
                <a:off x="468313" y="3291965"/>
                <a:ext cx="1008062" cy="508434"/>
              </a:xfrm>
              <a:prstGeom prst="rect">
                <a:avLst/>
              </a:prstGeom>
              <a:ln/>
              <a:extLst>
                <a:ext uri="{FAA26D3D-D897-4be2-8F04-BA451C77F1D7}">
                  <ma14:placeholderFlag xmlns:ma14="http://schemas.microsoft.com/office/mac/drawingml/2011/main" val="1"/>
                </a:ext>
              </a:extLst>
            </p:spPr>
            <p:style>
              <a:lnRef idx="1">
                <a:schemeClr val="accent6"/>
              </a:lnRef>
              <a:fillRef idx="3">
                <a:schemeClr val="accent6"/>
              </a:fillRef>
              <a:effectRef idx="2">
                <a:schemeClr val="accent6"/>
              </a:effectRef>
              <a:fontRef idx="minor">
                <a:schemeClr val="lt1"/>
              </a:fontRef>
            </p:style>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r>
                  <a:rPr lang="zh-CN" altLang="en-US" sz="3200" dirty="0" smtClean="0">
                    <a:solidFill>
                      <a:srgbClr val="1F497D"/>
                    </a:solidFill>
                    <a:latin typeface="黑体" charset="0"/>
                    <a:ea typeface="黑体" charset="0"/>
                    <a:cs typeface="黑体" charset="0"/>
                  </a:rPr>
                  <a:t>但</a:t>
                </a:r>
              </a:p>
            </p:txBody>
          </p:sp>
          <p:sp>
            <p:nvSpPr>
              <p:cNvPr id="61447" name="内容占位符 2"/>
              <p:cNvSpPr txBox="1">
                <a:spLocks/>
              </p:cNvSpPr>
              <p:nvPr/>
            </p:nvSpPr>
            <p:spPr bwMode="auto">
              <a:xfrm>
                <a:off x="2411413" y="3291965"/>
                <a:ext cx="6048375" cy="508434"/>
              </a:xfrm>
              <a:prstGeom prst="rect">
                <a:avLst/>
              </a:prstGeom>
              <a:ln/>
              <a:extLst>
                <a:ext uri="{FAA26D3D-D897-4be2-8F04-BA451C77F1D7}">
                  <ma14:placeholderFlag xmlns:ma14="http://schemas.microsoft.com/office/mac/drawingml/2011/main" val="1"/>
                </a:ext>
              </a:extLst>
            </p:spPr>
            <p:style>
              <a:lnRef idx="1">
                <a:schemeClr val="accent6"/>
              </a:lnRef>
              <a:fillRef idx="3">
                <a:schemeClr val="accent6"/>
              </a:fillRef>
              <a:effectRef idx="2">
                <a:schemeClr val="accent6"/>
              </a:effectRef>
              <a:fontRef idx="minor">
                <a:schemeClr val="lt1"/>
              </a:fontRef>
            </p:style>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None/>
                  <a:defRPr/>
                </a:pPr>
                <a:r>
                  <a:rPr lang="zh-CN" altLang="en-US" sz="3200" dirty="0" smtClean="0">
                    <a:solidFill>
                      <a:srgbClr val="1F497D"/>
                    </a:solidFill>
                    <a:latin typeface="+mn-lt"/>
                    <a:ea typeface="黑体"/>
                    <a:cs typeface="黑体"/>
                  </a:rPr>
                  <a:t>是在</a:t>
                </a:r>
                <a:r>
                  <a:rPr lang="en-US" altLang="zh-CN" sz="3200" dirty="0" err="1" smtClean="0">
                    <a:solidFill>
                      <a:srgbClr val="1F497D"/>
                    </a:solidFill>
                    <a:latin typeface="+mn-lt"/>
                    <a:ea typeface="黑体"/>
                    <a:cs typeface="黑体"/>
                  </a:rPr>
                  <a:t>v</a:t>
                </a:r>
                <a:r>
                  <a:rPr lang="en-US" altLang="zh-CN" sz="3200" baseline="-25000" dirty="0" err="1" smtClean="0">
                    <a:solidFill>
                      <a:srgbClr val="1F497D"/>
                    </a:solidFill>
                    <a:latin typeface="+mn-lt"/>
                    <a:ea typeface="黑体"/>
                    <a:cs typeface="黑体"/>
                  </a:rPr>
                  <a:t>hj</a:t>
                </a:r>
                <a:r>
                  <a:rPr lang="zh-CN" altLang="en-US" sz="3200" dirty="0" smtClean="0">
                    <a:solidFill>
                      <a:srgbClr val="1F497D"/>
                    </a:solidFill>
                    <a:latin typeface="+mn-lt"/>
                    <a:ea typeface="黑体"/>
                    <a:cs typeface="黑体"/>
                  </a:rPr>
                  <a:t>固定之后的最大估值之和</a:t>
                </a:r>
              </a:p>
            </p:txBody>
          </p:sp>
          <p:sp>
            <p:nvSpPr>
              <p:cNvPr id="88072" name="内容占位符 2"/>
              <p:cNvSpPr txBox="1">
                <a:spLocks/>
              </p:cNvSpPr>
              <p:nvPr/>
            </p:nvSpPr>
            <p:spPr bwMode="auto">
              <a:xfrm>
                <a:off x="468313" y="3380941"/>
                <a:ext cx="4679950" cy="5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endParaRPr lang="en-US" altLang="zh-CN" sz="3200" dirty="0" smtClean="0">
                  <a:solidFill>
                    <a:srgbClr val="1F497D"/>
                  </a:solidFill>
                  <a:latin typeface="黑体" charset="0"/>
                  <a:ea typeface="黑体" charset="0"/>
                  <a:cs typeface="黑体" charset="0"/>
                </a:endParaRPr>
              </a:p>
              <a:p>
                <a:pPr marL="0" indent="0" eaLnBrk="0" hangingPunct="0">
                  <a:spcBef>
                    <a:spcPct val="20000"/>
                  </a:spcBef>
                  <a:defRPr/>
                </a:pPr>
                <a:endParaRPr lang="en-US" altLang="zh-CN" sz="3200" dirty="0" smtClean="0">
                  <a:solidFill>
                    <a:srgbClr val="1F497D"/>
                  </a:solidFill>
                  <a:latin typeface="黑体" charset="0"/>
                  <a:ea typeface="黑体" charset="0"/>
                  <a:cs typeface="黑体" charset="0"/>
                </a:endParaRPr>
              </a:p>
              <a:p>
                <a:pPr eaLnBrk="0" hangingPunct="0">
                  <a:spcBef>
                    <a:spcPct val="20000"/>
                  </a:spcBef>
                  <a:buFont typeface="Arial" charset="0"/>
                  <a:buChar char="•"/>
                  <a:defRPr/>
                </a:pPr>
                <a:r>
                  <a:rPr lang="zh-CN" altLang="en-US" sz="3200" dirty="0" smtClean="0">
                    <a:solidFill>
                      <a:srgbClr val="1F497D"/>
                    </a:solidFill>
                    <a:latin typeface="黑体" charset="0"/>
                    <a:ea typeface="黑体" charset="0"/>
                    <a:cs typeface="黑体" charset="0"/>
                  </a:rPr>
                  <a:t>也就是，右边</a:t>
                </a:r>
              </a:p>
            </p:txBody>
          </p:sp>
        </p:grpSp>
        <p:graphicFrame>
          <p:nvGraphicFramePr>
            <p:cNvPr id="90123" name="对象 7"/>
            <p:cNvGraphicFramePr>
              <a:graphicFrameLocks noChangeAspect="1"/>
            </p:cNvGraphicFramePr>
            <p:nvPr>
              <p:extLst>
                <p:ext uri="{D42A27DB-BD31-4B8C-83A1-F6EECF244321}">
                  <p14:modId xmlns:p14="http://schemas.microsoft.com/office/powerpoint/2010/main" val="989715853"/>
                </p:ext>
              </p:extLst>
            </p:nvPr>
          </p:nvGraphicFramePr>
          <p:xfrm>
            <a:off x="1403649" y="2739790"/>
            <a:ext cx="1008112" cy="576263"/>
          </p:xfrm>
          <a:graphic>
            <a:graphicData uri="http://schemas.openxmlformats.org/presentationml/2006/ole">
              <mc:AlternateContent xmlns:mc="http://schemas.openxmlformats.org/markup-compatibility/2006">
                <mc:Choice xmlns:v="urn:schemas-microsoft-com:vml" Requires="v">
                  <p:oleObj spid="_x0000_s9284" name="公式" r:id="rId7" imgW="304800" imgH="254000" progId="Equation.3">
                    <p:embed/>
                  </p:oleObj>
                </mc:Choice>
                <mc:Fallback>
                  <p:oleObj name="公式" r:id="rId7" imgW="3048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9" y="2739790"/>
                          <a:ext cx="1008112" cy="576263"/>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118" name="对象 3"/>
          <p:cNvGraphicFramePr>
            <a:graphicFrameLocks noChangeAspect="1"/>
          </p:cNvGraphicFramePr>
          <p:nvPr/>
        </p:nvGraphicFramePr>
        <p:xfrm>
          <a:off x="3419476" y="4217459"/>
          <a:ext cx="3376613" cy="802569"/>
        </p:xfrm>
        <a:graphic>
          <a:graphicData uri="http://schemas.openxmlformats.org/presentationml/2006/ole">
            <mc:AlternateContent xmlns:mc="http://schemas.openxmlformats.org/markup-compatibility/2006">
              <mc:Choice xmlns:v="urn:schemas-microsoft-com:vml" Requires="v">
                <p:oleObj spid="_x0000_s9285" name="公式" r:id="rId9" imgW="889000" imgH="254000" progId="Equation.3">
                  <p:embed/>
                </p:oleObj>
              </mc:Choice>
              <mc:Fallback>
                <p:oleObj name="公式" r:id="rId9" imgW="8890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6" y="4217459"/>
                        <a:ext cx="3376613" cy="8025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7164388" y="4138084"/>
            <a:ext cx="1657350" cy="830997"/>
          </a:xfrm>
          <a:prstGeom prst="rect">
            <a:avLst/>
          </a:prstGeom>
          <a:solidFill>
            <a:schemeClr val="accent6">
              <a:lumMod val="20000"/>
              <a:lumOff val="80000"/>
            </a:schemeClr>
          </a:solidFill>
        </p:spPr>
        <p:txBody>
          <a:bodyPr>
            <a:spAutoFit/>
          </a:bodyPr>
          <a:lstStyle/>
          <a:p>
            <a:pPr>
              <a:defRPr/>
            </a:pPr>
            <a:r>
              <a:rPr kumimoji="1" lang="zh-CN" altLang="en-US" sz="4800" b="1" dirty="0">
                <a:solidFill>
                  <a:srgbClr val="1F497D"/>
                </a:solidFill>
              </a:rPr>
              <a:t>得证</a:t>
            </a:r>
          </a:p>
        </p:txBody>
      </p:sp>
      <p:sp>
        <p:nvSpPr>
          <p:cNvPr id="3" name="云形标注 2"/>
          <p:cNvSpPr/>
          <p:nvPr/>
        </p:nvSpPr>
        <p:spPr>
          <a:xfrm>
            <a:off x="7164388" y="3418417"/>
            <a:ext cx="1439862" cy="559153"/>
          </a:xfrm>
          <a:prstGeom prst="cloudCallout">
            <a:avLst>
              <a:gd name="adj1" fmla="val -117449"/>
              <a:gd name="adj2" fmla="val 92647"/>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dirty="0"/>
              <a:t>断言</a:t>
            </a:r>
          </a:p>
        </p:txBody>
      </p:sp>
      <p:sp>
        <p:nvSpPr>
          <p:cNvPr id="90121" name="文本框 5"/>
          <p:cNvSpPr txBox="1">
            <a:spLocks noChangeArrowheads="1"/>
          </p:cNvSpPr>
          <p:nvPr/>
        </p:nvSpPr>
        <p:spPr bwMode="auto">
          <a:xfrm>
            <a:off x="2555876" y="3658306"/>
            <a:ext cx="3743325"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1F497D"/>
                </a:solidFill>
                <a:latin typeface="黑体" charset="0"/>
                <a:ea typeface="黑体" charset="0"/>
                <a:cs typeface="黑体" charset="0"/>
              </a:rPr>
              <a:t>无条件最优≥受限最优</a:t>
            </a:r>
          </a:p>
        </p:txBody>
      </p:sp>
    </p:spTree>
    <p:extLst>
      <p:ext uri="{BB962C8B-B14F-4D97-AF65-F5344CB8AC3E}">
        <p14:creationId xmlns:p14="http://schemas.microsoft.com/office/powerpoint/2010/main" val="242893348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bwMode="auto">
          <a:xfrm>
            <a:off x="457200" y="1333501"/>
            <a:ext cx="4114800"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2000">
                <a:solidFill>
                  <a:srgbClr val="1F497D"/>
                </a:solidFill>
                <a:latin typeface="Calibri" charset="0"/>
                <a:ea typeface="黑体" charset="0"/>
                <a:cs typeface="黑体" charset="0"/>
              </a:rPr>
              <a:t>给定一个</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矩阵，设我们从中选出了</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个和最大的不同行不同列元素（记作Σ</a:t>
            </a:r>
            <a:r>
              <a:rPr kumimoji="0" lang="en-US" altLang="zh-CN" sz="2000" baseline="-25000">
                <a:solidFill>
                  <a:srgbClr val="1F497D"/>
                </a:solidFill>
                <a:latin typeface="Calibri" charset="0"/>
                <a:ea typeface="黑体" charset="0"/>
                <a:cs typeface="黑体" charset="0"/>
              </a:rPr>
              <a:t>1</a:t>
            </a:r>
            <a:r>
              <a:rPr kumimoji="0" lang="zh-CN" altLang="en-US" sz="2000">
                <a:solidFill>
                  <a:srgbClr val="1F497D"/>
                </a:solidFill>
                <a:latin typeface="Calibri" charset="0"/>
                <a:ea typeface="黑体" charset="0"/>
                <a:cs typeface="黑体" charset="0"/>
              </a:rPr>
              <a:t>）。且令</a:t>
            </a:r>
            <a:r>
              <a:rPr kumimoji="0" lang="en-US" altLang="zh-CN" sz="2000">
                <a:solidFill>
                  <a:srgbClr val="1F497D"/>
                </a:solidFill>
                <a:latin typeface="Calibri" charset="0"/>
                <a:ea typeface="黑体" charset="0"/>
                <a:cs typeface="黑体" charset="0"/>
              </a:rPr>
              <a:t>a</a:t>
            </a:r>
            <a:r>
              <a:rPr kumimoji="0" lang="en-US" altLang="zh-CN" sz="2000" baseline="-25000">
                <a:solidFill>
                  <a:srgbClr val="1F497D"/>
                </a:solidFill>
                <a:latin typeface="Calibri" charset="0"/>
                <a:ea typeface="黑体" charset="0"/>
                <a:cs typeface="黑体" charset="0"/>
              </a:rPr>
              <a:t>ij</a:t>
            </a:r>
            <a:r>
              <a:rPr kumimoji="0" lang="zh-CN" altLang="en-US" sz="2000">
                <a:solidFill>
                  <a:srgbClr val="1F497D"/>
                </a:solidFill>
                <a:latin typeface="Calibri" charset="0"/>
                <a:ea typeface="黑体" charset="0"/>
                <a:cs typeface="黑体" charset="0"/>
              </a:rPr>
              <a:t>是其中在第</a:t>
            </a:r>
            <a:r>
              <a:rPr kumimoji="0" lang="en-US" altLang="zh-CN" sz="2000">
                <a:solidFill>
                  <a:srgbClr val="1F497D"/>
                </a:solidFill>
                <a:latin typeface="Calibri" charset="0"/>
                <a:ea typeface="黑体" charset="0"/>
                <a:cs typeface="黑体" charset="0"/>
              </a:rPr>
              <a:t> i </a:t>
            </a:r>
            <a:r>
              <a:rPr kumimoji="0" lang="zh-CN" altLang="en-US" sz="2000">
                <a:solidFill>
                  <a:srgbClr val="1F497D"/>
                </a:solidFill>
                <a:latin typeface="Calibri" charset="0"/>
                <a:ea typeface="黑体" charset="0"/>
                <a:cs typeface="黑体" charset="0"/>
              </a:rPr>
              <a:t>行选出的元素。</a:t>
            </a:r>
            <a:endParaRPr kumimoji="0" lang="en-US" altLang="zh-CN" sz="2000">
              <a:solidFill>
                <a:srgbClr val="1F497D"/>
              </a:solidFill>
              <a:latin typeface="Calibri" charset="0"/>
              <a:ea typeface="黑体" charset="0"/>
              <a:cs typeface="黑体" charset="0"/>
            </a:endParaRPr>
          </a:p>
          <a:p>
            <a:r>
              <a:rPr kumimoji="0" lang="zh-CN" altLang="en-US" sz="2000">
                <a:solidFill>
                  <a:srgbClr val="1F497D"/>
                </a:solidFill>
                <a:latin typeface="Calibri" charset="0"/>
                <a:ea typeface="黑体" charset="0"/>
                <a:cs typeface="黑体" charset="0"/>
              </a:rPr>
              <a:t>若在第</a:t>
            </a:r>
            <a:r>
              <a:rPr kumimoji="0" lang="en-US" altLang="zh-CN" sz="2000">
                <a:solidFill>
                  <a:srgbClr val="1F497D"/>
                </a:solidFill>
                <a:latin typeface="Calibri" charset="0"/>
                <a:ea typeface="黑体" charset="0"/>
                <a:cs typeface="黑体" charset="0"/>
              </a:rPr>
              <a:t>i</a:t>
            </a:r>
            <a:r>
              <a:rPr kumimoji="0" lang="zh-CN" altLang="en-US" sz="2000">
                <a:solidFill>
                  <a:srgbClr val="1F497D"/>
                </a:solidFill>
                <a:latin typeface="Calibri" charset="0"/>
                <a:ea typeface="黑体" charset="0"/>
                <a:cs typeface="黑体" charset="0"/>
              </a:rPr>
              <a:t>行先固定任一</a:t>
            </a:r>
            <a:r>
              <a:rPr kumimoji="0" lang="en-US" altLang="zh-CN" sz="2000">
                <a:solidFill>
                  <a:srgbClr val="1F497D"/>
                </a:solidFill>
                <a:latin typeface="Calibri" charset="0"/>
                <a:ea typeface="黑体" charset="0"/>
                <a:cs typeface="黑体" charset="0"/>
              </a:rPr>
              <a:t>h≠j</a:t>
            </a:r>
            <a:r>
              <a:rPr kumimoji="0" lang="zh-CN" altLang="en-US" sz="2000">
                <a:solidFill>
                  <a:srgbClr val="1F497D"/>
                </a:solidFill>
                <a:latin typeface="Calibri" charset="0"/>
                <a:ea typeface="黑体" charset="0"/>
                <a:cs typeface="黑体" charset="0"/>
              </a:rPr>
              <a:t>元素</a:t>
            </a:r>
            <a:r>
              <a:rPr kumimoji="0" lang="en-US" altLang="zh-CN" sz="2000">
                <a:solidFill>
                  <a:srgbClr val="1F497D"/>
                </a:solidFill>
                <a:latin typeface="Calibri" charset="0"/>
                <a:ea typeface="黑体" charset="0"/>
                <a:cs typeface="黑体" charset="0"/>
              </a:rPr>
              <a:t>a</a:t>
            </a:r>
            <a:r>
              <a:rPr kumimoji="0" lang="en-US" altLang="zh-CN" sz="2000" baseline="-25000">
                <a:solidFill>
                  <a:srgbClr val="1F497D"/>
                </a:solidFill>
                <a:latin typeface="Calibri" charset="0"/>
                <a:ea typeface="黑体" charset="0"/>
                <a:cs typeface="黑体" charset="0"/>
              </a:rPr>
              <a:t>ih</a:t>
            </a:r>
            <a:r>
              <a:rPr kumimoji="0" lang="zh-CN" altLang="en-US" sz="2000">
                <a:solidFill>
                  <a:srgbClr val="1F497D"/>
                </a:solidFill>
                <a:latin typeface="Calibri" charset="0"/>
                <a:ea typeface="黑体" charset="0"/>
                <a:cs typeface="黑体" charset="0"/>
              </a:rPr>
              <a:t>，再考虑与其他不同行不同列元素之最大和（记作Σ</a:t>
            </a:r>
            <a:r>
              <a:rPr kumimoji="0" lang="en-US" altLang="zh-CN" sz="2000" baseline="-25000">
                <a:solidFill>
                  <a:srgbClr val="1F497D"/>
                </a:solidFill>
                <a:latin typeface="Calibri" charset="0"/>
                <a:ea typeface="黑体" charset="0"/>
                <a:cs typeface="黑体" charset="0"/>
              </a:rPr>
              <a:t>2</a:t>
            </a:r>
            <a:r>
              <a:rPr kumimoji="0" lang="zh-CN" altLang="en-US" sz="2000">
                <a:solidFill>
                  <a:srgbClr val="1F497D"/>
                </a:solidFill>
                <a:latin typeface="Calibri" charset="0"/>
                <a:ea typeface="黑体" charset="0"/>
                <a:cs typeface="黑体" charset="0"/>
              </a:rPr>
              <a:t>）</a:t>
            </a:r>
            <a:endParaRPr kumimoji="0" lang="en-US" altLang="zh-CN" sz="2000">
              <a:solidFill>
                <a:srgbClr val="1F497D"/>
              </a:solidFill>
              <a:latin typeface="Calibri" charset="0"/>
              <a:ea typeface="黑体" charset="0"/>
              <a:cs typeface="黑体" charset="0"/>
            </a:endParaRPr>
          </a:p>
          <a:p>
            <a:r>
              <a:rPr kumimoji="0" lang="zh-CN" altLang="en-US" sz="2000">
                <a:solidFill>
                  <a:srgbClr val="1F497D"/>
                </a:solidFill>
                <a:latin typeface="Calibri" charset="0"/>
                <a:ea typeface="黑体" charset="0"/>
                <a:cs typeface="黑体" charset="0"/>
              </a:rPr>
              <a:t>必有：Σ</a:t>
            </a:r>
            <a:r>
              <a:rPr kumimoji="0" lang="en-US" altLang="zh-CN" sz="2000" baseline="-25000">
                <a:solidFill>
                  <a:srgbClr val="1F497D"/>
                </a:solidFill>
                <a:latin typeface="Calibri" charset="0"/>
                <a:ea typeface="黑体" charset="0"/>
                <a:cs typeface="黑体" charset="0"/>
              </a:rPr>
              <a:t>1</a:t>
            </a:r>
            <a:r>
              <a:rPr kumimoji="0" lang="en-US" altLang="zh-CN" sz="2000">
                <a:solidFill>
                  <a:srgbClr val="1F497D"/>
                </a:solidFill>
                <a:latin typeface="Calibri" charset="0"/>
                <a:ea typeface="黑体" charset="0"/>
                <a:cs typeface="黑体" charset="0"/>
              </a:rPr>
              <a:t>≥</a:t>
            </a:r>
            <a:r>
              <a:rPr kumimoji="0" lang="zh-CN" altLang="en-US" sz="2000">
                <a:solidFill>
                  <a:srgbClr val="1F497D"/>
                </a:solidFill>
                <a:latin typeface="Calibri" charset="0"/>
                <a:ea typeface="黑体" charset="0"/>
                <a:cs typeface="黑体" charset="0"/>
              </a:rPr>
              <a:t>Σ</a:t>
            </a:r>
            <a:r>
              <a:rPr kumimoji="0" lang="en-US" altLang="zh-CN" sz="2000" baseline="-25000">
                <a:solidFill>
                  <a:srgbClr val="1F497D"/>
                </a:solidFill>
                <a:latin typeface="Calibri" charset="0"/>
                <a:ea typeface="黑体" charset="0"/>
                <a:cs typeface="黑体" charset="0"/>
              </a:rPr>
              <a:t>2</a:t>
            </a:r>
            <a:endParaRPr kumimoji="0" lang="zh-CN" altLang="en-US" sz="2000">
              <a:solidFill>
                <a:srgbClr val="1F497D"/>
              </a:solidFill>
              <a:latin typeface="Calibri" charset="0"/>
              <a:ea typeface="黑体" charset="0"/>
              <a:cs typeface="黑体" charset="0"/>
            </a:endParaRPr>
          </a:p>
        </p:txBody>
      </p:sp>
      <p:sp>
        <p:nvSpPr>
          <p:cNvPr id="91138"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4000">
                <a:latin typeface="黑体" charset="0"/>
                <a:ea typeface="黑体" charset="0"/>
                <a:cs typeface="黑体" charset="0"/>
              </a:rPr>
              <a:t>以下有助于理解最后的断言</a:t>
            </a:r>
          </a:p>
        </p:txBody>
      </p:sp>
      <p:graphicFrame>
        <p:nvGraphicFramePr>
          <p:cNvPr id="91139" name="内容占位符 3"/>
          <p:cNvGraphicFramePr>
            <a:graphicFrameLocks noChangeAspect="1"/>
          </p:cNvGraphicFramePr>
          <p:nvPr/>
        </p:nvGraphicFramePr>
        <p:xfrm>
          <a:off x="4656138" y="1418167"/>
          <a:ext cx="4379912" cy="3839987"/>
        </p:xfrm>
        <a:graphic>
          <a:graphicData uri="http://schemas.openxmlformats.org/presentationml/2006/ole">
            <mc:AlternateContent xmlns:mc="http://schemas.openxmlformats.org/markup-compatibility/2006">
              <mc:Choice xmlns:v="urn:schemas-microsoft-com:vml" Requires="v">
                <p:oleObj spid="_x0000_s10258" name="公式" r:id="rId3" imgW="1435100" imgH="1511300" progId="Equation.3">
                  <p:embed/>
                </p:oleObj>
              </mc:Choice>
              <mc:Fallback>
                <p:oleObj name="公式" r:id="rId3" imgW="1435100" imgH="151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1418167"/>
                        <a:ext cx="4379912" cy="3839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1779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内容占位符 2"/>
          <p:cNvSpPr>
            <a:spLocks noGrp="1"/>
          </p:cNvSpPr>
          <p:nvPr>
            <p:ph idx="1"/>
          </p:nvPr>
        </p:nvSpPr>
        <p:spPr bwMode="auto">
          <a:xfrm>
            <a:off x="457201" y="1333501"/>
            <a:ext cx="4691063"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2800">
                <a:solidFill>
                  <a:srgbClr val="1F497D"/>
                </a:solidFill>
                <a:latin typeface="Calibri" charset="0"/>
                <a:ea typeface="黑体" charset="0"/>
                <a:cs typeface="黑体" charset="0"/>
              </a:rPr>
              <a:t>不同行不同列元素之最大和：Σ</a:t>
            </a:r>
            <a:r>
              <a:rPr kumimoji="0" lang="en-US" altLang="zh-CN" sz="2800" baseline="-25000">
                <a:solidFill>
                  <a:srgbClr val="1F497D"/>
                </a:solidFill>
                <a:latin typeface="Calibri" charset="0"/>
                <a:ea typeface="黑体" charset="0"/>
                <a:cs typeface="黑体" charset="0"/>
              </a:rPr>
              <a:t>1</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8</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8</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24</a:t>
            </a:r>
          </a:p>
          <a:p>
            <a:r>
              <a:rPr kumimoji="0" lang="zh-CN" altLang="en-US" sz="2800">
                <a:solidFill>
                  <a:srgbClr val="1F497D"/>
                </a:solidFill>
                <a:latin typeface="Calibri" charset="0"/>
                <a:ea typeface="黑体" charset="0"/>
                <a:cs typeface="黑体" charset="0"/>
              </a:rPr>
              <a:t>如果我们固定第</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行的第</a:t>
            </a:r>
            <a:r>
              <a:rPr kumimoji="0" lang="en-US" altLang="zh-CN" sz="2800">
                <a:solidFill>
                  <a:srgbClr val="1F497D"/>
                </a:solidFill>
                <a:latin typeface="Calibri" charset="0"/>
                <a:ea typeface="黑体" charset="0"/>
                <a:cs typeface="黑体" charset="0"/>
              </a:rPr>
              <a:t>1</a:t>
            </a:r>
            <a:r>
              <a:rPr kumimoji="0" lang="zh-CN" altLang="en-US" sz="2800">
                <a:solidFill>
                  <a:srgbClr val="1F497D"/>
                </a:solidFill>
                <a:latin typeface="Calibri" charset="0"/>
                <a:ea typeface="黑体" charset="0"/>
                <a:cs typeface="黑体" charset="0"/>
              </a:rPr>
              <a:t>列元素</a:t>
            </a:r>
            <a:r>
              <a:rPr kumimoji="0" lang="en-US" altLang="zh-CN" sz="2800">
                <a:solidFill>
                  <a:srgbClr val="1F497D"/>
                </a:solidFill>
                <a:latin typeface="Calibri" charset="0"/>
                <a:ea typeface="黑体" charset="0"/>
                <a:cs typeface="黑体" charset="0"/>
              </a:rPr>
              <a:t>6</a:t>
            </a:r>
            <a:r>
              <a:rPr kumimoji="0" lang="zh-CN" altLang="en-US" sz="2800">
                <a:solidFill>
                  <a:srgbClr val="1F497D"/>
                </a:solidFill>
                <a:latin typeface="Calibri" charset="0"/>
                <a:ea typeface="黑体" charset="0"/>
                <a:cs typeface="黑体" charset="0"/>
              </a:rPr>
              <a:t>，再看与其他行的不同列元素之最大和：Σ</a:t>
            </a:r>
            <a:r>
              <a:rPr kumimoji="0" lang="en-US" altLang="zh-CN" sz="2800" baseline="-25000">
                <a:solidFill>
                  <a:srgbClr val="1F497D"/>
                </a:solidFill>
                <a:latin typeface="Calibri" charset="0"/>
                <a:ea typeface="黑体" charset="0"/>
                <a:cs typeface="黑体" charset="0"/>
              </a:rPr>
              <a:t>2</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6</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9</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23</a:t>
            </a:r>
          </a:p>
        </p:txBody>
      </p:sp>
      <p:sp>
        <p:nvSpPr>
          <p:cNvPr id="92162"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黑体" charset="0"/>
                <a:ea typeface="黑体" charset="0"/>
                <a:cs typeface="黑体" charset="0"/>
              </a:rPr>
              <a:t>例子</a:t>
            </a:r>
          </a:p>
        </p:txBody>
      </p:sp>
      <p:graphicFrame>
        <p:nvGraphicFramePr>
          <p:cNvPr id="92163" name="内容占位符 3"/>
          <p:cNvGraphicFramePr>
            <a:graphicFrameLocks noChangeAspect="1"/>
          </p:cNvGraphicFramePr>
          <p:nvPr/>
        </p:nvGraphicFramePr>
        <p:xfrm>
          <a:off x="5292726" y="1298222"/>
          <a:ext cx="3217863" cy="2259542"/>
        </p:xfrm>
        <a:graphic>
          <a:graphicData uri="http://schemas.openxmlformats.org/presentationml/2006/ole">
            <mc:AlternateContent xmlns:mc="http://schemas.openxmlformats.org/markup-compatibility/2006">
              <mc:Choice xmlns:v="urn:schemas-microsoft-com:vml" Requires="v">
                <p:oleObj spid="_x0000_s11282" name="公式" r:id="rId3" imgW="1054100" imgH="889000" progId="Equation.3">
                  <p:embed/>
                </p:oleObj>
              </mc:Choice>
              <mc:Fallback>
                <p:oleObj name="公式" r:id="rId3" imgW="10541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6" y="1298222"/>
                        <a:ext cx="3217863" cy="22595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2" name="文本框 4"/>
          <p:cNvSpPr txBox="1">
            <a:spLocks noChangeArrowheads="1"/>
          </p:cNvSpPr>
          <p:nvPr/>
        </p:nvSpPr>
        <p:spPr bwMode="auto">
          <a:xfrm>
            <a:off x="5076825" y="3638903"/>
            <a:ext cx="38877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dirty="0" smtClean="0">
                <a:solidFill>
                  <a:srgbClr val="1F497D"/>
                </a:solidFill>
                <a:latin typeface="+mn-lt"/>
                <a:ea typeface="黑体"/>
                <a:cs typeface="黑体"/>
              </a:rPr>
              <a:t>如果我们固定第</a:t>
            </a:r>
            <a:r>
              <a:rPr lang="en-US" altLang="zh-CN" dirty="0" smtClean="0">
                <a:solidFill>
                  <a:srgbClr val="1F497D"/>
                </a:solidFill>
                <a:latin typeface="+mn-lt"/>
                <a:ea typeface="黑体"/>
                <a:cs typeface="黑体"/>
              </a:rPr>
              <a:t>3</a:t>
            </a:r>
            <a:r>
              <a:rPr lang="zh-CN" altLang="en-US" dirty="0" smtClean="0">
                <a:solidFill>
                  <a:srgbClr val="1F497D"/>
                </a:solidFill>
                <a:latin typeface="+mn-lt"/>
                <a:ea typeface="黑体"/>
                <a:cs typeface="黑体"/>
              </a:rPr>
              <a:t>行的第</a:t>
            </a:r>
            <a:r>
              <a:rPr lang="en-US" altLang="zh-CN" dirty="0" smtClean="0">
                <a:solidFill>
                  <a:srgbClr val="1F497D"/>
                </a:solidFill>
                <a:latin typeface="+mn-lt"/>
                <a:ea typeface="黑体"/>
                <a:cs typeface="黑体"/>
              </a:rPr>
              <a:t>1</a:t>
            </a:r>
            <a:r>
              <a:rPr lang="zh-CN" altLang="en-US" dirty="0" smtClean="0">
                <a:solidFill>
                  <a:srgbClr val="1F497D"/>
                </a:solidFill>
                <a:latin typeface="+mn-lt"/>
                <a:ea typeface="黑体"/>
                <a:cs typeface="黑体"/>
              </a:rPr>
              <a:t>列元素</a:t>
            </a:r>
            <a:r>
              <a:rPr lang="en-US" altLang="zh-CN" dirty="0" smtClean="0">
                <a:solidFill>
                  <a:srgbClr val="1F497D"/>
                </a:solidFill>
                <a:latin typeface="+mn-lt"/>
                <a:ea typeface="黑体"/>
                <a:cs typeface="黑体"/>
              </a:rPr>
              <a:t>7</a:t>
            </a:r>
            <a:r>
              <a:rPr lang="zh-CN" altLang="en-US" dirty="0" smtClean="0">
                <a:solidFill>
                  <a:srgbClr val="1F497D"/>
                </a:solidFill>
                <a:latin typeface="+mn-lt"/>
                <a:ea typeface="黑体"/>
                <a:cs typeface="黑体"/>
              </a:rPr>
              <a:t>，再看与其他行的不同列元素之最大和：</a:t>
            </a:r>
            <a:r>
              <a:rPr kumimoji="0" lang="zh-CN" altLang="en-US" dirty="0" smtClean="0">
                <a:solidFill>
                  <a:srgbClr val="1F497D"/>
                </a:solidFill>
                <a:latin typeface="+mn-lt"/>
                <a:ea typeface="黑体"/>
                <a:cs typeface="黑体"/>
              </a:rPr>
              <a:t>Σ</a:t>
            </a:r>
            <a:r>
              <a:rPr kumimoji="0" lang="en-US" altLang="zh-CN" baseline="-25000" dirty="0" smtClean="0">
                <a:solidFill>
                  <a:srgbClr val="1F497D"/>
                </a:solidFill>
                <a:latin typeface="+mn-lt"/>
                <a:ea typeface="黑体"/>
                <a:cs typeface="黑体"/>
              </a:rPr>
              <a:t>2</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7</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4</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4</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9</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24</a:t>
            </a:r>
            <a:endParaRPr lang="en-US" altLang="zh-CN" dirty="0" smtClean="0">
              <a:solidFill>
                <a:srgbClr val="1F497D"/>
              </a:solidFill>
              <a:latin typeface="+mn-lt"/>
              <a:ea typeface="黑体"/>
              <a:cs typeface="黑体"/>
            </a:endParaRPr>
          </a:p>
        </p:txBody>
      </p:sp>
      <p:sp>
        <p:nvSpPr>
          <p:cNvPr id="92165" name="文本框 5"/>
          <p:cNvSpPr txBox="1">
            <a:spLocks noChangeArrowheads="1"/>
          </p:cNvSpPr>
          <p:nvPr/>
        </p:nvSpPr>
        <p:spPr bwMode="auto">
          <a:xfrm>
            <a:off x="900114" y="4838348"/>
            <a:ext cx="3743325"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1F497D"/>
                </a:solidFill>
                <a:latin typeface="黑体" charset="0"/>
                <a:ea typeface="黑体" charset="0"/>
                <a:cs typeface="黑体" charset="0"/>
              </a:rPr>
              <a:t>无条件最优≥受限最优</a:t>
            </a:r>
          </a:p>
        </p:txBody>
      </p:sp>
    </p:spTree>
    <p:extLst>
      <p:ext uri="{BB962C8B-B14F-4D97-AF65-F5344CB8AC3E}">
        <p14:creationId xmlns:p14="http://schemas.microsoft.com/office/powerpoint/2010/main" val="6441369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rmAutofit fontScale="77500" lnSpcReduction="20000"/>
          </a:bodyPr>
          <a:lstStyle/>
          <a:p>
            <a:pPr marL="457200" indent="-457200">
              <a:buFont typeface="Wingdings" charset="2"/>
              <a:buChar char="²"/>
            </a:pPr>
            <a:r>
              <a:rPr lang="zh-CN" altLang="zh-CN" dirty="0"/>
              <a:t>本章当中我们没有过多讨论计算广告相关的技术</a:t>
            </a:r>
            <a:r>
              <a:rPr lang="zh-CN" altLang="zh-CN" dirty="0" smtClean="0"/>
              <a:t>。</a:t>
            </a:r>
            <a:endParaRPr lang="en-US" altLang="zh-CN" dirty="0" smtClean="0"/>
          </a:p>
          <a:p>
            <a:pPr marL="457200" indent="-457200">
              <a:buFont typeface="Wingdings" charset="2"/>
              <a:buChar char="²"/>
            </a:pPr>
            <a:r>
              <a:rPr lang="zh-CN" altLang="zh-CN" dirty="0" smtClean="0"/>
              <a:t>实际上</a:t>
            </a:r>
            <a:r>
              <a:rPr lang="zh-CN" altLang="zh-CN" dirty="0"/>
              <a:t>，计算技术构成了计算广告发展的基础</a:t>
            </a:r>
            <a:r>
              <a:rPr lang="zh-CN" altLang="zh-CN" dirty="0" smtClean="0"/>
              <a:t>。</a:t>
            </a:r>
            <a:endParaRPr lang="en-US" altLang="zh-CN" dirty="0" smtClean="0"/>
          </a:p>
          <a:p>
            <a:pPr marL="457200" indent="-457200">
              <a:buFont typeface="Wingdings" charset="2"/>
              <a:buChar char="²"/>
            </a:pPr>
            <a:r>
              <a:rPr lang="zh-CN" altLang="zh-CN" dirty="0" smtClean="0"/>
              <a:t>但</a:t>
            </a:r>
            <a:r>
              <a:rPr lang="zh-CN" altLang="zh-CN" dirty="0"/>
              <a:t>是，计算广告这种技术驱动的逻辑背后或许隐藏着强烈的资本垄断的危险。 </a:t>
            </a:r>
            <a:endParaRPr kumimoji="1" lang="zh-CN" altLang="en-US" dirty="0"/>
          </a:p>
        </p:txBody>
      </p:sp>
      <p:sp>
        <p:nvSpPr>
          <p:cNvPr id="4" name="标题 3"/>
          <p:cNvSpPr>
            <a:spLocks noGrp="1"/>
          </p:cNvSpPr>
          <p:nvPr>
            <p:ph type="title"/>
          </p:nvPr>
        </p:nvSpPr>
        <p:spPr/>
        <p:txBody>
          <a:bodyPr>
            <a:normAutofit/>
          </a:bodyPr>
          <a:lstStyle/>
          <a:p>
            <a:r>
              <a:rPr lang="zh-CN" altLang="zh-CN" b="1" dirty="0"/>
              <a:t>六、</a:t>
            </a:r>
            <a:r>
              <a:rPr lang="zh-CN" altLang="zh-CN" b="1" dirty="0" smtClean="0"/>
              <a:t>结语</a:t>
            </a:r>
            <a:endParaRPr kumimoji="1" lang="zh-CN" altLang="en-US" dirty="0"/>
          </a:p>
        </p:txBody>
      </p:sp>
      <p:sp>
        <p:nvSpPr>
          <p:cNvPr id="6" name="矩形 5"/>
          <p:cNvSpPr/>
          <p:nvPr/>
        </p:nvSpPr>
        <p:spPr>
          <a:xfrm>
            <a:off x="804284" y="3846445"/>
            <a:ext cx="8098470" cy="132343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2000" dirty="0"/>
              <a:t>计算广告机制设计中的用户缺位问题、投放场景中的受众操纵问题、投放过程中的侵犯用户隐私问题等。这些问题的解决单纯依赖计算机科学家和经济学研究者是远远不够的，社会科学家，也包括传播学研究者，需要在计算广告市场的机制设计方面发挥更大的作用。 </a:t>
            </a:r>
            <a:endParaRPr lang="zh-CN" altLang="en-US" sz="2000" dirty="0"/>
          </a:p>
        </p:txBody>
      </p:sp>
    </p:spTree>
    <p:extLst>
      <p:ext uri="{BB962C8B-B14F-4D97-AF65-F5344CB8AC3E}">
        <p14:creationId xmlns:p14="http://schemas.microsoft.com/office/powerpoint/2010/main" val="217973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type="pic" idx="4294967295"/>
          </p:nvPr>
        </p:nvPicPr>
        <p:blipFill rotWithShape="1">
          <a:blip r:embed="rId2"/>
          <a:srcRect t="12314" b="12314"/>
          <a:stretch/>
        </p:blipFill>
        <p:spPr>
          <a:xfrm>
            <a:off x="1560513" y="0"/>
            <a:ext cx="7583487" cy="3806825"/>
          </a:xfrm>
        </p:spPr>
      </p:pic>
      <p:sp>
        <p:nvSpPr>
          <p:cNvPr id="5" name="标题 4"/>
          <p:cNvSpPr>
            <a:spLocks noGrp="1"/>
          </p:cNvSpPr>
          <p:nvPr>
            <p:ph type="title" idx="4294967295"/>
          </p:nvPr>
        </p:nvSpPr>
        <p:spPr>
          <a:xfrm>
            <a:off x="1828800" y="3873500"/>
            <a:ext cx="7315200" cy="571500"/>
          </a:xfrm>
        </p:spPr>
        <p:txBody>
          <a:bodyPr>
            <a:normAutofit fontScale="90000"/>
          </a:bodyPr>
          <a:lstStyle/>
          <a:p>
            <a:r>
              <a:rPr kumimoji="1" lang="en-US" altLang="zh-CN" dirty="0" smtClean="0"/>
              <a:t>THIS</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END.</a:t>
            </a:r>
            <a:endParaRPr kumimoji="1" lang="zh-CN" altLang="en-US" dirty="0"/>
          </a:p>
        </p:txBody>
      </p:sp>
      <p:sp>
        <p:nvSpPr>
          <p:cNvPr id="6" name="文本占位符 5"/>
          <p:cNvSpPr>
            <a:spLocks noGrp="1"/>
          </p:cNvSpPr>
          <p:nvPr>
            <p:ph type="body" sz="half" idx="4294967295"/>
          </p:nvPr>
        </p:nvSpPr>
        <p:spPr>
          <a:xfrm>
            <a:off x="1828800" y="4572000"/>
            <a:ext cx="7315200" cy="571500"/>
          </a:xfrm>
        </p:spPr>
        <p:txBody>
          <a:bodyPr/>
          <a:lstStyle/>
          <a:p>
            <a:pPr marL="0" indent="0">
              <a:buNone/>
            </a:pPr>
            <a:r>
              <a:rPr kumimoji="1" lang="en-US" altLang="zh-CN" dirty="0" smtClean="0"/>
              <a:t>Thank</a:t>
            </a:r>
            <a:r>
              <a:rPr kumimoji="1" lang="zh-CN" altLang="en-US" dirty="0" smtClean="0"/>
              <a:t> </a:t>
            </a:r>
            <a:r>
              <a:rPr kumimoji="1" lang="en-US" altLang="zh-CN" dirty="0" smtClean="0"/>
              <a:t>you</a:t>
            </a:r>
            <a:r>
              <a:rPr kumimoji="1" lang="zh-CN" altLang="en-US" dirty="0" smtClean="0"/>
              <a:t> </a:t>
            </a:r>
            <a:r>
              <a:rPr kumimoji="1" lang="en-US" altLang="zh-CN" dirty="0" smtClean="0"/>
              <a:t>for</a:t>
            </a:r>
            <a:r>
              <a:rPr kumimoji="1" lang="zh-CN" altLang="en-US" dirty="0" smtClean="0"/>
              <a:t> </a:t>
            </a:r>
            <a:r>
              <a:rPr kumimoji="1" lang="en-US" altLang="zh-CN" dirty="0" smtClean="0"/>
              <a:t>your</a:t>
            </a:r>
            <a:r>
              <a:rPr kumimoji="1" lang="zh-CN" altLang="en-US" dirty="0" smtClean="0"/>
              <a:t> </a:t>
            </a:r>
            <a:r>
              <a:rPr kumimoji="1" lang="en-US" altLang="zh-CN" dirty="0" smtClean="0"/>
              <a:t>attention</a:t>
            </a:r>
            <a:r>
              <a:rPr kumimoji="1" lang="zh-CN" altLang="en-US" dirty="0" smtClean="0"/>
              <a:t>. </a:t>
            </a:r>
            <a:endParaRPr kumimoji="1" lang="zh-CN" altLang="en-US" dirty="0"/>
          </a:p>
        </p:txBody>
      </p:sp>
    </p:spTree>
    <p:extLst>
      <p:ext uri="{BB962C8B-B14F-4D97-AF65-F5344CB8AC3E}">
        <p14:creationId xmlns:p14="http://schemas.microsoft.com/office/powerpoint/2010/main" val="238848827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值">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6196</TotalTime>
  <Words>4871</Words>
  <Application>Microsoft Macintosh PowerPoint</Application>
  <PresentationFormat>全屏显示(16:10)</PresentationFormat>
  <Paragraphs>803</Paragraphs>
  <Slides>96</Slides>
  <Notes>1</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96</vt:i4>
      </vt:variant>
    </vt:vector>
  </HeadingPairs>
  <TitlesOfParts>
    <vt:vector size="99" baseType="lpstr">
      <vt:lpstr>中值</vt:lpstr>
      <vt:lpstr>文档</vt:lpstr>
      <vt:lpstr>公式</vt:lpstr>
      <vt:lpstr>计算广告  王成军</vt:lpstr>
      <vt:lpstr>参考书目</vt:lpstr>
      <vt:lpstr>引言</vt:lpstr>
      <vt:lpstr>核心挑战</vt:lpstr>
      <vt:lpstr>计算广告的基本内容</vt:lpstr>
      <vt:lpstr>一、引言</vt:lpstr>
      <vt:lpstr>广告的本质</vt:lpstr>
      <vt:lpstr>广告与媒介技术 </vt:lpstr>
      <vt:lpstr>计算广告与互联网</vt:lpstr>
      <vt:lpstr>行为痕迹 </vt:lpstr>
      <vt:lpstr>计算广告仍然处于技术驱动的阶段</vt:lpstr>
      <vt:lpstr>互联网广告的投放过程 </vt:lpstr>
      <vt:lpstr>产品驱动趋势：以客户为中心的产品创新</vt:lpstr>
      <vt:lpstr>二、发展历程</vt:lpstr>
      <vt:lpstr>计算广告发展路径 </vt:lpstr>
      <vt:lpstr>合约广告</vt:lpstr>
      <vt:lpstr>合约广告无法实现市场出清 </vt:lpstr>
      <vt:lpstr>广告投放和管理平台</vt:lpstr>
      <vt:lpstr>竞价广告(Auction-based Advertising) </vt:lpstr>
      <vt:lpstr>广告拍卖机制</vt:lpstr>
      <vt:lpstr>广告网络</vt:lpstr>
      <vt:lpstr>广告网络：受众定向</vt:lpstr>
      <vt:lpstr>PowerPoint 演示文稿</vt:lpstr>
      <vt:lpstr>程序化交易广告</vt:lpstr>
      <vt:lpstr>广告交易市场</vt:lpstr>
      <vt:lpstr>广告交易市场：一个例子</vt:lpstr>
      <vt:lpstr>广告交易市场：一个例子</vt:lpstr>
      <vt:lpstr>广告交易市场：一个例子</vt:lpstr>
      <vt:lpstr>广告交易市场：一个例子</vt:lpstr>
      <vt:lpstr>广告交易市场：一个例子</vt:lpstr>
      <vt:lpstr>广告交易市场</vt:lpstr>
      <vt:lpstr>原生广告 Native Ads</vt:lpstr>
      <vt:lpstr>三、优化目标</vt:lpstr>
      <vt:lpstr>计算广告的收入</vt:lpstr>
      <vt:lpstr>计算广告的核心优化目标</vt:lpstr>
      <vt:lpstr>计算广告的核心优化目标</vt:lpstr>
      <vt:lpstr>合约广告的核心优化目标</vt:lpstr>
      <vt:lpstr>广告网络的核心优化目标</vt:lpstr>
      <vt:lpstr>搜索广告的核心优化目标</vt:lpstr>
      <vt:lpstr>广告交易市场的核心优化目标</vt:lpstr>
      <vt:lpstr>广告交易平台的核心优化目标</vt:lpstr>
      <vt:lpstr>四、计算广告市场的博弈、拍卖与匹配</vt:lpstr>
      <vt:lpstr>博弈论分析的收益矩阵</vt:lpstr>
      <vt:lpstr>博弈论分析的收益矩阵</vt:lpstr>
      <vt:lpstr>纳什均衡</vt:lpstr>
      <vt:lpstr> 囚徒困境博弈的收益矩阵</vt:lpstr>
      <vt:lpstr>广告投放博弈中的严格占优策略 </vt:lpstr>
      <vt:lpstr>是否投放广告的博弈收益矩阵 </vt:lpstr>
      <vt:lpstr>个体最优、社会最优、帕累托最优</vt:lpstr>
      <vt:lpstr>拍卖</vt:lpstr>
      <vt:lpstr>快速销售难以估值、容易过期的商品</vt:lpstr>
      <vt:lpstr>单品拍卖</vt:lpstr>
      <vt:lpstr>增价拍卖</vt:lpstr>
      <vt:lpstr>降价拍卖</vt:lpstr>
      <vt:lpstr>密封拍卖</vt:lpstr>
      <vt:lpstr>次价密封拍卖</vt:lpstr>
      <vt:lpstr>首价密封拍卖与降价拍卖（荷兰拍卖）完全等价</vt:lpstr>
      <vt:lpstr>增价拍卖（英式拍卖）和次价密封拍卖等价</vt:lpstr>
      <vt:lpstr>对单品拍卖， 次价密封拍卖鼓励人们说真话</vt:lpstr>
      <vt:lpstr>对单品拍卖， 次价密封拍卖鼓励人们说真话</vt:lpstr>
      <vt:lpstr>收入等价&amp;信息披露程度</vt:lpstr>
      <vt:lpstr>匹配</vt:lpstr>
      <vt:lpstr>广告主与广告位二部图中的完美匹配 </vt:lpstr>
      <vt:lpstr>广告主与广告位二部图中的受限组 </vt:lpstr>
      <vt:lpstr>广告主对广告位的估值与最优分配 </vt:lpstr>
      <vt:lpstr>市场清仓与社会最优</vt:lpstr>
      <vt:lpstr>市场清仓与社会最优</vt:lpstr>
      <vt:lpstr>需求：根据广告主对广告位的估值找到市场清􏲆价格并实现完美匹配。</vt:lpstr>
      <vt:lpstr>PowerPoint 演示文稿</vt:lpstr>
      <vt:lpstr>匈牙利算法</vt:lpstr>
      <vt:lpstr>通过加价的方式协调分配</vt:lpstr>
      <vt:lpstr>使用Python软件实现匈牙利算法 </vt:lpstr>
      <vt:lpstr>第五节 计算广告􏴇􏴈的􏱽􏱾机制设计</vt:lpstr>
      <vt:lpstr>根据点击率和点击价值估价 </vt:lpstr>
      <vt:lpstr>既然匹配市场的市场清空价格可以实现社会最优，为什么我们要发展新的拍卖机制？</vt:lpstr>
      <vt:lpstr>广义首价拍卖</vt:lpstr>
      <vt:lpstr>广义首价拍卖不存在纯策略均衡。</vt:lpstr>
      <vt:lpstr>一、广义次价拍卖</vt:lpstr>
      <vt:lpstr>   广义次价拍卖与纳什均衡 </vt:lpstr>
      <vt:lpstr>   广义次价拍卖与纳什均衡 </vt:lpstr>
      <vt:lpstr>   广义次价拍卖与纳什均衡 </vt:lpstr>
      <vt:lpstr>我们并不清楚广义次价拍卖的正确性，但采用它未必是一种错误 </vt:lpstr>
      <vt:lpstr>二、维克瑞-克拉克-格罗夫拍卖</vt:lpstr>
      <vt:lpstr>VCG拍卖 </vt:lpstr>
      <vt:lpstr>VCG拍卖 </vt:lpstr>
      <vt:lpstr>VCG拍卖 </vt:lpstr>
      <vt:lpstr>VCG定价机制</vt:lpstr>
      <vt:lpstr>VCG价格的一般化表示</vt:lpstr>
      <vt:lpstr>如何证明VCG拍卖鼓励说真话？</vt:lpstr>
      <vt:lpstr>一个广告主调整报价的原因</vt:lpstr>
      <vt:lpstr>？？？</vt:lpstr>
      <vt:lpstr>？？？</vt:lpstr>
      <vt:lpstr>以下有助于理解最后的断言</vt:lpstr>
      <vt:lpstr>例子</vt:lpstr>
      <vt:lpstr>六、结语</vt:lpstr>
      <vt:lpstr>THIS IS THE END.</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计算广告  王成军</dc:title>
  <dc:creator>chengjun wang</dc:creator>
  <cp:lastModifiedBy>chengjun wang</cp:lastModifiedBy>
  <cp:revision>236</cp:revision>
  <dcterms:created xsi:type="dcterms:W3CDTF">2018-09-30T06:54:25Z</dcterms:created>
  <dcterms:modified xsi:type="dcterms:W3CDTF">2018-10-04T14:17:41Z</dcterms:modified>
</cp:coreProperties>
</file>