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5807"/>
  </p:normalViewPr>
  <p:slideViewPr>
    <p:cSldViewPr snapToGrid="0" snapToObjects="1">
      <p:cViewPr varScale="1">
        <p:scale>
          <a:sx n="90" d="100"/>
          <a:sy n="90" d="100"/>
        </p:scale>
        <p:origin x="20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zhanglun/Desktop/Divisio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hanglun\Dropbox\SohuNews\result\Final%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rgbClr val="C00000"/>
              </a:solidFill>
              <a:ln w="9525" cap="flat" cmpd="sng" algn="ctr">
                <a:solidFill>
                  <a:schemeClr val="lt1">
                    <a:alpha val="50000"/>
                  </a:schemeClr>
                </a:solidFill>
                <a:round/>
              </a:ln>
              <a:effectLst/>
            </c:spPr>
          </c:dPt>
          <c:dPt>
            <c:idx val="1"/>
            <c:invertIfNegative val="0"/>
            <c:bubble3D val="0"/>
            <c:spPr>
              <a:solidFill>
                <a:srgbClr val="C00000"/>
              </a:solidFill>
              <a:ln w="9525" cap="flat" cmpd="sng" algn="ctr">
                <a:solidFill>
                  <a:schemeClr val="lt1">
                    <a:alpha val="50000"/>
                  </a:schemeClr>
                </a:solidFill>
                <a:round/>
              </a:ln>
              <a:effectLst/>
            </c:spPr>
          </c:dPt>
          <c:dPt>
            <c:idx val="2"/>
            <c:invertIfNegative val="0"/>
            <c:bubble3D val="0"/>
            <c:spPr>
              <a:solidFill>
                <a:srgbClr val="C00000"/>
              </a:solidFill>
              <a:ln w="9525" cap="flat" cmpd="sng" algn="ctr">
                <a:solidFill>
                  <a:schemeClr val="lt1">
                    <a:alpha val="50000"/>
                  </a:schemeClr>
                </a:solidFill>
                <a:round/>
              </a:ln>
              <a:effectLst/>
            </c:spPr>
          </c:dPt>
          <c:dPt>
            <c:idx val="3"/>
            <c:invertIfNegative val="0"/>
            <c:bubble3D val="0"/>
            <c:spPr>
              <a:solidFill>
                <a:srgbClr val="C00000"/>
              </a:solidFill>
              <a:ln w="9525" cap="flat" cmpd="sng" algn="ctr">
                <a:solidFill>
                  <a:schemeClr val="lt1">
                    <a:alpha val="50000"/>
                  </a:schemeClr>
                </a:solidFill>
                <a:round/>
              </a:ln>
              <a:effectLst/>
            </c:spPr>
          </c:dPt>
          <c:dPt>
            <c:idx val="4"/>
            <c:invertIfNegative val="0"/>
            <c:bubble3D val="0"/>
            <c:spPr>
              <a:solidFill>
                <a:srgbClr val="C00000"/>
              </a:solidFill>
              <a:ln w="9525" cap="flat" cmpd="sng" algn="ctr">
                <a:solidFill>
                  <a:schemeClr val="lt1">
                    <a:alpha val="50000"/>
                  </a:schemeClr>
                </a:solidFill>
                <a:round/>
              </a:ln>
              <a:effectLst/>
            </c:spPr>
          </c:dPt>
          <c:dLbls>
            <c:dLbl>
              <c:idx val="17"/>
              <c:spPr>
                <a:solidFill>
                  <a:schemeClr val="accent6"/>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工作表1!$A$1:$A$26</c:f>
              <c:strCache>
                <c:ptCount val="26"/>
                <c:pt idx="0">
                  <c:v>•Communication and Technology </c:v>
                </c:pt>
                <c:pt idx="1">
                  <c:v>•Mass Communication </c:v>
                </c:pt>
                <c:pt idx="2">
                  <c:v>•Health Communication</c:v>
                </c:pt>
                <c:pt idx="3">
                  <c:v>Political Communication</c:v>
                </c:pt>
                <c:pt idx="4">
                  <c:v>•Journalism Studies</c:v>
                </c:pt>
                <c:pt idx="5">
                  <c:v>•Global Communication and Social Change</c:v>
                </c:pt>
                <c:pt idx="6">
                  <c:v>•Feminist Scholarship </c:v>
                </c:pt>
                <c:pt idx="7">
                  <c:v>•Philosophy, Theory and  Critique </c:v>
                </c:pt>
                <c:pt idx="8">
                  <c:v>Public Relations</c:v>
                </c:pt>
                <c:pt idx="9">
                  <c:v>•Information Systems </c:v>
                </c:pt>
                <c:pt idx="10">
                  <c:v>•Organizational Communication</c:v>
                </c:pt>
                <c:pt idx="11">
                  <c:v>Popular  Communication</c:v>
                </c:pt>
                <c:pt idx="12">
                  <c:v>•Children, Adolescents and Media </c:v>
                </c:pt>
                <c:pt idx="13">
                  <c:v>•Environmental Communication</c:v>
                </c:pt>
                <c:pt idx="14">
                  <c:v>•Ethnicity and Race in Communication </c:v>
                </c:pt>
                <c:pt idx="15">
                  <c:v>•Communication Law and Policy </c:v>
                </c:pt>
                <c:pt idx="16">
                  <c:v>•Intercultural Communication </c:v>
                </c:pt>
                <c:pt idx="17">
                  <c:v>Computational Methods</c:v>
                </c:pt>
                <c:pt idx="18">
                  <c:v>•Game Studies</c:v>
                </c:pt>
                <c:pt idx="19">
                  <c:v>•Communication History</c:v>
                </c:pt>
                <c:pt idx="20">
                  <c:v>•Interpersonal Communication</c:v>
                </c:pt>
                <c:pt idx="21">
                  <c:v>Visual Communication Studies</c:v>
                </c:pt>
                <c:pt idx="22">
                  <c:v>•Instructional and Developmental Communication </c:v>
                </c:pt>
                <c:pt idx="23">
                  <c:v>•Language and Social Interaction</c:v>
                </c:pt>
                <c:pt idx="24">
                  <c:v>Public Diplomacy</c:v>
                </c:pt>
                <c:pt idx="25">
                  <c:v>Sports Communication </c:v>
                </c:pt>
              </c:strCache>
            </c:strRef>
          </c:cat>
          <c:val>
            <c:numRef>
              <c:f>工作表1!$B$1:$B$26</c:f>
              <c:numCache>
                <c:formatCode>General</c:formatCode>
                <c:ptCount val="26"/>
                <c:pt idx="0">
                  <c:v>88.0</c:v>
                </c:pt>
                <c:pt idx="1">
                  <c:v>70.0</c:v>
                </c:pt>
                <c:pt idx="2">
                  <c:v>59.0</c:v>
                </c:pt>
                <c:pt idx="3">
                  <c:v>59.0</c:v>
                </c:pt>
                <c:pt idx="4">
                  <c:v>48.0</c:v>
                </c:pt>
                <c:pt idx="5">
                  <c:v>40.0</c:v>
                </c:pt>
                <c:pt idx="6">
                  <c:v>30.0</c:v>
                </c:pt>
                <c:pt idx="7">
                  <c:v>30.0</c:v>
                </c:pt>
                <c:pt idx="8">
                  <c:v>30.0</c:v>
                </c:pt>
                <c:pt idx="9">
                  <c:v>29.0</c:v>
                </c:pt>
                <c:pt idx="10">
                  <c:v>27.0</c:v>
                </c:pt>
                <c:pt idx="11">
                  <c:v>25.0</c:v>
                </c:pt>
                <c:pt idx="12">
                  <c:v>21.0</c:v>
                </c:pt>
                <c:pt idx="13">
                  <c:v>18.0</c:v>
                </c:pt>
                <c:pt idx="14">
                  <c:v>18.0</c:v>
                </c:pt>
                <c:pt idx="15">
                  <c:v>17.0</c:v>
                </c:pt>
                <c:pt idx="16">
                  <c:v>17.0</c:v>
                </c:pt>
                <c:pt idx="17">
                  <c:v>15.0</c:v>
                </c:pt>
                <c:pt idx="18">
                  <c:v>15.0</c:v>
                </c:pt>
                <c:pt idx="19">
                  <c:v>14.0</c:v>
                </c:pt>
                <c:pt idx="20">
                  <c:v>13.0</c:v>
                </c:pt>
                <c:pt idx="21">
                  <c:v>13.0</c:v>
                </c:pt>
                <c:pt idx="22">
                  <c:v>12.0</c:v>
                </c:pt>
                <c:pt idx="23">
                  <c:v>10.0</c:v>
                </c:pt>
                <c:pt idx="24">
                  <c:v>8.0</c:v>
                </c:pt>
                <c:pt idx="25">
                  <c:v>8.0</c:v>
                </c:pt>
              </c:numCache>
            </c:numRef>
          </c:val>
        </c:ser>
        <c:dLbls>
          <c:dLblPos val="inEnd"/>
          <c:showLegendKey val="0"/>
          <c:showVal val="1"/>
          <c:showCatName val="0"/>
          <c:showSerName val="0"/>
          <c:showPercent val="0"/>
          <c:showBubbleSize val="0"/>
        </c:dLbls>
        <c:gapWidth val="65"/>
        <c:axId val="2127381488"/>
        <c:axId val="2127378992"/>
      </c:barChart>
      <c:catAx>
        <c:axId val="21273814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2127378992"/>
        <c:crosses val="autoZero"/>
        <c:auto val="1"/>
        <c:lblAlgn val="ctr"/>
        <c:lblOffset val="100"/>
        <c:noMultiLvlLbl val="0"/>
      </c:catAx>
      <c:valAx>
        <c:axId val="21273789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12738148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'Category, News, Entropy by Date'!$B$1</c:f>
              <c:strCache>
                <c:ptCount val="1"/>
                <c:pt idx="0">
                  <c:v>mean.entropy</c:v>
                </c:pt>
              </c:strCache>
            </c:strRef>
          </c:tx>
          <c:spPr>
            <a:ln w="15875">
              <a:solidFill>
                <a:schemeClr val="tx1">
                  <a:shade val="95000"/>
                  <a:satMod val="105000"/>
                </a:schemeClr>
              </a:solidFill>
            </a:ln>
          </c:spPr>
          <c:marker>
            <c:symbol val="diamond"/>
            <c:size val="3"/>
            <c:spPr>
              <a:solidFill>
                <a:schemeClr val="tx1"/>
              </a:solidFill>
              <a:ln>
                <a:solidFill>
                  <a:schemeClr val="tx1">
                    <a:shade val="95000"/>
                    <a:satMod val="105000"/>
                  </a:schemeClr>
                </a:solidFill>
              </a:ln>
            </c:spPr>
          </c:marker>
          <c:trendline>
            <c:spPr>
              <a:ln>
                <a:prstDash val="lgDashDotDot"/>
              </a:ln>
            </c:spPr>
            <c:trendlineType val="linear"/>
            <c:dispRSqr val="0"/>
            <c:dispEq val="0"/>
          </c:trendline>
          <c:cat>
            <c:strRef>
              <c:f>'Category, News, Entropy by Date'!$A$2:$A$177</c:f>
              <c:strCache>
                <c:ptCount val="176"/>
                <c:pt idx="0">
                  <c:v>5/1/2014</c:v>
                </c:pt>
                <c:pt idx="1">
                  <c:v>5/2/2014</c:v>
                </c:pt>
                <c:pt idx="2">
                  <c:v>5/3/2014</c:v>
                </c:pt>
                <c:pt idx="3">
                  <c:v>5/5/2014</c:v>
                </c:pt>
                <c:pt idx="4">
                  <c:v>5/6/2014</c:v>
                </c:pt>
                <c:pt idx="5">
                  <c:v>5/7/2014</c:v>
                </c:pt>
                <c:pt idx="6">
                  <c:v>5/8/2014</c:v>
                </c:pt>
                <c:pt idx="7">
                  <c:v>5/9/2014</c:v>
                </c:pt>
                <c:pt idx="8">
                  <c:v>5/10/2014</c:v>
                </c:pt>
                <c:pt idx="9">
                  <c:v>5/11/2014</c:v>
                </c:pt>
                <c:pt idx="10">
                  <c:v>5/12/2014</c:v>
                </c:pt>
                <c:pt idx="11">
                  <c:v>5/13/2014</c:v>
                </c:pt>
                <c:pt idx="12">
                  <c:v>5/14/2014</c:v>
                </c:pt>
                <c:pt idx="13">
                  <c:v>5/15/2014</c:v>
                </c:pt>
                <c:pt idx="14">
                  <c:v>5/16/2014</c:v>
                </c:pt>
                <c:pt idx="15">
                  <c:v>5/17/2014</c:v>
                </c:pt>
                <c:pt idx="16">
                  <c:v>5/18/2014</c:v>
                </c:pt>
                <c:pt idx="17">
                  <c:v>5/19/2014</c:v>
                </c:pt>
                <c:pt idx="18">
                  <c:v>5/20/2014</c:v>
                </c:pt>
                <c:pt idx="19">
                  <c:v>5/21/2014</c:v>
                </c:pt>
                <c:pt idx="20">
                  <c:v>5/23/2014</c:v>
                </c:pt>
                <c:pt idx="21">
                  <c:v>5/24/2014</c:v>
                </c:pt>
                <c:pt idx="22">
                  <c:v>5/25/2014</c:v>
                </c:pt>
                <c:pt idx="23">
                  <c:v>5/26/2014</c:v>
                </c:pt>
                <c:pt idx="24">
                  <c:v>5/27/2014</c:v>
                </c:pt>
                <c:pt idx="25">
                  <c:v>5/28/2014</c:v>
                </c:pt>
                <c:pt idx="26">
                  <c:v>5/29/2014</c:v>
                </c:pt>
                <c:pt idx="27">
                  <c:v>5/30/2014</c:v>
                </c:pt>
                <c:pt idx="28">
                  <c:v>5/31/2014</c:v>
                </c:pt>
                <c:pt idx="29">
                  <c:v>6/1/2014</c:v>
                </c:pt>
                <c:pt idx="30">
                  <c:v>6/2/2014</c:v>
                </c:pt>
                <c:pt idx="31">
                  <c:v>6/3/2014</c:v>
                </c:pt>
                <c:pt idx="32">
                  <c:v>6/4/2014</c:v>
                </c:pt>
                <c:pt idx="33">
                  <c:v>6/5/2014</c:v>
                </c:pt>
                <c:pt idx="34">
                  <c:v>6/6/2014</c:v>
                </c:pt>
                <c:pt idx="35">
                  <c:v>6/7/2014</c:v>
                </c:pt>
                <c:pt idx="36">
                  <c:v>6/8/2014</c:v>
                </c:pt>
                <c:pt idx="37">
                  <c:v>6/9/2014</c:v>
                </c:pt>
                <c:pt idx="38">
                  <c:v>6/10/2014</c:v>
                </c:pt>
                <c:pt idx="39">
                  <c:v>6/11/2014</c:v>
                </c:pt>
                <c:pt idx="40">
                  <c:v>6/12/2014</c:v>
                </c:pt>
                <c:pt idx="41">
                  <c:v>6/13/2014</c:v>
                </c:pt>
                <c:pt idx="42">
                  <c:v>6/14/2014</c:v>
                </c:pt>
                <c:pt idx="43">
                  <c:v>6/15/2014</c:v>
                </c:pt>
                <c:pt idx="44">
                  <c:v>6/16/2014</c:v>
                </c:pt>
                <c:pt idx="45">
                  <c:v>6/17/2014</c:v>
                </c:pt>
                <c:pt idx="46">
                  <c:v>6/18/2014</c:v>
                </c:pt>
                <c:pt idx="47">
                  <c:v>6/19/2014</c:v>
                </c:pt>
                <c:pt idx="48">
                  <c:v>6/20/2014</c:v>
                </c:pt>
                <c:pt idx="49">
                  <c:v>6/21/2014</c:v>
                </c:pt>
                <c:pt idx="50">
                  <c:v>6/22/2014</c:v>
                </c:pt>
                <c:pt idx="51">
                  <c:v>6/23/2014</c:v>
                </c:pt>
                <c:pt idx="52">
                  <c:v>6/24/2014</c:v>
                </c:pt>
                <c:pt idx="53">
                  <c:v>6/25/2014</c:v>
                </c:pt>
                <c:pt idx="54">
                  <c:v>6/26/2014</c:v>
                </c:pt>
                <c:pt idx="55">
                  <c:v>6/27/2014</c:v>
                </c:pt>
                <c:pt idx="56">
                  <c:v>6/28/2014</c:v>
                </c:pt>
                <c:pt idx="57">
                  <c:v>6/29/2014</c:v>
                </c:pt>
                <c:pt idx="58">
                  <c:v>6/30/2014</c:v>
                </c:pt>
                <c:pt idx="59">
                  <c:v>7/1/2014</c:v>
                </c:pt>
                <c:pt idx="60">
                  <c:v>7/2/2014</c:v>
                </c:pt>
                <c:pt idx="61">
                  <c:v>7/3/2014</c:v>
                </c:pt>
                <c:pt idx="62">
                  <c:v>7/4/2014</c:v>
                </c:pt>
                <c:pt idx="63">
                  <c:v>7/5/2014</c:v>
                </c:pt>
                <c:pt idx="64">
                  <c:v>7/6/2014</c:v>
                </c:pt>
                <c:pt idx="65">
                  <c:v>7/7/2014</c:v>
                </c:pt>
                <c:pt idx="66">
                  <c:v>7/8/2014</c:v>
                </c:pt>
                <c:pt idx="67">
                  <c:v>7/9/2014</c:v>
                </c:pt>
                <c:pt idx="68">
                  <c:v>7/10/2014</c:v>
                </c:pt>
                <c:pt idx="69">
                  <c:v>7/11/2014</c:v>
                </c:pt>
                <c:pt idx="70">
                  <c:v>7/12/2014</c:v>
                </c:pt>
                <c:pt idx="71">
                  <c:v>7/13/2014</c:v>
                </c:pt>
                <c:pt idx="72">
                  <c:v>7/14/2014</c:v>
                </c:pt>
                <c:pt idx="73">
                  <c:v>7/16/2014</c:v>
                </c:pt>
                <c:pt idx="74">
                  <c:v>7/17/2014</c:v>
                </c:pt>
                <c:pt idx="75">
                  <c:v>7/18/2014</c:v>
                </c:pt>
                <c:pt idx="76">
                  <c:v>7/19/2014</c:v>
                </c:pt>
                <c:pt idx="77">
                  <c:v>7/20/2014</c:v>
                </c:pt>
                <c:pt idx="78">
                  <c:v>7/21/2014</c:v>
                </c:pt>
                <c:pt idx="79">
                  <c:v>7/22/2014</c:v>
                </c:pt>
                <c:pt idx="80">
                  <c:v>7/23/2014</c:v>
                </c:pt>
                <c:pt idx="81">
                  <c:v>7/24/2014</c:v>
                </c:pt>
                <c:pt idx="82">
                  <c:v>7/25/2014</c:v>
                </c:pt>
                <c:pt idx="83">
                  <c:v>7/26/2014</c:v>
                </c:pt>
                <c:pt idx="84">
                  <c:v>7/27/2014</c:v>
                </c:pt>
                <c:pt idx="85">
                  <c:v>7/28/2014</c:v>
                </c:pt>
                <c:pt idx="86">
                  <c:v>7/29/2014</c:v>
                </c:pt>
                <c:pt idx="87">
                  <c:v>7/30/2014</c:v>
                </c:pt>
                <c:pt idx="88">
                  <c:v>7/31/2014</c:v>
                </c:pt>
                <c:pt idx="89">
                  <c:v>8/1/2014</c:v>
                </c:pt>
                <c:pt idx="90">
                  <c:v>8/2/2014</c:v>
                </c:pt>
                <c:pt idx="91">
                  <c:v>8/3/2014</c:v>
                </c:pt>
                <c:pt idx="92">
                  <c:v>8/4/2014</c:v>
                </c:pt>
                <c:pt idx="93">
                  <c:v>8/5/2014</c:v>
                </c:pt>
                <c:pt idx="94">
                  <c:v>8/6/2014</c:v>
                </c:pt>
                <c:pt idx="95">
                  <c:v>8/7/2014</c:v>
                </c:pt>
                <c:pt idx="96">
                  <c:v>8/8/2014</c:v>
                </c:pt>
                <c:pt idx="97">
                  <c:v>8/9/2014</c:v>
                </c:pt>
                <c:pt idx="98">
                  <c:v>8/10/2014</c:v>
                </c:pt>
                <c:pt idx="99">
                  <c:v>8/11/2014</c:v>
                </c:pt>
                <c:pt idx="100">
                  <c:v>8/12/2014</c:v>
                </c:pt>
                <c:pt idx="101">
                  <c:v>8/13/2014</c:v>
                </c:pt>
                <c:pt idx="102">
                  <c:v>8/15/2014</c:v>
                </c:pt>
                <c:pt idx="103">
                  <c:v>8/16/2014</c:v>
                </c:pt>
                <c:pt idx="104">
                  <c:v>8/17/2014</c:v>
                </c:pt>
                <c:pt idx="105">
                  <c:v>8/18/2014</c:v>
                </c:pt>
                <c:pt idx="106">
                  <c:v>8/19/2014</c:v>
                </c:pt>
                <c:pt idx="107">
                  <c:v>8/20/2014</c:v>
                </c:pt>
                <c:pt idx="108">
                  <c:v>8/21/2014</c:v>
                </c:pt>
                <c:pt idx="109">
                  <c:v>8/22/2014</c:v>
                </c:pt>
                <c:pt idx="110">
                  <c:v>8/23/2014</c:v>
                </c:pt>
                <c:pt idx="111">
                  <c:v>8/24/2014</c:v>
                </c:pt>
                <c:pt idx="112">
                  <c:v>8/25/2014</c:v>
                </c:pt>
                <c:pt idx="113">
                  <c:v>8/26/2014</c:v>
                </c:pt>
                <c:pt idx="114">
                  <c:v>8/27/2014</c:v>
                </c:pt>
                <c:pt idx="115">
                  <c:v>8/28/2014</c:v>
                </c:pt>
                <c:pt idx="116">
                  <c:v>8/29/2014</c:v>
                </c:pt>
                <c:pt idx="117">
                  <c:v>8/30/2014</c:v>
                </c:pt>
                <c:pt idx="118">
                  <c:v>8/31/2014</c:v>
                </c:pt>
                <c:pt idx="119">
                  <c:v>9/1/2014</c:v>
                </c:pt>
                <c:pt idx="120">
                  <c:v>9/2/2014</c:v>
                </c:pt>
                <c:pt idx="121">
                  <c:v>9/3/2014</c:v>
                </c:pt>
                <c:pt idx="122">
                  <c:v>9/5/2014</c:v>
                </c:pt>
                <c:pt idx="123">
                  <c:v>9/6/2014</c:v>
                </c:pt>
                <c:pt idx="124">
                  <c:v>9/7/2014</c:v>
                </c:pt>
                <c:pt idx="125">
                  <c:v>9/8/2014</c:v>
                </c:pt>
                <c:pt idx="126">
                  <c:v>9/11/2014</c:v>
                </c:pt>
                <c:pt idx="127">
                  <c:v>9/12/2014</c:v>
                </c:pt>
                <c:pt idx="128">
                  <c:v>9/13/2014</c:v>
                </c:pt>
                <c:pt idx="129">
                  <c:v>9/14/2014</c:v>
                </c:pt>
                <c:pt idx="130">
                  <c:v>9/15/2014</c:v>
                </c:pt>
                <c:pt idx="131">
                  <c:v>9/16/2014</c:v>
                </c:pt>
                <c:pt idx="132">
                  <c:v>9/17/2014</c:v>
                </c:pt>
                <c:pt idx="133">
                  <c:v>9/18/2014</c:v>
                </c:pt>
                <c:pt idx="134">
                  <c:v>9/19/2014</c:v>
                </c:pt>
                <c:pt idx="135">
                  <c:v>9/20/2014</c:v>
                </c:pt>
                <c:pt idx="136">
                  <c:v>9/21/2014</c:v>
                </c:pt>
                <c:pt idx="137">
                  <c:v>9/22/2014</c:v>
                </c:pt>
                <c:pt idx="138">
                  <c:v>9/23/2014</c:v>
                </c:pt>
                <c:pt idx="139">
                  <c:v>9/24/2014</c:v>
                </c:pt>
                <c:pt idx="140">
                  <c:v>9/25/2014</c:v>
                </c:pt>
                <c:pt idx="141">
                  <c:v>9/26/2014</c:v>
                </c:pt>
                <c:pt idx="142">
                  <c:v>9/27/2014</c:v>
                </c:pt>
                <c:pt idx="143">
                  <c:v>9/28/2014</c:v>
                </c:pt>
                <c:pt idx="144">
                  <c:v>9/29/2014</c:v>
                </c:pt>
                <c:pt idx="145">
                  <c:v>9/30/2014</c:v>
                </c:pt>
                <c:pt idx="146">
                  <c:v>10/1/2014</c:v>
                </c:pt>
                <c:pt idx="147">
                  <c:v>10/2/2014</c:v>
                </c:pt>
                <c:pt idx="148">
                  <c:v>10/3/2014</c:v>
                </c:pt>
                <c:pt idx="149">
                  <c:v>10/4/2014</c:v>
                </c:pt>
                <c:pt idx="150">
                  <c:v>10/5/2014</c:v>
                </c:pt>
                <c:pt idx="151">
                  <c:v>10/6/2014</c:v>
                </c:pt>
                <c:pt idx="152">
                  <c:v>10/7/2014</c:v>
                </c:pt>
                <c:pt idx="153">
                  <c:v>10/8/2014</c:v>
                </c:pt>
                <c:pt idx="154">
                  <c:v>10/9/2014</c:v>
                </c:pt>
                <c:pt idx="155">
                  <c:v>10/10/2014</c:v>
                </c:pt>
                <c:pt idx="156">
                  <c:v>10/11/2014</c:v>
                </c:pt>
                <c:pt idx="157">
                  <c:v>10/12/2014</c:v>
                </c:pt>
                <c:pt idx="158">
                  <c:v>10/13/2014</c:v>
                </c:pt>
                <c:pt idx="159">
                  <c:v>10/14/2014</c:v>
                </c:pt>
                <c:pt idx="160">
                  <c:v>10/15/2014</c:v>
                </c:pt>
                <c:pt idx="161">
                  <c:v>10/16/2014</c:v>
                </c:pt>
                <c:pt idx="162">
                  <c:v>10/17/2014</c:v>
                </c:pt>
                <c:pt idx="163">
                  <c:v>10/18/2014</c:v>
                </c:pt>
                <c:pt idx="164">
                  <c:v>10/19/2014</c:v>
                </c:pt>
                <c:pt idx="165">
                  <c:v>10/20/2014</c:v>
                </c:pt>
                <c:pt idx="166">
                  <c:v>10/21/2014</c:v>
                </c:pt>
                <c:pt idx="167">
                  <c:v>10/23/2014</c:v>
                </c:pt>
                <c:pt idx="168">
                  <c:v>10/24/2014</c:v>
                </c:pt>
                <c:pt idx="169">
                  <c:v>10/25/2014</c:v>
                </c:pt>
                <c:pt idx="170">
                  <c:v>10/26/2014</c:v>
                </c:pt>
                <c:pt idx="171">
                  <c:v>10/27/2014</c:v>
                </c:pt>
                <c:pt idx="172">
                  <c:v>10/28/2014</c:v>
                </c:pt>
                <c:pt idx="173">
                  <c:v>10/29/2014</c:v>
                </c:pt>
                <c:pt idx="174">
                  <c:v>10/30/2014</c:v>
                </c:pt>
                <c:pt idx="175">
                  <c:v>10/31/2014</c:v>
                </c:pt>
              </c:strCache>
            </c:strRef>
          </c:cat>
          <c:val>
            <c:numRef>
              <c:f>'Category, News, Entropy by Date'!$B$2:$B$177</c:f>
              <c:numCache>
                <c:formatCode>General</c:formatCode>
                <c:ptCount val="176"/>
                <c:pt idx="0">
                  <c:v>0.871232227395133</c:v>
                </c:pt>
                <c:pt idx="1">
                  <c:v>0.920086929554837</c:v>
                </c:pt>
                <c:pt idx="2">
                  <c:v>0.983748202345797</c:v>
                </c:pt>
                <c:pt idx="3">
                  <c:v>0.984155166625921</c:v>
                </c:pt>
                <c:pt idx="4">
                  <c:v>0.941295450936992</c:v>
                </c:pt>
                <c:pt idx="5">
                  <c:v>1.01127261472093</c:v>
                </c:pt>
                <c:pt idx="6">
                  <c:v>0.992920475381965</c:v>
                </c:pt>
                <c:pt idx="7">
                  <c:v>1.00414543415123</c:v>
                </c:pt>
                <c:pt idx="8">
                  <c:v>0.959267151939041</c:v>
                </c:pt>
                <c:pt idx="9">
                  <c:v>0.893068648814504</c:v>
                </c:pt>
                <c:pt idx="10">
                  <c:v>0.978136419028744</c:v>
                </c:pt>
                <c:pt idx="11">
                  <c:v>0.988065335322312</c:v>
                </c:pt>
                <c:pt idx="12">
                  <c:v>0.93325510379432</c:v>
                </c:pt>
                <c:pt idx="13">
                  <c:v>0.997124234263435</c:v>
                </c:pt>
                <c:pt idx="14">
                  <c:v>0.991672263977542</c:v>
                </c:pt>
                <c:pt idx="15">
                  <c:v>0.988065671768121</c:v>
                </c:pt>
                <c:pt idx="16">
                  <c:v>0.996844685894712</c:v>
                </c:pt>
                <c:pt idx="17">
                  <c:v>1.00977476642527</c:v>
                </c:pt>
                <c:pt idx="18">
                  <c:v>1.0125542323098</c:v>
                </c:pt>
                <c:pt idx="19">
                  <c:v>0.979611876381439</c:v>
                </c:pt>
                <c:pt idx="20">
                  <c:v>0.969895229797076</c:v>
                </c:pt>
                <c:pt idx="21">
                  <c:v>0.911199515702263</c:v>
                </c:pt>
                <c:pt idx="22">
                  <c:v>0.891611111093713</c:v>
                </c:pt>
                <c:pt idx="23">
                  <c:v>0.931143943017102</c:v>
                </c:pt>
                <c:pt idx="24">
                  <c:v>1.03383084088609</c:v>
                </c:pt>
                <c:pt idx="25">
                  <c:v>1.03267967439055</c:v>
                </c:pt>
                <c:pt idx="26">
                  <c:v>1.09354566973971</c:v>
                </c:pt>
                <c:pt idx="27">
                  <c:v>1.04973318188491</c:v>
                </c:pt>
                <c:pt idx="28">
                  <c:v>0.963867499985734</c:v>
                </c:pt>
                <c:pt idx="29">
                  <c:v>0.942372610500193</c:v>
                </c:pt>
                <c:pt idx="30">
                  <c:v>0.960957854266728</c:v>
                </c:pt>
                <c:pt idx="31">
                  <c:v>1.01381278502593</c:v>
                </c:pt>
                <c:pt idx="32">
                  <c:v>0.986765778262514</c:v>
                </c:pt>
                <c:pt idx="33">
                  <c:v>0.960701427109923</c:v>
                </c:pt>
                <c:pt idx="34">
                  <c:v>0.897396176289751</c:v>
                </c:pt>
                <c:pt idx="35">
                  <c:v>0.914982621363178</c:v>
                </c:pt>
                <c:pt idx="36">
                  <c:v>0.927782724417938</c:v>
                </c:pt>
                <c:pt idx="37">
                  <c:v>0.946829432459772</c:v>
                </c:pt>
                <c:pt idx="38">
                  <c:v>0.852537261466285</c:v>
                </c:pt>
                <c:pt idx="39">
                  <c:v>1.00923235896002</c:v>
                </c:pt>
                <c:pt idx="40">
                  <c:v>0.890006720382065</c:v>
                </c:pt>
                <c:pt idx="41">
                  <c:v>0.828988850504849</c:v>
                </c:pt>
                <c:pt idx="42">
                  <c:v>0.833531202361049</c:v>
                </c:pt>
                <c:pt idx="43">
                  <c:v>0.80504637377139</c:v>
                </c:pt>
                <c:pt idx="44">
                  <c:v>0.875664889614642</c:v>
                </c:pt>
                <c:pt idx="45">
                  <c:v>0.954223536902647</c:v>
                </c:pt>
                <c:pt idx="46">
                  <c:v>0.92608820488591</c:v>
                </c:pt>
                <c:pt idx="47">
                  <c:v>1.01841068981636</c:v>
                </c:pt>
                <c:pt idx="48">
                  <c:v>0.874825357767254</c:v>
                </c:pt>
                <c:pt idx="49">
                  <c:v>0.815373806807606</c:v>
                </c:pt>
                <c:pt idx="50">
                  <c:v>0.810847714909851</c:v>
                </c:pt>
                <c:pt idx="51">
                  <c:v>0.912220262264969</c:v>
                </c:pt>
                <c:pt idx="52">
                  <c:v>0.930629600532717</c:v>
                </c:pt>
                <c:pt idx="53">
                  <c:v>0.949588540755664</c:v>
                </c:pt>
                <c:pt idx="54">
                  <c:v>0.957566666584783</c:v>
                </c:pt>
                <c:pt idx="55">
                  <c:v>0.885899864276699</c:v>
                </c:pt>
                <c:pt idx="56">
                  <c:v>0.876121379676374</c:v>
                </c:pt>
                <c:pt idx="57">
                  <c:v>0.864688129690045</c:v>
                </c:pt>
                <c:pt idx="58">
                  <c:v>0.883126729307147</c:v>
                </c:pt>
                <c:pt idx="59">
                  <c:v>0.979514802332673</c:v>
                </c:pt>
                <c:pt idx="60">
                  <c:v>0.897919223762956</c:v>
                </c:pt>
                <c:pt idx="61">
                  <c:v>0.846295344152131</c:v>
                </c:pt>
                <c:pt idx="62">
                  <c:v>0.788070051867706</c:v>
                </c:pt>
                <c:pt idx="63">
                  <c:v>0.804600344233492</c:v>
                </c:pt>
                <c:pt idx="64">
                  <c:v>0.827677813751943</c:v>
                </c:pt>
                <c:pt idx="65">
                  <c:v>0.803701922103566</c:v>
                </c:pt>
                <c:pt idx="66">
                  <c:v>0.81561167962437</c:v>
                </c:pt>
                <c:pt idx="67">
                  <c:v>0.811287730043061</c:v>
                </c:pt>
                <c:pt idx="68">
                  <c:v>0.816977369477754</c:v>
                </c:pt>
                <c:pt idx="69">
                  <c:v>0.794777262033184</c:v>
                </c:pt>
                <c:pt idx="70">
                  <c:v>0.827606766582096</c:v>
                </c:pt>
                <c:pt idx="71">
                  <c:v>0.714775961229608</c:v>
                </c:pt>
                <c:pt idx="72">
                  <c:v>0.672188068042612</c:v>
                </c:pt>
                <c:pt idx="73">
                  <c:v>0.750497548515554</c:v>
                </c:pt>
                <c:pt idx="74">
                  <c:v>0.764286049934496</c:v>
                </c:pt>
                <c:pt idx="75">
                  <c:v>0.773479414348805</c:v>
                </c:pt>
                <c:pt idx="76">
                  <c:v>0.797061547391671</c:v>
                </c:pt>
                <c:pt idx="77">
                  <c:v>0.73044588903708</c:v>
                </c:pt>
                <c:pt idx="78">
                  <c:v>0.775449391463888</c:v>
                </c:pt>
                <c:pt idx="79">
                  <c:v>0.729873703195156</c:v>
                </c:pt>
                <c:pt idx="80">
                  <c:v>0.816838601658321</c:v>
                </c:pt>
                <c:pt idx="81">
                  <c:v>0.77718690799453</c:v>
                </c:pt>
                <c:pt idx="82">
                  <c:v>0.797685471160302</c:v>
                </c:pt>
                <c:pt idx="83">
                  <c:v>0.786983616451305</c:v>
                </c:pt>
                <c:pt idx="84">
                  <c:v>0.776034232398145</c:v>
                </c:pt>
                <c:pt idx="85">
                  <c:v>0.742887693181181</c:v>
                </c:pt>
                <c:pt idx="86">
                  <c:v>0.831750557643077</c:v>
                </c:pt>
                <c:pt idx="87">
                  <c:v>0.796741964012666</c:v>
                </c:pt>
                <c:pt idx="88">
                  <c:v>0.898441751729574</c:v>
                </c:pt>
                <c:pt idx="89">
                  <c:v>0.780653661134592</c:v>
                </c:pt>
                <c:pt idx="90">
                  <c:v>0.792710376325577</c:v>
                </c:pt>
                <c:pt idx="91">
                  <c:v>0.747805988057327</c:v>
                </c:pt>
                <c:pt idx="92">
                  <c:v>0.784540558858747</c:v>
                </c:pt>
                <c:pt idx="93">
                  <c:v>0.795034889543649</c:v>
                </c:pt>
                <c:pt idx="94">
                  <c:v>0.789025444935367</c:v>
                </c:pt>
                <c:pt idx="95">
                  <c:v>0.76104769754602</c:v>
                </c:pt>
                <c:pt idx="96">
                  <c:v>0.799602610383617</c:v>
                </c:pt>
                <c:pt idx="97">
                  <c:v>0.562916190373476</c:v>
                </c:pt>
                <c:pt idx="98">
                  <c:v>0.730581439890212</c:v>
                </c:pt>
                <c:pt idx="99">
                  <c:v>0.788329695809876</c:v>
                </c:pt>
                <c:pt idx="100">
                  <c:v>0.765211431566028</c:v>
                </c:pt>
                <c:pt idx="101">
                  <c:v>0.731170424851549</c:v>
                </c:pt>
                <c:pt idx="102">
                  <c:v>0.784563038418553</c:v>
                </c:pt>
                <c:pt idx="103">
                  <c:v>0.719971283513516</c:v>
                </c:pt>
                <c:pt idx="104">
                  <c:v>0.71667282709657</c:v>
                </c:pt>
                <c:pt idx="105">
                  <c:v>0.705263719027288</c:v>
                </c:pt>
                <c:pt idx="106">
                  <c:v>0.719752888801876</c:v>
                </c:pt>
                <c:pt idx="107">
                  <c:v>0.716510386421891</c:v>
                </c:pt>
                <c:pt idx="108">
                  <c:v>0.785566493677699</c:v>
                </c:pt>
                <c:pt idx="109">
                  <c:v>0.777635118233381</c:v>
                </c:pt>
                <c:pt idx="110">
                  <c:v>0.791856025451155</c:v>
                </c:pt>
                <c:pt idx="111">
                  <c:v>0.759704575218842</c:v>
                </c:pt>
                <c:pt idx="112">
                  <c:v>0.697540618037776</c:v>
                </c:pt>
                <c:pt idx="113">
                  <c:v>0.773545876023921</c:v>
                </c:pt>
                <c:pt idx="114">
                  <c:v>0.780600046132968</c:v>
                </c:pt>
                <c:pt idx="115">
                  <c:v>0.750898437482617</c:v>
                </c:pt>
                <c:pt idx="116">
                  <c:v>0.785154276692596</c:v>
                </c:pt>
                <c:pt idx="117">
                  <c:v>0.85337340766215</c:v>
                </c:pt>
                <c:pt idx="118">
                  <c:v>0.77645031079745</c:v>
                </c:pt>
                <c:pt idx="119">
                  <c:v>0.914995403365211</c:v>
                </c:pt>
                <c:pt idx="120">
                  <c:v>0.892456783727475</c:v>
                </c:pt>
                <c:pt idx="121">
                  <c:v>0.890800073684726</c:v>
                </c:pt>
                <c:pt idx="122">
                  <c:v>0.839763129270773</c:v>
                </c:pt>
                <c:pt idx="123">
                  <c:v>0.832292390480449</c:v>
                </c:pt>
                <c:pt idx="124">
                  <c:v>0.788433463036356</c:v>
                </c:pt>
                <c:pt idx="125">
                  <c:v>0.832707298606911</c:v>
                </c:pt>
                <c:pt idx="126">
                  <c:v>0.910486699624517</c:v>
                </c:pt>
                <c:pt idx="127">
                  <c:v>0.871714266094153</c:v>
                </c:pt>
                <c:pt idx="128">
                  <c:v>1.01067536045037</c:v>
                </c:pt>
                <c:pt idx="129">
                  <c:v>1.02102831153888</c:v>
                </c:pt>
                <c:pt idx="130">
                  <c:v>0.958419750208717</c:v>
                </c:pt>
                <c:pt idx="131">
                  <c:v>1.03414799437332</c:v>
                </c:pt>
                <c:pt idx="132">
                  <c:v>1.02124402226455</c:v>
                </c:pt>
                <c:pt idx="133">
                  <c:v>0.997173490289822</c:v>
                </c:pt>
                <c:pt idx="134">
                  <c:v>1.07516406675871</c:v>
                </c:pt>
                <c:pt idx="135">
                  <c:v>0.959443426684593</c:v>
                </c:pt>
                <c:pt idx="136">
                  <c:v>0.936839475585521</c:v>
                </c:pt>
                <c:pt idx="137">
                  <c:v>0.800281244310488</c:v>
                </c:pt>
                <c:pt idx="138">
                  <c:v>0.952152281473187</c:v>
                </c:pt>
                <c:pt idx="139">
                  <c:v>0.937631178296976</c:v>
                </c:pt>
                <c:pt idx="140">
                  <c:v>0.96888370584996</c:v>
                </c:pt>
                <c:pt idx="141">
                  <c:v>0.991011874692469</c:v>
                </c:pt>
                <c:pt idx="142">
                  <c:v>0.923530587060071</c:v>
                </c:pt>
                <c:pt idx="143">
                  <c:v>0.828659728773593</c:v>
                </c:pt>
                <c:pt idx="144">
                  <c:v>0.912189782407866</c:v>
                </c:pt>
                <c:pt idx="145">
                  <c:v>0.968953693118577</c:v>
                </c:pt>
                <c:pt idx="146">
                  <c:v>0.83149523314876</c:v>
                </c:pt>
                <c:pt idx="147">
                  <c:v>0.747192987033742</c:v>
                </c:pt>
                <c:pt idx="148">
                  <c:v>0.729073830489652</c:v>
                </c:pt>
                <c:pt idx="149">
                  <c:v>0.781127398901593</c:v>
                </c:pt>
                <c:pt idx="150">
                  <c:v>0.749329276614741</c:v>
                </c:pt>
                <c:pt idx="151">
                  <c:v>0.750747466725758</c:v>
                </c:pt>
                <c:pt idx="152">
                  <c:v>0.835473180514668</c:v>
                </c:pt>
                <c:pt idx="153">
                  <c:v>0.830996102045651</c:v>
                </c:pt>
                <c:pt idx="154">
                  <c:v>0.894593116191616</c:v>
                </c:pt>
                <c:pt idx="155">
                  <c:v>0.841466672842691</c:v>
                </c:pt>
                <c:pt idx="156">
                  <c:v>0.807031224744821</c:v>
                </c:pt>
                <c:pt idx="157">
                  <c:v>0.701116647038119</c:v>
                </c:pt>
                <c:pt idx="158">
                  <c:v>1.06693847548138</c:v>
                </c:pt>
                <c:pt idx="159">
                  <c:v>0.884906894182569</c:v>
                </c:pt>
                <c:pt idx="160">
                  <c:v>0.979840298464321</c:v>
                </c:pt>
                <c:pt idx="161">
                  <c:v>0.997529756405498</c:v>
                </c:pt>
                <c:pt idx="162">
                  <c:v>0.981439952017702</c:v>
                </c:pt>
                <c:pt idx="163">
                  <c:v>0.891696812491462</c:v>
                </c:pt>
                <c:pt idx="164">
                  <c:v>0.924133797475159</c:v>
                </c:pt>
                <c:pt idx="165">
                  <c:v>0.940879407218353</c:v>
                </c:pt>
                <c:pt idx="166">
                  <c:v>0.990753264126117</c:v>
                </c:pt>
                <c:pt idx="167">
                  <c:v>0.919029967615038</c:v>
                </c:pt>
                <c:pt idx="168">
                  <c:v>0.905026811652477</c:v>
                </c:pt>
                <c:pt idx="169">
                  <c:v>0.893725693775652</c:v>
                </c:pt>
                <c:pt idx="170">
                  <c:v>0.873392070651535</c:v>
                </c:pt>
                <c:pt idx="171">
                  <c:v>0.959886525971934</c:v>
                </c:pt>
                <c:pt idx="172">
                  <c:v>0.969501081455418</c:v>
                </c:pt>
                <c:pt idx="173">
                  <c:v>1.04999268710894</c:v>
                </c:pt>
                <c:pt idx="174">
                  <c:v>0.99505247607442</c:v>
                </c:pt>
                <c:pt idx="175">
                  <c:v>0.950090082246558</c:v>
                </c:pt>
              </c:numCache>
            </c:numRef>
          </c:val>
          <c:smooth val="0"/>
        </c:ser>
        <c:dLbls>
          <c:showLegendKey val="0"/>
          <c:showVal val="0"/>
          <c:showCatName val="0"/>
          <c:showSerName val="0"/>
          <c:showPercent val="0"/>
          <c:showBubbleSize val="0"/>
        </c:dLbls>
        <c:hiLowLines/>
        <c:marker val="1"/>
        <c:smooth val="0"/>
        <c:axId val="-2147290944"/>
        <c:axId val="2113581680"/>
      </c:lineChart>
      <c:catAx>
        <c:axId val="-2147290944"/>
        <c:scaling>
          <c:orientation val="minMax"/>
        </c:scaling>
        <c:delete val="0"/>
        <c:axPos val="b"/>
        <c:title>
          <c:tx>
            <c:rich>
              <a:bodyPr/>
              <a:lstStyle/>
              <a:p>
                <a:pPr>
                  <a:defRPr/>
                </a:pPr>
                <a:r>
                  <a:rPr lang="en-US" altLang="zh-CN">
                    <a:latin typeface="Times New Roman" panose="02020603050405020304" pitchFamily="18" charset="0"/>
                    <a:cs typeface="Times New Roman" panose="02020603050405020304" pitchFamily="18" charset="0"/>
                  </a:rPr>
                  <a:t>Time</a:t>
                </a:r>
                <a:endParaRPr lang="zh-CN" altLang="en-US">
                  <a:latin typeface="Times New Roman" panose="02020603050405020304" pitchFamily="18" charset="0"/>
                  <a:cs typeface="Times New Roman" panose="02020603050405020304" pitchFamily="18" charset="0"/>
                </a:endParaRPr>
              </a:p>
            </c:rich>
          </c:tx>
          <c:overlay val="0"/>
        </c:title>
        <c:numFmt formatCode="General" sourceLinked="0"/>
        <c:majorTickMark val="none"/>
        <c:minorTickMark val="none"/>
        <c:tickLblPos val="nextTo"/>
        <c:txPr>
          <a:bodyPr/>
          <a:lstStyle/>
          <a:p>
            <a:pPr>
              <a:defRPr sz="600">
                <a:latin typeface="Times New Roman" panose="02020603050405020304" pitchFamily="18" charset="0"/>
                <a:cs typeface="Times New Roman" panose="02020603050405020304" pitchFamily="18" charset="0"/>
              </a:defRPr>
            </a:pPr>
            <a:endParaRPr lang="zh-CN"/>
          </a:p>
        </c:txPr>
        <c:crossAx val="2113581680"/>
        <c:crosses val="autoZero"/>
        <c:auto val="1"/>
        <c:lblAlgn val="ctr"/>
        <c:lblOffset val="100"/>
        <c:noMultiLvlLbl val="0"/>
      </c:catAx>
      <c:valAx>
        <c:axId val="2113581680"/>
        <c:scaling>
          <c:orientation val="minMax"/>
        </c:scaling>
        <c:delete val="0"/>
        <c:axPos val="l"/>
        <c:title>
          <c:tx>
            <c:rich>
              <a:bodyPr/>
              <a:lstStyle/>
              <a:p>
                <a:pPr>
                  <a:defRPr/>
                </a:pPr>
                <a:r>
                  <a:rPr lang="en-US" altLang="zh-CN">
                    <a:latin typeface="Times New Roman" panose="02020603050405020304" pitchFamily="18" charset="0"/>
                    <a:cs typeface="Times New Roman" panose="02020603050405020304" pitchFamily="18" charset="0"/>
                  </a:rPr>
                  <a:t>Mean</a:t>
                </a:r>
                <a:r>
                  <a:rPr lang="en-US" altLang="zh-CN" baseline="0">
                    <a:latin typeface="Times New Roman" panose="02020603050405020304" pitchFamily="18" charset="0"/>
                    <a:cs typeface="Times New Roman" panose="02020603050405020304" pitchFamily="18" charset="0"/>
                  </a:rPr>
                  <a:t> Entropy</a:t>
                </a:r>
                <a:endParaRPr lang="zh-CN" altLang="en-US">
                  <a:latin typeface="Times New Roman" panose="02020603050405020304" pitchFamily="18" charset="0"/>
                  <a:cs typeface="Times New Roman" panose="02020603050405020304" pitchFamily="18" charset="0"/>
                </a:endParaRPr>
              </a:p>
            </c:rich>
          </c:tx>
          <c:overlay val="0"/>
        </c:title>
        <c:numFmt formatCode="General" sourceLinked="1"/>
        <c:majorTickMark val="out"/>
        <c:minorTickMark val="none"/>
        <c:tickLblPos val="nextTo"/>
        <c:txPr>
          <a:bodyPr/>
          <a:lstStyle/>
          <a:p>
            <a:pPr>
              <a:defRPr sz="800">
                <a:latin typeface="Times New Roman" panose="02020603050405020304" pitchFamily="18" charset="0"/>
                <a:cs typeface="Times New Roman" panose="02020603050405020304" pitchFamily="18" charset="0"/>
              </a:defRPr>
            </a:pPr>
            <a:endParaRPr lang="zh-CN"/>
          </a:p>
        </c:txPr>
        <c:crossAx val="-2147290944"/>
        <c:crosses val="autoZero"/>
        <c:crossBetween val="midCat"/>
      </c:valAx>
    </c:plotArea>
    <c:plotVisOnly val="1"/>
    <c:dispBlanksAs val="gap"/>
    <c:showDLblsOverMax val="0"/>
  </c:chart>
  <c:spPr>
    <a:noFill/>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421F9-9F1D-DD4A-B5D5-A54D4F405FCF}" type="doc">
      <dgm:prSet loTypeId="urn:microsoft.com/office/officeart/2005/8/layout/equation2" loCatId="" qsTypeId="urn:microsoft.com/office/officeart/2005/8/quickstyle/simple4" qsCatId="simple" csTypeId="urn:microsoft.com/office/officeart/2005/8/colors/colorful3" csCatId="colorful" phldr="1"/>
      <dgm:spPr/>
    </dgm:pt>
    <dgm:pt modelId="{D2198B17-6E1D-AE4F-9E76-571E4F2508AD}">
      <dgm:prSet phldrT="[文本]"/>
      <dgm:spPr/>
      <dgm:t>
        <a:bodyPr/>
        <a:lstStyle/>
        <a:p>
          <a:r>
            <a:rPr lang="zh-CN" altLang="en-US" dirty="0" smtClean="0"/>
            <a:t>新数据</a:t>
          </a:r>
        </a:p>
      </dgm:t>
    </dgm:pt>
    <dgm:pt modelId="{E252A160-3851-2A4C-997C-1FC3017E1A5E}" type="parTrans" cxnId="{B3778E51-2111-C947-AA5F-CF972EB1C0AA}">
      <dgm:prSet/>
      <dgm:spPr/>
      <dgm:t>
        <a:bodyPr/>
        <a:lstStyle/>
        <a:p>
          <a:endParaRPr lang="zh-CN" altLang="en-US"/>
        </a:p>
      </dgm:t>
    </dgm:pt>
    <dgm:pt modelId="{C7087BC2-C934-7540-AB1D-5CBCF431F098}" type="sibTrans" cxnId="{B3778E51-2111-C947-AA5F-CF972EB1C0AA}">
      <dgm:prSet/>
      <dgm:spPr/>
      <dgm:t>
        <a:bodyPr/>
        <a:lstStyle/>
        <a:p>
          <a:endParaRPr lang="zh-CN" altLang="en-US"/>
        </a:p>
      </dgm:t>
    </dgm:pt>
    <dgm:pt modelId="{B6879705-03FA-664C-BCEE-F9C148993CC0}">
      <dgm:prSet phldrT="[文本]"/>
      <dgm:spPr/>
      <dgm:t>
        <a:bodyPr/>
        <a:lstStyle/>
        <a:p>
          <a:r>
            <a:rPr lang="zh-CN" altLang="en-US" dirty="0" smtClean="0"/>
            <a:t>新方法</a:t>
          </a:r>
          <a:endParaRPr lang="zh-CN" altLang="en-US" dirty="0"/>
        </a:p>
      </dgm:t>
    </dgm:pt>
    <dgm:pt modelId="{47B22785-2DF4-1D4A-A087-1DD2A94D0894}" type="parTrans" cxnId="{62E9963F-23A2-7147-8A55-5E0A211CCDCA}">
      <dgm:prSet/>
      <dgm:spPr/>
      <dgm:t>
        <a:bodyPr/>
        <a:lstStyle/>
        <a:p>
          <a:endParaRPr lang="zh-CN" altLang="en-US"/>
        </a:p>
      </dgm:t>
    </dgm:pt>
    <dgm:pt modelId="{8716A3F9-894C-3344-B03C-42A90CBB1AD1}" type="sibTrans" cxnId="{62E9963F-23A2-7147-8A55-5E0A211CCDCA}">
      <dgm:prSet/>
      <dgm:spPr/>
      <dgm:t>
        <a:bodyPr/>
        <a:lstStyle/>
        <a:p>
          <a:endParaRPr lang="zh-CN" altLang="en-US"/>
        </a:p>
      </dgm:t>
    </dgm:pt>
    <dgm:pt modelId="{46DBC370-3662-F841-901C-12F89CC0BDDD}">
      <dgm:prSet phldrT="[文本]"/>
      <dgm:spPr/>
      <dgm:t>
        <a:bodyPr/>
        <a:lstStyle/>
        <a:p>
          <a:r>
            <a:rPr lang="zh-CN" altLang="en-US" dirty="0" smtClean="0"/>
            <a:t>重要问题</a:t>
          </a:r>
          <a:endParaRPr lang="zh-CN" altLang="en-US" dirty="0"/>
        </a:p>
      </dgm:t>
    </dgm:pt>
    <dgm:pt modelId="{96F63F4C-5B8C-CA4C-8E88-85C4C61859D9}" type="parTrans" cxnId="{4311BA27-C10E-0E45-B4BA-AF13BAE121F3}">
      <dgm:prSet/>
      <dgm:spPr/>
      <dgm:t>
        <a:bodyPr/>
        <a:lstStyle/>
        <a:p>
          <a:endParaRPr lang="zh-CN" altLang="en-US"/>
        </a:p>
      </dgm:t>
    </dgm:pt>
    <dgm:pt modelId="{1ED54045-A325-9442-ABA5-9C33A2E13956}" type="sibTrans" cxnId="{4311BA27-C10E-0E45-B4BA-AF13BAE121F3}">
      <dgm:prSet/>
      <dgm:spPr/>
      <dgm:t>
        <a:bodyPr/>
        <a:lstStyle/>
        <a:p>
          <a:endParaRPr lang="zh-CN" altLang="en-US"/>
        </a:p>
      </dgm:t>
    </dgm:pt>
    <dgm:pt modelId="{74F32341-8289-F64E-BD59-195AA67FF597}">
      <dgm:prSet phldrT="[文本]"/>
      <dgm:spPr/>
      <dgm:t>
        <a:bodyPr/>
        <a:lstStyle/>
        <a:p>
          <a:r>
            <a:rPr lang="zh-CN" altLang="en-US" dirty="0" smtClean="0"/>
            <a:t>计算传播学</a:t>
          </a:r>
          <a:endParaRPr lang="zh-CN" altLang="en-US" dirty="0"/>
        </a:p>
      </dgm:t>
    </dgm:pt>
    <dgm:pt modelId="{AECFB09B-EB89-5A40-BAD4-954B36829640}" type="parTrans" cxnId="{E084535D-1037-0145-8806-B096B4309D31}">
      <dgm:prSet/>
      <dgm:spPr/>
      <dgm:t>
        <a:bodyPr/>
        <a:lstStyle/>
        <a:p>
          <a:endParaRPr lang="zh-CN" altLang="en-US"/>
        </a:p>
      </dgm:t>
    </dgm:pt>
    <dgm:pt modelId="{FBDAFC0D-4A52-214F-8150-6324BA12578D}" type="sibTrans" cxnId="{E084535D-1037-0145-8806-B096B4309D31}">
      <dgm:prSet/>
      <dgm:spPr/>
      <dgm:t>
        <a:bodyPr/>
        <a:lstStyle/>
        <a:p>
          <a:endParaRPr lang="zh-CN" altLang="en-US"/>
        </a:p>
      </dgm:t>
    </dgm:pt>
    <dgm:pt modelId="{D2AF1C75-F950-2940-B627-17BAA0B8DD86}" type="pres">
      <dgm:prSet presAssocID="{296421F9-9F1D-DD4A-B5D5-A54D4F405FCF}" presName="Name0" presStyleCnt="0">
        <dgm:presLayoutVars>
          <dgm:dir/>
          <dgm:resizeHandles val="exact"/>
        </dgm:presLayoutVars>
      </dgm:prSet>
      <dgm:spPr/>
    </dgm:pt>
    <dgm:pt modelId="{F9D8C23E-6F12-EF42-B864-BCBFB22351AF}" type="pres">
      <dgm:prSet presAssocID="{296421F9-9F1D-DD4A-B5D5-A54D4F405FCF}" presName="vNodes" presStyleCnt="0"/>
      <dgm:spPr/>
    </dgm:pt>
    <dgm:pt modelId="{23F05E97-1A47-5140-B3BB-8A5F982917EB}" type="pres">
      <dgm:prSet presAssocID="{D2198B17-6E1D-AE4F-9E76-571E4F2508AD}" presName="node" presStyleLbl="node1" presStyleIdx="0" presStyleCnt="4">
        <dgm:presLayoutVars>
          <dgm:bulletEnabled val="1"/>
        </dgm:presLayoutVars>
      </dgm:prSet>
      <dgm:spPr/>
      <dgm:t>
        <a:bodyPr/>
        <a:lstStyle/>
        <a:p>
          <a:endParaRPr lang="zh-CN" altLang="en-US"/>
        </a:p>
      </dgm:t>
    </dgm:pt>
    <dgm:pt modelId="{2FFFBE3D-FA41-4949-A28A-2C446EC9FC62}" type="pres">
      <dgm:prSet presAssocID="{C7087BC2-C934-7540-AB1D-5CBCF431F098}" presName="spacerT" presStyleCnt="0"/>
      <dgm:spPr/>
    </dgm:pt>
    <dgm:pt modelId="{FAC318DE-1A2C-2442-A405-868FA7653953}" type="pres">
      <dgm:prSet presAssocID="{C7087BC2-C934-7540-AB1D-5CBCF431F098}" presName="sibTrans" presStyleLbl="sibTrans2D1" presStyleIdx="0" presStyleCnt="3"/>
      <dgm:spPr/>
      <dgm:t>
        <a:bodyPr/>
        <a:lstStyle/>
        <a:p>
          <a:endParaRPr lang="zh-CN" altLang="en-US"/>
        </a:p>
      </dgm:t>
    </dgm:pt>
    <dgm:pt modelId="{43197AF3-3376-4844-A817-B92EF7DFBD80}" type="pres">
      <dgm:prSet presAssocID="{C7087BC2-C934-7540-AB1D-5CBCF431F098}" presName="spacerB" presStyleCnt="0"/>
      <dgm:spPr/>
    </dgm:pt>
    <dgm:pt modelId="{81B4D8F3-C382-2246-8F8A-FD16D66F9839}" type="pres">
      <dgm:prSet presAssocID="{B6879705-03FA-664C-BCEE-F9C148993CC0}" presName="node" presStyleLbl="node1" presStyleIdx="1" presStyleCnt="4">
        <dgm:presLayoutVars>
          <dgm:bulletEnabled val="1"/>
        </dgm:presLayoutVars>
      </dgm:prSet>
      <dgm:spPr/>
      <dgm:t>
        <a:bodyPr/>
        <a:lstStyle/>
        <a:p>
          <a:endParaRPr lang="zh-CN" altLang="en-US"/>
        </a:p>
      </dgm:t>
    </dgm:pt>
    <dgm:pt modelId="{A226B903-41F8-6F42-A516-FC1F465CC643}" type="pres">
      <dgm:prSet presAssocID="{8716A3F9-894C-3344-B03C-42A90CBB1AD1}" presName="spacerT" presStyleCnt="0"/>
      <dgm:spPr/>
    </dgm:pt>
    <dgm:pt modelId="{CE61232C-00A9-474E-90E8-C24040B8AD78}" type="pres">
      <dgm:prSet presAssocID="{8716A3F9-894C-3344-B03C-42A90CBB1AD1}" presName="sibTrans" presStyleLbl="sibTrans2D1" presStyleIdx="1" presStyleCnt="3"/>
      <dgm:spPr/>
      <dgm:t>
        <a:bodyPr/>
        <a:lstStyle/>
        <a:p>
          <a:endParaRPr lang="zh-CN" altLang="en-US"/>
        </a:p>
      </dgm:t>
    </dgm:pt>
    <dgm:pt modelId="{F60F7FF1-C0B0-B44C-B5EC-918ECDEC1DEB}" type="pres">
      <dgm:prSet presAssocID="{8716A3F9-894C-3344-B03C-42A90CBB1AD1}" presName="spacerB" presStyleCnt="0"/>
      <dgm:spPr/>
    </dgm:pt>
    <dgm:pt modelId="{A824D93A-72A3-3F48-A18D-4E154F6A869A}" type="pres">
      <dgm:prSet presAssocID="{46DBC370-3662-F841-901C-12F89CC0BDDD}" presName="node" presStyleLbl="node1" presStyleIdx="2" presStyleCnt="4">
        <dgm:presLayoutVars>
          <dgm:bulletEnabled val="1"/>
        </dgm:presLayoutVars>
      </dgm:prSet>
      <dgm:spPr/>
      <dgm:t>
        <a:bodyPr/>
        <a:lstStyle/>
        <a:p>
          <a:endParaRPr lang="zh-CN" altLang="en-US"/>
        </a:p>
      </dgm:t>
    </dgm:pt>
    <dgm:pt modelId="{AD7013DC-B267-3C43-B817-992A3592465B}" type="pres">
      <dgm:prSet presAssocID="{296421F9-9F1D-DD4A-B5D5-A54D4F405FCF}" presName="sibTransLast" presStyleLbl="sibTrans2D1" presStyleIdx="2" presStyleCnt="3"/>
      <dgm:spPr/>
      <dgm:t>
        <a:bodyPr/>
        <a:lstStyle/>
        <a:p>
          <a:endParaRPr lang="zh-CN" altLang="en-US"/>
        </a:p>
      </dgm:t>
    </dgm:pt>
    <dgm:pt modelId="{D8BC6E4D-35D6-B348-B06C-8E746751EEE4}" type="pres">
      <dgm:prSet presAssocID="{296421F9-9F1D-DD4A-B5D5-A54D4F405FCF}" presName="connectorText" presStyleLbl="sibTrans2D1" presStyleIdx="2" presStyleCnt="3"/>
      <dgm:spPr/>
      <dgm:t>
        <a:bodyPr/>
        <a:lstStyle/>
        <a:p>
          <a:endParaRPr lang="zh-CN" altLang="en-US"/>
        </a:p>
      </dgm:t>
    </dgm:pt>
    <dgm:pt modelId="{1B972025-0BC2-DC49-8E95-D828B13B7636}" type="pres">
      <dgm:prSet presAssocID="{296421F9-9F1D-DD4A-B5D5-A54D4F405FCF}" presName="lastNode" presStyleLbl="node1" presStyleIdx="3" presStyleCnt="4">
        <dgm:presLayoutVars>
          <dgm:bulletEnabled val="1"/>
        </dgm:presLayoutVars>
      </dgm:prSet>
      <dgm:spPr/>
      <dgm:t>
        <a:bodyPr/>
        <a:lstStyle/>
        <a:p>
          <a:endParaRPr lang="zh-CN" altLang="en-US"/>
        </a:p>
      </dgm:t>
    </dgm:pt>
  </dgm:ptLst>
  <dgm:cxnLst>
    <dgm:cxn modelId="{CD7C581E-9352-224C-9928-CCBA39D6D8AF}" type="presOf" srcId="{1ED54045-A325-9442-ABA5-9C33A2E13956}" destId="{AD7013DC-B267-3C43-B817-992A3592465B}" srcOrd="0" destOrd="0" presId="urn:microsoft.com/office/officeart/2005/8/layout/equation2"/>
    <dgm:cxn modelId="{B3778E51-2111-C947-AA5F-CF972EB1C0AA}" srcId="{296421F9-9F1D-DD4A-B5D5-A54D4F405FCF}" destId="{D2198B17-6E1D-AE4F-9E76-571E4F2508AD}" srcOrd="0" destOrd="0" parTransId="{E252A160-3851-2A4C-997C-1FC3017E1A5E}" sibTransId="{C7087BC2-C934-7540-AB1D-5CBCF431F098}"/>
    <dgm:cxn modelId="{E89D1B7F-7C72-EB41-AB99-40EA831D4A3B}" type="presOf" srcId="{46DBC370-3662-F841-901C-12F89CC0BDDD}" destId="{A824D93A-72A3-3F48-A18D-4E154F6A869A}" srcOrd="0" destOrd="0" presId="urn:microsoft.com/office/officeart/2005/8/layout/equation2"/>
    <dgm:cxn modelId="{824D1CC1-5D57-3243-A474-6EAB61DC8D02}" type="presOf" srcId="{8716A3F9-894C-3344-B03C-42A90CBB1AD1}" destId="{CE61232C-00A9-474E-90E8-C24040B8AD78}" srcOrd="0" destOrd="0" presId="urn:microsoft.com/office/officeart/2005/8/layout/equation2"/>
    <dgm:cxn modelId="{BCEC02E5-9D4F-EE48-B13D-879E5F378E52}" type="presOf" srcId="{74F32341-8289-F64E-BD59-195AA67FF597}" destId="{1B972025-0BC2-DC49-8E95-D828B13B7636}" srcOrd="0" destOrd="0" presId="urn:microsoft.com/office/officeart/2005/8/layout/equation2"/>
    <dgm:cxn modelId="{ABA4EED4-CD06-124B-8F55-59800C5DD62B}" type="presOf" srcId="{D2198B17-6E1D-AE4F-9E76-571E4F2508AD}" destId="{23F05E97-1A47-5140-B3BB-8A5F982917EB}" srcOrd="0" destOrd="0" presId="urn:microsoft.com/office/officeart/2005/8/layout/equation2"/>
    <dgm:cxn modelId="{4311BA27-C10E-0E45-B4BA-AF13BAE121F3}" srcId="{296421F9-9F1D-DD4A-B5D5-A54D4F405FCF}" destId="{46DBC370-3662-F841-901C-12F89CC0BDDD}" srcOrd="2" destOrd="0" parTransId="{96F63F4C-5B8C-CA4C-8E88-85C4C61859D9}" sibTransId="{1ED54045-A325-9442-ABA5-9C33A2E13956}"/>
    <dgm:cxn modelId="{6525F766-DE57-E843-943A-96D8DF4A04DF}" type="presOf" srcId="{296421F9-9F1D-DD4A-B5D5-A54D4F405FCF}" destId="{D2AF1C75-F950-2940-B627-17BAA0B8DD86}" srcOrd="0" destOrd="0" presId="urn:microsoft.com/office/officeart/2005/8/layout/equation2"/>
    <dgm:cxn modelId="{572422DB-65AB-B342-94C2-EA61FEBA822A}" type="presOf" srcId="{1ED54045-A325-9442-ABA5-9C33A2E13956}" destId="{D8BC6E4D-35D6-B348-B06C-8E746751EEE4}" srcOrd="1" destOrd="0" presId="urn:microsoft.com/office/officeart/2005/8/layout/equation2"/>
    <dgm:cxn modelId="{047E2569-B47D-1048-A4C0-9E75D797A5A0}" type="presOf" srcId="{B6879705-03FA-664C-BCEE-F9C148993CC0}" destId="{81B4D8F3-C382-2246-8F8A-FD16D66F9839}" srcOrd="0" destOrd="0" presId="urn:microsoft.com/office/officeart/2005/8/layout/equation2"/>
    <dgm:cxn modelId="{5C4166F1-FF18-2641-A642-B817EE862835}" type="presOf" srcId="{C7087BC2-C934-7540-AB1D-5CBCF431F098}" destId="{FAC318DE-1A2C-2442-A405-868FA7653953}" srcOrd="0" destOrd="0" presId="urn:microsoft.com/office/officeart/2005/8/layout/equation2"/>
    <dgm:cxn modelId="{E084535D-1037-0145-8806-B096B4309D31}" srcId="{296421F9-9F1D-DD4A-B5D5-A54D4F405FCF}" destId="{74F32341-8289-F64E-BD59-195AA67FF597}" srcOrd="3" destOrd="0" parTransId="{AECFB09B-EB89-5A40-BAD4-954B36829640}" sibTransId="{FBDAFC0D-4A52-214F-8150-6324BA12578D}"/>
    <dgm:cxn modelId="{62E9963F-23A2-7147-8A55-5E0A211CCDCA}" srcId="{296421F9-9F1D-DD4A-B5D5-A54D4F405FCF}" destId="{B6879705-03FA-664C-BCEE-F9C148993CC0}" srcOrd="1" destOrd="0" parTransId="{47B22785-2DF4-1D4A-A087-1DD2A94D0894}" sibTransId="{8716A3F9-894C-3344-B03C-42A90CBB1AD1}"/>
    <dgm:cxn modelId="{F3B6FD14-7DEF-FA49-B987-C5FF73E79F45}" type="presParOf" srcId="{D2AF1C75-F950-2940-B627-17BAA0B8DD86}" destId="{F9D8C23E-6F12-EF42-B864-BCBFB22351AF}" srcOrd="0" destOrd="0" presId="urn:microsoft.com/office/officeart/2005/8/layout/equation2"/>
    <dgm:cxn modelId="{4BFB8E87-3929-7D47-A75B-B81E7991C66A}" type="presParOf" srcId="{F9D8C23E-6F12-EF42-B864-BCBFB22351AF}" destId="{23F05E97-1A47-5140-B3BB-8A5F982917EB}" srcOrd="0" destOrd="0" presId="urn:microsoft.com/office/officeart/2005/8/layout/equation2"/>
    <dgm:cxn modelId="{AD15D6E5-EA19-864C-9502-05DDC88E9A2A}" type="presParOf" srcId="{F9D8C23E-6F12-EF42-B864-BCBFB22351AF}" destId="{2FFFBE3D-FA41-4949-A28A-2C446EC9FC62}" srcOrd="1" destOrd="0" presId="urn:microsoft.com/office/officeart/2005/8/layout/equation2"/>
    <dgm:cxn modelId="{937AF992-5D6A-F844-B549-806F0BB88D1D}" type="presParOf" srcId="{F9D8C23E-6F12-EF42-B864-BCBFB22351AF}" destId="{FAC318DE-1A2C-2442-A405-868FA7653953}" srcOrd="2" destOrd="0" presId="urn:microsoft.com/office/officeart/2005/8/layout/equation2"/>
    <dgm:cxn modelId="{4C61643C-F893-A748-A84E-828DAC22B120}" type="presParOf" srcId="{F9D8C23E-6F12-EF42-B864-BCBFB22351AF}" destId="{43197AF3-3376-4844-A817-B92EF7DFBD80}" srcOrd="3" destOrd="0" presId="urn:microsoft.com/office/officeart/2005/8/layout/equation2"/>
    <dgm:cxn modelId="{9518BD4B-8C92-7A4A-9448-4399E10A9EBA}" type="presParOf" srcId="{F9D8C23E-6F12-EF42-B864-BCBFB22351AF}" destId="{81B4D8F3-C382-2246-8F8A-FD16D66F9839}" srcOrd="4" destOrd="0" presId="urn:microsoft.com/office/officeart/2005/8/layout/equation2"/>
    <dgm:cxn modelId="{ACD71567-C8A9-984A-AD3D-260308C705BF}" type="presParOf" srcId="{F9D8C23E-6F12-EF42-B864-BCBFB22351AF}" destId="{A226B903-41F8-6F42-A516-FC1F465CC643}" srcOrd="5" destOrd="0" presId="urn:microsoft.com/office/officeart/2005/8/layout/equation2"/>
    <dgm:cxn modelId="{2570C021-E4EF-464F-BE1E-8CC300C5A3D7}" type="presParOf" srcId="{F9D8C23E-6F12-EF42-B864-BCBFB22351AF}" destId="{CE61232C-00A9-474E-90E8-C24040B8AD78}" srcOrd="6" destOrd="0" presId="urn:microsoft.com/office/officeart/2005/8/layout/equation2"/>
    <dgm:cxn modelId="{3D46909B-F2DB-064D-B4CA-89447573FDF1}" type="presParOf" srcId="{F9D8C23E-6F12-EF42-B864-BCBFB22351AF}" destId="{F60F7FF1-C0B0-B44C-B5EC-918ECDEC1DEB}" srcOrd="7" destOrd="0" presId="urn:microsoft.com/office/officeart/2005/8/layout/equation2"/>
    <dgm:cxn modelId="{7609F800-135F-164E-B7E4-77559189C473}" type="presParOf" srcId="{F9D8C23E-6F12-EF42-B864-BCBFB22351AF}" destId="{A824D93A-72A3-3F48-A18D-4E154F6A869A}" srcOrd="8" destOrd="0" presId="urn:microsoft.com/office/officeart/2005/8/layout/equation2"/>
    <dgm:cxn modelId="{B3F2DDBE-FCD1-C147-9EAA-B887350D8C63}" type="presParOf" srcId="{D2AF1C75-F950-2940-B627-17BAA0B8DD86}" destId="{AD7013DC-B267-3C43-B817-992A3592465B}" srcOrd="1" destOrd="0" presId="urn:microsoft.com/office/officeart/2005/8/layout/equation2"/>
    <dgm:cxn modelId="{56762E5D-F8EE-A544-BA50-3A99457D389E}" type="presParOf" srcId="{AD7013DC-B267-3C43-B817-992A3592465B}" destId="{D8BC6E4D-35D6-B348-B06C-8E746751EEE4}" srcOrd="0" destOrd="0" presId="urn:microsoft.com/office/officeart/2005/8/layout/equation2"/>
    <dgm:cxn modelId="{2E017FBA-FE68-7343-9AC9-32CE6EE6CD4E}" type="presParOf" srcId="{D2AF1C75-F950-2940-B627-17BAA0B8DD86}" destId="{1B972025-0BC2-DC49-8E95-D828B13B7636}"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7406C3-30F1-0A45-9EC9-01299BA1444F}" type="doc">
      <dgm:prSet loTypeId="urn:microsoft.com/office/officeart/2005/8/layout/hProcess4" loCatId="process" qsTypeId="urn:microsoft.com/office/officeart/2005/8/quickstyle/simple3" qsCatId="simple" csTypeId="urn:microsoft.com/office/officeart/2005/8/colors/colorful2" csCatId="colorful" phldr="1"/>
      <dgm:spPr/>
      <dgm:t>
        <a:bodyPr/>
        <a:lstStyle/>
        <a:p>
          <a:endParaRPr lang="zh-CN" altLang="en-US"/>
        </a:p>
      </dgm:t>
    </dgm:pt>
    <dgm:pt modelId="{C331A642-5B3C-DB41-BD92-BFB16CD8AE57}">
      <dgm:prSet phldrT="[文本]" custT="1"/>
      <dgm:spPr/>
      <dgm:t>
        <a:bodyPr/>
        <a:lstStyle/>
        <a:p>
          <a:r>
            <a:rPr lang="zh-CN" altLang="en-US" sz="2800" dirty="0" smtClean="0"/>
            <a:t>传播结构</a:t>
          </a:r>
          <a:endParaRPr lang="zh-CN" altLang="en-US" sz="2800" dirty="0"/>
        </a:p>
      </dgm:t>
    </dgm:pt>
    <dgm:pt modelId="{65BF894F-FF58-4A4A-8F8A-6F34C7FBF895}" type="parTrans" cxnId="{8D36D75A-8440-AA49-A09E-1FF5EF36C5FF}">
      <dgm:prSet/>
      <dgm:spPr/>
      <dgm:t>
        <a:bodyPr/>
        <a:lstStyle/>
        <a:p>
          <a:endParaRPr lang="zh-CN" altLang="en-US"/>
        </a:p>
      </dgm:t>
    </dgm:pt>
    <dgm:pt modelId="{6E49B425-88E8-5F4E-9C8E-3906C3A795CC}" type="sibTrans" cxnId="{8D36D75A-8440-AA49-A09E-1FF5EF36C5FF}">
      <dgm:prSet/>
      <dgm:spPr/>
      <dgm:t>
        <a:bodyPr/>
        <a:lstStyle/>
        <a:p>
          <a:endParaRPr lang="zh-CN" altLang="en-US"/>
        </a:p>
      </dgm:t>
    </dgm:pt>
    <dgm:pt modelId="{7330E7BD-5728-6E45-9E89-B6A8FDC818D5}">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关系构建</a:t>
          </a:r>
          <a:endParaRPr lang="zh-CN" altLang="en-US" sz="2000" dirty="0"/>
        </a:p>
      </dgm:t>
    </dgm:pt>
    <dgm:pt modelId="{BBF86132-53F2-3C45-B702-F37F67A35CED}" type="parTrans" cxnId="{021DC1D1-90BE-DF4E-8549-0BA6E02DD2D0}">
      <dgm:prSet/>
      <dgm:spPr/>
      <dgm:t>
        <a:bodyPr/>
        <a:lstStyle/>
        <a:p>
          <a:endParaRPr lang="zh-CN" altLang="en-US"/>
        </a:p>
      </dgm:t>
    </dgm:pt>
    <dgm:pt modelId="{06E36DDB-2E20-F645-8D7F-38AA20E2E9BA}" type="sibTrans" cxnId="{021DC1D1-90BE-DF4E-8549-0BA6E02DD2D0}">
      <dgm:prSet/>
      <dgm:spPr/>
      <dgm:t>
        <a:bodyPr/>
        <a:lstStyle/>
        <a:p>
          <a:endParaRPr lang="zh-CN" altLang="en-US"/>
        </a:p>
      </dgm:t>
    </dgm:pt>
    <dgm:pt modelId="{F79786D5-166B-474E-A7CF-7F967015DE38}">
      <dgm:prSet phldrT="[文本]" custT="1"/>
      <dgm:spPr/>
      <dgm:t>
        <a:bodyPr/>
        <a:lstStyle/>
        <a:p>
          <a:r>
            <a:rPr lang="zh-CN" altLang="en-US" sz="2800" dirty="0" smtClean="0"/>
            <a:t>传播模式</a:t>
          </a:r>
          <a:endParaRPr lang="zh-CN" altLang="en-US" sz="2800" dirty="0"/>
        </a:p>
      </dgm:t>
    </dgm:pt>
    <dgm:pt modelId="{636EF711-196A-4445-BD8C-AF9070040ABF}" type="parTrans" cxnId="{B9BA1302-9975-934B-9B94-4163C1AC6685}">
      <dgm:prSet/>
      <dgm:spPr/>
      <dgm:t>
        <a:bodyPr/>
        <a:lstStyle/>
        <a:p>
          <a:endParaRPr lang="zh-CN" altLang="en-US"/>
        </a:p>
      </dgm:t>
    </dgm:pt>
    <dgm:pt modelId="{ED1B084F-6C71-F64F-B2D2-2A3E4E3C14FB}" type="sibTrans" cxnId="{B9BA1302-9975-934B-9B94-4163C1AC6685}">
      <dgm:prSet/>
      <dgm:spPr/>
      <dgm:t>
        <a:bodyPr/>
        <a:lstStyle/>
        <a:p>
          <a:endParaRPr lang="zh-CN" altLang="en-US"/>
        </a:p>
      </dgm:t>
    </dgm:pt>
    <dgm:pt modelId="{714E7CB1-EFF6-1C46-842D-5EC6B554F20C}">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信息传播个体行为</a:t>
          </a:r>
          <a:endParaRPr lang="zh-CN" altLang="en-US" sz="2000" dirty="0"/>
        </a:p>
      </dgm:t>
    </dgm:pt>
    <dgm:pt modelId="{44033F47-A76E-8146-AE81-EB35EC25DC73}" type="parTrans" cxnId="{C306C9EA-CDA7-3B43-AEB2-D22AE44C3732}">
      <dgm:prSet/>
      <dgm:spPr/>
      <dgm:t>
        <a:bodyPr/>
        <a:lstStyle/>
        <a:p>
          <a:endParaRPr lang="zh-CN" altLang="en-US"/>
        </a:p>
      </dgm:t>
    </dgm:pt>
    <dgm:pt modelId="{1CF4F72D-8D22-C44A-87ED-A19AFBD6D9FF}" type="sibTrans" cxnId="{C306C9EA-CDA7-3B43-AEB2-D22AE44C3732}">
      <dgm:prSet/>
      <dgm:spPr/>
      <dgm:t>
        <a:bodyPr/>
        <a:lstStyle/>
        <a:p>
          <a:endParaRPr lang="zh-CN" altLang="en-US"/>
        </a:p>
      </dgm:t>
    </dgm:pt>
    <dgm:pt modelId="{F0AA1434-B888-C24F-B745-E96B0F0A04C0}">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传播路径</a:t>
          </a:r>
          <a:endParaRPr lang="zh-CN" altLang="en-US" sz="2000" dirty="0"/>
        </a:p>
      </dgm:t>
    </dgm:pt>
    <dgm:pt modelId="{402D84AA-CECB-F94C-B1E2-75AC64B64643}" type="parTrans" cxnId="{F423662E-4317-2543-A959-EBD4B4E7F85C}">
      <dgm:prSet/>
      <dgm:spPr/>
      <dgm:t>
        <a:bodyPr/>
        <a:lstStyle/>
        <a:p>
          <a:endParaRPr lang="zh-CN" altLang="en-US"/>
        </a:p>
      </dgm:t>
    </dgm:pt>
    <dgm:pt modelId="{CB00FB8D-351E-0B48-BFEE-9F83D5DFE353}" type="sibTrans" cxnId="{F423662E-4317-2543-A959-EBD4B4E7F85C}">
      <dgm:prSet/>
      <dgm:spPr/>
      <dgm:t>
        <a:bodyPr/>
        <a:lstStyle/>
        <a:p>
          <a:endParaRPr lang="zh-CN" altLang="en-US"/>
        </a:p>
      </dgm:t>
    </dgm:pt>
    <dgm:pt modelId="{160B657A-6C09-E340-999C-B431F874FF7D}">
      <dgm:prSet phldrT="[文本]" custT="1"/>
      <dgm:spPr/>
      <dgm:t>
        <a:bodyPr/>
        <a:lstStyle/>
        <a:p>
          <a:r>
            <a:rPr lang="zh-CN" altLang="en-US" sz="2800" dirty="0" smtClean="0"/>
            <a:t>传播内容与效果</a:t>
          </a:r>
          <a:endParaRPr lang="zh-CN" altLang="en-US" sz="2800" dirty="0"/>
        </a:p>
      </dgm:t>
    </dgm:pt>
    <dgm:pt modelId="{33324AE6-7E02-E548-9B2D-60C02059852E}" type="parTrans" cxnId="{699ED72F-1737-6A49-BFCB-2A930BF82C5A}">
      <dgm:prSet/>
      <dgm:spPr/>
      <dgm:t>
        <a:bodyPr/>
        <a:lstStyle/>
        <a:p>
          <a:endParaRPr lang="zh-CN" altLang="en-US"/>
        </a:p>
      </dgm:t>
    </dgm:pt>
    <dgm:pt modelId="{8F7B3349-170A-B74B-A7E3-59B44FF1271D}" type="sibTrans" cxnId="{699ED72F-1737-6A49-BFCB-2A930BF82C5A}">
      <dgm:prSet/>
      <dgm:spPr/>
      <dgm:t>
        <a:bodyPr/>
        <a:lstStyle/>
        <a:p>
          <a:endParaRPr lang="zh-CN" altLang="en-US"/>
        </a:p>
      </dgm:t>
    </dgm:pt>
    <dgm:pt modelId="{89C9252C-C837-2945-A81C-0DF03B56F4C9}">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公共舆论</a:t>
          </a:r>
          <a:endParaRPr lang="zh-CN" altLang="en-US" sz="2000" dirty="0"/>
        </a:p>
      </dgm:t>
    </dgm:pt>
    <dgm:pt modelId="{5C6EB8B2-6F34-6F46-B98C-3E952D0E7365}" type="parTrans" cxnId="{442CC80B-FE1D-5449-9C33-C4E3250978EC}">
      <dgm:prSet/>
      <dgm:spPr/>
      <dgm:t>
        <a:bodyPr/>
        <a:lstStyle/>
        <a:p>
          <a:endParaRPr lang="zh-CN" altLang="en-US"/>
        </a:p>
      </dgm:t>
    </dgm:pt>
    <dgm:pt modelId="{1FB1566F-E0B1-3A47-BFB1-7D2FD2F66ADF}" type="sibTrans" cxnId="{442CC80B-FE1D-5449-9C33-C4E3250978EC}">
      <dgm:prSet/>
      <dgm:spPr/>
      <dgm:t>
        <a:bodyPr/>
        <a:lstStyle/>
        <a:p>
          <a:endParaRPr lang="zh-CN" altLang="en-US"/>
        </a:p>
      </dgm:t>
    </dgm:pt>
    <dgm:pt modelId="{C9DC06ED-F138-234E-9F82-9F047AD8ADFE}">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说服效果</a:t>
          </a:r>
          <a:endParaRPr lang="zh-CN" altLang="en-US" sz="2000" dirty="0"/>
        </a:p>
      </dgm:t>
    </dgm:pt>
    <dgm:pt modelId="{EB833F3A-E780-504C-AD30-E7065C2D5F30}" type="parTrans" cxnId="{AD1E6A8E-9856-BF4D-8B45-30F657623F0E}">
      <dgm:prSet/>
      <dgm:spPr/>
      <dgm:t>
        <a:bodyPr/>
        <a:lstStyle/>
        <a:p>
          <a:endParaRPr lang="zh-CN" altLang="en-US"/>
        </a:p>
      </dgm:t>
    </dgm:pt>
    <dgm:pt modelId="{1527CDA4-C4F4-AD43-8D7C-D8CC319334DD}" type="sibTrans" cxnId="{AD1E6A8E-9856-BF4D-8B45-30F657623F0E}">
      <dgm:prSet/>
      <dgm:spPr/>
      <dgm:t>
        <a:bodyPr/>
        <a:lstStyle/>
        <a:p>
          <a:endParaRPr lang="zh-CN" altLang="en-US"/>
        </a:p>
      </dgm:t>
    </dgm:pt>
    <dgm:pt modelId="{87BFF1EE-FB64-0E47-8347-3BF3074A5FBB}">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行为传播</a:t>
          </a:r>
          <a:endParaRPr lang="zh-CN" altLang="en-US" sz="2000" dirty="0"/>
        </a:p>
      </dgm:t>
    </dgm:pt>
    <dgm:pt modelId="{3CC9F4CC-2C0A-434A-8A36-B0872E97B88B}" type="parTrans" cxnId="{DDB99724-C5D1-3B4F-9F1B-6786762764C9}">
      <dgm:prSet/>
      <dgm:spPr/>
      <dgm:t>
        <a:bodyPr/>
        <a:lstStyle/>
        <a:p>
          <a:endParaRPr lang="zh-CN" altLang="en-US"/>
        </a:p>
      </dgm:t>
    </dgm:pt>
    <dgm:pt modelId="{20B9B448-D2F1-AC4C-9DF4-DF58BD8EF612}" type="sibTrans" cxnId="{DDB99724-C5D1-3B4F-9F1B-6786762764C9}">
      <dgm:prSet/>
      <dgm:spPr/>
      <dgm:t>
        <a:bodyPr/>
        <a:lstStyle/>
        <a:p>
          <a:endParaRPr lang="zh-CN" altLang="en-US"/>
        </a:p>
      </dgm:t>
    </dgm:pt>
    <dgm:pt modelId="{601F919B-1F6C-C742-B548-900377298D4F}">
      <dgm:prSet phldrT="[文本]" custT="1"/>
      <dgm:spPr/>
      <dgm:t>
        <a:bodyPr/>
        <a:lstStyle/>
        <a:p>
          <a:pPr marL="285750" marR="0" lvl="1" indent="-285750" algn="ctr" defTabSz="1333500" rtl="0" eaLnBrk="1" fontAlgn="auto" latinLnBrk="0" hangingPunct="1">
            <a:lnSpc>
              <a:spcPct val="90000"/>
            </a:lnSpc>
            <a:spcBef>
              <a:spcPct val="0"/>
            </a:spcBef>
            <a:spcAft>
              <a:spcPct val="15000"/>
            </a:spcAft>
            <a:buClrTx/>
            <a:buSzTx/>
            <a:buFontTx/>
            <a:buNone/>
            <a:tabLst/>
            <a:defRPr/>
          </a:pPr>
          <a:r>
            <a:rPr lang="zh-CN" altLang="en-US" sz="2800" dirty="0" smtClean="0"/>
            <a:t>传播实践</a:t>
          </a:r>
          <a:endParaRPr lang="zh-CN" altLang="en-US" sz="2800" dirty="0"/>
        </a:p>
      </dgm:t>
    </dgm:pt>
    <dgm:pt modelId="{5AF8E198-FF1A-DA44-B3CD-A24ADD8BEB41}" type="parTrans" cxnId="{73553710-3167-0046-9294-BA0342973414}">
      <dgm:prSet/>
      <dgm:spPr/>
      <dgm:t>
        <a:bodyPr/>
        <a:lstStyle/>
        <a:p>
          <a:endParaRPr lang="zh-CN" altLang="en-US"/>
        </a:p>
      </dgm:t>
    </dgm:pt>
    <dgm:pt modelId="{BC16EFD5-F847-F84A-9DF3-498C903907C9}" type="sibTrans" cxnId="{73553710-3167-0046-9294-BA0342973414}">
      <dgm:prSet/>
      <dgm:spPr/>
      <dgm:t>
        <a:bodyPr/>
        <a:lstStyle/>
        <a:p>
          <a:endParaRPr lang="zh-CN" altLang="en-US"/>
        </a:p>
      </dgm:t>
    </dgm:pt>
    <dgm:pt modelId="{7CA0457E-D411-3C43-89C2-0F94DA6B2746}">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计算广告</a:t>
          </a:r>
          <a:endParaRPr lang="zh-CN" altLang="en-US" sz="2000" dirty="0"/>
        </a:p>
      </dgm:t>
    </dgm:pt>
    <dgm:pt modelId="{4E8872B4-A4F8-AF4E-A9F2-5052F86F9864}" type="parTrans" cxnId="{421EDA40-6C2A-D14E-BE8B-B1DB476C5FB8}">
      <dgm:prSet/>
      <dgm:spPr/>
      <dgm:t>
        <a:bodyPr/>
        <a:lstStyle/>
        <a:p>
          <a:endParaRPr lang="zh-CN" altLang="en-US"/>
        </a:p>
      </dgm:t>
    </dgm:pt>
    <dgm:pt modelId="{FF6790C5-8E57-7A43-BA62-03F70AA01BA1}" type="sibTrans" cxnId="{421EDA40-6C2A-D14E-BE8B-B1DB476C5FB8}">
      <dgm:prSet/>
      <dgm:spPr/>
      <dgm:t>
        <a:bodyPr/>
        <a:lstStyle/>
        <a:p>
          <a:endParaRPr lang="zh-CN" altLang="en-US"/>
        </a:p>
      </dgm:t>
    </dgm:pt>
    <dgm:pt modelId="{44B0D496-0FB9-2144-934F-97C17DE7CA78}">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数据新闻</a:t>
          </a:r>
          <a:endParaRPr lang="zh-CN" altLang="en-US" sz="2000" dirty="0"/>
        </a:p>
      </dgm:t>
    </dgm:pt>
    <dgm:pt modelId="{C1FE4F1B-4BDF-4541-A921-179B7C6142AC}" type="parTrans" cxnId="{CDED3323-39A0-034B-BED5-C337867DA01B}">
      <dgm:prSet/>
      <dgm:spPr/>
      <dgm:t>
        <a:bodyPr/>
        <a:lstStyle/>
        <a:p>
          <a:endParaRPr lang="zh-CN" altLang="en-US"/>
        </a:p>
      </dgm:t>
    </dgm:pt>
    <dgm:pt modelId="{D83A997A-6361-334E-B695-AF1B626D26AD}" type="sibTrans" cxnId="{CDED3323-39A0-034B-BED5-C337867DA01B}">
      <dgm:prSet/>
      <dgm:spPr/>
      <dgm:t>
        <a:bodyPr/>
        <a:lstStyle/>
        <a:p>
          <a:endParaRPr lang="zh-CN" altLang="en-US"/>
        </a:p>
      </dgm:t>
    </dgm:pt>
    <dgm:pt modelId="{61CDD561-ED22-3240-9F37-79AE9AB7FD4B}">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媒体推荐</a:t>
          </a:r>
          <a:endParaRPr lang="zh-CN" altLang="en-US" sz="2000" dirty="0"/>
        </a:p>
      </dgm:t>
    </dgm:pt>
    <dgm:pt modelId="{99DC8BCF-0507-664F-BDD0-873CE48E0005}" type="parTrans" cxnId="{130CDBDB-783A-D34D-98F8-A37377FAEFAE}">
      <dgm:prSet/>
      <dgm:spPr/>
      <dgm:t>
        <a:bodyPr/>
        <a:lstStyle/>
        <a:p>
          <a:endParaRPr lang="zh-CN" altLang="en-US"/>
        </a:p>
      </dgm:t>
    </dgm:pt>
    <dgm:pt modelId="{A99FA124-A6F1-2343-9A9D-2316FBAE47DC}" type="sibTrans" cxnId="{130CDBDB-783A-D34D-98F8-A37377FAEFAE}">
      <dgm:prSet/>
      <dgm:spPr/>
      <dgm:t>
        <a:bodyPr/>
        <a:lstStyle/>
        <a:p>
          <a:endParaRPr lang="zh-CN" altLang="en-US"/>
        </a:p>
      </dgm:t>
    </dgm:pt>
    <dgm:pt modelId="{481DB8BF-F587-8642-9A43-622EB2757D32}">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zh-CN" altLang="en-US" sz="2000" dirty="0" smtClean="0"/>
            <a:t>社会网络</a:t>
          </a:r>
          <a:endParaRPr lang="zh-CN" altLang="en-US" sz="2000" dirty="0"/>
        </a:p>
      </dgm:t>
    </dgm:pt>
    <dgm:pt modelId="{68ED93DD-C69C-CA43-B094-D86705C84748}" type="parTrans" cxnId="{34A02780-00B7-2C46-AFB8-88CE0E27BFDD}">
      <dgm:prSet/>
      <dgm:spPr/>
      <dgm:t>
        <a:bodyPr/>
        <a:lstStyle/>
        <a:p>
          <a:endParaRPr lang="zh-CN" altLang="en-US"/>
        </a:p>
      </dgm:t>
    </dgm:pt>
    <dgm:pt modelId="{87FDD10B-F31F-6E4B-BA54-3EC86096FB37}" type="sibTrans" cxnId="{34A02780-00B7-2C46-AFB8-88CE0E27BFDD}">
      <dgm:prSet/>
      <dgm:spPr/>
      <dgm:t>
        <a:bodyPr/>
        <a:lstStyle/>
        <a:p>
          <a:endParaRPr lang="zh-CN" altLang="en-US"/>
        </a:p>
      </dgm:t>
    </dgm:pt>
    <dgm:pt modelId="{4E5115BC-9AA8-E04D-8022-B552C599B432}">
      <dgm:prSet phldrT="[文本]" custT="1"/>
      <dgm:spPr/>
      <dgm:t>
        <a:bodyPr/>
        <a:lstStyle/>
        <a:p>
          <a:pPr marL="285750" marR="0" lvl="1" indent="-285750" algn="l" defTabSz="1333500" rtl="0" eaLnBrk="1" fontAlgn="auto" latinLnBrk="0" hangingPunct="1">
            <a:lnSpc>
              <a:spcPct val="90000"/>
            </a:lnSpc>
            <a:spcBef>
              <a:spcPct val="0"/>
            </a:spcBef>
            <a:spcAft>
              <a:spcPct val="15000"/>
            </a:spcAft>
            <a:buClrTx/>
            <a:buSzTx/>
            <a:buFontTx/>
            <a:buNone/>
            <a:tabLst/>
            <a:defRPr/>
          </a:pPr>
          <a:r>
            <a:rPr lang="en-US" altLang="zh-CN" sz="2000" dirty="0" smtClean="0"/>
            <a:t>Censorship</a:t>
          </a:r>
          <a:endParaRPr lang="zh-CN" altLang="en-US" sz="2000" dirty="0"/>
        </a:p>
      </dgm:t>
    </dgm:pt>
    <dgm:pt modelId="{7739BCAD-5259-F24A-92A5-F113C0C7ED3A}" type="parTrans" cxnId="{9E3FB745-BFC5-7448-9286-084E990963B2}">
      <dgm:prSet/>
      <dgm:spPr/>
      <dgm:t>
        <a:bodyPr/>
        <a:lstStyle/>
        <a:p>
          <a:endParaRPr lang="zh-CN" altLang="en-US"/>
        </a:p>
      </dgm:t>
    </dgm:pt>
    <dgm:pt modelId="{E7D495C6-F44A-4746-A4B7-AD0829C12040}" type="sibTrans" cxnId="{9E3FB745-BFC5-7448-9286-084E990963B2}">
      <dgm:prSet/>
      <dgm:spPr/>
      <dgm:t>
        <a:bodyPr/>
        <a:lstStyle/>
        <a:p>
          <a:endParaRPr lang="zh-CN" altLang="en-US"/>
        </a:p>
      </dgm:t>
    </dgm:pt>
    <dgm:pt modelId="{AA76040B-9C52-AA46-A3E3-96823EF7FBAB}" type="pres">
      <dgm:prSet presAssocID="{0D7406C3-30F1-0A45-9EC9-01299BA1444F}" presName="Name0" presStyleCnt="0">
        <dgm:presLayoutVars>
          <dgm:dir/>
          <dgm:animLvl val="lvl"/>
          <dgm:resizeHandles val="exact"/>
        </dgm:presLayoutVars>
      </dgm:prSet>
      <dgm:spPr/>
      <dgm:t>
        <a:bodyPr/>
        <a:lstStyle/>
        <a:p>
          <a:endParaRPr lang="zh-CN" altLang="en-US"/>
        </a:p>
      </dgm:t>
    </dgm:pt>
    <dgm:pt modelId="{F22A2D69-04B6-EA42-AB0D-C9CA5607FA67}" type="pres">
      <dgm:prSet presAssocID="{0D7406C3-30F1-0A45-9EC9-01299BA1444F}" presName="tSp" presStyleCnt="0"/>
      <dgm:spPr/>
      <dgm:t>
        <a:bodyPr/>
        <a:lstStyle/>
        <a:p>
          <a:endParaRPr lang="zh-CN" altLang="en-US"/>
        </a:p>
      </dgm:t>
    </dgm:pt>
    <dgm:pt modelId="{6187338A-1948-5B4F-BC01-A76D0DD1EB2D}" type="pres">
      <dgm:prSet presAssocID="{0D7406C3-30F1-0A45-9EC9-01299BA1444F}" presName="bSp" presStyleCnt="0"/>
      <dgm:spPr/>
      <dgm:t>
        <a:bodyPr/>
        <a:lstStyle/>
        <a:p>
          <a:endParaRPr lang="zh-CN" altLang="en-US"/>
        </a:p>
      </dgm:t>
    </dgm:pt>
    <dgm:pt modelId="{F02C13CD-0F06-5149-AF53-0F4B5272C3D0}" type="pres">
      <dgm:prSet presAssocID="{0D7406C3-30F1-0A45-9EC9-01299BA1444F}" presName="process" presStyleCnt="0"/>
      <dgm:spPr/>
      <dgm:t>
        <a:bodyPr/>
        <a:lstStyle/>
        <a:p>
          <a:endParaRPr lang="zh-CN" altLang="en-US"/>
        </a:p>
      </dgm:t>
    </dgm:pt>
    <dgm:pt modelId="{AA170082-C37F-0946-91C4-3892D6B9AF22}" type="pres">
      <dgm:prSet presAssocID="{C331A642-5B3C-DB41-BD92-BFB16CD8AE57}" presName="composite1" presStyleCnt="0"/>
      <dgm:spPr/>
      <dgm:t>
        <a:bodyPr/>
        <a:lstStyle/>
        <a:p>
          <a:endParaRPr lang="zh-CN" altLang="en-US"/>
        </a:p>
      </dgm:t>
    </dgm:pt>
    <dgm:pt modelId="{B6AD3F76-6A09-074D-939C-05FBAD142F1B}" type="pres">
      <dgm:prSet presAssocID="{C331A642-5B3C-DB41-BD92-BFB16CD8AE57}" presName="dummyNode1" presStyleLbl="node1" presStyleIdx="0" presStyleCnt="4"/>
      <dgm:spPr/>
      <dgm:t>
        <a:bodyPr/>
        <a:lstStyle/>
        <a:p>
          <a:endParaRPr lang="zh-CN" altLang="en-US"/>
        </a:p>
      </dgm:t>
    </dgm:pt>
    <dgm:pt modelId="{9B35BE92-8459-E243-900E-18C4C40441E0}" type="pres">
      <dgm:prSet presAssocID="{C331A642-5B3C-DB41-BD92-BFB16CD8AE57}" presName="childNode1" presStyleLbl="bgAcc1" presStyleIdx="0" presStyleCnt="4">
        <dgm:presLayoutVars>
          <dgm:bulletEnabled val="1"/>
        </dgm:presLayoutVars>
      </dgm:prSet>
      <dgm:spPr/>
      <dgm:t>
        <a:bodyPr/>
        <a:lstStyle/>
        <a:p>
          <a:endParaRPr lang="zh-CN" altLang="en-US"/>
        </a:p>
      </dgm:t>
    </dgm:pt>
    <dgm:pt modelId="{9F337571-B25C-FD4F-AE70-8560D4804795}" type="pres">
      <dgm:prSet presAssocID="{C331A642-5B3C-DB41-BD92-BFB16CD8AE57}" presName="childNode1tx" presStyleLbl="bgAcc1" presStyleIdx="0" presStyleCnt="4">
        <dgm:presLayoutVars>
          <dgm:bulletEnabled val="1"/>
        </dgm:presLayoutVars>
      </dgm:prSet>
      <dgm:spPr/>
      <dgm:t>
        <a:bodyPr/>
        <a:lstStyle/>
        <a:p>
          <a:endParaRPr lang="zh-CN" altLang="en-US"/>
        </a:p>
      </dgm:t>
    </dgm:pt>
    <dgm:pt modelId="{3AF69771-C103-C94C-9131-23FC695A3311}" type="pres">
      <dgm:prSet presAssocID="{C331A642-5B3C-DB41-BD92-BFB16CD8AE57}" presName="parentNode1" presStyleLbl="node1" presStyleIdx="0" presStyleCnt="4">
        <dgm:presLayoutVars>
          <dgm:chMax val="1"/>
          <dgm:bulletEnabled val="1"/>
        </dgm:presLayoutVars>
      </dgm:prSet>
      <dgm:spPr/>
      <dgm:t>
        <a:bodyPr/>
        <a:lstStyle/>
        <a:p>
          <a:endParaRPr lang="zh-CN" altLang="en-US"/>
        </a:p>
      </dgm:t>
    </dgm:pt>
    <dgm:pt modelId="{4E2FDA18-2594-1143-9352-82C14F48F50F}" type="pres">
      <dgm:prSet presAssocID="{C331A642-5B3C-DB41-BD92-BFB16CD8AE57}" presName="connSite1" presStyleCnt="0"/>
      <dgm:spPr/>
      <dgm:t>
        <a:bodyPr/>
        <a:lstStyle/>
        <a:p>
          <a:endParaRPr lang="zh-CN" altLang="en-US"/>
        </a:p>
      </dgm:t>
    </dgm:pt>
    <dgm:pt modelId="{767517DC-B05E-1643-9E2D-BF12B9224FBD}" type="pres">
      <dgm:prSet presAssocID="{6E49B425-88E8-5F4E-9C8E-3906C3A795CC}" presName="Name9" presStyleLbl="sibTrans2D1" presStyleIdx="0" presStyleCnt="3"/>
      <dgm:spPr/>
      <dgm:t>
        <a:bodyPr/>
        <a:lstStyle/>
        <a:p>
          <a:endParaRPr lang="zh-CN" altLang="en-US"/>
        </a:p>
      </dgm:t>
    </dgm:pt>
    <dgm:pt modelId="{C7E54478-842D-8E4F-A730-3B7421A9FDF0}" type="pres">
      <dgm:prSet presAssocID="{F79786D5-166B-474E-A7CF-7F967015DE38}" presName="composite2" presStyleCnt="0"/>
      <dgm:spPr/>
      <dgm:t>
        <a:bodyPr/>
        <a:lstStyle/>
        <a:p>
          <a:endParaRPr lang="zh-CN" altLang="en-US"/>
        </a:p>
      </dgm:t>
    </dgm:pt>
    <dgm:pt modelId="{F1CAA705-B0A1-6448-95AB-ACDDDD66FA41}" type="pres">
      <dgm:prSet presAssocID="{F79786D5-166B-474E-A7CF-7F967015DE38}" presName="dummyNode2" presStyleLbl="node1" presStyleIdx="0" presStyleCnt="4"/>
      <dgm:spPr/>
      <dgm:t>
        <a:bodyPr/>
        <a:lstStyle/>
        <a:p>
          <a:endParaRPr lang="zh-CN" altLang="en-US"/>
        </a:p>
      </dgm:t>
    </dgm:pt>
    <dgm:pt modelId="{AD7F5044-E289-5647-B7B0-ABB154BF3D5A}" type="pres">
      <dgm:prSet presAssocID="{F79786D5-166B-474E-A7CF-7F967015DE38}" presName="childNode2" presStyleLbl="bgAcc1" presStyleIdx="1" presStyleCnt="4">
        <dgm:presLayoutVars>
          <dgm:bulletEnabled val="1"/>
        </dgm:presLayoutVars>
      </dgm:prSet>
      <dgm:spPr/>
      <dgm:t>
        <a:bodyPr/>
        <a:lstStyle/>
        <a:p>
          <a:endParaRPr lang="zh-CN" altLang="en-US"/>
        </a:p>
      </dgm:t>
    </dgm:pt>
    <dgm:pt modelId="{F356A682-468A-2B4A-B516-FE976E8D5A3A}" type="pres">
      <dgm:prSet presAssocID="{F79786D5-166B-474E-A7CF-7F967015DE38}" presName="childNode2tx" presStyleLbl="bgAcc1" presStyleIdx="1" presStyleCnt="4">
        <dgm:presLayoutVars>
          <dgm:bulletEnabled val="1"/>
        </dgm:presLayoutVars>
      </dgm:prSet>
      <dgm:spPr/>
      <dgm:t>
        <a:bodyPr/>
        <a:lstStyle/>
        <a:p>
          <a:endParaRPr lang="zh-CN" altLang="en-US"/>
        </a:p>
      </dgm:t>
    </dgm:pt>
    <dgm:pt modelId="{B63BFD29-707D-A744-869B-B89415C5691A}" type="pres">
      <dgm:prSet presAssocID="{F79786D5-166B-474E-A7CF-7F967015DE38}" presName="parentNode2" presStyleLbl="node1" presStyleIdx="1" presStyleCnt="4">
        <dgm:presLayoutVars>
          <dgm:chMax val="0"/>
          <dgm:bulletEnabled val="1"/>
        </dgm:presLayoutVars>
      </dgm:prSet>
      <dgm:spPr/>
      <dgm:t>
        <a:bodyPr/>
        <a:lstStyle/>
        <a:p>
          <a:endParaRPr lang="zh-CN" altLang="en-US"/>
        </a:p>
      </dgm:t>
    </dgm:pt>
    <dgm:pt modelId="{1A221CCE-0FF9-0D4E-8AFC-743686455ECB}" type="pres">
      <dgm:prSet presAssocID="{F79786D5-166B-474E-A7CF-7F967015DE38}" presName="connSite2" presStyleCnt="0"/>
      <dgm:spPr/>
      <dgm:t>
        <a:bodyPr/>
        <a:lstStyle/>
        <a:p>
          <a:endParaRPr lang="zh-CN" altLang="en-US"/>
        </a:p>
      </dgm:t>
    </dgm:pt>
    <dgm:pt modelId="{375ED660-F1E6-244A-938F-9DFDFA163FC9}" type="pres">
      <dgm:prSet presAssocID="{ED1B084F-6C71-F64F-B2D2-2A3E4E3C14FB}" presName="Name18" presStyleLbl="sibTrans2D1" presStyleIdx="1" presStyleCnt="3"/>
      <dgm:spPr/>
      <dgm:t>
        <a:bodyPr/>
        <a:lstStyle/>
        <a:p>
          <a:endParaRPr lang="zh-CN" altLang="en-US"/>
        </a:p>
      </dgm:t>
    </dgm:pt>
    <dgm:pt modelId="{1183C6B6-CCDC-204D-9EC2-E86BDEA02D29}" type="pres">
      <dgm:prSet presAssocID="{160B657A-6C09-E340-999C-B431F874FF7D}" presName="composite1" presStyleCnt="0"/>
      <dgm:spPr/>
      <dgm:t>
        <a:bodyPr/>
        <a:lstStyle/>
        <a:p>
          <a:endParaRPr lang="zh-CN" altLang="en-US"/>
        </a:p>
      </dgm:t>
    </dgm:pt>
    <dgm:pt modelId="{184D8BC7-E707-4049-B0E8-7DF857869A6B}" type="pres">
      <dgm:prSet presAssocID="{160B657A-6C09-E340-999C-B431F874FF7D}" presName="dummyNode1" presStyleLbl="node1" presStyleIdx="1" presStyleCnt="4"/>
      <dgm:spPr/>
      <dgm:t>
        <a:bodyPr/>
        <a:lstStyle/>
        <a:p>
          <a:endParaRPr lang="zh-CN" altLang="en-US"/>
        </a:p>
      </dgm:t>
    </dgm:pt>
    <dgm:pt modelId="{45FF7A4D-52C2-0844-A428-65C72167F05E}" type="pres">
      <dgm:prSet presAssocID="{160B657A-6C09-E340-999C-B431F874FF7D}" presName="childNode1" presStyleLbl="bgAcc1" presStyleIdx="2" presStyleCnt="4" custLinFactNeighborX="655">
        <dgm:presLayoutVars>
          <dgm:bulletEnabled val="1"/>
        </dgm:presLayoutVars>
      </dgm:prSet>
      <dgm:spPr/>
      <dgm:t>
        <a:bodyPr/>
        <a:lstStyle/>
        <a:p>
          <a:endParaRPr lang="zh-CN" altLang="en-US"/>
        </a:p>
      </dgm:t>
    </dgm:pt>
    <dgm:pt modelId="{FA212BBB-F314-8345-B389-AB0C110D82DE}" type="pres">
      <dgm:prSet presAssocID="{160B657A-6C09-E340-999C-B431F874FF7D}" presName="childNode1tx" presStyleLbl="bgAcc1" presStyleIdx="2" presStyleCnt="4">
        <dgm:presLayoutVars>
          <dgm:bulletEnabled val="1"/>
        </dgm:presLayoutVars>
      </dgm:prSet>
      <dgm:spPr/>
      <dgm:t>
        <a:bodyPr/>
        <a:lstStyle/>
        <a:p>
          <a:endParaRPr lang="zh-CN" altLang="en-US"/>
        </a:p>
      </dgm:t>
    </dgm:pt>
    <dgm:pt modelId="{4E8A99FB-5042-9147-A88C-BDD5E82044E8}" type="pres">
      <dgm:prSet presAssocID="{160B657A-6C09-E340-999C-B431F874FF7D}" presName="parentNode1" presStyleLbl="node1" presStyleIdx="2" presStyleCnt="4">
        <dgm:presLayoutVars>
          <dgm:chMax val="1"/>
          <dgm:bulletEnabled val="1"/>
        </dgm:presLayoutVars>
      </dgm:prSet>
      <dgm:spPr/>
      <dgm:t>
        <a:bodyPr/>
        <a:lstStyle/>
        <a:p>
          <a:endParaRPr lang="zh-CN" altLang="en-US"/>
        </a:p>
      </dgm:t>
    </dgm:pt>
    <dgm:pt modelId="{99CA985C-60B5-144D-973D-19A0688ED93F}" type="pres">
      <dgm:prSet presAssocID="{160B657A-6C09-E340-999C-B431F874FF7D}" presName="connSite1" presStyleCnt="0"/>
      <dgm:spPr/>
      <dgm:t>
        <a:bodyPr/>
        <a:lstStyle/>
        <a:p>
          <a:endParaRPr lang="zh-CN" altLang="en-US"/>
        </a:p>
      </dgm:t>
    </dgm:pt>
    <dgm:pt modelId="{DC09A610-0A90-4345-8244-992DE76BB2FA}" type="pres">
      <dgm:prSet presAssocID="{8F7B3349-170A-B74B-A7E3-59B44FF1271D}" presName="Name9" presStyleLbl="sibTrans2D1" presStyleIdx="2" presStyleCnt="3"/>
      <dgm:spPr/>
      <dgm:t>
        <a:bodyPr/>
        <a:lstStyle/>
        <a:p>
          <a:endParaRPr lang="zh-CN" altLang="en-US"/>
        </a:p>
      </dgm:t>
    </dgm:pt>
    <dgm:pt modelId="{CCF4C7B3-9831-224C-A1EE-EB217265CDEF}" type="pres">
      <dgm:prSet presAssocID="{601F919B-1F6C-C742-B548-900377298D4F}" presName="composite2" presStyleCnt="0"/>
      <dgm:spPr/>
    </dgm:pt>
    <dgm:pt modelId="{23541AA5-16A7-1C4E-B3B3-BAD829CEDC81}" type="pres">
      <dgm:prSet presAssocID="{601F919B-1F6C-C742-B548-900377298D4F}" presName="dummyNode2" presStyleLbl="node1" presStyleIdx="2" presStyleCnt="4"/>
      <dgm:spPr/>
    </dgm:pt>
    <dgm:pt modelId="{544D6132-344C-E844-A8D1-0BB8A05EE134}" type="pres">
      <dgm:prSet presAssocID="{601F919B-1F6C-C742-B548-900377298D4F}" presName="childNode2" presStyleLbl="bgAcc1" presStyleIdx="3" presStyleCnt="4">
        <dgm:presLayoutVars>
          <dgm:bulletEnabled val="1"/>
        </dgm:presLayoutVars>
      </dgm:prSet>
      <dgm:spPr/>
      <dgm:t>
        <a:bodyPr/>
        <a:lstStyle/>
        <a:p>
          <a:endParaRPr lang="zh-CN" altLang="en-US"/>
        </a:p>
      </dgm:t>
    </dgm:pt>
    <dgm:pt modelId="{F840E3B5-3E2C-8441-B415-4BF7FE75D78C}" type="pres">
      <dgm:prSet presAssocID="{601F919B-1F6C-C742-B548-900377298D4F}" presName="childNode2tx" presStyleLbl="bgAcc1" presStyleIdx="3" presStyleCnt="4">
        <dgm:presLayoutVars>
          <dgm:bulletEnabled val="1"/>
        </dgm:presLayoutVars>
      </dgm:prSet>
      <dgm:spPr/>
      <dgm:t>
        <a:bodyPr/>
        <a:lstStyle/>
        <a:p>
          <a:endParaRPr lang="zh-CN" altLang="en-US"/>
        </a:p>
      </dgm:t>
    </dgm:pt>
    <dgm:pt modelId="{98C64281-546C-7E42-916B-8DD5C675B40C}" type="pres">
      <dgm:prSet presAssocID="{601F919B-1F6C-C742-B548-900377298D4F}" presName="parentNode2" presStyleLbl="node1" presStyleIdx="3" presStyleCnt="4">
        <dgm:presLayoutVars>
          <dgm:chMax val="0"/>
          <dgm:bulletEnabled val="1"/>
        </dgm:presLayoutVars>
      </dgm:prSet>
      <dgm:spPr/>
      <dgm:t>
        <a:bodyPr/>
        <a:lstStyle/>
        <a:p>
          <a:endParaRPr lang="zh-CN" altLang="en-US"/>
        </a:p>
      </dgm:t>
    </dgm:pt>
    <dgm:pt modelId="{9D16AAAB-6C90-3745-85E8-2D650BA571F0}" type="pres">
      <dgm:prSet presAssocID="{601F919B-1F6C-C742-B548-900377298D4F}" presName="connSite2" presStyleCnt="0"/>
      <dgm:spPr/>
    </dgm:pt>
  </dgm:ptLst>
  <dgm:cxnLst>
    <dgm:cxn modelId="{18E980B1-6788-1549-927D-0193C0F64F3F}" type="presOf" srcId="{6E49B425-88E8-5F4E-9C8E-3906C3A795CC}" destId="{767517DC-B05E-1643-9E2D-BF12B9224FBD}" srcOrd="0" destOrd="0" presId="urn:microsoft.com/office/officeart/2005/8/layout/hProcess4"/>
    <dgm:cxn modelId="{BD10F5FB-C899-3547-8A0F-6C78375F1501}" type="presOf" srcId="{44B0D496-0FB9-2144-934F-97C17DE7CA78}" destId="{544D6132-344C-E844-A8D1-0BB8A05EE134}" srcOrd="0" destOrd="1" presId="urn:microsoft.com/office/officeart/2005/8/layout/hProcess4"/>
    <dgm:cxn modelId="{9E3FB745-BFC5-7448-9286-084E990963B2}" srcId="{160B657A-6C09-E340-999C-B431F874FF7D}" destId="{4E5115BC-9AA8-E04D-8022-B552C599B432}" srcOrd="2" destOrd="0" parTransId="{7739BCAD-5259-F24A-92A5-F113C0C7ED3A}" sibTransId="{E7D495C6-F44A-4746-A4B7-AD0829C12040}"/>
    <dgm:cxn modelId="{BC30E465-1624-534D-8FEB-AA79FCAE4D91}" type="presOf" srcId="{7CA0457E-D411-3C43-89C2-0F94DA6B2746}" destId="{544D6132-344C-E844-A8D1-0BB8A05EE134}" srcOrd="0" destOrd="0" presId="urn:microsoft.com/office/officeart/2005/8/layout/hProcess4"/>
    <dgm:cxn modelId="{02DAA7BF-7BB6-0A4C-A029-C616D3EFAEAD}" type="presOf" srcId="{4E5115BC-9AA8-E04D-8022-B552C599B432}" destId="{45FF7A4D-52C2-0844-A428-65C72167F05E}" srcOrd="0" destOrd="2" presId="urn:microsoft.com/office/officeart/2005/8/layout/hProcess4"/>
    <dgm:cxn modelId="{C52D88C8-2152-404E-A124-BE2A77E72996}" type="presOf" srcId="{714E7CB1-EFF6-1C46-842D-5EC6B554F20C}" destId="{AD7F5044-E289-5647-B7B0-ABB154BF3D5A}" srcOrd="0" destOrd="0" presId="urn:microsoft.com/office/officeart/2005/8/layout/hProcess4"/>
    <dgm:cxn modelId="{C306C9EA-CDA7-3B43-AEB2-D22AE44C3732}" srcId="{F79786D5-166B-474E-A7CF-7F967015DE38}" destId="{714E7CB1-EFF6-1C46-842D-5EC6B554F20C}" srcOrd="0" destOrd="0" parTransId="{44033F47-A76E-8146-AE81-EB35EC25DC73}" sibTransId="{1CF4F72D-8D22-C44A-87ED-A19AFBD6D9FF}"/>
    <dgm:cxn modelId="{E05AFF23-3A33-D249-B30D-505E65CF8C0A}" type="presOf" srcId="{7330E7BD-5728-6E45-9E89-B6A8FDC818D5}" destId="{9B35BE92-8459-E243-900E-18C4C40441E0}" srcOrd="0" destOrd="1" presId="urn:microsoft.com/office/officeart/2005/8/layout/hProcess4"/>
    <dgm:cxn modelId="{75E1BA5A-2C84-2A4D-BAD3-29F0ABF732E8}" type="presOf" srcId="{160B657A-6C09-E340-999C-B431F874FF7D}" destId="{4E8A99FB-5042-9147-A88C-BDD5E82044E8}" srcOrd="0" destOrd="0" presId="urn:microsoft.com/office/officeart/2005/8/layout/hProcess4"/>
    <dgm:cxn modelId="{A6353D25-8F6D-FD48-AF70-22763A981067}" type="presOf" srcId="{44B0D496-0FB9-2144-934F-97C17DE7CA78}" destId="{F840E3B5-3E2C-8441-B415-4BF7FE75D78C}" srcOrd="1" destOrd="1" presId="urn:microsoft.com/office/officeart/2005/8/layout/hProcess4"/>
    <dgm:cxn modelId="{8B54DE81-184C-864A-857D-9A115D020879}" type="presOf" srcId="{481DB8BF-F587-8642-9A43-622EB2757D32}" destId="{9F337571-B25C-FD4F-AE70-8560D4804795}" srcOrd="1" destOrd="0" presId="urn:microsoft.com/office/officeart/2005/8/layout/hProcess4"/>
    <dgm:cxn modelId="{0957BDE7-A092-224E-8779-A9B8555C966D}" type="presOf" srcId="{C331A642-5B3C-DB41-BD92-BFB16CD8AE57}" destId="{3AF69771-C103-C94C-9131-23FC695A3311}" srcOrd="0" destOrd="0" presId="urn:microsoft.com/office/officeart/2005/8/layout/hProcess4"/>
    <dgm:cxn modelId="{73553710-3167-0046-9294-BA0342973414}" srcId="{0D7406C3-30F1-0A45-9EC9-01299BA1444F}" destId="{601F919B-1F6C-C742-B548-900377298D4F}" srcOrd="3" destOrd="0" parTransId="{5AF8E198-FF1A-DA44-B3CD-A24ADD8BEB41}" sibTransId="{BC16EFD5-F847-F84A-9DF3-498C903907C9}"/>
    <dgm:cxn modelId="{B7AD26E2-234F-0C46-A15E-C7321DB52E13}" type="presOf" srcId="{F79786D5-166B-474E-A7CF-7F967015DE38}" destId="{B63BFD29-707D-A744-869B-B89415C5691A}" srcOrd="0" destOrd="0" presId="urn:microsoft.com/office/officeart/2005/8/layout/hProcess4"/>
    <dgm:cxn modelId="{EDAB6D03-12AA-7B43-887F-D75DBD856510}" type="presOf" srcId="{714E7CB1-EFF6-1C46-842D-5EC6B554F20C}" destId="{F356A682-468A-2B4A-B516-FE976E8D5A3A}" srcOrd="1" destOrd="0" presId="urn:microsoft.com/office/officeart/2005/8/layout/hProcess4"/>
    <dgm:cxn modelId="{91221E31-443F-D840-81EA-A61B56AEADEF}" type="presOf" srcId="{89C9252C-C837-2945-A81C-0DF03B56F4C9}" destId="{FA212BBB-F314-8345-B389-AB0C110D82DE}" srcOrd="1" destOrd="0" presId="urn:microsoft.com/office/officeart/2005/8/layout/hProcess4"/>
    <dgm:cxn modelId="{DDB99724-C5D1-3B4F-9F1B-6786762764C9}" srcId="{C331A642-5B3C-DB41-BD92-BFB16CD8AE57}" destId="{87BFF1EE-FB64-0E47-8347-3BF3074A5FBB}" srcOrd="2" destOrd="0" parTransId="{3CC9F4CC-2C0A-434A-8A36-B0872E97B88B}" sibTransId="{20B9B448-D2F1-AC4C-9DF4-DF58BD8EF612}"/>
    <dgm:cxn modelId="{8D36D75A-8440-AA49-A09E-1FF5EF36C5FF}" srcId="{0D7406C3-30F1-0A45-9EC9-01299BA1444F}" destId="{C331A642-5B3C-DB41-BD92-BFB16CD8AE57}" srcOrd="0" destOrd="0" parTransId="{65BF894F-FF58-4A4A-8F8A-6F34C7FBF895}" sibTransId="{6E49B425-88E8-5F4E-9C8E-3906C3A795CC}"/>
    <dgm:cxn modelId="{2D9ECE22-19FD-B742-B1AF-ED385B46A91C}" type="presOf" srcId="{F0AA1434-B888-C24F-B745-E96B0F0A04C0}" destId="{F356A682-468A-2B4A-B516-FE976E8D5A3A}" srcOrd="1" destOrd="1" presId="urn:microsoft.com/office/officeart/2005/8/layout/hProcess4"/>
    <dgm:cxn modelId="{B73EC693-68D7-2544-B7E2-9CB427D076A6}" type="presOf" srcId="{7330E7BD-5728-6E45-9E89-B6A8FDC818D5}" destId="{9F337571-B25C-FD4F-AE70-8560D4804795}" srcOrd="1" destOrd="1" presId="urn:microsoft.com/office/officeart/2005/8/layout/hProcess4"/>
    <dgm:cxn modelId="{71FB5F51-04F4-8B41-93FC-4D68733A9695}" type="presOf" srcId="{481DB8BF-F587-8642-9A43-622EB2757D32}" destId="{9B35BE92-8459-E243-900E-18C4C40441E0}" srcOrd="0" destOrd="0" presId="urn:microsoft.com/office/officeart/2005/8/layout/hProcess4"/>
    <dgm:cxn modelId="{8FB4F1B3-D155-CA42-8C4E-478FEA21CD7D}" type="presOf" srcId="{61CDD561-ED22-3240-9F37-79AE9AB7FD4B}" destId="{544D6132-344C-E844-A8D1-0BB8A05EE134}" srcOrd="0" destOrd="2" presId="urn:microsoft.com/office/officeart/2005/8/layout/hProcess4"/>
    <dgm:cxn modelId="{12261C4A-A3CB-CA42-8887-FFBB001B2518}" type="presOf" srcId="{8F7B3349-170A-B74B-A7E3-59B44FF1271D}" destId="{DC09A610-0A90-4345-8244-992DE76BB2FA}" srcOrd="0" destOrd="0" presId="urn:microsoft.com/office/officeart/2005/8/layout/hProcess4"/>
    <dgm:cxn modelId="{7F0F2CBE-A4A1-4D41-8014-0F90A3937884}" type="presOf" srcId="{7CA0457E-D411-3C43-89C2-0F94DA6B2746}" destId="{F840E3B5-3E2C-8441-B415-4BF7FE75D78C}" srcOrd="1" destOrd="0" presId="urn:microsoft.com/office/officeart/2005/8/layout/hProcess4"/>
    <dgm:cxn modelId="{0F23FB63-92B7-B44A-B705-BC5EFF82DC0F}" type="presOf" srcId="{4E5115BC-9AA8-E04D-8022-B552C599B432}" destId="{FA212BBB-F314-8345-B389-AB0C110D82DE}" srcOrd="1" destOrd="2" presId="urn:microsoft.com/office/officeart/2005/8/layout/hProcess4"/>
    <dgm:cxn modelId="{021DC1D1-90BE-DF4E-8549-0BA6E02DD2D0}" srcId="{C331A642-5B3C-DB41-BD92-BFB16CD8AE57}" destId="{7330E7BD-5728-6E45-9E89-B6A8FDC818D5}" srcOrd="1" destOrd="0" parTransId="{BBF86132-53F2-3C45-B702-F37F67A35CED}" sibTransId="{06E36DDB-2E20-F645-8D7F-38AA20E2E9BA}"/>
    <dgm:cxn modelId="{C3C8947D-A917-7C49-BCB3-DB84B6AF0FBE}" type="presOf" srcId="{87BFF1EE-FB64-0E47-8347-3BF3074A5FBB}" destId="{9B35BE92-8459-E243-900E-18C4C40441E0}" srcOrd="0" destOrd="2" presId="urn:microsoft.com/office/officeart/2005/8/layout/hProcess4"/>
    <dgm:cxn modelId="{34A02780-00B7-2C46-AFB8-88CE0E27BFDD}" srcId="{C331A642-5B3C-DB41-BD92-BFB16CD8AE57}" destId="{481DB8BF-F587-8642-9A43-622EB2757D32}" srcOrd="0" destOrd="0" parTransId="{68ED93DD-C69C-CA43-B094-D86705C84748}" sibTransId="{87FDD10B-F31F-6E4B-BA54-3EC86096FB37}"/>
    <dgm:cxn modelId="{11B19EAE-661D-DD4E-8284-6DC87B3862FA}" type="presOf" srcId="{C9DC06ED-F138-234E-9F82-9F047AD8ADFE}" destId="{FA212BBB-F314-8345-B389-AB0C110D82DE}" srcOrd="1" destOrd="1" presId="urn:microsoft.com/office/officeart/2005/8/layout/hProcess4"/>
    <dgm:cxn modelId="{AD1E6A8E-9856-BF4D-8B45-30F657623F0E}" srcId="{160B657A-6C09-E340-999C-B431F874FF7D}" destId="{C9DC06ED-F138-234E-9F82-9F047AD8ADFE}" srcOrd="1" destOrd="0" parTransId="{EB833F3A-E780-504C-AD30-E7065C2D5F30}" sibTransId="{1527CDA4-C4F4-AD43-8D7C-D8CC319334DD}"/>
    <dgm:cxn modelId="{130CDBDB-783A-D34D-98F8-A37377FAEFAE}" srcId="{601F919B-1F6C-C742-B548-900377298D4F}" destId="{61CDD561-ED22-3240-9F37-79AE9AB7FD4B}" srcOrd="2" destOrd="0" parTransId="{99DC8BCF-0507-664F-BDD0-873CE48E0005}" sibTransId="{A99FA124-A6F1-2343-9A9D-2316FBAE47DC}"/>
    <dgm:cxn modelId="{E767E6FC-A41D-3E40-AF39-D706E2B3D5B0}" type="presOf" srcId="{87BFF1EE-FB64-0E47-8347-3BF3074A5FBB}" destId="{9F337571-B25C-FD4F-AE70-8560D4804795}" srcOrd="1" destOrd="2" presId="urn:microsoft.com/office/officeart/2005/8/layout/hProcess4"/>
    <dgm:cxn modelId="{98F1F209-ED14-CA44-B435-B5A280E4B3B5}" type="presOf" srcId="{C9DC06ED-F138-234E-9F82-9F047AD8ADFE}" destId="{45FF7A4D-52C2-0844-A428-65C72167F05E}" srcOrd="0" destOrd="1" presId="urn:microsoft.com/office/officeart/2005/8/layout/hProcess4"/>
    <dgm:cxn modelId="{32945C0C-671D-8846-819E-78F8560CD7FD}" type="presOf" srcId="{0D7406C3-30F1-0A45-9EC9-01299BA1444F}" destId="{AA76040B-9C52-AA46-A3E3-96823EF7FBAB}" srcOrd="0" destOrd="0" presId="urn:microsoft.com/office/officeart/2005/8/layout/hProcess4"/>
    <dgm:cxn modelId="{5994A961-75CB-114B-A9A0-E18CCB49D6CC}" type="presOf" srcId="{61CDD561-ED22-3240-9F37-79AE9AB7FD4B}" destId="{F840E3B5-3E2C-8441-B415-4BF7FE75D78C}" srcOrd="1" destOrd="2" presId="urn:microsoft.com/office/officeart/2005/8/layout/hProcess4"/>
    <dgm:cxn modelId="{699ED72F-1737-6A49-BFCB-2A930BF82C5A}" srcId="{0D7406C3-30F1-0A45-9EC9-01299BA1444F}" destId="{160B657A-6C09-E340-999C-B431F874FF7D}" srcOrd="2" destOrd="0" parTransId="{33324AE6-7E02-E548-9B2D-60C02059852E}" sibTransId="{8F7B3349-170A-B74B-A7E3-59B44FF1271D}"/>
    <dgm:cxn modelId="{F423662E-4317-2543-A959-EBD4B4E7F85C}" srcId="{F79786D5-166B-474E-A7CF-7F967015DE38}" destId="{F0AA1434-B888-C24F-B745-E96B0F0A04C0}" srcOrd="1" destOrd="0" parTransId="{402D84AA-CECB-F94C-B1E2-75AC64B64643}" sibTransId="{CB00FB8D-351E-0B48-BFEE-9F83D5DFE353}"/>
    <dgm:cxn modelId="{1AF9C700-B63E-BF4C-81D8-393B296152F8}" type="presOf" srcId="{F0AA1434-B888-C24F-B745-E96B0F0A04C0}" destId="{AD7F5044-E289-5647-B7B0-ABB154BF3D5A}" srcOrd="0" destOrd="1" presId="urn:microsoft.com/office/officeart/2005/8/layout/hProcess4"/>
    <dgm:cxn modelId="{CDED3323-39A0-034B-BED5-C337867DA01B}" srcId="{601F919B-1F6C-C742-B548-900377298D4F}" destId="{44B0D496-0FB9-2144-934F-97C17DE7CA78}" srcOrd="1" destOrd="0" parTransId="{C1FE4F1B-4BDF-4541-A921-179B7C6142AC}" sibTransId="{D83A997A-6361-334E-B695-AF1B626D26AD}"/>
    <dgm:cxn modelId="{1B103FEE-2503-BB46-9D4C-38E4E9AA910C}" type="presOf" srcId="{ED1B084F-6C71-F64F-B2D2-2A3E4E3C14FB}" destId="{375ED660-F1E6-244A-938F-9DFDFA163FC9}" srcOrd="0" destOrd="0" presId="urn:microsoft.com/office/officeart/2005/8/layout/hProcess4"/>
    <dgm:cxn modelId="{2D72C117-0C6D-BD4C-ABFE-A5F142A701AB}" type="presOf" srcId="{89C9252C-C837-2945-A81C-0DF03B56F4C9}" destId="{45FF7A4D-52C2-0844-A428-65C72167F05E}" srcOrd="0" destOrd="0" presId="urn:microsoft.com/office/officeart/2005/8/layout/hProcess4"/>
    <dgm:cxn modelId="{421EDA40-6C2A-D14E-BE8B-B1DB476C5FB8}" srcId="{601F919B-1F6C-C742-B548-900377298D4F}" destId="{7CA0457E-D411-3C43-89C2-0F94DA6B2746}" srcOrd="0" destOrd="0" parTransId="{4E8872B4-A4F8-AF4E-A9F2-5052F86F9864}" sibTransId="{FF6790C5-8E57-7A43-BA62-03F70AA01BA1}"/>
    <dgm:cxn modelId="{40E90455-9F81-F446-91F5-A19A6E0BD601}" type="presOf" srcId="{601F919B-1F6C-C742-B548-900377298D4F}" destId="{98C64281-546C-7E42-916B-8DD5C675B40C}" srcOrd="0" destOrd="0" presId="urn:microsoft.com/office/officeart/2005/8/layout/hProcess4"/>
    <dgm:cxn modelId="{B9BA1302-9975-934B-9B94-4163C1AC6685}" srcId="{0D7406C3-30F1-0A45-9EC9-01299BA1444F}" destId="{F79786D5-166B-474E-A7CF-7F967015DE38}" srcOrd="1" destOrd="0" parTransId="{636EF711-196A-4445-BD8C-AF9070040ABF}" sibTransId="{ED1B084F-6C71-F64F-B2D2-2A3E4E3C14FB}"/>
    <dgm:cxn modelId="{442CC80B-FE1D-5449-9C33-C4E3250978EC}" srcId="{160B657A-6C09-E340-999C-B431F874FF7D}" destId="{89C9252C-C837-2945-A81C-0DF03B56F4C9}" srcOrd="0" destOrd="0" parTransId="{5C6EB8B2-6F34-6F46-B98C-3E952D0E7365}" sibTransId="{1FB1566F-E0B1-3A47-BFB1-7D2FD2F66ADF}"/>
    <dgm:cxn modelId="{B79211B8-4189-E34A-A15E-7364F54571A9}" type="presParOf" srcId="{AA76040B-9C52-AA46-A3E3-96823EF7FBAB}" destId="{F22A2D69-04B6-EA42-AB0D-C9CA5607FA67}" srcOrd="0" destOrd="0" presId="urn:microsoft.com/office/officeart/2005/8/layout/hProcess4"/>
    <dgm:cxn modelId="{0B1D5AAC-97E9-D344-B469-BC3C0821D9BF}" type="presParOf" srcId="{AA76040B-9C52-AA46-A3E3-96823EF7FBAB}" destId="{6187338A-1948-5B4F-BC01-A76D0DD1EB2D}" srcOrd="1" destOrd="0" presId="urn:microsoft.com/office/officeart/2005/8/layout/hProcess4"/>
    <dgm:cxn modelId="{EFA216DC-D929-5049-8289-7C5ECB99BA2F}" type="presParOf" srcId="{AA76040B-9C52-AA46-A3E3-96823EF7FBAB}" destId="{F02C13CD-0F06-5149-AF53-0F4B5272C3D0}" srcOrd="2" destOrd="0" presId="urn:microsoft.com/office/officeart/2005/8/layout/hProcess4"/>
    <dgm:cxn modelId="{4016E928-2237-7249-A30B-B669B65DA205}" type="presParOf" srcId="{F02C13CD-0F06-5149-AF53-0F4B5272C3D0}" destId="{AA170082-C37F-0946-91C4-3892D6B9AF22}" srcOrd="0" destOrd="0" presId="urn:microsoft.com/office/officeart/2005/8/layout/hProcess4"/>
    <dgm:cxn modelId="{63D53C8C-257D-434B-8455-A80EF7DBE4FD}" type="presParOf" srcId="{AA170082-C37F-0946-91C4-3892D6B9AF22}" destId="{B6AD3F76-6A09-074D-939C-05FBAD142F1B}" srcOrd="0" destOrd="0" presId="urn:microsoft.com/office/officeart/2005/8/layout/hProcess4"/>
    <dgm:cxn modelId="{18F08AD7-89F7-E840-A093-1B0FF83B18E6}" type="presParOf" srcId="{AA170082-C37F-0946-91C4-3892D6B9AF22}" destId="{9B35BE92-8459-E243-900E-18C4C40441E0}" srcOrd="1" destOrd="0" presId="urn:microsoft.com/office/officeart/2005/8/layout/hProcess4"/>
    <dgm:cxn modelId="{85B7A4E4-B852-1449-973E-DFBC509C5899}" type="presParOf" srcId="{AA170082-C37F-0946-91C4-3892D6B9AF22}" destId="{9F337571-B25C-FD4F-AE70-8560D4804795}" srcOrd="2" destOrd="0" presId="urn:microsoft.com/office/officeart/2005/8/layout/hProcess4"/>
    <dgm:cxn modelId="{139C54AE-7291-B249-B2D7-34C09FF0B019}" type="presParOf" srcId="{AA170082-C37F-0946-91C4-3892D6B9AF22}" destId="{3AF69771-C103-C94C-9131-23FC695A3311}" srcOrd="3" destOrd="0" presId="urn:microsoft.com/office/officeart/2005/8/layout/hProcess4"/>
    <dgm:cxn modelId="{6EE0F01C-6637-074E-89D1-B4AE17E316DE}" type="presParOf" srcId="{AA170082-C37F-0946-91C4-3892D6B9AF22}" destId="{4E2FDA18-2594-1143-9352-82C14F48F50F}" srcOrd="4" destOrd="0" presId="urn:microsoft.com/office/officeart/2005/8/layout/hProcess4"/>
    <dgm:cxn modelId="{8C375469-E565-8741-9D86-2048BCA23967}" type="presParOf" srcId="{F02C13CD-0F06-5149-AF53-0F4B5272C3D0}" destId="{767517DC-B05E-1643-9E2D-BF12B9224FBD}" srcOrd="1" destOrd="0" presId="urn:microsoft.com/office/officeart/2005/8/layout/hProcess4"/>
    <dgm:cxn modelId="{BD70C0E1-03EF-9140-B0D8-AB5510A127D9}" type="presParOf" srcId="{F02C13CD-0F06-5149-AF53-0F4B5272C3D0}" destId="{C7E54478-842D-8E4F-A730-3B7421A9FDF0}" srcOrd="2" destOrd="0" presId="urn:microsoft.com/office/officeart/2005/8/layout/hProcess4"/>
    <dgm:cxn modelId="{DE36FEF8-2EB0-5F44-B305-03D03EC3790F}" type="presParOf" srcId="{C7E54478-842D-8E4F-A730-3B7421A9FDF0}" destId="{F1CAA705-B0A1-6448-95AB-ACDDDD66FA41}" srcOrd="0" destOrd="0" presId="urn:microsoft.com/office/officeart/2005/8/layout/hProcess4"/>
    <dgm:cxn modelId="{8259160C-6E23-BB4B-B820-F18DD4D85E3B}" type="presParOf" srcId="{C7E54478-842D-8E4F-A730-3B7421A9FDF0}" destId="{AD7F5044-E289-5647-B7B0-ABB154BF3D5A}" srcOrd="1" destOrd="0" presId="urn:microsoft.com/office/officeart/2005/8/layout/hProcess4"/>
    <dgm:cxn modelId="{B83A91E6-00BD-A94D-BD3D-4FD98BF2B522}" type="presParOf" srcId="{C7E54478-842D-8E4F-A730-3B7421A9FDF0}" destId="{F356A682-468A-2B4A-B516-FE976E8D5A3A}" srcOrd="2" destOrd="0" presId="urn:microsoft.com/office/officeart/2005/8/layout/hProcess4"/>
    <dgm:cxn modelId="{3938309D-DA8C-F848-A933-8257E0552593}" type="presParOf" srcId="{C7E54478-842D-8E4F-A730-3B7421A9FDF0}" destId="{B63BFD29-707D-A744-869B-B89415C5691A}" srcOrd="3" destOrd="0" presId="urn:microsoft.com/office/officeart/2005/8/layout/hProcess4"/>
    <dgm:cxn modelId="{20411936-3269-FE40-9F5E-7F4C20A9D748}" type="presParOf" srcId="{C7E54478-842D-8E4F-A730-3B7421A9FDF0}" destId="{1A221CCE-0FF9-0D4E-8AFC-743686455ECB}" srcOrd="4" destOrd="0" presId="urn:microsoft.com/office/officeart/2005/8/layout/hProcess4"/>
    <dgm:cxn modelId="{EAC3EA56-060D-AE4C-8B44-2CC300F20C3B}" type="presParOf" srcId="{F02C13CD-0F06-5149-AF53-0F4B5272C3D0}" destId="{375ED660-F1E6-244A-938F-9DFDFA163FC9}" srcOrd="3" destOrd="0" presId="urn:microsoft.com/office/officeart/2005/8/layout/hProcess4"/>
    <dgm:cxn modelId="{453CB329-F480-4944-884B-F3888C077366}" type="presParOf" srcId="{F02C13CD-0F06-5149-AF53-0F4B5272C3D0}" destId="{1183C6B6-CCDC-204D-9EC2-E86BDEA02D29}" srcOrd="4" destOrd="0" presId="urn:microsoft.com/office/officeart/2005/8/layout/hProcess4"/>
    <dgm:cxn modelId="{27D9BF5F-7D50-3D43-AF62-DCF10E4C2CE5}" type="presParOf" srcId="{1183C6B6-CCDC-204D-9EC2-E86BDEA02D29}" destId="{184D8BC7-E707-4049-B0E8-7DF857869A6B}" srcOrd="0" destOrd="0" presId="urn:microsoft.com/office/officeart/2005/8/layout/hProcess4"/>
    <dgm:cxn modelId="{8BAA7D4F-1EF9-7140-A416-36A6EDF62266}" type="presParOf" srcId="{1183C6B6-CCDC-204D-9EC2-E86BDEA02D29}" destId="{45FF7A4D-52C2-0844-A428-65C72167F05E}" srcOrd="1" destOrd="0" presId="urn:microsoft.com/office/officeart/2005/8/layout/hProcess4"/>
    <dgm:cxn modelId="{C810CA6D-9393-FE4C-AEFC-311D7F3C7E16}" type="presParOf" srcId="{1183C6B6-CCDC-204D-9EC2-E86BDEA02D29}" destId="{FA212BBB-F314-8345-B389-AB0C110D82DE}" srcOrd="2" destOrd="0" presId="urn:microsoft.com/office/officeart/2005/8/layout/hProcess4"/>
    <dgm:cxn modelId="{DBFA0DAB-D414-A243-B1B9-17A77BF578A4}" type="presParOf" srcId="{1183C6B6-CCDC-204D-9EC2-E86BDEA02D29}" destId="{4E8A99FB-5042-9147-A88C-BDD5E82044E8}" srcOrd="3" destOrd="0" presId="urn:microsoft.com/office/officeart/2005/8/layout/hProcess4"/>
    <dgm:cxn modelId="{E597A7A5-8FF2-4849-BD12-F4E1727DBEAF}" type="presParOf" srcId="{1183C6B6-CCDC-204D-9EC2-E86BDEA02D29}" destId="{99CA985C-60B5-144D-973D-19A0688ED93F}" srcOrd="4" destOrd="0" presId="urn:microsoft.com/office/officeart/2005/8/layout/hProcess4"/>
    <dgm:cxn modelId="{B3ACD25C-7BC9-1D40-A098-5D058354CBF5}" type="presParOf" srcId="{F02C13CD-0F06-5149-AF53-0F4B5272C3D0}" destId="{DC09A610-0A90-4345-8244-992DE76BB2FA}" srcOrd="5" destOrd="0" presId="urn:microsoft.com/office/officeart/2005/8/layout/hProcess4"/>
    <dgm:cxn modelId="{496FE92C-0A30-F544-AEE3-96BDAB19BA7D}" type="presParOf" srcId="{F02C13CD-0F06-5149-AF53-0F4B5272C3D0}" destId="{CCF4C7B3-9831-224C-A1EE-EB217265CDEF}" srcOrd="6" destOrd="0" presId="urn:microsoft.com/office/officeart/2005/8/layout/hProcess4"/>
    <dgm:cxn modelId="{3A4DE5B6-038E-374C-89F0-25270433D88D}" type="presParOf" srcId="{CCF4C7B3-9831-224C-A1EE-EB217265CDEF}" destId="{23541AA5-16A7-1C4E-B3B3-BAD829CEDC81}" srcOrd="0" destOrd="0" presId="urn:microsoft.com/office/officeart/2005/8/layout/hProcess4"/>
    <dgm:cxn modelId="{ADEB98B8-B486-D34A-A53D-77C981E81A4E}" type="presParOf" srcId="{CCF4C7B3-9831-224C-A1EE-EB217265CDEF}" destId="{544D6132-344C-E844-A8D1-0BB8A05EE134}" srcOrd="1" destOrd="0" presId="urn:microsoft.com/office/officeart/2005/8/layout/hProcess4"/>
    <dgm:cxn modelId="{689E22C9-F23B-E845-937F-2042A02A1655}" type="presParOf" srcId="{CCF4C7B3-9831-224C-A1EE-EB217265CDEF}" destId="{F840E3B5-3E2C-8441-B415-4BF7FE75D78C}" srcOrd="2" destOrd="0" presId="urn:microsoft.com/office/officeart/2005/8/layout/hProcess4"/>
    <dgm:cxn modelId="{31C5F2FE-DE42-3040-B0C7-F0A383863FB9}" type="presParOf" srcId="{CCF4C7B3-9831-224C-A1EE-EB217265CDEF}" destId="{98C64281-546C-7E42-916B-8DD5C675B40C}" srcOrd="3" destOrd="0" presId="urn:microsoft.com/office/officeart/2005/8/layout/hProcess4"/>
    <dgm:cxn modelId="{04DB14F0-2950-004B-9BC3-C9B26F50BB7A}" type="presParOf" srcId="{CCF4C7B3-9831-224C-A1EE-EB217265CDEF}" destId="{9D16AAAB-6C90-3745-85E8-2D650BA571F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05E97-1A47-5140-B3BB-8A5F982917EB}">
      <dsp:nvSpPr>
        <dsp:cNvPr id="0" name=""/>
        <dsp:cNvSpPr/>
      </dsp:nvSpPr>
      <dsp:spPr>
        <a:xfrm>
          <a:off x="2056489" y="577"/>
          <a:ext cx="982304" cy="98230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新数据</a:t>
          </a:r>
        </a:p>
      </dsp:txBody>
      <dsp:txXfrm>
        <a:off x="2200344" y="144432"/>
        <a:ext cx="694594" cy="694594"/>
      </dsp:txXfrm>
    </dsp:sp>
    <dsp:sp modelId="{FAC318DE-1A2C-2442-A405-868FA7653953}">
      <dsp:nvSpPr>
        <dsp:cNvPr id="0" name=""/>
        <dsp:cNvSpPr/>
      </dsp:nvSpPr>
      <dsp:spPr>
        <a:xfrm>
          <a:off x="2262773" y="1062645"/>
          <a:ext cx="569736" cy="569736"/>
        </a:xfrm>
        <a:prstGeom prst="mathPlus">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338292" y="1280512"/>
        <a:ext cx="418698" cy="134002"/>
      </dsp:txXfrm>
    </dsp:sp>
    <dsp:sp modelId="{81B4D8F3-C382-2246-8F8A-FD16D66F9839}">
      <dsp:nvSpPr>
        <dsp:cNvPr id="0" name=""/>
        <dsp:cNvSpPr/>
      </dsp:nvSpPr>
      <dsp:spPr>
        <a:xfrm>
          <a:off x="2056489" y="1712144"/>
          <a:ext cx="982304" cy="982304"/>
        </a:xfrm>
        <a:prstGeom prst="ellipse">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新方法</a:t>
          </a:r>
          <a:endParaRPr lang="zh-CN" altLang="en-US" sz="2300" kern="1200" dirty="0"/>
        </a:p>
      </dsp:txBody>
      <dsp:txXfrm>
        <a:off x="2200344" y="1855999"/>
        <a:ext cx="694594" cy="694594"/>
      </dsp:txXfrm>
    </dsp:sp>
    <dsp:sp modelId="{CE61232C-00A9-474E-90E8-C24040B8AD78}">
      <dsp:nvSpPr>
        <dsp:cNvPr id="0" name=""/>
        <dsp:cNvSpPr/>
      </dsp:nvSpPr>
      <dsp:spPr>
        <a:xfrm>
          <a:off x="2262773" y="2774212"/>
          <a:ext cx="569736" cy="569736"/>
        </a:xfrm>
        <a:prstGeom prst="mathPlus">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338292" y="2992079"/>
        <a:ext cx="418698" cy="134002"/>
      </dsp:txXfrm>
    </dsp:sp>
    <dsp:sp modelId="{A824D93A-72A3-3F48-A18D-4E154F6A869A}">
      <dsp:nvSpPr>
        <dsp:cNvPr id="0" name=""/>
        <dsp:cNvSpPr/>
      </dsp:nvSpPr>
      <dsp:spPr>
        <a:xfrm>
          <a:off x="2056489" y="3423711"/>
          <a:ext cx="982304" cy="982304"/>
        </a:xfrm>
        <a:prstGeom prst="ellipse">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重要问题</a:t>
          </a:r>
          <a:endParaRPr lang="zh-CN" altLang="en-US" sz="2300" kern="1200" dirty="0"/>
        </a:p>
      </dsp:txBody>
      <dsp:txXfrm>
        <a:off x="2200344" y="3567566"/>
        <a:ext cx="694594" cy="694594"/>
      </dsp:txXfrm>
    </dsp:sp>
    <dsp:sp modelId="{AD7013DC-B267-3C43-B817-992A3592465B}">
      <dsp:nvSpPr>
        <dsp:cNvPr id="0" name=""/>
        <dsp:cNvSpPr/>
      </dsp:nvSpPr>
      <dsp:spPr>
        <a:xfrm>
          <a:off x="3186139" y="2020588"/>
          <a:ext cx="312372" cy="365417"/>
        </a:xfrm>
        <a:prstGeom prst="rightArrow">
          <a:avLst>
            <a:gd name="adj1" fmla="val 60000"/>
            <a:gd name="adj2" fmla="val 5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186139" y="2093671"/>
        <a:ext cx="218660" cy="219251"/>
      </dsp:txXfrm>
    </dsp:sp>
    <dsp:sp modelId="{1B972025-0BC2-DC49-8E95-D828B13B7636}">
      <dsp:nvSpPr>
        <dsp:cNvPr id="0" name=""/>
        <dsp:cNvSpPr/>
      </dsp:nvSpPr>
      <dsp:spPr>
        <a:xfrm>
          <a:off x="3628176" y="1220992"/>
          <a:ext cx="1964608" cy="1964608"/>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计算传播学</a:t>
          </a:r>
          <a:endParaRPr lang="zh-CN" altLang="en-US" sz="3400" kern="1200" dirty="0"/>
        </a:p>
      </dsp:txBody>
      <dsp:txXfrm>
        <a:off x="3915886" y="1508702"/>
        <a:ext cx="1389188" cy="1389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5BE92-8459-E243-900E-18C4C40441E0}">
      <dsp:nvSpPr>
        <dsp:cNvPr id="0" name=""/>
        <dsp:cNvSpPr/>
      </dsp:nvSpPr>
      <dsp:spPr>
        <a:xfrm>
          <a:off x="529" y="1317809"/>
          <a:ext cx="2080186" cy="171571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社会网络</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关系构建</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行为传播</a:t>
          </a:r>
          <a:endParaRPr lang="zh-CN" altLang="en-US" sz="2000" kern="1200" dirty="0"/>
        </a:p>
      </dsp:txBody>
      <dsp:txXfrm>
        <a:off x="40012" y="1357292"/>
        <a:ext cx="2001220" cy="1269098"/>
      </dsp:txXfrm>
    </dsp:sp>
    <dsp:sp modelId="{767517DC-B05E-1643-9E2D-BF12B9224FBD}">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AF69771-C103-C94C-9131-23FC695A3311}">
      <dsp:nvSpPr>
        <dsp:cNvPr id="0" name=""/>
        <dsp:cNvSpPr/>
      </dsp:nvSpPr>
      <dsp:spPr>
        <a:xfrm>
          <a:off x="462793" y="2665874"/>
          <a:ext cx="1849054" cy="735308"/>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传播结构</a:t>
          </a:r>
          <a:endParaRPr lang="zh-CN" altLang="en-US" sz="2800" kern="1200" dirty="0"/>
        </a:p>
      </dsp:txBody>
      <dsp:txXfrm>
        <a:off x="484329" y="2687410"/>
        <a:ext cx="1805982" cy="692236"/>
      </dsp:txXfrm>
    </dsp:sp>
    <dsp:sp modelId="{AD7F5044-E289-5647-B7B0-ABB154BF3D5A}">
      <dsp:nvSpPr>
        <dsp:cNvPr id="0" name=""/>
        <dsp:cNvSpPr/>
      </dsp:nvSpPr>
      <dsp:spPr>
        <a:xfrm>
          <a:off x="2734937" y="1317809"/>
          <a:ext cx="2080186" cy="171571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信息传播个体行为</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传播路径</a:t>
          </a:r>
          <a:endParaRPr lang="zh-CN" altLang="en-US" sz="2000" kern="1200" dirty="0"/>
        </a:p>
      </dsp:txBody>
      <dsp:txXfrm>
        <a:off x="2774420" y="1724946"/>
        <a:ext cx="2001220" cy="1269098"/>
      </dsp:txXfrm>
    </dsp:sp>
    <dsp:sp modelId="{375ED660-F1E6-244A-938F-9DFDFA163FC9}">
      <dsp:nvSpPr>
        <dsp:cNvPr id="0" name=""/>
        <dsp:cNvSpPr/>
      </dsp:nvSpPr>
      <dsp:spPr>
        <a:xfrm>
          <a:off x="3861843" y="218891"/>
          <a:ext cx="2701528" cy="2701528"/>
        </a:xfrm>
        <a:prstGeom prst="circularArrow">
          <a:avLst>
            <a:gd name="adj1" fmla="val 3289"/>
            <a:gd name="adj2" fmla="val 406023"/>
            <a:gd name="adj3" fmla="val 19418466"/>
            <a:gd name="adj4" fmla="val 12575511"/>
            <a:gd name="adj5" fmla="val 3837"/>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63BFD29-707D-A744-869B-B89415C5691A}">
      <dsp:nvSpPr>
        <dsp:cNvPr id="0" name=""/>
        <dsp:cNvSpPr/>
      </dsp:nvSpPr>
      <dsp:spPr>
        <a:xfrm>
          <a:off x="3197200" y="950155"/>
          <a:ext cx="1849054" cy="735308"/>
        </a:xfrm>
        <a:prstGeom prst="roundRect">
          <a:avLst>
            <a:gd name="adj" fmla="val 10000"/>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传播模式</a:t>
          </a:r>
          <a:endParaRPr lang="zh-CN" altLang="en-US" sz="2800" kern="1200" dirty="0"/>
        </a:p>
      </dsp:txBody>
      <dsp:txXfrm>
        <a:off x="3218736" y="971691"/>
        <a:ext cx="1805982" cy="692236"/>
      </dsp:txXfrm>
    </dsp:sp>
    <dsp:sp modelId="{45FF7A4D-52C2-0844-A428-65C72167F05E}">
      <dsp:nvSpPr>
        <dsp:cNvPr id="0" name=""/>
        <dsp:cNvSpPr/>
      </dsp:nvSpPr>
      <dsp:spPr>
        <a:xfrm>
          <a:off x="5482969" y="1317809"/>
          <a:ext cx="2080186" cy="171571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公共舆论</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说服效果</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en-US" altLang="zh-CN" sz="2000" kern="1200" dirty="0" smtClean="0"/>
            <a:t>Censorship</a:t>
          </a:r>
          <a:endParaRPr lang="zh-CN" altLang="en-US" sz="2000" kern="1200" dirty="0"/>
        </a:p>
      </dsp:txBody>
      <dsp:txXfrm>
        <a:off x="5522452" y="1357292"/>
        <a:ext cx="2001220" cy="1269098"/>
      </dsp:txXfrm>
    </dsp:sp>
    <dsp:sp modelId="{DC09A610-0A90-4345-8244-992DE76BB2FA}">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E8A99FB-5042-9147-A88C-BDD5E82044E8}">
      <dsp:nvSpPr>
        <dsp:cNvPr id="0" name=""/>
        <dsp:cNvSpPr/>
      </dsp:nvSpPr>
      <dsp:spPr>
        <a:xfrm>
          <a:off x="5931608" y="2665874"/>
          <a:ext cx="1849054" cy="735308"/>
        </a:xfrm>
        <a:prstGeom prst="roundRect">
          <a:avLst>
            <a:gd name="adj" fmla="val 10000"/>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传播内容与效果</a:t>
          </a:r>
          <a:endParaRPr lang="zh-CN" altLang="en-US" sz="2800" kern="1200" dirty="0"/>
        </a:p>
      </dsp:txBody>
      <dsp:txXfrm>
        <a:off x="5953144" y="2687410"/>
        <a:ext cx="1805982" cy="692236"/>
      </dsp:txXfrm>
    </dsp:sp>
    <dsp:sp modelId="{544D6132-344C-E844-A8D1-0BB8A05EE134}">
      <dsp:nvSpPr>
        <dsp:cNvPr id="0" name=""/>
        <dsp:cNvSpPr/>
      </dsp:nvSpPr>
      <dsp:spPr>
        <a:xfrm>
          <a:off x="8203751" y="1317809"/>
          <a:ext cx="2080186" cy="171571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计算广告</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数据新闻</a:t>
          </a:r>
          <a:endParaRPr lang="zh-CN" altLang="en-US" sz="2000" kern="1200" dirty="0"/>
        </a:p>
        <a:p>
          <a:pPr marL="285750" marR="0" lvl="1" indent="-285750" algn="l" defTabSz="1333500" rtl="0" eaLnBrk="1" fontAlgn="auto" latinLnBrk="0" hangingPunct="1">
            <a:lnSpc>
              <a:spcPct val="90000"/>
            </a:lnSpc>
            <a:spcBef>
              <a:spcPct val="0"/>
            </a:spcBef>
            <a:spcAft>
              <a:spcPct val="15000"/>
            </a:spcAft>
            <a:buClrTx/>
            <a:buSzTx/>
            <a:buFontTx/>
            <a:buChar char="••"/>
            <a:tabLst/>
            <a:defRPr/>
          </a:pPr>
          <a:r>
            <a:rPr lang="zh-CN" altLang="en-US" sz="2000" kern="1200" dirty="0" smtClean="0"/>
            <a:t>媒体推荐</a:t>
          </a:r>
          <a:endParaRPr lang="zh-CN" altLang="en-US" sz="2000" kern="1200" dirty="0"/>
        </a:p>
      </dsp:txBody>
      <dsp:txXfrm>
        <a:off x="8243234" y="1724946"/>
        <a:ext cx="2001220" cy="1269098"/>
      </dsp:txXfrm>
    </dsp:sp>
    <dsp:sp modelId="{98C64281-546C-7E42-916B-8DD5C675B40C}">
      <dsp:nvSpPr>
        <dsp:cNvPr id="0" name=""/>
        <dsp:cNvSpPr/>
      </dsp:nvSpPr>
      <dsp:spPr>
        <a:xfrm>
          <a:off x="8666015" y="950155"/>
          <a:ext cx="1849054" cy="735308"/>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285750" marR="0" lvl="1" indent="-285750" algn="ctr" defTabSz="1333500" rtl="0" eaLnBrk="1" fontAlgn="auto" latinLnBrk="0" hangingPunct="1">
            <a:lnSpc>
              <a:spcPct val="90000"/>
            </a:lnSpc>
            <a:spcBef>
              <a:spcPct val="0"/>
            </a:spcBef>
            <a:spcAft>
              <a:spcPct val="15000"/>
            </a:spcAft>
            <a:buClrTx/>
            <a:buSzTx/>
            <a:buFontTx/>
            <a:buNone/>
            <a:tabLst/>
            <a:defRPr/>
          </a:pPr>
          <a:r>
            <a:rPr lang="zh-CN" altLang="en-US" sz="2800" kern="1200" dirty="0" smtClean="0"/>
            <a:t>传播实践</a:t>
          </a:r>
          <a:endParaRPr lang="zh-CN" altLang="en-US" sz="2800" kern="1200" dirty="0"/>
        </a:p>
      </dsp:txBody>
      <dsp:txXfrm>
        <a:off x="8687551" y="971691"/>
        <a:ext cx="1805982" cy="6922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C1F1C-BFF2-7A42-93D1-005781255D44}" type="datetimeFigureOut">
              <a:rPr kumimoji="1" lang="zh-CN" altLang="en-US" smtClean="0"/>
              <a:t>2018/9/25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E0DFE-8AF0-C142-87DC-34F575B1BD8A}" type="slidenum">
              <a:rPr kumimoji="1" lang="zh-CN" altLang="en-US" smtClean="0"/>
              <a:t>‹#›</a:t>
            </a:fld>
            <a:endParaRPr kumimoji="1" lang="zh-CN" altLang="en-US"/>
          </a:p>
        </p:txBody>
      </p:sp>
    </p:spTree>
    <p:extLst>
      <p:ext uri="{BB962C8B-B14F-4D97-AF65-F5344CB8AC3E}">
        <p14:creationId xmlns:p14="http://schemas.microsoft.com/office/powerpoint/2010/main" val="196275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a:t>
            </a:fld>
            <a:endParaRPr kumimoji="1" lang="zh-CN" altLang="en-US"/>
          </a:p>
        </p:txBody>
      </p:sp>
    </p:spTree>
    <p:extLst>
      <p:ext uri="{BB962C8B-B14F-4D97-AF65-F5344CB8AC3E}">
        <p14:creationId xmlns:p14="http://schemas.microsoft.com/office/powerpoint/2010/main" val="1665446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whether researchers can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find ways of accessing, analyzing, citing, preserving,</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and protecting this information.</a:t>
            </a:r>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16</a:t>
            </a:fld>
            <a:endParaRPr kumimoji="1" lang="zh-CN" altLang="en-US"/>
          </a:p>
        </p:txBody>
      </p:sp>
    </p:spTree>
    <p:extLst>
      <p:ext uri="{BB962C8B-B14F-4D97-AF65-F5344CB8AC3E}">
        <p14:creationId xmlns:p14="http://schemas.microsoft.com/office/powerpoint/2010/main" val="298346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17</a:t>
            </a:fld>
            <a:endParaRPr kumimoji="1" lang="zh-CN" altLang="en-US"/>
          </a:p>
        </p:txBody>
      </p:sp>
    </p:spTree>
    <p:extLst>
      <p:ext uri="{BB962C8B-B14F-4D97-AF65-F5344CB8AC3E}">
        <p14:creationId xmlns:p14="http://schemas.microsoft.com/office/powerpoint/2010/main" val="175325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18</a:t>
            </a:fld>
            <a:endParaRPr kumimoji="1" lang="zh-CN" altLang="en-US"/>
          </a:p>
        </p:txBody>
      </p:sp>
    </p:spTree>
    <p:extLst>
      <p:ext uri="{BB962C8B-B14F-4D97-AF65-F5344CB8AC3E}">
        <p14:creationId xmlns:p14="http://schemas.microsoft.com/office/powerpoint/2010/main" val="188057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从只强调理论贡献到“解决现实问题 </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20</a:t>
            </a:fld>
            <a:endParaRPr kumimoji="1" lang="zh-CN" altLang="en-US"/>
          </a:p>
        </p:txBody>
      </p:sp>
    </p:spTree>
    <p:extLst>
      <p:ext uri="{BB962C8B-B14F-4D97-AF65-F5344CB8AC3E}">
        <p14:creationId xmlns:p14="http://schemas.microsoft.com/office/powerpoint/2010/main" val="67888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为什么计算社会科学带着传播学一起玩？ </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22</a:t>
            </a:fld>
            <a:endParaRPr kumimoji="1" lang="zh-CN" altLang="en-US"/>
          </a:p>
        </p:txBody>
      </p:sp>
    </p:spTree>
    <p:extLst>
      <p:ext uri="{BB962C8B-B14F-4D97-AF65-F5344CB8AC3E}">
        <p14:creationId xmlns:p14="http://schemas.microsoft.com/office/powerpoint/2010/main" val="267968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同一个研究这些问题不仅仅是传播学关注的；其他学科也关注。</a:t>
            </a:r>
          </a:p>
          <a:p>
            <a:r>
              <a:rPr kumimoji="1" lang="zh-CN" altLang="en-US" dirty="0" smtClean="0"/>
              <a:t>问题被多个学科关注，是跨学科、学科融合发展的必然趋势。</a:t>
            </a:r>
          </a:p>
          <a:p>
            <a:r>
              <a:rPr kumimoji="1" lang="zh-CN" altLang="en-US" dirty="0" smtClean="0"/>
              <a:t>关系构建： </a:t>
            </a:r>
          </a:p>
          <a:p>
            <a:r>
              <a:rPr kumimoji="1" lang="zh-CN" altLang="en-US" dirty="0" smtClean="0"/>
              <a:t>网络演化（链路预测）</a:t>
            </a:r>
          </a:p>
          <a:p>
            <a:r>
              <a:rPr kumimoji="1" lang="en-US" altLang="zh-CN" dirty="0" smtClean="0"/>
              <a:t>Community</a:t>
            </a:r>
            <a:r>
              <a:rPr kumimoji="1" lang="zh-CN" altLang="en-US" dirty="0" smtClean="0"/>
              <a:t> </a:t>
            </a:r>
            <a:r>
              <a:rPr kumimoji="1" lang="en-US" altLang="zh-CN" dirty="0" smtClean="0"/>
              <a:t>Detection</a:t>
            </a:r>
            <a:r>
              <a:rPr kumimoji="1" lang="zh-CN" altLang="en-US" dirty="0" smtClean="0"/>
              <a:t> </a:t>
            </a:r>
          </a:p>
          <a:p>
            <a:endParaRPr kumimoji="1" lang="zh-CN" altLang="en-US" dirty="0" smtClean="0"/>
          </a:p>
          <a:p>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23</a:t>
            </a:fld>
            <a:endParaRPr kumimoji="1" lang="zh-CN" altLang="en-US"/>
          </a:p>
        </p:txBody>
      </p:sp>
    </p:spTree>
    <p:extLst>
      <p:ext uri="{BB962C8B-B14F-4D97-AF65-F5344CB8AC3E}">
        <p14:creationId xmlns:p14="http://schemas.microsoft.com/office/powerpoint/2010/main" val="75736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、小数据无法发现差别；</a:t>
            </a:r>
          </a:p>
          <a:p>
            <a:r>
              <a:rPr kumimoji="1" lang="en-US" altLang="zh-CN" dirty="0" smtClean="0"/>
              <a:t>2</a:t>
            </a:r>
            <a:r>
              <a:rPr kumimoji="1" lang="zh-CN" altLang="en-US" dirty="0" smtClean="0"/>
              <a:t>、行为模式与</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26</a:t>
            </a:fld>
            <a:endParaRPr kumimoji="1" lang="zh-CN" altLang="en-US"/>
          </a:p>
        </p:txBody>
      </p:sp>
    </p:spTree>
    <p:extLst>
      <p:ext uri="{BB962C8B-B14F-4D97-AF65-F5344CB8AC3E}">
        <p14:creationId xmlns:p14="http://schemas.microsoft.com/office/powerpoint/2010/main" val="2042932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经验性验证“两集传播” </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28</a:t>
            </a:fld>
            <a:endParaRPr kumimoji="1" lang="zh-CN" altLang="en-US"/>
          </a:p>
        </p:txBody>
      </p:sp>
    </p:spTree>
    <p:extLst>
      <p:ext uri="{BB962C8B-B14F-4D97-AF65-F5344CB8AC3E}">
        <p14:creationId xmlns:p14="http://schemas.microsoft.com/office/powerpoint/2010/main" val="31203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33</a:t>
            </a:fld>
            <a:endParaRPr kumimoji="1" lang="zh-CN" altLang="en-US"/>
          </a:p>
        </p:txBody>
      </p:sp>
    </p:spTree>
    <p:extLst>
      <p:ext uri="{BB962C8B-B14F-4D97-AF65-F5344CB8AC3E}">
        <p14:creationId xmlns:p14="http://schemas.microsoft.com/office/powerpoint/2010/main" val="203942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aseline="0" dirty="0" smtClean="0">
                <a:latin typeface="Times New Roman" charset="0"/>
                <a:ea typeface="Times New Roman" charset="0"/>
                <a:cs typeface="Times New Roman" charset="0"/>
              </a:rPr>
              <a:t>从事计算社会科学研究所面临的挑战</a:t>
            </a:r>
          </a:p>
          <a:p>
            <a:endParaRPr lang="zh-CN" altLang="en-US" baseline="0" dirty="0" smtClean="0">
              <a:latin typeface="Times New Roman" charset="0"/>
              <a:ea typeface="Times New Roman" charset="0"/>
              <a:cs typeface="Times New Roman" charset="0"/>
            </a:endParaRPr>
          </a:p>
          <a:p>
            <a:r>
              <a:rPr lang="zh-CN" altLang="en-US" baseline="0" dirty="0" smtClean="0">
                <a:latin typeface="Times New Roman" charset="0"/>
                <a:ea typeface="Times New Roman" charset="0"/>
                <a:cs typeface="Times New Roman" charset="0"/>
              </a:rPr>
              <a:t>可能的合作方式？ </a:t>
            </a:r>
          </a:p>
          <a:p>
            <a:pPr lvl="1"/>
            <a:r>
              <a:rPr lang="zh-CN" altLang="en-US" baseline="0" dirty="0" smtClean="0">
                <a:latin typeface="Times New Roman" charset="0"/>
                <a:ea typeface="Times New Roman" charset="0"/>
                <a:cs typeface="Times New Roman" charset="0"/>
              </a:rPr>
              <a:t>提出问题</a:t>
            </a:r>
          </a:p>
          <a:p>
            <a:pPr lvl="1"/>
            <a:r>
              <a:rPr lang="zh-CN" altLang="en-US" baseline="0" dirty="0" smtClean="0">
                <a:latin typeface="Times New Roman" charset="0"/>
                <a:ea typeface="Times New Roman" charset="0"/>
                <a:cs typeface="Times New Roman" charset="0"/>
              </a:rPr>
              <a:t>概念</a:t>
            </a:r>
            <a:r>
              <a:rPr lang="en-US" altLang="zh-CN" baseline="0" dirty="0" smtClean="0">
                <a:latin typeface="Times New Roman" charset="0"/>
                <a:ea typeface="Times New Roman" charset="0"/>
                <a:cs typeface="Times New Roman" charset="0"/>
              </a:rPr>
              <a:t> &amp; </a:t>
            </a:r>
            <a:r>
              <a:rPr lang="en-US" altLang="zh-CN"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讲故事</a:t>
            </a:r>
            <a:r>
              <a:rPr lang="en-US" altLang="zh-CN" dirty="0" smtClean="0">
                <a:latin typeface="Times New Roman" charset="0"/>
                <a:ea typeface="Times New Roman" charset="0"/>
                <a:cs typeface="Times New Roman" charset="0"/>
              </a:rPr>
              <a:t>”</a:t>
            </a:r>
            <a:r>
              <a:rPr lang="zh-CN" altLang="en-US" dirty="0" smtClean="0">
                <a:latin typeface="Times New Roman" charset="0"/>
                <a:ea typeface="Times New Roman" charset="0"/>
                <a:cs typeface="Times New Roman" charset="0"/>
              </a:rPr>
              <a:t> </a:t>
            </a:r>
            <a:endParaRPr lang="zh-CN" altLang="en-US" baseline="0" dirty="0" smtClean="0">
              <a:latin typeface="Times New Roman" charset="0"/>
              <a:ea typeface="Times New Roman" charset="0"/>
              <a:cs typeface="Times New Roman" charset="0"/>
            </a:endParaRPr>
          </a:p>
          <a:p>
            <a:pPr lvl="1"/>
            <a:r>
              <a:rPr lang="zh-CN" altLang="en-US" baseline="0" dirty="0" smtClean="0">
                <a:latin typeface="Times New Roman" charset="0"/>
                <a:ea typeface="Times New Roman" charset="0"/>
                <a:cs typeface="Times New Roman" charset="0"/>
              </a:rPr>
              <a:t>计算</a:t>
            </a:r>
          </a:p>
          <a:p>
            <a:pPr lvl="2"/>
            <a:r>
              <a:rPr lang="en-US" altLang="zh-CN" sz="2200" baseline="0" dirty="0" smtClean="0">
                <a:latin typeface="Times New Roman" charset="0"/>
                <a:ea typeface="Times New Roman" charset="0"/>
                <a:cs typeface="Times New Roman" charset="0"/>
              </a:rPr>
              <a:t>Manipulating unstructured data and nested data structures.</a:t>
            </a:r>
          </a:p>
          <a:p>
            <a:pPr lvl="2"/>
            <a:r>
              <a:rPr lang="en-US" altLang="zh-CN" sz="2200" baseline="0" dirty="0" smtClean="0">
                <a:latin typeface="Times New Roman" charset="0"/>
                <a:ea typeface="Times New Roman" charset="0"/>
                <a:cs typeface="Times New Roman" charset="0"/>
              </a:rPr>
              <a:t>Manipulating and storing large data sets.</a:t>
            </a:r>
          </a:p>
          <a:p>
            <a:pPr lvl="2"/>
            <a:r>
              <a:rPr lang="en-US" altLang="zh-CN" sz="2200" baseline="0" dirty="0" smtClean="0">
                <a:latin typeface="Times New Roman" charset="0"/>
                <a:ea typeface="Times New Roman" charset="0"/>
                <a:cs typeface="Times New Roman" charset="0"/>
              </a:rPr>
              <a:t>Machine learning, sentiment analysis, and topic modeling.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34</a:t>
            </a:fld>
            <a:endParaRPr kumimoji="1" lang="zh-CN" altLang="en-US"/>
          </a:p>
        </p:txBody>
      </p:sp>
    </p:spTree>
    <p:extLst>
      <p:ext uri="{BB962C8B-B14F-4D97-AF65-F5344CB8AC3E}">
        <p14:creationId xmlns:p14="http://schemas.microsoft.com/office/powerpoint/2010/main" val="64269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本人甚至比较反对“计算传播学”的提法；而更倾向于“计算社会科学”这一笼统的范畴。</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重要的研究问题是跨越学科的（比如，信息传播、社会公平与分配）</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而只能对研究问题／研究成果做出一个大致的范畴划分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 </a:t>
            </a:r>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3</a:t>
            </a:fld>
            <a:endParaRPr kumimoji="1" lang="zh-CN" altLang="en-US"/>
          </a:p>
        </p:txBody>
      </p:sp>
    </p:spTree>
    <p:extLst>
      <p:ext uri="{BB962C8B-B14F-4D97-AF65-F5344CB8AC3E}">
        <p14:creationId xmlns:p14="http://schemas.microsoft.com/office/powerpoint/2010/main" val="8696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传播学： 广义：疾病传播、</a:t>
            </a:r>
          </a:p>
          <a:p>
            <a:r>
              <a:rPr kumimoji="1" lang="zh-CN" altLang="en-US" dirty="0" smtClean="0"/>
              <a:t>狭义： 信息传播。</a:t>
            </a:r>
            <a:r>
              <a:rPr kumimoji="1" lang="zh-CN" altLang="en-US" baseline="0" dirty="0" smtClean="0"/>
              <a:t> </a:t>
            </a:r>
          </a:p>
          <a:p>
            <a:endParaRPr kumimoji="1" lang="zh-CN" altLang="en-US" baseline="0" dirty="0" smtClean="0"/>
          </a:p>
          <a:p>
            <a:r>
              <a:rPr kumimoji="1" lang="zh-CN" altLang="en-US" dirty="0" smtClean="0"/>
              <a:t>人际传播： </a:t>
            </a:r>
          </a:p>
          <a:p>
            <a:r>
              <a:rPr kumimoji="1" lang="zh-CN" altLang="en-US" dirty="0" smtClean="0"/>
              <a:t>组织传播：组织机构、公关研究 </a:t>
            </a:r>
          </a:p>
          <a:p>
            <a:r>
              <a:rPr kumimoji="1" lang="zh-CN" altLang="en-US" dirty="0" smtClean="0"/>
              <a:t>大众传播：“一对多”广播式 （竞选）</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5</a:t>
            </a:fld>
            <a:endParaRPr kumimoji="1" lang="zh-CN" altLang="en-US"/>
          </a:p>
        </p:txBody>
      </p:sp>
    </p:spTree>
    <p:extLst>
      <p:ext uri="{BB962C8B-B14F-4D97-AF65-F5344CB8AC3E}">
        <p14:creationId xmlns:p14="http://schemas.microsoft.com/office/powerpoint/2010/main" val="192468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7</a:t>
            </a:fld>
            <a:endParaRPr kumimoji="1" lang="zh-CN" altLang="en-US"/>
          </a:p>
        </p:txBody>
      </p:sp>
    </p:spTree>
    <p:extLst>
      <p:ext uri="{BB962C8B-B14F-4D97-AF65-F5344CB8AC3E}">
        <p14:creationId xmlns:p14="http://schemas.microsoft.com/office/powerpoint/2010/main" val="204050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预测性研究很少</a:t>
            </a:r>
            <a:r>
              <a:rPr kumimoji="1" lang="zh-CN" altLang="en-US" baseline="0" dirty="0" smtClean="0"/>
              <a:t> </a:t>
            </a:r>
          </a:p>
          <a:p>
            <a:endParaRPr kumimoji="1" lang="zh-CN" altLang="en-US" baseline="0" dirty="0" smtClean="0"/>
          </a:p>
          <a:p>
            <a:r>
              <a:rPr kumimoji="1" lang="zh-CN" altLang="en-US" dirty="0" smtClean="0"/>
              <a:t>诠释意义：不可证伪 </a:t>
            </a:r>
            <a:r>
              <a:rPr kumimoji="1" lang="en-US" altLang="zh-CN" dirty="0" err="1" smtClean="0"/>
              <a:t>eg</a:t>
            </a:r>
            <a:r>
              <a:rPr kumimoji="1" lang="zh-CN" altLang="en-US" dirty="0" smtClean="0"/>
              <a:t> “媒介即人的延伸”</a:t>
            </a:r>
            <a:r>
              <a:rPr kumimoji="1" lang="zh-CN" altLang="en-US" baseline="0" dirty="0" smtClean="0"/>
              <a:t>； </a:t>
            </a:r>
          </a:p>
          <a:p>
            <a:r>
              <a:rPr kumimoji="1" lang="zh-CN" altLang="en-US" baseline="0" dirty="0" smtClean="0"/>
              <a:t>“媒介即讯息”： 媒介形式的变革导致感知世界的方式和行为发生变革，思维方式和行为习惯。 媒介加速并扩大人的功能。新的媒介导致在感知、思考引入了新的尺度、速度和模式。</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8</a:t>
            </a:fld>
            <a:endParaRPr kumimoji="1" lang="zh-CN" altLang="en-US"/>
          </a:p>
        </p:txBody>
      </p:sp>
    </p:spTree>
    <p:extLst>
      <p:ext uri="{BB962C8B-B14F-4D97-AF65-F5344CB8AC3E}">
        <p14:creationId xmlns:p14="http://schemas.microsoft.com/office/powerpoint/2010/main" val="38677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latin typeface="Times New Roman" panose="02020603050405020304" pitchFamily="18" charset="0"/>
                <a:ea typeface="微软雅黑" panose="020B0503020204020204" pitchFamily="34" charset="-122"/>
              </a:rPr>
              <a:t>Continuous-time location information </a:t>
            </a:r>
          </a:p>
          <a:p>
            <a:r>
              <a:rPr lang="en-US" altLang="zh-CN" sz="1200" b="0" i="0" u="none" strike="noStrike" kern="1200" baseline="0" dirty="0" smtClean="0">
                <a:solidFill>
                  <a:schemeClr val="tx1"/>
                </a:solidFill>
                <a:latin typeface="+mn-lt"/>
                <a:ea typeface="+mn-ea"/>
                <a:cs typeface="+mn-cs"/>
              </a:rPr>
              <a:t>Online behavior—time-stamped and passively recorded—provides an unambiguous recording of when, and with whom,</a:t>
            </a:r>
          </a:p>
          <a:p>
            <a:r>
              <a:rPr lang="en-US" altLang="zh-CN" sz="1200" b="0" i="0" u="none" strike="noStrike" kern="1200" baseline="0" dirty="0" smtClean="0">
                <a:solidFill>
                  <a:schemeClr val="tx1"/>
                </a:solidFill>
                <a:latin typeface="+mn-lt"/>
                <a:ea typeface="+mn-ea"/>
                <a:cs typeface="+mn-cs"/>
              </a:rPr>
              <a:t>each individual communicated.</a:t>
            </a:r>
          </a:p>
          <a:p>
            <a:pPr lvl="1"/>
            <a:r>
              <a:rPr lang="en-US" altLang="zh-CN" sz="1600" dirty="0" smtClean="0">
                <a:latin typeface="Times New Roman" panose="02020603050405020304" pitchFamily="18" charset="0"/>
                <a:ea typeface="微软雅黑" panose="020B0503020204020204" pitchFamily="34" charset="-122"/>
              </a:rPr>
              <a:t>Cell phones, IP address, Video Surveillance </a:t>
            </a:r>
          </a:p>
          <a:p>
            <a:r>
              <a:rPr lang="en-US" altLang="zh-CN" sz="1800" b="1" dirty="0" smtClean="0">
                <a:latin typeface="Times New Roman" panose="02020603050405020304" pitchFamily="18" charset="0"/>
                <a:ea typeface="微软雅黑" panose="020B0503020204020204" pitchFamily="34" charset="-122"/>
              </a:rPr>
              <a:t>Information about political preferences </a:t>
            </a:r>
          </a:p>
          <a:p>
            <a:pPr lvl="1"/>
            <a:r>
              <a:rPr lang="en-US" altLang="zh-CN" sz="1600" dirty="0" smtClean="0">
                <a:latin typeface="Times New Roman" panose="02020603050405020304" pitchFamily="18" charset="0"/>
                <a:ea typeface="微软雅黑" panose="020B0503020204020204" pitchFamily="34" charset="-122"/>
              </a:rPr>
              <a:t>Personal-level voter registration,</a:t>
            </a:r>
            <a:r>
              <a:rPr lang="en-US" altLang="zh-CN" sz="1600" b="1" dirty="0" smtClean="0">
                <a:latin typeface="Times New Roman" panose="02020603050405020304" pitchFamily="18" charset="0"/>
                <a:ea typeface="微软雅黑" panose="020B0503020204020204" pitchFamily="34" charset="-122"/>
              </a:rPr>
              <a:t> </a:t>
            </a:r>
          </a:p>
          <a:p>
            <a:pPr marL="228600" lvl="1">
              <a:spcBef>
                <a:spcPts val="1000"/>
              </a:spcBef>
            </a:pPr>
            <a:r>
              <a:rPr lang="en-US" altLang="zh-CN" sz="1800" b="1" dirty="0" smtClean="0">
                <a:latin typeface="Times New Roman" panose="02020603050405020304" pitchFamily="18" charset="0"/>
                <a:ea typeface="微软雅黑" panose="020B0503020204020204" pitchFamily="34" charset="-122"/>
              </a:rPr>
              <a:t>Unstructured textual data  </a:t>
            </a:r>
            <a:endParaRPr lang="zh-CN" altLang="en-US" sz="1800" b="1" dirty="0" smtClean="0">
              <a:latin typeface="Times New Roman" panose="02020603050405020304" pitchFamily="18" charset="0"/>
              <a:ea typeface="微软雅黑" panose="020B0503020204020204" pitchFamily="34" charset="-122"/>
            </a:endParaRPr>
          </a:p>
          <a:p>
            <a:r>
              <a:rPr lang="en-US" altLang="zh-CN" sz="1800" b="1" dirty="0" smtClean="0">
                <a:latin typeface="Times New Roman" panose="02020603050405020304" pitchFamily="18" charset="0"/>
                <a:ea typeface="微软雅黑" panose="020B0503020204020204" pitchFamily="34" charset="-122"/>
              </a:rPr>
              <a:t>Commercial information </a:t>
            </a:r>
          </a:p>
          <a:p>
            <a:pPr lvl="1"/>
            <a:r>
              <a:rPr lang="en-US" altLang="zh-CN" sz="1600" dirty="0" smtClean="0">
                <a:latin typeface="Times New Roman" panose="02020603050405020304" pitchFamily="18" charset="0"/>
                <a:ea typeface="微软雅黑" panose="020B0503020204020204" pitchFamily="34" charset="-122"/>
              </a:rPr>
              <a:t>Credit card, real estate purchases, wealth indicators, online product searches and purchases, device fingerprinting </a:t>
            </a:r>
          </a:p>
          <a:p>
            <a:r>
              <a:rPr lang="en-US" altLang="zh-CN" sz="1800" b="1" dirty="0" smtClean="0">
                <a:latin typeface="Times New Roman" panose="02020603050405020304" pitchFamily="18" charset="0"/>
                <a:ea typeface="微软雅黑" panose="020B0503020204020204" pitchFamily="34" charset="-122"/>
              </a:rPr>
              <a:t>Health information </a:t>
            </a:r>
          </a:p>
          <a:p>
            <a:pPr lvl="1"/>
            <a:r>
              <a:rPr lang="en-US" altLang="zh-CN" sz="1600" dirty="0" smtClean="0">
                <a:latin typeface="Times New Roman" panose="02020603050405020304" pitchFamily="18" charset="0"/>
                <a:ea typeface="微软雅黑" panose="020B0503020204020204" pitchFamily="34" charset="-122"/>
              </a:rPr>
              <a:t>Electronic medical records, devices for continuous monitoring </a:t>
            </a:r>
          </a:p>
          <a:p>
            <a:pPr lvl="1"/>
            <a:endParaRPr lang="en-US" altLang="zh-CN" sz="1600" dirty="0" smtClean="0">
              <a:latin typeface="Times New Roman" panose="02020603050405020304" pitchFamily="18" charset="0"/>
              <a:ea typeface="微软雅黑" panose="020B0503020204020204" pitchFamily="34"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latin typeface="Times New Roman" panose="02020603050405020304" pitchFamily="18" charset="0"/>
                <a:ea typeface="微软雅黑" panose="020B0503020204020204" pitchFamily="34" charset="-122"/>
              </a:rPr>
              <a:t>Why Computational Social Science? </a:t>
            </a:r>
            <a:endParaRPr kumimoji="1" lang="zh-CN" altLang="en-US" sz="1600" baseline="0" dirty="0" smtClean="0">
              <a:latin typeface="Times New Roman" panose="02020603050405020304" pitchFamily="18" charset="0"/>
              <a:ea typeface="微软雅黑" panose="020B0503020204020204" pitchFamily="34" charset="-122"/>
            </a:endParaRPr>
          </a:p>
          <a:p>
            <a:pPr lvl="1"/>
            <a:endParaRPr lang="en-US" altLang="zh-CN" sz="1600" dirty="0" smtClean="0">
              <a:latin typeface="Times New Roman" panose="02020603050405020304" pitchFamily="18" charset="0"/>
              <a:ea typeface="微软雅黑" panose="020B0503020204020204" pitchFamily="34" charset="-122"/>
            </a:endParaRPr>
          </a:p>
          <a:p>
            <a:r>
              <a:rPr lang="en-US" altLang="zh-CN" baseline="0" dirty="0" smtClean="0">
                <a:latin typeface="Times New Roman" panose="02020603050405020304" pitchFamily="18" charset="0"/>
                <a:ea typeface="微软雅黑" panose="020B0503020204020204" pitchFamily="34" charset="-122"/>
              </a:rPr>
              <a:t>Solution oriented. </a:t>
            </a:r>
          </a:p>
          <a:p>
            <a:pPr lvl="1"/>
            <a:r>
              <a:rPr lang="en-US" altLang="zh-CN" baseline="0" dirty="0" smtClean="0">
                <a:latin typeface="Times New Roman" panose="02020603050405020304" pitchFamily="18" charset="0"/>
                <a:ea typeface="微软雅黑" panose="020B0503020204020204" pitchFamily="34" charset="-122"/>
              </a:rPr>
              <a:t>microscopes to microbiologists</a:t>
            </a:r>
          </a:p>
          <a:p>
            <a:pPr lvl="1"/>
            <a:r>
              <a:rPr lang="en-US" altLang="zh-CN" baseline="0" dirty="0" smtClean="0">
                <a:latin typeface="Times New Roman" panose="02020603050405020304" pitchFamily="18" charset="0"/>
                <a:ea typeface="微软雅黑" panose="020B0503020204020204" pitchFamily="34" charset="-122"/>
              </a:rPr>
              <a:t>Social scientists are getting to the point in many areas at which enough information exists to understand and address major previously intractable problems that affect human society. </a:t>
            </a:r>
          </a:p>
          <a:p>
            <a:pPr lvl="1"/>
            <a:r>
              <a:rPr lang="en-US" altLang="zh-CN" baseline="0" dirty="0" smtClean="0">
                <a:latin typeface="Times New Roman" panose="02020603050405020304" pitchFamily="18" charset="0"/>
                <a:ea typeface="微软雅黑" panose="020B0503020204020204" pitchFamily="34" charset="-122"/>
              </a:rPr>
              <a:t>E.g., Crime: </a:t>
            </a:r>
          </a:p>
          <a:p>
            <a:pPr lvl="2"/>
            <a:r>
              <a:rPr lang="en-US" altLang="zh-CN" baseline="0" dirty="0" smtClean="0">
                <a:latin typeface="Times New Roman" panose="02020603050405020304" pitchFamily="18" charset="0"/>
                <a:ea typeface="微软雅黑" panose="020B0503020204020204" pitchFamily="34" charset="-122"/>
              </a:rPr>
              <a:t>Victimization surveys </a:t>
            </a:r>
            <a:r>
              <a:rPr lang="en-US" altLang="zh-CN" baseline="0" dirty="0" err="1" smtClean="0">
                <a:latin typeface="Times New Roman" panose="02020603050405020304" pitchFamily="18" charset="0"/>
                <a:ea typeface="微软雅黑" panose="020B0503020204020204" pitchFamily="34" charset="-122"/>
              </a:rPr>
              <a:t>v.s</a:t>
            </a:r>
            <a:r>
              <a:rPr lang="en-US" altLang="zh-CN" baseline="0" dirty="0" smtClean="0">
                <a:latin typeface="Times New Roman" panose="02020603050405020304" pitchFamily="18" charset="0"/>
                <a:ea typeface="微软雅黑" panose="020B0503020204020204" pitchFamily="34" charset="-122"/>
              </a:rPr>
              <a:t>. Huge quantities of real-time geocoded incident reports </a:t>
            </a:r>
          </a:p>
          <a:p>
            <a:pPr lvl="1"/>
            <a:endParaRPr lang="en-US" altLang="zh-CN" sz="1600" dirty="0" smtClean="0">
              <a:latin typeface="Times New Roman" panose="02020603050405020304" pitchFamily="18" charset="0"/>
              <a:ea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11</a:t>
            </a:fld>
            <a:endParaRPr kumimoji="1" lang="zh-CN" altLang="en-US"/>
          </a:p>
        </p:txBody>
      </p:sp>
    </p:spTree>
    <p:extLst>
      <p:ext uri="{BB962C8B-B14F-4D97-AF65-F5344CB8AC3E}">
        <p14:creationId xmlns:p14="http://schemas.microsoft.com/office/powerpoint/2010/main" val="32793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12</a:t>
            </a:fld>
            <a:endParaRPr kumimoji="1" lang="zh-CN" altLang="en-US"/>
          </a:p>
        </p:txBody>
      </p:sp>
    </p:spTree>
    <p:extLst>
      <p:ext uri="{BB962C8B-B14F-4D97-AF65-F5344CB8AC3E}">
        <p14:creationId xmlns:p14="http://schemas.microsoft.com/office/powerpoint/2010/main" val="158196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作者之二为传播学领域 </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13</a:t>
            </a:fld>
            <a:endParaRPr kumimoji="1" lang="zh-CN" altLang="en-US"/>
          </a:p>
        </p:txBody>
      </p:sp>
    </p:spTree>
    <p:extLst>
      <p:ext uri="{BB962C8B-B14F-4D97-AF65-F5344CB8AC3E}">
        <p14:creationId xmlns:p14="http://schemas.microsoft.com/office/powerpoint/2010/main" val="344970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dirty="0" smtClean="0"/>
              <a:t>Address fundamental questions about social identity, status,</a:t>
            </a:r>
            <a:r>
              <a:rPr lang="en-US" altLang="zh-CN" sz="2000" baseline="0" dirty="0" smtClean="0"/>
              <a:t> conflict, cooperation, collective action, and diffusion. </a:t>
            </a:r>
          </a:p>
          <a:p>
            <a:endParaRPr lang="en-US" altLang="zh-CN" sz="2000" baseline="0" dirty="0" smtClean="0"/>
          </a:p>
          <a:p>
            <a:r>
              <a:rPr lang="en-US" altLang="zh-CN" sz="2000" b="0" i="0" u="none" strike="noStrike" kern="1200" baseline="0" dirty="0" smtClean="0">
                <a:solidFill>
                  <a:schemeClr val="tx1"/>
                </a:solidFill>
                <a:latin typeface="+mn-lt"/>
                <a:ea typeface="+mn-ea"/>
                <a:cs typeface="+mn-cs"/>
              </a:rPr>
              <a:t>address fundamental puzzles of</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social science, including the effects of status</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competition, trust, social influence, and network</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topology on the diffusion of information,</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the dynamics of public opinion, the mobilization</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of social movements, and the emergence of</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cooperation, coordination, and collaboration.</a:t>
            </a:r>
            <a:endParaRPr lang="zh-CN" altLang="en-US" sz="2000" b="0" i="0" u="none" strike="noStrike" kern="1200" baseline="0" dirty="0" smtClean="0">
              <a:solidFill>
                <a:schemeClr val="tx1"/>
              </a:solidFill>
              <a:latin typeface="+mn-lt"/>
              <a:ea typeface="+mn-ea"/>
              <a:cs typeface="+mn-cs"/>
            </a:endParaRPr>
          </a:p>
          <a:p>
            <a:endParaRPr lang="zh-CN" altLang="en-US" sz="2000" b="0" i="0" u="none" strike="noStrike" kern="1200" baseline="0" dirty="0" smtClean="0">
              <a:solidFill>
                <a:schemeClr val="tx1"/>
              </a:solidFill>
              <a:latin typeface="+mn-lt"/>
              <a:ea typeface="+mn-ea"/>
              <a:cs typeface="+mn-cs"/>
            </a:endParaRPr>
          </a:p>
          <a:p>
            <a:r>
              <a:rPr lang="zh-CN" altLang="en-US" sz="2000" b="0" i="0" u="none" strike="noStrike" kern="1200" baseline="0" dirty="0" smtClean="0">
                <a:solidFill>
                  <a:schemeClr val="tx1"/>
                </a:solidFill>
                <a:latin typeface="+mn-lt"/>
                <a:ea typeface="+mn-ea"/>
                <a:cs typeface="+mn-cs"/>
              </a:rPr>
              <a:t>为传播学带来了什么？ </a:t>
            </a:r>
          </a:p>
          <a:p>
            <a:r>
              <a:rPr lang="zh-CN" altLang="en-US" sz="2000" b="0" i="0" u="none" strike="noStrike" kern="1200" baseline="0" dirty="0" smtClean="0">
                <a:solidFill>
                  <a:schemeClr val="tx1"/>
                </a:solidFill>
                <a:latin typeface="+mn-lt"/>
                <a:ea typeface="+mn-ea"/>
                <a:cs typeface="+mn-cs"/>
              </a:rPr>
              <a:t>传统的调查数据： 研究</a:t>
            </a:r>
            <a:r>
              <a:rPr lang="en-US" altLang="zh-CN" sz="2000" b="0" i="0" u="none" strike="noStrike" kern="1200" baseline="0" dirty="0" smtClean="0">
                <a:solidFill>
                  <a:schemeClr val="tx1"/>
                </a:solidFill>
                <a:latin typeface="+mn-lt"/>
                <a:ea typeface="+mn-ea"/>
                <a:cs typeface="+mn-cs"/>
              </a:rPr>
              <a:t>Facebook</a:t>
            </a:r>
            <a:r>
              <a:rPr lang="zh-CN" altLang="en-US" sz="2000" b="0" i="0" u="none" strike="noStrike" kern="1200" baseline="0" dirty="0" smtClean="0">
                <a:solidFill>
                  <a:schemeClr val="tx1"/>
                </a:solidFill>
                <a:latin typeface="+mn-lt"/>
                <a:ea typeface="+mn-ea"/>
                <a:cs typeface="+mn-cs"/>
              </a:rPr>
              <a:t>使用动机；</a:t>
            </a:r>
          </a:p>
          <a:p>
            <a:r>
              <a:rPr lang="en-US" altLang="zh-CN" sz="2000" b="0" i="0" u="none" strike="noStrike" kern="1200" baseline="0" dirty="0" smtClean="0">
                <a:solidFill>
                  <a:schemeClr val="tx1"/>
                </a:solidFill>
                <a:latin typeface="+mn-lt"/>
                <a:ea typeface="+mn-ea"/>
                <a:cs typeface="+mn-cs"/>
              </a:rPr>
              <a:t>Digital</a:t>
            </a:r>
            <a:r>
              <a:rPr lang="zh-CN" altLang="en-US" sz="2000" b="0" i="0" u="none" strike="noStrike" kern="1200" baseline="0" dirty="0" smtClean="0">
                <a:solidFill>
                  <a:schemeClr val="tx1"/>
                </a:solidFill>
                <a:latin typeface="+mn-lt"/>
                <a:ea typeface="+mn-ea"/>
                <a:cs typeface="+mn-cs"/>
              </a:rPr>
              <a:t> </a:t>
            </a:r>
            <a:r>
              <a:rPr lang="en-US" altLang="zh-CN" sz="2000" b="0" i="0" u="none" strike="noStrike" kern="1200" baseline="0" dirty="0" smtClean="0">
                <a:solidFill>
                  <a:schemeClr val="tx1"/>
                </a:solidFill>
                <a:latin typeface="+mn-lt"/>
                <a:ea typeface="+mn-ea"/>
                <a:cs typeface="+mn-cs"/>
              </a:rPr>
              <a:t>Traces</a:t>
            </a:r>
            <a:r>
              <a:rPr lang="zh-CN" altLang="en-US" sz="2000" b="0" i="0" u="none" strike="noStrike" kern="1200" baseline="0" dirty="0" smtClean="0">
                <a:solidFill>
                  <a:schemeClr val="tx1"/>
                </a:solidFill>
                <a:latin typeface="+mn-lt"/>
                <a:ea typeface="+mn-ea"/>
                <a:cs typeface="+mn-cs"/>
              </a:rPr>
              <a:t>： 研究</a:t>
            </a:r>
            <a:r>
              <a:rPr lang="en-US" altLang="zh-CN" sz="2000" b="0" i="0" u="none" strike="noStrike" kern="1200" baseline="0" dirty="0" smtClean="0">
                <a:solidFill>
                  <a:schemeClr val="tx1"/>
                </a:solidFill>
                <a:latin typeface="+mn-lt"/>
                <a:ea typeface="+mn-ea"/>
                <a:cs typeface="+mn-cs"/>
              </a:rPr>
              <a:t>Facebook</a:t>
            </a:r>
            <a:r>
              <a:rPr lang="zh-CN" altLang="en-US" sz="2000" b="0" i="0" u="none" strike="noStrike" kern="1200" baseline="0" dirty="0" smtClean="0">
                <a:solidFill>
                  <a:schemeClr val="tx1"/>
                </a:solidFill>
                <a:latin typeface="+mn-lt"/>
                <a:ea typeface="+mn-ea"/>
                <a:cs typeface="+mn-cs"/>
              </a:rPr>
              <a:t>用户交友模式</a:t>
            </a:r>
            <a:endParaRPr lang="en-US" altLang="zh-CN" sz="2000" b="0" i="0" u="none" strike="noStrike" kern="1200" baseline="0" dirty="0" smtClean="0">
              <a:solidFill>
                <a:schemeClr val="tx1"/>
              </a:solidFill>
              <a:latin typeface="+mn-lt"/>
              <a:ea typeface="+mn-ea"/>
              <a:cs typeface="+mn-cs"/>
            </a:endParaRPr>
          </a:p>
          <a:p>
            <a:endParaRPr lang="zh-CN" altLang="en-US" sz="2000" dirty="0" smtClean="0"/>
          </a:p>
          <a:p>
            <a:endParaRPr kumimoji="1" lang="zh-CN" altLang="en-US" sz="2000"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15</a:t>
            </a:fld>
            <a:endParaRPr kumimoji="1" lang="zh-CN" altLang="en-US"/>
          </a:p>
        </p:txBody>
      </p:sp>
    </p:spTree>
    <p:extLst>
      <p:ext uri="{BB962C8B-B14F-4D97-AF65-F5344CB8AC3E}">
        <p14:creationId xmlns:p14="http://schemas.microsoft.com/office/powerpoint/2010/main" val="159824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9314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43326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195050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10" name="텍스트 개체 틀 9"/>
          <p:cNvSpPr>
            <a:spLocks noGrp="1"/>
          </p:cNvSpPr>
          <p:nvPr>
            <p:ph type="body" sz="quarter" idx="13" hasCustomPrompt="1"/>
          </p:nvPr>
        </p:nvSpPr>
        <p:spPr>
          <a:xfrm>
            <a:off x="4656025" y="2854291"/>
            <a:ext cx="3589077" cy="430887"/>
          </a:xfrm>
          <a:prstGeom prst="rect">
            <a:avLst/>
          </a:prstGeom>
        </p:spPr>
        <p:txBody>
          <a:bodyPr vert="horz" wrap="square" lIns="0" tIns="0" rIns="0" bIns="0" rtlCol="0" anchor="ctr">
            <a:spAutoFit/>
          </a:bodyPr>
          <a:lstStyle>
            <a:lvl1pPr>
              <a:defRPr lang="ko-KR" altLang="en-US" b="0" i="0" dirty="0">
                <a:effectLst/>
                <a:latin typeface="Calibri" panose="020F0502020204030204" pitchFamily="34" charset="0"/>
                <a:ea typeface="+mj-ea"/>
                <a:cs typeface="Arial" panose="020B0604020202020204" pitchFamily="34" charset="0"/>
              </a:defRPr>
            </a:lvl1pPr>
          </a:lstStyle>
          <a:p>
            <a:pPr marL="0" marR="0" lvl="0" indent="0" algn="ctr" defTabSz="914332" fontAlgn="auto">
              <a:lnSpc>
                <a:spcPct val="100000"/>
              </a:lnSpc>
              <a:spcBef>
                <a:spcPct val="0"/>
              </a:spcBef>
              <a:spcAft>
                <a:spcPts val="0"/>
              </a:spcAft>
              <a:buClrTx/>
              <a:buSzTx/>
              <a:buFontTx/>
              <a:buNone/>
              <a:tabLst/>
            </a:pPr>
            <a:r>
              <a:rPr lang="zh-CN" altLang="en-US" dirty="0" smtClean="0"/>
              <a:t>添加章节</a:t>
            </a:r>
            <a:endParaRPr lang="ko-KR" altLang="en-US" dirty="0"/>
          </a:p>
        </p:txBody>
      </p:sp>
      <p:sp>
        <p:nvSpPr>
          <p:cNvPr id="11" name="텍스트 개체 틀 9"/>
          <p:cNvSpPr>
            <a:spLocks noGrp="1"/>
          </p:cNvSpPr>
          <p:nvPr>
            <p:ph type="body" sz="quarter" idx="14" hasCustomPrompt="1"/>
          </p:nvPr>
        </p:nvSpPr>
        <p:spPr>
          <a:xfrm>
            <a:off x="4656024" y="3525417"/>
            <a:ext cx="3589077" cy="430887"/>
          </a:xfrm>
          <a:prstGeom prst="rect">
            <a:avLst/>
          </a:prstGeom>
        </p:spPr>
        <p:txBody>
          <a:bodyPr vert="horz" wrap="square" lIns="0" tIns="0" rIns="0" bIns="0" rtlCol="0" anchor="ctr">
            <a:spAutoFit/>
          </a:bodyPr>
          <a:lstStyle>
            <a:lvl1pPr>
              <a:defRPr lang="ko-KR" altLang="en-US" b="0" i="0" dirty="0">
                <a:effectLst/>
                <a:latin typeface="Calibri" panose="020F0502020204030204" pitchFamily="34" charset="0"/>
                <a:ea typeface="+mj-ea"/>
                <a:cs typeface="Arial" panose="020B0604020202020204" pitchFamily="34" charset="0"/>
              </a:defRPr>
            </a:lvl1pPr>
          </a:lstStyle>
          <a:p>
            <a:pPr marL="0" marR="0" lvl="0" indent="0" algn="ctr" defTabSz="914332" fontAlgn="auto">
              <a:lnSpc>
                <a:spcPct val="100000"/>
              </a:lnSpc>
              <a:spcBef>
                <a:spcPct val="0"/>
              </a:spcBef>
              <a:spcAft>
                <a:spcPts val="0"/>
              </a:spcAft>
              <a:buClrTx/>
              <a:buSzTx/>
              <a:buFontTx/>
              <a:buNone/>
              <a:tabLst/>
            </a:pPr>
            <a:r>
              <a:rPr lang="zh-CN" altLang="en-US" dirty="0" smtClean="0"/>
              <a:t>添加章节</a:t>
            </a:r>
            <a:endParaRPr lang="ko-KR" altLang="en-US" dirty="0"/>
          </a:p>
        </p:txBody>
      </p:sp>
      <p:sp>
        <p:nvSpPr>
          <p:cNvPr id="13" name="텍스트 개체 틀 9"/>
          <p:cNvSpPr>
            <a:spLocks noGrp="1"/>
          </p:cNvSpPr>
          <p:nvPr>
            <p:ph type="body" sz="quarter" idx="24" hasCustomPrompt="1"/>
          </p:nvPr>
        </p:nvSpPr>
        <p:spPr>
          <a:xfrm>
            <a:off x="4656023" y="4217970"/>
            <a:ext cx="3589077" cy="430887"/>
          </a:xfrm>
          <a:prstGeom prst="rect">
            <a:avLst/>
          </a:prstGeom>
        </p:spPr>
        <p:txBody>
          <a:bodyPr vert="horz" wrap="square" lIns="0" tIns="0" rIns="0" bIns="0" rtlCol="0" anchor="ctr">
            <a:spAutoFit/>
          </a:bodyPr>
          <a:lstStyle>
            <a:lvl1pPr>
              <a:defRPr lang="ko-KR" altLang="en-US" b="0" i="0" dirty="0">
                <a:effectLst/>
                <a:latin typeface="Calibri" panose="020F0502020204030204" pitchFamily="34" charset="0"/>
                <a:ea typeface="+mj-ea"/>
                <a:cs typeface="Arial" panose="020B0604020202020204" pitchFamily="34" charset="0"/>
              </a:defRPr>
            </a:lvl1pPr>
          </a:lstStyle>
          <a:p>
            <a:pPr marL="0" marR="0" lvl="0" indent="0" algn="ctr" defTabSz="914332" fontAlgn="auto">
              <a:lnSpc>
                <a:spcPct val="100000"/>
              </a:lnSpc>
              <a:spcBef>
                <a:spcPct val="0"/>
              </a:spcBef>
              <a:spcAft>
                <a:spcPts val="0"/>
              </a:spcAft>
              <a:buClrTx/>
              <a:buSzTx/>
              <a:buFontTx/>
              <a:buNone/>
              <a:tabLst/>
            </a:pPr>
            <a:r>
              <a:rPr lang="zh-CN" altLang="en-US" dirty="0" smtClean="0"/>
              <a:t>添加章节</a:t>
            </a:r>
            <a:endParaRPr lang="ko-KR" altLang="en-US" dirty="0"/>
          </a:p>
        </p:txBody>
      </p:sp>
      <p:sp>
        <p:nvSpPr>
          <p:cNvPr id="14" name="텍스트 개체 틀 9"/>
          <p:cNvSpPr>
            <a:spLocks noGrp="1"/>
          </p:cNvSpPr>
          <p:nvPr>
            <p:ph type="body" sz="quarter" idx="26" hasCustomPrompt="1"/>
          </p:nvPr>
        </p:nvSpPr>
        <p:spPr>
          <a:xfrm>
            <a:off x="4656024" y="4870596"/>
            <a:ext cx="3589077" cy="430887"/>
          </a:xfrm>
          <a:prstGeom prst="rect">
            <a:avLst/>
          </a:prstGeom>
        </p:spPr>
        <p:txBody>
          <a:bodyPr vert="horz" wrap="square" lIns="0" tIns="0" rIns="0" bIns="0" rtlCol="0" anchor="ctr">
            <a:spAutoFit/>
          </a:bodyPr>
          <a:lstStyle>
            <a:lvl1pPr>
              <a:defRPr lang="ko-KR" altLang="en-US" b="0" i="0" dirty="0">
                <a:effectLst/>
                <a:latin typeface="Calibri" panose="020F0502020204030204" pitchFamily="34" charset="0"/>
                <a:ea typeface="+mj-ea"/>
                <a:cs typeface="Arial" panose="020B0604020202020204" pitchFamily="34" charset="0"/>
              </a:defRPr>
            </a:lvl1pPr>
          </a:lstStyle>
          <a:p>
            <a:pPr marL="0" marR="0" lvl="0" indent="0" algn="ctr" defTabSz="914332" fontAlgn="auto">
              <a:lnSpc>
                <a:spcPct val="100000"/>
              </a:lnSpc>
              <a:spcBef>
                <a:spcPct val="0"/>
              </a:spcBef>
              <a:spcAft>
                <a:spcPts val="0"/>
              </a:spcAft>
              <a:buClrTx/>
              <a:buSzTx/>
              <a:buFontTx/>
              <a:buNone/>
              <a:tabLst/>
            </a:pPr>
            <a:r>
              <a:rPr lang="zh-CN" altLang="en-US" dirty="0" smtClean="0"/>
              <a:t>添加章节</a:t>
            </a:r>
            <a:endParaRPr lang="ko-KR" altLang="en-US" dirty="0"/>
          </a:p>
        </p:txBody>
      </p:sp>
      <p:sp>
        <p:nvSpPr>
          <p:cNvPr id="15" name="텍스트 개체 틀 2"/>
          <p:cNvSpPr>
            <a:spLocks noGrp="1"/>
          </p:cNvSpPr>
          <p:nvPr>
            <p:ph type="body" sz="quarter" idx="23" hasCustomPrompt="1"/>
          </p:nvPr>
        </p:nvSpPr>
        <p:spPr>
          <a:xfrm>
            <a:off x="4102586" y="1213316"/>
            <a:ext cx="4546661" cy="615553"/>
          </a:xfrm>
          <a:prstGeom prst="rect">
            <a:avLst/>
          </a:prstGeom>
        </p:spPr>
        <p:txBody>
          <a:bodyPr vert="horz" wrap="square" lIns="0" tIns="0" rIns="0" bIns="0" rtlCol="0" anchor="ctr">
            <a:spAutoFit/>
          </a:bodyPr>
          <a:lstStyle>
            <a:lvl1pPr marL="342874" indent="-342874" algn="ctr" latinLnBrk="0">
              <a:buNone/>
              <a:defRPr lang="ko-KR" altLang="en-US" sz="4000" b="0" i="0" baseline="0" dirty="0">
                <a:solidFill>
                  <a:srgbClr val="B62B52"/>
                </a:solidFill>
                <a:effectLst/>
                <a:latin typeface="Calibri" panose="020F0502020204030204" pitchFamily="34" charset="0"/>
                <a:ea typeface="+mj-ea"/>
                <a:cs typeface="Arial" panose="020B0604020202020204" pitchFamily="34" charset="0"/>
              </a:defRPr>
            </a:lvl1pPr>
          </a:lstStyle>
          <a:p>
            <a:pPr marL="0" marR="0" lvl="0" indent="0" fontAlgn="auto">
              <a:lnSpc>
                <a:spcPct val="100000"/>
              </a:lnSpc>
              <a:spcBef>
                <a:spcPct val="0"/>
              </a:spcBef>
              <a:spcAft>
                <a:spcPts val="0"/>
              </a:spcAft>
              <a:buClrTx/>
              <a:buSzTx/>
              <a:tabLst/>
            </a:pPr>
            <a:r>
              <a:rPr lang="zh-CN" altLang="en-US" dirty="0" smtClean="0"/>
              <a:t>目录</a:t>
            </a:r>
            <a:endParaRPr lang="ko-KR" altLang="en-US" dirty="0"/>
          </a:p>
        </p:txBody>
      </p:sp>
      <p:sp>
        <p:nvSpPr>
          <p:cNvPr id="22" name="텍스트 개체 틀 9"/>
          <p:cNvSpPr>
            <a:spLocks noGrp="1"/>
          </p:cNvSpPr>
          <p:nvPr>
            <p:ph type="body" sz="quarter" idx="27" hasCustomPrompt="1"/>
          </p:nvPr>
        </p:nvSpPr>
        <p:spPr>
          <a:xfrm>
            <a:off x="4656023" y="2144797"/>
            <a:ext cx="3589077" cy="430887"/>
          </a:xfrm>
          <a:prstGeom prst="rect">
            <a:avLst/>
          </a:prstGeom>
        </p:spPr>
        <p:txBody>
          <a:bodyPr vert="horz" wrap="square" lIns="0" tIns="0" rIns="0" bIns="0" rtlCol="0" anchor="ctr">
            <a:spAutoFit/>
          </a:bodyPr>
          <a:lstStyle>
            <a:lvl1pPr>
              <a:defRPr lang="ko-KR" altLang="en-US" b="0" i="0" dirty="0">
                <a:effectLst/>
                <a:latin typeface="Calibri" panose="020F0502020204030204" pitchFamily="34" charset="0"/>
                <a:ea typeface="+mj-ea"/>
                <a:cs typeface="Arial" panose="020B0604020202020204" pitchFamily="34" charset="0"/>
              </a:defRPr>
            </a:lvl1pPr>
          </a:lstStyle>
          <a:p>
            <a:pPr marL="0" marR="0" lvl="0" indent="0" algn="ctr" defTabSz="914332" fontAlgn="auto">
              <a:lnSpc>
                <a:spcPct val="100000"/>
              </a:lnSpc>
              <a:spcBef>
                <a:spcPct val="0"/>
              </a:spcBef>
              <a:spcAft>
                <a:spcPts val="0"/>
              </a:spcAft>
              <a:buClrTx/>
              <a:buSzTx/>
              <a:buFontTx/>
              <a:buNone/>
              <a:tabLst/>
            </a:pPr>
            <a:r>
              <a:rPr lang="zh-CN" altLang="en-US" dirty="0" smtClean="0"/>
              <a:t>添加章节</a:t>
            </a:r>
            <a:endParaRPr lang="ko-KR" altLang="en-US" dirty="0"/>
          </a:p>
        </p:txBody>
      </p:sp>
      <p:sp>
        <p:nvSpPr>
          <p:cNvPr id="17" name="标题 1"/>
          <p:cNvSpPr>
            <a:spLocks noGrp="1"/>
          </p:cNvSpPr>
          <p:nvPr>
            <p:ph type="title"/>
          </p:nvPr>
        </p:nvSpPr>
        <p:spPr>
          <a:xfrm>
            <a:off x="339436" y="0"/>
            <a:ext cx="10515600" cy="622717"/>
          </a:xfrm>
        </p:spPr>
        <p:txBody>
          <a:bodyPr>
            <a:normAutofit/>
          </a:bodyPr>
          <a:lstStyle>
            <a:lvl1pPr>
              <a:defRPr sz="1800" b="0">
                <a:solidFill>
                  <a:schemeClr val="bg1"/>
                </a:solidFill>
                <a:latin typeface="Times New Roman" panose="02020603050405020304" pitchFamily="18" charset="0"/>
                <a:cs typeface="Times New Roman" panose="02020603050405020304" pitchFamily="18" charset="0"/>
              </a:defRPr>
            </a:lvl1pPr>
          </a:lstStyle>
          <a:p>
            <a:endParaRPr kumimoji="1" lang="zh-CN" altLang="en-US" dirty="0"/>
          </a:p>
        </p:txBody>
      </p:sp>
    </p:spTree>
    <p:extLst>
      <p:ext uri="{BB962C8B-B14F-4D97-AF65-F5344CB8AC3E}">
        <p14:creationId xmlns:p14="http://schemas.microsoft.com/office/powerpoint/2010/main" val="125399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868121"/>
            <a:ext cx="10515600" cy="867810"/>
          </a:xfrm>
        </p:spPr>
        <p:txBody>
          <a:bodyPr>
            <a:normAutofit/>
          </a:bodyPr>
          <a:lstStyle>
            <a:lvl1pPr marL="571500" indent="-571500">
              <a:defRPr kumimoji="1" lang="zh-CN" altLang="en-US" sz="3200" kern="1200" dirty="0">
                <a:solidFill>
                  <a:srgbClr val="B62B52"/>
                </a:solidFill>
                <a:latin typeface="+mj-ea"/>
                <a:ea typeface="+mj-ea"/>
                <a:cs typeface="+mn-cs"/>
              </a:defRPr>
            </a:lvl1pPr>
          </a:lstStyle>
          <a:p>
            <a:pPr marL="228600" lvl="0" indent="-228600" algn="l" defTabSz="914400" rtl="0" eaLnBrk="1" latinLnBrk="0" hangingPunct="1">
              <a:lnSpc>
                <a:spcPct val="90000"/>
              </a:lnSpc>
              <a:spcBef>
                <a:spcPts val="1000"/>
              </a:spcBef>
              <a:buFont typeface="Arial"/>
              <a:buChar char="•"/>
            </a:pPr>
            <a:r>
              <a:rPr lang="zh-CN" altLang="en-US" dirty="0" smtClean="0"/>
              <a:t>单击此处编辑母版标题样式</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lvl1pPr>
              <a:defRPr kumimoji="1" lang="zh-CN" altLang="en-US" dirty="0" smtClean="0">
                <a:latin typeface="+mj-ea"/>
                <a:ea typeface="+mj-ea"/>
              </a:defRPr>
            </a:lvl1pPr>
            <a:lvl2pPr>
              <a:defRPr kumimoji="1" lang="zh-CN" altLang="en-US" dirty="0" smtClean="0">
                <a:latin typeface="+mj-ea"/>
                <a:ea typeface="+mj-ea"/>
              </a:defRPr>
            </a:lvl2pPr>
            <a:lvl3pPr>
              <a:defRPr kumimoji="1" lang="zh-CN" altLang="en-US" dirty="0" smtClean="0">
                <a:latin typeface="+mj-ea"/>
                <a:ea typeface="+mj-ea"/>
              </a:defRPr>
            </a:lvl3pPr>
            <a:lvl4pPr>
              <a:defRPr kumimoji="1" lang="zh-CN" altLang="en-US" dirty="0" smtClean="0">
                <a:latin typeface="+mj-ea"/>
                <a:ea typeface="+mj-ea"/>
              </a:defRPr>
            </a:lvl4pPr>
            <a:lvl5pPr>
              <a:defRPr kumimoji="1" lang="zh-CN" altLang="en-US" dirty="0">
                <a:latin typeface="+mj-ea"/>
                <a:ea typeface="+mj-ea"/>
              </a:defRPr>
            </a:lvl5pPr>
          </a:lstStyle>
          <a:p>
            <a:pPr lvl="0">
              <a:lnSpc>
                <a:spcPct val="150000"/>
              </a:lnSpc>
            </a:pPr>
            <a:r>
              <a:rPr lang="zh-CN" altLang="en-US" dirty="0" smtClean="0"/>
              <a:t>单击此处编辑母版文本样式</a:t>
            </a:r>
          </a:p>
          <a:p>
            <a:pPr lvl="1">
              <a:lnSpc>
                <a:spcPct val="150000"/>
              </a:lnSpc>
            </a:pPr>
            <a:r>
              <a:rPr lang="zh-CN" altLang="en-US" dirty="0" smtClean="0"/>
              <a:t>第二级</a:t>
            </a:r>
          </a:p>
          <a:p>
            <a:pPr lvl="2">
              <a:lnSpc>
                <a:spcPct val="150000"/>
              </a:lnSpc>
            </a:pPr>
            <a:r>
              <a:rPr lang="zh-CN" altLang="en-US" dirty="0" smtClean="0"/>
              <a:t>第三级</a:t>
            </a:r>
          </a:p>
          <a:p>
            <a:pPr lvl="3">
              <a:lnSpc>
                <a:spcPct val="150000"/>
              </a:lnSpc>
            </a:pPr>
            <a:r>
              <a:rPr lang="zh-CN" altLang="en-US" dirty="0" smtClean="0"/>
              <a:t>第四级</a:t>
            </a:r>
          </a:p>
          <a:p>
            <a:pPr lvl="4">
              <a:lnSpc>
                <a:spcPct val="150000"/>
              </a:lnSpc>
            </a:pPr>
            <a:r>
              <a:rPr lang="zh-CN" altLang="en-US" dirty="0" smtClean="0"/>
              <a:t>第五级</a:t>
            </a:r>
            <a:endParaRPr lang="zh-CN" altLang="en-US" dirty="0"/>
          </a:p>
        </p:txBody>
      </p:sp>
      <p:sp>
        <p:nvSpPr>
          <p:cNvPr id="4" name="日期占位符 3"/>
          <p:cNvSpPr>
            <a:spLocks noGrp="1"/>
          </p:cNvSpPr>
          <p:nvPr>
            <p:ph type="dt" sz="half" idx="10"/>
          </p:nvPr>
        </p:nvSpPr>
        <p:spPr>
          <a:xfrm>
            <a:off x="838200" y="6263771"/>
            <a:ext cx="2743200" cy="365125"/>
          </a:xfrm>
        </p:spPr>
        <p:txBody>
          <a:bodyPr/>
          <a:lstStyle/>
          <a:p>
            <a:endParaRPr lang="zh-CN" altLang="en-US"/>
          </a:p>
        </p:txBody>
      </p:sp>
      <p:sp>
        <p:nvSpPr>
          <p:cNvPr id="5" name="页脚占位符 4"/>
          <p:cNvSpPr>
            <a:spLocks noGrp="1"/>
          </p:cNvSpPr>
          <p:nvPr>
            <p:ph type="ftr" sz="quarter" idx="11"/>
          </p:nvPr>
        </p:nvSpPr>
        <p:spPr>
          <a:xfrm>
            <a:off x="4165600" y="6269591"/>
            <a:ext cx="3860800" cy="365125"/>
          </a:xfrm>
          <a:prstGeom prst="rect">
            <a:avLst/>
          </a:prstGeom>
        </p:spPr>
        <p:txBody>
          <a:bodyPr/>
          <a:lstStyle/>
          <a:p>
            <a:pPr algn="ctr"/>
            <a:r>
              <a:rPr lang="zh-CN" altLang="en-US" smtClean="0"/>
              <a:t>第六届全国社会媒体处理大会    北京 </a:t>
            </a:r>
            <a:endParaRPr lang="zh-CN" altLang="en-US" dirty="0"/>
          </a:p>
        </p:txBody>
      </p:sp>
      <p:sp>
        <p:nvSpPr>
          <p:cNvPr id="6" name="灯片编号占位符 5"/>
          <p:cNvSpPr>
            <a:spLocks noGrp="1"/>
          </p:cNvSpPr>
          <p:nvPr>
            <p:ph type="sldNum" sz="quarter" idx="12"/>
          </p:nvPr>
        </p:nvSpPr>
        <p:spPr>
          <a:xfrm>
            <a:off x="8610600" y="6263770"/>
            <a:ext cx="2743200" cy="365125"/>
          </a:xfrm>
        </p:spPr>
        <p:txBody>
          <a:bodyPr/>
          <a:lstStyle/>
          <a:p>
            <a:fld id="{6810EA36-04B7-4032-AC06-0F74CAD01D00}" type="slidenum">
              <a:rPr lang="zh-CN" altLang="en-US" smtClean="0"/>
              <a:t>‹#›</a:t>
            </a:fld>
            <a:endParaRPr lang="zh-CN" altLang="en-US"/>
          </a:p>
        </p:txBody>
      </p:sp>
      <p:sp>
        <p:nvSpPr>
          <p:cNvPr id="9" name="标题 1"/>
          <p:cNvSpPr txBox="1">
            <a:spLocks/>
          </p:cNvSpPr>
          <p:nvPr userDrawn="1"/>
        </p:nvSpPr>
        <p:spPr>
          <a:xfrm>
            <a:off x="339436" y="0"/>
            <a:ext cx="10515600" cy="622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0" kern="1200">
                <a:solidFill>
                  <a:schemeClr val="bg1"/>
                </a:solidFill>
                <a:latin typeface="Times New Roman" panose="02020603050405020304" pitchFamily="18" charset="0"/>
                <a:ea typeface="+mj-ea"/>
                <a:cs typeface="Times New Roman" panose="02020603050405020304" pitchFamily="18" charset="0"/>
              </a:defRPr>
            </a:lvl1pPr>
          </a:lstStyle>
          <a:p>
            <a:endParaRPr kumimoji="1" lang="zh-CN" altLang="en-US" dirty="0"/>
          </a:p>
        </p:txBody>
      </p:sp>
    </p:spTree>
    <p:extLst>
      <p:ext uri="{BB962C8B-B14F-4D97-AF65-F5344CB8AC3E}">
        <p14:creationId xmlns:p14="http://schemas.microsoft.com/office/powerpoint/2010/main" val="860647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版式3">
    <p:spTree>
      <p:nvGrpSpPr>
        <p:cNvPr id="1" name=""/>
        <p:cNvGrpSpPr/>
        <p:nvPr/>
      </p:nvGrpSpPr>
      <p:grpSpPr>
        <a:xfrm>
          <a:off x="0" y="0"/>
          <a:ext cx="0" cy="0"/>
          <a:chOff x="0" y="0"/>
          <a:chExt cx="0" cy="0"/>
        </a:xfrm>
      </p:grpSpPr>
      <p:sp>
        <p:nvSpPr>
          <p:cNvPr id="2" name="标题 1"/>
          <p:cNvSpPr>
            <a:spLocks noGrp="1"/>
          </p:cNvSpPr>
          <p:nvPr>
            <p:ph type="title"/>
          </p:nvPr>
        </p:nvSpPr>
        <p:spPr>
          <a:xfrm>
            <a:off x="339436" y="0"/>
            <a:ext cx="10515600" cy="622717"/>
          </a:xfrm>
        </p:spPr>
        <p:txBody>
          <a:bodyPr>
            <a:normAutofit/>
          </a:bodyPr>
          <a:lstStyle>
            <a:lvl1pPr>
              <a:defRPr sz="1800" b="0">
                <a:solidFill>
                  <a:schemeClr val="bg1"/>
                </a:solidFill>
                <a:latin typeface="Times New Roman" panose="02020603050405020304" pitchFamily="18" charset="0"/>
                <a:cs typeface="Times New Roman" panose="02020603050405020304" pitchFamily="18" charset="0"/>
              </a:defRPr>
            </a:lvl1pPr>
          </a:lstStyle>
          <a:p>
            <a:endParaRPr kumimoji="1" lang="zh-CN" altLang="en-US" dirty="0"/>
          </a:p>
        </p:txBody>
      </p:sp>
      <p:sp>
        <p:nvSpPr>
          <p:cNvPr id="4" name="文本占位符 3"/>
          <p:cNvSpPr>
            <a:spLocks noGrp="1"/>
          </p:cNvSpPr>
          <p:nvPr>
            <p:ph type="body" sz="quarter" idx="10" hasCustomPrompt="1"/>
          </p:nvPr>
        </p:nvSpPr>
        <p:spPr>
          <a:xfrm>
            <a:off x="339435" y="1302719"/>
            <a:ext cx="10907713" cy="736511"/>
          </a:xfrm>
        </p:spPr>
        <p:txBody>
          <a:bodyPr>
            <a:normAutofit/>
          </a:bodyPr>
          <a:lstStyle>
            <a:lvl1pPr>
              <a:defRPr sz="3200">
                <a:solidFill>
                  <a:srgbClr val="B62B52"/>
                </a:solidFill>
                <a:latin typeface="+mj-ea"/>
                <a:ea typeface="+mj-ea"/>
              </a:defRPr>
            </a:lvl1pPr>
          </a:lstStyle>
          <a:p>
            <a:pPr lvl="0"/>
            <a:r>
              <a:rPr kumimoji="1" lang="zh-CN" altLang="en-US" dirty="0" smtClean="0"/>
              <a:t>单击添加内容标题</a:t>
            </a:r>
          </a:p>
        </p:txBody>
      </p:sp>
      <p:sp>
        <p:nvSpPr>
          <p:cNvPr id="8" name="文本占位符 7"/>
          <p:cNvSpPr>
            <a:spLocks noGrp="1"/>
          </p:cNvSpPr>
          <p:nvPr>
            <p:ph type="body" sz="quarter" idx="11"/>
          </p:nvPr>
        </p:nvSpPr>
        <p:spPr>
          <a:xfrm>
            <a:off x="339434" y="2327871"/>
            <a:ext cx="10907713" cy="3699705"/>
          </a:xfrm>
        </p:spPr>
        <p:txBody>
          <a:bodyPr/>
          <a:lstStyle>
            <a:lvl1pPr>
              <a:lnSpc>
                <a:spcPct val="150000"/>
              </a:lnSpc>
              <a:defRPr>
                <a:latin typeface="+mj-ea"/>
                <a:ea typeface="+mj-ea"/>
              </a:defRPr>
            </a:lvl1pPr>
            <a:lvl2pPr>
              <a:lnSpc>
                <a:spcPct val="150000"/>
              </a:lnSpc>
              <a:defRPr>
                <a:latin typeface="+mj-ea"/>
                <a:ea typeface="+mj-ea"/>
              </a:defRPr>
            </a:lvl2pPr>
            <a:lvl3pPr>
              <a:lnSpc>
                <a:spcPct val="150000"/>
              </a:lnSpc>
              <a:defRPr>
                <a:latin typeface="+mj-ea"/>
                <a:ea typeface="+mj-ea"/>
              </a:defRPr>
            </a:lvl3pPr>
            <a:lvl4pPr>
              <a:lnSpc>
                <a:spcPct val="150000"/>
              </a:lnSpc>
              <a:defRPr>
                <a:latin typeface="+mj-ea"/>
                <a:ea typeface="+mj-ea"/>
              </a:defRPr>
            </a:lvl4pPr>
            <a:lvl5pPr>
              <a:lnSpc>
                <a:spcPct val="150000"/>
              </a:lnSpc>
              <a:defRPr>
                <a:latin typeface="+mj-ea"/>
                <a:ea typeface="+mj-ea"/>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extLst>
      <p:ext uri="{BB962C8B-B14F-4D97-AF65-F5344CB8AC3E}">
        <p14:creationId xmlns:p14="http://schemas.microsoft.com/office/powerpoint/2010/main" val="20836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版式2">
    <p:spTree>
      <p:nvGrpSpPr>
        <p:cNvPr id="1" name=""/>
        <p:cNvGrpSpPr/>
        <p:nvPr/>
      </p:nvGrpSpPr>
      <p:grpSpPr>
        <a:xfrm>
          <a:off x="0" y="0"/>
          <a:ext cx="0" cy="0"/>
          <a:chOff x="0" y="0"/>
          <a:chExt cx="0" cy="0"/>
        </a:xfrm>
      </p:grpSpPr>
      <p:sp>
        <p:nvSpPr>
          <p:cNvPr id="9" name="矩形 8"/>
          <p:cNvSpPr/>
          <p:nvPr userDrawn="1"/>
        </p:nvSpPr>
        <p:spPr>
          <a:xfrm>
            <a:off x="0" y="6560191"/>
            <a:ext cx="12192000" cy="352832"/>
          </a:xfrm>
          <a:prstGeom prst="rect">
            <a:avLst/>
          </a:prstGeom>
          <a:solidFill>
            <a:srgbClr val="595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内容占位符 2"/>
          <p:cNvSpPr>
            <a:spLocks noGrp="1"/>
          </p:cNvSpPr>
          <p:nvPr>
            <p:ph sz="half" idx="1"/>
          </p:nvPr>
        </p:nvSpPr>
        <p:spPr>
          <a:xfrm>
            <a:off x="838200" y="2859577"/>
            <a:ext cx="5181600" cy="3317385"/>
          </a:xfrm>
        </p:spPr>
        <p:txBody>
          <a:bodyPr/>
          <a:lstStyle>
            <a:lvl1pPr>
              <a:lnSpc>
                <a:spcPct val="150000"/>
              </a:lnSpc>
              <a:defRPr>
                <a:latin typeface="+mj-ea"/>
                <a:ea typeface="+mj-ea"/>
              </a:defRPr>
            </a:lvl1pPr>
            <a:lvl2pPr>
              <a:lnSpc>
                <a:spcPct val="150000"/>
              </a:lnSpc>
              <a:defRPr>
                <a:latin typeface="+mj-ea"/>
                <a:ea typeface="+mj-ea"/>
              </a:defRPr>
            </a:lvl2pPr>
            <a:lvl3pPr>
              <a:lnSpc>
                <a:spcPct val="150000"/>
              </a:lnSpc>
              <a:defRPr>
                <a:latin typeface="+mj-ea"/>
                <a:ea typeface="+mj-ea"/>
              </a:defRPr>
            </a:lvl3pPr>
            <a:lvl4pPr>
              <a:lnSpc>
                <a:spcPct val="150000"/>
              </a:lnSpc>
              <a:defRPr>
                <a:latin typeface="+mj-ea"/>
                <a:ea typeface="+mj-ea"/>
              </a:defRPr>
            </a:lvl4pPr>
            <a:lvl5pPr>
              <a:lnSpc>
                <a:spcPct val="150000"/>
              </a:lnSpc>
              <a:defRPr>
                <a:latin typeface="+mj-ea"/>
                <a:ea typeface="+mj-ea"/>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10" name="内容占位符 3"/>
          <p:cNvSpPr>
            <a:spLocks noGrp="1"/>
          </p:cNvSpPr>
          <p:nvPr>
            <p:ph sz="half" idx="2"/>
          </p:nvPr>
        </p:nvSpPr>
        <p:spPr>
          <a:xfrm>
            <a:off x="6172200" y="2859577"/>
            <a:ext cx="5181600" cy="3317386"/>
          </a:xfrm>
        </p:spPr>
        <p:txBody>
          <a:bodyPr/>
          <a:lstStyle>
            <a:lvl1pPr>
              <a:lnSpc>
                <a:spcPct val="150000"/>
              </a:lnSpc>
              <a:defRPr>
                <a:latin typeface="+mj-ea"/>
                <a:ea typeface="+mj-ea"/>
              </a:defRPr>
            </a:lvl1pPr>
            <a:lvl2pPr>
              <a:lnSpc>
                <a:spcPct val="150000"/>
              </a:lnSpc>
              <a:defRPr>
                <a:latin typeface="+mj-ea"/>
                <a:ea typeface="+mj-ea"/>
              </a:defRPr>
            </a:lvl2pPr>
            <a:lvl3pPr>
              <a:lnSpc>
                <a:spcPct val="150000"/>
              </a:lnSpc>
              <a:defRPr>
                <a:latin typeface="+mj-ea"/>
                <a:ea typeface="+mj-ea"/>
              </a:defRPr>
            </a:lvl3pPr>
            <a:lvl4pPr>
              <a:lnSpc>
                <a:spcPct val="150000"/>
              </a:lnSpc>
              <a:defRPr>
                <a:latin typeface="+mj-ea"/>
                <a:ea typeface="+mj-ea"/>
              </a:defRPr>
            </a:lvl4pPr>
            <a:lvl5pPr>
              <a:lnSpc>
                <a:spcPct val="150000"/>
              </a:lnSpc>
              <a:defRPr>
                <a:latin typeface="+mj-ea"/>
                <a:ea typeface="+mj-ea"/>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文本占位符 4"/>
          <p:cNvSpPr>
            <a:spLocks noGrp="1"/>
          </p:cNvSpPr>
          <p:nvPr>
            <p:ph type="body" sz="quarter" idx="11" hasCustomPrompt="1"/>
          </p:nvPr>
        </p:nvSpPr>
        <p:spPr>
          <a:xfrm>
            <a:off x="838200" y="2088001"/>
            <a:ext cx="2926081" cy="576699"/>
          </a:xfrm>
          <a:solidFill>
            <a:srgbClr val="595E73"/>
          </a:solidFill>
        </p:spPr>
        <p:txBody>
          <a:bodyPr lIns="0" rIns="324000" anchor="ctr" anchorCtr="1">
            <a:normAutofit/>
          </a:bodyPr>
          <a:lstStyle>
            <a:lvl2pPr marL="457200" indent="0" algn="r">
              <a:buNone/>
              <a:defRPr sz="2800">
                <a:solidFill>
                  <a:schemeClr val="bg1"/>
                </a:solidFill>
              </a:defRPr>
            </a:lvl2pPr>
          </a:lstStyle>
          <a:p>
            <a:pPr lvl="1"/>
            <a:r>
              <a:rPr kumimoji="1" lang="zh-CN" altLang="en-US" dirty="0" smtClean="0"/>
              <a:t>单击添加内容</a:t>
            </a:r>
            <a:endParaRPr kumimoji="1" lang="zh-CN" altLang="en-US" dirty="0"/>
          </a:p>
        </p:txBody>
      </p:sp>
      <p:sp>
        <p:nvSpPr>
          <p:cNvPr id="11" name="文本占位符 4"/>
          <p:cNvSpPr>
            <a:spLocks noGrp="1"/>
          </p:cNvSpPr>
          <p:nvPr>
            <p:ph type="body" sz="quarter" idx="12" hasCustomPrompt="1"/>
          </p:nvPr>
        </p:nvSpPr>
        <p:spPr>
          <a:xfrm>
            <a:off x="6172200" y="2088001"/>
            <a:ext cx="2926081" cy="576699"/>
          </a:xfrm>
          <a:solidFill>
            <a:srgbClr val="595E73"/>
          </a:solidFill>
        </p:spPr>
        <p:txBody>
          <a:bodyPr lIns="0" rIns="324000" anchor="ctr" anchorCtr="1">
            <a:normAutofit/>
          </a:bodyPr>
          <a:lstStyle>
            <a:lvl2pPr marL="457200" indent="0" algn="r">
              <a:buNone/>
              <a:defRPr sz="2800">
                <a:solidFill>
                  <a:schemeClr val="bg1"/>
                </a:solidFill>
              </a:defRPr>
            </a:lvl2pPr>
          </a:lstStyle>
          <a:p>
            <a:pPr lvl="1"/>
            <a:r>
              <a:rPr kumimoji="1" lang="zh-CN" altLang="en-US" dirty="0" smtClean="0"/>
              <a:t>单击添加内容</a:t>
            </a:r>
            <a:endParaRPr kumimoji="1" lang="zh-CN" altLang="en-US" dirty="0"/>
          </a:p>
        </p:txBody>
      </p:sp>
      <p:sp>
        <p:nvSpPr>
          <p:cNvPr id="14" name="标题 1"/>
          <p:cNvSpPr>
            <a:spLocks noGrp="1"/>
          </p:cNvSpPr>
          <p:nvPr>
            <p:ph type="title"/>
          </p:nvPr>
        </p:nvSpPr>
        <p:spPr>
          <a:xfrm>
            <a:off x="339436" y="0"/>
            <a:ext cx="10515600" cy="622717"/>
          </a:xfrm>
        </p:spPr>
        <p:txBody>
          <a:bodyPr>
            <a:normAutofit/>
          </a:bodyPr>
          <a:lstStyle>
            <a:lvl1pPr>
              <a:defRPr sz="1800" b="0">
                <a:solidFill>
                  <a:schemeClr val="bg1"/>
                </a:solidFill>
                <a:latin typeface="Times New Roman" panose="02020603050405020304" pitchFamily="18" charset="0"/>
                <a:cs typeface="Times New Roman" panose="02020603050405020304" pitchFamily="18" charset="0"/>
              </a:defRPr>
            </a:lvl1pPr>
          </a:lstStyle>
          <a:p>
            <a:endParaRPr kumimoji="1" lang="zh-CN" altLang="en-US" dirty="0"/>
          </a:p>
        </p:txBody>
      </p:sp>
    </p:spTree>
    <p:extLst>
      <p:ext uri="{BB962C8B-B14F-4D97-AF65-F5344CB8AC3E}">
        <p14:creationId xmlns:p14="http://schemas.microsoft.com/office/powerpoint/2010/main" val="13635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69407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23352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137390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139658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48679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175761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157100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A759FB9-F0A3-6944-B43A-A231260F4473}"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4952745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59FB9-F0A3-6944-B43A-A231260F4473}" type="datetimeFigureOut">
              <a:rPr kumimoji="1" lang="zh-CN" altLang="en-US" smtClean="0"/>
              <a:t>2018/9/25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F1C18-E7A6-3D48-AD93-AEC93F3B323E}" type="slidenum">
              <a:rPr kumimoji="1" lang="zh-CN" altLang="en-US" smtClean="0"/>
              <a:t>‹#›</a:t>
            </a:fld>
            <a:endParaRPr kumimoji="1" lang="zh-CN" altLang="en-US"/>
          </a:p>
        </p:txBody>
      </p:sp>
    </p:spTree>
    <p:extLst>
      <p:ext uri="{BB962C8B-B14F-4D97-AF65-F5344CB8AC3E}">
        <p14:creationId xmlns:p14="http://schemas.microsoft.com/office/powerpoint/2010/main" val="3046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ociology.yale.edu/people/nicholas-christak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hyperlink" Target="mailto:zhanglun@bnu.edu.cn" TargetMode="External"/><Relationship Id="rId4" Type="http://schemas.openxmlformats.org/officeDocument/2006/relationships/hyperlink" Target="mailto:wangchj04@126.com" TargetMode="External"/><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第一章 导论</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72481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328738"/>
            <a:ext cx="10515600" cy="2852737"/>
          </a:xfrm>
        </p:spPr>
        <p:txBody>
          <a:bodyPr>
            <a:normAutofit/>
          </a:bodyPr>
          <a:lstStyle/>
          <a:p>
            <a:r>
              <a:rPr lang="zh-CN" altLang="en-US" sz="5400" dirty="0">
                <a:latin typeface="Times New Roman" charset="0"/>
                <a:ea typeface="Times New Roman" charset="0"/>
                <a:cs typeface="Times New Roman" charset="0"/>
              </a:rPr>
              <a:t>计算传播学之于传统传播学</a:t>
            </a:r>
            <a:r>
              <a:rPr lang="zh-CN" altLang="en-US" sz="5400" dirty="0" smtClean="0">
                <a:latin typeface="Times New Roman" charset="0"/>
                <a:ea typeface="Times New Roman" charset="0"/>
                <a:cs typeface="Times New Roman" charset="0"/>
              </a:rPr>
              <a:t>：</a:t>
            </a:r>
            <a:br>
              <a:rPr lang="zh-CN" altLang="en-US" sz="5400" dirty="0" smtClean="0">
                <a:latin typeface="Times New Roman" charset="0"/>
                <a:ea typeface="Times New Roman" charset="0"/>
                <a:cs typeface="Times New Roman" charset="0"/>
              </a:rPr>
            </a:br>
            <a:r>
              <a:rPr lang="zh-CN" altLang="en-US" sz="5400" dirty="0">
                <a:latin typeface="Times New Roman" charset="0"/>
                <a:ea typeface="Times New Roman" charset="0"/>
                <a:cs typeface="Times New Roman" charset="0"/>
              </a:rPr>
              <a:t> </a:t>
            </a:r>
            <a:r>
              <a:rPr lang="zh-CN" altLang="en-US" sz="5400" dirty="0" smtClean="0">
                <a:latin typeface="Times New Roman" charset="0"/>
                <a:ea typeface="Times New Roman" charset="0"/>
                <a:cs typeface="Times New Roman" charset="0"/>
              </a:rPr>
              <a:t>                                 新</a:t>
            </a:r>
            <a:r>
              <a:rPr lang="zh-CN" altLang="en-US" sz="5400" dirty="0">
                <a:latin typeface="Times New Roman" charset="0"/>
                <a:ea typeface="Times New Roman" charset="0"/>
                <a:cs typeface="Times New Roman" charset="0"/>
              </a:rPr>
              <a:t>的研究范式</a:t>
            </a:r>
            <a:endParaRPr kumimoji="1" lang="zh-CN" altLang="en-US" sz="5400" dirty="0">
              <a:latin typeface="Times New Roman" charset="0"/>
              <a:ea typeface="Times New Roman" charset="0"/>
              <a:cs typeface="Times New Roman" charset="0"/>
            </a:endParaRPr>
          </a:p>
        </p:txBody>
      </p:sp>
      <p:sp>
        <p:nvSpPr>
          <p:cNvPr id="3" name="文本占位符 2"/>
          <p:cNvSpPr>
            <a:spLocks noGrp="1"/>
          </p:cNvSpPr>
          <p:nvPr>
            <p:ph type="body" idx="1"/>
          </p:nvPr>
        </p:nvSpPr>
        <p:spPr/>
        <p:txBody>
          <a:bodyPr/>
          <a:lstStyle/>
          <a:p>
            <a:r>
              <a:rPr kumimoji="1" lang="zh-CN" altLang="en-US" baseline="0" dirty="0" smtClean="0">
                <a:latin typeface="Times New Roman" charset="0"/>
                <a:ea typeface="Times New Roman" charset="0"/>
                <a:cs typeface="Times New Roman" charset="0"/>
              </a:rPr>
              <a:t>第二部分</a:t>
            </a:r>
            <a:endParaRPr kumimoji="1" lang="zh-CN" altLang="en-US" baseline="0" dirty="0">
              <a:latin typeface="Times New Roman" charset="0"/>
              <a:ea typeface="Times New Roman" charset="0"/>
              <a:cs typeface="Times New Roman" charset="0"/>
            </a:endParaRPr>
          </a:p>
        </p:txBody>
      </p:sp>
      <p:sp>
        <p:nvSpPr>
          <p:cNvPr id="4" name="页脚占位符 3"/>
          <p:cNvSpPr>
            <a:spLocks noGrp="1"/>
          </p:cNvSpPr>
          <p:nvPr>
            <p:ph type="ftr" sz="quarter" idx="11"/>
          </p:nvPr>
        </p:nvSpPr>
        <p:spPr/>
        <p:txBody>
          <a:bodyPr/>
          <a:lstStyle/>
          <a:p>
            <a:r>
              <a:rPr kumimoji="1" lang="zh-CN" altLang="en-US" smtClean="0"/>
              <a:t>第六届全国社会媒体处理大会    北京 </a:t>
            </a:r>
            <a:endParaRPr kumimoji="1" lang="zh-CN" altLang="en-US"/>
          </a:p>
        </p:txBody>
      </p:sp>
      <p:sp>
        <p:nvSpPr>
          <p:cNvPr id="5" name="幻灯片编号占位符 4"/>
          <p:cNvSpPr>
            <a:spLocks noGrp="1"/>
          </p:cNvSpPr>
          <p:nvPr>
            <p:ph type="sldNum" sz="quarter" idx="12"/>
          </p:nvPr>
        </p:nvSpPr>
        <p:spPr/>
        <p:txBody>
          <a:bodyPr/>
          <a:lstStyle/>
          <a:p>
            <a:fld id="{8B70C802-D695-4D4E-A7D0-5E74EBA12759}" type="slidenum">
              <a:rPr kumimoji="1" lang="zh-CN" altLang="en-US" smtClean="0"/>
              <a:t>10</a:t>
            </a:fld>
            <a:endParaRPr kumimoji="1" lang="zh-CN" altLang="en-US"/>
          </a:p>
        </p:txBody>
      </p:sp>
    </p:spTree>
    <p:extLst>
      <p:ext uri="{BB962C8B-B14F-4D97-AF65-F5344CB8AC3E}">
        <p14:creationId xmlns:p14="http://schemas.microsoft.com/office/powerpoint/2010/main" val="765745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p:txBody>
          <a:bodyPr/>
          <a:lstStyle/>
          <a:p>
            <a:r>
              <a:rPr kumimoji="1" lang="zh-CN" altLang="en-US" baseline="0" dirty="0" smtClean="0">
                <a:latin typeface="Times New Roman" charset="0"/>
                <a:ea typeface="Times New Roman" charset="0"/>
                <a:cs typeface="Times New Roman" charset="0"/>
              </a:rPr>
              <a:t>传统传播学／社会科学的研究缺陷</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339435" y="2234882"/>
            <a:ext cx="10907713" cy="3699705"/>
          </a:xfrm>
        </p:spPr>
        <p:txBody>
          <a:bodyPr>
            <a:normAutofit/>
          </a:bodyPr>
          <a:lstStyle/>
          <a:p>
            <a:r>
              <a:rPr lang="zh-CN" altLang="en-US" sz="2400" dirty="0" smtClean="0">
                <a:solidFill>
                  <a:srgbClr val="C00000"/>
                </a:solidFill>
                <a:latin typeface="Times New Roman" charset="0"/>
                <a:ea typeface="Times New Roman" charset="0"/>
                <a:cs typeface="Times New Roman" charset="0"/>
              </a:rPr>
              <a:t> </a:t>
            </a:r>
            <a:r>
              <a:rPr lang="en-US" altLang="zh-CN" sz="2400" dirty="0" smtClean="0">
                <a:solidFill>
                  <a:srgbClr val="C00000"/>
                </a:solidFill>
                <a:latin typeface="Times New Roman" charset="0"/>
                <a:ea typeface="Times New Roman" charset="0"/>
                <a:cs typeface="Times New Roman" charset="0"/>
              </a:rPr>
              <a:t>Over-emphasize</a:t>
            </a:r>
            <a:r>
              <a:rPr lang="zh-CN" altLang="en-US" sz="2400" dirty="0" smtClean="0">
                <a:solidFill>
                  <a:srgbClr val="C00000"/>
                </a:solidFill>
                <a:latin typeface="Times New Roman" charset="0"/>
                <a:ea typeface="Times New Roman" charset="0"/>
                <a:cs typeface="Times New Roman" charset="0"/>
              </a:rPr>
              <a:t> </a:t>
            </a:r>
            <a:r>
              <a:rPr lang="en-US" altLang="zh-CN" sz="2400" dirty="0">
                <a:solidFill>
                  <a:srgbClr val="C00000"/>
                </a:solidFill>
                <a:latin typeface="Times New Roman" charset="0"/>
                <a:ea typeface="Times New Roman" charset="0"/>
                <a:cs typeface="Times New Roman" charset="0"/>
              </a:rPr>
              <a:t>of Theories </a:t>
            </a:r>
            <a:r>
              <a:rPr lang="en-US" altLang="zh-CN" sz="2400" dirty="0" smtClean="0">
                <a:solidFill>
                  <a:srgbClr val="C00000"/>
                </a:solidFill>
                <a:latin typeface="Times New Roman" charset="0"/>
                <a:ea typeface="Times New Roman" charset="0"/>
                <a:cs typeface="Times New Roman" charset="0"/>
              </a:rPr>
              <a:t>/Hypothesis </a:t>
            </a:r>
            <a:endParaRPr lang="en-US" altLang="zh-CN" sz="2400" dirty="0">
              <a:solidFill>
                <a:srgbClr val="C00000"/>
              </a:solidFill>
              <a:latin typeface="Times New Roman" charset="0"/>
              <a:ea typeface="Times New Roman" charset="0"/>
              <a:cs typeface="Times New Roman" charset="0"/>
            </a:endParaRPr>
          </a:p>
          <a:p>
            <a:pPr lvl="1"/>
            <a:r>
              <a:rPr lang="en-US" altLang="zh-CN" dirty="0">
                <a:latin typeface="Times New Roman" charset="0"/>
                <a:ea typeface="Times New Roman" charset="0"/>
                <a:cs typeface="Times New Roman" charset="0"/>
              </a:rPr>
              <a:t>Over the past century, there has been </a:t>
            </a:r>
            <a:r>
              <a:rPr lang="en-US" altLang="zh-CN" dirty="0">
                <a:solidFill>
                  <a:srgbClr val="FF0000"/>
                </a:solidFill>
                <a:latin typeface="Times New Roman" charset="0"/>
                <a:ea typeface="Times New Roman" charset="0"/>
                <a:cs typeface="Times New Roman" charset="0"/>
              </a:rPr>
              <a:t>no shortage of social theory</a:t>
            </a:r>
            <a:r>
              <a:rPr lang="en-US" altLang="zh-CN" dirty="0">
                <a:latin typeface="Times New Roman" charset="0"/>
                <a:ea typeface="Times New Roman" charset="0"/>
                <a:cs typeface="Times New Roman" charset="0"/>
              </a:rPr>
              <a:t>, but there have been </a:t>
            </a:r>
            <a:r>
              <a:rPr lang="en-US" altLang="zh-CN" dirty="0">
                <a:solidFill>
                  <a:srgbClr val="FF0000"/>
                </a:solidFill>
                <a:latin typeface="Times New Roman" charset="0"/>
                <a:ea typeface="Times New Roman" charset="0"/>
                <a:cs typeface="Times New Roman" charset="0"/>
              </a:rPr>
              <a:t>severe constraints on access to data</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Golder</a:t>
            </a:r>
            <a:r>
              <a:rPr lang="en-US" altLang="zh-CN" dirty="0">
                <a:latin typeface="Times New Roman" charset="0"/>
                <a:ea typeface="Times New Roman" charset="0"/>
                <a:cs typeface="Times New Roman" charset="0"/>
              </a:rPr>
              <a:t> &amp; Macy, 2014)</a:t>
            </a:r>
          </a:p>
          <a:p>
            <a:endParaRPr lang="en-US" altLang="zh-CN" i="1" baseline="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7691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a:xfrm>
            <a:off x="339436" y="943000"/>
            <a:ext cx="10907713" cy="736511"/>
          </a:xfrm>
        </p:spPr>
        <p:txBody>
          <a:bodyPr/>
          <a:lstStyle/>
          <a:p>
            <a:r>
              <a:rPr lang="en-US" altLang="zh-CN" i="1" baseline="0" dirty="0">
                <a:latin typeface="Times New Roman" charset="0"/>
                <a:ea typeface="Times New Roman" charset="0"/>
                <a:cs typeface="Times New Roman" charset="0"/>
              </a:rPr>
              <a:t>Let’s Shake Up the Social Sciences</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339434" y="1679511"/>
            <a:ext cx="10907713" cy="4348066"/>
          </a:xfrm>
        </p:spPr>
        <p:txBody>
          <a:bodyPr>
            <a:normAutofit fontScale="55000" lnSpcReduction="20000"/>
          </a:bodyPr>
          <a:lstStyle/>
          <a:p>
            <a:r>
              <a:rPr lang="en-US" altLang="zh-CN" baseline="0" dirty="0">
                <a:solidFill>
                  <a:srgbClr val="FF0000"/>
                </a:solidFill>
                <a:latin typeface="Times New Roman" charset="0"/>
                <a:ea typeface="Times New Roman" charset="0"/>
                <a:cs typeface="Times New Roman" charset="0"/>
              </a:rPr>
              <a:t>The social sciences have stagnated.</a:t>
            </a:r>
            <a:r>
              <a:rPr lang="en-US" altLang="zh-CN" baseline="0" dirty="0">
                <a:latin typeface="Times New Roman" charset="0"/>
                <a:ea typeface="Times New Roman" charset="0"/>
                <a:cs typeface="Times New Roman" charset="0"/>
              </a:rPr>
              <a:t> They offer essentially </a:t>
            </a:r>
            <a:r>
              <a:rPr lang="en-US" altLang="zh-CN" baseline="0" dirty="0">
                <a:solidFill>
                  <a:srgbClr val="FF0000"/>
                </a:solidFill>
                <a:latin typeface="Times New Roman" charset="0"/>
                <a:ea typeface="Times New Roman" charset="0"/>
                <a:cs typeface="Times New Roman" charset="0"/>
              </a:rPr>
              <a:t>the same set of academic departments and disciplines that they have for nearly 100 years</a:t>
            </a:r>
            <a:r>
              <a:rPr lang="en-US" altLang="zh-CN" baseline="0" dirty="0">
                <a:latin typeface="Times New Roman" charset="0"/>
                <a:ea typeface="Times New Roman" charset="0"/>
                <a:cs typeface="Times New Roman" charset="0"/>
              </a:rPr>
              <a:t>: economics, anthropology… </a:t>
            </a:r>
            <a:r>
              <a:rPr lang="en-US" altLang="zh-CN" baseline="0" dirty="0">
                <a:solidFill>
                  <a:srgbClr val="FF0000"/>
                </a:solidFill>
                <a:latin typeface="Times New Roman" charset="0"/>
                <a:ea typeface="Times New Roman" charset="0"/>
                <a:cs typeface="Times New Roman" charset="0"/>
              </a:rPr>
              <a:t>This is not only boring but also counterproductive</a:t>
            </a:r>
            <a:r>
              <a:rPr lang="en-US" altLang="zh-CN" baseline="0" dirty="0">
                <a:latin typeface="Times New Roman" charset="0"/>
                <a:ea typeface="Times New Roman" charset="0"/>
                <a:cs typeface="Times New Roman" charset="0"/>
              </a:rPr>
              <a:t>, </a:t>
            </a:r>
            <a:r>
              <a:rPr lang="en-US" altLang="zh-CN" baseline="0" dirty="0">
                <a:solidFill>
                  <a:srgbClr val="FF0000"/>
                </a:solidFill>
                <a:latin typeface="Times New Roman" charset="0"/>
                <a:ea typeface="Times New Roman" charset="0"/>
                <a:cs typeface="Times New Roman" charset="0"/>
              </a:rPr>
              <a:t>constraining</a:t>
            </a:r>
            <a:r>
              <a:rPr lang="en-US" altLang="zh-CN" baseline="0" dirty="0">
                <a:latin typeface="Times New Roman" charset="0"/>
                <a:ea typeface="Times New Roman" charset="0"/>
                <a:cs typeface="Times New Roman" charset="0"/>
              </a:rPr>
              <a:t> engagement with the scientific cutting edge and stifling </a:t>
            </a:r>
            <a:r>
              <a:rPr lang="en-US" altLang="zh-CN" baseline="0" dirty="0">
                <a:solidFill>
                  <a:srgbClr val="FF0000"/>
                </a:solidFill>
                <a:latin typeface="Times New Roman" charset="0"/>
                <a:ea typeface="Times New Roman" charset="0"/>
                <a:cs typeface="Times New Roman" charset="0"/>
              </a:rPr>
              <a:t>the creation of new and useful knowledge</a:t>
            </a:r>
            <a:r>
              <a:rPr lang="en-US" altLang="zh-CN" baseline="0" dirty="0">
                <a:latin typeface="Times New Roman" charset="0"/>
                <a:ea typeface="Times New Roman" charset="0"/>
                <a:cs typeface="Times New Roman" charset="0"/>
              </a:rPr>
              <a:t>. Such inertia reflects an unnecessary insecurity and conservatism, and helps explain </a:t>
            </a:r>
            <a:r>
              <a:rPr lang="en-US" altLang="zh-CN" baseline="0" dirty="0">
                <a:solidFill>
                  <a:srgbClr val="FF0000"/>
                </a:solidFill>
                <a:latin typeface="Times New Roman" charset="0"/>
                <a:ea typeface="Times New Roman" charset="0"/>
                <a:cs typeface="Times New Roman" charset="0"/>
              </a:rPr>
              <a:t>why the social sciences don’t enjoy the same prestige as the natural sciences</a:t>
            </a:r>
            <a:r>
              <a:rPr lang="en-US" altLang="zh-CN" baseline="0" dirty="0">
                <a:latin typeface="Times New Roman" charset="0"/>
                <a:ea typeface="Times New Roman" charset="0"/>
                <a:cs typeface="Times New Roman" charset="0"/>
              </a:rPr>
              <a:t>.</a:t>
            </a:r>
          </a:p>
          <a:p>
            <a:r>
              <a:rPr lang="en-US" altLang="zh-CN" baseline="0" dirty="0">
                <a:solidFill>
                  <a:srgbClr val="FF0000"/>
                </a:solidFill>
                <a:latin typeface="Times New Roman" charset="0"/>
                <a:ea typeface="Times New Roman" charset="0"/>
                <a:cs typeface="Times New Roman" charset="0"/>
              </a:rPr>
              <a:t>Interdisciplinary efforts are  generating practical insights about fundamental problems</a:t>
            </a:r>
            <a:r>
              <a:rPr lang="en-US" altLang="zh-CN" baseline="0" dirty="0">
                <a:latin typeface="Times New Roman" charset="0"/>
                <a:ea typeface="Times New Roman" charset="0"/>
                <a:cs typeface="Times New Roman" charset="0"/>
              </a:rPr>
              <a:t> like chronic illness, energy conservation, pandemic disease, intergenerational poverty and market panics. For example, a better understanding of the structure and function of human social networks is helping us understand which individuals within social systems have an outsize impact when it comes to the spread of germs or the spread of ideas.</a:t>
            </a:r>
          </a:p>
          <a:p>
            <a:r>
              <a:rPr lang="en-US" altLang="zh-CN" baseline="0" dirty="0">
                <a:latin typeface="Times New Roman" charset="0"/>
                <a:ea typeface="Times New Roman" charset="0"/>
                <a:cs typeface="Times New Roman" charset="0"/>
              </a:rPr>
              <a:t>It is time to create new social science departments that reflect the breadth and complexity of the problems we face as well as the novelty of 21st-century science. </a:t>
            </a:r>
          </a:p>
          <a:p>
            <a:r>
              <a:rPr lang="en-US" altLang="zh-CN" baseline="0" dirty="0">
                <a:latin typeface="Times New Roman" charset="0"/>
                <a:ea typeface="Times New Roman" charset="0"/>
                <a:cs typeface="Times New Roman" charset="0"/>
              </a:rPr>
              <a:t>Biosocial science, network science, </a:t>
            </a:r>
            <a:r>
              <a:rPr lang="en-US" altLang="zh-CN" baseline="0" dirty="0" err="1">
                <a:latin typeface="Times New Roman" charset="0"/>
                <a:ea typeface="Times New Roman" charset="0"/>
                <a:cs typeface="Times New Roman" charset="0"/>
              </a:rPr>
              <a:t>neuroeconomics</a:t>
            </a:r>
            <a:r>
              <a:rPr lang="en-US" altLang="zh-CN" baseline="0" dirty="0">
                <a:latin typeface="Times New Roman" charset="0"/>
                <a:ea typeface="Times New Roman" charset="0"/>
                <a:cs typeface="Times New Roman" charset="0"/>
              </a:rPr>
              <a:t>, behavioral genetics and computational social science.</a:t>
            </a:r>
          </a:p>
          <a:p>
            <a:r>
              <a:rPr lang="en-US" altLang="zh-CN" i="1" u="sng" baseline="0" dirty="0">
                <a:latin typeface="Times New Roman" charset="0"/>
                <a:ea typeface="Times New Roman" charset="0"/>
                <a:cs typeface="Times New Roman" charset="0"/>
                <a:hlinkClick r:id="rId3"/>
              </a:rPr>
              <a:t>Nicholas A. Christakis</a:t>
            </a:r>
            <a:r>
              <a:rPr lang="en-US" altLang="zh-CN" i="1" baseline="0" dirty="0">
                <a:latin typeface="Times New Roman" charset="0"/>
                <a:ea typeface="Times New Roman" charset="0"/>
                <a:cs typeface="Times New Roman" charset="0"/>
              </a:rPr>
              <a:t>, a physician and sociologist at Yale University, is a co-director of the Yale Institute for Network Science.</a:t>
            </a:r>
            <a:endParaRPr lang="en-US" altLang="zh-CN" baseline="0" dirty="0">
              <a:latin typeface="Times New Roman" charset="0"/>
              <a:ea typeface="Times New Roman" charset="0"/>
              <a:cs typeface="Times New Roman" charset="0"/>
            </a:endParaRPr>
          </a:p>
          <a:p>
            <a:endParaRPr kumimoji="1" lang="zh-CN" altLang="en-US" baseline="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0691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p:txBody>
          <a:bodyPr/>
          <a:lstStyle/>
          <a:p>
            <a:r>
              <a:rPr lang="en-US" altLang="zh-CN" baseline="0" dirty="0">
                <a:latin typeface="Times New Roman" charset="0"/>
                <a:ea typeface="Times New Roman" charset="0"/>
                <a:cs typeface="Times New Roman" charset="0"/>
              </a:rPr>
              <a:t>Computational Social Sciences</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339435" y="2039230"/>
            <a:ext cx="5394682" cy="4408223"/>
          </a:xfrm>
        </p:spPr>
        <p:txBody>
          <a:bodyPr>
            <a:normAutofit fontScale="55000" lnSpcReduction="20000"/>
          </a:bodyPr>
          <a:lstStyle/>
          <a:p>
            <a:r>
              <a:rPr lang="en-SG" altLang="zh-CN" baseline="0" dirty="0">
                <a:latin typeface="Times New Roman" charset="0"/>
                <a:ea typeface="Times New Roman" charset="0"/>
                <a:cs typeface="Times New Roman" charset="0"/>
              </a:rPr>
              <a:t>A field is emerging that leverages the capacity to collect and analyze data at a scale that may </a:t>
            </a:r>
            <a:r>
              <a:rPr lang="en-SG" altLang="zh-CN" baseline="0" dirty="0">
                <a:solidFill>
                  <a:srgbClr val="FF0000"/>
                </a:solidFill>
                <a:latin typeface="Times New Roman" charset="0"/>
                <a:ea typeface="Times New Roman" charset="0"/>
                <a:cs typeface="Times New Roman" charset="0"/>
              </a:rPr>
              <a:t>reveal patterns of individual and group behaviors</a:t>
            </a:r>
            <a:r>
              <a:rPr lang="en-SG" altLang="zh-CN" baseline="0" dirty="0">
                <a:latin typeface="Times New Roman" charset="0"/>
                <a:ea typeface="Times New Roman" charset="0"/>
                <a:cs typeface="Times New Roman" charset="0"/>
              </a:rPr>
              <a:t>.</a:t>
            </a:r>
          </a:p>
          <a:p>
            <a:r>
              <a:rPr lang="en-US" altLang="zh-CN" baseline="0" dirty="0">
                <a:latin typeface="Times New Roman" charset="0"/>
                <a:ea typeface="Times New Roman" charset="0"/>
                <a:cs typeface="Times New Roman" charset="0"/>
              </a:rPr>
              <a:t>The emerging field of computational </a:t>
            </a:r>
            <a:r>
              <a:rPr lang="en-US" altLang="zh-CN" baseline="0" dirty="0" smtClean="0">
                <a:latin typeface="Times New Roman" charset="0"/>
                <a:ea typeface="Times New Roman" charset="0"/>
                <a:cs typeface="Times New Roman" charset="0"/>
              </a:rPr>
              <a:t>social</a:t>
            </a:r>
            <a:r>
              <a:rPr lang="en-US" altLang="zh-CN"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science </a:t>
            </a:r>
            <a:r>
              <a:rPr lang="en-US" altLang="zh-CN" baseline="0" dirty="0">
                <a:latin typeface="Times New Roman" charset="0"/>
                <a:ea typeface="Times New Roman" charset="0"/>
                <a:cs typeface="Times New Roman" charset="0"/>
              </a:rPr>
              <a:t>(</a:t>
            </a:r>
            <a:r>
              <a:rPr lang="en-US" altLang="zh-CN" baseline="0" dirty="0" err="1">
                <a:latin typeface="Times New Roman" charset="0"/>
                <a:ea typeface="Times New Roman" charset="0"/>
                <a:cs typeface="Times New Roman" charset="0"/>
              </a:rPr>
              <a:t>Lazer</a:t>
            </a:r>
            <a:r>
              <a:rPr lang="en-US" altLang="zh-CN" baseline="0" dirty="0">
                <a:latin typeface="Times New Roman" charset="0"/>
                <a:ea typeface="Times New Roman" charset="0"/>
                <a:cs typeface="Times New Roman" charset="0"/>
              </a:rPr>
              <a:t> et al. 2009) is concerned </a:t>
            </a:r>
            <a:r>
              <a:rPr lang="en-US" altLang="zh-CN" baseline="0" dirty="0" smtClean="0">
                <a:latin typeface="Times New Roman" charset="0"/>
                <a:ea typeface="Times New Roman" charset="0"/>
                <a:cs typeface="Times New Roman" charset="0"/>
              </a:rPr>
              <a:t>with</a:t>
            </a:r>
            <a:r>
              <a:rPr lang="en-US" altLang="zh-CN"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computational </a:t>
            </a:r>
            <a:r>
              <a:rPr lang="en-US" altLang="zh-CN" baseline="0" dirty="0">
                <a:latin typeface="Times New Roman" charset="0"/>
                <a:ea typeface="Times New Roman" charset="0"/>
                <a:cs typeface="Times New Roman" charset="0"/>
              </a:rPr>
              <a:t>methods to </a:t>
            </a:r>
            <a:r>
              <a:rPr lang="en-US" altLang="zh-CN" baseline="0" dirty="0">
                <a:solidFill>
                  <a:srgbClr val="FF0000"/>
                </a:solidFill>
                <a:latin typeface="Times New Roman" charset="0"/>
                <a:ea typeface="Times New Roman" charset="0"/>
                <a:cs typeface="Times New Roman" charset="0"/>
              </a:rPr>
              <a:t>collect, </a:t>
            </a:r>
            <a:r>
              <a:rPr lang="en-US" altLang="zh-CN" baseline="0" dirty="0" smtClean="0">
                <a:solidFill>
                  <a:srgbClr val="FF0000"/>
                </a:solidFill>
                <a:latin typeface="Times New Roman" charset="0"/>
                <a:ea typeface="Times New Roman" charset="0"/>
                <a:cs typeface="Times New Roman" charset="0"/>
              </a:rPr>
              <a:t>manipulate,</a:t>
            </a:r>
            <a:r>
              <a:rPr lang="en-US" altLang="zh-CN" dirty="0" smtClean="0">
                <a:solidFill>
                  <a:srgbClr val="FF0000"/>
                </a:solidFill>
                <a:latin typeface="Times New Roman" charset="0"/>
                <a:ea typeface="Times New Roman" charset="0"/>
                <a:cs typeface="Times New Roman" charset="0"/>
              </a:rPr>
              <a:t> </a:t>
            </a:r>
            <a:r>
              <a:rPr lang="en-US" altLang="zh-CN" baseline="0" dirty="0" smtClean="0">
                <a:solidFill>
                  <a:srgbClr val="FF0000"/>
                </a:solidFill>
                <a:latin typeface="Times New Roman" charset="0"/>
                <a:ea typeface="Times New Roman" charset="0"/>
                <a:cs typeface="Times New Roman" charset="0"/>
              </a:rPr>
              <a:t>and </a:t>
            </a:r>
            <a:r>
              <a:rPr lang="en-US" altLang="zh-CN" baseline="0" dirty="0">
                <a:solidFill>
                  <a:srgbClr val="FF0000"/>
                </a:solidFill>
                <a:latin typeface="Times New Roman" charset="0"/>
                <a:ea typeface="Times New Roman" charset="0"/>
                <a:cs typeface="Times New Roman" charset="0"/>
              </a:rPr>
              <a:t>manage massive</a:t>
            </a:r>
            <a:r>
              <a:rPr lang="en-US" altLang="zh-CN" baseline="0" dirty="0">
                <a:latin typeface="Times New Roman" charset="0"/>
                <a:ea typeface="Times New Roman" charset="0"/>
                <a:cs typeface="Times New Roman" charset="0"/>
              </a:rPr>
              <a:t> amounts of data, as </a:t>
            </a:r>
            <a:r>
              <a:rPr lang="en-US" altLang="zh-CN" baseline="0" dirty="0" smtClean="0">
                <a:latin typeface="Times New Roman" charset="0"/>
                <a:ea typeface="Times New Roman" charset="0"/>
                <a:cs typeface="Times New Roman" charset="0"/>
              </a:rPr>
              <a:t>well</a:t>
            </a:r>
            <a:r>
              <a:rPr lang="en-US" altLang="zh-CN"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as </a:t>
            </a:r>
            <a:r>
              <a:rPr lang="en-US" altLang="zh-CN" baseline="0" dirty="0">
                <a:latin typeface="Times New Roman" charset="0"/>
                <a:ea typeface="Times New Roman" charset="0"/>
                <a:cs typeface="Times New Roman" charset="0"/>
              </a:rPr>
              <a:t>with employing the appropriate </a:t>
            </a:r>
            <a:r>
              <a:rPr lang="en-US" altLang="zh-CN" baseline="0" dirty="0" smtClean="0">
                <a:latin typeface="Times New Roman" charset="0"/>
                <a:ea typeface="Times New Roman" charset="0"/>
                <a:cs typeface="Times New Roman" charset="0"/>
              </a:rPr>
              <a:t>techniques</a:t>
            </a:r>
            <a:r>
              <a:rPr lang="en-US" altLang="zh-CN"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to </a:t>
            </a:r>
            <a:r>
              <a:rPr lang="en-US" altLang="zh-CN" baseline="0" dirty="0">
                <a:latin typeface="Times New Roman" charset="0"/>
                <a:ea typeface="Times New Roman" charset="0"/>
                <a:cs typeface="Times New Roman" charset="0"/>
              </a:rPr>
              <a:t>derive inferences, such </a:t>
            </a:r>
            <a:r>
              <a:rPr lang="en-US" altLang="zh-CN" baseline="0" dirty="0">
                <a:solidFill>
                  <a:srgbClr val="FF0000"/>
                </a:solidFill>
                <a:latin typeface="Times New Roman" charset="0"/>
                <a:ea typeface="Times New Roman" charset="0"/>
                <a:cs typeface="Times New Roman" charset="0"/>
              </a:rPr>
              <a:t>as automated </a:t>
            </a:r>
            <a:r>
              <a:rPr lang="en-US" altLang="zh-CN" baseline="0" dirty="0" smtClean="0">
                <a:solidFill>
                  <a:srgbClr val="FF0000"/>
                </a:solidFill>
                <a:latin typeface="Times New Roman" charset="0"/>
                <a:ea typeface="Times New Roman" charset="0"/>
                <a:cs typeface="Times New Roman" charset="0"/>
              </a:rPr>
              <a:t>content</a:t>
            </a:r>
            <a:r>
              <a:rPr lang="en-US" altLang="zh-CN" dirty="0" smtClean="0">
                <a:solidFill>
                  <a:srgbClr val="FF0000"/>
                </a:solidFill>
                <a:latin typeface="Times New Roman" charset="0"/>
                <a:ea typeface="Times New Roman" charset="0"/>
                <a:cs typeface="Times New Roman" charset="0"/>
              </a:rPr>
              <a:t> </a:t>
            </a:r>
            <a:r>
              <a:rPr lang="en-US" altLang="zh-CN" baseline="0" dirty="0" smtClean="0">
                <a:solidFill>
                  <a:srgbClr val="FF0000"/>
                </a:solidFill>
                <a:latin typeface="Times New Roman" charset="0"/>
                <a:ea typeface="Times New Roman" charset="0"/>
                <a:cs typeface="Times New Roman" charset="0"/>
              </a:rPr>
              <a:t>classification </a:t>
            </a:r>
            <a:r>
              <a:rPr lang="en-US" altLang="zh-CN" baseline="0" dirty="0">
                <a:latin typeface="Times New Roman" charset="0"/>
                <a:ea typeface="Times New Roman" charset="0"/>
                <a:cs typeface="Times New Roman" charset="0"/>
              </a:rPr>
              <a:t>and </a:t>
            </a:r>
            <a:r>
              <a:rPr lang="en-US" altLang="zh-CN" baseline="0" dirty="0">
                <a:solidFill>
                  <a:srgbClr val="FF0000"/>
                </a:solidFill>
                <a:latin typeface="Times New Roman" charset="0"/>
                <a:ea typeface="Times New Roman" charset="0"/>
                <a:cs typeface="Times New Roman" charset="0"/>
              </a:rPr>
              <a:t>topic modeling</a:t>
            </a:r>
            <a:r>
              <a:rPr lang="en-US" altLang="zh-CN" baseline="0" dirty="0">
                <a:latin typeface="Times New Roman" charset="0"/>
                <a:ea typeface="Times New Roman" charset="0"/>
                <a:cs typeface="Times New Roman" charset="0"/>
              </a:rPr>
              <a:t>, </a:t>
            </a:r>
            <a:r>
              <a:rPr lang="en-US" altLang="zh-CN" baseline="0" dirty="0" smtClean="0">
                <a:solidFill>
                  <a:srgbClr val="FF0000"/>
                </a:solidFill>
                <a:latin typeface="Times New Roman" charset="0"/>
                <a:ea typeface="Times New Roman" charset="0"/>
                <a:cs typeface="Times New Roman" charset="0"/>
              </a:rPr>
              <a:t>natural</a:t>
            </a:r>
            <a:r>
              <a:rPr lang="en-US" altLang="zh-CN" dirty="0" smtClean="0">
                <a:solidFill>
                  <a:srgbClr val="FF0000"/>
                </a:solidFill>
                <a:latin typeface="Times New Roman" charset="0"/>
                <a:ea typeface="Times New Roman" charset="0"/>
                <a:cs typeface="Times New Roman" charset="0"/>
              </a:rPr>
              <a:t> </a:t>
            </a:r>
            <a:r>
              <a:rPr lang="en-US" altLang="zh-CN" baseline="0" dirty="0" smtClean="0">
                <a:solidFill>
                  <a:srgbClr val="FF0000"/>
                </a:solidFill>
                <a:latin typeface="Times New Roman" charset="0"/>
                <a:ea typeface="Times New Roman" charset="0"/>
                <a:cs typeface="Times New Roman" charset="0"/>
              </a:rPr>
              <a:t>language </a:t>
            </a:r>
            <a:r>
              <a:rPr lang="en-US" altLang="zh-CN" baseline="0" dirty="0">
                <a:solidFill>
                  <a:srgbClr val="FF0000"/>
                </a:solidFill>
                <a:latin typeface="Times New Roman" charset="0"/>
                <a:ea typeface="Times New Roman" charset="0"/>
                <a:cs typeface="Times New Roman" charset="0"/>
              </a:rPr>
              <a:t>processing</a:t>
            </a:r>
            <a:r>
              <a:rPr lang="en-US" altLang="zh-CN" baseline="0" dirty="0">
                <a:latin typeface="Times New Roman" charset="0"/>
                <a:ea typeface="Times New Roman" charset="0"/>
                <a:cs typeface="Times New Roman" charset="0"/>
              </a:rPr>
              <a:t>, </a:t>
            </a:r>
            <a:r>
              <a:rPr lang="en-US" altLang="zh-CN" baseline="0" dirty="0">
                <a:solidFill>
                  <a:srgbClr val="FF0000"/>
                </a:solidFill>
                <a:latin typeface="Times New Roman" charset="0"/>
                <a:ea typeface="Times New Roman" charset="0"/>
                <a:cs typeface="Times New Roman" charset="0"/>
              </a:rPr>
              <a:t>simulation</a:t>
            </a:r>
            <a:r>
              <a:rPr lang="en-US" altLang="zh-CN" baseline="0" dirty="0">
                <a:latin typeface="Times New Roman" charset="0"/>
                <a:ea typeface="Times New Roman" charset="0"/>
                <a:cs typeface="Times New Roman" charset="0"/>
              </a:rPr>
              <a:t>, and </a:t>
            </a:r>
            <a:r>
              <a:rPr lang="en-US" altLang="zh-CN" baseline="0" dirty="0" smtClean="0">
                <a:solidFill>
                  <a:srgbClr val="FF0000"/>
                </a:solidFill>
                <a:latin typeface="Times New Roman" charset="0"/>
                <a:ea typeface="Times New Roman" charset="0"/>
                <a:cs typeface="Times New Roman" charset="0"/>
              </a:rPr>
              <a:t>statistica</a:t>
            </a:r>
            <a:r>
              <a:rPr lang="en-US" altLang="zh-CN" dirty="0" smtClean="0">
                <a:solidFill>
                  <a:srgbClr val="FF0000"/>
                </a:solidFill>
                <a:latin typeface="Times New Roman" charset="0"/>
                <a:ea typeface="Times New Roman" charset="0"/>
                <a:cs typeface="Times New Roman" charset="0"/>
              </a:rPr>
              <a:t>l </a:t>
            </a:r>
            <a:r>
              <a:rPr lang="en-US" altLang="zh-CN" baseline="0" dirty="0" smtClean="0">
                <a:solidFill>
                  <a:srgbClr val="FF0000"/>
                </a:solidFill>
                <a:latin typeface="Times New Roman" charset="0"/>
                <a:ea typeface="Times New Roman" charset="0"/>
                <a:cs typeface="Times New Roman" charset="0"/>
              </a:rPr>
              <a:t>models </a:t>
            </a:r>
            <a:r>
              <a:rPr lang="en-US" altLang="zh-CN" baseline="0" dirty="0">
                <a:solidFill>
                  <a:srgbClr val="FF0000"/>
                </a:solidFill>
                <a:latin typeface="Times New Roman" charset="0"/>
                <a:ea typeface="Times New Roman" charset="0"/>
                <a:cs typeface="Times New Roman" charset="0"/>
              </a:rPr>
              <a:t>for analyzing </a:t>
            </a:r>
            <a:r>
              <a:rPr lang="en-US" altLang="zh-CN" baseline="0" dirty="0" smtClean="0">
                <a:solidFill>
                  <a:srgbClr val="FF0000"/>
                </a:solidFill>
                <a:latin typeface="Times New Roman" charset="0"/>
                <a:ea typeface="Times New Roman" charset="0"/>
                <a:cs typeface="Times New Roman" charset="0"/>
              </a:rPr>
              <a:t>non-independent observations</a:t>
            </a:r>
            <a:r>
              <a:rPr lang="en-US" altLang="zh-CN" dirty="0" smtClean="0">
                <a:solidFill>
                  <a:srgbClr val="FF0000"/>
                </a:solidFill>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(Anderson </a:t>
            </a:r>
            <a:r>
              <a:rPr lang="en-US" altLang="zh-CN" baseline="0" dirty="0">
                <a:latin typeface="Times New Roman" charset="0"/>
                <a:ea typeface="Times New Roman" charset="0"/>
                <a:cs typeface="Times New Roman" charset="0"/>
              </a:rPr>
              <a:t>et al. 1999).</a:t>
            </a:r>
          </a:p>
        </p:txBody>
      </p:sp>
      <p:pic>
        <p:nvPicPr>
          <p:cNvPr id="5" name="Content Placeholder 3"/>
          <p:cNvPicPr>
            <a:picLocks noChangeAspect="1"/>
          </p:cNvPicPr>
          <p:nvPr/>
        </p:nvPicPr>
        <p:blipFill>
          <a:blip r:embed="rId3"/>
          <a:stretch>
            <a:fillRect/>
          </a:stretch>
        </p:blipFill>
        <p:spPr>
          <a:xfrm>
            <a:off x="6116921" y="1145929"/>
            <a:ext cx="5232864" cy="4820828"/>
          </a:xfrm>
          <a:prstGeom prst="rect">
            <a:avLst/>
          </a:prstGeom>
        </p:spPr>
      </p:pic>
    </p:spTree>
    <p:extLst>
      <p:ext uri="{BB962C8B-B14F-4D97-AF65-F5344CB8AC3E}">
        <p14:creationId xmlns:p14="http://schemas.microsoft.com/office/powerpoint/2010/main" val="12996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kumimoji="1" lang="zh-CN" altLang="en-US" sz="3600" dirty="0" smtClean="0">
                <a:latin typeface="Times New Roman" charset="0"/>
                <a:ea typeface="Times New Roman" charset="0"/>
                <a:cs typeface="Times New Roman" charset="0"/>
              </a:rPr>
              <a:t>新的数据形式与来源</a:t>
            </a:r>
            <a:endParaRPr kumimoji="1" lang="zh-CN" altLang="en-US" sz="3600" dirty="0">
              <a:latin typeface="Times New Roman" charset="0"/>
              <a:ea typeface="Times New Roman" charset="0"/>
              <a:cs typeface="Times New Roman" charset="0"/>
            </a:endParaRPr>
          </a:p>
        </p:txBody>
      </p:sp>
      <p:sp>
        <p:nvSpPr>
          <p:cNvPr id="4" name="文本占位符 3"/>
          <p:cNvSpPr>
            <a:spLocks noGrp="1"/>
          </p:cNvSpPr>
          <p:nvPr>
            <p:ph idx="1"/>
          </p:nvPr>
        </p:nvSpPr>
        <p:spPr>
          <a:xfrm>
            <a:off x="838200" y="1825625"/>
            <a:ext cx="5034280" cy="4351338"/>
          </a:xfrm>
        </p:spPr>
        <p:txBody>
          <a:bodyPr>
            <a:normAutofit/>
          </a:bodyPr>
          <a:lstStyle/>
          <a:p>
            <a:pPr marL="228600" lvl="1">
              <a:spcBef>
                <a:spcPts val="1000"/>
              </a:spcBef>
              <a:defRPr/>
            </a:pPr>
            <a:r>
              <a:rPr lang="en-US" altLang="zh-CN" b="1" dirty="0">
                <a:latin typeface="Times New Roman" charset="0"/>
                <a:ea typeface="Times New Roman" charset="0"/>
                <a:cs typeface="Times New Roman" charset="0"/>
              </a:rPr>
              <a:t>Continuous-time location information </a:t>
            </a:r>
          </a:p>
          <a:p>
            <a:pPr lvl="1"/>
            <a:r>
              <a:rPr lang="en-US" altLang="zh-CN" sz="1600" dirty="0">
                <a:latin typeface="Times New Roman" charset="0"/>
                <a:ea typeface="Times New Roman" charset="0"/>
                <a:cs typeface="Times New Roman" charset="0"/>
              </a:rPr>
              <a:t>Online behavior—time-stamped and passively recorded—provides an unambiguous recording of when, and with whom,</a:t>
            </a:r>
          </a:p>
          <a:p>
            <a:pPr lvl="2"/>
            <a:r>
              <a:rPr lang="en-US" altLang="zh-CN" sz="1600" dirty="0">
                <a:latin typeface="Times New Roman" charset="0"/>
                <a:ea typeface="Times New Roman" charset="0"/>
                <a:cs typeface="Times New Roman" charset="0"/>
              </a:rPr>
              <a:t>each individual communicated.</a:t>
            </a:r>
          </a:p>
          <a:p>
            <a:pPr lvl="2"/>
            <a:r>
              <a:rPr lang="en-US" altLang="zh-CN" sz="1600" dirty="0">
                <a:latin typeface="Times New Roman" charset="0"/>
                <a:ea typeface="Times New Roman" charset="0"/>
                <a:cs typeface="Times New Roman" charset="0"/>
              </a:rPr>
              <a:t>Cell phones, IP address, Video Surveillance </a:t>
            </a:r>
          </a:p>
          <a:p>
            <a:r>
              <a:rPr lang="en-US" altLang="zh-CN" sz="2400" b="1" dirty="0">
                <a:latin typeface="Times New Roman" charset="0"/>
                <a:ea typeface="Times New Roman" charset="0"/>
                <a:cs typeface="Times New Roman" charset="0"/>
              </a:rPr>
              <a:t>Information about political preferences </a:t>
            </a:r>
          </a:p>
          <a:p>
            <a:pPr lvl="1"/>
            <a:r>
              <a:rPr lang="en-US" altLang="zh-CN" sz="2000" dirty="0">
                <a:latin typeface="Times New Roman" charset="0"/>
                <a:ea typeface="Times New Roman" charset="0"/>
                <a:cs typeface="Times New Roman" charset="0"/>
              </a:rPr>
              <a:t>Personal-level voter registration,</a:t>
            </a:r>
            <a:r>
              <a:rPr lang="en-US" altLang="zh-CN" sz="2000" b="1" dirty="0">
                <a:latin typeface="Times New Roman" charset="0"/>
                <a:ea typeface="Times New Roman" charset="0"/>
                <a:cs typeface="Times New Roman" charset="0"/>
              </a:rPr>
              <a:t> </a:t>
            </a:r>
          </a:p>
          <a:p>
            <a:pPr lvl="1"/>
            <a:endParaRPr lang="en-US" altLang="zh-CN" sz="1600" dirty="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14</a:t>
            </a:fld>
            <a:endParaRPr lang="zh-CN" altLang="en-US"/>
          </a:p>
        </p:txBody>
      </p:sp>
      <p:sp>
        <p:nvSpPr>
          <p:cNvPr id="6" name="内容占位符 5"/>
          <p:cNvSpPr>
            <a:spLocks noGrp="1"/>
          </p:cNvSpPr>
          <p:nvPr>
            <p:ph sz="half" idx="4294967295"/>
          </p:nvPr>
        </p:nvSpPr>
        <p:spPr>
          <a:xfrm>
            <a:off x="7010400" y="1822450"/>
            <a:ext cx="5181600" cy="4351338"/>
          </a:xfrm>
        </p:spPr>
        <p:txBody>
          <a:bodyPr>
            <a:normAutofit/>
          </a:bodyPr>
          <a:lstStyle/>
          <a:p>
            <a:pPr marL="228600" lvl="1">
              <a:spcBef>
                <a:spcPts val="1000"/>
              </a:spcBef>
            </a:pPr>
            <a:r>
              <a:rPr lang="en-US" altLang="zh-CN" b="1" dirty="0">
                <a:latin typeface="Times New Roman" charset="0"/>
                <a:ea typeface="Times New Roman" charset="0"/>
                <a:cs typeface="Times New Roman" charset="0"/>
              </a:rPr>
              <a:t>Unstructured textual data  </a:t>
            </a:r>
            <a:endParaRPr lang="zh-CN" altLang="en-US" b="1" dirty="0">
              <a:latin typeface="Times New Roman" charset="0"/>
              <a:ea typeface="Times New Roman" charset="0"/>
              <a:cs typeface="Times New Roman" charset="0"/>
            </a:endParaRPr>
          </a:p>
          <a:p>
            <a:r>
              <a:rPr lang="en-US" altLang="zh-CN" sz="2400" b="1" dirty="0">
                <a:latin typeface="Times New Roman" charset="0"/>
                <a:ea typeface="Times New Roman" charset="0"/>
                <a:cs typeface="Times New Roman" charset="0"/>
              </a:rPr>
              <a:t>Commercial information </a:t>
            </a:r>
          </a:p>
          <a:p>
            <a:pPr lvl="1"/>
            <a:r>
              <a:rPr lang="en-US" altLang="zh-CN" sz="2000" dirty="0">
                <a:latin typeface="Times New Roman" charset="0"/>
                <a:ea typeface="Times New Roman" charset="0"/>
                <a:cs typeface="Times New Roman" charset="0"/>
              </a:rPr>
              <a:t>Credit card, real estate purchases, wealth indicators, online product searches and purchases, device fingerprinting </a:t>
            </a:r>
          </a:p>
          <a:p>
            <a:r>
              <a:rPr lang="en-US" altLang="zh-CN" sz="2400" b="1" dirty="0">
                <a:latin typeface="Times New Roman" charset="0"/>
                <a:ea typeface="Times New Roman" charset="0"/>
                <a:cs typeface="Times New Roman" charset="0"/>
              </a:rPr>
              <a:t>Health information </a:t>
            </a:r>
          </a:p>
          <a:p>
            <a:pPr lvl="1"/>
            <a:r>
              <a:rPr lang="en-US" altLang="zh-CN" sz="2000" dirty="0">
                <a:latin typeface="Times New Roman" charset="0"/>
                <a:ea typeface="Times New Roman" charset="0"/>
                <a:cs typeface="Times New Roman" charset="0"/>
              </a:rPr>
              <a:t>Electronic medical records, devices for continuous monitoring </a:t>
            </a:r>
          </a:p>
          <a:p>
            <a:pPr lvl="1"/>
            <a:endParaRPr lang="en-US" altLang="zh-CN" sz="2000" dirty="0">
              <a:latin typeface="Times New Roman" charset="0"/>
              <a:ea typeface="Times New Roman" charset="0"/>
              <a:cs typeface="Times New Roman" charset="0"/>
            </a:endParaRPr>
          </a:p>
          <a:p>
            <a:pPr marL="457200" lvl="1" indent="0">
              <a:lnSpc>
                <a:spcPct val="100000"/>
              </a:lnSpc>
              <a:spcBef>
                <a:spcPts val="0"/>
              </a:spcBef>
              <a:buNone/>
              <a:defRPr/>
            </a:pPr>
            <a:r>
              <a:rPr lang="en-US" altLang="zh-CN" sz="2000" dirty="0">
                <a:latin typeface="Times New Roman" charset="0"/>
                <a:ea typeface="Times New Roman" charset="0"/>
                <a:cs typeface="Times New Roman" charset="0"/>
              </a:rPr>
              <a:t>Why Computational Social Science? </a:t>
            </a:r>
            <a:endParaRPr kumimoji="1" lang="zh-CN" altLang="en-US" sz="2000" dirty="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6914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a:xfrm>
            <a:off x="339435" y="934463"/>
            <a:ext cx="10907713" cy="736511"/>
          </a:xfrm>
        </p:spPr>
        <p:txBody>
          <a:bodyPr/>
          <a:lstStyle/>
          <a:p>
            <a:r>
              <a:rPr lang="en-US" altLang="zh-CN" baseline="0" dirty="0" smtClean="0">
                <a:latin typeface="Times New Roman" charset="0"/>
                <a:ea typeface="Times New Roman" charset="0"/>
                <a:cs typeface="Times New Roman" charset="0"/>
              </a:rPr>
              <a:t>Why</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Now</a:t>
            </a:r>
            <a:r>
              <a:rPr lang="en-US" altLang="zh-CN"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(King</a:t>
            </a:r>
            <a:r>
              <a:rPr lang="en-US" altLang="zh-CN" baseline="0" dirty="0">
                <a:latin typeface="Times New Roman" charset="0"/>
                <a:ea typeface="Times New Roman" charset="0"/>
                <a:cs typeface="Times New Roman" charset="0"/>
              </a:rPr>
              <a:t>, 2011</a:t>
            </a:r>
            <a:r>
              <a:rPr lang="en-US" altLang="zh-CN" baseline="0" dirty="0" smtClean="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 </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871919" y="1670236"/>
            <a:ext cx="5207122" cy="4473252"/>
          </a:xfrm>
        </p:spPr>
        <p:txBody>
          <a:bodyPr>
            <a:normAutofit fontScale="40000" lnSpcReduction="20000"/>
          </a:bodyPr>
          <a:lstStyle/>
          <a:p>
            <a:pPr>
              <a:lnSpc>
                <a:spcPct val="120000"/>
              </a:lnSpc>
            </a:pPr>
            <a:r>
              <a:rPr lang="en-US" altLang="zh-CN" sz="6400" baseline="0" dirty="0">
                <a:solidFill>
                  <a:srgbClr val="FF0000"/>
                </a:solidFill>
                <a:latin typeface="Times New Roman" charset="0"/>
                <a:ea typeface="Times New Roman" charset="0"/>
                <a:cs typeface="Times New Roman" charset="0"/>
              </a:rPr>
              <a:t>Spatial and Temporal</a:t>
            </a:r>
          </a:p>
          <a:p>
            <a:pPr lvl="1">
              <a:lnSpc>
                <a:spcPct val="120000"/>
              </a:lnSpc>
            </a:pPr>
            <a:r>
              <a:rPr lang="en-US" altLang="zh-CN" sz="5600" baseline="0" dirty="0" smtClean="0">
                <a:latin typeface="Times New Roman" charset="0"/>
                <a:ea typeface="Times New Roman" charset="0"/>
                <a:cs typeface="Times New Roman" charset="0"/>
              </a:rPr>
              <a:t>Frontiers </a:t>
            </a:r>
            <a:r>
              <a:rPr lang="en-US" altLang="zh-CN" sz="5600" baseline="0" dirty="0">
                <a:latin typeface="Times New Roman" charset="0"/>
                <a:ea typeface="Times New Roman" charset="0"/>
                <a:cs typeface="Times New Roman" charset="0"/>
              </a:rPr>
              <a:t>in studying human </a:t>
            </a:r>
            <a:r>
              <a:rPr lang="en-US" altLang="zh-CN" sz="5600" baseline="0" dirty="0" smtClean="0">
                <a:latin typeface="Times New Roman" charset="0"/>
                <a:ea typeface="Times New Roman" charset="0"/>
                <a:cs typeface="Times New Roman" charset="0"/>
              </a:rPr>
              <a:t>behavior</a:t>
            </a:r>
            <a:endParaRPr lang="en-US" altLang="zh-CN" sz="5600" baseline="0" dirty="0">
              <a:latin typeface="Times New Roman" charset="0"/>
              <a:ea typeface="Times New Roman" charset="0"/>
              <a:cs typeface="Times New Roman" charset="0"/>
            </a:endParaRPr>
          </a:p>
          <a:p>
            <a:pPr lvl="1">
              <a:lnSpc>
                <a:spcPct val="120000"/>
              </a:lnSpc>
            </a:pPr>
            <a:r>
              <a:rPr lang="en-US" altLang="zh-CN" sz="5600" baseline="0" dirty="0">
                <a:latin typeface="Times New Roman" charset="0"/>
                <a:ea typeface="Times New Roman" charset="0"/>
                <a:cs typeface="Times New Roman" charset="0"/>
              </a:rPr>
              <a:t>Social life is very hard to observe </a:t>
            </a:r>
          </a:p>
          <a:p>
            <a:pPr lvl="1">
              <a:lnSpc>
                <a:spcPct val="120000"/>
              </a:lnSpc>
            </a:pPr>
            <a:r>
              <a:rPr lang="en-US" altLang="zh-CN" sz="5600" baseline="0" dirty="0" smtClean="0">
                <a:latin typeface="Times New Roman" charset="0"/>
                <a:ea typeface="Times New Roman" charset="0"/>
                <a:cs typeface="Times New Roman" charset="0"/>
              </a:rPr>
              <a:t>Small bounded groups  </a:t>
            </a:r>
          </a:p>
          <a:p>
            <a:pPr>
              <a:lnSpc>
                <a:spcPct val="120000"/>
              </a:lnSpc>
            </a:pPr>
            <a:r>
              <a:rPr lang="en-US" altLang="zh-CN" sz="6400" baseline="0" dirty="0" smtClean="0">
                <a:solidFill>
                  <a:srgbClr val="FF0000"/>
                </a:solidFill>
                <a:latin typeface="Times New Roman" charset="0"/>
                <a:ea typeface="Times New Roman" charset="0"/>
                <a:cs typeface="Times New Roman" charset="0"/>
              </a:rPr>
              <a:t>Interactions </a:t>
            </a:r>
            <a:endParaRPr lang="en-US" altLang="zh-CN" sz="6400" baseline="0" dirty="0">
              <a:solidFill>
                <a:srgbClr val="FF0000"/>
              </a:solidFill>
              <a:latin typeface="Times New Roman" charset="0"/>
              <a:ea typeface="Times New Roman" charset="0"/>
              <a:cs typeface="Times New Roman" charset="0"/>
            </a:endParaRPr>
          </a:p>
          <a:p>
            <a:pPr lvl="1">
              <a:lnSpc>
                <a:spcPct val="120000"/>
              </a:lnSpc>
            </a:pPr>
            <a:r>
              <a:rPr lang="en-US" altLang="zh-CN" sz="5600" baseline="0" dirty="0">
                <a:latin typeface="Times New Roman" charset="0"/>
                <a:ea typeface="Times New Roman" charset="0"/>
                <a:cs typeface="Times New Roman" charset="0"/>
              </a:rPr>
              <a:t>Allow researchers to relax the atomistic assumptions that are imposed by reliance on random samples.</a:t>
            </a:r>
          </a:p>
          <a:p>
            <a:pPr lvl="1">
              <a:lnSpc>
                <a:spcPct val="120000"/>
              </a:lnSpc>
            </a:pPr>
            <a:r>
              <a:rPr lang="en-US" altLang="zh-CN" sz="5600" baseline="0" dirty="0">
                <a:latin typeface="Times New Roman" charset="0"/>
                <a:ea typeface="Times New Roman" charset="0"/>
                <a:cs typeface="Times New Roman" charset="0"/>
              </a:rPr>
              <a:t>Random Sample:  The assumption of independence </a:t>
            </a:r>
            <a:endParaRPr lang="en-US" altLang="zh-CN" sz="5600" baseline="0" dirty="0">
              <a:solidFill>
                <a:srgbClr val="FF0000"/>
              </a:solidFill>
              <a:latin typeface="Times New Roman" charset="0"/>
              <a:ea typeface="Times New Roman" charset="0"/>
              <a:cs typeface="Times New Roman" charset="0"/>
            </a:endParaRPr>
          </a:p>
        </p:txBody>
      </p:sp>
      <p:sp>
        <p:nvSpPr>
          <p:cNvPr id="6" name="矩形 5"/>
          <p:cNvSpPr/>
          <p:nvPr/>
        </p:nvSpPr>
        <p:spPr>
          <a:xfrm>
            <a:off x="5472220" y="1613750"/>
            <a:ext cx="6096000" cy="3159326"/>
          </a:xfrm>
          <a:prstGeom prst="rect">
            <a:avLst/>
          </a:prstGeom>
        </p:spPr>
        <p:txBody>
          <a:bodyPr>
            <a:spAutoFit/>
          </a:bodyPr>
          <a:lstStyle/>
          <a:p>
            <a:pPr marL="228600" indent="-228600">
              <a:lnSpc>
                <a:spcPct val="120000"/>
              </a:lnSpc>
              <a:spcBef>
                <a:spcPts val="1000"/>
              </a:spcBef>
              <a:buFont typeface="Arial"/>
              <a:buChar char="•"/>
            </a:pPr>
            <a:r>
              <a:rPr lang="en-US" altLang="zh-CN" sz="2400" dirty="0" err="1">
                <a:solidFill>
                  <a:srgbClr val="FF0000"/>
                </a:solidFill>
                <a:latin typeface="Times New Roman" panose="02020603050405020304" pitchFamily="18" charset="0"/>
                <a:ea typeface="微软雅黑" panose="020B0503020204020204" pitchFamily="34" charset="-122"/>
              </a:rPr>
              <a:t>Unobstrusively</a:t>
            </a:r>
            <a:r>
              <a:rPr lang="en-US" altLang="zh-CN" sz="2400" dirty="0">
                <a:solidFill>
                  <a:srgbClr val="FF0000"/>
                </a:solidFill>
                <a:latin typeface="Times New Roman" panose="02020603050405020304" pitchFamily="18" charset="0"/>
                <a:ea typeface="微软雅黑" panose="020B0503020204020204" pitchFamily="34" charset="-122"/>
              </a:rPr>
              <a:t> observation </a:t>
            </a:r>
          </a:p>
          <a:p>
            <a:pPr marL="685800" lvl="1" indent="-228600">
              <a:spcBef>
                <a:spcPts val="500"/>
              </a:spcBef>
              <a:buFont typeface="Arial"/>
              <a:buChar char="•"/>
            </a:pPr>
            <a:r>
              <a:rPr lang="en-US" altLang="zh-CN" sz="2000" dirty="0">
                <a:latin typeface="Times New Roman" panose="02020603050405020304" pitchFamily="18" charset="0"/>
                <a:ea typeface="微软雅黑" panose="020B0503020204020204" pitchFamily="34" charset="-122"/>
              </a:rPr>
              <a:t>E.g., online dating sites</a:t>
            </a:r>
          </a:p>
          <a:p>
            <a:pPr marL="685800" lvl="1" indent="-228600">
              <a:spcBef>
                <a:spcPts val="500"/>
              </a:spcBef>
              <a:buFont typeface="Arial"/>
              <a:buChar char="•"/>
            </a:pPr>
            <a:r>
              <a:rPr lang="en-US" altLang="zh-CN" sz="2000" dirty="0" err="1">
                <a:latin typeface="Times New Roman" panose="02020603050405020304" pitchFamily="18" charset="0"/>
                <a:ea typeface="微软雅黑" panose="020B0503020204020204" pitchFamily="34" charset="-122"/>
              </a:rPr>
              <a:t>Robnett</a:t>
            </a:r>
            <a:r>
              <a:rPr lang="en-US" altLang="zh-CN" sz="2000" dirty="0">
                <a:latin typeface="Times New Roman" panose="02020603050405020304" pitchFamily="18" charset="0"/>
                <a:ea typeface="微软雅黑" panose="020B0503020204020204" pitchFamily="34" charset="-122"/>
              </a:rPr>
              <a:t> and Feliciano (Feliciano </a:t>
            </a:r>
            <a:r>
              <a:rPr lang="it-IT" altLang="zh-CN" sz="2000" dirty="0">
                <a:latin typeface="Times New Roman" panose="02020603050405020304" pitchFamily="18" charset="0"/>
                <a:ea typeface="微软雅黑" panose="020B0503020204020204" pitchFamily="34" charset="-122"/>
              </a:rPr>
              <a:t>et al. 2009, </a:t>
            </a:r>
            <a:r>
              <a:rPr lang="it-IT" altLang="zh-CN" sz="2000" dirty="0" err="1">
                <a:latin typeface="Times New Roman" panose="02020603050405020304" pitchFamily="18" charset="0"/>
                <a:ea typeface="微软雅黑" panose="020B0503020204020204" pitchFamily="34" charset="-122"/>
              </a:rPr>
              <a:t>Robnett</a:t>
            </a:r>
            <a:r>
              <a:rPr lang="it-IT" altLang="zh-CN" sz="2000" dirty="0">
                <a:latin typeface="Times New Roman" panose="02020603050405020304" pitchFamily="18" charset="0"/>
                <a:ea typeface="微软雅黑" panose="020B0503020204020204" pitchFamily="34" charset="-122"/>
              </a:rPr>
              <a:t> &amp; Feliciano 2011) </a:t>
            </a:r>
            <a:r>
              <a:rPr lang="it-IT" altLang="zh-CN" sz="2000" dirty="0" err="1">
                <a:latin typeface="Times New Roman" panose="02020603050405020304" pitchFamily="18" charset="0"/>
                <a:ea typeface="微软雅黑" panose="020B0503020204020204" pitchFamily="34" charset="-122"/>
              </a:rPr>
              <a:t>found</a:t>
            </a:r>
            <a:r>
              <a:rPr lang="it-IT" altLang="zh-CN" sz="2000" dirty="0">
                <a:latin typeface="Times New Roman" panose="02020603050405020304" pitchFamily="18" charset="0"/>
                <a:ea typeface="微软雅黑" panose="020B0503020204020204" pitchFamily="34" charset="-122"/>
              </a:rPr>
              <a:t> </a:t>
            </a:r>
            <a:r>
              <a:rPr lang="en-US" altLang="zh-CN" sz="2000" dirty="0">
                <a:latin typeface="Times New Roman" panose="02020603050405020304" pitchFamily="18" charset="0"/>
                <a:ea typeface="微软雅黑" panose="020B0503020204020204" pitchFamily="34" charset="-122"/>
              </a:rPr>
              <a:t>that, among those Whites who stated racial preferences in their online profiles, men were more likely to exclude Blacks than other racial categories, whereas women were more likely to exclude Asians.</a:t>
            </a:r>
          </a:p>
          <a:p>
            <a:pPr marL="685800" lvl="1" indent="-228600">
              <a:spcBef>
                <a:spcPts val="500"/>
              </a:spcBef>
              <a:buFont typeface="Arial"/>
              <a:buChar char="•"/>
            </a:pPr>
            <a:endParaRPr lang="en-US" altLang="zh-CN"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924870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a:xfrm>
            <a:off x="650678" y="1092290"/>
            <a:ext cx="10907713" cy="736511"/>
          </a:xfrm>
        </p:spPr>
        <p:txBody>
          <a:bodyPr/>
          <a:lstStyle/>
          <a:p>
            <a:r>
              <a:rPr lang="en-US" altLang="zh-CN" baseline="0" dirty="0">
                <a:latin typeface="Times New Roman" charset="0"/>
                <a:ea typeface="Times New Roman" charset="0"/>
                <a:cs typeface="Times New Roman" charset="0"/>
              </a:rPr>
              <a:t>Watts (2013): </a:t>
            </a:r>
            <a:r>
              <a:rPr lang="zh-CN" altLang="en-US" baseline="0" dirty="0" smtClean="0">
                <a:latin typeface="Times New Roman" charset="0"/>
                <a:ea typeface="Times New Roman" charset="0"/>
                <a:cs typeface="Times New Roman" charset="0"/>
              </a:rPr>
              <a:t>计算社会科学发展现状</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731671" y="1835643"/>
            <a:ext cx="5413360" cy="4160513"/>
          </a:xfrm>
        </p:spPr>
        <p:txBody>
          <a:bodyPr>
            <a:normAutofit/>
          </a:bodyPr>
          <a:lstStyle/>
          <a:p>
            <a:pPr marL="0" indent="0">
              <a:lnSpc>
                <a:spcPct val="110000"/>
              </a:lnSpc>
              <a:buNone/>
            </a:pPr>
            <a:r>
              <a:rPr lang="en-US" altLang="zh-CN" sz="2000" b="1" baseline="0" dirty="0">
                <a:solidFill>
                  <a:srgbClr val="B62B52"/>
                </a:solidFill>
                <a:latin typeface="Times New Roman" charset="0"/>
                <a:ea typeface="Times New Roman" charset="0"/>
                <a:cs typeface="Times New Roman" charset="0"/>
              </a:rPr>
              <a:t>Exciting Progress</a:t>
            </a:r>
            <a:r>
              <a:rPr lang="en-US" altLang="zh-CN" sz="2000" baseline="0" dirty="0">
                <a:solidFill>
                  <a:srgbClr val="B62B52"/>
                </a:solidFill>
                <a:latin typeface="Times New Roman" charset="0"/>
                <a:ea typeface="Times New Roman" charset="0"/>
                <a:cs typeface="Times New Roman" charset="0"/>
              </a:rPr>
              <a:t>:</a:t>
            </a:r>
          </a:p>
          <a:p>
            <a:pPr>
              <a:lnSpc>
                <a:spcPct val="110000"/>
              </a:lnSpc>
            </a:pPr>
            <a:r>
              <a:rPr lang="en-US" altLang="zh-CN" sz="2000" baseline="0" dirty="0">
                <a:latin typeface="Times New Roman" charset="0"/>
                <a:ea typeface="Times New Roman" charset="0"/>
                <a:cs typeface="Times New Roman" charset="0"/>
              </a:rPr>
              <a:t>Availability of big data</a:t>
            </a:r>
          </a:p>
          <a:p>
            <a:pPr>
              <a:lnSpc>
                <a:spcPct val="110000"/>
              </a:lnSpc>
            </a:pPr>
            <a:r>
              <a:rPr lang="en-US" altLang="zh-CN" sz="2000" baseline="0" dirty="0">
                <a:latin typeface="Times New Roman" charset="0"/>
                <a:ea typeface="Times New Roman" charset="0"/>
                <a:cs typeface="Times New Roman" charset="0"/>
              </a:rPr>
              <a:t>Use of computing tools</a:t>
            </a:r>
          </a:p>
          <a:p>
            <a:pPr>
              <a:lnSpc>
                <a:spcPct val="110000"/>
              </a:lnSpc>
            </a:pPr>
            <a:r>
              <a:rPr lang="en-US" altLang="zh-CN" sz="2000" baseline="0" dirty="0" smtClean="0">
                <a:latin typeface="Times New Roman" charset="0"/>
                <a:ea typeface="Times New Roman" charset="0"/>
                <a:cs typeface="Times New Roman" charset="0"/>
              </a:rPr>
              <a:t>Involvement of computing scientists</a:t>
            </a:r>
          </a:p>
          <a:p>
            <a:pPr marL="0" indent="0">
              <a:lnSpc>
                <a:spcPct val="110000"/>
              </a:lnSpc>
              <a:buNone/>
            </a:pPr>
            <a:r>
              <a:rPr lang="en-US" altLang="zh-CN" sz="2000" b="1" dirty="0">
                <a:solidFill>
                  <a:srgbClr val="B62B52"/>
                </a:solidFill>
                <a:latin typeface="Times New Roman" charset="0"/>
                <a:ea typeface="Times New Roman" charset="0"/>
                <a:cs typeface="Times New Roman" charset="0"/>
              </a:rPr>
              <a:t>Little </a:t>
            </a:r>
            <a:r>
              <a:rPr lang="en-US" altLang="zh-CN" sz="2000" b="1" dirty="0" smtClean="0">
                <a:solidFill>
                  <a:srgbClr val="B62B52"/>
                </a:solidFill>
                <a:latin typeface="Times New Roman" charset="0"/>
                <a:ea typeface="Times New Roman" charset="0"/>
                <a:cs typeface="Times New Roman" charset="0"/>
              </a:rPr>
              <a:t>Progress </a:t>
            </a:r>
            <a:r>
              <a:rPr lang="en-US" altLang="zh-CN" sz="2000" b="1" dirty="0">
                <a:solidFill>
                  <a:srgbClr val="B62B52"/>
                </a:solidFill>
                <a:latin typeface="Times New Roman" charset="0"/>
                <a:ea typeface="Times New Roman" charset="0"/>
                <a:cs typeface="Times New Roman" charset="0"/>
              </a:rPr>
              <a:t>on </a:t>
            </a:r>
            <a:r>
              <a:rPr lang="en-US" altLang="zh-CN" sz="2000" b="1" dirty="0" smtClean="0">
                <a:solidFill>
                  <a:srgbClr val="B62B52"/>
                </a:solidFill>
                <a:latin typeface="Times New Roman" charset="0"/>
                <a:ea typeface="Times New Roman" charset="0"/>
                <a:cs typeface="Times New Roman" charset="0"/>
              </a:rPr>
              <a:t>Big Issues</a:t>
            </a:r>
            <a:r>
              <a:rPr lang="en-US" altLang="zh-CN" sz="2000" b="1" dirty="0">
                <a:solidFill>
                  <a:srgbClr val="B62B52"/>
                </a:solidFill>
                <a:latin typeface="Times New Roman" charset="0"/>
                <a:ea typeface="Times New Roman" charset="0"/>
                <a:cs typeface="Times New Roman" charset="0"/>
              </a:rPr>
              <a:t>:</a:t>
            </a:r>
          </a:p>
          <a:p>
            <a:pPr>
              <a:lnSpc>
                <a:spcPct val="110000"/>
              </a:lnSpc>
            </a:pPr>
            <a:r>
              <a:rPr lang="en-US" altLang="zh-CN" sz="2000" baseline="0" dirty="0" smtClean="0">
                <a:latin typeface="Times New Roman" charset="0"/>
                <a:ea typeface="Times New Roman" charset="0"/>
                <a:cs typeface="Times New Roman" charset="0"/>
              </a:rPr>
              <a:t>Financial Risk</a:t>
            </a:r>
            <a:endParaRPr lang="en-US" altLang="zh-CN" sz="2000" baseline="0" dirty="0">
              <a:latin typeface="Times New Roman" charset="0"/>
              <a:ea typeface="Times New Roman" charset="0"/>
              <a:cs typeface="Times New Roman" charset="0"/>
            </a:endParaRPr>
          </a:p>
          <a:p>
            <a:pPr>
              <a:lnSpc>
                <a:spcPct val="110000"/>
              </a:lnSpc>
            </a:pPr>
            <a:r>
              <a:rPr lang="en-US" altLang="zh-CN" sz="2000" baseline="0" dirty="0" smtClean="0">
                <a:latin typeface="Times New Roman" charset="0"/>
                <a:ea typeface="Times New Roman" charset="0"/>
                <a:cs typeface="Times New Roman" charset="0"/>
              </a:rPr>
              <a:t>Complex Organization</a:t>
            </a:r>
            <a:endParaRPr lang="en-US" altLang="zh-CN" sz="2000" baseline="0" dirty="0">
              <a:latin typeface="Times New Roman" charset="0"/>
              <a:ea typeface="Times New Roman" charset="0"/>
              <a:cs typeface="Times New Roman" charset="0"/>
            </a:endParaRPr>
          </a:p>
          <a:p>
            <a:pPr>
              <a:lnSpc>
                <a:spcPct val="110000"/>
              </a:lnSpc>
            </a:pPr>
            <a:r>
              <a:rPr lang="en-US" altLang="zh-CN" sz="2000" baseline="0" dirty="0" smtClean="0">
                <a:latin typeface="Times New Roman" charset="0"/>
                <a:ea typeface="Times New Roman" charset="0"/>
                <a:cs typeface="Times New Roman" charset="0"/>
              </a:rPr>
              <a:t>Epidemic</a:t>
            </a:r>
            <a:endParaRPr lang="en-US" altLang="zh-CN" sz="2000" baseline="0" dirty="0">
              <a:latin typeface="Times New Roman" charset="0"/>
              <a:ea typeface="Times New Roman" charset="0"/>
              <a:cs typeface="Times New Roman" charset="0"/>
            </a:endParaRPr>
          </a:p>
          <a:p>
            <a:pPr>
              <a:lnSpc>
                <a:spcPct val="110000"/>
              </a:lnSpc>
            </a:pPr>
            <a:r>
              <a:rPr lang="en-US" altLang="zh-CN" sz="2000" baseline="0" dirty="0" smtClean="0">
                <a:latin typeface="Times New Roman" charset="0"/>
                <a:ea typeface="Times New Roman" charset="0"/>
                <a:cs typeface="Times New Roman" charset="0"/>
              </a:rPr>
              <a:t>Social Movement</a:t>
            </a:r>
            <a:endParaRPr lang="en-US" altLang="zh-CN" sz="2000" baseline="0" dirty="0">
              <a:latin typeface="Times New Roman" charset="0"/>
              <a:ea typeface="Times New Roman" charset="0"/>
              <a:cs typeface="Times New Roman" charset="0"/>
            </a:endParaRPr>
          </a:p>
        </p:txBody>
      </p:sp>
      <p:sp>
        <p:nvSpPr>
          <p:cNvPr id="5" name="文本占位符 3"/>
          <p:cNvSpPr txBox="1">
            <a:spLocks/>
          </p:cNvSpPr>
          <p:nvPr/>
        </p:nvSpPr>
        <p:spPr>
          <a:xfrm>
            <a:off x="6145031" y="1842485"/>
            <a:ext cx="5413360" cy="416051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a:buChar char="•"/>
              <a:defRPr sz="2800" kern="1200">
                <a:solidFill>
                  <a:schemeClr val="tx1"/>
                </a:solidFill>
                <a:latin typeface="+mj-ea"/>
                <a:ea typeface="+mj-ea"/>
                <a:cs typeface="+mn-cs"/>
              </a:defRPr>
            </a:lvl1pPr>
            <a:lvl2pPr marL="685800" indent="-228600" algn="l" defTabSz="914400" rtl="0" eaLnBrk="1" latinLnBrk="0" hangingPunct="1">
              <a:lnSpc>
                <a:spcPct val="150000"/>
              </a:lnSpc>
              <a:spcBef>
                <a:spcPts val="500"/>
              </a:spcBef>
              <a:buFont typeface="Arial"/>
              <a:buChar char="•"/>
              <a:defRPr sz="2400" kern="1200">
                <a:solidFill>
                  <a:schemeClr val="tx1"/>
                </a:solidFill>
                <a:latin typeface="+mj-ea"/>
                <a:ea typeface="+mj-ea"/>
                <a:cs typeface="+mn-cs"/>
              </a:defRPr>
            </a:lvl2pPr>
            <a:lvl3pPr marL="1143000" indent="-228600" algn="l" defTabSz="914400" rtl="0" eaLnBrk="1" latinLnBrk="0" hangingPunct="1">
              <a:lnSpc>
                <a:spcPct val="150000"/>
              </a:lnSpc>
              <a:spcBef>
                <a:spcPts val="500"/>
              </a:spcBef>
              <a:buFont typeface="Arial"/>
              <a:buChar char="•"/>
              <a:defRPr sz="2000" kern="1200">
                <a:solidFill>
                  <a:schemeClr val="tx1"/>
                </a:solidFill>
                <a:latin typeface="+mj-ea"/>
                <a:ea typeface="+mj-ea"/>
                <a:cs typeface="+mn-cs"/>
              </a:defRPr>
            </a:lvl3pPr>
            <a:lvl4pPr marL="1600200" indent="-228600" algn="l" defTabSz="914400" rtl="0" eaLnBrk="1" latinLnBrk="0" hangingPunct="1">
              <a:lnSpc>
                <a:spcPct val="150000"/>
              </a:lnSpc>
              <a:spcBef>
                <a:spcPts val="500"/>
              </a:spcBef>
              <a:buFont typeface="Arial"/>
              <a:buChar char="•"/>
              <a:defRPr sz="1800" kern="1200">
                <a:solidFill>
                  <a:schemeClr val="tx1"/>
                </a:solidFill>
                <a:latin typeface="+mj-ea"/>
                <a:ea typeface="+mj-ea"/>
                <a:cs typeface="+mn-cs"/>
              </a:defRPr>
            </a:lvl4pPr>
            <a:lvl5pPr marL="2057400" indent="-228600" algn="l" defTabSz="914400" rtl="0" eaLnBrk="1" latinLnBrk="0" hangingPunct="1">
              <a:lnSpc>
                <a:spcPct val="150000"/>
              </a:lnSpc>
              <a:spcBef>
                <a:spcPts val="500"/>
              </a:spcBef>
              <a:buFont typeface="Arial"/>
              <a:buChar char="•"/>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10000"/>
              </a:lnSpc>
              <a:buNone/>
            </a:pPr>
            <a:r>
              <a:rPr lang="en-US" altLang="zh-CN" sz="2000" b="1" dirty="0">
                <a:solidFill>
                  <a:srgbClr val="B62B52"/>
                </a:solidFill>
                <a:latin typeface="Times New Roman" panose="02020603050405020304" pitchFamily="18" charset="0"/>
                <a:ea typeface="微软雅黑" panose="020B0503020204020204" pitchFamily="34" charset="-122"/>
              </a:rPr>
              <a:t>Difficulties in </a:t>
            </a:r>
            <a:r>
              <a:rPr lang="en-US" altLang="zh-CN" sz="2000" b="1" dirty="0" smtClean="0">
                <a:solidFill>
                  <a:srgbClr val="B62B52"/>
                </a:solidFill>
                <a:latin typeface="Times New Roman" panose="02020603050405020304" pitchFamily="18" charset="0"/>
                <a:ea typeface="微软雅黑" panose="020B0503020204020204" pitchFamily="34" charset="-122"/>
              </a:rPr>
              <a:t>Social Science</a:t>
            </a:r>
            <a:r>
              <a:rPr lang="en-US" altLang="zh-CN" sz="2000" b="1" dirty="0">
                <a:solidFill>
                  <a:srgbClr val="B62B52"/>
                </a:solidFill>
                <a:latin typeface="Times New Roman" panose="02020603050405020304" pitchFamily="18" charset="0"/>
                <a:ea typeface="微软雅黑" panose="020B0503020204020204" pitchFamily="34" charset="-122"/>
              </a:rPr>
              <a:t>:</a:t>
            </a:r>
          </a:p>
          <a:p>
            <a:pPr>
              <a:lnSpc>
                <a:spcPct val="110000"/>
              </a:lnSpc>
            </a:pPr>
            <a:r>
              <a:rPr lang="en-US" altLang="zh-CN" sz="2000" dirty="0">
                <a:latin typeface="Times New Roman" panose="02020603050405020304" pitchFamily="18" charset="0"/>
                <a:cs typeface="Times New Roman" panose="02020603050405020304" pitchFamily="18" charset="0"/>
              </a:rPr>
              <a:t>Complexity of </a:t>
            </a:r>
            <a:r>
              <a:rPr lang="en-US" altLang="zh-CN" sz="2000" dirty="0" smtClean="0">
                <a:latin typeface="Times New Roman" panose="02020603050405020304" pitchFamily="18" charset="0"/>
                <a:cs typeface="Times New Roman" panose="02020603050405020304" pitchFamily="18" charset="0"/>
              </a:rPr>
              <a:t>Social Problems</a:t>
            </a:r>
            <a:endParaRPr lang="en-US" altLang="zh-CN" sz="2000" dirty="0">
              <a:latin typeface="Times New Roman" panose="02020603050405020304" pitchFamily="18" charset="0"/>
              <a:cs typeface="Times New Roman" panose="02020603050405020304" pitchFamily="18" charset="0"/>
            </a:endParaRPr>
          </a:p>
          <a:p>
            <a:pPr>
              <a:lnSpc>
                <a:spcPct val="110000"/>
              </a:lnSpc>
            </a:pPr>
            <a:r>
              <a:rPr lang="en-US" altLang="zh-CN" sz="2000" dirty="0">
                <a:latin typeface="Times New Roman" panose="02020603050405020304" pitchFamily="18" charset="0"/>
                <a:cs typeface="Times New Roman" panose="02020603050405020304" pitchFamily="18" charset="0"/>
              </a:rPr>
              <a:t>Difficulty of </a:t>
            </a:r>
            <a:r>
              <a:rPr lang="en-US" altLang="zh-CN" sz="2000" dirty="0" smtClean="0">
                <a:latin typeface="Times New Roman" panose="02020603050405020304" pitchFamily="18" charset="0"/>
                <a:cs typeface="Times New Roman" panose="02020603050405020304" pitchFamily="18" charset="0"/>
              </a:rPr>
              <a:t>Relevant Data</a:t>
            </a:r>
            <a:endParaRPr lang="en-US" altLang="zh-CN" sz="2000" dirty="0">
              <a:latin typeface="Times New Roman" panose="02020603050405020304" pitchFamily="18" charset="0"/>
              <a:cs typeface="Times New Roman" panose="02020603050405020304" pitchFamily="18" charset="0"/>
            </a:endParaRPr>
          </a:p>
          <a:p>
            <a:pPr>
              <a:lnSpc>
                <a:spcPct val="110000"/>
              </a:lnSpc>
            </a:pPr>
            <a:r>
              <a:rPr lang="en-US" altLang="zh-CN" sz="2000" dirty="0">
                <a:latin typeface="Times New Roman" panose="02020603050405020304" pitchFamily="18" charset="0"/>
                <a:cs typeface="Times New Roman" panose="02020603050405020304" pitchFamily="18" charset="0"/>
              </a:rPr>
              <a:t>Problem with </a:t>
            </a:r>
            <a:r>
              <a:rPr lang="en-US" altLang="zh-CN" sz="2000" dirty="0" smtClean="0">
                <a:latin typeface="Times New Roman" panose="02020603050405020304" pitchFamily="18" charset="0"/>
                <a:cs typeface="Times New Roman" panose="02020603050405020304" pitchFamily="18" charset="0"/>
              </a:rPr>
              <a:t>Experiment</a:t>
            </a:r>
            <a:endParaRPr lang="en-US" altLang="zh-CN" sz="2000" dirty="0">
              <a:latin typeface="Times New Roman" panose="02020603050405020304" pitchFamily="18" charset="0"/>
              <a:cs typeface="Times New Roman" panose="02020603050405020304" pitchFamily="18" charset="0"/>
            </a:endParaRPr>
          </a:p>
          <a:p>
            <a:pPr marL="0" indent="0">
              <a:lnSpc>
                <a:spcPct val="110000"/>
              </a:lnSpc>
              <a:buNone/>
            </a:pPr>
            <a:r>
              <a:rPr lang="en-US" altLang="zh-CN" sz="2000" b="1" dirty="0">
                <a:solidFill>
                  <a:srgbClr val="B62B52"/>
                </a:solidFill>
                <a:latin typeface="Times New Roman" panose="02020603050405020304" pitchFamily="18" charset="0"/>
                <a:ea typeface="微软雅黑" panose="020B0503020204020204" pitchFamily="34" charset="-122"/>
              </a:rPr>
              <a:t>Future Direction:</a:t>
            </a:r>
          </a:p>
          <a:p>
            <a:pPr>
              <a:lnSpc>
                <a:spcPct val="110000"/>
              </a:lnSpc>
            </a:pPr>
            <a:r>
              <a:rPr lang="en-US" altLang="zh-CN" sz="2000" dirty="0">
                <a:latin typeface="Times New Roman" panose="02020603050405020304" pitchFamily="18" charset="0"/>
                <a:cs typeface="Times New Roman" panose="02020603050405020304" pitchFamily="18" charset="0"/>
              </a:rPr>
              <a:t>Social supercolliders of multi-source data</a:t>
            </a:r>
          </a:p>
          <a:p>
            <a:pPr>
              <a:lnSpc>
                <a:spcPct val="110000"/>
              </a:lnSpc>
            </a:pPr>
            <a:r>
              <a:rPr lang="en-US" altLang="zh-CN" sz="2000" dirty="0">
                <a:latin typeface="Times New Roman" panose="02020603050405020304" pitchFamily="18" charset="0"/>
                <a:cs typeface="Times New Roman" panose="02020603050405020304" pitchFamily="18" charset="0"/>
              </a:rPr>
              <a:t>Virtual </a:t>
            </a:r>
            <a:r>
              <a:rPr lang="en-US" altLang="zh-CN" sz="2000" dirty="0" smtClean="0">
                <a:latin typeface="Times New Roman" panose="02020603050405020304" pitchFamily="18" charset="0"/>
                <a:cs typeface="Times New Roman" panose="02020603050405020304" pitchFamily="18" charset="0"/>
              </a:rPr>
              <a:t>Labs </a:t>
            </a:r>
            <a:r>
              <a:rPr lang="en-US" altLang="zh-CN" sz="2000" dirty="0">
                <a:latin typeface="Times New Roman" panose="02020603050405020304" pitchFamily="18" charset="0"/>
                <a:cs typeface="Times New Roman" panose="02020603050405020304" pitchFamily="18" charset="0"/>
              </a:rPr>
              <a:t>for </a:t>
            </a:r>
            <a:r>
              <a:rPr lang="en-US" altLang="zh-CN" sz="2000" dirty="0" smtClean="0">
                <a:latin typeface="Times New Roman" panose="02020603050405020304" pitchFamily="18" charset="0"/>
                <a:cs typeface="Times New Roman" panose="02020603050405020304" pitchFamily="18" charset="0"/>
              </a:rPr>
              <a:t>Experimental Macrosociology</a:t>
            </a:r>
            <a:endParaRPr lang="en-US" altLang="zh-CN" sz="2000" dirty="0">
              <a:latin typeface="Times New Roman" panose="02020603050405020304" pitchFamily="18" charset="0"/>
              <a:cs typeface="Times New Roman" panose="02020603050405020304" pitchFamily="18" charset="0"/>
            </a:endParaRPr>
          </a:p>
          <a:p>
            <a:pPr>
              <a:lnSpc>
                <a:spcPct val="110000"/>
              </a:lnSpc>
            </a:pPr>
            <a:r>
              <a:rPr lang="en-US" altLang="zh-CN" sz="2000" dirty="0">
                <a:latin typeface="Times New Roman" panose="02020603050405020304" pitchFamily="18" charset="0"/>
                <a:cs typeface="Times New Roman" panose="02020603050405020304" pitchFamily="18" charset="0"/>
              </a:rPr>
              <a:t>Involvement by </a:t>
            </a:r>
            <a:r>
              <a:rPr lang="en-US" altLang="zh-CN" sz="2000" dirty="0" smtClean="0">
                <a:latin typeface="Times New Roman" panose="02020603050405020304" pitchFamily="18" charset="0"/>
                <a:cs typeface="Times New Roman" panose="02020603050405020304" pitchFamily="18" charset="0"/>
              </a:rPr>
              <a:t>Social Scientists</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63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latin typeface="Times New Roman" charset="0"/>
              <a:ea typeface="Times New Roman" charset="0"/>
              <a:cs typeface="Times New Roman" charset="0"/>
            </a:endParaRPr>
          </a:p>
        </p:txBody>
      </p:sp>
      <p:sp>
        <p:nvSpPr>
          <p:cNvPr id="3" name="文本占位符 2"/>
          <p:cNvSpPr>
            <a:spLocks noGrp="1"/>
          </p:cNvSpPr>
          <p:nvPr>
            <p:ph type="body" sz="quarter" idx="10"/>
          </p:nvPr>
        </p:nvSpPr>
        <p:spPr>
          <a:xfrm>
            <a:off x="339434" y="995228"/>
            <a:ext cx="10907713" cy="736511"/>
          </a:xfrm>
        </p:spPr>
        <p:txBody>
          <a:bodyPr/>
          <a:lstStyle/>
          <a:p>
            <a:r>
              <a:rPr kumimoji="1" lang="zh-CN" altLang="en-US" dirty="0" smtClean="0">
                <a:latin typeface="Times New Roman" charset="0"/>
                <a:ea typeface="Times New Roman" charset="0"/>
                <a:cs typeface="Times New Roman" charset="0"/>
              </a:rPr>
              <a:t>所谓“计算传播学”：数据驱动的新研究范式 </a:t>
            </a:r>
            <a:endParaRPr kumimoji="1" lang="zh-CN" altLang="en-US"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533618" y="2104250"/>
            <a:ext cx="6526315" cy="3592482"/>
          </a:xfrm>
        </p:spPr>
        <p:txBody>
          <a:bodyPr>
            <a:normAutofit/>
          </a:bodyPr>
          <a:lstStyle/>
          <a:p>
            <a:r>
              <a:rPr lang="zh-CN" altLang="zh-CN" sz="2400" dirty="0">
                <a:latin typeface="Times New Roman" charset="0"/>
                <a:ea typeface="Times New Roman" charset="0"/>
                <a:cs typeface="Times New Roman" charset="0"/>
              </a:rPr>
              <a:t>计算传播学致力于寻找传播学可计算化的基因，以</a:t>
            </a:r>
            <a:r>
              <a:rPr lang="zh-CN" altLang="zh-CN" sz="2400" dirty="0">
                <a:solidFill>
                  <a:srgbClr val="FF0000"/>
                </a:solidFill>
                <a:latin typeface="Times New Roman" charset="0"/>
                <a:ea typeface="Times New Roman" charset="0"/>
                <a:cs typeface="Times New Roman" charset="0"/>
              </a:rPr>
              <a:t>传播网络分析</a:t>
            </a:r>
            <a:r>
              <a:rPr lang="zh-CN" altLang="zh-CN" sz="2400" dirty="0">
                <a:latin typeface="Times New Roman" charset="0"/>
                <a:ea typeface="Times New Roman" charset="0"/>
                <a:cs typeface="Times New Roman" charset="0"/>
              </a:rPr>
              <a:t>、</a:t>
            </a:r>
            <a:r>
              <a:rPr lang="zh-CN" altLang="zh-CN" sz="2400" dirty="0">
                <a:solidFill>
                  <a:srgbClr val="FF0000"/>
                </a:solidFill>
                <a:latin typeface="Times New Roman" charset="0"/>
                <a:ea typeface="Times New Roman" charset="0"/>
                <a:cs typeface="Times New Roman" charset="0"/>
              </a:rPr>
              <a:t>传播文本挖掘</a:t>
            </a:r>
            <a:r>
              <a:rPr lang="zh-CN" altLang="zh-CN" sz="2400" dirty="0">
                <a:latin typeface="Times New Roman" charset="0"/>
                <a:ea typeface="Times New Roman" charset="0"/>
                <a:cs typeface="Times New Roman" charset="0"/>
              </a:rPr>
              <a:t>、数据科学等为主要分析工具，大规模地收集并分析</a:t>
            </a:r>
            <a:r>
              <a:rPr lang="zh-CN" altLang="zh-CN" sz="2400" dirty="0">
                <a:solidFill>
                  <a:srgbClr val="FF0000"/>
                </a:solidFill>
                <a:latin typeface="Times New Roman" charset="0"/>
                <a:ea typeface="Times New Roman" charset="0"/>
                <a:cs typeface="Times New Roman" charset="0"/>
              </a:rPr>
              <a:t>人类传播行为数据</a:t>
            </a:r>
            <a:r>
              <a:rPr lang="zh-CN" altLang="zh-CN" sz="2400" dirty="0">
                <a:latin typeface="Times New Roman" charset="0"/>
                <a:ea typeface="Times New Roman" charset="0"/>
                <a:cs typeface="Times New Roman" charset="0"/>
              </a:rPr>
              <a:t>，</a:t>
            </a:r>
            <a:r>
              <a:rPr lang="zh-CN" altLang="zh-CN" sz="2400" dirty="0">
                <a:solidFill>
                  <a:srgbClr val="FF0000"/>
                </a:solidFill>
                <a:latin typeface="Times New Roman" charset="0"/>
                <a:ea typeface="Times New Roman" charset="0"/>
                <a:cs typeface="Times New Roman" charset="0"/>
              </a:rPr>
              <a:t>挖掘人类传播行为背后的模式和法则，分析模式背后的生成机制与基本原理。</a:t>
            </a:r>
            <a:endParaRPr lang="zh-CN" altLang="en-US" sz="2400" dirty="0">
              <a:solidFill>
                <a:srgbClr val="FF0000"/>
              </a:solidFill>
              <a:latin typeface="Times New Roman" charset="0"/>
              <a:ea typeface="Times New Roman" charset="0"/>
              <a:cs typeface="Times New Roman" charset="0"/>
            </a:endParaRPr>
          </a:p>
          <a:p>
            <a:endParaRPr kumimoji="1" lang="zh-CN" altLang="en-US" sz="2400" dirty="0">
              <a:latin typeface="Times New Roman" charset="0"/>
              <a:ea typeface="Times New Roman" charset="0"/>
              <a:cs typeface="Times New Roman" charset="0"/>
            </a:endParaRPr>
          </a:p>
        </p:txBody>
      </p:sp>
      <p:graphicFrame>
        <p:nvGraphicFramePr>
          <p:cNvPr id="6" name="图表 5"/>
          <p:cNvGraphicFramePr/>
          <p:nvPr>
            <p:extLst/>
          </p:nvPr>
        </p:nvGraphicFramePr>
        <p:xfrm>
          <a:off x="5597236" y="1776918"/>
          <a:ext cx="7649275" cy="4406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2423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1"/>
          </p:nvPr>
        </p:nvSpPr>
        <p:spPr>
          <a:xfrm>
            <a:off x="1341419" y="2442460"/>
            <a:ext cx="5181600" cy="3317385"/>
          </a:xfrm>
        </p:spPr>
        <p:txBody>
          <a:bodyPr/>
          <a:lstStyle/>
          <a:p>
            <a:r>
              <a:rPr lang="en-US" altLang="zh-CN" sz="1800" dirty="0" smtClean="0">
                <a:latin typeface="Times New Roman" charset="0"/>
                <a:ea typeface="Times New Roman" charset="0"/>
                <a:cs typeface="Times New Roman" charset="0"/>
              </a:rPr>
              <a:t>Social Network </a:t>
            </a:r>
          </a:p>
          <a:p>
            <a:r>
              <a:rPr lang="en-US" altLang="zh-CN" sz="1800" dirty="0" smtClean="0">
                <a:latin typeface="Times New Roman" charset="0"/>
                <a:ea typeface="Times New Roman" charset="0"/>
                <a:cs typeface="Times New Roman" charset="0"/>
              </a:rPr>
              <a:t>Human Behavioral Theories </a:t>
            </a:r>
            <a:endParaRPr lang="zh-CN" altLang="en-US" sz="1800" dirty="0" smtClean="0">
              <a:latin typeface="Times New Roman" charset="0"/>
              <a:ea typeface="Times New Roman" charset="0"/>
              <a:cs typeface="Times New Roman" charset="0"/>
            </a:endParaRPr>
          </a:p>
          <a:p>
            <a:r>
              <a:rPr lang="en-US" altLang="zh-CN" sz="2000" dirty="0" smtClean="0">
                <a:latin typeface="Times New Roman" charset="0"/>
                <a:ea typeface="Times New Roman" charset="0"/>
                <a:cs typeface="Times New Roman" charset="0"/>
              </a:rPr>
              <a:t>Information</a:t>
            </a:r>
            <a:r>
              <a:rPr lang="zh-CN" altLang="en-US" sz="2000" dirty="0" smtClean="0">
                <a:latin typeface="Times New Roman" charset="0"/>
                <a:ea typeface="Times New Roman" charset="0"/>
                <a:cs typeface="Times New Roman" charset="0"/>
              </a:rPr>
              <a:t> </a:t>
            </a:r>
            <a:r>
              <a:rPr lang="en-US" altLang="zh-CN" sz="2000" dirty="0" smtClean="0">
                <a:latin typeface="Times New Roman" charset="0"/>
                <a:ea typeface="Times New Roman" charset="0"/>
                <a:cs typeface="Times New Roman" charset="0"/>
              </a:rPr>
              <a:t>Diffusion</a:t>
            </a:r>
            <a:endParaRPr lang="zh-CN" altLang="en-US" sz="2000" dirty="0" smtClean="0">
              <a:latin typeface="Times New Roman" charset="0"/>
              <a:ea typeface="Times New Roman" charset="0"/>
              <a:cs typeface="Times New Roman" charset="0"/>
            </a:endParaRPr>
          </a:p>
          <a:p>
            <a:r>
              <a:rPr lang="en-US" altLang="zh-CN" sz="2000" dirty="0" smtClean="0">
                <a:latin typeface="Times New Roman" charset="0"/>
                <a:ea typeface="Times New Roman" charset="0"/>
                <a:cs typeface="Times New Roman" charset="0"/>
              </a:rPr>
              <a:t>Etc.</a:t>
            </a:r>
          </a:p>
          <a:p>
            <a:pPr marL="0" indent="0">
              <a:buNone/>
            </a:pPr>
            <a:endParaRPr lang="zh-CN" altLang="en-US" sz="2000" dirty="0">
              <a:latin typeface="Times New Roman" charset="0"/>
              <a:ea typeface="Times New Roman" charset="0"/>
              <a:cs typeface="Times New Roman" charset="0"/>
            </a:endParaRPr>
          </a:p>
        </p:txBody>
      </p:sp>
      <p:sp>
        <p:nvSpPr>
          <p:cNvPr id="7" name="内容占位符 6"/>
          <p:cNvSpPr>
            <a:spLocks noGrp="1"/>
          </p:cNvSpPr>
          <p:nvPr>
            <p:ph sz="half" idx="2"/>
          </p:nvPr>
        </p:nvSpPr>
        <p:spPr>
          <a:xfrm>
            <a:off x="5982949" y="2442460"/>
            <a:ext cx="5406710" cy="3834388"/>
          </a:xfrm>
        </p:spPr>
        <p:txBody>
          <a:bodyPr>
            <a:normAutofit fontScale="25000" lnSpcReduction="20000"/>
          </a:bodyPr>
          <a:lstStyle/>
          <a:p>
            <a:r>
              <a:rPr lang="en-US" altLang="zh-CN" sz="7200" dirty="0">
                <a:latin typeface="Times New Roman" charset="0"/>
                <a:ea typeface="Times New Roman" charset="0"/>
                <a:cs typeface="Times New Roman" charset="0"/>
              </a:rPr>
              <a:t>Methods</a:t>
            </a:r>
          </a:p>
          <a:p>
            <a:pPr lvl="1"/>
            <a:r>
              <a:rPr lang="en-US" altLang="zh-CN" sz="7200" dirty="0">
                <a:latin typeface="Times New Roman" charset="0"/>
                <a:ea typeface="Times New Roman" charset="0"/>
                <a:cs typeface="Times New Roman" charset="0"/>
              </a:rPr>
              <a:t>Social Network Analysis </a:t>
            </a:r>
          </a:p>
          <a:p>
            <a:pPr lvl="1"/>
            <a:r>
              <a:rPr lang="en-US" altLang="zh-CN" sz="7200" dirty="0">
                <a:latin typeface="Times New Roman" charset="0"/>
                <a:ea typeface="Times New Roman" charset="0"/>
                <a:cs typeface="Times New Roman" charset="0"/>
              </a:rPr>
              <a:t>Web Mining </a:t>
            </a:r>
          </a:p>
          <a:p>
            <a:pPr lvl="1"/>
            <a:r>
              <a:rPr lang="en-US" altLang="zh-CN" sz="7200" dirty="0">
                <a:latin typeface="Times New Roman" charset="0"/>
                <a:ea typeface="Times New Roman" charset="0"/>
                <a:cs typeface="Times New Roman" charset="0"/>
              </a:rPr>
              <a:t>Visualization </a:t>
            </a:r>
          </a:p>
          <a:p>
            <a:r>
              <a:rPr lang="en-US" altLang="zh-CN" sz="7200" dirty="0">
                <a:latin typeface="Times New Roman" charset="0"/>
                <a:ea typeface="Times New Roman" charset="0"/>
                <a:cs typeface="Times New Roman" charset="0"/>
              </a:rPr>
              <a:t>Tools </a:t>
            </a:r>
          </a:p>
          <a:p>
            <a:pPr lvl="1"/>
            <a:r>
              <a:rPr lang="en-US" altLang="zh-CN" sz="7200" dirty="0">
                <a:latin typeface="Times New Roman" charset="0"/>
                <a:ea typeface="Times New Roman" charset="0"/>
                <a:cs typeface="Times New Roman" charset="0"/>
              </a:rPr>
              <a:t>R</a:t>
            </a:r>
          </a:p>
          <a:p>
            <a:pPr lvl="1"/>
            <a:r>
              <a:rPr lang="en-US" altLang="zh-CN" sz="7200" dirty="0">
                <a:latin typeface="Times New Roman" charset="0"/>
                <a:ea typeface="Times New Roman" charset="0"/>
                <a:cs typeface="Times New Roman" charset="0"/>
              </a:rPr>
              <a:t>Tableau</a:t>
            </a:r>
          </a:p>
          <a:p>
            <a:pPr lvl="1"/>
            <a:r>
              <a:rPr lang="en-US" altLang="zh-CN" sz="7200" dirty="0">
                <a:latin typeface="Times New Roman" charset="0"/>
                <a:ea typeface="Times New Roman" charset="0"/>
                <a:cs typeface="Times New Roman" charset="0"/>
              </a:rPr>
              <a:t>Python</a:t>
            </a:r>
          </a:p>
          <a:p>
            <a:pPr lvl="1"/>
            <a:r>
              <a:rPr lang="en-US" altLang="zh-CN" sz="7200" dirty="0">
                <a:latin typeface="Times New Roman" charset="0"/>
                <a:ea typeface="Times New Roman" charset="0"/>
                <a:cs typeface="Times New Roman" charset="0"/>
              </a:rPr>
              <a:t>Etc. </a:t>
            </a:r>
          </a:p>
          <a:p>
            <a:endParaRPr lang="zh-CN" altLang="en-US" dirty="0">
              <a:latin typeface="Times New Roman" charset="0"/>
              <a:ea typeface="Times New Roman" charset="0"/>
              <a:cs typeface="Times New Roman" charset="0"/>
            </a:endParaRPr>
          </a:p>
        </p:txBody>
      </p:sp>
      <p:sp>
        <p:nvSpPr>
          <p:cNvPr id="8" name="文本占位符 7"/>
          <p:cNvSpPr>
            <a:spLocks noGrp="1"/>
          </p:cNvSpPr>
          <p:nvPr>
            <p:ph type="body" sz="quarter" idx="11"/>
          </p:nvPr>
        </p:nvSpPr>
        <p:spPr>
          <a:xfrm>
            <a:off x="1341419" y="1702715"/>
            <a:ext cx="2926081" cy="576699"/>
          </a:xfrm>
        </p:spPr>
        <p:txBody>
          <a:bodyPr/>
          <a:lstStyle/>
          <a:p>
            <a:r>
              <a:rPr lang="en-US" altLang="zh-CN" dirty="0" smtClean="0">
                <a:solidFill>
                  <a:schemeClr val="bg1"/>
                </a:solidFill>
                <a:latin typeface="Times New Roman" charset="0"/>
                <a:ea typeface="Times New Roman" charset="0"/>
                <a:cs typeface="Times New Roman" charset="0"/>
              </a:rPr>
              <a:t>Knowledge</a:t>
            </a:r>
            <a:endParaRPr lang="zh-CN" altLang="en-US" dirty="0">
              <a:solidFill>
                <a:schemeClr val="bg1"/>
              </a:solidFill>
              <a:latin typeface="Times New Roman" charset="0"/>
              <a:ea typeface="Times New Roman" charset="0"/>
              <a:cs typeface="Times New Roman" charset="0"/>
            </a:endParaRPr>
          </a:p>
        </p:txBody>
      </p:sp>
      <p:sp>
        <p:nvSpPr>
          <p:cNvPr id="9" name="文本占位符 8"/>
          <p:cNvSpPr>
            <a:spLocks noGrp="1"/>
          </p:cNvSpPr>
          <p:nvPr>
            <p:ph type="body" sz="quarter" idx="12"/>
          </p:nvPr>
        </p:nvSpPr>
        <p:spPr>
          <a:xfrm>
            <a:off x="6208059" y="1670884"/>
            <a:ext cx="2926081" cy="576699"/>
          </a:xfrm>
        </p:spPr>
        <p:txBody>
          <a:bodyPr>
            <a:normAutofit/>
          </a:bodyPr>
          <a:lstStyle/>
          <a:p>
            <a:r>
              <a:rPr lang="en-US" altLang="zh-CN" dirty="0">
                <a:solidFill>
                  <a:schemeClr val="bg1"/>
                </a:solidFill>
                <a:latin typeface="Times New Roman" charset="0"/>
                <a:ea typeface="Times New Roman" charset="0"/>
                <a:cs typeface="Times New Roman" charset="0"/>
              </a:rPr>
              <a:t>Methods</a:t>
            </a:r>
            <a:endParaRPr lang="zh-CN" altLang="en-US" dirty="0">
              <a:solidFill>
                <a:schemeClr val="bg1"/>
              </a:solidFill>
              <a:latin typeface="Times New Roman" charset="0"/>
              <a:ea typeface="Times New Roman" charset="0"/>
              <a:cs typeface="Times New Roman" charset="0"/>
            </a:endParaRPr>
          </a:p>
        </p:txBody>
      </p:sp>
      <p:sp>
        <p:nvSpPr>
          <p:cNvPr id="5" name="标题 4"/>
          <p:cNvSpPr>
            <a:spLocks noGrp="1"/>
          </p:cNvSpPr>
          <p:nvPr>
            <p:ph type="title"/>
          </p:nvPr>
        </p:nvSpPr>
        <p:spPr/>
        <p:txBody>
          <a:bodyPr/>
          <a:lstStyle/>
          <a:p>
            <a:endParaRPr lang="zh-CN" altLang="en-US" dirty="0">
              <a:latin typeface="Times New Roman" charset="0"/>
              <a:ea typeface="Times New Roman" charset="0"/>
              <a:cs typeface="Times New Roman" charset="0"/>
            </a:endParaRPr>
          </a:p>
        </p:txBody>
      </p:sp>
      <p:sp>
        <p:nvSpPr>
          <p:cNvPr id="10" name="文本占位符 2"/>
          <p:cNvSpPr txBox="1">
            <a:spLocks/>
          </p:cNvSpPr>
          <p:nvPr/>
        </p:nvSpPr>
        <p:spPr>
          <a:xfrm>
            <a:off x="529092" y="967957"/>
            <a:ext cx="10907713" cy="57171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sz="3200" dirty="0" smtClean="0">
                <a:solidFill>
                  <a:srgbClr val="B62B52"/>
                </a:solidFill>
                <a:latin typeface="Times New Roman" charset="0"/>
                <a:ea typeface="Times New Roman" charset="0"/>
                <a:cs typeface="Times New Roman" charset="0"/>
              </a:rPr>
              <a:t>计算传播学的基础</a:t>
            </a:r>
            <a:endParaRPr lang="zh-CN" altLang="en-US" sz="3200" dirty="0">
              <a:solidFill>
                <a:srgbClr val="B62B5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059990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计算传播学在学什么？ </a:t>
            </a:r>
            <a:endParaRPr kumimoji="1" lang="zh-CN" altLang="en-US" dirty="0">
              <a:latin typeface="Times New Roman" charset="0"/>
              <a:ea typeface="Times New Roman" charset="0"/>
              <a:cs typeface="Times New Roman" charset="0"/>
            </a:endParaRPr>
          </a:p>
        </p:txBody>
      </p:sp>
      <p:sp>
        <p:nvSpPr>
          <p:cNvPr id="6" name="内容占位符 5"/>
          <p:cNvSpPr>
            <a:spLocks noGrp="1"/>
          </p:cNvSpPr>
          <p:nvPr>
            <p:ph idx="1"/>
          </p:nvPr>
        </p:nvSpPr>
        <p:spPr>
          <a:xfrm>
            <a:off x="838200" y="1764261"/>
            <a:ext cx="10515600" cy="4351338"/>
          </a:xfrm>
        </p:spPr>
        <p:txBody>
          <a:bodyPr>
            <a:normAutofit lnSpcReduction="10000"/>
          </a:bodyPr>
          <a:lstStyle/>
          <a:p>
            <a:r>
              <a:rPr lang="en-US" altLang="zh-CN" sz="2000" dirty="0" smtClean="0">
                <a:latin typeface="Times New Roman" charset="0"/>
                <a:ea typeface="Times New Roman" charset="0"/>
                <a:cs typeface="Times New Roman" charset="0"/>
              </a:rPr>
              <a:t>Computer </a:t>
            </a:r>
            <a:r>
              <a:rPr lang="en-US" altLang="zh-CN" sz="2000" dirty="0">
                <a:latin typeface="Times New Roman" charset="0"/>
                <a:ea typeface="Times New Roman" charset="0"/>
                <a:cs typeface="Times New Roman" charset="0"/>
              </a:rPr>
              <a:t>simulations / agent-based modelling</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Scraping data from social media</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Preprocessing text data for communication research</a:t>
            </a:r>
            <a:endParaRPr lang="zh-CN" altLang="zh-CN" sz="2000" dirty="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Machine Learning</a:t>
            </a:r>
            <a:endParaRPr lang="zh-CN" altLang="zh-CN" sz="2000" dirty="0">
              <a:latin typeface="Times New Roman" charset="0"/>
              <a:ea typeface="Times New Roman" charset="0"/>
              <a:cs typeface="Times New Roman" charset="0"/>
            </a:endParaRPr>
          </a:p>
          <a:p>
            <a:pPr lvl="0"/>
            <a:r>
              <a:rPr lang="en-US" altLang="zh-CN" sz="2000" dirty="0" smtClean="0">
                <a:latin typeface="Times New Roman" charset="0"/>
                <a:ea typeface="Times New Roman" charset="0"/>
                <a:cs typeface="Times New Roman" charset="0"/>
              </a:rPr>
              <a:t>Deep </a:t>
            </a:r>
            <a:r>
              <a:rPr lang="en-US" altLang="zh-CN" sz="2000" dirty="0">
                <a:latin typeface="Times New Roman" charset="0"/>
                <a:ea typeface="Times New Roman" charset="0"/>
                <a:cs typeface="Times New Roman" charset="0"/>
              </a:rPr>
              <a:t>learning for communication research</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Time series analysis of social media data</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Spatial analysis of social media data</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Visualization for communication </a:t>
            </a:r>
            <a:r>
              <a:rPr lang="en-US" altLang="zh-CN" sz="2000" dirty="0" smtClean="0">
                <a:latin typeface="Times New Roman" charset="0"/>
                <a:ea typeface="Times New Roman" charset="0"/>
                <a:cs typeface="Times New Roman" charset="0"/>
              </a:rPr>
              <a:t>research</a:t>
            </a:r>
            <a:endParaRPr lang="zh-CN" altLang="en-US" sz="2000" dirty="0" smtClean="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Visual analysis for data </a:t>
            </a:r>
            <a:r>
              <a:rPr lang="en-US" altLang="zh-CN" sz="2000" dirty="0" smtClean="0">
                <a:latin typeface="Times New Roman" charset="0"/>
                <a:ea typeface="Times New Roman" charset="0"/>
                <a:cs typeface="Times New Roman" charset="0"/>
              </a:rPr>
              <a:t>journalism</a:t>
            </a:r>
            <a:endParaRPr lang="zh-CN" altLang="zh-CN" sz="2000" dirty="0">
              <a:latin typeface="Times New Roman" charset="0"/>
              <a:ea typeface="Times New Roman" charset="0"/>
              <a:cs typeface="Times New Roman" charset="0"/>
            </a:endParaRPr>
          </a:p>
          <a:p>
            <a:pPr lvl="0"/>
            <a:r>
              <a:rPr lang="en-US" altLang="zh-CN" sz="2000" dirty="0" smtClean="0">
                <a:latin typeface="Times New Roman" charset="0"/>
                <a:ea typeface="Times New Roman" charset="0"/>
                <a:cs typeface="Times New Roman" charset="0"/>
              </a:rPr>
              <a:t>Network </a:t>
            </a:r>
            <a:r>
              <a:rPr lang="en-US" altLang="zh-CN" sz="2000" dirty="0">
                <a:latin typeface="Times New Roman" charset="0"/>
                <a:ea typeface="Times New Roman" charset="0"/>
                <a:cs typeface="Times New Roman" charset="0"/>
              </a:rPr>
              <a:t>analysis for communication </a:t>
            </a:r>
            <a:r>
              <a:rPr lang="en-US" altLang="zh-CN" sz="2000" dirty="0" smtClean="0">
                <a:latin typeface="Times New Roman" charset="0"/>
                <a:ea typeface="Times New Roman" charset="0"/>
                <a:cs typeface="Times New Roman" charset="0"/>
              </a:rPr>
              <a:t>research</a:t>
            </a:r>
            <a:r>
              <a:rPr lang="zh-CN" altLang="en-US" sz="2000" dirty="0" smtClean="0">
                <a:latin typeface="Times New Roman" charset="0"/>
                <a:ea typeface="Times New Roman" charset="0"/>
                <a:cs typeface="Times New Roman" charset="0"/>
              </a:rPr>
              <a:t/>
            </a:r>
            <a:br>
              <a:rPr lang="zh-CN" altLang="en-US" sz="2000" dirty="0" smtClean="0">
                <a:latin typeface="Times New Roman" charset="0"/>
                <a:ea typeface="Times New Roman" charset="0"/>
                <a:cs typeface="Times New Roman" charset="0"/>
              </a:rPr>
            </a:br>
            <a:r>
              <a:rPr lang="en-US" altLang="zh-CN" sz="2000" dirty="0" smtClean="0">
                <a:latin typeface="Times New Roman" charset="0"/>
                <a:ea typeface="Times New Roman" charset="0"/>
                <a:cs typeface="Times New Roman" charset="0"/>
              </a:rPr>
              <a:t> </a:t>
            </a:r>
            <a:r>
              <a:rPr lang="en-US" altLang="zh-CN" sz="2000" dirty="0">
                <a:latin typeface="Times New Roman" charset="0"/>
                <a:ea typeface="Times New Roman" charset="0"/>
                <a:cs typeface="Times New Roman" charset="0"/>
              </a:rPr>
              <a:t>(e.g., longitudinal network analysis with </a:t>
            </a:r>
            <a:r>
              <a:rPr lang="en-US" altLang="zh-CN" sz="2000" dirty="0" err="1">
                <a:latin typeface="Times New Roman" charset="0"/>
                <a:ea typeface="Times New Roman" charset="0"/>
                <a:cs typeface="Times New Roman" charset="0"/>
              </a:rPr>
              <a:t>Rsiena</a:t>
            </a:r>
            <a:r>
              <a:rPr lang="en-US" altLang="zh-CN" sz="2000" dirty="0" smtClean="0">
                <a:latin typeface="Times New Roman" charset="0"/>
                <a:ea typeface="Times New Roman" charset="0"/>
                <a:cs typeface="Times New Roman" charset="0"/>
              </a:rPr>
              <a:t>)</a:t>
            </a:r>
            <a:endParaRPr lang="zh-CN" altLang="en-US" sz="2000" dirty="0" smtClean="0">
              <a:latin typeface="Times New Roman" charset="0"/>
              <a:ea typeface="Times New Roman" charset="0"/>
              <a:cs typeface="Times New Roman" charset="0"/>
            </a:endParaRPr>
          </a:p>
          <a:p>
            <a:r>
              <a:rPr lang="en-US" altLang="zh-CN" sz="2000" dirty="0">
                <a:latin typeface="Times New Roman" charset="0"/>
                <a:ea typeface="Times New Roman" charset="0"/>
                <a:cs typeface="Times New Roman" charset="0"/>
              </a:rPr>
              <a:t>Programing with Python </a:t>
            </a:r>
            <a:endParaRPr lang="zh-CN" altLang="zh-CN" sz="2000" dirty="0">
              <a:latin typeface="Times New Roman" charset="0"/>
              <a:ea typeface="Times New Roman" charset="0"/>
              <a:cs typeface="Times New Roman" charset="0"/>
            </a:endParaRPr>
          </a:p>
          <a:p>
            <a:pPr marL="0" lvl="0" indent="0">
              <a:buNone/>
            </a:pPr>
            <a:endParaRPr lang="zh-CN" altLang="zh-CN" sz="2000" dirty="0">
              <a:latin typeface="Times New Roman" charset="0"/>
              <a:ea typeface="Times New Roman" charset="0"/>
              <a:cs typeface="Times New Roman" charset="0"/>
            </a:endParaRPr>
          </a:p>
          <a:p>
            <a:endParaRPr kumimoji="1" lang="zh-CN" altLang="en-US" sz="2000" dirty="0">
              <a:latin typeface="Times New Roman" charset="0"/>
              <a:ea typeface="Times New Roman" charset="0"/>
              <a:cs typeface="Times New Roman" charset="0"/>
            </a:endParaRPr>
          </a:p>
          <a:p>
            <a:endParaRPr kumimoji="1" lang="zh-CN" altLang="en-US" sz="2000" dirty="0">
              <a:latin typeface="Times New Roman" charset="0"/>
              <a:ea typeface="Times New Roman" charset="0"/>
              <a:cs typeface="Times New Roman" charset="0"/>
            </a:endParaRPr>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19</a:t>
            </a:fld>
            <a:endParaRPr lang="zh-CN" altLang="en-US" dirty="0"/>
          </a:p>
        </p:txBody>
      </p:sp>
      <p:sp>
        <p:nvSpPr>
          <p:cNvPr id="7" name="内容占位符 6"/>
          <p:cNvSpPr>
            <a:spLocks noGrp="1"/>
          </p:cNvSpPr>
          <p:nvPr>
            <p:ph sz="half" idx="4294967295"/>
          </p:nvPr>
        </p:nvSpPr>
        <p:spPr>
          <a:xfrm>
            <a:off x="7010400" y="1735138"/>
            <a:ext cx="5181600" cy="4352925"/>
          </a:xfrm>
        </p:spPr>
        <p:txBody>
          <a:bodyPr>
            <a:noAutofit/>
          </a:bodyPr>
          <a:lstStyle/>
          <a:p>
            <a:pPr lvl="0"/>
            <a:r>
              <a:rPr lang="en-US" altLang="zh-CN" sz="2000" dirty="0" smtClean="0">
                <a:latin typeface="Times New Roman" charset="0"/>
                <a:ea typeface="Times New Roman" charset="0"/>
                <a:cs typeface="Times New Roman" charset="0"/>
              </a:rPr>
              <a:t>Complex </a:t>
            </a:r>
            <a:r>
              <a:rPr lang="en-US" altLang="zh-CN" sz="2000" dirty="0">
                <a:latin typeface="Times New Roman" charset="0"/>
                <a:ea typeface="Times New Roman" charset="0"/>
                <a:cs typeface="Times New Roman" charset="0"/>
              </a:rPr>
              <a:t>Network &amp; Information Flow </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Community Detection </a:t>
            </a:r>
            <a:endParaRPr lang="zh-CN" altLang="zh-CN" sz="2000" dirty="0">
              <a:latin typeface="Times New Roman" charset="0"/>
              <a:ea typeface="Times New Roman" charset="0"/>
              <a:cs typeface="Times New Roman" charset="0"/>
            </a:endParaRPr>
          </a:p>
          <a:p>
            <a:pPr lvl="0"/>
            <a:r>
              <a:rPr lang="en-US" altLang="zh-CN" sz="2000" dirty="0">
                <a:latin typeface="Times New Roman" charset="0"/>
                <a:ea typeface="Times New Roman" charset="0"/>
                <a:cs typeface="Times New Roman" charset="0"/>
              </a:rPr>
              <a:t>Tie formation and Online Social Network </a:t>
            </a:r>
            <a:endParaRPr lang="zh-CN" altLang="zh-CN" sz="2000" dirty="0">
              <a:latin typeface="Times New Roman" charset="0"/>
              <a:ea typeface="Times New Roman" charset="0"/>
              <a:cs typeface="Times New Roman" charset="0"/>
            </a:endParaRPr>
          </a:p>
          <a:p>
            <a:pPr lvl="0"/>
            <a:r>
              <a:rPr lang="en-US" altLang="zh-CN" sz="2000" dirty="0" smtClean="0">
                <a:latin typeface="Times New Roman" charset="0"/>
                <a:ea typeface="Times New Roman" charset="0"/>
                <a:cs typeface="Times New Roman" charset="0"/>
              </a:rPr>
              <a:t>Opinion </a:t>
            </a:r>
            <a:r>
              <a:rPr lang="en-US" altLang="zh-CN" sz="2000" dirty="0">
                <a:latin typeface="Times New Roman" charset="0"/>
                <a:ea typeface="Times New Roman" charset="0"/>
                <a:cs typeface="Times New Roman" charset="0"/>
              </a:rPr>
              <a:t>Formation</a:t>
            </a:r>
            <a:endParaRPr lang="zh-CN" altLang="zh-CN" sz="2000" dirty="0">
              <a:latin typeface="Times New Roman" charset="0"/>
              <a:ea typeface="Times New Roman" charset="0"/>
              <a:cs typeface="Times New Roman" charset="0"/>
            </a:endParaRPr>
          </a:p>
          <a:p>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330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4"/>
          </p:nvPr>
        </p:nvSpPr>
        <p:spPr>
          <a:xfrm>
            <a:off x="1226459" y="1066040"/>
            <a:ext cx="4546661" cy="564257"/>
          </a:xfrm>
        </p:spPr>
        <p:txBody>
          <a:bodyPr/>
          <a:lstStyle/>
          <a:p>
            <a:r>
              <a:rPr kumimoji="1" lang="zh-CN" altLang="en-US" baseline="0" dirty="0" smtClean="0">
                <a:latin typeface="Times New Roman" charset="0"/>
                <a:ea typeface="Times New Roman" charset="0"/>
                <a:cs typeface="Times New Roman" charset="0"/>
              </a:rPr>
              <a:t>提纲</a:t>
            </a:r>
            <a:endParaRPr kumimoji="1" lang="zh-CN" altLang="en-US" baseline="0" dirty="0">
              <a:latin typeface="Times New Roman" charset="0"/>
              <a:ea typeface="Times New Roman" charset="0"/>
              <a:cs typeface="Times New Roman" charset="0"/>
            </a:endParaRPr>
          </a:p>
        </p:txBody>
      </p:sp>
      <p:sp>
        <p:nvSpPr>
          <p:cNvPr id="10" name="文本占位符 8"/>
          <p:cNvSpPr>
            <a:spLocks noGrp="1"/>
          </p:cNvSpPr>
          <p:nvPr>
            <p:ph type="body" sz="quarter" idx="24"/>
          </p:nvPr>
        </p:nvSpPr>
        <p:spPr>
          <a:xfrm>
            <a:off x="1226459" y="1942300"/>
            <a:ext cx="6644107" cy="2323713"/>
          </a:xfrm>
        </p:spPr>
        <p:txBody>
          <a:bodyPr/>
          <a:lstStyle/>
          <a:p>
            <a:r>
              <a:rPr lang="zh-CN" altLang="en-US" dirty="0">
                <a:latin typeface="Times New Roman" charset="0"/>
                <a:ea typeface="Times New Roman" charset="0"/>
                <a:cs typeface="Times New Roman" charset="0"/>
              </a:rPr>
              <a:t>什么是传播学？</a:t>
            </a:r>
            <a:endParaRPr lang="en-US" altLang="zh-CN" dirty="0">
              <a:latin typeface="Times New Roman" charset="0"/>
              <a:ea typeface="Times New Roman" charset="0"/>
              <a:cs typeface="Times New Roman" charset="0"/>
            </a:endParaRPr>
          </a:p>
          <a:p>
            <a:r>
              <a:rPr lang="zh-CN" altLang="en-US" dirty="0">
                <a:latin typeface="Times New Roman" charset="0"/>
                <a:ea typeface="Times New Roman" charset="0"/>
                <a:cs typeface="Times New Roman" charset="0"/>
              </a:rPr>
              <a:t>计算传播学之于传统传播学：新的研究</a:t>
            </a:r>
            <a:r>
              <a:rPr lang="zh-CN" altLang="en-US" dirty="0" smtClean="0">
                <a:latin typeface="Times New Roman" charset="0"/>
                <a:ea typeface="Times New Roman" charset="0"/>
                <a:cs typeface="Times New Roman" charset="0"/>
              </a:rPr>
              <a:t>范式</a:t>
            </a:r>
          </a:p>
          <a:p>
            <a:r>
              <a:rPr kumimoji="1" lang="zh-CN" altLang="en-US" dirty="0">
                <a:latin typeface="Times New Roman" charset="0"/>
                <a:ea typeface="Times New Roman" charset="0"/>
                <a:cs typeface="Times New Roman" charset="0"/>
              </a:rPr>
              <a:t>传统传播学之于计算传播学：经典理论</a:t>
            </a:r>
            <a:endParaRPr kumimoji="1" lang="zh-CN" altLang="en-US" dirty="0">
              <a:latin typeface="Times New Roman" panose="02020603050405020304" pitchFamily="18" charset="0"/>
              <a:ea typeface="微软雅黑" panose="020B0503020204020204" pitchFamily="34" charset="-122"/>
            </a:endParaRPr>
          </a:p>
          <a:p>
            <a:endParaRPr lang="zh-CN" altLang="en-US" dirty="0">
              <a:latin typeface="Times New Roman" charset="0"/>
              <a:ea typeface="Times New Roman" charset="0"/>
              <a:cs typeface="Times New Roman" charset="0"/>
            </a:endParaRPr>
          </a:p>
        </p:txBody>
      </p:sp>
      <p:sp>
        <p:nvSpPr>
          <p:cNvPr id="11"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5166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Transition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from</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TSS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to</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CSS</a:t>
            </a:r>
            <a:endParaRPr kumimoji="1" lang="zh-CN" altLang="en-US" dirty="0">
              <a:latin typeface="Times New Roman" charset="0"/>
              <a:ea typeface="Times New Roman" charset="0"/>
              <a:cs typeface="Times New Roman" charset="0"/>
            </a:endParaRPr>
          </a:p>
        </p:txBody>
      </p:sp>
      <p:sp>
        <p:nvSpPr>
          <p:cNvPr id="4" name="文本占位符 3"/>
          <p:cNvSpPr>
            <a:spLocks noGrp="1"/>
          </p:cNvSpPr>
          <p:nvPr>
            <p:ph idx="1"/>
          </p:nvPr>
        </p:nvSpPr>
        <p:spPr>
          <a:xfrm>
            <a:off x="1061720" y="1825625"/>
            <a:ext cx="4404360" cy="4351338"/>
          </a:xfrm>
        </p:spPr>
        <p:txBody>
          <a:bodyPr>
            <a:normAutofit/>
          </a:bodyPr>
          <a:lstStyle/>
          <a:p>
            <a:r>
              <a:rPr lang="en-US" altLang="zh-CN" sz="2400" dirty="0">
                <a:solidFill>
                  <a:srgbClr val="C00000"/>
                </a:solidFill>
                <a:latin typeface="Times New Roman" charset="0"/>
                <a:ea typeface="Times New Roman" charset="0"/>
                <a:cs typeface="Times New Roman" charset="0"/>
              </a:rPr>
              <a:t>Over-emphasize</a:t>
            </a:r>
            <a:r>
              <a:rPr lang="zh-CN" altLang="en-US" sz="2400" dirty="0">
                <a:solidFill>
                  <a:srgbClr val="C00000"/>
                </a:solidFill>
                <a:latin typeface="Times New Roman" charset="0"/>
                <a:ea typeface="Times New Roman" charset="0"/>
                <a:cs typeface="Times New Roman" charset="0"/>
              </a:rPr>
              <a:t> </a:t>
            </a:r>
            <a:r>
              <a:rPr lang="en-US" altLang="zh-CN" sz="2400" dirty="0">
                <a:solidFill>
                  <a:srgbClr val="C00000"/>
                </a:solidFill>
                <a:latin typeface="Times New Roman" charset="0"/>
                <a:ea typeface="Times New Roman" charset="0"/>
                <a:cs typeface="Times New Roman" charset="0"/>
              </a:rPr>
              <a:t>of Theories /Hypothesis </a:t>
            </a:r>
          </a:p>
          <a:p>
            <a:pPr lvl="1"/>
            <a:r>
              <a:rPr lang="en-US" altLang="zh-CN" dirty="0">
                <a:latin typeface="Times New Roman" charset="0"/>
                <a:ea typeface="Times New Roman" charset="0"/>
                <a:cs typeface="Times New Roman" charset="0"/>
              </a:rPr>
              <a:t>Over the past century, there has been no shortage of social theory, but there have been severe constraints on access to data. (</a:t>
            </a:r>
            <a:r>
              <a:rPr lang="en-US" altLang="zh-CN" dirty="0" err="1">
                <a:latin typeface="Times New Roman" charset="0"/>
                <a:ea typeface="Times New Roman" charset="0"/>
                <a:cs typeface="Times New Roman" charset="0"/>
              </a:rPr>
              <a:t>Golder</a:t>
            </a:r>
            <a:r>
              <a:rPr lang="en-US" altLang="zh-CN" dirty="0">
                <a:latin typeface="Times New Roman" charset="0"/>
                <a:ea typeface="Times New Roman" charset="0"/>
                <a:cs typeface="Times New Roman" charset="0"/>
              </a:rPr>
              <a:t> &amp; Macy, 2014)</a:t>
            </a:r>
          </a:p>
          <a:p>
            <a:endParaRPr kumimoji="1" lang="zh-CN" altLang="en-US" dirty="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20</a:t>
            </a:fld>
            <a:endParaRPr lang="zh-CN" altLang="en-US"/>
          </a:p>
        </p:txBody>
      </p:sp>
      <p:sp>
        <p:nvSpPr>
          <p:cNvPr id="7" name="内容占位符 6"/>
          <p:cNvSpPr>
            <a:spLocks noGrp="1"/>
          </p:cNvSpPr>
          <p:nvPr>
            <p:ph sz="half" idx="4294967295"/>
          </p:nvPr>
        </p:nvSpPr>
        <p:spPr>
          <a:xfrm>
            <a:off x="7010400" y="1825625"/>
            <a:ext cx="5181600" cy="4351338"/>
          </a:xfrm>
        </p:spPr>
        <p:txBody>
          <a:bodyPr>
            <a:normAutofit/>
          </a:bodyPr>
          <a:lstStyle/>
          <a:p>
            <a:r>
              <a:rPr lang="en-US" altLang="zh-CN" sz="2400" dirty="0">
                <a:solidFill>
                  <a:srgbClr val="C00000"/>
                </a:solidFill>
                <a:latin typeface="Times New Roman" charset="0"/>
                <a:ea typeface="Times New Roman" charset="0"/>
                <a:cs typeface="Times New Roman" charset="0"/>
              </a:rPr>
              <a:t>Solution oriented. </a:t>
            </a:r>
          </a:p>
          <a:p>
            <a:pPr lvl="1"/>
            <a:r>
              <a:rPr lang="en-US" altLang="zh-CN" dirty="0">
                <a:latin typeface="Times New Roman" charset="0"/>
                <a:ea typeface="Times New Roman" charset="0"/>
                <a:cs typeface="Times New Roman" charset="0"/>
              </a:rPr>
              <a:t>microscopes to microbiologists</a:t>
            </a:r>
          </a:p>
          <a:p>
            <a:pPr lvl="1"/>
            <a:r>
              <a:rPr lang="en-US" altLang="zh-CN" dirty="0">
                <a:latin typeface="Times New Roman" charset="0"/>
                <a:ea typeface="Times New Roman" charset="0"/>
                <a:cs typeface="Times New Roman" charset="0"/>
              </a:rPr>
              <a:t>Social scientists are getting to the point in many areas at which enough information exists to understand and address major previously intractable problems that affect human society. </a:t>
            </a:r>
          </a:p>
          <a:p>
            <a:pPr lvl="1"/>
            <a:r>
              <a:rPr lang="en-US" altLang="zh-CN" dirty="0">
                <a:latin typeface="Times New Roman" charset="0"/>
                <a:ea typeface="Times New Roman" charset="0"/>
                <a:cs typeface="Times New Roman" charset="0"/>
              </a:rPr>
              <a:t>E.g., Crime: </a:t>
            </a:r>
          </a:p>
          <a:p>
            <a:pPr lvl="2"/>
            <a:r>
              <a:rPr lang="en-US" altLang="zh-CN" sz="2400" dirty="0">
                <a:latin typeface="Times New Roman" charset="0"/>
                <a:ea typeface="Times New Roman" charset="0"/>
                <a:cs typeface="Times New Roman" charset="0"/>
              </a:rPr>
              <a:t>Victimization surveys </a:t>
            </a:r>
            <a:r>
              <a:rPr lang="en-US" altLang="zh-CN" sz="2400" dirty="0" err="1">
                <a:latin typeface="Times New Roman" charset="0"/>
                <a:ea typeface="Times New Roman" charset="0"/>
                <a:cs typeface="Times New Roman" charset="0"/>
              </a:rPr>
              <a:t>v.s</a:t>
            </a:r>
            <a:r>
              <a:rPr lang="en-US" altLang="zh-CN" sz="2400" dirty="0">
                <a:latin typeface="Times New Roman" charset="0"/>
                <a:ea typeface="Times New Roman" charset="0"/>
                <a:cs typeface="Times New Roman" charset="0"/>
              </a:rPr>
              <a:t>. Huge quantities of real-time geocoded incident reports </a:t>
            </a:r>
          </a:p>
          <a:p>
            <a:endParaRPr kumimoji="1" lang="zh-CN" altLang="en-US" dirty="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497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0"/>
          </p:nvPr>
        </p:nvSpPr>
        <p:spPr>
          <a:xfrm>
            <a:off x="1120675" y="1562240"/>
            <a:ext cx="9880610" cy="3699705"/>
          </a:xfrm>
        </p:spPr>
        <p:txBody>
          <a:bodyPr>
            <a:normAutofit fontScale="70000" lnSpcReduction="20000"/>
          </a:bodyPr>
          <a:lstStyle/>
          <a:p>
            <a:pPr>
              <a:lnSpc>
                <a:spcPct val="120000"/>
              </a:lnSpc>
            </a:pPr>
            <a:r>
              <a:rPr lang="en-US" altLang="zh-CN" i="1" baseline="0" dirty="0">
                <a:latin typeface="Times New Roman" charset="0"/>
                <a:ea typeface="Times New Roman" charset="0"/>
                <a:cs typeface="Times New Roman" charset="0"/>
              </a:rPr>
              <a:t>Just as the invention of the telescope revolutionized the study of the heavens, so too by rendering the unmeasurable </a:t>
            </a:r>
            <a:r>
              <a:rPr lang="en-US" altLang="zh-CN" i="1" baseline="0" dirty="0" smtClean="0">
                <a:latin typeface="Times New Roman" charset="0"/>
                <a:ea typeface="Times New Roman" charset="0"/>
                <a:cs typeface="Times New Roman" charset="0"/>
              </a:rPr>
              <a:t>measurable</a:t>
            </a:r>
            <a:r>
              <a:rPr lang="en-US" altLang="zh-CN" i="1" baseline="0" dirty="0">
                <a:latin typeface="Times New Roman" charset="0"/>
                <a:ea typeface="Times New Roman" charset="0"/>
                <a:cs typeface="Times New Roman" charset="0"/>
              </a:rPr>
              <a:t>, the technological revolution in mobile, Web, and Internet communications has the </a:t>
            </a:r>
            <a:r>
              <a:rPr lang="en-US" altLang="zh-CN" i="1" baseline="0" dirty="0" smtClean="0">
                <a:latin typeface="Times New Roman" charset="0"/>
                <a:ea typeface="Times New Roman" charset="0"/>
                <a:cs typeface="Times New Roman" charset="0"/>
              </a:rPr>
              <a:t>potential to </a:t>
            </a:r>
            <a:r>
              <a:rPr lang="en-US" altLang="zh-CN" i="1" baseline="0" dirty="0">
                <a:solidFill>
                  <a:srgbClr val="FF0000"/>
                </a:solidFill>
                <a:latin typeface="Times New Roman" charset="0"/>
                <a:ea typeface="Times New Roman" charset="0"/>
                <a:cs typeface="Times New Roman" charset="0"/>
              </a:rPr>
              <a:t>revolutionize our understanding of ourselves and how we interact </a:t>
            </a:r>
            <a:r>
              <a:rPr lang="en-US" altLang="zh-CN" i="1" baseline="0" dirty="0">
                <a:latin typeface="Times New Roman" charset="0"/>
                <a:ea typeface="Times New Roman" charset="0"/>
                <a:cs typeface="Times New Roman" charset="0"/>
              </a:rPr>
              <a:t>. . . .</a:t>
            </a:r>
          </a:p>
          <a:p>
            <a:pPr>
              <a:lnSpc>
                <a:spcPct val="120000"/>
              </a:lnSpc>
            </a:pPr>
            <a:r>
              <a:rPr lang="en-US" altLang="zh-CN" i="1" baseline="0" dirty="0">
                <a:latin typeface="Times New Roman" charset="0"/>
                <a:ea typeface="Times New Roman" charset="0"/>
                <a:cs typeface="Times New Roman" charset="0"/>
              </a:rPr>
              <a:t>Three hundred years after Alexander Pope argued that the proper study of mankind should lie not in the heavens but in ourselves, we have </a:t>
            </a:r>
            <a:r>
              <a:rPr lang="en-US" altLang="zh-CN" i="1" baseline="0" dirty="0">
                <a:solidFill>
                  <a:srgbClr val="FF0000"/>
                </a:solidFill>
                <a:latin typeface="Times New Roman" charset="0"/>
                <a:ea typeface="Times New Roman" charset="0"/>
                <a:cs typeface="Times New Roman" charset="0"/>
              </a:rPr>
              <a:t>finally found our telescope</a:t>
            </a:r>
            <a:r>
              <a:rPr lang="en-US" altLang="zh-CN" i="1" baseline="0" dirty="0">
                <a:latin typeface="Times New Roman" charset="0"/>
                <a:ea typeface="Times New Roman" charset="0"/>
                <a:cs typeface="Times New Roman" charset="0"/>
              </a:rPr>
              <a:t>. Let the revolution begin.</a:t>
            </a:r>
          </a:p>
          <a:p>
            <a:pPr marL="0" indent="0" algn="r">
              <a:lnSpc>
                <a:spcPct val="120000"/>
              </a:lnSpc>
              <a:buNone/>
            </a:pPr>
            <a:r>
              <a:rPr lang="en-US" altLang="zh-CN" baseline="0" dirty="0">
                <a:latin typeface="Times New Roman" charset="0"/>
                <a:ea typeface="Times New Roman" charset="0"/>
                <a:cs typeface="Times New Roman" charset="0"/>
              </a:rPr>
              <a:t>                                                —Duncan Watts (2011, p. </a:t>
            </a:r>
            <a:r>
              <a:rPr lang="en-US" altLang="zh-CN" baseline="0" dirty="0" smtClean="0">
                <a:latin typeface="Times New Roman" charset="0"/>
                <a:ea typeface="Times New Roman" charset="0"/>
                <a:cs typeface="Times New Roman" charset="0"/>
              </a:rPr>
              <a:t>266)</a:t>
            </a:r>
            <a:endParaRPr lang="en-US" altLang="zh-CN" baseline="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28233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831850" y="1425258"/>
            <a:ext cx="10811510" cy="2852737"/>
          </a:xfrm>
        </p:spPr>
        <p:txBody>
          <a:bodyPr>
            <a:normAutofit/>
          </a:bodyPr>
          <a:lstStyle/>
          <a:p>
            <a:r>
              <a:rPr kumimoji="1" lang="zh-CN" altLang="en-US" sz="4800" dirty="0">
                <a:latin typeface="Times New Roman" charset="0"/>
                <a:ea typeface="Times New Roman" charset="0"/>
                <a:cs typeface="Times New Roman" charset="0"/>
              </a:rPr>
              <a:t>传统传播学之于计算传播学：经典理论</a:t>
            </a:r>
            <a:endParaRPr kumimoji="1" lang="zh-CN" altLang="en-US" sz="4800" dirty="0">
              <a:latin typeface="Times New Roman" panose="02020603050405020304" pitchFamily="18" charset="0"/>
              <a:ea typeface="微软雅黑" panose="020B0503020204020204" pitchFamily="34" charset="-122"/>
            </a:endParaRPr>
          </a:p>
        </p:txBody>
      </p:sp>
      <p:sp>
        <p:nvSpPr>
          <p:cNvPr id="10" name="文本占位符 9"/>
          <p:cNvSpPr>
            <a:spLocks noGrp="1"/>
          </p:cNvSpPr>
          <p:nvPr>
            <p:ph type="body" idx="1"/>
          </p:nvPr>
        </p:nvSpPr>
        <p:spPr/>
        <p:txBody>
          <a:bodyPr/>
          <a:lstStyle/>
          <a:p>
            <a:r>
              <a:rPr kumimoji="1" lang="zh-CN" altLang="en-US" dirty="0" smtClean="0"/>
              <a:t>第三部分</a:t>
            </a:r>
            <a:endParaRPr kumimoji="1" lang="zh-CN" altLang="en-US" dirty="0"/>
          </a:p>
        </p:txBody>
      </p:sp>
      <p:sp>
        <p:nvSpPr>
          <p:cNvPr id="2" name="页脚占位符 1"/>
          <p:cNvSpPr>
            <a:spLocks noGrp="1"/>
          </p:cNvSpPr>
          <p:nvPr>
            <p:ph type="ftr" sz="quarter" idx="11"/>
          </p:nvPr>
        </p:nvSpPr>
        <p:spPr/>
        <p:txBody>
          <a:bodyPr/>
          <a:lstStyle/>
          <a:p>
            <a:r>
              <a:rPr kumimoji="1" lang="zh-CN" altLang="en-US" smtClean="0"/>
              <a:t>第六届全国社会媒体处理大会    北京 </a:t>
            </a:r>
            <a:endParaRPr kumimoji="1" lang="zh-CN" altLang="en-US"/>
          </a:p>
        </p:txBody>
      </p:sp>
      <p:sp>
        <p:nvSpPr>
          <p:cNvPr id="3" name="幻灯片编号占位符 2"/>
          <p:cNvSpPr>
            <a:spLocks noGrp="1"/>
          </p:cNvSpPr>
          <p:nvPr>
            <p:ph type="sldNum" sz="quarter" idx="12"/>
          </p:nvPr>
        </p:nvSpPr>
        <p:spPr/>
        <p:txBody>
          <a:bodyPr/>
          <a:lstStyle/>
          <a:p>
            <a:fld id="{8B70C802-D695-4D4E-A7D0-5E74EBA12759}" type="slidenum">
              <a:rPr kumimoji="1" lang="zh-CN" altLang="en-US" smtClean="0"/>
              <a:t>22</a:t>
            </a:fld>
            <a:endParaRPr kumimoji="1" lang="zh-CN" altLang="en-US"/>
          </a:p>
        </p:txBody>
      </p:sp>
    </p:spTree>
    <p:extLst>
      <p:ext uri="{BB962C8B-B14F-4D97-AF65-F5344CB8AC3E}">
        <p14:creationId xmlns:p14="http://schemas.microsoft.com/office/powerpoint/2010/main" val="1107170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78840" y="512762"/>
            <a:ext cx="10474960" cy="1325563"/>
          </a:xfrm>
        </p:spPr>
        <p:txBody>
          <a:bodyPr>
            <a:normAutofit/>
          </a:bodyPr>
          <a:lstStyle/>
          <a:p>
            <a:pPr marL="571500" indent="-571500"/>
            <a:r>
              <a:rPr kumimoji="1" lang="zh-CN" altLang="en-US" sz="3200" dirty="0">
                <a:solidFill>
                  <a:srgbClr val="B62B52"/>
                </a:solidFill>
                <a:latin typeface="Times New Roman" charset="0"/>
                <a:ea typeface="Times New Roman" charset="0"/>
                <a:cs typeface="Times New Roman" charset="0"/>
              </a:rPr>
              <a:t>基于传播学经典理论的计算传播学研究</a:t>
            </a:r>
          </a:p>
        </p:txBody>
      </p:sp>
      <p:graphicFrame>
        <p:nvGraphicFramePr>
          <p:cNvPr id="8" name="内容占位符 7"/>
          <p:cNvGraphicFramePr>
            <a:graphicFrameLocks noGrp="1"/>
          </p:cNvGraphicFramePr>
          <p:nvPr>
            <p:ph idx="1"/>
            <p:extLst/>
          </p:nvPr>
        </p:nvGraphicFramePr>
        <p:xfrm>
          <a:off x="878840" y="128968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23</a:t>
            </a:fld>
            <a:endParaRPr lang="zh-CN" altLang="en-US"/>
          </a:p>
        </p:txBody>
      </p:sp>
    </p:spTree>
    <p:extLst>
      <p:ext uri="{BB962C8B-B14F-4D97-AF65-F5344CB8AC3E}">
        <p14:creationId xmlns:p14="http://schemas.microsoft.com/office/powerpoint/2010/main" val="476766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传播结构</a:t>
            </a:r>
            <a:endParaRPr kumimoji="1" lang="zh-CN" altLang="en-US" dirty="0">
              <a:latin typeface="Times New Roman" charset="0"/>
              <a:ea typeface="Times New Roman" charset="0"/>
              <a:cs typeface="Times New Roman" charset="0"/>
            </a:endParaRPr>
          </a:p>
        </p:txBody>
      </p:sp>
      <p:sp>
        <p:nvSpPr>
          <p:cNvPr id="7" name="内容占位符 6"/>
          <p:cNvSpPr>
            <a:spLocks noGrp="1"/>
          </p:cNvSpPr>
          <p:nvPr>
            <p:ph idx="1"/>
          </p:nvPr>
        </p:nvSpPr>
        <p:spPr/>
        <p:txBody>
          <a:bodyPr/>
          <a:lstStyle/>
          <a:p>
            <a:r>
              <a:rPr kumimoji="1" lang="zh-CN" altLang="en-US" dirty="0" smtClean="0">
                <a:latin typeface="Times New Roman" charset="0"/>
                <a:ea typeface="Times New Roman" charset="0"/>
                <a:cs typeface="Times New Roman" charset="0"/>
              </a:rPr>
              <a:t>社会网络理论</a:t>
            </a:r>
          </a:p>
          <a:p>
            <a:pPr lvl="1"/>
            <a:r>
              <a:rPr kumimoji="1" lang="zh-CN" altLang="en-US" dirty="0" smtClean="0">
                <a:latin typeface="Times New Roman" charset="0"/>
                <a:ea typeface="Times New Roman" charset="0"/>
                <a:cs typeface="Times New Roman" charset="0"/>
              </a:rPr>
              <a:t>三元闭包 </a:t>
            </a:r>
          </a:p>
          <a:p>
            <a:pPr lvl="1"/>
            <a:r>
              <a:rPr kumimoji="1" lang="zh-CN" altLang="en-US" dirty="0" smtClean="0">
                <a:latin typeface="Times New Roman" charset="0"/>
                <a:ea typeface="Times New Roman" charset="0"/>
                <a:cs typeface="Times New Roman" charset="0"/>
              </a:rPr>
              <a:t>小世界理论</a:t>
            </a:r>
          </a:p>
          <a:p>
            <a:pPr lvl="1"/>
            <a:r>
              <a:rPr kumimoji="1" lang="zh-CN" altLang="en-US" dirty="0" smtClean="0">
                <a:latin typeface="Times New Roman" charset="0"/>
                <a:ea typeface="Times New Roman" charset="0"/>
                <a:cs typeface="Times New Roman" charset="0"/>
              </a:rPr>
              <a:t>平衡理论</a:t>
            </a:r>
          </a:p>
          <a:p>
            <a:pPr lvl="1"/>
            <a:r>
              <a:rPr kumimoji="1" lang="zh-CN" altLang="en-US" dirty="0" smtClean="0">
                <a:latin typeface="Times New Roman" charset="0"/>
                <a:ea typeface="Times New Roman" charset="0"/>
                <a:cs typeface="Times New Roman" charset="0"/>
              </a:rPr>
              <a:t>强关系与弱关系 </a:t>
            </a:r>
          </a:p>
          <a:p>
            <a:pPr lvl="1"/>
            <a:r>
              <a:rPr kumimoji="1" lang="zh-CN" altLang="en-US" dirty="0" smtClean="0">
                <a:latin typeface="Times New Roman" charset="0"/>
                <a:ea typeface="Times New Roman" charset="0"/>
                <a:cs typeface="Times New Roman" charset="0"/>
              </a:rPr>
              <a:t>创新扩散</a:t>
            </a:r>
          </a:p>
          <a:p>
            <a:pPr lvl="1"/>
            <a:r>
              <a:rPr kumimoji="1" lang="zh-CN" altLang="en-US" dirty="0" smtClean="0">
                <a:latin typeface="Times New Roman" charset="0"/>
                <a:ea typeface="Times New Roman" charset="0"/>
                <a:cs typeface="Times New Roman" charset="0"/>
              </a:rPr>
              <a:t>结构洞</a:t>
            </a:r>
          </a:p>
          <a:p>
            <a:pPr lvl="1"/>
            <a:r>
              <a:rPr kumimoji="1" lang="en-US" altLang="zh-CN" dirty="0" smtClean="0">
                <a:latin typeface="Times New Roman" charset="0"/>
                <a:ea typeface="Times New Roman" charset="0"/>
                <a:cs typeface="Times New Roman" charset="0"/>
              </a:rPr>
              <a:t>Etc</a:t>
            </a:r>
            <a:r>
              <a:rPr lang="en-US" altLang="zh-CN" dirty="0" smtClean="0">
                <a:latin typeface="Times New Roman" charset="0"/>
                <a:ea typeface="Times New Roman" charset="0"/>
                <a:cs typeface="Times New Roman" charset="0"/>
              </a:rPr>
              <a:t>. </a:t>
            </a:r>
            <a:endParaRPr kumimoji="1" lang="zh-CN" altLang="en-US" dirty="0" smtClean="0">
              <a:latin typeface="Times New Roman" charset="0"/>
              <a:ea typeface="Times New Roman" charset="0"/>
              <a:cs typeface="Times New Roman" charset="0"/>
            </a:endParaRPr>
          </a:p>
          <a:p>
            <a:endParaRPr kumimoji="1" lang="zh-CN" altLang="en-US" dirty="0" smtClean="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24</a:t>
            </a:fld>
            <a:endParaRPr lang="zh-CN" altLang="en-US"/>
          </a:p>
        </p:txBody>
      </p:sp>
    </p:spTree>
    <p:extLst>
      <p:ext uri="{BB962C8B-B14F-4D97-AF65-F5344CB8AC3E}">
        <p14:creationId xmlns:p14="http://schemas.microsoft.com/office/powerpoint/2010/main" val="886684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Times New Roman" charset="0"/>
                <a:ea typeface="Times New Roman" charset="0"/>
                <a:cs typeface="Times New Roman" charset="0"/>
              </a:rPr>
              <a:t>三元闭包与社会网络演化（</a:t>
            </a:r>
            <a:r>
              <a:rPr lang="en-US" altLang="zh-CN" dirty="0">
                <a:latin typeface="Times New Roman" charset="0"/>
                <a:ea typeface="Times New Roman" charset="0"/>
                <a:cs typeface="Times New Roman" charset="0"/>
              </a:rPr>
              <a:t>Evolution</a:t>
            </a:r>
            <a:r>
              <a:rPr lang="zh-CN" altLang="en-US" dirty="0" smtClean="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25</a:t>
            </a:fld>
            <a:endParaRPr lang="zh-CN" altLang="en-US"/>
          </a:p>
        </p:txBody>
      </p:sp>
      <p:sp>
        <p:nvSpPr>
          <p:cNvPr id="5" name="内容占位符 2"/>
          <p:cNvSpPr txBox="1">
            <a:spLocks/>
          </p:cNvSpPr>
          <p:nvPr/>
        </p:nvSpPr>
        <p:spPr>
          <a:xfrm>
            <a:off x="1661191" y="5146281"/>
            <a:ext cx="8362950" cy="1296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lang="zh-CN" altLang="en-US" sz="2800" kern="1200" dirty="0" smtClean="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a:buChar char="•"/>
              <a:defRPr kumimoji="1" lang="zh-CN" altLang="en-US" sz="2400" kern="1200" dirty="0" smtClean="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a:buChar char="•"/>
              <a:defRPr kumimoji="1" lang="zh-CN" altLang="en-US" sz="2000" kern="1200" dirty="0" smtClean="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a:buChar char="•"/>
              <a:defRPr kumimoji="1" lang="zh-CN" altLang="en-US" sz="1800" kern="1200" dirty="0" smtClean="0">
                <a:solidFill>
                  <a:schemeClr val="tx1"/>
                </a:solidFill>
                <a:latin typeface="+mj-ea"/>
                <a:ea typeface="+mj-ea"/>
                <a:cs typeface="+mn-cs"/>
              </a:defRPr>
            </a:lvl4pPr>
            <a:lvl5pPr marL="2057400" indent="-228600" algn="l" defTabSz="914400" rtl="0" eaLnBrk="1" latinLnBrk="0" hangingPunct="1">
              <a:lnSpc>
                <a:spcPct val="90000"/>
              </a:lnSpc>
              <a:spcBef>
                <a:spcPts val="500"/>
              </a:spcBef>
              <a:buFont typeface="Arial"/>
              <a:buChar char="•"/>
              <a:defRPr kumimoji="1" lang="zh-CN" altLang="en-US" sz="1800" kern="1200" dirty="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不仅考虑一个时刻（“快照”）上的性质</a:t>
            </a: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还要研究随时间发生的变化</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（内部原因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vs</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 外部原因）</a:t>
            </a: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desc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717" y="2712222"/>
            <a:ext cx="220345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8058" y="2739157"/>
            <a:ext cx="222408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37311" y="2745120"/>
            <a:ext cx="21748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线箭头连接符 8"/>
          <p:cNvCxnSpPr>
            <a:cxnSpLocks noChangeShapeType="1"/>
          </p:cNvCxnSpPr>
          <p:nvPr/>
        </p:nvCxnSpPr>
        <p:spPr bwMode="auto">
          <a:xfrm flipV="1">
            <a:off x="1749298" y="4761245"/>
            <a:ext cx="8280400" cy="71438"/>
          </a:xfrm>
          <a:prstGeom prst="straightConnector1">
            <a:avLst/>
          </a:prstGeom>
          <a:noFill/>
          <a:ln w="5715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直线箭头连接符 9"/>
          <p:cNvCxnSpPr>
            <a:cxnSpLocks noChangeShapeType="1"/>
          </p:cNvCxnSpPr>
          <p:nvPr/>
        </p:nvCxnSpPr>
        <p:spPr bwMode="auto">
          <a:xfrm flipV="1">
            <a:off x="1749298" y="2095833"/>
            <a:ext cx="0" cy="2736850"/>
          </a:xfrm>
          <a:prstGeom prst="straightConnector1">
            <a:avLst/>
          </a:prstGeom>
          <a:noFill/>
          <a:ln w="5715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 name="文本框 10"/>
          <p:cNvSpPr txBox="1">
            <a:spLocks noChangeArrowheads="1"/>
          </p:cNvSpPr>
          <p:nvPr/>
        </p:nvSpPr>
        <p:spPr bwMode="auto">
          <a:xfrm>
            <a:off x="647038" y="1487551"/>
            <a:ext cx="9350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lang="zh-CN" altLang="en-US">
                <a:solidFill>
                  <a:srgbClr val="FFFFFF"/>
                </a:solidFill>
                <a:latin typeface="黑体" pitchFamily="49" charset="-122"/>
                <a:ea typeface="黑体" pitchFamily="49" charset="-122"/>
              </a:rPr>
              <a:t>现象</a:t>
            </a:r>
            <a:endParaRPr lang="en-US" altLang="zh-CN">
              <a:solidFill>
                <a:srgbClr val="FFFFFF"/>
              </a:solidFill>
              <a:latin typeface="黑体" pitchFamily="49" charset="-122"/>
              <a:ea typeface="黑体" pitchFamily="49" charset="-122"/>
            </a:endParaRPr>
          </a:p>
          <a:p>
            <a:r>
              <a:rPr lang="zh-CN" altLang="en-US">
                <a:solidFill>
                  <a:srgbClr val="FFFFFF"/>
                </a:solidFill>
                <a:latin typeface="黑体" pitchFamily="49" charset="-122"/>
                <a:ea typeface="黑体" pitchFamily="49" charset="-122"/>
              </a:rPr>
              <a:t>原理</a:t>
            </a:r>
          </a:p>
        </p:txBody>
      </p:sp>
      <p:sp>
        <p:nvSpPr>
          <p:cNvPr id="12" name="文本框 11"/>
          <p:cNvSpPr txBox="1">
            <a:spLocks noChangeArrowheads="1"/>
          </p:cNvSpPr>
          <p:nvPr/>
        </p:nvSpPr>
        <p:spPr bwMode="auto">
          <a:xfrm>
            <a:off x="9556623" y="4304839"/>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lang="zh-CN" altLang="en-US" sz="1400" dirty="0">
                <a:latin typeface="黑体" pitchFamily="49" charset="-122"/>
                <a:ea typeface="黑体" pitchFamily="49" charset="-122"/>
              </a:rPr>
              <a:t>时间</a:t>
            </a:r>
          </a:p>
        </p:txBody>
      </p:sp>
      <p:sp>
        <p:nvSpPr>
          <p:cNvPr id="13" name="文本框 11"/>
          <p:cNvSpPr txBox="1">
            <a:spLocks noChangeArrowheads="1"/>
          </p:cNvSpPr>
          <p:nvPr/>
        </p:nvSpPr>
        <p:spPr bwMode="auto">
          <a:xfrm>
            <a:off x="1582076" y="1844412"/>
            <a:ext cx="13958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r>
              <a:rPr lang="zh-CN" altLang="en-US" sz="1400" dirty="0" smtClean="0">
                <a:latin typeface="黑体" pitchFamily="49" charset="-122"/>
                <a:ea typeface="黑体" pitchFamily="49" charset="-122"/>
              </a:rPr>
              <a:t>网络结构特征</a:t>
            </a:r>
            <a:endParaRPr lang="zh-CN" altLang="en-US" sz="1400" dirty="0">
              <a:latin typeface="黑体" pitchFamily="49" charset="-122"/>
              <a:ea typeface="黑体" pitchFamily="49" charset="-122"/>
            </a:endParaRPr>
          </a:p>
        </p:txBody>
      </p:sp>
    </p:spTree>
    <p:extLst>
      <p:ext uri="{BB962C8B-B14F-4D97-AF65-F5344CB8AC3E}">
        <p14:creationId xmlns:p14="http://schemas.microsoft.com/office/powerpoint/2010/main" val="1124541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baseline="0" dirty="0">
              <a:latin typeface="Times New Roman" charset="0"/>
              <a:ea typeface="Times New Roman" charset="0"/>
              <a:cs typeface="Times New Roman" charset="0"/>
            </a:endParaRPr>
          </a:p>
        </p:txBody>
      </p:sp>
      <p:sp>
        <p:nvSpPr>
          <p:cNvPr id="3" name="文本占位符 2"/>
          <p:cNvSpPr>
            <a:spLocks noGrp="1"/>
          </p:cNvSpPr>
          <p:nvPr>
            <p:ph type="body" sz="quarter" idx="10"/>
          </p:nvPr>
        </p:nvSpPr>
        <p:spPr>
          <a:xfrm>
            <a:off x="339436" y="959745"/>
            <a:ext cx="10907713" cy="736511"/>
          </a:xfrm>
        </p:spPr>
        <p:txBody>
          <a:bodyPr/>
          <a:lstStyle/>
          <a:p>
            <a:r>
              <a:rPr lang="en-US" altLang="zh-CN" baseline="0" dirty="0">
                <a:latin typeface="Times New Roman" charset="0"/>
                <a:ea typeface="Times New Roman" charset="0"/>
                <a:cs typeface="Times New Roman" charset="0"/>
              </a:rPr>
              <a:t>Trajectory of Friendship </a:t>
            </a:r>
            <a:r>
              <a:rPr lang="en-US" altLang="zh-CN" baseline="0" dirty="0" smtClean="0">
                <a:latin typeface="Times New Roman" charset="0"/>
                <a:ea typeface="Times New Roman" charset="0"/>
                <a:cs typeface="Times New Roman" charset="0"/>
              </a:rPr>
              <a:t>Formation</a:t>
            </a:r>
            <a:r>
              <a:rPr lang="zh-CN" altLang="en-US" baseline="0" dirty="0" smtClean="0">
                <a:latin typeface="Times New Roman" charset="0"/>
                <a:ea typeface="Times New Roman" charset="0"/>
                <a:cs typeface="Times New Roman" charset="0"/>
              </a:rPr>
              <a:t> </a:t>
            </a:r>
            <a:r>
              <a:rPr lang="en-US" altLang="zh-CN" baseline="0" dirty="0" smtClean="0">
                <a:latin typeface="Times New Roman" charset="0"/>
                <a:ea typeface="Times New Roman" charset="0"/>
                <a:cs typeface="Times New Roman" charset="0"/>
              </a:rPr>
              <a:t>(Zhang</a:t>
            </a:r>
            <a:r>
              <a:rPr lang="en-US" altLang="zh-CN" dirty="0" smtClean="0">
                <a:latin typeface="Times New Roman" charset="0"/>
                <a:ea typeface="Times New Roman" charset="0"/>
                <a:cs typeface="Times New Roman" charset="0"/>
              </a:rPr>
              <a:t> &amp; Zhu, 2014) </a:t>
            </a:r>
            <a:endParaRPr kumimoji="1" lang="zh-CN" altLang="en-US" baseline="0"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a:xfrm>
            <a:off x="339436" y="1555792"/>
            <a:ext cx="10907713" cy="3699705"/>
          </a:xfrm>
        </p:spPr>
        <p:txBody>
          <a:bodyPr>
            <a:normAutofit/>
          </a:bodyPr>
          <a:lstStyle/>
          <a:p>
            <a:r>
              <a:rPr lang="en-US" altLang="zh-CN" sz="2000" baseline="0" dirty="0">
                <a:latin typeface="Times New Roman" charset="0"/>
                <a:ea typeface="Times New Roman" charset="0"/>
                <a:cs typeface="Times New Roman" charset="0"/>
              </a:rPr>
              <a:t>The ability to observe hundreds of </a:t>
            </a:r>
            <a:r>
              <a:rPr lang="en-US" altLang="zh-CN" sz="2000" baseline="0" dirty="0" smtClean="0">
                <a:latin typeface="Times New Roman" charset="0"/>
                <a:ea typeface="Times New Roman" charset="0"/>
                <a:cs typeface="Times New Roman" charset="0"/>
              </a:rPr>
              <a:t>millions</a:t>
            </a:r>
            <a:r>
              <a:rPr lang="en-US" altLang="zh-CN" sz="2000" dirty="0" smtClean="0">
                <a:latin typeface="Times New Roman" charset="0"/>
                <a:ea typeface="Times New Roman" charset="0"/>
                <a:cs typeface="Times New Roman" charset="0"/>
              </a:rPr>
              <a:t> </a:t>
            </a:r>
            <a:r>
              <a:rPr lang="en-US" altLang="zh-CN" sz="2000" baseline="0" dirty="0" smtClean="0">
                <a:latin typeface="Times New Roman" charset="0"/>
                <a:ea typeface="Times New Roman" charset="0"/>
                <a:cs typeface="Times New Roman" charset="0"/>
              </a:rPr>
              <a:t>of </a:t>
            </a:r>
            <a:r>
              <a:rPr lang="en-US" altLang="zh-CN" sz="2000" baseline="0" dirty="0">
                <a:latin typeface="Times New Roman" charset="0"/>
                <a:ea typeface="Times New Roman" charset="0"/>
                <a:cs typeface="Times New Roman" charset="0"/>
              </a:rPr>
              <a:t>people means we can measure </a:t>
            </a:r>
            <a:r>
              <a:rPr lang="en-US" altLang="zh-CN" sz="2000" baseline="0" dirty="0" smtClean="0">
                <a:latin typeface="Times New Roman" charset="0"/>
                <a:ea typeface="Times New Roman" charset="0"/>
                <a:cs typeface="Times New Roman" charset="0"/>
              </a:rPr>
              <a:t>differences with </a:t>
            </a:r>
            <a:r>
              <a:rPr lang="en-US" altLang="zh-CN" sz="2000" baseline="0" dirty="0">
                <a:latin typeface="Times New Roman" charset="0"/>
                <a:ea typeface="Times New Roman" charset="0"/>
                <a:cs typeface="Times New Roman" charset="0"/>
              </a:rPr>
              <a:t>small effect sizes that might otherwise </a:t>
            </a:r>
            <a:r>
              <a:rPr lang="en-US" altLang="zh-CN" sz="2000" baseline="0" dirty="0" smtClean="0">
                <a:latin typeface="Times New Roman" charset="0"/>
                <a:ea typeface="Times New Roman" charset="0"/>
                <a:cs typeface="Times New Roman" charset="0"/>
              </a:rPr>
              <a:t>be</a:t>
            </a:r>
            <a:r>
              <a:rPr lang="en-US" altLang="zh-CN" sz="2000" dirty="0" smtClean="0">
                <a:latin typeface="Times New Roman" charset="0"/>
                <a:ea typeface="Times New Roman" charset="0"/>
                <a:cs typeface="Times New Roman" charset="0"/>
              </a:rPr>
              <a:t> </a:t>
            </a:r>
            <a:r>
              <a:rPr lang="en-US" altLang="zh-CN" sz="2000" baseline="0" dirty="0" smtClean="0">
                <a:latin typeface="Times New Roman" charset="0"/>
                <a:ea typeface="Times New Roman" charset="0"/>
                <a:cs typeface="Times New Roman" charset="0"/>
              </a:rPr>
              <a:t>swamped </a:t>
            </a:r>
            <a:r>
              <a:rPr lang="en-US" altLang="zh-CN" sz="2000" baseline="0" dirty="0">
                <a:latin typeface="Times New Roman" charset="0"/>
                <a:ea typeface="Times New Roman" charset="0"/>
                <a:cs typeface="Times New Roman" charset="0"/>
              </a:rPr>
              <a:t>by random variability.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04" y="2884096"/>
            <a:ext cx="3912419" cy="261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623" y="2826946"/>
            <a:ext cx="3841432" cy="2682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042" y="2884096"/>
            <a:ext cx="3845214" cy="266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54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传播模式 </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zh-CN" altLang="en-US" dirty="0" smtClean="0">
                <a:latin typeface="Times New Roman" charset="0"/>
                <a:ea typeface="Times New Roman" charset="0"/>
                <a:cs typeface="Times New Roman" charset="0"/>
              </a:rPr>
              <a:t>微观： </a:t>
            </a:r>
          </a:p>
          <a:p>
            <a:pPr lvl="1"/>
            <a:r>
              <a:rPr kumimoji="1" lang="zh-CN" altLang="en-US" dirty="0" smtClean="0">
                <a:latin typeface="Times New Roman" charset="0"/>
                <a:ea typeface="Times New Roman" charset="0"/>
                <a:cs typeface="Times New Roman" charset="0"/>
              </a:rPr>
              <a:t>个体节点传播能力</a:t>
            </a:r>
          </a:p>
          <a:p>
            <a:pPr lvl="1"/>
            <a:r>
              <a:rPr kumimoji="1" lang="zh-CN" altLang="en-US" dirty="0" smtClean="0">
                <a:latin typeface="Times New Roman" charset="0"/>
                <a:ea typeface="Times New Roman" charset="0"/>
                <a:cs typeface="Times New Roman" charset="0"/>
              </a:rPr>
              <a:t>个体信息传播行为 （信息多样性，</a:t>
            </a:r>
            <a:r>
              <a:rPr kumimoji="1" lang="en-US" altLang="zh-CN" dirty="0" err="1" smtClean="0">
                <a:latin typeface="Times New Roman" charset="0"/>
                <a:ea typeface="Times New Roman" charset="0"/>
                <a:cs typeface="Times New Roman" charset="0"/>
              </a:rPr>
              <a:t>etc</a:t>
            </a:r>
            <a:r>
              <a:rPr kumimoji="1" lang="zh-CN" altLang="en-US" dirty="0" smtClean="0">
                <a:latin typeface="Times New Roman" charset="0"/>
                <a:ea typeface="Times New Roman" charset="0"/>
                <a:cs typeface="Times New Roman" charset="0"/>
              </a:rPr>
              <a:t>） </a:t>
            </a:r>
          </a:p>
          <a:p>
            <a:r>
              <a:rPr kumimoji="1" lang="zh-CN" altLang="en-US" dirty="0" smtClean="0">
                <a:latin typeface="Times New Roman" charset="0"/>
                <a:ea typeface="Times New Roman" charset="0"/>
                <a:cs typeface="Times New Roman" charset="0"/>
              </a:rPr>
              <a:t>宏观：信息传播模型</a:t>
            </a:r>
          </a:p>
          <a:p>
            <a:pPr lvl="1"/>
            <a:r>
              <a:rPr kumimoji="1" lang="zh-CN" altLang="en-US" dirty="0" smtClean="0">
                <a:latin typeface="Times New Roman" charset="0"/>
                <a:ea typeface="Times New Roman" charset="0"/>
                <a:cs typeface="Times New Roman" charset="0"/>
              </a:rPr>
              <a:t>经典信息扩散性</a:t>
            </a:r>
          </a:p>
          <a:p>
            <a:pPr lvl="1"/>
            <a:r>
              <a:rPr kumimoji="1" lang="zh-CN" altLang="en-US" dirty="0" smtClean="0">
                <a:latin typeface="Times New Roman" charset="0"/>
                <a:ea typeface="Times New Roman" charset="0"/>
                <a:cs typeface="Times New Roman" charset="0"/>
              </a:rPr>
              <a:t>阈值模型 </a:t>
            </a:r>
          </a:p>
          <a:p>
            <a:pPr lvl="1"/>
            <a:r>
              <a:rPr kumimoji="1" lang="zh-CN" altLang="en-US" dirty="0" smtClean="0">
                <a:latin typeface="Times New Roman" charset="0"/>
                <a:ea typeface="Times New Roman" charset="0"/>
                <a:cs typeface="Times New Roman" charset="0"/>
              </a:rPr>
              <a:t>级联模型</a:t>
            </a:r>
          </a:p>
          <a:p>
            <a:pPr lvl="1"/>
            <a:r>
              <a:rPr kumimoji="1" lang="zh-CN" altLang="en-US" dirty="0" smtClean="0">
                <a:latin typeface="Times New Roman" charset="0"/>
                <a:ea typeface="Times New Roman" charset="0"/>
                <a:cs typeface="Times New Roman" charset="0"/>
              </a:rPr>
              <a:t>传染病模型</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p>
          <a:p>
            <a:pPr lvl="1"/>
            <a:r>
              <a:rPr kumimoji="1" lang="en-US" altLang="zh-CN" dirty="0" smtClean="0">
                <a:latin typeface="Times New Roman" charset="0"/>
                <a:ea typeface="Times New Roman" charset="0"/>
                <a:cs typeface="Times New Roman" charset="0"/>
              </a:rPr>
              <a:t>Broadcasting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vs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Diffusion</a:t>
            </a:r>
            <a:endParaRPr kumimoji="1" lang="zh-CN" altLang="en-US" dirty="0">
              <a:latin typeface="Times New Roman" charset="0"/>
              <a:ea typeface="Times New Roman" charset="0"/>
              <a:cs typeface="Times New Roman" charset="0"/>
            </a:endParaRPr>
          </a:p>
        </p:txBody>
      </p:sp>
      <p:sp>
        <p:nvSpPr>
          <p:cNvPr id="4" name="页脚占位符 3"/>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5" name="幻灯片编号占位符 4"/>
          <p:cNvSpPr>
            <a:spLocks noGrp="1"/>
          </p:cNvSpPr>
          <p:nvPr>
            <p:ph type="sldNum" sz="quarter" idx="12"/>
          </p:nvPr>
        </p:nvSpPr>
        <p:spPr/>
        <p:txBody>
          <a:bodyPr/>
          <a:lstStyle/>
          <a:p>
            <a:fld id="{6810EA36-04B7-4032-AC06-0F74CAD01D00}" type="slidenum">
              <a:rPr lang="zh-CN" altLang="en-US" smtClean="0"/>
              <a:t>27</a:t>
            </a:fld>
            <a:endParaRPr lang="zh-CN" altLang="en-US"/>
          </a:p>
        </p:txBody>
      </p:sp>
      <p:sp>
        <p:nvSpPr>
          <p:cNvPr id="7" name="矩形 6"/>
          <p:cNvSpPr/>
          <p:nvPr/>
        </p:nvSpPr>
        <p:spPr>
          <a:xfrm>
            <a:off x="7515013" y="2161099"/>
            <a:ext cx="4067387" cy="1384995"/>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lvl="1">
              <a:lnSpc>
                <a:spcPct val="150000"/>
              </a:lnSpc>
            </a:pPr>
            <a:r>
              <a:rPr kumimoji="1" lang="zh-CN" altLang="en-US" sz="2800" dirty="0">
                <a:solidFill>
                  <a:schemeClr val="tx1"/>
                </a:solidFill>
              </a:rPr>
              <a:t>意见领袖与两级传播</a:t>
            </a:r>
          </a:p>
          <a:p>
            <a:pPr lvl="1">
              <a:lnSpc>
                <a:spcPct val="150000"/>
              </a:lnSpc>
            </a:pPr>
            <a:r>
              <a:rPr kumimoji="1" lang="zh-CN" altLang="en-US" sz="2800" dirty="0" smtClean="0">
                <a:solidFill>
                  <a:schemeClr val="tx1"/>
                </a:solidFill>
              </a:rPr>
              <a:t>说服理论</a:t>
            </a:r>
            <a:endParaRPr kumimoji="1" lang="zh-CN" altLang="en-US" sz="2800" dirty="0">
              <a:solidFill>
                <a:schemeClr val="tx1"/>
              </a:solidFill>
            </a:endParaRPr>
          </a:p>
        </p:txBody>
      </p:sp>
    </p:spTree>
    <p:extLst>
      <p:ext uri="{BB962C8B-B14F-4D97-AF65-F5344CB8AC3E}">
        <p14:creationId xmlns:p14="http://schemas.microsoft.com/office/powerpoint/2010/main" val="1595760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7591"/>
            <a:ext cx="12371294" cy="867810"/>
          </a:xfrm>
        </p:spPr>
        <p:txBody>
          <a:bodyPr>
            <a:noAutofit/>
          </a:bodyPr>
          <a:lstStyle/>
          <a:p>
            <a:r>
              <a:rPr kumimoji="1" lang="en-US" altLang="zh-CN" dirty="0" smtClean="0">
                <a:latin typeface="Times New Roman" charset="0"/>
                <a:ea typeface="Times New Roman" charset="0"/>
                <a:cs typeface="Times New Roman" charset="0"/>
              </a:rPr>
              <a:t>Structural </a:t>
            </a:r>
            <a:r>
              <a:rPr kumimoji="1" lang="en-US" altLang="zh-CN" dirty="0" err="1" smtClean="0">
                <a:latin typeface="Times New Roman" charset="0"/>
                <a:ea typeface="Times New Roman" charset="0"/>
                <a:cs typeface="Times New Roman" charset="0"/>
              </a:rPr>
              <a:t>Virality</a:t>
            </a:r>
            <a:r>
              <a:rPr kumimoji="1" lang="en-US" altLang="zh-CN" dirty="0" smtClean="0">
                <a:latin typeface="Times New Roman" charset="0"/>
                <a:ea typeface="Times New Roman" charset="0"/>
                <a:cs typeface="Times New Roman" charset="0"/>
              </a:rPr>
              <a:t>: Information</a:t>
            </a:r>
            <a:r>
              <a:rPr kumimoji="1"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diffusion on Twitter</a:t>
            </a:r>
            <a:r>
              <a:rPr lang="zh-CN" altLang="en-US" dirty="0">
                <a:latin typeface="Times New Roman" charset="0"/>
                <a:ea typeface="Times New Roman" charset="0"/>
                <a:cs typeface="Times New Roman" charset="0"/>
              </a:rPr>
              <a:t> </a:t>
            </a:r>
            <a:r>
              <a:rPr lang="zh-CN" altLang="en-US" dirty="0" smtClean="0">
                <a:latin typeface="Times New Roman" charset="0"/>
                <a:ea typeface="Times New Roman" charset="0"/>
                <a:cs typeface="Times New Roman" charset="0"/>
              </a:rPr>
              <a:t>（</a:t>
            </a:r>
            <a:r>
              <a:rPr lang="en-US" altLang="zh-CN" dirty="0" err="1" smtClean="0">
                <a:latin typeface="Times New Roman" charset="0"/>
                <a:ea typeface="Times New Roman" charset="0"/>
                <a:cs typeface="Times New Roman" charset="0"/>
              </a:rPr>
              <a:t>Goel</a:t>
            </a:r>
            <a:r>
              <a:rPr lang="en-US" altLang="zh-CN" dirty="0" smtClean="0">
                <a:latin typeface="Times New Roman" charset="0"/>
                <a:ea typeface="Times New Roman" charset="0"/>
                <a:cs typeface="Times New Roman" charset="0"/>
              </a:rPr>
              <a:t>, </a:t>
            </a:r>
            <a:r>
              <a:rPr lang="en-US" altLang="zh-CN" dirty="0" err="1" smtClean="0">
                <a:latin typeface="Times New Roman" charset="0"/>
                <a:ea typeface="Times New Roman" charset="0"/>
                <a:cs typeface="Times New Roman" charset="0"/>
              </a:rPr>
              <a:t>et.al</a:t>
            </a:r>
            <a:r>
              <a:rPr lang="en-US" altLang="zh-CN" dirty="0" smtClean="0">
                <a:latin typeface="Times New Roman" charset="0"/>
                <a:ea typeface="Times New Roman" charset="0"/>
                <a:cs typeface="Times New Roman" charset="0"/>
              </a:rPr>
              <a:t>., 2015)</a:t>
            </a:r>
            <a:endParaRPr kumimoji="1" lang="zh-CN" altLang="en-US" dirty="0">
              <a:latin typeface="Times New Roman" charset="0"/>
              <a:ea typeface="Times New Roman" charset="0"/>
              <a:cs typeface="Times New Roman" charset="0"/>
            </a:endParaRPr>
          </a:p>
        </p:txBody>
      </p:sp>
      <p:sp>
        <p:nvSpPr>
          <p:cNvPr id="7" name="内容占位符 6"/>
          <p:cNvSpPr>
            <a:spLocks noGrp="1"/>
          </p:cNvSpPr>
          <p:nvPr>
            <p:ph idx="1"/>
          </p:nvPr>
        </p:nvSpPr>
        <p:spPr/>
        <p:txBody>
          <a:bodyPr/>
          <a:lstStyle/>
          <a:p>
            <a:endParaRPr kumimoji="1" lang="zh-CN" altLang="en-US" dirty="0"/>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28</a:t>
            </a:fld>
            <a:endParaRPr lang="zh-CN" altLang="en-US"/>
          </a:p>
        </p:txBody>
      </p:sp>
      <p:pic>
        <p:nvPicPr>
          <p:cNvPr id="5" name="图片 4"/>
          <p:cNvPicPr>
            <a:picLocks noChangeAspect="1"/>
          </p:cNvPicPr>
          <p:nvPr/>
        </p:nvPicPr>
        <p:blipFill>
          <a:blip r:embed="rId3"/>
          <a:stretch>
            <a:fillRect/>
          </a:stretch>
        </p:blipFill>
        <p:spPr>
          <a:xfrm>
            <a:off x="2289215" y="1505401"/>
            <a:ext cx="7792863" cy="5089525"/>
          </a:xfrm>
          <a:prstGeom prst="rect">
            <a:avLst/>
          </a:prstGeom>
        </p:spPr>
      </p:pic>
    </p:spTree>
    <p:extLst>
      <p:ext uri="{BB962C8B-B14F-4D97-AF65-F5344CB8AC3E}">
        <p14:creationId xmlns:p14="http://schemas.microsoft.com/office/powerpoint/2010/main" val="27489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文本占位符 2"/>
          <p:cNvSpPr>
            <a:spLocks noGrp="1"/>
          </p:cNvSpPr>
          <p:nvPr>
            <p:ph type="body" sz="quarter" idx="10"/>
          </p:nvPr>
        </p:nvSpPr>
        <p:spPr/>
        <p:txBody>
          <a:bodyPr>
            <a:normAutofit/>
          </a:bodyPr>
          <a:lstStyle/>
          <a:p>
            <a:r>
              <a:rPr kumimoji="1" lang="en-US" altLang="zh-CN" dirty="0" smtClean="0">
                <a:latin typeface="Times New Roman" charset="0"/>
                <a:ea typeface="Times New Roman" charset="0"/>
                <a:cs typeface="Times New Roman" charset="0"/>
              </a:rPr>
              <a:t>Diversity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of</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News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Consumption</a:t>
            </a:r>
            <a:r>
              <a:rPr kumimoji="1" lang="zh-CN" altLang="en-US"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(Zhang, Zheng, &amp; Peng, 2017)</a:t>
            </a:r>
            <a:endParaRPr kumimoji="1" lang="zh-CN" altLang="en-US" dirty="0">
              <a:latin typeface="Times New Roman" charset="0"/>
              <a:ea typeface="Times New Roman" charset="0"/>
              <a:cs typeface="Times New Roman" charset="0"/>
            </a:endParaRPr>
          </a:p>
        </p:txBody>
      </p:sp>
      <p:sp>
        <p:nvSpPr>
          <p:cNvPr id="4" name="文本占位符 3"/>
          <p:cNvSpPr>
            <a:spLocks noGrp="1"/>
          </p:cNvSpPr>
          <p:nvPr>
            <p:ph type="body" sz="quarter" idx="11"/>
          </p:nvPr>
        </p:nvSpPr>
        <p:spPr/>
        <p:txBody>
          <a:bodyPr/>
          <a:lstStyle/>
          <a:p>
            <a:endParaRPr kumimoji="1" lang="zh-CN" altLang="en-US"/>
          </a:p>
        </p:txBody>
      </p:sp>
      <p:graphicFrame>
        <p:nvGraphicFramePr>
          <p:cNvPr id="5" name="图表 4"/>
          <p:cNvGraphicFramePr/>
          <p:nvPr>
            <p:extLst/>
          </p:nvPr>
        </p:nvGraphicFramePr>
        <p:xfrm>
          <a:off x="998368" y="2327870"/>
          <a:ext cx="9544125" cy="36997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615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To</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begin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with</a:t>
            </a:r>
            <a:r>
              <a:rPr kumimoji="1" lang="mr-IN" altLang="zh-CN" dirty="0" smtClean="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 </a:t>
            </a:r>
            <a:endParaRPr kumimoji="1" lang="zh-CN" altLang="en-US" dirty="0">
              <a:latin typeface="Times New Roman" charset="0"/>
              <a:ea typeface="Times New Roman" charset="0"/>
              <a:cs typeface="Times New Roman" charset="0"/>
            </a:endParaRPr>
          </a:p>
        </p:txBody>
      </p:sp>
      <p:sp>
        <p:nvSpPr>
          <p:cNvPr id="10" name="内容占位符 9"/>
          <p:cNvSpPr>
            <a:spLocks noGrp="1"/>
          </p:cNvSpPr>
          <p:nvPr>
            <p:ph idx="1"/>
          </p:nvPr>
        </p:nvSpPr>
        <p:spPr/>
        <p:txBody>
          <a:bodyPr>
            <a:normAutofit/>
          </a:bodyPr>
          <a:lstStyle/>
          <a:p>
            <a:pPr>
              <a:lnSpc>
                <a:spcPct val="150000"/>
              </a:lnSpc>
            </a:pPr>
            <a:r>
              <a:rPr kumimoji="1" lang="zh-CN" altLang="en-US" dirty="0" smtClean="0">
                <a:latin typeface="Times New Roman" charset="0"/>
                <a:ea typeface="Times New Roman" charset="0"/>
                <a:cs typeface="Times New Roman" charset="0"/>
              </a:rPr>
              <a:t>“计算社会科学”自提出始，就是一个跨学科研究领域。</a:t>
            </a:r>
          </a:p>
          <a:p>
            <a:pPr>
              <a:lnSpc>
                <a:spcPct val="150000"/>
              </a:lnSpc>
            </a:pPr>
            <a:r>
              <a:rPr kumimoji="1" lang="zh-CN" altLang="en-US" dirty="0" smtClean="0">
                <a:latin typeface="Times New Roman" charset="0"/>
                <a:ea typeface="Times New Roman" charset="0"/>
                <a:cs typeface="Times New Roman" charset="0"/>
              </a:rPr>
              <a:t> 重要</a:t>
            </a:r>
            <a:r>
              <a:rPr kumimoji="1" lang="zh-CN" altLang="en-US" dirty="0">
                <a:latin typeface="Times New Roman" charset="0"/>
                <a:ea typeface="Times New Roman" charset="0"/>
                <a:cs typeface="Times New Roman" charset="0"/>
              </a:rPr>
              <a:t>的研究问题是跨越学科</a:t>
            </a:r>
            <a:r>
              <a:rPr kumimoji="1" lang="zh-CN" altLang="en-US" dirty="0" smtClean="0">
                <a:latin typeface="Times New Roman" charset="0"/>
                <a:ea typeface="Times New Roman" charset="0"/>
                <a:cs typeface="Times New Roman" charset="0"/>
              </a:rPr>
              <a:t>的</a:t>
            </a:r>
          </a:p>
          <a:p>
            <a:pPr lvl="1">
              <a:lnSpc>
                <a:spcPct val="150000"/>
              </a:lnSpc>
            </a:pPr>
            <a:r>
              <a:rPr kumimoji="1" lang="zh-CN" altLang="en-US" dirty="0" smtClean="0">
                <a:latin typeface="Times New Roman" charset="0"/>
                <a:ea typeface="Times New Roman" charset="0"/>
                <a:cs typeface="Times New Roman" charset="0"/>
              </a:rPr>
              <a:t>信息</a:t>
            </a:r>
            <a:r>
              <a:rPr kumimoji="1" lang="zh-CN" altLang="en-US" dirty="0">
                <a:latin typeface="Times New Roman" charset="0"/>
                <a:ea typeface="Times New Roman" charset="0"/>
                <a:cs typeface="Times New Roman" charset="0"/>
              </a:rPr>
              <a:t>传播、社会公平与</a:t>
            </a:r>
            <a:r>
              <a:rPr kumimoji="1" lang="zh-CN" altLang="en-US" dirty="0" smtClean="0">
                <a:latin typeface="Times New Roman" charset="0"/>
                <a:ea typeface="Times New Roman" charset="0"/>
                <a:cs typeface="Times New Roman" charset="0"/>
              </a:rPr>
              <a:t>分配 </a:t>
            </a:r>
          </a:p>
          <a:p>
            <a:pPr>
              <a:lnSpc>
                <a:spcPct val="150000"/>
              </a:lnSpc>
            </a:pPr>
            <a:r>
              <a:rPr kumimoji="1" lang="zh-CN" altLang="en-US" dirty="0" smtClean="0">
                <a:latin typeface="Times New Roman" charset="0"/>
                <a:ea typeface="Times New Roman" charset="0"/>
                <a:cs typeface="Times New Roman" charset="0"/>
              </a:rPr>
              <a:t>无法精确界定某一个问题／研究只属于“计算传播学”领域</a:t>
            </a:r>
          </a:p>
          <a:p>
            <a:pPr lvl="1">
              <a:lnSpc>
                <a:spcPct val="150000"/>
              </a:lnSpc>
            </a:pPr>
            <a:r>
              <a:rPr kumimoji="1" lang="zh-CN" altLang="en-US" dirty="0" smtClean="0">
                <a:latin typeface="Times New Roman" charset="0"/>
                <a:ea typeface="Times New Roman" charset="0"/>
                <a:cs typeface="Times New Roman" charset="0"/>
              </a:rPr>
              <a:t>传播学期刊中的非典型传播学问题 </a:t>
            </a:r>
          </a:p>
          <a:p>
            <a:pPr lvl="1">
              <a:lnSpc>
                <a:spcPct val="150000"/>
              </a:lnSpc>
            </a:pPr>
            <a:r>
              <a:rPr kumimoji="1" lang="zh-CN" altLang="en-US" dirty="0" smtClean="0">
                <a:latin typeface="Times New Roman" charset="0"/>
                <a:ea typeface="Times New Roman" charset="0"/>
                <a:cs typeface="Times New Roman" charset="0"/>
              </a:rPr>
              <a:t>非传播学期刊中的典型传播问题</a:t>
            </a: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3</a:t>
            </a:fld>
            <a:endParaRPr lang="zh-CN" altLang="en-US"/>
          </a:p>
        </p:txBody>
      </p:sp>
    </p:spTree>
    <p:extLst>
      <p:ext uri="{BB962C8B-B14F-4D97-AF65-F5344CB8AC3E}">
        <p14:creationId xmlns:p14="http://schemas.microsoft.com/office/powerpoint/2010/main" val="1592186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文本占位符 2"/>
          <p:cNvSpPr>
            <a:spLocks noGrp="1"/>
          </p:cNvSpPr>
          <p:nvPr>
            <p:ph type="body" sz="quarter" idx="10"/>
          </p:nvPr>
        </p:nvSpPr>
        <p:spPr/>
        <p:txBody>
          <a:bodyPr/>
          <a:lstStyle/>
          <a:p>
            <a:endParaRPr kumimoji="1" lang="zh-CN" altLang="en-US"/>
          </a:p>
        </p:txBody>
      </p:sp>
      <p:sp>
        <p:nvSpPr>
          <p:cNvPr id="4" name="文本占位符 3"/>
          <p:cNvSpPr>
            <a:spLocks noGrp="1"/>
          </p:cNvSpPr>
          <p:nvPr>
            <p:ph type="body" sz="quarter" idx="11"/>
          </p:nvPr>
        </p:nvSpPr>
        <p:spPr/>
        <p:txBody>
          <a:bodyPr/>
          <a:lstStyle/>
          <a:p>
            <a:endParaRPr kumimoji="1" lang="zh-CN" altLang="en-US"/>
          </a:p>
        </p:txBody>
      </p:sp>
      <p:graphicFrame>
        <p:nvGraphicFramePr>
          <p:cNvPr id="5" name="表格 4"/>
          <p:cNvGraphicFramePr>
            <a:graphicFrameLocks noGrp="1"/>
          </p:cNvGraphicFramePr>
          <p:nvPr>
            <p:extLst/>
          </p:nvPr>
        </p:nvGraphicFramePr>
        <p:xfrm>
          <a:off x="591670" y="0"/>
          <a:ext cx="10847294" cy="6822139"/>
        </p:xfrm>
        <a:graphic>
          <a:graphicData uri="http://schemas.openxmlformats.org/drawingml/2006/table">
            <a:tbl>
              <a:tblPr firstRow="1" firstCol="1" bandRow="1"/>
              <a:tblGrid>
                <a:gridCol w="4200682"/>
                <a:gridCol w="2059031"/>
                <a:gridCol w="2405239"/>
                <a:gridCol w="2182342"/>
              </a:tblGrid>
              <a:tr h="656559">
                <a:tc>
                  <a:txBody>
                    <a:bodyPr/>
                    <a:lstStyle/>
                    <a:p>
                      <a:pPr algn="l"/>
                      <a:endParaRPr lang="zh-CN" sz="1400" kern="100" dirty="0">
                        <a:effectLst/>
                        <a:latin typeface="Calibri" charset="0"/>
                      </a:endParaRPr>
                    </a:p>
                  </a:txBody>
                  <a:tcPr marL="43225" marR="43225" marT="0" marB="0" anchor="b">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25000"/>
                        </a:lnSpc>
                        <a:spcAft>
                          <a:spcPts val="0"/>
                        </a:spcAft>
                      </a:pPr>
                      <a:r>
                        <a:rPr lang="en-US" sz="1600" kern="0" dirty="0">
                          <a:effectLst/>
                          <a:latin typeface="Times" charset="0"/>
                          <a:ea typeface="宋体" charset="0"/>
                          <a:cs typeface="Times New Roman" charset="0"/>
                        </a:rPr>
                        <a:t>Model 1 </a:t>
                      </a:r>
                      <a:endParaRPr lang="zh-CN" sz="1400" kern="100" dirty="0">
                        <a:effectLst/>
                        <a:latin typeface="Calibri" charset="0"/>
                        <a:ea typeface="宋体" charset="0"/>
                        <a:cs typeface="Times New Roman" charset="0"/>
                      </a:endParaRPr>
                    </a:p>
                    <a:p>
                      <a:pPr algn="ctr">
                        <a:lnSpc>
                          <a:spcPct val="125000"/>
                        </a:lnSpc>
                        <a:spcAft>
                          <a:spcPts val="0"/>
                        </a:spcAft>
                      </a:pPr>
                      <a:r>
                        <a:rPr lang="en-US" sz="1600" kern="0" dirty="0">
                          <a:effectLst/>
                          <a:latin typeface="Times" charset="0"/>
                          <a:ea typeface="宋体" charset="0"/>
                          <a:cs typeface="Times New Roman" charset="0"/>
                        </a:rPr>
                        <a:t>Null model</a:t>
                      </a:r>
                      <a:endParaRPr lang="zh-CN" sz="1400" kern="100" dirty="0">
                        <a:effectLst/>
                        <a:latin typeface="Calibri" charset="0"/>
                        <a:ea typeface="宋体" charset="0"/>
                        <a:cs typeface="Times New Roman" charset="0"/>
                      </a:endParaRPr>
                    </a:p>
                  </a:txBody>
                  <a:tcPr marL="43225" marR="43225"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25000"/>
                        </a:lnSpc>
                        <a:spcAft>
                          <a:spcPts val="0"/>
                        </a:spcAft>
                      </a:pPr>
                      <a:r>
                        <a:rPr lang="en-US" sz="1600" kern="0" dirty="0">
                          <a:effectLst/>
                          <a:latin typeface="Times" charset="0"/>
                          <a:ea typeface="宋体" charset="0"/>
                          <a:cs typeface="Times New Roman" charset="0"/>
                        </a:rPr>
                        <a:t>Model </a:t>
                      </a:r>
                      <a:r>
                        <a:rPr lang="en-US" sz="1600" kern="0" dirty="0" smtClean="0">
                          <a:effectLst/>
                          <a:latin typeface="Times" charset="0"/>
                          <a:ea typeface="宋体" charset="0"/>
                          <a:cs typeface="Times New Roman" charset="0"/>
                        </a:rPr>
                        <a:t>2</a:t>
                      </a:r>
                      <a:r>
                        <a:rPr lang="zh-CN" altLang="en-US" sz="1400" kern="100" baseline="0" dirty="0" smtClean="0">
                          <a:effectLst/>
                          <a:latin typeface="Calibri" charset="0"/>
                          <a:ea typeface="宋体" charset="0"/>
                          <a:cs typeface="Times New Roman" charset="0"/>
                        </a:rPr>
                        <a:t>  </a:t>
                      </a:r>
                      <a:r>
                        <a:rPr lang="en-US" sz="1600" kern="0" dirty="0" smtClean="0">
                          <a:effectLst/>
                          <a:latin typeface="Times" charset="0"/>
                          <a:ea typeface="宋体" charset="0"/>
                          <a:cs typeface="Times New Roman" charset="0"/>
                        </a:rPr>
                        <a:t>Unconditional </a:t>
                      </a:r>
                      <a:r>
                        <a:rPr lang="en-US" sz="1600" kern="0" dirty="0">
                          <a:effectLst/>
                          <a:latin typeface="Times" charset="0"/>
                          <a:ea typeface="宋体" charset="0"/>
                          <a:cs typeface="Times New Roman" charset="0"/>
                        </a:rPr>
                        <a:t>linear growth model</a:t>
                      </a:r>
                      <a:endParaRPr lang="zh-CN" sz="1400" kern="100" dirty="0">
                        <a:effectLst/>
                        <a:latin typeface="Calibri" charset="0"/>
                        <a:ea typeface="宋体" charset="0"/>
                        <a:cs typeface="Times New Roman" charset="0"/>
                      </a:endParaRPr>
                    </a:p>
                  </a:txBody>
                  <a:tcPr marL="43225" marR="43225"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25000"/>
                        </a:lnSpc>
                        <a:spcAft>
                          <a:spcPts val="0"/>
                        </a:spcAft>
                      </a:pPr>
                      <a:r>
                        <a:rPr lang="zh-CN" altLang="en-US" sz="1600" kern="0" dirty="0" smtClean="0">
                          <a:effectLst/>
                          <a:latin typeface="Times" charset="0"/>
                          <a:ea typeface="宋体" charset="0"/>
                          <a:cs typeface="Times New Roman" charset="0"/>
                        </a:rPr>
                        <a:t> </a:t>
                      </a:r>
                      <a:r>
                        <a:rPr lang="en-US" sz="1600" kern="0" dirty="0" smtClean="0">
                          <a:effectLst/>
                          <a:latin typeface="Times" charset="0"/>
                          <a:ea typeface="宋体" charset="0"/>
                          <a:cs typeface="Times New Roman" charset="0"/>
                        </a:rPr>
                        <a:t>Model 3Conditional </a:t>
                      </a:r>
                      <a:r>
                        <a:rPr lang="en-US" sz="1600" kern="0" dirty="0">
                          <a:effectLst/>
                          <a:latin typeface="Times" charset="0"/>
                          <a:ea typeface="宋体" charset="0"/>
                          <a:cs typeface="Times New Roman" charset="0"/>
                        </a:rPr>
                        <a:t>linear growth model</a:t>
                      </a:r>
                      <a:endParaRPr lang="zh-CN" sz="1400" kern="100" dirty="0">
                        <a:effectLst/>
                        <a:latin typeface="Calibri" charset="0"/>
                        <a:ea typeface="宋体" charset="0"/>
                        <a:cs typeface="Times New Roman" charset="0"/>
                      </a:endParaRPr>
                    </a:p>
                  </a:txBody>
                  <a:tcPr marL="43225" marR="43225"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2623">
                <a:tc>
                  <a:txBody>
                    <a:bodyPr/>
                    <a:lstStyle/>
                    <a:p>
                      <a:pPr marR="304800" indent="152400" algn="just">
                        <a:spcAft>
                          <a:spcPts val="0"/>
                        </a:spcAft>
                      </a:pPr>
                      <a:r>
                        <a:rPr lang="en-US" sz="1600" i="1" kern="0">
                          <a:solidFill>
                            <a:srgbClr val="000000"/>
                          </a:solidFill>
                          <a:effectLst/>
                          <a:latin typeface="Times" charset="0"/>
                          <a:ea typeface="宋体" charset="0"/>
                          <a:cs typeface="Times New Roman" charset="0"/>
                        </a:rPr>
                        <a:t>Fixed Effects</a:t>
                      </a:r>
                      <a:endParaRPr lang="zh-CN" sz="1400" kern="100">
                        <a:effectLst/>
                        <a:latin typeface="Calibri" charset="0"/>
                        <a:ea typeface="宋体" charset="0"/>
                        <a:cs typeface="Times New Roman" charset="0"/>
                      </a:endParaRPr>
                    </a:p>
                  </a:txBody>
                  <a:tcPr marL="43225" marR="4322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r>
                        <a:rPr lang="en-US" sz="1600" kern="0">
                          <a:solidFill>
                            <a:srgbClr val="000000"/>
                          </a:solidFill>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r>
                        <a:rPr lang="en-US" sz="1600" kern="0" dirty="0">
                          <a:solidFill>
                            <a:srgbClr val="000000"/>
                          </a:solidFill>
                          <a:effectLst/>
                          <a:latin typeface="Times" charset="0"/>
                          <a:ea typeface="宋体" charset="0"/>
                          <a:cs typeface="Times New Roman" charset="0"/>
                        </a:rPr>
                        <a:t> </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pPr>
                      <a:r>
                        <a:rPr lang="en-US" sz="1600" kern="0">
                          <a:solidFill>
                            <a:srgbClr val="000000"/>
                          </a:solidFill>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50134">
                <a:tc>
                  <a:txBody>
                    <a:bodyPr/>
                    <a:lstStyle/>
                    <a:p>
                      <a:pPr algn="r">
                        <a:spcAft>
                          <a:spcPts val="0"/>
                        </a:spcAft>
                      </a:pPr>
                      <a:r>
                        <a:rPr lang="en-US" sz="1600" kern="0">
                          <a:solidFill>
                            <a:srgbClr val="000000"/>
                          </a:solidFill>
                          <a:effectLst/>
                          <a:latin typeface="Times" charset="0"/>
                          <a:ea typeface="宋体" charset="0"/>
                          <a:cs typeface="Times New Roman" charset="0"/>
                        </a:rPr>
                        <a:t>Intercept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solidFill>
                            <a:srgbClr val="000000"/>
                          </a:solidFill>
                          <a:effectLst/>
                          <a:latin typeface="Times" charset="0"/>
                          <a:ea typeface="宋体" charset="0"/>
                          <a:cs typeface="Times New Roman" charset="0"/>
                        </a:rPr>
                        <a:t>.09 (.001)</a:t>
                      </a:r>
                      <a:r>
                        <a:rPr lang="en-US" sz="1600" kern="0" baseline="30000">
                          <a:solidFill>
                            <a:srgbClr val="000000"/>
                          </a:solidFill>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solidFill>
                            <a:srgbClr val="000000"/>
                          </a:solidFill>
                          <a:effectLst/>
                          <a:latin typeface="Times" charset="0"/>
                          <a:ea typeface="宋体" charset="0"/>
                          <a:cs typeface="Times New Roman" charset="0"/>
                        </a:rPr>
                        <a:t>.82 (.002)</a:t>
                      </a:r>
                      <a:r>
                        <a:rPr lang="en-US" sz="1600" kern="0" baseline="30000">
                          <a:solidFill>
                            <a:srgbClr val="000000"/>
                          </a:solidFill>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solidFill>
                            <a:srgbClr val="000000"/>
                          </a:solidFill>
                          <a:effectLst/>
                          <a:latin typeface="Times" charset="0"/>
                          <a:ea typeface="宋体" charset="0"/>
                          <a:cs typeface="Times New Roman" charset="0"/>
                        </a:rPr>
                        <a:t>.60 (.01)</a:t>
                      </a:r>
                      <a:r>
                        <a:rPr lang="en-US" sz="1600" kern="0" baseline="30000">
                          <a:solidFill>
                            <a:srgbClr val="000000"/>
                          </a:solidFill>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62623">
                <a:tc>
                  <a:txBody>
                    <a:bodyPr/>
                    <a:lstStyle/>
                    <a:p>
                      <a:pPr algn="r">
                        <a:spcAft>
                          <a:spcPts val="0"/>
                        </a:spcAft>
                      </a:pPr>
                      <a:r>
                        <a:rPr lang="en-US" sz="1600" kern="0" dirty="0">
                          <a:solidFill>
                            <a:srgbClr val="FF0000"/>
                          </a:solidFill>
                          <a:effectLst/>
                          <a:latin typeface="Times" charset="0"/>
                          <a:ea typeface="宋体" charset="0"/>
                          <a:cs typeface="Times New Roman" charset="0"/>
                        </a:rPr>
                        <a:t>H1: Time</a:t>
                      </a:r>
                      <a:endParaRPr lang="zh-CN" sz="1400" kern="100" dirty="0">
                        <a:solidFill>
                          <a:srgbClr val="FF0000"/>
                        </a:solidFill>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-.0004 (.00001)</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-.0002 (.00001)</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62623">
                <a:tc>
                  <a:txBody>
                    <a:bodyPr/>
                    <a:lstStyle/>
                    <a:p>
                      <a:pPr algn="r">
                        <a:spcAft>
                          <a:spcPts val="0"/>
                        </a:spcAft>
                      </a:pPr>
                      <a:r>
                        <a:rPr lang="en-US" sz="1600" kern="0" dirty="0">
                          <a:solidFill>
                            <a:srgbClr val="FF0000"/>
                          </a:solidFill>
                          <a:effectLst/>
                          <a:latin typeface="Times" charset="0"/>
                          <a:ea typeface="宋体" charset="0"/>
                          <a:cs typeface="Times New Roman" charset="0"/>
                        </a:rPr>
                        <a:t>H2: Global Information Diversity</a:t>
                      </a:r>
                      <a:endParaRPr lang="zh-CN" sz="1400" kern="100" dirty="0">
                        <a:solidFill>
                          <a:srgbClr val="FF0000"/>
                        </a:solidFill>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 </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.79 (.04)</a:t>
                      </a:r>
                      <a:r>
                        <a:rPr lang="en-US" sz="1600" kern="0" baseline="30000">
                          <a:effectLst/>
                          <a:latin typeface="Times" charset="0"/>
                          <a:ea typeface="宋体" charset="0"/>
                          <a:cs typeface="Times New Roman" charset="0"/>
                        </a:rPr>
                        <a:t>***</a:t>
                      </a: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525247">
                <a:tc>
                  <a:txBody>
                    <a:bodyPr/>
                    <a:lstStyle/>
                    <a:p>
                      <a:pPr marR="228600" algn="r">
                        <a:spcAft>
                          <a:spcPts val="0"/>
                        </a:spcAft>
                      </a:pPr>
                      <a:r>
                        <a:rPr lang="en-US" sz="1600" kern="0" dirty="0">
                          <a:effectLst/>
                          <a:latin typeface="Times" charset="0"/>
                          <a:ea typeface="宋体" charset="0"/>
                          <a:cs typeface="Times New Roman" charset="0"/>
                        </a:rPr>
                        <a:t>H3:Time × Global Information Diversity </a:t>
                      </a:r>
                      <a:endParaRPr lang="zh-CN" sz="1400" kern="100" dirty="0">
                        <a:effectLst/>
                        <a:latin typeface="Calibri" charset="0"/>
                        <a:ea typeface="宋体" charset="0"/>
                        <a:cs typeface="Times New Roman" charset="0"/>
                      </a:endParaRPr>
                    </a:p>
                  </a:txBody>
                  <a:tcPr marL="43225" marR="43225" marT="0" marB="0" anchor="b">
                    <a:lnL>
                      <a:noFill/>
                    </a:lnL>
                    <a:lnR>
                      <a:noFill/>
                    </a:lnR>
                    <a:lnT>
                      <a:noFill/>
                    </a:lnT>
                    <a:lnB>
                      <a:noFill/>
                    </a:lnB>
                    <a:solidFill>
                      <a:srgbClr val="FFFFFF"/>
                    </a:solidFill>
                  </a:tcPr>
                </a:tc>
                <a:tc>
                  <a:txBody>
                    <a:bodyPr/>
                    <a:lstStyle/>
                    <a:p>
                      <a:pPr algn="r">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.02 (.0004)</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500268">
                <a:tc>
                  <a:txBody>
                    <a:bodyPr/>
                    <a:lstStyle/>
                    <a:p>
                      <a:pPr algn="r" latinLnBrk="1">
                        <a:spcAft>
                          <a:spcPts val="0"/>
                        </a:spcAft>
                      </a:pPr>
                      <a:r>
                        <a:rPr lang="en-US" sz="1600" kern="0" dirty="0">
                          <a:effectLst/>
                          <a:latin typeface="Times" charset="0"/>
                          <a:ea typeface="宋体" charset="0"/>
                          <a:cs typeface="Times New Roman" charset="0"/>
                        </a:rPr>
                        <a:t>H4: Gender </a:t>
                      </a:r>
                      <a:endParaRPr lang="zh-CN" sz="1400" kern="100" dirty="0">
                        <a:effectLst/>
                        <a:latin typeface="Calibri" charset="0"/>
                        <a:ea typeface="宋体" charset="0"/>
                        <a:cs typeface="Times New Roman" charset="0"/>
                      </a:endParaRPr>
                    </a:p>
                    <a:p>
                      <a:pPr algn="r">
                        <a:spcAft>
                          <a:spcPts val="0"/>
                        </a:spcAft>
                      </a:pPr>
                      <a:r>
                        <a:rPr lang="en-US" sz="1600" kern="0" dirty="0">
                          <a:effectLst/>
                          <a:latin typeface="Times" charset="0"/>
                          <a:ea typeface="宋体" charset="0"/>
                          <a:cs typeface="Times New Roman" charset="0"/>
                        </a:rPr>
                        <a:t>[0=Female, 1=Male]</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b="1"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b="1"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.20 (0.002)</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393936">
                <a:tc>
                  <a:txBody>
                    <a:bodyPr/>
                    <a:lstStyle/>
                    <a:p>
                      <a:pPr algn="r">
                        <a:spcAft>
                          <a:spcPts val="0"/>
                        </a:spcAft>
                      </a:pPr>
                      <a:r>
                        <a:rPr lang="en-US" sz="1600" kern="0">
                          <a:effectLst/>
                          <a:latin typeface="Times" charset="0"/>
                          <a:ea typeface="宋体" charset="0"/>
                          <a:cs typeface="Times New Roman" charset="0"/>
                        </a:rPr>
                        <a:t>H5: Global Information Diversity × Gender</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.88 (.05)</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62623">
                <a:tc>
                  <a:txBody>
                    <a:bodyPr/>
                    <a:lstStyle/>
                    <a:p>
                      <a:pPr marR="228600" algn="r">
                        <a:spcAft>
                          <a:spcPts val="0"/>
                        </a:spcAft>
                      </a:pPr>
                      <a:r>
                        <a:rPr lang="en-US" sz="1600" kern="0">
                          <a:effectLst/>
                          <a:latin typeface="Times" charset="0"/>
                          <a:ea typeface="宋体" charset="0"/>
                          <a:cs typeface="Times New Roman" charset="0"/>
                        </a:rPr>
                        <a:t>H6: Time × Gender</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.03 (.0004) </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50134">
                <a:tc>
                  <a:txBody>
                    <a:bodyPr/>
                    <a:lstStyle/>
                    <a:p>
                      <a:pPr algn="r">
                        <a:spcAft>
                          <a:spcPts val="0"/>
                        </a:spcAft>
                      </a:pPr>
                      <a:r>
                        <a:rPr lang="en-US" sz="1600" i="1" kern="0">
                          <a:effectLst/>
                          <a:latin typeface="Times" charset="0"/>
                          <a:ea typeface="宋体" charset="0"/>
                          <a:cs typeface="Times New Roman" charset="0"/>
                        </a:rPr>
                        <a:t>Control Variables</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500268">
                <a:tc>
                  <a:txBody>
                    <a:bodyPr/>
                    <a:lstStyle/>
                    <a:p>
                      <a:pPr algn="r">
                        <a:spcAft>
                          <a:spcPts val="0"/>
                        </a:spcAft>
                      </a:pPr>
                      <a:r>
                        <a:rPr lang="en-US" sz="1600" kern="0">
                          <a:effectLst/>
                          <a:latin typeface="Times" charset="0"/>
                          <a:ea typeface="宋体" charset="0"/>
                          <a:cs typeface="Times New Roman" charset="0"/>
                        </a:rPr>
                        <a:t>Cell Phone Model</a:t>
                      </a:r>
                      <a:endParaRPr lang="zh-CN" sz="1400" kern="100">
                        <a:effectLst/>
                        <a:latin typeface="Calibri" charset="0"/>
                        <a:ea typeface="宋体" charset="0"/>
                        <a:cs typeface="Times New Roman" charset="0"/>
                      </a:endParaRPr>
                    </a:p>
                    <a:p>
                      <a:pPr algn="r" latinLnBrk="1">
                        <a:spcAft>
                          <a:spcPts val="0"/>
                        </a:spcAft>
                      </a:pPr>
                      <a:r>
                        <a:rPr lang="en-US" sz="1600" kern="0">
                          <a:effectLst/>
                          <a:latin typeface="Times" charset="0"/>
                          <a:ea typeface="宋体" charset="0"/>
                          <a:cs typeface="Times New Roman" charset="0"/>
                        </a:rPr>
                        <a:t>[0=Android; 1=iOS]</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.03 (.002)</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50134">
                <a:tc>
                  <a:txBody>
                    <a:bodyPr/>
                    <a:lstStyle/>
                    <a:p>
                      <a:pPr algn="r">
                        <a:spcAft>
                          <a:spcPts val="0"/>
                        </a:spcAft>
                      </a:pPr>
                      <a:r>
                        <a:rPr lang="en-US" sz="1600" kern="0">
                          <a:effectLst/>
                          <a:latin typeface="Times" charset="0"/>
                          <a:ea typeface="宋体" charset="0"/>
                          <a:cs typeface="Times New Roman" charset="0"/>
                        </a:rPr>
                        <a:t>Activity (n.of.views)</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.07 (.0002)</a:t>
                      </a:r>
                      <a:r>
                        <a:rPr lang="en-US" sz="1600" kern="0" baseline="3000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393936">
                <a:tc>
                  <a:txBody>
                    <a:bodyPr/>
                    <a:lstStyle/>
                    <a:p>
                      <a:pPr algn="r">
                        <a:spcAft>
                          <a:spcPts val="0"/>
                        </a:spcAft>
                      </a:pPr>
                      <a:r>
                        <a:rPr lang="en-US" sz="1600" kern="0">
                          <a:effectLst/>
                          <a:latin typeface="Times" charset="0"/>
                          <a:ea typeface="宋体" charset="0"/>
                          <a:cs typeface="Times New Roman" charset="0"/>
                        </a:rPr>
                        <a:t>Economic Development Indicator [Quartile=1]</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.004 (.01)</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393936">
                <a:tc>
                  <a:txBody>
                    <a:bodyPr/>
                    <a:lstStyle/>
                    <a:p>
                      <a:pPr algn="r">
                        <a:spcAft>
                          <a:spcPts val="0"/>
                        </a:spcAft>
                      </a:pPr>
                      <a:r>
                        <a:rPr lang="en-US" sz="1600" kern="0">
                          <a:effectLst/>
                          <a:latin typeface="Times" charset="0"/>
                          <a:ea typeface="宋体" charset="0"/>
                          <a:cs typeface="Times New Roman" charset="0"/>
                        </a:rPr>
                        <a:t>Economic Development Indicator [Quartile=2]</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.01 (.01)</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393936">
                <a:tc>
                  <a:txBody>
                    <a:bodyPr/>
                    <a:lstStyle/>
                    <a:p>
                      <a:pPr algn="r">
                        <a:spcAft>
                          <a:spcPts val="0"/>
                        </a:spcAft>
                      </a:pPr>
                      <a:r>
                        <a:rPr lang="en-US" sz="1600" kern="0">
                          <a:effectLst/>
                          <a:latin typeface="Times" charset="0"/>
                          <a:ea typeface="宋体" charset="0"/>
                          <a:cs typeface="Times New Roman" charset="0"/>
                        </a:rPr>
                        <a:t>Economic Development Indicator [Quartile=3]</a:t>
                      </a:r>
                      <a:endParaRPr lang="zh-CN" sz="1400" kern="10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-.001 (.01)</a:t>
                      </a:r>
                      <a:endParaRPr lang="zh-CN" sz="1400" kern="100" dirty="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50134">
                <a:tc>
                  <a:txBody>
                    <a:bodyPr/>
                    <a:lstStyle/>
                    <a:p>
                      <a:pPr marR="304800" algn="ctr">
                        <a:spcAft>
                          <a:spcPts val="0"/>
                        </a:spcAft>
                      </a:pPr>
                      <a:r>
                        <a:rPr lang="en-US" sz="1600" i="1" kern="0">
                          <a:effectLst/>
                          <a:latin typeface="Times" charset="0"/>
                          <a:ea typeface="宋体" charset="0"/>
                          <a:cs typeface="Times New Roman" charset="0"/>
                        </a:rPr>
                        <a:t>Random Effect</a:t>
                      </a:r>
                      <a:endParaRPr lang="zh-CN" sz="1400" kern="100">
                        <a:effectLst/>
                        <a:latin typeface="Calibri" charset="0"/>
                        <a:ea typeface="宋体" charset="0"/>
                        <a:cs typeface="Times New Roman" charset="0"/>
                      </a:endParaRPr>
                    </a:p>
                  </a:txBody>
                  <a:tcPr marL="43225" marR="43225"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262623">
                <a:tc>
                  <a:txBody>
                    <a:bodyPr/>
                    <a:lstStyle/>
                    <a:p>
                      <a:pPr algn="r">
                        <a:spcAft>
                          <a:spcPts val="0"/>
                        </a:spcAft>
                      </a:pPr>
                      <a:r>
                        <a:rPr lang="en-US" sz="1600" kern="0">
                          <a:effectLst/>
                          <a:latin typeface="Times" charset="0"/>
                          <a:ea typeface="宋体" charset="0"/>
                          <a:cs typeface="Times New Roman" charset="0"/>
                        </a:rPr>
                        <a:t>Within-users Variability σ</a:t>
                      </a:r>
                      <a:r>
                        <a:rPr lang="en-US" sz="1600" kern="0" baseline="30000">
                          <a:effectLst/>
                          <a:latin typeface="Times" charset="0"/>
                          <a:ea typeface="宋体" charset="0"/>
                          <a:cs typeface="Times New Roman" charset="0"/>
                        </a:rPr>
                        <a:t>2</a:t>
                      </a:r>
                      <a:endParaRPr lang="zh-CN" sz="1400" kern="100">
                        <a:effectLst/>
                        <a:latin typeface="Calibri" charset="0"/>
                        <a:ea typeface="宋体" charset="0"/>
                        <a:cs typeface="Times New Roman" charset="0"/>
                      </a:endParaRPr>
                    </a:p>
                  </a:txBody>
                  <a:tcPr marL="43225" marR="43225" marT="0" marB="0" anchor="b">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.28 (.0002)</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.27 (.0002)</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.17 (.0001)</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a:noFill/>
                    </a:lnB>
                    <a:solidFill>
                      <a:srgbClr val="FFFFFF"/>
                    </a:solidFill>
                  </a:tcPr>
                </a:tc>
              </a:tr>
              <a:tr h="250134">
                <a:tc>
                  <a:txBody>
                    <a:bodyPr/>
                    <a:lstStyle/>
                    <a:p>
                      <a:pPr algn="r">
                        <a:spcAft>
                          <a:spcPts val="0"/>
                        </a:spcAft>
                      </a:pPr>
                      <a:r>
                        <a:rPr lang="en-US" sz="1600" kern="0">
                          <a:effectLst/>
                          <a:latin typeface="Times" charset="0"/>
                          <a:ea typeface="宋体" charset="0"/>
                          <a:cs typeface="Times New Roman" charset="0"/>
                        </a:rPr>
                        <a:t>Intercept τ</a:t>
                      </a:r>
                      <a:r>
                        <a:rPr lang="en-US" sz="1600" kern="0" baseline="-25000">
                          <a:effectLst/>
                          <a:latin typeface="Times" charset="0"/>
                          <a:ea typeface="宋体" charset="0"/>
                          <a:cs typeface="Times New Roman" charset="0"/>
                        </a:rPr>
                        <a:t>00</a:t>
                      </a:r>
                      <a:endParaRPr lang="zh-CN" sz="1400" kern="100">
                        <a:effectLst/>
                        <a:latin typeface="Calibri" charset="0"/>
                        <a:ea typeface="宋体" charset="0"/>
                        <a:cs typeface="Times New Roman" charset="0"/>
                      </a:endParaRPr>
                    </a:p>
                  </a:txBody>
                  <a:tcPr marL="43225" marR="43225"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.09 (.001)</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a:effectLst/>
                          <a:latin typeface="Times" charset="0"/>
                          <a:ea typeface="宋体" charset="0"/>
                          <a:cs typeface="Times New Roman" charset="0"/>
                        </a:rPr>
                        <a:t>.09 (.001)</a:t>
                      </a:r>
                      <a:r>
                        <a:rPr lang="en-US" sz="1600" kern="0" baseline="30000">
                          <a:effectLst/>
                          <a:latin typeface="Times" charset="0"/>
                          <a:ea typeface="宋体" charset="0"/>
                          <a:cs typeface="Times New Roman" charset="0"/>
                        </a:rPr>
                        <a:t>***</a:t>
                      </a:r>
                      <a:endParaRPr lang="zh-CN" sz="1400" kern="10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kern="0" dirty="0">
                          <a:effectLst/>
                          <a:latin typeface="Times" charset="0"/>
                          <a:ea typeface="宋体" charset="0"/>
                          <a:cs typeface="Times New Roman" charset="0"/>
                        </a:rPr>
                        <a:t>.15 (.002)</a:t>
                      </a:r>
                      <a:r>
                        <a:rPr lang="en-US" sz="1600" kern="0" baseline="30000" dirty="0">
                          <a:effectLst/>
                          <a:latin typeface="Times" charset="0"/>
                          <a:ea typeface="宋体" charset="0"/>
                          <a:cs typeface="Times New Roman" charset="0"/>
                        </a:rPr>
                        <a:t>***</a:t>
                      </a:r>
                      <a:endParaRPr lang="zh-CN" sz="1400" kern="100" dirty="0">
                        <a:effectLst/>
                        <a:latin typeface="Calibri" charset="0"/>
                        <a:ea typeface="宋体" charset="0"/>
                        <a:cs typeface="Times New Roman" charset="0"/>
                      </a:endParaRPr>
                    </a:p>
                  </a:txBody>
                  <a:tcPr marL="43225" marR="4322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50134">
                <a:tc>
                  <a:txBody>
                    <a:bodyPr/>
                    <a:lstStyle/>
                    <a:p>
                      <a:pPr algn="ctr">
                        <a:spcAft>
                          <a:spcPts val="0"/>
                        </a:spcAft>
                      </a:pPr>
                      <a:r>
                        <a:rPr lang="en-US" sz="1600" i="1" kern="0" dirty="0">
                          <a:solidFill>
                            <a:srgbClr val="000000"/>
                          </a:solidFill>
                          <a:effectLst/>
                          <a:latin typeface="Times" charset="0"/>
                          <a:ea typeface="宋体" charset="0"/>
                          <a:cs typeface="Times New Roman" charset="0"/>
                        </a:rPr>
                        <a:t>Model Fit Statistics</a:t>
                      </a:r>
                      <a:endParaRPr lang="zh-CN" sz="1400" kern="100" dirty="0">
                        <a:effectLst/>
                        <a:latin typeface="Calibri" charset="0"/>
                        <a:ea typeface="宋体" charset="0"/>
                        <a:cs typeface="Times New Roman" charset="0"/>
                      </a:endParaRPr>
                    </a:p>
                  </a:txBody>
                  <a:tcPr marL="43225" marR="4322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600" i="1" kern="0" dirty="0">
                          <a:solidFill>
                            <a:srgbClr val="000000"/>
                          </a:solidFill>
                          <a:effectLst/>
                          <a:latin typeface="Times" charset="0"/>
                          <a:ea typeface="宋体" charset="0"/>
                          <a:cs typeface="Times New Roman" charset="0"/>
                        </a:rPr>
                        <a:t> </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US" sz="1600" i="1" kern="0">
                          <a:solidFill>
                            <a:srgbClr val="000000"/>
                          </a:solidFill>
                          <a:effectLst/>
                          <a:latin typeface="Times" charset="0"/>
                          <a:ea typeface="宋体" charset="0"/>
                          <a:cs typeface="Times New Roman" charset="0"/>
                        </a:rPr>
                        <a:t> </a:t>
                      </a:r>
                      <a:endParaRPr lang="zh-CN" sz="1400" kern="10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tabLst>
                          <a:tab pos="400050" algn="dec"/>
                        </a:tabLst>
                      </a:pPr>
                      <a:r>
                        <a:rPr lang="en-US" sz="1600" i="1" kern="0" dirty="0">
                          <a:solidFill>
                            <a:srgbClr val="000000"/>
                          </a:solidFill>
                          <a:effectLst/>
                          <a:latin typeface="Times" charset="0"/>
                          <a:ea typeface="宋体" charset="0"/>
                          <a:cs typeface="Times New Roman" charset="0"/>
                        </a:rPr>
                        <a:t> </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0134">
                <a:tc>
                  <a:txBody>
                    <a:bodyPr/>
                    <a:lstStyle/>
                    <a:p>
                      <a:pPr algn="r">
                        <a:spcAft>
                          <a:spcPts val="0"/>
                        </a:spcAft>
                      </a:pPr>
                      <a:r>
                        <a:rPr lang="en-US" sz="1600" kern="0" dirty="0">
                          <a:solidFill>
                            <a:srgbClr val="000000"/>
                          </a:solidFill>
                          <a:effectLst/>
                          <a:latin typeface="Times" charset="0"/>
                          <a:ea typeface="宋体" charset="0"/>
                          <a:cs typeface="Times New Roman" charset="0"/>
                        </a:rPr>
                        <a:t>-2LL</a:t>
                      </a:r>
                      <a:endParaRPr lang="zh-CN" sz="1400" kern="100" dirty="0">
                        <a:effectLst/>
                        <a:latin typeface="Calibri" charset="0"/>
                        <a:ea typeface="宋体" charset="0"/>
                        <a:cs typeface="Times New Roman" charset="0"/>
                      </a:endParaRPr>
                    </a:p>
                  </a:txBody>
                  <a:tcPr marL="43225" marR="4322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kern="0" dirty="0">
                          <a:solidFill>
                            <a:srgbClr val="000000"/>
                          </a:solidFill>
                          <a:effectLst/>
                          <a:latin typeface="Times" charset="0"/>
                          <a:ea typeface="宋体" charset="0"/>
                          <a:cs typeface="Times New Roman" charset="0"/>
                        </a:rPr>
                        <a:t>5166559</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kern="0" dirty="0">
                          <a:solidFill>
                            <a:srgbClr val="000000"/>
                          </a:solidFill>
                          <a:effectLst/>
                          <a:latin typeface="Times" charset="0"/>
                          <a:ea typeface="宋体" charset="0"/>
                          <a:cs typeface="Times New Roman" charset="0"/>
                        </a:rPr>
                        <a:t>5093905</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tabLst>
                          <a:tab pos="400050" algn="dec"/>
                        </a:tabLst>
                      </a:pPr>
                      <a:r>
                        <a:rPr lang="en-US" sz="1600" kern="0" dirty="0">
                          <a:solidFill>
                            <a:srgbClr val="000000"/>
                          </a:solidFill>
                          <a:effectLst/>
                          <a:latin typeface="Times" charset="0"/>
                          <a:ea typeface="宋体" charset="0"/>
                          <a:cs typeface="Times New Roman" charset="0"/>
                        </a:rPr>
                        <a:t>3932104</a:t>
                      </a:r>
                      <a:endParaRPr lang="zh-CN" sz="1400" kern="100" dirty="0">
                        <a:effectLst/>
                        <a:latin typeface="Calibri" charset="0"/>
                        <a:ea typeface="宋体" charset="0"/>
                        <a:cs typeface="Times New Roman" charset="0"/>
                      </a:endParaRPr>
                    </a:p>
                  </a:txBody>
                  <a:tcPr marL="43225" marR="432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74098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传播内容</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zh-CN" altLang="en-US" dirty="0" smtClean="0">
                <a:latin typeface="Times New Roman" charset="0"/>
                <a:ea typeface="Times New Roman" charset="0"/>
                <a:cs typeface="Times New Roman" charset="0"/>
              </a:rPr>
              <a:t>公共舆论</a:t>
            </a:r>
          </a:p>
          <a:p>
            <a:r>
              <a:rPr kumimoji="1" lang="en-US" altLang="zh-CN" dirty="0" smtClean="0">
                <a:latin typeface="Times New Roman" charset="0"/>
                <a:ea typeface="Times New Roman" charset="0"/>
                <a:cs typeface="Times New Roman" charset="0"/>
              </a:rPr>
              <a:t>Censorship</a:t>
            </a:r>
            <a:endParaRPr kumimoji="1" lang="zh-CN" altLang="en-US" dirty="0" smtClean="0">
              <a:latin typeface="Times New Roman" charset="0"/>
              <a:ea typeface="Times New Roman" charset="0"/>
              <a:cs typeface="Times New Roman" charset="0"/>
            </a:endParaRPr>
          </a:p>
          <a:p>
            <a:r>
              <a:rPr kumimoji="1" lang="zh-CN" altLang="en-US" dirty="0" smtClean="0">
                <a:latin typeface="Times New Roman" charset="0"/>
                <a:ea typeface="Times New Roman" charset="0"/>
                <a:cs typeface="Times New Roman" charset="0"/>
              </a:rPr>
              <a:t>内容与演化</a:t>
            </a:r>
          </a:p>
          <a:p>
            <a:endParaRPr kumimoji="1" lang="zh-CN" altLang="en-US" dirty="0" smtClean="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
        <p:nvSpPr>
          <p:cNvPr id="5" name="页脚占位符 4"/>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6" name="幻灯片编号占位符 5"/>
          <p:cNvSpPr>
            <a:spLocks noGrp="1"/>
          </p:cNvSpPr>
          <p:nvPr>
            <p:ph type="sldNum" sz="quarter" idx="12"/>
          </p:nvPr>
        </p:nvSpPr>
        <p:spPr/>
        <p:txBody>
          <a:bodyPr/>
          <a:lstStyle/>
          <a:p>
            <a:fld id="{6810EA36-04B7-4032-AC06-0F74CAD01D00}" type="slidenum">
              <a:rPr lang="zh-CN" altLang="en-US" smtClean="0"/>
              <a:t>31</a:t>
            </a:fld>
            <a:endParaRPr lang="zh-CN" altLang="en-US"/>
          </a:p>
        </p:txBody>
      </p:sp>
      <p:sp>
        <p:nvSpPr>
          <p:cNvPr id="4" name="矩形 3"/>
          <p:cNvSpPr/>
          <p:nvPr/>
        </p:nvSpPr>
        <p:spPr>
          <a:xfrm>
            <a:off x="5669280" y="1704022"/>
            <a:ext cx="4267200" cy="304698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lnSpc>
                <a:spcPct val="150000"/>
              </a:lnSpc>
            </a:pPr>
            <a:r>
              <a:rPr kumimoji="1" lang="zh-CN" altLang="en-US" sz="3200" dirty="0" smtClean="0">
                <a:ln w="0"/>
                <a:solidFill>
                  <a:schemeClr val="tx1"/>
                </a:solidFill>
                <a:effectLst>
                  <a:outerShdw blurRad="38100" dist="19050" dir="2700000" algn="tl" rotWithShape="0">
                    <a:schemeClr val="dk1">
                      <a:alpha val="40000"/>
                    </a:schemeClr>
                  </a:outerShdw>
                </a:effectLst>
              </a:rPr>
              <a:t>框架理论</a:t>
            </a:r>
          </a:p>
          <a:p>
            <a:pPr algn="ctr">
              <a:lnSpc>
                <a:spcPct val="150000"/>
              </a:lnSpc>
            </a:pPr>
            <a:r>
              <a:rPr kumimoji="1" lang="zh-CN" altLang="en-US" sz="3200" dirty="0" smtClean="0">
                <a:ln w="0"/>
                <a:solidFill>
                  <a:schemeClr val="tx1"/>
                </a:solidFill>
                <a:effectLst>
                  <a:outerShdw blurRad="38100" dist="19050" dir="2700000" algn="tl" rotWithShape="0">
                    <a:schemeClr val="dk1">
                      <a:alpha val="40000"/>
                    </a:schemeClr>
                  </a:outerShdw>
                </a:effectLst>
              </a:rPr>
              <a:t>议程设置理论</a:t>
            </a:r>
          </a:p>
          <a:p>
            <a:pPr marL="0" lvl="1" algn="ctr">
              <a:lnSpc>
                <a:spcPct val="150000"/>
              </a:lnSpc>
            </a:pPr>
            <a:r>
              <a:rPr kumimoji="1" lang="zh-CN" altLang="en-US" sz="3200" dirty="0">
                <a:solidFill>
                  <a:schemeClr val="tx1"/>
                </a:solidFill>
              </a:rPr>
              <a:t>沉默的螺旋</a:t>
            </a:r>
          </a:p>
          <a:p>
            <a:pPr algn="ctr">
              <a:lnSpc>
                <a:spcPct val="150000"/>
              </a:lnSpc>
            </a:pPr>
            <a:endParaRPr kumimoji="1" lang="zh-CN" alt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4235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传播内容与传播效果</a:t>
            </a:r>
            <a:endParaRPr kumimoji="1" lang="zh-CN" altLang="en-US" dirty="0">
              <a:latin typeface="Times New Roman" charset="0"/>
              <a:ea typeface="Times New Roman" charset="0"/>
              <a:cs typeface="Times New Roman" charset="0"/>
            </a:endParaRPr>
          </a:p>
        </p:txBody>
      </p:sp>
      <p:sp>
        <p:nvSpPr>
          <p:cNvPr id="5" name="内容占位符 4"/>
          <p:cNvSpPr>
            <a:spLocks noGrp="1"/>
          </p:cNvSpPr>
          <p:nvPr>
            <p:ph idx="1"/>
          </p:nvPr>
        </p:nvSpPr>
        <p:spPr/>
        <p:txBody>
          <a:bodyPr/>
          <a:lstStyle/>
          <a:p>
            <a:endParaRPr kumimoji="1" lang="zh-CN" altLang="en-US"/>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6" name="幻灯片编号占位符 5"/>
          <p:cNvSpPr>
            <a:spLocks noGrp="1"/>
          </p:cNvSpPr>
          <p:nvPr>
            <p:ph type="sldNum" sz="quarter" idx="12"/>
          </p:nvPr>
        </p:nvSpPr>
        <p:spPr/>
        <p:txBody>
          <a:bodyPr/>
          <a:lstStyle/>
          <a:p>
            <a:fld id="{6810EA36-04B7-4032-AC06-0F74CAD01D00}" type="slidenum">
              <a:rPr lang="zh-CN" altLang="en-US" smtClean="0"/>
              <a:t>32</a:t>
            </a:fld>
            <a:endParaRPr lang="zh-CN" altLang="en-US"/>
          </a:p>
        </p:txBody>
      </p:sp>
      <p:sp>
        <p:nvSpPr>
          <p:cNvPr id="4" name="矩形 3"/>
          <p:cNvSpPr/>
          <p:nvPr/>
        </p:nvSpPr>
        <p:spPr>
          <a:xfrm>
            <a:off x="694265" y="5715298"/>
            <a:ext cx="10854267" cy="646331"/>
          </a:xfrm>
          <a:prstGeom prst="rect">
            <a:avLst/>
          </a:prstGeom>
        </p:spPr>
        <p:txBody>
          <a:bodyPr wrap="square">
            <a:spAutoFit/>
          </a:bodyPr>
          <a:lstStyle/>
          <a:p>
            <a:r>
              <a:rPr lang="en-US" altLang="zh-CN" dirty="0"/>
              <a:t>Xu, P., Wu, Y., Wei, E., Peng, T.-Q., Liu, S., Zhu, J. J. H., &amp; Qu, H. (2013). Visual Analysis of Topic Competition on Social Media. IEEE Transactions on Visualization and Computer Graphics</a:t>
            </a:r>
            <a:endParaRPr lang="zh-CN" altLang="en-US" dirty="0"/>
          </a:p>
        </p:txBody>
      </p:sp>
      <p:pic>
        <p:nvPicPr>
          <p:cNvPr id="7" name="图片 6"/>
          <p:cNvPicPr>
            <a:picLocks noChangeAspect="1"/>
          </p:cNvPicPr>
          <p:nvPr/>
        </p:nvPicPr>
        <p:blipFill>
          <a:blip r:embed="rId2"/>
          <a:stretch>
            <a:fillRect/>
          </a:stretch>
        </p:blipFill>
        <p:spPr>
          <a:xfrm>
            <a:off x="511737" y="1822738"/>
            <a:ext cx="11486800" cy="3193159"/>
          </a:xfrm>
          <a:prstGeom prst="rect">
            <a:avLst/>
          </a:prstGeom>
        </p:spPr>
      </p:pic>
    </p:spTree>
    <p:extLst>
      <p:ext uri="{BB962C8B-B14F-4D97-AF65-F5344CB8AC3E}">
        <p14:creationId xmlns:p14="http://schemas.microsoft.com/office/powerpoint/2010/main" val="439614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38200" y="682353"/>
            <a:ext cx="10515600" cy="867810"/>
          </a:xfrm>
        </p:spPr>
        <p:txBody>
          <a:bodyPr/>
          <a:lstStyle/>
          <a:p>
            <a:r>
              <a:rPr kumimoji="1" lang="en-US" altLang="zh-CN" dirty="0" smtClean="0">
                <a:latin typeface="Times New Roman" charset="0"/>
                <a:ea typeface="Times New Roman" charset="0"/>
                <a:cs typeface="Times New Roman" charset="0"/>
              </a:rPr>
              <a:t>Censorship</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(King,</a:t>
            </a:r>
            <a:r>
              <a:rPr kumimoji="1" lang="zh-CN" altLang="en-US" dirty="0" smtClean="0">
                <a:latin typeface="Times New Roman" charset="0"/>
                <a:ea typeface="Times New Roman" charset="0"/>
                <a:cs typeface="Times New Roman" charset="0"/>
              </a:rPr>
              <a:t> </a:t>
            </a:r>
            <a:r>
              <a:rPr kumimoji="1" lang="en-US" altLang="zh-CN" dirty="0" err="1" smtClean="0">
                <a:latin typeface="Times New Roman" charset="0"/>
                <a:ea typeface="Times New Roman" charset="0"/>
                <a:cs typeface="Times New Roman" charset="0"/>
              </a:rPr>
              <a:t>et.al</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2017)</a:t>
            </a:r>
            <a:endParaRPr kumimoji="1" lang="zh-CN" altLang="en-US" dirty="0">
              <a:latin typeface="Times New Roman" charset="0"/>
              <a:ea typeface="Times New Roman" charset="0"/>
              <a:cs typeface="Times New Roman" charset="0"/>
            </a:endParaRPr>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33</a:t>
            </a:fld>
            <a:endParaRPr lang="zh-CN" altLang="en-US"/>
          </a:p>
        </p:txBody>
      </p:sp>
      <p:pic>
        <p:nvPicPr>
          <p:cNvPr id="15" name="图片 14"/>
          <p:cNvPicPr>
            <a:picLocks noChangeAspect="1"/>
          </p:cNvPicPr>
          <p:nvPr/>
        </p:nvPicPr>
        <p:blipFill>
          <a:blip r:embed="rId3"/>
          <a:stretch>
            <a:fillRect/>
          </a:stretch>
        </p:blipFill>
        <p:spPr>
          <a:xfrm>
            <a:off x="1786467" y="1116258"/>
            <a:ext cx="8619066" cy="5453187"/>
          </a:xfrm>
          <a:prstGeom prst="rect">
            <a:avLst/>
          </a:prstGeom>
        </p:spPr>
      </p:pic>
    </p:spTree>
    <p:extLst>
      <p:ext uri="{BB962C8B-B14F-4D97-AF65-F5344CB8AC3E}">
        <p14:creationId xmlns:p14="http://schemas.microsoft.com/office/powerpoint/2010/main" val="1252937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latin typeface="Times New Roman" charset="0"/>
              <a:ea typeface="Times New Roman" charset="0"/>
              <a:cs typeface="Times New Roman" charset="0"/>
            </a:endParaRPr>
          </a:p>
        </p:txBody>
      </p:sp>
      <p:sp>
        <p:nvSpPr>
          <p:cNvPr id="3" name="文本占位符 2"/>
          <p:cNvSpPr>
            <a:spLocks noGrp="1"/>
          </p:cNvSpPr>
          <p:nvPr>
            <p:ph type="body" sz="quarter" idx="10"/>
          </p:nvPr>
        </p:nvSpPr>
        <p:spPr/>
        <p:txBody>
          <a:bodyPr/>
          <a:lstStyle/>
          <a:p>
            <a:endParaRPr kumimoji="1" lang="zh-CN" altLang="en-US"/>
          </a:p>
        </p:txBody>
      </p:sp>
      <p:sp>
        <p:nvSpPr>
          <p:cNvPr id="4" name="文本占位符 3"/>
          <p:cNvSpPr>
            <a:spLocks noGrp="1"/>
          </p:cNvSpPr>
          <p:nvPr>
            <p:ph type="body" sz="quarter" idx="11"/>
          </p:nvPr>
        </p:nvSpPr>
        <p:spPr>
          <a:xfrm>
            <a:off x="589280" y="2327871"/>
            <a:ext cx="10657867" cy="3699705"/>
          </a:xfrm>
        </p:spPr>
        <p:txBody>
          <a:bodyPr>
            <a:normAutofit fontScale="47500" lnSpcReduction="20000"/>
          </a:bodyPr>
          <a:lstStyle/>
          <a:p>
            <a:pPr marL="0" indent="0">
              <a:buNone/>
            </a:pPr>
            <a:endParaRPr kumimoji="1" lang="zh-CN" altLang="en-US" dirty="0" smtClean="0">
              <a:latin typeface="Times New Roman" charset="0"/>
              <a:ea typeface="Times New Roman" charset="0"/>
              <a:cs typeface="Times New Roman" charset="0"/>
            </a:endParaRPr>
          </a:p>
          <a:p>
            <a:pPr marL="0" indent="0" algn="ctr">
              <a:buNone/>
            </a:pPr>
            <a:r>
              <a:rPr kumimoji="1" lang="zh-CN" altLang="en-US" sz="7800" dirty="0" smtClean="0">
                <a:latin typeface="Times New Roman" charset="0"/>
                <a:ea typeface="Times New Roman" charset="0"/>
                <a:cs typeface="Times New Roman" charset="0"/>
              </a:rPr>
              <a:t>谢谢！</a:t>
            </a:r>
          </a:p>
          <a:p>
            <a:pPr>
              <a:lnSpc>
                <a:spcPct val="100000"/>
              </a:lnSpc>
            </a:pPr>
            <a:endParaRPr kumimoji="1" lang="zh-CN" altLang="en-US" sz="2700" dirty="0">
              <a:latin typeface="Times New Roman" charset="0"/>
              <a:ea typeface="Times New Roman" charset="0"/>
              <a:cs typeface="Times New Roman" charset="0"/>
            </a:endParaRPr>
          </a:p>
          <a:p>
            <a:pPr>
              <a:lnSpc>
                <a:spcPct val="100000"/>
              </a:lnSpc>
            </a:pPr>
            <a:r>
              <a:rPr kumimoji="1" lang="zh-CN" altLang="en-US" sz="2900" dirty="0">
                <a:latin typeface="Times New Roman" charset="0"/>
                <a:ea typeface="Times New Roman" charset="0"/>
                <a:cs typeface="Times New Roman" charset="0"/>
              </a:rPr>
              <a:t>张伦</a:t>
            </a:r>
          </a:p>
          <a:p>
            <a:pPr marL="0" indent="0">
              <a:lnSpc>
                <a:spcPct val="100000"/>
              </a:lnSpc>
              <a:buNone/>
            </a:pPr>
            <a:r>
              <a:rPr kumimoji="1" lang="zh-CN" altLang="en-US" sz="2900" dirty="0" smtClean="0">
                <a:latin typeface="Times New Roman" charset="0"/>
                <a:ea typeface="Times New Roman" charset="0"/>
                <a:cs typeface="Times New Roman" charset="0"/>
              </a:rPr>
              <a:t>北京师范大学数字媒体系</a:t>
            </a:r>
          </a:p>
          <a:p>
            <a:pPr marL="0" indent="0">
              <a:lnSpc>
                <a:spcPct val="100000"/>
              </a:lnSpc>
              <a:buNone/>
            </a:pPr>
            <a:r>
              <a:rPr kumimoji="1" lang="en-US" altLang="zh-CN" sz="2900" dirty="0" smtClean="0">
                <a:latin typeface="Times New Roman" charset="0"/>
                <a:ea typeface="Times New Roman" charset="0"/>
                <a:cs typeface="Times New Roman" charset="0"/>
                <a:hlinkClick r:id="rId3"/>
              </a:rPr>
              <a:t>zhanglun@bnu.edu.cn</a:t>
            </a:r>
            <a:endParaRPr kumimoji="1" lang="zh-CN" altLang="en-US" sz="2900" dirty="0" smtClean="0">
              <a:latin typeface="Times New Roman" charset="0"/>
              <a:ea typeface="Times New Roman" charset="0"/>
              <a:cs typeface="Times New Roman" charset="0"/>
            </a:endParaRPr>
          </a:p>
          <a:p>
            <a:pPr marL="0" indent="0">
              <a:lnSpc>
                <a:spcPct val="100000"/>
              </a:lnSpc>
              <a:buNone/>
            </a:pPr>
            <a:endParaRPr kumimoji="1" lang="zh-CN" altLang="en-US" sz="2900" dirty="0">
              <a:latin typeface="Times New Roman" charset="0"/>
              <a:ea typeface="Times New Roman" charset="0"/>
              <a:cs typeface="Times New Roman" charset="0"/>
            </a:endParaRPr>
          </a:p>
          <a:p>
            <a:pPr>
              <a:lnSpc>
                <a:spcPct val="100000"/>
              </a:lnSpc>
            </a:pPr>
            <a:r>
              <a:rPr kumimoji="1" lang="zh-CN" altLang="en-US" sz="2900" dirty="0">
                <a:latin typeface="Times New Roman" charset="0"/>
                <a:ea typeface="Times New Roman" charset="0"/>
                <a:cs typeface="Times New Roman" charset="0"/>
              </a:rPr>
              <a:t>王成军</a:t>
            </a:r>
            <a:endParaRPr kumimoji="1" lang="en-US" altLang="zh-CN" sz="2900" dirty="0">
              <a:latin typeface="Times New Roman" charset="0"/>
              <a:ea typeface="Times New Roman" charset="0"/>
              <a:cs typeface="Times New Roman" charset="0"/>
            </a:endParaRPr>
          </a:p>
          <a:p>
            <a:pPr marL="0" indent="0">
              <a:lnSpc>
                <a:spcPct val="100000"/>
              </a:lnSpc>
              <a:buFont typeface="Arial"/>
              <a:buNone/>
            </a:pPr>
            <a:r>
              <a:rPr kumimoji="1" lang="en-US" altLang="zh-CN" sz="2900" dirty="0" smtClean="0">
                <a:latin typeface="Times New Roman" charset="0"/>
                <a:ea typeface="Times New Roman" charset="0"/>
                <a:cs typeface="Times New Roman" charset="0"/>
                <a:hlinkClick r:id="rId4"/>
              </a:rPr>
              <a:t>wangchj04@126.com</a:t>
            </a:r>
            <a:endParaRPr kumimoji="1" lang="zh-CN" altLang="en-US" sz="2900" dirty="0" smtClean="0">
              <a:latin typeface="Times New Roman" charset="0"/>
              <a:ea typeface="Times New Roman" charset="0"/>
              <a:cs typeface="Times New Roman" charset="0"/>
            </a:endParaRPr>
          </a:p>
          <a:p>
            <a:pPr marL="0" indent="0">
              <a:lnSpc>
                <a:spcPct val="100000"/>
              </a:lnSpc>
              <a:buFont typeface="Arial"/>
              <a:buNone/>
            </a:pPr>
            <a:r>
              <a:rPr kumimoji="1" lang="en-US" altLang="zh-CN" sz="2900" dirty="0" smtClean="0">
                <a:latin typeface="Times New Roman" charset="0"/>
                <a:ea typeface="Times New Roman" charset="0"/>
                <a:cs typeface="Times New Roman" charset="0"/>
              </a:rPr>
              <a:t>http</a:t>
            </a:r>
            <a:r>
              <a:rPr kumimoji="1" lang="en-US" altLang="zh-CN" sz="2900" dirty="0">
                <a:latin typeface="Times New Roman" charset="0"/>
                <a:ea typeface="Times New Roman" charset="0"/>
                <a:cs typeface="Times New Roman" charset="0"/>
              </a:rPr>
              <a:t>://</a:t>
            </a:r>
            <a:r>
              <a:rPr kumimoji="1" lang="en-US" altLang="zh-CN" sz="2900" dirty="0" err="1">
                <a:latin typeface="Times New Roman" charset="0"/>
                <a:ea typeface="Times New Roman" charset="0"/>
                <a:cs typeface="Times New Roman" charset="0"/>
              </a:rPr>
              <a:t>chengjunwang.com</a:t>
            </a:r>
            <a:endParaRPr kumimoji="1" lang="en-US" altLang="zh-CN" sz="2900" dirty="0">
              <a:latin typeface="Times New Roman" charset="0"/>
              <a:ea typeface="Times New Roman" charset="0"/>
              <a:cs typeface="Times New Roman" charset="0"/>
            </a:endParaRPr>
          </a:p>
          <a:p>
            <a:pPr marL="0" indent="0">
              <a:lnSpc>
                <a:spcPct val="100000"/>
              </a:lnSpc>
              <a:buNone/>
            </a:pPr>
            <a:endParaRPr kumimoji="1" lang="zh-CN" alt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2273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831850" y="1388005"/>
            <a:ext cx="10515600" cy="2852737"/>
          </a:xfrm>
        </p:spPr>
        <p:txBody>
          <a:bodyPr/>
          <a:lstStyle/>
          <a:p>
            <a:r>
              <a:rPr kumimoji="1" lang="zh-CN" altLang="en-US" dirty="0" smtClean="0">
                <a:latin typeface="Times New Roman" charset="0"/>
                <a:ea typeface="Times New Roman" charset="0"/>
                <a:cs typeface="Times New Roman" charset="0"/>
              </a:rPr>
              <a:t>什么是传播学？ </a:t>
            </a:r>
            <a:endParaRPr kumimoji="1" lang="zh-CN" altLang="en-US" dirty="0">
              <a:latin typeface="Times New Roman" charset="0"/>
              <a:ea typeface="Times New Roman" charset="0"/>
              <a:cs typeface="Times New Roman" charset="0"/>
            </a:endParaRPr>
          </a:p>
        </p:txBody>
      </p:sp>
      <p:sp>
        <p:nvSpPr>
          <p:cNvPr id="10" name="文本占位符 9"/>
          <p:cNvSpPr>
            <a:spLocks noGrp="1"/>
          </p:cNvSpPr>
          <p:nvPr>
            <p:ph type="body" idx="1"/>
          </p:nvPr>
        </p:nvSpPr>
        <p:spPr/>
        <p:txBody>
          <a:bodyPr/>
          <a:lstStyle/>
          <a:p>
            <a:r>
              <a:rPr kumimoji="1" lang="zh-CN" altLang="en-US" dirty="0" smtClean="0">
                <a:latin typeface="Times New Roman" charset="0"/>
                <a:ea typeface="Times New Roman" charset="0"/>
                <a:cs typeface="Times New Roman" charset="0"/>
              </a:rPr>
              <a:t>第一部分</a:t>
            </a:r>
            <a:endParaRPr kumimoji="1" lang="zh-CN" altLang="en-US" dirty="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r>
              <a:rPr kumimoji="1" lang="zh-CN" altLang="en-US" smtClean="0"/>
              <a:t>第六届全国社会媒体处理大会    北京 </a:t>
            </a:r>
            <a:endParaRPr kumimoji="1" lang="zh-CN" altLang="en-US"/>
          </a:p>
        </p:txBody>
      </p:sp>
      <p:sp>
        <p:nvSpPr>
          <p:cNvPr id="3" name="幻灯片编号占位符 2"/>
          <p:cNvSpPr>
            <a:spLocks noGrp="1"/>
          </p:cNvSpPr>
          <p:nvPr>
            <p:ph type="sldNum" sz="quarter" idx="12"/>
          </p:nvPr>
        </p:nvSpPr>
        <p:spPr/>
        <p:txBody>
          <a:bodyPr/>
          <a:lstStyle/>
          <a:p>
            <a:fld id="{8B70C802-D695-4D4E-A7D0-5E74EBA12759}" type="slidenum">
              <a:rPr kumimoji="1" lang="zh-CN" altLang="en-US" smtClean="0"/>
              <a:t>4</a:t>
            </a:fld>
            <a:endParaRPr kumimoji="1" lang="zh-CN" altLang="en-US"/>
          </a:p>
        </p:txBody>
      </p:sp>
    </p:spTree>
    <p:extLst>
      <p:ext uri="{BB962C8B-B14F-4D97-AF65-F5344CB8AC3E}">
        <p14:creationId xmlns:p14="http://schemas.microsoft.com/office/powerpoint/2010/main" val="133427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latin typeface="Times New Roman" charset="0"/>
                <a:ea typeface="Times New Roman" charset="0"/>
                <a:cs typeface="Times New Roman" charset="0"/>
              </a:rPr>
              <a:t>什么是传播学</a:t>
            </a:r>
            <a:r>
              <a:rPr kumimoji="1" lang="zh-CN" altLang="en-US" dirty="0" smtClean="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
        <p:nvSpPr>
          <p:cNvPr id="3" name="文本占位符 2"/>
          <p:cNvSpPr>
            <a:spLocks noGrp="1"/>
          </p:cNvSpPr>
          <p:nvPr>
            <p:ph idx="1"/>
          </p:nvPr>
        </p:nvSpPr>
        <p:spPr/>
        <p:txBody>
          <a:bodyPr>
            <a:normAutofit lnSpcReduction="10000"/>
          </a:bodyPr>
          <a:lstStyle/>
          <a:p>
            <a:pPr>
              <a:lnSpc>
                <a:spcPct val="150000"/>
              </a:lnSpc>
            </a:pPr>
            <a:r>
              <a:rPr lang="zh-CN" altLang="en-US" dirty="0" smtClean="0">
                <a:latin typeface="Times New Roman" charset="0"/>
                <a:ea typeface="Times New Roman" charset="0"/>
                <a:cs typeface="Times New Roman" charset="0"/>
              </a:rPr>
              <a:t>传播学</a:t>
            </a:r>
            <a:r>
              <a:rPr lang="zh-CN" altLang="en-US" dirty="0">
                <a:latin typeface="Times New Roman" charset="0"/>
                <a:ea typeface="Times New Roman" charset="0"/>
                <a:cs typeface="Times New Roman" charset="0"/>
              </a:rPr>
              <a:t>是一门研究人类一切</a:t>
            </a:r>
            <a:r>
              <a:rPr lang="zh-CN" altLang="en-US" b="1" dirty="0">
                <a:latin typeface="Times New Roman" charset="0"/>
                <a:ea typeface="Times New Roman" charset="0"/>
                <a:cs typeface="Times New Roman" charset="0"/>
              </a:rPr>
              <a:t>传播行为</a:t>
            </a:r>
            <a:r>
              <a:rPr lang="zh-CN" altLang="en-US" dirty="0">
                <a:latin typeface="Times New Roman" charset="0"/>
                <a:ea typeface="Times New Roman" charset="0"/>
                <a:cs typeface="Times New Roman" charset="0"/>
              </a:rPr>
              <a:t>、</a:t>
            </a:r>
            <a:r>
              <a:rPr lang="zh-CN" altLang="en-US" b="1" dirty="0">
                <a:latin typeface="Times New Roman" charset="0"/>
                <a:ea typeface="Times New Roman" charset="0"/>
                <a:cs typeface="Times New Roman" charset="0"/>
              </a:rPr>
              <a:t>传播过程</a:t>
            </a:r>
            <a:r>
              <a:rPr lang="zh-CN" altLang="en-US" dirty="0">
                <a:latin typeface="Times New Roman" charset="0"/>
                <a:ea typeface="Times New Roman" charset="0"/>
                <a:cs typeface="Times New Roman" charset="0"/>
              </a:rPr>
              <a:t>及其</a:t>
            </a:r>
            <a:r>
              <a:rPr lang="zh-CN" altLang="en-US" b="1" dirty="0">
                <a:latin typeface="Times New Roman" charset="0"/>
                <a:ea typeface="Times New Roman" charset="0"/>
                <a:cs typeface="Times New Roman" charset="0"/>
              </a:rPr>
              <a:t>规律</a:t>
            </a:r>
            <a:r>
              <a:rPr lang="zh-CN" altLang="en-US" dirty="0">
                <a:latin typeface="Times New Roman" charset="0"/>
                <a:ea typeface="Times New Roman" charset="0"/>
                <a:cs typeface="Times New Roman" charset="0"/>
              </a:rPr>
              <a:t>的科学。 </a:t>
            </a:r>
            <a:endParaRPr lang="zh-CN" altLang="en-US" dirty="0" smtClean="0">
              <a:latin typeface="Times New Roman" charset="0"/>
              <a:ea typeface="Times New Roman" charset="0"/>
              <a:cs typeface="Times New Roman" charset="0"/>
            </a:endParaRPr>
          </a:p>
          <a:p>
            <a:pPr>
              <a:lnSpc>
                <a:spcPct val="150000"/>
              </a:lnSpc>
            </a:pPr>
            <a:r>
              <a:rPr lang="zh-CN" altLang="en-US" dirty="0" smtClean="0">
                <a:latin typeface="Times New Roman" charset="0"/>
                <a:ea typeface="Times New Roman" charset="0"/>
                <a:cs typeface="Times New Roman" charset="0"/>
              </a:rPr>
              <a:t>运用</a:t>
            </a:r>
            <a:r>
              <a:rPr lang="zh-CN" altLang="en-US" dirty="0">
                <a:latin typeface="Times New Roman" charset="0"/>
                <a:ea typeface="Times New Roman" charset="0"/>
                <a:cs typeface="Times New Roman" charset="0"/>
              </a:rPr>
              <a:t>不同的模式来解释信息传播的</a:t>
            </a:r>
            <a:r>
              <a:rPr lang="zh-CN" altLang="en-US" b="1" dirty="0">
                <a:latin typeface="Times New Roman" charset="0"/>
                <a:ea typeface="Times New Roman" charset="0"/>
                <a:cs typeface="Times New Roman" charset="0"/>
              </a:rPr>
              <a:t>机制和本质</a:t>
            </a:r>
            <a:r>
              <a:rPr lang="zh-CN" altLang="en-US" dirty="0">
                <a:latin typeface="Times New Roman" charset="0"/>
                <a:ea typeface="Times New Roman" charset="0"/>
                <a:cs typeface="Times New Roman" charset="0"/>
              </a:rPr>
              <a:t>，描绘</a:t>
            </a:r>
            <a:r>
              <a:rPr lang="zh-CN" altLang="en-US" b="1" dirty="0">
                <a:latin typeface="Times New Roman" charset="0"/>
                <a:ea typeface="Times New Roman" charset="0"/>
                <a:cs typeface="Times New Roman" charset="0"/>
              </a:rPr>
              <a:t>传播</a:t>
            </a:r>
            <a:r>
              <a:rPr lang="zh-CN" altLang="en-US" dirty="0">
                <a:latin typeface="Times New Roman" charset="0"/>
                <a:ea typeface="Times New Roman" charset="0"/>
                <a:cs typeface="Times New Roman" charset="0"/>
              </a:rPr>
              <a:t>过程与</a:t>
            </a:r>
            <a:r>
              <a:rPr lang="zh-CN" altLang="en-US" b="1" dirty="0">
                <a:latin typeface="Times New Roman" charset="0"/>
                <a:ea typeface="Times New Roman" charset="0"/>
                <a:cs typeface="Times New Roman" charset="0"/>
              </a:rPr>
              <a:t>传播</a:t>
            </a:r>
            <a:r>
              <a:rPr lang="zh-CN" altLang="en-US" dirty="0">
                <a:latin typeface="Times New Roman" charset="0"/>
                <a:ea typeface="Times New Roman" charset="0"/>
                <a:cs typeface="Times New Roman" charset="0"/>
              </a:rPr>
              <a:t>效果，预测未来</a:t>
            </a:r>
            <a:r>
              <a:rPr lang="zh-CN" altLang="en-US" b="1" dirty="0">
                <a:latin typeface="Times New Roman" charset="0"/>
                <a:ea typeface="Times New Roman" charset="0"/>
                <a:cs typeface="Times New Roman" charset="0"/>
              </a:rPr>
              <a:t>传播</a:t>
            </a:r>
            <a:r>
              <a:rPr lang="zh-CN" altLang="en-US" dirty="0">
                <a:latin typeface="Times New Roman" charset="0"/>
                <a:ea typeface="Times New Roman" charset="0"/>
                <a:cs typeface="Times New Roman" charset="0"/>
              </a:rPr>
              <a:t>的形势和结构</a:t>
            </a:r>
            <a:r>
              <a:rPr lang="zh-CN" altLang="en-US" dirty="0" smtClean="0">
                <a:latin typeface="Times New Roman" charset="0"/>
                <a:ea typeface="Times New Roman" charset="0"/>
                <a:cs typeface="Times New Roman" charset="0"/>
              </a:rPr>
              <a:t>等</a:t>
            </a:r>
          </a:p>
          <a:p>
            <a:pPr>
              <a:lnSpc>
                <a:spcPct val="150000"/>
              </a:lnSpc>
            </a:pPr>
            <a:r>
              <a:rPr kumimoji="1" lang="en-US" altLang="zh-CN" dirty="0" smtClean="0">
                <a:latin typeface="Times New Roman" charset="0"/>
                <a:ea typeface="Times New Roman" charset="0"/>
                <a:cs typeface="Times New Roman" charset="0"/>
              </a:rPr>
              <a:t>Interpersonal</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Communication</a:t>
            </a:r>
            <a:r>
              <a:rPr kumimoji="1" lang="zh-CN" altLang="en-US" dirty="0" smtClean="0">
                <a:latin typeface="Times New Roman" charset="0"/>
                <a:ea typeface="Times New Roman" charset="0"/>
                <a:cs typeface="Times New Roman" charset="0"/>
              </a:rPr>
              <a:t>    </a:t>
            </a:r>
            <a:endParaRPr kumimoji="1" lang="zh-CN" altLang="en-US" dirty="0">
              <a:latin typeface="Times New Roman" charset="0"/>
              <a:ea typeface="Times New Roman" charset="0"/>
              <a:cs typeface="Times New Roman" charset="0"/>
            </a:endParaRPr>
          </a:p>
          <a:p>
            <a:pPr>
              <a:lnSpc>
                <a:spcPct val="150000"/>
              </a:lnSpc>
            </a:pPr>
            <a:r>
              <a:rPr kumimoji="1" lang="en-US" altLang="zh-CN" dirty="0">
                <a:latin typeface="Times New Roman" charset="0"/>
                <a:ea typeface="Times New Roman" charset="0"/>
                <a:cs typeface="Times New Roman" charset="0"/>
              </a:rPr>
              <a:t>Group</a:t>
            </a:r>
            <a:r>
              <a:rPr kumimoji="1" lang="zh-CN" altLang="en-US"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Communication</a:t>
            </a:r>
            <a:endParaRPr kumimoji="1" lang="zh-CN" altLang="en-US" dirty="0">
              <a:latin typeface="Times New Roman" charset="0"/>
              <a:ea typeface="Times New Roman" charset="0"/>
              <a:cs typeface="Times New Roman" charset="0"/>
            </a:endParaRPr>
          </a:p>
          <a:p>
            <a:pPr>
              <a:lnSpc>
                <a:spcPct val="150000"/>
              </a:lnSpc>
            </a:pPr>
            <a:r>
              <a:rPr kumimoji="1" lang="en-US" altLang="zh-CN" dirty="0">
                <a:latin typeface="Times New Roman" charset="0"/>
                <a:ea typeface="Times New Roman" charset="0"/>
                <a:cs typeface="Times New Roman" charset="0"/>
              </a:rPr>
              <a:t>Mass</a:t>
            </a:r>
            <a:r>
              <a:rPr kumimoji="1" lang="zh-CN" altLang="en-US"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Communication</a:t>
            </a:r>
            <a:endParaRPr kumimoji="1" lang="zh-CN" altLang="en-US" dirty="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5</a:t>
            </a:fld>
            <a:endParaRPr lang="zh-CN" altLang="en-US"/>
          </a:p>
        </p:txBody>
      </p:sp>
      <p:sp>
        <p:nvSpPr>
          <p:cNvPr id="5" name="文本占位符 3"/>
          <p:cNvSpPr txBox="1">
            <a:spLocks/>
          </p:cNvSpPr>
          <p:nvPr/>
        </p:nvSpPr>
        <p:spPr>
          <a:xfrm>
            <a:off x="5330512" y="812801"/>
            <a:ext cx="4838245" cy="507321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a:buChar char="•"/>
              <a:defRPr sz="2800" kern="1200">
                <a:solidFill>
                  <a:schemeClr val="tx1"/>
                </a:solidFill>
                <a:latin typeface="+mj-ea"/>
                <a:ea typeface="+mj-ea"/>
                <a:cs typeface="+mn-cs"/>
              </a:defRPr>
            </a:lvl1pPr>
            <a:lvl2pPr marL="685800" indent="-228600" algn="l" defTabSz="914400" rtl="0" eaLnBrk="1" latinLnBrk="0" hangingPunct="1">
              <a:lnSpc>
                <a:spcPct val="150000"/>
              </a:lnSpc>
              <a:spcBef>
                <a:spcPts val="500"/>
              </a:spcBef>
              <a:buFont typeface="Arial"/>
              <a:buChar char="•"/>
              <a:defRPr sz="2400" kern="1200">
                <a:solidFill>
                  <a:schemeClr val="tx1"/>
                </a:solidFill>
                <a:latin typeface="+mj-ea"/>
                <a:ea typeface="+mj-ea"/>
                <a:cs typeface="+mn-cs"/>
              </a:defRPr>
            </a:lvl2pPr>
            <a:lvl3pPr marL="1143000" indent="-228600" algn="l" defTabSz="914400" rtl="0" eaLnBrk="1" latinLnBrk="0" hangingPunct="1">
              <a:lnSpc>
                <a:spcPct val="150000"/>
              </a:lnSpc>
              <a:spcBef>
                <a:spcPts val="500"/>
              </a:spcBef>
              <a:buFont typeface="Arial"/>
              <a:buChar char="•"/>
              <a:defRPr sz="2000" kern="1200">
                <a:solidFill>
                  <a:schemeClr val="tx1"/>
                </a:solidFill>
                <a:latin typeface="+mj-ea"/>
                <a:ea typeface="+mj-ea"/>
                <a:cs typeface="+mn-cs"/>
              </a:defRPr>
            </a:lvl3pPr>
            <a:lvl4pPr marL="1600200" indent="-228600" algn="l" defTabSz="914400" rtl="0" eaLnBrk="1" latinLnBrk="0" hangingPunct="1">
              <a:lnSpc>
                <a:spcPct val="150000"/>
              </a:lnSpc>
              <a:spcBef>
                <a:spcPts val="500"/>
              </a:spcBef>
              <a:buFont typeface="Arial"/>
              <a:buChar char="•"/>
              <a:defRPr sz="1800" kern="1200">
                <a:solidFill>
                  <a:schemeClr val="tx1"/>
                </a:solidFill>
                <a:latin typeface="+mj-ea"/>
                <a:ea typeface="+mj-ea"/>
                <a:cs typeface="+mn-cs"/>
              </a:defRPr>
            </a:lvl4pPr>
            <a:lvl5pPr marL="2057400" indent="-228600" algn="l" defTabSz="914400" rtl="0" eaLnBrk="1" latinLnBrk="0" hangingPunct="1">
              <a:lnSpc>
                <a:spcPct val="150000"/>
              </a:lnSpc>
              <a:spcBef>
                <a:spcPts val="500"/>
              </a:spcBef>
              <a:buFont typeface="Arial"/>
              <a:buChar char="•"/>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1193515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Divisions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ICA</a:t>
            </a:r>
            <a:r>
              <a:rPr kumimoji="1" lang="zh-CN" altLang="en-US" dirty="0" smtClean="0">
                <a:latin typeface="Times New Roman" charset="0"/>
                <a:ea typeface="Times New Roman" charset="0"/>
                <a:cs typeface="Times New Roman" charset="0"/>
              </a:rPr>
              <a:t> </a:t>
            </a:r>
            <a:endParaRPr kumimoji="1" lang="zh-CN" altLang="en-US" dirty="0">
              <a:latin typeface="Times New Roman" charset="0"/>
              <a:ea typeface="Times New Roman" charset="0"/>
              <a:cs typeface="Times New Roman" charset="0"/>
            </a:endParaRPr>
          </a:p>
        </p:txBody>
      </p:sp>
      <p:sp>
        <p:nvSpPr>
          <p:cNvPr id="4" name="文本占位符 3"/>
          <p:cNvSpPr>
            <a:spLocks noGrp="1"/>
          </p:cNvSpPr>
          <p:nvPr>
            <p:ph idx="1"/>
          </p:nvPr>
        </p:nvSpPr>
        <p:spPr/>
        <p:txBody>
          <a:bodyPr>
            <a:normAutofit fontScale="77500" lnSpcReduction="20000"/>
          </a:bodyPr>
          <a:lstStyle/>
          <a:p>
            <a:r>
              <a:rPr kumimoji="1" lang="en-US" altLang="zh-CN" dirty="0" smtClean="0">
                <a:latin typeface="Times New Roman" charset="0"/>
                <a:ea typeface="Times New Roman" charset="0"/>
                <a:cs typeface="Times New Roman" charset="0"/>
              </a:rPr>
              <a:t>Children,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Adolescents and Media </a:t>
            </a:r>
          </a:p>
          <a:p>
            <a:r>
              <a:rPr kumimoji="1" lang="en-US" altLang="zh-CN" dirty="0" smtClean="0">
                <a:latin typeface="Times New Roman" charset="0"/>
                <a:ea typeface="Times New Roman" charset="0"/>
                <a:cs typeface="Times New Roman" charset="0"/>
              </a:rPr>
              <a:t>Communication and Technology </a:t>
            </a:r>
          </a:p>
          <a:p>
            <a:r>
              <a:rPr kumimoji="1" lang="en-US" altLang="zh-CN" dirty="0" smtClean="0">
                <a:latin typeface="Times New Roman" charset="0"/>
                <a:ea typeface="Times New Roman" charset="0"/>
                <a:cs typeface="Times New Roman" charset="0"/>
              </a:rPr>
              <a:t>Communication History</a:t>
            </a:r>
          </a:p>
          <a:p>
            <a:r>
              <a:rPr kumimoji="1" lang="en-US" altLang="zh-CN" dirty="0" smtClean="0">
                <a:latin typeface="Times New Roman" charset="0"/>
                <a:ea typeface="Times New Roman" charset="0"/>
                <a:cs typeface="Times New Roman" charset="0"/>
              </a:rPr>
              <a:t>Communication Law and Policy </a:t>
            </a:r>
            <a:endParaRPr kumimoji="1" lang="zh-CN" altLang="en-US" dirty="0" smtClean="0">
              <a:latin typeface="Times New Roman" charset="0"/>
              <a:ea typeface="Times New Roman" charset="0"/>
              <a:cs typeface="Times New Roman" charset="0"/>
            </a:endParaRPr>
          </a:p>
          <a:p>
            <a:r>
              <a:rPr kumimoji="1" lang="en-US" altLang="zh-CN" dirty="0" smtClean="0">
                <a:solidFill>
                  <a:srgbClr val="FF0000"/>
                </a:solidFill>
                <a:latin typeface="Times New Roman" charset="0"/>
                <a:ea typeface="Times New Roman" charset="0"/>
                <a:cs typeface="Times New Roman" charset="0"/>
              </a:rPr>
              <a:t>Computational</a:t>
            </a:r>
            <a:r>
              <a:rPr kumimoji="1" lang="zh-CN" altLang="en-US" dirty="0" smtClean="0">
                <a:solidFill>
                  <a:srgbClr val="FF0000"/>
                </a:solidFill>
                <a:latin typeface="Times New Roman" charset="0"/>
                <a:ea typeface="Times New Roman" charset="0"/>
                <a:cs typeface="Times New Roman" charset="0"/>
              </a:rPr>
              <a:t> </a:t>
            </a:r>
            <a:r>
              <a:rPr kumimoji="1" lang="en-US" altLang="zh-CN" dirty="0" smtClean="0">
                <a:solidFill>
                  <a:srgbClr val="FF0000"/>
                </a:solidFill>
                <a:latin typeface="Times New Roman" charset="0"/>
                <a:ea typeface="Times New Roman" charset="0"/>
                <a:cs typeface="Times New Roman" charset="0"/>
              </a:rPr>
              <a:t>Methods</a:t>
            </a:r>
            <a:endParaRPr kumimoji="1" lang="zh-CN" altLang="en-US" dirty="0" smtClean="0">
              <a:solidFill>
                <a:srgbClr val="FF0000"/>
              </a:solidFill>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Environmental Communication</a:t>
            </a:r>
            <a:endParaRPr kumimoji="1" lang="zh-CN" altLang="en-US"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Ethnicity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and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Race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Communication</a:t>
            </a:r>
            <a:r>
              <a:rPr kumimoji="1" lang="zh-CN" altLang="en-US" dirty="0" smtClean="0">
                <a:latin typeface="Times New Roman" charset="0"/>
                <a:ea typeface="Times New Roman" charset="0"/>
                <a:cs typeface="Times New Roman" charset="0"/>
              </a:rPr>
              <a:t> </a:t>
            </a:r>
          </a:p>
          <a:p>
            <a:r>
              <a:rPr kumimoji="1" lang="en-US" altLang="zh-CN" dirty="0" smtClean="0">
                <a:latin typeface="Times New Roman" charset="0"/>
                <a:ea typeface="Times New Roman" charset="0"/>
                <a:cs typeface="Times New Roman" charset="0"/>
              </a:rPr>
              <a:t>Feminist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Scholarship</a:t>
            </a:r>
            <a:r>
              <a:rPr kumimoji="1" lang="zh-CN" altLang="en-US" dirty="0" smtClean="0">
                <a:latin typeface="Times New Roman" charset="0"/>
                <a:ea typeface="Times New Roman" charset="0"/>
                <a:cs typeface="Times New Roman" charset="0"/>
              </a:rPr>
              <a:t> </a:t>
            </a:r>
          </a:p>
          <a:p>
            <a:r>
              <a:rPr kumimoji="1" lang="en-US" altLang="zh-CN" dirty="0" smtClean="0">
                <a:latin typeface="Times New Roman" charset="0"/>
                <a:ea typeface="Times New Roman" charset="0"/>
                <a:cs typeface="Times New Roman" charset="0"/>
              </a:rPr>
              <a:t>Game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Studies</a:t>
            </a:r>
            <a:endParaRPr kumimoji="1" lang="zh-CN" altLang="en-US" dirty="0" smtClean="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Global</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Communication</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and</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Social</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Change</a:t>
            </a:r>
            <a:endParaRPr kumimoji="1" lang="zh-CN" altLang="en-US"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Health</a:t>
            </a:r>
            <a:r>
              <a:rPr kumimoji="1" lang="zh-CN" altLang="en-US"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Communication</a:t>
            </a:r>
            <a:endParaRPr kumimoji="1" lang="zh-CN" altLang="en-US" dirty="0" smtClean="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Information</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Systems</a:t>
            </a:r>
            <a:r>
              <a:rPr kumimoji="1" lang="zh-CN" altLang="en-US" dirty="0">
                <a:latin typeface="Times New Roman" charset="0"/>
                <a:ea typeface="Times New Roman" charset="0"/>
                <a:cs typeface="Times New Roman" charset="0"/>
              </a:rPr>
              <a:t> </a:t>
            </a:r>
          </a:p>
          <a:p>
            <a:endParaRPr kumimoji="1" lang="zh-CN" altLang="en-US" dirty="0">
              <a:latin typeface="Times New Roman" charset="0"/>
              <a:ea typeface="Times New Roman" charset="0"/>
              <a:cs typeface="Times New Roman" charset="0"/>
            </a:endParaRPr>
          </a:p>
          <a:p>
            <a:endParaRPr kumimoji="1" lang="en-US" altLang="zh-CN" dirty="0" smtClean="0">
              <a:latin typeface="Times New Roman" charset="0"/>
              <a:ea typeface="Times New Roman" charset="0"/>
              <a:cs typeface="Times New Roman" charset="0"/>
            </a:endParaRPr>
          </a:p>
          <a:p>
            <a:endParaRPr kumimoji="1" lang="zh-CN" altLang="en-US" dirty="0">
              <a:latin typeface="Times New Roman" charset="0"/>
              <a:ea typeface="Times New Roman" charset="0"/>
              <a:cs typeface="Times New Roman" charset="0"/>
            </a:endParaRPr>
          </a:p>
        </p:txBody>
      </p:sp>
      <p:sp>
        <p:nvSpPr>
          <p:cNvPr id="2" name="页脚占位符 1"/>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3" name="幻灯片编号占位符 2"/>
          <p:cNvSpPr>
            <a:spLocks noGrp="1"/>
          </p:cNvSpPr>
          <p:nvPr>
            <p:ph type="sldNum" sz="quarter" idx="12"/>
          </p:nvPr>
        </p:nvSpPr>
        <p:spPr/>
        <p:txBody>
          <a:bodyPr/>
          <a:lstStyle/>
          <a:p>
            <a:fld id="{6810EA36-04B7-4032-AC06-0F74CAD01D00}" type="slidenum">
              <a:rPr lang="zh-CN" altLang="en-US" smtClean="0"/>
              <a:t>6</a:t>
            </a:fld>
            <a:endParaRPr lang="zh-CN" altLang="en-US"/>
          </a:p>
        </p:txBody>
      </p:sp>
      <p:sp>
        <p:nvSpPr>
          <p:cNvPr id="6" name="内容占位符 5"/>
          <p:cNvSpPr>
            <a:spLocks noGrp="1"/>
          </p:cNvSpPr>
          <p:nvPr>
            <p:ph sz="half" idx="4294967295"/>
          </p:nvPr>
        </p:nvSpPr>
        <p:spPr>
          <a:xfrm>
            <a:off x="7010400" y="868363"/>
            <a:ext cx="5181600" cy="4351337"/>
          </a:xfrm>
        </p:spPr>
        <p:txBody>
          <a:bodyPr>
            <a:noAutofit/>
          </a:bodyPr>
          <a:lstStyle/>
          <a:p>
            <a:r>
              <a:rPr kumimoji="1" lang="en-US" altLang="zh-CN" sz="2200" dirty="0">
                <a:latin typeface="Times New Roman" charset="0"/>
                <a:ea typeface="Times New Roman" charset="0"/>
                <a:cs typeface="Times New Roman" charset="0"/>
              </a:rPr>
              <a:t>Instructional</a:t>
            </a:r>
            <a:r>
              <a:rPr kumimoji="1" lang="zh-CN" altLang="en-US" sz="2200" dirty="0">
                <a:latin typeface="Times New Roman" charset="0"/>
                <a:ea typeface="Times New Roman" charset="0"/>
                <a:cs typeface="Times New Roman" charset="0"/>
              </a:rPr>
              <a:t> </a:t>
            </a:r>
            <a:r>
              <a:rPr kumimoji="1" lang="en-US" altLang="zh-CN" sz="2200" dirty="0">
                <a:latin typeface="Times New Roman" charset="0"/>
                <a:ea typeface="Times New Roman" charset="0"/>
                <a:cs typeface="Times New Roman" charset="0"/>
              </a:rPr>
              <a:t>and</a:t>
            </a:r>
            <a:r>
              <a:rPr kumimoji="1" lang="zh-CN" altLang="en-US" sz="2200" dirty="0">
                <a:latin typeface="Times New Roman" charset="0"/>
                <a:ea typeface="Times New Roman" charset="0"/>
                <a:cs typeface="Times New Roman" charset="0"/>
              </a:rPr>
              <a:t> </a:t>
            </a:r>
            <a:r>
              <a:rPr kumimoji="1" lang="en-US" altLang="zh-CN" sz="2200" dirty="0">
                <a:latin typeface="Times New Roman" charset="0"/>
                <a:ea typeface="Times New Roman" charset="0"/>
                <a:cs typeface="Times New Roman" charset="0"/>
              </a:rPr>
              <a:t>Developmental</a:t>
            </a:r>
            <a:r>
              <a:rPr kumimoji="1" lang="zh-CN" altLang="en-US" sz="2200" dirty="0">
                <a:latin typeface="Times New Roman" charset="0"/>
                <a:ea typeface="Times New Roman" charset="0"/>
                <a:cs typeface="Times New Roman" charset="0"/>
              </a:rPr>
              <a:t> </a:t>
            </a:r>
            <a:r>
              <a:rPr kumimoji="1" lang="en-US" altLang="zh-CN" sz="2200" dirty="0">
                <a:latin typeface="Times New Roman" charset="0"/>
                <a:ea typeface="Times New Roman" charset="0"/>
                <a:cs typeface="Times New Roman" charset="0"/>
              </a:rPr>
              <a:t>Communication</a:t>
            </a:r>
            <a:r>
              <a:rPr kumimoji="1" lang="zh-CN" altLang="en-US" sz="2200" dirty="0">
                <a:latin typeface="Times New Roman" charset="0"/>
                <a:ea typeface="Times New Roman" charset="0"/>
                <a:cs typeface="Times New Roman" charset="0"/>
              </a:rPr>
              <a:t> </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Intercultural</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r>
              <a:rPr kumimoji="1" lang="zh-CN" altLang="en-US" sz="2200" dirty="0" smtClean="0">
                <a:latin typeface="Times New Roman" charset="0"/>
                <a:ea typeface="Times New Roman" charset="0"/>
                <a:cs typeface="Times New Roman" charset="0"/>
              </a:rPr>
              <a:t> </a:t>
            </a:r>
          </a:p>
          <a:p>
            <a:r>
              <a:rPr kumimoji="1" lang="en-US" altLang="zh-CN" sz="2200" dirty="0" smtClean="0">
                <a:latin typeface="Times New Roman" charset="0"/>
                <a:ea typeface="Times New Roman" charset="0"/>
                <a:cs typeface="Times New Roman" charset="0"/>
              </a:rPr>
              <a:t>Interpersonal</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Journalism</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Studies</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Language</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and</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Social</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Interaction</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Mass</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r>
              <a:rPr kumimoji="1" lang="zh-CN" altLang="en-US" sz="2200" dirty="0" smtClean="0">
                <a:latin typeface="Times New Roman" charset="0"/>
                <a:ea typeface="Times New Roman" charset="0"/>
                <a:cs typeface="Times New Roman" charset="0"/>
              </a:rPr>
              <a:t> </a:t>
            </a:r>
          </a:p>
          <a:p>
            <a:r>
              <a:rPr kumimoji="1" lang="en-US" altLang="zh-CN" sz="2200" dirty="0" smtClean="0">
                <a:latin typeface="Times New Roman" charset="0"/>
                <a:ea typeface="Times New Roman" charset="0"/>
                <a:cs typeface="Times New Roman" charset="0"/>
              </a:rPr>
              <a:t>Organizational</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Philosophy,</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Theory</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and</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Critique</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Political</a:t>
            </a:r>
            <a:r>
              <a:rPr kumimoji="1" lang="zh-CN" altLang="en-US" sz="2200" dirty="0" smtClean="0">
                <a:latin typeface="Times New Roman" charset="0"/>
                <a:ea typeface="Times New Roman" charset="0"/>
                <a:cs typeface="Times New Roman" charset="0"/>
              </a:rPr>
              <a:t>  </a:t>
            </a:r>
          </a:p>
          <a:p>
            <a:r>
              <a:rPr kumimoji="1" lang="en-US" altLang="zh-CN" sz="2200" dirty="0" smtClean="0">
                <a:latin typeface="Times New Roman" charset="0"/>
                <a:ea typeface="Times New Roman" charset="0"/>
                <a:cs typeface="Times New Roman" charset="0"/>
              </a:rPr>
              <a:t>Popular</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r>
              <a:rPr kumimoji="1" lang="zh-CN" altLang="en-US" sz="2200" dirty="0" smtClean="0">
                <a:latin typeface="Times New Roman" charset="0"/>
                <a:ea typeface="Times New Roman" charset="0"/>
                <a:cs typeface="Times New Roman" charset="0"/>
              </a:rPr>
              <a:t> </a:t>
            </a:r>
          </a:p>
          <a:p>
            <a:r>
              <a:rPr kumimoji="1" lang="en-US" altLang="zh-CN" sz="2200" dirty="0" smtClean="0">
                <a:latin typeface="Times New Roman" charset="0"/>
                <a:ea typeface="Times New Roman" charset="0"/>
                <a:cs typeface="Times New Roman" charset="0"/>
              </a:rPr>
              <a:t>Public</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Relations</a:t>
            </a:r>
            <a:endParaRPr kumimoji="1" lang="zh-CN" altLang="en-US" sz="2200" dirty="0" smtClean="0">
              <a:latin typeface="Times New Roman" charset="0"/>
              <a:ea typeface="Times New Roman" charset="0"/>
              <a:cs typeface="Times New Roman" charset="0"/>
            </a:endParaRPr>
          </a:p>
          <a:p>
            <a:r>
              <a:rPr kumimoji="1" lang="en-US" altLang="zh-CN" sz="2200" dirty="0" smtClean="0">
                <a:latin typeface="Times New Roman" charset="0"/>
                <a:ea typeface="Times New Roman" charset="0"/>
                <a:cs typeface="Times New Roman" charset="0"/>
              </a:rPr>
              <a:t>Visual</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Communication</a:t>
            </a:r>
            <a:r>
              <a:rPr kumimoji="1" lang="zh-CN" altLang="en-US" sz="2200" dirty="0" smtClean="0">
                <a:latin typeface="Times New Roman" charset="0"/>
                <a:ea typeface="Times New Roman" charset="0"/>
                <a:cs typeface="Times New Roman" charset="0"/>
              </a:rPr>
              <a:t> </a:t>
            </a:r>
            <a:r>
              <a:rPr kumimoji="1" lang="en-US" altLang="zh-CN" sz="2200" dirty="0" smtClean="0">
                <a:latin typeface="Times New Roman" charset="0"/>
                <a:ea typeface="Times New Roman" charset="0"/>
                <a:cs typeface="Times New Roman" charset="0"/>
              </a:rPr>
              <a:t>Studies</a:t>
            </a:r>
            <a:endParaRPr kumimoji="1" lang="zh-CN" alt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6505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charset="0"/>
                <a:ea typeface="Times New Roman" charset="0"/>
                <a:cs typeface="Times New Roman" charset="0"/>
              </a:rPr>
              <a:t>第</a:t>
            </a:r>
            <a:r>
              <a:rPr lang="en-US" altLang="zh-CN" dirty="0">
                <a:latin typeface="Times New Roman" charset="0"/>
                <a:ea typeface="Times New Roman" charset="0"/>
                <a:cs typeface="Times New Roman" charset="0"/>
              </a:rPr>
              <a:t>67</a:t>
            </a:r>
            <a:r>
              <a:rPr lang="zh-CN" altLang="zh-CN" dirty="0" smtClean="0">
                <a:latin typeface="Times New Roman" charset="0"/>
                <a:ea typeface="Times New Roman" charset="0"/>
                <a:cs typeface="Times New Roman" charset="0"/>
              </a:rPr>
              <a:t>届国际</a:t>
            </a:r>
            <a:r>
              <a:rPr lang="zh-CN" altLang="zh-CN" dirty="0">
                <a:latin typeface="Times New Roman" charset="0"/>
                <a:ea typeface="Times New Roman" charset="0"/>
                <a:cs typeface="Times New Roman" charset="0"/>
              </a:rPr>
              <a:t>传播</a:t>
            </a:r>
            <a:r>
              <a:rPr lang="zh-CN" altLang="zh-CN" dirty="0" smtClean="0">
                <a:latin typeface="Times New Roman" charset="0"/>
                <a:ea typeface="Times New Roman" charset="0"/>
                <a:cs typeface="Times New Roman" charset="0"/>
              </a:rPr>
              <a:t>学会</a:t>
            </a:r>
            <a:r>
              <a:rPr lang="zh-CN" altLang="en-US" dirty="0" smtClean="0">
                <a:latin typeface="Times New Roman" charset="0"/>
                <a:ea typeface="Times New Roman" charset="0"/>
                <a:cs typeface="Times New Roman" charset="0"/>
              </a:rPr>
              <a:t>（</a:t>
            </a:r>
            <a:r>
              <a:rPr lang="en-US" altLang="zh-CN" dirty="0" smtClean="0">
                <a:latin typeface="Times New Roman" charset="0"/>
                <a:ea typeface="Times New Roman" charset="0"/>
                <a:cs typeface="Times New Roman" charset="0"/>
              </a:rPr>
              <a:t>ICA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2017</a:t>
            </a:r>
            <a:r>
              <a:rPr lang="zh-CN" altLang="en-US" dirty="0" smtClean="0">
                <a:latin typeface="Times New Roman" charset="0"/>
                <a:ea typeface="Times New Roman" charset="0"/>
                <a:cs typeface="Times New Roman" charset="0"/>
              </a:rPr>
              <a:t>）</a:t>
            </a:r>
            <a:r>
              <a:rPr lang="en-US" altLang="zh-CN" dirty="0" smtClean="0">
                <a:latin typeface="Times New Roman" charset="0"/>
                <a:ea typeface="Times New Roman" charset="0"/>
                <a:cs typeface="Times New Roman" charset="0"/>
              </a:rPr>
              <a:t>Panel</a:t>
            </a:r>
            <a:r>
              <a:rPr lang="zh-CN" altLang="zh-CN" dirty="0" smtClean="0">
                <a:latin typeface="Times New Roman" charset="0"/>
                <a:ea typeface="Times New Roman" charset="0"/>
                <a:cs typeface="Times New Roman" charset="0"/>
              </a:rPr>
              <a:t>数</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endParaRPr kumimoji="1" lang="zh-CN" altLang="en-US"/>
          </a:p>
        </p:txBody>
      </p:sp>
      <p:sp>
        <p:nvSpPr>
          <p:cNvPr id="4" name="页脚占位符 3"/>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6" name="幻灯片编号占位符 5"/>
          <p:cNvSpPr>
            <a:spLocks noGrp="1"/>
          </p:cNvSpPr>
          <p:nvPr>
            <p:ph type="sldNum" sz="quarter" idx="12"/>
          </p:nvPr>
        </p:nvSpPr>
        <p:spPr/>
        <p:txBody>
          <a:bodyPr/>
          <a:lstStyle/>
          <a:p>
            <a:fld id="{6810EA36-04B7-4032-AC06-0F74CAD01D00}" type="slidenum">
              <a:rPr lang="zh-CN" altLang="en-US" smtClean="0"/>
              <a:t>7</a:t>
            </a:fld>
            <a:endParaRPr lang="zh-CN" altLang="en-US"/>
          </a:p>
        </p:txBody>
      </p:sp>
      <p:graphicFrame>
        <p:nvGraphicFramePr>
          <p:cNvPr id="5" name="图表 4"/>
          <p:cNvGraphicFramePr>
            <a:graphicFrameLocks/>
          </p:cNvGraphicFramePr>
          <p:nvPr>
            <p:extLst/>
          </p:nvPr>
        </p:nvGraphicFramePr>
        <p:xfrm>
          <a:off x="21166" y="1825625"/>
          <a:ext cx="12149667" cy="3903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0133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kumimoji="1" lang="zh-CN" altLang="en-US" sz="4000" dirty="0" smtClean="0">
                <a:latin typeface="Times New Roman" charset="0"/>
                <a:ea typeface="Times New Roman" charset="0"/>
                <a:cs typeface="Times New Roman" charset="0"/>
              </a:rPr>
              <a:t>传统传播学研究的两种范式</a:t>
            </a:r>
            <a:endParaRPr kumimoji="1" lang="zh-CN" altLang="en-US" sz="4000" dirty="0">
              <a:latin typeface="Times New Roman" charset="0"/>
              <a:ea typeface="Times New Roman" charset="0"/>
              <a:cs typeface="Times New Roman" charset="0"/>
            </a:endParaRPr>
          </a:p>
        </p:txBody>
      </p:sp>
      <p:sp>
        <p:nvSpPr>
          <p:cNvPr id="9" name="内容占位符 8"/>
          <p:cNvSpPr>
            <a:spLocks noGrp="1"/>
          </p:cNvSpPr>
          <p:nvPr>
            <p:ph idx="1"/>
          </p:nvPr>
        </p:nvSpPr>
        <p:spPr>
          <a:xfrm>
            <a:off x="762000" y="1934113"/>
            <a:ext cx="10515600" cy="4351338"/>
          </a:xfrm>
        </p:spPr>
        <p:txBody>
          <a:bodyPr/>
          <a:lstStyle/>
          <a:p>
            <a:r>
              <a:rPr kumimoji="1" lang="zh-CN" altLang="en-US" dirty="0" smtClean="0">
                <a:latin typeface="Times New Roman" charset="0"/>
                <a:ea typeface="Times New Roman" charset="0"/>
                <a:cs typeface="Times New Roman" charset="0"/>
              </a:rPr>
              <a:t>寻找因果（</a:t>
            </a:r>
            <a:r>
              <a:rPr kumimoji="1" lang="en-US" altLang="zh-CN" dirty="0" smtClean="0">
                <a:latin typeface="Times New Roman" charset="0"/>
                <a:ea typeface="Times New Roman" charset="0"/>
                <a:cs typeface="Times New Roman" charset="0"/>
              </a:rPr>
              <a:t>Explanatory</a:t>
            </a:r>
            <a:r>
              <a:rPr kumimoji="1" lang="zh-CN" altLang="en-US" dirty="0" smtClean="0">
                <a:latin typeface="Times New Roman" charset="0"/>
                <a:ea typeface="Times New Roman" charset="0"/>
                <a:cs typeface="Times New Roman" charset="0"/>
              </a:rPr>
              <a:t>）</a:t>
            </a:r>
          </a:p>
          <a:p>
            <a:pPr lvl="1"/>
            <a:r>
              <a:rPr kumimoji="1" lang="en-US" altLang="zh-CN" dirty="0" smtClean="0">
                <a:latin typeface="Times New Roman" charset="0"/>
                <a:ea typeface="Times New Roman" charset="0"/>
                <a:cs typeface="Times New Roman" charset="0"/>
              </a:rPr>
              <a:t>Why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happens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Does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X</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cause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Y)</a:t>
            </a:r>
            <a:r>
              <a:rPr kumimoji="1" lang="zh-CN" altLang="en-US" dirty="0" smtClean="0">
                <a:latin typeface="Times New Roman" charset="0"/>
                <a:ea typeface="Times New Roman" charset="0"/>
                <a:cs typeface="Times New Roman" charset="0"/>
              </a:rPr>
              <a:t> </a:t>
            </a:r>
          </a:p>
          <a:p>
            <a:pPr lvl="1"/>
            <a:r>
              <a:rPr kumimoji="1" lang="zh-CN" altLang="en-US" dirty="0" smtClean="0">
                <a:latin typeface="Times New Roman" charset="0"/>
                <a:ea typeface="Times New Roman" charset="0"/>
                <a:cs typeface="Times New Roman" charset="0"/>
              </a:rPr>
              <a:t>定量研究（</a:t>
            </a:r>
            <a:r>
              <a:rPr kumimoji="1" lang="en-US" altLang="zh-CN" dirty="0" smtClean="0">
                <a:latin typeface="Times New Roman" charset="0"/>
                <a:ea typeface="Times New Roman" charset="0"/>
                <a:cs typeface="Times New Roman" charset="0"/>
              </a:rPr>
              <a:t>quantitative</a:t>
            </a:r>
            <a:r>
              <a:rPr kumimoji="1" lang="zh-CN" altLang="en-US" dirty="0" smtClean="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4" name="幻灯片编号占位符 3"/>
          <p:cNvSpPr>
            <a:spLocks noGrp="1"/>
          </p:cNvSpPr>
          <p:nvPr>
            <p:ph type="sldNum" sz="quarter" idx="12"/>
          </p:nvPr>
        </p:nvSpPr>
        <p:spPr/>
        <p:txBody>
          <a:bodyPr/>
          <a:lstStyle/>
          <a:p>
            <a:fld id="{6810EA36-04B7-4032-AC06-0F74CAD01D00}" type="slidenum">
              <a:rPr lang="zh-CN" altLang="en-US" smtClean="0"/>
              <a:t>8</a:t>
            </a:fld>
            <a:endParaRPr lang="zh-CN" altLang="en-US"/>
          </a:p>
        </p:txBody>
      </p:sp>
      <p:sp>
        <p:nvSpPr>
          <p:cNvPr id="10" name="内容占位符 9"/>
          <p:cNvSpPr>
            <a:spLocks noGrp="1"/>
          </p:cNvSpPr>
          <p:nvPr>
            <p:ph sz="half" idx="4294967295"/>
          </p:nvPr>
        </p:nvSpPr>
        <p:spPr>
          <a:xfrm>
            <a:off x="7010400" y="1933575"/>
            <a:ext cx="5181600" cy="4351338"/>
          </a:xfrm>
        </p:spPr>
        <p:txBody>
          <a:bodyPr/>
          <a:lstStyle/>
          <a:p>
            <a:r>
              <a:rPr kumimoji="1" lang="zh-CN" altLang="en-US" dirty="0" smtClean="0">
                <a:latin typeface="Times New Roman" charset="0"/>
                <a:ea typeface="Times New Roman" charset="0"/>
                <a:cs typeface="Times New Roman" charset="0"/>
              </a:rPr>
              <a:t>诠释意义（</a:t>
            </a:r>
            <a:r>
              <a:rPr kumimoji="1" lang="en-US" altLang="zh-CN" dirty="0" smtClean="0">
                <a:latin typeface="Times New Roman" charset="0"/>
                <a:ea typeface="Times New Roman" charset="0"/>
                <a:cs typeface="Times New Roman" charset="0"/>
              </a:rPr>
              <a:t>Interpretative</a:t>
            </a:r>
            <a:r>
              <a:rPr kumimoji="1" lang="zh-CN" altLang="en-US" dirty="0" smtClean="0">
                <a:latin typeface="Times New Roman" charset="0"/>
                <a:ea typeface="Times New Roman" charset="0"/>
                <a:cs typeface="Times New Roman" charset="0"/>
              </a:rPr>
              <a:t>） </a:t>
            </a:r>
          </a:p>
          <a:p>
            <a:pPr lvl="1"/>
            <a:r>
              <a:rPr kumimoji="1" lang="en-US" altLang="zh-CN" dirty="0" smtClean="0">
                <a:latin typeface="Times New Roman" charset="0"/>
                <a:ea typeface="Times New Roman" charset="0"/>
                <a:cs typeface="Times New Roman" charset="0"/>
              </a:rPr>
              <a:t>What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does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it</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mean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to</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us,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given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X</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causing</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Y?</a:t>
            </a:r>
            <a:r>
              <a:rPr kumimoji="1" lang="zh-CN" altLang="en-US" dirty="0" smtClean="0">
                <a:latin typeface="Times New Roman" charset="0"/>
                <a:ea typeface="Times New Roman" charset="0"/>
                <a:cs typeface="Times New Roman" charset="0"/>
              </a:rPr>
              <a:t> </a:t>
            </a:r>
          </a:p>
          <a:p>
            <a:pPr lvl="1"/>
            <a:r>
              <a:rPr kumimoji="1" lang="zh-CN" altLang="en-US" dirty="0" smtClean="0">
                <a:latin typeface="Times New Roman" charset="0"/>
                <a:ea typeface="Times New Roman" charset="0"/>
                <a:cs typeface="Times New Roman" charset="0"/>
              </a:rPr>
              <a:t>定性研究（</a:t>
            </a:r>
            <a:r>
              <a:rPr kumimoji="1" lang="en-US" altLang="zh-CN" dirty="0" smtClean="0">
                <a:latin typeface="Times New Roman" charset="0"/>
                <a:ea typeface="Times New Roman" charset="0"/>
                <a:cs typeface="Times New Roman" charset="0"/>
              </a:rPr>
              <a:t>qualitative</a:t>
            </a:r>
            <a:r>
              <a:rPr kumimoji="1" lang="zh-CN" altLang="en-US" dirty="0" smtClean="0">
                <a:latin typeface="Times New Roman" charset="0"/>
                <a:ea typeface="Times New Roman" charset="0"/>
                <a:cs typeface="Times New Roman" charset="0"/>
              </a:rPr>
              <a:t>）</a:t>
            </a:r>
          </a:p>
        </p:txBody>
      </p:sp>
      <p:sp>
        <p:nvSpPr>
          <p:cNvPr id="2" name="矩形 1"/>
          <p:cNvSpPr/>
          <p:nvPr/>
        </p:nvSpPr>
        <p:spPr>
          <a:xfrm>
            <a:off x="6126997" y="4109782"/>
            <a:ext cx="3422732" cy="369332"/>
          </a:xfrm>
          <a:prstGeom prst="rect">
            <a:avLst/>
          </a:prstGeom>
        </p:spPr>
        <p:txBody>
          <a:bodyPr wrap="none">
            <a:spAutoFit/>
          </a:bodyPr>
          <a:lstStyle/>
          <a:p>
            <a:r>
              <a:rPr kumimoji="1" lang="zh-CN" altLang="en-US" dirty="0" smtClean="0"/>
              <a:t>转引自（</a:t>
            </a:r>
            <a:r>
              <a:rPr kumimoji="1" lang="zh-CN" altLang="en-US" dirty="0"/>
              <a:t>祝建华，</a:t>
            </a:r>
            <a:r>
              <a:rPr kumimoji="1" lang="en-US" altLang="zh-CN" dirty="0" smtClean="0"/>
              <a:t>2017</a:t>
            </a:r>
            <a:r>
              <a:rPr kumimoji="1" lang="zh-CN" altLang="en-US" dirty="0" smtClean="0"/>
              <a:t>，兰州）</a:t>
            </a:r>
            <a:endParaRPr lang="zh-CN" altLang="en-US" dirty="0"/>
          </a:p>
        </p:txBody>
      </p:sp>
    </p:spTree>
    <p:extLst>
      <p:ext uri="{BB962C8B-B14F-4D97-AF65-F5344CB8AC3E}">
        <p14:creationId xmlns:p14="http://schemas.microsoft.com/office/powerpoint/2010/main" val="1667462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传播学及其他社会科学研究数据来源</a:t>
            </a:r>
            <a:endParaRPr kumimoji="1" lang="zh-CN" altLang="en-US" dirty="0">
              <a:latin typeface="Times New Roman" charset="0"/>
              <a:ea typeface="Times New Roman" charset="0"/>
              <a:cs typeface="Times New Roman" charset="0"/>
            </a:endParaRPr>
          </a:p>
        </p:txBody>
      </p:sp>
      <p:sp>
        <p:nvSpPr>
          <p:cNvPr id="4" name="内容占位符 3"/>
          <p:cNvSpPr>
            <a:spLocks noGrp="1"/>
          </p:cNvSpPr>
          <p:nvPr>
            <p:ph idx="1"/>
          </p:nvPr>
        </p:nvSpPr>
        <p:spPr/>
        <p:txBody>
          <a:bodyPr/>
          <a:lstStyle/>
          <a:p>
            <a:endParaRPr kumimoji="1" lang="zh-CN" altLang="en-US"/>
          </a:p>
        </p:txBody>
      </p:sp>
      <p:sp>
        <p:nvSpPr>
          <p:cNvPr id="3" name="页脚占位符 2"/>
          <p:cNvSpPr>
            <a:spLocks noGrp="1"/>
          </p:cNvSpPr>
          <p:nvPr>
            <p:ph type="ftr" sz="quarter" idx="11"/>
          </p:nvPr>
        </p:nvSpPr>
        <p:spPr/>
        <p:txBody>
          <a:bodyPr/>
          <a:lstStyle/>
          <a:p>
            <a:pPr algn="ctr"/>
            <a:r>
              <a:rPr lang="zh-CN" altLang="en-US" smtClean="0"/>
              <a:t>第六届全国社会媒体处理大会    北京 </a:t>
            </a:r>
            <a:endParaRPr lang="zh-CN" altLang="en-US" dirty="0"/>
          </a:p>
        </p:txBody>
      </p:sp>
      <p:sp>
        <p:nvSpPr>
          <p:cNvPr id="7" name="幻灯片编号占位符 6"/>
          <p:cNvSpPr>
            <a:spLocks noGrp="1"/>
          </p:cNvSpPr>
          <p:nvPr>
            <p:ph type="sldNum" sz="quarter" idx="12"/>
          </p:nvPr>
        </p:nvSpPr>
        <p:spPr/>
        <p:txBody>
          <a:bodyPr/>
          <a:lstStyle/>
          <a:p>
            <a:fld id="{6810EA36-04B7-4032-AC06-0F74CAD01D00}" type="slidenum">
              <a:rPr lang="zh-CN" altLang="en-US" smtClean="0"/>
              <a:t>9</a:t>
            </a:fld>
            <a:endParaRPr lang="zh-CN" altLang="en-US"/>
          </a:p>
        </p:txBody>
      </p:sp>
      <p:pic>
        <p:nvPicPr>
          <p:cNvPr id="5" name="图片 4"/>
          <p:cNvPicPr>
            <a:picLocks noChangeAspect="1"/>
          </p:cNvPicPr>
          <p:nvPr/>
        </p:nvPicPr>
        <p:blipFill>
          <a:blip r:embed="rId2"/>
          <a:stretch>
            <a:fillRect/>
          </a:stretch>
        </p:blipFill>
        <p:spPr>
          <a:xfrm>
            <a:off x="1279525" y="1672265"/>
            <a:ext cx="9480550" cy="4504698"/>
          </a:xfrm>
          <a:prstGeom prst="rect">
            <a:avLst/>
          </a:prstGeom>
        </p:spPr>
      </p:pic>
      <p:sp>
        <p:nvSpPr>
          <p:cNvPr id="6" name="矩形 5"/>
          <p:cNvSpPr/>
          <p:nvPr/>
        </p:nvSpPr>
        <p:spPr>
          <a:xfrm>
            <a:off x="7337343" y="6176963"/>
            <a:ext cx="3422732" cy="369332"/>
          </a:xfrm>
          <a:prstGeom prst="rect">
            <a:avLst/>
          </a:prstGeom>
        </p:spPr>
        <p:txBody>
          <a:bodyPr wrap="none">
            <a:spAutoFit/>
          </a:bodyPr>
          <a:lstStyle/>
          <a:p>
            <a:r>
              <a:rPr kumimoji="1" lang="zh-CN" altLang="en-US" dirty="0"/>
              <a:t>转引自（祝建华，</a:t>
            </a:r>
            <a:r>
              <a:rPr kumimoji="1" lang="en-US" altLang="zh-CN" dirty="0"/>
              <a:t>2017</a:t>
            </a:r>
            <a:r>
              <a:rPr kumimoji="1" lang="zh-CN" altLang="en-US" dirty="0"/>
              <a:t>，兰州）</a:t>
            </a:r>
            <a:endParaRPr lang="zh-CN" altLang="en-US" dirty="0"/>
          </a:p>
        </p:txBody>
      </p:sp>
    </p:spTree>
    <p:extLst>
      <p:ext uri="{BB962C8B-B14F-4D97-AF65-F5344CB8AC3E}">
        <p14:creationId xmlns:p14="http://schemas.microsoft.com/office/powerpoint/2010/main" val="15669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2376</Words>
  <Application>Microsoft Macintosh PowerPoint</Application>
  <PresentationFormat>宽屏</PresentationFormat>
  <Paragraphs>442</Paragraphs>
  <Slides>34</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Calibri</vt:lpstr>
      <vt:lpstr>Calibri Light</vt:lpstr>
      <vt:lpstr>Times</vt:lpstr>
      <vt:lpstr>Times New Roman</vt:lpstr>
      <vt:lpstr>黑体</vt:lpstr>
      <vt:lpstr>宋体</vt:lpstr>
      <vt:lpstr>맑은 고딕</vt:lpstr>
      <vt:lpstr>微软雅黑</vt:lpstr>
      <vt:lpstr>Office 主题</vt:lpstr>
      <vt:lpstr>第一章 导论</vt:lpstr>
      <vt:lpstr>PowerPoint 演示文稿</vt:lpstr>
      <vt:lpstr>To begin with… </vt:lpstr>
      <vt:lpstr>什么是传播学？ </vt:lpstr>
      <vt:lpstr>什么是传播学？</vt:lpstr>
      <vt:lpstr>Divisions in ICA </vt:lpstr>
      <vt:lpstr>第67届国际传播学会（ICA 2017）Panel数</vt:lpstr>
      <vt:lpstr>传统传播学研究的两种范式</vt:lpstr>
      <vt:lpstr>传播学及其他社会科学研究数据来源</vt:lpstr>
      <vt:lpstr>计算传播学之于传统传播学：                                   新的研究范式</vt:lpstr>
      <vt:lpstr>PowerPoint 演示文稿</vt:lpstr>
      <vt:lpstr>PowerPoint 演示文稿</vt:lpstr>
      <vt:lpstr>PowerPoint 演示文稿</vt:lpstr>
      <vt:lpstr>新的数据形式与来源</vt:lpstr>
      <vt:lpstr>PowerPoint 演示文稿</vt:lpstr>
      <vt:lpstr>PowerPoint 演示文稿</vt:lpstr>
      <vt:lpstr>PowerPoint 演示文稿</vt:lpstr>
      <vt:lpstr>PowerPoint 演示文稿</vt:lpstr>
      <vt:lpstr>计算传播学在学什么？ </vt:lpstr>
      <vt:lpstr>Transition from TSS to CSS</vt:lpstr>
      <vt:lpstr>PowerPoint 演示文稿</vt:lpstr>
      <vt:lpstr>传统传播学之于计算传播学：经典理论</vt:lpstr>
      <vt:lpstr>基于传播学经典理论的计算传播学研究</vt:lpstr>
      <vt:lpstr>传播结构</vt:lpstr>
      <vt:lpstr>三元闭包与社会网络演化（Evolution）</vt:lpstr>
      <vt:lpstr>PowerPoint 演示文稿</vt:lpstr>
      <vt:lpstr>传播模式 </vt:lpstr>
      <vt:lpstr>Structural Virality: Information diffusion on Twitter （Goel, et.al., 2015)</vt:lpstr>
      <vt:lpstr>PowerPoint 演示文稿</vt:lpstr>
      <vt:lpstr>PowerPoint 演示文稿</vt:lpstr>
      <vt:lpstr>传播内容</vt:lpstr>
      <vt:lpstr>传播内容与传播效果</vt:lpstr>
      <vt:lpstr>Censorship  (King, et.al., 2017)</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cp:revision>
  <dcterms:created xsi:type="dcterms:W3CDTF">2018-09-25T05:30:54Z</dcterms:created>
  <dcterms:modified xsi:type="dcterms:W3CDTF">2018-09-25T05:34:26Z</dcterms:modified>
</cp:coreProperties>
</file>