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3"/>
    <p:restoredTop sz="94643"/>
  </p:normalViewPr>
  <p:slideViewPr>
    <p:cSldViewPr snapToGrid="0" snapToObjects="1">
      <p:cViewPr varScale="1">
        <p:scale>
          <a:sx n="90" d="100"/>
          <a:sy n="90" d="100"/>
        </p:scale>
        <p:origin x="208"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978AE-F116-B647-8ABB-F34913F0C43A}" type="datetimeFigureOut">
              <a:rPr kumimoji="1" lang="zh-CN" altLang="en-US" smtClean="0"/>
              <a:t>2018/9/25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195C49-1475-A640-BF50-AE5067E5528A}" type="slidenum">
              <a:rPr kumimoji="1" lang="zh-CN" altLang="en-US" smtClean="0"/>
              <a:t>‹#›</a:t>
            </a:fld>
            <a:endParaRPr kumimoji="1" lang="zh-CN" altLang="en-US"/>
          </a:p>
        </p:txBody>
      </p:sp>
    </p:spTree>
    <p:extLst>
      <p:ext uri="{BB962C8B-B14F-4D97-AF65-F5344CB8AC3E}">
        <p14:creationId xmlns:p14="http://schemas.microsoft.com/office/powerpoint/2010/main" val="1344110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Sentimental tagging deals emotions of words. It marks words as positive, negative, or neutral. The system can be more complicated. Negative emotion can be further classified as gloomy, sad, or angry. Positive emotions can be further classified as happy or exciting. There are different approaches towards this sentimental tagging, machine learning or dictionary based. </a:t>
            </a:r>
            <a:endParaRPr lang="en-US" dirty="0"/>
          </a:p>
        </p:txBody>
      </p:sp>
      <p:sp>
        <p:nvSpPr>
          <p:cNvPr id="4" name="Slide Number Placeholder 3"/>
          <p:cNvSpPr>
            <a:spLocks noGrp="1"/>
          </p:cNvSpPr>
          <p:nvPr>
            <p:ph type="sldNum" sz="quarter" idx="10"/>
          </p:nvPr>
        </p:nvSpPr>
        <p:spPr/>
        <p:txBody>
          <a:bodyPr/>
          <a:lstStyle/>
          <a:p>
            <a:pPr>
              <a:defRPr/>
            </a:pPr>
            <a:fld id="{0471CD71-5283-4EC1-823C-ACC292A50A6D}" type="slidenum">
              <a:rPr lang="en-US" smtClean="0"/>
              <a:pPr>
                <a:defRPr/>
              </a:pPr>
              <a:t>4</a:t>
            </a:fld>
            <a:endParaRPr lang="en-US"/>
          </a:p>
        </p:txBody>
      </p:sp>
    </p:spTree>
    <p:extLst>
      <p:ext uri="{BB962C8B-B14F-4D97-AF65-F5344CB8AC3E}">
        <p14:creationId xmlns:p14="http://schemas.microsoft.com/office/powerpoint/2010/main" val="1895041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于给出的待分类项，求解在此项出现的条件下各个类别出现的概率，哪个最大，就认为此待分类项属于哪个类别。通俗来说，就好比这么个道理，你在街上看到一个黑人，我问你你猜这哥们哪里来的，你十有八九猜非洲。为什么呢？因为黑人中非洲人的比率最高，当然人家也可能是美洲人或亚洲人，但在没有其它可用信息下，我们会选择条件概率最大的类别，这就是朴素贝叶斯的思想基础。</a:t>
            </a:r>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6</a:t>
            </a:fld>
            <a:endParaRPr kumimoji="1" lang="zh-CN" altLang="en-US"/>
          </a:p>
        </p:txBody>
      </p:sp>
    </p:spTree>
    <p:extLst>
      <p:ext uri="{BB962C8B-B14F-4D97-AF65-F5344CB8AC3E}">
        <p14:creationId xmlns:p14="http://schemas.microsoft.com/office/powerpoint/2010/main" val="661944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A1=</a:t>
            </a:r>
            <a:r>
              <a:rPr kumimoji="1" lang="zh-CN" altLang="en-US" dirty="0" smtClean="0"/>
              <a:t>年龄，</a:t>
            </a:r>
            <a:r>
              <a:rPr kumimoji="1" lang="en-US" altLang="zh-CN" dirty="0" smtClean="0"/>
              <a:t>a2=</a:t>
            </a:r>
            <a:r>
              <a:rPr kumimoji="1" lang="zh-CN" altLang="en-US" dirty="0" smtClean="0"/>
              <a:t>工作，</a:t>
            </a:r>
            <a:r>
              <a:rPr kumimoji="1" lang="en-US" altLang="zh-CN" dirty="0" smtClean="0"/>
              <a:t>a3=</a:t>
            </a:r>
            <a:r>
              <a:rPr kumimoji="1" lang="zh-CN" altLang="en-US" dirty="0" smtClean="0"/>
              <a:t>爱好 </a:t>
            </a:r>
          </a:p>
          <a:p>
            <a:r>
              <a:rPr kumimoji="1" lang="en-US" altLang="zh-CN" dirty="0" smtClean="0"/>
              <a:t>Y1=</a:t>
            </a:r>
            <a:r>
              <a:rPr kumimoji="1" lang="zh-CN" altLang="en-US" dirty="0" smtClean="0"/>
              <a:t>男性 </a:t>
            </a:r>
            <a:r>
              <a:rPr kumimoji="1" lang="en-US" altLang="zh-CN" dirty="0" smtClean="0"/>
              <a:t>y2=</a:t>
            </a:r>
            <a:r>
              <a:rPr kumimoji="1" lang="zh-CN" altLang="en-US" dirty="0" smtClean="0"/>
              <a:t>女性 </a:t>
            </a:r>
          </a:p>
          <a:p>
            <a:r>
              <a:rPr kumimoji="1" lang="zh-CN" altLang="en-US" dirty="0" smtClean="0"/>
              <a:t>计算 </a:t>
            </a:r>
            <a:r>
              <a:rPr kumimoji="1" lang="en-US" altLang="zh-CN" dirty="0" smtClean="0"/>
              <a:t>p</a:t>
            </a:r>
            <a:r>
              <a:rPr kumimoji="1" lang="zh-CN" altLang="en-US" dirty="0" smtClean="0"/>
              <a:t>（男性</a:t>
            </a:r>
            <a:r>
              <a:rPr kumimoji="1" lang="en-US" altLang="zh-CN" dirty="0" smtClean="0"/>
              <a:t>|x</a:t>
            </a:r>
            <a:r>
              <a:rPr kumimoji="1" lang="zh-CN" altLang="en-US" dirty="0" smtClean="0"/>
              <a:t>） 以及</a:t>
            </a:r>
            <a:r>
              <a:rPr kumimoji="1" lang="en-US" altLang="zh-CN" dirty="0" smtClean="0"/>
              <a:t>p</a:t>
            </a:r>
            <a:r>
              <a:rPr kumimoji="1" lang="zh-CN" altLang="en-US" dirty="0" smtClean="0"/>
              <a:t>（女性</a:t>
            </a:r>
            <a:r>
              <a:rPr kumimoji="1" lang="en-US" altLang="zh-CN" dirty="0" smtClean="0"/>
              <a:t>|x</a:t>
            </a:r>
            <a:r>
              <a:rPr kumimoji="1" lang="zh-CN" altLang="en-US" dirty="0" smtClean="0"/>
              <a:t>） </a:t>
            </a:r>
          </a:p>
          <a:p>
            <a:r>
              <a:rPr kumimoji="1" lang="zh-CN" altLang="en-US" dirty="0" smtClean="0"/>
              <a:t>如果</a:t>
            </a:r>
            <a:r>
              <a:rPr kumimoji="1" lang="en-US" altLang="zh-CN" dirty="0" smtClean="0"/>
              <a:t>p</a:t>
            </a:r>
            <a:r>
              <a:rPr kumimoji="1" lang="zh-CN" altLang="en-US" dirty="0" smtClean="0"/>
              <a:t> （男性</a:t>
            </a:r>
            <a:r>
              <a:rPr kumimoji="1" lang="en-US" altLang="zh-CN" dirty="0" smtClean="0"/>
              <a:t>|x</a:t>
            </a:r>
            <a:r>
              <a:rPr kumimoji="1" lang="zh-CN" altLang="en-US" dirty="0" smtClean="0"/>
              <a:t>）</a:t>
            </a:r>
            <a:r>
              <a:rPr kumimoji="1" lang="en-US" altLang="zh-CN" dirty="0" smtClean="0"/>
              <a:t>&gt; p</a:t>
            </a:r>
            <a:r>
              <a:rPr kumimoji="1" lang="zh-CN" altLang="en-US" dirty="0" smtClean="0"/>
              <a:t> （女性</a:t>
            </a:r>
            <a:r>
              <a:rPr kumimoji="1" lang="en-US" altLang="zh-CN" dirty="0" smtClean="0"/>
              <a:t>|x</a:t>
            </a:r>
            <a:r>
              <a:rPr kumimoji="1" lang="zh-CN" altLang="en-US" dirty="0" smtClean="0"/>
              <a:t>），则</a:t>
            </a:r>
            <a:r>
              <a:rPr kumimoji="1" lang="en-US" altLang="zh-CN" dirty="0" smtClean="0"/>
              <a:t>x</a:t>
            </a:r>
            <a:r>
              <a:rPr kumimoji="1" lang="zh-CN" altLang="en-US" dirty="0" smtClean="0"/>
              <a:t>为女性 </a:t>
            </a:r>
          </a:p>
          <a:p>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如何计算</a:t>
            </a:r>
            <a:r>
              <a:rPr kumimoji="1" lang="en-US" altLang="zh-CN" dirty="0" smtClean="0"/>
              <a:t>p</a:t>
            </a:r>
            <a:r>
              <a:rPr kumimoji="1" lang="zh-CN" altLang="en-US" dirty="0" smtClean="0"/>
              <a:t>（男性</a:t>
            </a:r>
            <a:r>
              <a:rPr kumimoji="1" lang="en-US" altLang="zh-CN" dirty="0" smtClean="0"/>
              <a:t>|x</a:t>
            </a:r>
            <a:r>
              <a:rPr kumimoji="1" lang="zh-CN" altLang="en-US" dirty="0" smtClean="0"/>
              <a:t>） 以及</a:t>
            </a:r>
            <a:r>
              <a:rPr kumimoji="1" lang="en-US" altLang="zh-CN" dirty="0" smtClean="0"/>
              <a:t>p</a:t>
            </a:r>
            <a:r>
              <a:rPr kumimoji="1" lang="zh-CN" altLang="en-US" dirty="0" smtClean="0"/>
              <a:t>（女性</a:t>
            </a:r>
            <a:r>
              <a:rPr kumimoji="1" lang="en-US" altLang="zh-CN" dirty="0" smtClean="0"/>
              <a:t>|x</a:t>
            </a:r>
            <a:r>
              <a:rPr kumimoji="1" lang="zh-CN" altLang="en-US" dirty="0" smtClean="0"/>
              <a:t>） ？ 通过训练集，计算</a:t>
            </a:r>
            <a:r>
              <a:rPr kumimoji="1" lang="en-US" altLang="zh-CN" dirty="0" smtClean="0"/>
              <a:t>p</a:t>
            </a:r>
            <a:r>
              <a:rPr kumimoji="1" lang="zh-CN" altLang="en-US" dirty="0" smtClean="0"/>
              <a:t>（年龄</a:t>
            </a:r>
            <a:r>
              <a:rPr kumimoji="1" lang="en-US" altLang="zh-CN" dirty="0" smtClean="0"/>
              <a:t>|</a:t>
            </a:r>
            <a:r>
              <a:rPr kumimoji="1" lang="zh-CN" altLang="en-US" dirty="0" smtClean="0"/>
              <a:t>男性） </a:t>
            </a:r>
            <a:r>
              <a:rPr kumimoji="1" lang="en-US" altLang="zh-CN" dirty="0" smtClean="0"/>
              <a:t>P</a:t>
            </a:r>
            <a:r>
              <a:rPr kumimoji="1" lang="zh-CN" altLang="en-US" dirty="0" smtClean="0"/>
              <a:t>（年龄</a:t>
            </a:r>
            <a:r>
              <a:rPr kumimoji="1" lang="en-US" altLang="zh-CN" dirty="0" smtClean="0"/>
              <a:t>|</a:t>
            </a:r>
            <a:r>
              <a:rPr kumimoji="1" lang="zh-CN" altLang="en-US" dirty="0" smtClean="0"/>
              <a:t>女性） </a:t>
            </a:r>
            <a:r>
              <a:rPr kumimoji="1" lang="en-US" altLang="zh-CN" dirty="0" smtClean="0"/>
              <a:t>p</a:t>
            </a:r>
            <a:r>
              <a:rPr kumimoji="1" lang="zh-CN" altLang="en-US" dirty="0" smtClean="0"/>
              <a:t>（工作</a:t>
            </a:r>
            <a:r>
              <a:rPr kumimoji="1" lang="en-US" altLang="zh-CN" dirty="0" smtClean="0"/>
              <a:t>|</a:t>
            </a:r>
            <a:r>
              <a:rPr kumimoji="1" lang="zh-CN" altLang="en-US" dirty="0" smtClean="0"/>
              <a:t>男性） </a:t>
            </a:r>
            <a:r>
              <a:rPr kumimoji="1" lang="en-US" altLang="zh-CN" dirty="0" smtClean="0"/>
              <a:t>p</a:t>
            </a:r>
            <a:r>
              <a:rPr kumimoji="1" lang="zh-CN" altLang="en-US" dirty="0" smtClean="0"/>
              <a:t>（工作</a:t>
            </a:r>
            <a:r>
              <a:rPr kumimoji="1" lang="en-US" altLang="zh-CN" dirty="0" smtClean="0"/>
              <a:t>|</a:t>
            </a:r>
            <a:r>
              <a:rPr kumimoji="1" lang="zh-CN" altLang="en-US" dirty="0" smtClean="0"/>
              <a:t>女性） </a:t>
            </a:r>
            <a:r>
              <a:rPr kumimoji="1" lang="en-US" altLang="zh-CN" dirty="0" smtClean="0"/>
              <a:t>p</a:t>
            </a:r>
            <a:r>
              <a:rPr kumimoji="1" lang="zh-CN" altLang="en-US" dirty="0" smtClean="0"/>
              <a:t>（爱好</a:t>
            </a:r>
            <a:r>
              <a:rPr kumimoji="1" lang="en-US" altLang="zh-CN" dirty="0" smtClean="0"/>
              <a:t>|</a:t>
            </a:r>
            <a:r>
              <a:rPr kumimoji="1" lang="zh-CN" altLang="en-US" dirty="0" smtClean="0"/>
              <a:t>男性） </a:t>
            </a:r>
            <a:r>
              <a:rPr kumimoji="1" lang="en-US" altLang="zh-CN" dirty="0" smtClean="0"/>
              <a:t>p</a:t>
            </a:r>
            <a:r>
              <a:rPr kumimoji="1" lang="zh-CN" altLang="en-US" dirty="0" smtClean="0"/>
              <a:t>（爱好</a:t>
            </a:r>
            <a:r>
              <a:rPr kumimoji="1" lang="en-US" altLang="zh-CN" dirty="0" smtClean="0"/>
              <a:t>|</a:t>
            </a:r>
            <a:r>
              <a:rPr kumimoji="1" lang="zh-CN" altLang="en-US" dirty="0" smtClean="0"/>
              <a:t>女性）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p>
          <a:p>
            <a:endParaRPr kumimoji="1" lang="zh-CN" altLang="en-US" dirty="0" smtClean="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7</a:t>
            </a:fld>
            <a:endParaRPr kumimoji="1" lang="zh-CN" altLang="en-US"/>
          </a:p>
        </p:txBody>
      </p:sp>
    </p:spTree>
    <p:extLst>
      <p:ext uri="{BB962C8B-B14F-4D97-AF65-F5344CB8AC3E}">
        <p14:creationId xmlns:p14="http://schemas.microsoft.com/office/powerpoint/2010/main" val="458354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A1=</a:t>
            </a:r>
            <a:r>
              <a:rPr kumimoji="1" lang="zh-CN" altLang="en-US" dirty="0" smtClean="0"/>
              <a:t>年龄，</a:t>
            </a:r>
            <a:r>
              <a:rPr kumimoji="1" lang="en-US" altLang="zh-CN" dirty="0" smtClean="0"/>
              <a:t>a2=</a:t>
            </a:r>
            <a:r>
              <a:rPr kumimoji="1" lang="zh-CN" altLang="en-US" dirty="0" smtClean="0"/>
              <a:t>工作，</a:t>
            </a:r>
            <a:r>
              <a:rPr kumimoji="1" lang="en-US" altLang="zh-CN" dirty="0" smtClean="0"/>
              <a:t>a3=</a:t>
            </a:r>
            <a:r>
              <a:rPr kumimoji="1" lang="zh-CN" altLang="en-US" dirty="0" smtClean="0"/>
              <a:t>爱好 </a:t>
            </a:r>
          </a:p>
          <a:p>
            <a:r>
              <a:rPr kumimoji="1" lang="en-US" altLang="zh-CN" dirty="0" smtClean="0"/>
              <a:t>Y1=</a:t>
            </a:r>
            <a:r>
              <a:rPr kumimoji="1" lang="zh-CN" altLang="en-US" dirty="0" smtClean="0"/>
              <a:t>男性 </a:t>
            </a:r>
            <a:r>
              <a:rPr kumimoji="1" lang="en-US" altLang="zh-CN" dirty="0" smtClean="0"/>
              <a:t>y2=</a:t>
            </a:r>
            <a:r>
              <a:rPr kumimoji="1" lang="zh-CN" altLang="en-US" dirty="0" smtClean="0"/>
              <a:t>女性 </a:t>
            </a:r>
          </a:p>
          <a:p>
            <a:r>
              <a:rPr kumimoji="1" lang="zh-CN" altLang="en-US" dirty="0" smtClean="0"/>
              <a:t>计算 </a:t>
            </a:r>
            <a:r>
              <a:rPr kumimoji="1" lang="en-US" altLang="zh-CN" dirty="0" smtClean="0"/>
              <a:t>p</a:t>
            </a:r>
            <a:r>
              <a:rPr kumimoji="1" lang="zh-CN" altLang="en-US" dirty="0" smtClean="0"/>
              <a:t>（男性</a:t>
            </a:r>
            <a:r>
              <a:rPr kumimoji="1" lang="en-US" altLang="zh-CN" dirty="0" smtClean="0"/>
              <a:t>|x</a:t>
            </a:r>
            <a:r>
              <a:rPr kumimoji="1" lang="zh-CN" altLang="en-US" dirty="0" smtClean="0"/>
              <a:t>） 以及</a:t>
            </a:r>
            <a:r>
              <a:rPr kumimoji="1" lang="en-US" altLang="zh-CN" dirty="0" smtClean="0"/>
              <a:t>p</a:t>
            </a:r>
            <a:r>
              <a:rPr kumimoji="1" lang="zh-CN" altLang="en-US" dirty="0" smtClean="0"/>
              <a:t>（女性</a:t>
            </a:r>
            <a:r>
              <a:rPr kumimoji="1" lang="en-US" altLang="zh-CN" dirty="0" smtClean="0"/>
              <a:t>|x</a:t>
            </a:r>
            <a:r>
              <a:rPr kumimoji="1" lang="zh-CN" altLang="en-US" dirty="0" smtClean="0"/>
              <a:t>） </a:t>
            </a:r>
          </a:p>
          <a:p>
            <a:r>
              <a:rPr kumimoji="1" lang="zh-CN" altLang="en-US" dirty="0" smtClean="0"/>
              <a:t>如果</a:t>
            </a:r>
            <a:r>
              <a:rPr kumimoji="1" lang="en-US" altLang="zh-CN" dirty="0" smtClean="0"/>
              <a:t>p</a:t>
            </a:r>
            <a:r>
              <a:rPr kumimoji="1" lang="zh-CN" altLang="en-US" dirty="0" smtClean="0"/>
              <a:t> （男性</a:t>
            </a:r>
            <a:r>
              <a:rPr kumimoji="1" lang="en-US" altLang="zh-CN" dirty="0" smtClean="0"/>
              <a:t>|x</a:t>
            </a:r>
            <a:r>
              <a:rPr kumimoji="1" lang="zh-CN" altLang="en-US" dirty="0" smtClean="0"/>
              <a:t>）</a:t>
            </a:r>
            <a:r>
              <a:rPr kumimoji="1" lang="en-US" altLang="zh-CN" dirty="0" smtClean="0"/>
              <a:t>&gt; p</a:t>
            </a:r>
            <a:r>
              <a:rPr kumimoji="1" lang="zh-CN" altLang="en-US" dirty="0" smtClean="0"/>
              <a:t> （女性</a:t>
            </a:r>
            <a:r>
              <a:rPr kumimoji="1" lang="en-US" altLang="zh-CN" dirty="0" smtClean="0"/>
              <a:t>|x</a:t>
            </a:r>
            <a:r>
              <a:rPr kumimoji="1" lang="zh-CN" altLang="en-US" dirty="0" smtClean="0"/>
              <a:t>），则</a:t>
            </a:r>
            <a:r>
              <a:rPr kumimoji="1" lang="en-US" altLang="zh-CN" dirty="0" smtClean="0"/>
              <a:t>x</a:t>
            </a:r>
            <a:r>
              <a:rPr kumimoji="1" lang="zh-CN" altLang="en-US" dirty="0" smtClean="0"/>
              <a:t>为女性 </a:t>
            </a:r>
          </a:p>
          <a:p>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如何计算</a:t>
            </a:r>
            <a:r>
              <a:rPr kumimoji="1" lang="en-US" altLang="zh-CN" dirty="0" smtClean="0"/>
              <a:t>p</a:t>
            </a:r>
            <a:r>
              <a:rPr kumimoji="1" lang="zh-CN" altLang="en-US" dirty="0" smtClean="0"/>
              <a:t>（男性</a:t>
            </a:r>
            <a:r>
              <a:rPr kumimoji="1" lang="en-US" altLang="zh-CN" dirty="0" smtClean="0"/>
              <a:t>|x</a:t>
            </a:r>
            <a:r>
              <a:rPr kumimoji="1" lang="zh-CN" altLang="en-US" dirty="0" smtClean="0"/>
              <a:t>） 以及</a:t>
            </a:r>
            <a:r>
              <a:rPr kumimoji="1" lang="en-US" altLang="zh-CN" dirty="0" smtClean="0"/>
              <a:t>p</a:t>
            </a:r>
            <a:r>
              <a:rPr kumimoji="1" lang="zh-CN" altLang="en-US" dirty="0" smtClean="0"/>
              <a:t>（女性</a:t>
            </a:r>
            <a:r>
              <a:rPr kumimoji="1" lang="en-US" altLang="zh-CN" dirty="0" smtClean="0"/>
              <a:t>|x</a:t>
            </a:r>
            <a:r>
              <a:rPr kumimoji="1" lang="zh-CN" altLang="en-US" dirty="0" smtClean="0"/>
              <a:t>） ？ 通过训练集，计算</a:t>
            </a:r>
            <a:r>
              <a:rPr kumimoji="1" lang="en-US" altLang="zh-CN" dirty="0" smtClean="0"/>
              <a:t>p</a:t>
            </a:r>
            <a:r>
              <a:rPr kumimoji="1" lang="zh-CN" altLang="en-US" dirty="0" smtClean="0"/>
              <a:t>（年龄</a:t>
            </a:r>
            <a:r>
              <a:rPr kumimoji="1" lang="en-US" altLang="zh-CN" dirty="0" smtClean="0"/>
              <a:t>|</a:t>
            </a:r>
            <a:r>
              <a:rPr kumimoji="1" lang="zh-CN" altLang="en-US" dirty="0" smtClean="0"/>
              <a:t>男性） </a:t>
            </a:r>
            <a:r>
              <a:rPr kumimoji="1" lang="en-US" altLang="zh-CN" dirty="0" smtClean="0"/>
              <a:t>P</a:t>
            </a:r>
            <a:r>
              <a:rPr kumimoji="1" lang="zh-CN" altLang="en-US" dirty="0" smtClean="0"/>
              <a:t>（年龄</a:t>
            </a:r>
            <a:r>
              <a:rPr kumimoji="1" lang="en-US" altLang="zh-CN" dirty="0" smtClean="0"/>
              <a:t>|</a:t>
            </a:r>
            <a:r>
              <a:rPr kumimoji="1" lang="zh-CN" altLang="en-US" dirty="0" smtClean="0"/>
              <a:t>女性） </a:t>
            </a:r>
            <a:r>
              <a:rPr kumimoji="1" lang="en-US" altLang="zh-CN" dirty="0" smtClean="0"/>
              <a:t>p</a:t>
            </a:r>
            <a:r>
              <a:rPr kumimoji="1" lang="zh-CN" altLang="en-US" dirty="0" smtClean="0"/>
              <a:t>（工作</a:t>
            </a:r>
            <a:r>
              <a:rPr kumimoji="1" lang="en-US" altLang="zh-CN" dirty="0" smtClean="0"/>
              <a:t>|</a:t>
            </a:r>
            <a:r>
              <a:rPr kumimoji="1" lang="zh-CN" altLang="en-US" dirty="0" smtClean="0"/>
              <a:t>男性） </a:t>
            </a:r>
            <a:r>
              <a:rPr kumimoji="1" lang="en-US" altLang="zh-CN" dirty="0" smtClean="0"/>
              <a:t>p</a:t>
            </a:r>
            <a:r>
              <a:rPr kumimoji="1" lang="zh-CN" altLang="en-US" dirty="0" smtClean="0"/>
              <a:t>（工作</a:t>
            </a:r>
            <a:r>
              <a:rPr kumimoji="1" lang="en-US" altLang="zh-CN" dirty="0" smtClean="0"/>
              <a:t>|</a:t>
            </a:r>
            <a:r>
              <a:rPr kumimoji="1" lang="zh-CN" altLang="en-US" dirty="0" smtClean="0"/>
              <a:t>女性） </a:t>
            </a:r>
            <a:r>
              <a:rPr kumimoji="1" lang="en-US" altLang="zh-CN" dirty="0" smtClean="0"/>
              <a:t>p</a:t>
            </a:r>
            <a:r>
              <a:rPr kumimoji="1" lang="zh-CN" altLang="en-US" dirty="0" smtClean="0"/>
              <a:t>（爱好</a:t>
            </a:r>
            <a:r>
              <a:rPr kumimoji="1" lang="en-US" altLang="zh-CN" dirty="0" smtClean="0"/>
              <a:t>|</a:t>
            </a:r>
            <a:r>
              <a:rPr kumimoji="1" lang="zh-CN" altLang="en-US" dirty="0" smtClean="0"/>
              <a:t>男性） </a:t>
            </a:r>
            <a:r>
              <a:rPr kumimoji="1" lang="en-US" altLang="zh-CN" dirty="0" smtClean="0"/>
              <a:t>p</a:t>
            </a:r>
            <a:r>
              <a:rPr kumimoji="1" lang="zh-CN" altLang="en-US" dirty="0" smtClean="0"/>
              <a:t>（爱好</a:t>
            </a:r>
            <a:r>
              <a:rPr kumimoji="1" lang="en-US" altLang="zh-CN" dirty="0" smtClean="0"/>
              <a:t>|</a:t>
            </a:r>
            <a:r>
              <a:rPr kumimoji="1" lang="zh-CN" altLang="en-US" dirty="0" smtClean="0"/>
              <a:t>女性）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p>
          <a:p>
            <a:r>
              <a:rPr kumimoji="1" lang="zh-CN" altLang="en-US" dirty="0" smtClean="0"/>
              <a:t>根据</a:t>
            </a:r>
            <a:r>
              <a:rPr kumimoji="1" lang="en-US" altLang="zh-CN" dirty="0" err="1" smtClean="0"/>
              <a:t>bayes</a:t>
            </a:r>
            <a:r>
              <a:rPr kumimoji="1" lang="zh-CN" altLang="en-US" dirty="0" smtClean="0"/>
              <a:t> 公式， </a:t>
            </a:r>
            <a:r>
              <a:rPr kumimoji="1" lang="en-US" altLang="zh-CN" dirty="0" smtClean="0"/>
              <a:t>p</a:t>
            </a:r>
            <a:r>
              <a:rPr kumimoji="1" lang="zh-CN" altLang="en-US" dirty="0" smtClean="0"/>
              <a:t>（男性</a:t>
            </a:r>
            <a:r>
              <a:rPr kumimoji="1" lang="en-US" altLang="zh-CN" dirty="0" smtClean="0"/>
              <a:t>|x</a:t>
            </a:r>
            <a:r>
              <a:rPr kumimoji="1" lang="zh-CN" altLang="en-US" dirty="0" smtClean="0"/>
              <a:t>）</a:t>
            </a:r>
            <a:r>
              <a:rPr kumimoji="1" lang="en-US" altLang="zh-CN" dirty="0" smtClean="0"/>
              <a:t>=p</a:t>
            </a:r>
            <a:r>
              <a:rPr kumimoji="1" lang="zh-CN" altLang="en-US" dirty="0" smtClean="0"/>
              <a:t>（</a:t>
            </a:r>
            <a:r>
              <a:rPr kumimoji="1" lang="en-US" altLang="zh-CN" dirty="0" smtClean="0"/>
              <a:t>x|</a:t>
            </a:r>
            <a:r>
              <a:rPr kumimoji="1" lang="zh-CN" altLang="en-US" dirty="0" smtClean="0"/>
              <a:t>男性）*</a:t>
            </a:r>
            <a:r>
              <a:rPr kumimoji="1" lang="en-US" altLang="zh-CN" dirty="0" smtClean="0"/>
              <a:t>p</a:t>
            </a:r>
            <a:r>
              <a:rPr kumimoji="1" lang="zh-CN" altLang="en-US" dirty="0" smtClean="0"/>
              <a:t>（男性）／分母（常数）</a:t>
            </a:r>
            <a:r>
              <a:rPr kumimoji="1" lang="en-US" altLang="zh-CN" dirty="0" smtClean="0"/>
              <a:t>=p</a:t>
            </a:r>
            <a:r>
              <a:rPr kumimoji="1" lang="zh-CN" altLang="en-US" dirty="0" smtClean="0"/>
              <a:t>（年龄</a:t>
            </a:r>
            <a:r>
              <a:rPr kumimoji="1" lang="en-US" altLang="zh-CN" dirty="0" smtClean="0"/>
              <a:t>|</a:t>
            </a:r>
            <a:r>
              <a:rPr kumimoji="1" lang="zh-CN" altLang="en-US" dirty="0" smtClean="0"/>
              <a:t>男性）*</a:t>
            </a:r>
            <a:r>
              <a:rPr kumimoji="1" lang="en-US" altLang="zh-CN" dirty="0" smtClean="0"/>
              <a:t>P</a:t>
            </a:r>
            <a:r>
              <a:rPr kumimoji="1" lang="zh-CN" altLang="en-US" dirty="0" smtClean="0"/>
              <a:t>（工作</a:t>
            </a:r>
            <a:r>
              <a:rPr kumimoji="1" lang="en-US" altLang="zh-CN" dirty="0" smtClean="0"/>
              <a:t>|</a:t>
            </a:r>
            <a:r>
              <a:rPr kumimoji="1" lang="zh-CN" altLang="en-US" dirty="0" smtClean="0"/>
              <a:t>男性）*</a:t>
            </a:r>
            <a:r>
              <a:rPr kumimoji="1" lang="en-US" altLang="zh-CN" dirty="0" smtClean="0"/>
              <a:t>p</a:t>
            </a:r>
            <a:r>
              <a:rPr kumimoji="1" lang="zh-CN" altLang="en-US" dirty="0" smtClean="0"/>
              <a:t>（爱好</a:t>
            </a:r>
            <a:r>
              <a:rPr kumimoji="1" lang="en-US" altLang="zh-CN" dirty="0" smtClean="0"/>
              <a:t>|</a:t>
            </a:r>
            <a:r>
              <a:rPr kumimoji="1" lang="zh-CN" altLang="en-US" dirty="0" smtClean="0"/>
              <a:t>男性）*</a:t>
            </a:r>
            <a:r>
              <a:rPr kumimoji="1" lang="en-US" altLang="zh-CN" dirty="0" smtClean="0"/>
              <a:t>p</a:t>
            </a:r>
            <a:r>
              <a:rPr kumimoji="1" lang="zh-CN" altLang="en-US" dirty="0" smtClean="0"/>
              <a:t>（男性） </a:t>
            </a:r>
          </a:p>
          <a:p>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8</a:t>
            </a:fld>
            <a:endParaRPr kumimoji="1" lang="zh-CN" altLang="en-US"/>
          </a:p>
        </p:txBody>
      </p:sp>
    </p:spTree>
    <p:extLst>
      <p:ext uri="{BB962C8B-B14F-4D97-AF65-F5344CB8AC3E}">
        <p14:creationId xmlns:p14="http://schemas.microsoft.com/office/powerpoint/2010/main" val="1799528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C7A7216-086C-0742-B176-3D8632C704CD}" type="slidenum">
              <a:rPr kumimoji="1" lang="zh-CN" altLang="en-US" smtClean="0"/>
              <a:t>11</a:t>
            </a:fld>
            <a:endParaRPr kumimoji="1" lang="zh-CN" altLang="en-US"/>
          </a:p>
        </p:txBody>
      </p:sp>
    </p:spTree>
    <p:extLst>
      <p:ext uri="{BB962C8B-B14F-4D97-AF65-F5344CB8AC3E}">
        <p14:creationId xmlns:p14="http://schemas.microsoft.com/office/powerpoint/2010/main" val="1401652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D40B0DF-6D73-4943-A260-90BB27EFA40F}" type="datetimeFigureOut">
              <a:rPr kumimoji="1" lang="zh-CN" altLang="en-US" smtClean="0"/>
              <a:t>2018/9/25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1400615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D40B0DF-6D73-4943-A260-90BB27EFA40F}" type="datetimeFigureOut">
              <a:rPr kumimoji="1" lang="zh-CN" altLang="en-US" smtClean="0"/>
              <a:t>2018/9/25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125941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D40B0DF-6D73-4943-A260-90BB27EFA40F}" type="datetimeFigureOut">
              <a:rPr kumimoji="1" lang="zh-CN" altLang="en-US" smtClean="0"/>
              <a:t>2018/9/25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140434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D40B0DF-6D73-4943-A260-90BB27EFA40F}" type="datetimeFigureOut">
              <a:rPr kumimoji="1" lang="zh-CN" altLang="en-US" smtClean="0"/>
              <a:t>2018/9/25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140781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D40B0DF-6D73-4943-A260-90BB27EFA40F}" type="datetimeFigureOut">
              <a:rPr kumimoji="1" lang="zh-CN" altLang="en-US" smtClean="0"/>
              <a:t>2018/9/25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1617306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D40B0DF-6D73-4943-A260-90BB27EFA40F}" type="datetimeFigureOut">
              <a:rPr kumimoji="1" lang="zh-CN" altLang="en-US" smtClean="0"/>
              <a:t>2018/9/25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136446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D40B0DF-6D73-4943-A260-90BB27EFA40F}" type="datetimeFigureOut">
              <a:rPr kumimoji="1" lang="zh-CN" altLang="en-US" smtClean="0"/>
              <a:t>2018/9/25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171586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D40B0DF-6D73-4943-A260-90BB27EFA40F}" type="datetimeFigureOut">
              <a:rPr kumimoji="1" lang="zh-CN" altLang="en-US" smtClean="0"/>
              <a:t>2018/9/25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210995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D40B0DF-6D73-4943-A260-90BB27EFA40F}" type="datetimeFigureOut">
              <a:rPr kumimoji="1" lang="zh-CN" altLang="en-US" smtClean="0"/>
              <a:t>2018/9/25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593263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D40B0DF-6D73-4943-A260-90BB27EFA40F}" type="datetimeFigureOut">
              <a:rPr kumimoji="1" lang="zh-CN" altLang="en-US" smtClean="0"/>
              <a:t>2018/9/25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21688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D40B0DF-6D73-4943-A260-90BB27EFA40F}" type="datetimeFigureOut">
              <a:rPr kumimoji="1" lang="zh-CN" altLang="en-US" smtClean="0"/>
              <a:t>2018/9/25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9344801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40B0DF-6D73-4943-A260-90BB27EFA40F}" type="datetimeFigureOut">
              <a:rPr kumimoji="1" lang="zh-CN" altLang="en-US" smtClean="0"/>
              <a:t>2018/9/25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CEBB2-BDFC-F54A-922E-2B47955DA20B}" type="slidenum">
              <a:rPr kumimoji="1" lang="zh-CN" altLang="en-US" smtClean="0"/>
              <a:t>‹#›</a:t>
            </a:fld>
            <a:endParaRPr kumimoji="1" lang="zh-CN" altLang="en-US"/>
          </a:p>
        </p:txBody>
      </p:sp>
    </p:spTree>
    <p:extLst>
      <p:ext uri="{BB962C8B-B14F-4D97-AF65-F5344CB8AC3E}">
        <p14:creationId xmlns:p14="http://schemas.microsoft.com/office/powerpoint/2010/main" val="589756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5"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4" Type="http://schemas.openxmlformats.org/officeDocument/2006/relationships/image" Target="../media/image6.tiff"/><Relationship Id="rId5" Type="http://schemas.openxmlformats.org/officeDocument/2006/relationships/image" Target="../media/image7.tiff"/><Relationship Id="rId6" Type="http://schemas.openxmlformats.org/officeDocument/2006/relationships/image" Target="../media/image8.tiff"/><Relationship Id="rId7" Type="http://schemas.openxmlformats.org/officeDocument/2006/relationships/image" Target="../media/image9.tiff"/><Relationship Id="rId8" Type="http://schemas.openxmlformats.org/officeDocument/2006/relationships/image" Target="../media/image10.tif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11.tif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第三、四章： 情感分析与语义建模</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58247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zh-CN" altLang="en-US" dirty="0"/>
          </a:p>
        </p:txBody>
      </p:sp>
      <p:pic>
        <p:nvPicPr>
          <p:cNvPr id="4" name="图片 3"/>
          <p:cNvPicPr>
            <a:picLocks noChangeAspect="1"/>
          </p:cNvPicPr>
          <p:nvPr/>
        </p:nvPicPr>
        <p:blipFill rotWithShape="1">
          <a:blip r:embed="rId2"/>
          <a:srcRect l="374" t="31008" r="54501" b="30958"/>
          <a:stretch/>
        </p:blipFill>
        <p:spPr>
          <a:xfrm>
            <a:off x="838200" y="2442404"/>
            <a:ext cx="4793512" cy="3501485"/>
          </a:xfrm>
          <a:prstGeom prst="rect">
            <a:avLst/>
          </a:prstGeom>
        </p:spPr>
      </p:pic>
      <p:sp>
        <p:nvSpPr>
          <p:cNvPr id="5" name="标题 1"/>
          <p:cNvSpPr txBox="1">
            <a:spLocks/>
          </p:cNvSpPr>
          <p:nvPr/>
        </p:nvSpPr>
        <p:spPr>
          <a:xfrm>
            <a:off x="990600" y="775117"/>
            <a:ext cx="10515600" cy="1325563"/>
          </a:xfrm>
          <a:prstGeom prst="rect">
            <a:avLst/>
          </a:prstGeom>
        </p:spPr>
        <p:txBody>
          <a:bodyPr vert="horz" lIns="91440" tIns="45720" rIns="91440" bIns="45720" rtlCol="0" anchor="ctr">
            <a:normAutofit/>
          </a:bodyPr>
          <a:lstStyle>
            <a:lvl1pPr marL="571500" indent="-571500" algn="l" defTabSz="914400" rtl="0" eaLnBrk="1" latinLnBrk="0" hangingPunct="1">
              <a:lnSpc>
                <a:spcPct val="90000"/>
              </a:lnSpc>
              <a:spcBef>
                <a:spcPct val="0"/>
              </a:spcBef>
              <a:buNone/>
              <a:defRPr kumimoji="1" lang="zh-CN" altLang="en-US" sz="3200" kern="1200">
                <a:solidFill>
                  <a:srgbClr val="B62B52"/>
                </a:solidFill>
                <a:latin typeface="+mj-ea"/>
                <a:ea typeface="+mj-ea"/>
                <a:cs typeface="+mn-cs"/>
              </a:defRPr>
            </a:lvl1pPr>
          </a:lstStyle>
          <a:p>
            <a:r>
              <a:rPr lang="zh-CN" altLang="en-US" dirty="0" smtClean="0"/>
              <a:t>案例： </a:t>
            </a:r>
            <a:r>
              <a:rPr lang="en-US" altLang="zh-CN" dirty="0" smtClean="0"/>
              <a:t>SNS</a:t>
            </a:r>
            <a:r>
              <a:rPr lang="zh-CN" altLang="en-US" dirty="0" smtClean="0"/>
              <a:t>账号真假判断</a:t>
            </a:r>
            <a:endParaRPr lang="zh-CN" altLang="en-US" dirty="0"/>
          </a:p>
        </p:txBody>
      </p:sp>
      <p:pic>
        <p:nvPicPr>
          <p:cNvPr id="6" name="图片 5"/>
          <p:cNvPicPr>
            <a:picLocks noChangeAspect="1"/>
          </p:cNvPicPr>
          <p:nvPr/>
        </p:nvPicPr>
        <p:blipFill rotWithShape="1">
          <a:blip r:embed="rId2"/>
          <a:srcRect l="217" t="68732" r="62697" b="-1289"/>
          <a:stretch/>
        </p:blipFill>
        <p:spPr>
          <a:xfrm>
            <a:off x="6096000" y="2725952"/>
            <a:ext cx="3879377" cy="2951701"/>
          </a:xfrm>
          <a:prstGeom prst="rect">
            <a:avLst/>
          </a:prstGeom>
        </p:spPr>
      </p:pic>
    </p:spTree>
    <p:extLst>
      <p:ext uri="{BB962C8B-B14F-4D97-AF65-F5344CB8AC3E}">
        <p14:creationId xmlns:p14="http://schemas.microsoft.com/office/powerpoint/2010/main" val="913793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 </a:t>
            </a:r>
            <a:r>
              <a:rPr lang="en-US" altLang="zh-CN" dirty="0"/>
              <a:t>SNS</a:t>
            </a:r>
            <a:r>
              <a:rPr lang="zh-CN" altLang="en-US" dirty="0"/>
              <a:t>账号真假判断</a:t>
            </a:r>
            <a:br>
              <a:rPr lang="zh-CN" altLang="en-US" dirty="0"/>
            </a:br>
            <a:endParaRPr kumimoji="1" lang="zh-CN" altLang="en-US" dirty="0"/>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3"/>
          <a:stretch>
            <a:fillRect/>
          </a:stretch>
        </p:blipFill>
        <p:spPr>
          <a:xfrm>
            <a:off x="608866" y="1488558"/>
            <a:ext cx="10974267" cy="5044715"/>
          </a:xfrm>
          <a:prstGeom prst="rect">
            <a:avLst/>
          </a:prstGeom>
        </p:spPr>
      </p:pic>
    </p:spTree>
    <p:extLst>
      <p:ext uri="{BB962C8B-B14F-4D97-AF65-F5344CB8AC3E}">
        <p14:creationId xmlns:p14="http://schemas.microsoft.com/office/powerpoint/2010/main" val="1471391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Topic Models: Assumptions</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877333" y="2042429"/>
            <a:ext cx="10515600" cy="3950317"/>
          </a:xfrm>
        </p:spPr>
        <p:txBody>
          <a:bodyPr/>
          <a:lstStyle/>
          <a:p>
            <a:r>
              <a:rPr lang="en-US" dirty="0">
                <a:latin typeface="Times New Roman" charset="0"/>
                <a:ea typeface="Times New Roman" charset="0"/>
                <a:cs typeface="Times New Roman" charset="0"/>
              </a:rPr>
              <a:t>Documents are mixtures of topics, where a topic is a probability distribution over words.</a:t>
            </a:r>
          </a:p>
          <a:p>
            <a:pPr marL="0" indent="0">
              <a:buNone/>
            </a:pPr>
            <a:endParaRPr lang="en-US" dirty="0">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fld id="{42789D89-7414-4C35-A83E-3FA0D6DE3B98}" type="slidenum">
              <a:rPr lang="en-US" smtClean="0">
                <a:solidFill>
                  <a:srgbClr val="000510"/>
                </a:solidFill>
              </a:rPr>
              <a:pPr/>
              <a:t>12</a:t>
            </a:fld>
            <a:endParaRPr lang="en-US">
              <a:solidFill>
                <a:srgbClr val="000510"/>
              </a:solidFill>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0606" y="2984856"/>
            <a:ext cx="82550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907766" y="6014161"/>
            <a:ext cx="3797300" cy="369332"/>
          </a:xfrm>
          <a:prstGeom prst="rect">
            <a:avLst/>
          </a:prstGeom>
          <a:noFill/>
        </p:spPr>
        <p:txBody>
          <a:bodyPr wrap="square" rtlCol="0">
            <a:spAutoFit/>
          </a:bodyPr>
          <a:lstStyle/>
          <a:p>
            <a:r>
              <a:rPr lang="en-US" dirty="0">
                <a:latin typeface="Cambria" panose="02040503050406030204" pitchFamily="18" charset="0"/>
              </a:rPr>
              <a:t>(</a:t>
            </a:r>
            <a:r>
              <a:rPr lang="en-US" dirty="0" err="1">
                <a:latin typeface="Cambria" panose="02040503050406030204" pitchFamily="18" charset="0"/>
              </a:rPr>
              <a:t>Steyvers</a:t>
            </a:r>
            <a:r>
              <a:rPr lang="en-US" dirty="0">
                <a:latin typeface="Cambria" panose="02040503050406030204" pitchFamily="18" charset="0"/>
              </a:rPr>
              <a:t> &amp; Griffiths, 2007)    </a:t>
            </a:r>
          </a:p>
        </p:txBody>
      </p:sp>
    </p:spTree>
    <p:extLst>
      <p:ext uri="{BB962C8B-B14F-4D97-AF65-F5344CB8AC3E}">
        <p14:creationId xmlns:p14="http://schemas.microsoft.com/office/powerpoint/2010/main" val="1831157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Topic Models: Specific Model </a:t>
            </a:r>
            <a:endParaRPr lang="en-US" dirty="0">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fld id="{42789D89-7414-4C35-A83E-3FA0D6DE3B98}" type="slidenum">
              <a:rPr lang="en-US" smtClean="0">
                <a:solidFill>
                  <a:srgbClr val="000510"/>
                </a:solidFill>
              </a:rPr>
              <a:pPr/>
              <a:t>13</a:t>
            </a:fld>
            <a:endParaRPr lang="en-US">
              <a:solidFill>
                <a:srgbClr val="000510"/>
              </a:solidFill>
            </a:endParaRPr>
          </a:p>
        </p:txBody>
      </p:sp>
      <p:sp>
        <p:nvSpPr>
          <p:cNvPr id="7" name="TextBox 6"/>
          <p:cNvSpPr txBox="1"/>
          <p:nvPr/>
        </p:nvSpPr>
        <p:spPr>
          <a:xfrm>
            <a:off x="7656175" y="5867400"/>
            <a:ext cx="2558735" cy="369332"/>
          </a:xfrm>
          <a:prstGeom prst="rect">
            <a:avLst/>
          </a:prstGeom>
          <a:noFill/>
        </p:spPr>
        <p:txBody>
          <a:bodyPr wrap="square" rtlCol="0">
            <a:spAutoFit/>
          </a:bodyPr>
          <a:lstStyle/>
          <a:p>
            <a:r>
              <a:rPr lang="en-US" dirty="0">
                <a:latin typeface="Cambria" panose="02040503050406030204" pitchFamily="18" charset="0"/>
              </a:rPr>
              <a:t>(</a:t>
            </a:r>
            <a:r>
              <a:rPr lang="en-US" dirty="0" err="1">
                <a:latin typeface="Cambria" panose="02040503050406030204" pitchFamily="18" charset="0"/>
              </a:rPr>
              <a:t>Blei</a:t>
            </a:r>
            <a:r>
              <a:rPr lang="en-US" dirty="0">
                <a:latin typeface="Cambria" panose="02040503050406030204" pitchFamily="18" charset="0"/>
              </a:rPr>
              <a:t>, 2012)</a:t>
            </a:r>
          </a:p>
        </p:txBody>
      </p:sp>
      <p:sp>
        <p:nvSpPr>
          <p:cNvPr id="8" name="Oval 7"/>
          <p:cNvSpPr/>
          <p:nvPr/>
        </p:nvSpPr>
        <p:spPr>
          <a:xfrm>
            <a:off x="7656173" y="4437112"/>
            <a:ext cx="468052"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Oval 8"/>
          <p:cNvSpPr/>
          <p:nvPr/>
        </p:nvSpPr>
        <p:spPr>
          <a:xfrm>
            <a:off x="5939983" y="4437112"/>
            <a:ext cx="468052"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Oval 9"/>
          <p:cNvSpPr/>
          <p:nvPr/>
        </p:nvSpPr>
        <p:spPr>
          <a:xfrm>
            <a:off x="3911757" y="4437112"/>
            <a:ext cx="468052"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Oval 10"/>
          <p:cNvSpPr/>
          <p:nvPr/>
        </p:nvSpPr>
        <p:spPr>
          <a:xfrm>
            <a:off x="1883532" y="4437112"/>
            <a:ext cx="468052"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Oval 11"/>
          <p:cNvSpPr/>
          <p:nvPr/>
        </p:nvSpPr>
        <p:spPr>
          <a:xfrm>
            <a:off x="7656173" y="2276872"/>
            <a:ext cx="468052"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Oval 12"/>
          <p:cNvSpPr/>
          <p:nvPr/>
        </p:nvSpPr>
        <p:spPr>
          <a:xfrm>
            <a:off x="7656173" y="1052736"/>
            <a:ext cx="468052"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Rectangle 13"/>
          <p:cNvSpPr/>
          <p:nvPr/>
        </p:nvSpPr>
        <p:spPr>
          <a:xfrm>
            <a:off x="5159896" y="4077072"/>
            <a:ext cx="3471386" cy="14494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Rectangle 14"/>
          <p:cNvSpPr/>
          <p:nvPr/>
        </p:nvSpPr>
        <p:spPr>
          <a:xfrm>
            <a:off x="3287688" y="3789040"/>
            <a:ext cx="5616624" cy="20882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Rectangle 15"/>
          <p:cNvSpPr/>
          <p:nvPr/>
        </p:nvSpPr>
        <p:spPr>
          <a:xfrm>
            <a:off x="6954096" y="1772816"/>
            <a:ext cx="1950217"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7" name="Straight Arrow Connector 16"/>
          <p:cNvCxnSpPr>
            <a:stCxn id="10" idx="6"/>
            <a:endCxn id="9" idx="2"/>
          </p:cNvCxnSpPr>
          <p:nvPr/>
        </p:nvCxnSpPr>
        <p:spPr>
          <a:xfrm>
            <a:off x="4379811" y="4653136"/>
            <a:ext cx="156017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6"/>
          </p:cNvCxnSpPr>
          <p:nvPr/>
        </p:nvCxnSpPr>
        <p:spPr>
          <a:xfrm flipH="1">
            <a:off x="6408036" y="4653136"/>
            <a:ext cx="124813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6"/>
            <a:endCxn id="10" idx="2"/>
          </p:cNvCxnSpPr>
          <p:nvPr/>
        </p:nvCxnSpPr>
        <p:spPr>
          <a:xfrm>
            <a:off x="2351585" y="4653136"/>
            <a:ext cx="156017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4"/>
            <a:endCxn id="8" idx="0"/>
          </p:cNvCxnSpPr>
          <p:nvPr/>
        </p:nvCxnSpPr>
        <p:spPr>
          <a:xfrm>
            <a:off x="7890199" y="2708920"/>
            <a:ext cx="0" cy="172819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4"/>
            <a:endCxn id="12" idx="0"/>
          </p:cNvCxnSpPr>
          <p:nvPr/>
        </p:nvCxnSpPr>
        <p:spPr>
          <a:xfrm>
            <a:off x="7890199" y="1484784"/>
            <a:ext cx="0" cy="7920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17993" y="4869160"/>
            <a:ext cx="624069" cy="369332"/>
          </a:xfrm>
          <a:prstGeom prst="rect">
            <a:avLst/>
          </a:prstGeom>
          <a:noFill/>
          <a:ln>
            <a:noFill/>
          </a:ln>
        </p:spPr>
        <p:txBody>
          <a:bodyPr wrap="square" rtlCol="0">
            <a:spAutoFit/>
          </a:bodyPr>
          <a:lstStyle/>
          <a:p>
            <a:r>
              <a:rPr lang="en-US" dirty="0" err="1">
                <a:latin typeface="Arial" panose="020B0604020202020204" pitchFamily="34" charset="0"/>
                <a:cs typeface="Arial" panose="020B0604020202020204" pitchFamily="34" charset="0"/>
              </a:rPr>
              <a:t>z</a:t>
            </a:r>
            <a:r>
              <a:rPr lang="en-US" baseline="-25000" dirty="0" err="1">
                <a:latin typeface="Arial" panose="020B0604020202020204" pitchFamily="34" charset="0"/>
                <a:cs typeface="Arial" panose="020B0604020202020204" pitchFamily="34" charset="0"/>
              </a:rPr>
              <a:t>d,n</a:t>
            </a:r>
            <a:endParaRPr lang="en-US" baseline="-25000" dirty="0">
              <a:latin typeface="Arial" panose="020B0604020202020204" pitchFamily="34" charset="0"/>
              <a:cs typeface="Arial" panose="020B0604020202020204" pitchFamily="34" charset="0"/>
            </a:endParaRPr>
          </a:p>
        </p:txBody>
      </p:sp>
      <p:sp>
        <p:nvSpPr>
          <p:cNvPr id="23" name="TextBox 22"/>
          <p:cNvSpPr txBox="1"/>
          <p:nvPr/>
        </p:nvSpPr>
        <p:spPr>
          <a:xfrm>
            <a:off x="7656175" y="4869160"/>
            <a:ext cx="624069" cy="369332"/>
          </a:xfrm>
          <a:prstGeom prst="rect">
            <a:avLst/>
          </a:prstGeom>
          <a:noFill/>
          <a:ln>
            <a:noFill/>
          </a:ln>
        </p:spPr>
        <p:txBody>
          <a:bodyPr wrap="square" rtlCol="0">
            <a:spAutoFit/>
          </a:bodyPr>
          <a:lstStyle/>
          <a:p>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d,n</a:t>
            </a:r>
            <a:endParaRPr lang="en-US" baseline="-25000" dirty="0">
              <a:latin typeface="Arial" panose="020B0604020202020204" pitchFamily="34" charset="0"/>
              <a:cs typeface="Arial" panose="020B0604020202020204" pitchFamily="34" charset="0"/>
            </a:endParaRPr>
          </a:p>
        </p:txBody>
      </p:sp>
      <p:sp>
        <p:nvSpPr>
          <p:cNvPr id="24" name="TextBox 23"/>
          <p:cNvSpPr txBox="1"/>
          <p:nvPr/>
        </p:nvSpPr>
        <p:spPr>
          <a:xfrm>
            <a:off x="3989767" y="4869160"/>
            <a:ext cx="624069" cy="369332"/>
          </a:xfrm>
          <a:prstGeom prst="rect">
            <a:avLst/>
          </a:prstGeom>
          <a:noFill/>
          <a:ln>
            <a:noFill/>
          </a:ln>
        </p:spPr>
        <p:txBody>
          <a:bodyPr wrap="square" rtlCol="0">
            <a:spAutoFit/>
          </a:bodyPr>
          <a:lstStyle/>
          <a:p>
            <a:r>
              <a:rPr lang="en-US" dirty="0" err="1">
                <a:latin typeface="Arial" panose="020B0604020202020204" pitchFamily="34" charset="0"/>
                <a:cs typeface="Arial" panose="020B0604020202020204" pitchFamily="34" charset="0"/>
              </a:rPr>
              <a:t>θ</a:t>
            </a:r>
            <a:r>
              <a:rPr lang="en-US" baseline="-25000" dirty="0" err="1">
                <a:latin typeface="Arial" panose="020B0604020202020204" pitchFamily="34" charset="0"/>
                <a:cs typeface="Arial" panose="020B0604020202020204" pitchFamily="34" charset="0"/>
              </a:rPr>
              <a:t>d</a:t>
            </a:r>
            <a:endParaRPr lang="en-US" baseline="-25000" dirty="0">
              <a:latin typeface="Arial" panose="020B0604020202020204" pitchFamily="34" charset="0"/>
              <a:cs typeface="Arial" panose="020B0604020202020204" pitchFamily="34" charset="0"/>
            </a:endParaRPr>
          </a:p>
        </p:txBody>
      </p:sp>
      <p:sp>
        <p:nvSpPr>
          <p:cNvPr id="25" name="TextBox 24"/>
          <p:cNvSpPr txBox="1"/>
          <p:nvPr/>
        </p:nvSpPr>
        <p:spPr>
          <a:xfrm>
            <a:off x="7110114" y="2276872"/>
            <a:ext cx="624069" cy="369332"/>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β</a:t>
            </a:r>
            <a:r>
              <a:rPr lang="en-US" baseline="-25000" dirty="0">
                <a:latin typeface="Arial" panose="020B0604020202020204" pitchFamily="34" charset="0"/>
                <a:cs typeface="Arial" panose="020B0604020202020204" pitchFamily="34" charset="0"/>
              </a:rPr>
              <a:t>k</a:t>
            </a:r>
          </a:p>
        </p:txBody>
      </p:sp>
      <p:sp>
        <p:nvSpPr>
          <p:cNvPr id="26" name="TextBox 25"/>
          <p:cNvSpPr txBox="1"/>
          <p:nvPr/>
        </p:nvSpPr>
        <p:spPr>
          <a:xfrm>
            <a:off x="1961542" y="4869160"/>
            <a:ext cx="390043" cy="369332"/>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α</a:t>
            </a:r>
            <a:endParaRPr lang="en-US" baseline="-25000" dirty="0">
              <a:latin typeface="Arial" panose="020B0604020202020204" pitchFamily="34" charset="0"/>
              <a:cs typeface="Arial" panose="020B0604020202020204" pitchFamily="34" charset="0"/>
            </a:endParaRPr>
          </a:p>
        </p:txBody>
      </p:sp>
      <p:sp>
        <p:nvSpPr>
          <p:cNvPr id="27" name="TextBox 26"/>
          <p:cNvSpPr txBox="1"/>
          <p:nvPr/>
        </p:nvSpPr>
        <p:spPr>
          <a:xfrm>
            <a:off x="7110114" y="1124744"/>
            <a:ext cx="390043" cy="369332"/>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η</a:t>
            </a:r>
            <a:endParaRPr lang="en-US" baseline="-25000" dirty="0">
              <a:latin typeface="Arial" panose="020B0604020202020204" pitchFamily="34" charset="0"/>
              <a:cs typeface="Arial" panose="020B0604020202020204" pitchFamily="34" charset="0"/>
            </a:endParaRPr>
          </a:p>
        </p:txBody>
      </p:sp>
      <p:sp>
        <p:nvSpPr>
          <p:cNvPr id="28" name="TextBox 27"/>
          <p:cNvSpPr txBox="1"/>
          <p:nvPr/>
        </p:nvSpPr>
        <p:spPr>
          <a:xfrm>
            <a:off x="3365698" y="5445224"/>
            <a:ext cx="390043" cy="369332"/>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D</a:t>
            </a:r>
            <a:endParaRPr lang="en-US" baseline="-25000" dirty="0">
              <a:latin typeface="Arial" panose="020B0604020202020204" pitchFamily="34" charset="0"/>
              <a:cs typeface="Arial" panose="020B0604020202020204" pitchFamily="34" charset="0"/>
            </a:endParaRPr>
          </a:p>
        </p:txBody>
      </p:sp>
      <p:sp>
        <p:nvSpPr>
          <p:cNvPr id="29" name="TextBox 28"/>
          <p:cNvSpPr txBox="1"/>
          <p:nvPr/>
        </p:nvSpPr>
        <p:spPr>
          <a:xfrm>
            <a:off x="5237906" y="5085184"/>
            <a:ext cx="624069" cy="369332"/>
          </a:xfrm>
          <a:prstGeom prst="rect">
            <a:avLst/>
          </a:prstGeom>
          <a:noFill/>
          <a:ln>
            <a:noFill/>
          </a:ln>
        </p:spPr>
        <p:txBody>
          <a:bodyPr wrap="square" rtlCol="0">
            <a:spAutoFit/>
          </a:bodyPr>
          <a:lstStyle/>
          <a:p>
            <a:r>
              <a:rPr lang="en-US" dirty="0" err="1">
                <a:latin typeface="Arial" panose="020B0604020202020204" pitchFamily="34" charset="0"/>
                <a:cs typeface="Arial" panose="020B0604020202020204" pitchFamily="34" charset="0"/>
              </a:rPr>
              <a:t>N</a:t>
            </a:r>
            <a:r>
              <a:rPr lang="en-US" baseline="-25000" dirty="0" err="1">
                <a:latin typeface="Arial" panose="020B0604020202020204" pitchFamily="34" charset="0"/>
                <a:cs typeface="Arial" panose="020B0604020202020204" pitchFamily="34" charset="0"/>
              </a:rPr>
              <a:t>d</a:t>
            </a:r>
            <a:endParaRPr lang="en-US" baseline="-25000" dirty="0">
              <a:latin typeface="Arial" panose="020B0604020202020204" pitchFamily="34" charset="0"/>
              <a:cs typeface="Arial" panose="020B0604020202020204" pitchFamily="34" charset="0"/>
            </a:endParaRPr>
          </a:p>
        </p:txBody>
      </p:sp>
      <p:sp>
        <p:nvSpPr>
          <p:cNvPr id="30" name="TextBox 29"/>
          <p:cNvSpPr txBox="1"/>
          <p:nvPr/>
        </p:nvSpPr>
        <p:spPr>
          <a:xfrm>
            <a:off x="8436261" y="2780928"/>
            <a:ext cx="390043" cy="369332"/>
          </a:xfrm>
          <a:prstGeom prst="rect">
            <a:avLst/>
          </a:prstGeom>
          <a:noFill/>
          <a:ln>
            <a:noFill/>
          </a:ln>
        </p:spPr>
        <p:txBody>
          <a:bodyPr wrap="square" rtlCol="0">
            <a:spAutoFit/>
          </a:bodyPr>
          <a:lstStyle/>
          <a:p>
            <a:r>
              <a:rPr lang="en-US" dirty="0">
                <a:latin typeface="Arial" panose="020B0604020202020204" pitchFamily="34" charset="0"/>
                <a:cs typeface="Arial" panose="020B0604020202020204" pitchFamily="34" charset="0"/>
              </a:rPr>
              <a:t>K</a:t>
            </a:r>
            <a:endParaRPr lang="en-US" baseline="-25000" dirty="0">
              <a:latin typeface="Arial" panose="020B0604020202020204" pitchFamily="34" charset="0"/>
              <a:cs typeface="Arial" panose="020B0604020202020204" pitchFamily="34" charset="0"/>
            </a:endParaRPr>
          </a:p>
        </p:txBody>
      </p:sp>
      <p:sp>
        <p:nvSpPr>
          <p:cNvPr id="31" name="TextBox 30"/>
          <p:cNvSpPr txBox="1"/>
          <p:nvPr/>
        </p:nvSpPr>
        <p:spPr>
          <a:xfrm>
            <a:off x="1493490" y="2461538"/>
            <a:ext cx="1248139" cy="523220"/>
          </a:xfrm>
          <a:prstGeom prst="rect">
            <a:avLst/>
          </a:prstGeom>
          <a:noFill/>
        </p:spPr>
        <p:txBody>
          <a:bodyPr wrap="square" rtlCol="0">
            <a:spAutoFit/>
          </a:bodyPr>
          <a:lstStyle/>
          <a:p>
            <a:pPr algn="ctr"/>
            <a:r>
              <a:rPr lang="en-US" sz="1400" dirty="0" err="1">
                <a:latin typeface="Arial" panose="020B0604020202020204" pitchFamily="34" charset="0"/>
                <a:cs typeface="Arial" panose="020B0604020202020204" pitchFamily="34" charset="0"/>
              </a:rPr>
              <a:t>Dirichlet</a:t>
            </a:r>
            <a:r>
              <a:rPr lang="en-US" sz="1400" dirty="0">
                <a:latin typeface="Arial" panose="020B0604020202020204" pitchFamily="34" charset="0"/>
                <a:cs typeface="Arial" panose="020B0604020202020204" pitchFamily="34" charset="0"/>
              </a:rPr>
              <a:t> parameter</a:t>
            </a:r>
          </a:p>
        </p:txBody>
      </p:sp>
      <p:cxnSp>
        <p:nvCxnSpPr>
          <p:cNvPr id="32" name="Straight Arrow Connector 31"/>
          <p:cNvCxnSpPr>
            <a:stCxn id="31" idx="2"/>
          </p:cNvCxnSpPr>
          <p:nvPr/>
        </p:nvCxnSpPr>
        <p:spPr>
          <a:xfrm>
            <a:off x="2117558" y="2984758"/>
            <a:ext cx="0" cy="123633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87689" y="2461538"/>
            <a:ext cx="1716191" cy="523220"/>
          </a:xfrm>
          <a:prstGeom prst="rect">
            <a:avLst/>
          </a:prstGeom>
          <a:noFill/>
          <a:ln>
            <a:noFill/>
          </a:ln>
        </p:spPr>
        <p:txBody>
          <a:bodyPr wrap="square" rtlCol="0">
            <a:spAutoFit/>
          </a:bodyPr>
          <a:lstStyle/>
          <a:p>
            <a:pPr algn="ctr"/>
            <a:r>
              <a:rPr lang="en-US" sz="1400" dirty="0">
                <a:latin typeface="Arial" panose="020B0604020202020204" pitchFamily="34" charset="0"/>
                <a:cs typeface="Arial" panose="020B0604020202020204" pitchFamily="34" charset="0"/>
              </a:rPr>
              <a:t>per-document topic proportion</a:t>
            </a:r>
          </a:p>
        </p:txBody>
      </p:sp>
      <p:cxnSp>
        <p:nvCxnSpPr>
          <p:cNvPr id="34" name="Straight Arrow Connector 33"/>
          <p:cNvCxnSpPr>
            <a:stCxn id="33" idx="2"/>
          </p:cNvCxnSpPr>
          <p:nvPr/>
        </p:nvCxnSpPr>
        <p:spPr>
          <a:xfrm>
            <a:off x="4145783" y="2984758"/>
            <a:ext cx="0" cy="123633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315914" y="2461538"/>
            <a:ext cx="1716191" cy="523220"/>
          </a:xfrm>
          <a:prstGeom prst="rect">
            <a:avLst/>
          </a:prstGeom>
          <a:noFill/>
          <a:ln>
            <a:noFill/>
          </a:ln>
        </p:spPr>
        <p:txBody>
          <a:bodyPr wrap="square" rtlCol="0">
            <a:spAutoFit/>
          </a:bodyPr>
          <a:lstStyle/>
          <a:p>
            <a:pPr algn="ctr"/>
            <a:r>
              <a:rPr lang="en-US" sz="1400" dirty="0">
                <a:latin typeface="Arial" panose="020B0604020202020204" pitchFamily="34" charset="0"/>
                <a:cs typeface="Arial" panose="020B0604020202020204" pitchFamily="34" charset="0"/>
              </a:rPr>
              <a:t>per-word topic assignment</a:t>
            </a:r>
          </a:p>
        </p:txBody>
      </p:sp>
      <p:cxnSp>
        <p:nvCxnSpPr>
          <p:cNvPr id="36" name="Straight Arrow Connector 35"/>
          <p:cNvCxnSpPr>
            <a:stCxn id="35" idx="2"/>
          </p:cNvCxnSpPr>
          <p:nvPr/>
        </p:nvCxnSpPr>
        <p:spPr>
          <a:xfrm>
            <a:off x="6174009" y="2984758"/>
            <a:ext cx="0" cy="123633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306149" y="4513315"/>
            <a:ext cx="1392363" cy="307777"/>
          </a:xfrm>
          <a:prstGeom prst="rect">
            <a:avLst/>
          </a:prstGeom>
          <a:noFill/>
          <a:ln>
            <a:noFill/>
          </a:ln>
        </p:spPr>
        <p:txBody>
          <a:bodyPr wrap="square" rtlCol="0">
            <a:spAutoFit/>
          </a:bodyPr>
          <a:lstStyle/>
          <a:p>
            <a:pPr algn="ctr"/>
            <a:r>
              <a:rPr lang="en-US" sz="1400" dirty="0">
                <a:latin typeface="Arial" panose="020B0604020202020204" pitchFamily="34" charset="0"/>
                <a:cs typeface="Arial" panose="020B0604020202020204" pitchFamily="34" charset="0"/>
              </a:rPr>
              <a:t>chosen word</a:t>
            </a:r>
          </a:p>
        </p:txBody>
      </p:sp>
      <p:cxnSp>
        <p:nvCxnSpPr>
          <p:cNvPr id="38" name="Straight Arrow Connector 37"/>
          <p:cNvCxnSpPr>
            <a:stCxn id="37" idx="1"/>
          </p:cNvCxnSpPr>
          <p:nvPr/>
        </p:nvCxnSpPr>
        <p:spPr>
          <a:xfrm flipH="1">
            <a:off x="8223258" y="4667204"/>
            <a:ext cx="1082891" cy="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82563" y="2309531"/>
            <a:ext cx="1181923" cy="307777"/>
          </a:xfrm>
          <a:prstGeom prst="rect">
            <a:avLst/>
          </a:prstGeom>
          <a:noFill/>
          <a:ln>
            <a:noFill/>
          </a:ln>
        </p:spPr>
        <p:txBody>
          <a:bodyPr wrap="square" rtlCol="0">
            <a:spAutoFit/>
          </a:bodyPr>
          <a:lstStyle/>
          <a:p>
            <a:pPr algn="ctr"/>
            <a:r>
              <a:rPr lang="en-US" sz="1400" dirty="0">
                <a:latin typeface="Arial" panose="020B0604020202020204" pitchFamily="34" charset="0"/>
                <a:cs typeface="Arial" panose="020B0604020202020204" pitchFamily="34" charset="0"/>
              </a:rPr>
              <a:t>topics</a:t>
            </a:r>
          </a:p>
        </p:txBody>
      </p:sp>
      <p:cxnSp>
        <p:nvCxnSpPr>
          <p:cNvPr id="40" name="Straight Arrow Connector 39"/>
          <p:cNvCxnSpPr>
            <a:stCxn id="39" idx="1"/>
          </p:cNvCxnSpPr>
          <p:nvPr/>
        </p:nvCxnSpPr>
        <p:spPr>
          <a:xfrm flipH="1" flipV="1">
            <a:off x="8223258" y="2461538"/>
            <a:ext cx="1059305" cy="188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138339" y="1013386"/>
            <a:ext cx="1560173" cy="523220"/>
          </a:xfrm>
          <a:prstGeom prst="rect">
            <a:avLst/>
          </a:prstGeom>
          <a:noFill/>
          <a:ln>
            <a:noFill/>
          </a:ln>
        </p:spPr>
        <p:txBody>
          <a:bodyPr wrap="square" rtlCol="0">
            <a:spAutoFit/>
          </a:bodyPr>
          <a:lstStyle/>
          <a:p>
            <a:pPr algn="ctr"/>
            <a:r>
              <a:rPr lang="en-US" sz="1400" dirty="0" err="1">
                <a:latin typeface="Arial" panose="020B0604020202020204" pitchFamily="34" charset="0"/>
                <a:cs typeface="Arial" panose="020B0604020202020204" pitchFamily="34" charset="0"/>
              </a:rPr>
              <a:t>Dirichlet</a:t>
            </a:r>
            <a:r>
              <a:rPr lang="en-US" sz="1400" dirty="0">
                <a:latin typeface="Arial" panose="020B0604020202020204" pitchFamily="34" charset="0"/>
                <a:cs typeface="Arial" panose="020B0604020202020204" pitchFamily="34" charset="0"/>
              </a:rPr>
              <a:t> parameter</a:t>
            </a:r>
          </a:p>
        </p:txBody>
      </p:sp>
      <p:cxnSp>
        <p:nvCxnSpPr>
          <p:cNvPr id="42" name="Straight Arrow Connector 41"/>
          <p:cNvCxnSpPr>
            <a:stCxn id="41" idx="1"/>
          </p:cNvCxnSpPr>
          <p:nvPr/>
        </p:nvCxnSpPr>
        <p:spPr>
          <a:xfrm flipH="1" flipV="1">
            <a:off x="8223258" y="1273630"/>
            <a:ext cx="915081" cy="136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302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Topic Models: Input</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charset="0"/>
                <a:ea typeface="Times New Roman" charset="0"/>
                <a:cs typeface="Times New Roman" charset="0"/>
              </a:rPr>
              <a:t>Document-word matrix</a:t>
            </a:r>
          </a:p>
          <a:p>
            <a:endParaRPr lang="en-US" dirty="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fld id="{42789D89-7414-4C35-A83E-3FA0D6DE3B98}" type="slidenum">
              <a:rPr lang="en-US" smtClean="0">
                <a:solidFill>
                  <a:srgbClr val="000510"/>
                </a:solidFill>
              </a:rPr>
              <a:pPr/>
              <a:t>14</a:t>
            </a:fld>
            <a:endParaRPr lang="en-US">
              <a:solidFill>
                <a:srgbClr val="000510"/>
              </a:solidFill>
            </a:endParaRPr>
          </a:p>
        </p:txBody>
      </p:sp>
      <p:graphicFrame>
        <p:nvGraphicFramePr>
          <p:cNvPr id="5" name="Table 4"/>
          <p:cNvGraphicFramePr>
            <a:graphicFrameLocks noGrp="1"/>
          </p:cNvGraphicFramePr>
          <p:nvPr>
            <p:extLst/>
          </p:nvPr>
        </p:nvGraphicFramePr>
        <p:xfrm>
          <a:off x="2099784" y="2955852"/>
          <a:ext cx="7512051" cy="2169173"/>
        </p:xfrm>
        <a:graphic>
          <a:graphicData uri="http://schemas.openxmlformats.org/drawingml/2006/table">
            <a:tbl>
              <a:tblPr firstRow="1" firstCol="1" bandRow="1">
                <a:tableStyleId>{5C22544A-7EE6-4342-B048-85BDC9FD1C3A}</a:tableStyleId>
              </a:tblPr>
              <a:tblGrid>
                <a:gridCol w="1745132"/>
                <a:gridCol w="1534948"/>
                <a:gridCol w="1534948"/>
                <a:gridCol w="1382363"/>
                <a:gridCol w="1314660"/>
              </a:tblGrid>
              <a:tr h="383873">
                <a:tc>
                  <a:txBody>
                    <a:bodyPr/>
                    <a:lstStyle/>
                    <a:p>
                      <a:pPr>
                        <a:lnSpc>
                          <a:spcPct val="115000"/>
                        </a:lnSpc>
                        <a:spcAft>
                          <a:spcPts val="0"/>
                        </a:spcAft>
                      </a:pPr>
                      <a:r>
                        <a:rPr lang="en-US" sz="1600" dirty="0">
                          <a:effectLst/>
                          <a:latin typeface="Cambria" panose="02040503050406030204" pitchFamily="18" charset="0"/>
                        </a:rPr>
                        <a:t> </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effectLst/>
                          <a:latin typeface="Cambria" panose="02040503050406030204" pitchFamily="18" charset="0"/>
                        </a:rPr>
                        <a:t>Word 1</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effectLst/>
                          <a:latin typeface="Cambria" panose="02040503050406030204" pitchFamily="18" charset="0"/>
                        </a:rPr>
                        <a:t>Word 2</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effectLst/>
                          <a:latin typeface="Cambria" panose="02040503050406030204" pitchFamily="18" charset="0"/>
                        </a:rPr>
                        <a:t>…</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effectLst/>
                          <a:latin typeface="Cambria" panose="02040503050406030204" pitchFamily="18" charset="0"/>
                        </a:rPr>
                        <a:t>Word W</a:t>
                      </a:r>
                      <a:endParaRPr lang="en-US" sz="1600" dirty="0">
                        <a:effectLst/>
                        <a:latin typeface="Cambria" panose="02040503050406030204" pitchFamily="18" charset="0"/>
                        <a:ea typeface="SimSun"/>
                        <a:cs typeface="Times New Roman"/>
                      </a:endParaRPr>
                    </a:p>
                  </a:txBody>
                  <a:tcPr marL="74295" marR="74295" marT="0" marB="0"/>
                </a:tc>
              </a:tr>
              <a:tr h="446325">
                <a:tc>
                  <a:txBody>
                    <a:bodyPr/>
                    <a:lstStyle/>
                    <a:p>
                      <a:pPr>
                        <a:lnSpc>
                          <a:spcPct val="115000"/>
                        </a:lnSpc>
                        <a:spcAft>
                          <a:spcPts val="0"/>
                        </a:spcAft>
                      </a:pPr>
                      <a:r>
                        <a:rPr lang="en-US" sz="1600" dirty="0">
                          <a:effectLst/>
                          <a:latin typeface="Cambria" panose="02040503050406030204" pitchFamily="18" charset="0"/>
                        </a:rPr>
                        <a:t>Document 1</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1</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0</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75000"/>
                            </a:schemeClr>
                          </a:solidFill>
                          <a:effectLst/>
                          <a:latin typeface="Cambria" panose="02040503050406030204" pitchFamily="18" charset="0"/>
                        </a:rPr>
                        <a:t>…</a:t>
                      </a:r>
                      <a:endParaRPr lang="en-US" sz="160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0</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r>
              <a:tr h="446325">
                <a:tc>
                  <a:txBody>
                    <a:bodyPr/>
                    <a:lstStyle/>
                    <a:p>
                      <a:pPr>
                        <a:lnSpc>
                          <a:spcPct val="115000"/>
                        </a:lnSpc>
                        <a:spcAft>
                          <a:spcPts val="0"/>
                        </a:spcAft>
                      </a:pPr>
                      <a:r>
                        <a:rPr lang="en-US" sz="1600">
                          <a:effectLst/>
                          <a:latin typeface="Cambria" panose="02040503050406030204" pitchFamily="18" charset="0"/>
                        </a:rPr>
                        <a:t>Document 2</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4</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1</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75000"/>
                            </a:schemeClr>
                          </a:solidFill>
                          <a:effectLst/>
                          <a:latin typeface="Cambria" panose="02040503050406030204" pitchFamily="18" charset="0"/>
                        </a:rPr>
                        <a:t>…</a:t>
                      </a:r>
                      <a:endParaRPr lang="en-US" sz="160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3</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r>
              <a:tr h="446325">
                <a:tc>
                  <a:txBody>
                    <a:bodyPr/>
                    <a:lstStyle/>
                    <a:p>
                      <a:pPr>
                        <a:lnSpc>
                          <a:spcPct val="115000"/>
                        </a:lnSpc>
                        <a:spcAft>
                          <a:spcPts val="0"/>
                        </a:spcAft>
                      </a:pPr>
                      <a:r>
                        <a:rPr lang="en-US" sz="1600">
                          <a:effectLst/>
                          <a:latin typeface="Cambria" panose="02040503050406030204" pitchFamily="18" charset="0"/>
                        </a:rPr>
                        <a:t>…</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75000"/>
                            </a:schemeClr>
                          </a:solidFill>
                          <a:effectLst/>
                          <a:latin typeface="Cambria" panose="02040503050406030204" pitchFamily="18" charset="0"/>
                        </a:rPr>
                        <a:t>…</a:t>
                      </a:r>
                      <a:endParaRPr lang="en-US" sz="160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r>
              <a:tr h="446325">
                <a:tc>
                  <a:txBody>
                    <a:bodyPr/>
                    <a:lstStyle/>
                    <a:p>
                      <a:pPr>
                        <a:lnSpc>
                          <a:spcPct val="115000"/>
                        </a:lnSpc>
                        <a:spcAft>
                          <a:spcPts val="0"/>
                        </a:spcAft>
                      </a:pPr>
                      <a:r>
                        <a:rPr lang="en-US" sz="1600">
                          <a:effectLst/>
                          <a:latin typeface="Cambria" panose="02040503050406030204" pitchFamily="18" charset="0"/>
                        </a:rPr>
                        <a:t>Document D</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75000"/>
                            </a:schemeClr>
                          </a:solidFill>
                          <a:effectLst/>
                          <a:latin typeface="Cambria" panose="02040503050406030204" pitchFamily="18" charset="0"/>
                        </a:rPr>
                        <a:t>0</a:t>
                      </a:r>
                      <a:endParaRPr lang="en-US" sz="160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2</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75000"/>
                            </a:schemeClr>
                          </a:solidFill>
                          <a:effectLst/>
                          <a:latin typeface="Cambria" panose="02040503050406030204" pitchFamily="18" charset="0"/>
                        </a:rPr>
                        <a:t>1</a:t>
                      </a:r>
                      <a:endParaRPr lang="en-US" sz="1600" dirty="0">
                        <a:solidFill>
                          <a:schemeClr val="accent1">
                            <a:lumMod val="75000"/>
                          </a:schemeClr>
                        </a:solidFill>
                        <a:effectLst/>
                        <a:latin typeface="Cambria" panose="02040503050406030204" pitchFamily="18" charset="0"/>
                        <a:ea typeface="SimSun"/>
                        <a:cs typeface="Times New Roman"/>
                      </a:endParaRPr>
                    </a:p>
                  </a:txBody>
                  <a:tcPr marL="74295" marR="74295" marT="0" marB="0"/>
                </a:tc>
              </a:tr>
            </a:tbl>
          </a:graphicData>
        </a:graphic>
      </p:graphicFrame>
    </p:spTree>
    <p:extLst>
      <p:ext uri="{BB962C8B-B14F-4D97-AF65-F5344CB8AC3E}">
        <p14:creationId xmlns:p14="http://schemas.microsoft.com/office/powerpoint/2010/main" val="1661687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Topic Models: Output (1)</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charset="0"/>
                <a:ea typeface="Times New Roman" charset="0"/>
                <a:cs typeface="Times New Roman" charset="0"/>
              </a:rPr>
              <a:t>Each document is assigned to a series of topics with known probabilities. </a:t>
            </a:r>
          </a:p>
          <a:p>
            <a:endParaRPr lang="en-US" dirty="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fld id="{42789D89-7414-4C35-A83E-3FA0D6DE3B98}" type="slidenum">
              <a:rPr lang="en-US" smtClean="0">
                <a:solidFill>
                  <a:srgbClr val="000510"/>
                </a:solidFill>
              </a:rPr>
              <a:pPr/>
              <a:t>15</a:t>
            </a:fld>
            <a:endParaRPr lang="en-US">
              <a:solidFill>
                <a:srgbClr val="000510"/>
              </a:solidFill>
            </a:endParaRPr>
          </a:p>
        </p:txBody>
      </p:sp>
      <p:graphicFrame>
        <p:nvGraphicFramePr>
          <p:cNvPr id="6" name="Table 5"/>
          <p:cNvGraphicFramePr>
            <a:graphicFrameLocks noGrp="1"/>
          </p:cNvGraphicFramePr>
          <p:nvPr>
            <p:extLst/>
          </p:nvPr>
        </p:nvGraphicFramePr>
        <p:xfrm>
          <a:off x="2381250" y="3276600"/>
          <a:ext cx="7512050" cy="1828800"/>
        </p:xfrm>
        <a:graphic>
          <a:graphicData uri="http://schemas.openxmlformats.org/drawingml/2006/table">
            <a:tbl>
              <a:tblPr firstRow="1" firstCol="1" bandRow="1">
                <a:tableStyleId>{5C22544A-7EE6-4342-B048-85BDC9FD1C3A}</a:tableStyleId>
              </a:tblPr>
              <a:tblGrid>
                <a:gridCol w="1464917"/>
                <a:gridCol w="1288483"/>
                <a:gridCol w="1288483"/>
                <a:gridCol w="1160398"/>
                <a:gridCol w="1103566"/>
                <a:gridCol w="1206203"/>
              </a:tblGrid>
              <a:tr h="365760">
                <a:tc>
                  <a:txBody>
                    <a:bodyPr/>
                    <a:lstStyle/>
                    <a:p>
                      <a:pPr>
                        <a:lnSpc>
                          <a:spcPct val="115000"/>
                        </a:lnSpc>
                        <a:spcAft>
                          <a:spcPts val="0"/>
                        </a:spcAft>
                      </a:pPr>
                      <a:r>
                        <a:rPr lang="en-US" sz="1600" dirty="0">
                          <a:effectLst/>
                          <a:latin typeface="Cambria" panose="02040503050406030204" pitchFamily="18" charset="0"/>
                        </a:rPr>
                        <a:t> </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effectLst/>
                          <a:latin typeface="Cambria" panose="02040503050406030204" pitchFamily="18" charset="0"/>
                        </a:rPr>
                        <a:t>Topic 1</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effectLst/>
                          <a:latin typeface="Cambria" panose="02040503050406030204" pitchFamily="18" charset="0"/>
                        </a:rPr>
                        <a:t>Topic 2</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effectLst/>
                          <a:latin typeface="Cambria" panose="02040503050406030204" pitchFamily="18" charset="0"/>
                        </a:rPr>
                        <a:t>…</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effectLst/>
                          <a:latin typeface="Cambria" panose="02040503050406030204" pitchFamily="18" charset="0"/>
                        </a:rPr>
                        <a:t>Topic T</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effectLst/>
                          <a:latin typeface="Cambria" panose="02040503050406030204" pitchFamily="18" charset="0"/>
                        </a:rPr>
                        <a:t>Total</a:t>
                      </a:r>
                      <a:endParaRPr lang="en-US" sz="1600">
                        <a:effectLst/>
                        <a:latin typeface="Cambria" panose="02040503050406030204" pitchFamily="18" charset="0"/>
                        <a:ea typeface="SimSun"/>
                        <a:cs typeface="Times New Roman"/>
                      </a:endParaRPr>
                    </a:p>
                  </a:txBody>
                  <a:tcPr marL="74295" marR="74295" marT="0" marB="0"/>
                </a:tc>
              </a:tr>
              <a:tr h="365760">
                <a:tc>
                  <a:txBody>
                    <a:bodyPr/>
                    <a:lstStyle/>
                    <a:p>
                      <a:pPr>
                        <a:lnSpc>
                          <a:spcPct val="115000"/>
                        </a:lnSpc>
                        <a:spcAft>
                          <a:spcPts val="0"/>
                        </a:spcAft>
                      </a:pPr>
                      <a:r>
                        <a:rPr lang="en-US" sz="1600" dirty="0">
                          <a:effectLst/>
                          <a:latin typeface="Cambria" panose="02040503050406030204" pitchFamily="18" charset="0"/>
                        </a:rPr>
                        <a:t>Document 1</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10%</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30%</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3%</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100%</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r>
              <a:tr h="365760">
                <a:tc>
                  <a:txBody>
                    <a:bodyPr/>
                    <a:lstStyle/>
                    <a:p>
                      <a:pPr>
                        <a:lnSpc>
                          <a:spcPct val="115000"/>
                        </a:lnSpc>
                        <a:spcAft>
                          <a:spcPts val="0"/>
                        </a:spcAft>
                      </a:pPr>
                      <a:r>
                        <a:rPr lang="en-US" sz="1600">
                          <a:effectLst/>
                          <a:latin typeface="Cambria" panose="02040503050406030204" pitchFamily="18" charset="0"/>
                        </a:rPr>
                        <a:t>Document 2</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25%</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3%</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16%</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100%</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r>
              <a:tr h="365760">
                <a:tc>
                  <a:txBody>
                    <a:bodyPr/>
                    <a:lstStyle/>
                    <a:p>
                      <a:pPr>
                        <a:lnSpc>
                          <a:spcPct val="115000"/>
                        </a:lnSpc>
                        <a:spcAft>
                          <a:spcPts val="0"/>
                        </a:spcAft>
                      </a:pPr>
                      <a:r>
                        <a:rPr lang="en-US" sz="1600">
                          <a:effectLst/>
                          <a:latin typeface="Cambria" panose="02040503050406030204" pitchFamily="18" charset="0"/>
                        </a:rPr>
                        <a:t>…</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r>
              <a:tr h="365760">
                <a:tc>
                  <a:txBody>
                    <a:bodyPr/>
                    <a:lstStyle/>
                    <a:p>
                      <a:pPr>
                        <a:lnSpc>
                          <a:spcPct val="115000"/>
                        </a:lnSpc>
                        <a:spcAft>
                          <a:spcPts val="0"/>
                        </a:spcAft>
                      </a:pPr>
                      <a:r>
                        <a:rPr lang="en-US" sz="1600">
                          <a:effectLst/>
                          <a:latin typeface="Cambria" panose="02040503050406030204" pitchFamily="18" charset="0"/>
                        </a:rPr>
                        <a:t>Document D</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7%</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15%</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21%</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100%</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r>
            </a:tbl>
          </a:graphicData>
        </a:graphic>
      </p:graphicFrame>
    </p:spTree>
    <p:extLst>
      <p:ext uri="{BB962C8B-B14F-4D97-AF65-F5344CB8AC3E}">
        <p14:creationId xmlns:p14="http://schemas.microsoft.com/office/powerpoint/2010/main" val="2097828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Topic Models: Output </a:t>
            </a:r>
            <a:r>
              <a:rPr lang="en-US" dirty="0" smtClean="0">
                <a:latin typeface="Times New Roman" charset="0"/>
                <a:ea typeface="Times New Roman" charset="0"/>
                <a:cs typeface="Times New Roman" charset="0"/>
              </a:rPr>
              <a:t>(2)</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pPr marL="0" indent="0">
              <a:buNone/>
            </a:pPr>
            <a:r>
              <a:rPr lang="en-US" dirty="0">
                <a:latin typeface="Times New Roman" charset="0"/>
                <a:ea typeface="Times New Roman" charset="0"/>
                <a:cs typeface="Times New Roman" charset="0"/>
              </a:rPr>
              <a:t>E</a:t>
            </a:r>
            <a:r>
              <a:rPr lang="en-US" dirty="0" smtClean="0">
                <a:latin typeface="Times New Roman" charset="0"/>
                <a:ea typeface="Times New Roman" charset="0"/>
                <a:cs typeface="Times New Roman" charset="0"/>
              </a:rPr>
              <a:t>ach </a:t>
            </a:r>
            <a:r>
              <a:rPr lang="en-US" dirty="0">
                <a:latin typeface="Times New Roman" charset="0"/>
                <a:ea typeface="Times New Roman" charset="0"/>
                <a:cs typeface="Times New Roman" charset="0"/>
              </a:rPr>
              <a:t>topic is composed of a series of words with known probabilities.</a:t>
            </a:r>
          </a:p>
          <a:p>
            <a:endParaRPr lang="en-US" dirty="0">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fld id="{42789D89-7414-4C35-A83E-3FA0D6DE3B98}" type="slidenum">
              <a:rPr lang="en-US" smtClean="0">
                <a:solidFill>
                  <a:srgbClr val="000510"/>
                </a:solidFill>
              </a:rPr>
              <a:pPr/>
              <a:t>16</a:t>
            </a:fld>
            <a:endParaRPr lang="en-US">
              <a:solidFill>
                <a:srgbClr val="000510"/>
              </a:solidFill>
            </a:endParaRPr>
          </a:p>
        </p:txBody>
      </p:sp>
      <p:graphicFrame>
        <p:nvGraphicFramePr>
          <p:cNvPr id="5" name="Table 4"/>
          <p:cNvGraphicFramePr>
            <a:graphicFrameLocks noGrp="1"/>
          </p:cNvGraphicFramePr>
          <p:nvPr>
            <p:extLst/>
          </p:nvPr>
        </p:nvGraphicFramePr>
        <p:xfrm>
          <a:off x="2505075" y="3066256"/>
          <a:ext cx="7181850" cy="2133600"/>
        </p:xfrm>
        <a:graphic>
          <a:graphicData uri="http://schemas.openxmlformats.org/drawingml/2006/table">
            <a:tbl>
              <a:tblPr firstRow="1" firstCol="1" bandRow="1">
                <a:tableStyleId>{5C22544A-7EE6-4342-B048-85BDC9FD1C3A}</a:tableStyleId>
              </a:tblPr>
              <a:tblGrid>
                <a:gridCol w="1400526"/>
                <a:gridCol w="1231846"/>
                <a:gridCol w="1231846"/>
                <a:gridCol w="1109392"/>
                <a:gridCol w="1055057"/>
                <a:gridCol w="1153183"/>
              </a:tblGrid>
              <a:tr h="426720">
                <a:tc>
                  <a:txBody>
                    <a:bodyPr/>
                    <a:lstStyle/>
                    <a:p>
                      <a:pPr>
                        <a:lnSpc>
                          <a:spcPct val="115000"/>
                        </a:lnSpc>
                        <a:spcAft>
                          <a:spcPts val="0"/>
                        </a:spcAft>
                      </a:pPr>
                      <a:r>
                        <a:rPr lang="en-US" sz="1600" dirty="0">
                          <a:effectLst/>
                          <a:latin typeface="Cambria" panose="02040503050406030204" pitchFamily="18" charset="0"/>
                        </a:rPr>
                        <a:t> </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effectLst/>
                          <a:latin typeface="Cambria" panose="02040503050406030204" pitchFamily="18" charset="0"/>
                        </a:rPr>
                        <a:t>Word 1</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effectLst/>
                          <a:latin typeface="Cambria" panose="02040503050406030204" pitchFamily="18" charset="0"/>
                        </a:rPr>
                        <a:t>Word 2</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effectLst/>
                          <a:latin typeface="Cambria" panose="02040503050406030204" pitchFamily="18" charset="0"/>
                        </a:rPr>
                        <a:t>…</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effectLst/>
                          <a:latin typeface="Cambria" panose="02040503050406030204" pitchFamily="18" charset="0"/>
                        </a:rPr>
                        <a:t>Word W</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effectLst/>
                          <a:latin typeface="Cambria" panose="02040503050406030204" pitchFamily="18" charset="0"/>
                        </a:rPr>
                        <a:t>Total</a:t>
                      </a:r>
                      <a:endParaRPr lang="en-US" sz="1600">
                        <a:effectLst/>
                        <a:latin typeface="Cambria" panose="02040503050406030204" pitchFamily="18" charset="0"/>
                        <a:ea typeface="SimSun"/>
                        <a:cs typeface="Times New Roman"/>
                      </a:endParaRPr>
                    </a:p>
                  </a:txBody>
                  <a:tcPr marL="74295" marR="74295" marT="0" marB="0"/>
                </a:tc>
              </a:tr>
              <a:tr h="426720">
                <a:tc>
                  <a:txBody>
                    <a:bodyPr/>
                    <a:lstStyle/>
                    <a:p>
                      <a:pPr>
                        <a:lnSpc>
                          <a:spcPct val="115000"/>
                        </a:lnSpc>
                        <a:spcAft>
                          <a:spcPts val="0"/>
                        </a:spcAft>
                      </a:pPr>
                      <a:r>
                        <a:rPr lang="en-US" sz="1600">
                          <a:effectLst/>
                          <a:latin typeface="Cambria" panose="02040503050406030204" pitchFamily="18" charset="0"/>
                        </a:rPr>
                        <a:t>Topic 1</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1%</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6%</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3%</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100%</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r>
              <a:tr h="426720">
                <a:tc>
                  <a:txBody>
                    <a:bodyPr/>
                    <a:lstStyle/>
                    <a:p>
                      <a:pPr>
                        <a:lnSpc>
                          <a:spcPct val="115000"/>
                        </a:lnSpc>
                        <a:spcAft>
                          <a:spcPts val="0"/>
                        </a:spcAft>
                      </a:pPr>
                      <a:r>
                        <a:rPr lang="en-US" sz="1600" dirty="0">
                          <a:effectLst/>
                          <a:latin typeface="Cambria" panose="02040503050406030204" pitchFamily="18" charset="0"/>
                        </a:rPr>
                        <a:t>Topic 2</a:t>
                      </a:r>
                      <a:endParaRPr lang="en-US" sz="1600" dirty="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2%</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3%</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8%</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100%</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r>
              <a:tr h="426720">
                <a:tc>
                  <a:txBody>
                    <a:bodyPr/>
                    <a:lstStyle/>
                    <a:p>
                      <a:pPr>
                        <a:lnSpc>
                          <a:spcPct val="115000"/>
                        </a:lnSpc>
                        <a:spcAft>
                          <a:spcPts val="0"/>
                        </a:spcAft>
                      </a:pPr>
                      <a:r>
                        <a:rPr lang="en-US" sz="1600">
                          <a:effectLst/>
                          <a:latin typeface="Cambria" panose="02040503050406030204" pitchFamily="18" charset="0"/>
                        </a:rPr>
                        <a:t>…</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r>
              <a:tr h="426720">
                <a:tc>
                  <a:txBody>
                    <a:bodyPr/>
                    <a:lstStyle/>
                    <a:p>
                      <a:pPr>
                        <a:lnSpc>
                          <a:spcPct val="115000"/>
                        </a:lnSpc>
                        <a:spcAft>
                          <a:spcPts val="0"/>
                        </a:spcAft>
                      </a:pPr>
                      <a:r>
                        <a:rPr lang="en-US" sz="1600">
                          <a:effectLst/>
                          <a:latin typeface="Cambria" panose="02040503050406030204" pitchFamily="18" charset="0"/>
                        </a:rPr>
                        <a:t>Topic T</a:t>
                      </a:r>
                      <a:endParaRPr lang="en-US" sz="1600">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9%</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15%</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a:solidFill>
                            <a:schemeClr val="accent1">
                              <a:lumMod val="50000"/>
                            </a:schemeClr>
                          </a:solidFill>
                          <a:effectLst/>
                          <a:latin typeface="Cambria" panose="02040503050406030204" pitchFamily="18" charset="0"/>
                        </a:rPr>
                        <a:t>…</a:t>
                      </a:r>
                      <a:endParaRPr lang="en-US" sz="160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2%</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c>
                  <a:txBody>
                    <a:bodyPr/>
                    <a:lstStyle/>
                    <a:p>
                      <a:pPr>
                        <a:lnSpc>
                          <a:spcPct val="115000"/>
                        </a:lnSpc>
                        <a:spcAft>
                          <a:spcPts val="0"/>
                        </a:spcAft>
                      </a:pPr>
                      <a:r>
                        <a:rPr lang="en-US" sz="1600" dirty="0">
                          <a:solidFill>
                            <a:schemeClr val="accent1">
                              <a:lumMod val="50000"/>
                            </a:schemeClr>
                          </a:solidFill>
                          <a:effectLst/>
                          <a:latin typeface="Cambria" panose="02040503050406030204" pitchFamily="18" charset="0"/>
                        </a:rPr>
                        <a:t>100%</a:t>
                      </a:r>
                      <a:endParaRPr lang="en-US" sz="1600" dirty="0">
                        <a:solidFill>
                          <a:schemeClr val="accent1">
                            <a:lumMod val="50000"/>
                          </a:schemeClr>
                        </a:solidFill>
                        <a:effectLst/>
                        <a:latin typeface="Cambria" panose="02040503050406030204" pitchFamily="18" charset="0"/>
                        <a:ea typeface="SimSun"/>
                        <a:cs typeface="Times New Roman"/>
                      </a:endParaRPr>
                    </a:p>
                  </a:txBody>
                  <a:tcPr marL="74295" marR="74295" marT="0" marB="0"/>
                </a:tc>
              </a:tr>
            </a:tbl>
          </a:graphicData>
        </a:graphic>
      </p:graphicFrame>
    </p:spTree>
    <p:extLst>
      <p:ext uri="{BB962C8B-B14F-4D97-AF65-F5344CB8AC3E}">
        <p14:creationId xmlns:p14="http://schemas.microsoft.com/office/powerpoint/2010/main" val="811150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latin typeface="Times New Roman" charset="0"/>
                <a:ea typeface="Times New Roman" charset="0"/>
                <a:cs typeface="Times New Roman" charset="0"/>
              </a:rPr>
              <a:t>What can you do next?</a:t>
            </a:r>
            <a:endParaRPr lang="en-SG"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a:bodyPr>
          <a:lstStyle/>
          <a:p>
            <a:r>
              <a:rPr lang="en-SG" dirty="0" smtClean="0">
                <a:latin typeface="Times New Roman" charset="0"/>
                <a:ea typeface="Times New Roman" charset="0"/>
                <a:cs typeface="Times New Roman" charset="0"/>
              </a:rPr>
              <a:t>Causality</a:t>
            </a:r>
            <a:endParaRPr lang="en-SG" dirty="0">
              <a:latin typeface="Times New Roman" charset="0"/>
              <a:ea typeface="Times New Roman" charset="0"/>
              <a:cs typeface="Times New Roman" charset="0"/>
            </a:endParaRPr>
          </a:p>
          <a:p>
            <a:pPr lvl="1"/>
            <a:r>
              <a:rPr lang="en-SG" dirty="0">
                <a:latin typeface="Times New Roman" charset="0"/>
                <a:ea typeface="Times New Roman" charset="0"/>
                <a:cs typeface="Times New Roman" charset="0"/>
              </a:rPr>
              <a:t>Generalized Linear Model (e.g., ANOVA, MANOVA)</a:t>
            </a:r>
          </a:p>
          <a:p>
            <a:pPr lvl="1"/>
            <a:r>
              <a:rPr lang="en-SG" dirty="0">
                <a:latin typeface="Times New Roman" charset="0"/>
                <a:ea typeface="Times New Roman" charset="0"/>
                <a:cs typeface="Times New Roman" charset="0"/>
              </a:rPr>
              <a:t>Regression</a:t>
            </a:r>
          </a:p>
          <a:p>
            <a:r>
              <a:rPr lang="en-SG" dirty="0">
                <a:latin typeface="Times New Roman" charset="0"/>
                <a:ea typeface="Times New Roman" charset="0"/>
                <a:cs typeface="Times New Roman" charset="0"/>
              </a:rPr>
              <a:t>Trends or Temporality</a:t>
            </a:r>
          </a:p>
          <a:p>
            <a:pPr lvl="1"/>
            <a:r>
              <a:rPr lang="en-SG" dirty="0">
                <a:latin typeface="Times New Roman" charset="0"/>
                <a:ea typeface="Times New Roman" charset="0"/>
                <a:cs typeface="Times New Roman" charset="0"/>
              </a:rPr>
              <a:t>Regression</a:t>
            </a:r>
          </a:p>
          <a:p>
            <a:pPr lvl="1"/>
            <a:r>
              <a:rPr lang="en-SG" dirty="0">
                <a:latin typeface="Times New Roman" charset="0"/>
                <a:ea typeface="Times New Roman" charset="0"/>
                <a:cs typeface="Times New Roman" charset="0"/>
              </a:rPr>
              <a:t>Time Series Analysis (ARIMA or Vector-</a:t>
            </a:r>
            <a:r>
              <a:rPr lang="en-SG" dirty="0" err="1">
                <a:latin typeface="Times New Roman" charset="0"/>
                <a:ea typeface="Times New Roman" charset="0"/>
                <a:cs typeface="Times New Roman" charset="0"/>
              </a:rPr>
              <a:t>autoregression</a:t>
            </a:r>
            <a:r>
              <a:rPr lang="en-SG" dirty="0">
                <a:latin typeface="Times New Roman" charset="0"/>
                <a:ea typeface="Times New Roman" charset="0"/>
                <a:cs typeface="Times New Roman" charset="0"/>
              </a:rPr>
              <a:t>)</a:t>
            </a:r>
          </a:p>
          <a:p>
            <a:r>
              <a:rPr lang="en-SG" dirty="0">
                <a:latin typeface="Times New Roman" charset="0"/>
                <a:ea typeface="Times New Roman" charset="0"/>
                <a:cs typeface="Times New Roman" charset="0"/>
              </a:rPr>
              <a:t>Structure</a:t>
            </a:r>
          </a:p>
          <a:p>
            <a:pPr lvl="1"/>
            <a:r>
              <a:rPr lang="en-SG" dirty="0">
                <a:latin typeface="Times New Roman" charset="0"/>
                <a:ea typeface="Times New Roman" charset="0"/>
                <a:cs typeface="Times New Roman" charset="0"/>
              </a:rPr>
              <a:t>Network Analysis</a:t>
            </a:r>
          </a:p>
          <a:p>
            <a:endParaRPr lang="en-SG" dirty="0">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pPr>
              <a:defRPr/>
            </a:pPr>
            <a:fld id="{4BB39351-E61D-4A88-A429-A3D7D7871A0F}" type="slidenum">
              <a:rPr lang="en-US" smtClean="0"/>
              <a:pPr>
                <a:defRPr/>
              </a:pPr>
              <a:t>17</a:t>
            </a:fld>
            <a:endParaRPr lang="en-US"/>
          </a:p>
        </p:txBody>
      </p:sp>
    </p:spTree>
    <p:extLst>
      <p:ext uri="{BB962C8B-B14F-4D97-AF65-F5344CB8AC3E}">
        <p14:creationId xmlns:p14="http://schemas.microsoft.com/office/powerpoint/2010/main" val="774934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情感分析</a:t>
            </a:r>
            <a:endParaRPr kumimoji="1" lang="zh-CN" altLang="en-US" dirty="0"/>
          </a:p>
        </p:txBody>
      </p:sp>
      <p:sp>
        <p:nvSpPr>
          <p:cNvPr id="3" name="内容占位符 2"/>
          <p:cNvSpPr>
            <a:spLocks noGrp="1"/>
          </p:cNvSpPr>
          <p:nvPr>
            <p:ph idx="1"/>
          </p:nvPr>
        </p:nvSpPr>
        <p:spPr/>
        <p:txBody>
          <a:bodyPr/>
          <a:lstStyle/>
          <a:p>
            <a:r>
              <a:rPr kumimoji="1" lang="zh-CN" altLang="en-US" dirty="0" smtClean="0"/>
              <a:t>基于情感极性词典匹配 </a:t>
            </a:r>
          </a:p>
          <a:p>
            <a:r>
              <a:rPr kumimoji="1" lang="zh-CN" altLang="en-US" dirty="0" smtClean="0"/>
              <a:t>基于机器学习 </a:t>
            </a:r>
          </a:p>
          <a:p>
            <a:endParaRPr kumimoji="1" lang="zh-CN" altLang="en-US" dirty="0" smtClean="0"/>
          </a:p>
          <a:p>
            <a:r>
              <a:rPr kumimoji="1" lang="zh-CN" altLang="en-US" dirty="0" smtClean="0">
                <a:solidFill>
                  <a:srgbClr val="FF0000"/>
                </a:solidFill>
              </a:rPr>
              <a:t>能做什么？ 怎么做？ </a:t>
            </a:r>
          </a:p>
          <a:p>
            <a:r>
              <a:rPr kumimoji="1" lang="zh-CN" altLang="en-US" dirty="0" smtClean="0">
                <a:solidFill>
                  <a:srgbClr val="FF0000"/>
                </a:solidFill>
              </a:rPr>
              <a:t>为什么？ </a:t>
            </a:r>
            <a:endParaRPr kumimoji="1" lang="zh-CN" altLang="en-US" dirty="0">
              <a:solidFill>
                <a:srgbClr val="FF0000"/>
              </a:solidFill>
            </a:endParaRPr>
          </a:p>
        </p:txBody>
      </p:sp>
    </p:spTree>
    <p:extLst>
      <p:ext uri="{BB962C8B-B14F-4D97-AF65-F5344CB8AC3E}">
        <p14:creationId xmlns:p14="http://schemas.microsoft.com/office/powerpoint/2010/main" val="98301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2382805" y="920429"/>
            <a:ext cx="7079138" cy="5454232"/>
          </a:xfrm>
          <a:prstGeom prst="rect">
            <a:avLst/>
          </a:prstGeom>
        </p:spPr>
      </p:pic>
    </p:spTree>
    <p:extLst>
      <p:ext uri="{BB962C8B-B14F-4D97-AF65-F5344CB8AC3E}">
        <p14:creationId xmlns:p14="http://schemas.microsoft.com/office/powerpoint/2010/main" val="735159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86" y="622717"/>
            <a:ext cx="12000614" cy="1325563"/>
          </a:xfrm>
        </p:spPr>
        <p:txBody>
          <a:bodyPr>
            <a:normAutofit/>
          </a:bodyPr>
          <a:lstStyle/>
          <a:p>
            <a:r>
              <a:rPr lang="en-US" dirty="0" smtClean="0">
                <a:latin typeface="Times New Roman" charset="0"/>
                <a:ea typeface="Times New Roman" charset="0"/>
                <a:cs typeface="Times New Roman" charset="0"/>
              </a:rPr>
              <a:t>Demo 3: Use </a:t>
            </a:r>
            <a:r>
              <a:rPr lang="en-US" dirty="0">
                <a:latin typeface="Times New Roman" charset="0"/>
                <a:ea typeface="Times New Roman" charset="0"/>
                <a:cs typeface="Times New Roman" charset="0"/>
              </a:rPr>
              <a:t>Naive Bayes (NB) </a:t>
            </a:r>
            <a:r>
              <a:rPr lang="en-US" dirty="0" smtClean="0">
                <a:latin typeface="Times New Roman" charset="0"/>
                <a:ea typeface="Times New Roman" charset="0"/>
                <a:cs typeface="Times New Roman" charset="0"/>
              </a:rPr>
              <a:t>Classification to do </a:t>
            </a:r>
            <a:r>
              <a:rPr lang="en-US" smtClean="0">
                <a:latin typeface="Times New Roman" charset="0"/>
                <a:ea typeface="Times New Roman" charset="0"/>
                <a:cs typeface="Times New Roman" charset="0"/>
              </a:rPr>
              <a:t>Sentiment Analysis</a:t>
            </a:r>
            <a:endParaRPr lang="en-US" dirty="0">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pPr>
              <a:defRPr/>
            </a:pPr>
            <a:fld id="{4BB39351-E61D-4A88-A429-A3D7D7871A0F}" type="slidenum">
              <a:rPr lang="en-US" smtClean="0"/>
              <a:pPr>
                <a:defRPr/>
              </a:pPr>
              <a:t>4</a:t>
            </a:fld>
            <a:endParaRPr lang="en-US"/>
          </a:p>
        </p:txBody>
      </p:sp>
      <p:graphicFrame>
        <p:nvGraphicFramePr>
          <p:cNvPr id="5" name="Content Placeholder 7"/>
          <p:cNvGraphicFramePr>
            <a:graphicFrameLocks/>
          </p:cNvGraphicFramePr>
          <p:nvPr>
            <p:extLst/>
          </p:nvPr>
        </p:nvGraphicFramePr>
        <p:xfrm>
          <a:off x="2765868" y="1733232"/>
          <a:ext cx="6851650" cy="4805680"/>
        </p:xfrm>
        <a:graphic>
          <a:graphicData uri="http://schemas.openxmlformats.org/drawingml/2006/table">
            <a:tbl>
              <a:tblPr firstRow="1" bandRow="1">
                <a:tableStyleId>{5940675A-B579-460E-94D1-54222C63F5DA}</a:tableStyleId>
              </a:tblPr>
              <a:tblGrid>
                <a:gridCol w="1320800"/>
                <a:gridCol w="1073150"/>
                <a:gridCol w="2806700"/>
                <a:gridCol w="1651000"/>
              </a:tblGrid>
              <a:tr h="370840">
                <a:tc>
                  <a:txBody>
                    <a:bodyPr/>
                    <a:lstStyle/>
                    <a:p>
                      <a:r>
                        <a:rPr lang="en-US" dirty="0" smtClean="0"/>
                        <a:t>Doc</a:t>
                      </a:r>
                      <a:r>
                        <a:rPr lang="en-US" baseline="0" dirty="0" smtClean="0"/>
                        <a:t>   Type</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Doc ID</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Terms in doc</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Classification </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rowSpan="10">
                  <a:txBody>
                    <a:bodyPr/>
                    <a:lstStyle/>
                    <a:p>
                      <a:r>
                        <a:rPr lang="en-US" dirty="0" smtClean="0"/>
                        <a:t>Training Set</a:t>
                      </a: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mj-lt"/>
                        <a:buNone/>
                      </a:pPr>
                      <a:r>
                        <a:rPr lang="en-US" dirty="0" smtClean="0"/>
                        <a:t>1</a:t>
                      </a: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I love this car</a:t>
                      </a: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Positive </a:t>
                      </a: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vMerge="1">
                  <a:txBody>
                    <a:bodyPr/>
                    <a:lstStyle/>
                    <a:p>
                      <a:endParaRPr lang="en-US"/>
                    </a:p>
                  </a:txBody>
                  <a:tcPr/>
                </a:tc>
                <a:tc>
                  <a:txBody>
                    <a:bodyPr/>
                    <a:lstStyle/>
                    <a:p>
                      <a:pPr marL="0" indent="0" algn="ctr">
                        <a:buFont typeface="+mj-lt"/>
                        <a:buNone/>
                      </a:pPr>
                      <a:r>
                        <a:rPr lang="en-US" dirty="0" smtClean="0"/>
                        <a:t>2</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This view is amazing</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46" rtl="0" eaLnBrk="1" fontAlgn="auto" latinLnBrk="0" hangingPunct="1">
                        <a:lnSpc>
                          <a:spcPct val="100000"/>
                        </a:lnSpc>
                        <a:spcBef>
                          <a:spcPts val="0"/>
                        </a:spcBef>
                        <a:spcAft>
                          <a:spcPts val="0"/>
                        </a:spcAft>
                        <a:buClrTx/>
                        <a:buSzTx/>
                        <a:buFontTx/>
                        <a:buNone/>
                        <a:tabLst/>
                        <a:defRPr/>
                      </a:pPr>
                      <a:r>
                        <a:rPr lang="en-US" dirty="0" smtClean="0"/>
                        <a:t>Positive </a:t>
                      </a:r>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vMerge="1">
                  <a:txBody>
                    <a:bodyPr/>
                    <a:lstStyle/>
                    <a:p>
                      <a:endParaRPr lang="en-US"/>
                    </a:p>
                  </a:txBody>
                  <a:tcPr/>
                </a:tc>
                <a:tc>
                  <a:txBody>
                    <a:bodyPr/>
                    <a:lstStyle/>
                    <a:p>
                      <a:pPr marL="0" indent="0" algn="ctr">
                        <a:buFont typeface="+mj-lt"/>
                        <a:buNone/>
                      </a:pPr>
                      <a:r>
                        <a:rPr lang="en-US" dirty="0" smtClean="0"/>
                        <a:t>3</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I feel great this morning</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Positive </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vMerge="1">
                  <a:txBody>
                    <a:bodyPr/>
                    <a:lstStyle/>
                    <a:p>
                      <a:endParaRPr lang="en-US"/>
                    </a:p>
                  </a:txBody>
                  <a:tcPr/>
                </a:tc>
                <a:tc>
                  <a:txBody>
                    <a:bodyPr/>
                    <a:lstStyle/>
                    <a:p>
                      <a:pPr marL="0" indent="0" algn="ctr">
                        <a:buFont typeface="+mj-lt"/>
                        <a:buNone/>
                      </a:pPr>
                      <a:r>
                        <a:rPr lang="en-US" dirty="0" smtClean="0"/>
                        <a:t>4</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I am so excited about the concert</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Positive</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vMerge="1">
                  <a:txBody>
                    <a:bodyPr/>
                    <a:lstStyle/>
                    <a:p>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indent="0" algn="ctr">
                        <a:buFont typeface="+mj-lt"/>
                        <a:buNone/>
                      </a:pPr>
                      <a:r>
                        <a:rPr lang="en-US" dirty="0" smtClean="0"/>
                        <a:t>5</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He is my best friend</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Positive </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vMerge="1">
                  <a:txBody>
                    <a:bodyPr/>
                    <a:lstStyle/>
                    <a:p>
                      <a:endParaRPr lang="en-US"/>
                    </a:p>
                  </a:txBody>
                  <a:tcPr/>
                </a:tc>
                <a:tc>
                  <a:txBody>
                    <a:bodyPr/>
                    <a:lstStyle/>
                    <a:p>
                      <a:pPr marL="0" indent="0" algn="ctr">
                        <a:buFont typeface="+mj-lt"/>
                        <a:buNone/>
                      </a:pPr>
                      <a:r>
                        <a:rPr lang="en-US" dirty="0" smtClean="0"/>
                        <a:t>6</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I do not like this car</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Negative </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vMerge="1">
                  <a:txBody>
                    <a:bodyPr/>
                    <a:lstStyle/>
                    <a:p>
                      <a:endParaRPr lang="en-US"/>
                    </a:p>
                  </a:txBody>
                  <a:tcPr/>
                </a:tc>
                <a:tc>
                  <a:txBody>
                    <a:bodyPr/>
                    <a:lstStyle/>
                    <a:p>
                      <a:pPr marL="0" indent="0" algn="ctr">
                        <a:buFont typeface="+mj-lt"/>
                        <a:buNone/>
                      </a:pPr>
                      <a:r>
                        <a:rPr lang="en-US" dirty="0" smtClean="0"/>
                        <a:t>7</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This view is horrible</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Negative</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vMerge="1">
                  <a:txBody>
                    <a:bodyPr/>
                    <a:lstStyle/>
                    <a:p>
                      <a:endParaRPr lang="en-US"/>
                    </a:p>
                  </a:txBody>
                  <a:tcPr/>
                </a:tc>
                <a:tc>
                  <a:txBody>
                    <a:bodyPr/>
                    <a:lstStyle/>
                    <a:p>
                      <a:pPr marL="0" indent="0" algn="ctr">
                        <a:buFont typeface="+mj-lt"/>
                        <a:buNone/>
                      </a:pPr>
                      <a:r>
                        <a:rPr lang="en-US" dirty="0" smtClean="0"/>
                        <a:t>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I feel tired this morning</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Negative</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vMerge="1">
                  <a:txBody>
                    <a:bodyPr/>
                    <a:lstStyle/>
                    <a:p>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indent="0" algn="ctr">
                        <a:buFont typeface="+mj-lt"/>
                        <a:buNone/>
                      </a:pPr>
                      <a:r>
                        <a:rPr lang="en-US" dirty="0" smtClean="0"/>
                        <a:t>9</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smtClean="0"/>
                        <a:t>I am not looking forward to the concert</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Negative</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vMerge="1">
                  <a:txBody>
                    <a:bodyPr/>
                    <a:lstStyle/>
                    <a:p>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mj-lt"/>
                        <a:buNone/>
                      </a:pPr>
                      <a:r>
                        <a:rPr lang="en-US" dirty="0" smtClean="0"/>
                        <a:t>10</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He is my enemy</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Negative</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gridSpan="4">
                  <a:txBody>
                    <a:bodyPr/>
                    <a:lstStyle/>
                    <a:p>
                      <a:pPr marL="0" indent="0" algn="l">
                        <a:spcBef>
                          <a:spcPts val="0"/>
                        </a:spcBef>
                        <a:buFont typeface="Arial" panose="020B0604020202020204" pitchFamily="34" charset="0"/>
                        <a:buNone/>
                      </a:pP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indent="0">
                        <a:buFont typeface="+mj-lt"/>
                        <a:buNone/>
                      </a:pP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81329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67" y="622717"/>
            <a:ext cx="11745433" cy="1325563"/>
          </a:xfrm>
        </p:spPr>
        <p:txBody>
          <a:bodyPr>
            <a:normAutofit/>
          </a:bodyPr>
          <a:lstStyle/>
          <a:p>
            <a:r>
              <a:rPr lang="en-US" smtClean="0">
                <a:latin typeface="Times New Roman" charset="0"/>
                <a:ea typeface="Times New Roman" charset="0"/>
                <a:cs typeface="Times New Roman" charset="0"/>
              </a:rPr>
              <a:t>Dem</a:t>
            </a:r>
            <a:r>
              <a:rPr lang="en-US" altLang="zh-CN" smtClean="0">
                <a:latin typeface="Times New Roman" charset="0"/>
                <a:ea typeface="Times New Roman" charset="0"/>
                <a:cs typeface="Times New Roman" charset="0"/>
              </a:rPr>
              <a:t>o</a:t>
            </a:r>
            <a:r>
              <a:rPr lang="en-US" smtClean="0">
                <a:latin typeface="Times New Roman" charset="0"/>
                <a:ea typeface="Times New Roman" charset="0"/>
                <a:cs typeface="Times New Roman" charset="0"/>
              </a:rPr>
              <a:t>: </a:t>
            </a:r>
            <a:r>
              <a:rPr lang="en-US" dirty="0">
                <a:latin typeface="Times New Roman" charset="0"/>
                <a:ea typeface="Times New Roman" charset="0"/>
                <a:cs typeface="Times New Roman" charset="0"/>
              </a:rPr>
              <a:t>Use Naive Bayes (NB) Classification to do </a:t>
            </a:r>
            <a:r>
              <a:rPr lang="en-US">
                <a:latin typeface="Times New Roman" charset="0"/>
                <a:ea typeface="Times New Roman" charset="0"/>
                <a:cs typeface="Times New Roman" charset="0"/>
              </a:rPr>
              <a:t>Sentiment </a:t>
            </a:r>
            <a:r>
              <a:rPr lang="en-US" smtClean="0">
                <a:latin typeface="Times New Roman" charset="0"/>
                <a:ea typeface="Times New Roman" charset="0"/>
                <a:cs typeface="Times New Roman" charset="0"/>
              </a:rPr>
              <a:t>Analysis</a:t>
            </a:r>
            <a:endParaRPr lang="en-US" dirty="0">
              <a:latin typeface="Times New Roman" charset="0"/>
              <a:ea typeface="Times New Roman" charset="0"/>
              <a:cs typeface="Times New Roman" charset="0"/>
            </a:endParaRPr>
          </a:p>
        </p:txBody>
      </p:sp>
      <p:sp>
        <p:nvSpPr>
          <p:cNvPr id="4" name="Slide Number Placeholder 3"/>
          <p:cNvSpPr>
            <a:spLocks noGrp="1"/>
          </p:cNvSpPr>
          <p:nvPr>
            <p:ph type="sldNum" sz="quarter" idx="12"/>
          </p:nvPr>
        </p:nvSpPr>
        <p:spPr/>
        <p:txBody>
          <a:bodyPr/>
          <a:lstStyle/>
          <a:p>
            <a:pPr>
              <a:defRPr/>
            </a:pPr>
            <a:fld id="{4BB39351-E61D-4A88-A429-A3D7D7871A0F}" type="slidenum">
              <a:rPr lang="en-US" smtClean="0"/>
              <a:pPr>
                <a:defRPr/>
              </a:pPr>
              <a:t>5</a:t>
            </a:fld>
            <a:endParaRPr lang="en-US"/>
          </a:p>
        </p:txBody>
      </p:sp>
      <p:graphicFrame>
        <p:nvGraphicFramePr>
          <p:cNvPr id="5" name="Content Placeholder 7"/>
          <p:cNvGraphicFramePr>
            <a:graphicFrameLocks/>
          </p:cNvGraphicFramePr>
          <p:nvPr>
            <p:extLst/>
          </p:nvPr>
        </p:nvGraphicFramePr>
        <p:xfrm>
          <a:off x="935666" y="2339165"/>
          <a:ext cx="10418134" cy="2758784"/>
        </p:xfrm>
        <a:graphic>
          <a:graphicData uri="http://schemas.openxmlformats.org/drawingml/2006/table">
            <a:tbl>
              <a:tblPr firstRow="1" bandRow="1">
                <a:tableStyleId>{5940675A-B579-460E-94D1-54222C63F5DA}</a:tableStyleId>
              </a:tblPr>
              <a:tblGrid>
                <a:gridCol w="1407092"/>
                <a:gridCol w="1143261"/>
                <a:gridCol w="2990070"/>
                <a:gridCol w="2661444"/>
                <a:gridCol w="2216267"/>
              </a:tblGrid>
              <a:tr h="394112">
                <a:tc>
                  <a:txBody>
                    <a:bodyPr/>
                    <a:lstStyle/>
                    <a:p>
                      <a:r>
                        <a:rPr lang="en-US" dirty="0" smtClean="0"/>
                        <a:t>Doc</a:t>
                      </a:r>
                      <a:r>
                        <a:rPr lang="en-US" baseline="0" dirty="0" smtClean="0"/>
                        <a:t>   Type</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Doc ID</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Terms in doc</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NB Classification </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 Human coding</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4112">
                <a:tc rowSpan="5">
                  <a:txBody>
                    <a:bodyPr/>
                    <a:lstStyle/>
                    <a:p>
                      <a:r>
                        <a:rPr lang="en-US" dirty="0" smtClean="0"/>
                        <a:t>Testing Set</a:t>
                      </a: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mj-lt"/>
                        <a:buNone/>
                      </a:pPr>
                      <a:r>
                        <a:rPr lang="en-US" dirty="0" smtClean="0"/>
                        <a:t>1</a:t>
                      </a: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feel happy this morning</a:t>
                      </a: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94112">
                <a:tc vMerge="1">
                  <a:txBody>
                    <a:bodyPr/>
                    <a:lstStyle/>
                    <a:p>
                      <a:endParaRPr lang="en-US"/>
                    </a:p>
                  </a:txBody>
                  <a:tcPr/>
                </a:tc>
                <a:tc>
                  <a:txBody>
                    <a:bodyPr/>
                    <a:lstStyle/>
                    <a:p>
                      <a:pPr marL="0" indent="0" algn="ctr">
                        <a:buFont typeface="+mj-lt"/>
                        <a:buNone/>
                      </a:pPr>
                      <a:r>
                        <a:rPr lang="en-US" dirty="0" smtClean="0"/>
                        <a:t>2</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Oh I love my friend</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46" rtl="0" eaLnBrk="1" fontAlgn="auto" latinLnBrk="0" hangingPunct="1">
                        <a:lnSpc>
                          <a:spcPct val="100000"/>
                        </a:lnSpc>
                        <a:spcBef>
                          <a:spcPts val="0"/>
                        </a:spcBef>
                        <a:spcAft>
                          <a:spcPts val="0"/>
                        </a:spcAft>
                        <a:buClrTx/>
                        <a:buSzTx/>
                        <a:buFontTx/>
                        <a:buNone/>
                        <a:tabLst/>
                        <a:defRPr/>
                      </a:pPr>
                      <a:endParaRPr lang="en-US" dirty="0" smtClean="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defTabSz="914446" rtl="0" eaLnBrk="1" fontAlgn="auto" latinLnBrk="0" hangingPunct="1">
                        <a:lnSpc>
                          <a:spcPct val="100000"/>
                        </a:lnSpc>
                        <a:spcBef>
                          <a:spcPts val="0"/>
                        </a:spcBef>
                        <a:spcAft>
                          <a:spcPts val="0"/>
                        </a:spcAft>
                        <a:buClrTx/>
                        <a:buSzTx/>
                        <a:buFontTx/>
                        <a:buNone/>
                        <a:tabLst/>
                        <a:defRPr/>
                      </a:pPr>
                      <a:endParaRPr lang="en-US" dirty="0" smtClean="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394112">
                <a:tc vMerge="1">
                  <a:txBody>
                    <a:bodyPr/>
                    <a:lstStyle/>
                    <a:p>
                      <a:endParaRPr lang="en-US"/>
                    </a:p>
                  </a:txBody>
                  <a:tcPr/>
                </a:tc>
                <a:tc>
                  <a:txBody>
                    <a:bodyPr/>
                    <a:lstStyle/>
                    <a:p>
                      <a:pPr marL="0" indent="0" algn="ctr">
                        <a:buFont typeface="+mj-lt"/>
                        <a:buNone/>
                      </a:pPr>
                      <a:r>
                        <a:rPr lang="en-US" dirty="0" smtClean="0"/>
                        <a:t>3</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not like</a:t>
                      </a:r>
                      <a:r>
                        <a:rPr lang="en-US" baseline="0" dirty="0" smtClean="0"/>
                        <a:t> </a:t>
                      </a:r>
                      <a:r>
                        <a:rPr lang="en-US" dirty="0" smtClean="0"/>
                        <a:t>that man</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394112">
                <a:tc vMerge="1">
                  <a:txBody>
                    <a:bodyPr/>
                    <a:lstStyle/>
                    <a:p>
                      <a:endParaRPr lang="en-US"/>
                    </a:p>
                  </a:txBody>
                  <a:tcPr/>
                </a:tc>
                <a:tc>
                  <a:txBody>
                    <a:bodyPr/>
                    <a:lstStyle/>
                    <a:p>
                      <a:pPr marL="0" indent="0" algn="ctr">
                        <a:buFont typeface="+mj-lt"/>
                        <a:buNone/>
                      </a:pPr>
                      <a:r>
                        <a:rPr lang="en-US" dirty="0" smtClean="0"/>
                        <a:t>4</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smtClean="0"/>
                        <a:t>house not great</a:t>
                      </a: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dirty="0"/>
                    </a:p>
                  </a:txBody>
                  <a:tcPr marL="0" marR="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394112">
                <a:tc vMerge="1">
                  <a:txBody>
                    <a:bodyPr/>
                    <a:lstStyle/>
                    <a:p>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mj-lt"/>
                        <a:buNone/>
                      </a:pPr>
                      <a:r>
                        <a:rPr lang="en-US" dirty="0" smtClean="0"/>
                        <a:t>5</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your song annoying</a:t>
                      </a: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marL="0" marR="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4112">
                <a:tc gridSpan="4">
                  <a:txBody>
                    <a:bodyPr/>
                    <a:lstStyle/>
                    <a:p>
                      <a:pPr marL="0" indent="0" algn="l">
                        <a:spcBef>
                          <a:spcPts val="0"/>
                        </a:spcBef>
                        <a:buFont typeface="Arial" panose="020B0604020202020204" pitchFamily="34" charset="0"/>
                        <a:buNone/>
                      </a:pP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indent="0">
                        <a:buFont typeface="+mj-lt"/>
                        <a:buNone/>
                      </a:pP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spcBef>
                          <a:spcPts val="0"/>
                        </a:spcBef>
                        <a:buFont typeface="Arial" panose="020B0604020202020204" pitchFamily="34" charset="0"/>
                        <a:buNone/>
                      </a:pPr>
                      <a:endParaRPr lang="en-US" dirty="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extBox 6"/>
          <p:cNvSpPr txBox="1"/>
          <p:nvPr/>
        </p:nvSpPr>
        <p:spPr>
          <a:xfrm>
            <a:off x="1935126" y="5453549"/>
            <a:ext cx="4724400" cy="369332"/>
          </a:xfrm>
          <a:prstGeom prst="rect">
            <a:avLst/>
          </a:prstGeom>
          <a:noFill/>
        </p:spPr>
        <p:txBody>
          <a:bodyPr wrap="square" rtlCol="0">
            <a:spAutoFit/>
          </a:bodyPr>
          <a:lstStyle/>
          <a:p>
            <a:r>
              <a:rPr lang="en-US" dirty="0"/>
              <a:t>Accuracy: 80%</a:t>
            </a:r>
          </a:p>
        </p:txBody>
      </p:sp>
    </p:spTree>
    <p:extLst>
      <p:ext uri="{BB962C8B-B14F-4D97-AF65-F5344CB8AC3E}">
        <p14:creationId xmlns:p14="http://schemas.microsoft.com/office/powerpoint/2010/main" val="638152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Naïve</a:t>
            </a:r>
            <a:r>
              <a:rPr lang="zh-CN" altLang="en-US" dirty="0"/>
              <a:t> </a:t>
            </a:r>
            <a:r>
              <a:rPr lang="en-US" altLang="zh-CN" dirty="0"/>
              <a:t>Bayes</a:t>
            </a:r>
            <a:r>
              <a:rPr lang="zh-CN" altLang="en-US" dirty="0"/>
              <a:t> </a:t>
            </a:r>
            <a:r>
              <a:rPr lang="en-US" altLang="zh-CN" dirty="0"/>
              <a:t>Classification</a:t>
            </a:r>
            <a:endParaRPr kumimoji="1" lang="zh-CN" altLang="en-US" dirty="0"/>
          </a:p>
        </p:txBody>
      </p:sp>
      <p:sp>
        <p:nvSpPr>
          <p:cNvPr id="3" name="内容占位符 2"/>
          <p:cNvSpPr>
            <a:spLocks noGrp="1"/>
          </p:cNvSpPr>
          <p:nvPr>
            <p:ph idx="1"/>
          </p:nvPr>
        </p:nvSpPr>
        <p:spPr/>
        <p:txBody>
          <a:bodyPr>
            <a:normAutofit fontScale="77500" lnSpcReduction="20000"/>
          </a:bodyPr>
          <a:lstStyle/>
          <a:p>
            <a:pPr>
              <a:lnSpc>
                <a:spcPct val="120000"/>
              </a:lnSpc>
            </a:pPr>
            <a:r>
              <a:rPr kumimoji="1" lang="en-US" altLang="zh-CN" dirty="0" smtClean="0"/>
              <a:t>P(A|B)</a:t>
            </a:r>
            <a:r>
              <a:rPr kumimoji="1" lang="zh-CN" altLang="en-US" dirty="0" smtClean="0"/>
              <a:t> 表示事件</a:t>
            </a:r>
            <a:r>
              <a:rPr kumimoji="1" lang="en-US" altLang="zh-CN" dirty="0" smtClean="0"/>
              <a:t>B</a:t>
            </a:r>
            <a:r>
              <a:rPr kumimoji="1" lang="zh-CN" altLang="en-US" dirty="0" smtClean="0"/>
              <a:t>已经发生的前提下，事件</a:t>
            </a:r>
            <a:r>
              <a:rPr kumimoji="1" lang="en-US" altLang="zh-CN" dirty="0" smtClean="0"/>
              <a:t>A</a:t>
            </a:r>
            <a:r>
              <a:rPr kumimoji="1" lang="zh-CN" altLang="en-US" dirty="0" smtClean="0"/>
              <a:t>发生的概率；叫做事件</a:t>
            </a:r>
            <a:r>
              <a:rPr kumimoji="1" lang="en-US" altLang="zh-CN" dirty="0" smtClean="0"/>
              <a:t>B</a:t>
            </a:r>
            <a:r>
              <a:rPr kumimoji="1" lang="zh-CN" altLang="en-US" dirty="0" smtClean="0"/>
              <a:t>发生下事件</a:t>
            </a:r>
            <a:r>
              <a:rPr kumimoji="1" lang="en-US" altLang="zh-CN" dirty="0" smtClean="0"/>
              <a:t>A</a:t>
            </a:r>
            <a:r>
              <a:rPr kumimoji="1" lang="zh-CN" altLang="en-US" dirty="0" smtClean="0"/>
              <a:t>的条件概率。其基本求解公式为</a:t>
            </a:r>
          </a:p>
          <a:p>
            <a:pPr>
              <a:lnSpc>
                <a:spcPct val="120000"/>
              </a:lnSpc>
            </a:pPr>
            <a:endParaRPr kumimoji="1" lang="zh-CN" altLang="en-US" dirty="0"/>
          </a:p>
          <a:p>
            <a:pPr>
              <a:lnSpc>
                <a:spcPct val="120000"/>
              </a:lnSpc>
            </a:pPr>
            <a:endParaRPr kumimoji="1" lang="zh-CN" altLang="en-US" dirty="0" smtClean="0"/>
          </a:p>
          <a:p>
            <a:pPr>
              <a:lnSpc>
                <a:spcPct val="120000"/>
              </a:lnSpc>
            </a:pPr>
            <a:r>
              <a:rPr lang="zh-CN" altLang="en-US" dirty="0" smtClean="0"/>
              <a:t>贝叶斯</a:t>
            </a:r>
            <a:r>
              <a:rPr lang="zh-CN" altLang="en-US" dirty="0"/>
              <a:t>定理之所以有用，是因为我们在生活中经常遇到这种情况：我们可以很容易直接得出</a:t>
            </a:r>
            <a:r>
              <a:rPr lang="en-US" altLang="zh-CN" dirty="0"/>
              <a:t>P(A|B)</a:t>
            </a:r>
            <a:r>
              <a:rPr lang="zh-CN" altLang="en-US" dirty="0"/>
              <a:t>，</a:t>
            </a:r>
            <a:r>
              <a:rPr lang="en-US" altLang="zh-CN" dirty="0"/>
              <a:t>P(B|A)</a:t>
            </a:r>
            <a:r>
              <a:rPr lang="zh-CN" altLang="en-US" dirty="0"/>
              <a:t>则很难直接得出，但我们更关心</a:t>
            </a:r>
            <a:r>
              <a:rPr lang="en-US" altLang="zh-CN" dirty="0"/>
              <a:t>P(B|A)</a:t>
            </a:r>
            <a:r>
              <a:rPr lang="zh-CN" altLang="en-US" dirty="0"/>
              <a:t>，贝叶斯定理就为我们打通从</a:t>
            </a:r>
            <a:r>
              <a:rPr lang="en-US" altLang="zh-CN" dirty="0"/>
              <a:t>P(A|B)</a:t>
            </a:r>
            <a:r>
              <a:rPr lang="zh-CN" altLang="en-US" dirty="0"/>
              <a:t>获得</a:t>
            </a:r>
            <a:r>
              <a:rPr lang="en-US" altLang="zh-CN" dirty="0"/>
              <a:t>P(B|A)</a:t>
            </a:r>
            <a:r>
              <a:rPr lang="zh-CN" altLang="en-US" dirty="0"/>
              <a:t>的道路</a:t>
            </a:r>
            <a:r>
              <a:rPr lang="zh-CN" altLang="en-US" dirty="0" smtClean="0"/>
              <a:t>。</a:t>
            </a:r>
          </a:p>
          <a:p>
            <a:pPr>
              <a:lnSpc>
                <a:spcPct val="120000"/>
              </a:lnSpc>
            </a:pPr>
            <a:r>
              <a:rPr lang="zh-CN" altLang="en-US" dirty="0" smtClean="0"/>
              <a:t>贝叶斯定理 （证明可得）：</a:t>
            </a:r>
            <a:endParaRPr lang="zh-CN" altLang="en-US" dirty="0"/>
          </a:p>
          <a:p>
            <a:r>
              <a:rPr lang="zh-CN" altLang="en-US" dirty="0"/>
              <a:t/>
            </a:r>
            <a:br>
              <a:rPr lang="zh-CN" altLang="en-US" dirty="0"/>
            </a:br>
            <a:r>
              <a:rPr kumimoji="1" lang="zh-CN" altLang="en-US" dirty="0" smtClean="0"/>
              <a:t/>
            </a:r>
            <a:br>
              <a:rPr kumimoji="1" lang="zh-CN" altLang="en-US" dirty="0" smtClean="0"/>
            </a:br>
            <a:endParaRPr kumimoji="1" lang="zh-CN" altLang="en-US" dirty="0"/>
          </a:p>
        </p:txBody>
      </p:sp>
      <p:sp>
        <p:nvSpPr>
          <p:cNvPr id="4" name="Rectangle 1"/>
          <p:cNvSpPr>
            <a:spLocks noChangeArrowheads="1"/>
          </p:cNvSpPr>
          <p:nvPr/>
        </p:nvSpPr>
        <p:spPr bwMode="auto">
          <a:xfrm>
            <a:off x="152400" y="1963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charset="0"/>
              </a:rPr>
              <a:t>  </a:t>
            </a:r>
            <a:endParaRPr kumimoji="0" lang="zh-CN" altLang="zh-CN" sz="1900" b="0" i="0" u="none" strike="noStrike" cap="none" normalizeH="0" baseline="0" dirty="0">
              <a:ln>
                <a:noFill/>
              </a:ln>
              <a:solidFill>
                <a:schemeClr val="tx1"/>
              </a:solidFill>
              <a:effectLst/>
              <a:latin typeface="Arial" charset="0"/>
            </a:endParaRPr>
          </a:p>
        </p:txBody>
      </p:sp>
      <p:sp>
        <p:nvSpPr>
          <p:cNvPr id="5" name="AutoShape 2" descr="http://latex.codecogs.com/gif.latex?P(A|B)"/>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3" descr="http://latex.codecogs.com/gif.latex?P(A|B)=\frac%7BP(AB)%7D%7BP(B)%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http://latex.codecogs.com/gif.latex?P(B|A)=\frac%7BP(A|B)P(B)%7D%7BP(A)%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5"/>
          <p:cNvSpPr>
            <a:spLocks noChangeArrowheads="1"/>
          </p:cNvSpPr>
          <p:nvPr/>
        </p:nvSpPr>
        <p:spPr bwMode="auto">
          <a:xfrm>
            <a:off x="152400" y="1963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charset="0"/>
              </a:rPr>
              <a:t>  </a:t>
            </a:r>
            <a:endParaRPr kumimoji="0" lang="zh-CN" altLang="zh-CN" sz="1900" b="0" i="0" u="none" strike="noStrike" cap="none" normalizeH="0" baseline="0" dirty="0">
              <a:ln>
                <a:noFill/>
              </a:ln>
              <a:solidFill>
                <a:schemeClr val="tx1"/>
              </a:solidFill>
              <a:effectLst/>
              <a:latin typeface="Arial" charset="0"/>
            </a:endParaRPr>
          </a:p>
        </p:txBody>
      </p:sp>
      <p:sp>
        <p:nvSpPr>
          <p:cNvPr id="9" name="AutoShape 6" descr="http://latex.codecogs.com/gif.latex?P(A|B)"/>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http://latex.codecogs.com/gif.latex?P(A|B)=\frac%7BP(AB)%7D%7BP(B)%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http://latex.codecogs.com/gif.latex?P(B|A)=\frac%7BP(A|B)P(B)%7D%7BP(A)%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10" descr="http://latex.codecogs.com/gif.latex?P(A|B)"/>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11" descr="http://latex.codecogs.com/gif.latex?P(A|B)=\frac%7BP(AB)%7D%7BP(B)%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2" descr="http://latex.codecogs.com/gif.latex?P(B|A)=\frac%7BP(A|B)P(B)%7D%7BP(A)%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3"/>
          <p:cNvSpPr>
            <a:spLocks noChangeArrowheads="1"/>
          </p:cNvSpPr>
          <p:nvPr/>
        </p:nvSpPr>
        <p:spPr bwMode="auto">
          <a:xfrm>
            <a:off x="152400" y="57835"/>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charset="0"/>
              </a:rPr>
              <a:t>：</a:t>
            </a:r>
            <a:endParaRPr kumimoji="0" lang="zh-CN" altLang="zh-CN"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charset="0"/>
              </a:rPr>
              <a:t>        </a:t>
            </a:r>
            <a:endParaRPr kumimoji="0" lang="zh-CN" altLang="zh-CN" sz="1900" b="0" i="0" u="none" strike="noStrike" cap="none" normalizeH="0" baseline="0" dirty="0">
              <a:ln>
                <a:noFill/>
              </a:ln>
              <a:solidFill>
                <a:schemeClr val="tx1"/>
              </a:solidFill>
              <a:effectLst/>
              <a:latin typeface="Arial" charset="0"/>
            </a:endParaRPr>
          </a:p>
        </p:txBody>
      </p:sp>
      <p:sp>
        <p:nvSpPr>
          <p:cNvPr id="17" name="AutoShape 14" descr="http://latex.codecogs.com/gif.latex?P(A|B)"/>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15" descr="http://latex.codecogs.com/gif.latex?P(A|B)=\frac%7BP(AB)%7D%7BP(B)%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16" descr="http://latex.codecogs.com/gif.latex?P(B|A)=\frac%7BP(A|B)P(B)%7D%7BP(A)%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5" name="图片 24"/>
          <p:cNvPicPr>
            <a:picLocks noChangeAspect="1"/>
          </p:cNvPicPr>
          <p:nvPr/>
        </p:nvPicPr>
        <p:blipFill>
          <a:blip r:embed="rId3"/>
          <a:stretch>
            <a:fillRect/>
          </a:stretch>
        </p:blipFill>
        <p:spPr>
          <a:xfrm>
            <a:off x="4883150" y="2965142"/>
            <a:ext cx="1816100" cy="546100"/>
          </a:xfrm>
          <a:prstGeom prst="rect">
            <a:avLst/>
          </a:prstGeom>
        </p:spPr>
      </p:pic>
      <p:pic>
        <p:nvPicPr>
          <p:cNvPr id="27" name="图片 26"/>
          <p:cNvPicPr>
            <a:picLocks noChangeAspect="1"/>
          </p:cNvPicPr>
          <p:nvPr/>
        </p:nvPicPr>
        <p:blipFill>
          <a:blip r:embed="rId4"/>
          <a:stretch>
            <a:fillRect/>
          </a:stretch>
        </p:blipFill>
        <p:spPr>
          <a:xfrm>
            <a:off x="4883150" y="5017804"/>
            <a:ext cx="2425700" cy="546100"/>
          </a:xfrm>
          <a:prstGeom prst="rect">
            <a:avLst/>
          </a:prstGeom>
        </p:spPr>
      </p:pic>
      <p:pic>
        <p:nvPicPr>
          <p:cNvPr id="28" name="图片 27"/>
          <p:cNvPicPr>
            <a:picLocks noChangeAspect="1"/>
          </p:cNvPicPr>
          <p:nvPr/>
        </p:nvPicPr>
        <p:blipFill>
          <a:blip r:embed="rId5"/>
          <a:stretch>
            <a:fillRect/>
          </a:stretch>
        </p:blipFill>
        <p:spPr>
          <a:xfrm>
            <a:off x="8175625" y="5017804"/>
            <a:ext cx="2435668" cy="575460"/>
          </a:xfrm>
          <a:prstGeom prst="rect">
            <a:avLst/>
          </a:prstGeom>
        </p:spPr>
      </p:pic>
    </p:spTree>
    <p:extLst>
      <p:ext uri="{BB962C8B-B14F-4D97-AF65-F5344CB8AC3E}">
        <p14:creationId xmlns:p14="http://schemas.microsoft.com/office/powerpoint/2010/main" val="890490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187" y="786782"/>
            <a:ext cx="10515600" cy="1325563"/>
          </a:xfrm>
        </p:spPr>
        <p:txBody>
          <a:bodyPr/>
          <a:lstStyle/>
          <a:p>
            <a:r>
              <a:rPr kumimoji="1" lang="en-US" altLang="zh-CN" dirty="0" smtClean="0"/>
              <a:t>Naïve</a:t>
            </a:r>
            <a:r>
              <a:rPr kumimoji="1" lang="zh-CN" altLang="en-US" dirty="0" smtClean="0"/>
              <a:t> </a:t>
            </a:r>
            <a:r>
              <a:rPr kumimoji="1" lang="en-US" altLang="zh-CN" dirty="0" smtClean="0"/>
              <a:t>Bayes</a:t>
            </a:r>
            <a:r>
              <a:rPr kumimoji="1" lang="zh-CN" altLang="en-US" dirty="0" smtClean="0"/>
              <a:t> </a:t>
            </a:r>
            <a:r>
              <a:rPr kumimoji="1" lang="en-US" altLang="zh-CN" dirty="0" smtClean="0"/>
              <a:t>Classification</a:t>
            </a:r>
            <a:endParaRPr kumimoji="1" lang="zh-CN" altLang="en-US" dirty="0"/>
          </a:p>
        </p:txBody>
      </p:sp>
      <p:sp>
        <p:nvSpPr>
          <p:cNvPr id="3" name="内容占位符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zh-CN" altLang="zh-CN" sz="2400" dirty="0">
                <a:latin typeface="Arial" charset="0"/>
              </a:rPr>
              <a:t>   朴素贝叶斯分类的正式定义如下：</a:t>
            </a:r>
          </a:p>
          <a:p>
            <a:pPr marL="0" lvl="0" indent="0" eaLnBrk="0" fontAlgn="base" hangingPunct="0">
              <a:lnSpc>
                <a:spcPct val="100000"/>
              </a:lnSpc>
              <a:spcBef>
                <a:spcPct val="0"/>
              </a:spcBef>
              <a:spcAft>
                <a:spcPct val="0"/>
              </a:spcAft>
              <a:buNone/>
            </a:pPr>
            <a:r>
              <a:rPr lang="zh-CN" altLang="zh-CN" sz="2400" dirty="0">
                <a:latin typeface="Arial" charset="0"/>
              </a:rPr>
              <a:t>      1、设  </a:t>
            </a:r>
            <a:r>
              <a:rPr lang="zh-CN" altLang="en-US" sz="2400" dirty="0" smtClean="0">
                <a:latin typeface="Arial" charset="0"/>
              </a:rPr>
              <a:t>                      </a:t>
            </a:r>
            <a:r>
              <a:rPr lang="zh-CN" altLang="zh-CN" sz="2400" dirty="0" smtClean="0">
                <a:latin typeface="Arial" charset="0"/>
              </a:rPr>
              <a:t>为</a:t>
            </a:r>
            <a:r>
              <a:rPr lang="zh-CN" altLang="zh-CN" sz="2400" dirty="0">
                <a:latin typeface="Arial" charset="0"/>
              </a:rPr>
              <a:t>一个待分类项，而每个a为x的一个特征属性。</a:t>
            </a:r>
          </a:p>
          <a:p>
            <a:pPr marL="0" lvl="0" indent="0" eaLnBrk="0" fontAlgn="base" hangingPunct="0">
              <a:lnSpc>
                <a:spcPct val="100000"/>
              </a:lnSpc>
              <a:spcBef>
                <a:spcPct val="0"/>
              </a:spcBef>
              <a:spcAft>
                <a:spcPct val="0"/>
              </a:spcAft>
              <a:buNone/>
            </a:pPr>
            <a:r>
              <a:rPr lang="zh-CN" altLang="zh-CN" sz="2400" dirty="0">
                <a:latin typeface="Arial" charset="0"/>
              </a:rPr>
              <a:t>      2、有类别集合  </a:t>
            </a:r>
            <a:r>
              <a:rPr lang="zh-CN" altLang="en-US" sz="2400" dirty="0" smtClean="0">
                <a:latin typeface="Arial" charset="0"/>
              </a:rPr>
              <a:t>                       </a:t>
            </a:r>
            <a:r>
              <a:rPr lang="zh-CN" altLang="zh-CN" sz="2400" dirty="0" smtClean="0">
                <a:latin typeface="Arial" charset="0"/>
              </a:rPr>
              <a:t>。</a:t>
            </a:r>
            <a:endParaRPr lang="zh-CN" altLang="zh-CN" sz="2400" dirty="0">
              <a:latin typeface="Arial" charset="0"/>
            </a:endParaRPr>
          </a:p>
          <a:p>
            <a:pPr marL="0" lvl="0" indent="0" eaLnBrk="0" fontAlgn="base" hangingPunct="0">
              <a:lnSpc>
                <a:spcPct val="100000"/>
              </a:lnSpc>
              <a:spcBef>
                <a:spcPct val="0"/>
              </a:spcBef>
              <a:spcAft>
                <a:spcPct val="0"/>
              </a:spcAft>
              <a:buNone/>
            </a:pPr>
            <a:r>
              <a:rPr lang="zh-CN" altLang="zh-CN" sz="2400" dirty="0">
                <a:latin typeface="Arial" charset="0"/>
              </a:rPr>
              <a:t>      3、计算 </a:t>
            </a:r>
            <a:r>
              <a:rPr lang="zh-CN" altLang="en-US" sz="2400" dirty="0" smtClean="0">
                <a:latin typeface="Arial" charset="0"/>
              </a:rPr>
              <a:t>                                    </a:t>
            </a:r>
            <a:r>
              <a:rPr lang="zh-CN" altLang="zh-CN" sz="2400" dirty="0" smtClean="0">
                <a:latin typeface="Arial" charset="0"/>
              </a:rPr>
              <a:t> </a:t>
            </a:r>
            <a:r>
              <a:rPr lang="zh-CN" altLang="zh-CN" sz="2400" dirty="0">
                <a:latin typeface="Arial" charset="0"/>
              </a:rPr>
              <a:t>。</a:t>
            </a:r>
          </a:p>
          <a:p>
            <a:pPr marL="0" lvl="0" indent="0" eaLnBrk="0" fontAlgn="base" hangingPunct="0">
              <a:lnSpc>
                <a:spcPct val="100000"/>
              </a:lnSpc>
              <a:spcBef>
                <a:spcPct val="0"/>
              </a:spcBef>
              <a:spcAft>
                <a:spcPct val="0"/>
              </a:spcAft>
              <a:buNone/>
            </a:pPr>
            <a:r>
              <a:rPr lang="zh-CN" altLang="zh-CN" sz="2400" dirty="0">
                <a:latin typeface="Arial" charset="0"/>
              </a:rPr>
              <a:t>      4、如果  </a:t>
            </a:r>
            <a:r>
              <a:rPr lang="zh-CN" altLang="en-US" sz="2400" dirty="0" smtClean="0">
                <a:latin typeface="Arial" charset="0"/>
              </a:rPr>
              <a:t>                                                    </a:t>
            </a:r>
            <a:r>
              <a:rPr lang="zh-CN" altLang="zh-CN" sz="2400" dirty="0" smtClean="0">
                <a:latin typeface="Arial" charset="0"/>
              </a:rPr>
              <a:t>，</a:t>
            </a:r>
            <a:r>
              <a:rPr lang="zh-CN" altLang="zh-CN" sz="2400" dirty="0">
                <a:latin typeface="Arial" charset="0"/>
              </a:rPr>
              <a:t>则  </a:t>
            </a:r>
            <a:r>
              <a:rPr lang="zh-CN" altLang="en-US" sz="2400" dirty="0" smtClean="0">
                <a:latin typeface="Arial" charset="0"/>
              </a:rPr>
              <a:t>            </a:t>
            </a:r>
            <a:r>
              <a:rPr lang="zh-CN" altLang="zh-CN" sz="2400" dirty="0" smtClean="0">
                <a:latin typeface="Arial" charset="0"/>
              </a:rPr>
              <a:t>。</a:t>
            </a:r>
            <a:endParaRPr lang="zh-CN" altLang="zh-CN" sz="2400" dirty="0">
              <a:latin typeface="Arial" charset="0"/>
            </a:endParaRPr>
          </a:p>
          <a:p>
            <a:pPr marL="0" lvl="0" indent="0" eaLnBrk="0" fontAlgn="base" hangingPunct="0">
              <a:lnSpc>
                <a:spcPct val="100000"/>
              </a:lnSpc>
              <a:spcBef>
                <a:spcPct val="0"/>
              </a:spcBef>
              <a:spcAft>
                <a:spcPct val="0"/>
              </a:spcAft>
              <a:buNone/>
            </a:pPr>
            <a:r>
              <a:rPr lang="zh-CN" altLang="zh-CN" sz="2400" dirty="0">
                <a:latin typeface="Arial" charset="0"/>
              </a:rPr>
              <a:t>    </a:t>
            </a:r>
            <a:r>
              <a:rPr lang="zh-CN" altLang="zh-CN" sz="2400" dirty="0" smtClean="0">
                <a:latin typeface="Arial" charset="0"/>
              </a:rPr>
              <a:t>如何</a:t>
            </a:r>
            <a:r>
              <a:rPr lang="zh-CN" altLang="zh-CN" sz="2400" dirty="0">
                <a:latin typeface="Arial" charset="0"/>
              </a:rPr>
              <a:t>计算第3步中的各个条件</a:t>
            </a:r>
            <a:r>
              <a:rPr lang="zh-CN" altLang="zh-CN" sz="2400" dirty="0" smtClean="0">
                <a:latin typeface="Arial" charset="0"/>
              </a:rPr>
              <a:t>概率</a:t>
            </a:r>
            <a:r>
              <a:rPr lang="zh-CN" altLang="en-US" sz="2400" dirty="0" smtClean="0">
                <a:latin typeface="Arial" charset="0"/>
              </a:rPr>
              <a:t>？</a:t>
            </a:r>
          </a:p>
          <a:p>
            <a:pPr marL="0" lvl="0" indent="0" eaLnBrk="0" fontAlgn="base" hangingPunct="0">
              <a:lnSpc>
                <a:spcPct val="100000"/>
              </a:lnSpc>
              <a:spcBef>
                <a:spcPct val="0"/>
              </a:spcBef>
              <a:spcAft>
                <a:spcPct val="0"/>
              </a:spcAft>
              <a:buNone/>
            </a:pPr>
            <a:r>
              <a:rPr lang="zh-CN" altLang="zh-CN" sz="2400" dirty="0">
                <a:latin typeface="Arial" charset="0"/>
              </a:rPr>
              <a:t>      1、找到一个已知分类的待分类项集合，这个集合叫做训练样本集。</a:t>
            </a:r>
          </a:p>
          <a:p>
            <a:pPr marL="0" lvl="0" indent="0" eaLnBrk="0" fontAlgn="base" hangingPunct="0">
              <a:lnSpc>
                <a:spcPct val="100000"/>
              </a:lnSpc>
              <a:spcBef>
                <a:spcPct val="0"/>
              </a:spcBef>
              <a:spcAft>
                <a:spcPct val="0"/>
              </a:spcAft>
              <a:buNone/>
            </a:pPr>
            <a:r>
              <a:rPr lang="zh-CN" altLang="zh-CN" sz="2400" dirty="0">
                <a:latin typeface="Arial" charset="0"/>
              </a:rPr>
              <a:t>      2、统计得到在各类别下各个特征属性的条件概率估计。即  </a:t>
            </a:r>
          </a:p>
          <a:p>
            <a:endParaRPr kumimoji="1" lang="zh-CN" altLang="en-US" sz="2400" dirty="0"/>
          </a:p>
        </p:txBody>
      </p:sp>
      <p:sp>
        <p:nvSpPr>
          <p:cNvPr id="5" name="AutoShape 2" descr="http://latex.codecogs.com/gif.latex?x=\%7Ba_1,a_2,...,a_m\%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3" descr="http://latex.codecogs.com/gif.latex?C=\%7By_1,y_2,...,y_n\%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http://latex.codecogs.com/gif.latex?P(y_1|x),P(y_2|x),...,P(y_n|x)"/>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5" descr="http://latex.codecogs.com/gif.latex?P(y_k|x)=max\%7BP(y_1|x),P(y_2|x),...,P(y_n|x)\%7D"/>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6" descr="http://latex.codecogs.com/gif.latex?x%20\in%20y_k"/>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http://latex.codecogs.com/gif.latex?P(a_1|y_1),P(a_2|y_1),...,P(a_m|y_1);P(a_1|y_2),P(a_2|y_2),...,P(a_m|y_2);...;P(a_1|y_n),P(a_2|y_n),...,P(a_m|y_n)"/>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片 10"/>
          <p:cNvPicPr>
            <a:picLocks noChangeAspect="1"/>
          </p:cNvPicPr>
          <p:nvPr/>
        </p:nvPicPr>
        <p:blipFill>
          <a:blip r:embed="rId3"/>
          <a:stretch>
            <a:fillRect/>
          </a:stretch>
        </p:blipFill>
        <p:spPr>
          <a:xfrm>
            <a:off x="2289175" y="2722562"/>
            <a:ext cx="1841500" cy="241300"/>
          </a:xfrm>
          <a:prstGeom prst="rect">
            <a:avLst/>
          </a:prstGeom>
        </p:spPr>
      </p:pic>
      <p:pic>
        <p:nvPicPr>
          <p:cNvPr id="12" name="图片 11"/>
          <p:cNvPicPr>
            <a:picLocks noChangeAspect="1"/>
          </p:cNvPicPr>
          <p:nvPr/>
        </p:nvPicPr>
        <p:blipFill>
          <a:blip r:embed="rId4"/>
          <a:stretch>
            <a:fillRect/>
          </a:stretch>
        </p:blipFill>
        <p:spPr>
          <a:xfrm>
            <a:off x="3524250" y="3078162"/>
            <a:ext cx="1828800" cy="241300"/>
          </a:xfrm>
          <a:prstGeom prst="rect">
            <a:avLst/>
          </a:prstGeom>
        </p:spPr>
      </p:pic>
      <p:pic>
        <p:nvPicPr>
          <p:cNvPr id="13" name="图片 12"/>
          <p:cNvPicPr>
            <a:picLocks noChangeAspect="1"/>
          </p:cNvPicPr>
          <p:nvPr/>
        </p:nvPicPr>
        <p:blipFill>
          <a:blip r:embed="rId5"/>
          <a:stretch>
            <a:fillRect/>
          </a:stretch>
        </p:blipFill>
        <p:spPr>
          <a:xfrm>
            <a:off x="2597150" y="3477595"/>
            <a:ext cx="2755900" cy="241300"/>
          </a:xfrm>
          <a:prstGeom prst="rect">
            <a:avLst/>
          </a:prstGeom>
        </p:spPr>
      </p:pic>
      <p:pic>
        <p:nvPicPr>
          <p:cNvPr id="14" name="图片 13"/>
          <p:cNvPicPr>
            <a:picLocks noChangeAspect="1"/>
          </p:cNvPicPr>
          <p:nvPr/>
        </p:nvPicPr>
        <p:blipFill>
          <a:blip r:embed="rId6"/>
          <a:stretch>
            <a:fillRect/>
          </a:stretch>
        </p:blipFill>
        <p:spPr>
          <a:xfrm>
            <a:off x="2592387" y="3802415"/>
            <a:ext cx="4495800" cy="241300"/>
          </a:xfrm>
          <a:prstGeom prst="rect">
            <a:avLst/>
          </a:prstGeom>
        </p:spPr>
      </p:pic>
      <p:pic>
        <p:nvPicPr>
          <p:cNvPr id="15" name="图片 14"/>
          <p:cNvPicPr>
            <a:picLocks noChangeAspect="1"/>
          </p:cNvPicPr>
          <p:nvPr/>
        </p:nvPicPr>
        <p:blipFill>
          <a:blip r:embed="rId7"/>
          <a:stretch>
            <a:fillRect/>
          </a:stretch>
        </p:blipFill>
        <p:spPr>
          <a:xfrm>
            <a:off x="7799387" y="3856389"/>
            <a:ext cx="622300" cy="177800"/>
          </a:xfrm>
          <a:prstGeom prst="rect">
            <a:avLst/>
          </a:prstGeom>
        </p:spPr>
      </p:pic>
      <p:pic>
        <p:nvPicPr>
          <p:cNvPr id="16" name="图片 15"/>
          <p:cNvPicPr>
            <a:picLocks noChangeAspect="1"/>
          </p:cNvPicPr>
          <p:nvPr/>
        </p:nvPicPr>
        <p:blipFill>
          <a:blip r:embed="rId8"/>
          <a:stretch>
            <a:fillRect/>
          </a:stretch>
        </p:blipFill>
        <p:spPr>
          <a:xfrm>
            <a:off x="1244600" y="5422633"/>
            <a:ext cx="9702800" cy="241300"/>
          </a:xfrm>
          <a:prstGeom prst="rect">
            <a:avLst/>
          </a:prstGeom>
        </p:spPr>
      </p:pic>
    </p:spTree>
    <p:extLst>
      <p:ext uri="{BB962C8B-B14F-4D97-AF65-F5344CB8AC3E}">
        <p14:creationId xmlns:p14="http://schemas.microsoft.com/office/powerpoint/2010/main" val="1338323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Naïve</a:t>
            </a:r>
            <a:r>
              <a:rPr lang="zh-CN" altLang="en-US" dirty="0"/>
              <a:t> </a:t>
            </a:r>
            <a:r>
              <a:rPr lang="en-US" altLang="zh-CN" dirty="0"/>
              <a:t>Bayes</a:t>
            </a:r>
            <a:r>
              <a:rPr lang="zh-CN" altLang="en-US" dirty="0"/>
              <a:t> </a:t>
            </a:r>
            <a:r>
              <a:rPr lang="en-US" altLang="zh-CN" dirty="0"/>
              <a:t>Classification</a:t>
            </a:r>
            <a:endParaRPr kumimoji="1" lang="zh-CN" altLang="en-US" dirty="0"/>
          </a:p>
        </p:txBody>
      </p:sp>
      <p:sp>
        <p:nvSpPr>
          <p:cNvPr id="3" name="内容占位符 2"/>
          <p:cNvSpPr>
            <a:spLocks noGrp="1"/>
          </p:cNvSpPr>
          <p:nvPr>
            <p:ph idx="1"/>
          </p:nvPr>
        </p:nvSpPr>
        <p:spPr/>
        <p:txBody>
          <a:bodyPr/>
          <a:lstStyle/>
          <a:p>
            <a:r>
              <a:rPr lang="zh-CN" altLang="en-US" dirty="0"/>
              <a:t>  </a:t>
            </a:r>
            <a:r>
              <a:rPr lang="en-US" altLang="zh-CN" dirty="0"/>
              <a:t>3</a:t>
            </a:r>
            <a:r>
              <a:rPr lang="zh-CN" altLang="en-US" dirty="0"/>
              <a:t>、如果各个特征属性是条件独立的，则根据贝叶斯定理有如下</a:t>
            </a:r>
            <a:r>
              <a:rPr lang="zh-CN" altLang="en-US" dirty="0" smtClean="0"/>
              <a:t>推导</a:t>
            </a:r>
          </a:p>
          <a:p>
            <a:endParaRPr kumimoji="1" lang="zh-CN" altLang="en-US" dirty="0"/>
          </a:p>
          <a:p>
            <a:r>
              <a:rPr lang="zh-CN" altLang="en-US" dirty="0"/>
              <a:t>因为分母对于所有类别为常数，因为我们只要将分子最大化皆可。又因为各特征属性是条件独立的，所以有：</a:t>
            </a:r>
            <a:endParaRPr kumimoji="1" lang="zh-CN" altLang="en-US" dirty="0"/>
          </a:p>
        </p:txBody>
      </p:sp>
      <p:pic>
        <p:nvPicPr>
          <p:cNvPr id="4" name="图片 3"/>
          <p:cNvPicPr>
            <a:picLocks noChangeAspect="1"/>
          </p:cNvPicPr>
          <p:nvPr/>
        </p:nvPicPr>
        <p:blipFill>
          <a:blip r:embed="rId3"/>
          <a:stretch>
            <a:fillRect/>
          </a:stretch>
        </p:blipFill>
        <p:spPr>
          <a:xfrm>
            <a:off x="4840287" y="2870200"/>
            <a:ext cx="2311400" cy="546100"/>
          </a:xfrm>
          <a:prstGeom prst="rect">
            <a:avLst/>
          </a:prstGeom>
        </p:spPr>
      </p:pic>
      <p:pic>
        <p:nvPicPr>
          <p:cNvPr id="5" name="图片 4"/>
          <p:cNvPicPr>
            <a:picLocks noChangeAspect="1"/>
          </p:cNvPicPr>
          <p:nvPr/>
        </p:nvPicPr>
        <p:blipFill>
          <a:blip r:embed="rId4"/>
          <a:stretch>
            <a:fillRect/>
          </a:stretch>
        </p:blipFill>
        <p:spPr>
          <a:xfrm>
            <a:off x="2328677" y="4699627"/>
            <a:ext cx="8553825" cy="850568"/>
          </a:xfrm>
          <a:prstGeom prst="rect">
            <a:avLst/>
          </a:prstGeom>
        </p:spPr>
      </p:pic>
    </p:spTree>
    <p:extLst>
      <p:ext uri="{BB962C8B-B14F-4D97-AF65-F5344CB8AC3E}">
        <p14:creationId xmlns:p14="http://schemas.microsoft.com/office/powerpoint/2010/main" val="535348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案例： </a:t>
            </a:r>
            <a:r>
              <a:rPr kumimoji="1" lang="en-US" altLang="zh-CN" dirty="0" smtClean="0"/>
              <a:t>SNS</a:t>
            </a:r>
            <a:r>
              <a:rPr kumimoji="1" lang="zh-CN" altLang="en-US" dirty="0" smtClean="0"/>
              <a:t>账号真假判断</a:t>
            </a:r>
            <a:endParaRPr kumimoji="1" lang="zh-CN" altLang="en-US" dirty="0"/>
          </a:p>
        </p:txBody>
      </p:sp>
      <p:sp>
        <p:nvSpPr>
          <p:cNvPr id="3" name="内容占位符 2"/>
          <p:cNvSpPr>
            <a:spLocks noGrp="1"/>
          </p:cNvSpPr>
          <p:nvPr>
            <p:ph idx="1"/>
          </p:nvPr>
        </p:nvSpPr>
        <p:spPr>
          <a:xfrm>
            <a:off x="838200" y="1650568"/>
            <a:ext cx="10515600" cy="3950317"/>
          </a:xfrm>
        </p:spPr>
        <p:txBody>
          <a:bodyPr/>
          <a:lstStyle/>
          <a:p>
            <a:r>
              <a:rPr kumimoji="1" lang="en-US" altLang="zh-CN" dirty="0" smtClean="0"/>
              <a:t>C</a:t>
            </a:r>
            <a:r>
              <a:rPr kumimoji="1" lang="zh-CN" altLang="en-US" dirty="0" smtClean="0"/>
              <a:t> </a:t>
            </a:r>
            <a:r>
              <a:rPr kumimoji="1" lang="en-US" altLang="zh-CN" dirty="0" smtClean="0"/>
              <a:t>=</a:t>
            </a:r>
            <a:r>
              <a:rPr kumimoji="1" lang="zh-CN" altLang="en-US" dirty="0" smtClean="0"/>
              <a:t> </a:t>
            </a:r>
            <a:r>
              <a:rPr kumimoji="1" lang="en-US" altLang="zh-CN" dirty="0" smtClean="0"/>
              <a:t>0:</a:t>
            </a:r>
            <a:r>
              <a:rPr kumimoji="1" lang="zh-CN" altLang="en-US" dirty="0" smtClean="0"/>
              <a:t> 真实账号； </a:t>
            </a:r>
            <a:r>
              <a:rPr kumimoji="1" lang="en-US" altLang="zh-CN" dirty="0" smtClean="0"/>
              <a:t>C</a:t>
            </a:r>
            <a:r>
              <a:rPr kumimoji="1" lang="zh-CN" altLang="en-US" dirty="0" smtClean="0"/>
              <a:t> </a:t>
            </a:r>
            <a:r>
              <a:rPr kumimoji="1" lang="en-US" altLang="zh-CN" dirty="0" smtClean="0"/>
              <a:t>=1</a:t>
            </a:r>
            <a:r>
              <a:rPr kumimoji="1" lang="zh-CN" altLang="en-US" dirty="0" smtClean="0"/>
              <a:t> 不真实账号</a:t>
            </a:r>
          </a:p>
        </p:txBody>
      </p:sp>
      <p:pic>
        <p:nvPicPr>
          <p:cNvPr id="4" name="图片 3"/>
          <p:cNvPicPr>
            <a:picLocks noChangeAspect="1"/>
          </p:cNvPicPr>
          <p:nvPr/>
        </p:nvPicPr>
        <p:blipFill rotWithShape="1">
          <a:blip r:embed="rId2"/>
          <a:srcRect r="648" b="69171"/>
          <a:stretch/>
        </p:blipFill>
        <p:spPr>
          <a:xfrm>
            <a:off x="0" y="2317922"/>
            <a:ext cx="12207683" cy="3282963"/>
          </a:xfrm>
          <a:prstGeom prst="rect">
            <a:avLst/>
          </a:prstGeom>
        </p:spPr>
      </p:pic>
    </p:spTree>
    <p:extLst>
      <p:ext uri="{BB962C8B-B14F-4D97-AF65-F5344CB8AC3E}">
        <p14:creationId xmlns:p14="http://schemas.microsoft.com/office/powerpoint/2010/main" val="1655483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1041</Words>
  <Application>Microsoft Macintosh PowerPoint</Application>
  <PresentationFormat>宽屏</PresentationFormat>
  <Paragraphs>244</Paragraphs>
  <Slides>17</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Calibri</vt:lpstr>
      <vt:lpstr>Calibri Light</vt:lpstr>
      <vt:lpstr>Cambria</vt:lpstr>
      <vt:lpstr>SimSun</vt:lpstr>
      <vt:lpstr>Times New Roman</vt:lpstr>
      <vt:lpstr>宋体</vt:lpstr>
      <vt:lpstr>Arial</vt:lpstr>
      <vt:lpstr>Office 主题</vt:lpstr>
      <vt:lpstr>第三、四章： 情感分析与语义建模</vt:lpstr>
      <vt:lpstr>情感分析</vt:lpstr>
      <vt:lpstr>PowerPoint 演示文稿</vt:lpstr>
      <vt:lpstr>Demo 3: Use Naive Bayes (NB) Classification to do Sentiment Analysis</vt:lpstr>
      <vt:lpstr>Demo: Use Naive Bayes (NB) Classification to do Sentiment Analysis</vt:lpstr>
      <vt:lpstr>Naïve Bayes Classification</vt:lpstr>
      <vt:lpstr>Naïve Bayes Classification</vt:lpstr>
      <vt:lpstr>Naïve Bayes Classification</vt:lpstr>
      <vt:lpstr>案例： SNS账号真假判断</vt:lpstr>
      <vt:lpstr>PowerPoint 演示文稿</vt:lpstr>
      <vt:lpstr>案例： SNS账号真假判断 </vt:lpstr>
      <vt:lpstr>Topic Models: Assumptions</vt:lpstr>
      <vt:lpstr>Topic Models: Specific Model </vt:lpstr>
      <vt:lpstr>Topic Models: Input</vt:lpstr>
      <vt:lpstr>Topic Models: Output (1)</vt:lpstr>
      <vt:lpstr>Topic Models: Output (2)</vt:lpstr>
      <vt:lpstr>What can you do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第三、四章： 情感分析与语义建模</dc:title>
  <dc:creator>Microsoft Office 用户</dc:creator>
  <cp:lastModifiedBy>Microsoft Office 用户</cp:lastModifiedBy>
  <cp:revision>1</cp:revision>
  <dcterms:created xsi:type="dcterms:W3CDTF">2018-09-25T05:41:37Z</dcterms:created>
  <dcterms:modified xsi:type="dcterms:W3CDTF">2018-09-25T05:42:46Z</dcterms:modified>
</cp:coreProperties>
</file>