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70"/>
  </p:notesMasterIdLst>
  <p:handoutMasterIdLst>
    <p:handoutMasterId r:id="rId71"/>
  </p:handoutMasterIdLst>
  <p:sldIdLst>
    <p:sldId id="395" r:id="rId2"/>
    <p:sldId id="652" r:id="rId3"/>
    <p:sldId id="653" r:id="rId4"/>
    <p:sldId id="654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673" r:id="rId24"/>
    <p:sldId id="674" r:id="rId25"/>
    <p:sldId id="675" r:id="rId26"/>
    <p:sldId id="676" r:id="rId27"/>
    <p:sldId id="677" r:id="rId28"/>
    <p:sldId id="678" r:id="rId29"/>
    <p:sldId id="679" r:id="rId30"/>
    <p:sldId id="680" r:id="rId31"/>
    <p:sldId id="681" r:id="rId32"/>
    <p:sldId id="682" r:id="rId33"/>
    <p:sldId id="683" r:id="rId34"/>
    <p:sldId id="684" r:id="rId35"/>
    <p:sldId id="685" r:id="rId36"/>
    <p:sldId id="686" r:id="rId37"/>
    <p:sldId id="687" r:id="rId38"/>
    <p:sldId id="688" r:id="rId39"/>
    <p:sldId id="689" r:id="rId40"/>
    <p:sldId id="690" r:id="rId41"/>
    <p:sldId id="691" r:id="rId42"/>
    <p:sldId id="693" r:id="rId43"/>
    <p:sldId id="694" r:id="rId44"/>
    <p:sldId id="695" r:id="rId45"/>
    <p:sldId id="696" r:id="rId46"/>
    <p:sldId id="697" r:id="rId47"/>
    <p:sldId id="698" r:id="rId48"/>
    <p:sldId id="699" r:id="rId49"/>
    <p:sldId id="700" r:id="rId50"/>
    <p:sldId id="701" r:id="rId51"/>
    <p:sldId id="702" r:id="rId52"/>
    <p:sldId id="703" r:id="rId53"/>
    <p:sldId id="704" r:id="rId54"/>
    <p:sldId id="705" r:id="rId55"/>
    <p:sldId id="706" r:id="rId56"/>
    <p:sldId id="707" r:id="rId57"/>
    <p:sldId id="708" r:id="rId58"/>
    <p:sldId id="709" r:id="rId59"/>
    <p:sldId id="710" r:id="rId60"/>
    <p:sldId id="711" r:id="rId61"/>
    <p:sldId id="712" r:id="rId62"/>
    <p:sldId id="713" r:id="rId63"/>
    <p:sldId id="714" r:id="rId64"/>
    <p:sldId id="715" r:id="rId65"/>
    <p:sldId id="716" r:id="rId66"/>
    <p:sldId id="717" r:id="rId67"/>
    <p:sldId id="718" r:id="rId68"/>
    <p:sldId id="719" r:id="rId6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E0000"/>
    <a:srgbClr val="B1C903"/>
    <a:srgbClr val="F7F7F7"/>
    <a:srgbClr val="3D27C3"/>
    <a:srgbClr val="004D05"/>
    <a:srgbClr val="0066FF"/>
    <a:srgbClr val="C1A7D4"/>
    <a:srgbClr val="1E1ED2"/>
    <a:srgbClr val="B6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5" autoAdjust="0"/>
    <p:restoredTop sz="83424" autoAdjust="0"/>
  </p:normalViewPr>
  <p:slideViewPr>
    <p:cSldViewPr>
      <p:cViewPr varScale="1">
        <p:scale>
          <a:sx n="78" d="100"/>
          <a:sy n="78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685" y="33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38B1-A6E1-4A4B-97E0-1EEBB09CD183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FF8A8-1C17-417D-93CD-64148B49E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B8A5-A76E-40BE-9ACE-21C88FB699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5DD82-83EE-4F88-8CA2-094E7F7A1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5DD82-83EE-4F88-8CA2-094E7F7A108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82DC46B-70E2-4FCE-B5CD-B7E7FD00F5A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830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E5BF1D4-5B4A-491A-B0AB-60E374E502C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1528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E8C08C4-6B0E-4DF6-9F51-52D3E51F272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88078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AA1CD83-49D8-41B7-B008-12A32DE9980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8321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42044B7-35CD-4049-96AE-A3B94A2F4874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3438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1ED661E-FEE3-4FE1-8AA7-31A4F46462D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90195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FCA2EB1-B8F4-4184-8B29-776078EFAD8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6389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988199B-EA9B-4E68-9C0F-1C6E7B935D0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31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8C30535-6F6F-4234-AB87-85A2DC167CA7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5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0506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644E753-4A6A-49C2-AF6B-29FE5305915C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8789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D35949E-04A7-4C23-A423-717863EF3A3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9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6808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46A76F3-1497-439B-8AFA-697E7837F64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1412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1395F4B-6905-48F8-A9D6-C58FB764831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40037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EBA435E-22C3-4779-8140-42127FF72DA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6794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FB45EAF-B02E-485E-8401-472002CF1E3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2148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AB7334A-3406-4724-9B07-AAD6EF2EA0B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3841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443B554-8C4C-467F-88D4-73B8CE985EC7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0627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A761FC5-A46D-4719-A208-A4963F6BA2FD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65279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5B726F8-1C0C-4BA1-8CE6-8BFBB979A58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8749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FA8EC3E-49D5-4220-B2C6-E8697644374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6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7137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5921707-6DD6-4FBE-8A7D-8CFDA7F3AC9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93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BC90C7A-5E43-404A-99F4-A824A2E1F20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02032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8F8B318-2E1D-44D1-9B9F-A6C206BD7A98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3994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FCB3699-B83B-4119-B09B-51A645436CD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0889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D1B8DAC-5EB2-4213-9A6E-26370BB3E4A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5097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806E74B-50D7-4DE2-AA37-07B4D75C97D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5852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41F4414-A5B7-400E-A0CF-E72B464C0EEF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2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76695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33AC0DF-F5F6-4DC6-BAC3-F38DE767D68C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5413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227CF4D-B2C1-4531-B8A6-8B01ED0E230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2349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F4DA116-A8F3-4279-9B41-EA3D5AD7625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82898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1F14943-7D0D-4883-B32F-973A69708E2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08882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424F18E-760B-4177-A1D5-B0377ED5287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79246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8661080-CD23-461A-94E8-A25B0DD7100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1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2757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AE879D2-059A-49B5-9013-5B61A22EB5C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736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6E0F1FF-DC98-42E7-BB01-E02D3FE99CA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9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40092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7A1A0F9-B49A-4A61-AA91-FF636FBC64B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9277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45C9F64-D544-448A-8AE7-FF0863EBE03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472196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E3F1F86-2765-436B-8DAF-6E939E53BE2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2463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1AAEB85-66BD-4343-8FDC-DD2AACD3960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617657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DF566DD-AFC4-451D-A12C-ABB5DC66F0E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42224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B19AA08-3C96-4272-83EA-18B4E4D12A0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602268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9A6558F-D09D-4529-88C0-F293060ACD2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906878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E666640-C9A2-4555-97E6-3404AA26D33C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7154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71A9F1E-323D-4626-8FB9-E9917845483F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69381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DC4D459-2B59-4F5B-96B3-0E53FC0333E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94342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28F19A5-74FF-46D5-AE2F-1E37F8CEC24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694067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D0ACA9C-3EE0-40D6-895F-0609FA91B9D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836672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CD699B5-EF2E-43D9-BBE3-85AA5AE222B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901734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A95AED7-8666-4E54-9E4A-614A8370A948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915063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3F3D996-8FF5-4AD3-B1B8-C9E97B4D1694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433411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B24F319-4925-4B3F-A792-ADD57E0FD5C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899169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46B04B0-468C-420A-8272-103E2776EC7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6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84642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DCE01A3-12F6-42D7-8DDC-F118C85E092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81698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65D06FB-B5FF-4229-97E3-83A380AE37D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7516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6068630-9774-486B-8E9F-BADC811EB94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3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98268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A6AEA21-0751-43F5-834D-4E935B61058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491209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CCC7804-FB07-4DD0-9740-AC4A006746C7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0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0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91540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70545AB-0E1E-4942-8A88-813EE385851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1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419303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F719D3A-65A6-439B-9C9B-36449D492D4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2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228665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9C5CE71-6C01-4205-A958-BA189098723D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209378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6978C45-9AD5-4123-B41C-B7EBE677B586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5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70266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82CC5FA-6050-4CDE-97F6-A7731718B80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85066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FBC4387-7A80-4077-858B-A5725D827F80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7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017621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6932112-0A54-49FB-AF8C-E9091B5B9E5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6785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850D368-4924-4AFB-AFFF-2FF4C837910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5267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571E93E-F2DF-4711-979A-097C5988F190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8608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DBD39BE-8811-4C46-B257-5E72DBAD81B8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48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1A876-BD54-4A08-8B86-154055DAA485}" type="datetime8">
              <a:rPr lang="zh-CN" altLang="en-US" smtClean="0"/>
              <a:t>2019年5月5日5时49分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2EB7-6BF7-4F1C-AE21-D0C988CED58B}" type="datetime8">
              <a:rPr lang="zh-CN" altLang="en-US" smtClean="0"/>
              <a:t>2019年5月5日5时49分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88A2-BE08-4097-9222-CF141FA76A7F}" type="datetime8">
              <a:rPr lang="zh-CN" altLang="en-US" smtClean="0"/>
              <a:t>2019年5月5日5时49分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14B2-3535-45F0-A5B7-1482F7A702D8}" type="datetime8">
              <a:rPr lang="zh-CN" altLang="en-US" smtClean="0"/>
              <a:t>2019年5月5日5时49分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4925023-296C-45CE-98BD-853AD51DEC60}" type="datetime8">
              <a:rPr lang="zh-CN" altLang="en-US" smtClean="0"/>
              <a:t>2019年5月5日5时49分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599F-034F-4AEF-9A04-61B52D8294B1}" type="datetime8">
              <a:rPr lang="zh-CN" altLang="en-US" smtClean="0"/>
              <a:t>2019年5月5日5时49分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698-7632-47D3-BA20-D1BE4251258A}" type="datetime8">
              <a:rPr lang="zh-CN" altLang="en-US" smtClean="0"/>
              <a:t>2019年5月5日5时49分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973A9026-696E-42A0-8844-4B3A6C3CB6B5}" type="datetime8">
              <a:rPr lang="zh-CN" altLang="en-US" smtClean="0"/>
              <a:pPr/>
              <a:t>2019年5月5日5时49分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68FBBAA-F6DF-463E-88F7-1FC28B0AF886}" type="datetime8">
              <a:rPr lang="zh-CN" altLang="en-US" smtClean="0"/>
              <a:pPr/>
              <a:t>2019年5月5日5时49分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EE6-946B-49F4-A3DD-99409FCAC271}" type="datetime8">
              <a:rPr lang="zh-CN" altLang="en-US" smtClean="0"/>
              <a:t>2019年5月5日5时49分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r>
              <a:rPr lang="en-US" smtClean="0"/>
              <a:t>/24</a:t>
            </a: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33F3-EE6C-4BED-B460-3768E6DA948B}" type="datetime8">
              <a:rPr lang="zh-CN" altLang="en-US" smtClean="0"/>
              <a:t>2019年5月5日5时49分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0070C0"/>
                </a:solidFill>
              </a:defRPr>
            </a:lvl1pPr>
          </a:lstStyle>
          <a:p>
            <a:fld id="{053A00CC-608A-466C-8A91-0EBCDBE907C7}" type="datetime8">
              <a:rPr lang="zh-CN" altLang="en-US" smtClean="0"/>
              <a:pPr/>
              <a:t>2019年5月5日5时49分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248" y="-800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C</a:t>
            </a:r>
            <a:r>
              <a:rPr lang="zh-CN" altLang="en-US" sz="4400" dirty="0" smtClean="0">
                <a:solidFill>
                  <a:srgbClr val="FF0000"/>
                </a:solidFill>
              </a:rPr>
              <a:t>语言程序设计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39758" y="3135695"/>
            <a:ext cx="150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E0000"/>
                </a:solidFill>
              </a:rPr>
              <a:t>基本语法</a:t>
            </a:r>
            <a:endParaRPr lang="zh-CN" altLang="en-US" sz="2400" dirty="0">
              <a:solidFill>
                <a:srgbClr val="FE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803977" y="1651473"/>
            <a:ext cx="1044116" cy="503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E0000"/>
                </a:solidFill>
              </a:rPr>
              <a:t>程序</a:t>
            </a:r>
            <a:endParaRPr lang="zh-CN" altLang="en-US" sz="2800" dirty="0">
              <a:solidFill>
                <a:srgbClr val="FE0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45388" y="1651473"/>
            <a:ext cx="1044116" cy="503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E0000"/>
                </a:solidFill>
              </a:rPr>
              <a:t>功能</a:t>
            </a:r>
            <a:endParaRPr lang="zh-CN" altLang="en-US" sz="2800" dirty="0">
              <a:solidFill>
                <a:srgbClr val="FE0000"/>
              </a:solidFill>
            </a:endParaRPr>
          </a:p>
        </p:txBody>
      </p:sp>
      <p:sp>
        <p:nvSpPr>
          <p:cNvPr id="23" name="十字箭头 22"/>
          <p:cNvSpPr/>
          <p:nvPr/>
        </p:nvSpPr>
        <p:spPr>
          <a:xfrm>
            <a:off x="3959932" y="1543120"/>
            <a:ext cx="989356" cy="682978"/>
          </a:xfrm>
          <a:prstGeom prst="quad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995936" y="1091910"/>
            <a:ext cx="91734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66FF"/>
                </a:solidFill>
              </a:rPr>
              <a:t>算法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342798" y="2332254"/>
            <a:ext cx="2223624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66FF"/>
                </a:solidFill>
              </a:rPr>
              <a:t>计算机语言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95936" y="3216141"/>
            <a:ext cx="91734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4D05"/>
                </a:solidFill>
              </a:rPr>
              <a:t>函数</a:t>
            </a:r>
            <a:endParaRPr lang="zh-CN" altLang="en-US" sz="2400" dirty="0">
              <a:solidFill>
                <a:srgbClr val="004D05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52796" y="4124070"/>
            <a:ext cx="91734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66FF"/>
                </a:solidFill>
              </a:rPr>
              <a:t>数据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 rot="10800000">
            <a:off x="2099157" y="4273349"/>
            <a:ext cx="255848" cy="1635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7257211" y="3654532"/>
            <a:ext cx="1370175" cy="1647849"/>
            <a:chOff x="7094623" y="4479848"/>
            <a:chExt cx="1370175" cy="1647849"/>
          </a:xfrm>
        </p:grpSpPr>
        <p:sp>
          <p:nvSpPr>
            <p:cNvPr id="31" name="圆角矩形 30"/>
            <p:cNvSpPr/>
            <p:nvPr/>
          </p:nvSpPr>
          <p:spPr>
            <a:xfrm>
              <a:off x="7220178" y="4784377"/>
              <a:ext cx="1119066" cy="3021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0066FF"/>
                  </a:solidFill>
                </a:rPr>
                <a:t>顺序</a:t>
              </a:r>
              <a:endParaRPr lang="zh-CN" altLang="en-US" sz="2000" dirty="0">
                <a:solidFill>
                  <a:srgbClr val="0066FF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220178" y="5212420"/>
              <a:ext cx="1119066" cy="3021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0066FF"/>
                  </a:solidFill>
                </a:rPr>
                <a:t>选择</a:t>
              </a:r>
              <a:endParaRPr lang="zh-CN" altLang="en-US" sz="2000" dirty="0">
                <a:solidFill>
                  <a:srgbClr val="0066FF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220178" y="5650917"/>
              <a:ext cx="1119066" cy="3021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66FF"/>
                  </a:solidFill>
                </a:rPr>
                <a:t>循环</a:t>
              </a:r>
              <a:endParaRPr lang="zh-CN" altLang="en-US" sz="2000" b="1" dirty="0">
                <a:solidFill>
                  <a:srgbClr val="0066FF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094623" y="4479848"/>
              <a:ext cx="1370175" cy="1647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3997583" y="4124067"/>
            <a:ext cx="91734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66FF"/>
                </a:solidFill>
              </a:rPr>
              <a:t>运算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  <p:cxnSp>
        <p:nvCxnSpPr>
          <p:cNvPr id="41" name="肘形连接符 40"/>
          <p:cNvCxnSpPr>
            <a:stCxn id="26" idx="2"/>
            <a:endCxn id="27" idx="0"/>
          </p:cNvCxnSpPr>
          <p:nvPr/>
        </p:nvCxnSpPr>
        <p:spPr>
          <a:xfrm rot="5400000">
            <a:off x="3427593" y="3097052"/>
            <a:ext cx="510895" cy="1543140"/>
          </a:xfrm>
          <a:prstGeom prst="bentConnector3">
            <a:avLst>
              <a:gd name="adj1" fmla="val 50000"/>
            </a:avLst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359593" y="4117763"/>
            <a:ext cx="147415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66FF"/>
                </a:solidFill>
              </a:rPr>
              <a:t>设计</a:t>
            </a:r>
            <a:r>
              <a:rPr lang="zh-CN" altLang="en-US" sz="2400" dirty="0" smtClean="0">
                <a:solidFill>
                  <a:srgbClr val="0066FF"/>
                </a:solidFill>
              </a:rPr>
              <a:t>结构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  <p:cxnSp>
        <p:nvCxnSpPr>
          <p:cNvPr id="47" name="肘形连接符 46"/>
          <p:cNvCxnSpPr>
            <a:endCxn id="39" idx="0"/>
          </p:cNvCxnSpPr>
          <p:nvPr/>
        </p:nvCxnSpPr>
        <p:spPr>
          <a:xfrm rot="16200000" flipH="1">
            <a:off x="4202319" y="3870129"/>
            <a:ext cx="506230" cy="1645"/>
          </a:xfrm>
          <a:prstGeom prst="bentConnector3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2"/>
            <a:endCxn id="44" idx="0"/>
          </p:cNvCxnSpPr>
          <p:nvPr/>
        </p:nvCxnSpPr>
        <p:spPr>
          <a:xfrm rot="16200000" flipH="1">
            <a:off x="5023347" y="3044438"/>
            <a:ext cx="504588" cy="1642062"/>
          </a:xfrm>
          <a:prstGeom prst="bentConnector3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99542" y="35315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66FF"/>
                </a:solidFill>
              </a:rPr>
              <a:t>数据类型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830858" y="3993461"/>
            <a:ext cx="1119066" cy="302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66FF"/>
                </a:solidFill>
              </a:rPr>
              <a:t>基类型</a:t>
            </a:r>
            <a:endParaRPr lang="zh-CN" altLang="en-US" sz="2000" dirty="0">
              <a:solidFill>
                <a:srgbClr val="0066FF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0858" y="4421504"/>
            <a:ext cx="1119066" cy="302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66FF"/>
                </a:solidFill>
              </a:rPr>
              <a:t>数组</a:t>
            </a:r>
            <a:endParaRPr lang="zh-CN" altLang="en-US" sz="2000" dirty="0">
              <a:solidFill>
                <a:srgbClr val="0066FF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30858" y="4860001"/>
            <a:ext cx="1119066" cy="302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66FF"/>
                </a:solidFill>
              </a:rPr>
              <a:t>自定义</a:t>
            </a:r>
            <a:endParaRPr lang="zh-CN" altLang="en-US" sz="2000" dirty="0">
              <a:solidFill>
                <a:srgbClr val="0066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0937" y="3484083"/>
            <a:ext cx="1370175" cy="181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6875809" y="4257955"/>
            <a:ext cx="255848" cy="1635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rot="5400000">
            <a:off x="4326685" y="4641842"/>
            <a:ext cx="255848" cy="1635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843247" y="4916375"/>
            <a:ext cx="3198002" cy="1443904"/>
            <a:chOff x="2891502" y="5083897"/>
            <a:chExt cx="3198002" cy="1443904"/>
          </a:xfrm>
        </p:grpSpPr>
        <p:sp>
          <p:nvSpPr>
            <p:cNvPr id="62" name="圆角矩形 61"/>
            <p:cNvSpPr/>
            <p:nvPr/>
          </p:nvSpPr>
          <p:spPr>
            <a:xfrm>
              <a:off x="2975275" y="5168822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66FF"/>
                  </a:solidFill>
                </a:rPr>
                <a:t>算数运算</a:t>
              </a:r>
              <a:endParaRPr lang="zh-CN" altLang="en-US" dirty="0">
                <a:solidFill>
                  <a:srgbClr val="0066FF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497061" y="5185097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66FF"/>
                  </a:solidFill>
                </a:rPr>
                <a:t>关系运算</a:t>
              </a:r>
              <a:endParaRPr lang="zh-CN" altLang="en-US" dirty="0">
                <a:solidFill>
                  <a:srgbClr val="0066FF"/>
                </a:solidFill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028169" y="5179311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66FF"/>
                  </a:solidFill>
                </a:rPr>
                <a:t>逻辑运算</a:t>
              </a:r>
              <a:endParaRPr lang="zh-CN" altLang="en-US" dirty="0">
                <a:solidFill>
                  <a:srgbClr val="0066FF"/>
                </a:solidFill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121393" y="5185097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66FF"/>
                  </a:solidFill>
                </a:rPr>
                <a:t>位运算</a:t>
              </a:r>
              <a:endParaRPr lang="zh-CN" altLang="en-US" dirty="0">
                <a:solidFill>
                  <a:srgbClr val="0066FF"/>
                </a:solidFill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32648" y="5187272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66FF"/>
                  </a:solidFill>
                </a:rPr>
                <a:t>…</a:t>
              </a:r>
              <a:endParaRPr lang="zh-CN" altLang="en-US" dirty="0">
                <a:solidFill>
                  <a:srgbClr val="0066FF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891502" y="5083897"/>
              <a:ext cx="3198002" cy="1443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323528" y="3088434"/>
            <a:ext cx="8568952" cy="33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 rot="5400000">
            <a:off x="4314323" y="2837113"/>
            <a:ext cx="255848" cy="1635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609599" y="5661527"/>
            <a:ext cx="1044116" cy="503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E0000"/>
                </a:solidFill>
              </a:rPr>
              <a:t>指针</a:t>
            </a:r>
            <a:endParaRPr lang="zh-CN" altLang="en-US" sz="2800" dirty="0">
              <a:solidFill>
                <a:srgbClr val="FE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509317" y="3149217"/>
            <a:ext cx="122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E0000"/>
                </a:solidFill>
              </a:rPr>
              <a:t>C</a:t>
            </a:r>
            <a:r>
              <a:rPr lang="zh-CN" altLang="en-US" sz="2400" dirty="0" smtClean="0">
                <a:solidFill>
                  <a:srgbClr val="FE0000"/>
                </a:solidFill>
              </a:rPr>
              <a:t>语言</a:t>
            </a:r>
            <a:endParaRPr lang="zh-CN" altLang="en-US" sz="2400" dirty="0">
              <a:solidFill>
                <a:srgbClr val="FE0000"/>
              </a:solidFill>
            </a:endParaRPr>
          </a:p>
        </p:txBody>
      </p:sp>
      <p:cxnSp>
        <p:nvCxnSpPr>
          <p:cNvPr id="76" name="肘形连接符 75"/>
          <p:cNvCxnSpPr>
            <a:stCxn id="21" idx="3"/>
            <a:endCxn id="26" idx="3"/>
          </p:cNvCxnSpPr>
          <p:nvPr/>
        </p:nvCxnSpPr>
        <p:spPr>
          <a:xfrm flipH="1">
            <a:off x="4913284" y="1903367"/>
            <a:ext cx="1176220" cy="1511291"/>
          </a:xfrm>
          <a:prstGeom prst="bentConnector3">
            <a:avLst>
              <a:gd name="adj1" fmla="val -19435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右箭头 77"/>
          <p:cNvSpPr/>
          <p:nvPr/>
        </p:nvSpPr>
        <p:spPr>
          <a:xfrm>
            <a:off x="3457076" y="4269928"/>
            <a:ext cx="451927" cy="151576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右箭头 78"/>
          <p:cNvSpPr/>
          <p:nvPr/>
        </p:nvSpPr>
        <p:spPr>
          <a:xfrm>
            <a:off x="4964702" y="4248054"/>
            <a:ext cx="352834" cy="151576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532888" y="5019750"/>
            <a:ext cx="357728" cy="12219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66FF"/>
                </a:solidFill>
              </a:rPr>
              <a:t>条件运算</a:t>
            </a:r>
            <a:endParaRPr lang="zh-CN" alt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669925" y="484188"/>
            <a:ext cx="82232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说明</a:t>
            </a:r>
          </a:p>
          <a:p>
            <a:pPr marL="1257300" lvl="2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结构体类型与结构体变量概念不同</a:t>
            </a:r>
          </a:p>
          <a:p>
            <a:pPr marL="1714500" lvl="3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类型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不分配内存；                      </a:t>
            </a:r>
            <a:r>
              <a:rPr lang="zh-CN" altLang="en-US" sz="2000" dirty="0">
                <a:solidFill>
                  <a:srgbClr val="FF5050"/>
                </a:solidFill>
                <a:latin typeface="+mn-ea"/>
                <a:ea typeface="+mn-ea"/>
              </a:rPr>
              <a:t>变量</a:t>
            </a:r>
            <a:r>
              <a:rPr lang="en-US" altLang="zh-CN" sz="2000" dirty="0">
                <a:solidFill>
                  <a:srgbClr val="FF5050"/>
                </a:solidFill>
                <a:latin typeface="+mn-ea"/>
                <a:ea typeface="+mn-ea"/>
              </a:rPr>
              <a:t>:</a:t>
            </a:r>
            <a:r>
              <a:rPr lang="zh-CN" altLang="en-US" sz="2000" dirty="0">
                <a:solidFill>
                  <a:srgbClr val="FF5050"/>
                </a:solidFill>
                <a:latin typeface="+mn-ea"/>
                <a:ea typeface="+mn-ea"/>
              </a:rPr>
              <a:t>分配内存</a:t>
            </a:r>
          </a:p>
          <a:p>
            <a:pPr marL="1714500" lvl="3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类型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不能赋值、存取、运算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;     </a:t>
            </a:r>
            <a:r>
              <a:rPr lang="zh-CN" altLang="en-US" sz="2000" dirty="0">
                <a:solidFill>
                  <a:srgbClr val="FF5050"/>
                </a:solidFill>
                <a:latin typeface="+mn-ea"/>
                <a:ea typeface="+mn-ea"/>
              </a:rPr>
              <a:t>变量</a:t>
            </a:r>
            <a:r>
              <a:rPr lang="en-US" altLang="zh-CN" sz="2000" dirty="0">
                <a:solidFill>
                  <a:srgbClr val="FF5050"/>
                </a:solidFill>
                <a:latin typeface="+mn-ea"/>
                <a:ea typeface="+mn-ea"/>
              </a:rPr>
              <a:t>:</a:t>
            </a:r>
            <a:r>
              <a:rPr lang="zh-CN" altLang="en-US" sz="2000" dirty="0">
                <a:solidFill>
                  <a:srgbClr val="FF5050"/>
                </a:solidFill>
                <a:latin typeface="+mn-ea"/>
                <a:ea typeface="+mn-ea"/>
              </a:rPr>
              <a:t>可以</a:t>
            </a:r>
          </a:p>
          <a:p>
            <a:pPr marL="1257300" lvl="2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结构体变量中的成员可单独使用，方法如普通变量；</a:t>
            </a:r>
          </a:p>
          <a:p>
            <a:pPr marL="1257300" lvl="2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结构体可嵌套</a:t>
            </a:r>
          </a:p>
        </p:txBody>
      </p:sp>
      <p:sp>
        <p:nvSpPr>
          <p:cNvPr id="952328" name="Text Box 8"/>
          <p:cNvSpPr txBox="1">
            <a:spLocks noChangeArrowheads="1"/>
          </p:cNvSpPr>
          <p:nvPr/>
        </p:nvSpPr>
        <p:spPr bwMode="auto">
          <a:xfrm>
            <a:off x="5427663" y="2889250"/>
            <a:ext cx="3386137" cy="3781425"/>
          </a:xfrm>
          <a:prstGeom prst="rect">
            <a:avLst/>
          </a:prstGeom>
          <a:solidFill>
            <a:srgbClr val="FFEFFB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struct  date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{    int month;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      int day;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      int year;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};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student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{   int  num;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char name[20];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    struct  date</a:t>
            </a:r>
            <a:r>
              <a:rPr lang="en-US" altLang="zh-CN" sz="2400">
                <a:solidFill>
                  <a:srgbClr val="3333FF"/>
                </a:solidFill>
                <a:latin typeface="+mn-ea"/>
                <a:ea typeface="+mn-ea"/>
              </a:rPr>
              <a:t>  birthday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}stu;</a:t>
            </a:r>
          </a:p>
        </p:txBody>
      </p:sp>
      <p:grpSp>
        <p:nvGrpSpPr>
          <p:cNvPr id="952329" name="Group 9"/>
          <p:cNvGrpSpPr>
            <a:grpSpLocks/>
          </p:cNvGrpSpPr>
          <p:nvPr/>
        </p:nvGrpSpPr>
        <p:grpSpPr bwMode="auto">
          <a:xfrm>
            <a:off x="1095375" y="3986213"/>
            <a:ext cx="4114800" cy="781050"/>
            <a:chOff x="1392" y="3648"/>
            <a:chExt cx="2592" cy="492"/>
          </a:xfrm>
        </p:grpSpPr>
        <p:sp>
          <p:nvSpPr>
            <p:cNvPr id="452625" name="Rectangle 10"/>
            <p:cNvSpPr>
              <a:spLocks noChangeArrowheads="1"/>
            </p:cNvSpPr>
            <p:nvPr/>
          </p:nvSpPr>
          <p:spPr bwMode="auto">
            <a:xfrm>
              <a:off x="1392" y="3648"/>
              <a:ext cx="259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zh-CN" sz="20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52626" name="Line 11"/>
            <p:cNvSpPr>
              <a:spLocks noChangeShapeType="1"/>
            </p:cNvSpPr>
            <p:nvPr/>
          </p:nvSpPr>
          <p:spPr bwMode="auto">
            <a:xfrm>
              <a:off x="1872" y="364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2627" name="Line 12"/>
            <p:cNvSpPr>
              <a:spLocks noChangeShapeType="1"/>
            </p:cNvSpPr>
            <p:nvPr/>
          </p:nvSpPr>
          <p:spPr bwMode="auto">
            <a:xfrm>
              <a:off x="2400" y="364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2628" name="Line 13"/>
            <p:cNvSpPr>
              <a:spLocks noChangeShapeType="1"/>
            </p:cNvSpPr>
            <p:nvPr/>
          </p:nvSpPr>
          <p:spPr bwMode="auto">
            <a:xfrm>
              <a:off x="2400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2629" name="Line 14"/>
            <p:cNvSpPr>
              <a:spLocks noChangeShapeType="1"/>
            </p:cNvSpPr>
            <p:nvPr/>
          </p:nvSpPr>
          <p:spPr bwMode="auto">
            <a:xfrm>
              <a:off x="2928" y="38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2630" name="Line 15"/>
            <p:cNvSpPr>
              <a:spLocks noChangeShapeType="1"/>
            </p:cNvSpPr>
            <p:nvPr/>
          </p:nvSpPr>
          <p:spPr bwMode="auto">
            <a:xfrm>
              <a:off x="3456" y="38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2631" name="Text Box 16"/>
            <p:cNvSpPr txBox="1">
              <a:spLocks noChangeArrowheads="1"/>
            </p:cNvSpPr>
            <p:nvPr/>
          </p:nvSpPr>
          <p:spPr bwMode="auto">
            <a:xfrm>
              <a:off x="1430" y="3753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num</a:t>
              </a:r>
            </a:p>
          </p:txBody>
        </p:sp>
        <p:sp>
          <p:nvSpPr>
            <p:cNvPr id="452632" name="Text Box 17"/>
            <p:cNvSpPr txBox="1">
              <a:spLocks noChangeArrowheads="1"/>
            </p:cNvSpPr>
            <p:nvPr/>
          </p:nvSpPr>
          <p:spPr bwMode="auto">
            <a:xfrm>
              <a:off x="1958" y="3753"/>
              <a:ext cx="5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452633" name="Text Box 18"/>
            <p:cNvSpPr txBox="1">
              <a:spLocks noChangeArrowheads="1"/>
            </p:cNvSpPr>
            <p:nvPr/>
          </p:nvSpPr>
          <p:spPr bwMode="auto">
            <a:xfrm>
              <a:off x="2928" y="3648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birthday</a:t>
              </a:r>
            </a:p>
          </p:txBody>
        </p:sp>
        <p:sp>
          <p:nvSpPr>
            <p:cNvPr id="452634" name="Text Box 19"/>
            <p:cNvSpPr txBox="1">
              <a:spLocks noChangeArrowheads="1"/>
            </p:cNvSpPr>
            <p:nvPr/>
          </p:nvSpPr>
          <p:spPr bwMode="auto">
            <a:xfrm>
              <a:off x="2400" y="3888"/>
              <a:ext cx="5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month</a:t>
              </a:r>
            </a:p>
          </p:txBody>
        </p:sp>
        <p:sp>
          <p:nvSpPr>
            <p:cNvPr id="452635" name="Text Box 20"/>
            <p:cNvSpPr txBox="1">
              <a:spLocks noChangeArrowheads="1"/>
            </p:cNvSpPr>
            <p:nvPr/>
          </p:nvSpPr>
          <p:spPr bwMode="auto">
            <a:xfrm>
              <a:off x="3024" y="3888"/>
              <a:ext cx="3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day</a:t>
              </a:r>
            </a:p>
          </p:txBody>
        </p:sp>
        <p:sp>
          <p:nvSpPr>
            <p:cNvPr id="452636" name="Text Box 21"/>
            <p:cNvSpPr txBox="1">
              <a:spLocks noChangeArrowheads="1"/>
            </p:cNvSpPr>
            <p:nvPr/>
          </p:nvSpPr>
          <p:spPr bwMode="auto">
            <a:xfrm>
              <a:off x="3504" y="3888"/>
              <a:ext cx="4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year</a:t>
              </a:r>
            </a:p>
          </p:txBody>
        </p:sp>
      </p:grpSp>
      <p:sp>
        <p:nvSpPr>
          <p:cNvPr id="952342" name="Text Box 22"/>
          <p:cNvSpPr txBox="1">
            <a:spLocks noChangeArrowheads="1"/>
          </p:cNvSpPr>
          <p:nvPr/>
        </p:nvSpPr>
        <p:spPr bwMode="auto">
          <a:xfrm>
            <a:off x="1042988" y="4951413"/>
            <a:ext cx="4192587" cy="1036637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>
                <a:solidFill>
                  <a:srgbClr val="FFFF66"/>
                </a:solidFill>
                <a:latin typeface="+mn-ea"/>
                <a:ea typeface="+mn-ea"/>
              </a:rPr>
              <a:t>printf ("%d ", sizeof (stu) ); </a:t>
            </a:r>
          </a:p>
          <a:p>
            <a:pPr>
              <a:spcBef>
                <a:spcPct val="0"/>
              </a:spcBef>
            </a:pPr>
            <a:endParaRPr lang="en-US" altLang="zh-CN" sz="1200">
              <a:solidFill>
                <a:srgbClr val="FFFF66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endParaRPr lang="en-US" altLang="zh-CN" sz="1200">
              <a:solidFill>
                <a:srgbClr val="FFFF66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endParaRPr lang="en-US" altLang="zh-CN" sz="1200">
              <a:solidFill>
                <a:srgbClr val="FFFF66"/>
              </a:solidFill>
              <a:latin typeface="+mn-ea"/>
              <a:ea typeface="+mn-ea"/>
            </a:endParaRPr>
          </a:p>
        </p:txBody>
      </p:sp>
      <p:sp>
        <p:nvSpPr>
          <p:cNvPr id="952343" name="Text Box 23"/>
          <p:cNvSpPr txBox="1">
            <a:spLocks noChangeArrowheads="1"/>
          </p:cNvSpPr>
          <p:nvPr/>
        </p:nvSpPr>
        <p:spPr bwMode="auto">
          <a:xfrm>
            <a:off x="5443538" y="2882900"/>
            <a:ext cx="3363912" cy="3773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1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student</a:t>
            </a:r>
          </a:p>
          <a:p>
            <a:pPr>
              <a:lnSpc>
                <a:spcPct val="111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{   int  num;</a:t>
            </a:r>
          </a:p>
          <a:p>
            <a:pPr>
              <a:lnSpc>
                <a:spcPct val="111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char name[20];</a:t>
            </a:r>
          </a:p>
          <a:p>
            <a:pPr>
              <a:lnSpc>
                <a:spcPct val="111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struct  date </a:t>
            </a:r>
          </a:p>
          <a:p>
            <a:pPr>
              <a:lnSpc>
                <a:spcPct val="111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      {    int month;</a:t>
            </a:r>
          </a:p>
          <a:p>
            <a:pPr>
              <a:lnSpc>
                <a:spcPct val="111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            int day;</a:t>
            </a:r>
          </a:p>
          <a:p>
            <a:pPr>
              <a:lnSpc>
                <a:spcPct val="111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            int year;</a:t>
            </a:r>
          </a:p>
          <a:p>
            <a:pPr>
              <a:lnSpc>
                <a:spcPct val="111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      }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birthday;</a:t>
            </a:r>
          </a:p>
          <a:p>
            <a:pPr>
              <a:lnSpc>
                <a:spcPct val="111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}stu;</a:t>
            </a:r>
          </a:p>
        </p:txBody>
      </p:sp>
      <p:grpSp>
        <p:nvGrpSpPr>
          <p:cNvPr id="952348" name="Group 28"/>
          <p:cNvGrpSpPr>
            <a:grpSpLocks/>
          </p:cNvGrpSpPr>
          <p:nvPr/>
        </p:nvGrpSpPr>
        <p:grpSpPr bwMode="auto">
          <a:xfrm>
            <a:off x="2528888" y="5710238"/>
            <a:ext cx="3162300" cy="736600"/>
            <a:chOff x="1593" y="3597"/>
            <a:chExt cx="1992" cy="464"/>
          </a:xfrm>
        </p:grpSpPr>
        <p:sp>
          <p:nvSpPr>
            <p:cNvPr id="452623" name="Line 25"/>
            <p:cNvSpPr>
              <a:spLocks noChangeShapeType="1"/>
            </p:cNvSpPr>
            <p:nvPr/>
          </p:nvSpPr>
          <p:spPr bwMode="auto">
            <a:xfrm>
              <a:off x="1593" y="4061"/>
              <a:ext cx="199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2624" name="Line 26"/>
            <p:cNvSpPr>
              <a:spLocks noChangeShapeType="1"/>
            </p:cNvSpPr>
            <p:nvPr/>
          </p:nvSpPr>
          <p:spPr bwMode="auto">
            <a:xfrm flipV="1">
              <a:off x="1601" y="3597"/>
              <a:ext cx="0" cy="4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952347" name="Text Box 27"/>
          <p:cNvSpPr txBox="1">
            <a:spLocks noChangeArrowheads="1"/>
          </p:cNvSpPr>
          <p:nvPr/>
        </p:nvSpPr>
        <p:spPr bwMode="auto">
          <a:xfrm>
            <a:off x="1163638" y="5387975"/>
            <a:ext cx="16693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FFFF66"/>
                </a:solidFill>
                <a:latin typeface="+mn-ea"/>
                <a:ea typeface="+mn-ea"/>
              </a:rPr>
              <a:t>结果：</a:t>
            </a:r>
            <a:r>
              <a:rPr lang="en-US" altLang="zh-CN" sz="2800">
                <a:solidFill>
                  <a:srgbClr val="FFFF66"/>
                </a:solidFill>
                <a:latin typeface="+mn-ea"/>
                <a:ea typeface="+mn-ea"/>
              </a:rPr>
              <a:t>28</a:t>
            </a:r>
            <a:endParaRPr lang="en-US" altLang="zh-CN" sz="24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5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5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95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8" grpId="0" animBg="1" autoUpdateAnimBg="0"/>
      <p:bldP spid="952342" grpId="0" animBg="1" autoUpdateAnimBg="0"/>
      <p:bldP spid="952343" grpId="0" animBg="1" autoUpdateAnimBg="0"/>
      <p:bldP spid="9523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323528" y="995861"/>
            <a:ext cx="79565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结构体成员名与程序中变量名可相同，两者不代表同一个对象。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954376" name="Text Box 8"/>
          <p:cNvSpPr txBox="1">
            <a:spLocks noChangeArrowheads="1"/>
          </p:cNvSpPr>
          <p:nvPr/>
        </p:nvSpPr>
        <p:spPr bwMode="auto">
          <a:xfrm>
            <a:off x="2655888" y="2241550"/>
            <a:ext cx="3062287" cy="2759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student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{  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char name[20];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float score;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}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;</a:t>
            </a:r>
          </a:p>
        </p:txBody>
      </p:sp>
      <p:sp>
        <p:nvSpPr>
          <p:cNvPr id="954377" name="AutoShape 9"/>
          <p:cNvSpPr>
            <a:spLocks noChangeArrowheads="1"/>
          </p:cNvSpPr>
          <p:nvPr/>
        </p:nvSpPr>
        <p:spPr bwMode="auto">
          <a:xfrm>
            <a:off x="5978525" y="2527152"/>
            <a:ext cx="1326302" cy="463846"/>
          </a:xfrm>
          <a:prstGeom prst="wedgeRectCallout">
            <a:avLst>
              <a:gd name="adj1" fmla="val -156208"/>
              <a:gd name="adj2" fmla="val 51282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stu. num</a:t>
            </a:r>
          </a:p>
        </p:txBody>
      </p:sp>
      <p:sp>
        <p:nvSpPr>
          <p:cNvPr id="954378" name="AutoShape 10"/>
          <p:cNvSpPr>
            <a:spLocks noChangeArrowheads="1"/>
          </p:cNvSpPr>
          <p:nvPr/>
        </p:nvSpPr>
        <p:spPr bwMode="auto">
          <a:xfrm>
            <a:off x="6173788" y="4178152"/>
            <a:ext cx="786090" cy="463846"/>
          </a:xfrm>
          <a:prstGeom prst="wedgeRectCallout">
            <a:avLst>
              <a:gd name="adj1" fmla="val -311523"/>
              <a:gd name="adj2" fmla="val 75000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num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01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6" grpId="0" animBg="1" autoUpdateAnimBg="0"/>
      <p:bldP spid="954377" grpId="0" animBg="1" autoUpdateAnimBg="0"/>
      <p:bldP spid="95437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结构体</a:t>
            </a:r>
            <a:r>
              <a:rPr lang="zh-CN" altLang="en-US" sz="3200" dirty="0">
                <a:solidFill>
                  <a:srgbClr val="0000CC"/>
                </a:solidFill>
                <a:latin typeface="+mn-ea"/>
                <a:ea typeface="+mn-ea"/>
              </a:rPr>
              <a:t>变量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的引用</a:t>
            </a:r>
            <a:endParaRPr lang="zh-CN" altLang="en-US" sz="3200" dirty="0">
              <a:solidFill>
                <a:srgbClr val="0000CC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引用规则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结构体变量</a:t>
            </a:r>
            <a:r>
              <a:rPr lang="zh-CN" altLang="en-US" sz="2400" dirty="0">
                <a:solidFill>
                  <a:srgbClr val="FF5050"/>
                </a:solidFill>
                <a:latin typeface="+mn-ea"/>
                <a:ea typeface="+mn-ea"/>
              </a:rPr>
              <a:t>不能整体引用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只能引用变量</a:t>
            </a:r>
            <a:r>
              <a:rPr lang="zh-CN" altLang="en-US" sz="2400" dirty="0">
                <a:solidFill>
                  <a:srgbClr val="FF5050"/>
                </a:solidFill>
                <a:latin typeface="+mn-ea"/>
                <a:ea typeface="+mn-ea"/>
              </a:rPr>
              <a:t>成员</a:t>
            </a:r>
          </a:p>
        </p:txBody>
      </p:sp>
      <p:sp>
        <p:nvSpPr>
          <p:cNvPr id="956424" name="Text Box 8"/>
          <p:cNvSpPr txBox="1">
            <a:spLocks noChangeArrowheads="1"/>
          </p:cNvSpPr>
          <p:nvPr/>
        </p:nvSpPr>
        <p:spPr bwMode="auto">
          <a:xfrm>
            <a:off x="2522538" y="2308225"/>
            <a:ext cx="4459287" cy="626701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EB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90000" bIns="360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0066FF"/>
                </a:solidFill>
                <a:latin typeface="+mn-ea"/>
                <a:ea typeface="+mn-ea"/>
              </a:rPr>
              <a:t>结构体变量名</a:t>
            </a:r>
            <a:r>
              <a:rPr kumimoji="0" lang="en-US" altLang="zh-CN" sz="3600">
                <a:solidFill>
                  <a:srgbClr val="FF5050"/>
                </a:solidFill>
                <a:latin typeface="+mn-ea"/>
                <a:ea typeface="+mn-ea"/>
              </a:rPr>
              <a:t>.</a:t>
            </a:r>
            <a:r>
              <a:rPr kumimoji="0" lang="zh-CN" altLang="en-US" sz="2800">
                <a:solidFill>
                  <a:srgbClr val="0066FF"/>
                </a:solidFill>
                <a:latin typeface="+mn-ea"/>
                <a:ea typeface="+mn-ea"/>
              </a:rPr>
              <a:t>成员名</a:t>
            </a:r>
            <a:r>
              <a:rPr kumimoji="0" lang="zh-CN" altLang="en-US" sz="2800">
                <a:solidFill>
                  <a:srgbClr val="006600"/>
                </a:solidFill>
                <a:latin typeface="+mn-ea"/>
                <a:ea typeface="+mn-ea"/>
              </a:rPr>
              <a:t>   </a:t>
            </a:r>
          </a:p>
        </p:txBody>
      </p:sp>
      <p:sp>
        <p:nvSpPr>
          <p:cNvPr id="956425" name="AutoShape 9"/>
          <p:cNvSpPr>
            <a:spLocks noChangeArrowheads="1"/>
          </p:cNvSpPr>
          <p:nvPr/>
        </p:nvSpPr>
        <p:spPr bwMode="auto">
          <a:xfrm>
            <a:off x="5124450" y="3365908"/>
            <a:ext cx="2445198" cy="1202510"/>
          </a:xfrm>
          <a:prstGeom prst="wedgeRectCallout">
            <a:avLst>
              <a:gd name="adj1" fmla="val -40903"/>
              <a:gd name="adj2" fmla="val -90708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成员运算符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优先级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结合性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从左向右</a:t>
            </a:r>
          </a:p>
        </p:txBody>
      </p:sp>
      <p:grpSp>
        <p:nvGrpSpPr>
          <p:cNvPr id="956431" name="Group 15"/>
          <p:cNvGrpSpPr>
            <a:grpSpLocks/>
          </p:cNvGrpSpPr>
          <p:nvPr/>
        </p:nvGrpSpPr>
        <p:grpSpPr bwMode="auto">
          <a:xfrm>
            <a:off x="2085975" y="3205163"/>
            <a:ext cx="6359526" cy="3051175"/>
            <a:chOff x="1314" y="2019"/>
            <a:chExt cx="4006" cy="1922"/>
          </a:xfrm>
        </p:grpSpPr>
        <p:sp>
          <p:nvSpPr>
            <p:cNvPr id="454667" name="Text Box 11"/>
            <p:cNvSpPr txBox="1">
              <a:spLocks noChangeArrowheads="1"/>
            </p:cNvSpPr>
            <p:nvPr/>
          </p:nvSpPr>
          <p:spPr bwMode="auto">
            <a:xfrm>
              <a:off x="1314" y="2019"/>
              <a:ext cx="1583" cy="19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</a:rPr>
                <a:t>struct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</a:t>
              </a:r>
              <a:r>
                <a:rPr lang="en-US" altLang="zh-CN" sz="2400" dirty="0">
                  <a:solidFill>
                    <a:srgbClr val="FF0000"/>
                  </a:solidFill>
                  <a:latin typeface="+mn-ea"/>
                  <a:ea typeface="+mn-ea"/>
                </a:rPr>
                <a:t>student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+mn-ea"/>
                  <a:ea typeface="+mn-ea"/>
                </a:rPr>
                <a:t>{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num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char  name[20];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char sex;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age;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float score;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char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addr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[30];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+mn-ea"/>
                  <a:ea typeface="+mn-ea"/>
                </a:rPr>
                <a:t>}stu1,stu2; </a:t>
              </a:r>
            </a:p>
          </p:txBody>
        </p:sp>
        <p:sp>
          <p:nvSpPr>
            <p:cNvPr id="454668" name="AutoShape 12"/>
            <p:cNvSpPr>
              <a:spLocks noChangeArrowheads="1"/>
            </p:cNvSpPr>
            <p:nvPr/>
          </p:nvSpPr>
          <p:spPr bwMode="auto">
            <a:xfrm>
              <a:off x="3345" y="2277"/>
              <a:ext cx="1180" cy="273"/>
            </a:xfrm>
            <a:prstGeom prst="wedgeRectCallout">
              <a:avLst>
                <a:gd name="adj1" fmla="val -138745"/>
                <a:gd name="adj2" fmla="val 4949"/>
              </a:avLst>
            </a:prstGeom>
            <a:solidFill>
              <a:srgbClr val="FFCC99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200">
                  <a:solidFill>
                    <a:schemeClr val="tx1"/>
                  </a:solidFill>
                  <a:latin typeface="+mn-ea"/>
                  <a:ea typeface="+mn-ea"/>
                </a:rPr>
                <a:t>stu1.num=10;</a:t>
              </a:r>
            </a:p>
          </p:txBody>
        </p:sp>
        <p:sp>
          <p:nvSpPr>
            <p:cNvPr id="454669" name="AutoShape 13"/>
            <p:cNvSpPr>
              <a:spLocks noChangeArrowheads="1"/>
            </p:cNvSpPr>
            <p:nvPr/>
          </p:nvSpPr>
          <p:spPr bwMode="auto">
            <a:xfrm>
              <a:off x="3383" y="2981"/>
              <a:ext cx="1058" cy="273"/>
            </a:xfrm>
            <a:prstGeom prst="wedgeRectCallout">
              <a:avLst>
                <a:gd name="adj1" fmla="val -157986"/>
                <a:gd name="adj2" fmla="val 171"/>
              </a:avLst>
            </a:prstGeom>
            <a:solidFill>
              <a:srgbClr val="FFCC99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200">
                  <a:solidFill>
                    <a:schemeClr val="tx1"/>
                  </a:solidFill>
                  <a:latin typeface="+mn-ea"/>
                  <a:ea typeface="+mn-ea"/>
                </a:rPr>
                <a:t> stu1.age++;</a:t>
              </a:r>
            </a:p>
          </p:txBody>
        </p:sp>
        <p:sp>
          <p:nvSpPr>
            <p:cNvPr id="454670" name="AutoShape 14"/>
            <p:cNvSpPr>
              <a:spLocks noChangeArrowheads="1"/>
            </p:cNvSpPr>
            <p:nvPr/>
          </p:nvSpPr>
          <p:spPr bwMode="auto">
            <a:xfrm>
              <a:off x="3382" y="3426"/>
              <a:ext cx="1938" cy="486"/>
            </a:xfrm>
            <a:prstGeom prst="wedgeRectCallout">
              <a:avLst>
                <a:gd name="adj1" fmla="val -96111"/>
                <a:gd name="adj2" fmla="val -66667"/>
              </a:avLst>
            </a:prstGeom>
            <a:solidFill>
              <a:srgbClr val="FFCC99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200">
                  <a:solidFill>
                    <a:schemeClr val="tx1"/>
                  </a:solidFill>
                  <a:latin typeface="+mn-ea"/>
                  <a:ea typeface="+mn-ea"/>
                </a:rPr>
                <a:t>stu1.score=85.5;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200">
                  <a:solidFill>
                    <a:schemeClr val="tx1"/>
                  </a:solidFill>
                  <a:latin typeface="+mn-ea"/>
                  <a:ea typeface="+mn-ea"/>
                </a:rPr>
                <a:t>stu1.score+=stu2.score;</a:t>
              </a:r>
            </a:p>
          </p:txBody>
        </p:sp>
      </p:grpSp>
      <p:sp>
        <p:nvSpPr>
          <p:cNvPr id="1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47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6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4" grpId="0" animBg="1" autoUpdateAnimBg="0"/>
      <p:bldP spid="95642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7" name="Text Box 8"/>
          <p:cNvSpPr txBox="1">
            <a:spLocks noChangeArrowheads="1"/>
          </p:cNvSpPr>
          <p:nvPr/>
        </p:nvSpPr>
        <p:spPr bwMode="auto">
          <a:xfrm>
            <a:off x="1706563" y="842963"/>
            <a:ext cx="6199187" cy="5241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 struct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student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{ 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int No;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    float score;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 } stu1,stu2; 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58473" name="Text Box 9"/>
          <p:cNvSpPr txBox="1">
            <a:spLocks noChangeArrowheads="1"/>
          </p:cNvSpPr>
          <p:nvPr/>
        </p:nvSpPr>
        <p:spPr bwMode="auto">
          <a:xfrm>
            <a:off x="1922463" y="3136900"/>
            <a:ext cx="389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scanf(“%d,%f”,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&amp;stu1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);  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58474" name="Text Box 10"/>
          <p:cNvSpPr txBox="1">
            <a:spLocks noChangeArrowheads="1"/>
          </p:cNvSpPr>
          <p:nvPr/>
        </p:nvSpPr>
        <p:spPr bwMode="auto">
          <a:xfrm>
            <a:off x="1922463" y="3544888"/>
            <a:ext cx="611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scanf(“%d,%f”,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&amp;stu1.No, &amp;stu1.score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);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58475" name="Text Box 11"/>
          <p:cNvSpPr txBox="1">
            <a:spLocks noChangeArrowheads="1"/>
          </p:cNvSpPr>
          <p:nvPr/>
        </p:nvSpPr>
        <p:spPr bwMode="auto">
          <a:xfrm>
            <a:off x="1922463" y="4081463"/>
            <a:ext cx="395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printf(“%d,%f”,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stu1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);     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58476" name="Text Box 12"/>
          <p:cNvSpPr txBox="1">
            <a:spLocks noChangeArrowheads="1"/>
          </p:cNvSpPr>
          <p:nvPr/>
        </p:nvSpPr>
        <p:spPr bwMode="auto">
          <a:xfrm>
            <a:off x="1922463" y="4489450"/>
            <a:ext cx="584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printf(“%d,%f” ,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stu1.No, stu1.score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);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58477" name="Text Box 13"/>
          <p:cNvSpPr txBox="1">
            <a:spLocks noChangeArrowheads="1"/>
          </p:cNvSpPr>
          <p:nvPr/>
        </p:nvSpPr>
        <p:spPr bwMode="auto">
          <a:xfrm>
            <a:off x="1922463" y="5056188"/>
            <a:ext cx="220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stu2=stu1;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3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58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5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73" grpId="0" autoUpdateAnimBg="0"/>
      <p:bldP spid="958474" grpId="0" autoUpdateAnimBg="0"/>
      <p:bldP spid="958475" grpId="0" autoUpdateAnimBg="0"/>
      <p:bldP spid="958476" grpId="0" autoUpdateAnimBg="0"/>
      <p:bldP spid="9584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290513" y="827089"/>
            <a:ext cx="7956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结构体成员本身又是一个结构体类型，则需要找到最低一级的成员。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960538" name="Group 26"/>
          <p:cNvGrpSpPr>
            <a:grpSpLocks/>
          </p:cNvGrpSpPr>
          <p:nvPr/>
        </p:nvGrpSpPr>
        <p:grpSpPr bwMode="auto">
          <a:xfrm>
            <a:off x="1225550" y="1868488"/>
            <a:ext cx="7162800" cy="3416300"/>
            <a:chOff x="772" y="1177"/>
            <a:chExt cx="4512" cy="2152"/>
          </a:xfrm>
        </p:grpSpPr>
        <p:grpSp>
          <p:nvGrpSpPr>
            <p:cNvPr id="456714" name="Group 25"/>
            <p:cNvGrpSpPr>
              <a:grpSpLocks/>
            </p:cNvGrpSpPr>
            <p:nvPr/>
          </p:nvGrpSpPr>
          <p:grpSpPr bwMode="auto">
            <a:xfrm>
              <a:off x="772" y="1177"/>
              <a:ext cx="4512" cy="2152"/>
              <a:chOff x="772" y="1177"/>
              <a:chExt cx="4512" cy="2152"/>
            </a:xfrm>
          </p:grpSpPr>
          <p:sp>
            <p:nvSpPr>
              <p:cNvPr id="456716" name="Text Box 10"/>
              <p:cNvSpPr txBox="1">
                <a:spLocks noChangeArrowheads="1"/>
              </p:cNvSpPr>
              <p:nvPr/>
            </p:nvSpPr>
            <p:spPr bwMode="auto">
              <a:xfrm>
                <a:off x="772" y="1177"/>
                <a:ext cx="1583" cy="21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400" dirty="0" err="1">
                    <a:solidFill>
                      <a:srgbClr val="0000FF"/>
                    </a:solidFill>
                    <a:latin typeface="+mn-ea"/>
                    <a:ea typeface="+mn-ea"/>
                  </a:rPr>
                  <a:t>struct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student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{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int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 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num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    char name[20];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rgbClr val="660066"/>
                    </a:solidFill>
                    <a:latin typeface="+mn-ea"/>
                    <a:ea typeface="+mn-ea"/>
                  </a:rPr>
                  <a:t>    </a:t>
                </a:r>
                <a:r>
                  <a:rPr lang="en-US" altLang="zh-CN" sz="2400" dirty="0" err="1">
                    <a:latin typeface="+mn-ea"/>
                    <a:ea typeface="+mn-ea"/>
                  </a:rPr>
                  <a:t>struct</a:t>
                </a:r>
                <a:r>
                  <a:rPr lang="en-US" altLang="zh-CN" sz="2400" dirty="0">
                    <a:latin typeface="+mn-ea"/>
                    <a:ea typeface="+mn-ea"/>
                  </a:rPr>
                  <a:t>  date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+mn-ea"/>
                    <a:ea typeface="+mn-ea"/>
                  </a:rPr>
                  <a:t>     {  </a:t>
                </a:r>
                <a:r>
                  <a:rPr lang="en-US" altLang="zh-CN" sz="2400" dirty="0" err="1">
                    <a:latin typeface="+mn-ea"/>
                    <a:ea typeface="+mn-ea"/>
                  </a:rPr>
                  <a:t>int</a:t>
                </a:r>
                <a:r>
                  <a:rPr lang="en-US" altLang="zh-CN" sz="2400" dirty="0">
                    <a:latin typeface="+mn-ea"/>
                    <a:ea typeface="+mn-ea"/>
                  </a:rPr>
                  <a:t> month;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+mn-ea"/>
                    <a:ea typeface="+mn-ea"/>
                  </a:rPr>
                  <a:t>         </a:t>
                </a:r>
                <a:r>
                  <a:rPr lang="en-US" altLang="zh-CN" sz="2400" dirty="0" err="1">
                    <a:latin typeface="+mn-ea"/>
                    <a:ea typeface="+mn-ea"/>
                  </a:rPr>
                  <a:t>int</a:t>
                </a:r>
                <a:r>
                  <a:rPr lang="en-US" altLang="zh-CN" sz="2400" dirty="0">
                    <a:latin typeface="+mn-ea"/>
                    <a:ea typeface="+mn-ea"/>
                  </a:rPr>
                  <a:t> day;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+mn-ea"/>
                    <a:ea typeface="+mn-ea"/>
                  </a:rPr>
                  <a:t>         </a:t>
                </a:r>
                <a:r>
                  <a:rPr lang="en-US" altLang="zh-CN" sz="2400" dirty="0" err="1">
                    <a:latin typeface="+mn-ea"/>
                    <a:ea typeface="+mn-ea"/>
                  </a:rPr>
                  <a:t>int</a:t>
                </a:r>
                <a:r>
                  <a:rPr lang="en-US" altLang="zh-CN" sz="2400" dirty="0">
                    <a:latin typeface="+mn-ea"/>
                    <a:ea typeface="+mn-ea"/>
                  </a:rPr>
                  <a:t> year;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+mn-ea"/>
                    <a:ea typeface="+mn-ea"/>
                  </a:rPr>
                  <a:t>     }birthday;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}stu1,stu2;</a:t>
                </a:r>
              </a:p>
            </p:txBody>
          </p:sp>
          <p:grpSp>
            <p:nvGrpSpPr>
              <p:cNvPr id="456717" name="Group 11"/>
              <p:cNvGrpSpPr>
                <a:grpSpLocks/>
              </p:cNvGrpSpPr>
              <p:nvPr/>
            </p:nvGrpSpPr>
            <p:grpSpPr bwMode="auto">
              <a:xfrm>
                <a:off x="2692" y="2329"/>
                <a:ext cx="2592" cy="492"/>
                <a:chOff x="1392" y="3648"/>
                <a:chExt cx="2592" cy="492"/>
              </a:xfrm>
            </p:grpSpPr>
            <p:sp>
              <p:nvSpPr>
                <p:cNvPr id="45671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3648"/>
                  <a:ext cx="2592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endParaRPr lang="zh-CN" altLang="zh-CN" sz="2000" b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456719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56720" name="Line 14"/>
                <p:cNvSpPr>
                  <a:spLocks noChangeShapeType="1"/>
                </p:cNvSpPr>
                <p:nvPr/>
              </p:nvSpPr>
              <p:spPr bwMode="auto">
                <a:xfrm>
                  <a:off x="2400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56721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3888"/>
                  <a:ext cx="1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56722" name="Line 16"/>
                <p:cNvSpPr>
                  <a:spLocks noChangeShapeType="1"/>
                </p:cNvSpPr>
                <p:nvPr/>
              </p:nvSpPr>
              <p:spPr bwMode="auto">
                <a:xfrm>
                  <a:off x="2928" y="388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56723" name="Line 17"/>
                <p:cNvSpPr>
                  <a:spLocks noChangeShapeType="1"/>
                </p:cNvSpPr>
                <p:nvPr/>
              </p:nvSpPr>
              <p:spPr bwMode="auto">
                <a:xfrm>
                  <a:off x="3456" y="388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567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30" y="3753"/>
                  <a:ext cx="43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num</a:t>
                  </a:r>
                </a:p>
              </p:txBody>
            </p:sp>
            <p:sp>
              <p:nvSpPr>
                <p:cNvPr id="45672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958" y="3753"/>
                  <a:ext cx="50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name</a:t>
                  </a:r>
                </a:p>
              </p:txBody>
            </p:sp>
            <p:sp>
              <p:nvSpPr>
                <p:cNvPr id="45672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70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birthday</a:t>
                  </a:r>
                </a:p>
              </p:txBody>
            </p:sp>
            <p:sp>
              <p:nvSpPr>
                <p:cNvPr id="45672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00" y="3888"/>
                  <a:ext cx="58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month</a:t>
                  </a:r>
                </a:p>
              </p:txBody>
            </p:sp>
            <p:sp>
              <p:nvSpPr>
                <p:cNvPr id="4567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024" y="3888"/>
                  <a:ext cx="3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day</a:t>
                  </a:r>
                </a:p>
              </p:txBody>
            </p:sp>
            <p:sp>
              <p:nvSpPr>
                <p:cNvPr id="45672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504" y="3888"/>
                  <a:ext cx="42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year</a:t>
                  </a:r>
                </a:p>
              </p:txBody>
            </p:sp>
          </p:grpSp>
        </p:grpSp>
        <p:sp>
          <p:nvSpPr>
            <p:cNvPr id="456715" name="AutoShape 24"/>
            <p:cNvSpPr>
              <a:spLocks noChangeArrowheads="1"/>
            </p:cNvSpPr>
            <p:nvPr/>
          </p:nvSpPr>
          <p:spPr bwMode="auto">
            <a:xfrm>
              <a:off x="2455" y="1619"/>
              <a:ext cx="2222" cy="292"/>
            </a:xfrm>
            <a:prstGeom prst="wedgeRectCallout">
              <a:avLst>
                <a:gd name="adj1" fmla="val -59486"/>
                <a:gd name="adj2" fmla="val 147079"/>
              </a:avLst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stu1.</a:t>
              </a:r>
              <a:r>
                <a:rPr lang="en-US" altLang="zh-CN" sz="2400">
                  <a:latin typeface="+mn-ea"/>
                  <a:ea typeface="+mn-ea"/>
                </a:rPr>
                <a:t>birthday.</a:t>
              </a: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month=12;</a:t>
              </a:r>
            </a:p>
          </p:txBody>
        </p:sp>
      </p:grpSp>
      <p:sp>
        <p:nvSpPr>
          <p:cNvPr id="960539" name="Rectangle 27"/>
          <p:cNvSpPr>
            <a:spLocks noChangeArrowheads="1"/>
          </p:cNvSpPr>
          <p:nvPr/>
        </p:nvSpPr>
        <p:spPr bwMode="auto">
          <a:xfrm>
            <a:off x="259402" y="5492408"/>
            <a:ext cx="79565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371600" lvl="2" indent="-4572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zh-CN" sz="2800" dirty="0">
                <a:solidFill>
                  <a:schemeClr val="tx1"/>
                </a:solidFill>
                <a:latin typeface="+mn-ea"/>
                <a:ea typeface="+mn-ea"/>
              </a:rPr>
              <a:t>结构体变量的成员与普通变量用法相同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2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6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4"/>
          <p:cNvSpPr>
            <a:spLocks noChangeArrowheads="1"/>
          </p:cNvSpPr>
          <p:nvPr/>
        </p:nvSpPr>
        <p:spPr bwMode="auto">
          <a:xfrm>
            <a:off x="419395" y="438656"/>
            <a:ext cx="79565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结构体</a:t>
            </a:r>
            <a:r>
              <a:rPr lang="zh-CN" altLang="en-US" sz="3200" dirty="0">
                <a:solidFill>
                  <a:srgbClr val="0000CC"/>
                </a:solidFill>
                <a:latin typeface="+mn-ea"/>
                <a:ea typeface="+mn-ea"/>
              </a:rPr>
              <a:t>变量的初始化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kumimoji="0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形式一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62568" name="Text Box 8"/>
          <p:cNvSpPr txBox="1">
            <a:spLocks noChangeArrowheads="1"/>
          </p:cNvSpPr>
          <p:nvPr/>
        </p:nvSpPr>
        <p:spPr bwMode="auto">
          <a:xfrm>
            <a:off x="2724445" y="1172081"/>
            <a:ext cx="6015037" cy="232092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EE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   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结构体名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类型标识符    成员名</a:t>
            </a:r>
            <a:r>
              <a:rPr lang="en-US" altLang="zh-CN" sz="2400">
                <a:solidFill>
                  <a:srgbClr val="0066FF"/>
                </a:solidFill>
                <a:latin typeface="+mn-ea"/>
                <a:ea typeface="+mn-ea"/>
              </a:rPr>
              <a:t>1</a:t>
            </a: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   类型标识符    成员名</a:t>
            </a:r>
            <a:r>
              <a:rPr lang="en-US" altLang="zh-CN" sz="2400">
                <a:solidFill>
                  <a:srgbClr val="0066FF"/>
                </a:solidFill>
                <a:latin typeface="+mn-ea"/>
                <a:ea typeface="+mn-ea"/>
              </a:rPr>
              <a:t>2</a:t>
            </a: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         </a:t>
            </a:r>
            <a:r>
              <a:rPr lang="en-US" altLang="zh-CN" sz="2400">
                <a:solidFill>
                  <a:srgbClr val="0066FF"/>
                </a:solidFill>
                <a:latin typeface="+mn-ea"/>
                <a:ea typeface="+mn-ea"/>
              </a:rPr>
              <a:t>…………….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}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结构体名  </a:t>
            </a:r>
            <a:r>
              <a:rPr lang="zh-CN" altLang="zh-CN" sz="2400">
                <a:solidFill>
                  <a:srgbClr val="FF5050"/>
                </a:solidFill>
                <a:latin typeface="+mn-ea"/>
                <a:ea typeface="+mn-ea"/>
              </a:rPr>
              <a:t>结构体变量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={初始数据}；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62569" name="Text Box 9"/>
          <p:cNvSpPr txBox="1">
            <a:spLocks noChangeArrowheads="1"/>
          </p:cNvSpPr>
          <p:nvPr/>
        </p:nvSpPr>
        <p:spPr bwMode="auto">
          <a:xfrm>
            <a:off x="517880" y="3717032"/>
            <a:ext cx="8236848" cy="2679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stu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addr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[30];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}; 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a={112,“Wang Lin”, 19, “200 Beijing Road”}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63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8" grpId="0" animBg="1" autoUpdateAnimBg="0"/>
      <p:bldP spid="96256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形式二</a:t>
            </a:r>
          </a:p>
        </p:txBody>
      </p:sp>
      <p:sp>
        <p:nvSpPr>
          <p:cNvPr id="964616" name="Text Box 8"/>
          <p:cNvSpPr txBox="1">
            <a:spLocks noChangeArrowheads="1"/>
          </p:cNvSpPr>
          <p:nvPr/>
        </p:nvSpPr>
        <p:spPr bwMode="auto">
          <a:xfrm>
            <a:off x="3089275" y="1177925"/>
            <a:ext cx="3913188" cy="19558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EE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   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结构体名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{  </a:t>
            </a: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类型标识符    成员名</a:t>
            </a:r>
            <a:r>
              <a:rPr lang="en-US" altLang="zh-CN" sz="2400">
                <a:solidFill>
                  <a:srgbClr val="0066FF"/>
                </a:solidFill>
                <a:latin typeface="+mn-ea"/>
                <a:ea typeface="+mn-ea"/>
              </a:rPr>
              <a:t>1</a:t>
            </a: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    类型标识符    成员名</a:t>
            </a:r>
            <a:r>
              <a:rPr lang="en-US" altLang="zh-CN" sz="2400">
                <a:solidFill>
                  <a:srgbClr val="0066FF"/>
                </a:solidFill>
                <a:latin typeface="+mn-ea"/>
                <a:ea typeface="+mn-ea"/>
              </a:rPr>
              <a:t>2</a:t>
            </a: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         </a:t>
            </a:r>
            <a:r>
              <a:rPr lang="en-US" altLang="zh-CN" sz="2400">
                <a:solidFill>
                  <a:srgbClr val="0066FF"/>
                </a:solidFill>
                <a:latin typeface="+mn-ea"/>
                <a:ea typeface="+mn-ea"/>
              </a:rPr>
              <a:t>…………….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} </a:t>
            </a:r>
            <a:r>
              <a:rPr lang="zh-CN" altLang="zh-CN" sz="2400">
                <a:solidFill>
                  <a:srgbClr val="FF5050"/>
                </a:solidFill>
                <a:latin typeface="+mn-ea"/>
                <a:ea typeface="+mn-ea"/>
              </a:rPr>
              <a:t>结构体变量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={初始数据}；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64617" name="Text Box 9"/>
          <p:cNvSpPr txBox="1">
            <a:spLocks noChangeArrowheads="1"/>
          </p:cNvSpPr>
          <p:nvPr/>
        </p:nvSpPr>
        <p:spPr bwMode="auto">
          <a:xfrm>
            <a:off x="1387475" y="3558035"/>
            <a:ext cx="7020168" cy="231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stu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addr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[30];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}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a={112,“Wang Lin”, 19, “200 Beijing Road”}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5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6" grpId="0" animBg="1" autoUpdateAnimBg="0"/>
      <p:bldP spid="96461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07504" y="764704"/>
            <a:ext cx="79565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形式三</a:t>
            </a:r>
            <a:r>
              <a:rPr kumimoji="0" lang="zh-CN" altLang="en-US" sz="28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66664" name="Text Box 8"/>
          <p:cNvSpPr txBox="1">
            <a:spLocks noChangeArrowheads="1"/>
          </p:cNvSpPr>
          <p:nvPr/>
        </p:nvSpPr>
        <p:spPr bwMode="auto">
          <a:xfrm>
            <a:off x="2542729" y="1196504"/>
            <a:ext cx="3836987" cy="19558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EE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{  </a:t>
            </a: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类型标识符    成员名；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    类型标识符    成员名；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         </a:t>
            </a:r>
            <a:r>
              <a:rPr lang="en-US" altLang="zh-CN" sz="2400">
                <a:solidFill>
                  <a:srgbClr val="0066FF"/>
                </a:solidFill>
                <a:latin typeface="+mn-ea"/>
                <a:ea typeface="+mn-ea"/>
              </a:rPr>
              <a:t>…………….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}</a:t>
            </a:r>
            <a:r>
              <a:rPr lang="zh-CN" altLang="zh-CN" sz="2400">
                <a:solidFill>
                  <a:srgbClr val="FF5050"/>
                </a:solidFill>
                <a:latin typeface="+mn-ea"/>
                <a:ea typeface="+mn-ea"/>
              </a:rPr>
              <a:t>结构体变量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={初始数据}；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66665" name="Text Box 9"/>
          <p:cNvSpPr txBox="1">
            <a:spLocks noChangeArrowheads="1"/>
          </p:cNvSpPr>
          <p:nvPr/>
        </p:nvSpPr>
        <p:spPr bwMode="auto">
          <a:xfrm>
            <a:off x="604391" y="3337972"/>
            <a:ext cx="8288144" cy="2679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{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char 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char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addr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[30];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  <a:r>
              <a:rPr lang="en-US" altLang="zh-CN" sz="2400" dirty="0">
                <a:solidFill>
                  <a:srgbClr val="FF5050"/>
                </a:solidFill>
                <a:latin typeface="+mn-ea"/>
                <a:ea typeface="+mn-ea"/>
              </a:rPr>
              <a:t>stu1={112,“Wang Lin”,‘M’,19, “200 Beijing Road”}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 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4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4" grpId="0" animBg="1" autoUpdateAnimBg="0"/>
      <p:bldP spid="96666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9" name="Text Box 1033"/>
          <p:cNvSpPr txBox="1">
            <a:spLocks noChangeArrowheads="1"/>
          </p:cNvSpPr>
          <p:nvPr/>
        </p:nvSpPr>
        <p:spPr bwMode="auto">
          <a:xfrm>
            <a:off x="753989" y="884298"/>
            <a:ext cx="7673975" cy="41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 student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{  long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char 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char </a:t>
            </a:r>
            <a:r>
              <a:rPr lang="en-US" altLang="zh-CN" sz="2400" dirty="0" err="1">
                <a:solidFill>
                  <a:schemeClr val="tx1"/>
                </a:solidFill>
              </a:rPr>
              <a:t>addr</a:t>
            </a:r>
            <a:r>
              <a:rPr lang="en-US" altLang="zh-CN" sz="2400" dirty="0">
                <a:solidFill>
                  <a:schemeClr val="tx1"/>
                </a:solidFill>
              </a:rPr>
              <a:t>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}</a:t>
            </a:r>
            <a:r>
              <a:rPr lang="en-US" altLang="zh-CN" sz="2400" dirty="0">
                <a:solidFill>
                  <a:srgbClr val="FF5050"/>
                </a:solidFill>
              </a:rPr>
              <a:t>a={89031,“Li </a:t>
            </a:r>
            <a:r>
              <a:rPr lang="en-US" altLang="zh-CN" sz="2400" dirty="0" err="1">
                <a:solidFill>
                  <a:srgbClr val="FF5050"/>
                </a:solidFill>
              </a:rPr>
              <a:t>Lin”,‘M</a:t>
            </a:r>
            <a:r>
              <a:rPr lang="en-US" altLang="zh-CN" sz="2400" dirty="0">
                <a:solidFill>
                  <a:srgbClr val="FF5050"/>
                </a:solidFill>
              </a:rPr>
              <a:t>’, “123 Beijing Road”}</a:t>
            </a:r>
            <a:r>
              <a:rPr lang="en-US" altLang="zh-CN" sz="2400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("No. :%</a:t>
            </a:r>
            <a:r>
              <a:rPr lang="en-US" altLang="zh-CN" sz="2400" dirty="0" err="1">
                <a:solidFill>
                  <a:schemeClr val="tx1"/>
                </a:solidFill>
              </a:rPr>
              <a:t>ld</a:t>
            </a:r>
            <a:r>
              <a:rPr lang="en-US" altLang="zh-CN" sz="2400" dirty="0">
                <a:solidFill>
                  <a:schemeClr val="tx1"/>
                </a:solidFill>
              </a:rPr>
              <a:t>\</a:t>
            </a:r>
            <a:r>
              <a:rPr lang="en-US" altLang="zh-CN" sz="2400" dirty="0" err="1">
                <a:solidFill>
                  <a:schemeClr val="tx1"/>
                </a:solidFill>
              </a:rPr>
              <a:t>nname</a:t>
            </a:r>
            <a:r>
              <a:rPr lang="en-US" altLang="zh-CN" sz="2400" dirty="0">
                <a:solidFill>
                  <a:schemeClr val="tx1"/>
                </a:solidFill>
              </a:rPr>
              <a:t>:%s\</a:t>
            </a:r>
            <a:r>
              <a:rPr lang="en-US" altLang="zh-CN" sz="2400" dirty="0" err="1">
                <a:solidFill>
                  <a:schemeClr val="tx1"/>
                </a:solidFill>
              </a:rPr>
              <a:t>nsex</a:t>
            </a:r>
            <a:r>
              <a:rPr lang="en-US" altLang="zh-CN" sz="2400" dirty="0">
                <a:solidFill>
                  <a:schemeClr val="tx1"/>
                </a:solidFill>
              </a:rPr>
              <a:t>:%c\</a:t>
            </a:r>
            <a:r>
              <a:rPr lang="en-US" altLang="zh-CN" sz="2400" dirty="0" err="1">
                <a:solidFill>
                  <a:schemeClr val="tx1"/>
                </a:solidFill>
              </a:rPr>
              <a:t>naddress</a:t>
            </a:r>
            <a:r>
              <a:rPr lang="en-US" altLang="zh-CN" sz="2400" dirty="0">
                <a:solidFill>
                  <a:schemeClr val="tx1"/>
                </a:solidFill>
              </a:rPr>
              <a:t>:%s\n",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a.num,a.name,a.sex,a.addr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60808" name="Text Box 1034"/>
          <p:cNvSpPr txBox="1">
            <a:spLocks noChangeArrowheads="1"/>
          </p:cNvSpPr>
          <p:nvPr/>
        </p:nvSpPr>
        <p:spPr bwMode="auto">
          <a:xfrm>
            <a:off x="755576" y="400110"/>
            <a:ext cx="39941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</a:rPr>
              <a:t>9.1   </a:t>
            </a:r>
            <a:r>
              <a:rPr lang="zh-CN" altLang="en-US" sz="2400" dirty="0">
                <a:solidFill>
                  <a:schemeClr val="tx1"/>
                </a:solidFill>
              </a:rPr>
              <a:t>对结构体变量初始化</a:t>
            </a:r>
          </a:p>
        </p:txBody>
      </p:sp>
      <p:sp>
        <p:nvSpPr>
          <p:cNvPr id="972811" name="Rectangle 1035"/>
          <p:cNvSpPr>
            <a:spLocks noChangeArrowheads="1"/>
          </p:cNvSpPr>
          <p:nvPr/>
        </p:nvSpPr>
        <p:spPr bwMode="auto">
          <a:xfrm>
            <a:off x="2762176" y="5108635"/>
            <a:ext cx="5070475" cy="1577975"/>
          </a:xfrm>
          <a:prstGeom prst="rect">
            <a:avLst/>
          </a:prstGeom>
          <a:solidFill>
            <a:srgbClr val="C0C0C0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运行结果：</a:t>
            </a:r>
            <a:r>
              <a:rPr lang="en-US" altLang="zh-CN" sz="2400">
                <a:solidFill>
                  <a:schemeClr val="tx1"/>
                </a:solidFill>
              </a:rPr>
              <a:t>No. :89301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             name:Li Lin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             sex:M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             address:123 Beijing Road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0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9" grpId="0" animBg="1" autoUpdateAnimBg="0"/>
      <p:bldP spid="97281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43355" y="1161248"/>
            <a:ext cx="79565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具有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相同结构的结构体也可以组成数组</a:t>
            </a:r>
          </a:p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kumimoji="0"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定义结构体数组：</a:t>
            </a:r>
            <a:r>
              <a:rPr kumimoji="0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3</a:t>
            </a:r>
            <a:r>
              <a:rPr kumimoji="0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种形式</a:t>
            </a:r>
          </a:p>
        </p:txBody>
      </p:sp>
      <p:sp>
        <p:nvSpPr>
          <p:cNvPr id="968712" name="Text Box 8"/>
          <p:cNvSpPr txBox="1">
            <a:spLocks noChangeArrowheads="1"/>
          </p:cNvSpPr>
          <p:nvPr/>
        </p:nvSpPr>
        <p:spPr bwMode="auto">
          <a:xfrm>
            <a:off x="190500" y="2319338"/>
            <a:ext cx="3024188" cy="3051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形式一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间接定义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student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{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char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};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student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stu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[2];</a:t>
            </a:r>
          </a:p>
        </p:txBody>
      </p:sp>
      <p:grpSp>
        <p:nvGrpSpPr>
          <p:cNvPr id="968713" name="Group 9"/>
          <p:cNvGrpSpPr>
            <a:grpSpLocks/>
          </p:cNvGrpSpPr>
          <p:nvPr/>
        </p:nvGrpSpPr>
        <p:grpSpPr bwMode="auto">
          <a:xfrm>
            <a:off x="6107113" y="1677988"/>
            <a:ext cx="3036887" cy="4524375"/>
            <a:chOff x="3310" y="864"/>
            <a:chExt cx="1931" cy="3024"/>
          </a:xfrm>
        </p:grpSpPr>
        <p:sp>
          <p:nvSpPr>
            <p:cNvPr id="461836" name="AutoShape 10"/>
            <p:cNvSpPr>
              <a:spLocks noChangeArrowheads="1"/>
            </p:cNvSpPr>
            <p:nvPr/>
          </p:nvSpPr>
          <p:spPr bwMode="auto">
            <a:xfrm>
              <a:off x="3648" y="864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837" name="Line 11"/>
            <p:cNvSpPr>
              <a:spLocks noChangeShapeType="1"/>
            </p:cNvSpPr>
            <p:nvPr/>
          </p:nvSpPr>
          <p:spPr bwMode="auto">
            <a:xfrm>
              <a:off x="3648" y="115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38" name="Line 12"/>
            <p:cNvSpPr>
              <a:spLocks noChangeShapeType="1"/>
            </p:cNvSpPr>
            <p:nvPr/>
          </p:nvSpPr>
          <p:spPr bwMode="auto">
            <a:xfrm>
              <a:off x="3648" y="139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39" name="Line 13"/>
            <p:cNvSpPr>
              <a:spLocks noChangeShapeType="1"/>
            </p:cNvSpPr>
            <p:nvPr/>
          </p:nvSpPr>
          <p:spPr bwMode="auto">
            <a:xfrm>
              <a:off x="3648" y="17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40" name="Line 14"/>
            <p:cNvSpPr>
              <a:spLocks noChangeShapeType="1"/>
            </p:cNvSpPr>
            <p:nvPr/>
          </p:nvSpPr>
          <p:spPr bwMode="auto">
            <a:xfrm>
              <a:off x="3648" y="196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41" name="Line 15"/>
            <p:cNvSpPr>
              <a:spLocks noChangeShapeType="1"/>
            </p:cNvSpPr>
            <p:nvPr/>
          </p:nvSpPr>
          <p:spPr bwMode="auto">
            <a:xfrm>
              <a:off x="3648" y="2208"/>
              <a:ext cx="96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42" name="Text Box 16"/>
            <p:cNvSpPr txBox="1">
              <a:spLocks noChangeArrowheads="1"/>
            </p:cNvSpPr>
            <p:nvPr/>
          </p:nvSpPr>
          <p:spPr bwMode="auto">
            <a:xfrm>
              <a:off x="3886" y="1144"/>
              <a:ext cx="40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num</a:t>
              </a:r>
            </a:p>
          </p:txBody>
        </p:sp>
        <p:sp>
          <p:nvSpPr>
            <p:cNvPr id="461843" name="Text Box 17"/>
            <p:cNvSpPr txBox="1">
              <a:spLocks noChangeArrowheads="1"/>
            </p:cNvSpPr>
            <p:nvPr/>
          </p:nvSpPr>
          <p:spPr bwMode="auto">
            <a:xfrm>
              <a:off x="3856" y="1417"/>
              <a:ext cx="46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461844" name="Text Box 18"/>
            <p:cNvSpPr txBox="1">
              <a:spLocks noChangeArrowheads="1"/>
            </p:cNvSpPr>
            <p:nvPr/>
          </p:nvSpPr>
          <p:spPr bwMode="auto">
            <a:xfrm>
              <a:off x="3923" y="1688"/>
              <a:ext cx="33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sex</a:t>
              </a:r>
            </a:p>
          </p:txBody>
        </p:sp>
        <p:sp>
          <p:nvSpPr>
            <p:cNvPr id="461845" name="Text Box 19"/>
            <p:cNvSpPr txBox="1">
              <a:spLocks noChangeArrowheads="1"/>
            </p:cNvSpPr>
            <p:nvPr/>
          </p:nvSpPr>
          <p:spPr bwMode="auto">
            <a:xfrm>
              <a:off x="3918" y="1960"/>
              <a:ext cx="33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age</a:t>
              </a:r>
            </a:p>
          </p:txBody>
        </p:sp>
        <p:grpSp>
          <p:nvGrpSpPr>
            <p:cNvPr id="461846" name="Group 20"/>
            <p:cNvGrpSpPr>
              <a:grpSpLocks/>
            </p:cNvGrpSpPr>
            <p:nvPr/>
          </p:nvGrpSpPr>
          <p:grpSpPr bwMode="auto">
            <a:xfrm>
              <a:off x="3648" y="2201"/>
              <a:ext cx="960" cy="1081"/>
              <a:chOff x="3648" y="1145"/>
              <a:chExt cx="960" cy="1081"/>
            </a:xfrm>
          </p:grpSpPr>
          <p:sp>
            <p:nvSpPr>
              <p:cNvPr id="461856" name="Line 21"/>
              <p:cNvSpPr>
                <a:spLocks noChangeShapeType="1"/>
              </p:cNvSpPr>
              <p:nvPr/>
            </p:nvSpPr>
            <p:spPr bwMode="auto">
              <a:xfrm>
                <a:off x="3648" y="1392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857" name="Line 22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858" name="Line 23"/>
              <p:cNvSpPr>
                <a:spLocks noChangeShapeType="1"/>
              </p:cNvSpPr>
              <p:nvPr/>
            </p:nvSpPr>
            <p:spPr bwMode="auto">
              <a:xfrm>
                <a:off x="3648" y="196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859" name="Line 24"/>
              <p:cNvSpPr>
                <a:spLocks noChangeShapeType="1"/>
              </p:cNvSpPr>
              <p:nvPr/>
            </p:nvSpPr>
            <p:spPr bwMode="auto">
              <a:xfrm>
                <a:off x="3648" y="220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860" name="Text Box 25"/>
              <p:cNvSpPr txBox="1">
                <a:spLocks noChangeArrowheads="1"/>
              </p:cNvSpPr>
              <p:nvPr/>
            </p:nvSpPr>
            <p:spPr bwMode="auto">
              <a:xfrm>
                <a:off x="3886" y="1145"/>
                <a:ext cx="402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num</a:t>
                </a:r>
              </a:p>
            </p:txBody>
          </p:sp>
          <p:sp>
            <p:nvSpPr>
              <p:cNvPr id="461861" name="Text Box 26"/>
              <p:cNvSpPr txBox="1">
                <a:spLocks noChangeArrowheads="1"/>
              </p:cNvSpPr>
              <p:nvPr/>
            </p:nvSpPr>
            <p:spPr bwMode="auto">
              <a:xfrm>
                <a:off x="3856" y="1417"/>
                <a:ext cx="464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name</a:t>
                </a:r>
              </a:p>
            </p:txBody>
          </p:sp>
          <p:sp>
            <p:nvSpPr>
              <p:cNvPr id="461862" name="Text Box 27"/>
              <p:cNvSpPr txBox="1">
                <a:spLocks noChangeArrowheads="1"/>
              </p:cNvSpPr>
              <p:nvPr/>
            </p:nvSpPr>
            <p:spPr bwMode="auto">
              <a:xfrm>
                <a:off x="3923" y="1689"/>
                <a:ext cx="33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sex</a:t>
                </a:r>
              </a:p>
            </p:txBody>
          </p:sp>
          <p:sp>
            <p:nvSpPr>
              <p:cNvPr id="461863" name="Text Box 28"/>
              <p:cNvSpPr txBox="1">
                <a:spLocks noChangeArrowheads="1"/>
              </p:cNvSpPr>
              <p:nvPr/>
            </p:nvSpPr>
            <p:spPr bwMode="auto">
              <a:xfrm>
                <a:off x="3918" y="1961"/>
                <a:ext cx="339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age</a:t>
                </a:r>
              </a:p>
            </p:txBody>
          </p:sp>
        </p:grpSp>
        <p:sp>
          <p:nvSpPr>
            <p:cNvPr id="461847" name="AutoShape 29"/>
            <p:cNvSpPr>
              <a:spLocks/>
            </p:cNvSpPr>
            <p:nvPr/>
          </p:nvSpPr>
          <p:spPr bwMode="auto">
            <a:xfrm>
              <a:off x="4608" y="1152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848" name="AutoShape 30"/>
            <p:cNvSpPr>
              <a:spLocks/>
            </p:cNvSpPr>
            <p:nvPr/>
          </p:nvSpPr>
          <p:spPr bwMode="auto">
            <a:xfrm>
              <a:off x="4608" y="2208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849" name="Text Box 31"/>
            <p:cNvSpPr txBox="1">
              <a:spLocks noChangeArrowheads="1"/>
            </p:cNvSpPr>
            <p:nvPr/>
          </p:nvSpPr>
          <p:spPr bwMode="auto">
            <a:xfrm>
              <a:off x="4750" y="1528"/>
              <a:ext cx="4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stu[0]</a:t>
              </a:r>
            </a:p>
          </p:txBody>
        </p:sp>
        <p:sp>
          <p:nvSpPr>
            <p:cNvPr id="461850" name="Text Box 32"/>
            <p:cNvSpPr txBox="1">
              <a:spLocks noChangeArrowheads="1"/>
            </p:cNvSpPr>
            <p:nvPr/>
          </p:nvSpPr>
          <p:spPr bwMode="auto">
            <a:xfrm>
              <a:off x="4750" y="2585"/>
              <a:ext cx="4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stu[1]</a:t>
              </a:r>
            </a:p>
          </p:txBody>
        </p:sp>
        <p:sp>
          <p:nvSpPr>
            <p:cNvPr id="461851" name="Line 33"/>
            <p:cNvSpPr>
              <a:spLocks noChangeShapeType="1"/>
            </p:cNvSpPr>
            <p:nvPr/>
          </p:nvSpPr>
          <p:spPr bwMode="auto">
            <a:xfrm flipH="1">
              <a:off x="3504" y="11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52" name="Line 34"/>
            <p:cNvSpPr>
              <a:spLocks noChangeShapeType="1"/>
            </p:cNvSpPr>
            <p:nvPr/>
          </p:nvSpPr>
          <p:spPr bwMode="auto">
            <a:xfrm flipH="1">
              <a:off x="3504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53" name="Line 35"/>
            <p:cNvSpPr>
              <a:spLocks noChangeShapeType="1"/>
            </p:cNvSpPr>
            <p:nvPr/>
          </p:nvSpPr>
          <p:spPr bwMode="auto">
            <a:xfrm>
              <a:off x="3552" y="18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54" name="Line 36"/>
            <p:cNvSpPr>
              <a:spLocks noChangeShapeType="1"/>
            </p:cNvSpPr>
            <p:nvPr/>
          </p:nvSpPr>
          <p:spPr bwMode="auto">
            <a:xfrm flipV="1">
              <a:off x="3552" y="11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55" name="Text Box 37"/>
            <p:cNvSpPr txBox="1">
              <a:spLocks noChangeArrowheads="1"/>
            </p:cNvSpPr>
            <p:nvPr/>
          </p:nvSpPr>
          <p:spPr bwMode="auto">
            <a:xfrm>
              <a:off x="3310" y="1480"/>
              <a:ext cx="38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25B</a:t>
              </a:r>
            </a:p>
          </p:txBody>
        </p:sp>
      </p:grpSp>
      <p:sp>
        <p:nvSpPr>
          <p:cNvPr id="968742" name="Text Box 38"/>
          <p:cNvSpPr txBox="1">
            <a:spLocks noChangeArrowheads="1"/>
          </p:cNvSpPr>
          <p:nvPr/>
        </p:nvSpPr>
        <p:spPr bwMode="auto">
          <a:xfrm>
            <a:off x="3352800" y="2319338"/>
            <a:ext cx="2513013" cy="2686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形式二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直接定义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student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{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char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}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stu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[2];</a:t>
            </a:r>
          </a:p>
        </p:txBody>
      </p:sp>
      <p:sp>
        <p:nvSpPr>
          <p:cNvPr id="968743" name="Text Box 39"/>
          <p:cNvSpPr txBox="1">
            <a:spLocks noChangeArrowheads="1"/>
          </p:cNvSpPr>
          <p:nvPr/>
        </p:nvSpPr>
        <p:spPr bwMode="auto">
          <a:xfrm>
            <a:off x="6118225" y="3524250"/>
            <a:ext cx="2513013" cy="2686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形式三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直接定义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FF5050"/>
                </a:solidFill>
                <a:latin typeface="+mn-ea"/>
                <a:ea typeface="+mn-ea"/>
              </a:rPr>
              <a:t>{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char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FF5050"/>
                </a:solidFill>
                <a:latin typeface="+mn-ea"/>
                <a:ea typeface="+mn-ea"/>
              </a:rPr>
              <a:t>}</a:t>
            </a:r>
            <a:r>
              <a:rPr lang="en-US" altLang="zh-CN" sz="2400" dirty="0" err="1">
                <a:solidFill>
                  <a:srgbClr val="FF5050"/>
                </a:solidFill>
                <a:latin typeface="+mn-ea"/>
                <a:ea typeface="+mn-ea"/>
              </a:rPr>
              <a:t>stu</a:t>
            </a:r>
            <a:r>
              <a:rPr lang="en-US" altLang="zh-CN" sz="2400" dirty="0">
                <a:solidFill>
                  <a:srgbClr val="FF5050"/>
                </a:solidFill>
                <a:latin typeface="+mn-ea"/>
                <a:ea typeface="+mn-ea"/>
              </a:rPr>
              <a:t>[2];</a:t>
            </a:r>
          </a:p>
        </p:txBody>
      </p:sp>
      <p:sp>
        <p:nvSpPr>
          <p:cNvPr id="4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+mn-ea"/>
                <a:ea typeface="+mn-ea"/>
              </a:rPr>
              <a:t>9.2 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使用结构体数组</a:t>
            </a:r>
            <a:endParaRPr lang="en-US" altLang="zh-CN" sz="320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87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6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6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2" grpId="0" animBg="1" autoUpdateAnimBg="0"/>
      <p:bldP spid="968742" grpId="0" animBg="1" autoUpdateAnimBg="0"/>
      <p:bldP spid="96874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419" name="Object 3"/>
          <p:cNvGraphicFramePr>
            <a:graphicFrameLocks noChangeAspect="1"/>
          </p:cNvGraphicFramePr>
          <p:nvPr/>
        </p:nvGraphicFramePr>
        <p:xfrm>
          <a:off x="561975" y="5067300"/>
          <a:ext cx="1449388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" name="剪辑" r:id="rId4" imgW="3954463" imgH="3497263" progId="MS_ClipArt_Gallery.2">
                  <p:embed/>
                </p:oleObj>
              </mc:Choice>
              <mc:Fallback>
                <p:oleObj name="剪辑" r:id="rId4" imgW="3954463" imgH="34972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067300"/>
                        <a:ext cx="1449388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5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28007" y="181193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44426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28007" y="2337396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44427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28007" y="2864446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3059832" y="1700808"/>
            <a:ext cx="37724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定义和使用结构体变量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4430" name="Rectangle 14"/>
          <p:cNvSpPr>
            <a:spLocks noChangeArrowheads="1"/>
          </p:cNvSpPr>
          <p:nvPr/>
        </p:nvSpPr>
        <p:spPr bwMode="auto">
          <a:xfrm>
            <a:off x="3059832" y="2231033"/>
            <a:ext cx="26952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使用结构体数组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4431" name="Rectangle 15"/>
          <p:cNvSpPr>
            <a:spLocks noChangeArrowheads="1"/>
          </p:cNvSpPr>
          <p:nvPr/>
        </p:nvSpPr>
        <p:spPr bwMode="auto">
          <a:xfrm>
            <a:off x="3059832" y="2761258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结构体指针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4432" name="AutoShape 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28007" y="3389908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44433" name="Rectangle 17"/>
          <p:cNvSpPr>
            <a:spLocks noChangeArrowheads="1"/>
          </p:cNvSpPr>
          <p:nvPr/>
        </p:nvSpPr>
        <p:spPr bwMode="auto">
          <a:xfrm>
            <a:off x="3059832" y="3291483"/>
            <a:ext cx="26952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用指针处理链表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4434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28007" y="3915371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44435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28007" y="4442421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44436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28007" y="496788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44437" name="Rectangle 21"/>
          <p:cNvSpPr>
            <a:spLocks noChangeArrowheads="1"/>
          </p:cNvSpPr>
          <p:nvPr/>
        </p:nvSpPr>
        <p:spPr bwMode="auto">
          <a:xfrm>
            <a:off x="3059832" y="3821708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共用体类型</a:t>
            </a:r>
            <a:endParaRPr lang="zh-CN" altLang="en-US" sz="28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444438" name="Rectangle 22"/>
          <p:cNvSpPr>
            <a:spLocks noChangeArrowheads="1"/>
          </p:cNvSpPr>
          <p:nvPr/>
        </p:nvSpPr>
        <p:spPr bwMode="auto">
          <a:xfrm>
            <a:off x="3059832" y="4351933"/>
            <a:ext cx="23361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使用枚举类型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4439" name="Rectangle 23"/>
          <p:cNvSpPr>
            <a:spLocks noChangeArrowheads="1"/>
          </p:cNvSpPr>
          <p:nvPr/>
        </p:nvSpPr>
        <p:spPr bwMode="auto">
          <a:xfrm>
            <a:off x="3059832" y="4882158"/>
            <a:ext cx="37708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用</a:t>
            </a:r>
            <a:r>
              <a:rPr lang="en-US" altLang="zh-CN" sz="2800" b="0" dirty="0" err="1" smtClean="0">
                <a:solidFill>
                  <a:schemeClr val="tx1"/>
                </a:solidFill>
                <a:ea typeface="隶书" panose="02010509060101010101" pitchFamily="49" charset="-122"/>
              </a:rPr>
              <a:t>typedef</a:t>
            </a: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声明新类型名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" name="Rectangle 4"/>
          <p:cNvSpPr txBox="1">
            <a:spLocks noChangeArrowheads="1"/>
          </p:cNvSpPr>
          <p:nvPr/>
        </p:nvSpPr>
        <p:spPr>
          <a:xfrm>
            <a:off x="208756" y="392374"/>
            <a:ext cx="8726487" cy="804803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9</a:t>
            </a:r>
            <a:r>
              <a:rPr lang="zh-CN" altLang="en-US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章 用户自己建立数据类型</a:t>
            </a:r>
          </a:p>
        </p:txBody>
      </p:sp>
      <p:sp>
        <p:nvSpPr>
          <p:cNvPr id="3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92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-108520" y="400110"/>
            <a:ext cx="830738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结构体数组初始化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结构名 结构数组名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数组长度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]=</a:t>
            </a:r>
            <a:r>
              <a:rPr lang="en-US" altLang="zh-CN" sz="2400" dirty="0">
                <a:solidFill>
                  <a:srgbClr val="FF5050"/>
                </a:solidFill>
                <a:latin typeface="+mn-ea"/>
                <a:ea typeface="+mn-ea"/>
              </a:rPr>
              <a:t>{</a:t>
            </a:r>
            <a:r>
              <a:rPr lang="zh-CN" altLang="en-US" sz="2400" dirty="0">
                <a:solidFill>
                  <a:srgbClr val="FF5050"/>
                </a:solidFill>
                <a:latin typeface="+mn-ea"/>
                <a:ea typeface="+mn-ea"/>
              </a:rPr>
              <a:t>初始数据</a:t>
            </a:r>
            <a:r>
              <a:rPr lang="en-US" altLang="zh-CN" sz="2400" dirty="0">
                <a:solidFill>
                  <a:srgbClr val="FF5050"/>
                </a:solidFill>
                <a:latin typeface="+mn-ea"/>
                <a:ea typeface="+mn-ea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</p:txBody>
      </p:sp>
      <p:grpSp>
        <p:nvGrpSpPr>
          <p:cNvPr id="970768" name="Group 16"/>
          <p:cNvGrpSpPr>
            <a:grpSpLocks/>
          </p:cNvGrpSpPr>
          <p:nvPr/>
        </p:nvGrpSpPr>
        <p:grpSpPr bwMode="auto">
          <a:xfrm>
            <a:off x="1088455" y="1668522"/>
            <a:ext cx="7653338" cy="4641850"/>
            <a:chOff x="1167" y="1228"/>
            <a:chExt cx="4821" cy="2924"/>
          </a:xfrm>
        </p:grpSpPr>
        <p:sp>
          <p:nvSpPr>
            <p:cNvPr id="462861" name="Text Box 9"/>
            <p:cNvSpPr txBox="1">
              <a:spLocks noChangeArrowheads="1"/>
            </p:cNvSpPr>
            <p:nvPr/>
          </p:nvSpPr>
          <p:spPr bwMode="auto">
            <a:xfrm>
              <a:off x="1201" y="1228"/>
              <a:ext cx="4787" cy="23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定义数组时初始化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: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</a:rPr>
                <a:t>struct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student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  {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num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char name[20];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char sex;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age;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};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rgbClr val="FF5050"/>
                  </a:solidFill>
                  <a:latin typeface="+mn-ea"/>
                  <a:ea typeface="+mn-ea"/>
                </a:rPr>
                <a:t>struct</a:t>
              </a: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  student   </a:t>
              </a:r>
              <a:r>
                <a:rPr lang="en-US" altLang="zh-CN" sz="2400" dirty="0" err="1">
                  <a:solidFill>
                    <a:srgbClr val="FF5050"/>
                  </a:solidFill>
                  <a:latin typeface="+mn-ea"/>
                  <a:ea typeface="+mn-ea"/>
                </a:rPr>
                <a:t>stu</a:t>
              </a: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[</a:t>
              </a:r>
              <a:r>
                <a:rPr lang="en-US" altLang="zh-CN" sz="2400" dirty="0">
                  <a:latin typeface="+mn-ea"/>
                  <a:ea typeface="+mn-ea"/>
                </a:rPr>
                <a:t>3</a:t>
              </a: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]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={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{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100,“Wang Lin”,‘M’,20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}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,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                                   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{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101,“Li Gang”,‘M’,19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}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,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                                   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{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110,“Liu Yan”,‘F’,19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}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}; </a:t>
              </a:r>
            </a:p>
          </p:txBody>
        </p:sp>
        <p:sp>
          <p:nvSpPr>
            <p:cNvPr id="462862" name="AutoShape 10"/>
            <p:cNvSpPr>
              <a:spLocks noChangeArrowheads="1"/>
            </p:cNvSpPr>
            <p:nvPr/>
          </p:nvSpPr>
          <p:spPr bwMode="auto">
            <a:xfrm>
              <a:off x="1167" y="3860"/>
              <a:ext cx="2053" cy="292"/>
            </a:xfrm>
            <a:prstGeom prst="wedgeRectCallout">
              <a:avLst>
                <a:gd name="adj1" fmla="val 35806"/>
                <a:gd name="adj2" fmla="val -283333"/>
              </a:avLst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全部初始化时维数可省</a:t>
              </a:r>
            </a:p>
          </p:txBody>
        </p:sp>
        <p:sp>
          <p:nvSpPr>
            <p:cNvPr id="462863" name="AutoShape 11"/>
            <p:cNvSpPr>
              <a:spLocks noChangeArrowheads="1"/>
            </p:cNvSpPr>
            <p:nvPr/>
          </p:nvSpPr>
          <p:spPr bwMode="auto">
            <a:xfrm>
              <a:off x="3530" y="1920"/>
              <a:ext cx="1682" cy="534"/>
            </a:xfrm>
            <a:prstGeom prst="wedgeRectCallout">
              <a:avLst>
                <a:gd name="adj1" fmla="val 52676"/>
                <a:gd name="adj2" fmla="val 134269"/>
              </a:avLst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按顺序定义时：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rgbClr val="FF3300"/>
                  </a:solidFill>
                  <a:latin typeface="+mn-ea"/>
                  <a:ea typeface="+mn-ea"/>
                </a:rPr>
                <a:t>内层括号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可以省略</a:t>
              </a:r>
            </a:p>
          </p:txBody>
        </p:sp>
      </p:grpSp>
      <p:grpSp>
        <p:nvGrpSpPr>
          <p:cNvPr id="970767" name="Group 15"/>
          <p:cNvGrpSpPr>
            <a:grpSpLocks/>
          </p:cNvGrpSpPr>
          <p:nvPr/>
        </p:nvGrpSpPr>
        <p:grpSpPr bwMode="auto">
          <a:xfrm>
            <a:off x="1199580" y="1666935"/>
            <a:ext cx="6435725" cy="4302126"/>
            <a:chOff x="1157" y="1440"/>
            <a:chExt cx="4054" cy="2710"/>
          </a:xfrm>
        </p:grpSpPr>
        <p:sp>
          <p:nvSpPr>
            <p:cNvPr id="462858" name="Text Box 12"/>
            <p:cNvSpPr txBox="1">
              <a:spLocks noChangeArrowheads="1"/>
            </p:cNvSpPr>
            <p:nvPr/>
          </p:nvSpPr>
          <p:spPr bwMode="auto">
            <a:xfrm>
              <a:off x="1297" y="1440"/>
              <a:ext cx="3687" cy="21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声明结构体时，对结构体数组初始化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: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</a:rPr>
                <a:t>struct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student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  {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num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char name[20];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char sex;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age;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} </a:t>
              </a:r>
              <a:r>
                <a:rPr lang="en-US" altLang="zh-CN" sz="2400" dirty="0" err="1">
                  <a:solidFill>
                    <a:srgbClr val="FF5050"/>
                  </a:solidFill>
                  <a:latin typeface="+mn-ea"/>
                  <a:ea typeface="+mn-ea"/>
                </a:rPr>
                <a:t>stu</a:t>
              </a: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[</a:t>
              </a:r>
              <a:r>
                <a:rPr lang="en-US" altLang="zh-CN" sz="2400" dirty="0">
                  <a:latin typeface="+mn-ea"/>
                  <a:ea typeface="+mn-ea"/>
                </a:rPr>
                <a:t>3</a:t>
              </a:r>
              <a:r>
                <a:rPr lang="en-US" altLang="zh-CN" sz="2400" dirty="0">
                  <a:solidFill>
                    <a:srgbClr val="FF5050"/>
                  </a:solidFill>
                  <a:latin typeface="+mn-ea"/>
                  <a:ea typeface="+mn-ea"/>
                </a:rPr>
                <a:t>]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={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{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100,“Wang Lin”,‘M’,20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}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,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           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{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101,“Li Gang”,‘M’,19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}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,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           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{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110,“Liu Yan”,‘F’,19</a:t>
              </a:r>
              <a:r>
                <a:rPr lang="en-US" altLang="zh-CN" sz="2400" dirty="0">
                  <a:solidFill>
                    <a:srgbClr val="009900"/>
                  </a:solidFill>
                  <a:latin typeface="+mn-ea"/>
                  <a:ea typeface="+mn-ea"/>
                </a:rPr>
                <a:t>}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}; </a:t>
              </a:r>
            </a:p>
          </p:txBody>
        </p:sp>
        <p:sp>
          <p:nvSpPr>
            <p:cNvPr id="462859" name="AutoShape 13"/>
            <p:cNvSpPr>
              <a:spLocks noChangeArrowheads="1"/>
            </p:cNvSpPr>
            <p:nvPr/>
          </p:nvSpPr>
          <p:spPr bwMode="auto">
            <a:xfrm>
              <a:off x="1157" y="3858"/>
              <a:ext cx="2053" cy="292"/>
            </a:xfrm>
            <a:prstGeom prst="wedgeRectCallout">
              <a:avLst>
                <a:gd name="adj1" fmla="val -12176"/>
                <a:gd name="adj2" fmla="val -312171"/>
              </a:avLst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全部初始化时维数可省</a:t>
              </a:r>
            </a:p>
          </p:txBody>
        </p:sp>
        <p:sp>
          <p:nvSpPr>
            <p:cNvPr id="462860" name="AutoShape 14"/>
            <p:cNvSpPr>
              <a:spLocks noChangeArrowheads="1"/>
            </p:cNvSpPr>
            <p:nvPr/>
          </p:nvSpPr>
          <p:spPr bwMode="auto">
            <a:xfrm>
              <a:off x="3529" y="1927"/>
              <a:ext cx="1682" cy="534"/>
            </a:xfrm>
            <a:prstGeom prst="wedgeRectCallout">
              <a:avLst>
                <a:gd name="adj1" fmla="val -6361"/>
                <a:gd name="adj2" fmla="val 127718"/>
              </a:avLst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按顺序定义时：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rgbClr val="FF3300"/>
                  </a:solidFill>
                  <a:latin typeface="+mn-ea"/>
                  <a:ea typeface="+mn-ea"/>
                </a:rPr>
                <a:t>内层括号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可以省略</a:t>
              </a:r>
            </a:p>
          </p:txBody>
        </p:sp>
      </p:grpSp>
      <p:sp>
        <p:nvSpPr>
          <p:cNvPr id="1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5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0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结构体数组应用</a:t>
            </a:r>
          </a:p>
        </p:txBody>
      </p:sp>
      <p:sp>
        <p:nvSpPr>
          <p:cNvPr id="463880" name="Text Box 8"/>
          <p:cNvSpPr txBox="1">
            <a:spLocks noChangeArrowheads="1"/>
          </p:cNvSpPr>
          <p:nvPr/>
        </p:nvSpPr>
        <p:spPr bwMode="auto">
          <a:xfrm>
            <a:off x="1436688" y="1508125"/>
            <a:ext cx="6708775" cy="3927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student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{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char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};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student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stu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[ ]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{100,“Wang Lin”,‘M’,20},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……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stu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[0]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.age++;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strcpy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stu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[0]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.name, “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ZhaoDa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”);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4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905" name="Text Box 9"/>
          <p:cNvSpPr txBox="1">
            <a:spLocks noChangeArrowheads="1"/>
          </p:cNvSpPr>
          <p:nvPr/>
        </p:nvSpPr>
        <p:spPr bwMode="auto">
          <a:xfrm>
            <a:off x="795338" y="485775"/>
            <a:ext cx="7551737" cy="6337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string.h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0000FF"/>
                </a:solidFill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</a:rPr>
              <a:t> person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{ </a:t>
            </a:r>
            <a:r>
              <a:rPr lang="en-US" altLang="zh-CN" sz="2400" dirty="0">
                <a:solidFill>
                  <a:srgbClr val="FF3300"/>
                </a:solidFill>
              </a:rPr>
              <a:t>char name[20]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count;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}</a:t>
            </a:r>
            <a:r>
              <a:rPr lang="en-US" altLang="zh-CN" sz="2400" dirty="0">
                <a:solidFill>
                  <a:srgbClr val="FF3300"/>
                </a:solidFill>
              </a:rPr>
              <a:t>leader[3]</a:t>
            </a:r>
            <a:r>
              <a:rPr lang="en-US" altLang="zh-CN" sz="2400" dirty="0">
                <a:solidFill>
                  <a:schemeClr val="tx1"/>
                </a:solidFill>
              </a:rPr>
              <a:t>={“Li”,0,“Zhang”,0,”Wang“,0};</a:t>
            </a:r>
            <a:r>
              <a:rPr lang="en-US" altLang="zh-CN" sz="2400" dirty="0">
                <a:solidFill>
                  <a:srgbClr val="CC3300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i,j</a:t>
            </a:r>
            <a:r>
              <a:rPr lang="en-US" altLang="zh-CN" sz="2400" dirty="0">
                <a:solidFill>
                  <a:schemeClr val="tx1"/>
                </a:solidFill>
              </a:rPr>
              <a:t>;  char   </a:t>
            </a:r>
            <a:r>
              <a:rPr lang="en-US" altLang="zh-CN" sz="2400" dirty="0" err="1">
                <a:solidFill>
                  <a:srgbClr val="FF0000"/>
                </a:solidFill>
              </a:rPr>
              <a:t>leader_name</a:t>
            </a:r>
            <a:r>
              <a:rPr lang="en-US" altLang="zh-CN" sz="2400" dirty="0">
                <a:solidFill>
                  <a:srgbClr val="FF0000"/>
                </a:solidFill>
              </a:rPr>
              <a:t>[20]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009900"/>
                </a:solidFill>
              </a:rPr>
              <a:t>for(</a:t>
            </a:r>
            <a:r>
              <a:rPr lang="en-US" altLang="zh-CN" sz="2400" dirty="0" err="1">
                <a:solidFill>
                  <a:srgbClr val="009900"/>
                </a:solidFill>
              </a:rPr>
              <a:t>i</a:t>
            </a:r>
            <a:r>
              <a:rPr lang="en-US" altLang="zh-CN" sz="2400" dirty="0">
                <a:solidFill>
                  <a:srgbClr val="009900"/>
                </a:solidFill>
              </a:rPr>
              <a:t>=1;i&lt;=10;i++)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{ </a:t>
            </a: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("%s",</a:t>
            </a:r>
            <a:r>
              <a:rPr lang="en-US" altLang="zh-CN" sz="2400" dirty="0" err="1">
                <a:solidFill>
                  <a:schemeClr val="tx1"/>
                </a:solidFill>
              </a:rPr>
              <a:t>leader_name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>
                <a:solidFill>
                  <a:srgbClr val="3333FF"/>
                </a:solidFill>
              </a:rPr>
              <a:t>for(j=0;j&lt;3;j++)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if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strcmp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leader_name,leader</a:t>
            </a:r>
            <a:r>
              <a:rPr lang="en-US" altLang="zh-CN" sz="2400" dirty="0">
                <a:solidFill>
                  <a:schemeClr val="tx1"/>
                </a:solidFill>
              </a:rPr>
              <a:t>[j].name)==0)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	  leader[j]</a:t>
            </a:r>
            <a:r>
              <a:rPr lang="en-US" altLang="zh-CN" sz="2400" dirty="0">
                <a:solidFill>
                  <a:srgbClr val="FF3300"/>
                </a:solidFill>
              </a:rPr>
              <a:t>.</a:t>
            </a:r>
            <a:r>
              <a:rPr lang="en-US" altLang="zh-CN" sz="2400" dirty="0">
                <a:solidFill>
                  <a:schemeClr val="tx1"/>
                </a:solidFill>
              </a:rPr>
              <a:t>count++;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}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("\n");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=0;i&lt;3;i++)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("%5s:%d\</a:t>
            </a:r>
            <a:r>
              <a:rPr lang="en-US" altLang="zh-CN" sz="2400" dirty="0" err="1">
                <a:solidFill>
                  <a:schemeClr val="tx1"/>
                </a:solidFill>
              </a:rPr>
              <a:t>n",leader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].</a:t>
            </a:r>
            <a:r>
              <a:rPr lang="en-US" altLang="zh-CN" sz="2400" dirty="0" err="1">
                <a:solidFill>
                  <a:schemeClr val="tx1"/>
                </a:solidFill>
              </a:rPr>
              <a:t>name,leader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].count);}</a:t>
            </a:r>
          </a:p>
        </p:txBody>
      </p:sp>
      <p:sp>
        <p:nvSpPr>
          <p:cNvPr id="464902" name="Text Box 8"/>
          <p:cNvSpPr txBox="1">
            <a:spLocks noChangeArrowheads="1"/>
          </p:cNvSpPr>
          <p:nvPr/>
        </p:nvSpPr>
        <p:spPr bwMode="auto">
          <a:xfrm>
            <a:off x="4532313" y="768350"/>
            <a:ext cx="3275256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</a:rPr>
              <a:t>9.3   </a:t>
            </a:r>
            <a:r>
              <a:rPr lang="zh-CN" altLang="en-US" sz="2400" dirty="0">
                <a:solidFill>
                  <a:schemeClr val="tx1"/>
                </a:solidFill>
              </a:rPr>
              <a:t>统计候选人选票</a:t>
            </a:r>
          </a:p>
        </p:txBody>
      </p:sp>
      <p:sp>
        <p:nvSpPr>
          <p:cNvPr id="976906" name="AutoShape 10"/>
          <p:cNvSpPr>
            <a:spLocks noChangeArrowheads="1"/>
          </p:cNvSpPr>
          <p:nvPr/>
        </p:nvSpPr>
        <p:spPr bwMode="auto">
          <a:xfrm>
            <a:off x="6735763" y="3000375"/>
            <a:ext cx="2408237" cy="477838"/>
          </a:xfrm>
          <a:prstGeom prst="wedgeRectCallout">
            <a:avLst>
              <a:gd name="adj1" fmla="val -58898"/>
              <a:gd name="adj2" fmla="val -136380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全局结构体数组</a:t>
            </a:r>
          </a:p>
        </p:txBody>
      </p:sp>
      <p:sp>
        <p:nvSpPr>
          <p:cNvPr id="976907" name="AutoShape 11"/>
          <p:cNvSpPr>
            <a:spLocks noChangeArrowheads="1"/>
          </p:cNvSpPr>
          <p:nvPr/>
        </p:nvSpPr>
        <p:spPr bwMode="auto">
          <a:xfrm>
            <a:off x="3543300" y="5303838"/>
            <a:ext cx="4108450" cy="1062037"/>
          </a:xfrm>
          <a:prstGeom prst="wedgeRectCallout">
            <a:avLst>
              <a:gd name="adj1" fmla="val -59005"/>
              <a:gd name="adj2" fmla="val -53287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“.”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成员运算符优先于“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++”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，所以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Leader[j].count++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相当于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(learer[j].count)++</a:t>
            </a:r>
          </a:p>
        </p:txBody>
      </p:sp>
      <p:grpSp>
        <p:nvGrpSpPr>
          <p:cNvPr id="976920" name="Group 24"/>
          <p:cNvGrpSpPr>
            <a:grpSpLocks/>
          </p:cNvGrpSpPr>
          <p:nvPr/>
        </p:nvGrpSpPr>
        <p:grpSpPr bwMode="auto">
          <a:xfrm>
            <a:off x="5848350" y="2794000"/>
            <a:ext cx="2286000" cy="1812925"/>
            <a:chOff x="4128" y="672"/>
            <a:chExt cx="1440" cy="1142"/>
          </a:xfrm>
        </p:grpSpPr>
        <p:sp>
          <p:nvSpPr>
            <p:cNvPr id="464918" name="Rectangle 25"/>
            <p:cNvSpPr>
              <a:spLocks noChangeArrowheads="1"/>
            </p:cNvSpPr>
            <p:nvPr/>
          </p:nvSpPr>
          <p:spPr bwMode="auto">
            <a:xfrm>
              <a:off x="4128" y="672"/>
              <a:ext cx="1440" cy="11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4919" name="Line 26"/>
            <p:cNvSpPr>
              <a:spLocks noChangeShapeType="1"/>
            </p:cNvSpPr>
            <p:nvPr/>
          </p:nvSpPr>
          <p:spPr bwMode="auto">
            <a:xfrm>
              <a:off x="4128" y="93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4920" name="Line 27"/>
            <p:cNvSpPr>
              <a:spLocks noChangeShapeType="1"/>
            </p:cNvSpPr>
            <p:nvPr/>
          </p:nvSpPr>
          <p:spPr bwMode="auto">
            <a:xfrm>
              <a:off x="4867" y="672"/>
              <a:ext cx="0" cy="1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4921" name="Text Box 28"/>
            <p:cNvSpPr txBox="1">
              <a:spLocks noChangeArrowheads="1"/>
            </p:cNvSpPr>
            <p:nvPr/>
          </p:nvSpPr>
          <p:spPr bwMode="auto">
            <a:xfrm>
              <a:off x="4245" y="710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464922" name="Text Box 29"/>
            <p:cNvSpPr txBox="1">
              <a:spLocks noChangeArrowheads="1"/>
            </p:cNvSpPr>
            <p:nvPr/>
          </p:nvSpPr>
          <p:spPr bwMode="auto">
            <a:xfrm>
              <a:off x="5023" y="710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464923" name="Text Box 30"/>
            <p:cNvSpPr txBox="1">
              <a:spLocks noChangeArrowheads="1"/>
            </p:cNvSpPr>
            <p:nvPr/>
          </p:nvSpPr>
          <p:spPr bwMode="auto">
            <a:xfrm>
              <a:off x="4237" y="98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Li</a:t>
              </a:r>
            </a:p>
          </p:txBody>
        </p:sp>
        <p:sp>
          <p:nvSpPr>
            <p:cNvPr id="464924" name="Text Box 31"/>
            <p:cNvSpPr txBox="1">
              <a:spLocks noChangeArrowheads="1"/>
            </p:cNvSpPr>
            <p:nvPr/>
          </p:nvSpPr>
          <p:spPr bwMode="auto">
            <a:xfrm>
              <a:off x="4237" y="1268"/>
              <a:ext cx="5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Zhang</a:t>
              </a:r>
            </a:p>
          </p:txBody>
        </p:sp>
        <p:sp>
          <p:nvSpPr>
            <p:cNvPr id="464925" name="Text Box 32"/>
            <p:cNvSpPr txBox="1">
              <a:spLocks noChangeArrowheads="1"/>
            </p:cNvSpPr>
            <p:nvPr/>
          </p:nvSpPr>
          <p:spPr bwMode="auto">
            <a:xfrm>
              <a:off x="4237" y="1554"/>
              <a:ext cx="5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Wang</a:t>
              </a:r>
            </a:p>
          </p:txBody>
        </p:sp>
        <p:sp>
          <p:nvSpPr>
            <p:cNvPr id="464926" name="Text Box 33"/>
            <p:cNvSpPr txBox="1">
              <a:spLocks noChangeArrowheads="1"/>
            </p:cNvSpPr>
            <p:nvPr/>
          </p:nvSpPr>
          <p:spPr bwMode="auto">
            <a:xfrm>
              <a:off x="5062" y="9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64927" name="Text Box 34"/>
            <p:cNvSpPr txBox="1">
              <a:spLocks noChangeArrowheads="1"/>
            </p:cNvSpPr>
            <p:nvPr/>
          </p:nvSpPr>
          <p:spPr bwMode="auto">
            <a:xfrm>
              <a:off x="5062" y="12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64928" name="Text Box 35"/>
            <p:cNvSpPr txBox="1">
              <a:spLocks noChangeArrowheads="1"/>
            </p:cNvSpPr>
            <p:nvPr/>
          </p:nvSpPr>
          <p:spPr bwMode="auto">
            <a:xfrm>
              <a:off x="5062" y="15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976944" name="Group 48"/>
          <p:cNvGrpSpPr>
            <a:grpSpLocks/>
          </p:cNvGrpSpPr>
          <p:nvPr/>
        </p:nvGrpSpPr>
        <p:grpSpPr bwMode="auto">
          <a:xfrm>
            <a:off x="5848350" y="2794000"/>
            <a:ext cx="2286000" cy="1812925"/>
            <a:chOff x="4128" y="672"/>
            <a:chExt cx="1440" cy="1142"/>
          </a:xfrm>
        </p:grpSpPr>
        <p:sp>
          <p:nvSpPr>
            <p:cNvPr id="464907" name="Rectangle 49"/>
            <p:cNvSpPr>
              <a:spLocks noChangeArrowheads="1"/>
            </p:cNvSpPr>
            <p:nvPr/>
          </p:nvSpPr>
          <p:spPr bwMode="auto">
            <a:xfrm>
              <a:off x="4128" y="672"/>
              <a:ext cx="1440" cy="11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4908" name="Line 50"/>
            <p:cNvSpPr>
              <a:spLocks noChangeShapeType="1"/>
            </p:cNvSpPr>
            <p:nvPr/>
          </p:nvSpPr>
          <p:spPr bwMode="auto">
            <a:xfrm>
              <a:off x="4128" y="93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4909" name="Line 51"/>
            <p:cNvSpPr>
              <a:spLocks noChangeShapeType="1"/>
            </p:cNvSpPr>
            <p:nvPr/>
          </p:nvSpPr>
          <p:spPr bwMode="auto">
            <a:xfrm>
              <a:off x="4867" y="672"/>
              <a:ext cx="0" cy="1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4910" name="Text Box 52"/>
            <p:cNvSpPr txBox="1">
              <a:spLocks noChangeArrowheads="1"/>
            </p:cNvSpPr>
            <p:nvPr/>
          </p:nvSpPr>
          <p:spPr bwMode="auto">
            <a:xfrm>
              <a:off x="4245" y="710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464911" name="Text Box 53"/>
            <p:cNvSpPr txBox="1">
              <a:spLocks noChangeArrowheads="1"/>
            </p:cNvSpPr>
            <p:nvPr/>
          </p:nvSpPr>
          <p:spPr bwMode="auto">
            <a:xfrm>
              <a:off x="5023" y="710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464912" name="Text Box 54"/>
            <p:cNvSpPr txBox="1">
              <a:spLocks noChangeArrowheads="1"/>
            </p:cNvSpPr>
            <p:nvPr/>
          </p:nvSpPr>
          <p:spPr bwMode="auto">
            <a:xfrm>
              <a:off x="4237" y="98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Li</a:t>
              </a:r>
            </a:p>
          </p:txBody>
        </p:sp>
        <p:sp>
          <p:nvSpPr>
            <p:cNvPr id="464913" name="Text Box 55"/>
            <p:cNvSpPr txBox="1">
              <a:spLocks noChangeArrowheads="1"/>
            </p:cNvSpPr>
            <p:nvPr/>
          </p:nvSpPr>
          <p:spPr bwMode="auto">
            <a:xfrm>
              <a:off x="4237" y="1268"/>
              <a:ext cx="5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Zhang</a:t>
              </a:r>
            </a:p>
          </p:txBody>
        </p:sp>
        <p:sp>
          <p:nvSpPr>
            <p:cNvPr id="464914" name="Text Box 56"/>
            <p:cNvSpPr txBox="1">
              <a:spLocks noChangeArrowheads="1"/>
            </p:cNvSpPr>
            <p:nvPr/>
          </p:nvSpPr>
          <p:spPr bwMode="auto">
            <a:xfrm>
              <a:off x="4237" y="1554"/>
              <a:ext cx="5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Wang</a:t>
              </a:r>
            </a:p>
          </p:txBody>
        </p:sp>
        <p:sp>
          <p:nvSpPr>
            <p:cNvPr id="464915" name="Text Box 57"/>
            <p:cNvSpPr txBox="1">
              <a:spLocks noChangeArrowheads="1"/>
            </p:cNvSpPr>
            <p:nvPr/>
          </p:nvSpPr>
          <p:spPr bwMode="auto">
            <a:xfrm>
              <a:off x="5062" y="9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64916" name="Text Box 58"/>
            <p:cNvSpPr txBox="1">
              <a:spLocks noChangeArrowheads="1"/>
            </p:cNvSpPr>
            <p:nvPr/>
          </p:nvSpPr>
          <p:spPr bwMode="auto">
            <a:xfrm>
              <a:off x="5062" y="12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64917" name="Text Box 59"/>
            <p:cNvSpPr txBox="1">
              <a:spLocks noChangeArrowheads="1"/>
            </p:cNvSpPr>
            <p:nvPr/>
          </p:nvSpPr>
          <p:spPr bwMode="auto">
            <a:xfrm>
              <a:off x="5062" y="15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33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4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97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97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5" grpId="0" animBg="1" autoUpdateAnimBg="0"/>
      <p:bldP spid="976906" grpId="0" animBg="1" autoUpdateAnimBg="0"/>
      <p:bldP spid="97690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151305" y="1203325"/>
            <a:ext cx="8024812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结构体首地址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结构指针的运算按照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语言的地址运算原则进行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b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例如，结构指针加一将指向内存中下一个结构体。</a:t>
            </a:r>
          </a:p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指向结构体变量的指针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定义形式：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结构体名  </a:t>
            </a:r>
            <a:r>
              <a:rPr lang="zh-CN" altLang="zh-CN" sz="24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zh-CN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结构体指针名;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   </a:t>
            </a:r>
            <a:r>
              <a:rPr lang="en-US" altLang="zh-CN" sz="20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student  *p;</a:t>
            </a:r>
          </a:p>
        </p:txBody>
      </p:sp>
      <p:sp>
        <p:nvSpPr>
          <p:cNvPr id="978952" name="AutoShape 8"/>
          <p:cNvSpPr>
            <a:spLocks noChangeArrowheads="1"/>
          </p:cNvSpPr>
          <p:nvPr/>
        </p:nvSpPr>
        <p:spPr bwMode="auto">
          <a:xfrm>
            <a:off x="6094413" y="2276475"/>
            <a:ext cx="2673350" cy="847725"/>
          </a:xfrm>
          <a:prstGeom prst="wedgeRectCallout">
            <a:avLst>
              <a:gd name="adj1" fmla="val -75713"/>
              <a:gd name="adj2" fmla="val 63481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存放结构体变量在内存的起始地址</a:t>
            </a:r>
            <a:endParaRPr lang="zh-CN" altLang="en-US" sz="24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78996" name="Group 52"/>
          <p:cNvGrpSpPr>
            <a:grpSpLocks/>
          </p:cNvGrpSpPr>
          <p:nvPr/>
        </p:nvGrpSpPr>
        <p:grpSpPr bwMode="auto">
          <a:xfrm>
            <a:off x="2195736" y="2578100"/>
            <a:ext cx="6759575" cy="4279900"/>
            <a:chOff x="1377" y="1555"/>
            <a:chExt cx="4258" cy="2696"/>
          </a:xfrm>
        </p:grpSpPr>
        <p:grpSp>
          <p:nvGrpSpPr>
            <p:cNvPr id="465930" name="Group 51"/>
            <p:cNvGrpSpPr>
              <a:grpSpLocks/>
            </p:cNvGrpSpPr>
            <p:nvPr/>
          </p:nvGrpSpPr>
          <p:grpSpPr bwMode="auto">
            <a:xfrm>
              <a:off x="3611" y="1555"/>
              <a:ext cx="2024" cy="2640"/>
              <a:chOff x="3611" y="1555"/>
              <a:chExt cx="2024" cy="2640"/>
            </a:xfrm>
          </p:grpSpPr>
          <p:sp>
            <p:nvSpPr>
              <p:cNvPr id="465932" name="AutoShape 32"/>
              <p:cNvSpPr>
                <a:spLocks noChangeArrowheads="1"/>
              </p:cNvSpPr>
              <p:nvPr/>
            </p:nvSpPr>
            <p:spPr bwMode="auto">
              <a:xfrm>
                <a:off x="4139" y="1555"/>
                <a:ext cx="960" cy="2640"/>
              </a:xfrm>
              <a:prstGeom prst="foldedCorner">
                <a:avLst>
                  <a:gd name="adj" fmla="val 125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5933" name="Line 33"/>
              <p:cNvSpPr>
                <a:spLocks noChangeShapeType="1"/>
              </p:cNvSpPr>
              <p:nvPr/>
            </p:nvSpPr>
            <p:spPr bwMode="auto">
              <a:xfrm>
                <a:off x="4139" y="180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34" name="Line 34"/>
              <p:cNvSpPr>
                <a:spLocks noChangeShapeType="1"/>
              </p:cNvSpPr>
              <p:nvPr/>
            </p:nvSpPr>
            <p:spPr bwMode="auto">
              <a:xfrm>
                <a:off x="4139" y="201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35" name="Line 35"/>
              <p:cNvSpPr>
                <a:spLocks noChangeShapeType="1"/>
              </p:cNvSpPr>
              <p:nvPr/>
            </p:nvSpPr>
            <p:spPr bwMode="auto">
              <a:xfrm>
                <a:off x="4139" y="2309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36" name="Line 36"/>
              <p:cNvSpPr>
                <a:spLocks noChangeShapeType="1"/>
              </p:cNvSpPr>
              <p:nvPr/>
            </p:nvSpPr>
            <p:spPr bwMode="auto">
              <a:xfrm>
                <a:off x="4139" y="2519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37" name="Line 37"/>
              <p:cNvSpPr>
                <a:spLocks noChangeShapeType="1"/>
              </p:cNvSpPr>
              <p:nvPr/>
            </p:nvSpPr>
            <p:spPr bwMode="auto">
              <a:xfrm>
                <a:off x="4139" y="272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38" name="Text Box 38"/>
              <p:cNvSpPr txBox="1">
                <a:spLocks noChangeArrowheads="1"/>
              </p:cNvSpPr>
              <p:nvPr/>
            </p:nvSpPr>
            <p:spPr bwMode="auto">
              <a:xfrm>
                <a:off x="4379" y="1791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num</a:t>
                </a:r>
              </a:p>
            </p:txBody>
          </p:sp>
          <p:sp>
            <p:nvSpPr>
              <p:cNvPr id="465939" name="Text Box 39"/>
              <p:cNvSpPr txBox="1">
                <a:spLocks noChangeArrowheads="1"/>
              </p:cNvSpPr>
              <p:nvPr/>
            </p:nvSpPr>
            <p:spPr bwMode="auto">
              <a:xfrm>
                <a:off x="4349" y="2028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name</a:t>
                </a:r>
              </a:p>
            </p:txBody>
          </p:sp>
          <p:sp>
            <p:nvSpPr>
              <p:cNvPr id="465940" name="Text Box 40"/>
              <p:cNvSpPr txBox="1">
                <a:spLocks noChangeArrowheads="1"/>
              </p:cNvSpPr>
              <p:nvPr/>
            </p:nvSpPr>
            <p:spPr bwMode="auto">
              <a:xfrm>
                <a:off x="4415" y="2266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sex</a:t>
                </a:r>
              </a:p>
            </p:txBody>
          </p:sp>
          <p:sp>
            <p:nvSpPr>
              <p:cNvPr id="465941" name="Text Box 41"/>
              <p:cNvSpPr txBox="1">
                <a:spLocks noChangeArrowheads="1"/>
              </p:cNvSpPr>
              <p:nvPr/>
            </p:nvSpPr>
            <p:spPr bwMode="auto">
              <a:xfrm>
                <a:off x="4410" y="2503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age</a:t>
                </a:r>
              </a:p>
            </p:txBody>
          </p:sp>
          <p:sp>
            <p:nvSpPr>
              <p:cNvPr id="465942" name="Line 42"/>
              <p:cNvSpPr>
                <a:spLocks noChangeShapeType="1"/>
              </p:cNvSpPr>
              <p:nvPr/>
            </p:nvSpPr>
            <p:spPr bwMode="auto">
              <a:xfrm>
                <a:off x="4139" y="293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43" name="Line 43"/>
              <p:cNvSpPr>
                <a:spLocks noChangeShapeType="1"/>
              </p:cNvSpPr>
              <p:nvPr/>
            </p:nvSpPr>
            <p:spPr bwMode="auto">
              <a:xfrm>
                <a:off x="4139" y="3147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44" name="Line 44"/>
              <p:cNvSpPr>
                <a:spLocks noChangeShapeType="1"/>
              </p:cNvSpPr>
              <p:nvPr/>
            </p:nvSpPr>
            <p:spPr bwMode="auto">
              <a:xfrm>
                <a:off x="4139" y="3357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45" name="Line 45"/>
              <p:cNvSpPr>
                <a:spLocks noChangeShapeType="1"/>
              </p:cNvSpPr>
              <p:nvPr/>
            </p:nvSpPr>
            <p:spPr bwMode="auto">
              <a:xfrm>
                <a:off x="4139" y="356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46" name="AutoShape 46"/>
              <p:cNvSpPr>
                <a:spLocks/>
              </p:cNvSpPr>
              <p:nvPr/>
            </p:nvSpPr>
            <p:spPr bwMode="auto">
              <a:xfrm>
                <a:off x="5099" y="1806"/>
                <a:ext cx="144" cy="922"/>
              </a:xfrm>
              <a:prstGeom prst="rightBrace">
                <a:avLst>
                  <a:gd name="adj1" fmla="val 53356"/>
                  <a:gd name="adj2" fmla="val 50000"/>
                </a:avLst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5947" name="Text Box 47"/>
              <p:cNvSpPr txBox="1">
                <a:spLocks noChangeArrowheads="1"/>
              </p:cNvSpPr>
              <p:nvPr/>
            </p:nvSpPr>
            <p:spPr bwMode="auto">
              <a:xfrm>
                <a:off x="5335" y="2126"/>
                <a:ext cx="3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stu</a:t>
                </a:r>
              </a:p>
            </p:txBody>
          </p:sp>
          <p:sp>
            <p:nvSpPr>
              <p:cNvPr id="465948" name="Line 48"/>
              <p:cNvSpPr>
                <a:spLocks noChangeShapeType="1"/>
              </p:cNvSpPr>
              <p:nvPr/>
            </p:nvSpPr>
            <p:spPr bwMode="auto">
              <a:xfrm>
                <a:off x="3851" y="180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5949" name="Text Box 49"/>
              <p:cNvSpPr txBox="1">
                <a:spLocks noChangeArrowheads="1"/>
              </p:cNvSpPr>
              <p:nvPr/>
            </p:nvSpPr>
            <p:spPr bwMode="auto">
              <a:xfrm>
                <a:off x="3611" y="166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sp>
          <p:nvSpPr>
            <p:cNvPr id="465931" name="Text Box 50"/>
            <p:cNvSpPr txBox="1">
              <a:spLocks noChangeArrowheads="1"/>
            </p:cNvSpPr>
            <p:nvPr/>
          </p:nvSpPr>
          <p:spPr bwMode="auto">
            <a:xfrm>
              <a:off x="1377" y="2559"/>
              <a:ext cx="2249" cy="16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tx1"/>
                  </a:solidFill>
                </a:rPr>
                <a:t>struct</a:t>
              </a:r>
              <a:r>
                <a:rPr lang="en-US" altLang="zh-CN" sz="2400" dirty="0">
                  <a:solidFill>
                    <a:schemeClr val="tx1"/>
                  </a:solidFill>
                </a:rPr>
                <a:t>  student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{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</a:rPr>
                <a:t>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num</a:t>
              </a:r>
              <a:r>
                <a:rPr lang="en-US" altLang="zh-CN" sz="2400" dirty="0">
                  <a:solidFill>
                    <a:schemeClr val="tx1"/>
                  </a:solidFill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char name[20];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char sex;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</a:rPr>
                <a:t> age;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}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stu</a:t>
              </a:r>
              <a:r>
                <a:rPr lang="en-US" altLang="zh-CN" sz="2400" dirty="0">
                  <a:solidFill>
                    <a:schemeClr val="tx1"/>
                  </a:solidFill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tx1"/>
                  </a:solidFill>
                </a:rPr>
                <a:t>struct</a:t>
              </a:r>
              <a:r>
                <a:rPr lang="en-US" altLang="zh-CN" sz="2400" dirty="0">
                  <a:solidFill>
                    <a:schemeClr val="tx1"/>
                  </a:solidFill>
                </a:rPr>
                <a:t>  student   *p=&amp;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stu</a:t>
              </a:r>
              <a:r>
                <a:rPr lang="en-US" altLang="zh-CN" sz="2400" dirty="0">
                  <a:solidFill>
                    <a:schemeClr val="tx1"/>
                  </a:solidFill>
                </a:rPr>
                <a:t>;</a:t>
              </a:r>
            </a:p>
          </p:txBody>
        </p:sp>
      </p:grpSp>
      <p:sp>
        <p:nvSpPr>
          <p:cNvPr id="3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</a:t>
            </a:r>
            <a:r>
              <a:rPr lang="zh-CN" altLang="en-US" sz="32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结构体指针</a:t>
            </a:r>
            <a:endParaRPr lang="en-US" altLang="zh-CN" sz="3200" dirty="0" smtClean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endParaRPr lang="zh-CN" altLang="en-US" sz="2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61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8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8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8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8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78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97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8" grpId="0" build="p" bldLvl="2" autoUpdateAnimBg="0"/>
      <p:bldP spid="97895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655638" y="863600"/>
            <a:ext cx="79565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使用结构体指针变量引用成员形式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466952" name="Group 10"/>
          <p:cNvGrpSpPr>
            <a:grpSpLocks/>
          </p:cNvGrpSpPr>
          <p:nvPr/>
        </p:nvGrpSpPr>
        <p:grpSpPr bwMode="auto">
          <a:xfrm>
            <a:off x="855663" y="1416051"/>
            <a:ext cx="8101012" cy="1201738"/>
            <a:chOff x="539" y="892"/>
            <a:chExt cx="5103" cy="757"/>
          </a:xfrm>
        </p:grpSpPr>
        <p:sp>
          <p:nvSpPr>
            <p:cNvPr id="466956" name="Text Box 8"/>
            <p:cNvSpPr txBox="1">
              <a:spLocks noChangeArrowheads="1"/>
            </p:cNvSpPr>
            <p:nvPr/>
          </p:nvSpPr>
          <p:spPr bwMode="auto">
            <a:xfrm>
              <a:off x="539" y="892"/>
              <a:ext cx="1924" cy="757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EEEE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例    </a:t>
              </a: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int    n;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        int   *p=&amp;n;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       </a:t>
              </a:r>
              <a:r>
                <a:rPr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*p</a:t>
              </a: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=10;  </a:t>
              </a:r>
              <a:r>
                <a:rPr lang="en-US" altLang="zh-CN" sz="2400">
                  <a:solidFill>
                    <a:srgbClr val="3333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  </a:t>
              </a:r>
              <a:r>
                <a:rPr lang="en-US" altLang="zh-CN" sz="2400">
                  <a:solidFill>
                    <a:srgbClr val="3333FF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=10</a:t>
              </a:r>
            </a:p>
          </p:txBody>
        </p:sp>
        <p:sp>
          <p:nvSpPr>
            <p:cNvPr id="466957" name="Text Box 9"/>
            <p:cNvSpPr txBox="1">
              <a:spLocks noChangeArrowheads="1"/>
            </p:cNvSpPr>
            <p:nvPr/>
          </p:nvSpPr>
          <p:spPr bwMode="auto">
            <a:xfrm>
              <a:off x="2631" y="892"/>
              <a:ext cx="3011" cy="757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EEEE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struct    student      stu1;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struct    student      *p=&amp;stu1;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3333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stu1.num</a:t>
              </a: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=101</a:t>
              </a:r>
              <a:r>
                <a:rPr lang="en-US" altLang="zh-CN" sz="2400">
                  <a:solidFill>
                    <a:srgbClr val="3333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;     </a:t>
              </a:r>
              <a:r>
                <a:rPr lang="en-US" altLang="zh-CN" sz="2400">
                  <a:solidFill>
                    <a:srgbClr val="FF0000"/>
                  </a:solidFill>
                  <a:latin typeface="+mn-ea"/>
                  <a:ea typeface="+mn-ea"/>
                  <a:sym typeface="Symbol" panose="05050102010706020507" pitchFamily="18" charset="2"/>
                </a:rPr>
                <a:t>(*p).num</a:t>
              </a: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=101</a:t>
              </a:r>
              <a:endParaRPr lang="en-US" altLang="zh-CN" sz="24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1009" name="Text Box 17"/>
          <p:cNvSpPr txBox="1">
            <a:spLocks noChangeArrowheads="1"/>
          </p:cNvSpPr>
          <p:nvPr/>
        </p:nvSpPr>
        <p:spPr bwMode="auto">
          <a:xfrm>
            <a:off x="1614488" y="2806700"/>
            <a:ext cx="5873750" cy="2028825"/>
          </a:xfrm>
          <a:prstGeom prst="rect">
            <a:avLst/>
          </a:prstGeom>
          <a:solidFill>
            <a:srgbClr val="DDDDDD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以下三种形式等价：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9900"/>
                </a:solidFill>
                <a:latin typeface="+mn-ea"/>
                <a:ea typeface="+mn-ea"/>
              </a:rPr>
              <a:t>结构体变量名</a:t>
            </a:r>
            <a:r>
              <a:rPr lang="en-US" altLang="zh-CN" sz="2400" dirty="0">
                <a:solidFill>
                  <a:srgbClr val="009900"/>
                </a:solidFill>
                <a:latin typeface="+mn-ea"/>
                <a:ea typeface="+mn-ea"/>
              </a:rPr>
              <a:t>.</a:t>
            </a:r>
            <a:r>
              <a:rPr lang="zh-CN" altLang="en-US" sz="2400" dirty="0">
                <a:solidFill>
                  <a:srgbClr val="009900"/>
                </a:solidFill>
                <a:latin typeface="+mn-ea"/>
                <a:ea typeface="+mn-ea"/>
                <a:sym typeface="Wingdings 3" panose="05040102010807070707" pitchFamily="18" charset="2"/>
              </a:rPr>
              <a:t>成员名         </a:t>
            </a:r>
            <a:r>
              <a:rPr lang="en-US" altLang="zh-CN" sz="2400" dirty="0" err="1">
                <a:solidFill>
                  <a:srgbClr val="009900"/>
                </a:solidFill>
                <a:latin typeface="+mn-ea"/>
                <a:ea typeface="+mn-ea"/>
                <a:sym typeface="Symbol" panose="05050102010706020507" pitchFamily="18" charset="2"/>
              </a:rPr>
              <a:t>stu.num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=101;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(*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结构体指针名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).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成员名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*p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.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=101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</a:rPr>
              <a:t>结构体指针名</a:t>
            </a:r>
            <a:r>
              <a:rPr kumimoji="0" lang="zh-CN" altLang="en-US" sz="2400" dirty="0">
                <a:solidFill>
                  <a:srgbClr val="FF9900"/>
                </a:solidFill>
                <a:latin typeface="+mn-ea"/>
                <a:ea typeface="+mn-ea"/>
                <a:sym typeface="Symbol" panose="05050102010706020507" pitchFamily="18" charset="2"/>
              </a:rPr>
              <a:t></a:t>
            </a: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  <a:sym typeface="Wingdings 3" panose="05040102010807070707" pitchFamily="18" charset="2"/>
              </a:rPr>
              <a:t>成员名      </a:t>
            </a:r>
            <a:r>
              <a:rPr lang="en-US" altLang="zh-CN" sz="2400" dirty="0">
                <a:solidFill>
                  <a:srgbClr val="FF99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kumimoji="0" lang="en-US" altLang="zh-CN" sz="2400" dirty="0">
                <a:solidFill>
                  <a:srgbClr val="FF9900"/>
                </a:solidFill>
                <a:latin typeface="+mn-ea"/>
                <a:ea typeface="+mn-ea"/>
                <a:sym typeface="Symbol" panose="05050102010706020507" pitchFamily="18" charset="2"/>
              </a:rPr>
              <a:t></a:t>
            </a:r>
            <a:r>
              <a:rPr lang="en-US" altLang="zh-CN" sz="2400" dirty="0" err="1">
                <a:solidFill>
                  <a:srgbClr val="FF9900"/>
                </a:solidFill>
                <a:latin typeface="+mn-ea"/>
                <a:ea typeface="+mn-ea"/>
                <a:sym typeface="Symbol" panose="05050102010706020507" pitchFamily="18" charset="2"/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=101</a:t>
            </a:r>
          </a:p>
        </p:txBody>
      </p:sp>
      <p:sp>
        <p:nvSpPr>
          <p:cNvPr id="981010" name="AutoShape 18"/>
          <p:cNvSpPr>
            <a:spLocks noChangeArrowheads="1"/>
          </p:cNvSpPr>
          <p:nvPr/>
        </p:nvSpPr>
        <p:spPr bwMode="auto">
          <a:xfrm>
            <a:off x="5713413" y="5253038"/>
            <a:ext cx="2978150" cy="1212850"/>
          </a:xfrm>
          <a:prstGeom prst="wedgeRectCallout">
            <a:avLst>
              <a:gd name="adj1" fmla="val -54019"/>
              <a:gd name="adj2" fmla="val -91449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指向运算符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优先级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: 1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结合方向：从左向右</a:t>
            </a:r>
          </a:p>
        </p:txBody>
      </p:sp>
      <p:sp>
        <p:nvSpPr>
          <p:cNvPr id="981012" name="AutoShape 20"/>
          <p:cNvSpPr>
            <a:spLocks noChangeArrowheads="1"/>
          </p:cNvSpPr>
          <p:nvPr/>
        </p:nvSpPr>
        <p:spPr bwMode="auto">
          <a:xfrm>
            <a:off x="3162300" y="5572125"/>
            <a:ext cx="2243138" cy="593725"/>
          </a:xfrm>
          <a:prstGeom prst="wedgeEllipseCallout">
            <a:avLst>
              <a:gd name="adj1" fmla="val 41014"/>
              <a:gd name="adj2" fmla="val -273796"/>
            </a:avLst>
          </a:prstGeom>
          <a:solidFill>
            <a:srgbClr val="CCECFF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( )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不能少！</a:t>
            </a:r>
            <a:endParaRPr lang="zh-CN" altLang="en-US" sz="2400" b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73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8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81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009" grpId="0" animBg="1" autoUpdateAnimBg="0"/>
      <p:bldP spid="981010" grpId="0" animBg="1" autoUpdateAnimBg="0"/>
      <p:bldP spid="98101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8" name="Text Box 8"/>
          <p:cNvSpPr txBox="1">
            <a:spLocks noChangeArrowheads="1"/>
          </p:cNvSpPr>
          <p:nvPr/>
        </p:nvSpPr>
        <p:spPr bwMode="auto">
          <a:xfrm>
            <a:off x="1187624" y="882278"/>
            <a:ext cx="7323138" cy="5972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string.h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student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{ long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char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float score;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}stu_1,*p;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3333FF"/>
                </a:solidFill>
              </a:rPr>
              <a:t>  p=&amp;stu_1;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stu_1.num=89101;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strcpy</a:t>
            </a:r>
            <a:r>
              <a:rPr lang="en-US" altLang="zh-CN" sz="2400" dirty="0">
                <a:solidFill>
                  <a:schemeClr val="tx1"/>
                </a:solidFill>
              </a:rPr>
              <a:t>(stu_1.name,"Li Lin");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rgbClr val="3333FF"/>
                </a:solidFill>
              </a:rPr>
              <a:t>(*p).sex='M';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3333FF"/>
                </a:solidFill>
              </a:rPr>
              <a:t>  p</a:t>
            </a:r>
            <a:r>
              <a:rPr kumimoji="0"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3333FF"/>
                </a:solidFill>
              </a:rPr>
              <a:t>score=89.5;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</a:t>
            </a:r>
            <a:r>
              <a:rPr lang="en-US" altLang="zh-CN" sz="2400" dirty="0" err="1">
                <a:solidFill>
                  <a:schemeClr val="tx1"/>
                </a:solidFill>
              </a:rPr>
              <a:t>nNo</a:t>
            </a:r>
            <a:r>
              <a:rPr lang="en-US" altLang="zh-CN" sz="2400" dirty="0">
                <a:solidFill>
                  <a:schemeClr val="tx1"/>
                </a:solidFill>
              </a:rPr>
              <a:t>:%</a:t>
            </a:r>
            <a:r>
              <a:rPr lang="en-US" altLang="zh-CN" sz="2400" dirty="0" err="1">
                <a:solidFill>
                  <a:schemeClr val="tx1"/>
                </a:solidFill>
              </a:rPr>
              <a:t>ld</a:t>
            </a:r>
            <a:r>
              <a:rPr lang="en-US" altLang="zh-CN" sz="2400" dirty="0">
                <a:solidFill>
                  <a:schemeClr val="tx1"/>
                </a:solidFill>
              </a:rPr>
              <a:t>\</a:t>
            </a:r>
            <a:r>
              <a:rPr lang="en-US" altLang="zh-CN" sz="2400" dirty="0" err="1">
                <a:solidFill>
                  <a:schemeClr val="tx1"/>
                </a:solidFill>
              </a:rPr>
              <a:t>nname</a:t>
            </a:r>
            <a:r>
              <a:rPr lang="en-US" altLang="zh-CN" sz="2400" dirty="0">
                <a:solidFill>
                  <a:schemeClr val="tx1"/>
                </a:solidFill>
              </a:rPr>
              <a:t>:%s\</a:t>
            </a:r>
            <a:r>
              <a:rPr lang="en-US" altLang="zh-CN" sz="2400" dirty="0" err="1">
                <a:solidFill>
                  <a:schemeClr val="tx1"/>
                </a:solidFill>
              </a:rPr>
              <a:t>nsex</a:t>
            </a:r>
            <a:r>
              <a:rPr lang="en-US" altLang="zh-CN" sz="2400" dirty="0">
                <a:solidFill>
                  <a:schemeClr val="tx1"/>
                </a:solidFill>
              </a:rPr>
              <a:t>:%c\</a:t>
            </a:r>
            <a:r>
              <a:rPr lang="en-US" altLang="zh-CN" sz="2400" dirty="0" err="1">
                <a:solidFill>
                  <a:schemeClr val="tx1"/>
                </a:solidFill>
              </a:rPr>
              <a:t>nscore</a:t>
            </a:r>
            <a:r>
              <a:rPr lang="en-US" altLang="zh-CN" sz="2400" dirty="0">
                <a:solidFill>
                  <a:schemeClr val="tx1"/>
                </a:solidFill>
              </a:rPr>
              <a:t>:%f\n",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	       </a:t>
            </a:r>
            <a:r>
              <a:rPr lang="en-US" altLang="zh-CN" sz="2400" dirty="0">
                <a:solidFill>
                  <a:srgbClr val="009900"/>
                </a:solidFill>
              </a:rPr>
              <a:t>(*p).</a:t>
            </a:r>
            <a:r>
              <a:rPr lang="en-US" altLang="zh-CN" sz="2400" dirty="0" err="1">
                <a:solidFill>
                  <a:srgbClr val="009900"/>
                </a:solidFill>
              </a:rPr>
              <a:t>num</a:t>
            </a:r>
            <a:r>
              <a:rPr lang="en-US" altLang="zh-CN" sz="2400" dirty="0" err="1">
                <a:solidFill>
                  <a:schemeClr val="tx1"/>
                </a:solidFill>
              </a:rPr>
              <a:t>,</a:t>
            </a:r>
            <a:r>
              <a:rPr lang="en-US" altLang="zh-CN" sz="2400" dirty="0" err="1">
                <a:solidFill>
                  <a:srgbClr val="FF0000"/>
                </a:solidFill>
              </a:rPr>
              <a:t>p</a:t>
            </a:r>
            <a:r>
              <a:rPr kumimoji="0"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FF0000"/>
                </a:solidFill>
              </a:rPr>
              <a:t>name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>
                <a:solidFill>
                  <a:srgbClr val="3333FF"/>
                </a:solidFill>
              </a:rPr>
              <a:t>stu_1.sex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kumimoji="0"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FF0000"/>
                </a:solidFill>
              </a:rPr>
              <a:t>score</a:t>
            </a:r>
            <a:r>
              <a:rPr lang="en-US" altLang="zh-CN" sz="2400" dirty="0">
                <a:solidFill>
                  <a:schemeClr val="tx1"/>
                </a:solidFill>
              </a:rPr>
              <a:t>);}</a:t>
            </a:r>
          </a:p>
        </p:txBody>
      </p:sp>
      <p:sp>
        <p:nvSpPr>
          <p:cNvPr id="467976" name="Text Box 9"/>
          <p:cNvSpPr txBox="1">
            <a:spLocks noChangeArrowheads="1"/>
          </p:cNvSpPr>
          <p:nvPr/>
        </p:nvSpPr>
        <p:spPr bwMode="auto">
          <a:xfrm>
            <a:off x="1195562" y="371103"/>
            <a:ext cx="4900701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指向结构体变量的指针的应用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4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注意区分以下三种运算</a:t>
            </a:r>
            <a:r>
              <a:rPr kumimoji="0"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69000" name="Rectangle 8"/>
          <p:cNvSpPr>
            <a:spLocks noChangeArrowheads="1"/>
          </p:cNvSpPr>
          <p:nvPr/>
        </p:nvSpPr>
        <p:spPr bwMode="auto">
          <a:xfrm>
            <a:off x="928688" y="1185863"/>
            <a:ext cx="6740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①p </a:t>
            </a:r>
            <a:r>
              <a:rPr kumimoji="0"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FF0000"/>
                </a:solidFill>
              </a:rPr>
              <a:t>&gt;</a:t>
            </a:r>
            <a:r>
              <a:rPr lang="en-US" altLang="zh-CN" sz="2400">
                <a:solidFill>
                  <a:schemeClr val="tx1"/>
                </a:solidFill>
              </a:rPr>
              <a:t>n          ② p </a:t>
            </a:r>
            <a:r>
              <a:rPr kumimoji="0"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FF0000"/>
                </a:solidFill>
              </a:rPr>
              <a:t>&gt;</a:t>
            </a:r>
            <a:r>
              <a:rPr lang="en-US" altLang="zh-CN" sz="2400">
                <a:solidFill>
                  <a:schemeClr val="tx1"/>
                </a:solidFill>
              </a:rPr>
              <a:t>n</a:t>
            </a:r>
            <a:r>
              <a:rPr lang="en-US" altLang="zh-CN" sz="2400">
                <a:solidFill>
                  <a:srgbClr val="0000FF"/>
                </a:solidFill>
              </a:rPr>
              <a:t>++</a:t>
            </a:r>
            <a:r>
              <a:rPr lang="en-US" altLang="zh-CN" sz="2400">
                <a:solidFill>
                  <a:schemeClr val="tx1"/>
                </a:solidFill>
              </a:rPr>
              <a:t>         ③ </a:t>
            </a:r>
            <a:r>
              <a:rPr lang="en-US" altLang="zh-CN" sz="2400">
                <a:solidFill>
                  <a:srgbClr val="0000FF"/>
                </a:solidFill>
              </a:rPr>
              <a:t>++</a:t>
            </a:r>
            <a:r>
              <a:rPr lang="en-US" altLang="zh-CN" sz="2400">
                <a:solidFill>
                  <a:schemeClr val="tx1"/>
                </a:solidFill>
              </a:rPr>
              <a:t>p </a:t>
            </a:r>
            <a:r>
              <a:rPr kumimoji="0"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FF0000"/>
                </a:solidFill>
              </a:rPr>
              <a:t>&gt;</a:t>
            </a:r>
            <a:r>
              <a:rPr lang="en-US" altLang="zh-CN" sz="24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85097" name="Text Box 9"/>
          <p:cNvSpPr txBox="1">
            <a:spLocks noChangeArrowheads="1"/>
          </p:cNvSpPr>
          <p:nvPr/>
        </p:nvSpPr>
        <p:spPr bwMode="auto">
          <a:xfrm>
            <a:off x="800100" y="1787525"/>
            <a:ext cx="5419725" cy="41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x;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y;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}data[4]={10,100,20,200,30,300,40,400};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main( )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s  *pointer=data;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(“%d\n”, ++pointer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(“%d\n”,(++pointer)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y);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(“%d\n”, (pointer++)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(“%d\n”, (pointer)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y++);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</a:p>
        </p:txBody>
      </p:sp>
      <p:sp>
        <p:nvSpPr>
          <p:cNvPr id="985098" name="Text Box 10"/>
          <p:cNvSpPr txBox="1">
            <a:spLocks noChangeArrowheads="1"/>
          </p:cNvSpPr>
          <p:nvPr/>
        </p:nvSpPr>
        <p:spPr bwMode="auto">
          <a:xfrm>
            <a:off x="5126038" y="5707063"/>
            <a:ext cx="3343275" cy="96837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FF66"/>
                </a:solidFill>
                <a:ea typeface="宋体" panose="0201060003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FF66"/>
                </a:solidFill>
                <a:ea typeface="宋体" panose="02010600030101010101" pitchFamily="2" charset="-122"/>
              </a:rPr>
              <a:t>11	200     20	   300</a:t>
            </a:r>
            <a:r>
              <a:rPr lang="en-US" altLang="zh-CN" sz="2400">
                <a:solidFill>
                  <a:srgbClr val="FFFF66"/>
                </a:solidFill>
              </a:rPr>
              <a:t> </a:t>
            </a:r>
          </a:p>
        </p:txBody>
      </p:sp>
      <p:sp>
        <p:nvSpPr>
          <p:cNvPr id="985099" name="AutoShape 11"/>
          <p:cNvSpPr>
            <a:spLocks noChangeArrowheads="1"/>
          </p:cNvSpPr>
          <p:nvPr/>
        </p:nvSpPr>
        <p:spPr bwMode="auto">
          <a:xfrm>
            <a:off x="6402388" y="2152650"/>
            <a:ext cx="2446337" cy="519113"/>
          </a:xfrm>
          <a:prstGeom prst="wedgeRectCallout">
            <a:avLst>
              <a:gd name="adj1" fmla="val -105741"/>
              <a:gd name="adj2" fmla="val 340824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</a:t>
            </a: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值加</a:t>
            </a: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后输出</a:t>
            </a:r>
          </a:p>
        </p:txBody>
      </p:sp>
      <p:sp>
        <p:nvSpPr>
          <p:cNvPr id="985100" name="AutoShape 12"/>
          <p:cNvSpPr>
            <a:spLocks noChangeArrowheads="1"/>
          </p:cNvSpPr>
          <p:nvPr/>
        </p:nvSpPr>
        <p:spPr bwMode="auto">
          <a:xfrm>
            <a:off x="6262688" y="3475038"/>
            <a:ext cx="2698750" cy="519112"/>
          </a:xfrm>
          <a:prstGeom prst="wedgeRectCallout">
            <a:avLst>
              <a:gd name="adj1" fmla="val -92176"/>
              <a:gd name="adj2" fmla="val 169880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地址加</a:t>
            </a: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后再取</a:t>
            </a: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值</a:t>
            </a:r>
          </a:p>
        </p:txBody>
      </p:sp>
      <p:sp>
        <p:nvSpPr>
          <p:cNvPr id="985101" name="AutoShape 13"/>
          <p:cNvSpPr>
            <a:spLocks noChangeArrowheads="1"/>
          </p:cNvSpPr>
          <p:nvPr/>
        </p:nvSpPr>
        <p:spPr bwMode="auto">
          <a:xfrm>
            <a:off x="6275388" y="4375150"/>
            <a:ext cx="2698750" cy="519113"/>
          </a:xfrm>
          <a:prstGeom prst="wedgeRectCallout">
            <a:avLst>
              <a:gd name="adj1" fmla="val -85884"/>
              <a:gd name="adj2" fmla="val 66819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先取</a:t>
            </a: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值地址再加</a:t>
            </a: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985102" name="AutoShape 14"/>
          <p:cNvSpPr>
            <a:spLocks noChangeArrowheads="1"/>
          </p:cNvSpPr>
          <p:nvPr/>
        </p:nvSpPr>
        <p:spPr bwMode="auto">
          <a:xfrm>
            <a:off x="6276975" y="5035550"/>
            <a:ext cx="2698750" cy="519113"/>
          </a:xfrm>
          <a:prstGeom prst="wedgeRectCallout">
            <a:avLst>
              <a:gd name="adj1" fmla="val -88000"/>
              <a:gd name="adj2" fmla="val 12690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值输出后再加</a:t>
            </a: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58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5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5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5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5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7" grpId="0" animBg="1" autoUpdateAnimBg="0"/>
      <p:bldP spid="985098" grpId="0" animBg="1" autoUpdateAnimBg="0"/>
      <p:bldP spid="985099" grpId="0" animBg="1" autoUpdateAnimBg="0"/>
      <p:bldP spid="985100" grpId="0" animBg="1" autoUpdateAnimBg="0"/>
      <p:bldP spid="985101" grpId="0" animBg="1" autoUpdateAnimBg="0"/>
      <p:bldP spid="98510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4"/>
          <p:cNvSpPr>
            <a:spLocks noChangeArrowheads="1"/>
          </p:cNvSpPr>
          <p:nvPr/>
        </p:nvSpPr>
        <p:spPr bwMode="auto">
          <a:xfrm>
            <a:off x="655638" y="414338"/>
            <a:ext cx="79565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指向结构体数组的指针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结构体数组及其元素可用指针变量来指向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数组首地址赋给指向结构体类型的指针变量时，当指针变量增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时，指向下一个数组元素。</a:t>
            </a:r>
          </a:p>
        </p:txBody>
      </p:sp>
      <p:sp>
        <p:nvSpPr>
          <p:cNvPr id="987144" name="Text Box 8"/>
          <p:cNvSpPr txBox="1">
            <a:spLocks noChangeArrowheads="1"/>
          </p:cNvSpPr>
          <p:nvPr/>
        </p:nvSpPr>
        <p:spPr bwMode="auto">
          <a:xfrm>
            <a:off x="0" y="2571750"/>
            <a:ext cx="7126288" cy="4092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</a:rPr>
              <a:t> student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{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num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char name[20];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char sex;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} </a:t>
            </a:r>
            <a:r>
              <a:rPr lang="en-US" altLang="zh-CN" sz="2000" dirty="0" err="1">
                <a:solidFill>
                  <a:schemeClr val="tx1"/>
                </a:solidFill>
              </a:rPr>
              <a:t>stu</a:t>
            </a:r>
            <a:r>
              <a:rPr lang="en-US" altLang="zh-CN" sz="2000" dirty="0">
                <a:solidFill>
                  <a:schemeClr val="tx1"/>
                </a:solidFill>
              </a:rPr>
              <a:t>[3]={{10101,"Li Lin",'M',18},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   {10102,"Zhang Fun",'M',19},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   {10104,"Wang Min",'F',20}};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void main()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 </a:t>
            </a:r>
            <a:r>
              <a:rPr lang="en-US" altLang="zh-CN" sz="2000" dirty="0" err="1">
                <a:solidFill>
                  <a:schemeClr val="tx1"/>
                </a:solidFill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</a:rPr>
              <a:t> student *p;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for(</a:t>
            </a:r>
            <a:r>
              <a:rPr lang="en-US" altLang="zh-CN" sz="2000" dirty="0">
                <a:solidFill>
                  <a:srgbClr val="0000FF"/>
                </a:solidFill>
              </a:rPr>
              <a:t>p=</a:t>
            </a:r>
            <a:r>
              <a:rPr lang="en-US" altLang="zh-CN" sz="2000" dirty="0" err="1">
                <a:solidFill>
                  <a:srgbClr val="0000FF"/>
                </a:solidFill>
              </a:rPr>
              <a:t>stu</a:t>
            </a:r>
            <a:r>
              <a:rPr lang="en-US" altLang="zh-CN" sz="2000" dirty="0" err="1">
                <a:solidFill>
                  <a:schemeClr val="tx1"/>
                </a:solidFill>
              </a:rPr>
              <a:t>;p</a:t>
            </a:r>
            <a:r>
              <a:rPr lang="en-US" altLang="zh-CN" sz="2000" dirty="0">
                <a:solidFill>
                  <a:schemeClr val="tx1"/>
                </a:solidFill>
              </a:rPr>
              <a:t>&lt;stu+3;</a:t>
            </a:r>
            <a:r>
              <a:rPr lang="en-US" altLang="zh-CN" sz="2000" dirty="0">
                <a:solidFill>
                  <a:srgbClr val="0000FF"/>
                </a:solidFill>
              </a:rPr>
              <a:t>p++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</a:rPr>
              <a:t>("%</a:t>
            </a:r>
            <a:r>
              <a:rPr lang="en-US" altLang="zh-CN" sz="2000" dirty="0" err="1">
                <a:solidFill>
                  <a:schemeClr val="tx1"/>
                </a:solidFill>
              </a:rPr>
              <a:t>d%s%c%d</a:t>
            </a:r>
            <a:r>
              <a:rPr lang="en-US" altLang="zh-CN" sz="2000" dirty="0">
                <a:solidFill>
                  <a:schemeClr val="tx1"/>
                </a:solidFill>
              </a:rPr>
              <a:t>\</a:t>
            </a:r>
            <a:r>
              <a:rPr lang="en-US" altLang="zh-CN" sz="2000" dirty="0" err="1">
                <a:solidFill>
                  <a:schemeClr val="tx1"/>
                </a:solidFill>
              </a:rPr>
              <a:t>n",p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000" dirty="0" err="1">
                <a:solidFill>
                  <a:schemeClr val="tx1"/>
                </a:solidFill>
              </a:rPr>
              <a:t>num,p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000" dirty="0" err="1">
                <a:solidFill>
                  <a:schemeClr val="tx1"/>
                </a:solidFill>
              </a:rPr>
              <a:t>name,p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000" dirty="0" err="1">
                <a:solidFill>
                  <a:schemeClr val="tx1"/>
                </a:solidFill>
              </a:rPr>
              <a:t>sex,p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000" dirty="0">
                <a:solidFill>
                  <a:schemeClr val="tx1"/>
                </a:solidFill>
              </a:rPr>
              <a:t>age);}</a:t>
            </a:r>
          </a:p>
        </p:txBody>
      </p:sp>
      <p:grpSp>
        <p:nvGrpSpPr>
          <p:cNvPr id="987145" name="Group 9"/>
          <p:cNvGrpSpPr>
            <a:grpSpLocks/>
          </p:cNvGrpSpPr>
          <p:nvPr/>
        </p:nvGrpSpPr>
        <p:grpSpPr bwMode="auto">
          <a:xfrm>
            <a:off x="5580063" y="2443163"/>
            <a:ext cx="3563937" cy="4343400"/>
            <a:chOff x="3515" y="864"/>
            <a:chExt cx="2245" cy="2736"/>
          </a:xfrm>
        </p:grpSpPr>
        <p:sp>
          <p:nvSpPr>
            <p:cNvPr id="470026" name="AutoShape 10"/>
            <p:cNvSpPr>
              <a:spLocks noChangeArrowheads="1"/>
            </p:cNvSpPr>
            <p:nvPr/>
          </p:nvSpPr>
          <p:spPr bwMode="auto">
            <a:xfrm>
              <a:off x="4136" y="864"/>
              <a:ext cx="960" cy="2736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0027" name="Line 11"/>
            <p:cNvSpPr>
              <a:spLocks noChangeShapeType="1"/>
            </p:cNvSpPr>
            <p:nvPr/>
          </p:nvSpPr>
          <p:spPr bwMode="auto">
            <a:xfrm>
              <a:off x="4136" y="107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28" name="Line 12"/>
            <p:cNvSpPr>
              <a:spLocks noChangeShapeType="1"/>
            </p:cNvSpPr>
            <p:nvPr/>
          </p:nvSpPr>
          <p:spPr bwMode="auto">
            <a:xfrm>
              <a:off x="4136" y="125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29" name="Line 13"/>
            <p:cNvSpPr>
              <a:spLocks noChangeShapeType="1"/>
            </p:cNvSpPr>
            <p:nvPr/>
          </p:nvSpPr>
          <p:spPr bwMode="auto">
            <a:xfrm>
              <a:off x="4136" y="149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30" name="Line 14"/>
            <p:cNvSpPr>
              <a:spLocks noChangeShapeType="1"/>
            </p:cNvSpPr>
            <p:nvPr/>
          </p:nvSpPr>
          <p:spPr bwMode="auto">
            <a:xfrm>
              <a:off x="4136" y="16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31" name="Line 15"/>
            <p:cNvSpPr>
              <a:spLocks noChangeShapeType="1"/>
            </p:cNvSpPr>
            <p:nvPr/>
          </p:nvSpPr>
          <p:spPr bwMode="auto">
            <a:xfrm>
              <a:off x="4136" y="1847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32" name="Text Box 16"/>
            <p:cNvSpPr txBox="1">
              <a:spLocks noChangeArrowheads="1"/>
            </p:cNvSpPr>
            <p:nvPr/>
          </p:nvSpPr>
          <p:spPr bwMode="auto">
            <a:xfrm>
              <a:off x="4376" y="1042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num</a:t>
              </a:r>
            </a:p>
          </p:txBody>
        </p:sp>
        <p:sp>
          <p:nvSpPr>
            <p:cNvPr id="470033" name="Text Box 17"/>
            <p:cNvSpPr txBox="1">
              <a:spLocks noChangeArrowheads="1"/>
            </p:cNvSpPr>
            <p:nvPr/>
          </p:nvSpPr>
          <p:spPr bwMode="auto">
            <a:xfrm>
              <a:off x="4346" y="1241"/>
              <a:ext cx="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470034" name="Text Box 18"/>
            <p:cNvSpPr txBox="1">
              <a:spLocks noChangeArrowheads="1"/>
            </p:cNvSpPr>
            <p:nvPr/>
          </p:nvSpPr>
          <p:spPr bwMode="auto">
            <a:xfrm>
              <a:off x="4412" y="1440"/>
              <a:ext cx="3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sex</a:t>
              </a:r>
            </a:p>
          </p:txBody>
        </p:sp>
        <p:sp>
          <p:nvSpPr>
            <p:cNvPr id="470035" name="Text Box 19"/>
            <p:cNvSpPr txBox="1">
              <a:spLocks noChangeArrowheads="1"/>
            </p:cNvSpPr>
            <p:nvPr/>
          </p:nvSpPr>
          <p:spPr bwMode="auto">
            <a:xfrm>
              <a:off x="4407" y="1639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age</a:t>
              </a:r>
            </a:p>
          </p:txBody>
        </p:sp>
        <p:sp>
          <p:nvSpPr>
            <p:cNvPr id="470036" name="Line 20"/>
            <p:cNvSpPr>
              <a:spLocks noChangeShapeType="1"/>
            </p:cNvSpPr>
            <p:nvPr/>
          </p:nvSpPr>
          <p:spPr bwMode="auto">
            <a:xfrm>
              <a:off x="4136" y="2023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37" name="Line 21"/>
            <p:cNvSpPr>
              <a:spLocks noChangeShapeType="1"/>
            </p:cNvSpPr>
            <p:nvPr/>
          </p:nvSpPr>
          <p:spPr bwMode="auto">
            <a:xfrm>
              <a:off x="4136" y="223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38" name="Line 22"/>
            <p:cNvSpPr>
              <a:spLocks noChangeShapeType="1"/>
            </p:cNvSpPr>
            <p:nvPr/>
          </p:nvSpPr>
          <p:spPr bwMode="auto">
            <a:xfrm>
              <a:off x="4136" y="2393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39" name="Line 23"/>
            <p:cNvSpPr>
              <a:spLocks noChangeShapeType="1"/>
            </p:cNvSpPr>
            <p:nvPr/>
          </p:nvSpPr>
          <p:spPr bwMode="auto">
            <a:xfrm>
              <a:off x="4136" y="2550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40" name="AutoShape 24"/>
            <p:cNvSpPr>
              <a:spLocks/>
            </p:cNvSpPr>
            <p:nvPr/>
          </p:nvSpPr>
          <p:spPr bwMode="auto">
            <a:xfrm>
              <a:off x="5096" y="1074"/>
              <a:ext cx="144" cy="773"/>
            </a:xfrm>
            <a:prstGeom prst="rightBrace">
              <a:avLst>
                <a:gd name="adj1" fmla="val 44734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0041" name="Text Box 25"/>
            <p:cNvSpPr txBox="1">
              <a:spLocks noChangeArrowheads="1"/>
            </p:cNvSpPr>
            <p:nvPr/>
          </p:nvSpPr>
          <p:spPr bwMode="auto">
            <a:xfrm>
              <a:off x="5240" y="1323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stu[0]</a:t>
              </a:r>
            </a:p>
          </p:txBody>
        </p:sp>
        <p:sp>
          <p:nvSpPr>
            <p:cNvPr id="470042" name="Line 26"/>
            <p:cNvSpPr>
              <a:spLocks noChangeShapeType="1"/>
            </p:cNvSpPr>
            <p:nvPr/>
          </p:nvSpPr>
          <p:spPr bwMode="auto">
            <a:xfrm>
              <a:off x="3848" y="1075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43" name="Text Box 27"/>
            <p:cNvSpPr txBox="1">
              <a:spLocks noChangeArrowheads="1"/>
            </p:cNvSpPr>
            <p:nvPr/>
          </p:nvSpPr>
          <p:spPr bwMode="auto">
            <a:xfrm>
              <a:off x="3608" y="93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</a:rPr>
                <a:t>p</a:t>
              </a:r>
            </a:p>
          </p:txBody>
        </p:sp>
        <p:sp>
          <p:nvSpPr>
            <p:cNvPr id="470044" name="Line 28"/>
            <p:cNvSpPr>
              <a:spLocks noChangeShapeType="1"/>
            </p:cNvSpPr>
            <p:nvPr/>
          </p:nvSpPr>
          <p:spPr bwMode="auto">
            <a:xfrm>
              <a:off x="4136" y="274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45" name="Line 29"/>
            <p:cNvSpPr>
              <a:spLocks noChangeShapeType="1"/>
            </p:cNvSpPr>
            <p:nvPr/>
          </p:nvSpPr>
          <p:spPr bwMode="auto">
            <a:xfrm>
              <a:off x="4136" y="295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46" name="Line 30"/>
            <p:cNvSpPr>
              <a:spLocks noChangeShapeType="1"/>
            </p:cNvSpPr>
            <p:nvPr/>
          </p:nvSpPr>
          <p:spPr bwMode="auto">
            <a:xfrm>
              <a:off x="4136" y="3117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47" name="AutoShape 31"/>
            <p:cNvSpPr>
              <a:spLocks/>
            </p:cNvSpPr>
            <p:nvPr/>
          </p:nvSpPr>
          <p:spPr bwMode="auto">
            <a:xfrm>
              <a:off x="5096" y="1870"/>
              <a:ext cx="144" cy="684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0048" name="Text Box 32"/>
            <p:cNvSpPr txBox="1">
              <a:spLocks noChangeArrowheads="1"/>
            </p:cNvSpPr>
            <p:nvPr/>
          </p:nvSpPr>
          <p:spPr bwMode="auto">
            <a:xfrm>
              <a:off x="5240" y="2075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stu[1]</a:t>
              </a:r>
            </a:p>
          </p:txBody>
        </p:sp>
        <p:sp>
          <p:nvSpPr>
            <p:cNvPr id="470049" name="AutoShape 33"/>
            <p:cNvSpPr>
              <a:spLocks/>
            </p:cNvSpPr>
            <p:nvPr/>
          </p:nvSpPr>
          <p:spPr bwMode="auto">
            <a:xfrm>
              <a:off x="5096" y="2554"/>
              <a:ext cx="156" cy="684"/>
            </a:xfrm>
            <a:prstGeom prst="rightBrace">
              <a:avLst>
                <a:gd name="adj1" fmla="val 36538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0050" name="Text Box 34"/>
            <p:cNvSpPr txBox="1">
              <a:spLocks noChangeArrowheads="1"/>
            </p:cNvSpPr>
            <p:nvPr/>
          </p:nvSpPr>
          <p:spPr bwMode="auto">
            <a:xfrm>
              <a:off x="5274" y="2759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stu[2]</a:t>
              </a:r>
            </a:p>
          </p:txBody>
        </p:sp>
        <p:sp>
          <p:nvSpPr>
            <p:cNvPr id="470051" name="Line 35"/>
            <p:cNvSpPr>
              <a:spLocks noChangeShapeType="1"/>
            </p:cNvSpPr>
            <p:nvPr/>
          </p:nvSpPr>
          <p:spPr bwMode="auto">
            <a:xfrm>
              <a:off x="4136" y="3278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52" name="Line 36"/>
            <p:cNvSpPr>
              <a:spLocks noChangeShapeType="1"/>
            </p:cNvSpPr>
            <p:nvPr/>
          </p:nvSpPr>
          <p:spPr bwMode="auto">
            <a:xfrm>
              <a:off x="3840" y="1821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53" name="Text Box 37"/>
            <p:cNvSpPr txBox="1">
              <a:spLocks noChangeArrowheads="1"/>
            </p:cNvSpPr>
            <p:nvPr/>
          </p:nvSpPr>
          <p:spPr bwMode="auto">
            <a:xfrm>
              <a:off x="3515" y="168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</a:rPr>
                <a:t>p+1</a:t>
              </a:r>
            </a:p>
          </p:txBody>
        </p:sp>
      </p:grpSp>
      <p:sp>
        <p:nvSpPr>
          <p:cNvPr id="987174" name="Text Box 38"/>
          <p:cNvSpPr txBox="1">
            <a:spLocks noChangeArrowheads="1"/>
          </p:cNvSpPr>
          <p:nvPr/>
        </p:nvSpPr>
        <p:spPr bwMode="auto">
          <a:xfrm>
            <a:off x="2335213" y="2797175"/>
            <a:ext cx="4448175" cy="1044575"/>
          </a:xfrm>
          <a:prstGeom prst="rect">
            <a:avLst/>
          </a:prstGeom>
          <a:solidFill>
            <a:srgbClr val="DDDDDD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p=str[1].name      (</a:t>
            </a:r>
            <a:r>
              <a:rPr lang="en-US" altLang="zh-CN" sz="2000">
                <a:solidFill>
                  <a:srgbClr val="FF3300"/>
                </a:solidFill>
              </a:rPr>
              <a:t>×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p=</a:t>
            </a:r>
            <a:r>
              <a:rPr lang="en-US" altLang="zh-CN" sz="2000" u="sng">
                <a:solidFill>
                  <a:srgbClr val="FF3300"/>
                </a:solidFill>
              </a:rPr>
              <a:t>(struct student *)</a:t>
            </a:r>
            <a:r>
              <a:rPr lang="en-US" altLang="zh-CN" sz="2000">
                <a:solidFill>
                  <a:schemeClr val="tx1"/>
                </a:solidFill>
              </a:rPr>
              <a:t>stu[1].name     (</a:t>
            </a:r>
            <a:r>
              <a:rPr lang="en-US" altLang="zh-CN" sz="2000">
                <a:solidFill>
                  <a:srgbClr val="0000FF"/>
                </a:solidFill>
              </a:rPr>
              <a:t>√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            </a:t>
            </a:r>
            <a:r>
              <a:rPr lang="zh-CN" altLang="en-US" sz="2000">
                <a:solidFill>
                  <a:schemeClr val="tx1"/>
                </a:solidFill>
              </a:rPr>
              <a:t>强制转换</a:t>
            </a:r>
          </a:p>
        </p:txBody>
      </p:sp>
      <p:sp>
        <p:nvSpPr>
          <p:cNvPr id="987175" name="Text Box 39"/>
          <p:cNvSpPr txBox="1">
            <a:spLocks noChangeArrowheads="1"/>
          </p:cNvSpPr>
          <p:nvPr/>
        </p:nvSpPr>
        <p:spPr bwMode="auto">
          <a:xfrm>
            <a:off x="200025" y="2154238"/>
            <a:ext cx="4310795" cy="40011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例</a:t>
            </a:r>
            <a:r>
              <a:rPr lang="en-US" altLang="zh-CN" sz="2000" dirty="0" smtClean="0">
                <a:solidFill>
                  <a:schemeClr val="tx1"/>
                </a:solidFill>
              </a:rPr>
              <a:t>9.6   </a:t>
            </a:r>
            <a:r>
              <a:rPr lang="zh-CN" altLang="en-US" sz="2000" dirty="0">
                <a:solidFill>
                  <a:schemeClr val="tx1"/>
                </a:solidFill>
              </a:rPr>
              <a:t>指向结构体数组的指针的应用</a:t>
            </a:r>
          </a:p>
        </p:txBody>
      </p:sp>
      <p:sp>
        <p:nvSpPr>
          <p:cNvPr id="3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4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8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8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4" grpId="0" animBg="1" autoUpdateAnimBg="0"/>
      <p:bldP spid="987174" grpId="0" animBg="1" autoUpdateAnimBg="0"/>
      <p:bldP spid="98717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107504" y="692696"/>
            <a:ext cx="8488362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lnSpc>
                <a:spcPct val="130000"/>
              </a:lnSpc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用结构体变量和指向结构体的指针作函数参数</a:t>
            </a:r>
          </a:p>
          <a:p>
            <a:pPr lvl="2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将一个结构体变量的值传递给另一函数 ，方法有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种：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57300" lvl="2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用结构体变量的成员作函数实参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----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值传递</a:t>
            </a:r>
          </a:p>
          <a:p>
            <a:pPr marL="1714500" lvl="3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注意形、实的类型要一致。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57300" lvl="2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用指向结构体变量或数组的指针作实参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----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地址传递</a:t>
            </a:r>
          </a:p>
          <a:p>
            <a:pPr marL="1714500" lvl="3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传递的是结构体变量的地 址。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57300" lvl="2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用结构体变量作参数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----</a:t>
            </a: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</a:rPr>
              <a:t>多值传递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，效率低</a:t>
            </a:r>
          </a:p>
          <a:p>
            <a:pPr marL="1714500" lvl="3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将结构体变量所占的内存单元的内容全部顺序传递给形参，要求形参与实参同类型。函数调用是单值传递，且形参占用内存单元，若形参的值被改变，不会返回主调函数。 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95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40" name="Text Box 8"/>
          <p:cNvSpPr txBox="1">
            <a:spLocks noChangeArrowheads="1"/>
          </p:cNvSpPr>
          <p:nvPr/>
        </p:nvSpPr>
        <p:spPr bwMode="auto">
          <a:xfrm>
            <a:off x="212725" y="1285875"/>
            <a:ext cx="8378825" cy="5006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string.h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#define FORMAT "%d\</a:t>
            </a:r>
            <a:r>
              <a:rPr lang="en-US" altLang="zh-CN" sz="2000" dirty="0" err="1">
                <a:solidFill>
                  <a:schemeClr val="tx1"/>
                </a:solidFill>
              </a:rPr>
              <a:t>n%s</a:t>
            </a:r>
            <a:r>
              <a:rPr lang="en-US" altLang="zh-CN" sz="2000" dirty="0">
                <a:solidFill>
                  <a:schemeClr val="tx1"/>
                </a:solidFill>
              </a:rPr>
              <a:t>\</a:t>
            </a:r>
            <a:r>
              <a:rPr lang="en-US" altLang="zh-CN" sz="2000" dirty="0" err="1">
                <a:solidFill>
                  <a:schemeClr val="tx1"/>
                </a:solidFill>
              </a:rPr>
              <a:t>n%f</a:t>
            </a:r>
            <a:r>
              <a:rPr lang="en-US" altLang="zh-CN" sz="2000" dirty="0">
                <a:solidFill>
                  <a:schemeClr val="tx1"/>
                </a:solidFill>
              </a:rPr>
              <a:t>\</a:t>
            </a:r>
            <a:r>
              <a:rPr lang="en-US" altLang="zh-CN" sz="2000" dirty="0" err="1">
                <a:solidFill>
                  <a:schemeClr val="tx1"/>
                </a:solidFill>
              </a:rPr>
              <a:t>n%f</a:t>
            </a:r>
            <a:r>
              <a:rPr lang="en-US" altLang="zh-CN" sz="2000" dirty="0">
                <a:solidFill>
                  <a:schemeClr val="tx1"/>
                </a:solidFill>
              </a:rPr>
              <a:t>\</a:t>
            </a:r>
            <a:r>
              <a:rPr lang="en-US" altLang="zh-CN" sz="2000" dirty="0" err="1">
                <a:solidFill>
                  <a:schemeClr val="tx1"/>
                </a:solidFill>
              </a:rPr>
              <a:t>n%f</a:t>
            </a:r>
            <a:r>
              <a:rPr lang="en-US" altLang="zh-CN" sz="2000" dirty="0">
                <a:solidFill>
                  <a:schemeClr val="tx1"/>
                </a:solidFill>
              </a:rPr>
              <a:t>\n"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</a:rPr>
              <a:t> student                /*</a:t>
            </a:r>
            <a:r>
              <a:rPr lang="zh-CN" altLang="en-US" sz="2000" dirty="0">
                <a:solidFill>
                  <a:srgbClr val="0000FF"/>
                </a:solidFill>
              </a:rPr>
              <a:t>定义为外部结构体类型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num</a:t>
            </a:r>
            <a:r>
              <a:rPr lang="en-US" altLang="zh-CN" sz="2000" dirty="0">
                <a:solidFill>
                  <a:schemeClr val="tx1"/>
                </a:solidFill>
              </a:rPr>
              <a:t>; char name[20]; float score[3];};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3300"/>
                </a:solidFill>
              </a:rPr>
              <a:t>void main()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 void print(</a:t>
            </a:r>
            <a:r>
              <a:rPr lang="en-US" altLang="zh-CN" sz="2000" dirty="0" err="1">
                <a:solidFill>
                  <a:schemeClr val="tx1"/>
                </a:solidFill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</a:rPr>
              <a:t> student);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</a:rPr>
              <a:t> student </a:t>
            </a:r>
            <a:r>
              <a:rPr lang="en-US" altLang="zh-CN" sz="2000" dirty="0" err="1">
                <a:solidFill>
                  <a:schemeClr val="tx1"/>
                </a:solidFill>
              </a:rPr>
              <a:t>stu</a:t>
            </a:r>
            <a:r>
              <a:rPr lang="en-US" altLang="zh-CN" sz="2000" dirty="0">
                <a:solidFill>
                  <a:schemeClr val="tx1"/>
                </a:solidFill>
              </a:rPr>
              <a:t>;      /*</a:t>
            </a:r>
            <a:r>
              <a:rPr lang="zh-CN" altLang="en-US" sz="2000" dirty="0">
                <a:solidFill>
                  <a:srgbClr val="0000FF"/>
                </a:solidFill>
              </a:rPr>
              <a:t>定义为局部结构体类型变量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stu.num</a:t>
            </a:r>
            <a:r>
              <a:rPr lang="en-US" altLang="zh-CN" sz="2000" dirty="0">
                <a:solidFill>
                  <a:schemeClr val="tx1"/>
                </a:solidFill>
              </a:rPr>
              <a:t>=12345;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strcpy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stu.name,"Li</a:t>
            </a:r>
            <a:r>
              <a:rPr lang="en-US" altLang="zh-CN" sz="2000" dirty="0">
                <a:solidFill>
                  <a:schemeClr val="tx1"/>
                </a:solidFill>
              </a:rPr>
              <a:t> Li");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stu.score</a:t>
            </a:r>
            <a:r>
              <a:rPr lang="en-US" altLang="zh-CN" sz="2000" dirty="0">
                <a:solidFill>
                  <a:schemeClr val="tx1"/>
                </a:solidFill>
              </a:rPr>
              <a:t>[0]=67.5;stu.score[1]=89;stu.score[2]=78.6;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print(</a:t>
            </a:r>
            <a:r>
              <a:rPr lang="en-US" altLang="zh-CN" sz="2000" dirty="0" err="1">
                <a:solidFill>
                  <a:schemeClr val="tx1"/>
                </a:solidFill>
              </a:rPr>
              <a:t>stu</a:t>
            </a:r>
            <a:r>
              <a:rPr lang="en-US" altLang="zh-CN" sz="2000" dirty="0">
                <a:solidFill>
                  <a:schemeClr val="tx1"/>
                </a:solidFill>
              </a:rPr>
              <a:t>);                   /*</a:t>
            </a:r>
            <a:r>
              <a:rPr lang="zh-CN" altLang="en-US" sz="2000" dirty="0">
                <a:solidFill>
                  <a:srgbClr val="0000FF"/>
                </a:solidFill>
              </a:rPr>
              <a:t>结构体变量作实参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rgbClr val="FF3300"/>
                </a:solidFill>
              </a:rPr>
              <a:t>void  print(</a:t>
            </a:r>
            <a:r>
              <a:rPr kumimoji="0" lang="en-US" altLang="zh-CN" sz="2000" dirty="0" err="1">
                <a:solidFill>
                  <a:srgbClr val="FF3300"/>
                </a:solidFill>
              </a:rPr>
              <a:t>struct</a:t>
            </a:r>
            <a:r>
              <a:rPr kumimoji="0" lang="en-US" altLang="zh-CN" sz="2000" dirty="0">
                <a:solidFill>
                  <a:srgbClr val="FF3300"/>
                </a:solidFill>
              </a:rPr>
              <a:t> student </a:t>
            </a:r>
            <a:r>
              <a:rPr kumimoji="0" lang="en-US" altLang="zh-CN" sz="2000" dirty="0" err="1">
                <a:solidFill>
                  <a:srgbClr val="FF3300"/>
                </a:solidFill>
              </a:rPr>
              <a:t>stu</a:t>
            </a:r>
            <a:r>
              <a:rPr kumimoji="0" lang="en-US" altLang="zh-CN" sz="2000" dirty="0">
                <a:solidFill>
                  <a:srgbClr val="FF3300"/>
                </a:solidFill>
              </a:rPr>
              <a:t>) 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{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000" dirty="0">
                <a:solidFill>
                  <a:schemeClr val="tx1"/>
                </a:solidFill>
              </a:rPr>
              <a:t>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FORMAT,stu.num,stu.name,stu.score</a:t>
            </a:r>
            <a:r>
              <a:rPr kumimoji="0" lang="en-US" altLang="zh-CN" sz="2000" dirty="0">
                <a:solidFill>
                  <a:schemeClr val="tx1"/>
                </a:solidFill>
              </a:rPr>
              <a:t>[0],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stu.score</a:t>
            </a:r>
            <a:r>
              <a:rPr kumimoji="0" lang="en-US" altLang="zh-CN" sz="2000" dirty="0">
                <a:solidFill>
                  <a:schemeClr val="tx1"/>
                </a:solidFill>
              </a:rPr>
              <a:t>[1],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stu.score</a:t>
            </a:r>
            <a:r>
              <a:rPr kumimoji="0" lang="en-US" altLang="zh-CN" sz="2000" dirty="0">
                <a:solidFill>
                  <a:schemeClr val="tx1"/>
                </a:solidFill>
              </a:rPr>
              <a:t>[2]);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000" dirty="0">
                <a:solidFill>
                  <a:schemeClr val="tx1"/>
                </a:solidFill>
              </a:rPr>
              <a:t>(“\n”);}</a:t>
            </a:r>
          </a:p>
        </p:txBody>
      </p:sp>
      <p:sp>
        <p:nvSpPr>
          <p:cNvPr id="472072" name="Text Box 9"/>
          <p:cNvSpPr txBox="1">
            <a:spLocks noChangeArrowheads="1"/>
          </p:cNvSpPr>
          <p:nvPr/>
        </p:nvSpPr>
        <p:spPr bwMode="auto">
          <a:xfrm>
            <a:off x="185738" y="430213"/>
            <a:ext cx="7776488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9.7     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结构体变量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stu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有学号、姓名和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门课成绩，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        在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main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函数中赋值，在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print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函数中打印输出。 </a:t>
            </a:r>
          </a:p>
        </p:txBody>
      </p:sp>
      <p:sp>
        <p:nvSpPr>
          <p:cNvPr id="991242" name="Text Box 10"/>
          <p:cNvSpPr txBox="1">
            <a:spLocks noChangeArrowheads="1"/>
          </p:cNvSpPr>
          <p:nvPr/>
        </p:nvSpPr>
        <p:spPr bwMode="auto">
          <a:xfrm>
            <a:off x="419100" y="3729038"/>
            <a:ext cx="5935663" cy="969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/* </a:t>
            </a:r>
            <a:r>
              <a:rPr lang="zh-CN" altLang="en-US" sz="2000">
                <a:solidFill>
                  <a:srgbClr val="0000FF"/>
                </a:solidFill>
              </a:rPr>
              <a:t>对成员赋值也可以改为</a:t>
            </a:r>
            <a:r>
              <a:rPr lang="en-US" altLang="zh-CN" sz="2000">
                <a:solidFill>
                  <a:srgbClr val="0000FF"/>
                </a:solidFill>
              </a:rPr>
              <a:t>scanf</a:t>
            </a:r>
            <a:r>
              <a:rPr lang="zh-CN" altLang="en-US" sz="2000">
                <a:solidFill>
                  <a:srgbClr val="0000FF"/>
                </a:solidFill>
              </a:rPr>
              <a:t>函数输入</a:t>
            </a:r>
            <a:r>
              <a:rPr lang="zh-CN" altLang="en-US" sz="2000">
                <a:solidFill>
                  <a:schemeClr val="tx1"/>
                </a:solidFill>
              </a:rPr>
              <a:t>*</a:t>
            </a:r>
            <a:r>
              <a:rPr lang="en-US" altLang="zh-CN" sz="200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9900"/>
                </a:solidFill>
              </a:rPr>
              <a:t>scanf("%d%s%f%f%f",&amp;stu.num,stu.name,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9900"/>
                </a:solidFill>
              </a:rPr>
              <a:t>           &amp;stu.score[0],&amp;stu.score[1],&amp;stu.score[2]);</a:t>
            </a:r>
          </a:p>
        </p:txBody>
      </p:sp>
      <p:sp>
        <p:nvSpPr>
          <p:cNvPr id="991243" name="AutoShape 11"/>
          <p:cNvSpPr>
            <a:spLocks noChangeArrowheads="1"/>
          </p:cNvSpPr>
          <p:nvPr/>
        </p:nvSpPr>
        <p:spPr bwMode="auto">
          <a:xfrm>
            <a:off x="5121275" y="3114675"/>
            <a:ext cx="1404938" cy="422275"/>
          </a:xfrm>
          <a:prstGeom prst="wedgeRectCallout">
            <a:avLst>
              <a:gd name="adj1" fmla="val -89889"/>
              <a:gd name="adj2" fmla="val 195491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FF3300"/>
                </a:solidFill>
              </a:rPr>
              <a:t>无</a:t>
            </a:r>
            <a:r>
              <a:rPr lang="en-US" altLang="zh-CN" sz="2000">
                <a:solidFill>
                  <a:srgbClr val="FF3300"/>
                </a:solidFill>
              </a:rPr>
              <a:t>"&amp;"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40" grpId="0" animBg="1" autoUpdateAnimBg="0"/>
      <p:bldP spid="991242" grpId="0" animBg="1" autoUpdateAnimBg="0"/>
      <p:bldP spid="99124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655638" y="681038"/>
            <a:ext cx="82946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本章学习目标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理解结构体的概念和它对于编程的重要性；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定义结构体类型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定义结构体变量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的区别；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能够用“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en-US" altLang="zh-CN" sz="2800" dirty="0">
                <a:solidFill>
                  <a:srgbClr val="FF5050"/>
                </a:solidFill>
                <a:latin typeface="+mn-ea"/>
                <a:ea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和“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-&gt;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分量运算符操作结构体变量和指向结构体的指针变量；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能够定义并使用结构体数组；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了解共用体数据类型</a:t>
            </a:r>
            <a:r>
              <a:rPr lang="en-US" altLang="en-US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自学了解枚举类型的使用；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了解用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</a:rPr>
              <a:t>typedef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定义数据类型。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36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8" name="Text Box 8"/>
          <p:cNvSpPr txBox="1">
            <a:spLocks noChangeArrowheads="1"/>
          </p:cNvSpPr>
          <p:nvPr/>
        </p:nvSpPr>
        <p:spPr bwMode="auto">
          <a:xfrm>
            <a:off x="212725" y="830263"/>
            <a:ext cx="8656638" cy="6008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FORMAT "%d\</a:t>
            </a:r>
            <a:r>
              <a:rPr lang="en-US" altLang="zh-CN" sz="2400" dirty="0" err="1">
                <a:solidFill>
                  <a:schemeClr val="tx1"/>
                </a:solidFill>
              </a:rPr>
              <a:t>n%s</a:t>
            </a:r>
            <a:r>
              <a:rPr lang="en-US" altLang="zh-CN" sz="2400" dirty="0">
                <a:solidFill>
                  <a:schemeClr val="tx1"/>
                </a:solidFill>
              </a:rPr>
              <a:t>\</a:t>
            </a:r>
            <a:r>
              <a:rPr lang="en-US" altLang="zh-CN" sz="2400" dirty="0" err="1">
                <a:solidFill>
                  <a:schemeClr val="tx1"/>
                </a:solidFill>
              </a:rPr>
              <a:t>n%f</a:t>
            </a:r>
            <a:r>
              <a:rPr lang="en-US" altLang="zh-CN" sz="2400" dirty="0">
                <a:solidFill>
                  <a:schemeClr val="tx1"/>
                </a:solidFill>
              </a:rPr>
              <a:t>\</a:t>
            </a:r>
            <a:r>
              <a:rPr lang="en-US" altLang="zh-CN" sz="2400" dirty="0" err="1">
                <a:solidFill>
                  <a:schemeClr val="tx1"/>
                </a:solidFill>
              </a:rPr>
              <a:t>n%f</a:t>
            </a:r>
            <a:r>
              <a:rPr lang="en-US" altLang="zh-CN" sz="2400" dirty="0">
                <a:solidFill>
                  <a:schemeClr val="tx1"/>
                </a:solidFill>
              </a:rPr>
              <a:t>\</a:t>
            </a:r>
            <a:r>
              <a:rPr lang="en-US" altLang="zh-CN" sz="2400" dirty="0" err="1">
                <a:solidFill>
                  <a:schemeClr val="tx1"/>
                </a:solidFill>
              </a:rPr>
              <a:t>n%f</a:t>
            </a:r>
            <a:r>
              <a:rPr lang="en-US" altLang="zh-CN" sz="2400" dirty="0">
                <a:solidFill>
                  <a:schemeClr val="tx1"/>
                </a:solidFill>
              </a:rPr>
              <a:t>\n"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student                /*</a:t>
            </a:r>
            <a:r>
              <a:rPr lang="zh-CN" altLang="en-US" sz="2400" dirty="0">
                <a:solidFill>
                  <a:srgbClr val="0000FF"/>
                </a:solidFill>
              </a:rPr>
              <a:t>定义为外部结构体类型</a:t>
            </a:r>
            <a:r>
              <a:rPr lang="zh-CN" altLang="en-US" sz="2400" dirty="0">
                <a:solidFill>
                  <a:schemeClr val="tx1"/>
                </a:solidFill>
              </a:rPr>
              <a:t>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char name[20];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float score[3];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}; </a:t>
            </a:r>
            <a:r>
              <a:rPr lang="en-US" altLang="zh-CN" sz="2400" dirty="0" err="1">
                <a:solidFill>
                  <a:schemeClr val="tx1"/>
                </a:solidFill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</a:rPr>
              <a:t>={12345, "Li Li",67.5,89,78.6};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void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void print(</a:t>
            </a: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student  * );    /*</a:t>
            </a:r>
            <a:r>
              <a:rPr lang="zh-CN" altLang="en-US" sz="2400" dirty="0">
                <a:solidFill>
                  <a:srgbClr val="0000FF"/>
                </a:solidFill>
              </a:rPr>
              <a:t>形参指向结构体的指针变量</a:t>
            </a:r>
            <a:r>
              <a:rPr lang="zh-CN" altLang="en-US" sz="2400" dirty="0">
                <a:solidFill>
                  <a:schemeClr val="tx1"/>
                </a:solidFill>
              </a:rPr>
              <a:t>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print(&amp;</a:t>
            </a:r>
            <a:r>
              <a:rPr lang="en-US" altLang="zh-CN" sz="2400" dirty="0" err="1">
                <a:solidFill>
                  <a:schemeClr val="tx1"/>
                </a:solidFill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</a:rPr>
              <a:t>);                   /*</a:t>
            </a:r>
            <a:r>
              <a:rPr lang="zh-CN" altLang="en-US" sz="2400" dirty="0">
                <a:solidFill>
                  <a:srgbClr val="0000FF"/>
                </a:solidFill>
              </a:rPr>
              <a:t>实参为</a:t>
            </a:r>
            <a:r>
              <a:rPr lang="en-US" altLang="zh-CN" sz="2400" dirty="0" err="1">
                <a:solidFill>
                  <a:srgbClr val="0000FF"/>
                </a:solidFill>
              </a:rPr>
              <a:t>stu</a:t>
            </a:r>
            <a:r>
              <a:rPr lang="zh-CN" altLang="en-US" sz="2400" dirty="0">
                <a:solidFill>
                  <a:srgbClr val="0000FF"/>
                </a:solidFill>
              </a:rPr>
              <a:t>的起始地址</a:t>
            </a:r>
            <a:r>
              <a:rPr lang="zh-CN" altLang="en-US" sz="2400" dirty="0">
                <a:solidFill>
                  <a:schemeClr val="tx1"/>
                </a:solidFill>
              </a:rPr>
              <a:t>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rgbClr val="FF3300"/>
                </a:solidFill>
              </a:rPr>
              <a:t>void  print(</a:t>
            </a:r>
            <a:r>
              <a:rPr kumimoji="0" lang="en-US" altLang="zh-CN" sz="2400" dirty="0" err="1">
                <a:solidFill>
                  <a:srgbClr val="FF3300"/>
                </a:solidFill>
              </a:rPr>
              <a:t>struct</a:t>
            </a:r>
            <a:r>
              <a:rPr kumimoji="0" lang="en-US" altLang="zh-CN" sz="2400" dirty="0">
                <a:solidFill>
                  <a:srgbClr val="FF3300"/>
                </a:solidFill>
              </a:rPr>
              <a:t> student *p)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FORMAT,p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num,p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name,p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score[0],p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score[1],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                     p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score[2]);    </a:t>
            </a:r>
            <a:r>
              <a:rPr lang="en-US" altLang="zh-CN" sz="2400" dirty="0">
                <a:solidFill>
                  <a:schemeClr val="tx1"/>
                </a:solidFill>
              </a:rPr>
              <a:t>/*</a:t>
            </a:r>
            <a:r>
              <a:rPr lang="zh-CN" altLang="en-US" sz="2400" dirty="0">
                <a:solidFill>
                  <a:srgbClr val="0000FF"/>
                </a:solidFill>
              </a:rPr>
              <a:t>用指针变量调用成员之值</a:t>
            </a:r>
            <a:r>
              <a:rPr lang="zh-CN" altLang="en-US" sz="2400" dirty="0">
                <a:solidFill>
                  <a:schemeClr val="tx1"/>
                </a:solidFill>
              </a:rPr>
              <a:t>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(“\n”); </a:t>
            </a:r>
          </a:p>
          <a:p>
            <a:pPr>
              <a:lnSpc>
                <a:spcPct val="6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73094" name="Text Box 9"/>
          <p:cNvSpPr txBox="1">
            <a:spLocks noChangeArrowheads="1"/>
          </p:cNvSpPr>
          <p:nvPr/>
        </p:nvSpPr>
        <p:spPr bwMode="auto">
          <a:xfrm>
            <a:off x="185738" y="430213"/>
            <a:ext cx="5210081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</a:rPr>
              <a:t>改为</a:t>
            </a:r>
            <a:r>
              <a:rPr lang="zh-CN" altLang="en-US" sz="2400" dirty="0">
                <a:solidFill>
                  <a:schemeClr val="tx1"/>
                </a:solidFill>
              </a:rPr>
              <a:t>用</a:t>
            </a:r>
            <a:r>
              <a:rPr kumimoji="0" lang="zh-CN" altLang="en-US" sz="2400" dirty="0">
                <a:solidFill>
                  <a:schemeClr val="tx1"/>
                </a:solidFill>
              </a:rPr>
              <a:t>结构体变量的指针作实参</a:t>
            </a:r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38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356500" y="1201392"/>
            <a:ext cx="795655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 smtClean="0">
                <a:solidFill>
                  <a:srgbClr val="0000CC"/>
                </a:solidFill>
                <a:latin typeface="+mn-ea"/>
                <a:ea typeface="+mn-ea"/>
              </a:rPr>
              <a:t>什么是链表</a:t>
            </a:r>
            <a:endParaRPr lang="zh-CN" altLang="en-US" sz="2800" dirty="0">
              <a:solidFill>
                <a:srgbClr val="0000CC"/>
              </a:solidFill>
              <a:latin typeface="+mn-ea"/>
              <a:ea typeface="+mn-ea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数组：静态分配存储单元，容易造成内存浪费。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链表：是重要的数据结构，它根据需要，动态分配内存单元 。</a:t>
            </a:r>
          </a:p>
        </p:txBody>
      </p:sp>
      <p:grpSp>
        <p:nvGrpSpPr>
          <p:cNvPr id="995381" name="Group 53"/>
          <p:cNvGrpSpPr>
            <a:grpSpLocks/>
          </p:cNvGrpSpPr>
          <p:nvPr/>
        </p:nvGrpSpPr>
        <p:grpSpPr bwMode="auto">
          <a:xfrm>
            <a:off x="990600" y="3022600"/>
            <a:ext cx="7696200" cy="1219200"/>
            <a:chOff x="624" y="1904"/>
            <a:chExt cx="4848" cy="768"/>
          </a:xfrm>
        </p:grpSpPr>
        <p:sp>
          <p:nvSpPr>
            <p:cNvPr id="474122" name="Rectangle 10"/>
            <p:cNvSpPr>
              <a:spLocks noChangeArrowheads="1"/>
            </p:cNvSpPr>
            <p:nvPr/>
          </p:nvSpPr>
          <p:spPr bwMode="auto">
            <a:xfrm>
              <a:off x="624" y="1904"/>
              <a:ext cx="6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head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74123" name="Rectangle 11"/>
            <p:cNvSpPr>
              <a:spLocks noChangeArrowheads="1"/>
            </p:cNvSpPr>
            <p:nvPr/>
          </p:nvSpPr>
          <p:spPr bwMode="auto">
            <a:xfrm>
              <a:off x="1680" y="1904"/>
              <a:ext cx="6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1249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74124" name="Rectangle 12"/>
            <p:cNvSpPr>
              <a:spLocks noChangeArrowheads="1"/>
            </p:cNvSpPr>
            <p:nvPr/>
          </p:nvSpPr>
          <p:spPr bwMode="auto">
            <a:xfrm>
              <a:off x="2736" y="1904"/>
              <a:ext cx="6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1356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74125" name="Rectangle 13"/>
            <p:cNvSpPr>
              <a:spLocks noChangeArrowheads="1"/>
            </p:cNvSpPr>
            <p:nvPr/>
          </p:nvSpPr>
          <p:spPr bwMode="auto">
            <a:xfrm>
              <a:off x="3792" y="1904"/>
              <a:ext cx="6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1475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74126" name="Rectangle 14"/>
            <p:cNvSpPr>
              <a:spLocks noChangeArrowheads="1"/>
            </p:cNvSpPr>
            <p:nvPr/>
          </p:nvSpPr>
          <p:spPr bwMode="auto">
            <a:xfrm>
              <a:off x="4848" y="1904"/>
              <a:ext cx="6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1021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474127" name="Group 16"/>
            <p:cNvGrpSpPr>
              <a:grpSpLocks/>
            </p:cNvGrpSpPr>
            <p:nvPr/>
          </p:nvGrpSpPr>
          <p:grpSpPr bwMode="auto">
            <a:xfrm>
              <a:off x="1680" y="2192"/>
              <a:ext cx="624" cy="480"/>
              <a:chOff x="1440" y="3168"/>
              <a:chExt cx="624" cy="480"/>
            </a:xfrm>
          </p:grpSpPr>
          <p:sp>
            <p:nvSpPr>
              <p:cNvPr id="474156" name="Rectangle 17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62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A </a:t>
                </a:r>
                <a:endParaRPr kumimoji="0"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1356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4157" name="Line 18"/>
              <p:cNvSpPr>
                <a:spLocks noChangeShapeType="1"/>
              </p:cNvSpPr>
              <p:nvPr/>
            </p:nvSpPr>
            <p:spPr bwMode="auto">
              <a:xfrm>
                <a:off x="1440" y="34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74128" name="Group 19"/>
            <p:cNvGrpSpPr>
              <a:grpSpLocks/>
            </p:cNvGrpSpPr>
            <p:nvPr/>
          </p:nvGrpSpPr>
          <p:grpSpPr bwMode="auto">
            <a:xfrm>
              <a:off x="2736" y="2192"/>
              <a:ext cx="624" cy="480"/>
              <a:chOff x="1440" y="3168"/>
              <a:chExt cx="624" cy="480"/>
            </a:xfrm>
          </p:grpSpPr>
          <p:sp>
            <p:nvSpPr>
              <p:cNvPr id="474154" name="Rectangle 20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62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B </a:t>
                </a:r>
                <a:endParaRPr kumimoji="0"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1475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4155" name="Line 21"/>
              <p:cNvSpPr>
                <a:spLocks noChangeShapeType="1"/>
              </p:cNvSpPr>
              <p:nvPr/>
            </p:nvSpPr>
            <p:spPr bwMode="auto">
              <a:xfrm>
                <a:off x="1440" y="34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74129" name="Group 22"/>
            <p:cNvGrpSpPr>
              <a:grpSpLocks/>
            </p:cNvGrpSpPr>
            <p:nvPr/>
          </p:nvGrpSpPr>
          <p:grpSpPr bwMode="auto">
            <a:xfrm>
              <a:off x="3792" y="2192"/>
              <a:ext cx="624" cy="480"/>
              <a:chOff x="1440" y="3168"/>
              <a:chExt cx="624" cy="480"/>
            </a:xfrm>
          </p:grpSpPr>
          <p:sp>
            <p:nvSpPr>
              <p:cNvPr id="474152" name="Rectangle 23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62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C </a:t>
                </a:r>
                <a:endParaRPr kumimoji="0"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1021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4153" name="Line 24"/>
              <p:cNvSpPr>
                <a:spLocks noChangeShapeType="1"/>
              </p:cNvSpPr>
              <p:nvPr/>
            </p:nvSpPr>
            <p:spPr bwMode="auto">
              <a:xfrm>
                <a:off x="1440" y="34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74130" name="Group 25"/>
            <p:cNvGrpSpPr>
              <a:grpSpLocks/>
            </p:cNvGrpSpPr>
            <p:nvPr/>
          </p:nvGrpSpPr>
          <p:grpSpPr bwMode="auto">
            <a:xfrm>
              <a:off x="4848" y="2192"/>
              <a:ext cx="624" cy="480"/>
              <a:chOff x="1440" y="3168"/>
              <a:chExt cx="624" cy="480"/>
            </a:xfrm>
          </p:grpSpPr>
          <p:sp>
            <p:nvSpPr>
              <p:cNvPr id="474150" name="Rectangle 26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62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D </a:t>
                </a:r>
                <a:endParaRPr kumimoji="0"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Null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4151" name="Line 27"/>
              <p:cNvSpPr>
                <a:spLocks noChangeShapeType="1"/>
              </p:cNvSpPr>
              <p:nvPr/>
            </p:nvSpPr>
            <p:spPr bwMode="auto">
              <a:xfrm>
                <a:off x="1440" y="34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74131" name="Group 28"/>
            <p:cNvGrpSpPr>
              <a:grpSpLocks/>
            </p:cNvGrpSpPr>
            <p:nvPr/>
          </p:nvGrpSpPr>
          <p:grpSpPr bwMode="auto">
            <a:xfrm>
              <a:off x="2304" y="2240"/>
              <a:ext cx="432" cy="336"/>
              <a:chOff x="2064" y="3216"/>
              <a:chExt cx="432" cy="336"/>
            </a:xfrm>
          </p:grpSpPr>
          <p:sp>
            <p:nvSpPr>
              <p:cNvPr id="474147" name="Line 29"/>
              <p:cNvSpPr>
                <a:spLocks noChangeShapeType="1"/>
              </p:cNvSpPr>
              <p:nvPr/>
            </p:nvSpPr>
            <p:spPr bwMode="auto">
              <a:xfrm>
                <a:off x="2064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4148" name="Line 30"/>
              <p:cNvSpPr>
                <a:spLocks noChangeShapeType="1"/>
              </p:cNvSpPr>
              <p:nvPr/>
            </p:nvSpPr>
            <p:spPr bwMode="auto">
              <a:xfrm flipV="1">
                <a:off x="2256" y="32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4149" name="Line 31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74132" name="Group 32"/>
            <p:cNvGrpSpPr>
              <a:grpSpLocks/>
            </p:cNvGrpSpPr>
            <p:nvPr/>
          </p:nvGrpSpPr>
          <p:grpSpPr bwMode="auto">
            <a:xfrm>
              <a:off x="3360" y="2240"/>
              <a:ext cx="432" cy="336"/>
              <a:chOff x="2064" y="3216"/>
              <a:chExt cx="432" cy="336"/>
            </a:xfrm>
          </p:grpSpPr>
          <p:sp>
            <p:nvSpPr>
              <p:cNvPr id="474144" name="Line 33"/>
              <p:cNvSpPr>
                <a:spLocks noChangeShapeType="1"/>
              </p:cNvSpPr>
              <p:nvPr/>
            </p:nvSpPr>
            <p:spPr bwMode="auto">
              <a:xfrm>
                <a:off x="2064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4145" name="Line 34"/>
              <p:cNvSpPr>
                <a:spLocks noChangeShapeType="1"/>
              </p:cNvSpPr>
              <p:nvPr/>
            </p:nvSpPr>
            <p:spPr bwMode="auto">
              <a:xfrm flipV="1">
                <a:off x="2256" y="32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4146" name="Line 35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74133" name="Group 36"/>
            <p:cNvGrpSpPr>
              <a:grpSpLocks/>
            </p:cNvGrpSpPr>
            <p:nvPr/>
          </p:nvGrpSpPr>
          <p:grpSpPr bwMode="auto">
            <a:xfrm>
              <a:off x="4416" y="2240"/>
              <a:ext cx="432" cy="336"/>
              <a:chOff x="2064" y="3216"/>
              <a:chExt cx="432" cy="336"/>
            </a:xfrm>
          </p:grpSpPr>
          <p:sp>
            <p:nvSpPr>
              <p:cNvPr id="474141" name="Line 37"/>
              <p:cNvSpPr>
                <a:spLocks noChangeShapeType="1"/>
              </p:cNvSpPr>
              <p:nvPr/>
            </p:nvSpPr>
            <p:spPr bwMode="auto">
              <a:xfrm>
                <a:off x="2064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4142" name="Line 38"/>
              <p:cNvSpPr>
                <a:spLocks noChangeShapeType="1"/>
              </p:cNvSpPr>
              <p:nvPr/>
            </p:nvSpPr>
            <p:spPr bwMode="auto">
              <a:xfrm flipV="1">
                <a:off x="2256" y="32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4143" name="Line 39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74134" name="Group 40"/>
            <p:cNvGrpSpPr>
              <a:grpSpLocks/>
            </p:cNvGrpSpPr>
            <p:nvPr/>
          </p:nvGrpSpPr>
          <p:grpSpPr bwMode="auto">
            <a:xfrm>
              <a:off x="624" y="2192"/>
              <a:ext cx="624" cy="480"/>
              <a:chOff x="384" y="3552"/>
              <a:chExt cx="624" cy="480"/>
            </a:xfrm>
          </p:grpSpPr>
          <p:sp>
            <p:nvSpPr>
              <p:cNvPr id="474139" name="Rectangle 41"/>
              <p:cNvSpPr>
                <a:spLocks noChangeArrowheads="1"/>
              </p:cNvSpPr>
              <p:nvPr/>
            </p:nvSpPr>
            <p:spPr bwMode="auto">
              <a:xfrm>
                <a:off x="384" y="3552"/>
                <a:ext cx="62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4140" name="Rectangle 42"/>
              <p:cNvSpPr>
                <a:spLocks noChangeArrowheads="1"/>
              </p:cNvSpPr>
              <p:nvPr/>
            </p:nvSpPr>
            <p:spPr bwMode="auto">
              <a:xfrm>
                <a:off x="384" y="3792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1249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74135" name="Group 47"/>
            <p:cNvGrpSpPr>
              <a:grpSpLocks/>
            </p:cNvGrpSpPr>
            <p:nvPr/>
          </p:nvGrpSpPr>
          <p:grpSpPr bwMode="auto">
            <a:xfrm>
              <a:off x="1267" y="2240"/>
              <a:ext cx="432" cy="336"/>
              <a:chOff x="2064" y="3216"/>
              <a:chExt cx="432" cy="336"/>
            </a:xfrm>
          </p:grpSpPr>
          <p:sp>
            <p:nvSpPr>
              <p:cNvPr id="474136" name="Line 48"/>
              <p:cNvSpPr>
                <a:spLocks noChangeShapeType="1"/>
              </p:cNvSpPr>
              <p:nvPr/>
            </p:nvSpPr>
            <p:spPr bwMode="auto">
              <a:xfrm>
                <a:off x="2064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4137" name="Line 49"/>
              <p:cNvSpPr>
                <a:spLocks noChangeShapeType="1"/>
              </p:cNvSpPr>
              <p:nvPr/>
            </p:nvSpPr>
            <p:spPr bwMode="auto">
              <a:xfrm flipV="1">
                <a:off x="2256" y="32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4138" name="Line 50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</p:grpSp>
      <p:sp>
        <p:nvSpPr>
          <p:cNvPr id="995382" name="Rectangle 54"/>
          <p:cNvSpPr>
            <a:spLocks noChangeArrowheads="1"/>
          </p:cNvSpPr>
          <p:nvPr/>
        </p:nvSpPr>
        <p:spPr bwMode="auto">
          <a:xfrm>
            <a:off x="267333" y="4483792"/>
            <a:ext cx="8152134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特征：头指针变量，存放链表首地址，链表中每个元素称结点，其内容： 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数据部分：可有若干项（整、实、字符、结构体类型等）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指针变量：下一结点的地址，最后一个结点（表尾）的地址部分为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NULL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kumimoji="0" lang="zh-CN" altLang="en-US" sz="2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4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+mn-ea"/>
                <a:ea typeface="+mn-ea"/>
              </a:rPr>
              <a:t>9.4 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用指针处理链表</a:t>
            </a:r>
            <a:endParaRPr lang="en-US" altLang="zh-CN" sz="320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30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8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38282" y="642254"/>
            <a:ext cx="8570721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链表各结点的特点：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在内存中可以不连续，访问某结点应找上一结点提供的地址，每一结点有一指针变量存放下一结点的地址。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链表的每个结点实际上是一个结构体变量，它有若干成员组成，包括的内容有两部分：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数据部分：整、实、字符、结构体等类型。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指针变量：通常具有指向自身结构体类型的指针变量，此指针变量用来存放下一结点的地址，以便一环扣一环而形成链表。 </a:t>
            </a:r>
          </a:p>
        </p:txBody>
      </p:sp>
      <p:sp>
        <p:nvSpPr>
          <p:cNvPr id="997404" name="Text Box 28"/>
          <p:cNvSpPr txBox="1">
            <a:spLocks noChangeArrowheads="1"/>
          </p:cNvSpPr>
          <p:nvPr/>
        </p:nvSpPr>
        <p:spPr bwMode="auto">
          <a:xfrm>
            <a:off x="174625" y="4032250"/>
            <a:ext cx="3294063" cy="195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student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{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float score;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student *next;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};</a:t>
            </a:r>
          </a:p>
        </p:txBody>
      </p:sp>
      <p:sp>
        <p:nvSpPr>
          <p:cNvPr id="997405" name="Text Box 29"/>
          <p:cNvSpPr txBox="1">
            <a:spLocks noChangeArrowheads="1"/>
          </p:cNvSpPr>
          <p:nvPr/>
        </p:nvSpPr>
        <p:spPr bwMode="auto">
          <a:xfrm>
            <a:off x="3619500" y="3921125"/>
            <a:ext cx="533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latin typeface="+mn-ea"/>
                <a:ea typeface="+mn-ea"/>
              </a:rPr>
              <a:t>其中：</a:t>
            </a:r>
            <a:r>
              <a:rPr kumimoji="0" lang="en-US" altLang="zh-CN" sz="2400">
                <a:solidFill>
                  <a:schemeClr val="tx1"/>
                </a:solidFill>
                <a:latin typeface="+mn-ea"/>
                <a:ea typeface="+mn-ea"/>
              </a:rPr>
              <a:t>next</a:t>
            </a:r>
            <a:r>
              <a:rPr kumimoji="0" lang="zh-CN" altLang="en-US" sz="2400">
                <a:solidFill>
                  <a:schemeClr val="tx1"/>
                </a:solidFill>
                <a:latin typeface="+mn-ea"/>
                <a:ea typeface="+mn-ea"/>
              </a:rPr>
              <a:t>是成员名，是指针类型，</a:t>
            </a:r>
          </a:p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latin typeface="+mn-ea"/>
                <a:ea typeface="+mn-ea"/>
              </a:rPr>
              <a:t>            它指向</a:t>
            </a:r>
            <a:r>
              <a:rPr kumimoji="0"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student</a:t>
            </a:r>
            <a:r>
              <a:rPr kumimoji="0" lang="zh-CN" altLang="en-US" sz="2400">
                <a:solidFill>
                  <a:schemeClr val="tx1"/>
                </a:solidFill>
                <a:latin typeface="+mn-ea"/>
                <a:ea typeface="+mn-ea"/>
              </a:rPr>
              <a:t>数据类型</a:t>
            </a:r>
            <a:r>
              <a:rPr kumimoji="0" lang="en-US" altLang="zh-CN" sz="240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97406" name="Group 30"/>
          <p:cNvGrpSpPr>
            <a:grpSpLocks/>
          </p:cNvGrpSpPr>
          <p:nvPr/>
        </p:nvGrpSpPr>
        <p:grpSpPr bwMode="auto">
          <a:xfrm>
            <a:off x="3690938" y="5013325"/>
            <a:ext cx="5218112" cy="960438"/>
            <a:chOff x="384" y="2592"/>
            <a:chExt cx="3792" cy="720"/>
          </a:xfrm>
        </p:grpSpPr>
        <p:grpSp>
          <p:nvGrpSpPr>
            <p:cNvPr id="475147" name="Group 31"/>
            <p:cNvGrpSpPr>
              <a:grpSpLocks/>
            </p:cNvGrpSpPr>
            <p:nvPr/>
          </p:nvGrpSpPr>
          <p:grpSpPr bwMode="auto">
            <a:xfrm>
              <a:off x="816" y="2592"/>
              <a:ext cx="720" cy="720"/>
              <a:chOff x="816" y="2592"/>
              <a:chExt cx="720" cy="720"/>
            </a:xfrm>
          </p:grpSpPr>
          <p:sp>
            <p:nvSpPr>
              <p:cNvPr id="475168" name="Rectangle 32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99101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5169" name="Rectangle 33"/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89. 5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5170" name="Rectangle 34"/>
              <p:cNvSpPr>
                <a:spLocks noChangeArrowheads="1"/>
              </p:cNvSpPr>
              <p:nvPr/>
            </p:nvSpPr>
            <p:spPr bwMode="auto">
              <a:xfrm>
                <a:off x="816" y="30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75148" name="Group 35"/>
            <p:cNvGrpSpPr>
              <a:grpSpLocks/>
            </p:cNvGrpSpPr>
            <p:nvPr/>
          </p:nvGrpSpPr>
          <p:grpSpPr bwMode="auto">
            <a:xfrm>
              <a:off x="2112" y="2592"/>
              <a:ext cx="720" cy="720"/>
              <a:chOff x="816" y="2592"/>
              <a:chExt cx="720" cy="720"/>
            </a:xfrm>
          </p:grpSpPr>
          <p:sp>
            <p:nvSpPr>
              <p:cNvPr id="475165" name="Rectangle 36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99103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5166" name="Rectangle 37"/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90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5167" name="Rectangle 38"/>
              <p:cNvSpPr>
                <a:spLocks noChangeArrowheads="1"/>
              </p:cNvSpPr>
              <p:nvPr/>
            </p:nvSpPr>
            <p:spPr bwMode="auto">
              <a:xfrm>
                <a:off x="816" y="30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75149" name="Group 39"/>
            <p:cNvGrpSpPr>
              <a:grpSpLocks/>
            </p:cNvGrpSpPr>
            <p:nvPr/>
          </p:nvGrpSpPr>
          <p:grpSpPr bwMode="auto">
            <a:xfrm>
              <a:off x="3456" y="2592"/>
              <a:ext cx="720" cy="720"/>
              <a:chOff x="3456" y="2592"/>
              <a:chExt cx="720" cy="720"/>
            </a:xfrm>
          </p:grpSpPr>
          <p:sp>
            <p:nvSpPr>
              <p:cNvPr id="475162" name="Rectangle 40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99107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5163" name="Rectangle 41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85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5164" name="Rectangle 42"/>
              <p:cNvSpPr>
                <a:spLocks noChangeArrowheads="1"/>
              </p:cNvSpPr>
              <p:nvPr/>
            </p:nvSpPr>
            <p:spPr bwMode="auto">
              <a:xfrm>
                <a:off x="3456" y="30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NULL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75150" name="Group 43"/>
            <p:cNvGrpSpPr>
              <a:grpSpLocks/>
            </p:cNvGrpSpPr>
            <p:nvPr/>
          </p:nvGrpSpPr>
          <p:grpSpPr bwMode="auto">
            <a:xfrm>
              <a:off x="1392" y="2688"/>
              <a:ext cx="720" cy="528"/>
              <a:chOff x="1392" y="2688"/>
              <a:chExt cx="720" cy="528"/>
            </a:xfrm>
          </p:grpSpPr>
          <p:sp>
            <p:nvSpPr>
              <p:cNvPr id="475159" name="Line 44"/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5160" name="Line 45"/>
              <p:cNvSpPr>
                <a:spLocks noChangeShapeType="1"/>
              </p:cNvSpPr>
              <p:nvPr/>
            </p:nvSpPr>
            <p:spPr bwMode="auto">
              <a:xfrm flipV="1">
                <a:off x="1728" y="2688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5161" name="Line 46"/>
              <p:cNvSpPr>
                <a:spLocks noChangeShapeType="1"/>
              </p:cNvSpPr>
              <p:nvPr/>
            </p:nvSpPr>
            <p:spPr bwMode="auto">
              <a:xfrm>
                <a:off x="1728" y="268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75151" name="Group 47"/>
            <p:cNvGrpSpPr>
              <a:grpSpLocks/>
            </p:cNvGrpSpPr>
            <p:nvPr/>
          </p:nvGrpSpPr>
          <p:grpSpPr bwMode="auto">
            <a:xfrm>
              <a:off x="2736" y="2688"/>
              <a:ext cx="720" cy="528"/>
              <a:chOff x="1392" y="2688"/>
              <a:chExt cx="720" cy="528"/>
            </a:xfrm>
          </p:grpSpPr>
          <p:sp>
            <p:nvSpPr>
              <p:cNvPr id="475156" name="Line 48"/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5157" name="Line 49"/>
              <p:cNvSpPr>
                <a:spLocks noChangeShapeType="1"/>
              </p:cNvSpPr>
              <p:nvPr/>
            </p:nvSpPr>
            <p:spPr bwMode="auto">
              <a:xfrm flipV="1">
                <a:off x="1728" y="2688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75158" name="Line 50"/>
              <p:cNvSpPr>
                <a:spLocks noChangeShapeType="1"/>
              </p:cNvSpPr>
              <p:nvPr/>
            </p:nvSpPr>
            <p:spPr bwMode="auto">
              <a:xfrm>
                <a:off x="1728" y="268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75152" name="Group 51"/>
            <p:cNvGrpSpPr>
              <a:grpSpLocks/>
            </p:cNvGrpSpPr>
            <p:nvPr/>
          </p:nvGrpSpPr>
          <p:grpSpPr bwMode="auto">
            <a:xfrm>
              <a:off x="384" y="2592"/>
              <a:ext cx="384" cy="720"/>
              <a:chOff x="384" y="2592"/>
              <a:chExt cx="384" cy="720"/>
            </a:xfrm>
          </p:grpSpPr>
          <p:sp>
            <p:nvSpPr>
              <p:cNvPr id="475153" name="Rectangle 52"/>
              <p:cNvSpPr>
                <a:spLocks noChangeArrowheads="1"/>
              </p:cNvSpPr>
              <p:nvPr/>
            </p:nvSpPr>
            <p:spPr bwMode="auto">
              <a:xfrm>
                <a:off x="384" y="2592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num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5154" name="Rectangle 5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score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5155" name="Rectangle 54"/>
              <p:cNvSpPr>
                <a:spLocks noChangeArrowheads="1"/>
              </p:cNvSpPr>
              <p:nvPr/>
            </p:nvSpPr>
            <p:spPr bwMode="auto">
              <a:xfrm>
                <a:off x="384" y="3072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next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69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404" grpId="0" animBg="1" autoUpdateAnimBg="0"/>
      <p:bldP spid="99740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4"/>
          <p:cNvSpPr>
            <a:spLocks noChangeArrowheads="1"/>
          </p:cNvSpPr>
          <p:nvPr/>
        </p:nvSpPr>
        <p:spPr bwMode="auto">
          <a:xfrm>
            <a:off x="655638" y="539750"/>
            <a:ext cx="7956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简单链表</a:t>
            </a:r>
          </a:p>
        </p:txBody>
      </p:sp>
      <p:sp>
        <p:nvSpPr>
          <p:cNvPr id="999432" name="Text Box 8"/>
          <p:cNvSpPr txBox="1">
            <a:spLocks noChangeArrowheads="1"/>
          </p:cNvSpPr>
          <p:nvPr/>
        </p:nvSpPr>
        <p:spPr bwMode="auto">
          <a:xfrm>
            <a:off x="647700" y="1944688"/>
            <a:ext cx="8018463" cy="4913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#define   NULL    0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400" dirty="0">
                <a:solidFill>
                  <a:schemeClr val="tx1"/>
                </a:solidFill>
              </a:rPr>
              <a:t>  student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{long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; float  score;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400" dirty="0">
                <a:solidFill>
                  <a:schemeClr val="tx1"/>
                </a:solidFill>
              </a:rPr>
              <a:t>  student *next; };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rgbClr val="FF3300"/>
                </a:solidFill>
              </a:rPr>
              <a:t>void main(  )</a:t>
            </a:r>
            <a:r>
              <a:rPr kumimoji="0" lang="en-US" altLang="zh-CN" sz="2400" dirty="0">
                <a:solidFill>
                  <a:schemeClr val="accent2"/>
                </a:solidFill>
              </a:rPr>
              <a:t>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400" dirty="0">
                <a:solidFill>
                  <a:schemeClr val="tx1"/>
                </a:solidFill>
              </a:rPr>
              <a:t>   student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a,b,c</a:t>
            </a:r>
            <a:r>
              <a:rPr kumimoji="0" lang="en-US" altLang="zh-CN" sz="2400" dirty="0">
                <a:solidFill>
                  <a:schemeClr val="tx1"/>
                </a:solidFill>
              </a:rPr>
              <a:t>,*head,*p;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a.num</a:t>
            </a:r>
            <a:r>
              <a:rPr kumimoji="0" lang="en-US" altLang="zh-CN" sz="2400" dirty="0">
                <a:solidFill>
                  <a:schemeClr val="tx1"/>
                </a:solidFill>
              </a:rPr>
              <a:t>=99101;a.score=89.5;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b.num</a:t>
            </a:r>
            <a:r>
              <a:rPr kumimoji="0" lang="en-US" altLang="zh-CN" sz="2400" dirty="0">
                <a:solidFill>
                  <a:schemeClr val="tx1"/>
                </a:solidFill>
              </a:rPr>
              <a:t>=99102;b.score=90;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c.num</a:t>
            </a:r>
            <a:r>
              <a:rPr kumimoji="0" lang="en-US" altLang="zh-CN" sz="2400" dirty="0">
                <a:solidFill>
                  <a:schemeClr val="tx1"/>
                </a:solidFill>
              </a:rPr>
              <a:t>=99103;c.score=85; head=&amp;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a;a.next</a:t>
            </a:r>
            <a:r>
              <a:rPr kumimoji="0" lang="en-US" altLang="zh-CN" sz="2400" dirty="0">
                <a:solidFill>
                  <a:schemeClr val="tx1"/>
                </a:solidFill>
              </a:rPr>
              <a:t>=&amp;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b;b.next</a:t>
            </a:r>
            <a:r>
              <a:rPr kumimoji="0" lang="en-US" altLang="zh-CN" sz="2400" dirty="0">
                <a:solidFill>
                  <a:schemeClr val="tx1"/>
                </a:solidFill>
              </a:rPr>
              <a:t>=&amp;c;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c.next</a:t>
            </a:r>
            <a:r>
              <a:rPr kumimoji="0" lang="en-US" altLang="zh-CN" sz="2400" dirty="0">
                <a:solidFill>
                  <a:schemeClr val="tx1"/>
                </a:solidFill>
              </a:rPr>
              <a:t>=NULL; p=head;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do  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(“%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ld</a:t>
            </a:r>
            <a:r>
              <a:rPr kumimoji="0" lang="en-US" altLang="zh-CN" sz="2400" dirty="0">
                <a:solidFill>
                  <a:schemeClr val="tx1"/>
                </a:solidFill>
              </a:rPr>
              <a:t>  %5.1f\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n”,p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num,p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score);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p=p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next;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}while(p!=NULL); </a:t>
            </a:r>
          </a:p>
          <a:p>
            <a:pPr>
              <a:lnSpc>
                <a:spcPct val="6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76167" name="Text Box 9"/>
          <p:cNvSpPr txBox="1">
            <a:spLocks noChangeArrowheads="1"/>
          </p:cNvSpPr>
          <p:nvPr/>
        </p:nvSpPr>
        <p:spPr bwMode="auto">
          <a:xfrm>
            <a:off x="620713" y="1049338"/>
            <a:ext cx="7143302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kumimoji="0" lang="zh-CN" altLang="en-US" sz="2400" dirty="0">
                <a:solidFill>
                  <a:schemeClr val="tx1"/>
                </a:solidFill>
              </a:rPr>
              <a:t>建立简单链表，它由</a:t>
            </a:r>
            <a:r>
              <a:rPr kumimoji="0" lang="en-US" altLang="zh-CN" sz="2400" dirty="0">
                <a:solidFill>
                  <a:schemeClr val="tx1"/>
                </a:solidFill>
              </a:rPr>
              <a:t>3</a:t>
            </a:r>
            <a:r>
              <a:rPr kumimoji="0" lang="zh-CN" altLang="en-US" sz="2400" dirty="0">
                <a:solidFill>
                  <a:schemeClr val="tx1"/>
                </a:solidFill>
              </a:rPr>
              <a:t>个学生数据的结点组成。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               输出各结点中的数据。 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7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3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91" name="Text Box 8"/>
          <p:cNvSpPr txBox="1">
            <a:spLocks noChangeArrowheads="1"/>
          </p:cNvSpPr>
          <p:nvPr/>
        </p:nvSpPr>
        <p:spPr bwMode="auto">
          <a:xfrm>
            <a:off x="512763" y="803275"/>
            <a:ext cx="7980362" cy="456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78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每个结点都属于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student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类型，它的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成员存放下一个结点的地址，这样一环扣一环，将各结节紧密的扣在一起，最后一次循环，将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p=p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是将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结点的地址赋给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，这时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指向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结点，然后将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结点的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num,score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输出，之后将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p=p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实际上是将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结点的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内容，即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NULL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赋给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 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再进行判断， </a:t>
            </a: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P!=NULL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条件不成立，循环结束。</a:t>
            </a: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本例所有结点是在程序中定义的，不是临时开辟的，用完也不能释放，这种链表称“静态链表”。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0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处理动态链表所需的函数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为处理动态链表，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提供了开辟和释放存储单元的函数：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malloc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函数原型：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void  *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malloc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(unsigned  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 size);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作用：在动态区分配一个长度为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size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的连续空间，函数返回值是一个指向分配域起始地址的指针，如内存空间不足，返回空指针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NULL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。 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此处：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void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为无确定类型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1003528" name="Rectangle 8"/>
          <p:cNvSpPr>
            <a:spLocks noChangeArrowheads="1"/>
          </p:cNvSpPr>
          <p:nvPr/>
        </p:nvSpPr>
        <p:spPr bwMode="auto">
          <a:xfrm>
            <a:off x="684213" y="3508375"/>
            <a:ext cx="8097837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calloc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函数原型：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void  *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calloc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(unsigned 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n,unsigned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 size);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作用：在内存动态区分配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个长度为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size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的连续空间，函数返回指向分配域起始地址的指针，若分 配不成功，返回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NULL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值。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0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323528" y="692696"/>
            <a:ext cx="795655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free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函数原型：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void  free(void  *p);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作用：释放由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指向的内存区，使这部分内存区能被其它变量使用。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所指向的是最近一次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calloc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malloc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分配的存储区域。 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free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函数无返回值。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005576" name="Rectangle 8"/>
          <p:cNvSpPr>
            <a:spLocks noChangeArrowheads="1"/>
          </p:cNvSpPr>
          <p:nvPr/>
        </p:nvSpPr>
        <p:spPr bwMode="auto">
          <a:xfrm>
            <a:off x="323528" y="2605633"/>
            <a:ext cx="8110537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注：旧版本提供的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malloc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calloc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函数得到的是指向字符型数据的指针。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ANSI 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提供的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malloc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calloc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函数规定为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void *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类型，这并不是说该函数调用后无返回值，而是返回一个结点的地址，该地址的类型为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void(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无类型或类型不确定）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即一段存储区的首址，其具体类型无法确定，只有使用时根据各个域值数据再确定。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7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建立动态链表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建立动态链表：是指在程序执行过程中从无到有地建立起一个链表，即一个一个地开辟结点和输入各结点数据，并建立起前后相链的关系。 </a:t>
            </a:r>
          </a:p>
        </p:txBody>
      </p:sp>
      <p:sp>
        <p:nvSpPr>
          <p:cNvPr id="1007624" name="Text Box 8"/>
          <p:cNvSpPr txBox="1">
            <a:spLocks noChangeArrowheads="1"/>
          </p:cNvSpPr>
          <p:nvPr/>
        </p:nvSpPr>
        <p:spPr bwMode="auto">
          <a:xfrm>
            <a:off x="606425" y="2455863"/>
            <a:ext cx="7992894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写一函数</a:t>
            </a:r>
            <a:r>
              <a:rPr kumimoji="0"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建立一个有</a:t>
            </a:r>
            <a:r>
              <a:rPr kumimoji="0"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名学生数据的单向动态链表。 </a:t>
            </a:r>
          </a:p>
        </p:txBody>
      </p:sp>
      <p:sp>
        <p:nvSpPr>
          <p:cNvPr id="1007625" name="Rectangle 9"/>
          <p:cNvSpPr>
            <a:spLocks noChangeArrowheads="1"/>
          </p:cNvSpPr>
          <p:nvPr/>
        </p:nvSpPr>
        <p:spPr bwMode="auto">
          <a:xfrm>
            <a:off x="655638" y="2967038"/>
            <a:ext cx="79565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思路：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 设置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个指针变量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head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p2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head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：指向链表头的指针变量，初始化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head=NULL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：指向后继结点的首地址的指针变量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p2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：指向结点成员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next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的指针变量。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next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的值是下一个结点的首地址。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 循环方式用</a:t>
            </a:r>
            <a:r>
              <a:rPr kumimoji="0" lang="en-US" altLang="zh-CN" sz="20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malloc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函数开辟第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个结点。</a:t>
            </a:r>
            <a:r>
              <a:rPr kumimoji="0" lang="en-US" altLang="zh-CN" sz="2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n=1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p2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指向第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结点首地址（见下页插图）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输入数据，如果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p1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</a:t>
            </a:r>
            <a:r>
              <a:rPr kumimoji="0" lang="en-US" altLang="zh-CN" sz="20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!=0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则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head=p1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结点链入链表，反之不链入。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6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4" grpId="0" animBg="1" autoUpdateAnimBg="0"/>
      <p:bldP spid="100762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8" name="Rectangle 4"/>
          <p:cNvSpPr>
            <a:spLocks noChangeArrowheads="1"/>
          </p:cNvSpPr>
          <p:nvPr/>
        </p:nvSpPr>
        <p:spPr bwMode="auto">
          <a:xfrm>
            <a:off x="655638" y="681038"/>
            <a:ext cx="4932362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⑶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开辟第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个结点：</a:t>
            </a:r>
            <a:r>
              <a:rPr lang="en-US" altLang="zh-CN" sz="2000" dirty="0">
                <a:solidFill>
                  <a:srgbClr val="FF3300"/>
                </a:solidFill>
                <a:latin typeface="+mn-ea"/>
                <a:ea typeface="+mn-ea"/>
              </a:rPr>
              <a:t>n=2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指向第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结点首地址。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输入数据。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如果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!=0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，链入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结点，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方法： 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p2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next=p1</a:t>
            </a:r>
            <a:endParaRPr kumimoji="0"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81288" name="Group 106"/>
          <p:cNvGrpSpPr>
            <a:grpSpLocks/>
          </p:cNvGrpSpPr>
          <p:nvPr/>
        </p:nvGrpSpPr>
        <p:grpSpPr bwMode="auto">
          <a:xfrm>
            <a:off x="4862513" y="476250"/>
            <a:ext cx="3922712" cy="2133600"/>
            <a:chOff x="3063" y="300"/>
            <a:chExt cx="2471" cy="1344"/>
          </a:xfrm>
        </p:grpSpPr>
        <p:sp>
          <p:nvSpPr>
            <p:cNvPr id="481364" name="Rectangle 9"/>
            <p:cNvSpPr>
              <a:spLocks noChangeArrowheads="1"/>
            </p:cNvSpPr>
            <p:nvPr/>
          </p:nvSpPr>
          <p:spPr bwMode="auto">
            <a:xfrm>
              <a:off x="5006" y="837"/>
              <a:ext cx="5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(n=1)</a:t>
              </a:r>
              <a:endParaRPr lang="en-US" altLang="zh-CN" sz="240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481365" name="Line 10"/>
            <p:cNvSpPr>
              <a:spLocks noChangeShapeType="1"/>
            </p:cNvSpPr>
            <p:nvPr/>
          </p:nvSpPr>
          <p:spPr bwMode="auto">
            <a:xfrm>
              <a:off x="3879" y="6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81366" name="Group 11"/>
            <p:cNvGrpSpPr>
              <a:grpSpLocks/>
            </p:cNvGrpSpPr>
            <p:nvPr/>
          </p:nvGrpSpPr>
          <p:grpSpPr bwMode="auto">
            <a:xfrm>
              <a:off x="3063" y="300"/>
              <a:ext cx="1824" cy="1344"/>
              <a:chOff x="240" y="2352"/>
              <a:chExt cx="1824" cy="1344"/>
            </a:xfrm>
          </p:grpSpPr>
          <p:sp>
            <p:nvSpPr>
              <p:cNvPr id="481367" name="Rectangle 12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624" cy="8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99101</a:t>
                </a:r>
              </a:p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89.5</a:t>
                </a:r>
              </a:p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1368" name="Rectangle 13"/>
              <p:cNvSpPr>
                <a:spLocks noChangeArrowheads="1"/>
              </p:cNvSpPr>
              <p:nvPr/>
            </p:nvSpPr>
            <p:spPr bwMode="auto">
              <a:xfrm>
                <a:off x="576" y="235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head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1369" name="Rectangle 14"/>
              <p:cNvSpPr>
                <a:spLocks noChangeArrowheads="1"/>
              </p:cNvSpPr>
              <p:nvPr/>
            </p:nvSpPr>
            <p:spPr bwMode="auto">
              <a:xfrm>
                <a:off x="240" y="31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p1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1370" name="Rectangle 15"/>
              <p:cNvSpPr>
                <a:spLocks noChangeArrowheads="1"/>
              </p:cNvSpPr>
              <p:nvPr/>
            </p:nvSpPr>
            <p:spPr bwMode="auto">
              <a:xfrm>
                <a:off x="240" y="340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p2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1371" name="Rectangle 16"/>
              <p:cNvSpPr>
                <a:spLocks noChangeArrowheads="1"/>
              </p:cNvSpPr>
              <p:nvPr/>
            </p:nvSpPr>
            <p:spPr bwMode="auto">
              <a:xfrm>
                <a:off x="672" y="2572"/>
                <a:ext cx="38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81372" name="Rectangle 17"/>
              <p:cNvSpPr>
                <a:spLocks noChangeArrowheads="1"/>
              </p:cNvSpPr>
              <p:nvPr/>
            </p:nvSpPr>
            <p:spPr bwMode="auto">
              <a:xfrm>
                <a:off x="576" y="3148"/>
                <a:ext cx="38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81373" name="Rectangle 18"/>
              <p:cNvSpPr>
                <a:spLocks noChangeArrowheads="1"/>
              </p:cNvSpPr>
              <p:nvPr/>
            </p:nvSpPr>
            <p:spPr bwMode="auto">
              <a:xfrm>
                <a:off x="576" y="3436"/>
                <a:ext cx="38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81374" name="Line 19"/>
              <p:cNvSpPr>
                <a:spLocks noChangeShapeType="1"/>
              </p:cNvSpPr>
              <p:nvPr/>
            </p:nvSpPr>
            <p:spPr bwMode="auto">
              <a:xfrm>
                <a:off x="1440" y="292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75" name="Line 20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grpSp>
            <p:nvGrpSpPr>
              <p:cNvPr id="481376" name="Group 21"/>
              <p:cNvGrpSpPr>
                <a:grpSpLocks/>
              </p:cNvGrpSpPr>
              <p:nvPr/>
            </p:nvGrpSpPr>
            <p:grpSpPr bwMode="auto">
              <a:xfrm>
                <a:off x="768" y="2784"/>
                <a:ext cx="672" cy="480"/>
                <a:chOff x="2640" y="720"/>
                <a:chExt cx="480" cy="576"/>
              </a:xfrm>
            </p:grpSpPr>
            <p:sp>
              <p:nvSpPr>
                <p:cNvPr id="481381" name="Line 22"/>
                <p:cNvSpPr>
                  <a:spLocks noChangeShapeType="1"/>
                </p:cNvSpPr>
                <p:nvPr/>
              </p:nvSpPr>
              <p:spPr bwMode="auto">
                <a:xfrm>
                  <a:off x="2928" y="7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1382" name="Line 23"/>
                <p:cNvSpPr>
                  <a:spLocks noChangeShapeType="1"/>
                </p:cNvSpPr>
                <p:nvPr/>
              </p:nvSpPr>
              <p:spPr bwMode="auto">
                <a:xfrm>
                  <a:off x="2928" y="72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1383" name="Line 24"/>
                <p:cNvSpPr>
                  <a:spLocks noChangeShapeType="1"/>
                </p:cNvSpPr>
                <p:nvPr/>
              </p:nvSpPr>
              <p:spPr bwMode="auto">
                <a:xfrm>
                  <a:off x="2640" y="12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grpSp>
            <p:nvGrpSpPr>
              <p:cNvPr id="481377" name="Group 25"/>
              <p:cNvGrpSpPr>
                <a:grpSpLocks/>
              </p:cNvGrpSpPr>
              <p:nvPr/>
            </p:nvGrpSpPr>
            <p:grpSpPr bwMode="auto">
              <a:xfrm>
                <a:off x="960" y="2880"/>
                <a:ext cx="480" cy="672"/>
                <a:chOff x="2640" y="720"/>
                <a:chExt cx="480" cy="576"/>
              </a:xfrm>
            </p:grpSpPr>
            <p:sp>
              <p:nvSpPr>
                <p:cNvPr id="481378" name="Line 26"/>
                <p:cNvSpPr>
                  <a:spLocks noChangeShapeType="1"/>
                </p:cNvSpPr>
                <p:nvPr/>
              </p:nvSpPr>
              <p:spPr bwMode="auto">
                <a:xfrm>
                  <a:off x="2928" y="7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1379" name="Line 27"/>
                <p:cNvSpPr>
                  <a:spLocks noChangeShapeType="1"/>
                </p:cNvSpPr>
                <p:nvPr/>
              </p:nvSpPr>
              <p:spPr bwMode="auto">
                <a:xfrm>
                  <a:off x="2928" y="72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1380" name="Line 28"/>
                <p:cNvSpPr>
                  <a:spLocks noChangeShapeType="1"/>
                </p:cNvSpPr>
                <p:nvPr/>
              </p:nvSpPr>
              <p:spPr bwMode="auto">
                <a:xfrm>
                  <a:off x="2640" y="12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</p:grpSp>
      </p:grpSp>
      <p:sp>
        <p:nvSpPr>
          <p:cNvPr id="1009694" name="Rectangle 30"/>
          <p:cNvSpPr>
            <a:spLocks noChangeArrowheads="1"/>
          </p:cNvSpPr>
          <p:nvPr/>
        </p:nvSpPr>
        <p:spPr bwMode="auto">
          <a:xfrm>
            <a:off x="655638" y="2552700"/>
            <a:ext cx="4932362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⑷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为建立第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个结点做准备：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</a:rPr>
              <a:t>p2=p1</a:t>
            </a:r>
            <a:r>
              <a:rPr kumimoji="0" lang="zh-CN" altLang="en-US" sz="2000">
                <a:solidFill>
                  <a:schemeClr val="tx1"/>
                </a:solidFill>
                <a:latin typeface="+mn-ea"/>
                <a:ea typeface="+mn-ea"/>
              </a:rPr>
              <a:t>，腾出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</a:rPr>
              <a:t>p1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</p:txBody>
      </p:sp>
      <p:grpSp>
        <p:nvGrpSpPr>
          <p:cNvPr id="1009804" name="Group 140"/>
          <p:cNvGrpSpPr>
            <a:grpSpLocks/>
          </p:cNvGrpSpPr>
          <p:nvPr/>
        </p:nvGrpSpPr>
        <p:grpSpPr bwMode="auto">
          <a:xfrm>
            <a:off x="4525963" y="2490789"/>
            <a:ext cx="4438650" cy="2179638"/>
            <a:chOff x="2851" y="1569"/>
            <a:chExt cx="2796" cy="1373"/>
          </a:xfrm>
        </p:grpSpPr>
        <p:sp>
          <p:nvSpPr>
            <p:cNvPr id="481342" name="Rectangle 32"/>
            <p:cNvSpPr>
              <a:spLocks noChangeArrowheads="1"/>
            </p:cNvSpPr>
            <p:nvPr/>
          </p:nvSpPr>
          <p:spPr bwMode="auto">
            <a:xfrm>
              <a:off x="5074" y="2085"/>
              <a:ext cx="57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(a)</a:t>
              </a:r>
            </a:p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(n=2)</a:t>
              </a:r>
              <a:endParaRPr lang="en-US" altLang="zh-CN" sz="240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81343" name="Group 33"/>
            <p:cNvGrpSpPr>
              <a:grpSpLocks/>
            </p:cNvGrpSpPr>
            <p:nvPr/>
          </p:nvGrpSpPr>
          <p:grpSpPr bwMode="auto">
            <a:xfrm>
              <a:off x="2851" y="1569"/>
              <a:ext cx="2202" cy="1373"/>
              <a:chOff x="96" y="0"/>
              <a:chExt cx="2202" cy="1373"/>
            </a:xfrm>
          </p:grpSpPr>
          <p:sp>
            <p:nvSpPr>
              <p:cNvPr id="481344" name="Rectangle 34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571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head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1345" name="Rectangle 35"/>
              <p:cNvSpPr>
                <a:spLocks noChangeArrowheads="1"/>
              </p:cNvSpPr>
              <p:nvPr/>
            </p:nvSpPr>
            <p:spPr bwMode="auto">
              <a:xfrm>
                <a:off x="96" y="816"/>
                <a:ext cx="48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p2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1346" name="Rectangle 36"/>
              <p:cNvSpPr>
                <a:spLocks noChangeArrowheads="1"/>
              </p:cNvSpPr>
              <p:nvPr/>
            </p:nvSpPr>
            <p:spPr bwMode="auto">
              <a:xfrm>
                <a:off x="1571" y="0"/>
                <a:ext cx="474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p1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1347" name="Rectangle 37"/>
              <p:cNvSpPr>
                <a:spLocks noChangeArrowheads="1"/>
              </p:cNvSpPr>
              <p:nvPr/>
            </p:nvSpPr>
            <p:spPr bwMode="auto">
              <a:xfrm>
                <a:off x="768" y="384"/>
                <a:ext cx="619" cy="7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99101</a:t>
                </a:r>
              </a:p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89.5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1348" name="Rectangle 38"/>
              <p:cNvSpPr>
                <a:spLocks noChangeArrowheads="1"/>
              </p:cNvSpPr>
              <p:nvPr/>
            </p:nvSpPr>
            <p:spPr bwMode="auto">
              <a:xfrm>
                <a:off x="1667" y="384"/>
                <a:ext cx="618" cy="9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99103</a:t>
                </a:r>
              </a:p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90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1349" name="Rectangle 39"/>
              <p:cNvSpPr>
                <a:spLocks noChangeArrowheads="1"/>
              </p:cNvSpPr>
              <p:nvPr/>
            </p:nvSpPr>
            <p:spPr bwMode="auto">
              <a:xfrm>
                <a:off x="191" y="316"/>
                <a:ext cx="381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81350" name="Rectangle 40"/>
              <p:cNvSpPr>
                <a:spLocks noChangeArrowheads="1"/>
              </p:cNvSpPr>
              <p:nvPr/>
            </p:nvSpPr>
            <p:spPr bwMode="auto">
              <a:xfrm>
                <a:off x="1286" y="76"/>
                <a:ext cx="381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81351" name="Rectangle 41"/>
              <p:cNvSpPr>
                <a:spLocks noChangeArrowheads="1"/>
              </p:cNvSpPr>
              <p:nvPr/>
            </p:nvSpPr>
            <p:spPr bwMode="auto">
              <a:xfrm>
                <a:off x="144" y="1084"/>
                <a:ext cx="380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81352" name="Line 42"/>
              <p:cNvSpPr>
                <a:spLocks noChangeShapeType="1"/>
              </p:cNvSpPr>
              <p:nvPr/>
            </p:nvSpPr>
            <p:spPr bwMode="auto">
              <a:xfrm>
                <a:off x="382" y="432"/>
                <a:ext cx="38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grpSp>
            <p:nvGrpSpPr>
              <p:cNvPr id="481353" name="Group 43"/>
              <p:cNvGrpSpPr>
                <a:grpSpLocks/>
              </p:cNvGrpSpPr>
              <p:nvPr/>
            </p:nvGrpSpPr>
            <p:grpSpPr bwMode="auto">
              <a:xfrm flipV="1">
                <a:off x="1524" y="192"/>
                <a:ext cx="143" cy="288"/>
                <a:chOff x="2976" y="816"/>
                <a:chExt cx="144" cy="864"/>
              </a:xfrm>
            </p:grpSpPr>
            <p:sp>
              <p:nvSpPr>
                <p:cNvPr id="481362" name="Line 44"/>
                <p:cNvSpPr>
                  <a:spLocks noChangeShapeType="1"/>
                </p:cNvSpPr>
                <p:nvPr/>
              </p:nvSpPr>
              <p:spPr bwMode="auto">
                <a:xfrm>
                  <a:off x="2976" y="81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1363" name="Line 45"/>
                <p:cNvSpPr>
                  <a:spLocks noChangeShapeType="1"/>
                </p:cNvSpPr>
                <p:nvPr/>
              </p:nvSpPr>
              <p:spPr bwMode="auto">
                <a:xfrm>
                  <a:off x="2976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grpSp>
            <p:nvGrpSpPr>
              <p:cNvPr id="481354" name="Group 46"/>
              <p:cNvGrpSpPr>
                <a:grpSpLocks/>
              </p:cNvGrpSpPr>
              <p:nvPr/>
            </p:nvGrpSpPr>
            <p:grpSpPr bwMode="auto">
              <a:xfrm>
                <a:off x="429" y="576"/>
                <a:ext cx="333" cy="576"/>
                <a:chOff x="2640" y="720"/>
                <a:chExt cx="480" cy="576"/>
              </a:xfrm>
            </p:grpSpPr>
            <p:sp>
              <p:nvSpPr>
                <p:cNvPr id="481359" name="Line 47"/>
                <p:cNvSpPr>
                  <a:spLocks noChangeShapeType="1"/>
                </p:cNvSpPr>
                <p:nvPr/>
              </p:nvSpPr>
              <p:spPr bwMode="auto">
                <a:xfrm>
                  <a:off x="2928" y="7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1360" name="Line 48"/>
                <p:cNvSpPr>
                  <a:spLocks noChangeShapeType="1"/>
                </p:cNvSpPr>
                <p:nvPr/>
              </p:nvSpPr>
              <p:spPr bwMode="auto">
                <a:xfrm>
                  <a:off x="2928" y="72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1361" name="Line 49"/>
                <p:cNvSpPr>
                  <a:spLocks noChangeShapeType="1"/>
                </p:cNvSpPr>
                <p:nvPr/>
              </p:nvSpPr>
              <p:spPr bwMode="auto">
                <a:xfrm>
                  <a:off x="2640" y="12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481355" name="Line 50"/>
              <p:cNvSpPr>
                <a:spLocks noChangeShapeType="1"/>
              </p:cNvSpPr>
              <p:nvPr/>
            </p:nvSpPr>
            <p:spPr bwMode="auto">
              <a:xfrm flipV="1">
                <a:off x="1667" y="912"/>
                <a:ext cx="61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56" name="Line 51"/>
              <p:cNvSpPr>
                <a:spLocks noChangeShapeType="1"/>
              </p:cNvSpPr>
              <p:nvPr/>
            </p:nvSpPr>
            <p:spPr bwMode="auto">
              <a:xfrm flipV="1">
                <a:off x="1680" y="672"/>
                <a:ext cx="6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57" name="Line 52"/>
              <p:cNvSpPr>
                <a:spLocks noChangeShapeType="1"/>
              </p:cNvSpPr>
              <p:nvPr/>
            </p:nvSpPr>
            <p:spPr bwMode="auto">
              <a:xfrm flipV="1">
                <a:off x="768" y="624"/>
                <a:ext cx="61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58" name="Line 53"/>
              <p:cNvSpPr>
                <a:spLocks noChangeShapeType="1"/>
              </p:cNvSpPr>
              <p:nvPr/>
            </p:nvSpPr>
            <p:spPr bwMode="auto">
              <a:xfrm flipV="1">
                <a:off x="774" y="8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</p:grpSp>
      <p:grpSp>
        <p:nvGrpSpPr>
          <p:cNvPr id="1009803" name="Group 139"/>
          <p:cNvGrpSpPr>
            <a:grpSpLocks/>
          </p:cNvGrpSpPr>
          <p:nvPr/>
        </p:nvGrpSpPr>
        <p:grpSpPr bwMode="auto">
          <a:xfrm>
            <a:off x="4414838" y="4841875"/>
            <a:ext cx="4549775" cy="1714500"/>
            <a:chOff x="2676" y="1711"/>
            <a:chExt cx="2866" cy="1080"/>
          </a:xfrm>
        </p:grpSpPr>
        <p:sp>
          <p:nvSpPr>
            <p:cNvPr id="481317" name="Rectangle 56"/>
            <p:cNvSpPr>
              <a:spLocks noChangeArrowheads="1"/>
            </p:cNvSpPr>
            <p:nvPr/>
          </p:nvSpPr>
          <p:spPr bwMode="auto">
            <a:xfrm>
              <a:off x="2767" y="1711"/>
              <a:ext cx="471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head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318" name="Rectangle 57"/>
            <p:cNvSpPr>
              <a:spLocks noChangeArrowheads="1"/>
            </p:cNvSpPr>
            <p:nvPr/>
          </p:nvSpPr>
          <p:spPr bwMode="auto">
            <a:xfrm>
              <a:off x="2723" y="2273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p2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319" name="Rectangle 58"/>
            <p:cNvSpPr>
              <a:spLocks noChangeArrowheads="1"/>
            </p:cNvSpPr>
            <p:nvPr/>
          </p:nvSpPr>
          <p:spPr bwMode="auto">
            <a:xfrm>
              <a:off x="4390" y="1733"/>
              <a:ext cx="36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p1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320" name="Rectangle 59"/>
            <p:cNvSpPr>
              <a:spLocks noChangeArrowheads="1"/>
            </p:cNvSpPr>
            <p:nvPr/>
          </p:nvSpPr>
          <p:spPr bwMode="auto">
            <a:xfrm>
              <a:off x="3382" y="1973"/>
              <a:ext cx="680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89.5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321" name="Rectangle 60"/>
            <p:cNvSpPr>
              <a:spLocks noChangeArrowheads="1"/>
            </p:cNvSpPr>
            <p:nvPr/>
          </p:nvSpPr>
          <p:spPr bwMode="auto">
            <a:xfrm>
              <a:off x="4294" y="1973"/>
              <a:ext cx="680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90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322" name="Rectangle 61"/>
            <p:cNvSpPr>
              <a:spLocks noChangeArrowheads="1"/>
            </p:cNvSpPr>
            <p:nvPr/>
          </p:nvSpPr>
          <p:spPr bwMode="auto">
            <a:xfrm>
              <a:off x="2772" y="1944"/>
              <a:ext cx="41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81323" name="Rectangle 62"/>
            <p:cNvSpPr>
              <a:spLocks noChangeArrowheads="1"/>
            </p:cNvSpPr>
            <p:nvPr/>
          </p:nvSpPr>
          <p:spPr bwMode="auto">
            <a:xfrm>
              <a:off x="2676" y="2558"/>
              <a:ext cx="41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81324" name="Rectangle 63"/>
            <p:cNvSpPr>
              <a:spLocks noChangeArrowheads="1"/>
            </p:cNvSpPr>
            <p:nvPr/>
          </p:nvSpPr>
          <p:spPr bwMode="auto">
            <a:xfrm>
              <a:off x="3958" y="1721"/>
              <a:ext cx="41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81325" name="Line 64"/>
            <p:cNvSpPr>
              <a:spLocks noChangeShapeType="1"/>
            </p:cNvSpPr>
            <p:nvPr/>
          </p:nvSpPr>
          <p:spPr bwMode="auto">
            <a:xfrm>
              <a:off x="3094" y="206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1326" name="Rectangle 65"/>
            <p:cNvSpPr>
              <a:spLocks noChangeArrowheads="1"/>
            </p:cNvSpPr>
            <p:nvPr/>
          </p:nvSpPr>
          <p:spPr bwMode="auto">
            <a:xfrm>
              <a:off x="5014" y="2261"/>
              <a:ext cx="52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" tIns="10800" rIns="108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(b)</a:t>
              </a:r>
            </a:p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(n=2)</a:t>
              </a:r>
              <a:endParaRPr lang="en-US" altLang="zh-CN" sz="240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81327" name="Group 66"/>
            <p:cNvGrpSpPr>
              <a:grpSpLocks/>
            </p:cNvGrpSpPr>
            <p:nvPr/>
          </p:nvGrpSpPr>
          <p:grpSpPr bwMode="auto">
            <a:xfrm flipV="1">
              <a:off x="4150" y="1829"/>
              <a:ext cx="144" cy="222"/>
              <a:chOff x="2976" y="816"/>
              <a:chExt cx="144" cy="864"/>
            </a:xfrm>
          </p:grpSpPr>
          <p:sp>
            <p:nvSpPr>
              <p:cNvPr id="481340" name="Line 67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41" name="Line 68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81328" name="Group 138"/>
            <p:cNvGrpSpPr>
              <a:grpSpLocks/>
            </p:cNvGrpSpPr>
            <p:nvPr/>
          </p:nvGrpSpPr>
          <p:grpSpPr bwMode="auto">
            <a:xfrm>
              <a:off x="3046" y="2165"/>
              <a:ext cx="336" cy="531"/>
              <a:chOff x="3046" y="2165"/>
              <a:chExt cx="336" cy="531"/>
            </a:xfrm>
          </p:grpSpPr>
          <p:sp>
            <p:nvSpPr>
              <p:cNvPr id="481337" name="Line 70"/>
              <p:cNvSpPr>
                <a:spLocks noChangeShapeType="1"/>
              </p:cNvSpPr>
              <p:nvPr/>
            </p:nvSpPr>
            <p:spPr bwMode="auto">
              <a:xfrm>
                <a:off x="3248" y="2165"/>
                <a:ext cx="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38" name="Line 71"/>
              <p:cNvSpPr>
                <a:spLocks noChangeShapeType="1"/>
              </p:cNvSpPr>
              <p:nvPr/>
            </p:nvSpPr>
            <p:spPr bwMode="auto">
              <a:xfrm>
                <a:off x="3248" y="2165"/>
                <a:ext cx="0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39" name="Line 72"/>
              <p:cNvSpPr>
                <a:spLocks noChangeShapeType="1"/>
              </p:cNvSpPr>
              <p:nvPr/>
            </p:nvSpPr>
            <p:spPr bwMode="auto">
              <a:xfrm>
                <a:off x="3046" y="2696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81329" name="Group 73"/>
            <p:cNvGrpSpPr>
              <a:grpSpLocks/>
            </p:cNvGrpSpPr>
            <p:nvPr/>
          </p:nvGrpSpPr>
          <p:grpSpPr bwMode="auto">
            <a:xfrm>
              <a:off x="3958" y="2165"/>
              <a:ext cx="336" cy="480"/>
              <a:chOff x="2640" y="720"/>
              <a:chExt cx="480" cy="576"/>
            </a:xfrm>
          </p:grpSpPr>
          <p:sp>
            <p:nvSpPr>
              <p:cNvPr id="481334" name="Line 74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35" name="Line 75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36" name="Line 76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481330" name="Line 77"/>
            <p:cNvSpPr>
              <a:spLocks noChangeShapeType="1"/>
            </p:cNvSpPr>
            <p:nvPr/>
          </p:nvSpPr>
          <p:spPr bwMode="auto">
            <a:xfrm flipV="1">
              <a:off x="4294" y="250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1331" name="Line 78"/>
            <p:cNvSpPr>
              <a:spLocks noChangeShapeType="1"/>
            </p:cNvSpPr>
            <p:nvPr/>
          </p:nvSpPr>
          <p:spPr bwMode="auto">
            <a:xfrm flipV="1">
              <a:off x="4294" y="2261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1332" name="Line 79"/>
            <p:cNvSpPr>
              <a:spLocks noChangeShapeType="1"/>
            </p:cNvSpPr>
            <p:nvPr/>
          </p:nvSpPr>
          <p:spPr bwMode="auto">
            <a:xfrm flipV="1">
              <a:off x="3382" y="250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1333" name="Line 80"/>
            <p:cNvSpPr>
              <a:spLocks noChangeShapeType="1"/>
            </p:cNvSpPr>
            <p:nvPr/>
          </p:nvSpPr>
          <p:spPr bwMode="auto">
            <a:xfrm flipV="1">
              <a:off x="3382" y="2261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1009805" name="Group 141"/>
          <p:cNvGrpSpPr>
            <a:grpSpLocks/>
          </p:cNvGrpSpPr>
          <p:nvPr/>
        </p:nvGrpSpPr>
        <p:grpSpPr bwMode="auto">
          <a:xfrm>
            <a:off x="185738" y="3405188"/>
            <a:ext cx="3503612" cy="2671762"/>
            <a:chOff x="117" y="2145"/>
            <a:chExt cx="2207" cy="1683"/>
          </a:xfrm>
        </p:grpSpPr>
        <p:sp>
          <p:nvSpPr>
            <p:cNvPr id="481293" name="Rectangle 108"/>
            <p:cNvSpPr>
              <a:spLocks noChangeArrowheads="1"/>
            </p:cNvSpPr>
            <p:nvPr/>
          </p:nvSpPr>
          <p:spPr bwMode="auto">
            <a:xfrm>
              <a:off x="117" y="2145"/>
              <a:ext cx="471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head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294" name="Rectangle 109"/>
            <p:cNvSpPr>
              <a:spLocks noChangeArrowheads="1"/>
            </p:cNvSpPr>
            <p:nvPr/>
          </p:nvSpPr>
          <p:spPr bwMode="auto">
            <a:xfrm>
              <a:off x="915" y="3269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p2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295" name="Rectangle 110"/>
            <p:cNvSpPr>
              <a:spLocks noChangeArrowheads="1"/>
            </p:cNvSpPr>
            <p:nvPr/>
          </p:nvSpPr>
          <p:spPr bwMode="auto">
            <a:xfrm>
              <a:off x="1740" y="2167"/>
              <a:ext cx="36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p1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296" name="Rectangle 111"/>
            <p:cNvSpPr>
              <a:spLocks noChangeArrowheads="1"/>
            </p:cNvSpPr>
            <p:nvPr/>
          </p:nvSpPr>
          <p:spPr bwMode="auto">
            <a:xfrm>
              <a:off x="732" y="2407"/>
              <a:ext cx="680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89.5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297" name="Rectangle 112"/>
            <p:cNvSpPr>
              <a:spLocks noChangeArrowheads="1"/>
            </p:cNvSpPr>
            <p:nvPr/>
          </p:nvSpPr>
          <p:spPr bwMode="auto">
            <a:xfrm>
              <a:off x="1644" y="2407"/>
              <a:ext cx="680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90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1298" name="Rectangle 113"/>
            <p:cNvSpPr>
              <a:spLocks noChangeArrowheads="1"/>
            </p:cNvSpPr>
            <p:nvPr/>
          </p:nvSpPr>
          <p:spPr bwMode="auto">
            <a:xfrm>
              <a:off x="122" y="2378"/>
              <a:ext cx="41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81299" name="Rectangle 114"/>
            <p:cNvSpPr>
              <a:spLocks noChangeArrowheads="1"/>
            </p:cNvSpPr>
            <p:nvPr/>
          </p:nvSpPr>
          <p:spPr bwMode="auto">
            <a:xfrm>
              <a:off x="1293" y="3274"/>
              <a:ext cx="41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81300" name="Rectangle 115"/>
            <p:cNvSpPr>
              <a:spLocks noChangeArrowheads="1"/>
            </p:cNvSpPr>
            <p:nvPr/>
          </p:nvSpPr>
          <p:spPr bwMode="auto">
            <a:xfrm>
              <a:off x="1308" y="2155"/>
              <a:ext cx="41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81301" name="Line 116"/>
            <p:cNvSpPr>
              <a:spLocks noChangeShapeType="1"/>
            </p:cNvSpPr>
            <p:nvPr/>
          </p:nvSpPr>
          <p:spPr bwMode="auto">
            <a:xfrm>
              <a:off x="444" y="250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1302" name="Rectangle 117"/>
            <p:cNvSpPr>
              <a:spLocks noChangeArrowheads="1"/>
            </p:cNvSpPr>
            <p:nvPr/>
          </p:nvSpPr>
          <p:spPr bwMode="auto">
            <a:xfrm>
              <a:off x="715" y="3590"/>
              <a:ext cx="1423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" tIns="10800" rIns="108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(c)   </a:t>
              </a:r>
              <a:r>
                <a:rPr kumimoji="0"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(n=2)</a:t>
              </a:r>
              <a:endParaRPr lang="en-US" altLang="zh-CN" sz="240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81303" name="Group 118"/>
            <p:cNvGrpSpPr>
              <a:grpSpLocks/>
            </p:cNvGrpSpPr>
            <p:nvPr/>
          </p:nvGrpSpPr>
          <p:grpSpPr bwMode="auto">
            <a:xfrm flipV="1">
              <a:off x="1500" y="2263"/>
              <a:ext cx="144" cy="222"/>
              <a:chOff x="2976" y="816"/>
              <a:chExt cx="144" cy="864"/>
            </a:xfrm>
          </p:grpSpPr>
          <p:sp>
            <p:nvSpPr>
              <p:cNvPr id="481315" name="Line 119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16" name="Line 120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81304" name="Group 134"/>
            <p:cNvGrpSpPr>
              <a:grpSpLocks/>
            </p:cNvGrpSpPr>
            <p:nvPr/>
          </p:nvGrpSpPr>
          <p:grpSpPr bwMode="auto">
            <a:xfrm>
              <a:off x="1546" y="2616"/>
              <a:ext cx="90" cy="779"/>
              <a:chOff x="4205" y="3547"/>
              <a:chExt cx="90" cy="628"/>
            </a:xfrm>
          </p:grpSpPr>
          <p:sp>
            <p:nvSpPr>
              <p:cNvPr id="481313" name="Line 122"/>
              <p:cNvSpPr>
                <a:spLocks noChangeShapeType="1"/>
              </p:cNvSpPr>
              <p:nvPr/>
            </p:nvSpPr>
            <p:spPr bwMode="auto">
              <a:xfrm>
                <a:off x="4205" y="3547"/>
                <a:ext cx="90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14" name="Line 123"/>
              <p:cNvSpPr>
                <a:spLocks noChangeShapeType="1"/>
              </p:cNvSpPr>
              <p:nvPr/>
            </p:nvSpPr>
            <p:spPr bwMode="auto">
              <a:xfrm>
                <a:off x="4205" y="3547"/>
                <a:ext cx="0" cy="6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81305" name="Group 136"/>
            <p:cNvGrpSpPr>
              <a:grpSpLocks/>
            </p:cNvGrpSpPr>
            <p:nvPr/>
          </p:nvGrpSpPr>
          <p:grpSpPr bwMode="auto">
            <a:xfrm>
              <a:off x="1308" y="2554"/>
              <a:ext cx="336" cy="534"/>
              <a:chOff x="3958" y="3378"/>
              <a:chExt cx="336" cy="534"/>
            </a:xfrm>
          </p:grpSpPr>
          <p:sp>
            <p:nvSpPr>
              <p:cNvPr id="481310" name="Line 126"/>
              <p:cNvSpPr>
                <a:spLocks noChangeShapeType="1"/>
              </p:cNvSpPr>
              <p:nvPr/>
            </p:nvSpPr>
            <p:spPr bwMode="auto">
              <a:xfrm>
                <a:off x="4117" y="3378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11" name="Line 127"/>
              <p:cNvSpPr>
                <a:spLocks noChangeShapeType="1"/>
              </p:cNvSpPr>
              <p:nvPr/>
            </p:nvSpPr>
            <p:spPr bwMode="auto">
              <a:xfrm>
                <a:off x="4125" y="3388"/>
                <a:ext cx="0" cy="5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1312" name="Line 128"/>
              <p:cNvSpPr>
                <a:spLocks noChangeShapeType="1"/>
              </p:cNvSpPr>
              <p:nvPr/>
            </p:nvSpPr>
            <p:spPr bwMode="auto">
              <a:xfrm>
                <a:off x="3958" y="3903"/>
                <a:ext cx="1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481306" name="Line 129"/>
            <p:cNvSpPr>
              <a:spLocks noChangeShapeType="1"/>
            </p:cNvSpPr>
            <p:nvPr/>
          </p:nvSpPr>
          <p:spPr bwMode="auto">
            <a:xfrm flipV="1">
              <a:off x="1644" y="2935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1307" name="Line 130"/>
            <p:cNvSpPr>
              <a:spLocks noChangeShapeType="1"/>
            </p:cNvSpPr>
            <p:nvPr/>
          </p:nvSpPr>
          <p:spPr bwMode="auto">
            <a:xfrm flipV="1">
              <a:off x="1644" y="2695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1308" name="Line 131"/>
            <p:cNvSpPr>
              <a:spLocks noChangeShapeType="1"/>
            </p:cNvSpPr>
            <p:nvPr/>
          </p:nvSpPr>
          <p:spPr bwMode="auto">
            <a:xfrm flipV="1">
              <a:off x="732" y="2935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1309" name="Line 132"/>
            <p:cNvSpPr>
              <a:spLocks noChangeShapeType="1"/>
            </p:cNvSpPr>
            <p:nvPr/>
          </p:nvSpPr>
          <p:spPr bwMode="auto">
            <a:xfrm flipV="1">
              <a:off x="732" y="2695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104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3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0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8" grpId="0" autoUpdateAnimBg="0"/>
      <p:bldP spid="100969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⑸ 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重复⑶⑷两步开辟第</a:t>
            </a:r>
            <a:r>
              <a:rPr lang="en-US" altLang="zh-CN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个结点，并链入链表。</a:t>
            </a:r>
            <a:r>
              <a:rPr kumimoji="0"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0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11778" name="Group 66"/>
          <p:cNvGrpSpPr>
            <a:grpSpLocks/>
          </p:cNvGrpSpPr>
          <p:nvPr/>
        </p:nvGrpSpPr>
        <p:grpSpPr bwMode="auto">
          <a:xfrm>
            <a:off x="0" y="1222375"/>
            <a:ext cx="4664075" cy="2170113"/>
            <a:chOff x="0" y="734"/>
            <a:chExt cx="2875" cy="1367"/>
          </a:xfrm>
        </p:grpSpPr>
        <p:sp>
          <p:nvSpPr>
            <p:cNvPr id="482381" name="Rectangle 9"/>
            <p:cNvSpPr>
              <a:spLocks noChangeArrowheads="1"/>
            </p:cNvSpPr>
            <p:nvPr/>
          </p:nvSpPr>
          <p:spPr bwMode="auto">
            <a:xfrm>
              <a:off x="613" y="996"/>
              <a:ext cx="612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89.5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82" name="Rectangle 10"/>
            <p:cNvSpPr>
              <a:spLocks noChangeArrowheads="1"/>
            </p:cNvSpPr>
            <p:nvPr/>
          </p:nvSpPr>
          <p:spPr bwMode="auto">
            <a:xfrm>
              <a:off x="1414" y="996"/>
              <a:ext cx="613" cy="9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90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83" name="Rectangle 11"/>
            <p:cNvSpPr>
              <a:spLocks noChangeArrowheads="1"/>
            </p:cNvSpPr>
            <p:nvPr/>
          </p:nvSpPr>
          <p:spPr bwMode="auto">
            <a:xfrm>
              <a:off x="0" y="756"/>
              <a:ext cx="6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head</a:t>
              </a: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84" name="Rectangle 12"/>
            <p:cNvSpPr>
              <a:spLocks noChangeArrowheads="1"/>
            </p:cNvSpPr>
            <p:nvPr/>
          </p:nvSpPr>
          <p:spPr bwMode="auto">
            <a:xfrm>
              <a:off x="1273" y="1812"/>
              <a:ext cx="37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p2</a:t>
              </a: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85" name="Rectangle 13"/>
            <p:cNvSpPr>
              <a:spLocks noChangeArrowheads="1"/>
            </p:cNvSpPr>
            <p:nvPr/>
          </p:nvSpPr>
          <p:spPr bwMode="auto">
            <a:xfrm>
              <a:off x="2121" y="734"/>
              <a:ext cx="33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p1</a:t>
              </a: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86" name="Rectangle 14"/>
            <p:cNvSpPr>
              <a:spLocks noChangeArrowheads="1"/>
            </p:cNvSpPr>
            <p:nvPr/>
          </p:nvSpPr>
          <p:spPr bwMode="auto">
            <a:xfrm>
              <a:off x="2215" y="996"/>
              <a:ext cx="660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85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87" name="Rectangle 15"/>
            <p:cNvSpPr>
              <a:spLocks noChangeArrowheads="1"/>
            </p:cNvSpPr>
            <p:nvPr/>
          </p:nvSpPr>
          <p:spPr bwMode="auto">
            <a:xfrm>
              <a:off x="340" y="1813"/>
              <a:ext cx="8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(a)</a:t>
              </a:r>
              <a:r>
                <a:rPr kumimoji="0" lang="en-US" altLang="zh-CN" sz="2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n=3</a:t>
              </a: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88" name="Rectangle 16"/>
            <p:cNvSpPr>
              <a:spLocks noChangeArrowheads="1"/>
            </p:cNvSpPr>
            <p:nvPr/>
          </p:nvSpPr>
          <p:spPr bwMode="auto">
            <a:xfrm>
              <a:off x="94" y="976"/>
              <a:ext cx="37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482389" name="Group 17"/>
            <p:cNvGrpSpPr>
              <a:grpSpLocks/>
            </p:cNvGrpSpPr>
            <p:nvPr/>
          </p:nvGrpSpPr>
          <p:grpSpPr bwMode="auto">
            <a:xfrm>
              <a:off x="1084" y="1092"/>
              <a:ext cx="330" cy="576"/>
              <a:chOff x="2640" y="720"/>
              <a:chExt cx="480" cy="576"/>
            </a:xfrm>
          </p:grpSpPr>
          <p:sp>
            <p:nvSpPr>
              <p:cNvPr id="482403" name="Line 18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404" name="Line 19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405" name="Line 20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482390" name="Group 21"/>
            <p:cNvGrpSpPr>
              <a:grpSpLocks/>
            </p:cNvGrpSpPr>
            <p:nvPr/>
          </p:nvGrpSpPr>
          <p:grpSpPr bwMode="auto">
            <a:xfrm flipV="1">
              <a:off x="2121" y="827"/>
              <a:ext cx="94" cy="299"/>
              <a:chOff x="2976" y="816"/>
              <a:chExt cx="144" cy="864"/>
            </a:xfrm>
          </p:grpSpPr>
          <p:sp>
            <p:nvSpPr>
              <p:cNvPr id="482401" name="Line 22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402" name="Line 23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482391" name="Line 24"/>
            <p:cNvSpPr>
              <a:spLocks noChangeShapeType="1"/>
            </p:cNvSpPr>
            <p:nvPr/>
          </p:nvSpPr>
          <p:spPr bwMode="auto">
            <a:xfrm>
              <a:off x="377" y="1092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92" name="Line 25"/>
            <p:cNvSpPr>
              <a:spLocks noChangeShapeType="1"/>
            </p:cNvSpPr>
            <p:nvPr/>
          </p:nvSpPr>
          <p:spPr bwMode="auto">
            <a:xfrm>
              <a:off x="613" y="1284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93" name="Line 26"/>
            <p:cNvSpPr>
              <a:spLocks noChangeShapeType="1"/>
            </p:cNvSpPr>
            <p:nvPr/>
          </p:nvSpPr>
          <p:spPr bwMode="auto">
            <a:xfrm>
              <a:off x="613" y="1524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94" name="Line 27"/>
            <p:cNvSpPr>
              <a:spLocks noChangeShapeType="1"/>
            </p:cNvSpPr>
            <p:nvPr/>
          </p:nvSpPr>
          <p:spPr bwMode="auto">
            <a:xfrm>
              <a:off x="1414" y="1524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95" name="Line 28"/>
            <p:cNvSpPr>
              <a:spLocks noChangeShapeType="1"/>
            </p:cNvSpPr>
            <p:nvPr/>
          </p:nvSpPr>
          <p:spPr bwMode="auto">
            <a:xfrm>
              <a:off x="2215" y="1284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96" name="Line 29"/>
            <p:cNvSpPr>
              <a:spLocks noChangeShapeType="1"/>
            </p:cNvSpPr>
            <p:nvPr/>
          </p:nvSpPr>
          <p:spPr bwMode="auto">
            <a:xfrm>
              <a:off x="2215" y="1524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97" name="Line 30"/>
            <p:cNvSpPr>
              <a:spLocks noChangeShapeType="1"/>
            </p:cNvSpPr>
            <p:nvPr/>
          </p:nvSpPr>
          <p:spPr bwMode="auto">
            <a:xfrm>
              <a:off x="1414" y="1284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482398" name="Group 31"/>
            <p:cNvGrpSpPr>
              <a:grpSpLocks/>
            </p:cNvGrpSpPr>
            <p:nvPr/>
          </p:nvGrpSpPr>
          <p:grpSpPr bwMode="auto">
            <a:xfrm>
              <a:off x="1328" y="1161"/>
              <a:ext cx="94" cy="864"/>
              <a:chOff x="2928" y="2880"/>
              <a:chExt cx="96" cy="864"/>
            </a:xfrm>
          </p:grpSpPr>
          <p:sp>
            <p:nvSpPr>
              <p:cNvPr id="482399" name="Line 32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400" name="Line 33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</p:grpSp>
      <p:grpSp>
        <p:nvGrpSpPr>
          <p:cNvPr id="1011777" name="Group 65"/>
          <p:cNvGrpSpPr>
            <a:grpSpLocks/>
          </p:cNvGrpSpPr>
          <p:nvPr/>
        </p:nvGrpSpPr>
        <p:grpSpPr bwMode="auto">
          <a:xfrm>
            <a:off x="0" y="3675063"/>
            <a:ext cx="4764088" cy="2263775"/>
            <a:chOff x="2784" y="2366"/>
            <a:chExt cx="2832" cy="1426"/>
          </a:xfrm>
        </p:grpSpPr>
        <p:sp>
          <p:nvSpPr>
            <p:cNvPr id="482352" name="Rectangle 36"/>
            <p:cNvSpPr>
              <a:spLocks noChangeArrowheads="1"/>
            </p:cNvSpPr>
            <p:nvPr/>
          </p:nvSpPr>
          <p:spPr bwMode="auto">
            <a:xfrm>
              <a:off x="3312" y="2688"/>
              <a:ext cx="62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89.5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53" name="Rectangle 37"/>
            <p:cNvSpPr>
              <a:spLocks noChangeArrowheads="1"/>
            </p:cNvSpPr>
            <p:nvPr/>
          </p:nvSpPr>
          <p:spPr bwMode="auto">
            <a:xfrm>
              <a:off x="4080" y="2688"/>
              <a:ext cx="62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90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54" name="Rectangle 38"/>
            <p:cNvSpPr>
              <a:spLocks noChangeArrowheads="1"/>
            </p:cNvSpPr>
            <p:nvPr/>
          </p:nvSpPr>
          <p:spPr bwMode="auto">
            <a:xfrm>
              <a:off x="2784" y="2496"/>
              <a:ext cx="52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head</a:t>
              </a: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55" name="Rectangle 39"/>
            <p:cNvSpPr>
              <a:spLocks noChangeArrowheads="1"/>
            </p:cNvSpPr>
            <p:nvPr/>
          </p:nvSpPr>
          <p:spPr bwMode="auto">
            <a:xfrm>
              <a:off x="4896" y="3504"/>
              <a:ext cx="33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p2</a:t>
              </a: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56" name="Rectangle 40"/>
            <p:cNvSpPr>
              <a:spLocks noChangeArrowheads="1"/>
            </p:cNvSpPr>
            <p:nvPr/>
          </p:nvSpPr>
          <p:spPr bwMode="auto">
            <a:xfrm>
              <a:off x="4752" y="2366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p1</a:t>
              </a: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57" name="Rectangle 41"/>
            <p:cNvSpPr>
              <a:spLocks noChangeArrowheads="1"/>
            </p:cNvSpPr>
            <p:nvPr/>
          </p:nvSpPr>
          <p:spPr bwMode="auto">
            <a:xfrm>
              <a:off x="4992" y="2688"/>
              <a:ext cx="62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85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58" name="Rectangle 42"/>
            <p:cNvSpPr>
              <a:spLocks noChangeArrowheads="1"/>
            </p:cNvSpPr>
            <p:nvPr/>
          </p:nvSpPr>
          <p:spPr bwMode="auto">
            <a:xfrm>
              <a:off x="3792" y="350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(b)</a:t>
              </a:r>
              <a:r>
                <a:rPr kumimoji="0" lang="en-US" altLang="zh-CN" sz="2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n=3</a:t>
              </a:r>
              <a:endParaRPr lang="en-US" altLang="zh-CN" sz="2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59" name="Rectangle 43"/>
            <p:cNvSpPr>
              <a:spLocks noChangeArrowheads="1"/>
            </p:cNvSpPr>
            <p:nvPr/>
          </p:nvSpPr>
          <p:spPr bwMode="auto">
            <a:xfrm>
              <a:off x="2832" y="2668"/>
              <a:ext cx="384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482360" name="Group 44"/>
            <p:cNvGrpSpPr>
              <a:grpSpLocks/>
            </p:cNvGrpSpPr>
            <p:nvPr/>
          </p:nvGrpSpPr>
          <p:grpSpPr bwMode="auto">
            <a:xfrm>
              <a:off x="3840" y="2784"/>
              <a:ext cx="240" cy="576"/>
              <a:chOff x="2640" y="720"/>
              <a:chExt cx="480" cy="576"/>
            </a:xfrm>
          </p:grpSpPr>
          <p:sp>
            <p:nvSpPr>
              <p:cNvPr id="482378" name="Line 45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379" name="Line 46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380" name="Line 47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482361" name="Group 48"/>
            <p:cNvGrpSpPr>
              <a:grpSpLocks/>
            </p:cNvGrpSpPr>
            <p:nvPr/>
          </p:nvGrpSpPr>
          <p:grpSpPr bwMode="auto">
            <a:xfrm>
              <a:off x="4512" y="2784"/>
              <a:ext cx="480" cy="576"/>
              <a:chOff x="2640" y="720"/>
              <a:chExt cx="480" cy="576"/>
            </a:xfrm>
          </p:grpSpPr>
          <p:sp>
            <p:nvSpPr>
              <p:cNvPr id="482375" name="Line 49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376" name="Line 50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377" name="Line 51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482362" name="Group 52"/>
            <p:cNvGrpSpPr>
              <a:grpSpLocks/>
            </p:cNvGrpSpPr>
            <p:nvPr/>
          </p:nvGrpSpPr>
          <p:grpSpPr bwMode="auto">
            <a:xfrm>
              <a:off x="4896" y="2880"/>
              <a:ext cx="96" cy="768"/>
              <a:chOff x="2928" y="2880"/>
              <a:chExt cx="96" cy="864"/>
            </a:xfrm>
          </p:grpSpPr>
          <p:sp>
            <p:nvSpPr>
              <p:cNvPr id="482373" name="Line 53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374" name="Line 54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482363" name="Group 55"/>
            <p:cNvGrpSpPr>
              <a:grpSpLocks/>
            </p:cNvGrpSpPr>
            <p:nvPr/>
          </p:nvGrpSpPr>
          <p:grpSpPr bwMode="auto">
            <a:xfrm flipV="1">
              <a:off x="4848" y="2455"/>
              <a:ext cx="144" cy="233"/>
              <a:chOff x="2976" y="816"/>
              <a:chExt cx="144" cy="864"/>
            </a:xfrm>
          </p:grpSpPr>
          <p:sp>
            <p:nvSpPr>
              <p:cNvPr id="482371" name="Line 56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2372" name="Line 57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482364" name="Line 58"/>
            <p:cNvSpPr>
              <a:spLocks noChangeShapeType="1"/>
            </p:cNvSpPr>
            <p:nvPr/>
          </p:nvSpPr>
          <p:spPr bwMode="auto">
            <a:xfrm>
              <a:off x="3072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65" name="Line 59"/>
            <p:cNvSpPr>
              <a:spLocks noChangeShapeType="1"/>
            </p:cNvSpPr>
            <p:nvPr/>
          </p:nvSpPr>
          <p:spPr bwMode="auto">
            <a:xfrm>
              <a:off x="499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66" name="Line 60"/>
            <p:cNvSpPr>
              <a:spLocks noChangeShapeType="1"/>
            </p:cNvSpPr>
            <p:nvPr/>
          </p:nvSpPr>
          <p:spPr bwMode="auto">
            <a:xfrm>
              <a:off x="4992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67" name="Line 61"/>
            <p:cNvSpPr>
              <a:spLocks noChangeShapeType="1"/>
            </p:cNvSpPr>
            <p:nvPr/>
          </p:nvSpPr>
          <p:spPr bwMode="auto">
            <a:xfrm>
              <a:off x="4080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68" name="Line 62"/>
            <p:cNvSpPr>
              <a:spLocks noChangeShapeType="1"/>
            </p:cNvSpPr>
            <p:nvPr/>
          </p:nvSpPr>
          <p:spPr bwMode="auto">
            <a:xfrm>
              <a:off x="4080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69" name="Line 63"/>
            <p:cNvSpPr>
              <a:spLocks noChangeShapeType="1"/>
            </p:cNvSpPr>
            <p:nvPr/>
          </p:nvSpPr>
          <p:spPr bwMode="auto">
            <a:xfrm>
              <a:off x="331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2370" name="Line 64"/>
            <p:cNvSpPr>
              <a:spLocks noChangeShapeType="1"/>
            </p:cNvSpPr>
            <p:nvPr/>
          </p:nvSpPr>
          <p:spPr bwMode="auto">
            <a:xfrm>
              <a:off x="3312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011779" name="Group 67"/>
          <p:cNvGrpSpPr>
            <a:grpSpLocks/>
          </p:cNvGrpSpPr>
          <p:nvPr/>
        </p:nvGrpSpPr>
        <p:grpSpPr bwMode="auto">
          <a:xfrm>
            <a:off x="4846638" y="1204913"/>
            <a:ext cx="4222750" cy="5395912"/>
            <a:chOff x="2976" y="720"/>
            <a:chExt cx="2660" cy="3592"/>
          </a:xfrm>
        </p:grpSpPr>
        <p:sp>
          <p:nvSpPr>
            <p:cNvPr id="482315" name="Rectangle 68"/>
            <p:cNvSpPr>
              <a:spLocks noChangeArrowheads="1"/>
            </p:cNvSpPr>
            <p:nvPr/>
          </p:nvSpPr>
          <p:spPr bwMode="auto">
            <a:xfrm>
              <a:off x="3744" y="1728"/>
              <a:ext cx="10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n=n+1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82316" name="Rectangle 69"/>
            <p:cNvSpPr>
              <a:spLocks noChangeArrowheads="1"/>
            </p:cNvSpPr>
            <p:nvPr/>
          </p:nvSpPr>
          <p:spPr bwMode="auto">
            <a:xfrm>
              <a:off x="3888" y="2016"/>
              <a:ext cx="10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kumimoji="0" lang="en-US" altLang="zh-CN">
                  <a:solidFill>
                    <a:schemeClr val="tx1"/>
                  </a:solidFill>
                </a:rPr>
                <a:t>n==1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grpSp>
          <p:nvGrpSpPr>
            <p:cNvPr id="482317" name="Group 70"/>
            <p:cNvGrpSpPr>
              <a:grpSpLocks/>
            </p:cNvGrpSpPr>
            <p:nvPr/>
          </p:nvGrpSpPr>
          <p:grpSpPr bwMode="auto">
            <a:xfrm>
              <a:off x="3120" y="2152"/>
              <a:ext cx="2437" cy="454"/>
              <a:chOff x="3075" y="2153"/>
              <a:chExt cx="2482" cy="453"/>
            </a:xfrm>
          </p:grpSpPr>
          <p:grpSp>
            <p:nvGrpSpPr>
              <p:cNvPr id="482348" name="Group 71"/>
              <p:cNvGrpSpPr>
                <a:grpSpLocks/>
              </p:cNvGrpSpPr>
              <p:nvPr/>
            </p:nvGrpSpPr>
            <p:grpSpPr bwMode="auto">
              <a:xfrm>
                <a:off x="3491" y="2342"/>
                <a:ext cx="2066" cy="264"/>
                <a:chOff x="3491" y="2342"/>
                <a:chExt cx="2066" cy="264"/>
              </a:xfrm>
            </p:grpSpPr>
            <p:sp>
              <p:nvSpPr>
                <p:cNvPr id="482350" name="Rectangle 72"/>
                <p:cNvSpPr>
                  <a:spLocks noChangeArrowheads="1"/>
                </p:cNvSpPr>
                <p:nvPr/>
              </p:nvSpPr>
              <p:spPr bwMode="auto">
                <a:xfrm>
                  <a:off x="3491" y="2345"/>
                  <a:ext cx="6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kumimoji="0" lang="en-US" altLang="zh-CN">
                      <a:solidFill>
                        <a:schemeClr val="tx1"/>
                      </a:solidFill>
                    </a:rPr>
                    <a:t>head=p1 </a:t>
                  </a:r>
                  <a:endParaRPr lang="en-US" altLang="zh-CN" sz="24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351" name="Rectangle 73"/>
                <p:cNvSpPr>
                  <a:spLocks noChangeArrowheads="1"/>
                </p:cNvSpPr>
                <p:nvPr/>
              </p:nvSpPr>
              <p:spPr bwMode="auto">
                <a:xfrm>
                  <a:off x="4588" y="2342"/>
                  <a:ext cx="969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kumimoji="0" lang="en-US" altLang="zh-CN">
                      <a:solidFill>
                        <a:schemeClr val="tx1"/>
                      </a:solidFill>
                    </a:rPr>
                    <a:t>p2</a:t>
                  </a:r>
                  <a:r>
                    <a:rPr kumimoji="0" lang="en-US" altLang="zh-CN" sz="20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</a:t>
                  </a:r>
                  <a:r>
                    <a:rPr kumimoji="0" lang="en-US" altLang="zh-CN">
                      <a:solidFill>
                        <a:schemeClr val="tx1"/>
                      </a:solidFill>
                    </a:rPr>
                    <a:t>next=p1 </a:t>
                  </a:r>
                </a:p>
              </p:txBody>
            </p:sp>
          </p:grpSp>
          <p:sp>
            <p:nvSpPr>
              <p:cNvPr id="482349" name="Rectangle 74"/>
              <p:cNvSpPr>
                <a:spLocks noChangeArrowheads="1"/>
              </p:cNvSpPr>
              <p:nvPr/>
            </p:nvSpPr>
            <p:spPr bwMode="auto">
              <a:xfrm>
                <a:off x="3075" y="2153"/>
                <a:ext cx="2424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0"/>
                  </a:spcBef>
                </a:pPr>
                <a:r>
                  <a:rPr kumimoji="0" lang="zh-CN" altLang="en-US">
                    <a:solidFill>
                      <a:schemeClr val="tx1"/>
                    </a:solidFill>
                  </a:rPr>
                  <a:t>真                                                假</a:t>
                </a:r>
                <a:endParaRPr lang="zh-CN" altLang="en-US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2318" name="Rectangle 75"/>
            <p:cNvSpPr>
              <a:spLocks noChangeArrowheads="1"/>
            </p:cNvSpPr>
            <p:nvPr/>
          </p:nvSpPr>
          <p:spPr bwMode="auto">
            <a:xfrm>
              <a:off x="3260" y="2576"/>
              <a:ext cx="1224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>
                  <a:solidFill>
                    <a:schemeClr val="tx1"/>
                  </a:solidFill>
                </a:rPr>
                <a:t>(</a:t>
              </a:r>
              <a:r>
                <a:rPr kumimoji="0" lang="zh-CN" altLang="en-US">
                  <a:solidFill>
                    <a:schemeClr val="tx1"/>
                  </a:solidFill>
                </a:rPr>
                <a:t>把</a:t>
              </a:r>
              <a:r>
                <a:rPr kumimoji="0" lang="en-US" altLang="zh-CN">
                  <a:solidFill>
                    <a:schemeClr val="tx1"/>
                  </a:solidFill>
                </a:rPr>
                <a:t>p1</a:t>
              </a:r>
              <a:r>
                <a:rPr kumimoji="0" lang="zh-CN" altLang="en-US">
                  <a:solidFill>
                    <a:schemeClr val="tx1"/>
                  </a:solidFill>
                </a:rPr>
                <a:t>所指结点作为第一个结点</a:t>
              </a:r>
              <a:r>
                <a:rPr kumimoji="0" lang="en-US" altLang="zh-CN">
                  <a:solidFill>
                    <a:schemeClr val="tx1"/>
                  </a:solidFill>
                </a:rPr>
                <a:t>)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82319" name="Rectangle 76"/>
            <p:cNvSpPr>
              <a:spLocks noChangeArrowheads="1"/>
            </p:cNvSpPr>
            <p:nvPr/>
          </p:nvSpPr>
          <p:spPr bwMode="auto">
            <a:xfrm>
              <a:off x="4559" y="2591"/>
              <a:ext cx="1077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>
                  <a:solidFill>
                    <a:schemeClr val="tx1"/>
                  </a:solidFill>
                </a:rPr>
                <a:t>(</a:t>
              </a:r>
              <a:r>
                <a:rPr kumimoji="0" lang="zh-CN" altLang="en-US">
                  <a:solidFill>
                    <a:schemeClr val="tx1"/>
                  </a:solidFill>
                </a:rPr>
                <a:t>把</a:t>
              </a:r>
              <a:r>
                <a:rPr kumimoji="0" lang="en-US" altLang="zh-CN">
                  <a:solidFill>
                    <a:schemeClr val="tx1"/>
                  </a:solidFill>
                </a:rPr>
                <a:t>p1</a:t>
              </a:r>
              <a:r>
                <a:rPr kumimoji="0" lang="zh-CN" altLang="en-US">
                  <a:solidFill>
                    <a:schemeClr val="tx1"/>
                  </a:solidFill>
                </a:rPr>
                <a:t>所指结点连接到表尾</a:t>
              </a:r>
              <a:r>
                <a:rPr kumimoji="0" lang="en-US" altLang="zh-CN">
                  <a:solidFill>
                    <a:schemeClr val="tx1"/>
                  </a:solidFill>
                </a:rPr>
                <a:t>)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82320" name="Rectangle 77"/>
            <p:cNvSpPr>
              <a:spLocks noChangeArrowheads="1"/>
            </p:cNvSpPr>
            <p:nvPr/>
          </p:nvSpPr>
          <p:spPr bwMode="auto">
            <a:xfrm>
              <a:off x="3668" y="3024"/>
              <a:ext cx="1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>
                  <a:solidFill>
                    <a:schemeClr val="tx1"/>
                  </a:solidFill>
                </a:rPr>
                <a:t>p2=p1 (p2</a:t>
              </a:r>
              <a:r>
                <a:rPr kumimoji="0" lang="zh-CN" altLang="en-US">
                  <a:solidFill>
                    <a:schemeClr val="tx1"/>
                  </a:solidFill>
                </a:rPr>
                <a:t>移到表尾）</a:t>
              </a:r>
              <a:endParaRPr lang="zh-CN" altLang="en-US" sz="2400" b="0">
                <a:solidFill>
                  <a:schemeClr val="tx1"/>
                </a:solidFill>
              </a:endParaRPr>
            </a:p>
          </p:txBody>
        </p:sp>
        <p:grpSp>
          <p:nvGrpSpPr>
            <p:cNvPr id="482321" name="Group 78"/>
            <p:cNvGrpSpPr>
              <a:grpSpLocks/>
            </p:cNvGrpSpPr>
            <p:nvPr/>
          </p:nvGrpSpPr>
          <p:grpSpPr bwMode="auto">
            <a:xfrm>
              <a:off x="2976" y="720"/>
              <a:ext cx="2640" cy="3592"/>
              <a:chOff x="2976" y="720"/>
              <a:chExt cx="2640" cy="3592"/>
            </a:xfrm>
          </p:grpSpPr>
          <p:grpSp>
            <p:nvGrpSpPr>
              <p:cNvPr id="482322" name="Group 79"/>
              <p:cNvGrpSpPr>
                <a:grpSpLocks/>
              </p:cNvGrpSpPr>
              <p:nvPr/>
            </p:nvGrpSpPr>
            <p:grpSpPr bwMode="auto">
              <a:xfrm>
                <a:off x="3129" y="3312"/>
                <a:ext cx="2391" cy="918"/>
                <a:chOff x="3129" y="3312"/>
                <a:chExt cx="2391" cy="918"/>
              </a:xfrm>
            </p:grpSpPr>
            <p:sp>
              <p:nvSpPr>
                <p:cNvPr id="482345" name="Rectangle 80"/>
                <p:cNvSpPr>
                  <a:spLocks noChangeArrowheads="1"/>
                </p:cNvSpPr>
                <p:nvPr/>
              </p:nvSpPr>
              <p:spPr bwMode="auto">
                <a:xfrm>
                  <a:off x="3312" y="3312"/>
                  <a:ext cx="2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lnSpc>
                      <a:spcPts val="2000"/>
                    </a:lnSpc>
                    <a:spcBef>
                      <a:spcPct val="0"/>
                    </a:spcBef>
                  </a:pPr>
                  <a:r>
                    <a:rPr kumimoji="0" lang="zh-CN" altLang="en-US">
                      <a:solidFill>
                        <a:schemeClr val="tx1"/>
                      </a:solidFill>
                    </a:rPr>
                    <a:t>再开辟一个新结点，使</a:t>
                  </a:r>
                  <a:r>
                    <a:rPr kumimoji="0" lang="en-US" altLang="zh-CN">
                      <a:solidFill>
                        <a:schemeClr val="tx1"/>
                      </a:solidFill>
                    </a:rPr>
                    <a:t>p1</a:t>
                  </a:r>
                  <a:r>
                    <a:rPr kumimoji="0" lang="zh-CN" altLang="en-US">
                      <a:solidFill>
                        <a:schemeClr val="tx1"/>
                      </a:solidFill>
                    </a:rPr>
                    <a:t>指向它</a:t>
                  </a:r>
                  <a:endParaRPr lang="zh-CN" altLang="en-US" sz="24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346" name="Rectangle 81"/>
                <p:cNvSpPr>
                  <a:spLocks noChangeArrowheads="1"/>
                </p:cNvSpPr>
                <p:nvPr/>
              </p:nvSpPr>
              <p:spPr bwMode="auto">
                <a:xfrm>
                  <a:off x="3312" y="3543"/>
                  <a:ext cx="22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lnSpc>
                      <a:spcPts val="2000"/>
                    </a:lnSpc>
                    <a:spcBef>
                      <a:spcPct val="0"/>
                    </a:spcBef>
                  </a:pPr>
                  <a:r>
                    <a:rPr kumimoji="0" lang="zh-CN" altLang="en-US">
                      <a:solidFill>
                        <a:schemeClr val="tx1"/>
                      </a:solidFill>
                    </a:rPr>
                    <a:t>读入一个学生数据给</a:t>
                  </a:r>
                  <a:r>
                    <a:rPr kumimoji="0" lang="en-US" altLang="zh-CN">
                      <a:solidFill>
                        <a:schemeClr val="tx1"/>
                      </a:solidFill>
                    </a:rPr>
                    <a:t>p1</a:t>
                  </a:r>
                  <a:r>
                    <a:rPr kumimoji="0" lang="zh-CN" altLang="en-US">
                      <a:solidFill>
                        <a:schemeClr val="tx1"/>
                      </a:solidFill>
                    </a:rPr>
                    <a:t>所指结点</a:t>
                  </a:r>
                  <a:endParaRPr lang="zh-CN" altLang="en-US" sz="24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347" name="Rectangle 82"/>
                <p:cNvSpPr>
                  <a:spLocks noChangeArrowheads="1"/>
                </p:cNvSpPr>
                <p:nvPr/>
              </p:nvSpPr>
              <p:spPr bwMode="auto">
                <a:xfrm>
                  <a:off x="3129" y="3830"/>
                  <a:ext cx="2055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lnSpc>
                      <a:spcPts val="2000"/>
                    </a:lnSpc>
                    <a:spcBef>
                      <a:spcPct val="0"/>
                    </a:spcBef>
                  </a:pPr>
                  <a:endParaRPr kumimoji="0" lang="en-US" altLang="zh-CN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2000"/>
                    </a:lnSpc>
                    <a:spcBef>
                      <a:spcPct val="0"/>
                    </a:spcBef>
                  </a:pPr>
                  <a:r>
                    <a:rPr kumimoji="0" lang="zh-CN" altLang="en-US">
                      <a:solidFill>
                        <a:schemeClr val="tx1"/>
                      </a:solidFill>
                    </a:rPr>
                    <a:t>表尾结点的指针变量置</a:t>
                  </a:r>
                  <a:r>
                    <a:rPr kumimoji="0" lang="en-US" altLang="zh-CN">
                      <a:solidFill>
                        <a:schemeClr val="tx1"/>
                      </a:solidFill>
                    </a:rPr>
                    <a:t>NULL</a:t>
                  </a:r>
                  <a:endParaRPr lang="en-US" altLang="zh-CN" sz="2400" b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2323" name="Group 83"/>
              <p:cNvGrpSpPr>
                <a:grpSpLocks/>
              </p:cNvGrpSpPr>
              <p:nvPr/>
            </p:nvGrpSpPr>
            <p:grpSpPr bwMode="auto">
              <a:xfrm>
                <a:off x="2976" y="720"/>
                <a:ext cx="2640" cy="3592"/>
                <a:chOff x="2976" y="720"/>
                <a:chExt cx="2640" cy="3592"/>
              </a:xfrm>
            </p:grpSpPr>
            <p:sp>
              <p:nvSpPr>
                <p:cNvPr id="482324" name="Rectangle 84"/>
                <p:cNvSpPr>
                  <a:spLocks noChangeArrowheads="1"/>
                </p:cNvSpPr>
                <p:nvPr/>
              </p:nvSpPr>
              <p:spPr bwMode="auto">
                <a:xfrm>
                  <a:off x="3072" y="768"/>
                  <a:ext cx="244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lnSpc>
                      <a:spcPts val="2000"/>
                    </a:lnSpc>
                    <a:spcBef>
                      <a:spcPct val="0"/>
                    </a:spcBef>
                  </a:pPr>
                  <a:r>
                    <a:rPr kumimoji="0" lang="zh-CN" altLang="en-US">
                      <a:solidFill>
                        <a:schemeClr val="tx1"/>
                      </a:solidFill>
                    </a:rPr>
                    <a:t>开辟一个新结点，并使</a:t>
                  </a:r>
                  <a:r>
                    <a:rPr kumimoji="0" lang="en-US" altLang="zh-CN">
                      <a:solidFill>
                        <a:schemeClr val="tx1"/>
                      </a:solidFill>
                    </a:rPr>
                    <a:t>p1, p2</a:t>
                  </a:r>
                  <a:r>
                    <a:rPr kumimoji="0" lang="zh-CN" altLang="en-US">
                      <a:solidFill>
                        <a:schemeClr val="tx1"/>
                      </a:solidFill>
                    </a:rPr>
                    <a:t>指向它</a:t>
                  </a:r>
                  <a:endParaRPr lang="zh-CN" altLang="en-US" sz="2400" b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82325" name="Group 85"/>
                <p:cNvGrpSpPr>
                  <a:grpSpLocks/>
                </p:cNvGrpSpPr>
                <p:nvPr/>
              </p:nvGrpSpPr>
              <p:grpSpPr bwMode="auto">
                <a:xfrm>
                  <a:off x="2976" y="720"/>
                  <a:ext cx="2640" cy="3592"/>
                  <a:chOff x="2976" y="720"/>
                  <a:chExt cx="2640" cy="3592"/>
                </a:xfrm>
              </p:grpSpPr>
              <p:sp>
                <p:nvSpPr>
                  <p:cNvPr id="4823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999"/>
                    <a:ext cx="244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lnSpc>
                        <a:spcPts val="2000"/>
                      </a:lnSpc>
                      <a:spcBef>
                        <a:spcPct val="0"/>
                      </a:spcBef>
                    </a:pPr>
                    <a:r>
                      <a:rPr kumimoji="0" lang="zh-CN" altLang="en-US">
                        <a:solidFill>
                          <a:schemeClr val="tx1"/>
                        </a:solidFill>
                      </a:rPr>
                      <a:t>读入一个学生数据给</a:t>
                    </a:r>
                    <a:r>
                      <a:rPr kumimoji="0" lang="en-US" altLang="zh-CN">
                        <a:solidFill>
                          <a:schemeClr val="tx1"/>
                        </a:solidFill>
                      </a:rPr>
                      <a:t>p1</a:t>
                    </a:r>
                    <a:r>
                      <a:rPr kumimoji="0" lang="zh-CN" altLang="en-US">
                        <a:solidFill>
                          <a:schemeClr val="tx1"/>
                        </a:solidFill>
                      </a:rPr>
                      <a:t>所指向的结点</a:t>
                    </a:r>
                    <a:endParaRPr lang="zh-CN" altLang="en-US" sz="24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23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200"/>
                    <a:ext cx="176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lnSpc>
                        <a:spcPts val="2000"/>
                      </a:lnSpc>
                      <a:spcBef>
                        <a:spcPct val="0"/>
                      </a:spcBef>
                    </a:pPr>
                    <a:r>
                      <a:rPr kumimoji="0" lang="en-US" altLang="zh-CN" sz="2000">
                        <a:solidFill>
                          <a:schemeClr val="tx1"/>
                        </a:solidFill>
                      </a:rPr>
                      <a:t>head=NULL, n=0</a:t>
                    </a:r>
                    <a:endParaRPr lang="en-US" altLang="zh-CN" sz="20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2328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440"/>
                    <a:ext cx="206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lnSpc>
                        <a:spcPts val="2000"/>
                      </a:lnSpc>
                      <a:spcBef>
                        <a:spcPct val="0"/>
                      </a:spcBef>
                    </a:pPr>
                    <a:r>
                      <a:rPr kumimoji="0" lang="zh-CN" altLang="en-US" sz="2000">
                        <a:solidFill>
                          <a:schemeClr val="tx1"/>
                        </a:solidFill>
                      </a:rPr>
                      <a:t>当读入的</a:t>
                    </a:r>
                    <a:r>
                      <a:rPr kumimoji="0" lang="en-US" altLang="zh-CN" sz="2000">
                        <a:solidFill>
                          <a:schemeClr val="tx1"/>
                        </a:solidFill>
                      </a:rPr>
                      <a:t>p1 </a:t>
                    </a:r>
                    <a:r>
                      <a:rPr kumimoji="0" lang="en-US" altLang="zh-CN" sz="2000">
                        <a:solidFill>
                          <a:schemeClr val="tx1"/>
                        </a:solidFill>
                        <a:sym typeface="Symbol" panose="05050102010706020507" pitchFamily="18" charset="2"/>
                      </a:rPr>
                      <a:t></a:t>
                    </a:r>
                    <a:r>
                      <a:rPr kumimoji="0" lang="en-US" altLang="zh-CN" sz="2000">
                        <a:solidFill>
                          <a:schemeClr val="tx1"/>
                        </a:solidFill>
                      </a:rPr>
                      <a:t> num </a:t>
                    </a:r>
                    <a:r>
                      <a:rPr kumimoji="0" lang="zh-CN" altLang="en-US" sz="2000">
                        <a:solidFill>
                          <a:schemeClr val="tx1"/>
                        </a:solidFill>
                      </a:rPr>
                      <a:t>不是零</a:t>
                    </a:r>
                  </a:p>
                </p:txBody>
              </p:sp>
              <p:grpSp>
                <p:nvGrpSpPr>
                  <p:cNvPr id="48232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976" y="720"/>
                    <a:ext cx="2640" cy="3592"/>
                    <a:chOff x="2976" y="720"/>
                    <a:chExt cx="2640" cy="3592"/>
                  </a:xfrm>
                </p:grpSpPr>
                <p:sp>
                  <p:nvSpPr>
                    <p:cNvPr id="482330" name="Text 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6" y="720"/>
                      <a:ext cx="2640" cy="35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kumimoji="1" b="1">
                          <a:solidFill>
                            <a:srgbClr val="9933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>
                        <a:defRPr kumimoji="1" b="1">
                          <a:solidFill>
                            <a:srgbClr val="9933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defRPr kumimoji="1" b="1">
                          <a:solidFill>
                            <a:srgbClr val="9933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defRPr kumimoji="1" b="1">
                          <a:solidFill>
                            <a:srgbClr val="9933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defRPr kumimoji="1" b="1">
                          <a:solidFill>
                            <a:srgbClr val="9933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9933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9933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9933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9933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2331" name="Line 9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76" y="1008"/>
                      <a:ext cx="264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32" name="Line 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76" y="1200"/>
                      <a:ext cx="264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33" name="Line 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76" y="1440"/>
                      <a:ext cx="264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34" name="Line 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76" y="3792"/>
                      <a:ext cx="264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35" name="Line 9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28"/>
                      <a:ext cx="24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36" name="Line 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28"/>
                      <a:ext cx="1" cy="20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37" name="Line 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920"/>
                      <a:ext cx="24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38" name="Line 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2352"/>
                      <a:ext cx="24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39" name="Line 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3024"/>
                      <a:ext cx="24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40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3264"/>
                      <a:ext cx="24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41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3552"/>
                      <a:ext cx="24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42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352"/>
                      <a:ext cx="1" cy="6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43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920"/>
                      <a:ext cx="1248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344" name="Line 1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920"/>
                      <a:ext cx="1152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0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1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1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34963" y="1219230"/>
            <a:ext cx="7956550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260475" indent="-3460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数据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的基本类型：整、实、字符。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数组是构造类型：每个元素为同一类型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有些问题仅用基本类型和数组来描述，无法反映其内在联系，如学生情况：</a:t>
            </a:r>
            <a:r>
              <a:rPr kumimoji="0"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940040" name="Group 8"/>
          <p:cNvGrpSpPr>
            <a:grpSpLocks/>
          </p:cNvGrpSpPr>
          <p:nvPr/>
        </p:nvGrpSpPr>
        <p:grpSpPr bwMode="auto">
          <a:xfrm>
            <a:off x="533400" y="2852936"/>
            <a:ext cx="8077200" cy="1828800"/>
            <a:chOff x="240" y="2976"/>
            <a:chExt cx="5088" cy="1152"/>
          </a:xfrm>
        </p:grpSpPr>
        <p:grpSp>
          <p:nvGrpSpPr>
            <p:cNvPr id="446474" name="Group 9"/>
            <p:cNvGrpSpPr>
              <a:grpSpLocks/>
            </p:cNvGrpSpPr>
            <p:nvPr/>
          </p:nvGrpSpPr>
          <p:grpSpPr bwMode="auto">
            <a:xfrm>
              <a:off x="240" y="2976"/>
              <a:ext cx="5088" cy="288"/>
              <a:chOff x="240" y="2976"/>
              <a:chExt cx="5088" cy="288"/>
            </a:xfrm>
          </p:grpSpPr>
          <p:sp>
            <p:nvSpPr>
              <p:cNvPr id="446496" name="Rectangle 10"/>
              <p:cNvSpPr>
                <a:spLocks noChangeArrowheads="1"/>
              </p:cNvSpPr>
              <p:nvPr/>
            </p:nvSpPr>
            <p:spPr bwMode="auto">
              <a:xfrm>
                <a:off x="240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num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97" name="Rectangle 11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120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name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98" name="Rectangle 12"/>
              <p:cNvSpPr>
                <a:spLocks noChangeArrowheads="1"/>
              </p:cNvSpPr>
              <p:nvPr/>
            </p:nvSpPr>
            <p:spPr bwMode="auto">
              <a:xfrm>
                <a:off x="2112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sex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99" name="Rectangle 13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age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500" name="Rectangle 14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score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501" name="Rectangle 15"/>
              <p:cNvSpPr>
                <a:spLocks noChangeArrowheads="1"/>
              </p:cNvSpPr>
              <p:nvPr/>
            </p:nvSpPr>
            <p:spPr bwMode="auto">
              <a:xfrm>
                <a:off x="4176" y="2976"/>
                <a:ext cx="115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addr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46475" name="Group 16"/>
            <p:cNvGrpSpPr>
              <a:grpSpLocks/>
            </p:cNvGrpSpPr>
            <p:nvPr/>
          </p:nvGrpSpPr>
          <p:grpSpPr bwMode="auto">
            <a:xfrm>
              <a:off x="240" y="3264"/>
              <a:ext cx="5088" cy="288"/>
              <a:chOff x="240" y="2976"/>
              <a:chExt cx="5088" cy="288"/>
            </a:xfrm>
          </p:grpSpPr>
          <p:sp>
            <p:nvSpPr>
              <p:cNvPr id="446490" name="Rectangle 17"/>
              <p:cNvSpPr>
                <a:spLocks noChangeArrowheads="1"/>
              </p:cNvSpPr>
              <p:nvPr/>
            </p:nvSpPr>
            <p:spPr bwMode="auto">
              <a:xfrm>
                <a:off x="240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整</a:t>
                </a:r>
                <a:endParaRPr lang="zh-CN" altLang="en-US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91" name="Rectangle 18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120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字符串</a:t>
                </a:r>
                <a:endParaRPr lang="zh-CN" altLang="en-US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92" name="Rectangle 19"/>
              <p:cNvSpPr>
                <a:spLocks noChangeArrowheads="1"/>
              </p:cNvSpPr>
              <p:nvPr/>
            </p:nvSpPr>
            <p:spPr bwMode="auto">
              <a:xfrm>
                <a:off x="2112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字符</a:t>
                </a:r>
                <a:endParaRPr lang="zh-CN" altLang="en-US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93" name="Rectangle 20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整</a:t>
                </a:r>
                <a:endParaRPr lang="zh-CN" altLang="en-US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94" name="Rectangle 21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实</a:t>
                </a:r>
                <a:endParaRPr lang="zh-CN" altLang="en-US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95" name="Rectangle 22"/>
              <p:cNvSpPr>
                <a:spLocks noChangeArrowheads="1"/>
              </p:cNvSpPr>
              <p:nvPr/>
            </p:nvSpPr>
            <p:spPr bwMode="auto">
              <a:xfrm>
                <a:off x="4176" y="2976"/>
                <a:ext cx="115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字符串</a:t>
                </a:r>
                <a:endParaRPr lang="zh-CN" altLang="en-US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46476" name="Group 23"/>
            <p:cNvGrpSpPr>
              <a:grpSpLocks/>
            </p:cNvGrpSpPr>
            <p:nvPr/>
          </p:nvGrpSpPr>
          <p:grpSpPr bwMode="auto">
            <a:xfrm>
              <a:off x="240" y="3552"/>
              <a:ext cx="5088" cy="288"/>
              <a:chOff x="240" y="2976"/>
              <a:chExt cx="5088" cy="288"/>
            </a:xfrm>
          </p:grpSpPr>
          <p:sp>
            <p:nvSpPr>
              <p:cNvPr id="446484" name="Rectangle 24"/>
              <p:cNvSpPr>
                <a:spLocks noChangeArrowheads="1"/>
              </p:cNvSpPr>
              <p:nvPr/>
            </p:nvSpPr>
            <p:spPr bwMode="auto">
              <a:xfrm>
                <a:off x="240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11001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85" name="Rectangle 25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120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Zhang  xin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86" name="Rectangle 26"/>
              <p:cNvSpPr>
                <a:spLocks noChangeArrowheads="1"/>
              </p:cNvSpPr>
              <p:nvPr/>
            </p:nvSpPr>
            <p:spPr bwMode="auto">
              <a:xfrm>
                <a:off x="2112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m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87" name="Rectangle 27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19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88" name="Rectangle 28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96. 5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89" name="Rectangle 29"/>
              <p:cNvSpPr>
                <a:spLocks noChangeArrowheads="1"/>
              </p:cNvSpPr>
              <p:nvPr/>
            </p:nvSpPr>
            <p:spPr bwMode="auto">
              <a:xfrm>
                <a:off x="4176" y="2976"/>
                <a:ext cx="115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Shang hai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46477" name="Group 30"/>
            <p:cNvGrpSpPr>
              <a:grpSpLocks/>
            </p:cNvGrpSpPr>
            <p:nvPr/>
          </p:nvGrpSpPr>
          <p:grpSpPr bwMode="auto">
            <a:xfrm>
              <a:off x="240" y="3840"/>
              <a:ext cx="5088" cy="288"/>
              <a:chOff x="240" y="2976"/>
              <a:chExt cx="5088" cy="288"/>
            </a:xfrm>
          </p:grpSpPr>
          <p:sp>
            <p:nvSpPr>
              <p:cNvPr id="446478" name="Rectangle 31"/>
              <p:cNvSpPr>
                <a:spLocks noChangeArrowheads="1"/>
              </p:cNvSpPr>
              <p:nvPr/>
            </p:nvSpPr>
            <p:spPr bwMode="auto">
              <a:xfrm>
                <a:off x="240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12001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79" name="Rectangle 32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120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Wang  li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80" name="Rectangle 33"/>
              <p:cNvSpPr>
                <a:spLocks noChangeArrowheads="1"/>
              </p:cNvSpPr>
              <p:nvPr/>
            </p:nvSpPr>
            <p:spPr bwMode="auto">
              <a:xfrm>
                <a:off x="2112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f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81" name="Rectangle 34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20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82" name="Rectangle 35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98. 5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6483" name="Rectangle 36"/>
              <p:cNvSpPr>
                <a:spLocks noChangeArrowheads="1"/>
              </p:cNvSpPr>
              <p:nvPr/>
            </p:nvSpPr>
            <p:spPr bwMode="auto">
              <a:xfrm>
                <a:off x="4176" y="2976"/>
                <a:ext cx="115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Bei jing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389451" y="4769945"/>
            <a:ext cx="80946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     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上述数据互相独立又相互关联，如：均与学号和姓名关联。需要将其组合成一个有机的整体，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语言可以将由不同类型数据组成的这种数据结构组织成一个组合项，称为</a:t>
            </a:r>
            <a:r>
              <a:rPr kumimoji="0" lang="zh-CN" altLang="en-US" sz="2400" dirty="0">
                <a:solidFill>
                  <a:srgbClr val="FF5050"/>
                </a:solidFill>
                <a:latin typeface="+mn-ea"/>
                <a:ea typeface="+mn-ea"/>
              </a:rPr>
              <a:t>结构体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structure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）。</a:t>
            </a:r>
          </a:p>
        </p:txBody>
      </p:sp>
      <p:sp>
        <p:nvSpPr>
          <p:cNvPr id="3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+mn-ea"/>
                <a:ea typeface="+mn-ea"/>
              </a:rPr>
              <a:t>9.1 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定义和使用结构体变量</a:t>
            </a:r>
            <a:endParaRPr lang="en-US" altLang="zh-CN" sz="320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65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6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5" name="Rectangle 8"/>
          <p:cNvSpPr>
            <a:spLocks noChangeArrowheads="1"/>
          </p:cNvSpPr>
          <p:nvPr/>
        </p:nvSpPr>
        <p:spPr bwMode="auto">
          <a:xfrm>
            <a:off x="655638" y="681038"/>
            <a:ext cx="79565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⑹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再开辟新结点，由于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数据为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，退出循环。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并使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</a:rPr>
              <a:t>p2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next=NULL</a:t>
            </a:r>
            <a:r>
              <a:rPr kumimoji="0" lang="zh-CN" altLang="en-US" sz="200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，虽然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p1</a:t>
            </a:r>
            <a:r>
              <a:rPr kumimoji="0" lang="zh-CN" altLang="en-US" sz="200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指向新结点但没有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链入链表。</a:t>
            </a:r>
            <a:r>
              <a:rPr kumimoji="0" lang="zh-CN" altLang="en-US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1013769" name="Group 9"/>
          <p:cNvGrpSpPr>
            <a:grpSpLocks/>
          </p:cNvGrpSpPr>
          <p:nvPr/>
        </p:nvGrpSpPr>
        <p:grpSpPr bwMode="auto">
          <a:xfrm>
            <a:off x="927100" y="1520825"/>
            <a:ext cx="6248400" cy="2524125"/>
            <a:chOff x="432" y="240"/>
            <a:chExt cx="3936" cy="1590"/>
          </a:xfrm>
        </p:grpSpPr>
        <p:sp>
          <p:nvSpPr>
            <p:cNvPr id="483371" name="Rectangle 10"/>
            <p:cNvSpPr>
              <a:spLocks noChangeArrowheads="1"/>
            </p:cNvSpPr>
            <p:nvPr/>
          </p:nvSpPr>
          <p:spPr bwMode="auto">
            <a:xfrm>
              <a:off x="1200" y="672"/>
              <a:ext cx="62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89.5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72" name="Rectangle 11"/>
            <p:cNvSpPr>
              <a:spLocks noChangeArrowheads="1"/>
            </p:cNvSpPr>
            <p:nvPr/>
          </p:nvSpPr>
          <p:spPr bwMode="auto">
            <a:xfrm>
              <a:off x="2160" y="672"/>
              <a:ext cx="672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90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73" name="Rectangle 12"/>
            <p:cNvSpPr>
              <a:spLocks noChangeArrowheads="1"/>
            </p:cNvSpPr>
            <p:nvPr/>
          </p:nvSpPr>
          <p:spPr bwMode="auto">
            <a:xfrm>
              <a:off x="3024" y="148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p2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74" name="Rectangle 13"/>
            <p:cNvSpPr>
              <a:spLocks noChangeArrowheads="1"/>
            </p:cNvSpPr>
            <p:nvPr/>
          </p:nvSpPr>
          <p:spPr bwMode="auto">
            <a:xfrm>
              <a:off x="3984" y="240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p1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75" name="Rectangle 14"/>
            <p:cNvSpPr>
              <a:spLocks noChangeArrowheads="1"/>
            </p:cNvSpPr>
            <p:nvPr/>
          </p:nvSpPr>
          <p:spPr bwMode="auto">
            <a:xfrm>
              <a:off x="3120" y="672"/>
              <a:ext cx="624" cy="9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85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76" name="Rectangle 15"/>
            <p:cNvSpPr>
              <a:spLocks noChangeArrowheads="1"/>
            </p:cNvSpPr>
            <p:nvPr/>
          </p:nvSpPr>
          <p:spPr bwMode="auto">
            <a:xfrm>
              <a:off x="1920" y="1584"/>
              <a:ext cx="81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(a)</a:t>
              </a:r>
              <a:r>
                <a:rPr kumimoji="0"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  n=3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483377" name="Group 16"/>
            <p:cNvGrpSpPr>
              <a:grpSpLocks/>
            </p:cNvGrpSpPr>
            <p:nvPr/>
          </p:nvGrpSpPr>
          <p:grpSpPr bwMode="auto">
            <a:xfrm>
              <a:off x="432" y="288"/>
              <a:ext cx="667" cy="492"/>
              <a:chOff x="2016" y="554"/>
              <a:chExt cx="667" cy="471"/>
            </a:xfrm>
          </p:grpSpPr>
          <p:sp>
            <p:nvSpPr>
              <p:cNvPr id="483402" name="Rectangle 17"/>
              <p:cNvSpPr>
                <a:spLocks noChangeArrowheads="1"/>
              </p:cNvSpPr>
              <p:nvPr/>
            </p:nvSpPr>
            <p:spPr bwMode="auto">
              <a:xfrm>
                <a:off x="2016" y="554"/>
                <a:ext cx="667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head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3403" name="Rectangle 18"/>
              <p:cNvSpPr>
                <a:spLocks noChangeArrowheads="1"/>
              </p:cNvSpPr>
              <p:nvPr/>
            </p:nvSpPr>
            <p:spPr bwMode="auto">
              <a:xfrm>
                <a:off x="2182" y="798"/>
                <a:ext cx="362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483378" name="Rectangle 19"/>
            <p:cNvSpPr>
              <a:spLocks noChangeArrowheads="1"/>
            </p:cNvSpPr>
            <p:nvPr/>
          </p:nvSpPr>
          <p:spPr bwMode="auto">
            <a:xfrm>
              <a:off x="4128" y="672"/>
              <a:ext cx="240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79" name="Line 20"/>
            <p:cNvSpPr>
              <a:spLocks noChangeShapeType="1"/>
            </p:cNvSpPr>
            <p:nvPr/>
          </p:nvSpPr>
          <p:spPr bwMode="auto">
            <a:xfrm>
              <a:off x="816" y="7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83380" name="Group 21"/>
            <p:cNvGrpSpPr>
              <a:grpSpLocks/>
            </p:cNvGrpSpPr>
            <p:nvPr/>
          </p:nvGrpSpPr>
          <p:grpSpPr bwMode="auto">
            <a:xfrm>
              <a:off x="2976" y="816"/>
              <a:ext cx="144" cy="864"/>
              <a:chOff x="2976" y="816"/>
              <a:chExt cx="144" cy="864"/>
            </a:xfrm>
          </p:grpSpPr>
          <p:sp>
            <p:nvSpPr>
              <p:cNvPr id="483400" name="Line 22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401" name="Line 23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83381" name="Group 24"/>
            <p:cNvGrpSpPr>
              <a:grpSpLocks/>
            </p:cNvGrpSpPr>
            <p:nvPr/>
          </p:nvGrpSpPr>
          <p:grpSpPr bwMode="auto">
            <a:xfrm>
              <a:off x="2640" y="720"/>
              <a:ext cx="480" cy="576"/>
              <a:chOff x="2640" y="720"/>
              <a:chExt cx="480" cy="576"/>
            </a:xfrm>
          </p:grpSpPr>
          <p:sp>
            <p:nvSpPr>
              <p:cNvPr id="483397" name="Line 25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98" name="Line 26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99" name="Line 27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483382" name="Line 28"/>
            <p:cNvSpPr>
              <a:spLocks noChangeShapeType="1"/>
            </p:cNvSpPr>
            <p:nvPr/>
          </p:nvSpPr>
          <p:spPr bwMode="auto">
            <a:xfrm flipH="1">
              <a:off x="1200" y="9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83" name="Line 29"/>
            <p:cNvSpPr>
              <a:spLocks noChangeShapeType="1"/>
            </p:cNvSpPr>
            <p:nvPr/>
          </p:nvSpPr>
          <p:spPr bwMode="auto">
            <a:xfrm flipH="1">
              <a:off x="1200" y="120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84" name="Line 30"/>
            <p:cNvSpPr>
              <a:spLocks noChangeShapeType="1"/>
            </p:cNvSpPr>
            <p:nvPr/>
          </p:nvSpPr>
          <p:spPr bwMode="auto">
            <a:xfrm flipH="1">
              <a:off x="2160" y="9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85" name="Line 31"/>
            <p:cNvSpPr>
              <a:spLocks noChangeShapeType="1"/>
            </p:cNvSpPr>
            <p:nvPr/>
          </p:nvSpPr>
          <p:spPr bwMode="auto">
            <a:xfrm flipH="1">
              <a:off x="2160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86" name="Line 32"/>
            <p:cNvSpPr>
              <a:spLocks noChangeShapeType="1"/>
            </p:cNvSpPr>
            <p:nvPr/>
          </p:nvSpPr>
          <p:spPr bwMode="auto">
            <a:xfrm flipH="1">
              <a:off x="3120" y="9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87" name="Line 33"/>
            <p:cNvSpPr>
              <a:spLocks noChangeShapeType="1"/>
            </p:cNvSpPr>
            <p:nvPr/>
          </p:nvSpPr>
          <p:spPr bwMode="auto">
            <a:xfrm flipH="1">
              <a:off x="3120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88" name="Line 34"/>
            <p:cNvSpPr>
              <a:spLocks noChangeShapeType="1"/>
            </p:cNvSpPr>
            <p:nvPr/>
          </p:nvSpPr>
          <p:spPr bwMode="auto">
            <a:xfrm flipH="1">
              <a:off x="4128" y="9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89" name="Line 35"/>
            <p:cNvSpPr>
              <a:spLocks noChangeShapeType="1"/>
            </p:cNvSpPr>
            <p:nvPr/>
          </p:nvSpPr>
          <p:spPr bwMode="auto">
            <a:xfrm flipH="1">
              <a:off x="4128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83390" name="Group 36"/>
            <p:cNvGrpSpPr>
              <a:grpSpLocks/>
            </p:cNvGrpSpPr>
            <p:nvPr/>
          </p:nvGrpSpPr>
          <p:grpSpPr bwMode="auto">
            <a:xfrm>
              <a:off x="1680" y="768"/>
              <a:ext cx="480" cy="576"/>
              <a:chOff x="2640" y="720"/>
              <a:chExt cx="480" cy="576"/>
            </a:xfrm>
          </p:grpSpPr>
          <p:sp>
            <p:nvSpPr>
              <p:cNvPr id="483394" name="Line 37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95" name="Line 38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96" name="Line 39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83391" name="Group 40"/>
            <p:cNvGrpSpPr>
              <a:grpSpLocks/>
            </p:cNvGrpSpPr>
            <p:nvPr/>
          </p:nvGrpSpPr>
          <p:grpSpPr bwMode="auto">
            <a:xfrm flipV="1">
              <a:off x="3984" y="336"/>
              <a:ext cx="144" cy="480"/>
              <a:chOff x="2976" y="816"/>
              <a:chExt cx="144" cy="864"/>
            </a:xfrm>
          </p:grpSpPr>
          <p:sp>
            <p:nvSpPr>
              <p:cNvPr id="483392" name="Line 41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93" name="Line 42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</p:grpSp>
      <p:grpSp>
        <p:nvGrpSpPr>
          <p:cNvPr id="1013803" name="Group 43"/>
          <p:cNvGrpSpPr>
            <a:grpSpLocks/>
          </p:cNvGrpSpPr>
          <p:nvPr/>
        </p:nvGrpSpPr>
        <p:grpSpPr bwMode="auto">
          <a:xfrm>
            <a:off x="927100" y="4052888"/>
            <a:ext cx="6096000" cy="2600325"/>
            <a:chOff x="384" y="2304"/>
            <a:chExt cx="3840" cy="1638"/>
          </a:xfrm>
        </p:grpSpPr>
        <p:sp>
          <p:nvSpPr>
            <p:cNvPr id="483338" name="Rectangle 44"/>
            <p:cNvSpPr>
              <a:spLocks noChangeArrowheads="1"/>
            </p:cNvSpPr>
            <p:nvPr/>
          </p:nvSpPr>
          <p:spPr bwMode="auto">
            <a:xfrm>
              <a:off x="3984" y="2736"/>
              <a:ext cx="240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39" name="Rectangle 45"/>
            <p:cNvSpPr>
              <a:spLocks noChangeArrowheads="1"/>
            </p:cNvSpPr>
            <p:nvPr/>
          </p:nvSpPr>
          <p:spPr bwMode="auto">
            <a:xfrm>
              <a:off x="1152" y="2736"/>
              <a:ext cx="62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89.5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40" name="Rectangle 46"/>
            <p:cNvSpPr>
              <a:spLocks noChangeArrowheads="1"/>
            </p:cNvSpPr>
            <p:nvPr/>
          </p:nvSpPr>
          <p:spPr bwMode="auto">
            <a:xfrm>
              <a:off x="2112" y="2736"/>
              <a:ext cx="624" cy="9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90</a:t>
              </a:r>
            </a:p>
            <a:p>
              <a:pPr algn="ctr">
                <a:spcBef>
                  <a:spcPct val="0"/>
                </a:spcBef>
              </a:pP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41" name="Rectangle 47"/>
            <p:cNvSpPr>
              <a:spLocks noChangeArrowheads="1"/>
            </p:cNvSpPr>
            <p:nvPr/>
          </p:nvSpPr>
          <p:spPr bwMode="auto">
            <a:xfrm>
              <a:off x="2928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p2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42" name="Rectangle 48"/>
            <p:cNvSpPr>
              <a:spLocks noChangeArrowheads="1"/>
            </p:cNvSpPr>
            <p:nvPr/>
          </p:nvSpPr>
          <p:spPr bwMode="auto">
            <a:xfrm>
              <a:off x="3840" y="23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p1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83343" name="Rectangle 49"/>
            <p:cNvSpPr>
              <a:spLocks noChangeArrowheads="1"/>
            </p:cNvSpPr>
            <p:nvPr/>
          </p:nvSpPr>
          <p:spPr bwMode="auto">
            <a:xfrm>
              <a:off x="3024" y="2736"/>
              <a:ext cx="672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85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NULL</a:t>
              </a:r>
            </a:p>
          </p:txBody>
        </p:sp>
        <p:sp>
          <p:nvSpPr>
            <p:cNvPr id="483344" name="Rectangle 50"/>
            <p:cNvSpPr>
              <a:spLocks noChangeArrowheads="1"/>
            </p:cNvSpPr>
            <p:nvPr/>
          </p:nvSpPr>
          <p:spPr bwMode="auto">
            <a:xfrm>
              <a:off x="1968" y="3696"/>
              <a:ext cx="76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(b)</a:t>
              </a:r>
              <a:r>
                <a:rPr kumimoji="0"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  n=3</a:t>
              </a:r>
              <a:endParaRPr lang="en-US" altLang="zh-CN" sz="24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483345" name="Group 51"/>
            <p:cNvGrpSpPr>
              <a:grpSpLocks/>
            </p:cNvGrpSpPr>
            <p:nvPr/>
          </p:nvGrpSpPr>
          <p:grpSpPr bwMode="auto">
            <a:xfrm>
              <a:off x="384" y="2448"/>
              <a:ext cx="667" cy="486"/>
              <a:chOff x="2016" y="554"/>
              <a:chExt cx="667" cy="477"/>
            </a:xfrm>
          </p:grpSpPr>
          <p:sp>
            <p:nvSpPr>
              <p:cNvPr id="483369" name="Rectangle 52"/>
              <p:cNvSpPr>
                <a:spLocks noChangeArrowheads="1"/>
              </p:cNvSpPr>
              <p:nvPr/>
            </p:nvSpPr>
            <p:spPr bwMode="auto">
              <a:xfrm>
                <a:off x="2016" y="554"/>
                <a:ext cx="667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+mn-ea"/>
                    <a:ea typeface="+mn-ea"/>
                  </a:rPr>
                  <a:t>head</a:t>
                </a:r>
                <a:endParaRPr lang="en-US" altLang="zh-CN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3370" name="Rectangle 53"/>
              <p:cNvSpPr>
                <a:spLocks noChangeArrowheads="1"/>
              </p:cNvSpPr>
              <p:nvPr/>
            </p:nvSpPr>
            <p:spPr bwMode="auto">
              <a:xfrm>
                <a:off x="2182" y="798"/>
                <a:ext cx="362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483346" name="Line 54"/>
            <p:cNvSpPr>
              <a:spLocks noChangeShapeType="1"/>
            </p:cNvSpPr>
            <p:nvPr/>
          </p:nvSpPr>
          <p:spPr bwMode="auto">
            <a:xfrm>
              <a:off x="768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83347" name="Group 55"/>
            <p:cNvGrpSpPr>
              <a:grpSpLocks/>
            </p:cNvGrpSpPr>
            <p:nvPr/>
          </p:nvGrpSpPr>
          <p:grpSpPr bwMode="auto">
            <a:xfrm>
              <a:off x="2928" y="2880"/>
              <a:ext cx="96" cy="864"/>
              <a:chOff x="2928" y="2880"/>
              <a:chExt cx="96" cy="864"/>
            </a:xfrm>
          </p:grpSpPr>
          <p:sp>
            <p:nvSpPr>
              <p:cNvPr id="483367" name="Line 56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68" name="Line 57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483348" name="Line 58"/>
            <p:cNvSpPr>
              <a:spLocks noChangeShapeType="1"/>
            </p:cNvSpPr>
            <p:nvPr/>
          </p:nvSpPr>
          <p:spPr bwMode="auto">
            <a:xfrm flipH="1">
              <a:off x="1152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49" name="Line 59"/>
            <p:cNvSpPr>
              <a:spLocks noChangeShapeType="1"/>
            </p:cNvSpPr>
            <p:nvPr/>
          </p:nvSpPr>
          <p:spPr bwMode="auto">
            <a:xfrm flipH="1">
              <a:off x="1152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50" name="Line 60"/>
            <p:cNvSpPr>
              <a:spLocks noChangeShapeType="1"/>
            </p:cNvSpPr>
            <p:nvPr/>
          </p:nvSpPr>
          <p:spPr bwMode="auto">
            <a:xfrm flipH="1">
              <a:off x="2112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51" name="Line 61"/>
            <p:cNvSpPr>
              <a:spLocks noChangeShapeType="1"/>
            </p:cNvSpPr>
            <p:nvPr/>
          </p:nvSpPr>
          <p:spPr bwMode="auto">
            <a:xfrm flipH="1">
              <a:off x="2112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52" name="Line 62"/>
            <p:cNvSpPr>
              <a:spLocks noChangeShapeType="1"/>
            </p:cNvSpPr>
            <p:nvPr/>
          </p:nvSpPr>
          <p:spPr bwMode="auto">
            <a:xfrm flipH="1">
              <a:off x="3024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53" name="Line 63"/>
            <p:cNvSpPr>
              <a:spLocks noChangeShapeType="1"/>
            </p:cNvSpPr>
            <p:nvPr/>
          </p:nvSpPr>
          <p:spPr bwMode="auto">
            <a:xfrm flipH="1">
              <a:off x="3024" y="32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54" name="Line 64"/>
            <p:cNvSpPr>
              <a:spLocks noChangeShapeType="1"/>
            </p:cNvSpPr>
            <p:nvPr/>
          </p:nvSpPr>
          <p:spPr bwMode="auto">
            <a:xfrm flipH="1">
              <a:off x="3984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3355" name="Line 65"/>
            <p:cNvSpPr>
              <a:spLocks noChangeShapeType="1"/>
            </p:cNvSpPr>
            <p:nvPr/>
          </p:nvSpPr>
          <p:spPr bwMode="auto">
            <a:xfrm flipH="1">
              <a:off x="3984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83356" name="Group 66"/>
            <p:cNvGrpSpPr>
              <a:grpSpLocks/>
            </p:cNvGrpSpPr>
            <p:nvPr/>
          </p:nvGrpSpPr>
          <p:grpSpPr bwMode="auto">
            <a:xfrm>
              <a:off x="2544" y="2784"/>
              <a:ext cx="480" cy="576"/>
              <a:chOff x="2640" y="720"/>
              <a:chExt cx="480" cy="576"/>
            </a:xfrm>
          </p:grpSpPr>
          <p:sp>
            <p:nvSpPr>
              <p:cNvPr id="483364" name="Line 67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65" name="Line 68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66" name="Line 69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83357" name="Group 70"/>
            <p:cNvGrpSpPr>
              <a:grpSpLocks/>
            </p:cNvGrpSpPr>
            <p:nvPr/>
          </p:nvGrpSpPr>
          <p:grpSpPr bwMode="auto">
            <a:xfrm>
              <a:off x="1632" y="2832"/>
              <a:ext cx="480" cy="576"/>
              <a:chOff x="2640" y="720"/>
              <a:chExt cx="480" cy="576"/>
            </a:xfrm>
          </p:grpSpPr>
          <p:sp>
            <p:nvSpPr>
              <p:cNvPr id="483361" name="Line 71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62" name="Line 72"/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63" name="Line 73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83358" name="Group 74"/>
            <p:cNvGrpSpPr>
              <a:grpSpLocks/>
            </p:cNvGrpSpPr>
            <p:nvPr/>
          </p:nvGrpSpPr>
          <p:grpSpPr bwMode="auto">
            <a:xfrm flipV="1">
              <a:off x="3840" y="2352"/>
              <a:ext cx="144" cy="480"/>
              <a:chOff x="2976" y="816"/>
              <a:chExt cx="144" cy="864"/>
            </a:xfrm>
          </p:grpSpPr>
          <p:sp>
            <p:nvSpPr>
              <p:cNvPr id="483359" name="Line 75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83360" name="Line 76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</p:grpSp>
      <p:sp>
        <p:nvSpPr>
          <p:cNvPr id="7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30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1773238" y="460375"/>
            <a:ext cx="5910262" cy="6226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#include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&lt;</a:t>
            </a:r>
            <a:r>
              <a:rPr kumimoji="0" lang="en-US" altLang="zh-CN" sz="2000" dirty="0" err="1" smtClean="0">
                <a:solidFill>
                  <a:schemeClr val="tx1"/>
                </a:solidFill>
              </a:rPr>
              <a:t>stdio.h</a:t>
            </a:r>
            <a:r>
              <a:rPr kumimoji="0" lang="en-US" altLang="zh-CN" sz="20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#include  &lt;</a:t>
            </a:r>
            <a:r>
              <a:rPr kumimoji="0" lang="en-US" altLang="zh-CN" sz="2000" dirty="0" err="1" smtClean="0">
                <a:solidFill>
                  <a:schemeClr val="tx1"/>
                </a:solidFill>
              </a:rPr>
              <a:t>stdlib.h</a:t>
            </a:r>
            <a:r>
              <a:rPr kumimoji="0" lang="en-US" altLang="zh-CN" sz="20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#define  NULL   0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#define  LEN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sizeof</a:t>
            </a:r>
            <a:r>
              <a:rPr kumimoji="0" lang="en-US" altLang="zh-CN" sz="2000" dirty="0">
                <a:solidFill>
                  <a:schemeClr val="tx1"/>
                </a:solidFill>
              </a:rPr>
              <a:t> 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 student)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 student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{long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;  float   score;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student  *next; };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000" dirty="0">
                <a:solidFill>
                  <a:schemeClr val="tx1"/>
                </a:solidFill>
              </a:rPr>
              <a:t>  n;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 err="1">
                <a:solidFill>
                  <a:srgbClr val="FF3300"/>
                </a:solidFill>
              </a:rPr>
              <a:t>struct</a:t>
            </a:r>
            <a:r>
              <a:rPr kumimoji="0" lang="en-US" altLang="zh-CN" sz="2000" dirty="0">
                <a:solidFill>
                  <a:srgbClr val="FF3300"/>
                </a:solidFill>
              </a:rPr>
              <a:t> student *</a:t>
            </a:r>
            <a:r>
              <a:rPr kumimoji="0" lang="en-US" altLang="zh-CN" sz="2000" dirty="0" err="1">
                <a:solidFill>
                  <a:srgbClr val="FF3300"/>
                </a:solidFill>
              </a:rPr>
              <a:t>creat</a:t>
            </a:r>
            <a:r>
              <a:rPr kumimoji="0" lang="en-US" altLang="zh-CN" sz="2000" dirty="0">
                <a:solidFill>
                  <a:srgbClr val="FF3300"/>
                </a:solidFill>
              </a:rPr>
              <a:t>(void) 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{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student  *head;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student  *p1, *p2; 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n=0; p1=p2=(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student  *)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malloc</a:t>
            </a:r>
            <a:r>
              <a:rPr kumimoji="0" lang="en-US" altLang="zh-CN" sz="2000" dirty="0">
                <a:solidFill>
                  <a:schemeClr val="tx1"/>
                </a:solidFill>
              </a:rPr>
              <a:t>(LEN);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000" dirty="0">
                <a:solidFill>
                  <a:schemeClr val="tx1"/>
                </a:solidFill>
              </a:rPr>
              <a:t>(“%ld,%f”,&amp;p1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, &amp;p1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score);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head=NULL;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while(p1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 !=0)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{n=n+1;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if(n==1)head=p1;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else  p2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next=p1;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p2=p1; p1=(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student  *)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malloc</a:t>
            </a:r>
            <a:r>
              <a:rPr kumimoji="0" lang="en-US" altLang="zh-CN" sz="2000" dirty="0">
                <a:solidFill>
                  <a:schemeClr val="tx1"/>
                </a:solidFill>
              </a:rPr>
              <a:t> (LEN);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000" dirty="0">
                <a:solidFill>
                  <a:schemeClr val="tx1"/>
                </a:solidFill>
              </a:rPr>
              <a:t>(“%ld,%f”,&amp;p1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, &amp; p1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score); }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p2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next=NULL;  return(head); </a:t>
            </a:r>
          </a:p>
          <a:p>
            <a:pPr>
              <a:lnSpc>
                <a:spcPct val="50000"/>
              </a:lnSpc>
            </a:pPr>
            <a:r>
              <a:rPr kumimoji="0" lang="en-US" altLang="zh-CN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0677" y="460375"/>
            <a:ext cx="6552284" cy="60961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#include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&lt;</a:t>
            </a:r>
            <a:r>
              <a:rPr kumimoji="0" lang="en-US" altLang="zh-CN" sz="2000" dirty="0" err="1" smtClean="0">
                <a:solidFill>
                  <a:schemeClr val="tx1"/>
                </a:solidFill>
              </a:rPr>
              <a:t>stdio.h</a:t>
            </a:r>
            <a:r>
              <a:rPr kumimoji="0" lang="en-US" altLang="zh-CN" sz="20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#include  &lt;</a:t>
            </a:r>
            <a:r>
              <a:rPr kumimoji="0" lang="en-US" altLang="zh-CN" sz="2000" dirty="0" err="1" smtClean="0">
                <a:solidFill>
                  <a:schemeClr val="tx1"/>
                </a:solidFill>
              </a:rPr>
              <a:t>stdlib.h</a:t>
            </a:r>
            <a:r>
              <a:rPr kumimoji="0" lang="en-US" altLang="zh-CN" sz="20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#define  NULL   0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#define  LEN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sizeof</a:t>
            </a:r>
            <a:r>
              <a:rPr kumimoji="0" lang="en-US" altLang="zh-CN" sz="2000" dirty="0">
                <a:solidFill>
                  <a:schemeClr val="tx1"/>
                </a:solidFill>
              </a:rPr>
              <a:t> 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 student)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 student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{long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;  float   score;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student  *next; };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000" dirty="0">
                <a:solidFill>
                  <a:schemeClr val="tx1"/>
                </a:solidFill>
              </a:rPr>
              <a:t>  n;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 err="1">
                <a:solidFill>
                  <a:srgbClr val="FF3300"/>
                </a:solidFill>
              </a:rPr>
              <a:t>struct</a:t>
            </a:r>
            <a:r>
              <a:rPr kumimoji="0" lang="en-US" altLang="zh-CN" sz="2000" dirty="0">
                <a:solidFill>
                  <a:srgbClr val="FF3300"/>
                </a:solidFill>
              </a:rPr>
              <a:t> student *</a:t>
            </a:r>
            <a:r>
              <a:rPr kumimoji="0" lang="en-US" altLang="zh-CN" sz="2000" dirty="0" err="1">
                <a:solidFill>
                  <a:srgbClr val="FF3300"/>
                </a:solidFill>
              </a:rPr>
              <a:t>creat</a:t>
            </a:r>
            <a:r>
              <a:rPr kumimoji="0" lang="en-US" altLang="zh-CN" sz="2000" dirty="0">
                <a:solidFill>
                  <a:srgbClr val="FF3300"/>
                </a:solidFill>
              </a:rPr>
              <a:t>(void) 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{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student  *head;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student  *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p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, </a:t>
            </a:r>
            <a:r>
              <a:rPr kumimoji="0" lang="en-US" altLang="zh-CN" sz="2000" dirty="0">
                <a:solidFill>
                  <a:schemeClr val="tx1"/>
                </a:solidFill>
              </a:rPr>
              <a:t>*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n=0; 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=(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student  *)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malloc</a:t>
            </a:r>
            <a:r>
              <a:rPr kumimoji="0" lang="en-US" altLang="zh-CN" sz="2000" dirty="0">
                <a:solidFill>
                  <a:schemeClr val="tx1"/>
                </a:solidFill>
              </a:rPr>
              <a:t>(LEN);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000" dirty="0">
                <a:solidFill>
                  <a:schemeClr val="tx1"/>
                </a:solidFill>
              </a:rPr>
              <a:t>(“%ld,%f”,&amp;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, &amp;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score);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head=NULL;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while(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 !=0)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</a:t>
            </a:r>
            <a:r>
              <a:rPr kumimoji="0" lang="en-US" altLang="zh-CN" sz="2000" dirty="0">
                <a:solidFill>
                  <a:srgbClr val="0000CC"/>
                </a:solidFill>
              </a:rPr>
              <a:t> {</a:t>
            </a:r>
            <a:r>
              <a:rPr kumimoji="0" lang="en-US" altLang="zh-CN" sz="2000" dirty="0">
                <a:solidFill>
                  <a:schemeClr val="tx1"/>
                </a:solidFill>
              </a:rPr>
              <a:t>n=n+1;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if(n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==1)head=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else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p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next=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p=</a:t>
            </a:r>
            <a:r>
              <a:rPr kumimoji="0" lang="en-US" altLang="zh-CN" sz="2000" dirty="0" err="1" smtClean="0">
                <a:solidFill>
                  <a:schemeClr val="tx1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=(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student  *)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malloc</a:t>
            </a:r>
            <a:r>
              <a:rPr kumimoji="0" lang="en-US" altLang="zh-CN" sz="2000" dirty="0">
                <a:solidFill>
                  <a:schemeClr val="tx1"/>
                </a:solidFill>
              </a:rPr>
              <a:t> (LEN);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000" dirty="0">
                <a:solidFill>
                  <a:schemeClr val="tx1"/>
                </a:solidFill>
              </a:rPr>
              <a:t>(“%ld,%f”,&amp;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, &amp; 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pnew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score); </a:t>
            </a:r>
            <a:r>
              <a:rPr kumimoji="0" lang="en-US" altLang="zh-CN" sz="2000" dirty="0">
                <a:solidFill>
                  <a:srgbClr val="0000CC"/>
                </a:solidFill>
              </a:rPr>
              <a:t>}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p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next=NULL;  return(head); </a:t>
            </a:r>
          </a:p>
          <a:p>
            <a:pPr>
              <a:lnSpc>
                <a:spcPct val="50000"/>
              </a:lnSpc>
            </a:pPr>
            <a:r>
              <a:rPr kumimoji="0" lang="en-US" altLang="zh-CN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1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输出链表</a:t>
            </a:r>
          </a:p>
          <a:p>
            <a:pPr lvl="2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思路：</a:t>
            </a:r>
          </a:p>
          <a:p>
            <a:pPr lvl="1" eaLnBrk="1" hangingPunct="1">
              <a:spcBef>
                <a:spcPct val="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         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设一个指针变量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，找到链表第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个结点的地址（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head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的值），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指向该结点，输出结点各成员的数据，再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后移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指向下一结点。</a:t>
            </a:r>
          </a:p>
        </p:txBody>
      </p:sp>
      <p:grpSp>
        <p:nvGrpSpPr>
          <p:cNvPr id="1017864" name="Group 8"/>
          <p:cNvGrpSpPr>
            <a:grpSpLocks/>
          </p:cNvGrpSpPr>
          <p:nvPr/>
        </p:nvGrpSpPr>
        <p:grpSpPr bwMode="auto">
          <a:xfrm>
            <a:off x="4557713" y="3751263"/>
            <a:ext cx="4114800" cy="1447800"/>
            <a:chOff x="2880" y="2448"/>
            <a:chExt cx="2592" cy="912"/>
          </a:xfrm>
        </p:grpSpPr>
        <p:sp>
          <p:nvSpPr>
            <p:cNvPr id="486420" name="Rectangle 9"/>
            <p:cNvSpPr>
              <a:spLocks noChangeArrowheads="1"/>
            </p:cNvSpPr>
            <p:nvPr/>
          </p:nvSpPr>
          <p:spPr bwMode="auto">
            <a:xfrm>
              <a:off x="4992" y="316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NULL</a:t>
              </a:r>
              <a:endParaRPr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86421" name="Group 10"/>
            <p:cNvGrpSpPr>
              <a:grpSpLocks/>
            </p:cNvGrpSpPr>
            <p:nvPr/>
          </p:nvGrpSpPr>
          <p:grpSpPr bwMode="auto">
            <a:xfrm>
              <a:off x="2880" y="2448"/>
              <a:ext cx="2592" cy="912"/>
              <a:chOff x="2880" y="2448"/>
              <a:chExt cx="2592" cy="912"/>
            </a:xfrm>
          </p:grpSpPr>
          <p:sp>
            <p:nvSpPr>
              <p:cNvPr id="486422" name="Rectangle 11"/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480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6423" name="Rectangle 12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head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486424" name="Group 13"/>
              <p:cNvGrpSpPr>
                <a:grpSpLocks/>
              </p:cNvGrpSpPr>
              <p:nvPr/>
            </p:nvGrpSpPr>
            <p:grpSpPr bwMode="auto">
              <a:xfrm>
                <a:off x="3552" y="2784"/>
                <a:ext cx="480" cy="576"/>
                <a:chOff x="3504" y="2400"/>
                <a:chExt cx="480" cy="576"/>
              </a:xfrm>
            </p:grpSpPr>
            <p:sp>
              <p:nvSpPr>
                <p:cNvPr id="486450" name="Rectangle 14"/>
                <p:cNvSpPr>
                  <a:spLocks noChangeArrowheads="1"/>
                </p:cNvSpPr>
                <p:nvPr/>
              </p:nvSpPr>
              <p:spPr bwMode="auto">
                <a:xfrm>
                  <a:off x="3504" y="2400"/>
                  <a:ext cx="48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6451" name="Rectangle 15"/>
                <p:cNvSpPr>
                  <a:spLocks noChangeArrowheads="1"/>
                </p:cNvSpPr>
                <p:nvPr/>
              </p:nvSpPr>
              <p:spPr bwMode="auto">
                <a:xfrm>
                  <a:off x="3504" y="2592"/>
                  <a:ext cx="48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6452" name="Rectangle 16"/>
                <p:cNvSpPr>
                  <a:spLocks noChangeArrowheads="1"/>
                </p:cNvSpPr>
                <p:nvPr/>
              </p:nvSpPr>
              <p:spPr bwMode="auto">
                <a:xfrm>
                  <a:off x="3504" y="2784"/>
                  <a:ext cx="48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486425" name="Group 17"/>
              <p:cNvGrpSpPr>
                <a:grpSpLocks/>
              </p:cNvGrpSpPr>
              <p:nvPr/>
            </p:nvGrpSpPr>
            <p:grpSpPr bwMode="auto">
              <a:xfrm>
                <a:off x="4224" y="2784"/>
                <a:ext cx="480" cy="576"/>
                <a:chOff x="3504" y="2400"/>
                <a:chExt cx="480" cy="576"/>
              </a:xfrm>
            </p:grpSpPr>
            <p:sp>
              <p:nvSpPr>
                <p:cNvPr id="486447" name="Rectangle 18"/>
                <p:cNvSpPr>
                  <a:spLocks noChangeArrowheads="1"/>
                </p:cNvSpPr>
                <p:nvPr/>
              </p:nvSpPr>
              <p:spPr bwMode="auto">
                <a:xfrm>
                  <a:off x="3504" y="2400"/>
                  <a:ext cx="48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6448" name="Rectangle 19"/>
                <p:cNvSpPr>
                  <a:spLocks noChangeArrowheads="1"/>
                </p:cNvSpPr>
                <p:nvPr/>
              </p:nvSpPr>
              <p:spPr bwMode="auto">
                <a:xfrm>
                  <a:off x="3504" y="2592"/>
                  <a:ext cx="48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6449" name="Rectangle 20"/>
                <p:cNvSpPr>
                  <a:spLocks noChangeArrowheads="1"/>
                </p:cNvSpPr>
                <p:nvPr/>
              </p:nvSpPr>
              <p:spPr bwMode="auto">
                <a:xfrm>
                  <a:off x="3504" y="2784"/>
                  <a:ext cx="48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486426" name="Group 21"/>
              <p:cNvGrpSpPr>
                <a:grpSpLocks/>
              </p:cNvGrpSpPr>
              <p:nvPr/>
            </p:nvGrpSpPr>
            <p:grpSpPr bwMode="auto">
              <a:xfrm>
                <a:off x="4992" y="2784"/>
                <a:ext cx="480" cy="576"/>
                <a:chOff x="3504" y="2400"/>
                <a:chExt cx="480" cy="576"/>
              </a:xfrm>
            </p:grpSpPr>
            <p:sp>
              <p:nvSpPr>
                <p:cNvPr id="486444" name="Rectangle 22"/>
                <p:cNvSpPr>
                  <a:spLocks noChangeArrowheads="1"/>
                </p:cNvSpPr>
                <p:nvPr/>
              </p:nvSpPr>
              <p:spPr bwMode="auto">
                <a:xfrm>
                  <a:off x="3504" y="2400"/>
                  <a:ext cx="48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6445" name="Rectangle 23"/>
                <p:cNvSpPr>
                  <a:spLocks noChangeArrowheads="1"/>
                </p:cNvSpPr>
                <p:nvPr/>
              </p:nvSpPr>
              <p:spPr bwMode="auto">
                <a:xfrm>
                  <a:off x="3504" y="2592"/>
                  <a:ext cx="48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6446" name="Rectangle 24"/>
                <p:cNvSpPr>
                  <a:spLocks noChangeArrowheads="1"/>
                </p:cNvSpPr>
                <p:nvPr/>
              </p:nvSpPr>
              <p:spPr bwMode="auto">
                <a:xfrm>
                  <a:off x="3504" y="2784"/>
                  <a:ext cx="48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486427" name="Group 25"/>
              <p:cNvGrpSpPr>
                <a:grpSpLocks/>
              </p:cNvGrpSpPr>
              <p:nvPr/>
            </p:nvGrpSpPr>
            <p:grpSpPr bwMode="auto">
              <a:xfrm>
                <a:off x="4560" y="2880"/>
                <a:ext cx="432" cy="384"/>
                <a:chOff x="4464" y="2496"/>
                <a:chExt cx="480" cy="432"/>
              </a:xfrm>
            </p:grpSpPr>
            <p:sp>
              <p:nvSpPr>
                <p:cNvPr id="486441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92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4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800" y="249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43" name="Line 28"/>
                <p:cNvSpPr>
                  <a:spLocks noChangeShapeType="1"/>
                </p:cNvSpPr>
                <p:nvPr/>
              </p:nvSpPr>
              <p:spPr bwMode="auto">
                <a:xfrm>
                  <a:off x="4800" y="249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6428" name="Group 29"/>
              <p:cNvGrpSpPr>
                <a:grpSpLocks/>
              </p:cNvGrpSpPr>
              <p:nvPr/>
            </p:nvGrpSpPr>
            <p:grpSpPr bwMode="auto">
              <a:xfrm>
                <a:off x="3888" y="2928"/>
                <a:ext cx="336" cy="336"/>
                <a:chOff x="4464" y="2496"/>
                <a:chExt cx="480" cy="432"/>
              </a:xfrm>
            </p:grpSpPr>
            <p:sp>
              <p:nvSpPr>
                <p:cNvPr id="486438" name="Line 30"/>
                <p:cNvSpPr>
                  <a:spLocks noChangeShapeType="1"/>
                </p:cNvSpPr>
                <p:nvPr/>
              </p:nvSpPr>
              <p:spPr bwMode="auto">
                <a:xfrm>
                  <a:off x="4464" y="292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3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800" y="249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40" name="Line 32"/>
                <p:cNvSpPr>
                  <a:spLocks noChangeShapeType="1"/>
                </p:cNvSpPr>
                <p:nvPr/>
              </p:nvSpPr>
              <p:spPr bwMode="auto">
                <a:xfrm>
                  <a:off x="4800" y="249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6429" name="Group 33"/>
              <p:cNvGrpSpPr>
                <a:grpSpLocks/>
              </p:cNvGrpSpPr>
              <p:nvPr/>
            </p:nvGrpSpPr>
            <p:grpSpPr bwMode="auto">
              <a:xfrm>
                <a:off x="4128" y="2448"/>
                <a:ext cx="96" cy="384"/>
                <a:chOff x="4080" y="2208"/>
                <a:chExt cx="96" cy="240"/>
              </a:xfrm>
            </p:grpSpPr>
            <p:sp>
              <p:nvSpPr>
                <p:cNvPr id="486436" name="Line 34"/>
                <p:cNvSpPr>
                  <a:spLocks noChangeShapeType="1"/>
                </p:cNvSpPr>
                <p:nvPr/>
              </p:nvSpPr>
              <p:spPr bwMode="auto">
                <a:xfrm>
                  <a:off x="4080" y="2208"/>
                  <a:ext cx="0" cy="24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37" name="Line 35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6430" name="Group 36"/>
              <p:cNvGrpSpPr>
                <a:grpSpLocks/>
              </p:cNvGrpSpPr>
              <p:nvPr/>
            </p:nvGrpSpPr>
            <p:grpSpPr bwMode="auto">
              <a:xfrm>
                <a:off x="3456" y="2496"/>
                <a:ext cx="96" cy="336"/>
                <a:chOff x="3408" y="2256"/>
                <a:chExt cx="96" cy="240"/>
              </a:xfrm>
            </p:grpSpPr>
            <p:sp>
              <p:nvSpPr>
                <p:cNvPr id="486434" name="Line 37"/>
                <p:cNvSpPr>
                  <a:spLocks noChangeShapeType="1"/>
                </p:cNvSpPr>
                <p:nvPr/>
              </p:nvSpPr>
              <p:spPr bwMode="auto">
                <a:xfrm>
                  <a:off x="3408" y="225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35" name="Line 38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6431" name="Line 39"/>
              <p:cNvSpPr>
                <a:spLocks noChangeShapeType="1"/>
              </p:cNvSpPr>
              <p:nvPr/>
            </p:nvSpPr>
            <p:spPr bwMode="auto">
              <a:xfrm>
                <a:off x="3218" y="2928"/>
                <a:ext cx="33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32" name="Rectangle 40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19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P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86433" name="Rectangle 41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9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P</a:t>
                </a:r>
                <a:r>
                  <a:rPr kumimoji="0" lang="en-US" altLang="zh-CN" baseline="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’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17898" name="Group 42"/>
          <p:cNvGrpSpPr>
            <a:grpSpLocks/>
          </p:cNvGrpSpPr>
          <p:nvPr/>
        </p:nvGrpSpPr>
        <p:grpSpPr bwMode="auto">
          <a:xfrm>
            <a:off x="442913" y="3217863"/>
            <a:ext cx="3810000" cy="2590800"/>
            <a:chOff x="288" y="2160"/>
            <a:chExt cx="2400" cy="1632"/>
          </a:xfrm>
        </p:grpSpPr>
        <p:grpSp>
          <p:nvGrpSpPr>
            <p:cNvPr id="486410" name="Group 43"/>
            <p:cNvGrpSpPr>
              <a:grpSpLocks/>
            </p:cNvGrpSpPr>
            <p:nvPr/>
          </p:nvGrpSpPr>
          <p:grpSpPr bwMode="auto">
            <a:xfrm>
              <a:off x="288" y="2160"/>
              <a:ext cx="2400" cy="1632"/>
              <a:chOff x="240" y="1728"/>
              <a:chExt cx="2400" cy="1632"/>
            </a:xfrm>
          </p:grpSpPr>
          <p:sp>
            <p:nvSpPr>
              <p:cNvPr id="486412" name="Rectangle 44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4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P=head,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使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p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指向第一个结点</a:t>
                </a:r>
                <a:endParaRPr lang="zh-CN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413" name="Rectangle 45"/>
              <p:cNvSpPr>
                <a:spLocks noChangeArrowheads="1"/>
              </p:cNvSpPr>
              <p:nvPr/>
            </p:nvSpPr>
            <p:spPr bwMode="auto">
              <a:xfrm>
                <a:off x="240" y="1968"/>
                <a:ext cx="240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          P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指向的不是尾结点 </a:t>
                </a:r>
                <a:endParaRPr kumimoji="0" lang="zh-CN" altLang="en-US" sz="2400" b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真                                                  假</a:t>
                </a:r>
                <a:endParaRPr lang="zh-CN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414" name="Line 46"/>
              <p:cNvSpPr>
                <a:spLocks noChangeShapeType="1"/>
              </p:cNvSpPr>
              <p:nvPr/>
            </p:nvSpPr>
            <p:spPr bwMode="auto">
              <a:xfrm>
                <a:off x="288" y="2016"/>
                <a:ext cx="16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15" name="Line 47"/>
              <p:cNvSpPr>
                <a:spLocks noChangeShapeType="1"/>
              </p:cNvSpPr>
              <p:nvPr/>
            </p:nvSpPr>
            <p:spPr bwMode="auto">
              <a:xfrm flipH="1">
                <a:off x="2064" y="1968"/>
                <a:ext cx="57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16" name="Rectangle 48"/>
              <p:cNvSpPr>
                <a:spLocks noChangeArrowheads="1"/>
              </p:cNvSpPr>
              <p:nvPr/>
            </p:nvSpPr>
            <p:spPr bwMode="auto">
              <a:xfrm>
                <a:off x="336" y="2400"/>
                <a:ext cx="16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输出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p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所指向的结点</a:t>
                </a:r>
                <a:endParaRPr lang="zh-CN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417" name="Rectangle 49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16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p=p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next</a:t>
                </a:r>
              </a:p>
            </p:txBody>
          </p:sp>
          <p:sp>
            <p:nvSpPr>
              <p:cNvPr id="486418" name="Rectangle 50"/>
              <p:cNvSpPr>
                <a:spLocks noChangeArrowheads="1"/>
              </p:cNvSpPr>
              <p:nvPr/>
            </p:nvSpPr>
            <p:spPr bwMode="auto">
              <a:xfrm>
                <a:off x="240" y="2400"/>
                <a:ext cx="240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6419" name="Rectangle 51"/>
              <p:cNvSpPr>
                <a:spLocks noChangeArrowheads="1"/>
              </p:cNvSpPr>
              <p:nvPr/>
            </p:nvSpPr>
            <p:spPr bwMode="auto">
              <a:xfrm>
                <a:off x="288" y="3072"/>
                <a:ext cx="15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当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p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指的不是表尾</a:t>
                </a:r>
                <a:endParaRPr lang="zh-CN" altLang="en-US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6411" name="Line 52"/>
            <p:cNvSpPr>
              <a:spLocks noChangeShapeType="1"/>
            </p:cNvSpPr>
            <p:nvPr/>
          </p:nvSpPr>
          <p:spPr bwMode="auto">
            <a:xfrm flipH="1" flipV="1">
              <a:off x="206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2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1" name="Text Box 8"/>
          <p:cNvSpPr txBox="1">
            <a:spLocks noChangeArrowheads="1"/>
          </p:cNvSpPr>
          <p:nvPr/>
        </p:nvSpPr>
        <p:spPr bwMode="auto">
          <a:xfrm>
            <a:off x="522288" y="501650"/>
            <a:ext cx="4948791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写一个输出</a:t>
            </a:r>
            <a:r>
              <a:rPr kumimoji="0" lang="zh-CN" altLang="en-US" sz="2400" dirty="0">
                <a:solidFill>
                  <a:schemeClr val="tx1"/>
                </a:solidFill>
              </a:rPr>
              <a:t>链表的</a:t>
            </a:r>
            <a:r>
              <a:rPr lang="zh-CN" altLang="en-US" sz="2400" dirty="0">
                <a:solidFill>
                  <a:schemeClr val="tx1"/>
                </a:solidFill>
              </a:rPr>
              <a:t>函数</a:t>
            </a:r>
            <a:r>
              <a:rPr lang="en-US" altLang="zh-CN" sz="2400" dirty="0">
                <a:solidFill>
                  <a:schemeClr val="tx1"/>
                </a:solidFill>
              </a:rPr>
              <a:t>print</a:t>
            </a:r>
            <a:r>
              <a:rPr kumimoji="0"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1019913" name="Text Box 9"/>
          <p:cNvSpPr txBox="1">
            <a:spLocks noChangeArrowheads="1"/>
          </p:cNvSpPr>
          <p:nvPr/>
        </p:nvSpPr>
        <p:spPr bwMode="auto">
          <a:xfrm>
            <a:off x="688975" y="1079500"/>
            <a:ext cx="6965950" cy="41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void  print(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400" dirty="0">
                <a:solidFill>
                  <a:schemeClr val="tx1"/>
                </a:solidFill>
              </a:rPr>
              <a:t>  student  *head)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400" dirty="0">
                <a:solidFill>
                  <a:schemeClr val="tx1"/>
                </a:solidFill>
              </a:rPr>
              <a:t>  student *p;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(“\n Now, these  %d  records  are :\n”, n);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p=head;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if(head) !=NULL)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do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(“%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ld</a:t>
            </a:r>
            <a:r>
              <a:rPr kumimoji="0" lang="en-US" altLang="zh-CN" sz="2400" dirty="0">
                <a:solidFill>
                  <a:schemeClr val="tx1"/>
                </a:solidFill>
              </a:rPr>
              <a:t>, %5.2f\n”, p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, p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score);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p=p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next;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}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while(p !=NULL);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7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655638" y="681038"/>
            <a:ext cx="84883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对链表的删除操作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并不真从内存中抹掉，只是把它分离，再前后结点相链接。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1960" name="Text Box 8"/>
          <p:cNvSpPr txBox="1">
            <a:spLocks noChangeArrowheads="1"/>
          </p:cNvSpPr>
          <p:nvPr/>
        </p:nvSpPr>
        <p:spPr bwMode="auto">
          <a:xfrm>
            <a:off x="788988" y="1697038"/>
            <a:ext cx="6138219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写一函数删除动态</a:t>
            </a:r>
            <a:r>
              <a:rPr kumimoji="0" lang="zh-CN" altLang="en-US" sz="2400" dirty="0">
                <a:solidFill>
                  <a:schemeClr val="tx1"/>
                </a:solidFill>
              </a:rPr>
              <a:t>链表中指定的结点。 </a:t>
            </a:r>
          </a:p>
        </p:txBody>
      </p:sp>
      <p:sp>
        <p:nvSpPr>
          <p:cNvPr id="1021961" name="Rectangle 9"/>
          <p:cNvSpPr>
            <a:spLocks noChangeArrowheads="1"/>
          </p:cNvSpPr>
          <p:nvPr/>
        </p:nvSpPr>
        <p:spPr bwMode="auto">
          <a:xfrm>
            <a:off x="655638" y="2255838"/>
            <a:ext cx="8150225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思路：本例以学号作为删除结点的标志（查找对象）。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⑴ 设两个指针变量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p2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。从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head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开始，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依次指向各结点查找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值是否等于要删除结点的学号。每次下移前使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p2=p1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。学号相等删除该结点，直至查到表尾。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21962" name="Group 10"/>
          <p:cNvGrpSpPr>
            <a:grpSpLocks/>
          </p:cNvGrpSpPr>
          <p:nvPr/>
        </p:nvGrpSpPr>
        <p:grpSpPr bwMode="auto">
          <a:xfrm>
            <a:off x="214313" y="3902075"/>
            <a:ext cx="4267200" cy="2119313"/>
            <a:chOff x="192" y="384"/>
            <a:chExt cx="2688" cy="1335"/>
          </a:xfrm>
        </p:grpSpPr>
        <p:sp>
          <p:nvSpPr>
            <p:cNvPr id="488491" name="Line 11"/>
            <p:cNvSpPr>
              <a:spLocks noChangeShapeType="1"/>
            </p:cNvSpPr>
            <p:nvPr/>
          </p:nvSpPr>
          <p:spPr bwMode="auto">
            <a:xfrm>
              <a:off x="624" y="9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8492" name="Rectangle 12"/>
            <p:cNvSpPr>
              <a:spLocks noChangeArrowheads="1"/>
            </p:cNvSpPr>
            <p:nvPr/>
          </p:nvSpPr>
          <p:spPr bwMode="auto">
            <a:xfrm>
              <a:off x="768" y="720"/>
              <a:ext cx="529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8493" name="Rectangle 13"/>
            <p:cNvSpPr>
              <a:spLocks noChangeArrowheads="1"/>
            </p:cNvSpPr>
            <p:nvPr/>
          </p:nvSpPr>
          <p:spPr bwMode="auto">
            <a:xfrm>
              <a:off x="192" y="576"/>
              <a:ext cx="5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head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8494" name="Rectangle 14"/>
            <p:cNvSpPr>
              <a:spLocks noChangeArrowheads="1"/>
            </p:cNvSpPr>
            <p:nvPr/>
          </p:nvSpPr>
          <p:spPr bwMode="auto">
            <a:xfrm>
              <a:off x="672" y="3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8495" name="Rectangle 15"/>
            <p:cNvSpPr>
              <a:spLocks noChangeArrowheads="1"/>
            </p:cNvSpPr>
            <p:nvPr/>
          </p:nvSpPr>
          <p:spPr bwMode="auto">
            <a:xfrm>
              <a:off x="1536" y="720"/>
              <a:ext cx="528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8496" name="Rectangle 16"/>
            <p:cNvSpPr>
              <a:spLocks noChangeArrowheads="1"/>
            </p:cNvSpPr>
            <p:nvPr/>
          </p:nvSpPr>
          <p:spPr bwMode="auto">
            <a:xfrm>
              <a:off x="2256" y="720"/>
              <a:ext cx="624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88497" name="Rectangle 17"/>
            <p:cNvSpPr>
              <a:spLocks noChangeArrowheads="1"/>
            </p:cNvSpPr>
            <p:nvPr/>
          </p:nvSpPr>
          <p:spPr bwMode="auto">
            <a:xfrm>
              <a:off x="1056" y="148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>
                  <a:solidFill>
                    <a:srgbClr val="FF3300"/>
                  </a:solidFill>
                </a:rPr>
                <a:t>(a)  </a:t>
              </a:r>
              <a:r>
                <a:rPr kumimoji="0" lang="zh-CN" altLang="en-US">
                  <a:solidFill>
                    <a:srgbClr val="FF3300"/>
                  </a:solidFill>
                </a:rPr>
                <a:t>初始状态</a:t>
              </a:r>
              <a:endParaRPr lang="zh-CN" altLang="en-US">
                <a:solidFill>
                  <a:srgbClr val="FF3300"/>
                </a:solidFill>
              </a:endParaRPr>
            </a:p>
          </p:txBody>
        </p:sp>
        <p:sp>
          <p:nvSpPr>
            <p:cNvPr id="488498" name="Line 18"/>
            <p:cNvSpPr>
              <a:spLocks noChangeShapeType="1"/>
            </p:cNvSpPr>
            <p:nvPr/>
          </p:nvSpPr>
          <p:spPr bwMode="auto">
            <a:xfrm flipV="1">
              <a:off x="768" y="12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99" name="Text Box 19"/>
            <p:cNvSpPr txBox="1">
              <a:spLocks noChangeArrowheads="1"/>
            </p:cNvSpPr>
            <p:nvPr/>
          </p:nvSpPr>
          <p:spPr bwMode="auto">
            <a:xfrm>
              <a:off x="240" y="816"/>
              <a:ext cx="384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88500" name="Line 20"/>
            <p:cNvSpPr>
              <a:spLocks noChangeShapeType="1"/>
            </p:cNvSpPr>
            <p:nvPr/>
          </p:nvSpPr>
          <p:spPr bwMode="auto">
            <a:xfrm>
              <a:off x="768" y="9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01" name="Line 21"/>
            <p:cNvSpPr>
              <a:spLocks noChangeShapeType="1"/>
            </p:cNvSpPr>
            <p:nvPr/>
          </p:nvSpPr>
          <p:spPr bwMode="auto">
            <a:xfrm>
              <a:off x="1536" y="12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02" name="Line 22"/>
            <p:cNvSpPr>
              <a:spLocks noChangeShapeType="1"/>
            </p:cNvSpPr>
            <p:nvPr/>
          </p:nvSpPr>
          <p:spPr bwMode="auto">
            <a:xfrm>
              <a:off x="1536" y="9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03" name="Line 23"/>
            <p:cNvSpPr>
              <a:spLocks noChangeShapeType="1"/>
            </p:cNvSpPr>
            <p:nvPr/>
          </p:nvSpPr>
          <p:spPr bwMode="auto">
            <a:xfrm>
              <a:off x="2256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04" name="Line 24"/>
            <p:cNvSpPr>
              <a:spLocks noChangeShapeType="1"/>
            </p:cNvSpPr>
            <p:nvPr/>
          </p:nvSpPr>
          <p:spPr bwMode="auto">
            <a:xfrm>
              <a:off x="2256" y="9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8505" name="Group 25"/>
            <p:cNvGrpSpPr>
              <a:grpSpLocks/>
            </p:cNvGrpSpPr>
            <p:nvPr/>
          </p:nvGrpSpPr>
          <p:grpSpPr bwMode="auto">
            <a:xfrm>
              <a:off x="1920" y="864"/>
              <a:ext cx="336" cy="432"/>
              <a:chOff x="4464" y="2496"/>
              <a:chExt cx="480" cy="432"/>
            </a:xfrm>
          </p:grpSpPr>
          <p:sp>
            <p:nvSpPr>
              <p:cNvPr id="488513" name="Line 26"/>
              <p:cNvSpPr>
                <a:spLocks noChangeShapeType="1"/>
              </p:cNvSpPr>
              <p:nvPr/>
            </p:nvSpPr>
            <p:spPr bwMode="auto">
              <a:xfrm>
                <a:off x="4464" y="292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514" name="Line 27"/>
              <p:cNvSpPr>
                <a:spLocks noChangeShapeType="1"/>
              </p:cNvSpPr>
              <p:nvPr/>
            </p:nvSpPr>
            <p:spPr bwMode="auto">
              <a:xfrm flipV="1">
                <a:off x="4800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515" name="Line 28"/>
              <p:cNvSpPr>
                <a:spLocks noChangeShapeType="1"/>
              </p:cNvSpPr>
              <p:nvPr/>
            </p:nvSpPr>
            <p:spPr bwMode="auto">
              <a:xfrm>
                <a:off x="4800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8506" name="Group 29"/>
            <p:cNvGrpSpPr>
              <a:grpSpLocks/>
            </p:cNvGrpSpPr>
            <p:nvPr/>
          </p:nvGrpSpPr>
          <p:grpSpPr bwMode="auto">
            <a:xfrm>
              <a:off x="1152" y="864"/>
              <a:ext cx="384" cy="432"/>
              <a:chOff x="4464" y="2496"/>
              <a:chExt cx="480" cy="432"/>
            </a:xfrm>
          </p:grpSpPr>
          <p:sp>
            <p:nvSpPr>
              <p:cNvPr id="488510" name="Line 30"/>
              <p:cNvSpPr>
                <a:spLocks noChangeShapeType="1"/>
              </p:cNvSpPr>
              <p:nvPr/>
            </p:nvSpPr>
            <p:spPr bwMode="auto">
              <a:xfrm>
                <a:off x="4464" y="292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511" name="Line 31"/>
              <p:cNvSpPr>
                <a:spLocks noChangeShapeType="1"/>
              </p:cNvSpPr>
              <p:nvPr/>
            </p:nvSpPr>
            <p:spPr bwMode="auto">
              <a:xfrm flipV="1">
                <a:off x="4800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512" name="Line 32"/>
              <p:cNvSpPr>
                <a:spLocks noChangeShapeType="1"/>
              </p:cNvSpPr>
              <p:nvPr/>
            </p:nvSpPr>
            <p:spPr bwMode="auto">
              <a:xfrm>
                <a:off x="4800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8507" name="Group 33"/>
            <p:cNvGrpSpPr>
              <a:grpSpLocks/>
            </p:cNvGrpSpPr>
            <p:nvPr/>
          </p:nvGrpSpPr>
          <p:grpSpPr bwMode="auto">
            <a:xfrm>
              <a:off x="672" y="432"/>
              <a:ext cx="96" cy="384"/>
              <a:chOff x="3408" y="2256"/>
              <a:chExt cx="96" cy="240"/>
            </a:xfrm>
          </p:grpSpPr>
          <p:sp>
            <p:nvSpPr>
              <p:cNvPr id="488508" name="Line 34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509" name="Line 35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2021" name="Group 69"/>
          <p:cNvGrpSpPr>
            <a:grpSpLocks/>
          </p:cNvGrpSpPr>
          <p:nvPr/>
        </p:nvGrpSpPr>
        <p:grpSpPr bwMode="auto">
          <a:xfrm>
            <a:off x="4710113" y="3825875"/>
            <a:ext cx="4191000" cy="2501900"/>
            <a:chOff x="2967" y="2410"/>
            <a:chExt cx="2640" cy="1576"/>
          </a:xfrm>
        </p:grpSpPr>
        <p:grpSp>
          <p:nvGrpSpPr>
            <p:cNvPr id="488460" name="Group 68"/>
            <p:cNvGrpSpPr>
              <a:grpSpLocks/>
            </p:cNvGrpSpPr>
            <p:nvPr/>
          </p:nvGrpSpPr>
          <p:grpSpPr bwMode="auto">
            <a:xfrm>
              <a:off x="2967" y="2410"/>
              <a:ext cx="2640" cy="1395"/>
              <a:chOff x="2967" y="2410"/>
              <a:chExt cx="2640" cy="1395"/>
            </a:xfrm>
          </p:grpSpPr>
          <p:sp>
            <p:nvSpPr>
              <p:cNvPr id="488462" name="Rectangle 37"/>
              <p:cNvSpPr>
                <a:spLocks noChangeArrowheads="1"/>
              </p:cNvSpPr>
              <p:nvPr/>
            </p:nvSpPr>
            <p:spPr bwMode="auto">
              <a:xfrm>
                <a:off x="3495" y="355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p2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8463" name="Rectangle 38"/>
              <p:cNvSpPr>
                <a:spLocks noChangeArrowheads="1"/>
              </p:cNvSpPr>
              <p:nvPr/>
            </p:nvSpPr>
            <p:spPr bwMode="auto">
              <a:xfrm>
                <a:off x="3927" y="3555"/>
                <a:ext cx="1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>
                    <a:solidFill>
                      <a:srgbClr val="FF3300"/>
                    </a:solidFill>
                  </a:rPr>
                  <a:t>(b)  </a:t>
                </a:r>
                <a:r>
                  <a:rPr kumimoji="0" lang="zh-CN" altLang="en-US">
                    <a:solidFill>
                      <a:srgbClr val="FF3300"/>
                    </a:solidFill>
                  </a:rPr>
                  <a:t>下移一个结点</a:t>
                </a:r>
                <a:r>
                  <a:rPr kumimoji="0" lang="zh-CN" altLang="en-US">
                    <a:solidFill>
                      <a:schemeClr val="accent2"/>
                    </a:solidFill>
                  </a:rPr>
                  <a:t> </a:t>
                </a: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8464" name="Rectangle 40"/>
              <p:cNvSpPr>
                <a:spLocks noChangeArrowheads="1"/>
              </p:cNvSpPr>
              <p:nvPr/>
            </p:nvSpPr>
            <p:spPr bwMode="auto">
              <a:xfrm>
                <a:off x="2967" y="2505"/>
                <a:ext cx="52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head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8465" name="Rectangle 41"/>
              <p:cNvSpPr>
                <a:spLocks noChangeArrowheads="1"/>
              </p:cNvSpPr>
              <p:nvPr/>
            </p:nvSpPr>
            <p:spPr bwMode="auto">
              <a:xfrm>
                <a:off x="4167" y="2410"/>
                <a:ext cx="3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p1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8466" name="Text Box 42"/>
              <p:cNvSpPr txBox="1">
                <a:spLocks noChangeArrowheads="1"/>
              </p:cNvSpPr>
              <p:nvPr/>
            </p:nvSpPr>
            <p:spPr bwMode="auto">
              <a:xfrm>
                <a:off x="3063" y="2696"/>
                <a:ext cx="384" cy="2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10800" rIns="54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 sz="2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8467" name="Group 43"/>
              <p:cNvGrpSpPr>
                <a:grpSpLocks/>
              </p:cNvGrpSpPr>
              <p:nvPr/>
            </p:nvGrpSpPr>
            <p:grpSpPr bwMode="auto">
              <a:xfrm>
                <a:off x="4215" y="2458"/>
                <a:ext cx="96" cy="334"/>
                <a:chOff x="3408" y="2256"/>
                <a:chExt cx="96" cy="240"/>
              </a:xfrm>
            </p:grpSpPr>
            <p:sp>
              <p:nvSpPr>
                <p:cNvPr id="488489" name="Line 44"/>
                <p:cNvSpPr>
                  <a:spLocks noChangeShapeType="1"/>
                </p:cNvSpPr>
                <p:nvPr/>
              </p:nvSpPr>
              <p:spPr bwMode="auto">
                <a:xfrm>
                  <a:off x="3408" y="225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8490" name="Line 45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8468" name="Rectangle 46"/>
              <p:cNvSpPr>
                <a:spLocks noChangeArrowheads="1"/>
              </p:cNvSpPr>
              <p:nvPr/>
            </p:nvSpPr>
            <p:spPr bwMode="auto">
              <a:xfrm>
                <a:off x="5031" y="2744"/>
                <a:ext cx="576" cy="6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99107</a:t>
                </a:r>
              </a:p>
              <a:p>
                <a:pPr algn="ctr">
                  <a:spcBef>
                    <a:spcPct val="0"/>
                  </a:spcBef>
                </a:pPr>
                <a:endParaRPr kumimoji="0" lang="en-US" altLang="zh-CN" sz="2000">
                  <a:solidFill>
                    <a:schemeClr val="tx1"/>
                  </a:solidFill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488469" name="Rectangle 47"/>
              <p:cNvSpPr>
                <a:spLocks noChangeArrowheads="1"/>
              </p:cNvSpPr>
              <p:nvPr/>
            </p:nvSpPr>
            <p:spPr bwMode="auto">
              <a:xfrm>
                <a:off x="3591" y="2744"/>
                <a:ext cx="529" cy="6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99101</a:t>
                </a:r>
              </a:p>
              <a:p>
                <a:pPr algn="ctr">
                  <a:spcBef>
                    <a:spcPct val="0"/>
                  </a:spcBef>
                </a:pPr>
                <a:endParaRPr kumimoji="0" lang="en-US" altLang="zh-CN" sz="2000">
                  <a:solidFill>
                    <a:schemeClr val="tx1"/>
                  </a:solidFill>
                </a:endParaRPr>
              </a:p>
              <a:p>
                <a:pPr algn="ctr">
                  <a:spcBef>
                    <a:spcPct val="0"/>
                  </a:spcBef>
                </a:pP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8470" name="Rectangle 48"/>
              <p:cNvSpPr>
                <a:spLocks noChangeArrowheads="1"/>
              </p:cNvSpPr>
              <p:nvPr/>
            </p:nvSpPr>
            <p:spPr bwMode="auto">
              <a:xfrm>
                <a:off x="4311" y="2744"/>
                <a:ext cx="528" cy="6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99103</a:t>
                </a:r>
              </a:p>
              <a:p>
                <a:pPr algn="ctr">
                  <a:spcBef>
                    <a:spcPct val="0"/>
                  </a:spcBef>
                </a:pPr>
                <a:endParaRPr kumimoji="0" lang="en-US" altLang="zh-CN" sz="2000">
                  <a:solidFill>
                    <a:schemeClr val="tx1"/>
                  </a:solidFill>
                </a:endParaRPr>
              </a:p>
              <a:p>
                <a:pPr algn="ctr">
                  <a:spcBef>
                    <a:spcPct val="0"/>
                  </a:spcBef>
                </a:pP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8471" name="Line 49"/>
              <p:cNvSpPr>
                <a:spLocks noChangeShapeType="1"/>
              </p:cNvSpPr>
              <p:nvPr/>
            </p:nvSpPr>
            <p:spPr bwMode="auto">
              <a:xfrm>
                <a:off x="3591" y="298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472" name="Line 50"/>
              <p:cNvSpPr>
                <a:spLocks noChangeShapeType="1"/>
              </p:cNvSpPr>
              <p:nvPr/>
            </p:nvSpPr>
            <p:spPr bwMode="auto">
              <a:xfrm>
                <a:off x="3591" y="3221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8473" name="Group 51"/>
              <p:cNvGrpSpPr>
                <a:grpSpLocks/>
              </p:cNvGrpSpPr>
              <p:nvPr/>
            </p:nvGrpSpPr>
            <p:grpSpPr bwMode="auto">
              <a:xfrm>
                <a:off x="4695" y="2839"/>
                <a:ext cx="336" cy="477"/>
                <a:chOff x="4464" y="2496"/>
                <a:chExt cx="480" cy="432"/>
              </a:xfrm>
            </p:grpSpPr>
            <p:sp>
              <p:nvSpPr>
                <p:cNvPr id="488486" name="Line 52"/>
                <p:cNvSpPr>
                  <a:spLocks noChangeShapeType="1"/>
                </p:cNvSpPr>
                <p:nvPr/>
              </p:nvSpPr>
              <p:spPr bwMode="auto">
                <a:xfrm>
                  <a:off x="4464" y="292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8487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800" y="249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8488" name="Line 54"/>
                <p:cNvSpPr>
                  <a:spLocks noChangeShapeType="1"/>
                </p:cNvSpPr>
                <p:nvPr/>
              </p:nvSpPr>
              <p:spPr bwMode="auto">
                <a:xfrm>
                  <a:off x="4800" y="249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8474" name="Group 55"/>
              <p:cNvGrpSpPr>
                <a:grpSpLocks/>
              </p:cNvGrpSpPr>
              <p:nvPr/>
            </p:nvGrpSpPr>
            <p:grpSpPr bwMode="auto">
              <a:xfrm>
                <a:off x="3927" y="2935"/>
                <a:ext cx="384" cy="381"/>
                <a:chOff x="4464" y="2496"/>
                <a:chExt cx="480" cy="432"/>
              </a:xfrm>
            </p:grpSpPr>
            <p:sp>
              <p:nvSpPr>
                <p:cNvPr id="488483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92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848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800" y="249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8485" name="Line 58"/>
                <p:cNvSpPr>
                  <a:spLocks noChangeShapeType="1"/>
                </p:cNvSpPr>
                <p:nvPr/>
              </p:nvSpPr>
              <p:spPr bwMode="auto">
                <a:xfrm>
                  <a:off x="4800" y="249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8475" name="Group 59"/>
              <p:cNvGrpSpPr>
                <a:grpSpLocks/>
              </p:cNvGrpSpPr>
              <p:nvPr/>
            </p:nvGrpSpPr>
            <p:grpSpPr bwMode="auto">
              <a:xfrm flipV="1">
                <a:off x="3495" y="2935"/>
                <a:ext cx="96" cy="858"/>
                <a:chOff x="3408" y="2256"/>
                <a:chExt cx="96" cy="240"/>
              </a:xfrm>
            </p:grpSpPr>
            <p:sp>
              <p:nvSpPr>
                <p:cNvPr id="488481" name="Line 60"/>
                <p:cNvSpPr>
                  <a:spLocks noChangeShapeType="1"/>
                </p:cNvSpPr>
                <p:nvPr/>
              </p:nvSpPr>
              <p:spPr bwMode="auto">
                <a:xfrm>
                  <a:off x="3408" y="225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8482" name="Line 61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8476" name="Line 62"/>
              <p:cNvSpPr>
                <a:spLocks noChangeShapeType="1"/>
              </p:cNvSpPr>
              <p:nvPr/>
            </p:nvSpPr>
            <p:spPr bwMode="auto">
              <a:xfrm>
                <a:off x="3447" y="2839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77" name="Line 63"/>
              <p:cNvSpPr>
                <a:spLocks noChangeShapeType="1"/>
              </p:cNvSpPr>
              <p:nvPr/>
            </p:nvSpPr>
            <p:spPr bwMode="auto">
              <a:xfrm>
                <a:off x="5031" y="3173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78" name="Line 64"/>
              <p:cNvSpPr>
                <a:spLocks noChangeShapeType="1"/>
              </p:cNvSpPr>
              <p:nvPr/>
            </p:nvSpPr>
            <p:spPr bwMode="auto">
              <a:xfrm>
                <a:off x="5031" y="298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79" name="Line 65"/>
              <p:cNvSpPr>
                <a:spLocks noChangeShapeType="1"/>
              </p:cNvSpPr>
              <p:nvPr/>
            </p:nvSpPr>
            <p:spPr bwMode="auto">
              <a:xfrm>
                <a:off x="4311" y="3221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80" name="Line 66"/>
              <p:cNvSpPr>
                <a:spLocks noChangeShapeType="1"/>
              </p:cNvSpPr>
              <p:nvPr/>
            </p:nvSpPr>
            <p:spPr bwMode="auto">
              <a:xfrm>
                <a:off x="4311" y="298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8461" name="Rectangle 67"/>
            <p:cNvSpPr>
              <a:spLocks noChangeArrowheads="1"/>
            </p:cNvSpPr>
            <p:nvPr/>
          </p:nvSpPr>
          <p:spPr bwMode="auto">
            <a:xfrm>
              <a:off x="4344" y="3755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>
                  <a:solidFill>
                    <a:srgbClr val="0000FF"/>
                  </a:solidFill>
                </a:rPr>
                <a:t>p2=p1</a:t>
              </a:r>
            </a:p>
          </p:txBody>
        </p:sp>
      </p:grpSp>
      <p:sp>
        <p:nvSpPr>
          <p:cNvPr id="6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3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2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60" grpId="0" animBg="1" autoUpdateAnimBg="0"/>
      <p:bldP spid="10219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⑵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找到要删除的结点后：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①如果要删除的是第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结点，则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head=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next 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head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指向第二结点，第一结点脱离。</a:t>
            </a:r>
          </a:p>
        </p:txBody>
      </p:sp>
      <p:grpSp>
        <p:nvGrpSpPr>
          <p:cNvPr id="1024042" name="Group 42"/>
          <p:cNvGrpSpPr>
            <a:grpSpLocks/>
          </p:cNvGrpSpPr>
          <p:nvPr/>
        </p:nvGrpSpPr>
        <p:grpSpPr bwMode="auto">
          <a:xfrm>
            <a:off x="200025" y="1847850"/>
            <a:ext cx="4343400" cy="2892425"/>
            <a:chOff x="126" y="1164"/>
            <a:chExt cx="2736" cy="1822"/>
          </a:xfrm>
        </p:grpSpPr>
        <p:sp>
          <p:nvSpPr>
            <p:cNvPr id="489517" name="Rectangle 8"/>
            <p:cNvSpPr>
              <a:spLocks noChangeArrowheads="1"/>
            </p:cNvSpPr>
            <p:nvPr/>
          </p:nvSpPr>
          <p:spPr bwMode="auto">
            <a:xfrm>
              <a:off x="1226" y="2736"/>
              <a:ext cx="14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head=p1 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 next</a:t>
              </a:r>
            </a:p>
          </p:txBody>
        </p:sp>
        <p:sp>
          <p:nvSpPr>
            <p:cNvPr id="489518" name="Rectangle 10"/>
            <p:cNvSpPr>
              <a:spLocks noChangeArrowheads="1"/>
            </p:cNvSpPr>
            <p:nvPr/>
          </p:nvSpPr>
          <p:spPr bwMode="auto">
            <a:xfrm>
              <a:off x="126" y="135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head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9519" name="Rectangle 11"/>
            <p:cNvSpPr>
              <a:spLocks noChangeArrowheads="1"/>
            </p:cNvSpPr>
            <p:nvPr/>
          </p:nvSpPr>
          <p:spPr bwMode="auto">
            <a:xfrm>
              <a:off x="750" y="1164"/>
              <a:ext cx="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9520" name="Rectangle 12"/>
            <p:cNvSpPr>
              <a:spLocks noChangeArrowheads="1"/>
            </p:cNvSpPr>
            <p:nvPr/>
          </p:nvSpPr>
          <p:spPr bwMode="auto">
            <a:xfrm>
              <a:off x="1083" y="2494"/>
              <a:ext cx="1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rgbClr val="FF3300"/>
                  </a:solidFill>
                </a:rPr>
                <a:t>(c)  </a:t>
              </a:r>
              <a:r>
                <a:rPr kumimoji="0" lang="zh-CN" altLang="en-US" sz="2000" dirty="0">
                  <a:solidFill>
                    <a:srgbClr val="FF3300"/>
                  </a:solidFill>
                </a:rPr>
                <a:t>选中第一个结点</a:t>
              </a:r>
              <a:endParaRPr lang="zh-CN" altLang="en-US" sz="2000" dirty="0">
                <a:solidFill>
                  <a:srgbClr val="FF3300"/>
                </a:solidFill>
              </a:endParaRPr>
            </a:p>
          </p:txBody>
        </p:sp>
        <p:sp>
          <p:nvSpPr>
            <p:cNvPr id="489521" name="Text Box 13"/>
            <p:cNvSpPr txBox="1">
              <a:spLocks noChangeArrowheads="1"/>
            </p:cNvSpPr>
            <p:nvPr/>
          </p:nvSpPr>
          <p:spPr bwMode="auto">
            <a:xfrm>
              <a:off x="222" y="1596"/>
              <a:ext cx="384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489522" name="Group 14"/>
            <p:cNvGrpSpPr>
              <a:grpSpLocks/>
            </p:cNvGrpSpPr>
            <p:nvPr/>
          </p:nvGrpSpPr>
          <p:grpSpPr bwMode="auto">
            <a:xfrm>
              <a:off x="750" y="1260"/>
              <a:ext cx="96" cy="384"/>
              <a:chOff x="3408" y="2256"/>
              <a:chExt cx="96" cy="240"/>
            </a:xfrm>
          </p:grpSpPr>
          <p:sp>
            <p:nvSpPr>
              <p:cNvPr id="489548" name="Line 15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549" name="Line 16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9523" name="Rectangle 17"/>
            <p:cNvSpPr>
              <a:spLocks noChangeArrowheads="1"/>
            </p:cNvSpPr>
            <p:nvPr/>
          </p:nvSpPr>
          <p:spPr bwMode="auto">
            <a:xfrm>
              <a:off x="846" y="1548"/>
              <a:ext cx="529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9524" name="Rectangle 18"/>
            <p:cNvSpPr>
              <a:spLocks noChangeArrowheads="1"/>
            </p:cNvSpPr>
            <p:nvPr/>
          </p:nvSpPr>
          <p:spPr bwMode="auto">
            <a:xfrm>
              <a:off x="2286" y="1548"/>
              <a:ext cx="576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89525" name="Rectangle 19"/>
            <p:cNvSpPr>
              <a:spLocks noChangeArrowheads="1"/>
            </p:cNvSpPr>
            <p:nvPr/>
          </p:nvSpPr>
          <p:spPr bwMode="auto">
            <a:xfrm>
              <a:off x="1566" y="1548"/>
              <a:ext cx="528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9526" name="Line 20"/>
            <p:cNvSpPr>
              <a:spLocks noChangeShapeType="1"/>
            </p:cNvSpPr>
            <p:nvPr/>
          </p:nvSpPr>
          <p:spPr bwMode="auto">
            <a:xfrm>
              <a:off x="846" y="20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527" name="Line 21"/>
            <p:cNvSpPr>
              <a:spLocks noChangeShapeType="1"/>
            </p:cNvSpPr>
            <p:nvPr/>
          </p:nvSpPr>
          <p:spPr bwMode="auto">
            <a:xfrm>
              <a:off x="846" y="17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9528" name="Group 22"/>
            <p:cNvGrpSpPr>
              <a:grpSpLocks/>
            </p:cNvGrpSpPr>
            <p:nvPr/>
          </p:nvGrpSpPr>
          <p:grpSpPr bwMode="auto">
            <a:xfrm>
              <a:off x="1134" y="1644"/>
              <a:ext cx="432" cy="480"/>
              <a:chOff x="4464" y="2496"/>
              <a:chExt cx="480" cy="432"/>
            </a:xfrm>
          </p:grpSpPr>
          <p:sp>
            <p:nvSpPr>
              <p:cNvPr id="489545" name="Line 23"/>
              <p:cNvSpPr>
                <a:spLocks noChangeShapeType="1"/>
              </p:cNvSpPr>
              <p:nvPr/>
            </p:nvSpPr>
            <p:spPr bwMode="auto">
              <a:xfrm>
                <a:off x="4464" y="292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546" name="Line 24"/>
              <p:cNvSpPr>
                <a:spLocks noChangeShapeType="1"/>
              </p:cNvSpPr>
              <p:nvPr/>
            </p:nvSpPr>
            <p:spPr bwMode="auto">
              <a:xfrm flipV="1">
                <a:off x="4800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547" name="Line 25"/>
              <p:cNvSpPr>
                <a:spLocks noChangeShapeType="1"/>
              </p:cNvSpPr>
              <p:nvPr/>
            </p:nvSpPr>
            <p:spPr bwMode="auto">
              <a:xfrm>
                <a:off x="4800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9529" name="Group 26"/>
            <p:cNvGrpSpPr>
              <a:grpSpLocks/>
            </p:cNvGrpSpPr>
            <p:nvPr/>
          </p:nvGrpSpPr>
          <p:grpSpPr bwMode="auto">
            <a:xfrm>
              <a:off x="1950" y="1644"/>
              <a:ext cx="336" cy="480"/>
              <a:chOff x="4464" y="2496"/>
              <a:chExt cx="480" cy="432"/>
            </a:xfrm>
          </p:grpSpPr>
          <p:sp>
            <p:nvSpPr>
              <p:cNvPr id="489542" name="Line 27"/>
              <p:cNvSpPr>
                <a:spLocks noChangeShapeType="1"/>
              </p:cNvSpPr>
              <p:nvPr/>
            </p:nvSpPr>
            <p:spPr bwMode="auto">
              <a:xfrm>
                <a:off x="4464" y="292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543" name="Line 28"/>
              <p:cNvSpPr>
                <a:spLocks noChangeShapeType="1"/>
              </p:cNvSpPr>
              <p:nvPr/>
            </p:nvSpPr>
            <p:spPr bwMode="auto">
              <a:xfrm flipV="1">
                <a:off x="4800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544" name="Line 29"/>
              <p:cNvSpPr>
                <a:spLocks noChangeShapeType="1"/>
              </p:cNvSpPr>
              <p:nvPr/>
            </p:nvSpPr>
            <p:spPr bwMode="auto">
              <a:xfrm>
                <a:off x="4800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9530" name="Group 30"/>
            <p:cNvGrpSpPr>
              <a:grpSpLocks/>
            </p:cNvGrpSpPr>
            <p:nvPr/>
          </p:nvGrpSpPr>
          <p:grpSpPr bwMode="auto">
            <a:xfrm>
              <a:off x="510" y="1740"/>
              <a:ext cx="1056" cy="624"/>
              <a:chOff x="528" y="2592"/>
              <a:chExt cx="1056" cy="624"/>
            </a:xfrm>
          </p:grpSpPr>
          <p:grpSp>
            <p:nvGrpSpPr>
              <p:cNvPr id="489535" name="Group 31"/>
              <p:cNvGrpSpPr>
                <a:grpSpLocks/>
              </p:cNvGrpSpPr>
              <p:nvPr/>
            </p:nvGrpSpPr>
            <p:grpSpPr bwMode="auto">
              <a:xfrm>
                <a:off x="1296" y="2592"/>
                <a:ext cx="288" cy="624"/>
                <a:chOff x="4464" y="2496"/>
                <a:chExt cx="480" cy="432"/>
              </a:xfrm>
            </p:grpSpPr>
            <p:sp>
              <p:nvSpPr>
                <p:cNvPr id="489539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292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954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800" y="249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9541" name="Line 34"/>
                <p:cNvSpPr>
                  <a:spLocks noChangeShapeType="1"/>
                </p:cNvSpPr>
                <p:nvPr/>
              </p:nvSpPr>
              <p:spPr bwMode="auto">
                <a:xfrm>
                  <a:off x="4800" y="249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9536" name="Line 35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9537" name="Line 36"/>
              <p:cNvSpPr>
                <a:spLocks noChangeShapeType="1"/>
              </p:cNvSpPr>
              <p:nvPr/>
            </p:nvSpPr>
            <p:spPr bwMode="auto">
              <a:xfrm>
                <a:off x="768" y="259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9538" name="Line 37"/>
              <p:cNvSpPr>
                <a:spLocks noChangeShapeType="1"/>
              </p:cNvSpPr>
              <p:nvPr/>
            </p:nvSpPr>
            <p:spPr bwMode="auto">
              <a:xfrm>
                <a:off x="768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9531" name="Line 38"/>
            <p:cNvSpPr>
              <a:spLocks noChangeShapeType="1"/>
            </p:cNvSpPr>
            <p:nvPr/>
          </p:nvSpPr>
          <p:spPr bwMode="auto">
            <a:xfrm>
              <a:off x="2286" y="19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9532" name="Line 39"/>
            <p:cNvSpPr>
              <a:spLocks noChangeShapeType="1"/>
            </p:cNvSpPr>
            <p:nvPr/>
          </p:nvSpPr>
          <p:spPr bwMode="auto">
            <a:xfrm>
              <a:off x="2286" y="17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9533" name="Line 40"/>
            <p:cNvSpPr>
              <a:spLocks noChangeShapeType="1"/>
            </p:cNvSpPr>
            <p:nvPr/>
          </p:nvSpPr>
          <p:spPr bwMode="auto">
            <a:xfrm>
              <a:off x="1566" y="20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9534" name="Line 41"/>
            <p:cNvSpPr>
              <a:spLocks noChangeShapeType="1"/>
            </p:cNvSpPr>
            <p:nvPr/>
          </p:nvSpPr>
          <p:spPr bwMode="auto">
            <a:xfrm>
              <a:off x="1566" y="17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4043" name="Rectangle 43"/>
          <p:cNvSpPr>
            <a:spLocks noChangeArrowheads="1"/>
          </p:cNvSpPr>
          <p:nvPr/>
        </p:nvSpPr>
        <p:spPr bwMode="auto">
          <a:xfrm>
            <a:off x="669925" y="4748213"/>
            <a:ext cx="7956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如果要删除的不是第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结点，则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p2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next=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next 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指向的结点脱离。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③还要考虑链表为空和链表中没有要删除的结点的情况。</a:t>
            </a:r>
          </a:p>
        </p:txBody>
      </p:sp>
      <p:grpSp>
        <p:nvGrpSpPr>
          <p:cNvPr id="1024079" name="Group 79"/>
          <p:cNvGrpSpPr>
            <a:grpSpLocks/>
          </p:cNvGrpSpPr>
          <p:nvPr/>
        </p:nvGrpSpPr>
        <p:grpSpPr bwMode="auto">
          <a:xfrm>
            <a:off x="4751388" y="1757363"/>
            <a:ext cx="4114800" cy="2963862"/>
            <a:chOff x="2993" y="1063"/>
            <a:chExt cx="2592" cy="1867"/>
          </a:xfrm>
        </p:grpSpPr>
        <p:sp>
          <p:nvSpPr>
            <p:cNvPr id="489483" name="Rectangle 45"/>
            <p:cNvSpPr>
              <a:spLocks noChangeArrowheads="1"/>
            </p:cNvSpPr>
            <p:nvPr/>
          </p:nvSpPr>
          <p:spPr bwMode="auto">
            <a:xfrm>
              <a:off x="2993" y="1255"/>
              <a:ext cx="4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head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9484" name="Rectangle 46"/>
            <p:cNvSpPr>
              <a:spLocks noChangeArrowheads="1"/>
            </p:cNvSpPr>
            <p:nvPr/>
          </p:nvSpPr>
          <p:spPr bwMode="auto">
            <a:xfrm>
              <a:off x="3473" y="2263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p2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9485" name="Rectangle 47"/>
            <p:cNvSpPr>
              <a:spLocks noChangeArrowheads="1"/>
            </p:cNvSpPr>
            <p:nvPr/>
          </p:nvSpPr>
          <p:spPr bwMode="auto">
            <a:xfrm>
              <a:off x="4193" y="1063"/>
              <a:ext cx="2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9486" name="Rectangle 48"/>
            <p:cNvSpPr>
              <a:spLocks noChangeArrowheads="1"/>
            </p:cNvSpPr>
            <p:nvPr/>
          </p:nvSpPr>
          <p:spPr bwMode="auto">
            <a:xfrm>
              <a:off x="3718" y="2680"/>
              <a:ext cx="16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p2 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next=p1 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 next </a:t>
              </a:r>
            </a:p>
          </p:txBody>
        </p:sp>
        <p:sp>
          <p:nvSpPr>
            <p:cNvPr id="489487" name="Rectangle 49"/>
            <p:cNvSpPr>
              <a:spLocks noChangeArrowheads="1"/>
            </p:cNvSpPr>
            <p:nvPr/>
          </p:nvSpPr>
          <p:spPr bwMode="auto">
            <a:xfrm>
              <a:off x="3642" y="2495"/>
              <a:ext cx="1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FF3300"/>
                  </a:solidFill>
                </a:rPr>
                <a:t>(d)  </a:t>
              </a:r>
              <a:r>
                <a:rPr kumimoji="0" lang="zh-CN" altLang="en-US" sz="2000">
                  <a:solidFill>
                    <a:srgbClr val="FF3300"/>
                  </a:solidFill>
                </a:rPr>
                <a:t>第二个结点被删除</a:t>
              </a:r>
              <a:endParaRPr lang="zh-CN" altLang="en-US" sz="2000">
                <a:solidFill>
                  <a:srgbClr val="FF3300"/>
                </a:solidFill>
              </a:endParaRPr>
            </a:p>
          </p:txBody>
        </p:sp>
        <p:sp>
          <p:nvSpPr>
            <p:cNvPr id="489488" name="Text Box 50"/>
            <p:cNvSpPr txBox="1">
              <a:spLocks noChangeArrowheads="1"/>
            </p:cNvSpPr>
            <p:nvPr/>
          </p:nvSpPr>
          <p:spPr bwMode="auto">
            <a:xfrm>
              <a:off x="3041" y="1495"/>
              <a:ext cx="384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489489" name="Group 51"/>
            <p:cNvGrpSpPr>
              <a:grpSpLocks/>
            </p:cNvGrpSpPr>
            <p:nvPr/>
          </p:nvGrpSpPr>
          <p:grpSpPr bwMode="auto">
            <a:xfrm>
              <a:off x="4193" y="1159"/>
              <a:ext cx="96" cy="384"/>
              <a:chOff x="3408" y="2256"/>
              <a:chExt cx="96" cy="240"/>
            </a:xfrm>
          </p:grpSpPr>
          <p:sp>
            <p:nvSpPr>
              <p:cNvPr id="489515" name="Line 52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516" name="Line 5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9490" name="Rectangle 54"/>
            <p:cNvSpPr>
              <a:spLocks noChangeArrowheads="1"/>
            </p:cNvSpPr>
            <p:nvPr/>
          </p:nvSpPr>
          <p:spPr bwMode="auto">
            <a:xfrm>
              <a:off x="5009" y="1447"/>
              <a:ext cx="576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89491" name="Rectangle 55"/>
            <p:cNvSpPr>
              <a:spLocks noChangeArrowheads="1"/>
            </p:cNvSpPr>
            <p:nvPr/>
          </p:nvSpPr>
          <p:spPr bwMode="auto">
            <a:xfrm>
              <a:off x="3569" y="1447"/>
              <a:ext cx="529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9492" name="Rectangle 56"/>
            <p:cNvSpPr>
              <a:spLocks noChangeArrowheads="1"/>
            </p:cNvSpPr>
            <p:nvPr/>
          </p:nvSpPr>
          <p:spPr bwMode="auto">
            <a:xfrm>
              <a:off x="4289" y="1447"/>
              <a:ext cx="528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89493" name="Line 57"/>
            <p:cNvSpPr>
              <a:spLocks noChangeShapeType="1"/>
            </p:cNvSpPr>
            <p:nvPr/>
          </p:nvSpPr>
          <p:spPr bwMode="auto">
            <a:xfrm>
              <a:off x="3569" y="192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94" name="Line 58"/>
            <p:cNvSpPr>
              <a:spLocks noChangeShapeType="1"/>
            </p:cNvSpPr>
            <p:nvPr/>
          </p:nvSpPr>
          <p:spPr bwMode="auto">
            <a:xfrm>
              <a:off x="3569" y="168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9495" name="Group 59"/>
            <p:cNvGrpSpPr>
              <a:grpSpLocks/>
            </p:cNvGrpSpPr>
            <p:nvPr/>
          </p:nvGrpSpPr>
          <p:grpSpPr bwMode="auto">
            <a:xfrm>
              <a:off x="4529" y="1495"/>
              <a:ext cx="480" cy="528"/>
              <a:chOff x="4464" y="2496"/>
              <a:chExt cx="480" cy="432"/>
            </a:xfrm>
          </p:grpSpPr>
          <p:sp>
            <p:nvSpPr>
              <p:cNvPr id="489512" name="Line 60"/>
              <p:cNvSpPr>
                <a:spLocks noChangeShapeType="1"/>
              </p:cNvSpPr>
              <p:nvPr/>
            </p:nvSpPr>
            <p:spPr bwMode="auto">
              <a:xfrm>
                <a:off x="4464" y="292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513" name="Line 61"/>
              <p:cNvSpPr>
                <a:spLocks noChangeShapeType="1"/>
              </p:cNvSpPr>
              <p:nvPr/>
            </p:nvSpPr>
            <p:spPr bwMode="auto">
              <a:xfrm flipV="1">
                <a:off x="4800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514" name="Line 62"/>
              <p:cNvSpPr>
                <a:spLocks noChangeShapeType="1"/>
              </p:cNvSpPr>
              <p:nvPr/>
            </p:nvSpPr>
            <p:spPr bwMode="auto">
              <a:xfrm>
                <a:off x="4800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9496" name="Group 63"/>
            <p:cNvGrpSpPr>
              <a:grpSpLocks/>
            </p:cNvGrpSpPr>
            <p:nvPr/>
          </p:nvGrpSpPr>
          <p:grpSpPr bwMode="auto">
            <a:xfrm flipV="1">
              <a:off x="3473" y="1639"/>
              <a:ext cx="96" cy="864"/>
              <a:chOff x="3408" y="2256"/>
              <a:chExt cx="96" cy="240"/>
            </a:xfrm>
          </p:grpSpPr>
          <p:sp>
            <p:nvSpPr>
              <p:cNvPr id="489510" name="Line 64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511" name="Line 65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9497" name="Line 66"/>
            <p:cNvSpPr>
              <a:spLocks noChangeShapeType="1"/>
            </p:cNvSpPr>
            <p:nvPr/>
          </p:nvSpPr>
          <p:spPr bwMode="auto">
            <a:xfrm>
              <a:off x="3425" y="154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9498" name="Group 67"/>
            <p:cNvGrpSpPr>
              <a:grpSpLocks/>
            </p:cNvGrpSpPr>
            <p:nvPr/>
          </p:nvGrpSpPr>
          <p:grpSpPr bwMode="auto">
            <a:xfrm>
              <a:off x="3905" y="1591"/>
              <a:ext cx="1104" cy="672"/>
              <a:chOff x="3936" y="2592"/>
              <a:chExt cx="1104" cy="672"/>
            </a:xfrm>
          </p:grpSpPr>
          <p:grpSp>
            <p:nvGrpSpPr>
              <p:cNvPr id="489503" name="Group 68"/>
              <p:cNvGrpSpPr>
                <a:grpSpLocks/>
              </p:cNvGrpSpPr>
              <p:nvPr/>
            </p:nvGrpSpPr>
            <p:grpSpPr bwMode="auto">
              <a:xfrm>
                <a:off x="4704" y="2592"/>
                <a:ext cx="336" cy="672"/>
                <a:chOff x="4464" y="2496"/>
                <a:chExt cx="480" cy="432"/>
              </a:xfrm>
            </p:grpSpPr>
            <p:sp>
              <p:nvSpPr>
                <p:cNvPr id="489507" name="Line 69"/>
                <p:cNvSpPr>
                  <a:spLocks noChangeShapeType="1"/>
                </p:cNvSpPr>
                <p:nvPr/>
              </p:nvSpPr>
              <p:spPr bwMode="auto">
                <a:xfrm>
                  <a:off x="4464" y="292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9508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800" y="249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9509" name="Line 71"/>
                <p:cNvSpPr>
                  <a:spLocks noChangeShapeType="1"/>
                </p:cNvSpPr>
                <p:nvPr/>
              </p:nvSpPr>
              <p:spPr bwMode="auto">
                <a:xfrm>
                  <a:off x="4800" y="249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9504" name="Line 72"/>
              <p:cNvSpPr>
                <a:spLocks noChangeShapeType="1"/>
              </p:cNvSpPr>
              <p:nvPr/>
            </p:nvSpPr>
            <p:spPr bwMode="auto">
              <a:xfrm>
                <a:off x="393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9505" name="Line 73"/>
              <p:cNvSpPr>
                <a:spLocks noChangeShapeType="1"/>
              </p:cNvSpPr>
              <p:nvPr/>
            </p:nvSpPr>
            <p:spPr bwMode="auto">
              <a:xfrm>
                <a:off x="4224" y="32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9506" name="Line 74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9499" name="Line 75"/>
            <p:cNvSpPr>
              <a:spLocks noChangeShapeType="1"/>
            </p:cNvSpPr>
            <p:nvPr/>
          </p:nvSpPr>
          <p:spPr bwMode="auto">
            <a:xfrm>
              <a:off x="5009" y="187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9500" name="Line 76"/>
            <p:cNvSpPr>
              <a:spLocks noChangeShapeType="1"/>
            </p:cNvSpPr>
            <p:nvPr/>
          </p:nvSpPr>
          <p:spPr bwMode="auto">
            <a:xfrm>
              <a:off x="5009" y="16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9501" name="Line 77"/>
            <p:cNvSpPr>
              <a:spLocks noChangeShapeType="1"/>
            </p:cNvSpPr>
            <p:nvPr/>
          </p:nvSpPr>
          <p:spPr bwMode="auto">
            <a:xfrm>
              <a:off x="4289" y="192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9502" name="Line 78"/>
            <p:cNvSpPr>
              <a:spLocks noChangeShapeType="1"/>
            </p:cNvSpPr>
            <p:nvPr/>
          </p:nvSpPr>
          <p:spPr bwMode="auto">
            <a:xfrm>
              <a:off x="4289" y="168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503" name="Group 27"/>
          <p:cNvGrpSpPr>
            <a:grpSpLocks/>
          </p:cNvGrpSpPr>
          <p:nvPr/>
        </p:nvGrpSpPr>
        <p:grpSpPr bwMode="auto">
          <a:xfrm>
            <a:off x="319088" y="601663"/>
            <a:ext cx="8458200" cy="4805362"/>
            <a:chOff x="201" y="379"/>
            <a:chExt cx="5328" cy="3027"/>
          </a:xfrm>
        </p:grpSpPr>
        <p:sp>
          <p:nvSpPr>
            <p:cNvPr id="490504" name="Rectangle 9"/>
            <p:cNvSpPr>
              <a:spLocks noChangeArrowheads="1"/>
            </p:cNvSpPr>
            <p:nvPr/>
          </p:nvSpPr>
          <p:spPr bwMode="auto">
            <a:xfrm>
              <a:off x="681" y="1678"/>
              <a:ext cx="484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                                                       p1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是要删除的结点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0" lang="zh-CN" altLang="en-US" sz="2400">
                  <a:solidFill>
                    <a:schemeClr val="tx1"/>
                  </a:solidFill>
                </a:rPr>
                <a:t>    是                                                                                    否</a:t>
              </a: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90505" name="Rectangle 11"/>
            <p:cNvSpPr>
              <a:spLocks noChangeArrowheads="1"/>
            </p:cNvSpPr>
            <p:nvPr/>
          </p:nvSpPr>
          <p:spPr bwMode="auto">
            <a:xfrm>
              <a:off x="201" y="388"/>
              <a:ext cx="5328" cy="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                           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链表是一个空表</a:t>
              </a:r>
            </a:p>
            <a:p>
              <a:pPr>
                <a:spcBef>
                  <a:spcPct val="0"/>
                </a:spcBef>
              </a:pPr>
              <a:r>
                <a:rPr kumimoji="0" lang="zh-CN" altLang="en-US" sz="2400">
                  <a:solidFill>
                    <a:schemeClr val="tx1"/>
                  </a:solidFill>
                </a:rPr>
                <a:t>真                                                                                                    假</a:t>
              </a:r>
            </a:p>
          </p:txBody>
        </p:sp>
        <p:sp>
          <p:nvSpPr>
            <p:cNvPr id="490506" name="Line 12"/>
            <p:cNvSpPr>
              <a:spLocks noChangeShapeType="1"/>
            </p:cNvSpPr>
            <p:nvPr/>
          </p:nvSpPr>
          <p:spPr bwMode="auto">
            <a:xfrm>
              <a:off x="201" y="379"/>
              <a:ext cx="478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507" name="Line 13"/>
            <p:cNvSpPr>
              <a:spLocks noChangeShapeType="1"/>
            </p:cNvSpPr>
            <p:nvPr/>
          </p:nvSpPr>
          <p:spPr bwMode="auto">
            <a:xfrm flipV="1">
              <a:off x="681" y="388"/>
              <a:ext cx="4837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508" name="Rectangle 14"/>
            <p:cNvSpPr>
              <a:spLocks noChangeArrowheads="1"/>
            </p:cNvSpPr>
            <p:nvPr/>
          </p:nvSpPr>
          <p:spPr bwMode="auto">
            <a:xfrm>
              <a:off x="201" y="862"/>
              <a:ext cx="480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zh-CN" altLang="en-US" sz="2400">
                  <a:solidFill>
                    <a:schemeClr val="tx1"/>
                  </a:solidFill>
                </a:rPr>
                <a:t>输出 </a:t>
              </a:r>
            </a:p>
            <a:p>
              <a:pPr algn="ctr">
                <a:spcBef>
                  <a:spcPct val="0"/>
                </a:spcBef>
              </a:pPr>
              <a:r>
                <a:rPr kumimoji="0" lang="zh-CN" altLang="en-US" sz="2400">
                  <a:solidFill>
                    <a:schemeClr val="tx1"/>
                  </a:solidFill>
                </a:rPr>
                <a:t>空表</a:t>
              </a: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90509" name="Rectangle 15"/>
            <p:cNvSpPr>
              <a:spLocks noChangeArrowheads="1"/>
            </p:cNvSpPr>
            <p:nvPr/>
          </p:nvSpPr>
          <p:spPr bwMode="auto">
            <a:xfrm>
              <a:off x="681" y="862"/>
              <a:ext cx="484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p1=head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90510" name="Rectangle 16"/>
            <p:cNvSpPr>
              <a:spLocks noChangeArrowheads="1"/>
            </p:cNvSpPr>
            <p:nvPr/>
          </p:nvSpPr>
          <p:spPr bwMode="auto">
            <a:xfrm>
              <a:off x="681" y="1054"/>
              <a:ext cx="48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  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当</a:t>
              </a:r>
              <a:r>
                <a:rPr kumimoji="0" lang="en-US" altLang="zh-CN" sz="2400">
                  <a:solidFill>
                    <a:schemeClr val="tx1"/>
                  </a:solidFill>
                </a:rPr>
                <a:t>num≠ p1 </a:t>
              </a:r>
              <a:r>
                <a:rPr kumimoji="0" lang="en-US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400">
                  <a:solidFill>
                    <a:schemeClr val="tx1"/>
                  </a:solidFill>
                </a:rPr>
                <a:t> num  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以及</a:t>
              </a:r>
              <a:r>
                <a:rPr kumimoji="0" lang="en-US" altLang="zh-CN" sz="2400">
                  <a:solidFill>
                    <a:schemeClr val="tx1"/>
                  </a:solidFill>
                </a:rPr>
                <a:t>p1 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所指的结点不是表尾结点</a:t>
              </a:r>
            </a:p>
          </p:txBody>
        </p:sp>
        <p:sp>
          <p:nvSpPr>
            <p:cNvPr id="490511" name="Rectangle 17"/>
            <p:cNvSpPr>
              <a:spLocks noChangeArrowheads="1"/>
            </p:cNvSpPr>
            <p:nvPr/>
          </p:nvSpPr>
          <p:spPr bwMode="auto">
            <a:xfrm>
              <a:off x="1065" y="1246"/>
              <a:ext cx="446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p2=p1    (p2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后移一个位置） 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p1 = p1 </a:t>
              </a:r>
              <a:r>
                <a:rPr kumimoji="0" lang="en-US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400">
                  <a:solidFill>
                    <a:schemeClr val="tx1"/>
                  </a:solidFill>
                </a:rPr>
                <a:t> next   (p1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后移一个位置）</a:t>
              </a:r>
            </a:p>
          </p:txBody>
        </p:sp>
        <p:sp>
          <p:nvSpPr>
            <p:cNvPr id="490512" name="Line 18"/>
            <p:cNvSpPr>
              <a:spLocks noChangeShapeType="1"/>
            </p:cNvSpPr>
            <p:nvPr/>
          </p:nvSpPr>
          <p:spPr bwMode="auto">
            <a:xfrm flipH="1">
              <a:off x="4473" y="1678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513" name="Line 19"/>
            <p:cNvSpPr>
              <a:spLocks noChangeShapeType="1"/>
            </p:cNvSpPr>
            <p:nvPr/>
          </p:nvSpPr>
          <p:spPr bwMode="auto">
            <a:xfrm>
              <a:off x="681" y="1678"/>
              <a:ext cx="37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514" name="Rectangle 20"/>
            <p:cNvSpPr>
              <a:spLocks noChangeArrowheads="1"/>
            </p:cNvSpPr>
            <p:nvPr/>
          </p:nvSpPr>
          <p:spPr bwMode="auto">
            <a:xfrm>
              <a:off x="4521" y="2062"/>
              <a:ext cx="1008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zh-CN" altLang="en-US" sz="2400">
                  <a:solidFill>
                    <a:schemeClr val="tx1"/>
                  </a:solidFill>
                </a:rPr>
                <a:t>输出“找不 </a:t>
              </a:r>
            </a:p>
            <a:p>
              <a:pPr algn="ctr">
                <a:spcBef>
                  <a:spcPct val="0"/>
                </a:spcBef>
              </a:pPr>
              <a:r>
                <a:rPr kumimoji="0" lang="zh-CN" altLang="en-US" sz="2400">
                  <a:solidFill>
                    <a:schemeClr val="tx1"/>
                  </a:solidFill>
                </a:rPr>
                <a:t>到”的信息</a:t>
              </a: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90515" name="Rectangle 21"/>
            <p:cNvSpPr>
              <a:spLocks noChangeArrowheads="1"/>
            </p:cNvSpPr>
            <p:nvPr/>
          </p:nvSpPr>
          <p:spPr bwMode="auto">
            <a:xfrm>
              <a:off x="681" y="2062"/>
              <a:ext cx="38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                             P1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所指是头结点 </a:t>
              </a:r>
            </a:p>
            <a:p>
              <a:pPr>
                <a:spcBef>
                  <a:spcPct val="0"/>
                </a:spcBef>
              </a:pPr>
              <a:r>
                <a:rPr kumimoji="0" lang="zh-CN" altLang="en-US" sz="2400">
                  <a:solidFill>
                    <a:schemeClr val="tx1"/>
                  </a:solidFill>
                </a:rPr>
                <a:t>是                                                                                   否</a:t>
              </a: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90516" name="Line 22"/>
            <p:cNvSpPr>
              <a:spLocks noChangeShapeType="1"/>
            </p:cNvSpPr>
            <p:nvPr/>
          </p:nvSpPr>
          <p:spPr bwMode="auto">
            <a:xfrm>
              <a:off x="681" y="2062"/>
              <a:ext cx="20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517" name="Line 23"/>
            <p:cNvSpPr>
              <a:spLocks noChangeShapeType="1"/>
            </p:cNvSpPr>
            <p:nvPr/>
          </p:nvSpPr>
          <p:spPr bwMode="auto">
            <a:xfrm flipV="1">
              <a:off x="2697" y="2062"/>
              <a:ext cx="18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518" name="Rectangle 24"/>
            <p:cNvSpPr>
              <a:spLocks noChangeArrowheads="1"/>
            </p:cNvSpPr>
            <p:nvPr/>
          </p:nvSpPr>
          <p:spPr bwMode="auto">
            <a:xfrm>
              <a:off x="681" y="2542"/>
              <a:ext cx="201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head=p1 </a:t>
              </a:r>
              <a:r>
                <a:rPr kumimoji="0" lang="en-US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400">
                  <a:solidFill>
                    <a:schemeClr val="tx1"/>
                  </a:solidFill>
                </a:rPr>
                <a:t>next 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(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删除头结点）</a:t>
              </a:r>
            </a:p>
          </p:txBody>
        </p:sp>
        <p:sp>
          <p:nvSpPr>
            <p:cNvPr id="490519" name="Rectangle 25"/>
            <p:cNvSpPr>
              <a:spLocks noChangeArrowheads="1"/>
            </p:cNvSpPr>
            <p:nvPr/>
          </p:nvSpPr>
          <p:spPr bwMode="auto">
            <a:xfrm>
              <a:off x="2697" y="2542"/>
              <a:ext cx="182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p2</a:t>
              </a:r>
              <a:r>
                <a:rPr kumimoji="0" lang="en-US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400">
                  <a:solidFill>
                    <a:schemeClr val="tx1"/>
                  </a:solidFill>
                </a:rPr>
                <a:t>next=p1</a:t>
              </a:r>
              <a:r>
                <a:rPr kumimoji="0" lang="en-US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400">
                  <a:solidFill>
                    <a:schemeClr val="tx1"/>
                  </a:solidFill>
                </a:rPr>
                <a:t>next 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(</a:t>
              </a:r>
              <a:r>
                <a:rPr kumimoji="0" lang="zh-CN" altLang="en-US" sz="2400">
                  <a:solidFill>
                    <a:schemeClr val="tx1"/>
                  </a:solidFill>
                </a:rPr>
                <a:t>删除一个结点）</a:t>
              </a:r>
            </a:p>
          </p:txBody>
        </p:sp>
        <p:sp>
          <p:nvSpPr>
            <p:cNvPr id="490520" name="Line 26"/>
            <p:cNvSpPr>
              <a:spLocks noChangeShapeType="1"/>
            </p:cNvSpPr>
            <p:nvPr/>
          </p:nvSpPr>
          <p:spPr bwMode="auto">
            <a:xfrm>
              <a:off x="5529" y="10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6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6" name="Text Box 8"/>
          <p:cNvSpPr txBox="1">
            <a:spLocks noChangeArrowheads="1"/>
          </p:cNvSpPr>
          <p:nvPr/>
        </p:nvSpPr>
        <p:spPr bwMode="auto">
          <a:xfrm>
            <a:off x="280035" y="548680"/>
            <a:ext cx="8583930" cy="5634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400" dirty="0" err="1">
                <a:solidFill>
                  <a:srgbClr val="FF0000"/>
                </a:solidFill>
              </a:rPr>
              <a:t>struct</a:t>
            </a:r>
            <a:r>
              <a:rPr kumimoji="0" lang="en-US" altLang="zh-CN" sz="2400" dirty="0">
                <a:solidFill>
                  <a:srgbClr val="FF0000"/>
                </a:solidFill>
              </a:rPr>
              <a:t>  student  *del(</a:t>
            </a:r>
            <a:r>
              <a:rPr kumimoji="0" lang="en-US" altLang="zh-CN" sz="2400" dirty="0" err="1">
                <a:solidFill>
                  <a:srgbClr val="FF0000"/>
                </a:solidFill>
              </a:rPr>
              <a:t>struct</a:t>
            </a:r>
            <a:r>
              <a:rPr kumimoji="0" lang="en-US" altLang="zh-CN" sz="2400" dirty="0">
                <a:solidFill>
                  <a:srgbClr val="FF0000"/>
                </a:solidFill>
              </a:rPr>
              <a:t> student *</a:t>
            </a:r>
            <a:r>
              <a:rPr kumimoji="0" lang="en-US" altLang="zh-CN" sz="2400" dirty="0" err="1">
                <a:solidFill>
                  <a:srgbClr val="FF0000"/>
                </a:solidFill>
              </a:rPr>
              <a:t>head,long</a:t>
            </a:r>
            <a:r>
              <a:rPr kumimoji="0" lang="en-US" altLang="zh-CN" sz="2400" dirty="0">
                <a:solidFill>
                  <a:srgbClr val="FF0000"/>
                </a:solidFill>
              </a:rPr>
              <a:t> </a:t>
            </a:r>
            <a:r>
              <a:rPr kumimoji="0" lang="en-US" altLang="zh-CN" sz="2400" dirty="0" err="1">
                <a:solidFill>
                  <a:srgbClr val="FF0000"/>
                </a:solidFill>
              </a:rPr>
              <a:t>num</a:t>
            </a:r>
            <a:r>
              <a:rPr kumimoji="0" lang="en-US" altLang="zh-CN" sz="2400" dirty="0">
                <a:solidFill>
                  <a:srgbClr val="FF0000"/>
                </a:solidFill>
              </a:rPr>
              <a:t>)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400" dirty="0">
                <a:solidFill>
                  <a:schemeClr val="tx1"/>
                </a:solidFill>
              </a:rPr>
              <a:t>  student   *p1,*p2;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if(head = = NULL) {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(“\n  list  null ! \n”);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return(head); </a:t>
            </a:r>
            <a:r>
              <a:rPr kumimoji="0" lang="en-US" altLang="zh-CN" sz="2400" dirty="0">
                <a:solidFill>
                  <a:schemeClr val="tx1"/>
                </a:solidFill>
              </a:rPr>
              <a:t>}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p1=head;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while(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 !=p1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 &amp;&amp; p1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next != NULL)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{ p2=p1; p1=p1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next; }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if(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 == p1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)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{ if(p1 = = head) head=p1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next;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else p2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next = p1 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 next;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(“delete: %d\n”,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n=n-1;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}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else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(“%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ld</a:t>
            </a:r>
            <a:r>
              <a:rPr kumimoji="0" lang="en-US" altLang="zh-CN" sz="2400" dirty="0">
                <a:solidFill>
                  <a:schemeClr val="tx1"/>
                </a:solidFill>
              </a:rPr>
              <a:t>  not  been  found ! \n”,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);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return(head);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7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6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对链表的插入操作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假设结点按成员的学号从小到大排列，按排序顺序插入结点。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思路：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找到插入点后，将该点的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值指向新结点，并使新结点的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值等于断点后面结点的首地址。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⑴ 设置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三个指针变量。创建一个新结点，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指向其起始位置地址。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指向第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个结点。</a:t>
            </a:r>
          </a:p>
        </p:txBody>
      </p:sp>
      <p:grpSp>
        <p:nvGrpSpPr>
          <p:cNvPr id="1028135" name="Group 39"/>
          <p:cNvGrpSpPr>
            <a:grpSpLocks/>
          </p:cNvGrpSpPr>
          <p:nvPr/>
        </p:nvGrpSpPr>
        <p:grpSpPr bwMode="auto">
          <a:xfrm>
            <a:off x="3078163" y="3605213"/>
            <a:ext cx="4500562" cy="2749550"/>
            <a:chOff x="1939" y="2271"/>
            <a:chExt cx="2835" cy="1732"/>
          </a:xfrm>
        </p:grpSpPr>
        <p:sp>
          <p:nvSpPr>
            <p:cNvPr id="492553" name="Rectangle 9"/>
            <p:cNvSpPr>
              <a:spLocks noChangeArrowheads="1"/>
            </p:cNvSpPr>
            <p:nvPr/>
          </p:nvSpPr>
          <p:spPr bwMode="auto">
            <a:xfrm>
              <a:off x="1939" y="2414"/>
              <a:ext cx="43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10800" rIns="72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head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92554" name="Rectangle 10"/>
            <p:cNvSpPr>
              <a:spLocks noChangeArrowheads="1"/>
            </p:cNvSpPr>
            <p:nvPr/>
          </p:nvSpPr>
          <p:spPr bwMode="auto">
            <a:xfrm>
              <a:off x="2467" y="2605"/>
              <a:ext cx="480" cy="6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92555" name="Rectangle 11"/>
            <p:cNvSpPr>
              <a:spLocks noChangeArrowheads="1"/>
            </p:cNvSpPr>
            <p:nvPr/>
          </p:nvSpPr>
          <p:spPr bwMode="auto">
            <a:xfrm>
              <a:off x="3139" y="2605"/>
              <a:ext cx="480" cy="6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92556" name="Rectangle 12"/>
            <p:cNvSpPr>
              <a:spLocks noChangeArrowheads="1"/>
            </p:cNvSpPr>
            <p:nvPr/>
          </p:nvSpPr>
          <p:spPr bwMode="auto">
            <a:xfrm>
              <a:off x="3859" y="2605"/>
              <a:ext cx="480" cy="5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92557" name="Rectangle 13"/>
            <p:cNvSpPr>
              <a:spLocks noChangeArrowheads="1"/>
            </p:cNvSpPr>
            <p:nvPr/>
          </p:nvSpPr>
          <p:spPr bwMode="auto">
            <a:xfrm>
              <a:off x="1987" y="2605"/>
              <a:ext cx="304" cy="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2467" y="3368"/>
              <a:ext cx="480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99102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92559" name="Rectangle 15"/>
            <p:cNvSpPr>
              <a:spLocks noChangeArrowheads="1"/>
            </p:cNvSpPr>
            <p:nvPr/>
          </p:nvSpPr>
          <p:spPr bwMode="auto">
            <a:xfrm>
              <a:off x="2131" y="3416"/>
              <a:ext cx="28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</a:t>
              </a:r>
              <a:r>
                <a:rPr kumimoji="0"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92560" name="Rectangle 16"/>
            <p:cNvSpPr>
              <a:spLocks noChangeArrowheads="1"/>
            </p:cNvSpPr>
            <p:nvPr/>
          </p:nvSpPr>
          <p:spPr bwMode="auto">
            <a:xfrm>
              <a:off x="2323" y="2271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>
                  <a:solidFill>
                    <a:schemeClr val="tx1"/>
                  </a:solidFill>
                </a:rPr>
                <a:t>p1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92561" name="Rectangle 17"/>
            <p:cNvSpPr>
              <a:spLocks noChangeArrowheads="1"/>
            </p:cNvSpPr>
            <p:nvPr/>
          </p:nvSpPr>
          <p:spPr bwMode="auto">
            <a:xfrm>
              <a:off x="2995" y="3655"/>
              <a:ext cx="17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FF3300"/>
                  </a:solidFill>
                </a:rPr>
                <a:t>(a)</a:t>
              </a:r>
              <a:r>
                <a:rPr kumimoji="0" lang="zh-CN" altLang="en-US" sz="2000">
                  <a:solidFill>
                    <a:srgbClr val="FF3300"/>
                  </a:solidFill>
                </a:rPr>
                <a:t>准备将</a:t>
              </a:r>
              <a:r>
                <a:rPr kumimoji="0" lang="en-US" altLang="zh-CN" sz="2000">
                  <a:solidFill>
                    <a:srgbClr val="FF3300"/>
                  </a:solidFill>
                </a:rPr>
                <a:t>p0</a:t>
              </a:r>
              <a:r>
                <a:rPr kumimoji="0" lang="zh-CN" altLang="en-US" sz="2000">
                  <a:solidFill>
                    <a:srgbClr val="FF3300"/>
                  </a:solidFill>
                </a:rPr>
                <a:t>插入链表中</a:t>
              </a:r>
              <a:endParaRPr lang="zh-CN" altLang="en-US" sz="2000">
                <a:solidFill>
                  <a:srgbClr val="FF3300"/>
                </a:solidFill>
              </a:endParaRPr>
            </a:p>
          </p:txBody>
        </p:sp>
        <p:sp>
          <p:nvSpPr>
            <p:cNvPr id="492562" name="Line 18"/>
            <p:cNvSpPr>
              <a:spLocks noChangeShapeType="1"/>
            </p:cNvSpPr>
            <p:nvPr/>
          </p:nvSpPr>
          <p:spPr bwMode="auto">
            <a:xfrm>
              <a:off x="2227" y="34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563" name="Line 19"/>
            <p:cNvSpPr>
              <a:spLocks noChangeShapeType="1"/>
            </p:cNvSpPr>
            <p:nvPr/>
          </p:nvSpPr>
          <p:spPr bwMode="auto">
            <a:xfrm>
              <a:off x="2275" y="27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92564" name="Group 20"/>
            <p:cNvGrpSpPr>
              <a:grpSpLocks/>
            </p:cNvGrpSpPr>
            <p:nvPr/>
          </p:nvGrpSpPr>
          <p:grpSpPr bwMode="auto">
            <a:xfrm>
              <a:off x="3523" y="2700"/>
              <a:ext cx="336" cy="430"/>
              <a:chOff x="4176" y="2592"/>
              <a:chExt cx="528" cy="480"/>
            </a:xfrm>
          </p:grpSpPr>
          <p:sp>
            <p:nvSpPr>
              <p:cNvPr id="492580" name="Line 21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581" name="Line 22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582" name="Line 23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2565" name="Group 24"/>
            <p:cNvGrpSpPr>
              <a:grpSpLocks/>
            </p:cNvGrpSpPr>
            <p:nvPr/>
          </p:nvGrpSpPr>
          <p:grpSpPr bwMode="auto">
            <a:xfrm>
              <a:off x="2899" y="2700"/>
              <a:ext cx="240" cy="430"/>
              <a:chOff x="4176" y="2592"/>
              <a:chExt cx="528" cy="480"/>
            </a:xfrm>
          </p:grpSpPr>
          <p:sp>
            <p:nvSpPr>
              <p:cNvPr id="492577" name="Line 25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578" name="Line 26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579" name="Line 27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2566" name="Group 28"/>
            <p:cNvGrpSpPr>
              <a:grpSpLocks/>
            </p:cNvGrpSpPr>
            <p:nvPr/>
          </p:nvGrpSpPr>
          <p:grpSpPr bwMode="auto">
            <a:xfrm flipV="1">
              <a:off x="2371" y="2366"/>
              <a:ext cx="96" cy="287"/>
              <a:chOff x="864" y="960"/>
              <a:chExt cx="192" cy="288"/>
            </a:xfrm>
          </p:grpSpPr>
          <p:sp>
            <p:nvSpPr>
              <p:cNvPr id="492575" name="Line 29"/>
              <p:cNvSpPr>
                <a:spLocks noChangeShapeType="1"/>
              </p:cNvSpPr>
              <p:nvPr/>
            </p:nvSpPr>
            <p:spPr bwMode="auto">
              <a:xfrm flipH="1">
                <a:off x="8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576" name="Line 30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2567" name="Line 31"/>
            <p:cNvSpPr>
              <a:spLocks noChangeShapeType="1"/>
            </p:cNvSpPr>
            <p:nvPr/>
          </p:nvSpPr>
          <p:spPr bwMode="auto">
            <a:xfrm>
              <a:off x="2467" y="28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568" name="Line 32"/>
            <p:cNvSpPr>
              <a:spLocks noChangeShapeType="1"/>
            </p:cNvSpPr>
            <p:nvPr/>
          </p:nvSpPr>
          <p:spPr bwMode="auto">
            <a:xfrm>
              <a:off x="2467" y="30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569" name="Line 33"/>
            <p:cNvSpPr>
              <a:spLocks noChangeShapeType="1"/>
            </p:cNvSpPr>
            <p:nvPr/>
          </p:nvSpPr>
          <p:spPr bwMode="auto">
            <a:xfrm>
              <a:off x="2467" y="360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570" name="Line 34"/>
            <p:cNvSpPr>
              <a:spLocks noChangeShapeType="1"/>
            </p:cNvSpPr>
            <p:nvPr/>
          </p:nvSpPr>
          <p:spPr bwMode="auto">
            <a:xfrm>
              <a:off x="2467" y="379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571" name="Line 35"/>
            <p:cNvSpPr>
              <a:spLocks noChangeShapeType="1"/>
            </p:cNvSpPr>
            <p:nvPr/>
          </p:nvSpPr>
          <p:spPr bwMode="auto">
            <a:xfrm>
              <a:off x="3139" y="30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572" name="Line 36"/>
            <p:cNvSpPr>
              <a:spLocks noChangeShapeType="1"/>
            </p:cNvSpPr>
            <p:nvPr/>
          </p:nvSpPr>
          <p:spPr bwMode="auto">
            <a:xfrm>
              <a:off x="3139" y="28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573" name="Line 37"/>
            <p:cNvSpPr>
              <a:spLocks noChangeShapeType="1"/>
            </p:cNvSpPr>
            <p:nvPr/>
          </p:nvSpPr>
          <p:spPr bwMode="auto">
            <a:xfrm>
              <a:off x="3859" y="29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574" name="Line 38"/>
            <p:cNvSpPr>
              <a:spLocks noChangeShapeType="1"/>
            </p:cNvSpPr>
            <p:nvPr/>
          </p:nvSpPr>
          <p:spPr bwMode="auto">
            <a:xfrm>
              <a:off x="3859" y="28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⑵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p0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num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大于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p1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num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，则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p2=p1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，然后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后移一个结点。直至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p0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num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小于或等于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p1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num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。这时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p0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所指结点插在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所指结点之前。</a:t>
            </a:r>
          </a:p>
        </p:txBody>
      </p:sp>
      <p:grpSp>
        <p:nvGrpSpPr>
          <p:cNvPr id="1032239" name="Group 47"/>
          <p:cNvGrpSpPr>
            <a:grpSpLocks/>
          </p:cNvGrpSpPr>
          <p:nvPr/>
        </p:nvGrpSpPr>
        <p:grpSpPr bwMode="auto">
          <a:xfrm>
            <a:off x="187325" y="1677988"/>
            <a:ext cx="3581400" cy="3676650"/>
            <a:chOff x="118" y="1057"/>
            <a:chExt cx="2256" cy="2316"/>
          </a:xfrm>
        </p:grpSpPr>
        <p:sp>
          <p:nvSpPr>
            <p:cNvPr id="493618" name="Rectangle 9"/>
            <p:cNvSpPr>
              <a:spLocks noChangeArrowheads="1"/>
            </p:cNvSpPr>
            <p:nvPr/>
          </p:nvSpPr>
          <p:spPr bwMode="auto">
            <a:xfrm>
              <a:off x="118" y="1153"/>
              <a:ext cx="42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head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619" name="Rectangle 10"/>
            <p:cNvSpPr>
              <a:spLocks noChangeArrowheads="1"/>
            </p:cNvSpPr>
            <p:nvPr/>
          </p:nvSpPr>
          <p:spPr bwMode="auto">
            <a:xfrm>
              <a:off x="646" y="1345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620" name="Rectangle 11"/>
            <p:cNvSpPr>
              <a:spLocks noChangeArrowheads="1"/>
            </p:cNvSpPr>
            <p:nvPr/>
          </p:nvSpPr>
          <p:spPr bwMode="auto">
            <a:xfrm>
              <a:off x="1270" y="1345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621" name="Rectangle 12"/>
            <p:cNvSpPr>
              <a:spLocks noChangeArrowheads="1"/>
            </p:cNvSpPr>
            <p:nvPr/>
          </p:nvSpPr>
          <p:spPr bwMode="auto">
            <a:xfrm>
              <a:off x="1894" y="1345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NULL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622" name="Rectangle 13"/>
            <p:cNvSpPr>
              <a:spLocks noChangeArrowheads="1"/>
            </p:cNvSpPr>
            <p:nvPr/>
          </p:nvSpPr>
          <p:spPr bwMode="auto">
            <a:xfrm>
              <a:off x="1030" y="2099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99102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623" name="Rectangle 14"/>
            <p:cNvSpPr>
              <a:spLocks noChangeArrowheads="1"/>
            </p:cNvSpPr>
            <p:nvPr/>
          </p:nvSpPr>
          <p:spPr bwMode="auto">
            <a:xfrm>
              <a:off x="694" y="2147"/>
              <a:ext cx="24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624" name="Rectangle 15"/>
            <p:cNvSpPr>
              <a:spLocks noChangeArrowheads="1"/>
            </p:cNvSpPr>
            <p:nvPr/>
          </p:nvSpPr>
          <p:spPr bwMode="auto">
            <a:xfrm>
              <a:off x="1174" y="1057"/>
              <a:ext cx="23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625" name="Rectangle 16"/>
            <p:cNvSpPr>
              <a:spLocks noChangeArrowheads="1"/>
            </p:cNvSpPr>
            <p:nvPr/>
          </p:nvSpPr>
          <p:spPr bwMode="auto">
            <a:xfrm>
              <a:off x="310" y="1873"/>
              <a:ext cx="24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626" name="Rectangle 17"/>
            <p:cNvSpPr>
              <a:spLocks noChangeArrowheads="1"/>
            </p:cNvSpPr>
            <p:nvPr/>
          </p:nvSpPr>
          <p:spPr bwMode="auto">
            <a:xfrm>
              <a:off x="424" y="2708"/>
              <a:ext cx="1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FF3300"/>
                  </a:solidFill>
                </a:rPr>
                <a:t>(b) </a:t>
              </a:r>
              <a:r>
                <a:rPr kumimoji="0" lang="zh-CN" altLang="en-US" sz="2000">
                  <a:solidFill>
                    <a:srgbClr val="FF3300"/>
                  </a:solidFill>
                </a:rPr>
                <a:t>插入点位于链表中间</a:t>
              </a:r>
              <a:r>
                <a:rPr kumimoji="0" lang="zh-CN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93627" name="Rectangle 18"/>
            <p:cNvSpPr>
              <a:spLocks noChangeArrowheads="1"/>
            </p:cNvSpPr>
            <p:nvPr/>
          </p:nvSpPr>
          <p:spPr bwMode="auto">
            <a:xfrm>
              <a:off x="669" y="2931"/>
              <a:ext cx="158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p0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num&gt;p1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num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p2=p1, p1=p1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next</a:t>
              </a:r>
            </a:p>
          </p:txBody>
        </p:sp>
        <p:sp>
          <p:nvSpPr>
            <p:cNvPr id="493628" name="Rectangle 19"/>
            <p:cNvSpPr>
              <a:spLocks noChangeArrowheads="1"/>
            </p:cNvSpPr>
            <p:nvPr/>
          </p:nvSpPr>
          <p:spPr bwMode="auto">
            <a:xfrm>
              <a:off x="166" y="1345"/>
              <a:ext cx="304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629" name="Line 20"/>
            <p:cNvSpPr>
              <a:spLocks noChangeShapeType="1"/>
            </p:cNvSpPr>
            <p:nvPr/>
          </p:nvSpPr>
          <p:spPr bwMode="auto">
            <a:xfrm>
              <a:off x="454" y="139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30" name="Line 21"/>
            <p:cNvSpPr>
              <a:spLocks noChangeShapeType="1"/>
            </p:cNvSpPr>
            <p:nvPr/>
          </p:nvSpPr>
          <p:spPr bwMode="auto">
            <a:xfrm>
              <a:off x="742" y="21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93631" name="Group 22"/>
            <p:cNvGrpSpPr>
              <a:grpSpLocks/>
            </p:cNvGrpSpPr>
            <p:nvPr/>
          </p:nvGrpSpPr>
          <p:grpSpPr bwMode="auto">
            <a:xfrm>
              <a:off x="1702" y="1441"/>
              <a:ext cx="192" cy="480"/>
              <a:chOff x="4176" y="2592"/>
              <a:chExt cx="528" cy="480"/>
            </a:xfrm>
          </p:grpSpPr>
          <p:sp>
            <p:nvSpPr>
              <p:cNvPr id="493650" name="Line 23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51" name="Line 24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52" name="Line 25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3632" name="Group 26"/>
            <p:cNvGrpSpPr>
              <a:grpSpLocks/>
            </p:cNvGrpSpPr>
            <p:nvPr/>
          </p:nvGrpSpPr>
          <p:grpSpPr bwMode="auto">
            <a:xfrm>
              <a:off x="1078" y="1489"/>
              <a:ext cx="192" cy="384"/>
              <a:chOff x="4176" y="2592"/>
              <a:chExt cx="528" cy="480"/>
            </a:xfrm>
          </p:grpSpPr>
          <p:sp>
            <p:nvSpPr>
              <p:cNvPr id="493647" name="Line 2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48" name="Line 28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49" name="Line 29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3633" name="Group 30"/>
            <p:cNvGrpSpPr>
              <a:grpSpLocks/>
            </p:cNvGrpSpPr>
            <p:nvPr/>
          </p:nvGrpSpPr>
          <p:grpSpPr bwMode="auto">
            <a:xfrm flipV="1">
              <a:off x="1174" y="1153"/>
              <a:ext cx="96" cy="240"/>
              <a:chOff x="864" y="960"/>
              <a:chExt cx="192" cy="288"/>
            </a:xfrm>
          </p:grpSpPr>
          <p:sp>
            <p:nvSpPr>
              <p:cNvPr id="493645" name="Line 31"/>
              <p:cNvSpPr>
                <a:spLocks noChangeShapeType="1"/>
              </p:cNvSpPr>
              <p:nvPr/>
            </p:nvSpPr>
            <p:spPr bwMode="auto">
              <a:xfrm flipH="1">
                <a:off x="8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46" name="Line 32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3634" name="Group 33"/>
            <p:cNvGrpSpPr>
              <a:grpSpLocks/>
            </p:cNvGrpSpPr>
            <p:nvPr/>
          </p:nvGrpSpPr>
          <p:grpSpPr bwMode="auto">
            <a:xfrm>
              <a:off x="550" y="1489"/>
              <a:ext cx="96" cy="528"/>
              <a:chOff x="864" y="960"/>
              <a:chExt cx="192" cy="288"/>
            </a:xfrm>
          </p:grpSpPr>
          <p:sp>
            <p:nvSpPr>
              <p:cNvPr id="493643" name="Line 34"/>
              <p:cNvSpPr>
                <a:spLocks noChangeShapeType="1"/>
              </p:cNvSpPr>
              <p:nvPr/>
            </p:nvSpPr>
            <p:spPr bwMode="auto">
              <a:xfrm flipH="1">
                <a:off x="8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44" name="Line 35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3635" name="Line 36"/>
            <p:cNvSpPr>
              <a:spLocks noChangeShapeType="1"/>
            </p:cNvSpPr>
            <p:nvPr/>
          </p:nvSpPr>
          <p:spPr bwMode="auto">
            <a:xfrm>
              <a:off x="646" y="17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36" name="Line 37"/>
            <p:cNvSpPr>
              <a:spLocks noChangeShapeType="1"/>
            </p:cNvSpPr>
            <p:nvPr/>
          </p:nvSpPr>
          <p:spPr bwMode="auto">
            <a:xfrm>
              <a:off x="646" y="1585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37" name="Line 38"/>
            <p:cNvSpPr>
              <a:spLocks noChangeShapeType="1"/>
            </p:cNvSpPr>
            <p:nvPr/>
          </p:nvSpPr>
          <p:spPr bwMode="auto">
            <a:xfrm>
              <a:off x="1030" y="253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38" name="Line 39"/>
            <p:cNvSpPr>
              <a:spLocks noChangeShapeType="1"/>
            </p:cNvSpPr>
            <p:nvPr/>
          </p:nvSpPr>
          <p:spPr bwMode="auto">
            <a:xfrm>
              <a:off x="1030" y="229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39" name="Line 40"/>
            <p:cNvSpPr>
              <a:spLocks noChangeShapeType="1"/>
            </p:cNvSpPr>
            <p:nvPr/>
          </p:nvSpPr>
          <p:spPr bwMode="auto">
            <a:xfrm>
              <a:off x="1270" y="17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40" name="Line 41"/>
            <p:cNvSpPr>
              <a:spLocks noChangeShapeType="1"/>
            </p:cNvSpPr>
            <p:nvPr/>
          </p:nvSpPr>
          <p:spPr bwMode="auto">
            <a:xfrm>
              <a:off x="1270" y="1585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41" name="Line 42"/>
            <p:cNvSpPr>
              <a:spLocks noChangeShapeType="1"/>
            </p:cNvSpPr>
            <p:nvPr/>
          </p:nvSpPr>
          <p:spPr bwMode="auto">
            <a:xfrm>
              <a:off x="1894" y="172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42" name="Line 43"/>
            <p:cNvSpPr>
              <a:spLocks noChangeShapeType="1"/>
            </p:cNvSpPr>
            <p:nvPr/>
          </p:nvSpPr>
          <p:spPr bwMode="auto">
            <a:xfrm>
              <a:off x="1894" y="153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2238" name="Rectangle 46"/>
          <p:cNvSpPr>
            <a:spLocks noChangeArrowheads="1"/>
          </p:cNvSpPr>
          <p:nvPr/>
        </p:nvSpPr>
        <p:spPr bwMode="auto">
          <a:xfrm>
            <a:off x="655638" y="5424488"/>
            <a:ext cx="79565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⑶ </a:t>
            </a: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如果插入点在链表中间，则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p2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next=p0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kumimoji="0"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p0next=p1</a:t>
            </a:r>
            <a:r>
              <a:rPr kumimoji="0"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，新结点插入了链表。</a:t>
            </a:r>
          </a:p>
        </p:txBody>
      </p:sp>
      <p:grpSp>
        <p:nvGrpSpPr>
          <p:cNvPr id="1032280" name="Group 88"/>
          <p:cNvGrpSpPr>
            <a:grpSpLocks/>
          </p:cNvGrpSpPr>
          <p:nvPr/>
        </p:nvGrpSpPr>
        <p:grpSpPr bwMode="auto">
          <a:xfrm>
            <a:off x="4022725" y="1685925"/>
            <a:ext cx="4876800" cy="3611563"/>
            <a:chOff x="2469" y="1062"/>
            <a:chExt cx="3072" cy="2275"/>
          </a:xfrm>
        </p:grpSpPr>
        <p:sp>
          <p:nvSpPr>
            <p:cNvPr id="493579" name="Rectangle 49"/>
            <p:cNvSpPr>
              <a:spLocks noChangeArrowheads="1"/>
            </p:cNvSpPr>
            <p:nvPr/>
          </p:nvSpPr>
          <p:spPr bwMode="auto">
            <a:xfrm>
              <a:off x="4341" y="1398"/>
              <a:ext cx="519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580" name="Rectangle 50"/>
            <p:cNvSpPr>
              <a:spLocks noChangeArrowheads="1"/>
            </p:cNvSpPr>
            <p:nvPr/>
          </p:nvSpPr>
          <p:spPr bwMode="auto">
            <a:xfrm>
              <a:off x="5061" y="1398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NULL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581" name="Rectangle 51"/>
            <p:cNvSpPr>
              <a:spLocks noChangeArrowheads="1"/>
            </p:cNvSpPr>
            <p:nvPr/>
          </p:nvSpPr>
          <p:spPr bwMode="auto">
            <a:xfrm>
              <a:off x="4293" y="1062"/>
              <a:ext cx="192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582" name="Rectangle 52"/>
            <p:cNvSpPr>
              <a:spLocks noChangeArrowheads="1"/>
            </p:cNvSpPr>
            <p:nvPr/>
          </p:nvSpPr>
          <p:spPr bwMode="auto">
            <a:xfrm>
              <a:off x="2469" y="1158"/>
              <a:ext cx="434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head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583" name="Rectangle 53"/>
            <p:cNvSpPr>
              <a:spLocks noChangeArrowheads="1"/>
            </p:cNvSpPr>
            <p:nvPr/>
          </p:nvSpPr>
          <p:spPr bwMode="auto">
            <a:xfrm>
              <a:off x="2997" y="1398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584" name="Rectangle 54"/>
            <p:cNvSpPr>
              <a:spLocks noChangeArrowheads="1"/>
            </p:cNvSpPr>
            <p:nvPr/>
          </p:nvSpPr>
          <p:spPr bwMode="auto">
            <a:xfrm>
              <a:off x="3659" y="1994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99102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585" name="Rectangle 55"/>
            <p:cNvSpPr>
              <a:spLocks noChangeArrowheads="1"/>
            </p:cNvSpPr>
            <p:nvPr/>
          </p:nvSpPr>
          <p:spPr bwMode="auto">
            <a:xfrm>
              <a:off x="3323" y="213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586" name="Rectangle 56"/>
            <p:cNvSpPr>
              <a:spLocks noChangeArrowheads="1"/>
            </p:cNvSpPr>
            <p:nvPr/>
          </p:nvSpPr>
          <p:spPr bwMode="auto">
            <a:xfrm>
              <a:off x="2613" y="1974"/>
              <a:ext cx="29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587" name="Rectangle 57"/>
            <p:cNvSpPr>
              <a:spLocks noChangeArrowheads="1"/>
            </p:cNvSpPr>
            <p:nvPr/>
          </p:nvSpPr>
          <p:spPr bwMode="auto">
            <a:xfrm>
              <a:off x="3312" y="2674"/>
              <a:ext cx="1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FF3300"/>
                  </a:solidFill>
                </a:rPr>
                <a:t>(c) </a:t>
              </a:r>
              <a:r>
                <a:rPr kumimoji="0" lang="zh-CN" altLang="en-US" sz="2000">
                  <a:solidFill>
                    <a:srgbClr val="FF3300"/>
                  </a:solidFill>
                </a:rPr>
                <a:t>链接新结点 </a:t>
              </a:r>
            </a:p>
          </p:txBody>
        </p:sp>
        <p:sp>
          <p:nvSpPr>
            <p:cNvPr id="493588" name="Rectangle 58"/>
            <p:cNvSpPr>
              <a:spLocks noChangeArrowheads="1"/>
            </p:cNvSpPr>
            <p:nvPr/>
          </p:nvSpPr>
          <p:spPr bwMode="auto">
            <a:xfrm>
              <a:off x="2889" y="2895"/>
              <a:ext cx="227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p0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num ≤p1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num</a:t>
              </a: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p2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next=p0, p0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next=p1</a:t>
              </a:r>
            </a:p>
          </p:txBody>
        </p:sp>
        <p:sp>
          <p:nvSpPr>
            <p:cNvPr id="493589" name="Rectangle 59"/>
            <p:cNvSpPr>
              <a:spLocks noChangeArrowheads="1"/>
            </p:cNvSpPr>
            <p:nvPr/>
          </p:nvSpPr>
          <p:spPr bwMode="auto">
            <a:xfrm>
              <a:off x="2517" y="1350"/>
              <a:ext cx="304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3590" name="Line 60"/>
            <p:cNvSpPr>
              <a:spLocks noChangeShapeType="1"/>
            </p:cNvSpPr>
            <p:nvPr/>
          </p:nvSpPr>
          <p:spPr bwMode="auto">
            <a:xfrm>
              <a:off x="2805" y="144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591" name="Line 61"/>
            <p:cNvSpPr>
              <a:spLocks noChangeShapeType="1"/>
            </p:cNvSpPr>
            <p:nvPr/>
          </p:nvSpPr>
          <p:spPr bwMode="auto">
            <a:xfrm>
              <a:off x="3419" y="218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93592" name="Group 62"/>
            <p:cNvGrpSpPr>
              <a:grpSpLocks/>
            </p:cNvGrpSpPr>
            <p:nvPr/>
          </p:nvGrpSpPr>
          <p:grpSpPr bwMode="auto">
            <a:xfrm>
              <a:off x="4821" y="1494"/>
              <a:ext cx="240" cy="432"/>
              <a:chOff x="4176" y="2592"/>
              <a:chExt cx="528" cy="480"/>
            </a:xfrm>
          </p:grpSpPr>
          <p:sp>
            <p:nvSpPr>
              <p:cNvPr id="493615" name="Line 63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16" name="Line 64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17" name="Line 65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3593" name="Group 66"/>
            <p:cNvGrpSpPr>
              <a:grpSpLocks/>
            </p:cNvGrpSpPr>
            <p:nvPr/>
          </p:nvGrpSpPr>
          <p:grpSpPr bwMode="auto">
            <a:xfrm flipV="1">
              <a:off x="3429" y="1926"/>
              <a:ext cx="240" cy="144"/>
              <a:chOff x="4176" y="2592"/>
              <a:chExt cx="528" cy="480"/>
            </a:xfrm>
          </p:grpSpPr>
          <p:sp>
            <p:nvSpPr>
              <p:cNvPr id="493612" name="Line 6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13" name="Line 68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14" name="Line 69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3594" name="Group 70"/>
            <p:cNvGrpSpPr>
              <a:grpSpLocks/>
            </p:cNvGrpSpPr>
            <p:nvPr/>
          </p:nvGrpSpPr>
          <p:grpSpPr bwMode="auto">
            <a:xfrm>
              <a:off x="4101" y="1542"/>
              <a:ext cx="240" cy="954"/>
              <a:chOff x="4176" y="2592"/>
              <a:chExt cx="528" cy="480"/>
            </a:xfrm>
          </p:grpSpPr>
          <p:sp>
            <p:nvSpPr>
              <p:cNvPr id="493609" name="Line 71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10" name="Line 72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11" name="Line 73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3595" name="Group 74"/>
            <p:cNvGrpSpPr>
              <a:grpSpLocks/>
            </p:cNvGrpSpPr>
            <p:nvPr/>
          </p:nvGrpSpPr>
          <p:grpSpPr bwMode="auto">
            <a:xfrm>
              <a:off x="2853" y="1542"/>
              <a:ext cx="144" cy="528"/>
              <a:chOff x="864" y="960"/>
              <a:chExt cx="192" cy="288"/>
            </a:xfrm>
          </p:grpSpPr>
          <p:sp>
            <p:nvSpPr>
              <p:cNvPr id="493607" name="Line 75"/>
              <p:cNvSpPr>
                <a:spLocks noChangeShapeType="1"/>
              </p:cNvSpPr>
              <p:nvPr/>
            </p:nvSpPr>
            <p:spPr bwMode="auto">
              <a:xfrm flipH="1">
                <a:off x="8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08" name="Line 76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3596" name="Group 77"/>
            <p:cNvGrpSpPr>
              <a:grpSpLocks/>
            </p:cNvGrpSpPr>
            <p:nvPr/>
          </p:nvGrpSpPr>
          <p:grpSpPr bwMode="auto">
            <a:xfrm flipV="1">
              <a:off x="4245" y="1158"/>
              <a:ext cx="96" cy="288"/>
              <a:chOff x="864" y="960"/>
              <a:chExt cx="192" cy="288"/>
            </a:xfrm>
          </p:grpSpPr>
          <p:sp>
            <p:nvSpPr>
              <p:cNvPr id="493605" name="Line 78"/>
              <p:cNvSpPr>
                <a:spLocks noChangeShapeType="1"/>
              </p:cNvSpPr>
              <p:nvPr/>
            </p:nvSpPr>
            <p:spPr bwMode="auto">
              <a:xfrm flipH="1">
                <a:off x="8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06" name="Line 79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3597" name="Line 80"/>
            <p:cNvSpPr>
              <a:spLocks noChangeShapeType="1"/>
            </p:cNvSpPr>
            <p:nvPr/>
          </p:nvSpPr>
          <p:spPr bwMode="auto">
            <a:xfrm>
              <a:off x="2997" y="163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598" name="Line 81"/>
            <p:cNvSpPr>
              <a:spLocks noChangeShapeType="1"/>
            </p:cNvSpPr>
            <p:nvPr/>
          </p:nvSpPr>
          <p:spPr bwMode="auto">
            <a:xfrm>
              <a:off x="2997" y="18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599" name="Line 82"/>
            <p:cNvSpPr>
              <a:spLocks noChangeShapeType="1"/>
            </p:cNvSpPr>
            <p:nvPr/>
          </p:nvSpPr>
          <p:spPr bwMode="auto">
            <a:xfrm>
              <a:off x="3659" y="2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00" name="Line 83"/>
            <p:cNvSpPr>
              <a:spLocks noChangeShapeType="1"/>
            </p:cNvSpPr>
            <p:nvPr/>
          </p:nvSpPr>
          <p:spPr bwMode="auto">
            <a:xfrm>
              <a:off x="3659" y="242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01" name="Line 84"/>
            <p:cNvSpPr>
              <a:spLocks noChangeShapeType="1"/>
            </p:cNvSpPr>
            <p:nvPr/>
          </p:nvSpPr>
          <p:spPr bwMode="auto">
            <a:xfrm>
              <a:off x="4341" y="163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02" name="Line 85"/>
            <p:cNvSpPr>
              <a:spLocks noChangeShapeType="1"/>
            </p:cNvSpPr>
            <p:nvPr/>
          </p:nvSpPr>
          <p:spPr bwMode="auto">
            <a:xfrm>
              <a:off x="4341" y="183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03" name="Line 86"/>
            <p:cNvSpPr>
              <a:spLocks noChangeShapeType="1"/>
            </p:cNvSpPr>
            <p:nvPr/>
          </p:nvSpPr>
          <p:spPr bwMode="auto">
            <a:xfrm>
              <a:off x="5061" y="17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04" name="Line 87"/>
            <p:cNvSpPr>
              <a:spLocks noChangeShapeType="1"/>
            </p:cNvSpPr>
            <p:nvPr/>
          </p:nvSpPr>
          <p:spPr bwMode="auto">
            <a:xfrm>
              <a:off x="5061" y="159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4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结构体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结构体是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一种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构造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数据类型。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与其他高级语言中的“记录”类似。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定义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：由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相互关联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不同数据类型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的数据组成的有机整体。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用途：为处理复杂的数据结构提供了手段。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        为函数间传递不同类型的参数提供了便利。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关键字：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struct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kumimoji="0"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结构体类型定义</a:t>
            </a:r>
          </a:p>
        </p:txBody>
      </p:sp>
      <p:sp>
        <p:nvSpPr>
          <p:cNvPr id="942088" name="Text Box 8"/>
          <p:cNvSpPr txBox="1">
            <a:spLocks noChangeArrowheads="1"/>
          </p:cNvSpPr>
          <p:nvPr/>
        </p:nvSpPr>
        <p:spPr bwMode="auto">
          <a:xfrm>
            <a:off x="4308475" y="3862388"/>
            <a:ext cx="3522663" cy="2609850"/>
          </a:xfrm>
          <a:prstGeom prst="rect">
            <a:avLst/>
          </a:prstGeom>
          <a:solidFill>
            <a:srgbClr val="FFEFFB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190800" rIns="90000" bIns="190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struct</a:t>
            </a:r>
            <a:r>
              <a:rPr lang="en-US" altLang="zh-CN" sz="240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结构体名]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2"/>
                </a:solidFill>
                <a:latin typeface="+mn-ea"/>
                <a:ea typeface="+mn-ea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类型标识符  成员名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 类型标识符  成员名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…………….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}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942089" name="AutoShape 9"/>
          <p:cNvSpPr>
            <a:spLocks noChangeArrowheads="1"/>
          </p:cNvSpPr>
          <p:nvPr/>
        </p:nvSpPr>
        <p:spPr bwMode="auto">
          <a:xfrm>
            <a:off x="6557963" y="5997575"/>
            <a:ext cx="2374900" cy="860425"/>
          </a:xfrm>
          <a:prstGeom prst="wedgeRectCallout">
            <a:avLst>
              <a:gd name="adj1" fmla="val -24560"/>
              <a:gd name="adj2" fmla="val -97972"/>
            </a:avLst>
          </a:prstGeom>
          <a:solidFill>
            <a:srgbClr val="FFCC99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成员类型可以是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基本型或构造型</a:t>
            </a:r>
          </a:p>
        </p:txBody>
      </p:sp>
      <p:sp>
        <p:nvSpPr>
          <p:cNvPr id="942090" name="AutoShape 10"/>
          <p:cNvSpPr>
            <a:spLocks noChangeArrowheads="1"/>
          </p:cNvSpPr>
          <p:nvPr/>
        </p:nvSpPr>
        <p:spPr bwMode="auto">
          <a:xfrm>
            <a:off x="1627188" y="5051425"/>
            <a:ext cx="2266950" cy="860425"/>
          </a:xfrm>
          <a:prstGeom prst="wedgeRectCallout">
            <a:avLst>
              <a:gd name="adj1" fmla="val 72690"/>
              <a:gd name="adj2" fmla="val -130259"/>
            </a:avLst>
          </a:prstGeom>
          <a:solidFill>
            <a:srgbClr val="FFCC99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struct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zh-CN" altLang="zh-CN" sz="2400">
                <a:solidFill>
                  <a:schemeClr val="tx2"/>
                </a:solidFill>
                <a:latin typeface="+mn-ea"/>
                <a:ea typeface="+mn-ea"/>
              </a:rPr>
              <a:t>关键字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不能省略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42091" name="AutoShape 11"/>
          <p:cNvSpPr>
            <a:spLocks noChangeArrowheads="1"/>
          </p:cNvSpPr>
          <p:nvPr/>
        </p:nvSpPr>
        <p:spPr bwMode="auto">
          <a:xfrm>
            <a:off x="6438900" y="2673350"/>
            <a:ext cx="2476500" cy="860425"/>
          </a:xfrm>
          <a:prstGeom prst="wedgeRectCallout">
            <a:avLst>
              <a:gd name="adj1" fmla="val -66157"/>
              <a:gd name="adj2" fmla="val 107750"/>
            </a:avLst>
          </a:prstGeom>
          <a:solidFill>
            <a:srgbClr val="FFCC99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合法标识符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可省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400">
                <a:solidFill>
                  <a:srgbClr val="009900"/>
                </a:solidFill>
                <a:latin typeface="+mn-ea"/>
                <a:ea typeface="+mn-ea"/>
              </a:rPr>
              <a:t>无名结构体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42095" name="AutoShape 15"/>
          <p:cNvSpPr>
            <a:spLocks noChangeArrowheads="1"/>
          </p:cNvSpPr>
          <p:nvPr/>
        </p:nvSpPr>
        <p:spPr bwMode="auto">
          <a:xfrm>
            <a:off x="2144713" y="6378427"/>
            <a:ext cx="1774825" cy="463846"/>
          </a:xfrm>
          <a:prstGeom prst="wedgeRectCallout">
            <a:avLst>
              <a:gd name="adj1" fmla="val 85329"/>
              <a:gd name="adj2" fmla="val -66028"/>
            </a:avLst>
          </a:prstGeom>
          <a:solidFill>
            <a:srgbClr val="FFCC99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rgbClr val="FF5050"/>
                </a:solidFill>
                <a:latin typeface="+mn-ea"/>
                <a:ea typeface="+mn-ea"/>
              </a:rPr>
              <a:t>；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不能省略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42096" name="Text Box 16"/>
          <p:cNvSpPr txBox="1">
            <a:spLocks noChangeArrowheads="1"/>
          </p:cNvSpPr>
          <p:nvPr/>
        </p:nvSpPr>
        <p:spPr bwMode="auto">
          <a:xfrm>
            <a:off x="423863" y="2641600"/>
            <a:ext cx="4424362" cy="984250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注意：这只是声明一种数据类型并没有定义变量。</a:t>
            </a:r>
            <a:endParaRPr lang="zh-CN" altLang="en-US" sz="3200" b="0" smtClean="0">
              <a:solidFill>
                <a:srgbClr val="FF5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16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42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42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8" grpId="0" animBg="1" autoUpdateAnimBg="0"/>
      <p:bldP spid="942089" grpId="0" animBg="1" autoUpdateAnimBg="0"/>
      <p:bldP spid="942090" grpId="0" animBg="1" autoUpdateAnimBg="0"/>
      <p:bldP spid="942091" grpId="0" animBg="1" autoUpdateAnimBg="0"/>
      <p:bldP spid="942095" grpId="0" animBg="1" autoUpdateAnimBg="0"/>
      <p:bldP spid="94209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⑷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如果插入点位于最前面，则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head=p0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p0 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next=p1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kumimoji="0"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34290" name="Group 50"/>
          <p:cNvGrpSpPr>
            <a:grpSpLocks/>
          </p:cNvGrpSpPr>
          <p:nvPr/>
        </p:nvGrpSpPr>
        <p:grpSpPr bwMode="auto">
          <a:xfrm>
            <a:off x="568325" y="1204913"/>
            <a:ext cx="4876800" cy="2759075"/>
            <a:chOff x="146" y="759"/>
            <a:chExt cx="3072" cy="1738"/>
          </a:xfrm>
        </p:grpSpPr>
        <p:sp>
          <p:nvSpPr>
            <p:cNvPr id="494641" name="Rectangle 9"/>
            <p:cNvSpPr>
              <a:spLocks noChangeArrowheads="1"/>
            </p:cNvSpPr>
            <p:nvPr/>
          </p:nvSpPr>
          <p:spPr bwMode="auto">
            <a:xfrm>
              <a:off x="2690" y="999"/>
              <a:ext cx="523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NULL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42" name="Rectangle 10"/>
            <p:cNvSpPr>
              <a:spLocks noChangeArrowheads="1"/>
            </p:cNvSpPr>
            <p:nvPr/>
          </p:nvSpPr>
          <p:spPr bwMode="auto">
            <a:xfrm>
              <a:off x="146" y="855"/>
              <a:ext cx="4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head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43" name="Rectangle 11"/>
            <p:cNvSpPr>
              <a:spLocks noChangeArrowheads="1"/>
            </p:cNvSpPr>
            <p:nvPr/>
          </p:nvSpPr>
          <p:spPr bwMode="auto">
            <a:xfrm>
              <a:off x="722" y="1479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99100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44" name="Rectangle 12"/>
            <p:cNvSpPr>
              <a:spLocks noChangeArrowheads="1"/>
            </p:cNvSpPr>
            <p:nvPr/>
          </p:nvSpPr>
          <p:spPr bwMode="auto">
            <a:xfrm>
              <a:off x="2066" y="999"/>
              <a:ext cx="472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45" name="Rectangle 13"/>
            <p:cNvSpPr>
              <a:spLocks noChangeArrowheads="1"/>
            </p:cNvSpPr>
            <p:nvPr/>
          </p:nvSpPr>
          <p:spPr bwMode="auto">
            <a:xfrm>
              <a:off x="1442" y="999"/>
              <a:ext cx="477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46" name="Rectangle 14"/>
            <p:cNvSpPr>
              <a:spLocks noChangeArrowheads="1"/>
            </p:cNvSpPr>
            <p:nvPr/>
          </p:nvSpPr>
          <p:spPr bwMode="auto">
            <a:xfrm>
              <a:off x="386" y="1767"/>
              <a:ext cx="24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47" name="Rectangle 15"/>
            <p:cNvSpPr>
              <a:spLocks noChangeArrowheads="1"/>
            </p:cNvSpPr>
            <p:nvPr/>
          </p:nvSpPr>
          <p:spPr bwMode="auto">
            <a:xfrm>
              <a:off x="1250" y="759"/>
              <a:ext cx="24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48" name="Rectangle 16"/>
            <p:cNvSpPr>
              <a:spLocks noChangeArrowheads="1"/>
            </p:cNvSpPr>
            <p:nvPr/>
          </p:nvSpPr>
          <p:spPr bwMode="auto">
            <a:xfrm>
              <a:off x="1433" y="1806"/>
              <a:ext cx="13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FF3300"/>
                  </a:solidFill>
                </a:rPr>
                <a:t>(d) </a:t>
              </a:r>
              <a:r>
                <a:rPr kumimoji="0" lang="zh-CN" altLang="en-US" sz="2000">
                  <a:solidFill>
                    <a:srgbClr val="FF3300"/>
                  </a:solidFill>
                </a:rPr>
                <a:t>结点插在表首 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94649" name="Rectangle 17"/>
            <p:cNvSpPr>
              <a:spLocks noChangeArrowheads="1"/>
            </p:cNvSpPr>
            <p:nvPr/>
          </p:nvSpPr>
          <p:spPr bwMode="auto">
            <a:xfrm>
              <a:off x="1460" y="2007"/>
              <a:ext cx="16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p0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num &lt; p1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num</a:t>
              </a:r>
              <a:r>
                <a:rPr kumimoji="0"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94650" name="Rectangle 18"/>
            <p:cNvSpPr>
              <a:spLocks noChangeArrowheads="1"/>
            </p:cNvSpPr>
            <p:nvPr/>
          </p:nvSpPr>
          <p:spPr bwMode="auto">
            <a:xfrm>
              <a:off x="1368" y="2247"/>
              <a:ext cx="17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head=p0, p0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next=p1</a:t>
              </a:r>
            </a:p>
          </p:txBody>
        </p:sp>
        <p:sp>
          <p:nvSpPr>
            <p:cNvPr id="494651" name="Rectangle 19"/>
            <p:cNvSpPr>
              <a:spLocks noChangeArrowheads="1"/>
            </p:cNvSpPr>
            <p:nvPr/>
          </p:nvSpPr>
          <p:spPr bwMode="auto">
            <a:xfrm>
              <a:off x="242" y="1047"/>
              <a:ext cx="304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494652" name="Group 20"/>
            <p:cNvGrpSpPr>
              <a:grpSpLocks/>
            </p:cNvGrpSpPr>
            <p:nvPr/>
          </p:nvGrpSpPr>
          <p:grpSpPr bwMode="auto">
            <a:xfrm>
              <a:off x="1106" y="1143"/>
              <a:ext cx="336" cy="850"/>
              <a:chOff x="4176" y="2592"/>
              <a:chExt cx="528" cy="480"/>
            </a:xfrm>
          </p:grpSpPr>
          <p:sp>
            <p:nvSpPr>
              <p:cNvPr id="494679" name="Line 21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80" name="Line 22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81" name="Line 23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4653" name="Group 24"/>
            <p:cNvGrpSpPr>
              <a:grpSpLocks/>
            </p:cNvGrpSpPr>
            <p:nvPr/>
          </p:nvGrpSpPr>
          <p:grpSpPr bwMode="auto">
            <a:xfrm>
              <a:off x="2498" y="1095"/>
              <a:ext cx="192" cy="480"/>
              <a:chOff x="4176" y="2592"/>
              <a:chExt cx="528" cy="480"/>
            </a:xfrm>
          </p:grpSpPr>
          <p:sp>
            <p:nvSpPr>
              <p:cNvPr id="494676" name="Line 25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77" name="Line 26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78" name="Line 27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4654" name="Group 28"/>
            <p:cNvGrpSpPr>
              <a:grpSpLocks/>
            </p:cNvGrpSpPr>
            <p:nvPr/>
          </p:nvGrpSpPr>
          <p:grpSpPr bwMode="auto">
            <a:xfrm>
              <a:off x="1874" y="1095"/>
              <a:ext cx="192" cy="480"/>
              <a:chOff x="4176" y="2592"/>
              <a:chExt cx="528" cy="480"/>
            </a:xfrm>
          </p:grpSpPr>
          <p:sp>
            <p:nvSpPr>
              <p:cNvPr id="494673" name="Line 29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74" name="Line 3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75" name="Line 31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4655" name="Group 32"/>
            <p:cNvGrpSpPr>
              <a:grpSpLocks/>
            </p:cNvGrpSpPr>
            <p:nvPr/>
          </p:nvGrpSpPr>
          <p:grpSpPr bwMode="auto">
            <a:xfrm>
              <a:off x="626" y="1623"/>
              <a:ext cx="96" cy="288"/>
              <a:chOff x="864" y="960"/>
              <a:chExt cx="192" cy="288"/>
            </a:xfrm>
          </p:grpSpPr>
          <p:sp>
            <p:nvSpPr>
              <p:cNvPr id="494671" name="Line 33"/>
              <p:cNvSpPr>
                <a:spLocks noChangeShapeType="1"/>
              </p:cNvSpPr>
              <p:nvPr/>
            </p:nvSpPr>
            <p:spPr bwMode="auto">
              <a:xfrm flipH="1">
                <a:off x="8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72" name="Line 34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4656" name="Group 35"/>
            <p:cNvGrpSpPr>
              <a:grpSpLocks/>
            </p:cNvGrpSpPr>
            <p:nvPr/>
          </p:nvGrpSpPr>
          <p:grpSpPr bwMode="auto">
            <a:xfrm flipV="1">
              <a:off x="530" y="1143"/>
              <a:ext cx="192" cy="384"/>
              <a:chOff x="4176" y="2592"/>
              <a:chExt cx="528" cy="480"/>
            </a:xfrm>
          </p:grpSpPr>
          <p:sp>
            <p:nvSpPr>
              <p:cNvPr id="494668" name="Line 36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69" name="Line 3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70" name="Line 38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4657" name="Group 39"/>
            <p:cNvGrpSpPr>
              <a:grpSpLocks/>
            </p:cNvGrpSpPr>
            <p:nvPr/>
          </p:nvGrpSpPr>
          <p:grpSpPr bwMode="auto">
            <a:xfrm flipV="1">
              <a:off x="1250" y="759"/>
              <a:ext cx="192" cy="288"/>
              <a:chOff x="864" y="960"/>
              <a:chExt cx="192" cy="288"/>
            </a:xfrm>
          </p:grpSpPr>
          <p:sp>
            <p:nvSpPr>
              <p:cNvPr id="494666" name="Line 40"/>
              <p:cNvSpPr>
                <a:spLocks noChangeShapeType="1"/>
              </p:cNvSpPr>
              <p:nvPr/>
            </p:nvSpPr>
            <p:spPr bwMode="auto">
              <a:xfrm flipH="1">
                <a:off x="8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67" name="Line 41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4658" name="Line 42"/>
            <p:cNvSpPr>
              <a:spLocks noChangeShapeType="1"/>
            </p:cNvSpPr>
            <p:nvPr/>
          </p:nvSpPr>
          <p:spPr bwMode="auto">
            <a:xfrm>
              <a:off x="722" y="17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59" name="Line 43"/>
            <p:cNvSpPr>
              <a:spLocks noChangeShapeType="1"/>
            </p:cNvSpPr>
            <p:nvPr/>
          </p:nvSpPr>
          <p:spPr bwMode="auto">
            <a:xfrm>
              <a:off x="722" y="191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60" name="Line 44"/>
            <p:cNvSpPr>
              <a:spLocks noChangeShapeType="1"/>
            </p:cNvSpPr>
            <p:nvPr/>
          </p:nvSpPr>
          <p:spPr bwMode="auto">
            <a:xfrm>
              <a:off x="1442" y="143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61" name="Line 45"/>
            <p:cNvSpPr>
              <a:spLocks noChangeShapeType="1"/>
            </p:cNvSpPr>
            <p:nvPr/>
          </p:nvSpPr>
          <p:spPr bwMode="auto">
            <a:xfrm>
              <a:off x="1442" y="12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62" name="Line 46"/>
            <p:cNvSpPr>
              <a:spLocks noChangeShapeType="1"/>
            </p:cNvSpPr>
            <p:nvPr/>
          </p:nvSpPr>
          <p:spPr bwMode="auto">
            <a:xfrm>
              <a:off x="2066" y="143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63" name="Line 47"/>
            <p:cNvSpPr>
              <a:spLocks noChangeShapeType="1"/>
            </p:cNvSpPr>
            <p:nvPr/>
          </p:nvSpPr>
          <p:spPr bwMode="auto">
            <a:xfrm>
              <a:off x="2066" y="12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64" name="Line 48"/>
            <p:cNvSpPr>
              <a:spLocks noChangeShapeType="1"/>
            </p:cNvSpPr>
            <p:nvPr/>
          </p:nvSpPr>
          <p:spPr bwMode="auto">
            <a:xfrm>
              <a:off x="2690" y="13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65" name="Line 49"/>
            <p:cNvSpPr>
              <a:spLocks noChangeShapeType="1"/>
            </p:cNvSpPr>
            <p:nvPr/>
          </p:nvSpPr>
          <p:spPr bwMode="auto">
            <a:xfrm>
              <a:off x="2690" y="123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291" name="Rectangle 51"/>
          <p:cNvSpPr>
            <a:spLocks noChangeArrowheads="1"/>
          </p:cNvSpPr>
          <p:nvPr/>
        </p:nvSpPr>
        <p:spPr bwMode="auto">
          <a:xfrm>
            <a:off x="346075" y="4127500"/>
            <a:ext cx="3511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⑸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如果插入点位于最后面，则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不再后移，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next=p0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p0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next=NULL</a:t>
            </a:r>
          </a:p>
        </p:txBody>
      </p:sp>
      <p:grpSp>
        <p:nvGrpSpPr>
          <p:cNvPr id="1034331" name="Group 91"/>
          <p:cNvGrpSpPr>
            <a:grpSpLocks/>
          </p:cNvGrpSpPr>
          <p:nvPr/>
        </p:nvGrpSpPr>
        <p:grpSpPr bwMode="auto">
          <a:xfrm>
            <a:off x="3986213" y="3906838"/>
            <a:ext cx="4953000" cy="2759075"/>
            <a:chOff x="2511" y="2461"/>
            <a:chExt cx="3120" cy="1738"/>
          </a:xfrm>
        </p:grpSpPr>
        <p:sp>
          <p:nvSpPr>
            <p:cNvPr id="494603" name="Rectangle 53"/>
            <p:cNvSpPr>
              <a:spLocks noChangeArrowheads="1"/>
            </p:cNvSpPr>
            <p:nvPr/>
          </p:nvSpPr>
          <p:spPr bwMode="auto">
            <a:xfrm>
              <a:off x="4287" y="2461"/>
              <a:ext cx="25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04" name="Rectangle 54"/>
            <p:cNvSpPr>
              <a:spLocks noChangeArrowheads="1"/>
            </p:cNvSpPr>
            <p:nvPr/>
          </p:nvSpPr>
          <p:spPr bwMode="auto">
            <a:xfrm>
              <a:off x="3087" y="2749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99101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05" name="Rectangle 55"/>
            <p:cNvSpPr>
              <a:spLocks noChangeArrowheads="1"/>
            </p:cNvSpPr>
            <p:nvPr/>
          </p:nvSpPr>
          <p:spPr bwMode="auto">
            <a:xfrm>
              <a:off x="4383" y="2749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99107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06" name="Rectangle 56"/>
            <p:cNvSpPr>
              <a:spLocks noChangeArrowheads="1"/>
            </p:cNvSpPr>
            <p:nvPr/>
          </p:nvSpPr>
          <p:spPr bwMode="auto">
            <a:xfrm>
              <a:off x="3711" y="2749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99103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07" name="Rectangle 57"/>
            <p:cNvSpPr>
              <a:spLocks noChangeArrowheads="1"/>
            </p:cNvSpPr>
            <p:nvPr/>
          </p:nvSpPr>
          <p:spPr bwMode="auto">
            <a:xfrm>
              <a:off x="5151" y="3421"/>
              <a:ext cx="480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99109</a:t>
              </a:r>
            </a:p>
            <a:p>
              <a:pPr algn="ctr"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94608" name="Rectangle 58"/>
            <p:cNvSpPr>
              <a:spLocks noChangeArrowheads="1"/>
            </p:cNvSpPr>
            <p:nvPr/>
          </p:nvSpPr>
          <p:spPr bwMode="auto">
            <a:xfrm>
              <a:off x="5055" y="3085"/>
              <a:ext cx="28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p0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09" name="Rectangle 59"/>
            <p:cNvSpPr>
              <a:spLocks noChangeArrowheads="1"/>
            </p:cNvSpPr>
            <p:nvPr/>
          </p:nvSpPr>
          <p:spPr bwMode="auto">
            <a:xfrm>
              <a:off x="2991" y="3517"/>
              <a:ext cx="1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FF3300"/>
                  </a:solidFill>
                </a:rPr>
                <a:t>(e) </a:t>
              </a:r>
              <a:r>
                <a:rPr kumimoji="0" lang="zh-CN" altLang="en-US" sz="2000">
                  <a:solidFill>
                    <a:srgbClr val="FF3300"/>
                  </a:solidFill>
                </a:rPr>
                <a:t>结点插在表尾 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94610" name="Rectangle 60"/>
            <p:cNvSpPr>
              <a:spLocks noChangeArrowheads="1"/>
            </p:cNvSpPr>
            <p:nvPr/>
          </p:nvSpPr>
          <p:spPr bwMode="auto">
            <a:xfrm>
              <a:off x="3148" y="3709"/>
              <a:ext cx="1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p1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next = p0</a:t>
              </a:r>
              <a:r>
                <a:rPr kumimoji="0"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94611" name="Rectangle 61"/>
            <p:cNvSpPr>
              <a:spLocks noChangeArrowheads="1"/>
            </p:cNvSpPr>
            <p:nvPr/>
          </p:nvSpPr>
          <p:spPr bwMode="auto">
            <a:xfrm>
              <a:off x="3039" y="3949"/>
              <a:ext cx="1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rgbClr val="0000FF"/>
                  </a:solidFill>
                </a:rPr>
                <a:t>p0</a:t>
              </a:r>
              <a:r>
                <a:rPr kumimoji="0"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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next = NULL</a:t>
              </a:r>
            </a:p>
          </p:txBody>
        </p:sp>
        <p:sp>
          <p:nvSpPr>
            <p:cNvPr id="494612" name="Rectangle 62"/>
            <p:cNvSpPr>
              <a:spLocks noChangeArrowheads="1"/>
            </p:cNvSpPr>
            <p:nvPr/>
          </p:nvSpPr>
          <p:spPr bwMode="auto">
            <a:xfrm>
              <a:off x="2511" y="2509"/>
              <a:ext cx="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head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13" name="Rectangle 63"/>
            <p:cNvSpPr>
              <a:spLocks noChangeArrowheads="1"/>
            </p:cNvSpPr>
            <p:nvPr/>
          </p:nvSpPr>
          <p:spPr bwMode="auto">
            <a:xfrm>
              <a:off x="2607" y="2749"/>
              <a:ext cx="304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4614" name="Line 64"/>
            <p:cNvSpPr>
              <a:spLocks noChangeShapeType="1"/>
            </p:cNvSpPr>
            <p:nvPr/>
          </p:nvSpPr>
          <p:spPr bwMode="auto">
            <a:xfrm>
              <a:off x="2847" y="279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94615" name="Group 65"/>
            <p:cNvGrpSpPr>
              <a:grpSpLocks/>
            </p:cNvGrpSpPr>
            <p:nvPr/>
          </p:nvGrpSpPr>
          <p:grpSpPr bwMode="auto">
            <a:xfrm>
              <a:off x="4095" y="2845"/>
              <a:ext cx="288" cy="480"/>
              <a:chOff x="4176" y="2592"/>
              <a:chExt cx="528" cy="480"/>
            </a:xfrm>
          </p:grpSpPr>
          <p:sp>
            <p:nvSpPr>
              <p:cNvPr id="494638" name="Line 66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39" name="Line 6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40" name="Line 68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4616" name="Group 69"/>
            <p:cNvGrpSpPr>
              <a:grpSpLocks/>
            </p:cNvGrpSpPr>
            <p:nvPr/>
          </p:nvGrpSpPr>
          <p:grpSpPr bwMode="auto">
            <a:xfrm>
              <a:off x="3519" y="2845"/>
              <a:ext cx="192" cy="480"/>
              <a:chOff x="4176" y="2592"/>
              <a:chExt cx="528" cy="480"/>
            </a:xfrm>
          </p:grpSpPr>
          <p:sp>
            <p:nvSpPr>
              <p:cNvPr id="494635" name="Line 7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36" name="Line 71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37" name="Line 72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4617" name="Group 73"/>
            <p:cNvGrpSpPr>
              <a:grpSpLocks/>
            </p:cNvGrpSpPr>
            <p:nvPr/>
          </p:nvGrpSpPr>
          <p:grpSpPr bwMode="auto">
            <a:xfrm flipV="1">
              <a:off x="4815" y="3325"/>
              <a:ext cx="336" cy="240"/>
              <a:chOff x="4176" y="2592"/>
              <a:chExt cx="528" cy="480"/>
            </a:xfrm>
          </p:grpSpPr>
          <p:sp>
            <p:nvSpPr>
              <p:cNvPr id="494632" name="Line 74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33" name="Line 75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34" name="Line 76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4618" name="Group 77"/>
            <p:cNvGrpSpPr>
              <a:grpSpLocks/>
            </p:cNvGrpSpPr>
            <p:nvPr/>
          </p:nvGrpSpPr>
          <p:grpSpPr bwMode="auto">
            <a:xfrm flipV="1">
              <a:off x="4287" y="2557"/>
              <a:ext cx="96" cy="240"/>
              <a:chOff x="864" y="960"/>
              <a:chExt cx="192" cy="288"/>
            </a:xfrm>
          </p:grpSpPr>
          <p:sp>
            <p:nvSpPr>
              <p:cNvPr id="494630" name="Line 78"/>
              <p:cNvSpPr>
                <a:spLocks noChangeShapeType="1"/>
              </p:cNvSpPr>
              <p:nvPr/>
            </p:nvSpPr>
            <p:spPr bwMode="auto">
              <a:xfrm flipH="1">
                <a:off x="8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31" name="Line 79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4619" name="Group 80"/>
            <p:cNvGrpSpPr>
              <a:grpSpLocks/>
            </p:cNvGrpSpPr>
            <p:nvPr/>
          </p:nvGrpSpPr>
          <p:grpSpPr bwMode="auto">
            <a:xfrm flipV="1">
              <a:off x="5055" y="3181"/>
              <a:ext cx="96" cy="288"/>
              <a:chOff x="864" y="960"/>
              <a:chExt cx="192" cy="288"/>
            </a:xfrm>
          </p:grpSpPr>
          <p:sp>
            <p:nvSpPr>
              <p:cNvPr id="494628" name="Line 81"/>
              <p:cNvSpPr>
                <a:spLocks noChangeShapeType="1"/>
              </p:cNvSpPr>
              <p:nvPr/>
            </p:nvSpPr>
            <p:spPr bwMode="auto">
              <a:xfrm flipH="1">
                <a:off x="8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4629" name="Line 82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4620" name="Line 83"/>
            <p:cNvSpPr>
              <a:spLocks noChangeShapeType="1"/>
            </p:cNvSpPr>
            <p:nvPr/>
          </p:nvSpPr>
          <p:spPr bwMode="auto">
            <a:xfrm>
              <a:off x="3087" y="318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21" name="Line 84"/>
            <p:cNvSpPr>
              <a:spLocks noChangeShapeType="1"/>
            </p:cNvSpPr>
            <p:nvPr/>
          </p:nvSpPr>
          <p:spPr bwMode="auto">
            <a:xfrm>
              <a:off x="3087" y="29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22" name="Line 85"/>
            <p:cNvSpPr>
              <a:spLocks noChangeShapeType="1"/>
            </p:cNvSpPr>
            <p:nvPr/>
          </p:nvSpPr>
          <p:spPr bwMode="auto">
            <a:xfrm>
              <a:off x="3711" y="318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23" name="Line 86"/>
            <p:cNvSpPr>
              <a:spLocks noChangeShapeType="1"/>
            </p:cNvSpPr>
            <p:nvPr/>
          </p:nvSpPr>
          <p:spPr bwMode="auto">
            <a:xfrm>
              <a:off x="3711" y="29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24" name="Line 87"/>
            <p:cNvSpPr>
              <a:spLocks noChangeShapeType="1"/>
            </p:cNvSpPr>
            <p:nvPr/>
          </p:nvSpPr>
          <p:spPr bwMode="auto">
            <a:xfrm>
              <a:off x="4383" y="318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25" name="Line 88"/>
            <p:cNvSpPr>
              <a:spLocks noChangeShapeType="1"/>
            </p:cNvSpPr>
            <p:nvPr/>
          </p:nvSpPr>
          <p:spPr bwMode="auto">
            <a:xfrm>
              <a:off x="4383" y="29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26" name="Line 89"/>
            <p:cNvSpPr>
              <a:spLocks noChangeShapeType="1"/>
            </p:cNvSpPr>
            <p:nvPr/>
          </p:nvSpPr>
          <p:spPr bwMode="auto">
            <a:xfrm>
              <a:off x="5151" y="3805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4627" name="Line 90"/>
            <p:cNvSpPr>
              <a:spLocks noChangeShapeType="1"/>
            </p:cNvSpPr>
            <p:nvPr/>
          </p:nvSpPr>
          <p:spPr bwMode="auto">
            <a:xfrm>
              <a:off x="5151" y="361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1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将一个结点插入到链表中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算法：</a:t>
            </a:r>
            <a:r>
              <a:rPr kumimoji="0"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495624" name="Group 8"/>
          <p:cNvGrpSpPr>
            <a:grpSpLocks/>
          </p:cNvGrpSpPr>
          <p:nvPr/>
        </p:nvGrpSpPr>
        <p:grpSpPr bwMode="auto">
          <a:xfrm>
            <a:off x="682625" y="1196975"/>
            <a:ext cx="8077200" cy="4724400"/>
            <a:chOff x="240" y="1056"/>
            <a:chExt cx="5088" cy="2976"/>
          </a:xfrm>
        </p:grpSpPr>
        <p:sp>
          <p:nvSpPr>
            <p:cNvPr id="495625" name="Rectangle 9"/>
            <p:cNvSpPr>
              <a:spLocks noChangeArrowheads="1"/>
            </p:cNvSpPr>
            <p:nvPr/>
          </p:nvSpPr>
          <p:spPr bwMode="auto">
            <a:xfrm>
              <a:off x="240" y="1056"/>
              <a:ext cx="508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</a:rPr>
                <a:t>p1=head, p0=stud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95626" name="Rectangle 10"/>
            <p:cNvSpPr>
              <a:spLocks noChangeArrowheads="1"/>
            </p:cNvSpPr>
            <p:nvPr/>
          </p:nvSpPr>
          <p:spPr bwMode="auto">
            <a:xfrm>
              <a:off x="240" y="1248"/>
              <a:ext cx="508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                        </a:t>
              </a:r>
              <a:r>
                <a:rPr kumimoji="0" lang="zh-CN" altLang="en-US" sz="2000">
                  <a:solidFill>
                    <a:schemeClr val="tx1"/>
                  </a:solidFill>
                </a:rPr>
                <a:t>原来的链表是空表 </a:t>
              </a:r>
              <a:endParaRPr kumimoji="0" lang="zh-CN" altLang="en-US" sz="2400" b="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kumimoji="0" lang="zh-CN" altLang="en-US" sz="2000">
                  <a:solidFill>
                    <a:schemeClr val="tx1"/>
                  </a:solidFill>
                </a:rPr>
                <a:t>是                                                                                                                    否</a:t>
              </a: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flipH="1">
              <a:off x="864" y="1248"/>
              <a:ext cx="44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>
              <a:off x="240" y="1248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5629" name="Group 13"/>
            <p:cNvGrpSpPr>
              <a:grpSpLocks/>
            </p:cNvGrpSpPr>
            <p:nvPr/>
          </p:nvGrpSpPr>
          <p:grpSpPr bwMode="auto">
            <a:xfrm>
              <a:off x="240" y="1680"/>
              <a:ext cx="5088" cy="2352"/>
              <a:chOff x="240" y="1680"/>
              <a:chExt cx="5088" cy="2352"/>
            </a:xfrm>
          </p:grpSpPr>
          <p:sp>
            <p:nvSpPr>
              <p:cNvPr id="495630" name="Rectangle 14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368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当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p0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num &gt; p1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num 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以及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p1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所指的不是表尾结点 </a:t>
                </a:r>
                <a:endParaRPr kumimoji="0" lang="zh-CN" altLang="en-US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                                                 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p2=p1 </a:t>
                </a:r>
                <a:endParaRPr kumimoji="0" lang="en-US" altLang="zh-CN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                                                 p1=p1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next</a:t>
                </a:r>
              </a:p>
            </p:txBody>
          </p:sp>
          <p:sp>
            <p:nvSpPr>
              <p:cNvPr id="495631" name="Rectangle 15"/>
              <p:cNvSpPr>
                <a:spLocks noChangeArrowheads="1"/>
              </p:cNvSpPr>
              <p:nvPr/>
            </p:nvSpPr>
            <p:spPr bwMode="auto">
              <a:xfrm>
                <a:off x="2928" y="1872"/>
                <a:ext cx="240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5632" name="Rectangle 16"/>
              <p:cNvSpPr>
                <a:spLocks noChangeArrowheads="1"/>
              </p:cNvSpPr>
              <p:nvPr/>
            </p:nvSpPr>
            <p:spPr bwMode="auto">
              <a:xfrm>
                <a:off x="960" y="2256"/>
                <a:ext cx="4368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kumimoji="0" lang="en-US" altLang="zh-CN" sz="2000" b="0">
                    <a:solidFill>
                      <a:schemeClr val="tx1"/>
                    </a:solidFill>
                  </a:rPr>
                  <a:t>                                             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p0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num ≤p1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num </a:t>
                </a:r>
                <a:endParaRPr kumimoji="0" lang="en-US" altLang="zh-CN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真                                                                                                假</a:t>
                </a:r>
              </a:p>
            </p:txBody>
          </p:sp>
          <p:sp>
            <p:nvSpPr>
              <p:cNvPr id="495633" name="Line 17"/>
              <p:cNvSpPr>
                <a:spLocks noChangeShapeType="1"/>
              </p:cNvSpPr>
              <p:nvPr/>
            </p:nvSpPr>
            <p:spPr bwMode="auto">
              <a:xfrm>
                <a:off x="960" y="2256"/>
                <a:ext cx="25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34" name="Line 18"/>
              <p:cNvSpPr>
                <a:spLocks noChangeShapeType="1"/>
              </p:cNvSpPr>
              <p:nvPr/>
            </p:nvSpPr>
            <p:spPr bwMode="auto">
              <a:xfrm flipV="1">
                <a:off x="3600" y="2256"/>
                <a:ext cx="17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35" name="Rectangle 19"/>
              <p:cNvSpPr>
                <a:spLocks noChangeArrowheads="1"/>
              </p:cNvSpPr>
              <p:nvPr/>
            </p:nvSpPr>
            <p:spPr bwMode="auto">
              <a:xfrm>
                <a:off x="960" y="2592"/>
                <a:ext cx="26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kumimoji="0" lang="en-US" altLang="zh-CN" sz="2000" b="0">
                    <a:solidFill>
                      <a:schemeClr val="tx1"/>
                    </a:solidFill>
                  </a:rPr>
                  <a:t>                    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P0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指向头结点 </a:t>
                </a:r>
                <a:endParaRPr kumimoji="0" lang="zh-CN" altLang="en-US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是                                                       否</a:t>
                </a:r>
                <a:endParaRPr lang="zh-CN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636" name="Line 20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37" name="Line 21"/>
              <p:cNvSpPr>
                <a:spLocks noChangeShapeType="1"/>
              </p:cNvSpPr>
              <p:nvPr/>
            </p:nvSpPr>
            <p:spPr bwMode="auto">
              <a:xfrm flipH="1">
                <a:off x="2256" y="2592"/>
                <a:ext cx="134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38" name="Rectangle 2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1344" cy="7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head=p0 </a:t>
                </a:r>
                <a:endParaRPr kumimoji="0" lang="en-US" altLang="zh-CN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p0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next=p1 </a:t>
                </a:r>
                <a:endParaRPr kumimoji="0" lang="en-US" altLang="zh-CN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(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插到表头之前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495639" name="Rectangle 23"/>
              <p:cNvSpPr>
                <a:spLocks noChangeArrowheads="1"/>
              </p:cNvSpPr>
              <p:nvPr/>
            </p:nvSpPr>
            <p:spPr bwMode="auto">
              <a:xfrm>
                <a:off x="2304" y="3024"/>
                <a:ext cx="1296" cy="7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p2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next=p0 </a:t>
                </a:r>
                <a:endParaRPr kumimoji="0" lang="en-US" altLang="zh-CN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p0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next=p1 </a:t>
                </a:r>
                <a:endParaRPr kumimoji="0" lang="en-US" altLang="zh-CN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(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插到表中间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495640" name="Rectangle 24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728" cy="1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p1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next=p0 </a:t>
                </a:r>
                <a:endParaRPr kumimoji="0" lang="en-US" altLang="zh-CN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p0 </a:t>
                </a:r>
                <a:r>
                  <a:rPr kumimoji="0" lang="en-US" altLang="zh-CN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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 next=NULL </a:t>
                </a:r>
                <a:endParaRPr kumimoji="0" lang="en-US" altLang="zh-CN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(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插到表尾之后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495641" name="Rectangle 25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720" cy="21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将</a:t>
                </a:r>
                <a:r>
                  <a:rPr kumimoji="0" lang="en-US" altLang="zh-CN" sz="2000">
                    <a:solidFill>
                      <a:schemeClr val="tx1"/>
                    </a:solidFill>
                  </a:rPr>
                  <a:t>p0</a:t>
                </a:r>
                <a:r>
                  <a:rPr kumimoji="0" lang="zh-CN" altLang="en-US" sz="2000">
                    <a:solidFill>
                      <a:schemeClr val="tx1"/>
                    </a:solidFill>
                  </a:rPr>
                  <a:t>所 </a:t>
                </a:r>
                <a:endParaRPr kumimoji="0" lang="zh-CN" altLang="en-US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指的结 </a:t>
                </a:r>
                <a:endParaRPr kumimoji="0" lang="zh-CN" altLang="en-US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点作为 </a:t>
                </a:r>
                <a:endParaRPr kumimoji="0" lang="zh-CN" altLang="en-US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唯一结 </a:t>
                </a:r>
                <a:endParaRPr kumimoji="0" lang="zh-CN" altLang="en-US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zh-CN" altLang="en-US" sz="2000">
                    <a:solidFill>
                      <a:schemeClr val="tx1"/>
                    </a:solidFill>
                  </a:rPr>
                  <a:t>点 </a:t>
                </a:r>
                <a:endParaRPr kumimoji="0" lang="zh-CN" altLang="en-US" sz="2400" b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642" name="Rectangle 26"/>
              <p:cNvSpPr>
                <a:spLocks noChangeArrowheads="1"/>
              </p:cNvSpPr>
              <p:nvPr/>
            </p:nvSpPr>
            <p:spPr bwMode="auto">
              <a:xfrm>
                <a:off x="240" y="3792"/>
                <a:ext cx="5088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</a:rPr>
                  <a:t>n=n+1</a:t>
                </a:r>
                <a:endParaRPr lang="en-US" altLang="zh-CN" sz="2400" b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5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Text Box 8"/>
          <p:cNvSpPr txBox="1">
            <a:spLocks noChangeArrowheads="1"/>
          </p:cNvSpPr>
          <p:nvPr/>
        </p:nvSpPr>
        <p:spPr bwMode="auto">
          <a:xfrm>
            <a:off x="325438" y="501650"/>
            <a:ext cx="8505825" cy="6162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300" dirty="0" err="1">
                <a:solidFill>
                  <a:srgbClr val="FF0000"/>
                </a:solidFill>
              </a:rPr>
              <a:t>struct</a:t>
            </a:r>
            <a:r>
              <a:rPr kumimoji="0" lang="en-US" altLang="zh-CN" sz="2300" dirty="0">
                <a:solidFill>
                  <a:srgbClr val="FF0000"/>
                </a:solidFill>
              </a:rPr>
              <a:t>  student  *insert(</a:t>
            </a:r>
            <a:r>
              <a:rPr kumimoji="0" lang="en-US" altLang="zh-CN" sz="2300" dirty="0" err="1">
                <a:solidFill>
                  <a:srgbClr val="FF0000"/>
                </a:solidFill>
              </a:rPr>
              <a:t>struct</a:t>
            </a:r>
            <a:r>
              <a:rPr kumimoji="0" lang="en-US" altLang="zh-CN" sz="2300" dirty="0">
                <a:solidFill>
                  <a:srgbClr val="FF0000"/>
                </a:solidFill>
              </a:rPr>
              <a:t> student *head, </a:t>
            </a:r>
            <a:r>
              <a:rPr kumimoji="0" lang="en-US" altLang="zh-CN" sz="2300" dirty="0" err="1">
                <a:solidFill>
                  <a:srgbClr val="FF0000"/>
                </a:solidFill>
              </a:rPr>
              <a:t>struct</a:t>
            </a:r>
            <a:r>
              <a:rPr kumimoji="0" lang="en-US" altLang="zh-CN" sz="2300" dirty="0">
                <a:solidFill>
                  <a:srgbClr val="FF0000"/>
                </a:solidFill>
              </a:rPr>
              <a:t> student *stud)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400" dirty="0">
                <a:solidFill>
                  <a:schemeClr val="tx1"/>
                </a:solidFill>
              </a:rPr>
              <a:t>  student  *p0, *p1, *p2; 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p1=head;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/*</a:t>
            </a:r>
            <a:r>
              <a:rPr kumimoji="0" lang="zh-CN" altLang="en-US" sz="2000" dirty="0">
                <a:solidFill>
                  <a:schemeClr val="tx1"/>
                </a:solidFill>
              </a:rPr>
              <a:t>使</a:t>
            </a:r>
            <a:r>
              <a:rPr kumimoji="0" lang="en-US" altLang="zh-CN" sz="2000" dirty="0">
                <a:solidFill>
                  <a:schemeClr val="tx1"/>
                </a:solidFill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</a:rPr>
              <a:t>指向第一个结点*</a:t>
            </a:r>
            <a:r>
              <a:rPr kumimoji="0" lang="en-US" altLang="zh-CN" sz="2000" dirty="0">
                <a:solidFill>
                  <a:schemeClr val="tx1"/>
                </a:solidFill>
              </a:rPr>
              <a:t>/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p0=stud;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/*p0</a:t>
            </a:r>
            <a:r>
              <a:rPr kumimoji="0" lang="zh-CN" altLang="en-US" sz="2000" dirty="0">
                <a:solidFill>
                  <a:schemeClr val="tx1"/>
                </a:solidFill>
              </a:rPr>
              <a:t>指向要插入的结点*</a:t>
            </a:r>
            <a:r>
              <a:rPr kumimoji="0" lang="en-US" altLang="zh-CN" sz="2000" dirty="0">
                <a:solidFill>
                  <a:schemeClr val="tx1"/>
                </a:solidFill>
              </a:rPr>
              <a:t>/ 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if(head = = NULL)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/*</a:t>
            </a:r>
            <a:r>
              <a:rPr kumimoji="0" lang="zh-CN" altLang="en-US" sz="2000" dirty="0">
                <a:solidFill>
                  <a:schemeClr val="tx1"/>
                </a:solidFill>
              </a:rPr>
              <a:t>原来的链表是空表*</a:t>
            </a:r>
            <a:r>
              <a:rPr kumimoji="0" lang="en-US" altLang="zh-CN" sz="2000" dirty="0">
                <a:solidFill>
                  <a:schemeClr val="tx1"/>
                </a:solidFill>
              </a:rPr>
              <a:t>/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{head=p0; p0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next=NULL; }   </a:t>
            </a:r>
            <a:r>
              <a:rPr kumimoji="0" lang="en-US" altLang="zh-CN" sz="2000" dirty="0">
                <a:solidFill>
                  <a:schemeClr val="tx1"/>
                </a:solidFill>
              </a:rPr>
              <a:t>/*</a:t>
            </a:r>
            <a:r>
              <a:rPr kumimoji="0" lang="zh-CN" altLang="en-US" sz="2000" dirty="0">
                <a:solidFill>
                  <a:schemeClr val="tx1"/>
                </a:solidFill>
              </a:rPr>
              <a:t>使</a:t>
            </a:r>
            <a:r>
              <a:rPr kumimoji="0" lang="en-US" altLang="zh-CN" sz="2000" dirty="0">
                <a:solidFill>
                  <a:schemeClr val="tx1"/>
                </a:solidFill>
              </a:rPr>
              <a:t>p0</a:t>
            </a:r>
            <a:r>
              <a:rPr kumimoji="0" lang="zh-CN" altLang="en-US" sz="2000" dirty="0">
                <a:solidFill>
                  <a:schemeClr val="tx1"/>
                </a:solidFill>
              </a:rPr>
              <a:t>指向的结点作为头结点*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else 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rgbClr val="FF0066"/>
                </a:solidFill>
              </a:rPr>
              <a:t>    {</a:t>
            </a:r>
            <a:r>
              <a:rPr kumimoji="0" lang="en-US" altLang="zh-CN" sz="2400" dirty="0">
                <a:solidFill>
                  <a:schemeClr val="tx1"/>
                </a:solidFill>
              </a:rPr>
              <a:t> while((p0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 &gt; p1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) &amp;&amp; (p1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next != NULL)) 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</a:t>
            </a:r>
            <a:r>
              <a:rPr kumimoji="0" lang="en-US" altLang="zh-CN" sz="2400" dirty="0">
                <a:solidFill>
                  <a:srgbClr val="0000FF"/>
                </a:solidFill>
              </a:rPr>
              <a:t>{</a:t>
            </a:r>
            <a:r>
              <a:rPr kumimoji="0" lang="en-US" altLang="zh-CN" sz="2400" dirty="0">
                <a:solidFill>
                  <a:schemeClr val="accent2"/>
                </a:solidFill>
              </a:rPr>
              <a:t> </a:t>
            </a:r>
            <a:r>
              <a:rPr kumimoji="0" lang="en-US" altLang="zh-CN" sz="2400" dirty="0">
                <a:solidFill>
                  <a:schemeClr val="tx1"/>
                </a:solidFill>
              </a:rPr>
              <a:t>p2=p1;        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/*</a:t>
            </a:r>
            <a:r>
              <a:rPr kumimoji="0" lang="zh-CN" altLang="en-US" sz="2000" dirty="0">
                <a:solidFill>
                  <a:schemeClr val="tx1"/>
                </a:solidFill>
              </a:rPr>
              <a:t>使</a:t>
            </a:r>
            <a:r>
              <a:rPr kumimoji="0" lang="en-US" altLang="zh-CN" sz="2000" dirty="0">
                <a:solidFill>
                  <a:schemeClr val="tx1"/>
                </a:solidFill>
              </a:rPr>
              <a:t>p2</a:t>
            </a:r>
            <a:r>
              <a:rPr kumimoji="0" lang="zh-CN" altLang="en-US" sz="2000" dirty="0">
                <a:solidFill>
                  <a:schemeClr val="tx1"/>
                </a:solidFill>
              </a:rPr>
              <a:t>指向刚才</a:t>
            </a:r>
            <a:r>
              <a:rPr kumimoji="0" lang="en-US" altLang="zh-CN" sz="2000" dirty="0">
                <a:solidFill>
                  <a:schemeClr val="tx1"/>
                </a:solidFill>
              </a:rPr>
              <a:t>p1</a:t>
            </a:r>
            <a:r>
              <a:rPr kumimoji="0" lang="zh-CN" altLang="en-US" sz="2000" dirty="0">
                <a:solidFill>
                  <a:schemeClr val="tx1"/>
                </a:solidFill>
              </a:rPr>
              <a:t>指向的结点*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p1=p1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>
                <a:solidFill>
                  <a:schemeClr val="tx1"/>
                </a:solidFill>
              </a:rPr>
              <a:t>next; </a:t>
            </a:r>
            <a:r>
              <a:rPr kumimoji="0" lang="en-US" altLang="zh-CN" sz="2400" dirty="0">
                <a:solidFill>
                  <a:srgbClr val="0000FF"/>
                </a:solidFill>
              </a:rPr>
              <a:t>}</a:t>
            </a:r>
            <a:r>
              <a:rPr kumimoji="0" lang="en-US" altLang="zh-CN" sz="2400" dirty="0">
                <a:solidFill>
                  <a:schemeClr val="accent2"/>
                </a:solidFill>
              </a:rPr>
              <a:t>    </a:t>
            </a:r>
            <a:r>
              <a:rPr kumimoji="0" lang="en-US" altLang="zh-CN" sz="2000" dirty="0">
                <a:solidFill>
                  <a:schemeClr val="tx1"/>
                </a:solidFill>
              </a:rPr>
              <a:t>/*p1</a:t>
            </a:r>
            <a:r>
              <a:rPr kumimoji="0" lang="zh-CN" altLang="en-US" sz="2000" dirty="0">
                <a:solidFill>
                  <a:schemeClr val="tx1"/>
                </a:solidFill>
              </a:rPr>
              <a:t>后移一个结点*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if(p0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 &lt;= p1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4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</a:t>
            </a:r>
            <a:r>
              <a:rPr kumimoji="0" lang="en-US" altLang="zh-CN" sz="2400" dirty="0">
                <a:solidFill>
                  <a:srgbClr val="009900"/>
                </a:solidFill>
              </a:rPr>
              <a:t>{</a:t>
            </a:r>
            <a:r>
              <a:rPr kumimoji="0" lang="en-US" altLang="zh-CN" sz="2400" dirty="0">
                <a:solidFill>
                  <a:srgbClr val="FF3300"/>
                </a:solidFill>
              </a:rPr>
              <a:t> </a:t>
            </a:r>
            <a:r>
              <a:rPr kumimoji="0" lang="en-US" altLang="zh-CN" sz="2400" dirty="0">
                <a:solidFill>
                  <a:schemeClr val="tx1"/>
                </a:solidFill>
              </a:rPr>
              <a:t>if(head == p1) head=p0;</a:t>
            </a:r>
            <a:r>
              <a:rPr kumimoji="0" lang="en-US" altLang="zh-CN" sz="2400" dirty="0">
                <a:solidFill>
                  <a:schemeClr val="accent2"/>
                </a:solidFill>
              </a:rPr>
              <a:t>     </a:t>
            </a:r>
            <a:r>
              <a:rPr kumimoji="0" lang="en-US" altLang="zh-CN" sz="2000" dirty="0">
                <a:solidFill>
                  <a:schemeClr val="tx1"/>
                </a:solidFill>
              </a:rPr>
              <a:t>/*</a:t>
            </a:r>
            <a:r>
              <a:rPr kumimoji="0" lang="zh-CN" altLang="en-US" sz="2000" dirty="0">
                <a:solidFill>
                  <a:schemeClr val="tx1"/>
                </a:solidFill>
              </a:rPr>
              <a:t>插到原来第一个结点之前 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 else p2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next=p0;     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/*</a:t>
            </a:r>
            <a:r>
              <a:rPr kumimoji="0" lang="zh-CN" altLang="en-US" sz="2000" dirty="0">
                <a:solidFill>
                  <a:schemeClr val="tx1"/>
                </a:solidFill>
              </a:rPr>
              <a:t>插到</a:t>
            </a:r>
            <a:r>
              <a:rPr kumimoji="0" lang="en-US" altLang="zh-CN" sz="2000" dirty="0">
                <a:solidFill>
                  <a:schemeClr val="tx1"/>
                </a:solidFill>
              </a:rPr>
              <a:t>p2</a:t>
            </a:r>
            <a:r>
              <a:rPr kumimoji="0" lang="zh-CN" altLang="en-US" sz="2000" dirty="0">
                <a:solidFill>
                  <a:schemeClr val="tx1"/>
                </a:solidFill>
              </a:rPr>
              <a:t>指向的结点之后*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 p0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next = p1; </a:t>
            </a:r>
            <a:r>
              <a:rPr kumimoji="0" lang="en-US" altLang="zh-CN" sz="2400" dirty="0">
                <a:solidFill>
                  <a:srgbClr val="009900"/>
                </a:solidFill>
              </a:rPr>
              <a:t>}</a:t>
            </a:r>
            <a:r>
              <a:rPr kumimoji="0" lang="en-US" altLang="zh-CN" sz="2400" dirty="0">
                <a:solidFill>
                  <a:srgbClr val="FF3300"/>
                </a:solidFill>
              </a:rPr>
              <a:t>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else {p1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next=p0; p0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400" dirty="0">
                <a:solidFill>
                  <a:schemeClr val="tx1"/>
                </a:solidFill>
              </a:rPr>
              <a:t>next=NULL; } </a:t>
            </a:r>
            <a:r>
              <a:rPr kumimoji="0" lang="en-US" altLang="zh-CN" sz="2000" dirty="0">
                <a:solidFill>
                  <a:schemeClr val="tx1"/>
                </a:solidFill>
              </a:rPr>
              <a:t>/*</a:t>
            </a:r>
            <a:r>
              <a:rPr kumimoji="0" lang="zh-CN" altLang="en-US" sz="2000" dirty="0">
                <a:solidFill>
                  <a:schemeClr val="tx1"/>
                </a:solidFill>
              </a:rPr>
              <a:t>插到最后的结点之后*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rgbClr val="FF0066"/>
                </a:solidFill>
              </a:rPr>
              <a:t>     }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n=n+1;  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/*</a:t>
            </a:r>
            <a:r>
              <a:rPr kumimoji="0" lang="zh-CN" altLang="en-US" sz="2000" dirty="0">
                <a:solidFill>
                  <a:schemeClr val="tx1"/>
                </a:solidFill>
              </a:rPr>
              <a:t>结点数加</a:t>
            </a:r>
            <a:r>
              <a:rPr kumimoji="0" lang="en-US" altLang="zh-CN" sz="2000" dirty="0">
                <a:solidFill>
                  <a:schemeClr val="tx1"/>
                </a:solidFill>
              </a:rPr>
              <a:t>1*/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return(head); 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0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对链表的综合操作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main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函数作主调函数，调用前述建立、输出、删除、插入结点的函数。 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40392" name="Text Box 8"/>
          <p:cNvSpPr txBox="1">
            <a:spLocks noChangeArrowheads="1"/>
          </p:cNvSpPr>
          <p:nvPr/>
        </p:nvSpPr>
        <p:spPr bwMode="auto">
          <a:xfrm>
            <a:off x="1547664" y="1953164"/>
            <a:ext cx="6802437" cy="4397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rgbClr val="FF3300"/>
                </a:solidFill>
              </a:rPr>
              <a:t>void main( )</a:t>
            </a:r>
            <a:r>
              <a:rPr kumimoji="0" lang="en-US" altLang="zh-CN" sz="2000" dirty="0">
                <a:solidFill>
                  <a:schemeClr val="accent2"/>
                </a:solidFill>
              </a:rPr>
              <a:t> 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{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student  *head, *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</a:t>
            </a:r>
            <a:r>
              <a:rPr kumimoji="0" lang="en-US" altLang="zh-CN" sz="2000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long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del_num</a:t>
            </a:r>
            <a:r>
              <a:rPr kumimoji="0"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000" dirty="0">
                <a:solidFill>
                  <a:schemeClr val="tx1"/>
                </a:solidFill>
              </a:rPr>
              <a:t>(“input  records: \n”);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>
                <a:solidFill>
                  <a:srgbClr val="0000FF"/>
                </a:solidFill>
              </a:rPr>
              <a:t>head=</a:t>
            </a:r>
            <a:r>
              <a:rPr kumimoji="0" lang="en-US" altLang="zh-CN" sz="2000" dirty="0" err="1">
                <a:solidFill>
                  <a:srgbClr val="0000FF"/>
                </a:solidFill>
              </a:rPr>
              <a:t>creat</a:t>
            </a:r>
            <a:r>
              <a:rPr kumimoji="0" lang="en-US" altLang="zh-CN" sz="2000" dirty="0">
                <a:solidFill>
                  <a:srgbClr val="0000FF"/>
                </a:solidFill>
              </a:rPr>
              <a:t>();</a:t>
            </a:r>
            <a:r>
              <a:rPr kumimoji="0" lang="en-US" altLang="zh-CN" sz="2000" dirty="0">
                <a:solidFill>
                  <a:schemeClr val="tx1"/>
                </a:solidFill>
              </a:rPr>
              <a:t>        /*</a:t>
            </a:r>
            <a:r>
              <a:rPr kumimoji="0" lang="zh-CN" altLang="en-US" sz="2000" dirty="0">
                <a:solidFill>
                  <a:schemeClr val="tx1"/>
                </a:solidFill>
              </a:rPr>
              <a:t>建立链表，返回头指针*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>
                <a:solidFill>
                  <a:srgbClr val="009900"/>
                </a:solidFill>
              </a:rPr>
              <a:t>print(head);</a:t>
            </a:r>
            <a:r>
              <a:rPr kumimoji="0" lang="en-US" altLang="zh-CN" sz="2000" dirty="0">
                <a:solidFill>
                  <a:schemeClr val="tx1"/>
                </a:solidFill>
              </a:rPr>
              <a:t>          /*</a:t>
            </a:r>
            <a:r>
              <a:rPr kumimoji="0" lang="zh-CN" altLang="en-US" sz="2000" dirty="0">
                <a:solidFill>
                  <a:schemeClr val="tx1"/>
                </a:solidFill>
              </a:rPr>
              <a:t>输出全部结点*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000" dirty="0">
                <a:solidFill>
                  <a:schemeClr val="tx1"/>
                </a:solidFill>
              </a:rPr>
              <a:t>(“\n input  delete  number:”); 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000" dirty="0">
                <a:solidFill>
                  <a:schemeClr val="tx1"/>
                </a:solidFill>
              </a:rPr>
              <a:t>(“%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ld</a:t>
            </a:r>
            <a:r>
              <a:rPr kumimoji="0" lang="en-US" altLang="zh-CN" sz="2000" dirty="0">
                <a:solidFill>
                  <a:schemeClr val="tx1"/>
                </a:solidFill>
              </a:rPr>
              <a:t>”, &amp;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del_num</a:t>
            </a:r>
            <a:r>
              <a:rPr kumimoji="0" lang="en-US" altLang="zh-CN" sz="2000" dirty="0">
                <a:solidFill>
                  <a:schemeClr val="tx1"/>
                </a:solidFill>
              </a:rPr>
              <a:t>);            /*</a:t>
            </a:r>
            <a:r>
              <a:rPr kumimoji="0" lang="zh-CN" altLang="en-US" sz="2000" dirty="0">
                <a:solidFill>
                  <a:schemeClr val="tx1"/>
                </a:solidFill>
              </a:rPr>
              <a:t>输入要删除的学号*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while(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del_num</a:t>
            </a:r>
            <a:r>
              <a:rPr kumimoji="0" lang="en-US" altLang="zh-CN" sz="2000" dirty="0">
                <a:solidFill>
                  <a:schemeClr val="tx1"/>
                </a:solidFill>
              </a:rPr>
              <a:t> !=0)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{ head=</a:t>
            </a:r>
            <a:r>
              <a:rPr kumimoji="0" lang="en-US" altLang="zh-CN" sz="2000" dirty="0">
                <a:solidFill>
                  <a:srgbClr val="993300"/>
                </a:solidFill>
              </a:rPr>
              <a:t>del(</a:t>
            </a:r>
            <a:r>
              <a:rPr kumimoji="0" lang="en-US" altLang="zh-CN" sz="2000" dirty="0" err="1">
                <a:solidFill>
                  <a:srgbClr val="993300"/>
                </a:solidFill>
              </a:rPr>
              <a:t>head,del_num</a:t>
            </a:r>
            <a:r>
              <a:rPr kumimoji="0" lang="en-US" altLang="zh-CN" sz="2000" dirty="0">
                <a:solidFill>
                  <a:srgbClr val="993300"/>
                </a:solidFill>
              </a:rPr>
              <a:t>)</a:t>
            </a:r>
            <a:r>
              <a:rPr kumimoji="0" lang="en-US" altLang="zh-CN" sz="2000" dirty="0">
                <a:solidFill>
                  <a:schemeClr val="tx1"/>
                </a:solidFill>
              </a:rPr>
              <a:t>;      /*</a:t>
            </a:r>
            <a:r>
              <a:rPr kumimoji="0" lang="zh-CN" altLang="en-US" sz="2000" dirty="0">
                <a:solidFill>
                  <a:schemeClr val="tx1"/>
                </a:solidFill>
              </a:rPr>
              <a:t>删除后链表的头地址*</a:t>
            </a:r>
            <a:r>
              <a:rPr kumimoji="0" lang="en-US" altLang="zh-CN" sz="2000" dirty="0">
                <a:solidFill>
                  <a:schemeClr val="tx1"/>
                </a:solidFill>
              </a:rPr>
              <a:t>/ 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 </a:t>
            </a:r>
            <a:r>
              <a:rPr kumimoji="0" lang="en-US" altLang="zh-CN" sz="2000" dirty="0">
                <a:solidFill>
                  <a:srgbClr val="009900"/>
                </a:solidFill>
              </a:rPr>
              <a:t>print(head)</a:t>
            </a:r>
            <a:r>
              <a:rPr kumimoji="0" lang="en-US" altLang="zh-CN" sz="2000" dirty="0">
                <a:solidFill>
                  <a:schemeClr val="tx1"/>
                </a:solidFill>
              </a:rPr>
              <a:t>;              /*</a:t>
            </a:r>
            <a:r>
              <a:rPr kumimoji="0" lang="zh-CN" altLang="en-US" sz="2000" dirty="0">
                <a:solidFill>
                  <a:schemeClr val="tx1"/>
                </a:solidFill>
              </a:rPr>
              <a:t>输出全部结点*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000" dirty="0">
                <a:solidFill>
                  <a:schemeClr val="tx1"/>
                </a:solidFill>
              </a:rPr>
              <a:t>(“input  the  delete  number:”);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000" dirty="0">
                <a:solidFill>
                  <a:schemeClr val="tx1"/>
                </a:solidFill>
              </a:rPr>
              <a:t>(“%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ld</a:t>
            </a:r>
            <a:r>
              <a:rPr kumimoji="0" lang="en-US" altLang="zh-CN" sz="2000" dirty="0">
                <a:solidFill>
                  <a:schemeClr val="tx1"/>
                </a:solidFill>
              </a:rPr>
              <a:t>”, &amp;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del_num</a:t>
            </a:r>
            <a:r>
              <a:rPr kumimoji="0" lang="en-US" altLang="zh-CN" sz="2000" dirty="0">
                <a:solidFill>
                  <a:schemeClr val="tx1"/>
                </a:solidFill>
              </a:rPr>
              <a:t>); /*</a:t>
            </a:r>
            <a:r>
              <a:rPr kumimoji="0" lang="zh-CN" altLang="en-US" sz="2000" dirty="0">
                <a:solidFill>
                  <a:schemeClr val="tx1"/>
                </a:solidFill>
              </a:rPr>
              <a:t>输入要删除的学号*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}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92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5" name="Text Box 8"/>
          <p:cNvSpPr txBox="1">
            <a:spLocks noChangeArrowheads="1"/>
          </p:cNvSpPr>
          <p:nvPr/>
        </p:nvSpPr>
        <p:spPr bwMode="auto">
          <a:xfrm>
            <a:off x="665163" y="812800"/>
            <a:ext cx="8042275" cy="3482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000" dirty="0">
                <a:solidFill>
                  <a:schemeClr val="tx1"/>
                </a:solidFill>
              </a:rPr>
              <a:t>(“\n  input  the  inserted  record:”);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</a:t>
            </a:r>
            <a:r>
              <a:rPr kumimoji="0" lang="en-US" altLang="zh-CN" sz="2000" dirty="0">
                <a:solidFill>
                  <a:schemeClr val="tx1"/>
                </a:solidFill>
              </a:rPr>
              <a:t>=(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student *)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malloc</a:t>
            </a:r>
            <a:r>
              <a:rPr kumimoji="0" lang="en-US" altLang="zh-CN" sz="2000" dirty="0">
                <a:solidFill>
                  <a:schemeClr val="tx1"/>
                </a:solidFill>
              </a:rPr>
              <a:t>(LEN);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000" dirty="0">
                <a:solidFill>
                  <a:schemeClr val="tx1"/>
                </a:solidFill>
              </a:rPr>
              <a:t>(“%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ld</a:t>
            </a:r>
            <a:r>
              <a:rPr kumimoji="0" lang="en-US" altLang="zh-CN" sz="2000" dirty="0">
                <a:solidFill>
                  <a:schemeClr val="tx1"/>
                </a:solidFill>
              </a:rPr>
              <a:t>,%f”, &amp;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, &amp;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score);     /*</a:t>
            </a:r>
            <a:r>
              <a:rPr kumimoji="0" lang="zh-CN" altLang="en-US" sz="2000" dirty="0">
                <a:solidFill>
                  <a:schemeClr val="tx1"/>
                </a:solidFill>
              </a:rPr>
              <a:t>输入要插入的结点*</a:t>
            </a:r>
            <a:r>
              <a:rPr kumimoji="0" lang="en-US" altLang="zh-CN" sz="2000" dirty="0">
                <a:solidFill>
                  <a:schemeClr val="tx1"/>
                </a:solidFill>
              </a:rPr>
              <a:t>/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while(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 !=0)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{ head=</a:t>
            </a:r>
            <a:r>
              <a:rPr kumimoji="0" lang="en-US" altLang="zh-CN" sz="2000" dirty="0">
                <a:solidFill>
                  <a:srgbClr val="FF66FF"/>
                </a:solidFill>
              </a:rPr>
              <a:t>insert(</a:t>
            </a:r>
            <a:r>
              <a:rPr kumimoji="0" lang="en-US" altLang="zh-CN" sz="2000" dirty="0" err="1">
                <a:solidFill>
                  <a:srgbClr val="FF66FF"/>
                </a:solidFill>
              </a:rPr>
              <a:t>head,stu</a:t>
            </a:r>
            <a:r>
              <a:rPr kumimoji="0" lang="en-US" altLang="zh-CN" sz="2000" dirty="0">
                <a:solidFill>
                  <a:srgbClr val="FF66FF"/>
                </a:solidFill>
              </a:rPr>
              <a:t>)</a:t>
            </a:r>
            <a:r>
              <a:rPr kumimoji="0" lang="en-US" altLang="zh-CN" sz="2000" dirty="0">
                <a:solidFill>
                  <a:schemeClr val="tx1"/>
                </a:solidFill>
              </a:rPr>
              <a:t>;   /*</a:t>
            </a:r>
            <a:r>
              <a:rPr kumimoji="0" lang="zh-CN" altLang="en-US" sz="2000" dirty="0">
                <a:solidFill>
                  <a:schemeClr val="tx1"/>
                </a:solidFill>
              </a:rPr>
              <a:t>插入新结点，返回地址*</a:t>
            </a:r>
            <a:r>
              <a:rPr kumimoji="0" lang="en-US" altLang="zh-CN" sz="2000" dirty="0">
                <a:solidFill>
                  <a:schemeClr val="tx1"/>
                </a:solidFill>
              </a:rPr>
              <a:t>/  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</a:t>
            </a:r>
            <a:r>
              <a:rPr kumimoji="0" lang="en-US" altLang="zh-CN" sz="2000" dirty="0">
                <a:solidFill>
                  <a:srgbClr val="009900"/>
                </a:solidFill>
              </a:rPr>
              <a:t>print(head)</a:t>
            </a:r>
            <a:r>
              <a:rPr kumimoji="0" lang="en-US" altLang="zh-CN" sz="2000" dirty="0">
                <a:solidFill>
                  <a:schemeClr val="tx1"/>
                </a:solidFill>
              </a:rPr>
              <a:t>;                    /*</a:t>
            </a:r>
            <a:r>
              <a:rPr kumimoji="0" lang="zh-CN" altLang="en-US" sz="2000" dirty="0">
                <a:solidFill>
                  <a:schemeClr val="tx1"/>
                </a:solidFill>
              </a:rPr>
              <a:t>输出全部结点*</a:t>
            </a:r>
            <a:r>
              <a:rPr kumimoji="0" lang="en-US" altLang="zh-CN" sz="20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000" dirty="0">
                <a:solidFill>
                  <a:schemeClr val="tx1"/>
                </a:solidFill>
              </a:rPr>
              <a:t>(“input  the  inserted  record:”);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</a:t>
            </a:r>
            <a:r>
              <a:rPr kumimoji="0" lang="en-US" altLang="zh-CN" sz="2000" dirty="0">
                <a:solidFill>
                  <a:schemeClr val="tx1"/>
                </a:solidFill>
              </a:rPr>
              <a:t>=(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struct</a:t>
            </a:r>
            <a:r>
              <a:rPr kumimoji="0" lang="en-US" altLang="zh-CN" sz="2000" dirty="0">
                <a:solidFill>
                  <a:schemeClr val="tx1"/>
                </a:solidFill>
              </a:rPr>
              <a:t>  student *)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malloc</a:t>
            </a:r>
            <a:r>
              <a:rPr kumimoji="0" lang="en-US" altLang="zh-CN" sz="2000" dirty="0">
                <a:solidFill>
                  <a:schemeClr val="tx1"/>
                </a:solidFill>
              </a:rPr>
              <a:t>(LEN);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000" dirty="0">
                <a:solidFill>
                  <a:schemeClr val="tx1"/>
                </a:solidFill>
              </a:rPr>
              <a:t>(“%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ld</a:t>
            </a:r>
            <a:r>
              <a:rPr kumimoji="0" lang="en-US" altLang="zh-CN" sz="2000" dirty="0">
                <a:solidFill>
                  <a:schemeClr val="tx1"/>
                </a:solidFill>
              </a:rPr>
              <a:t>,%f”, &amp;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num</a:t>
            </a:r>
            <a:r>
              <a:rPr kumimoji="0" lang="en-US" altLang="zh-CN" sz="2000" dirty="0">
                <a:solidFill>
                  <a:schemeClr val="tx1"/>
                </a:solidFill>
              </a:rPr>
              <a:t>, &amp;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stu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</a:t>
            </a:r>
            <a:r>
              <a:rPr kumimoji="0" lang="en-US" altLang="zh-CN" sz="2000" dirty="0">
                <a:solidFill>
                  <a:schemeClr val="tx1"/>
                </a:solidFill>
              </a:rPr>
              <a:t>score);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} 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6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557213" y="1365250"/>
            <a:ext cx="795655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kumimoji="0" lang="zh-CN" altLang="en-US" sz="2800" dirty="0" smtClean="0">
                <a:solidFill>
                  <a:srgbClr val="0000CC"/>
                </a:solidFill>
                <a:latin typeface="+mn-ea"/>
                <a:ea typeface="+mn-ea"/>
              </a:rPr>
              <a:t>共</a:t>
            </a:r>
            <a:r>
              <a:rPr kumimoji="0"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用体概念</a:t>
            </a:r>
            <a:endParaRPr lang="zh-CN" altLang="en-US" sz="2800" dirty="0">
              <a:solidFill>
                <a:srgbClr val="0000CC"/>
              </a:solidFill>
              <a:latin typeface="+mn-ea"/>
              <a:ea typeface="+mn-ea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构造数据类型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也叫联合体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用途：使几个不同类型的变量共占一段内存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相互覆盖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类型定义形式：</a:t>
            </a:r>
          </a:p>
        </p:txBody>
      </p:sp>
      <p:sp>
        <p:nvSpPr>
          <p:cNvPr id="1044489" name="Text Box 9"/>
          <p:cNvSpPr txBox="1">
            <a:spLocks noChangeArrowheads="1"/>
          </p:cNvSpPr>
          <p:nvPr/>
        </p:nvSpPr>
        <p:spPr bwMode="auto">
          <a:xfrm>
            <a:off x="1989138" y="3590925"/>
            <a:ext cx="3514725" cy="1943100"/>
          </a:xfrm>
          <a:prstGeom prst="rect">
            <a:avLst/>
          </a:prstGeom>
          <a:gradFill rotWithShape="0">
            <a:gsLst>
              <a:gs pos="0">
                <a:srgbClr val="FFEE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</a:rPr>
              <a:t>union</a:t>
            </a:r>
            <a:r>
              <a:rPr lang="en-US" altLang="zh-CN" sz="2400">
                <a:solidFill>
                  <a:schemeClr val="tx2"/>
                </a:solidFill>
              </a:rPr>
              <a:t>   </a:t>
            </a:r>
            <a:r>
              <a:rPr lang="zh-CN" altLang="zh-CN" sz="2400">
                <a:solidFill>
                  <a:srgbClr val="FF9900"/>
                </a:solidFill>
              </a:rPr>
              <a:t>共用体名</a:t>
            </a:r>
            <a:endParaRPr lang="zh-CN" altLang="en-US" sz="2400">
              <a:solidFill>
                <a:srgbClr val="FF99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</a:rPr>
              <a:t>{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rgbClr val="339933"/>
                </a:solidFill>
              </a:rPr>
              <a:t>类型标识符    成员名；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339933"/>
                </a:solidFill>
              </a:rPr>
              <a:t>   类型标识符    成员名；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2"/>
                </a:solidFill>
              </a:rPr>
              <a:t>         </a:t>
            </a:r>
            <a:r>
              <a:rPr lang="en-US" altLang="zh-CN" sz="2400">
                <a:solidFill>
                  <a:srgbClr val="339933"/>
                </a:solidFill>
              </a:rPr>
              <a:t>…………….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</a:rPr>
              <a:t>}</a:t>
            </a:r>
            <a:r>
              <a:rPr lang="zh-CN" altLang="zh-CN" sz="2400">
                <a:solidFill>
                  <a:srgbClr val="0000FF"/>
                </a:solidFill>
              </a:rPr>
              <a:t>；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044490" name="Text Box 10"/>
          <p:cNvSpPr txBox="1">
            <a:spLocks noChangeArrowheads="1"/>
          </p:cNvSpPr>
          <p:nvPr/>
        </p:nvSpPr>
        <p:spPr bwMode="auto">
          <a:xfrm>
            <a:off x="6162675" y="2779713"/>
            <a:ext cx="1770063" cy="2320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  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union data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char </a:t>
            </a:r>
            <a:r>
              <a:rPr lang="en-US" altLang="zh-CN" sz="2400" dirty="0" err="1">
                <a:solidFill>
                  <a:schemeClr val="tx1"/>
                </a:solidFill>
              </a:rPr>
              <a:t>ch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float f;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};</a:t>
            </a:r>
          </a:p>
        </p:txBody>
      </p:sp>
      <p:grpSp>
        <p:nvGrpSpPr>
          <p:cNvPr id="1044491" name="Group 11"/>
          <p:cNvGrpSpPr>
            <a:grpSpLocks/>
          </p:cNvGrpSpPr>
          <p:nvPr/>
        </p:nvGrpSpPr>
        <p:grpSpPr bwMode="auto">
          <a:xfrm>
            <a:off x="6115050" y="5321300"/>
            <a:ext cx="2398713" cy="1268413"/>
            <a:chOff x="1822" y="2333"/>
            <a:chExt cx="1511" cy="799"/>
          </a:xfrm>
        </p:grpSpPr>
        <p:sp>
          <p:nvSpPr>
            <p:cNvPr id="499724" name="Rectangle 12"/>
            <p:cNvSpPr>
              <a:spLocks noChangeArrowheads="1"/>
            </p:cNvSpPr>
            <p:nvPr/>
          </p:nvSpPr>
          <p:spPr bwMode="auto">
            <a:xfrm>
              <a:off x="1822" y="2333"/>
              <a:ext cx="723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9725" name="Rectangle 13"/>
            <p:cNvSpPr>
              <a:spLocks noChangeArrowheads="1"/>
            </p:cNvSpPr>
            <p:nvPr/>
          </p:nvSpPr>
          <p:spPr bwMode="auto">
            <a:xfrm>
              <a:off x="1822" y="2600"/>
              <a:ext cx="3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9726" name="Rectangle 14"/>
            <p:cNvSpPr>
              <a:spLocks noChangeArrowheads="1"/>
            </p:cNvSpPr>
            <p:nvPr/>
          </p:nvSpPr>
          <p:spPr bwMode="auto">
            <a:xfrm>
              <a:off x="1822" y="2844"/>
              <a:ext cx="1511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9727" name="Line 15"/>
            <p:cNvSpPr>
              <a:spLocks noChangeShapeType="1"/>
            </p:cNvSpPr>
            <p:nvPr/>
          </p:nvSpPr>
          <p:spPr bwMode="auto">
            <a:xfrm>
              <a:off x="2189" y="2333"/>
              <a:ext cx="0" cy="2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28" name="Line 16"/>
            <p:cNvSpPr>
              <a:spLocks noChangeShapeType="1"/>
            </p:cNvSpPr>
            <p:nvPr/>
          </p:nvSpPr>
          <p:spPr bwMode="auto">
            <a:xfrm>
              <a:off x="2189" y="2844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29" name="Line 17"/>
            <p:cNvSpPr>
              <a:spLocks noChangeShapeType="1"/>
            </p:cNvSpPr>
            <p:nvPr/>
          </p:nvSpPr>
          <p:spPr bwMode="auto">
            <a:xfrm>
              <a:off x="2545" y="2844"/>
              <a:ext cx="0" cy="2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30" name="Line 18"/>
            <p:cNvSpPr>
              <a:spLocks noChangeShapeType="1"/>
            </p:cNvSpPr>
            <p:nvPr/>
          </p:nvSpPr>
          <p:spPr bwMode="auto">
            <a:xfrm>
              <a:off x="2923" y="2844"/>
              <a:ext cx="0" cy="2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31" name="Text Box 19"/>
            <p:cNvSpPr txBox="1">
              <a:spLocks noChangeArrowheads="1"/>
            </p:cNvSpPr>
            <p:nvPr/>
          </p:nvSpPr>
          <p:spPr bwMode="auto">
            <a:xfrm>
              <a:off x="2283" y="2852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99732" name="Text Box 20"/>
            <p:cNvSpPr txBox="1">
              <a:spLocks noChangeArrowheads="1"/>
            </p:cNvSpPr>
            <p:nvPr/>
          </p:nvSpPr>
          <p:spPr bwMode="auto">
            <a:xfrm>
              <a:off x="1870" y="26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ch</a:t>
              </a:r>
            </a:p>
          </p:txBody>
        </p:sp>
        <p:sp>
          <p:nvSpPr>
            <p:cNvPr id="499733" name="Text Box 21"/>
            <p:cNvSpPr txBox="1">
              <a:spLocks noChangeArrowheads="1"/>
            </p:cNvSpPr>
            <p:nvPr/>
          </p:nvSpPr>
          <p:spPr bwMode="auto">
            <a:xfrm>
              <a:off x="1979" y="234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044502" name="AutoShape 22"/>
          <p:cNvSpPr>
            <a:spLocks noChangeArrowheads="1"/>
          </p:cNvSpPr>
          <p:nvPr/>
        </p:nvSpPr>
        <p:spPr bwMode="auto">
          <a:xfrm>
            <a:off x="1928813" y="6048375"/>
            <a:ext cx="3079750" cy="482600"/>
          </a:xfrm>
          <a:prstGeom prst="wedgeRectCallout">
            <a:avLst>
              <a:gd name="adj1" fmla="val 1444"/>
              <a:gd name="adj2" fmla="val -158222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类型定义</a:t>
            </a:r>
            <a:r>
              <a:rPr lang="zh-CN" altLang="en-US" sz="2400">
                <a:solidFill>
                  <a:srgbClr val="FF0000"/>
                </a:solidFill>
              </a:rPr>
              <a:t>不分配内存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+mn-ea"/>
                <a:ea typeface="+mn-ea"/>
              </a:rPr>
              <a:t>9.5 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共用体类型</a:t>
            </a:r>
            <a:endParaRPr lang="en-US" altLang="zh-CN" sz="320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0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4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4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9" grpId="0" animBg="1" autoUpdateAnimBg="0"/>
      <p:bldP spid="1044490" grpId="0" animBg="1" autoUpdateAnimBg="0"/>
      <p:bldP spid="1044502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共用体变量的定义</a:t>
            </a:r>
            <a:r>
              <a:rPr kumimoji="0"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046536" name="Text Box 8"/>
          <p:cNvSpPr txBox="1">
            <a:spLocks noChangeArrowheads="1"/>
          </p:cNvSpPr>
          <p:nvPr/>
        </p:nvSpPr>
        <p:spPr bwMode="auto">
          <a:xfrm>
            <a:off x="557213" y="1208088"/>
            <a:ext cx="1751012" cy="2320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形式一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union data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char </a:t>
            </a:r>
            <a:r>
              <a:rPr lang="en-US" altLang="zh-CN" sz="2400" dirty="0" err="1">
                <a:solidFill>
                  <a:schemeClr val="tx1"/>
                </a:solidFill>
              </a:rPr>
              <a:t>ch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float f;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} </a:t>
            </a:r>
            <a:r>
              <a:rPr lang="en-US" altLang="zh-CN" sz="2400" dirty="0" err="1">
                <a:solidFill>
                  <a:schemeClr val="tx1"/>
                </a:solidFill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46537" name="Text Box 9"/>
          <p:cNvSpPr txBox="1">
            <a:spLocks noChangeArrowheads="1"/>
          </p:cNvSpPr>
          <p:nvPr/>
        </p:nvSpPr>
        <p:spPr bwMode="auto">
          <a:xfrm>
            <a:off x="2800350" y="1208088"/>
            <a:ext cx="3709988" cy="2686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形式二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union data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char </a:t>
            </a:r>
            <a:r>
              <a:rPr lang="en-US" altLang="zh-CN" sz="2400" dirty="0" err="1">
                <a:solidFill>
                  <a:schemeClr val="tx1"/>
                </a:solidFill>
              </a:rPr>
              <a:t>ch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float f;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};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union data </a:t>
            </a:r>
            <a:r>
              <a:rPr lang="en-US" altLang="zh-CN" sz="2400" dirty="0" err="1">
                <a:solidFill>
                  <a:schemeClr val="tx1"/>
                </a:solidFill>
              </a:rPr>
              <a:t>a,b,c</a:t>
            </a:r>
            <a:r>
              <a:rPr lang="en-US" altLang="zh-CN" sz="2400" dirty="0">
                <a:solidFill>
                  <a:schemeClr val="tx1"/>
                </a:solidFill>
              </a:rPr>
              <a:t>,*</a:t>
            </a:r>
            <a:r>
              <a:rPr lang="en-US" altLang="zh-CN" sz="2400" dirty="0" err="1">
                <a:solidFill>
                  <a:schemeClr val="tx1"/>
                </a:solidFill>
              </a:rPr>
              <a:t>p,d</a:t>
            </a:r>
            <a:r>
              <a:rPr lang="en-US" altLang="zh-CN" sz="2400" dirty="0">
                <a:solidFill>
                  <a:schemeClr val="tx1"/>
                </a:solidFill>
              </a:rPr>
              <a:t>[3];</a:t>
            </a:r>
          </a:p>
        </p:txBody>
      </p:sp>
      <p:sp>
        <p:nvSpPr>
          <p:cNvPr id="1046538" name="Text Box 10"/>
          <p:cNvSpPr txBox="1">
            <a:spLocks noChangeArrowheads="1"/>
          </p:cNvSpPr>
          <p:nvPr/>
        </p:nvSpPr>
        <p:spPr bwMode="auto">
          <a:xfrm>
            <a:off x="7002463" y="1208088"/>
            <a:ext cx="1751012" cy="2320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形式三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union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{ int i;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char ch;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float f;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} a,b,c;</a:t>
            </a:r>
          </a:p>
        </p:txBody>
      </p:sp>
      <p:grpSp>
        <p:nvGrpSpPr>
          <p:cNvPr id="1046539" name="Group 11"/>
          <p:cNvGrpSpPr>
            <a:grpSpLocks/>
          </p:cNvGrpSpPr>
          <p:nvPr/>
        </p:nvGrpSpPr>
        <p:grpSpPr bwMode="auto">
          <a:xfrm>
            <a:off x="2573338" y="3990975"/>
            <a:ext cx="4800600" cy="1689100"/>
            <a:chOff x="960" y="2392"/>
            <a:chExt cx="3024" cy="1064"/>
          </a:xfrm>
        </p:grpSpPr>
        <p:grpSp>
          <p:nvGrpSpPr>
            <p:cNvPr id="500750" name="Group 12"/>
            <p:cNvGrpSpPr>
              <a:grpSpLocks/>
            </p:cNvGrpSpPr>
            <p:nvPr/>
          </p:nvGrpSpPr>
          <p:grpSpPr bwMode="auto">
            <a:xfrm>
              <a:off x="960" y="2392"/>
              <a:ext cx="3023" cy="807"/>
              <a:chOff x="960" y="2392"/>
              <a:chExt cx="3023" cy="807"/>
            </a:xfrm>
          </p:grpSpPr>
          <p:grpSp>
            <p:nvGrpSpPr>
              <p:cNvPr id="500760" name="Group 13"/>
              <p:cNvGrpSpPr>
                <a:grpSpLocks/>
              </p:cNvGrpSpPr>
              <p:nvPr/>
            </p:nvGrpSpPr>
            <p:grpSpPr bwMode="auto">
              <a:xfrm>
                <a:off x="960" y="2392"/>
                <a:ext cx="1511" cy="807"/>
                <a:chOff x="1822" y="2325"/>
                <a:chExt cx="1511" cy="807"/>
              </a:xfrm>
            </p:grpSpPr>
            <p:sp>
              <p:nvSpPr>
                <p:cNvPr id="500772" name="Rectangle 14"/>
                <p:cNvSpPr>
                  <a:spLocks noChangeArrowheads="1"/>
                </p:cNvSpPr>
                <p:nvPr/>
              </p:nvSpPr>
              <p:spPr bwMode="auto">
                <a:xfrm>
                  <a:off x="1822" y="2333"/>
                  <a:ext cx="723" cy="26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0773" name="Rectangle 15"/>
                <p:cNvSpPr>
                  <a:spLocks noChangeArrowheads="1"/>
                </p:cNvSpPr>
                <p:nvPr/>
              </p:nvSpPr>
              <p:spPr bwMode="auto">
                <a:xfrm>
                  <a:off x="1822" y="2600"/>
                  <a:ext cx="367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0774" name="Rectangle 16"/>
                <p:cNvSpPr>
                  <a:spLocks noChangeArrowheads="1"/>
                </p:cNvSpPr>
                <p:nvPr/>
              </p:nvSpPr>
              <p:spPr bwMode="auto">
                <a:xfrm>
                  <a:off x="1822" y="2844"/>
                  <a:ext cx="1511" cy="27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0775" name="Line 17"/>
                <p:cNvSpPr>
                  <a:spLocks noChangeShapeType="1"/>
                </p:cNvSpPr>
                <p:nvPr/>
              </p:nvSpPr>
              <p:spPr bwMode="auto">
                <a:xfrm>
                  <a:off x="2189" y="2333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76" name="Line 18"/>
                <p:cNvSpPr>
                  <a:spLocks noChangeShapeType="1"/>
                </p:cNvSpPr>
                <p:nvPr/>
              </p:nvSpPr>
              <p:spPr bwMode="auto">
                <a:xfrm>
                  <a:off x="2189" y="2844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77" name="Line 19"/>
                <p:cNvSpPr>
                  <a:spLocks noChangeShapeType="1"/>
                </p:cNvSpPr>
                <p:nvPr/>
              </p:nvSpPr>
              <p:spPr bwMode="auto">
                <a:xfrm>
                  <a:off x="2545" y="2844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78" name="Line 20"/>
                <p:cNvSpPr>
                  <a:spLocks noChangeShapeType="1"/>
                </p:cNvSpPr>
                <p:nvPr/>
              </p:nvSpPr>
              <p:spPr bwMode="auto">
                <a:xfrm>
                  <a:off x="2923" y="2844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7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78" y="2833"/>
                  <a:ext cx="1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f</a:t>
                  </a:r>
                </a:p>
              </p:txBody>
            </p:sp>
            <p:sp>
              <p:nvSpPr>
                <p:cNvPr id="50078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859" y="2585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ch</a:t>
                  </a:r>
                </a:p>
              </p:txBody>
            </p:sp>
            <p:sp>
              <p:nvSpPr>
                <p:cNvPr id="50078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75" y="2325"/>
                  <a:ext cx="1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i</a:t>
                  </a:r>
                </a:p>
              </p:txBody>
            </p:sp>
          </p:grpSp>
          <p:grpSp>
            <p:nvGrpSpPr>
              <p:cNvPr id="500761" name="Group 24"/>
              <p:cNvGrpSpPr>
                <a:grpSpLocks/>
              </p:cNvGrpSpPr>
              <p:nvPr/>
            </p:nvGrpSpPr>
            <p:grpSpPr bwMode="auto">
              <a:xfrm>
                <a:off x="2472" y="2392"/>
                <a:ext cx="1511" cy="807"/>
                <a:chOff x="1822" y="2325"/>
                <a:chExt cx="1511" cy="807"/>
              </a:xfrm>
            </p:grpSpPr>
            <p:sp>
              <p:nvSpPr>
                <p:cNvPr id="500762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2" y="2333"/>
                  <a:ext cx="723" cy="26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0763" name="Rectangle 26"/>
                <p:cNvSpPr>
                  <a:spLocks noChangeArrowheads="1"/>
                </p:cNvSpPr>
                <p:nvPr/>
              </p:nvSpPr>
              <p:spPr bwMode="auto">
                <a:xfrm>
                  <a:off x="1822" y="2600"/>
                  <a:ext cx="367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0764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2" y="2844"/>
                  <a:ext cx="1511" cy="27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0765" name="Line 28"/>
                <p:cNvSpPr>
                  <a:spLocks noChangeShapeType="1"/>
                </p:cNvSpPr>
                <p:nvPr/>
              </p:nvSpPr>
              <p:spPr bwMode="auto">
                <a:xfrm>
                  <a:off x="2189" y="2333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66" name="Line 29"/>
                <p:cNvSpPr>
                  <a:spLocks noChangeShapeType="1"/>
                </p:cNvSpPr>
                <p:nvPr/>
              </p:nvSpPr>
              <p:spPr bwMode="auto">
                <a:xfrm>
                  <a:off x="2189" y="2844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67" name="Line 30"/>
                <p:cNvSpPr>
                  <a:spLocks noChangeShapeType="1"/>
                </p:cNvSpPr>
                <p:nvPr/>
              </p:nvSpPr>
              <p:spPr bwMode="auto">
                <a:xfrm>
                  <a:off x="2545" y="2844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68" name="Line 31"/>
                <p:cNvSpPr>
                  <a:spLocks noChangeShapeType="1"/>
                </p:cNvSpPr>
                <p:nvPr/>
              </p:nvSpPr>
              <p:spPr bwMode="auto">
                <a:xfrm>
                  <a:off x="2923" y="2844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6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78" y="2833"/>
                  <a:ext cx="1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f</a:t>
                  </a:r>
                </a:p>
              </p:txBody>
            </p:sp>
            <p:sp>
              <p:nvSpPr>
                <p:cNvPr id="50077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859" y="2585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ch</a:t>
                  </a:r>
                </a:p>
              </p:txBody>
            </p:sp>
            <p:sp>
              <p:nvSpPr>
                <p:cNvPr id="50077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75" y="2325"/>
                  <a:ext cx="1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i</a:t>
                  </a:r>
                </a:p>
              </p:txBody>
            </p:sp>
          </p:grpSp>
        </p:grpSp>
        <p:sp>
          <p:nvSpPr>
            <p:cNvPr id="500751" name="Line 35"/>
            <p:cNvSpPr>
              <a:spLocks noChangeShapeType="1"/>
            </p:cNvSpPr>
            <p:nvPr/>
          </p:nvSpPr>
          <p:spPr bwMode="auto">
            <a:xfrm>
              <a:off x="960" y="3168"/>
              <a:ext cx="0" cy="1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2" name="Line 36"/>
            <p:cNvSpPr>
              <a:spLocks noChangeShapeType="1"/>
            </p:cNvSpPr>
            <p:nvPr/>
          </p:nvSpPr>
          <p:spPr bwMode="auto">
            <a:xfrm>
              <a:off x="2472" y="3168"/>
              <a:ext cx="0" cy="1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3" name="Line 37"/>
            <p:cNvSpPr>
              <a:spLocks noChangeShapeType="1"/>
            </p:cNvSpPr>
            <p:nvPr/>
          </p:nvSpPr>
          <p:spPr bwMode="auto">
            <a:xfrm>
              <a:off x="3984" y="3168"/>
              <a:ext cx="0" cy="1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4" name="Line 38"/>
            <p:cNvSpPr>
              <a:spLocks noChangeShapeType="1"/>
            </p:cNvSpPr>
            <p:nvPr/>
          </p:nvSpPr>
          <p:spPr bwMode="auto">
            <a:xfrm>
              <a:off x="1924" y="3300"/>
              <a:ext cx="5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5" name="Line 39"/>
            <p:cNvSpPr>
              <a:spLocks noChangeShapeType="1"/>
            </p:cNvSpPr>
            <p:nvPr/>
          </p:nvSpPr>
          <p:spPr bwMode="auto">
            <a:xfrm>
              <a:off x="2492" y="3300"/>
              <a:ext cx="5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6" name="Line 40"/>
            <p:cNvSpPr>
              <a:spLocks noChangeShapeType="1"/>
            </p:cNvSpPr>
            <p:nvPr/>
          </p:nvSpPr>
          <p:spPr bwMode="auto">
            <a:xfrm>
              <a:off x="3444" y="3300"/>
              <a:ext cx="5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7" name="Line 41"/>
            <p:cNvSpPr>
              <a:spLocks noChangeShapeType="1"/>
            </p:cNvSpPr>
            <p:nvPr/>
          </p:nvSpPr>
          <p:spPr bwMode="auto">
            <a:xfrm>
              <a:off x="984" y="3300"/>
              <a:ext cx="5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8" name="Text Box 42"/>
            <p:cNvSpPr txBox="1">
              <a:spLocks noChangeArrowheads="1"/>
            </p:cNvSpPr>
            <p:nvPr/>
          </p:nvSpPr>
          <p:spPr bwMode="auto">
            <a:xfrm>
              <a:off x="1617" y="3168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00759" name="Text Box 43"/>
            <p:cNvSpPr txBox="1">
              <a:spLocks noChangeArrowheads="1"/>
            </p:cNvSpPr>
            <p:nvPr/>
          </p:nvSpPr>
          <p:spPr bwMode="auto">
            <a:xfrm>
              <a:off x="3124" y="3168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1046572" name="AutoShape 44"/>
          <p:cNvSpPr>
            <a:spLocks noChangeArrowheads="1"/>
          </p:cNvSpPr>
          <p:nvPr/>
        </p:nvSpPr>
        <p:spPr bwMode="auto">
          <a:xfrm>
            <a:off x="5054600" y="5818188"/>
            <a:ext cx="3749675" cy="847725"/>
          </a:xfrm>
          <a:prstGeom prst="wedgeRectCallout">
            <a:avLst>
              <a:gd name="adj1" fmla="val -24639"/>
              <a:gd name="adj2" fmla="val -97602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共用体</a:t>
            </a:r>
            <a:r>
              <a:rPr lang="zh-CN" altLang="zh-CN" sz="2400">
                <a:solidFill>
                  <a:schemeClr val="tx1"/>
                </a:solidFill>
                <a:latin typeface="楷体_GB2312" pitchFamily="49" charset="-122"/>
              </a:rPr>
              <a:t>变量定义</a:t>
            </a:r>
            <a:r>
              <a:rPr lang="zh-CN" altLang="zh-CN" sz="2400">
                <a:solidFill>
                  <a:schemeClr val="tx2"/>
                </a:solidFill>
                <a:latin typeface="楷体_GB2312" pitchFamily="49" charset="-122"/>
              </a:rPr>
              <a:t>分配内存</a:t>
            </a:r>
            <a:r>
              <a:rPr lang="zh-CN" altLang="zh-CN" sz="2400">
                <a:solidFill>
                  <a:schemeClr val="tx1"/>
                </a:solidFill>
                <a:latin typeface="楷体_GB2312" pitchFamily="49" charset="-122"/>
              </a:rPr>
              <a:t>,</a:t>
            </a:r>
          </a:p>
          <a:p>
            <a:pPr algn="ctr"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楷体_GB2312" pitchFamily="49" charset="-122"/>
              </a:rPr>
              <a:t>长度=</a:t>
            </a:r>
            <a:r>
              <a:rPr lang="zh-CN" altLang="zh-CN" sz="2400">
                <a:solidFill>
                  <a:srgbClr val="FF0000"/>
                </a:solidFill>
                <a:latin typeface="楷体_GB2312" pitchFamily="49" charset="-122"/>
              </a:rPr>
              <a:t>最长成员</a:t>
            </a:r>
            <a:r>
              <a:rPr lang="zh-CN" altLang="zh-CN" sz="2400">
                <a:solidFill>
                  <a:schemeClr val="tx1"/>
                </a:solidFill>
                <a:latin typeface="楷体_GB2312" pitchFamily="49" charset="-122"/>
              </a:rPr>
              <a:t>所占字节数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046573" name="AutoShape 45"/>
          <p:cNvSpPr>
            <a:spLocks noChangeArrowheads="1"/>
          </p:cNvSpPr>
          <p:nvPr/>
        </p:nvSpPr>
        <p:spPr bwMode="auto">
          <a:xfrm>
            <a:off x="1831975" y="5834063"/>
            <a:ext cx="2978150" cy="847725"/>
          </a:xfrm>
          <a:prstGeom prst="wedgeRectCallout">
            <a:avLst>
              <a:gd name="adj1" fmla="val -10667"/>
              <a:gd name="adj2" fmla="val -90593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共用体</a:t>
            </a:r>
            <a:r>
              <a:rPr lang="zh-CN" altLang="zh-CN" sz="2400">
                <a:solidFill>
                  <a:schemeClr val="tx1"/>
                </a:solidFill>
                <a:latin typeface="楷体_GB2312" pitchFamily="49" charset="-122"/>
              </a:rPr>
              <a:t>变量任何时刻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楷体_GB2312" pitchFamily="49" charset="-122"/>
              </a:rPr>
              <a:t>只有</a:t>
            </a:r>
            <a:r>
              <a:rPr lang="zh-CN" altLang="zh-CN" sz="2400">
                <a:solidFill>
                  <a:srgbClr val="FF0000"/>
                </a:solidFill>
                <a:latin typeface="楷体_GB2312" pitchFamily="49" charset="-122"/>
              </a:rPr>
              <a:t>一个成员</a:t>
            </a:r>
            <a:r>
              <a:rPr lang="zh-CN" altLang="zh-CN" sz="2400">
                <a:solidFill>
                  <a:schemeClr val="tx1"/>
                </a:solidFill>
                <a:latin typeface="楷体_GB2312" pitchFamily="49" charset="-122"/>
              </a:rPr>
              <a:t>存在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4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01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4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4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4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4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6" grpId="0" animBg="1" autoUpdateAnimBg="0"/>
      <p:bldP spid="1046537" grpId="0" animBg="1" autoUpdateAnimBg="0"/>
      <p:bldP spid="1046538" grpId="0" animBg="1" autoUpdateAnimBg="0"/>
      <p:bldP spid="1046572" grpId="0" animBg="1" autoUpdateAnimBg="0"/>
      <p:bldP spid="1046573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共用体变量的引用方式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种方式等价：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E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9900"/>
                </a:solidFill>
                <a:latin typeface="+mn-ea"/>
                <a:ea typeface="+mn-ea"/>
              </a:rPr>
              <a:t>共用体变量名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zh-CN" altLang="en-US" sz="2000" dirty="0">
                <a:solidFill>
                  <a:srgbClr val="009900"/>
                </a:solidFill>
                <a:latin typeface="+mn-ea"/>
                <a:ea typeface="+mn-ea"/>
                <a:sym typeface="Wingdings 3" panose="05040102010807070707" pitchFamily="18" charset="2"/>
              </a:rPr>
              <a:t>成员名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E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FF9900"/>
                </a:solidFill>
                <a:latin typeface="+mn-ea"/>
                <a:ea typeface="+mn-ea"/>
              </a:rPr>
              <a:t>共用体指针名</a:t>
            </a:r>
            <a:r>
              <a:rPr kumimoji="0" lang="zh-CN" altLang="en-US" sz="2000" dirty="0">
                <a:solidFill>
                  <a:srgbClr val="FF3300"/>
                </a:solidFill>
                <a:latin typeface="+mn-ea"/>
                <a:ea typeface="+mn-ea"/>
                <a:sym typeface="Symbol" panose="05050102010706020507" pitchFamily="18" charset="2"/>
              </a:rPr>
              <a:t></a:t>
            </a:r>
            <a:r>
              <a:rPr lang="zh-CN" altLang="en-US" sz="2000" dirty="0">
                <a:solidFill>
                  <a:srgbClr val="FF9900"/>
                </a:solidFill>
                <a:latin typeface="+mn-ea"/>
                <a:ea typeface="+mn-ea"/>
                <a:sym typeface="Wingdings 3" panose="05040102010807070707" pitchFamily="18" charset="2"/>
              </a:rPr>
              <a:t>成员名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E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(*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共用体指针名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en-US" altLang="zh-CN" sz="2000" dirty="0">
                <a:solidFill>
                  <a:srgbClr val="FF3300"/>
                </a:solidFill>
                <a:latin typeface="+mn-ea"/>
                <a:ea typeface="+mn-ea"/>
              </a:rPr>
              <a:t>.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成员名</a:t>
            </a:r>
          </a:p>
        </p:txBody>
      </p:sp>
      <p:grpSp>
        <p:nvGrpSpPr>
          <p:cNvPr id="1048596" name="Group 20"/>
          <p:cNvGrpSpPr>
            <a:grpSpLocks/>
          </p:cNvGrpSpPr>
          <p:nvPr/>
        </p:nvGrpSpPr>
        <p:grpSpPr bwMode="auto">
          <a:xfrm>
            <a:off x="5473700" y="1638300"/>
            <a:ext cx="3303588" cy="4775200"/>
            <a:chOff x="3448" y="1032"/>
            <a:chExt cx="2081" cy="3008"/>
          </a:xfrm>
        </p:grpSpPr>
        <p:sp>
          <p:nvSpPr>
            <p:cNvPr id="501771" name="Text Box 15"/>
            <p:cNvSpPr txBox="1">
              <a:spLocks noChangeArrowheads="1"/>
            </p:cNvSpPr>
            <p:nvPr/>
          </p:nvSpPr>
          <p:spPr bwMode="auto">
            <a:xfrm>
              <a:off x="3448" y="1032"/>
              <a:ext cx="2061" cy="1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union data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{ </a:t>
              </a:r>
              <a:r>
                <a:rPr lang="en-US" altLang="zh-CN" sz="2400" b="0" dirty="0" err="1">
                  <a:solidFill>
                    <a:schemeClr val="tx1"/>
                  </a:solidFill>
                  <a:ea typeface="宋体" panose="02010600030101010101" pitchFamily="2" charset="-122"/>
                </a:rPr>
                <a:t>int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b="0" dirty="0" err="1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   char </a:t>
              </a:r>
              <a:r>
                <a:rPr lang="en-US" altLang="zh-CN" sz="2400" b="0" dirty="0" err="1">
                  <a:solidFill>
                    <a:schemeClr val="tx1"/>
                  </a:solidFill>
                  <a:ea typeface="宋体" panose="02010600030101010101" pitchFamily="2" charset="-122"/>
                </a:rPr>
                <a:t>ch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   float f;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};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union data </a:t>
              </a:r>
              <a:r>
                <a:rPr lang="en-US" altLang="zh-CN" sz="2400" b="0" dirty="0" err="1">
                  <a:solidFill>
                    <a:schemeClr val="tx1"/>
                  </a:solidFill>
                  <a:ea typeface="宋体" panose="02010600030101010101" pitchFamily="2" charset="-122"/>
                </a:rPr>
                <a:t>a,b,c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,*</a:t>
              </a:r>
              <a:r>
                <a:rPr lang="en-US" altLang="zh-CN" sz="2400" b="0" dirty="0" err="1">
                  <a:solidFill>
                    <a:schemeClr val="tx1"/>
                  </a:solidFill>
                  <a:ea typeface="宋体" panose="02010600030101010101" pitchFamily="2" charset="-122"/>
                </a:rPr>
                <a:t>p,d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[3];</a:t>
              </a:r>
            </a:p>
          </p:txBody>
        </p:sp>
        <p:sp>
          <p:nvSpPr>
            <p:cNvPr id="501772" name="Rectangle 16"/>
            <p:cNvSpPr>
              <a:spLocks noChangeArrowheads="1"/>
            </p:cNvSpPr>
            <p:nvPr/>
          </p:nvSpPr>
          <p:spPr bwMode="auto">
            <a:xfrm>
              <a:off x="3513" y="2600"/>
              <a:ext cx="1311" cy="312"/>
            </a:xfrm>
            <a:prstGeom prst="rect">
              <a:avLst/>
            </a:prstGeom>
            <a:gradFill rotWithShape="0">
              <a:gsLst>
                <a:gs pos="0">
                  <a:srgbClr val="FFEE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a.i    a.ch     a.f</a:t>
              </a:r>
            </a:p>
          </p:txBody>
        </p:sp>
        <p:sp>
          <p:nvSpPr>
            <p:cNvPr id="501773" name="Rectangle 17"/>
            <p:cNvSpPr>
              <a:spLocks noChangeArrowheads="1"/>
            </p:cNvSpPr>
            <p:nvPr/>
          </p:nvSpPr>
          <p:spPr bwMode="auto">
            <a:xfrm>
              <a:off x="3512" y="2976"/>
              <a:ext cx="1527" cy="312"/>
            </a:xfrm>
            <a:prstGeom prst="rect">
              <a:avLst/>
            </a:prstGeom>
            <a:gradFill rotWithShape="0">
              <a:gsLst>
                <a:gs pos="0">
                  <a:srgbClr val="FFEE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p-&gt;i   p-&gt;ch  p-&gt;f</a:t>
              </a:r>
            </a:p>
          </p:txBody>
        </p:sp>
        <p:sp>
          <p:nvSpPr>
            <p:cNvPr id="501774" name="Rectangle 18"/>
            <p:cNvSpPr>
              <a:spLocks noChangeArrowheads="1"/>
            </p:cNvSpPr>
            <p:nvPr/>
          </p:nvSpPr>
          <p:spPr bwMode="auto">
            <a:xfrm>
              <a:off x="3513" y="3352"/>
              <a:ext cx="1824" cy="312"/>
            </a:xfrm>
            <a:prstGeom prst="rect">
              <a:avLst/>
            </a:prstGeom>
            <a:gradFill rotWithShape="0">
              <a:gsLst>
                <a:gs pos="0">
                  <a:srgbClr val="FFEE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(*p).i   (*p).ch  (*p).f</a:t>
              </a:r>
            </a:p>
          </p:txBody>
        </p:sp>
        <p:sp>
          <p:nvSpPr>
            <p:cNvPr id="501775" name="Rectangle 19"/>
            <p:cNvSpPr>
              <a:spLocks noChangeArrowheads="1"/>
            </p:cNvSpPr>
            <p:nvPr/>
          </p:nvSpPr>
          <p:spPr bwMode="auto">
            <a:xfrm>
              <a:off x="3513" y="3728"/>
              <a:ext cx="2016" cy="312"/>
            </a:xfrm>
            <a:prstGeom prst="rect">
              <a:avLst/>
            </a:prstGeom>
            <a:gradFill rotWithShape="0">
              <a:gsLst>
                <a:gs pos="0">
                  <a:srgbClr val="FFEE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d[0].i    d[0].ch     d[0].f</a:t>
              </a:r>
            </a:p>
          </p:txBody>
        </p:sp>
      </p:grpSp>
      <p:sp>
        <p:nvSpPr>
          <p:cNvPr id="1048597" name="Rectangle 21"/>
          <p:cNvSpPr>
            <a:spLocks noChangeArrowheads="1"/>
          </p:cNvSpPr>
          <p:nvPr/>
        </p:nvSpPr>
        <p:spPr bwMode="auto">
          <a:xfrm>
            <a:off x="655638" y="2805113"/>
            <a:ext cx="457993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引用规则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不能引用共用体变量，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只能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引用其成员</a:t>
            </a:r>
          </a:p>
        </p:txBody>
      </p:sp>
      <p:sp>
        <p:nvSpPr>
          <p:cNvPr id="1048598" name="Text Box 22"/>
          <p:cNvSpPr txBox="1">
            <a:spLocks noChangeArrowheads="1"/>
          </p:cNvSpPr>
          <p:nvPr/>
        </p:nvSpPr>
        <p:spPr bwMode="auto">
          <a:xfrm>
            <a:off x="1900238" y="4132263"/>
            <a:ext cx="3233737" cy="122555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printf("%d",a) ;     (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endParaRPr lang="en-US" altLang="zh-CN" sz="24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printf("%d",a.i);   (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√</a:t>
            </a:r>
            <a:r>
              <a:rPr lang="en-US" altLang="zh-CN" sz="240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7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 autoUpdateAnimBg="0"/>
      <p:bldP spid="1048598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655638" y="681038"/>
            <a:ext cx="8266112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260475" indent="-3460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共同体类型数据的特点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 同一个内存段可以用来存放几种不同类型的成员，但在每 一瞬时只能存放其中一种，而不是同时存放几种。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 共用体变量中起作用的成员是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最后一次存放的成员</a:t>
            </a:r>
          </a:p>
        </p:txBody>
      </p:sp>
      <p:sp>
        <p:nvSpPr>
          <p:cNvPr id="1050632" name="Text Box 8"/>
          <p:cNvSpPr txBox="1">
            <a:spLocks noChangeArrowheads="1"/>
          </p:cNvSpPr>
          <p:nvPr/>
        </p:nvSpPr>
        <p:spPr bwMode="auto">
          <a:xfrm>
            <a:off x="1019175" y="2933700"/>
            <a:ext cx="7508875" cy="195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   </a:t>
            </a:r>
            <a:r>
              <a:rPr lang="en-US" altLang="zh-CN" sz="2400" dirty="0" err="1">
                <a:solidFill>
                  <a:schemeClr val="tx1"/>
                </a:solidFill>
              </a:rPr>
              <a:t>a.i</a:t>
            </a:r>
            <a:r>
              <a:rPr lang="en-US" altLang="zh-CN" sz="2400" dirty="0">
                <a:solidFill>
                  <a:schemeClr val="tx1"/>
                </a:solidFill>
              </a:rPr>
              <a:t>=1;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a.ch=‘a’;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</a:rPr>
              <a:t>a.f</a:t>
            </a:r>
            <a:r>
              <a:rPr lang="en-US" altLang="zh-CN" sz="2400" dirty="0">
                <a:solidFill>
                  <a:schemeClr val="tx1"/>
                </a:solidFill>
              </a:rPr>
              <a:t>=1.5;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(“%d”,</a:t>
            </a:r>
            <a:r>
              <a:rPr lang="en-US" altLang="zh-CN" sz="2400" dirty="0" err="1">
                <a:solidFill>
                  <a:schemeClr val="tx1"/>
                </a:solidFill>
              </a:rPr>
              <a:t>a.i</a:t>
            </a:r>
            <a:r>
              <a:rPr lang="en-US" altLang="zh-CN" sz="2400" dirty="0">
                <a:solidFill>
                  <a:schemeClr val="tx1"/>
                </a:solidFill>
              </a:rPr>
              <a:t>);        (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 </a:t>
            </a:r>
            <a:r>
              <a:rPr lang="zh-CN" altLang="en-US" sz="2400" dirty="0">
                <a:solidFill>
                  <a:schemeClr val="tx1"/>
                </a:solidFill>
                <a:sym typeface="Wingdings 2" panose="05020102010507070707" pitchFamily="18" charset="2"/>
              </a:rPr>
              <a:t>编译通过，运行结果不对</a:t>
            </a: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("%f",</a:t>
            </a:r>
            <a:r>
              <a:rPr lang="en-US" altLang="zh-CN" sz="2400" dirty="0" err="1">
                <a:solidFill>
                  <a:schemeClr val="tx1"/>
                </a:solidFill>
              </a:rPr>
              <a:t>a.f</a:t>
            </a:r>
            <a:r>
              <a:rPr lang="en-US" altLang="zh-CN" sz="2400" dirty="0">
                <a:solidFill>
                  <a:schemeClr val="tx1"/>
                </a:solidFill>
              </a:rPr>
              <a:t>);        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√</a:t>
            </a: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1050633" name="Rectangle 9"/>
          <p:cNvSpPr>
            <a:spLocks noChangeArrowheads="1"/>
          </p:cNvSpPr>
          <p:nvPr/>
        </p:nvSpPr>
        <p:spPr bwMode="auto">
          <a:xfrm>
            <a:off x="669925" y="5097463"/>
            <a:ext cx="826611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260475" indent="-3460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⑶ 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共用体变量和它的各成员的地址都是同一地址。</a:t>
            </a:r>
            <a:endParaRPr lang="zh-CN" altLang="en-US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32" grpId="0" animBg="1" autoUpdateAnimBg="0"/>
      <p:bldP spid="105063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-210628" y="577489"/>
            <a:ext cx="883710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260475" indent="-3460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⑷ </a:t>
            </a:r>
            <a:r>
              <a:rPr lang="zh-CN" altLang="en-US" sz="24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对共用体变量名赋值，也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在定义共用体变量时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初始化。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但可以用一个共用体变量为另一个变量赋值</a:t>
            </a:r>
          </a:p>
        </p:txBody>
      </p:sp>
      <p:sp>
        <p:nvSpPr>
          <p:cNvPr id="1052680" name="Text Box 8"/>
          <p:cNvSpPr txBox="1">
            <a:spLocks noChangeArrowheads="1"/>
          </p:cNvSpPr>
          <p:nvPr/>
        </p:nvSpPr>
        <p:spPr bwMode="auto">
          <a:xfrm>
            <a:off x="523875" y="1677988"/>
            <a:ext cx="3563938" cy="2686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</a:rPr>
              <a:t>union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char </a:t>
            </a:r>
            <a:r>
              <a:rPr lang="en-US" altLang="zh-CN" sz="2400" dirty="0" err="1">
                <a:solidFill>
                  <a:schemeClr val="tx1"/>
                </a:solidFill>
              </a:rPr>
              <a:t>ch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float f;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}a={1,’a’,1.5};     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        a=1;                      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        m=a;</a:t>
            </a:r>
            <a:r>
              <a:rPr lang="en-US" altLang="zh-CN" sz="2400" dirty="0">
                <a:solidFill>
                  <a:schemeClr val="tx1"/>
                </a:solidFill>
              </a:rPr>
              <a:t>                      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1052681" name="Rectangle 9"/>
          <p:cNvSpPr>
            <a:spLocks noChangeArrowheads="1"/>
          </p:cNvSpPr>
          <p:nvPr/>
        </p:nvSpPr>
        <p:spPr bwMode="auto">
          <a:xfrm>
            <a:off x="-210628" y="4437063"/>
            <a:ext cx="8964488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260475" indent="-3460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⑸ 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不能把共用体变量作为函数参数，也不能使函数带回共用体变量，但可以使用指向共用体变量的指针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与结构体变量的这种用法相仿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⑹共用体类型可出现在结构体类型定义中，也可以定义共用体数组。反之，结构体也可出现在共用体类型定义中，数组也可作为共用体的成员。</a:t>
            </a:r>
          </a:p>
        </p:txBody>
      </p:sp>
      <p:sp>
        <p:nvSpPr>
          <p:cNvPr id="1052682" name="Text Box 10"/>
          <p:cNvSpPr txBox="1">
            <a:spLocks noChangeArrowheads="1"/>
          </p:cNvSpPr>
          <p:nvPr/>
        </p:nvSpPr>
        <p:spPr bwMode="auto">
          <a:xfrm>
            <a:off x="4527550" y="1677988"/>
            <a:ext cx="4175125" cy="2686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</a:rPr>
              <a:t>float  x;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union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;   char </a:t>
            </a:r>
            <a:r>
              <a:rPr lang="en-US" altLang="zh-CN" sz="2400" dirty="0" err="1">
                <a:solidFill>
                  <a:schemeClr val="tx1"/>
                </a:solidFill>
              </a:rPr>
              <a:t>ch</a:t>
            </a:r>
            <a:r>
              <a:rPr lang="en-US" altLang="zh-CN" sz="2400" dirty="0">
                <a:solidFill>
                  <a:schemeClr val="tx1"/>
                </a:solidFill>
              </a:rPr>
              <a:t>;  float f;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}</a:t>
            </a:r>
            <a:r>
              <a:rPr lang="en-US" altLang="zh-CN" sz="2400" dirty="0" err="1">
                <a:solidFill>
                  <a:schemeClr val="tx1"/>
                </a:solidFill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</a:rPr>
              <a:t>a.i</a:t>
            </a:r>
            <a:r>
              <a:rPr lang="en-US" altLang="zh-CN" sz="2400" dirty="0">
                <a:solidFill>
                  <a:schemeClr val="tx1"/>
                </a:solidFill>
              </a:rPr>
              <a:t>=1;   a.ch=‘a’;   </a:t>
            </a:r>
            <a:r>
              <a:rPr lang="en-US" altLang="zh-CN" sz="2400" dirty="0" err="1">
                <a:solidFill>
                  <a:schemeClr val="tx1"/>
                </a:solidFill>
              </a:rPr>
              <a:t>a.f</a:t>
            </a:r>
            <a:r>
              <a:rPr lang="en-US" altLang="zh-CN" sz="2400" dirty="0">
                <a:solidFill>
                  <a:schemeClr val="tx1"/>
                </a:solidFill>
              </a:rPr>
              <a:t>=1.5;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b=a;      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x=</a:t>
            </a:r>
            <a:r>
              <a:rPr lang="en-US" altLang="zh-CN" sz="2400" dirty="0" err="1">
                <a:solidFill>
                  <a:schemeClr val="tx1"/>
                </a:solidFill>
              </a:rPr>
              <a:t>a.f</a:t>
            </a:r>
            <a:r>
              <a:rPr lang="en-US" altLang="zh-CN" sz="2400" dirty="0">
                <a:solidFill>
                  <a:schemeClr val="tx1"/>
                </a:solidFill>
              </a:rPr>
              <a:t>;    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7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2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2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2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2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80" grpId="0" animBg="1" autoUpdateAnimBg="0"/>
      <p:bldP spid="1052681" grpId="0" build="p" bldLvl="3" autoUpdateAnimBg="0"/>
      <p:bldP spid="105268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9" name="Text Box 8"/>
          <p:cNvSpPr txBox="1">
            <a:spLocks noChangeArrowheads="1"/>
          </p:cNvSpPr>
          <p:nvPr/>
        </p:nvSpPr>
        <p:spPr bwMode="auto">
          <a:xfrm>
            <a:off x="1298575" y="1074738"/>
            <a:ext cx="2436813" cy="3051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3333FF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student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char 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float score;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char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addr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[30];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};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944137" name="Group 9"/>
          <p:cNvGrpSpPr>
            <a:grpSpLocks/>
          </p:cNvGrpSpPr>
          <p:nvPr/>
        </p:nvGrpSpPr>
        <p:grpSpPr bwMode="auto">
          <a:xfrm>
            <a:off x="5063159" y="744538"/>
            <a:ext cx="3577951" cy="3895206"/>
            <a:chOff x="2393" y="300"/>
            <a:chExt cx="2962" cy="3846"/>
          </a:xfrm>
        </p:grpSpPr>
        <p:sp>
          <p:nvSpPr>
            <p:cNvPr id="448525" name="Rectangle 10"/>
            <p:cNvSpPr>
              <a:spLocks noChangeArrowheads="1"/>
            </p:cNvSpPr>
            <p:nvPr/>
          </p:nvSpPr>
          <p:spPr bwMode="auto">
            <a:xfrm>
              <a:off x="3078" y="300"/>
              <a:ext cx="1478" cy="3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26" name="Line 11"/>
            <p:cNvSpPr>
              <a:spLocks noChangeShapeType="1"/>
            </p:cNvSpPr>
            <p:nvPr/>
          </p:nvSpPr>
          <p:spPr bwMode="auto">
            <a:xfrm>
              <a:off x="3064" y="55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27" name="Line 12"/>
            <p:cNvSpPr>
              <a:spLocks noChangeShapeType="1"/>
            </p:cNvSpPr>
            <p:nvPr/>
          </p:nvSpPr>
          <p:spPr bwMode="auto">
            <a:xfrm>
              <a:off x="3064" y="843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28" name="Line 13"/>
            <p:cNvSpPr>
              <a:spLocks noChangeShapeType="1"/>
            </p:cNvSpPr>
            <p:nvPr/>
          </p:nvSpPr>
          <p:spPr bwMode="auto">
            <a:xfrm>
              <a:off x="3064" y="139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29" name="Line 14"/>
            <p:cNvSpPr>
              <a:spLocks noChangeShapeType="1"/>
            </p:cNvSpPr>
            <p:nvPr/>
          </p:nvSpPr>
          <p:spPr bwMode="auto">
            <a:xfrm>
              <a:off x="3064" y="1673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30" name="Line 15"/>
            <p:cNvSpPr>
              <a:spLocks noChangeShapeType="1"/>
            </p:cNvSpPr>
            <p:nvPr/>
          </p:nvSpPr>
          <p:spPr bwMode="auto">
            <a:xfrm>
              <a:off x="3064" y="1949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31" name="Line 16"/>
            <p:cNvSpPr>
              <a:spLocks noChangeShapeType="1"/>
            </p:cNvSpPr>
            <p:nvPr/>
          </p:nvSpPr>
          <p:spPr bwMode="auto">
            <a:xfrm>
              <a:off x="3064" y="222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32" name="Line 17"/>
            <p:cNvSpPr>
              <a:spLocks noChangeShapeType="1"/>
            </p:cNvSpPr>
            <p:nvPr/>
          </p:nvSpPr>
          <p:spPr bwMode="auto">
            <a:xfrm>
              <a:off x="3064" y="2502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33" name="Line 18"/>
            <p:cNvSpPr>
              <a:spLocks noChangeShapeType="1"/>
            </p:cNvSpPr>
            <p:nvPr/>
          </p:nvSpPr>
          <p:spPr bwMode="auto">
            <a:xfrm>
              <a:off x="3064" y="2779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34" name="Line 19"/>
            <p:cNvSpPr>
              <a:spLocks noChangeShapeType="1"/>
            </p:cNvSpPr>
            <p:nvPr/>
          </p:nvSpPr>
          <p:spPr bwMode="auto">
            <a:xfrm>
              <a:off x="3064" y="3055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35" name="Line 20"/>
            <p:cNvSpPr>
              <a:spLocks noChangeShapeType="1"/>
            </p:cNvSpPr>
            <p:nvPr/>
          </p:nvSpPr>
          <p:spPr bwMode="auto">
            <a:xfrm>
              <a:off x="3064" y="3332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8536" name="AutoShape 21"/>
            <p:cNvSpPr>
              <a:spLocks/>
            </p:cNvSpPr>
            <p:nvPr/>
          </p:nvSpPr>
          <p:spPr bwMode="auto">
            <a:xfrm>
              <a:off x="2998" y="3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37" name="AutoShape 22"/>
            <p:cNvSpPr>
              <a:spLocks/>
            </p:cNvSpPr>
            <p:nvPr/>
          </p:nvSpPr>
          <p:spPr bwMode="auto">
            <a:xfrm>
              <a:off x="4567" y="30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38" name="AutoShape 23"/>
            <p:cNvSpPr>
              <a:spLocks/>
            </p:cNvSpPr>
            <p:nvPr/>
          </p:nvSpPr>
          <p:spPr bwMode="auto">
            <a:xfrm>
              <a:off x="4563" y="8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39" name="AutoShape 24"/>
            <p:cNvSpPr>
              <a:spLocks/>
            </p:cNvSpPr>
            <p:nvPr/>
          </p:nvSpPr>
          <p:spPr bwMode="auto">
            <a:xfrm>
              <a:off x="2993" y="8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40" name="AutoShape 25"/>
            <p:cNvSpPr>
              <a:spLocks/>
            </p:cNvSpPr>
            <p:nvPr/>
          </p:nvSpPr>
          <p:spPr bwMode="auto">
            <a:xfrm>
              <a:off x="2987" y="14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41" name="AutoShape 26"/>
            <p:cNvSpPr>
              <a:spLocks/>
            </p:cNvSpPr>
            <p:nvPr/>
          </p:nvSpPr>
          <p:spPr bwMode="auto">
            <a:xfrm>
              <a:off x="4578" y="14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42" name="AutoShape 27"/>
            <p:cNvSpPr>
              <a:spLocks/>
            </p:cNvSpPr>
            <p:nvPr/>
          </p:nvSpPr>
          <p:spPr bwMode="auto">
            <a:xfrm>
              <a:off x="4563" y="16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43" name="AutoShape 28"/>
            <p:cNvSpPr>
              <a:spLocks/>
            </p:cNvSpPr>
            <p:nvPr/>
          </p:nvSpPr>
          <p:spPr bwMode="auto">
            <a:xfrm>
              <a:off x="2994" y="16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44" name="AutoShape 29"/>
            <p:cNvSpPr>
              <a:spLocks/>
            </p:cNvSpPr>
            <p:nvPr/>
          </p:nvSpPr>
          <p:spPr bwMode="auto">
            <a:xfrm>
              <a:off x="2998" y="2233"/>
              <a:ext cx="47" cy="1100"/>
            </a:xfrm>
            <a:prstGeom prst="leftBrace">
              <a:avLst>
                <a:gd name="adj1" fmla="val 1950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45" name="AutoShape 30"/>
            <p:cNvSpPr>
              <a:spLocks/>
            </p:cNvSpPr>
            <p:nvPr/>
          </p:nvSpPr>
          <p:spPr bwMode="auto">
            <a:xfrm>
              <a:off x="4578" y="22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46" name="AutoShape 31"/>
            <p:cNvSpPr>
              <a:spLocks/>
            </p:cNvSpPr>
            <p:nvPr/>
          </p:nvSpPr>
          <p:spPr bwMode="auto">
            <a:xfrm>
              <a:off x="3000" y="33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47" name="AutoShape 32"/>
            <p:cNvSpPr>
              <a:spLocks/>
            </p:cNvSpPr>
            <p:nvPr/>
          </p:nvSpPr>
          <p:spPr bwMode="auto">
            <a:xfrm>
              <a:off x="4579" y="3333"/>
              <a:ext cx="47" cy="778"/>
            </a:xfrm>
            <a:prstGeom prst="rightBrace">
              <a:avLst>
                <a:gd name="adj1" fmla="val 1379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8548" name="Text Box 33"/>
            <p:cNvSpPr txBox="1">
              <a:spLocks noChangeArrowheads="1"/>
            </p:cNvSpPr>
            <p:nvPr/>
          </p:nvSpPr>
          <p:spPr bwMode="auto">
            <a:xfrm>
              <a:off x="2393" y="914"/>
              <a:ext cx="664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448549" name="Text Box 34"/>
            <p:cNvSpPr txBox="1">
              <a:spLocks noChangeArrowheads="1"/>
            </p:cNvSpPr>
            <p:nvPr/>
          </p:nvSpPr>
          <p:spPr bwMode="auto">
            <a:xfrm>
              <a:off x="2513" y="387"/>
              <a:ext cx="570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num</a:t>
              </a:r>
            </a:p>
          </p:txBody>
        </p:sp>
        <p:sp>
          <p:nvSpPr>
            <p:cNvPr id="448550" name="Text Box 35"/>
            <p:cNvSpPr txBox="1">
              <a:spLocks noChangeArrowheads="1"/>
            </p:cNvSpPr>
            <p:nvPr/>
          </p:nvSpPr>
          <p:spPr bwMode="auto">
            <a:xfrm>
              <a:off x="2560" y="1358"/>
              <a:ext cx="438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sex</a:t>
              </a:r>
            </a:p>
          </p:txBody>
        </p:sp>
        <p:sp>
          <p:nvSpPr>
            <p:cNvPr id="448551" name="Text Box 36"/>
            <p:cNvSpPr txBox="1">
              <a:spLocks noChangeArrowheads="1"/>
            </p:cNvSpPr>
            <p:nvPr/>
          </p:nvSpPr>
          <p:spPr bwMode="auto">
            <a:xfrm>
              <a:off x="2567" y="1757"/>
              <a:ext cx="470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448552" name="Text Box 37"/>
            <p:cNvSpPr txBox="1">
              <a:spLocks noChangeArrowheads="1"/>
            </p:cNvSpPr>
            <p:nvPr/>
          </p:nvSpPr>
          <p:spPr bwMode="auto">
            <a:xfrm>
              <a:off x="2445" y="2579"/>
              <a:ext cx="625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score</a:t>
              </a:r>
            </a:p>
          </p:txBody>
        </p:sp>
        <p:sp>
          <p:nvSpPr>
            <p:cNvPr id="448553" name="Text Box 38"/>
            <p:cNvSpPr txBox="1">
              <a:spLocks noChangeArrowheads="1"/>
            </p:cNvSpPr>
            <p:nvPr/>
          </p:nvSpPr>
          <p:spPr bwMode="auto">
            <a:xfrm>
              <a:off x="2486" y="3516"/>
              <a:ext cx="585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addr</a:t>
              </a:r>
            </a:p>
          </p:txBody>
        </p:sp>
        <p:sp>
          <p:nvSpPr>
            <p:cNvPr id="448554" name="Text Box 39"/>
            <p:cNvSpPr txBox="1">
              <a:spLocks noChangeArrowheads="1"/>
            </p:cNvSpPr>
            <p:nvPr/>
          </p:nvSpPr>
          <p:spPr bwMode="auto">
            <a:xfrm>
              <a:off x="4551" y="323"/>
              <a:ext cx="698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2</a:t>
              </a:r>
              <a:r>
                <a:rPr lang="zh-CN" altLang="zh-CN" sz="2000">
                  <a:solidFill>
                    <a:srgbClr val="0000FF"/>
                  </a:solidFill>
                  <a:latin typeface="+mn-ea"/>
                  <a:ea typeface="+mn-ea"/>
                </a:rPr>
                <a:t>字节</a:t>
              </a:r>
              <a:endParaRPr lang="zh-CN" altLang="en-US" sz="20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448555" name="Text Box 40"/>
            <p:cNvSpPr txBox="1">
              <a:spLocks noChangeArrowheads="1"/>
            </p:cNvSpPr>
            <p:nvPr/>
          </p:nvSpPr>
          <p:spPr bwMode="auto">
            <a:xfrm>
              <a:off x="4561" y="1748"/>
              <a:ext cx="698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2</a:t>
              </a:r>
              <a:r>
                <a:rPr lang="zh-CN" altLang="zh-CN" sz="2000">
                  <a:solidFill>
                    <a:srgbClr val="0000FF"/>
                  </a:solidFill>
                  <a:latin typeface="+mn-ea"/>
                  <a:ea typeface="+mn-ea"/>
                </a:rPr>
                <a:t>字节</a:t>
              </a:r>
              <a:endParaRPr lang="zh-CN" altLang="en-US" sz="20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448556" name="Text Box 41"/>
            <p:cNvSpPr txBox="1">
              <a:spLocks noChangeArrowheads="1"/>
            </p:cNvSpPr>
            <p:nvPr/>
          </p:nvSpPr>
          <p:spPr bwMode="auto">
            <a:xfrm>
              <a:off x="4532" y="947"/>
              <a:ext cx="82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20</a:t>
              </a:r>
              <a:r>
                <a:rPr lang="zh-CN" altLang="zh-CN" sz="2000">
                  <a:solidFill>
                    <a:srgbClr val="0000FF"/>
                  </a:solidFill>
                  <a:latin typeface="+mn-ea"/>
                  <a:ea typeface="+mn-ea"/>
                </a:rPr>
                <a:t>字节</a:t>
              </a:r>
              <a:endParaRPr lang="zh-CN" altLang="en-US" sz="20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448557" name="Text Box 42"/>
            <p:cNvSpPr txBox="1">
              <a:spLocks noChangeArrowheads="1"/>
            </p:cNvSpPr>
            <p:nvPr/>
          </p:nvSpPr>
          <p:spPr bwMode="auto">
            <a:xfrm>
              <a:off x="4561" y="1327"/>
              <a:ext cx="67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1</a:t>
              </a:r>
              <a:r>
                <a:rPr lang="zh-CN" altLang="zh-CN" sz="2000">
                  <a:solidFill>
                    <a:srgbClr val="0000FF"/>
                  </a:solidFill>
                  <a:latin typeface="+mn-ea"/>
                  <a:ea typeface="+mn-ea"/>
                </a:rPr>
                <a:t>字节</a:t>
              </a:r>
              <a:endParaRPr lang="zh-CN" altLang="en-US" sz="20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448558" name="Text Box 43"/>
            <p:cNvSpPr txBox="1">
              <a:spLocks noChangeArrowheads="1"/>
            </p:cNvSpPr>
            <p:nvPr/>
          </p:nvSpPr>
          <p:spPr bwMode="auto">
            <a:xfrm>
              <a:off x="4551" y="2558"/>
              <a:ext cx="698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4</a:t>
              </a:r>
              <a:r>
                <a:rPr lang="zh-CN" altLang="zh-CN" sz="2000">
                  <a:solidFill>
                    <a:srgbClr val="0000FF"/>
                  </a:solidFill>
                  <a:latin typeface="+mn-ea"/>
                  <a:ea typeface="+mn-ea"/>
                </a:rPr>
                <a:t>字节</a:t>
              </a:r>
              <a:endParaRPr lang="zh-CN" altLang="en-US" sz="20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448559" name="Text Box 44"/>
            <p:cNvSpPr txBox="1">
              <a:spLocks noChangeArrowheads="1"/>
            </p:cNvSpPr>
            <p:nvPr/>
          </p:nvSpPr>
          <p:spPr bwMode="auto">
            <a:xfrm>
              <a:off x="4532" y="3514"/>
              <a:ext cx="82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30</a:t>
              </a:r>
              <a:r>
                <a:rPr lang="zh-CN" altLang="zh-CN" sz="2000">
                  <a:solidFill>
                    <a:srgbClr val="0000FF"/>
                  </a:solidFill>
                  <a:latin typeface="+mn-ea"/>
                  <a:ea typeface="+mn-ea"/>
                </a:rPr>
                <a:t>字节</a:t>
              </a:r>
              <a:endParaRPr lang="zh-CN" altLang="en-US" sz="20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448560" name="Text Box 45"/>
            <p:cNvSpPr txBox="1">
              <a:spLocks noChangeArrowheads="1"/>
            </p:cNvSpPr>
            <p:nvPr/>
          </p:nvSpPr>
          <p:spPr bwMode="auto">
            <a:xfrm>
              <a:off x="3558" y="871"/>
              <a:ext cx="662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4000">
                  <a:solidFill>
                    <a:srgbClr val="0000FF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48561" name="Text Box 46"/>
            <p:cNvSpPr txBox="1">
              <a:spLocks noChangeArrowheads="1"/>
            </p:cNvSpPr>
            <p:nvPr/>
          </p:nvSpPr>
          <p:spPr bwMode="auto">
            <a:xfrm>
              <a:off x="3591" y="3257"/>
              <a:ext cx="662" cy="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4000">
                  <a:solidFill>
                    <a:srgbClr val="0000FF"/>
                  </a:solidFill>
                  <a:latin typeface="+mn-ea"/>
                  <a:ea typeface="+mn-ea"/>
                </a:rPr>
                <a:t>…..</a:t>
              </a:r>
            </a:p>
          </p:txBody>
        </p:sp>
      </p:grpSp>
      <p:sp>
        <p:nvSpPr>
          <p:cNvPr id="944175" name="AutoShape 47"/>
          <p:cNvSpPr>
            <a:spLocks noChangeArrowheads="1"/>
          </p:cNvSpPr>
          <p:nvPr/>
        </p:nvSpPr>
        <p:spPr bwMode="auto">
          <a:xfrm>
            <a:off x="4797425" y="642938"/>
            <a:ext cx="381000" cy="381000"/>
          </a:xfrm>
          <a:prstGeom prst="star5">
            <a:avLst/>
          </a:prstGeom>
          <a:gradFill rotWithShape="0"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grpSp>
        <p:nvGrpSpPr>
          <p:cNvPr id="944176" name="Group 48"/>
          <p:cNvGrpSpPr>
            <a:grpSpLocks/>
          </p:cNvGrpSpPr>
          <p:nvPr/>
        </p:nvGrpSpPr>
        <p:grpSpPr bwMode="auto">
          <a:xfrm>
            <a:off x="747713" y="4803775"/>
            <a:ext cx="7935912" cy="509588"/>
            <a:chOff x="394" y="3717"/>
            <a:chExt cx="4999" cy="321"/>
          </a:xfrm>
        </p:grpSpPr>
        <p:sp>
          <p:nvSpPr>
            <p:cNvPr id="448523" name="Text Box 49"/>
            <p:cNvSpPr txBox="1">
              <a:spLocks noChangeArrowheads="1"/>
            </p:cNvSpPr>
            <p:nvPr/>
          </p:nvSpPr>
          <p:spPr bwMode="auto">
            <a:xfrm>
              <a:off x="705" y="3724"/>
              <a:ext cx="4688" cy="31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结构体类型</a:t>
              </a:r>
              <a:r>
                <a:rPr lang="zh-CN" altLang="en-US" sz="2400">
                  <a:solidFill>
                    <a:srgbClr val="FF0000"/>
                  </a:solidFill>
                  <a:latin typeface="+mn-ea"/>
                  <a:ea typeface="+mn-ea"/>
                </a:rPr>
                <a:t>定义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仅描述结构体的组成</a:t>
              </a: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,</a:t>
              </a:r>
              <a:r>
                <a:rPr lang="zh-CN" altLang="en-US" sz="2400">
                  <a:solidFill>
                    <a:srgbClr val="FF0000"/>
                  </a:solidFill>
                  <a:latin typeface="+mn-ea"/>
                  <a:ea typeface="+mn-ea"/>
                </a:rPr>
                <a:t>不分配内存空间</a:t>
              </a:r>
            </a:p>
          </p:txBody>
        </p:sp>
        <p:pic>
          <p:nvPicPr>
            <p:cNvPr id="448524" name="Picture 50" descr="注意图标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" y="3717"/>
              <a:ext cx="3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3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94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9" name="Text Box 8"/>
          <p:cNvSpPr txBox="1">
            <a:spLocks noChangeArrowheads="1"/>
          </p:cNvSpPr>
          <p:nvPr/>
        </p:nvSpPr>
        <p:spPr bwMode="auto">
          <a:xfrm>
            <a:off x="444500" y="485775"/>
            <a:ext cx="8415338" cy="156966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9.11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设有若干个人员的数据，其中有学生和教师。学生的数据中包括：姓名、号码、性别、职业、班级。教师的数据包括：姓名、号码、性别、职业、职务。现要求把它们放在同一表格中</a:t>
            </a:r>
          </a:p>
        </p:txBody>
      </p:sp>
      <p:sp>
        <p:nvSpPr>
          <p:cNvPr id="1054787" name="Rectangle 67"/>
          <p:cNvSpPr>
            <a:spLocks noChangeArrowheads="1"/>
          </p:cNvSpPr>
          <p:nvPr/>
        </p:nvSpPr>
        <p:spPr bwMode="auto">
          <a:xfrm>
            <a:off x="487363" y="2312988"/>
            <a:ext cx="18780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rgbClr val="FF3300"/>
                </a:solidFill>
              </a:rPr>
              <a:t>算法：</a:t>
            </a:r>
            <a:r>
              <a:rPr kumimoji="0" lang="zh-CN" altLang="en-US" sz="2800">
                <a:solidFill>
                  <a:schemeClr val="tx1"/>
                </a:solidFill>
              </a:rPr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  <p:grpSp>
        <p:nvGrpSpPr>
          <p:cNvPr id="1054788" name="Group 68"/>
          <p:cNvGrpSpPr>
            <a:grpSpLocks/>
          </p:cNvGrpSpPr>
          <p:nvPr/>
        </p:nvGrpSpPr>
        <p:grpSpPr bwMode="auto">
          <a:xfrm>
            <a:off x="2476500" y="2260600"/>
            <a:ext cx="6096000" cy="3906838"/>
            <a:chOff x="1392" y="1344"/>
            <a:chExt cx="3840" cy="2461"/>
          </a:xfrm>
        </p:grpSpPr>
        <p:sp>
          <p:nvSpPr>
            <p:cNvPr id="504842" name="Rectangle 69"/>
            <p:cNvSpPr>
              <a:spLocks noChangeArrowheads="1"/>
            </p:cNvSpPr>
            <p:nvPr/>
          </p:nvSpPr>
          <p:spPr bwMode="auto">
            <a:xfrm>
              <a:off x="1392" y="1344"/>
              <a:ext cx="38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</a:pPr>
              <a:r>
                <a:rPr lang="en-US" altLang="zh-CN">
                  <a:solidFill>
                    <a:schemeClr val="tx1"/>
                  </a:solidFill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</a:rPr>
                <a:t>循环</a:t>
              </a:r>
              <a:r>
                <a:rPr lang="en-US" altLang="zh-CN">
                  <a:solidFill>
                    <a:schemeClr val="tx1"/>
                  </a:solidFill>
                </a:rPr>
                <a:t>n</a:t>
              </a:r>
              <a:r>
                <a:rPr lang="zh-CN" altLang="en-US">
                  <a:solidFill>
                    <a:schemeClr val="tx1"/>
                  </a:solidFill>
                </a:rPr>
                <a:t>次</a:t>
              </a:r>
            </a:p>
          </p:txBody>
        </p:sp>
        <p:grpSp>
          <p:nvGrpSpPr>
            <p:cNvPr id="504843" name="Group 70"/>
            <p:cNvGrpSpPr>
              <a:grpSpLocks/>
            </p:cNvGrpSpPr>
            <p:nvPr/>
          </p:nvGrpSpPr>
          <p:grpSpPr bwMode="auto">
            <a:xfrm>
              <a:off x="1392" y="1344"/>
              <a:ext cx="3840" cy="2461"/>
              <a:chOff x="1392" y="1344"/>
              <a:chExt cx="3840" cy="2461"/>
            </a:xfrm>
          </p:grpSpPr>
          <p:sp>
            <p:nvSpPr>
              <p:cNvPr id="504844" name="Rectangle 71"/>
              <p:cNvSpPr>
                <a:spLocks noChangeArrowheads="1"/>
              </p:cNvSpPr>
              <p:nvPr/>
            </p:nvSpPr>
            <p:spPr bwMode="auto">
              <a:xfrm>
                <a:off x="4272" y="2566"/>
                <a:ext cx="96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>
                    <a:solidFill>
                      <a:schemeClr val="tx1"/>
                    </a:solidFill>
                  </a:rPr>
                  <a:t>输出“输入错”</a:t>
                </a:r>
              </a:p>
            </p:txBody>
          </p:sp>
          <p:sp>
            <p:nvSpPr>
              <p:cNvPr id="504845" name="Rectangle 72"/>
              <p:cNvSpPr>
                <a:spLocks noChangeArrowheads="1"/>
              </p:cNvSpPr>
              <p:nvPr/>
            </p:nvSpPr>
            <p:spPr bwMode="auto">
              <a:xfrm>
                <a:off x="3360" y="2566"/>
                <a:ext cx="9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>
                    <a:solidFill>
                      <a:schemeClr val="tx1"/>
                    </a:solidFill>
                  </a:rPr>
                  <a:t>读入</a:t>
                </a:r>
                <a:r>
                  <a:rPr lang="en-US" altLang="zh-CN">
                    <a:solidFill>
                      <a:schemeClr val="tx1"/>
                    </a:solidFill>
                  </a:rPr>
                  <a:t>position</a:t>
                </a:r>
              </a:p>
            </p:txBody>
          </p:sp>
          <p:sp>
            <p:nvSpPr>
              <p:cNvPr id="504846" name="Rectangle 73"/>
              <p:cNvSpPr>
                <a:spLocks noChangeArrowheads="1"/>
              </p:cNvSpPr>
              <p:nvPr/>
            </p:nvSpPr>
            <p:spPr bwMode="auto">
              <a:xfrm>
                <a:off x="3360" y="2190"/>
                <a:ext cx="1872" cy="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ts val="18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job=‘t’</a:t>
                </a:r>
              </a:p>
              <a:p>
                <a:pPr eaLnBrk="1" hangingPunct="1">
                  <a:lnSpc>
                    <a:spcPts val="18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 sz="1600">
                    <a:solidFill>
                      <a:schemeClr val="tx1"/>
                    </a:solidFill>
                  </a:rPr>
                  <a:t>真                                             假</a:t>
                </a:r>
              </a:p>
            </p:txBody>
          </p:sp>
          <p:sp>
            <p:nvSpPr>
              <p:cNvPr id="504847" name="Rectangle 74"/>
              <p:cNvSpPr>
                <a:spLocks noChangeArrowheads="1"/>
              </p:cNvSpPr>
              <p:nvPr/>
            </p:nvSpPr>
            <p:spPr bwMode="auto">
              <a:xfrm>
                <a:off x="3475" y="3402"/>
                <a:ext cx="175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ts val="20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>
                    <a:solidFill>
                      <a:schemeClr val="tx1"/>
                    </a:solidFill>
                  </a:rPr>
                  <a:t>    </a:t>
                </a:r>
                <a:r>
                  <a:rPr lang="zh-CN" altLang="en-US">
                    <a:solidFill>
                      <a:schemeClr val="tx1"/>
                    </a:solidFill>
                  </a:rPr>
                  <a:t>输出：姓名、号码、</a:t>
                </a:r>
              </a:p>
              <a:p>
                <a:pPr algn="ctr" eaLnBrk="1" hangingPunct="1">
                  <a:lnSpc>
                    <a:spcPts val="20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>
                    <a:solidFill>
                      <a:schemeClr val="tx1"/>
                    </a:solidFill>
                  </a:rPr>
                  <a:t>性别、职业、职务</a:t>
                </a:r>
              </a:p>
            </p:txBody>
          </p:sp>
          <p:sp>
            <p:nvSpPr>
              <p:cNvPr id="504848" name="Rectangle 75"/>
              <p:cNvSpPr>
                <a:spLocks noChangeArrowheads="1"/>
              </p:cNvSpPr>
              <p:nvPr/>
            </p:nvSpPr>
            <p:spPr bwMode="auto">
              <a:xfrm>
                <a:off x="1680" y="3402"/>
                <a:ext cx="179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ts val="20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>
                    <a:solidFill>
                      <a:schemeClr val="tx1"/>
                    </a:solidFill>
                  </a:rPr>
                  <a:t>     </a:t>
                </a:r>
                <a:r>
                  <a:rPr lang="zh-CN" altLang="en-US">
                    <a:solidFill>
                      <a:schemeClr val="tx1"/>
                    </a:solidFill>
                  </a:rPr>
                  <a:t>输出：姓名、号码 、</a:t>
                </a:r>
              </a:p>
              <a:p>
                <a:pPr algn="ctr" eaLnBrk="1" hangingPunct="1">
                  <a:lnSpc>
                    <a:spcPts val="20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>
                    <a:solidFill>
                      <a:schemeClr val="tx1"/>
                    </a:solidFill>
                  </a:rPr>
                  <a:t>性别、职业、班级</a:t>
                </a:r>
              </a:p>
            </p:txBody>
          </p:sp>
          <p:sp>
            <p:nvSpPr>
              <p:cNvPr id="504849" name="Rectangle 76"/>
              <p:cNvSpPr>
                <a:spLocks noChangeArrowheads="1"/>
              </p:cNvSpPr>
              <p:nvPr/>
            </p:nvSpPr>
            <p:spPr bwMode="auto">
              <a:xfrm>
                <a:off x="1680" y="3026"/>
                <a:ext cx="3552" cy="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ts val="18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job=‘s’</a:t>
                </a:r>
              </a:p>
              <a:p>
                <a:pPr eaLnBrk="1" hangingPunct="1">
                  <a:lnSpc>
                    <a:spcPts val="18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 sz="1600">
                    <a:solidFill>
                      <a:schemeClr val="tx1"/>
                    </a:solidFill>
                  </a:rPr>
                  <a:t>真                                                                                                假</a:t>
                </a:r>
              </a:p>
            </p:txBody>
          </p:sp>
          <p:sp>
            <p:nvSpPr>
              <p:cNvPr id="504850" name="Rectangle 77"/>
              <p:cNvSpPr>
                <a:spLocks noChangeArrowheads="1"/>
              </p:cNvSpPr>
              <p:nvPr/>
            </p:nvSpPr>
            <p:spPr bwMode="auto">
              <a:xfrm>
                <a:off x="1680" y="2190"/>
                <a:ext cx="168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endParaRPr lang="en-US" altLang="zh-CN">
                  <a:solidFill>
                    <a:schemeClr val="tx1"/>
                  </a:solidFill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>
                    <a:solidFill>
                      <a:schemeClr val="tx1"/>
                    </a:solidFill>
                  </a:rPr>
                  <a:t>读入</a:t>
                </a:r>
                <a:r>
                  <a:rPr lang="en-US" altLang="zh-CN">
                    <a:solidFill>
                      <a:schemeClr val="tx1"/>
                    </a:solidFill>
                  </a:rPr>
                  <a:t>class</a:t>
                </a:r>
              </a:p>
            </p:txBody>
          </p:sp>
          <p:sp>
            <p:nvSpPr>
              <p:cNvPr id="504851" name="Rectangle 78"/>
              <p:cNvSpPr>
                <a:spLocks noChangeArrowheads="1"/>
              </p:cNvSpPr>
              <p:nvPr/>
            </p:nvSpPr>
            <p:spPr bwMode="auto">
              <a:xfrm>
                <a:off x="1680" y="1814"/>
                <a:ext cx="3552" cy="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ts val="18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 sz="1600">
                    <a:solidFill>
                      <a:schemeClr val="tx1"/>
                    </a:solidFill>
                  </a:rPr>
                  <a:t>职业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job=‘s’</a:t>
                </a:r>
              </a:p>
              <a:p>
                <a:pPr eaLnBrk="1" hangingPunct="1">
                  <a:lnSpc>
                    <a:spcPts val="18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 sz="1600">
                    <a:solidFill>
                      <a:schemeClr val="tx1"/>
                    </a:solidFill>
                  </a:rPr>
                  <a:t>真                                                                                                 假</a:t>
                </a:r>
              </a:p>
            </p:txBody>
          </p:sp>
          <p:sp>
            <p:nvSpPr>
              <p:cNvPr id="504852" name="Rectangle 79"/>
              <p:cNvSpPr>
                <a:spLocks noChangeArrowheads="1"/>
              </p:cNvSpPr>
              <p:nvPr/>
            </p:nvSpPr>
            <p:spPr bwMode="auto">
              <a:xfrm>
                <a:off x="1680" y="1584"/>
                <a:ext cx="355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>
                    <a:solidFill>
                      <a:schemeClr val="tx1"/>
                    </a:solidFill>
                  </a:rPr>
                  <a:t>读入姓名、号码、性别、职业</a:t>
                </a:r>
              </a:p>
            </p:txBody>
          </p:sp>
          <p:sp>
            <p:nvSpPr>
              <p:cNvPr id="504853" name="Rectangle 80"/>
              <p:cNvSpPr>
                <a:spLocks noChangeArrowheads="1"/>
              </p:cNvSpPr>
              <p:nvPr/>
            </p:nvSpPr>
            <p:spPr bwMode="auto">
              <a:xfrm>
                <a:off x="1392" y="3026"/>
                <a:ext cx="288" cy="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endParaRPr lang="zh-CN" altLang="zh-CN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504854" name="Rectangle 81"/>
              <p:cNvSpPr>
                <a:spLocks noChangeArrowheads="1"/>
              </p:cNvSpPr>
              <p:nvPr/>
            </p:nvSpPr>
            <p:spPr bwMode="auto">
              <a:xfrm>
                <a:off x="1392" y="2796"/>
                <a:ext cx="384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>
                    <a:solidFill>
                      <a:schemeClr val="tx1"/>
                    </a:solidFill>
                  </a:rPr>
                  <a:t>         </a:t>
                </a:r>
                <a:r>
                  <a:rPr lang="zh-CN" altLang="en-US">
                    <a:solidFill>
                      <a:schemeClr val="tx1"/>
                    </a:solidFill>
                  </a:rPr>
                  <a:t>循环</a:t>
                </a:r>
                <a:r>
                  <a:rPr lang="en-US" altLang="zh-CN">
                    <a:solidFill>
                      <a:schemeClr val="tx1"/>
                    </a:solidFill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</a:rPr>
                  <a:t>次</a:t>
                </a:r>
              </a:p>
            </p:txBody>
          </p:sp>
          <p:sp>
            <p:nvSpPr>
              <p:cNvPr id="504855" name="Rectangle 82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88" cy="1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endParaRPr lang="zh-CN" altLang="zh-CN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504856" name="Line 83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57" name="Line 84"/>
              <p:cNvSpPr>
                <a:spLocks noChangeShapeType="1"/>
              </p:cNvSpPr>
              <p:nvPr/>
            </p:nvSpPr>
            <p:spPr bwMode="auto">
              <a:xfrm>
                <a:off x="1392" y="2796"/>
                <a:ext cx="38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58" name="Line 85"/>
              <p:cNvSpPr>
                <a:spLocks noChangeShapeType="1"/>
              </p:cNvSpPr>
              <p:nvPr/>
            </p:nvSpPr>
            <p:spPr bwMode="auto">
              <a:xfrm>
                <a:off x="1392" y="3805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59" name="Line 86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0" cy="24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0" name="Line 87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0" cy="24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1" name="Line 88"/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0" cy="1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2" name="Line 89"/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3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3" name="Line 90"/>
              <p:cNvSpPr>
                <a:spLocks noChangeShapeType="1"/>
              </p:cNvSpPr>
              <p:nvPr/>
            </p:nvSpPr>
            <p:spPr bwMode="auto">
              <a:xfrm>
                <a:off x="1680" y="1814"/>
                <a:ext cx="3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4" name="Line 91"/>
              <p:cNvSpPr>
                <a:spLocks noChangeShapeType="1"/>
              </p:cNvSpPr>
              <p:nvPr/>
            </p:nvSpPr>
            <p:spPr bwMode="auto">
              <a:xfrm>
                <a:off x="1680" y="2190"/>
                <a:ext cx="3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5" name="Line 92"/>
              <p:cNvSpPr>
                <a:spLocks noChangeShapeType="1"/>
              </p:cNvSpPr>
              <p:nvPr/>
            </p:nvSpPr>
            <p:spPr bwMode="auto">
              <a:xfrm>
                <a:off x="1680" y="3026"/>
                <a:ext cx="0" cy="7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6" name="Line 93"/>
              <p:cNvSpPr>
                <a:spLocks noChangeShapeType="1"/>
              </p:cNvSpPr>
              <p:nvPr/>
            </p:nvSpPr>
            <p:spPr bwMode="auto">
              <a:xfrm>
                <a:off x="1680" y="3026"/>
                <a:ext cx="3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7" name="Line 94"/>
              <p:cNvSpPr>
                <a:spLocks noChangeShapeType="1"/>
              </p:cNvSpPr>
              <p:nvPr/>
            </p:nvSpPr>
            <p:spPr bwMode="auto">
              <a:xfrm>
                <a:off x="1680" y="3402"/>
                <a:ext cx="3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8" name="Line 95"/>
              <p:cNvSpPr>
                <a:spLocks noChangeShapeType="1"/>
              </p:cNvSpPr>
              <p:nvPr/>
            </p:nvSpPr>
            <p:spPr bwMode="auto">
              <a:xfrm>
                <a:off x="3475" y="3402"/>
                <a:ext cx="0" cy="4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69" name="Line 96"/>
              <p:cNvSpPr>
                <a:spLocks noChangeShapeType="1"/>
              </p:cNvSpPr>
              <p:nvPr/>
            </p:nvSpPr>
            <p:spPr bwMode="auto">
              <a:xfrm>
                <a:off x="3360" y="2190"/>
                <a:ext cx="0" cy="6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70" name="Line 97"/>
              <p:cNvSpPr>
                <a:spLocks noChangeShapeType="1"/>
              </p:cNvSpPr>
              <p:nvPr/>
            </p:nvSpPr>
            <p:spPr bwMode="auto">
              <a:xfrm>
                <a:off x="4272" y="2566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71" name="Line 98"/>
              <p:cNvSpPr>
                <a:spLocks noChangeShapeType="1"/>
              </p:cNvSpPr>
              <p:nvPr/>
            </p:nvSpPr>
            <p:spPr bwMode="auto">
              <a:xfrm>
                <a:off x="3360" y="2566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72" name="Line 99"/>
              <p:cNvSpPr>
                <a:spLocks noChangeShapeType="1"/>
              </p:cNvSpPr>
              <p:nvPr/>
            </p:nvSpPr>
            <p:spPr bwMode="auto">
              <a:xfrm flipV="1">
                <a:off x="4272" y="2208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73" name="Line 100"/>
              <p:cNvSpPr>
                <a:spLocks noChangeShapeType="1"/>
              </p:cNvSpPr>
              <p:nvPr/>
            </p:nvSpPr>
            <p:spPr bwMode="auto">
              <a:xfrm flipV="1">
                <a:off x="3360" y="1824"/>
                <a:ext cx="187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74" name="Line 101"/>
              <p:cNvSpPr>
                <a:spLocks noChangeShapeType="1"/>
              </p:cNvSpPr>
              <p:nvPr/>
            </p:nvSpPr>
            <p:spPr bwMode="auto">
              <a:xfrm>
                <a:off x="1680" y="3024"/>
                <a:ext cx="17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75" name="Line 102"/>
              <p:cNvSpPr>
                <a:spLocks noChangeShapeType="1"/>
              </p:cNvSpPr>
              <p:nvPr/>
            </p:nvSpPr>
            <p:spPr bwMode="auto">
              <a:xfrm flipV="1">
                <a:off x="3456" y="3024"/>
                <a:ext cx="17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76" name="Line 103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91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4877" name="Line 104"/>
              <p:cNvSpPr>
                <a:spLocks noChangeShapeType="1"/>
              </p:cNvSpPr>
              <p:nvPr/>
            </p:nvSpPr>
            <p:spPr bwMode="auto">
              <a:xfrm>
                <a:off x="1680" y="1824"/>
                <a:ext cx="16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6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5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585788" y="2214563"/>
            <a:ext cx="18780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rgbClr val="FF3300"/>
                </a:solidFill>
              </a:rPr>
              <a:t>程序：</a:t>
            </a:r>
            <a:r>
              <a:rPr kumimoji="0" lang="zh-CN" altLang="en-US" sz="2800">
                <a:solidFill>
                  <a:schemeClr val="tx1"/>
                </a:solidFill>
              </a:rPr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56813" name="Text Box 45"/>
          <p:cNvSpPr txBox="1">
            <a:spLocks noChangeArrowheads="1"/>
          </p:cNvSpPr>
          <p:nvPr/>
        </p:nvSpPr>
        <p:spPr bwMode="auto">
          <a:xfrm>
            <a:off x="2651125" y="2224088"/>
            <a:ext cx="3140075" cy="41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char name[10];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char job;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union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clas</a:t>
            </a:r>
            <a:r>
              <a:rPr lang="en-US" altLang="zh-CN" sz="2400" dirty="0" smtClean="0">
                <a:solidFill>
                  <a:schemeClr val="tx1"/>
                </a:solidFill>
              </a:rPr>
              <a:t>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char position[10];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} category;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} person[2];</a:t>
            </a:r>
          </a:p>
        </p:txBody>
      </p:sp>
      <p:grpSp>
        <p:nvGrpSpPr>
          <p:cNvPr id="505865" name="Group 46"/>
          <p:cNvGrpSpPr>
            <a:grpSpLocks/>
          </p:cNvGrpSpPr>
          <p:nvPr/>
        </p:nvGrpSpPr>
        <p:grpSpPr bwMode="auto">
          <a:xfrm>
            <a:off x="1012825" y="587375"/>
            <a:ext cx="7316788" cy="1454150"/>
            <a:chOff x="656" y="1657"/>
            <a:chExt cx="4609" cy="916"/>
          </a:xfrm>
        </p:grpSpPr>
        <p:sp>
          <p:nvSpPr>
            <p:cNvPr id="505866" name="Line 47"/>
            <p:cNvSpPr>
              <a:spLocks noChangeShapeType="1"/>
            </p:cNvSpPr>
            <p:nvPr/>
          </p:nvSpPr>
          <p:spPr bwMode="auto">
            <a:xfrm>
              <a:off x="656" y="1657"/>
              <a:ext cx="1" cy="9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5867" name="Group 48"/>
            <p:cNvGrpSpPr>
              <a:grpSpLocks/>
            </p:cNvGrpSpPr>
            <p:nvPr/>
          </p:nvGrpSpPr>
          <p:grpSpPr bwMode="auto">
            <a:xfrm>
              <a:off x="656" y="1657"/>
              <a:ext cx="4609" cy="916"/>
              <a:chOff x="576" y="432"/>
              <a:chExt cx="4609" cy="916"/>
            </a:xfrm>
          </p:grpSpPr>
          <p:sp>
            <p:nvSpPr>
              <p:cNvPr id="505868" name="Rectangle 49"/>
              <p:cNvSpPr>
                <a:spLocks noChangeArrowheads="1"/>
              </p:cNvSpPr>
              <p:nvPr/>
            </p:nvSpPr>
            <p:spPr bwMode="auto">
              <a:xfrm>
                <a:off x="3120" y="1098"/>
                <a:ext cx="206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prof</a:t>
                </a:r>
              </a:p>
            </p:txBody>
          </p:sp>
          <p:sp>
            <p:nvSpPr>
              <p:cNvPr id="505869" name="Rectangle 50"/>
              <p:cNvSpPr>
                <a:spLocks noChangeArrowheads="1"/>
              </p:cNvSpPr>
              <p:nvPr/>
            </p:nvSpPr>
            <p:spPr bwMode="auto">
              <a:xfrm>
                <a:off x="2544" y="1098"/>
                <a:ext cx="57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505870" name="Rectangle 51"/>
              <p:cNvSpPr>
                <a:spLocks noChangeArrowheads="1"/>
              </p:cNvSpPr>
              <p:nvPr/>
            </p:nvSpPr>
            <p:spPr bwMode="auto">
              <a:xfrm>
                <a:off x="1968" y="1098"/>
                <a:ext cx="57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05871" name="Rectangle 52"/>
              <p:cNvSpPr>
                <a:spLocks noChangeArrowheads="1"/>
              </p:cNvSpPr>
              <p:nvPr/>
            </p:nvSpPr>
            <p:spPr bwMode="auto">
              <a:xfrm>
                <a:off x="1296" y="109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2085</a:t>
                </a:r>
              </a:p>
            </p:txBody>
          </p:sp>
          <p:sp>
            <p:nvSpPr>
              <p:cNvPr id="505872" name="Rectangle 53"/>
              <p:cNvSpPr>
                <a:spLocks noChangeArrowheads="1"/>
              </p:cNvSpPr>
              <p:nvPr/>
            </p:nvSpPr>
            <p:spPr bwMode="auto">
              <a:xfrm>
                <a:off x="576" y="1098"/>
                <a:ext cx="72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Wang</a:t>
                </a:r>
              </a:p>
            </p:txBody>
          </p:sp>
          <p:sp>
            <p:nvSpPr>
              <p:cNvPr id="505873" name="Rectangle 54"/>
              <p:cNvSpPr>
                <a:spLocks noChangeArrowheads="1"/>
              </p:cNvSpPr>
              <p:nvPr/>
            </p:nvSpPr>
            <p:spPr bwMode="auto">
              <a:xfrm>
                <a:off x="3120" y="768"/>
                <a:ext cx="206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501</a:t>
                </a:r>
              </a:p>
            </p:txBody>
          </p:sp>
          <p:sp>
            <p:nvSpPr>
              <p:cNvPr id="505874" name="Rectangle 55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505875" name="Rectangle 56"/>
              <p:cNvSpPr>
                <a:spLocks noChangeArrowheads="1"/>
              </p:cNvSpPr>
              <p:nvPr/>
            </p:nvSpPr>
            <p:spPr bwMode="auto">
              <a:xfrm>
                <a:off x="1968" y="768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05876" name="Rectangle 57"/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7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1011</a:t>
                </a:r>
              </a:p>
            </p:txBody>
          </p:sp>
          <p:sp>
            <p:nvSpPr>
              <p:cNvPr id="505877" name="Rectangle 58"/>
              <p:cNvSpPr>
                <a:spLocks noChangeArrowheads="1"/>
              </p:cNvSpPr>
              <p:nvPr/>
            </p:nvSpPr>
            <p:spPr bwMode="auto">
              <a:xfrm>
                <a:off x="576" y="768"/>
                <a:ext cx="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Li</a:t>
                </a:r>
              </a:p>
            </p:txBody>
          </p:sp>
          <p:sp>
            <p:nvSpPr>
              <p:cNvPr id="505878" name="Rectangle 59"/>
              <p:cNvSpPr>
                <a:spLocks noChangeArrowheads="1"/>
              </p:cNvSpPr>
              <p:nvPr/>
            </p:nvSpPr>
            <p:spPr bwMode="auto">
              <a:xfrm>
                <a:off x="3120" y="432"/>
                <a:ext cx="206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endParaRPr lang="zh-CN" altLang="zh-CN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505879" name="Rectangle 60"/>
              <p:cNvSpPr>
                <a:spLocks noChangeArrowheads="1"/>
              </p:cNvSpPr>
              <p:nvPr/>
            </p:nvSpPr>
            <p:spPr bwMode="auto">
              <a:xfrm>
                <a:off x="2544" y="432"/>
                <a:ext cx="57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800" b="0">
                    <a:solidFill>
                      <a:schemeClr val="tx1"/>
                    </a:solidFill>
                  </a:rPr>
                  <a:t>job</a:t>
                </a:r>
              </a:p>
            </p:txBody>
          </p:sp>
          <p:sp>
            <p:nvSpPr>
              <p:cNvPr id="505880" name="Rectangle 61"/>
              <p:cNvSpPr>
                <a:spLocks noChangeArrowheads="1"/>
              </p:cNvSpPr>
              <p:nvPr/>
            </p:nvSpPr>
            <p:spPr bwMode="auto">
              <a:xfrm>
                <a:off x="1968" y="432"/>
                <a:ext cx="57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800" b="0">
                    <a:solidFill>
                      <a:schemeClr val="tx1"/>
                    </a:solidFill>
                  </a:rPr>
                  <a:t>sex</a:t>
                </a:r>
              </a:p>
            </p:txBody>
          </p:sp>
          <p:sp>
            <p:nvSpPr>
              <p:cNvPr id="505881" name="Rectangle 62"/>
              <p:cNvSpPr>
                <a:spLocks noChangeArrowheads="1"/>
              </p:cNvSpPr>
              <p:nvPr/>
            </p:nvSpPr>
            <p:spPr bwMode="auto">
              <a:xfrm>
                <a:off x="1296" y="432"/>
                <a:ext cx="67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800" b="0">
                    <a:solidFill>
                      <a:schemeClr val="tx1"/>
                    </a:solidFill>
                  </a:rPr>
                  <a:t>num</a:t>
                </a:r>
              </a:p>
            </p:txBody>
          </p:sp>
          <p:sp>
            <p:nvSpPr>
              <p:cNvPr id="505882" name="Rectangle 63"/>
              <p:cNvSpPr>
                <a:spLocks noChangeArrowheads="1"/>
              </p:cNvSpPr>
              <p:nvPr/>
            </p:nvSpPr>
            <p:spPr bwMode="auto">
              <a:xfrm>
                <a:off x="576" y="432"/>
                <a:ext cx="72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2800" b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505883" name="Line 64"/>
              <p:cNvSpPr>
                <a:spLocks noChangeShapeType="1"/>
              </p:cNvSpPr>
              <p:nvPr/>
            </p:nvSpPr>
            <p:spPr bwMode="auto">
              <a:xfrm>
                <a:off x="576" y="432"/>
                <a:ext cx="4608" cy="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884" name="Line 65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60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885" name="Line 66"/>
              <p:cNvSpPr>
                <a:spLocks noChangeShapeType="1"/>
              </p:cNvSpPr>
              <p:nvPr/>
            </p:nvSpPr>
            <p:spPr bwMode="auto">
              <a:xfrm>
                <a:off x="576" y="1098"/>
                <a:ext cx="460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886" name="Line 67"/>
              <p:cNvSpPr>
                <a:spLocks noChangeShapeType="1"/>
              </p:cNvSpPr>
              <p:nvPr/>
            </p:nvSpPr>
            <p:spPr bwMode="auto">
              <a:xfrm>
                <a:off x="576" y="1347"/>
                <a:ext cx="4608" cy="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887" name="Line 68"/>
              <p:cNvSpPr>
                <a:spLocks noChangeShapeType="1"/>
              </p:cNvSpPr>
              <p:nvPr/>
            </p:nvSpPr>
            <p:spPr bwMode="auto">
              <a:xfrm>
                <a:off x="1296" y="432"/>
                <a:ext cx="1" cy="9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888" name="Line 69"/>
              <p:cNvSpPr>
                <a:spLocks noChangeShapeType="1"/>
              </p:cNvSpPr>
              <p:nvPr/>
            </p:nvSpPr>
            <p:spPr bwMode="auto">
              <a:xfrm>
                <a:off x="1968" y="432"/>
                <a:ext cx="1" cy="9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889" name="Line 70"/>
              <p:cNvSpPr>
                <a:spLocks noChangeShapeType="1"/>
              </p:cNvSpPr>
              <p:nvPr/>
            </p:nvSpPr>
            <p:spPr bwMode="auto">
              <a:xfrm>
                <a:off x="2544" y="432"/>
                <a:ext cx="1" cy="9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890" name="Line 71"/>
              <p:cNvSpPr>
                <a:spLocks noChangeShapeType="1"/>
              </p:cNvSpPr>
              <p:nvPr/>
            </p:nvSpPr>
            <p:spPr bwMode="auto">
              <a:xfrm>
                <a:off x="3120" y="432"/>
                <a:ext cx="1" cy="9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891" name="Line 72"/>
              <p:cNvSpPr>
                <a:spLocks noChangeShapeType="1"/>
              </p:cNvSpPr>
              <p:nvPr/>
            </p:nvSpPr>
            <p:spPr bwMode="auto">
              <a:xfrm>
                <a:off x="5184" y="432"/>
                <a:ext cx="1" cy="9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892" name="Line 73"/>
              <p:cNvSpPr>
                <a:spLocks noChangeShapeType="1"/>
              </p:cNvSpPr>
              <p:nvPr/>
            </p:nvSpPr>
            <p:spPr bwMode="auto">
              <a:xfrm flipV="1">
                <a:off x="3120" y="432"/>
                <a:ext cx="20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56842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16" y="480"/>
                <a:ext cx="792" cy="23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SlantUp">
                  <a:avLst>
                    <a:gd name="adj" fmla="val 55556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class(</a:t>
                </a:r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班</a:t>
                </a:r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056843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6" y="528"/>
                <a:ext cx="1188" cy="23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SlantUp">
                  <a:avLst>
                    <a:gd name="adj" fmla="val 55556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position(</a:t>
                </a:r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职务</a:t>
                </a:r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</p:grpSp>
      <p:sp>
        <p:nvSpPr>
          <p:cNvPr id="3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0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5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2" grpId="0" autoUpdateAnimBg="0"/>
      <p:bldP spid="105681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5" name="Text Box 8"/>
          <p:cNvSpPr txBox="1">
            <a:spLocks noChangeArrowheads="1"/>
          </p:cNvSpPr>
          <p:nvPr/>
        </p:nvSpPr>
        <p:spPr bwMode="auto">
          <a:xfrm>
            <a:off x="139700" y="434975"/>
            <a:ext cx="8823325" cy="6226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void main( 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{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n,i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for(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=0;i&lt;2;i++)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{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d,%s,%c,%c”,&amp;person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num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,&amp;person[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name,&amp;person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].sex,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          &amp;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person.job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if(person[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].job==‘s’)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d”,&amp;person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category.clas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else  if(person[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].job==‘t’)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s”,&amp;person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category.position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        else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(“input error”);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(“\n”);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(“No.     Name    sex    job    class/position\n”);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for(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=0;i&lt;2;i++)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{ if(person[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].job==‘s’)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(“%-6d %-10s %-3c %-3c %-6d\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n”,person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num,person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].name,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].sex, 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].job, 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category.clas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(“%-6d %-10s %-3c %-3c %-6s\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n”,person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num,person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].name,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].sex, 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].job, person[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category.position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9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669925" y="1215202"/>
            <a:ext cx="7956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枚举类型是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ANSI C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新标准所增加的。</a:t>
            </a:r>
          </a:p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如果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一个变量只有几种可能的值，可以定义为枚举类型。所谓“枚举是指将变量的值一一列举出来，变量的值只限于列举出来的值的范围内。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0" y="2847152"/>
            <a:ext cx="79565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105410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473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76835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枚举类型及其变量的定义形式：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enum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zh-CN" sz="2400" dirty="0">
                <a:solidFill>
                  <a:srgbClr val="0000FF"/>
                </a:solidFill>
                <a:latin typeface="+mn-ea"/>
                <a:ea typeface="+mn-ea"/>
              </a:rPr>
              <a:t>枚举类型名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zh-CN" sz="2400" dirty="0">
                <a:solidFill>
                  <a:srgbClr val="0000FF"/>
                </a:solidFill>
                <a:latin typeface="+mn-ea"/>
                <a:ea typeface="+mn-ea"/>
              </a:rPr>
              <a:t>{枚举元素列表} 枚举变量列表；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15875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可以先声明类型再定义变量，或同时进行或直接定义变量。</a:t>
            </a:r>
          </a:p>
        </p:txBody>
      </p:sp>
      <p:sp>
        <p:nvSpPr>
          <p:cNvPr id="1060873" name="Text Box 9"/>
          <p:cNvSpPr txBox="1">
            <a:spLocks noChangeArrowheads="1"/>
          </p:cNvSpPr>
          <p:nvPr/>
        </p:nvSpPr>
        <p:spPr bwMode="auto">
          <a:xfrm>
            <a:off x="1920875" y="4540250"/>
            <a:ext cx="4929188" cy="1225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SzPct val="60000"/>
              <a:buFont typeface="宋体" panose="02010600030101010101" pitchFamily="2" charset="-12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enum</a:t>
            </a:r>
            <a:r>
              <a:rPr lang="en-US" altLang="zh-CN" sz="2400" dirty="0">
                <a:solidFill>
                  <a:schemeClr val="tx1"/>
                </a:solidFill>
              </a:rPr>
              <a:t> weekday</a:t>
            </a:r>
          </a:p>
          <a:p>
            <a:pPr>
              <a:spcBef>
                <a:spcPct val="0"/>
              </a:spcBef>
              <a:buSzPct val="60000"/>
              <a:buFont typeface="宋体" panose="02010600030101010101" pitchFamily="2" charset="-12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{</a:t>
            </a:r>
            <a:r>
              <a:rPr lang="en-US" altLang="zh-CN" sz="2400" dirty="0" err="1">
                <a:solidFill>
                  <a:schemeClr val="tx1"/>
                </a:solidFill>
              </a:rPr>
              <a:t>sun,mon,tue,wed,thu,fri,sat</a:t>
            </a:r>
            <a:r>
              <a:rPr lang="en-US" altLang="zh-CN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ct val="0"/>
              </a:spcBef>
              <a:buSzPct val="60000"/>
              <a:buFont typeface="宋体" panose="02010600030101010101" pitchFamily="2" charset="-12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enum</a:t>
            </a:r>
            <a:r>
              <a:rPr lang="en-US" altLang="zh-CN" sz="2400" dirty="0">
                <a:solidFill>
                  <a:schemeClr val="tx1"/>
                </a:solidFill>
              </a:rPr>
              <a:t> weekday  </a:t>
            </a:r>
            <a:r>
              <a:rPr lang="en-US" altLang="zh-CN" sz="2400" dirty="0" err="1">
                <a:solidFill>
                  <a:schemeClr val="tx1"/>
                </a:solidFill>
              </a:rPr>
              <a:t>workday,week_end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60875" name="Text Box 11"/>
          <p:cNvSpPr txBox="1">
            <a:spLocks noChangeArrowheads="1"/>
          </p:cNvSpPr>
          <p:nvPr/>
        </p:nvSpPr>
        <p:spPr bwMode="auto">
          <a:xfrm>
            <a:off x="1920875" y="5857875"/>
            <a:ext cx="6942138" cy="860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SzPct val="60000"/>
              <a:buFont typeface="宋体" panose="02010600030101010101" pitchFamily="2" charset="-12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enum</a:t>
            </a:r>
            <a:r>
              <a:rPr lang="en-US" altLang="zh-CN" sz="2400" dirty="0">
                <a:solidFill>
                  <a:schemeClr val="tx1"/>
                </a:solidFill>
              </a:rPr>
              <a:t> weekday</a:t>
            </a:r>
          </a:p>
          <a:p>
            <a:pPr>
              <a:spcBef>
                <a:spcPct val="0"/>
              </a:spcBef>
              <a:buSzPct val="60000"/>
              <a:buFont typeface="宋体" panose="02010600030101010101" pitchFamily="2" charset="-12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{</a:t>
            </a:r>
            <a:r>
              <a:rPr lang="en-US" altLang="zh-CN" sz="2400" dirty="0" err="1">
                <a:solidFill>
                  <a:schemeClr val="tx1"/>
                </a:solidFill>
              </a:rPr>
              <a:t>sun,mon,tue,wed,thu,fri,sat</a:t>
            </a:r>
            <a:r>
              <a:rPr lang="en-US" altLang="zh-CN" sz="2400" dirty="0">
                <a:solidFill>
                  <a:schemeClr val="tx1"/>
                </a:solidFill>
              </a:rPr>
              <a:t>} </a:t>
            </a:r>
            <a:r>
              <a:rPr lang="en-US" altLang="zh-CN" sz="2400" dirty="0" err="1">
                <a:solidFill>
                  <a:schemeClr val="tx1"/>
                </a:solidFill>
              </a:rPr>
              <a:t>workday,week_end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60876" name="Text Box 12"/>
          <p:cNvSpPr txBox="1">
            <a:spLocks noChangeArrowheads="1"/>
          </p:cNvSpPr>
          <p:nvPr/>
        </p:nvSpPr>
        <p:spPr bwMode="auto">
          <a:xfrm>
            <a:off x="1920875" y="5857875"/>
            <a:ext cx="6942138" cy="860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SzPct val="60000"/>
              <a:buFont typeface="宋体" panose="02010600030101010101" pitchFamily="2" charset="-12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enum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  <a:buSzPct val="60000"/>
              <a:buFont typeface="宋体" panose="02010600030101010101" pitchFamily="2" charset="-12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{</a:t>
            </a:r>
            <a:r>
              <a:rPr lang="en-US" altLang="zh-CN" sz="2400" dirty="0" err="1">
                <a:solidFill>
                  <a:schemeClr val="tx1"/>
                </a:solidFill>
              </a:rPr>
              <a:t>sun,mon,tue,wed,thu,fri,sat</a:t>
            </a:r>
            <a:r>
              <a:rPr lang="en-US" altLang="zh-CN" sz="2400" dirty="0">
                <a:solidFill>
                  <a:schemeClr val="tx1"/>
                </a:solidFill>
              </a:rPr>
              <a:t>} </a:t>
            </a:r>
            <a:r>
              <a:rPr lang="en-US" altLang="zh-CN" sz="2400" dirty="0" err="1">
                <a:solidFill>
                  <a:schemeClr val="tx1"/>
                </a:solidFill>
              </a:rPr>
              <a:t>workday,week_end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+mn-ea"/>
                <a:ea typeface="+mn-ea"/>
              </a:rPr>
              <a:t>9.6 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使用枚举类型</a:t>
            </a:r>
            <a:endParaRPr lang="en-US" altLang="zh-CN" sz="320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4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73" grpId="0" animBg="1" autoUpdateAnimBg="0"/>
      <p:bldP spid="1060875" grpId="0" animBg="1" autoUpdateAnimBg="0"/>
      <p:bldP spid="1060876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6" name="Rectangle 4"/>
          <p:cNvSpPr>
            <a:spLocks noChangeArrowheads="1"/>
          </p:cNvSpPr>
          <p:nvPr/>
        </p:nvSpPr>
        <p:spPr bwMode="auto">
          <a:xfrm>
            <a:off x="323528" y="692696"/>
            <a:ext cx="7956550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2575" indent="-2825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235075" indent="-2825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720850" indent="-2952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101850" indent="-1905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59050" indent="-1905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3016250" indent="-1905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73450" indent="-1905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930650" indent="-1905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sun, mon, … , sat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等称为枚举元素或枚举常量。它们是用户定义的标识符。</a:t>
            </a:r>
          </a:p>
          <a:p>
            <a:pPr marL="1295400" lvl="2" indent="-3429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</a:p>
          <a:p>
            <a:pPr marL="1768475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在编译中，对枚举元素按常量处理，它们不是变量，不能对它们赋值。</a:t>
            </a:r>
          </a:p>
          <a:p>
            <a:pPr marL="1768475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枚举元素作为常量，它们是有值的，语言编译按定义时的顺序使它们的值为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1768475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枚举值可以用来做判断比较。如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2254250" lvl="4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if(workday = = mon)…</a:t>
            </a:r>
          </a:p>
          <a:p>
            <a:pPr marL="2254250" lvl="4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if(workday &gt; sun)…</a:t>
            </a:r>
          </a:p>
          <a:p>
            <a:pPr marL="1768475" lvl="3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一个整数不能直接赋给一个枚举变量。应先进行强制类型转换才能赋值。如：</a:t>
            </a:r>
          </a:p>
          <a:p>
            <a:pPr marL="2254250" lvl="4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workday = (</a:t>
            </a:r>
            <a:r>
              <a:rPr lang="en-US" altLang="zh-CN" sz="20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ewwkday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)2;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2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2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2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2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2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2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2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6" grpId="0" build="p" bldLvl="4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9" name="Text Box 8"/>
          <p:cNvSpPr txBox="1">
            <a:spLocks noChangeArrowheads="1"/>
          </p:cNvSpPr>
          <p:nvPr/>
        </p:nvSpPr>
        <p:spPr bwMode="auto">
          <a:xfrm>
            <a:off x="444500" y="485775"/>
            <a:ext cx="8415338" cy="10064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8850" indent="-9588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例</a:t>
            </a:r>
            <a:r>
              <a:rPr lang="en-US" altLang="zh-CN" sz="2000" dirty="0" smtClean="0">
                <a:solidFill>
                  <a:schemeClr val="tx1"/>
                </a:solidFill>
              </a:rPr>
              <a:t>9.12    </a:t>
            </a:r>
            <a:r>
              <a:rPr lang="zh-CN" altLang="en-US" sz="2000" dirty="0">
                <a:solidFill>
                  <a:schemeClr val="tx1"/>
                </a:solidFill>
              </a:rPr>
              <a:t>口袋中有红、黄、蓝、白、黑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种颜色的球若干个。每次从口袋中先后取出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个球，问得到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种不同色的球的可能取法，打印出每种排列的情况。</a:t>
            </a:r>
          </a:p>
        </p:txBody>
      </p:sp>
      <p:sp>
        <p:nvSpPr>
          <p:cNvPr id="1064969" name="Rectangle 9"/>
          <p:cNvSpPr>
            <a:spLocks noChangeArrowheads="1"/>
          </p:cNvSpPr>
          <p:nvPr/>
        </p:nvSpPr>
        <p:spPr bwMode="auto">
          <a:xfrm>
            <a:off x="457200" y="1568450"/>
            <a:ext cx="8382000" cy="1031875"/>
          </a:xfrm>
          <a:prstGeom prst="rect">
            <a:avLst/>
          </a:prstGeom>
          <a:solidFill>
            <a:srgbClr val="FFCC99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要判断各球是否同色，应用枚举类型变量处理。设取出的球为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i, j, k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。根据题意，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分别是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种色球之一，并要求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i≠j≠k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。可以用穷举法，即一种可能一种可能地试，看哪一组符合条件。</a:t>
            </a:r>
          </a:p>
        </p:txBody>
      </p:sp>
      <p:grpSp>
        <p:nvGrpSpPr>
          <p:cNvPr id="1064970" name="Group 10"/>
          <p:cNvGrpSpPr>
            <a:grpSpLocks/>
          </p:cNvGrpSpPr>
          <p:nvPr/>
        </p:nvGrpSpPr>
        <p:grpSpPr bwMode="auto">
          <a:xfrm>
            <a:off x="304800" y="2767013"/>
            <a:ext cx="3657600" cy="3560762"/>
            <a:chOff x="192" y="1920"/>
            <a:chExt cx="2304" cy="2243"/>
          </a:xfrm>
        </p:grpSpPr>
        <p:sp>
          <p:nvSpPr>
            <p:cNvPr id="509996" name="Rectangle 11"/>
            <p:cNvSpPr>
              <a:spLocks noChangeArrowheads="1"/>
            </p:cNvSpPr>
            <p:nvPr/>
          </p:nvSpPr>
          <p:spPr bwMode="auto">
            <a:xfrm>
              <a:off x="384" y="1920"/>
              <a:ext cx="1152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ts val="1600"/>
                </a:lnSpc>
                <a:spcBef>
                  <a:spcPct val="20000"/>
                </a:spcBef>
                <a:buClr>
                  <a:schemeClr val="accent1"/>
                </a:buClr>
              </a:pPr>
              <a:r>
                <a:rPr lang="en-US" altLang="zh-CN" sz="1600">
                  <a:solidFill>
                    <a:schemeClr val="tx1"/>
                  </a:solidFill>
                </a:rPr>
                <a:t>                   n = 0</a:t>
              </a:r>
            </a:p>
          </p:txBody>
        </p:sp>
        <p:grpSp>
          <p:nvGrpSpPr>
            <p:cNvPr id="509997" name="Group 12"/>
            <p:cNvGrpSpPr>
              <a:grpSpLocks/>
            </p:cNvGrpSpPr>
            <p:nvPr/>
          </p:nvGrpSpPr>
          <p:grpSpPr bwMode="auto">
            <a:xfrm>
              <a:off x="192" y="1920"/>
              <a:ext cx="2304" cy="2243"/>
              <a:chOff x="192" y="1920"/>
              <a:chExt cx="2304" cy="2243"/>
            </a:xfrm>
          </p:grpSpPr>
          <p:sp>
            <p:nvSpPr>
              <p:cNvPr id="509998" name="Rectangle 13"/>
              <p:cNvSpPr>
                <a:spLocks noChangeArrowheads="1"/>
              </p:cNvSpPr>
              <p:nvPr/>
            </p:nvSpPr>
            <p:spPr bwMode="auto">
              <a:xfrm>
                <a:off x="1895" y="3530"/>
                <a:ext cx="300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endParaRPr lang="zh-CN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09999" name="Rectangle 14"/>
              <p:cNvSpPr>
                <a:spLocks noChangeArrowheads="1"/>
              </p:cNvSpPr>
              <p:nvPr/>
            </p:nvSpPr>
            <p:spPr bwMode="auto">
              <a:xfrm>
                <a:off x="2195" y="2923"/>
                <a:ext cx="301" cy="10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endParaRPr lang="zh-CN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10000" name="Rectangle 15"/>
              <p:cNvSpPr>
                <a:spLocks noChangeArrowheads="1"/>
              </p:cNvSpPr>
              <p:nvPr/>
            </p:nvSpPr>
            <p:spPr bwMode="auto">
              <a:xfrm>
                <a:off x="710" y="3741"/>
                <a:ext cx="118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n = n + 1</a:t>
                </a:r>
              </a:p>
            </p:txBody>
          </p:sp>
          <p:sp>
            <p:nvSpPr>
              <p:cNvPr id="510001" name="Rectangle 16"/>
              <p:cNvSpPr>
                <a:spLocks noChangeArrowheads="1"/>
              </p:cNvSpPr>
              <p:nvPr/>
            </p:nvSpPr>
            <p:spPr bwMode="auto">
              <a:xfrm>
                <a:off x="710" y="3530"/>
                <a:ext cx="118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 sz="1600">
                    <a:solidFill>
                      <a:schemeClr val="tx1"/>
                    </a:solidFill>
                  </a:rPr>
                  <a:t>输出一种取法</a:t>
                </a:r>
              </a:p>
            </p:txBody>
          </p:sp>
          <p:sp>
            <p:nvSpPr>
              <p:cNvPr id="510002" name="Rectangle 17"/>
              <p:cNvSpPr>
                <a:spLocks noChangeArrowheads="1"/>
              </p:cNvSpPr>
              <p:nvPr/>
            </p:nvSpPr>
            <p:spPr bwMode="auto">
              <a:xfrm>
                <a:off x="710" y="3134"/>
                <a:ext cx="1485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                i≠j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和 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k ≠j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真                                 假</a:t>
                </a:r>
              </a:p>
            </p:txBody>
          </p:sp>
          <p:sp>
            <p:nvSpPr>
              <p:cNvPr id="510003" name="Rectangle 18"/>
              <p:cNvSpPr>
                <a:spLocks noChangeArrowheads="1"/>
              </p:cNvSpPr>
              <p:nvPr/>
            </p:nvSpPr>
            <p:spPr bwMode="auto">
              <a:xfrm>
                <a:off x="538" y="3134"/>
                <a:ext cx="172" cy="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endParaRPr lang="zh-CN" altLang="zh-CN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0004" name="Rectangle 19"/>
              <p:cNvSpPr>
                <a:spLocks noChangeArrowheads="1"/>
              </p:cNvSpPr>
              <p:nvPr/>
            </p:nvSpPr>
            <p:spPr bwMode="auto">
              <a:xfrm>
                <a:off x="538" y="2923"/>
                <a:ext cx="165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   k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从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red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变到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black</a:t>
                </a:r>
              </a:p>
            </p:txBody>
          </p:sp>
          <p:sp>
            <p:nvSpPr>
              <p:cNvPr id="510005" name="Rectangle 20"/>
              <p:cNvSpPr>
                <a:spLocks noChangeArrowheads="1"/>
              </p:cNvSpPr>
              <p:nvPr/>
            </p:nvSpPr>
            <p:spPr bwMode="auto">
              <a:xfrm>
                <a:off x="538" y="2527"/>
                <a:ext cx="1958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                                        i≠j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真                                                假</a:t>
                </a:r>
              </a:p>
            </p:txBody>
          </p:sp>
          <p:sp>
            <p:nvSpPr>
              <p:cNvPr id="510006" name="Rectangle 21"/>
              <p:cNvSpPr>
                <a:spLocks noChangeArrowheads="1"/>
              </p:cNvSpPr>
              <p:nvPr/>
            </p:nvSpPr>
            <p:spPr bwMode="auto">
              <a:xfrm>
                <a:off x="365" y="2527"/>
                <a:ext cx="173" cy="1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endParaRPr lang="zh-CN" altLang="zh-CN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0007" name="Rectangle 22"/>
              <p:cNvSpPr>
                <a:spLocks noChangeArrowheads="1"/>
              </p:cNvSpPr>
              <p:nvPr/>
            </p:nvSpPr>
            <p:spPr bwMode="auto">
              <a:xfrm>
                <a:off x="365" y="2316"/>
                <a:ext cx="213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       j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从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red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变到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black</a:t>
                </a:r>
              </a:p>
            </p:txBody>
          </p:sp>
          <p:sp>
            <p:nvSpPr>
              <p:cNvPr id="510008" name="Rectangle 23"/>
              <p:cNvSpPr>
                <a:spLocks noChangeArrowheads="1"/>
              </p:cNvSpPr>
              <p:nvPr/>
            </p:nvSpPr>
            <p:spPr bwMode="auto">
              <a:xfrm>
                <a:off x="192" y="3952"/>
                <a:ext cx="2304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zh-CN" altLang="en-US" sz="1600">
                    <a:solidFill>
                      <a:schemeClr val="tx1"/>
                    </a:solidFill>
                  </a:rPr>
                  <a:t>输出取法的总数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510009" name="Rectangle 24"/>
              <p:cNvSpPr>
                <a:spLocks noChangeArrowheads="1"/>
              </p:cNvSpPr>
              <p:nvPr/>
            </p:nvSpPr>
            <p:spPr bwMode="auto">
              <a:xfrm>
                <a:off x="192" y="2316"/>
                <a:ext cx="173" cy="1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           </a:t>
                </a:r>
              </a:p>
            </p:txBody>
          </p:sp>
          <p:sp>
            <p:nvSpPr>
              <p:cNvPr id="510010" name="Rectangle 25"/>
              <p:cNvSpPr>
                <a:spLocks noChangeArrowheads="1"/>
              </p:cNvSpPr>
              <p:nvPr/>
            </p:nvSpPr>
            <p:spPr bwMode="auto">
              <a:xfrm>
                <a:off x="192" y="2105"/>
                <a:ext cx="2304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                 i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从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red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变到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black</a:t>
                </a:r>
              </a:p>
            </p:txBody>
          </p:sp>
          <p:sp>
            <p:nvSpPr>
              <p:cNvPr id="510011" name="Line 26"/>
              <p:cNvSpPr>
                <a:spLocks noChangeShapeType="1"/>
              </p:cNvSpPr>
              <p:nvPr/>
            </p:nvSpPr>
            <p:spPr bwMode="auto">
              <a:xfrm>
                <a:off x="192" y="1920"/>
                <a:ext cx="230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12" name="Line 27"/>
              <p:cNvSpPr>
                <a:spLocks noChangeShapeType="1"/>
              </p:cNvSpPr>
              <p:nvPr/>
            </p:nvSpPr>
            <p:spPr bwMode="auto">
              <a:xfrm>
                <a:off x="192" y="2105"/>
                <a:ext cx="2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13" name="Line 28"/>
              <p:cNvSpPr>
                <a:spLocks noChangeShapeType="1"/>
              </p:cNvSpPr>
              <p:nvPr/>
            </p:nvSpPr>
            <p:spPr bwMode="auto">
              <a:xfrm>
                <a:off x="192" y="3952"/>
                <a:ext cx="2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14" name="Line 29"/>
              <p:cNvSpPr>
                <a:spLocks noChangeShapeType="1"/>
              </p:cNvSpPr>
              <p:nvPr/>
            </p:nvSpPr>
            <p:spPr bwMode="auto">
              <a:xfrm>
                <a:off x="192" y="4163"/>
                <a:ext cx="230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15" name="Line 30"/>
              <p:cNvSpPr>
                <a:spLocks noChangeShapeType="1"/>
              </p:cNvSpPr>
              <p:nvPr/>
            </p:nvSpPr>
            <p:spPr bwMode="auto">
              <a:xfrm>
                <a:off x="192" y="1920"/>
                <a:ext cx="0" cy="224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16" name="Line 31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0" cy="224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17" name="Line 32"/>
              <p:cNvSpPr>
                <a:spLocks noChangeShapeType="1"/>
              </p:cNvSpPr>
              <p:nvPr/>
            </p:nvSpPr>
            <p:spPr bwMode="auto">
              <a:xfrm>
                <a:off x="365" y="2316"/>
                <a:ext cx="0" cy="16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18" name="Line 33"/>
              <p:cNvSpPr>
                <a:spLocks noChangeShapeType="1"/>
              </p:cNvSpPr>
              <p:nvPr/>
            </p:nvSpPr>
            <p:spPr bwMode="auto">
              <a:xfrm>
                <a:off x="538" y="2527"/>
                <a:ext cx="0" cy="14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19" name="Line 34"/>
              <p:cNvSpPr>
                <a:spLocks noChangeShapeType="1"/>
              </p:cNvSpPr>
              <p:nvPr/>
            </p:nvSpPr>
            <p:spPr bwMode="auto">
              <a:xfrm flipH="1">
                <a:off x="720" y="3168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0" name="Line 35"/>
              <p:cNvSpPr>
                <a:spLocks noChangeShapeType="1"/>
              </p:cNvSpPr>
              <p:nvPr/>
            </p:nvSpPr>
            <p:spPr bwMode="auto">
              <a:xfrm>
                <a:off x="365" y="2316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1" name="Line 36"/>
              <p:cNvSpPr>
                <a:spLocks noChangeShapeType="1"/>
              </p:cNvSpPr>
              <p:nvPr/>
            </p:nvSpPr>
            <p:spPr bwMode="auto">
              <a:xfrm>
                <a:off x="538" y="2527"/>
                <a:ext cx="19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2" name="Line 37"/>
              <p:cNvSpPr>
                <a:spLocks noChangeShapeType="1"/>
              </p:cNvSpPr>
              <p:nvPr/>
            </p:nvSpPr>
            <p:spPr bwMode="auto">
              <a:xfrm>
                <a:off x="538" y="2923"/>
                <a:ext cx="19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3" name="Line 38"/>
              <p:cNvSpPr>
                <a:spLocks noChangeShapeType="1"/>
              </p:cNvSpPr>
              <p:nvPr/>
            </p:nvSpPr>
            <p:spPr bwMode="auto">
              <a:xfrm>
                <a:off x="710" y="3741"/>
                <a:ext cx="11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4" name="Line 39"/>
              <p:cNvSpPr>
                <a:spLocks noChangeShapeType="1"/>
              </p:cNvSpPr>
              <p:nvPr/>
            </p:nvSpPr>
            <p:spPr bwMode="auto">
              <a:xfrm>
                <a:off x="720" y="3552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5" name="Line 40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6" name="Line 41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10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7" name="Line 42"/>
              <p:cNvSpPr>
                <a:spLocks noChangeShapeType="1"/>
              </p:cNvSpPr>
              <p:nvPr/>
            </p:nvSpPr>
            <p:spPr bwMode="auto">
              <a:xfrm>
                <a:off x="1895" y="3530"/>
                <a:ext cx="0" cy="4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8" name="Line 43"/>
              <p:cNvSpPr>
                <a:spLocks noChangeShapeType="1"/>
              </p:cNvSpPr>
              <p:nvPr/>
            </p:nvSpPr>
            <p:spPr bwMode="auto">
              <a:xfrm>
                <a:off x="528" y="2544"/>
                <a:ext cx="1573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29" name="Line 44"/>
              <p:cNvSpPr>
                <a:spLocks noChangeShapeType="1"/>
              </p:cNvSpPr>
              <p:nvPr/>
            </p:nvSpPr>
            <p:spPr bwMode="auto">
              <a:xfrm>
                <a:off x="693" y="3168"/>
                <a:ext cx="120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30" name="Line 45"/>
              <p:cNvSpPr>
                <a:spLocks noChangeShapeType="1"/>
              </p:cNvSpPr>
              <p:nvPr/>
            </p:nvSpPr>
            <p:spPr bwMode="auto">
              <a:xfrm flipV="1">
                <a:off x="1872" y="3168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0031" name="Line 46"/>
              <p:cNvSpPr>
                <a:spLocks noChangeShapeType="1"/>
              </p:cNvSpPr>
              <p:nvPr/>
            </p:nvSpPr>
            <p:spPr bwMode="auto">
              <a:xfrm flipV="1">
                <a:off x="2112" y="2496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065007" name="Group 47"/>
          <p:cNvGraphicFramePr>
            <a:graphicFrameLocks noGrp="1"/>
          </p:cNvGraphicFramePr>
          <p:nvPr/>
        </p:nvGraphicFramePr>
        <p:xfrm>
          <a:off x="4133850" y="2946400"/>
          <a:ext cx="4648200" cy="2655887"/>
        </p:xfrm>
        <a:graphic>
          <a:graphicData uri="http://schemas.openxmlformats.org/drawingml/2006/table">
            <a:tbl>
              <a:tblPr/>
              <a:tblGrid>
                <a:gridCol w="838200"/>
                <a:gridCol w="533400"/>
                <a:gridCol w="457200"/>
                <a:gridCol w="838200"/>
                <a:gridCol w="304800"/>
                <a:gridCol w="609600"/>
                <a:gridCol w="1066800"/>
              </a:tblGrid>
              <a:tr h="335376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loop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由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0939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loop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的值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3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         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     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    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3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pri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pri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pri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376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pri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的值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red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yellow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blue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white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black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打印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“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red”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打印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yellow”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打印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blue”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打印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white”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打印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black”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1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9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AutoShape 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544513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anose="02010600030101010101" pitchFamily="2" charset="-122"/>
              </a:rPr>
              <a:t>&lt;</a:t>
            </a:r>
            <a:endParaRPr lang="en-US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09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54113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0983" name="Text Box 8"/>
          <p:cNvSpPr txBox="1">
            <a:spLocks noChangeArrowheads="1"/>
          </p:cNvSpPr>
          <p:nvPr/>
        </p:nvSpPr>
        <p:spPr bwMode="auto">
          <a:xfrm>
            <a:off x="0" y="327025"/>
            <a:ext cx="4783138" cy="6530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void main( 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  <a:r>
              <a:rPr lang="en-US" altLang="zh-CN" sz="2000" dirty="0" err="1">
                <a:solidFill>
                  <a:schemeClr val="tx1"/>
                </a:solidFill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</a:rPr>
              <a:t> color{</a:t>
            </a:r>
            <a:r>
              <a:rPr lang="en-US" altLang="zh-CN" sz="2000" dirty="0" err="1">
                <a:solidFill>
                  <a:schemeClr val="tx1"/>
                </a:solidFill>
              </a:rPr>
              <a:t>red,yellow,blue,white,black</a:t>
            </a:r>
            <a:r>
              <a:rPr lang="en-US" altLang="zh-CN" sz="20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</a:rPr>
              <a:t> color </a:t>
            </a:r>
            <a:r>
              <a:rPr lang="en-US" altLang="zh-CN" sz="2000" dirty="0" err="1">
                <a:solidFill>
                  <a:schemeClr val="tx1"/>
                </a:solidFill>
              </a:rPr>
              <a:t>i,j,k,pri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n,loop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n = 0;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for(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red;i</a:t>
            </a:r>
            <a:r>
              <a:rPr lang="en-US" altLang="zh-CN" sz="2000" dirty="0">
                <a:solidFill>
                  <a:schemeClr val="tx1"/>
                </a:solidFill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</a:rPr>
              <a:t>black;i</a:t>
            </a:r>
            <a:r>
              <a:rPr lang="en-US" altLang="zh-CN" sz="20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for(j=</a:t>
            </a:r>
            <a:r>
              <a:rPr lang="en-US" altLang="zh-CN" sz="2000" dirty="0" err="1">
                <a:solidFill>
                  <a:schemeClr val="tx1"/>
                </a:solidFill>
              </a:rPr>
              <a:t>red;j</a:t>
            </a:r>
            <a:r>
              <a:rPr lang="en-US" altLang="zh-CN" sz="2000" dirty="0">
                <a:solidFill>
                  <a:schemeClr val="tx1"/>
                </a:solidFill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</a:rPr>
              <a:t>black;j</a:t>
            </a:r>
            <a:r>
              <a:rPr lang="en-US" altLang="zh-CN" sz="20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if(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!= j)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{for(k=</a:t>
            </a:r>
            <a:r>
              <a:rPr lang="en-US" altLang="zh-CN" sz="2000" dirty="0" err="1">
                <a:solidFill>
                  <a:schemeClr val="tx1"/>
                </a:solidFill>
              </a:rPr>
              <a:t>red;k</a:t>
            </a:r>
            <a:r>
              <a:rPr lang="en-US" altLang="zh-CN" sz="2000" dirty="0">
                <a:solidFill>
                  <a:schemeClr val="tx1"/>
                </a:solidFill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</a:rPr>
              <a:t>black;k</a:t>
            </a:r>
            <a:r>
              <a:rPr lang="en-US" altLang="zh-CN" sz="20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if</a:t>
            </a:r>
            <a:r>
              <a:rPr lang="en-US" altLang="zh-CN" sz="2000" dirty="0" smtClean="0">
                <a:solidFill>
                  <a:schemeClr val="tx1"/>
                </a:solidFill>
              </a:rPr>
              <a:t>((k!=</a:t>
            </a:r>
            <a:r>
              <a:rPr lang="en-US" altLang="zh-CN" sz="2000" smtClean="0">
                <a:solidFill>
                  <a:schemeClr val="tx1"/>
                </a:solidFill>
              </a:rPr>
              <a:t>i) </a:t>
            </a:r>
            <a:r>
              <a:rPr lang="en-US" altLang="zh-CN" sz="2000" dirty="0">
                <a:solidFill>
                  <a:schemeClr val="tx1"/>
                </a:solidFill>
              </a:rPr>
              <a:t>&amp;&amp; (k != j))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{n=n+1;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</a:rPr>
              <a:t>(“%-4d”,n);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for(loop=1;loop&lt;=3;loop++)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{switch(loop)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 {case 1: </a:t>
            </a:r>
            <a:r>
              <a:rPr lang="en-US" altLang="zh-CN" sz="2000" dirty="0" err="1">
                <a:solidFill>
                  <a:schemeClr val="tx1"/>
                </a:solidFill>
              </a:rPr>
              <a:t>pri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i;break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   case 2: </a:t>
            </a:r>
            <a:r>
              <a:rPr lang="en-US" altLang="zh-CN" sz="2000" dirty="0" err="1">
                <a:solidFill>
                  <a:schemeClr val="tx1"/>
                </a:solidFill>
              </a:rPr>
              <a:t>pri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j;break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   case 3: </a:t>
            </a:r>
            <a:r>
              <a:rPr lang="en-US" altLang="zh-CN" sz="2000" dirty="0" err="1">
                <a:solidFill>
                  <a:schemeClr val="tx1"/>
                </a:solidFill>
              </a:rPr>
              <a:t>pri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k;break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   default: break;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 }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       switch(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10984" name="Text Box 9"/>
          <p:cNvSpPr txBox="1">
            <a:spLocks noChangeArrowheads="1"/>
          </p:cNvSpPr>
          <p:nvPr/>
        </p:nvSpPr>
        <p:spPr bwMode="auto">
          <a:xfrm>
            <a:off x="3373438" y="1358900"/>
            <a:ext cx="5573712" cy="2968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{ case red:      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(”%-10s”,”red”);break;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case yellow: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(”%-10s”,”yellow”); break;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case blue:    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(”%-10s”,”blue”); break; 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case white:  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(”%-10s”,”white”); break; 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case black:  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(”%-10s”,”black”); break;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    default:        break;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} }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(”\n”);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} }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(”\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ntotal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:%5d\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n”,n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92138" y="1212056"/>
            <a:ext cx="79565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功能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：用自定义名字为</a:t>
            </a:r>
            <a:r>
              <a:rPr lang="zh-CN" altLang="en-US" sz="2800" dirty="0">
                <a:solidFill>
                  <a:srgbClr val="FF9900"/>
                </a:solidFill>
                <a:latin typeface="+mn-ea"/>
                <a:ea typeface="+mn-ea"/>
              </a:rPr>
              <a:t>已有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数据类型命名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3333FF"/>
                </a:solidFill>
                <a:latin typeface="+mn-ea"/>
                <a:ea typeface="+mn-ea"/>
              </a:rPr>
              <a:t>类型定义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简单形式：   </a:t>
            </a:r>
            <a:r>
              <a:rPr lang="en-US" altLang="zh-CN" sz="2800" dirty="0" err="1">
                <a:solidFill>
                  <a:srgbClr val="FF3300"/>
                </a:solidFill>
                <a:latin typeface="+mn-ea"/>
                <a:ea typeface="+mn-ea"/>
              </a:rPr>
              <a:t>typedef</a:t>
            </a:r>
            <a:r>
              <a:rPr lang="en-US" altLang="zh-CN" sz="2800" dirty="0">
                <a:solidFill>
                  <a:srgbClr val="FF3300"/>
                </a:solidFill>
                <a:latin typeface="+mn-ea"/>
                <a:ea typeface="+mn-ea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+mn-ea"/>
                <a:ea typeface="+mn-ea"/>
              </a:rPr>
              <a:t>  </a:t>
            </a:r>
            <a:r>
              <a:rPr lang="en-US" altLang="zh-CN" sz="2800" dirty="0">
                <a:solidFill>
                  <a:srgbClr val="339933"/>
                </a:solidFill>
                <a:latin typeface="+mn-ea"/>
                <a:ea typeface="+mn-ea"/>
              </a:rPr>
              <a:t>type</a:t>
            </a:r>
            <a:r>
              <a:rPr lang="en-US" altLang="zh-CN" sz="2800" dirty="0">
                <a:solidFill>
                  <a:schemeClr val="tx2"/>
                </a:solidFill>
                <a:latin typeface="+mn-ea"/>
                <a:ea typeface="+mn-ea"/>
              </a:rPr>
              <a:t>  </a:t>
            </a:r>
            <a:r>
              <a:rPr lang="en-US" altLang="zh-CN" sz="2800" dirty="0">
                <a:solidFill>
                  <a:srgbClr val="FF9900"/>
                </a:solidFill>
                <a:latin typeface="+mn-ea"/>
                <a:ea typeface="+mn-ea"/>
              </a:rPr>
              <a:t> name</a:t>
            </a:r>
            <a:r>
              <a:rPr lang="en-US" altLang="zh-CN" sz="2800" dirty="0">
                <a:solidFill>
                  <a:schemeClr val="tx2"/>
                </a:solidFill>
                <a:latin typeface="+mn-ea"/>
                <a:ea typeface="+mn-ea"/>
              </a:rPr>
              <a:t>;</a:t>
            </a:r>
          </a:p>
        </p:txBody>
      </p:sp>
      <p:sp>
        <p:nvSpPr>
          <p:cNvPr id="1069064" name="AutoShape 8"/>
          <p:cNvSpPr>
            <a:spLocks noChangeArrowheads="1"/>
          </p:cNvSpPr>
          <p:nvPr/>
        </p:nvSpPr>
        <p:spPr bwMode="auto">
          <a:xfrm>
            <a:off x="2923089" y="2824015"/>
            <a:ext cx="2951747" cy="463846"/>
          </a:xfrm>
          <a:prstGeom prst="wedgeRectCallout">
            <a:avLst>
              <a:gd name="adj1" fmla="val 37046"/>
              <a:gd name="adj2" fmla="val -175657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类型定义语句关键字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69065" name="AutoShape 9"/>
          <p:cNvSpPr>
            <a:spLocks noChangeArrowheads="1"/>
          </p:cNvSpPr>
          <p:nvPr/>
        </p:nvSpPr>
        <p:spPr bwMode="auto">
          <a:xfrm>
            <a:off x="4583416" y="2804965"/>
            <a:ext cx="2336194" cy="463846"/>
          </a:xfrm>
          <a:prstGeom prst="wedgeRectCallout">
            <a:avLst>
              <a:gd name="adj1" fmla="val 38977"/>
              <a:gd name="adj2" fmla="val -168421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已有数据类型名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69066" name="AutoShape 10"/>
          <p:cNvSpPr>
            <a:spLocks noChangeArrowheads="1"/>
          </p:cNvSpPr>
          <p:nvPr/>
        </p:nvSpPr>
        <p:spPr bwMode="auto">
          <a:xfrm>
            <a:off x="6220227" y="2785915"/>
            <a:ext cx="2643970" cy="463846"/>
          </a:xfrm>
          <a:prstGeom prst="wedgeRectCallout">
            <a:avLst>
              <a:gd name="adj1" fmla="val 3509"/>
              <a:gd name="adj2" fmla="val -176972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用户定义的类型名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69067" name="Text Box 11"/>
          <p:cNvSpPr txBox="1">
            <a:spLocks noChangeArrowheads="1"/>
          </p:cNvSpPr>
          <p:nvPr/>
        </p:nvSpPr>
        <p:spPr bwMode="auto">
          <a:xfrm>
            <a:off x="1624013" y="2455715"/>
            <a:ext cx="3665084" cy="463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例  </a:t>
            </a:r>
            <a:r>
              <a:rPr lang="en-US" altLang="zh-CN" sz="2400" b="0" dirty="0" err="1">
                <a:solidFill>
                  <a:schemeClr val="tx1"/>
                </a:solidFill>
                <a:latin typeface="+mn-ea"/>
                <a:ea typeface="+mn-ea"/>
              </a:rPr>
              <a:t>typedef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b="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 INTEGER;</a:t>
            </a:r>
          </a:p>
        </p:txBody>
      </p:sp>
      <p:sp>
        <p:nvSpPr>
          <p:cNvPr id="1069068" name="Text Box 12"/>
          <p:cNvSpPr txBox="1">
            <a:spLocks noChangeArrowheads="1"/>
          </p:cNvSpPr>
          <p:nvPr/>
        </p:nvSpPr>
        <p:spPr bwMode="auto">
          <a:xfrm>
            <a:off x="1624013" y="3065315"/>
            <a:ext cx="3524019" cy="463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例  </a:t>
            </a:r>
            <a:r>
              <a:rPr lang="en-US" altLang="zh-CN" sz="2400" b="0" dirty="0" err="1">
                <a:solidFill>
                  <a:schemeClr val="tx1"/>
                </a:solidFill>
                <a:latin typeface="+mn-ea"/>
                <a:ea typeface="+mn-ea"/>
              </a:rPr>
              <a:t>typedef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 float    REAL;</a:t>
            </a:r>
          </a:p>
        </p:txBody>
      </p:sp>
      <p:sp>
        <p:nvSpPr>
          <p:cNvPr id="1069069" name="AutoShape 13"/>
          <p:cNvSpPr>
            <a:spLocks noChangeArrowheads="1"/>
          </p:cNvSpPr>
          <p:nvPr/>
        </p:nvSpPr>
        <p:spPr bwMode="auto">
          <a:xfrm>
            <a:off x="4535265" y="3741590"/>
            <a:ext cx="4578795" cy="463846"/>
          </a:xfrm>
          <a:prstGeom prst="wedgeRectCallout">
            <a:avLst>
              <a:gd name="adj1" fmla="val -36755"/>
              <a:gd name="adj2" fmla="val -133972"/>
            </a:avLst>
          </a:prstGeom>
          <a:solidFill>
            <a:srgbClr val="CCFFCC"/>
          </a:solidFill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类型定义后</a:t>
            </a:r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与已有类型一样使用</a:t>
            </a:r>
          </a:p>
        </p:txBody>
      </p:sp>
      <p:sp>
        <p:nvSpPr>
          <p:cNvPr id="1069070" name="Text Box 14"/>
          <p:cNvSpPr txBox="1">
            <a:spLocks noChangeArrowheads="1"/>
          </p:cNvSpPr>
          <p:nvPr/>
        </p:nvSpPr>
        <p:spPr bwMode="auto">
          <a:xfrm>
            <a:off x="5738813" y="2428875"/>
            <a:ext cx="2943225" cy="86042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例  </a:t>
            </a:r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</a:rPr>
              <a:t>INTEGER   a,b,c; </a:t>
            </a:r>
          </a:p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</a:rPr>
              <a:t>      REAL    f1,f2; </a:t>
            </a:r>
          </a:p>
        </p:txBody>
      </p:sp>
      <p:grpSp>
        <p:nvGrpSpPr>
          <p:cNvPr id="1069071" name="Group 15"/>
          <p:cNvGrpSpPr>
            <a:grpSpLocks/>
          </p:cNvGrpSpPr>
          <p:nvPr/>
        </p:nvGrpSpPr>
        <p:grpSpPr bwMode="auto">
          <a:xfrm>
            <a:off x="5719763" y="3308350"/>
            <a:ext cx="3159125" cy="1390650"/>
            <a:chOff x="3111" y="2593"/>
            <a:chExt cx="1990" cy="876"/>
          </a:xfrm>
        </p:grpSpPr>
        <p:sp>
          <p:nvSpPr>
            <p:cNvPr id="512018" name="Text Box 16"/>
            <p:cNvSpPr txBox="1">
              <a:spLocks noChangeArrowheads="1"/>
            </p:cNvSpPr>
            <p:nvPr/>
          </p:nvSpPr>
          <p:spPr bwMode="auto">
            <a:xfrm>
              <a:off x="3111" y="2927"/>
              <a:ext cx="1990" cy="542"/>
            </a:xfrm>
            <a:prstGeom prst="rect">
              <a:avLst/>
            </a:prstGeom>
            <a:solidFill>
              <a:srgbClr val="EBFFFF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400" b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b="0">
                  <a:solidFill>
                    <a:schemeClr val="tx1"/>
                  </a:solidFill>
                  <a:latin typeface="+mn-ea"/>
                  <a:ea typeface="+mn-ea"/>
                </a:rPr>
                <a:t>int   a,b,c;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+mn-ea"/>
                  <a:ea typeface="+mn-ea"/>
                </a:rPr>
                <a:t> float    f1,f2; </a:t>
              </a:r>
            </a:p>
          </p:txBody>
        </p:sp>
        <p:sp>
          <p:nvSpPr>
            <p:cNvPr id="512019" name="AutoShape 17"/>
            <p:cNvSpPr>
              <a:spLocks noChangeArrowheads="1"/>
            </p:cNvSpPr>
            <p:nvPr/>
          </p:nvSpPr>
          <p:spPr bwMode="auto">
            <a:xfrm>
              <a:off x="3957" y="2593"/>
              <a:ext cx="258" cy="322"/>
            </a:xfrm>
            <a:prstGeom prst="upDownArrow">
              <a:avLst>
                <a:gd name="adj1" fmla="val 50000"/>
                <a:gd name="adj2" fmla="val 24961"/>
              </a:avLst>
            </a:prstGeom>
            <a:noFill/>
            <a:ln w="38100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zh-CN" sz="20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9074" name="Rectangle 18"/>
          <p:cNvSpPr>
            <a:spLocks noChangeArrowheads="1"/>
          </p:cNvSpPr>
          <p:nvPr/>
        </p:nvSpPr>
        <p:spPr bwMode="auto">
          <a:xfrm>
            <a:off x="255588" y="3757504"/>
            <a:ext cx="5011606" cy="1571842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说明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1.typedef </a:t>
            </a:r>
            <a:r>
              <a:rPr lang="zh-CN" altLang="zh-CN" sz="2400">
                <a:solidFill>
                  <a:srgbClr val="FF0000"/>
                </a:solidFill>
                <a:latin typeface="+mn-ea"/>
                <a:ea typeface="+mn-ea"/>
              </a:rPr>
              <a:t>没有创造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新数据类型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typedef 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是定义类型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不能定义变量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3.typedef 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与 </a:t>
            </a:r>
            <a:r>
              <a:rPr lang="en-US" altLang="zh-CN" sz="2400">
                <a:solidFill>
                  <a:srgbClr val="009900"/>
                </a:solidFill>
                <a:latin typeface="+mn-ea"/>
                <a:ea typeface="+mn-ea"/>
              </a:rPr>
              <a:t>define 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不同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69075" name="AutoShape 19"/>
          <p:cNvSpPr>
            <a:spLocks noChangeArrowheads="1"/>
          </p:cNvSpPr>
          <p:nvPr/>
        </p:nvSpPr>
        <p:spPr bwMode="auto">
          <a:xfrm>
            <a:off x="4175125" y="5448708"/>
            <a:ext cx="4485821" cy="1202510"/>
          </a:xfrm>
          <a:prstGeom prst="wedgeRectCallout">
            <a:avLst>
              <a:gd name="adj1" fmla="val -62162"/>
              <a:gd name="adj2" fmla="val -76944"/>
            </a:avLst>
          </a:prstGeom>
          <a:solidFill>
            <a:srgbClr val="FFCC99"/>
          </a:solidFill>
          <a:ln w="317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>
                <a:solidFill>
                  <a:srgbClr val="009900"/>
                </a:solidFill>
                <a:latin typeface="+mn-ea"/>
                <a:ea typeface="+mn-ea"/>
              </a:rPr>
              <a:t>define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zh-CN" sz="2400">
                <a:solidFill>
                  <a:srgbClr val="3333FF"/>
                </a:solidFill>
                <a:latin typeface="+mn-ea"/>
                <a:ea typeface="+mn-ea"/>
              </a:rPr>
              <a:t>typedef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009900"/>
                </a:solidFill>
                <a:latin typeface="+mn-ea"/>
                <a:ea typeface="+mn-ea"/>
              </a:rPr>
              <a:t>预编译时处理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400">
                <a:solidFill>
                  <a:srgbClr val="3333FF"/>
                </a:solidFill>
                <a:latin typeface="+mn-ea"/>
                <a:ea typeface="+mn-ea"/>
              </a:rPr>
              <a:t>编译时处理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009900"/>
                </a:solidFill>
                <a:latin typeface="+mn-ea"/>
                <a:ea typeface="+mn-ea"/>
              </a:rPr>
              <a:t>简单字符置换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400">
                <a:solidFill>
                  <a:srgbClr val="3333FF"/>
                </a:solidFill>
                <a:latin typeface="+mn-ea"/>
                <a:ea typeface="+mn-ea"/>
              </a:rPr>
              <a:t> 为已有类型命名</a:t>
            </a:r>
            <a:r>
              <a:rPr lang="en-US" altLang="en-US" sz="240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+mn-ea"/>
                <a:ea typeface="+mn-ea"/>
              </a:rPr>
              <a:t>9.7 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用</a:t>
            </a:r>
            <a:r>
              <a:rPr lang="en-US" altLang="zh-CN" sz="3200" dirty="0" err="1" smtClean="0">
                <a:solidFill>
                  <a:srgbClr val="0000CC"/>
                </a:solidFill>
                <a:latin typeface="+mn-ea"/>
                <a:ea typeface="+mn-ea"/>
              </a:rPr>
              <a:t>typedef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声明新类型名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47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9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9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9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69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69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6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64" grpId="0" animBg="1" autoUpdateAnimBg="0"/>
      <p:bldP spid="1069065" grpId="0" animBg="1" autoUpdateAnimBg="0"/>
      <p:bldP spid="1069066" grpId="0" animBg="1" autoUpdateAnimBg="0"/>
      <p:bldP spid="1069067" grpId="0" animBg="1" autoUpdateAnimBg="0"/>
      <p:bldP spid="1069068" grpId="0" animBg="1" autoUpdateAnimBg="0"/>
      <p:bldP spid="1069069" grpId="0" animBg="1" autoUpdateAnimBg="0"/>
      <p:bldP spid="1069070" grpId="0" animBg="1" autoUpdateAnimBg="0"/>
      <p:bldP spid="1069074" grpId="0" animBg="1" autoUpdateAnimBg="0"/>
      <p:bldP spid="1069075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AutoShape 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544513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latin typeface="+mn-ea"/>
                <a:ea typeface="+mn-ea"/>
              </a:rPr>
              <a:t>&lt;</a:t>
            </a:r>
            <a:endParaRPr lang="en-US" altLang="zh-CN" sz="24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30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54113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latin typeface="+mn-ea"/>
                <a:ea typeface="+mn-ea"/>
              </a:rPr>
              <a:t>&gt;</a:t>
            </a:r>
            <a:endParaRPr lang="en-US" altLang="zh-CN" sz="24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55638" y="681038"/>
            <a:ext cx="83058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en-US" altLang="zh-CN" sz="2800" dirty="0" err="1">
                <a:solidFill>
                  <a:srgbClr val="0000CC"/>
                </a:solidFill>
                <a:latin typeface="+mn-ea"/>
                <a:ea typeface="+mn-ea"/>
              </a:rPr>
              <a:t>typedef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定义类型步骤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① 按定义变量方法写出定义体   如 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② 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将变量名换成新类型名           如 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 INTEGER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最前面加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如  </a:t>
            </a:r>
            <a:r>
              <a:rPr lang="en-US" altLang="zh-CN" sz="2400" dirty="0" err="1">
                <a:solidFill>
                  <a:srgbClr val="009900"/>
                </a:solidFill>
                <a:latin typeface="+mn-ea"/>
                <a:ea typeface="+mn-ea"/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INTEGER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④ 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用新类型名定义变量                   如   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INTEGER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i,j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</p:txBody>
      </p:sp>
      <p:sp>
        <p:nvSpPr>
          <p:cNvPr id="1071112" name="Rectangle 8"/>
          <p:cNvSpPr>
            <a:spLocks noChangeArrowheads="1"/>
          </p:cNvSpPr>
          <p:nvPr/>
        </p:nvSpPr>
        <p:spPr bwMode="auto">
          <a:xfrm>
            <a:off x="641350" y="2874963"/>
            <a:ext cx="83058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zh-CN" sz="2800" dirty="0">
                <a:solidFill>
                  <a:srgbClr val="0000CC"/>
                </a:solidFill>
                <a:latin typeface="+mn-ea"/>
                <a:ea typeface="+mn-ea"/>
              </a:rPr>
              <a:t>类型定义可嵌套</a:t>
            </a:r>
            <a:endParaRPr lang="zh-CN" altLang="en-US" sz="28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1071129" name="Group 25"/>
          <p:cNvGrpSpPr>
            <a:grpSpLocks/>
          </p:cNvGrpSpPr>
          <p:nvPr/>
        </p:nvGrpSpPr>
        <p:grpSpPr bwMode="auto">
          <a:xfrm>
            <a:off x="1528763" y="2995613"/>
            <a:ext cx="5605463" cy="3200400"/>
            <a:chOff x="653" y="1975"/>
            <a:chExt cx="3531" cy="2016"/>
          </a:xfrm>
        </p:grpSpPr>
        <p:sp>
          <p:nvSpPr>
            <p:cNvPr id="513049" name="Rectangle 9"/>
            <p:cNvSpPr>
              <a:spLocks noChangeArrowheads="1"/>
            </p:cNvSpPr>
            <p:nvPr/>
          </p:nvSpPr>
          <p:spPr bwMode="auto">
            <a:xfrm>
              <a:off x="653" y="1975"/>
              <a:ext cx="3096" cy="14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marL="342900" indent="-3429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339933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例  定义数组类型</a:t>
              </a:r>
              <a:endParaRPr lang="zh-CN" altLang="en-US" sz="2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"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a[100];      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"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ARRAY[100]; 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"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typedef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ARRAY[100]; 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"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ARRAY 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a,b,c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; </a:t>
              </a:r>
            </a:p>
          </p:txBody>
        </p:sp>
        <p:sp>
          <p:nvSpPr>
            <p:cNvPr id="513050" name="AutoShape 10"/>
            <p:cNvSpPr>
              <a:spLocks noChangeArrowheads="1"/>
            </p:cNvSpPr>
            <p:nvPr/>
          </p:nvSpPr>
          <p:spPr bwMode="auto">
            <a:xfrm>
              <a:off x="1619" y="3699"/>
              <a:ext cx="2565" cy="292"/>
            </a:xfrm>
            <a:prstGeom prst="wedgeRectCallout">
              <a:avLst>
                <a:gd name="adj1" fmla="val -3171"/>
                <a:gd name="adj2" fmla="val -247116"/>
              </a:avLst>
            </a:prstGeom>
            <a:solidFill>
              <a:srgbClr val="FFCC99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  </a:t>
              </a: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int   a[100],b[100],c[100];</a:t>
              </a:r>
            </a:p>
          </p:txBody>
        </p:sp>
      </p:grpSp>
      <p:grpSp>
        <p:nvGrpSpPr>
          <p:cNvPr id="1071130" name="Group 26"/>
          <p:cNvGrpSpPr>
            <a:grpSpLocks/>
          </p:cNvGrpSpPr>
          <p:nvPr/>
        </p:nvGrpSpPr>
        <p:grpSpPr bwMode="auto">
          <a:xfrm>
            <a:off x="1538242" y="3036094"/>
            <a:ext cx="4914900" cy="3570287"/>
            <a:chOff x="653" y="1975"/>
            <a:chExt cx="3096" cy="2249"/>
          </a:xfrm>
        </p:grpSpPr>
        <p:sp>
          <p:nvSpPr>
            <p:cNvPr id="513047" name="Rectangle 27"/>
            <p:cNvSpPr>
              <a:spLocks noChangeArrowheads="1"/>
            </p:cNvSpPr>
            <p:nvPr/>
          </p:nvSpPr>
          <p:spPr bwMode="auto">
            <a:xfrm>
              <a:off x="653" y="1975"/>
              <a:ext cx="3096" cy="14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marL="342900" indent="-3429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339933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例  定义指针类型</a:t>
              </a:r>
              <a:endParaRPr lang="zh-CN" altLang="en-US" sz="2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"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char  *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str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;      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"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char  *STRING; 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"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typedef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char   *STRING; 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"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STRING 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p,s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[10]; </a:t>
              </a:r>
            </a:p>
          </p:txBody>
        </p:sp>
        <p:sp>
          <p:nvSpPr>
            <p:cNvPr id="513048" name="AutoShape 28"/>
            <p:cNvSpPr>
              <a:spLocks noChangeArrowheads="1"/>
            </p:cNvSpPr>
            <p:nvPr/>
          </p:nvSpPr>
          <p:spPr bwMode="auto">
            <a:xfrm>
              <a:off x="2288" y="3682"/>
              <a:ext cx="1396" cy="542"/>
            </a:xfrm>
            <a:prstGeom prst="wedgeRectCallout">
              <a:avLst>
                <a:gd name="adj1" fmla="val -2792"/>
                <a:gd name="adj2" fmla="val -160333"/>
              </a:avLst>
            </a:prstGeom>
            <a:solidFill>
              <a:srgbClr val="FFCC99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  char  *p;</a:t>
              </a:r>
              <a:r>
                <a:rPr lang="en-US" altLang="zh-CN" sz="2400" b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+mn-ea"/>
                  <a:ea typeface="+mn-ea"/>
                </a:rPr>
                <a:t>      char  *s[10];</a:t>
              </a:r>
            </a:p>
          </p:txBody>
        </p:sp>
      </p:grpSp>
      <p:grpSp>
        <p:nvGrpSpPr>
          <p:cNvPr id="1071133" name="Group 29"/>
          <p:cNvGrpSpPr>
            <a:grpSpLocks/>
          </p:cNvGrpSpPr>
          <p:nvPr/>
        </p:nvGrpSpPr>
        <p:grpSpPr bwMode="auto">
          <a:xfrm>
            <a:off x="1504949" y="3036094"/>
            <a:ext cx="4935538" cy="2647950"/>
            <a:chOff x="1424" y="2239"/>
            <a:chExt cx="3109" cy="1668"/>
          </a:xfrm>
        </p:grpSpPr>
        <p:sp>
          <p:nvSpPr>
            <p:cNvPr id="513045" name="Rectangle 30"/>
            <p:cNvSpPr>
              <a:spLocks noChangeArrowheads="1"/>
            </p:cNvSpPr>
            <p:nvPr/>
          </p:nvSpPr>
          <p:spPr bwMode="auto">
            <a:xfrm>
              <a:off x="1437" y="2239"/>
              <a:ext cx="3096" cy="14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marL="342900" indent="-3429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339933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例  定义函数指针类型</a:t>
              </a:r>
              <a:endParaRPr lang="zh-CN" altLang="en-US" sz="2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"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(*p)();      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"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(*POWER)(); 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"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typedef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(*POWER)(); 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"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POWER   p1,p2; </a:t>
              </a:r>
            </a:p>
          </p:txBody>
        </p:sp>
        <p:sp>
          <p:nvSpPr>
            <p:cNvPr id="513046" name="AutoShape 31"/>
            <p:cNvSpPr>
              <a:spLocks noChangeArrowheads="1"/>
            </p:cNvSpPr>
            <p:nvPr/>
          </p:nvSpPr>
          <p:spPr bwMode="auto">
            <a:xfrm>
              <a:off x="1424" y="3615"/>
              <a:ext cx="2002" cy="292"/>
            </a:xfrm>
            <a:prstGeom prst="wedgeRectCallout">
              <a:avLst>
                <a:gd name="adj1" fmla="val 29125"/>
                <a:gd name="adj2" fmla="val -235255"/>
              </a:avLst>
            </a:prstGeom>
            <a:solidFill>
              <a:srgbClr val="FFCC99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  int  (*p1)(),(*p2)();</a:t>
              </a:r>
              <a:endParaRPr lang="en-US" altLang="zh-CN" sz="24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71136" name="Rectangle 32"/>
          <p:cNvSpPr>
            <a:spLocks noChangeArrowheads="1"/>
          </p:cNvSpPr>
          <p:nvPr/>
        </p:nvSpPr>
        <p:spPr bwMode="auto">
          <a:xfrm>
            <a:off x="1510613" y="3034097"/>
            <a:ext cx="4914900" cy="2706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例  定义结构体类型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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typedef   struct  date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{   int   month;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  int  day;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  int   year;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}DATE;</a:t>
            </a:r>
          </a:p>
        </p:txBody>
      </p:sp>
      <p:sp>
        <p:nvSpPr>
          <p:cNvPr id="1071137" name="Rectangle 33"/>
          <p:cNvSpPr>
            <a:spLocks noChangeArrowheads="1"/>
          </p:cNvSpPr>
          <p:nvPr/>
        </p:nvSpPr>
        <p:spPr bwMode="auto">
          <a:xfrm>
            <a:off x="1513960" y="3000441"/>
            <a:ext cx="4914900" cy="2706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例  定义结构体类型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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date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{   int   month;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  int  day;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  int   year;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}DATE;</a:t>
            </a:r>
          </a:p>
        </p:txBody>
      </p:sp>
      <p:sp>
        <p:nvSpPr>
          <p:cNvPr id="1071138" name="Rectangle 34"/>
          <p:cNvSpPr>
            <a:spLocks noChangeArrowheads="1"/>
          </p:cNvSpPr>
          <p:nvPr/>
        </p:nvSpPr>
        <p:spPr bwMode="auto">
          <a:xfrm>
            <a:off x="1492462" y="2995613"/>
            <a:ext cx="4914900" cy="2706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例  定义结构体类型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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date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{   int   month;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  int  day;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  int   year;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}d;</a:t>
            </a:r>
          </a:p>
        </p:txBody>
      </p:sp>
      <p:grpSp>
        <p:nvGrpSpPr>
          <p:cNvPr id="1071141" name="Group 37"/>
          <p:cNvGrpSpPr>
            <a:grpSpLocks/>
          </p:cNvGrpSpPr>
          <p:nvPr/>
        </p:nvGrpSpPr>
        <p:grpSpPr bwMode="auto">
          <a:xfrm>
            <a:off x="1515980" y="2995613"/>
            <a:ext cx="6642099" cy="3495675"/>
            <a:chOff x="290" y="1329"/>
            <a:chExt cx="4184" cy="2202"/>
          </a:xfrm>
        </p:grpSpPr>
        <p:sp>
          <p:nvSpPr>
            <p:cNvPr id="513043" name="Rectangle 35"/>
            <p:cNvSpPr>
              <a:spLocks noChangeArrowheads="1"/>
            </p:cNvSpPr>
            <p:nvPr/>
          </p:nvSpPr>
          <p:spPr bwMode="auto">
            <a:xfrm>
              <a:off x="290" y="1329"/>
              <a:ext cx="3096" cy="17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marL="342900" indent="-3429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339933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例  定义结构体类型</a:t>
              </a:r>
              <a:endParaRPr lang="zh-CN" altLang="en-US" sz="2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"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DATE   birthday, *p;</a:t>
              </a:r>
            </a:p>
          </p:txBody>
        </p:sp>
        <p:sp>
          <p:nvSpPr>
            <p:cNvPr id="513044" name="AutoShape 36"/>
            <p:cNvSpPr>
              <a:spLocks noChangeArrowheads="1"/>
            </p:cNvSpPr>
            <p:nvPr/>
          </p:nvSpPr>
          <p:spPr bwMode="auto">
            <a:xfrm>
              <a:off x="2766" y="2299"/>
              <a:ext cx="1708" cy="1232"/>
            </a:xfrm>
            <a:prstGeom prst="wedgeRectCallout">
              <a:avLst>
                <a:gd name="adj1" fmla="val -50704"/>
                <a:gd name="adj2" fmla="val -86282"/>
              </a:avLst>
            </a:prstGeom>
            <a:solidFill>
              <a:srgbClr val="FFCC99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  struct  date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       {    int   month;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             int   day;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             int   year;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        }birthday, *p;</a:t>
              </a:r>
              <a:endParaRPr lang="en-US" altLang="zh-CN" sz="24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71142" name="Text Box 38"/>
          <p:cNvSpPr txBox="1">
            <a:spLocks noChangeArrowheads="1"/>
          </p:cNvSpPr>
          <p:nvPr/>
        </p:nvSpPr>
        <p:spPr bwMode="auto">
          <a:xfrm>
            <a:off x="527050" y="3559175"/>
            <a:ext cx="3876675" cy="3238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club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{ char  name[20];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size;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year;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}GROUP;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GROUP    *PG;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PG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pclub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 </a:t>
            </a:r>
          </a:p>
        </p:txBody>
      </p:sp>
      <p:sp>
        <p:nvSpPr>
          <p:cNvPr id="1071143" name="AutoShape 39"/>
          <p:cNvSpPr>
            <a:spLocks noChangeArrowheads="1"/>
          </p:cNvSpPr>
          <p:nvPr/>
        </p:nvSpPr>
        <p:spPr bwMode="auto">
          <a:xfrm>
            <a:off x="5292725" y="5097463"/>
            <a:ext cx="3297238" cy="860425"/>
          </a:xfrm>
          <a:prstGeom prst="wedgeRectCallout">
            <a:avLst>
              <a:gd name="adj1" fmla="val -113648"/>
              <a:gd name="adj2" fmla="val 32657"/>
            </a:avLst>
          </a:prstGeom>
          <a:solidFill>
            <a:srgbClr val="FFCC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  GROUP  *pclub;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  struct  club  *pclub;</a:t>
            </a:r>
          </a:p>
        </p:txBody>
      </p:sp>
      <p:sp>
        <p:nvSpPr>
          <p:cNvPr id="1071144" name="AutoShape 40"/>
          <p:cNvSpPr>
            <a:spLocks noChangeArrowheads="1"/>
          </p:cNvSpPr>
          <p:nvPr/>
        </p:nvSpPr>
        <p:spPr bwMode="auto">
          <a:xfrm>
            <a:off x="4740275" y="3825875"/>
            <a:ext cx="4205288" cy="860425"/>
          </a:xfrm>
          <a:prstGeom prst="wedgeRectCallout">
            <a:avLst>
              <a:gd name="adj1" fmla="val -103537"/>
              <a:gd name="adj2" fmla="val 152954"/>
            </a:avLst>
          </a:prstGeom>
          <a:solidFill>
            <a:srgbClr val="FFCC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GROUP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为结构体类型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PG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为指向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GROUP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的指针类型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255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1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71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71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1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71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71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71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7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7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7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12" grpId="0" autoUpdateAnimBg="0"/>
      <p:bldP spid="1071136" grpId="0" animBg="1" autoUpdateAnimBg="0"/>
      <p:bldP spid="1071137" grpId="0" animBg="1" autoUpdateAnimBg="0"/>
      <p:bldP spid="1071138" grpId="0" animBg="1" autoUpdateAnimBg="0"/>
      <p:bldP spid="1071142" grpId="0" animBg="1" autoUpdateAnimBg="0"/>
      <p:bldP spid="1071143" grpId="0" animBg="1" autoUpdateAnimBg="0"/>
      <p:bldP spid="107114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定义结构体类型变量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0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            声明结构体类型时不分配存储单元，使用该类型定义变量时才分配存储单元。定义变量方法</a:t>
            </a:r>
            <a:r>
              <a:rPr kumimoji="0"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kumimoji="0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种：</a:t>
            </a:r>
            <a:endParaRPr lang="zh-CN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先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声明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结构体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类型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再定义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结构体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变量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46184" name="Text Box 8"/>
          <p:cNvSpPr txBox="1">
            <a:spLocks noChangeArrowheads="1"/>
          </p:cNvSpPr>
          <p:nvPr/>
        </p:nvSpPr>
        <p:spPr bwMode="auto">
          <a:xfrm>
            <a:off x="234950" y="3054350"/>
            <a:ext cx="3778250" cy="3635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3333FF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student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 name[20];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sex;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age;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float score;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addr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[30];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};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student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stu1,stu2; </a:t>
            </a:r>
          </a:p>
          <a:p>
            <a:pPr>
              <a:spcBef>
                <a:spcPct val="20000"/>
              </a:spcBef>
            </a:pPr>
            <a:endParaRPr lang="en-US" altLang="zh-CN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46185" name="AutoShape 9"/>
          <p:cNvSpPr>
            <a:spLocks/>
          </p:cNvSpPr>
          <p:nvPr/>
        </p:nvSpPr>
        <p:spPr bwMode="auto">
          <a:xfrm>
            <a:off x="2647951" y="3299416"/>
            <a:ext cx="347662" cy="2700000"/>
          </a:xfrm>
          <a:prstGeom prst="rightBrace">
            <a:avLst>
              <a:gd name="adj1" fmla="val 63851"/>
              <a:gd name="adj2" fmla="val 50000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46186" name="AutoShape 10"/>
          <p:cNvSpPr>
            <a:spLocks noChangeArrowheads="1"/>
          </p:cNvSpPr>
          <p:nvPr/>
        </p:nvSpPr>
        <p:spPr bwMode="auto">
          <a:xfrm>
            <a:off x="2733675" y="2530475"/>
            <a:ext cx="1798638" cy="847725"/>
          </a:xfrm>
          <a:prstGeom prst="wedgeRectCallout">
            <a:avLst>
              <a:gd name="adj1" fmla="val -36935"/>
              <a:gd name="adj2" fmla="val 194384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定义结构体</a:t>
            </a: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类型</a:t>
            </a:r>
          </a:p>
        </p:txBody>
      </p:sp>
      <p:sp>
        <p:nvSpPr>
          <p:cNvPr id="946187" name="AutoShape 11"/>
          <p:cNvSpPr>
            <a:spLocks noChangeArrowheads="1"/>
          </p:cNvSpPr>
          <p:nvPr/>
        </p:nvSpPr>
        <p:spPr bwMode="auto">
          <a:xfrm>
            <a:off x="4343400" y="6187927"/>
            <a:ext cx="2336194" cy="463846"/>
          </a:xfrm>
          <a:prstGeom prst="wedgeRectCallout">
            <a:avLst>
              <a:gd name="adj1" fmla="val -77824"/>
              <a:gd name="adj2" fmla="val -17106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定义结构体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变量</a:t>
            </a:r>
          </a:p>
        </p:txBody>
      </p:sp>
      <p:sp>
        <p:nvSpPr>
          <p:cNvPr id="946188" name="Line 12"/>
          <p:cNvSpPr>
            <a:spLocks noChangeShapeType="1"/>
          </p:cNvSpPr>
          <p:nvPr/>
        </p:nvSpPr>
        <p:spPr bwMode="auto">
          <a:xfrm>
            <a:off x="2428875" y="6515100"/>
            <a:ext cx="566738" cy="11113"/>
          </a:xfrm>
          <a:prstGeom prst="line">
            <a:avLst/>
          </a:prstGeom>
          <a:noFill/>
          <a:ln w="5715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946189" name="Line 13"/>
          <p:cNvSpPr>
            <a:spLocks noChangeShapeType="1"/>
          </p:cNvSpPr>
          <p:nvPr/>
        </p:nvSpPr>
        <p:spPr bwMode="auto">
          <a:xfrm flipV="1">
            <a:off x="3076575" y="6513513"/>
            <a:ext cx="527050" cy="15875"/>
          </a:xfrm>
          <a:prstGeom prst="line">
            <a:avLst/>
          </a:prstGeom>
          <a:noFill/>
          <a:ln w="5715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946190" name="AutoShape 14"/>
          <p:cNvSpPr>
            <a:spLocks noChangeArrowheads="1"/>
          </p:cNvSpPr>
          <p:nvPr/>
        </p:nvSpPr>
        <p:spPr bwMode="auto">
          <a:xfrm>
            <a:off x="4348163" y="5419725"/>
            <a:ext cx="3141662" cy="538163"/>
          </a:xfrm>
          <a:prstGeom prst="wedgeRectCallout">
            <a:avLst>
              <a:gd name="adj1" fmla="val -86940"/>
              <a:gd name="adj2" fmla="val 82745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真正可以使用的变量</a:t>
            </a:r>
          </a:p>
        </p:txBody>
      </p:sp>
      <p:sp>
        <p:nvSpPr>
          <p:cNvPr id="946191" name="Text Box 15"/>
          <p:cNvSpPr txBox="1">
            <a:spLocks noChangeArrowheads="1"/>
          </p:cNvSpPr>
          <p:nvPr/>
        </p:nvSpPr>
        <p:spPr bwMode="auto">
          <a:xfrm>
            <a:off x="4600575" y="2792413"/>
            <a:ext cx="4368800" cy="232092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EE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   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结构体名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lang="zh-CN" altLang="en-US" sz="2400">
                <a:solidFill>
                  <a:srgbClr val="339933"/>
                </a:solidFill>
                <a:latin typeface="+mn-ea"/>
                <a:ea typeface="+mn-ea"/>
              </a:rPr>
              <a:t>类型标识符    成员名；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339933"/>
                </a:solidFill>
                <a:latin typeface="+mn-ea"/>
                <a:ea typeface="+mn-ea"/>
              </a:rPr>
              <a:t>  类型标识符    成员名；</a:t>
            </a:r>
            <a:endParaRPr lang="zh-CN" altLang="en-US" sz="240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2"/>
                </a:solidFill>
                <a:latin typeface="+mn-ea"/>
                <a:ea typeface="+mn-ea"/>
              </a:rPr>
              <a:t>         </a:t>
            </a:r>
            <a:r>
              <a:rPr lang="en-US" altLang="zh-CN" sz="2400">
                <a:solidFill>
                  <a:srgbClr val="339933"/>
                </a:solidFill>
                <a:latin typeface="+mn-ea"/>
                <a:ea typeface="+mn-ea"/>
              </a:rPr>
              <a:t>…………….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}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结构体名</a:t>
            </a:r>
            <a:r>
              <a:rPr lang="zh-CN" altLang="zh-CN" sz="2400">
                <a:solidFill>
                  <a:schemeClr val="tx2"/>
                </a:solidFill>
                <a:latin typeface="+mn-ea"/>
                <a:ea typeface="+mn-ea"/>
              </a:rPr>
              <a:t>  </a:t>
            </a:r>
            <a:r>
              <a:rPr lang="zh-CN" altLang="zh-CN" sz="2400">
                <a:solidFill>
                  <a:srgbClr val="FF5050"/>
                </a:solidFill>
                <a:latin typeface="+mn-ea"/>
                <a:ea typeface="+mn-ea"/>
              </a:rPr>
              <a:t>变量名表列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89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4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4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4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4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4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4" grpId="0" animBg="1" autoUpdateAnimBg="0"/>
      <p:bldP spid="946185" grpId="0" animBg="1"/>
      <p:bldP spid="946186" grpId="0" animBg="1" autoUpdateAnimBg="0"/>
      <p:bldP spid="946187" grpId="0" animBg="1" autoUpdateAnimBg="0"/>
      <p:bldP spid="946188" grpId="0" animBg="1"/>
      <p:bldP spid="946189" grpId="0" animBg="1"/>
      <p:bldP spid="946190" grpId="0" animBg="1" autoUpdateAnimBg="0"/>
      <p:bldP spid="94619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669925" y="808038"/>
            <a:ext cx="79565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声明结构体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类型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同时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定义结构体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变量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48233" name="Group 9"/>
          <p:cNvGrpSpPr>
            <a:grpSpLocks/>
          </p:cNvGrpSpPr>
          <p:nvPr/>
        </p:nvGrpSpPr>
        <p:grpSpPr bwMode="auto">
          <a:xfrm>
            <a:off x="5454650" y="4875213"/>
            <a:ext cx="3308350" cy="1209675"/>
            <a:chOff x="3564" y="3434"/>
            <a:chExt cx="2084" cy="762"/>
          </a:xfrm>
        </p:grpSpPr>
        <p:sp>
          <p:nvSpPr>
            <p:cNvPr id="450574" name="Text Box 10"/>
            <p:cNvSpPr txBox="1">
              <a:spLocks noChangeArrowheads="1"/>
            </p:cNvSpPr>
            <p:nvPr/>
          </p:nvSpPr>
          <p:spPr bwMode="auto">
            <a:xfrm>
              <a:off x="3881" y="3434"/>
              <a:ext cx="1767" cy="76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只有在定义了</a:t>
              </a:r>
              <a:r>
                <a:rPr lang="zh-CN" altLang="en-US" sz="2400">
                  <a:solidFill>
                    <a:srgbClr val="FF0000"/>
                  </a:solidFill>
                  <a:latin typeface="+mn-ea"/>
                  <a:ea typeface="+mn-ea"/>
                </a:rPr>
                <a:t>结构体变量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后系统才为其</a:t>
              </a:r>
              <a:r>
                <a:rPr lang="zh-CN" altLang="en-US" sz="2400">
                  <a:solidFill>
                    <a:srgbClr val="FF0000"/>
                  </a:solidFill>
                  <a:latin typeface="+mn-ea"/>
                  <a:ea typeface="+mn-ea"/>
                </a:rPr>
                <a:t>分配内存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。</a:t>
              </a:r>
            </a:p>
          </p:txBody>
        </p:sp>
        <p:pic>
          <p:nvPicPr>
            <p:cNvPr id="450575" name="Picture 11" descr="注意图标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" y="3438"/>
              <a:ext cx="31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8238" name="Text Box 14"/>
          <p:cNvSpPr txBox="1">
            <a:spLocks noChangeArrowheads="1"/>
          </p:cNvSpPr>
          <p:nvPr/>
        </p:nvSpPr>
        <p:spPr bwMode="auto">
          <a:xfrm>
            <a:off x="839788" y="1555750"/>
            <a:ext cx="3597275" cy="3306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3333FF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student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 name[20];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sex;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age;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float score;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char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addr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[30];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}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stu1,stu2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; 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48239" name="AutoShape 15"/>
          <p:cNvSpPr>
            <a:spLocks noChangeArrowheads="1"/>
          </p:cNvSpPr>
          <p:nvPr/>
        </p:nvSpPr>
        <p:spPr bwMode="auto">
          <a:xfrm>
            <a:off x="4851400" y="4086077"/>
            <a:ext cx="2505075" cy="463846"/>
          </a:xfrm>
          <a:prstGeom prst="wedgeRectCallout">
            <a:avLst>
              <a:gd name="adj1" fmla="val -78264"/>
              <a:gd name="adj2" fmla="val -215792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定义结构体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类型</a:t>
            </a:r>
          </a:p>
        </p:txBody>
      </p:sp>
      <p:sp>
        <p:nvSpPr>
          <p:cNvPr id="948240" name="AutoShape 16"/>
          <p:cNvSpPr>
            <a:spLocks noChangeArrowheads="1"/>
          </p:cNvSpPr>
          <p:nvPr/>
        </p:nvSpPr>
        <p:spPr bwMode="auto">
          <a:xfrm>
            <a:off x="2314575" y="5410052"/>
            <a:ext cx="2471738" cy="463846"/>
          </a:xfrm>
          <a:prstGeom prst="wedgeRectCallout">
            <a:avLst>
              <a:gd name="adj1" fmla="val -67019"/>
              <a:gd name="adj2" fmla="val -177958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定义结构体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变量</a:t>
            </a:r>
          </a:p>
        </p:txBody>
      </p:sp>
      <p:sp>
        <p:nvSpPr>
          <p:cNvPr id="948241" name="AutoShape 17"/>
          <p:cNvSpPr>
            <a:spLocks/>
          </p:cNvSpPr>
          <p:nvPr/>
        </p:nvSpPr>
        <p:spPr bwMode="auto">
          <a:xfrm>
            <a:off x="3659188" y="1730375"/>
            <a:ext cx="331787" cy="2994025"/>
          </a:xfrm>
          <a:prstGeom prst="rightBrace">
            <a:avLst>
              <a:gd name="adj1" fmla="val 75199"/>
              <a:gd name="adj2" fmla="val 50000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48242" name="Text Box 18"/>
          <p:cNvSpPr txBox="1">
            <a:spLocks noChangeArrowheads="1"/>
          </p:cNvSpPr>
          <p:nvPr/>
        </p:nvSpPr>
        <p:spPr bwMode="auto">
          <a:xfrm>
            <a:off x="5121275" y="1581150"/>
            <a:ext cx="3495675" cy="19558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EE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    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结构体名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lang="zh-CN" altLang="en-US" sz="2400">
                <a:solidFill>
                  <a:srgbClr val="339933"/>
                </a:solidFill>
                <a:latin typeface="+mn-ea"/>
                <a:ea typeface="+mn-ea"/>
              </a:rPr>
              <a:t>类型标识符    成员名；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339933"/>
                </a:solidFill>
                <a:latin typeface="+mn-ea"/>
                <a:ea typeface="+mn-ea"/>
              </a:rPr>
              <a:t>  类型标识符    成员名；</a:t>
            </a:r>
            <a:endParaRPr lang="zh-CN" altLang="en-US" sz="240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2"/>
                </a:solidFill>
                <a:latin typeface="+mn-ea"/>
                <a:ea typeface="+mn-ea"/>
              </a:rPr>
              <a:t>         </a:t>
            </a:r>
            <a:r>
              <a:rPr lang="en-US" altLang="zh-CN" sz="2400">
                <a:solidFill>
                  <a:srgbClr val="339933"/>
                </a:solidFill>
                <a:latin typeface="+mn-ea"/>
                <a:ea typeface="+mn-ea"/>
              </a:rPr>
              <a:t>…………….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}</a:t>
            </a:r>
            <a:r>
              <a:rPr lang="zh-CN" altLang="zh-CN" sz="2400">
                <a:solidFill>
                  <a:srgbClr val="FF5050"/>
                </a:solidFill>
                <a:latin typeface="+mn-ea"/>
                <a:ea typeface="+mn-ea"/>
              </a:rPr>
              <a:t>变量名表列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1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69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94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4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4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4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8" grpId="0" animBg="1" autoUpdateAnimBg="0"/>
      <p:bldP spid="948239" grpId="0" animBg="1" autoUpdateAnimBg="0"/>
      <p:bldP spid="948240" grpId="0" animBg="1" autoUpdateAnimBg="0"/>
      <p:bldP spid="948241" grpId="0" animBg="1"/>
      <p:bldP spid="94824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655638" y="892175"/>
            <a:ext cx="79565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直接定义结构体类型变量</a:t>
            </a:r>
          </a:p>
        </p:txBody>
      </p:sp>
      <p:sp>
        <p:nvSpPr>
          <p:cNvPr id="950281" name="AutoShape 9"/>
          <p:cNvSpPr>
            <a:spLocks noChangeArrowheads="1"/>
          </p:cNvSpPr>
          <p:nvPr/>
        </p:nvSpPr>
        <p:spPr bwMode="auto">
          <a:xfrm>
            <a:off x="4992688" y="4540250"/>
            <a:ext cx="2743200" cy="847725"/>
          </a:xfrm>
          <a:prstGeom prst="wedgeRectCallout">
            <a:avLst>
              <a:gd name="adj1" fmla="val -14815"/>
              <a:gd name="adj2" fmla="val -160995"/>
            </a:avLst>
          </a:prstGeom>
          <a:solidFill>
            <a:srgbClr val="FFCC99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r>
              <a:rPr lang="zh-CN" altLang="en-US" sz="2400">
                <a:solidFill>
                  <a:srgbClr val="0066FF"/>
                </a:solidFill>
                <a:latin typeface="+mn-ea"/>
                <a:ea typeface="+mn-ea"/>
              </a:rPr>
              <a:t>无名结构体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直接定义变量</a:t>
            </a:r>
            <a:r>
              <a:rPr lang="zh-CN" altLang="en-US" sz="2400">
                <a:solidFill>
                  <a:srgbClr val="FF5050"/>
                </a:solidFill>
                <a:latin typeface="+mn-ea"/>
                <a:ea typeface="+mn-ea"/>
              </a:rPr>
              <a:t>只能一次</a:t>
            </a:r>
          </a:p>
        </p:txBody>
      </p:sp>
      <p:sp>
        <p:nvSpPr>
          <p:cNvPr id="950282" name="Text Box 10"/>
          <p:cNvSpPr txBox="1">
            <a:spLocks noChangeArrowheads="1"/>
          </p:cNvSpPr>
          <p:nvPr/>
        </p:nvSpPr>
        <p:spPr bwMode="auto">
          <a:xfrm>
            <a:off x="4713288" y="1581150"/>
            <a:ext cx="3495675" cy="19558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EE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struct </a:t>
            </a:r>
            <a:endParaRPr lang="zh-CN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lang="zh-CN" altLang="en-US" sz="2400">
                <a:solidFill>
                  <a:srgbClr val="339933"/>
                </a:solidFill>
                <a:latin typeface="+mn-ea"/>
                <a:ea typeface="+mn-ea"/>
              </a:rPr>
              <a:t>类型标识符    成员名；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339933"/>
                </a:solidFill>
                <a:latin typeface="+mn-ea"/>
                <a:ea typeface="+mn-ea"/>
              </a:rPr>
              <a:t>  类型标识符    成员名；</a:t>
            </a:r>
            <a:endParaRPr lang="zh-CN" altLang="en-US" sz="240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2"/>
                </a:solidFill>
                <a:latin typeface="+mn-ea"/>
                <a:ea typeface="+mn-ea"/>
              </a:rPr>
              <a:t>         </a:t>
            </a:r>
            <a:r>
              <a:rPr lang="en-US" altLang="zh-CN" sz="2400">
                <a:solidFill>
                  <a:srgbClr val="339933"/>
                </a:solidFill>
                <a:latin typeface="+mn-ea"/>
                <a:ea typeface="+mn-ea"/>
              </a:rPr>
              <a:t>…………….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}</a:t>
            </a:r>
            <a:r>
              <a:rPr lang="zh-CN" altLang="zh-CN" sz="2400">
                <a:solidFill>
                  <a:srgbClr val="FF5050"/>
                </a:solidFill>
                <a:latin typeface="+mn-ea"/>
                <a:ea typeface="+mn-ea"/>
              </a:rPr>
              <a:t>变量名表列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950283" name="Text Box 11"/>
          <p:cNvSpPr txBox="1">
            <a:spLocks noChangeArrowheads="1"/>
          </p:cNvSpPr>
          <p:nvPr/>
        </p:nvSpPr>
        <p:spPr bwMode="auto">
          <a:xfrm>
            <a:off x="1176338" y="1555750"/>
            <a:ext cx="2908300" cy="3306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3333FF"/>
                </a:solidFill>
                <a:latin typeface="+mn-ea"/>
                <a:ea typeface="+mn-ea"/>
              </a:rPr>
              <a:t>struct</a:t>
            </a:r>
            <a:endParaRPr lang="en-US" altLang="zh-CN" sz="240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{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int num;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char  name[20];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char sex;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int age;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float score;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char addr[30];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}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stu1,stu2 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; 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用户自己建立数据类型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9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81" grpId="0" animBg="1" autoUpdateAnimBg="0"/>
      <p:bldP spid="950282" grpId="0" animBg="1" autoUpdateAnimBg="0"/>
      <p:bldP spid="950283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79352</TotalTime>
  <Words>8654</Words>
  <Application>Microsoft Office PowerPoint</Application>
  <PresentationFormat>全屏显示(4:3)</PresentationFormat>
  <Paragraphs>1544</Paragraphs>
  <Slides>68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2" baseType="lpstr">
      <vt:lpstr>华文新魏</vt:lpstr>
      <vt:lpstr>楷体_GB2312</vt:lpstr>
      <vt:lpstr>隶书</vt:lpstr>
      <vt:lpstr>宋体</vt:lpstr>
      <vt:lpstr>Bookman Old Style</vt:lpstr>
      <vt:lpstr>Calibri</vt:lpstr>
      <vt:lpstr>Gill Sans MT</vt:lpstr>
      <vt:lpstr>Symbol</vt:lpstr>
      <vt:lpstr>Times New Roman</vt:lpstr>
      <vt:lpstr>Wingdings</vt:lpstr>
      <vt:lpstr>Wingdings 2</vt:lpstr>
      <vt:lpstr>Wingdings 3</vt:lpstr>
      <vt:lpstr>Origin</vt:lpstr>
      <vt:lpstr>剪辑</vt:lpstr>
      <vt:lpstr>C语言程序设计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计算科学导论   </dc:title>
  <cp:lastModifiedBy>lzz</cp:lastModifiedBy>
  <cp:revision>2090</cp:revision>
  <cp:lastPrinted>2018-03-18T23:41:24Z</cp:lastPrinted>
  <dcterms:created xsi:type="dcterms:W3CDTF">2008-07-04T01:45:36Z</dcterms:created>
  <dcterms:modified xsi:type="dcterms:W3CDTF">2019-05-14T01:37:59Z</dcterms:modified>
</cp:coreProperties>
</file>