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654" r:id="rId3"/>
    <p:sldId id="685" r:id="rId5"/>
    <p:sldId id="655" r:id="rId6"/>
    <p:sldId id="656" r:id="rId7"/>
    <p:sldId id="657" r:id="rId8"/>
    <p:sldId id="658" r:id="rId9"/>
    <p:sldId id="659" r:id="rId10"/>
    <p:sldId id="660" r:id="rId11"/>
    <p:sldId id="661" r:id="rId12"/>
    <p:sldId id="662" r:id="rId13"/>
    <p:sldId id="663" r:id="rId14"/>
    <p:sldId id="664" r:id="rId15"/>
    <p:sldId id="665" r:id="rId16"/>
    <p:sldId id="666" r:id="rId17"/>
    <p:sldId id="667" r:id="rId18"/>
    <p:sldId id="668" r:id="rId19"/>
    <p:sldId id="674" r:id="rId20"/>
    <p:sldId id="716" r:id="rId21"/>
    <p:sldId id="677" r:id="rId22"/>
    <p:sldId id="717" r:id="rId23"/>
    <p:sldId id="684" r:id="rId24"/>
  </p:sldIdLst>
  <p:sldSz cx="9144000" cy="6858000" type="screen4x3"/>
  <p:notesSz cx="6797675" cy="992632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E0000"/>
    <a:srgbClr val="B1C903"/>
    <a:srgbClr val="F7F7F7"/>
    <a:srgbClr val="3D27C3"/>
    <a:srgbClr val="004D05"/>
    <a:srgbClr val="0066FF"/>
    <a:srgbClr val="C1A7D4"/>
    <a:srgbClr val="1E1ED2"/>
    <a:srgbClr val="B69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5" autoAdjust="0"/>
    <p:restoredTop sz="83424" autoAdjust="0"/>
  </p:normalViewPr>
  <p:slideViewPr>
    <p:cSldViewPr>
      <p:cViewPr varScale="1">
        <p:scale>
          <a:sx n="78" d="100"/>
          <a:sy n="78" d="100"/>
        </p:scale>
        <p:origin x="1746" y="78"/>
      </p:cViewPr>
      <p:guideLst>
        <p:guide orient="horz" pos="213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2685" y="33"/>
      </p:cViewPr>
      <p:guideLst>
        <p:guide orient="horz" pos="308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838B1-A6E1-4A4B-97E0-1EEBB09CD1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FF8A8-1C17-417D-93CD-64148B49E0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EB8A5-A76E-40BE-9ACE-21C88FB699C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5DD82-83EE-4F88-8CA2-094E7F7A108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fld id="{86B633D1-2D78-484C-A021-D0E9D6CD5DBB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30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30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fld id="{BF5F163A-FB80-4D35-A080-BB1DBBC06C75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38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8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fld id="{49DD1384-B4D9-49E9-9846-5971D594F62D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39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9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fld id="{28DB4F92-70DC-44D0-A34B-A653350A764E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0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0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fld id="{4E4285A9-450B-41F9-AFA7-24DFA20ACA25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1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1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fld id="{497449CF-C998-4CD0-9FCE-EE2B9C16343B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2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2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fld id="{4961980C-390E-4381-9DAB-A5F1C00E3FDB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3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43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fld id="{228C61BE-1B37-4911-8D4E-A113767E3C09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4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44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fld id="{7BFDBEF7-A760-401C-BF8A-3AA97CF87233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50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0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fld id="{254F577C-B3A3-4F5A-8DC9-2910784DEB9B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52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2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fld id="{CC0496D7-21E2-4424-9B49-9A36794C25DA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53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3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fld id="{86B633D1-2D78-484C-A021-D0E9D6CD5DBB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30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30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fld id="{254F577C-B3A3-4F5A-8DC9-2910784DEB9B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52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2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fld id="{545256DC-9727-4900-8203-16C403730836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60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60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fld id="{2DB45257-D781-4BFA-A4F4-DAD55E4C6BBE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31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1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fld id="{CAA724D4-7AD6-443C-81CF-1BEA9A10F09D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32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2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fld id="{BDF12A26-84F4-434C-945D-9F9EF0EDF82A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33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3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fld id="{EB71F57C-C872-4811-B74E-199C639F9AF4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34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fld id="{7E621692-B704-4DE2-949E-0C1870C35E14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35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5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fld id="{BB882910-58AC-4BB6-9895-E9CAAE7CEFCF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36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6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fld id="{1A004234-B0CC-466F-81D5-153A9371520D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37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7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101A876-BD54-4A08-8B86-154055DAA485}" type="datetime8">
              <a:rPr lang="zh-CN" alt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5D80814-8C59-4B1E-8040-AFF011EA3B61}" type="slidenum">
              <a:rPr lang="en-US" smtClean="0"/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F2EB7-6BF7-4F1C-AE21-D0C988CED58B}" type="datetime8">
              <a:rPr lang="zh-CN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814-8C59-4B1E-8040-AFF011EA3B6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88A2-BE08-4097-9222-CF141FA76A7F}" type="datetime8">
              <a:rPr lang="zh-CN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814-8C59-4B1E-8040-AFF011EA3B61}" type="slidenum">
              <a:rPr lang="en-US" smtClean="0"/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14B2-3535-45F0-A5B7-1482F7A702D8}" type="datetime8">
              <a:rPr lang="zh-CN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814-8C59-4B1E-8040-AFF011EA3B61}" type="slidenum">
              <a:rPr lang="en-US" smtClean="0"/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 eaLnBrk="1" latinLnBrk="0" hangingPunct="1"/>
            <a:r>
              <a:rPr lang="en-US" dirty="0" smtClean="0"/>
              <a:t>Second level</a:t>
            </a:r>
            <a:endParaRPr lang="en-US" dirty="0" smtClean="0"/>
          </a:p>
          <a:p>
            <a:pPr lvl="2" eaLnBrk="1" latinLnBrk="0" hangingPunct="1"/>
            <a:r>
              <a:rPr lang="en-US" dirty="0" smtClean="0"/>
              <a:t>Third level</a:t>
            </a:r>
            <a:endParaRPr lang="en-US" dirty="0" smtClean="0"/>
          </a:p>
          <a:p>
            <a:pPr lvl="3" eaLnBrk="1" latinLnBrk="0" hangingPunct="1"/>
            <a:r>
              <a:rPr lang="en-US" dirty="0" smtClean="0"/>
              <a:t>Fourth level</a:t>
            </a:r>
            <a:endParaRPr lang="en-US" dirty="0" smtClean="0"/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4925023-296C-45CE-98BD-853AD51DEC60}" type="datetime8">
              <a:rPr lang="zh-CN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5D80814-8C59-4B1E-8040-AFF011EA3B61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599F-034F-4AEF-9A04-61B52D8294B1}" type="datetime8">
              <a:rPr lang="zh-CN" alt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814-8C59-4B1E-8040-AFF011EA3B61}" type="slidenum">
              <a:rPr lang="en-US" smtClean="0"/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1698-7632-47D3-BA20-D1BE4251258A}" type="datetime8">
              <a:rPr lang="zh-CN" alt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814-8C59-4B1E-8040-AFF011EA3B61}" type="slidenum">
              <a:rPr lang="en-US" smtClean="0"/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973A9026-696E-42A0-8844-4B3A6C3CB6B5}" type="datetime8">
              <a:rPr lang="zh-CN" alt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5D80814-8C59-4B1E-8040-AFF011EA3B61}" type="slidenum">
              <a:rPr lang="en-US" smtClean="0"/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D68FBBAA-F6DF-463E-88F7-1FC28B0AF886}" type="datetime8">
              <a:rPr lang="zh-CN" alt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5D80814-8C59-4B1E-8040-AFF011EA3B61}" type="slidenum">
              <a:rPr lang="en-US" smtClean="0"/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7EE6-946B-49F4-A3DD-99409FCAC271}" type="datetime8">
              <a:rPr lang="zh-CN" alt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814-8C59-4B1E-8040-AFF011EA3B61}" type="slidenum">
              <a:rPr lang="en-US" smtClean="0"/>
            </a:fld>
            <a:r>
              <a:rPr lang="en-US" smtClean="0"/>
              <a:t>/24</a:t>
            </a:r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33F3-EE6C-4BED-B460-3768E6DA948B}" type="datetime8">
              <a:rPr lang="zh-CN" alt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814-8C59-4B1E-8040-AFF011EA3B61}" type="slidenum">
              <a:rPr lang="en-US" smtClean="0"/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rgbClr val="0070C0"/>
                </a:solidFill>
              </a:defRPr>
            </a:lvl1pPr>
          </a:lstStyle>
          <a:p>
            <a:fld id="{053A00CC-608A-466C-8A91-0EBCDBE907C7}" type="datetime8">
              <a:rPr lang="zh-CN" alt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rgbClr val="0070C0"/>
                </a:solidFill>
              </a:defRPr>
            </a:lvl1pPr>
          </a:lstStyle>
          <a:p>
            <a:fld id="{45D80814-8C59-4B1E-8040-AFF011EA3B61}" type="slidenum">
              <a:rPr lang="en-US" smtClean="0"/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0070C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第</a:t>
            </a:r>
            <a:r>
              <a:rPr lang="en-US" altLang="zh-CN">
                <a:solidFill>
                  <a:srgbClr val="0000CC"/>
                </a:solidFill>
              </a:rPr>
              <a:t>1-6</a:t>
            </a:r>
            <a:r>
              <a:rPr lang="zh-CN" altLang="en-US">
                <a:solidFill>
                  <a:srgbClr val="0000CC"/>
                </a:solidFill>
              </a:rPr>
              <a:t>章中的输入输出函数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782570"/>
          </a:xfrm>
        </p:spPr>
        <p:txBody>
          <a:bodyPr/>
          <a:p>
            <a:r>
              <a:rPr lang="zh-CN" altLang="en-US"/>
              <a:t>输入输出函数：</a:t>
            </a:r>
            <a:endParaRPr lang="zh-CN" altLang="en-US"/>
          </a:p>
          <a:p>
            <a:pPr lvl="1"/>
            <a:r>
              <a:rPr lang="en-US" altLang="zh-CN"/>
              <a:t>scanf</a:t>
            </a:r>
            <a:r>
              <a:rPr lang="zh-CN" altLang="en-US"/>
              <a:t>、</a:t>
            </a:r>
            <a:r>
              <a:rPr lang="en-US" altLang="zh-CN"/>
              <a:t>printf</a:t>
            </a:r>
            <a:endParaRPr lang="en-US" altLang="zh-CN"/>
          </a:p>
          <a:p>
            <a:pPr lvl="1"/>
            <a:r>
              <a:rPr lang="en-US" altLang="zh-CN"/>
              <a:t>getchar</a:t>
            </a:r>
            <a:r>
              <a:rPr lang="zh-CN" altLang="en-US"/>
              <a:t>、</a:t>
            </a:r>
            <a:r>
              <a:rPr lang="en-US" altLang="zh-CN"/>
              <a:t>putchar</a:t>
            </a:r>
            <a:endParaRPr lang="en-US" altLang="zh-CN"/>
          </a:p>
          <a:p>
            <a:pPr lvl="1"/>
            <a:r>
              <a:rPr lang="en-US" altLang="zh-CN"/>
              <a:t>gets</a:t>
            </a:r>
            <a:r>
              <a:rPr lang="zh-CN" altLang="en-US"/>
              <a:t>、</a:t>
            </a:r>
            <a:r>
              <a:rPr lang="en-US" altLang="zh-CN"/>
              <a:t>puts</a:t>
            </a:r>
            <a:endParaRPr lang="en-US" altLang="zh-CN"/>
          </a:p>
          <a:p>
            <a:pPr lvl="0"/>
            <a:r>
              <a:rPr lang="zh-CN" altLang="en-US"/>
              <a:t>输入：键盘</a:t>
            </a:r>
            <a:endParaRPr lang="zh-CN" altLang="en-US"/>
          </a:p>
          <a:p>
            <a:pPr lvl="0"/>
            <a:r>
              <a:rPr lang="zh-CN" altLang="en-US"/>
              <a:t>输出：屏幕</a:t>
            </a:r>
            <a:endParaRPr lang="zh-CN" altLang="en-US"/>
          </a:p>
          <a:p>
            <a:pPr marL="0" lvl="0" indent="0">
              <a:buNone/>
            </a:pPr>
            <a:endParaRPr lang="zh-CN" altLang="en-US"/>
          </a:p>
          <a:p>
            <a:pPr lvl="0"/>
            <a:endParaRPr lang="zh-CN" altLang="en-US"/>
          </a:p>
        </p:txBody>
      </p:sp>
      <p:sp>
        <p:nvSpPr>
          <p:cNvPr id="515074" name="Rectangle 1026"/>
          <p:cNvSpPr>
            <a:spLocks noChangeArrowheads="1"/>
          </p:cNvSpPr>
          <p:nvPr/>
        </p:nvSpPr>
        <p:spPr bwMode="auto">
          <a:xfrm>
            <a:off x="1752600" y="1219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zh-CN" sz="4400" b="0">
              <a:solidFill>
                <a:srgbClr val="0000FF"/>
              </a:solidFill>
              <a:ea typeface="隶书" panose="02010509060101010101" pitchFamily="49" charset="-122"/>
            </a:endParaRPr>
          </a:p>
        </p:txBody>
      </p:sp>
      <p:graphicFrame>
        <p:nvGraphicFramePr>
          <p:cNvPr id="515075" name="Object 1027"/>
          <p:cNvGraphicFramePr>
            <a:graphicFrameLocks noChangeAspect="1"/>
          </p:cNvGraphicFramePr>
          <p:nvPr/>
        </p:nvGraphicFramePr>
        <p:xfrm>
          <a:off x="561975" y="5067300"/>
          <a:ext cx="1449388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9" name="剪辑" r:id="rId1" imgW="3954780" imgH="3497580" progId="MS_ClipArt_Gallery.2">
                  <p:embed/>
                </p:oleObj>
              </mc:Choice>
              <mc:Fallback>
                <p:oleObj name="剪辑" r:id="rId1" imgW="3954780" imgH="3497580" progId="MS_ClipArt_Gallery.2">
                  <p:embed/>
                  <p:pic>
                    <p:nvPicPr>
                      <p:cNvPr id="0" name="图片 48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5067300"/>
                        <a:ext cx="1449388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3987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对文件的输入输出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5D80814-8C59-4B1E-8040-AFF011EA3B61}" type="slidenum">
              <a:rPr lang="en-US" smtClean="0"/>
            </a:fld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001135" y="1529715"/>
            <a:ext cx="2261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</a:rPr>
              <a:t>本质：文件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01135" y="2362200"/>
            <a:ext cx="4592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1</a:t>
            </a:r>
            <a:r>
              <a:rPr lang="zh-CN" altLang="en-US" sz="2400" b="1">
                <a:solidFill>
                  <a:srgbClr val="FF0000"/>
                </a:solidFill>
              </a:rPr>
              <a:t>、如何打开、关闭一个文件？</a:t>
            </a:r>
            <a:endParaRPr lang="zh-CN" altLang="en-US" sz="2400" b="1">
              <a:solidFill>
                <a:srgbClr val="FF0000"/>
              </a:solidFill>
            </a:endParaRPr>
          </a:p>
          <a:p>
            <a:endParaRPr lang="zh-CN" altLang="en-US" sz="2400" b="1">
              <a:solidFill>
                <a:srgbClr val="FF0000"/>
              </a:solidFill>
            </a:endParaRPr>
          </a:p>
          <a:p>
            <a:r>
              <a:rPr lang="en-US" altLang="zh-CN" sz="2400" b="1">
                <a:solidFill>
                  <a:srgbClr val="FF0000"/>
                </a:solidFill>
              </a:rPr>
              <a:t>2</a:t>
            </a:r>
            <a:r>
              <a:rPr lang="zh-CN" altLang="en-US" sz="2400" b="1">
                <a:solidFill>
                  <a:srgbClr val="FF0000"/>
                </a:solidFill>
              </a:rPr>
              <a:t>、如何从文件中读取数据？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655638" y="1268760"/>
            <a:ext cx="795655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&amp;"/>
            </a:pP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文件操作用</a:t>
            </a:r>
            <a:r>
              <a:rPr lang="zh-CN" altLang="en-US" sz="2400" dirty="0">
                <a:solidFill>
                  <a:srgbClr val="006600"/>
                </a:solidFill>
                <a:latin typeface="+mn-ea"/>
                <a:ea typeface="+mn-ea"/>
              </a:rPr>
              <a:t>库函数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实现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包含在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stdio.h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&amp;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文件使用方式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打开文件</a:t>
            </a:r>
            <a:r>
              <a:rPr kumimoji="0" lang="zh-CN" altLang="en-US" sz="28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→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文件读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写</a:t>
            </a:r>
            <a:r>
              <a:rPr kumimoji="0" lang="zh-CN" altLang="en-US" sz="28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→</a:t>
            </a:r>
            <a:r>
              <a:rPr lang="zh-CN" altLang="en-US" sz="2400" dirty="0">
                <a:solidFill>
                  <a:srgbClr val="006600"/>
                </a:solidFill>
                <a:latin typeface="+mn-ea"/>
                <a:ea typeface="+mn-ea"/>
              </a:rPr>
              <a:t>关闭文件</a:t>
            </a:r>
            <a:endParaRPr lang="zh-CN" altLang="en-US" sz="2400" dirty="0">
              <a:solidFill>
                <a:srgbClr val="006600"/>
              </a:solidFill>
              <a:latin typeface="+mn-ea"/>
              <a:ea typeface="+mn-ea"/>
            </a:endParaRP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&amp;"/>
            </a:pP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系统</a:t>
            </a:r>
            <a:r>
              <a:rPr lang="zh-CN" altLang="zh-CN" sz="2400" dirty="0">
                <a:solidFill>
                  <a:srgbClr val="006600"/>
                </a:solidFill>
                <a:latin typeface="+mn-ea"/>
                <a:ea typeface="+mn-ea"/>
              </a:rPr>
              <a:t>自动</a:t>
            </a: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打开和关闭三个</a:t>
            </a:r>
            <a:r>
              <a:rPr lang="zh-CN" altLang="zh-CN" sz="2400" dirty="0">
                <a:solidFill>
                  <a:srgbClr val="FF9900"/>
                </a:solidFill>
                <a:latin typeface="+mn-ea"/>
                <a:ea typeface="+mn-ea"/>
              </a:rPr>
              <a:t>标准文件</a:t>
            </a: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endParaRPr lang="zh-CN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标准输入------键盘               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stdin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标准输出------显示器           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stdout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标准出错输出-----显示器    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stderr</a:t>
            </a:r>
            <a:endParaRPr lang="en-US" altLang="zh-CN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91592" name="Rectangle 8"/>
          <p:cNvSpPr>
            <a:spLocks noChangeArrowheads="1"/>
          </p:cNvSpPr>
          <p:nvPr/>
        </p:nvSpPr>
        <p:spPr bwMode="auto">
          <a:xfrm>
            <a:off x="655638" y="3916363"/>
            <a:ext cx="8488362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>
                <a:solidFill>
                  <a:schemeClr val="tx1"/>
                </a:solidFill>
                <a:latin typeface="+mn-ea"/>
                <a:ea typeface="+mn-ea"/>
              </a:rPr>
              <a:t>文件的打开（</a:t>
            </a:r>
            <a:r>
              <a:rPr lang="en-US" altLang="zh-CN" sz="2800">
                <a:solidFill>
                  <a:schemeClr val="tx1"/>
                </a:solidFill>
                <a:latin typeface="+mn-ea"/>
                <a:ea typeface="+mn-ea"/>
              </a:rPr>
              <a:t>fopen</a:t>
            </a:r>
            <a:r>
              <a:rPr lang="zh-CN" altLang="en-US" sz="2800">
                <a:solidFill>
                  <a:schemeClr val="tx1"/>
                </a:solidFill>
                <a:latin typeface="+mn-ea"/>
                <a:ea typeface="+mn-ea"/>
              </a:rPr>
              <a:t>函数）</a:t>
            </a:r>
            <a:endParaRPr lang="zh-CN" altLang="en-US" sz="280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函数原型： </a:t>
            </a: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FILE   *</a:t>
            </a:r>
            <a:r>
              <a:rPr lang="en-US" altLang="zh-CN" sz="2400">
                <a:solidFill>
                  <a:srgbClr val="006600"/>
                </a:solidFill>
                <a:latin typeface="+mn-ea"/>
                <a:ea typeface="+mn-ea"/>
              </a:rPr>
              <a:t>fopen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</a:rPr>
              <a:t>(char  *</a:t>
            </a:r>
            <a:r>
              <a:rPr lang="en-US" altLang="zh-CN" sz="2400">
                <a:solidFill>
                  <a:srgbClr val="990033"/>
                </a:solidFill>
                <a:latin typeface="+mn-ea"/>
                <a:ea typeface="+mn-ea"/>
              </a:rPr>
              <a:t>name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</a:rPr>
              <a:t>,char *</a:t>
            </a:r>
            <a:r>
              <a:rPr lang="en-US" altLang="zh-CN" sz="2400">
                <a:solidFill>
                  <a:srgbClr val="FF9900"/>
                </a:solidFill>
                <a:latin typeface="+mn-ea"/>
                <a:ea typeface="+mn-ea"/>
              </a:rPr>
              <a:t>mode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endParaRPr lang="en-US" altLang="zh-CN" sz="2400">
              <a:solidFill>
                <a:srgbClr val="0000FF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调用方式：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fopen("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文件名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","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使用文件方式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")</a:t>
            </a:r>
            <a:endParaRPr lang="en-US" altLang="zh-CN" sz="240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n-US" altLang="zh-CN" sz="240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kumimoji="0" lang="zh-CN" altLang="en-US" sz="2400">
                <a:solidFill>
                  <a:schemeClr val="tx1"/>
                </a:solidFill>
                <a:latin typeface="+mn-ea"/>
                <a:ea typeface="+mn-ea"/>
              </a:rPr>
              <a:t>例：</a:t>
            </a:r>
            <a:r>
              <a:rPr kumimoji="0" lang="en-US" altLang="zh-CN" sz="2400">
                <a:solidFill>
                  <a:schemeClr val="tx1"/>
                </a:solidFill>
                <a:latin typeface="+mn-ea"/>
                <a:ea typeface="+mn-ea"/>
              </a:rPr>
              <a:t>FILE *fp;</a:t>
            </a:r>
            <a:endParaRPr kumimoji="0" lang="en-US" altLang="zh-CN" sz="2400">
              <a:solidFill>
                <a:schemeClr val="tx1"/>
              </a:solidFill>
              <a:latin typeface="+mn-ea"/>
              <a:ea typeface="+mn-ea"/>
            </a:endParaRPr>
          </a:p>
          <a:p>
            <a:pPr lvl="2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0" lang="en-US" altLang="zh-CN" sz="2400">
                <a:solidFill>
                  <a:schemeClr val="tx1"/>
                </a:solidFill>
                <a:latin typeface="+mn-ea"/>
                <a:ea typeface="+mn-ea"/>
              </a:rPr>
              <a:t>	          fp=fopen("d:\\user\\myfile.txt","r");</a:t>
            </a:r>
            <a:endParaRPr kumimoji="0" lang="en-US" altLang="zh-CN" sz="24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91593" name="AutoShape 9"/>
          <p:cNvSpPr>
            <a:spLocks noChangeArrowheads="1"/>
          </p:cNvSpPr>
          <p:nvPr/>
        </p:nvSpPr>
        <p:spPr bwMode="auto">
          <a:xfrm>
            <a:off x="2638425" y="6264275"/>
            <a:ext cx="2151063" cy="417513"/>
          </a:xfrm>
          <a:prstGeom prst="wedgeEllipseCallout">
            <a:avLst>
              <a:gd name="adj1" fmla="val 35167"/>
              <a:gd name="adj2" fmla="val -100190"/>
            </a:avLst>
          </a:prstGeom>
          <a:solidFill>
            <a:srgbClr val="99CC00"/>
          </a:solidFill>
          <a:ln w="19050">
            <a:solidFill>
              <a:srgbClr val="0099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为什么 </a:t>
            </a: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\\</a:t>
            </a:r>
            <a:endParaRPr lang="en-US" altLang="zh-CN" sz="24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91594" name="AutoShape 10"/>
          <p:cNvSpPr>
            <a:spLocks noChangeArrowheads="1"/>
          </p:cNvSpPr>
          <p:nvPr/>
        </p:nvSpPr>
        <p:spPr bwMode="auto">
          <a:xfrm>
            <a:off x="7392988" y="6229350"/>
            <a:ext cx="1393825" cy="457200"/>
          </a:xfrm>
          <a:prstGeom prst="wedgeEllipseCallout">
            <a:avLst>
              <a:gd name="adj1" fmla="val -78472"/>
              <a:gd name="adj2" fmla="val -90972"/>
            </a:avLst>
          </a:prstGeom>
          <a:solidFill>
            <a:srgbClr val="99CC00"/>
          </a:solidFill>
          <a:ln w="19050">
            <a:solidFill>
              <a:srgbClr val="0099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 Read</a:t>
            </a:r>
            <a:endParaRPr lang="en-US" altLang="zh-CN" sz="24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3987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10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对文件的输入输出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9451" y="517025"/>
            <a:ext cx="77597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3200" dirty="0" smtClean="0">
                <a:solidFill>
                  <a:srgbClr val="0000CC"/>
                </a:solidFill>
                <a:latin typeface="+mn-ea"/>
                <a:ea typeface="+mn-ea"/>
              </a:rPr>
              <a:t>10.2 </a:t>
            </a:r>
            <a:r>
              <a:rPr lang="zh-CN" altLang="en-US" sz="3200" dirty="0" smtClean="0">
                <a:solidFill>
                  <a:srgbClr val="0000CC"/>
                </a:solidFill>
                <a:latin typeface="+mn-ea"/>
                <a:ea typeface="+mn-ea"/>
              </a:rPr>
              <a:t>打开与关闭文件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5D80814-8C59-4B1E-8040-AFF011EA3B6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9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09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09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1592" grpId="0" autoUpdateAnimBg="0"/>
      <p:bldP spid="1091593" grpId="0" animBg="1" autoUpdateAnimBg="0"/>
      <p:bldP spid="109159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69925" y="639763"/>
            <a:ext cx="7956550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返回值：正常打开，返回指向文件结 构体的指针；打开失败，返回 </a:t>
            </a: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NULL</a:t>
            </a:r>
            <a:r>
              <a:rPr kumimoji="0" lang="en-US" altLang="zh-CN" sz="240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kumimoji="0" lang="en-US" altLang="zh-CN" sz="24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93640" name="Text Box 8"/>
          <p:cNvSpPr txBox="1">
            <a:spLocks noChangeArrowheads="1"/>
          </p:cNvSpPr>
          <p:nvPr/>
        </p:nvSpPr>
        <p:spPr bwMode="auto">
          <a:xfrm>
            <a:off x="220663" y="1559908"/>
            <a:ext cx="5380297" cy="24951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FILE   *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fp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;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fp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=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fopen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(“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aa.c”,“w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”);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if(</a:t>
            </a:r>
            <a:r>
              <a:rPr lang="en-US" altLang="zh-CN" sz="2400" dirty="0" err="1">
                <a:solidFill>
                  <a:srgbClr val="006600"/>
                </a:solidFill>
                <a:latin typeface="+mn-ea"/>
                <a:ea typeface="+mn-ea"/>
              </a:rPr>
              <a:t>fp</a:t>
            </a:r>
            <a:r>
              <a:rPr lang="en-US" altLang="zh-CN" sz="2400" dirty="0">
                <a:solidFill>
                  <a:srgbClr val="006600"/>
                </a:solidFill>
                <a:latin typeface="+mn-ea"/>
                <a:ea typeface="+mn-ea"/>
              </a:rPr>
              <a:t>==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NULL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{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(“File open error!\n”);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>
                <a:solidFill>
                  <a:srgbClr val="FF9900"/>
                </a:solidFill>
                <a:latin typeface="+mn-ea"/>
                <a:ea typeface="+mn-ea"/>
              </a:rPr>
              <a:t>exit(0);    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/*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关闭所有文件终止调用*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093654" name="Group 22"/>
          <p:cNvGrpSpPr/>
          <p:nvPr/>
        </p:nvGrpSpPr>
        <p:grpSpPr bwMode="auto">
          <a:xfrm>
            <a:off x="1831975" y="4305300"/>
            <a:ext cx="7031038" cy="2274888"/>
            <a:chOff x="480" y="1208"/>
            <a:chExt cx="4429" cy="1433"/>
          </a:xfrm>
        </p:grpSpPr>
        <p:sp>
          <p:nvSpPr>
            <p:cNvPr id="524305" name="Rectangle 23"/>
            <p:cNvSpPr>
              <a:spLocks noChangeArrowheads="1"/>
            </p:cNvSpPr>
            <p:nvPr/>
          </p:nvSpPr>
          <p:spPr bwMode="auto">
            <a:xfrm>
              <a:off x="480" y="1213"/>
              <a:ext cx="4416" cy="142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zh-CN" sz="20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24306" name="Line 24"/>
            <p:cNvSpPr>
              <a:spLocks noChangeShapeType="1"/>
            </p:cNvSpPr>
            <p:nvPr/>
          </p:nvSpPr>
          <p:spPr bwMode="auto">
            <a:xfrm>
              <a:off x="1248" y="1208"/>
              <a:ext cx="2" cy="143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524307" name="Text Box 25"/>
            <p:cNvSpPr txBox="1">
              <a:spLocks noChangeArrowheads="1"/>
            </p:cNvSpPr>
            <p:nvPr/>
          </p:nvSpPr>
          <p:spPr bwMode="auto">
            <a:xfrm>
              <a:off x="672" y="1242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rgbClr val="339933"/>
                  </a:solidFill>
                  <a:latin typeface="+mn-ea"/>
                  <a:ea typeface="+mn-ea"/>
                </a:rPr>
                <a:t>方式</a:t>
              </a:r>
              <a:endParaRPr lang="zh-CN" altLang="en-US" sz="20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24308" name="Text Box 26"/>
            <p:cNvSpPr txBox="1">
              <a:spLocks noChangeArrowheads="1"/>
            </p:cNvSpPr>
            <p:nvPr/>
          </p:nvSpPr>
          <p:spPr bwMode="auto">
            <a:xfrm>
              <a:off x="1296" y="1248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rgbClr val="339933"/>
                  </a:solidFill>
                  <a:latin typeface="+mn-ea"/>
                  <a:ea typeface="+mn-ea"/>
                </a:rPr>
                <a:t>处理方式</a:t>
              </a:r>
              <a:endParaRPr lang="zh-CN" altLang="en-US" sz="20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24309" name="Line 27"/>
            <p:cNvSpPr>
              <a:spLocks noChangeShapeType="1"/>
            </p:cNvSpPr>
            <p:nvPr/>
          </p:nvSpPr>
          <p:spPr bwMode="auto">
            <a:xfrm>
              <a:off x="480" y="1513"/>
              <a:ext cx="4421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524310" name="Line 28"/>
            <p:cNvSpPr>
              <a:spLocks noChangeShapeType="1"/>
            </p:cNvSpPr>
            <p:nvPr/>
          </p:nvSpPr>
          <p:spPr bwMode="auto">
            <a:xfrm>
              <a:off x="487" y="1798"/>
              <a:ext cx="4421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524311" name="Line 29"/>
            <p:cNvSpPr>
              <a:spLocks noChangeShapeType="1"/>
            </p:cNvSpPr>
            <p:nvPr/>
          </p:nvSpPr>
          <p:spPr bwMode="auto">
            <a:xfrm>
              <a:off x="488" y="2076"/>
              <a:ext cx="4421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524312" name="Line 30"/>
            <p:cNvSpPr>
              <a:spLocks noChangeShapeType="1"/>
            </p:cNvSpPr>
            <p:nvPr/>
          </p:nvSpPr>
          <p:spPr bwMode="auto">
            <a:xfrm>
              <a:off x="480" y="2342"/>
              <a:ext cx="4421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524313" name="Text Box 31"/>
            <p:cNvSpPr txBox="1">
              <a:spLocks noChangeArrowheads="1"/>
            </p:cNvSpPr>
            <p:nvPr/>
          </p:nvSpPr>
          <p:spPr bwMode="auto">
            <a:xfrm>
              <a:off x="2208" y="1248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rgbClr val="339933"/>
                  </a:solidFill>
                  <a:latin typeface="+mn-ea"/>
                  <a:ea typeface="+mn-ea"/>
                </a:rPr>
                <a:t>指定文件不存在</a:t>
              </a:r>
              <a:endParaRPr lang="zh-CN" altLang="en-US" sz="20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24314" name="Text Box 32"/>
            <p:cNvSpPr txBox="1">
              <a:spLocks noChangeArrowheads="1"/>
            </p:cNvSpPr>
            <p:nvPr/>
          </p:nvSpPr>
          <p:spPr bwMode="auto">
            <a:xfrm>
              <a:off x="3600" y="1248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rgbClr val="339933"/>
                  </a:solidFill>
                  <a:latin typeface="+mn-ea"/>
                  <a:ea typeface="+mn-ea"/>
                </a:rPr>
                <a:t>文件存在</a:t>
              </a:r>
              <a:endParaRPr lang="zh-CN" altLang="en-US" sz="20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24315" name="Line 33"/>
            <p:cNvSpPr>
              <a:spLocks noChangeShapeType="1"/>
            </p:cNvSpPr>
            <p:nvPr/>
          </p:nvSpPr>
          <p:spPr bwMode="auto">
            <a:xfrm>
              <a:off x="2160" y="1208"/>
              <a:ext cx="0" cy="143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524316" name="Line 34"/>
            <p:cNvSpPr>
              <a:spLocks noChangeShapeType="1"/>
            </p:cNvSpPr>
            <p:nvPr/>
          </p:nvSpPr>
          <p:spPr bwMode="auto">
            <a:xfrm>
              <a:off x="3456" y="1208"/>
              <a:ext cx="0" cy="143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</p:grpSp>
      <p:sp>
        <p:nvSpPr>
          <p:cNvPr id="1093667" name="Text Box 35"/>
          <p:cNvSpPr txBox="1">
            <a:spLocks noChangeArrowheads="1"/>
          </p:cNvSpPr>
          <p:nvPr/>
        </p:nvSpPr>
        <p:spPr bwMode="auto">
          <a:xfrm>
            <a:off x="1991282" y="4809955"/>
            <a:ext cx="6059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r 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                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ea typeface="+mn-ea"/>
              </a:rPr>
              <a:t>只读       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ea typeface="+mn-ea"/>
              </a:rPr>
              <a:t>出错       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             </a:t>
            </a:r>
            <a:r>
              <a:rPr lang="zh-CN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ea typeface="+mn-ea"/>
              </a:rPr>
              <a:t>正常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93668" name="Text Box 36"/>
          <p:cNvSpPr txBox="1">
            <a:spLocks noChangeArrowheads="1"/>
          </p:cNvSpPr>
          <p:nvPr/>
        </p:nvSpPr>
        <p:spPr bwMode="auto">
          <a:xfrm>
            <a:off x="1984375" y="5207000"/>
            <a:ext cx="652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w  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             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ea typeface="+mn-ea"/>
              </a:rPr>
              <a:t>只写    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ea typeface="+mn-ea"/>
              </a:rPr>
              <a:t>建立新文件 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ea typeface="+mn-ea"/>
              </a:rPr>
              <a:t>原内容丢失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93669" name="Text Box 37"/>
          <p:cNvSpPr txBox="1">
            <a:spLocks noChangeArrowheads="1"/>
          </p:cNvSpPr>
          <p:nvPr/>
        </p:nvSpPr>
        <p:spPr bwMode="auto">
          <a:xfrm>
            <a:off x="1984375" y="5689600"/>
            <a:ext cx="6764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a   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	      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追加</a:t>
            </a:r>
            <a:r>
              <a:rPr lang="zh-CN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ea typeface="+mn-ea"/>
              </a:rPr>
              <a:t>建立新文件  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zh-CN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ea typeface="+mn-ea"/>
              </a:rPr>
              <a:t>在原内容后追加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93670" name="Text Box 38"/>
          <p:cNvSpPr txBox="1">
            <a:spLocks noChangeArrowheads="1"/>
          </p:cNvSpPr>
          <p:nvPr/>
        </p:nvSpPr>
        <p:spPr bwMode="auto">
          <a:xfrm>
            <a:off x="1831975" y="6121400"/>
            <a:ext cx="6438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r+/w+   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ea typeface="+mn-ea"/>
              </a:rPr>
              <a:t>读写     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zh-CN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ea typeface="+mn-ea"/>
              </a:rPr>
              <a:t>出错      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zh-CN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ea typeface="+mn-ea"/>
              </a:rPr>
              <a:t>正常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093674" name="Group 42"/>
          <p:cNvGrpSpPr/>
          <p:nvPr/>
        </p:nvGrpSpPr>
        <p:grpSpPr bwMode="auto">
          <a:xfrm>
            <a:off x="5634037" y="1390650"/>
            <a:ext cx="3387724" cy="2760663"/>
            <a:chOff x="3190" y="1136"/>
            <a:chExt cx="2134" cy="1739"/>
          </a:xfrm>
        </p:grpSpPr>
        <p:sp>
          <p:nvSpPr>
            <p:cNvPr id="524303" name="Text Box 40"/>
            <p:cNvSpPr txBox="1">
              <a:spLocks noChangeArrowheads="1"/>
            </p:cNvSpPr>
            <p:nvPr/>
          </p:nvSpPr>
          <p:spPr bwMode="auto">
            <a:xfrm>
              <a:off x="3190" y="1421"/>
              <a:ext cx="2134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+mn-ea"/>
                  <a:ea typeface="+mn-ea"/>
                </a:rPr>
                <a:t>r:</a:t>
              </a:r>
              <a:r>
                <a:rPr lang="zh-CN" altLang="en-US" sz="2400">
                  <a:solidFill>
                    <a:schemeClr val="tx1"/>
                  </a:solidFill>
                  <a:latin typeface="+mn-ea"/>
                  <a:ea typeface="+mn-ea"/>
                </a:rPr>
                <a:t>读方式；</a:t>
              </a:r>
              <a:endParaRPr lang="zh-CN" altLang="en-US" sz="240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+mn-ea"/>
                  <a:ea typeface="+mn-ea"/>
                </a:rPr>
                <a:t>w:</a:t>
              </a:r>
              <a:r>
                <a:rPr lang="zh-CN" altLang="en-US" sz="2400">
                  <a:solidFill>
                    <a:schemeClr val="tx1"/>
                  </a:solidFill>
                  <a:latin typeface="+mn-ea"/>
                  <a:ea typeface="+mn-ea"/>
                </a:rPr>
                <a:t>写方式；</a:t>
              </a:r>
              <a:endParaRPr lang="zh-CN" altLang="en-US" sz="240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+mn-ea"/>
                  <a:ea typeface="+mn-ea"/>
                </a:rPr>
                <a:t>a:</a:t>
              </a:r>
              <a:r>
                <a:rPr lang="zh-CN" altLang="en-US" sz="2400">
                  <a:solidFill>
                    <a:schemeClr val="tx1"/>
                  </a:solidFill>
                  <a:latin typeface="+mn-ea"/>
                  <a:ea typeface="+mn-ea"/>
                </a:rPr>
                <a:t>追加方式；</a:t>
              </a:r>
              <a:endParaRPr lang="zh-CN" altLang="en-US" sz="240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+mn-ea"/>
                  <a:ea typeface="+mn-ea"/>
                </a:rPr>
                <a:t>rb/wb/ab:</a:t>
              </a:r>
              <a:r>
                <a:rPr lang="zh-CN" altLang="en-US" sz="2400">
                  <a:solidFill>
                    <a:schemeClr val="tx1"/>
                  </a:solidFill>
                  <a:latin typeface="+mn-ea"/>
                  <a:ea typeface="+mn-ea"/>
                </a:rPr>
                <a:t>二进制方式；</a:t>
              </a:r>
              <a:endParaRPr lang="zh-CN" altLang="en-US" sz="240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+mn-ea"/>
                  <a:ea typeface="+mn-ea"/>
                </a:rPr>
                <a:t>+</a:t>
              </a:r>
              <a:r>
                <a:rPr lang="en-US" altLang="zh-CN" sz="2400">
                  <a:solidFill>
                    <a:schemeClr val="tx1"/>
                  </a:solidFill>
                  <a:latin typeface="+mn-ea"/>
                  <a:ea typeface="+mn-ea"/>
                </a:rPr>
                <a:t>:</a:t>
              </a:r>
              <a:r>
                <a:rPr lang="zh-CN" altLang="en-US" sz="2400">
                  <a:solidFill>
                    <a:schemeClr val="tx1"/>
                  </a:solidFill>
                  <a:latin typeface="+mn-ea"/>
                  <a:ea typeface="+mn-ea"/>
                </a:rPr>
                <a:t>既可读又可写</a:t>
              </a:r>
              <a:endParaRPr lang="zh-CN" altLang="en-US" sz="24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524304" name="Picture 41" descr="注意图标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" y="1136"/>
              <a:ext cx="32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3987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10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对文件的输入输出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5D80814-8C59-4B1E-8040-AFF011EA3B6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9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9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09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3640" grpId="0" animBg="1" autoUpdateAnimBg="0"/>
      <p:bldP spid="1093667" grpId="0" autoUpdateAnimBg="0"/>
      <p:bldP spid="1093668" grpId="0" autoUpdateAnimBg="0"/>
      <p:bldP spid="1093669" grpId="0" autoUpdateAnimBg="0"/>
      <p:bldP spid="109367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655638" y="933450"/>
            <a:ext cx="79565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>
                <a:solidFill>
                  <a:schemeClr val="tx1"/>
                </a:solidFill>
                <a:latin typeface="+mn-ea"/>
                <a:ea typeface="+mn-ea"/>
              </a:rPr>
              <a:t>文件的关闭（</a:t>
            </a:r>
            <a:r>
              <a:rPr lang="en-US" altLang="zh-CN" sz="2800">
                <a:solidFill>
                  <a:schemeClr val="tx1"/>
                </a:solidFill>
                <a:latin typeface="+mn-ea"/>
                <a:ea typeface="+mn-ea"/>
              </a:rPr>
              <a:t>fclose</a:t>
            </a:r>
            <a:r>
              <a:rPr lang="zh-CN" altLang="en-US" sz="2800">
                <a:solidFill>
                  <a:schemeClr val="tx1"/>
                </a:solidFill>
                <a:latin typeface="+mn-ea"/>
                <a:ea typeface="+mn-ea"/>
              </a:rPr>
              <a:t>函数）</a:t>
            </a:r>
            <a:endParaRPr lang="zh-CN" altLang="en-US" sz="280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作用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: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使文件指针变量与文件“脱钩”，释放文件结构体和文件指针</a:t>
            </a:r>
            <a:endParaRPr lang="zh-CN" altLang="en-US" sz="24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95688" name="Text Box 8"/>
          <p:cNvSpPr txBox="1">
            <a:spLocks noChangeArrowheads="1"/>
          </p:cNvSpPr>
          <p:nvPr/>
        </p:nvSpPr>
        <p:spPr bwMode="auto">
          <a:xfrm>
            <a:off x="1630363" y="2271713"/>
            <a:ext cx="5611812" cy="1444625"/>
          </a:xfrm>
          <a:prstGeom prst="rect">
            <a:avLst/>
          </a:prstGeom>
          <a:gradFill rotWithShape="0">
            <a:gsLst>
              <a:gs pos="0">
                <a:srgbClr val="FFEE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0"/>
              </a:spcBef>
              <a:buClr>
                <a:srgbClr val="FF6600"/>
              </a:buClr>
              <a:buSzPct val="150000"/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FILE  *fp; </a:t>
            </a:r>
            <a:endParaRPr lang="en-US" altLang="zh-CN" sz="240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   fp=fopen(“a.txt</a:t>
            </a: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”,“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r</a:t>
            </a: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”);</a:t>
            </a:r>
            <a:endParaRPr lang="en-US" altLang="zh-CN" sz="2400">
              <a:solidFill>
                <a:schemeClr val="tx1"/>
              </a:solidFill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>
                <a:srgbClr val="FF6600"/>
              </a:buClr>
              <a:buSzPct val="150000"/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fclose(fp</a:t>
            </a: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);</a:t>
            </a:r>
            <a:endParaRPr lang="en-US" altLang="zh-CN" sz="24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95689" name="Rectangle 9"/>
          <p:cNvSpPr>
            <a:spLocks noChangeArrowheads="1"/>
          </p:cNvSpPr>
          <p:nvPr/>
        </p:nvSpPr>
        <p:spPr bwMode="auto">
          <a:xfrm>
            <a:off x="655638" y="3871913"/>
            <a:ext cx="795655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返回值：用于表示文件是否被正确地关闭，如果文件顺利关闭，该值为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，否则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为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非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返回值可以用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ea typeface="+mn-ea"/>
              </a:rPr>
              <a:t>ferror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函数测试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3987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10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对文件的输入输出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5D80814-8C59-4B1E-8040-AFF011EA3B6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9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5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688" grpId="0" animBg="1" autoUpdateAnimBg="0"/>
      <p:bldP spid="109568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40" name="Rectangle 4"/>
          <p:cNvSpPr>
            <a:spLocks noChangeArrowheads="1"/>
          </p:cNvSpPr>
          <p:nvPr/>
        </p:nvSpPr>
        <p:spPr bwMode="auto">
          <a:xfrm>
            <a:off x="709613" y="1266061"/>
            <a:ext cx="7956550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lvl="1" eaLnBrk="1" hangingPunct="1">
              <a:spcBef>
                <a:spcPct val="10000"/>
              </a:spcBef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文件打开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之后，就可以对它进行读与写的操作了。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 eaLnBrk="1" hangingPunct="1">
              <a:spcBef>
                <a:spcPct val="1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读／写文件中的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一个字符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1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fputc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函数（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putc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函数）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3" eaLnBrk="1" hangingPunct="1">
              <a:spcBef>
                <a:spcPct val="1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函数原型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400" dirty="0" err="1" smtClean="0">
                <a:solidFill>
                  <a:srgbClr val="0000CC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 smtClean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zh-CN" sz="2400" dirty="0" err="1" smtClean="0">
                <a:solidFill>
                  <a:srgbClr val="0000FF"/>
                </a:solidFill>
                <a:latin typeface="+mn-ea"/>
                <a:ea typeface="+mn-ea"/>
              </a:rPr>
              <a:t>fputc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(char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c, FILE *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fp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endParaRPr lang="en-US" altLang="zh-CN" sz="2400" dirty="0">
              <a:solidFill>
                <a:srgbClr val="0000FF"/>
              </a:solidFill>
              <a:latin typeface="+mn-ea"/>
              <a:ea typeface="+mn-ea"/>
            </a:endParaRPr>
          </a:p>
          <a:p>
            <a:pPr lvl="3" eaLnBrk="1" hangingPunct="1">
              <a:spcBef>
                <a:spcPct val="1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功能：把一字节代码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ea typeface="+mn-ea"/>
              </a:rPr>
              <a:t>写入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ea typeface="+mn-ea"/>
              </a:rPr>
              <a:t>fp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ea typeface="+mn-ea"/>
              </a:rPr>
              <a:t>指向的文件中</a:t>
            </a:r>
            <a:endParaRPr lang="zh-CN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3" eaLnBrk="1" hangingPunct="1">
              <a:spcBef>
                <a:spcPct val="1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chemeClr val="tx1"/>
                </a:solidFill>
                <a:latin typeface="+mn-ea"/>
                <a:ea typeface="+mn-ea"/>
              </a:rPr>
              <a:t>返值：正常，返回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c;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ea typeface="+mn-ea"/>
              </a:rPr>
              <a:t>出错，</a:t>
            </a:r>
            <a:r>
              <a:rPr lang="zh-CN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为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非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0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97736" name="Rectangle 8"/>
          <p:cNvSpPr>
            <a:spLocks noChangeArrowheads="1"/>
          </p:cNvSpPr>
          <p:nvPr/>
        </p:nvSpPr>
        <p:spPr bwMode="auto">
          <a:xfrm>
            <a:off x="655638" y="3524250"/>
            <a:ext cx="8320087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lvl="2" eaLnBrk="1" hangingPunct="1">
              <a:spcBef>
                <a:spcPct val="1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fgetc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函数（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getc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函数）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3" eaLnBrk="1" hangingPunct="1">
              <a:spcBef>
                <a:spcPct val="1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函数原型：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fgetc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(FILE *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fp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endParaRPr lang="en-US" altLang="zh-CN" sz="2400" dirty="0">
              <a:solidFill>
                <a:srgbClr val="0000FF"/>
              </a:solidFill>
              <a:latin typeface="+mn-ea"/>
              <a:ea typeface="+mn-ea"/>
            </a:endParaRPr>
          </a:p>
          <a:p>
            <a:pPr lvl="3" eaLnBrk="1" hangingPunct="1">
              <a:spcBef>
                <a:spcPct val="1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功能：从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ea typeface="+mn-ea"/>
              </a:rPr>
              <a:t>fp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ea typeface="+mn-ea"/>
              </a:rPr>
              <a:t>指向的文件中读取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一字节代码</a:t>
            </a:r>
            <a:endParaRPr lang="zh-CN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3" eaLnBrk="1" hangingPunct="1">
              <a:spcBef>
                <a:spcPct val="1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chemeClr val="tx1"/>
                </a:solidFill>
                <a:latin typeface="+mn-ea"/>
                <a:ea typeface="+mn-ea"/>
              </a:rPr>
              <a:t>返值：返回读到的代码值;读到文件尾或出错为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EOF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97737" name="Rectangle 9"/>
          <p:cNvSpPr>
            <a:spLocks noChangeArrowheads="1"/>
          </p:cNvSpPr>
          <p:nvPr/>
        </p:nvSpPr>
        <p:spPr bwMode="auto">
          <a:xfrm>
            <a:off x="655638" y="5057775"/>
            <a:ext cx="8320087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lvl="2" eaLnBrk="1" hangingPunct="1">
              <a:spcBef>
                <a:spcPct val="1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feof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函数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3" eaLnBrk="1" hangingPunct="1">
              <a:spcBef>
                <a:spcPct val="1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调用方式：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feof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fp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endParaRPr lang="en-US" altLang="zh-CN" sz="2400" dirty="0">
              <a:solidFill>
                <a:srgbClr val="0000FF"/>
              </a:solidFill>
              <a:latin typeface="+mn-ea"/>
              <a:ea typeface="+mn-ea"/>
            </a:endParaRPr>
          </a:p>
          <a:p>
            <a:pPr lvl="3" eaLnBrk="1" hangingPunct="1">
              <a:spcBef>
                <a:spcPct val="1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功能：对于二进制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ea typeface="+mn-ea"/>
              </a:rPr>
              <a:t>文件读取时判断文件是否结束。</a:t>
            </a:r>
            <a:endParaRPr lang="zh-CN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3" eaLnBrk="1" hangingPunct="1">
              <a:spcBef>
                <a:spcPct val="1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chemeClr val="tx1"/>
                </a:solidFill>
                <a:latin typeface="+mn-ea"/>
                <a:ea typeface="+mn-ea"/>
              </a:rPr>
              <a:t>返值</a:t>
            </a:r>
            <a:r>
              <a:rPr lang="zh-CN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非零值；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反之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97738" name="AutoShape 10"/>
          <p:cNvSpPr>
            <a:spLocks noChangeArrowheads="1"/>
          </p:cNvSpPr>
          <p:nvPr/>
        </p:nvSpPr>
        <p:spPr bwMode="auto">
          <a:xfrm>
            <a:off x="5824538" y="1744663"/>
            <a:ext cx="2530475" cy="520700"/>
          </a:xfrm>
          <a:prstGeom prst="wedgeRectCallout">
            <a:avLst>
              <a:gd name="adj1" fmla="val -62171"/>
              <a:gd name="adj2" fmla="val 117380"/>
            </a:avLst>
          </a:prstGeom>
          <a:solidFill>
            <a:srgbClr val="FFCC99"/>
          </a:solidFill>
          <a:ln w="31750">
            <a:solidFill>
              <a:srgbClr val="339966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24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cs"/>
              </a:rPr>
              <a:t>字符常量或变量</a:t>
            </a:r>
            <a:endParaRPr lang="zh-CN" altLang="en-US" sz="2400" b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cs typeface="+mn-cs"/>
            </a:endParaRPr>
          </a:p>
        </p:txBody>
      </p:sp>
      <p:sp>
        <p:nvSpPr>
          <p:cNvPr id="1097739" name="AutoShape 11"/>
          <p:cNvSpPr>
            <a:spLocks noChangeArrowheads="1"/>
          </p:cNvSpPr>
          <p:nvPr/>
        </p:nvSpPr>
        <p:spPr bwMode="auto">
          <a:xfrm>
            <a:off x="6443663" y="1744663"/>
            <a:ext cx="2108200" cy="520700"/>
          </a:xfrm>
          <a:prstGeom prst="wedgeRectCallout">
            <a:avLst>
              <a:gd name="adj1" fmla="val -34639"/>
              <a:gd name="adj2" fmla="val 103963"/>
            </a:avLst>
          </a:prstGeom>
          <a:solidFill>
            <a:srgbClr val="FFCC99"/>
          </a:solidFill>
          <a:ln w="31750">
            <a:solidFill>
              <a:srgbClr val="339966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24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cs"/>
              </a:rPr>
              <a:t>文件指针变量</a:t>
            </a:r>
            <a:endParaRPr lang="zh-CN" altLang="en-US" sz="2400" b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cs typeface="+mn-cs"/>
            </a:endParaRPr>
          </a:p>
        </p:txBody>
      </p:sp>
      <p:sp>
        <p:nvSpPr>
          <p:cNvPr id="1097740" name="AutoShape 12"/>
          <p:cNvSpPr>
            <a:spLocks noChangeArrowheads="1"/>
          </p:cNvSpPr>
          <p:nvPr/>
        </p:nvSpPr>
        <p:spPr bwMode="auto">
          <a:xfrm>
            <a:off x="6613525" y="3403600"/>
            <a:ext cx="2052638" cy="520700"/>
          </a:xfrm>
          <a:prstGeom prst="wedgeRectCallout">
            <a:avLst>
              <a:gd name="adj1" fmla="val -83565"/>
              <a:gd name="adj2" fmla="val 63417"/>
            </a:avLst>
          </a:prstGeom>
          <a:solidFill>
            <a:srgbClr val="FFCC99"/>
          </a:solidFill>
          <a:ln w="31750">
            <a:solidFill>
              <a:srgbClr val="339966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24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+mn-cs"/>
              </a:rPr>
              <a:t>文件指针变量</a:t>
            </a:r>
            <a:endParaRPr lang="zh-CN" altLang="en-US" sz="2400" b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cs typeface="+mn-cs"/>
            </a:endParaRPr>
          </a:p>
        </p:txBody>
      </p:sp>
      <p:sp>
        <p:nvSpPr>
          <p:cNvPr id="13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3987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10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对文件的输入输出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89451" y="517025"/>
            <a:ext cx="77597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3200" dirty="0" smtClean="0">
                <a:solidFill>
                  <a:srgbClr val="0000CC"/>
                </a:solidFill>
                <a:latin typeface="+mn-ea"/>
                <a:ea typeface="+mn-ea"/>
              </a:rPr>
              <a:t>10.3 </a:t>
            </a:r>
            <a:r>
              <a:rPr lang="zh-CN" altLang="en-US" sz="3200" dirty="0" smtClean="0">
                <a:solidFill>
                  <a:srgbClr val="0000CC"/>
                </a:solidFill>
                <a:latin typeface="+mn-ea"/>
                <a:ea typeface="+mn-ea"/>
              </a:rPr>
              <a:t>顺序读写数据文件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5D80814-8C59-4B1E-8040-AFF011EA3B6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97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977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9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977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09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736" grpId="0" autoUpdateAnimBg="0"/>
      <p:bldP spid="1097737" grpId="0" autoUpdateAnimBg="0"/>
      <p:bldP spid="1097738" grpId="0" animBg="1" autoUpdateAnimBg="0"/>
      <p:bldP spid="1097739" grpId="0" animBg="1" autoUpdateAnimBg="0"/>
      <p:bldP spid="109774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4" name="Rectangle 4"/>
          <p:cNvSpPr>
            <a:spLocks noChangeArrowheads="1"/>
          </p:cNvSpPr>
          <p:nvPr/>
        </p:nvSpPr>
        <p:spPr bwMode="auto">
          <a:xfrm>
            <a:off x="519113" y="432753"/>
            <a:ext cx="79565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文件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I/O</a:t>
            </a: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与终端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的关系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99784" name="Text Box 8"/>
          <p:cNvSpPr txBox="1">
            <a:spLocks noChangeArrowheads="1"/>
          </p:cNvSpPr>
          <p:nvPr/>
        </p:nvSpPr>
        <p:spPr bwMode="auto">
          <a:xfrm>
            <a:off x="2066290" y="1541622"/>
            <a:ext cx="5524500" cy="330327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3366FF"/>
            </a:solidFill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spcBef>
                <a:spcPct val="1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+mn-cs"/>
              </a:rPr>
              <a:t>#define     </a:t>
            </a:r>
            <a:r>
              <a:rPr lang="en-US" altLang="zh-CN" sz="2400" dirty="0" err="1">
                <a:solidFill>
                  <a:schemeClr val="tx1"/>
                </a:solidFill>
                <a:ea typeface="楷体_GB2312" pitchFamily="49" charset="-122"/>
                <a:cs typeface="+mn-cs"/>
              </a:rPr>
              <a:t>putc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+mn-cs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ea typeface="楷体_GB2312" pitchFamily="49" charset="-122"/>
                <a:cs typeface="+mn-cs"/>
              </a:rPr>
              <a:t>ch,fp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+mn-cs"/>
              </a:rPr>
              <a:t>)       </a:t>
            </a:r>
            <a:r>
              <a:rPr lang="en-US" altLang="zh-CN" sz="2400" dirty="0" err="1">
                <a:solidFill>
                  <a:schemeClr val="tx1"/>
                </a:solidFill>
                <a:ea typeface="楷体_GB2312" pitchFamily="49" charset="-122"/>
                <a:cs typeface="+mn-cs"/>
              </a:rPr>
              <a:t>fputc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+mn-cs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ea typeface="楷体_GB2312" pitchFamily="49" charset="-122"/>
                <a:cs typeface="+mn-cs"/>
              </a:rPr>
              <a:t>ch,fp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+mn-cs"/>
              </a:rPr>
              <a:t>)</a:t>
            </a:r>
            <a:endParaRPr lang="en-US" altLang="zh-CN" sz="2400" dirty="0">
              <a:solidFill>
                <a:schemeClr val="tx1"/>
              </a:solidFill>
              <a:ea typeface="楷体_GB2312" pitchFamily="49" charset="-122"/>
              <a:cs typeface="+mn-cs"/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+mn-cs"/>
              </a:rPr>
              <a:t>#define     </a:t>
            </a:r>
            <a:r>
              <a:rPr lang="en-US" altLang="zh-CN" sz="2400" dirty="0" err="1">
                <a:solidFill>
                  <a:schemeClr val="tx1"/>
                </a:solidFill>
                <a:ea typeface="楷体_GB2312" pitchFamily="49" charset="-122"/>
                <a:cs typeface="+mn-cs"/>
              </a:rPr>
              <a:t>getc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+mn-cs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ea typeface="楷体_GB2312" pitchFamily="49" charset="-122"/>
                <a:cs typeface="+mn-cs"/>
              </a:rPr>
              <a:t>fp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+mn-cs"/>
              </a:rPr>
              <a:t>)            </a:t>
            </a:r>
            <a:r>
              <a:rPr lang="en-US" altLang="zh-CN" sz="2400" dirty="0" err="1">
                <a:solidFill>
                  <a:schemeClr val="tx1"/>
                </a:solidFill>
                <a:ea typeface="楷体_GB2312" pitchFamily="49" charset="-122"/>
                <a:cs typeface="+mn-cs"/>
              </a:rPr>
              <a:t>fgetc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+mn-cs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ea typeface="楷体_GB2312" pitchFamily="49" charset="-122"/>
                <a:cs typeface="+mn-cs"/>
              </a:rPr>
              <a:t>fp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+mn-cs"/>
              </a:rPr>
              <a:t>)</a:t>
            </a:r>
            <a:endParaRPr lang="en-US" altLang="zh-CN" sz="2400" dirty="0">
              <a:solidFill>
                <a:schemeClr val="tx1"/>
              </a:solidFill>
              <a:ea typeface="楷体_GB2312" pitchFamily="49" charset="-122"/>
              <a:cs typeface="+mn-cs"/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+mn-cs"/>
              </a:rPr>
              <a:t>#define     </a:t>
            </a:r>
            <a:r>
              <a:rPr lang="en-US" altLang="zh-CN" sz="2400" dirty="0" err="1">
                <a:solidFill>
                  <a:schemeClr val="tx1"/>
                </a:solidFill>
                <a:ea typeface="楷体_GB2312" pitchFamily="49" charset="-122"/>
                <a:cs typeface="+mn-cs"/>
              </a:rPr>
              <a:t>putchar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+mn-cs"/>
              </a:rPr>
              <a:t>( c )      </a:t>
            </a:r>
            <a:r>
              <a:rPr lang="en-US" altLang="zh-CN" sz="2400" dirty="0" err="1">
                <a:solidFill>
                  <a:schemeClr val="tx1"/>
                </a:solidFill>
                <a:ea typeface="楷体_GB2312" pitchFamily="49" charset="-122"/>
                <a:cs typeface="+mn-cs"/>
              </a:rPr>
              <a:t>fputc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+mn-cs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ea typeface="楷体_GB2312" pitchFamily="49" charset="-122"/>
                <a:cs typeface="+mn-cs"/>
              </a:rPr>
              <a:t>c,</a:t>
            </a:r>
            <a:r>
              <a:rPr lang="en-US" altLang="zh-CN" sz="2400" dirty="0" err="1">
                <a:solidFill>
                  <a:srgbClr val="FF3300"/>
                </a:solidFill>
                <a:ea typeface="楷体_GB2312" pitchFamily="49" charset="-122"/>
                <a:cs typeface="+mn-cs"/>
              </a:rPr>
              <a:t>stdout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+mn-cs"/>
              </a:rPr>
              <a:t>)</a:t>
            </a:r>
            <a:endParaRPr lang="en-US" altLang="zh-CN" sz="2400" dirty="0">
              <a:solidFill>
                <a:schemeClr val="tx1"/>
              </a:solidFill>
              <a:ea typeface="楷体_GB2312" pitchFamily="49" charset="-122"/>
              <a:cs typeface="+mn-cs"/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+mn-cs"/>
              </a:rPr>
              <a:t>#define     </a:t>
            </a:r>
            <a:r>
              <a:rPr lang="en-US" altLang="zh-CN" sz="2400" dirty="0" err="1">
                <a:solidFill>
                  <a:schemeClr val="tx1"/>
                </a:solidFill>
                <a:ea typeface="楷体_GB2312" pitchFamily="49" charset="-122"/>
                <a:cs typeface="+mn-cs"/>
              </a:rPr>
              <a:t>getchar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+mn-cs"/>
              </a:rPr>
              <a:t>( )         </a:t>
            </a:r>
            <a:r>
              <a:rPr lang="en-US" altLang="zh-CN" sz="2400" dirty="0" err="1">
                <a:solidFill>
                  <a:schemeClr val="tx1"/>
                </a:solidFill>
                <a:ea typeface="楷体_GB2312" pitchFamily="49" charset="-122"/>
                <a:cs typeface="+mn-cs"/>
              </a:rPr>
              <a:t>fgetc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+mn-cs"/>
              </a:rPr>
              <a:t>(</a:t>
            </a:r>
            <a:r>
              <a:rPr lang="en-US" altLang="zh-CN" sz="2400" dirty="0" err="1">
                <a:solidFill>
                  <a:srgbClr val="FF3300"/>
                </a:solidFill>
                <a:ea typeface="楷体_GB2312" pitchFamily="49" charset="-122"/>
                <a:cs typeface="+mn-cs"/>
              </a:rPr>
              <a:t>stdin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+mn-cs"/>
              </a:rPr>
              <a:t>)</a:t>
            </a:r>
            <a:endParaRPr lang="en-US" altLang="zh-CN" sz="2400" dirty="0">
              <a:solidFill>
                <a:schemeClr val="tx1"/>
              </a:solidFill>
              <a:ea typeface="楷体_GB2312" pitchFamily="49" charset="-122"/>
              <a:cs typeface="+mn-cs"/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+mn-cs"/>
              </a:rPr>
              <a:t>#define     printf(...)           fprintf(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  <a:cs typeface="+mn-cs"/>
              </a:rPr>
              <a:t>stdout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+mn-cs"/>
              </a:rPr>
              <a:t>,...)</a:t>
            </a:r>
            <a:endParaRPr lang="en-US" altLang="zh-CN" sz="2400" dirty="0">
              <a:solidFill>
                <a:schemeClr val="tx1"/>
              </a:solidFill>
              <a:ea typeface="楷体_GB2312" pitchFamily="49" charset="-122"/>
              <a:cs typeface="+mn-cs"/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+mn-cs"/>
              </a:rPr>
              <a:t>#define     scanf(...)            fscanf(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  <a:cs typeface="+mn-cs"/>
              </a:rPr>
              <a:t>stdin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+mn-cs"/>
              </a:rPr>
              <a:t>,...)</a:t>
            </a:r>
            <a:endParaRPr lang="en-US" altLang="zh-CN" sz="2400" dirty="0">
              <a:solidFill>
                <a:schemeClr val="tx1"/>
              </a:solidFill>
              <a:ea typeface="楷体_GB2312" pitchFamily="49" charset="-122"/>
              <a:cs typeface="+mn-cs"/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+mn-cs"/>
              </a:rPr>
              <a:t>#define     puts(str)           fputs(str,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  <a:cs typeface="+mn-cs"/>
              </a:rPr>
              <a:t>stdout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+mn-cs"/>
              </a:rPr>
              <a:t>)</a:t>
            </a:r>
            <a:endParaRPr lang="en-US" altLang="zh-CN" sz="2400" dirty="0">
              <a:solidFill>
                <a:schemeClr val="tx1"/>
              </a:solidFill>
              <a:ea typeface="楷体_GB2312" pitchFamily="49" charset="-122"/>
              <a:cs typeface="+mn-cs"/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+mn-cs"/>
              </a:rPr>
              <a:t>#define     gets(str)           fgets(str,n,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  <a:cs typeface="+mn-cs"/>
              </a:rPr>
              <a:t>stdin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+mn-cs"/>
              </a:rPr>
              <a:t>)</a:t>
            </a:r>
            <a:endParaRPr lang="en-US" altLang="zh-CN" sz="2400" dirty="0">
              <a:solidFill>
                <a:schemeClr val="tx1"/>
              </a:solidFill>
              <a:ea typeface="楷体_GB2312" pitchFamily="49" charset="-122"/>
              <a:cs typeface="+mn-cs"/>
            </a:endParaRPr>
          </a:p>
        </p:txBody>
      </p:sp>
      <p:sp>
        <p:nvSpPr>
          <p:cNvPr id="11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3987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对文件的输入输出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5D80814-8C59-4B1E-8040-AFF011EA3B6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9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9784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Text Box 6"/>
          <p:cNvSpPr txBox="1">
            <a:spLocks noChangeArrowheads="1"/>
          </p:cNvSpPr>
          <p:nvPr/>
        </p:nvSpPr>
        <p:spPr bwMode="auto">
          <a:xfrm>
            <a:off x="627063" y="395288"/>
            <a:ext cx="7923212" cy="830997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044575" indent="-1044575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例</a:t>
            </a:r>
            <a:r>
              <a:rPr lang="en-US" altLang="zh-CN" sz="2400" dirty="0" smtClean="0">
                <a:solidFill>
                  <a:schemeClr val="tx1"/>
                </a:solidFill>
              </a:rPr>
              <a:t>10.1   </a:t>
            </a:r>
            <a:r>
              <a:rPr lang="zh-CN" altLang="en-US" sz="2400" dirty="0">
                <a:solidFill>
                  <a:schemeClr val="tx1"/>
                </a:solidFill>
              </a:rPr>
              <a:t>从键盘输入一些字符，逐个把它们送到磁盘上去，直到输入一个“</a:t>
            </a:r>
            <a:r>
              <a:rPr lang="en-US" altLang="zh-CN" sz="2400" dirty="0">
                <a:solidFill>
                  <a:srgbClr val="FF3300"/>
                </a:solidFill>
              </a:rPr>
              <a:t>#</a:t>
            </a:r>
            <a:r>
              <a:rPr lang="en-US" altLang="zh-CN" sz="2400" dirty="0">
                <a:solidFill>
                  <a:schemeClr val="tx1"/>
                </a:solidFill>
              </a:rPr>
              <a:t>”</a:t>
            </a:r>
            <a:r>
              <a:rPr lang="zh-CN" altLang="en-US" sz="2400" dirty="0">
                <a:solidFill>
                  <a:schemeClr val="tx1"/>
                </a:solidFill>
              </a:rPr>
              <a:t>为止。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79655" name="Rectangle 7"/>
          <p:cNvSpPr>
            <a:spLocks noChangeArrowheads="1"/>
          </p:cNvSpPr>
          <p:nvPr/>
        </p:nvSpPr>
        <p:spPr bwMode="auto">
          <a:xfrm>
            <a:off x="1914525" y="1241425"/>
            <a:ext cx="6319838" cy="5616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</a:rPr>
              <a:t>stdio.h</a:t>
            </a:r>
            <a:r>
              <a:rPr lang="en-US" altLang="zh-CN" sz="2000" dirty="0">
                <a:solidFill>
                  <a:schemeClr val="tx1"/>
                </a:solidFill>
              </a:rPr>
              <a:t>&gt;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#include &lt;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stdlib.h</a:t>
            </a:r>
            <a:r>
              <a:rPr lang="en-US" altLang="zh-CN" sz="2000" dirty="0">
                <a:solidFill>
                  <a:schemeClr val="tx1"/>
                </a:solidFill>
              </a:rPr>
              <a:t>&gt;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void main()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{ FILE *</a:t>
            </a:r>
            <a:r>
              <a:rPr lang="en-US" altLang="zh-CN" sz="2000" dirty="0" err="1">
                <a:solidFill>
                  <a:schemeClr val="tx1"/>
                </a:solidFill>
              </a:rPr>
              <a:t>fp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char  </a:t>
            </a:r>
            <a:r>
              <a:rPr lang="en-US" altLang="zh-CN" sz="2000" dirty="0" err="1">
                <a:solidFill>
                  <a:schemeClr val="tx1"/>
                </a:solidFill>
              </a:rPr>
              <a:t>ch</a:t>
            </a:r>
            <a:r>
              <a:rPr lang="en-US" altLang="zh-CN" sz="2000" dirty="0">
                <a:solidFill>
                  <a:schemeClr val="tx1"/>
                </a:solidFill>
              </a:rPr>
              <a:t> , filename[10];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</a:rPr>
              <a:t>scanf</a:t>
            </a:r>
            <a:r>
              <a:rPr lang="en-US" altLang="zh-CN" sz="2000" dirty="0">
                <a:solidFill>
                  <a:schemeClr val="tx1"/>
                </a:solidFill>
              </a:rPr>
              <a:t>("%s“, filename);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if(</a:t>
            </a:r>
            <a:r>
              <a:rPr lang="en-US" altLang="zh-CN" sz="2000" dirty="0">
                <a:solidFill>
                  <a:srgbClr val="0000FF"/>
                </a:solidFill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fp</a:t>
            </a:r>
            <a:r>
              <a:rPr lang="en-US" altLang="zh-CN" sz="2000" dirty="0">
                <a:solidFill>
                  <a:srgbClr val="0000FF"/>
                </a:solidFill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</a:rPr>
              <a:t>fopen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filename,"w</a:t>
            </a:r>
            <a:r>
              <a:rPr lang="en-US" altLang="zh-CN" sz="2000" dirty="0">
                <a:solidFill>
                  <a:srgbClr val="FF0000"/>
                </a:solidFill>
              </a:rPr>
              <a:t>")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  <a:r>
              <a:rPr lang="en-US" altLang="zh-CN" sz="2000" dirty="0">
                <a:solidFill>
                  <a:schemeClr val="tx1"/>
                </a:solidFill>
              </a:rPr>
              <a:t>==NULL)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{ </a:t>
            </a:r>
            <a:r>
              <a:rPr lang="en-US" altLang="zh-CN" sz="2000" dirty="0" err="1">
                <a:solidFill>
                  <a:schemeClr val="tx1"/>
                </a:solidFill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</a:rPr>
              <a:t>("cannot open file\n");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  exit(0); }     </a:t>
            </a:r>
            <a:r>
              <a:rPr lang="en-US" altLang="zh-CN" sz="2000" dirty="0">
                <a:solidFill>
                  <a:srgbClr val="006600"/>
                </a:solidFill>
              </a:rPr>
              <a:t>/*</a:t>
            </a:r>
            <a:r>
              <a:rPr lang="zh-CN" altLang="en-US" sz="2000" dirty="0">
                <a:solidFill>
                  <a:srgbClr val="006600"/>
                </a:solidFill>
              </a:rPr>
              <a:t>终止程序*</a:t>
            </a:r>
            <a:r>
              <a:rPr lang="en-US" altLang="zh-CN" sz="2000" dirty="0">
                <a:solidFill>
                  <a:srgbClr val="006600"/>
                </a:solidFill>
              </a:rPr>
              <a:t>/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</a:rPr>
              <a:t>ch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en-US" altLang="zh-CN" sz="2000" dirty="0" err="1">
                <a:solidFill>
                  <a:schemeClr val="tx1"/>
                </a:solidFill>
              </a:rPr>
              <a:t>getchar</a:t>
            </a:r>
            <a:r>
              <a:rPr lang="en-US" altLang="zh-CN" sz="2000" dirty="0">
                <a:solidFill>
                  <a:schemeClr val="tx1"/>
                </a:solidFill>
              </a:rPr>
              <a:t>(); </a:t>
            </a:r>
            <a:r>
              <a:rPr lang="en-US" altLang="zh-CN" sz="2000" dirty="0">
                <a:solidFill>
                  <a:srgbClr val="006600"/>
                </a:solidFill>
              </a:rPr>
              <a:t>/*</a:t>
            </a:r>
            <a:r>
              <a:rPr lang="zh-CN" altLang="en-US" sz="2000" dirty="0">
                <a:solidFill>
                  <a:srgbClr val="006600"/>
                </a:solidFill>
              </a:rPr>
              <a:t>接收执行</a:t>
            </a:r>
            <a:r>
              <a:rPr lang="en-US" altLang="zh-CN" sz="2000" dirty="0" err="1">
                <a:solidFill>
                  <a:srgbClr val="006600"/>
                </a:solidFill>
              </a:rPr>
              <a:t>scanf</a:t>
            </a:r>
            <a:r>
              <a:rPr lang="zh-CN" altLang="en-US" sz="2000" dirty="0">
                <a:solidFill>
                  <a:srgbClr val="006600"/>
                </a:solidFill>
              </a:rPr>
              <a:t>时最后输入的回车符*</a:t>
            </a:r>
            <a:r>
              <a:rPr lang="en-US" altLang="zh-CN" sz="2000" dirty="0">
                <a:solidFill>
                  <a:srgbClr val="006600"/>
                </a:solidFill>
              </a:rPr>
              <a:t>/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</a:rPr>
              <a:t>ch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en-US" altLang="zh-CN" sz="2000" dirty="0" err="1">
                <a:solidFill>
                  <a:schemeClr val="tx1"/>
                </a:solidFill>
              </a:rPr>
              <a:t>getchar</a:t>
            </a:r>
            <a:r>
              <a:rPr lang="en-US" altLang="zh-CN" sz="2000" dirty="0">
                <a:solidFill>
                  <a:schemeClr val="tx1"/>
                </a:solidFill>
              </a:rPr>
              <a:t>(); </a:t>
            </a:r>
            <a:r>
              <a:rPr lang="en-US" altLang="zh-CN" sz="2000" dirty="0">
                <a:solidFill>
                  <a:srgbClr val="006600"/>
                </a:solidFill>
              </a:rPr>
              <a:t>/*</a:t>
            </a:r>
            <a:r>
              <a:rPr lang="zh-CN" altLang="en-US" sz="2000" dirty="0">
                <a:solidFill>
                  <a:srgbClr val="006600"/>
                </a:solidFill>
              </a:rPr>
              <a:t>第一个输入的字符被赋给变量</a:t>
            </a:r>
            <a:r>
              <a:rPr lang="en-US" altLang="zh-CN" sz="2000" dirty="0" err="1">
                <a:solidFill>
                  <a:srgbClr val="006600"/>
                </a:solidFill>
              </a:rPr>
              <a:t>ch</a:t>
            </a:r>
            <a:r>
              <a:rPr lang="en-US" altLang="zh-CN" sz="2000" dirty="0">
                <a:solidFill>
                  <a:srgbClr val="006600"/>
                </a:solidFill>
              </a:rPr>
              <a:t>*/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while(</a:t>
            </a:r>
            <a:r>
              <a:rPr lang="en-US" altLang="zh-CN" sz="2000" dirty="0" err="1">
                <a:solidFill>
                  <a:schemeClr val="tx1"/>
                </a:solidFill>
              </a:rPr>
              <a:t>ch</a:t>
            </a:r>
            <a:r>
              <a:rPr lang="en-US" altLang="zh-CN" sz="2000" dirty="0">
                <a:solidFill>
                  <a:schemeClr val="tx1"/>
                </a:solidFill>
              </a:rPr>
              <a:t>!='#')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{ </a:t>
            </a:r>
            <a:r>
              <a:rPr lang="en-US" altLang="zh-CN" sz="2000" dirty="0" err="1">
                <a:solidFill>
                  <a:srgbClr val="FF0000"/>
                </a:solidFill>
              </a:rPr>
              <a:t>fputc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ch,fp</a:t>
            </a:r>
            <a:r>
              <a:rPr lang="en-US" altLang="zh-CN" sz="2000" dirty="0">
                <a:solidFill>
                  <a:srgbClr val="FF0000"/>
                </a:solidFill>
              </a:rPr>
              <a:t>);  </a:t>
            </a:r>
            <a:r>
              <a:rPr lang="en-US" altLang="zh-CN" sz="2000" dirty="0">
                <a:solidFill>
                  <a:srgbClr val="0000FF"/>
                </a:solidFill>
              </a:rPr>
              <a:t>/*</a:t>
            </a:r>
            <a:r>
              <a:rPr lang="zh-CN" altLang="en-US" sz="2000" dirty="0">
                <a:solidFill>
                  <a:srgbClr val="0000FF"/>
                </a:solidFill>
              </a:rPr>
              <a:t>字符被写入</a:t>
            </a:r>
            <a:r>
              <a:rPr lang="en-US" altLang="zh-CN" sz="2000" dirty="0">
                <a:solidFill>
                  <a:srgbClr val="0000FF"/>
                </a:solidFill>
              </a:rPr>
              <a:t>filename</a:t>
            </a:r>
            <a:r>
              <a:rPr lang="zh-CN" altLang="en-US" sz="2000" dirty="0">
                <a:solidFill>
                  <a:srgbClr val="0000FF"/>
                </a:solidFill>
              </a:rPr>
              <a:t>表示的文件中*</a:t>
            </a:r>
            <a:r>
              <a:rPr lang="en-US" altLang="zh-CN" sz="2000" dirty="0">
                <a:solidFill>
                  <a:srgbClr val="0000FF"/>
                </a:solidFill>
              </a:rPr>
              <a:t>/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  </a:t>
            </a:r>
            <a:r>
              <a:rPr lang="en-US" altLang="zh-CN" sz="2000" dirty="0" err="1">
                <a:solidFill>
                  <a:schemeClr val="tx1"/>
                </a:solidFill>
              </a:rPr>
              <a:t>putchar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ch</a:t>
            </a:r>
            <a:r>
              <a:rPr lang="en-US" altLang="zh-CN" sz="2000" dirty="0">
                <a:solidFill>
                  <a:schemeClr val="tx1"/>
                </a:solidFill>
              </a:rPr>
              <a:t>);   </a:t>
            </a:r>
            <a:r>
              <a:rPr lang="en-US" altLang="zh-CN" sz="2000" dirty="0">
                <a:solidFill>
                  <a:srgbClr val="006600"/>
                </a:solidFill>
              </a:rPr>
              <a:t>/*</a:t>
            </a:r>
            <a:r>
              <a:rPr lang="zh-CN" altLang="en-US" sz="2000" dirty="0">
                <a:solidFill>
                  <a:srgbClr val="006600"/>
                </a:solidFill>
              </a:rPr>
              <a:t>字符被输出到显示器*</a:t>
            </a:r>
            <a:r>
              <a:rPr lang="en-US" altLang="zh-CN" sz="2000" dirty="0">
                <a:solidFill>
                  <a:srgbClr val="006600"/>
                </a:solidFill>
              </a:rPr>
              <a:t>/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  </a:t>
            </a:r>
            <a:r>
              <a:rPr lang="en-US" altLang="zh-CN" sz="2000" dirty="0" err="1">
                <a:solidFill>
                  <a:schemeClr val="tx1"/>
                </a:solidFill>
              </a:rPr>
              <a:t>ch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en-US" altLang="zh-CN" sz="2000" dirty="0" err="1">
                <a:solidFill>
                  <a:schemeClr val="tx1"/>
                </a:solidFill>
              </a:rPr>
              <a:t>getchar</a:t>
            </a:r>
            <a:r>
              <a:rPr lang="en-US" altLang="zh-CN" sz="2000" dirty="0">
                <a:solidFill>
                  <a:schemeClr val="tx1"/>
                </a:solidFill>
              </a:rPr>
              <a:t>();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}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</a:rPr>
              <a:t>putchar</a:t>
            </a:r>
            <a:r>
              <a:rPr lang="en-US" altLang="zh-CN" sz="2000" dirty="0">
                <a:solidFill>
                  <a:schemeClr val="tx1"/>
                </a:solidFill>
              </a:rPr>
              <a:t>(10);       </a:t>
            </a:r>
            <a:r>
              <a:rPr lang="en-US" altLang="zh-CN" sz="2000" dirty="0">
                <a:solidFill>
                  <a:srgbClr val="006600"/>
                </a:solidFill>
              </a:rPr>
              <a:t>/*</a:t>
            </a:r>
            <a:r>
              <a:rPr lang="zh-CN" altLang="en-US" sz="2000" dirty="0">
                <a:solidFill>
                  <a:srgbClr val="006600"/>
                </a:solidFill>
              </a:rPr>
              <a:t>向屏幕输出一个换行符*</a:t>
            </a:r>
            <a:r>
              <a:rPr lang="en-US" altLang="zh-CN" sz="2000" dirty="0">
                <a:solidFill>
                  <a:srgbClr val="006600"/>
                </a:solidFill>
              </a:rPr>
              <a:t>/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</a:rPr>
              <a:t>fclose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fp</a:t>
            </a:r>
            <a:r>
              <a:rPr lang="en-US" altLang="zh-CN" sz="2000" dirty="0">
                <a:solidFill>
                  <a:schemeClr val="tx1"/>
                </a:solidFill>
              </a:rPr>
              <a:t>);  }        </a:t>
            </a:r>
            <a:r>
              <a:rPr lang="en-US" altLang="zh-CN" sz="2000" dirty="0">
                <a:solidFill>
                  <a:srgbClr val="0000FF"/>
                </a:solidFill>
              </a:rPr>
              <a:t>/*</a:t>
            </a:r>
            <a:r>
              <a:rPr lang="zh-CN" altLang="en-US" sz="2000" dirty="0">
                <a:solidFill>
                  <a:srgbClr val="0000FF"/>
                </a:solidFill>
              </a:rPr>
              <a:t>关闭文件*</a:t>
            </a:r>
            <a:r>
              <a:rPr lang="en-US" altLang="zh-CN" sz="2000" dirty="0">
                <a:solidFill>
                  <a:srgbClr val="0000FF"/>
                </a:solidFill>
              </a:rPr>
              <a:t>/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3987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对文件的输入输出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5D80814-8C59-4B1E-8040-AFF011EA3B61}" type="slidenum">
              <a:rPr lang="en-US" smtClean="0"/>
            </a:fld>
            <a:endParaRPr lang="en-US" dirty="0"/>
          </a:p>
        </p:txBody>
      </p:sp>
      <p:sp>
        <p:nvSpPr>
          <p:cNvPr id="1099785" name="Text Box 9"/>
          <p:cNvSpPr txBox="1">
            <a:spLocks noChangeArrowheads="1"/>
          </p:cNvSpPr>
          <p:nvPr/>
        </p:nvSpPr>
        <p:spPr bwMode="auto">
          <a:xfrm>
            <a:off x="4954111" y="1122809"/>
            <a:ext cx="3595688" cy="30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文本文件：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</a:rPr>
              <a:t>FILE  *</a:t>
            </a:r>
            <a:r>
              <a:rPr lang="en-US" altLang="zh-CN" sz="2400" dirty="0" err="1">
                <a:solidFill>
                  <a:schemeClr val="tx1"/>
                </a:solidFill>
              </a:rPr>
              <a:t>fp</a:t>
            </a:r>
            <a:r>
              <a:rPr lang="en-US" altLang="zh-CN" sz="2400" dirty="0">
                <a:solidFill>
                  <a:schemeClr val="tx1"/>
                </a:solidFill>
              </a:rPr>
              <a:t>;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fp=fopen(“a.txt</a:t>
            </a:r>
            <a:r>
              <a:rPr lang="zh-CN" altLang="zh-CN" sz="2400" dirty="0">
                <a:solidFill>
                  <a:schemeClr val="tx1"/>
                </a:solidFill>
              </a:rPr>
              <a:t>”,“</a:t>
            </a:r>
            <a:r>
              <a:rPr lang="en-US" altLang="zh-CN" sz="2400" dirty="0">
                <a:solidFill>
                  <a:schemeClr val="tx1"/>
                </a:solidFill>
              </a:rPr>
              <a:t>r</a:t>
            </a:r>
            <a:r>
              <a:rPr lang="zh-CN" altLang="zh-CN" sz="2400" dirty="0">
                <a:solidFill>
                  <a:schemeClr val="tx1"/>
                </a:solidFill>
              </a:rPr>
              <a:t>”);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 err="1">
                <a:solidFill>
                  <a:schemeClr val="tx1"/>
                </a:solidFill>
              </a:rPr>
              <a:t>ch</a:t>
            </a:r>
            <a:r>
              <a:rPr lang="en-US" altLang="zh-CN" sz="2400" dirty="0">
                <a:solidFill>
                  <a:schemeClr val="tx1"/>
                </a:solidFill>
              </a:rPr>
              <a:t>=</a:t>
            </a:r>
            <a:r>
              <a:rPr lang="en-US" altLang="zh-CN" sz="2400" dirty="0" err="1">
                <a:solidFill>
                  <a:schemeClr val="tx1"/>
                </a:solidFill>
              </a:rPr>
              <a:t>fgetc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</a:rPr>
              <a:t>fp</a:t>
            </a:r>
            <a:r>
              <a:rPr lang="en-US" altLang="zh-CN" sz="2400" dirty="0">
                <a:solidFill>
                  <a:schemeClr val="tx1"/>
                </a:solidFill>
              </a:rPr>
              <a:t>);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while(</a:t>
            </a:r>
            <a:r>
              <a:rPr lang="en-US" altLang="zh-CN" sz="2400" dirty="0" err="1">
                <a:solidFill>
                  <a:srgbClr val="FF3300"/>
                </a:solidFill>
              </a:rPr>
              <a:t>ch</a:t>
            </a:r>
            <a:r>
              <a:rPr lang="en-US" altLang="zh-CN" sz="2400" dirty="0">
                <a:solidFill>
                  <a:srgbClr val="FF3300"/>
                </a:solidFill>
              </a:rPr>
              <a:t>!=EOF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{ </a:t>
            </a:r>
            <a:r>
              <a:rPr lang="en-US" altLang="zh-CN" sz="2400" dirty="0" err="1">
                <a:solidFill>
                  <a:schemeClr val="tx1"/>
                </a:solidFill>
              </a:rPr>
              <a:t>putchar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</a:rPr>
              <a:t>ch</a:t>
            </a:r>
            <a:r>
              <a:rPr lang="en-US" altLang="zh-CN" sz="2400" dirty="0">
                <a:solidFill>
                  <a:schemeClr val="tx1"/>
                </a:solidFill>
              </a:rPr>
              <a:t>);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   </a:t>
            </a:r>
            <a:r>
              <a:rPr lang="en-US" altLang="zh-CN" sz="2400" dirty="0" err="1">
                <a:solidFill>
                  <a:schemeClr val="tx1"/>
                </a:solidFill>
              </a:rPr>
              <a:t>ch</a:t>
            </a:r>
            <a:r>
              <a:rPr lang="en-US" altLang="zh-CN" sz="2400" dirty="0">
                <a:solidFill>
                  <a:schemeClr val="tx1"/>
                </a:solidFill>
              </a:rPr>
              <a:t>=</a:t>
            </a:r>
            <a:r>
              <a:rPr lang="en-US" altLang="zh-CN" sz="2400" dirty="0" err="1">
                <a:solidFill>
                  <a:schemeClr val="tx1"/>
                </a:solidFill>
              </a:rPr>
              <a:t>fgetc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</a:rPr>
              <a:t>fp</a:t>
            </a:r>
            <a:r>
              <a:rPr lang="en-US" altLang="zh-CN" sz="2400" dirty="0">
                <a:solidFill>
                  <a:schemeClr val="tx1"/>
                </a:solidFill>
              </a:rPr>
              <a:t>); }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 err="1">
                <a:solidFill>
                  <a:schemeClr val="tx1"/>
                </a:solidFill>
              </a:rPr>
              <a:t>fclose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</a:rPr>
              <a:t>fp</a:t>
            </a:r>
            <a:r>
              <a:rPr lang="en-US" altLang="zh-CN" sz="2400" dirty="0">
                <a:solidFill>
                  <a:schemeClr val="tx1"/>
                </a:solidFill>
              </a:rPr>
              <a:t>);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7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99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9655" grpId="0" animBg="1" autoUpdateAnimBg="0"/>
      <p:bldP spid="1099785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4" name="Text Box 2054"/>
          <p:cNvSpPr txBox="1">
            <a:spLocks noChangeArrowheads="1"/>
          </p:cNvSpPr>
          <p:nvPr/>
        </p:nvSpPr>
        <p:spPr bwMode="auto">
          <a:xfrm>
            <a:off x="430213" y="384175"/>
            <a:ext cx="8120062" cy="46166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044575" indent="-1044575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 smtClean="0">
                <a:solidFill>
                  <a:schemeClr val="tx1"/>
                </a:solidFill>
              </a:rPr>
              <a:t>10.2   </a:t>
            </a:r>
            <a:r>
              <a:rPr lang="zh-CN" altLang="en-US" sz="2400" dirty="0">
                <a:solidFill>
                  <a:schemeClr val="tx1"/>
                </a:solidFill>
              </a:rPr>
              <a:t>将一个磁盘文件中的信息复制到另一个磁盘文件中。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83751" name="Text Box 2055"/>
          <p:cNvSpPr txBox="1">
            <a:spLocks noChangeArrowheads="1"/>
          </p:cNvSpPr>
          <p:nvPr/>
        </p:nvSpPr>
        <p:spPr bwMode="auto">
          <a:xfrm>
            <a:off x="2070100" y="885825"/>
            <a:ext cx="6175375" cy="59721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stdlib.h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void main()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{ FILE *in, *out;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char </a:t>
            </a:r>
            <a:r>
              <a:rPr lang="en-US" altLang="zh-CN" sz="2400" dirty="0" err="1">
                <a:solidFill>
                  <a:schemeClr val="tx1"/>
                </a:solidFill>
              </a:rPr>
              <a:t>ch,infile</a:t>
            </a:r>
            <a:r>
              <a:rPr lang="en-US" altLang="zh-CN" sz="2400" dirty="0">
                <a:solidFill>
                  <a:schemeClr val="tx1"/>
                </a:solidFill>
              </a:rPr>
              <a:t>[10],</a:t>
            </a:r>
            <a:r>
              <a:rPr lang="en-US" altLang="zh-CN" sz="2400" dirty="0" err="1">
                <a:solidFill>
                  <a:schemeClr val="tx1"/>
                </a:solidFill>
              </a:rPr>
              <a:t>outfile</a:t>
            </a:r>
            <a:r>
              <a:rPr lang="en-US" altLang="zh-CN" sz="2400" dirty="0">
                <a:solidFill>
                  <a:schemeClr val="tx1"/>
                </a:solidFill>
              </a:rPr>
              <a:t>[10];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("Enter the </a:t>
            </a:r>
            <a:r>
              <a:rPr lang="en-US" altLang="zh-CN" sz="2400" dirty="0" err="1">
                <a:solidFill>
                  <a:schemeClr val="tx1"/>
                </a:solidFill>
              </a:rPr>
              <a:t>infile</a:t>
            </a:r>
            <a:r>
              <a:rPr lang="en-US" altLang="zh-CN" sz="2400" dirty="0">
                <a:solidFill>
                  <a:schemeClr val="tx1"/>
                </a:solidFill>
              </a:rPr>
              <a:t> name:\n");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</a:rPr>
              <a:t>scanf</a:t>
            </a:r>
            <a:r>
              <a:rPr lang="en-US" altLang="zh-CN" sz="2400" dirty="0">
                <a:solidFill>
                  <a:schemeClr val="tx1"/>
                </a:solidFill>
              </a:rPr>
              <a:t>("%s",</a:t>
            </a:r>
            <a:r>
              <a:rPr lang="en-US" altLang="zh-CN" sz="2400" dirty="0" err="1">
                <a:solidFill>
                  <a:schemeClr val="tx1"/>
                </a:solidFill>
              </a:rPr>
              <a:t>infile</a:t>
            </a:r>
            <a:r>
              <a:rPr lang="en-US" altLang="zh-CN" sz="2400" dirty="0">
                <a:solidFill>
                  <a:schemeClr val="tx1"/>
                </a:solidFill>
              </a:rPr>
              <a:t>);    /*</a:t>
            </a:r>
            <a:r>
              <a:rPr lang="zh-CN" altLang="en-US" sz="2400" dirty="0">
                <a:solidFill>
                  <a:schemeClr val="tx1"/>
                </a:solidFill>
              </a:rPr>
              <a:t>输入文件的文件名*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("Enter the </a:t>
            </a:r>
            <a:r>
              <a:rPr lang="en-US" altLang="zh-CN" sz="2400" dirty="0" err="1">
                <a:solidFill>
                  <a:schemeClr val="tx1"/>
                </a:solidFill>
              </a:rPr>
              <a:t>outfile</a:t>
            </a:r>
            <a:r>
              <a:rPr lang="en-US" altLang="zh-CN" sz="2400" dirty="0">
                <a:solidFill>
                  <a:schemeClr val="tx1"/>
                </a:solidFill>
              </a:rPr>
              <a:t> name:\n");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</a:rPr>
              <a:t>scanf</a:t>
            </a:r>
            <a:r>
              <a:rPr lang="en-US" altLang="zh-CN" sz="2400" dirty="0">
                <a:solidFill>
                  <a:schemeClr val="tx1"/>
                </a:solidFill>
              </a:rPr>
              <a:t>("%s",</a:t>
            </a:r>
            <a:r>
              <a:rPr lang="en-US" altLang="zh-CN" sz="2400" dirty="0" err="1">
                <a:solidFill>
                  <a:schemeClr val="tx1"/>
                </a:solidFill>
              </a:rPr>
              <a:t>outfile</a:t>
            </a:r>
            <a:r>
              <a:rPr lang="en-US" altLang="zh-CN" sz="2400" dirty="0">
                <a:solidFill>
                  <a:schemeClr val="tx1"/>
                </a:solidFill>
              </a:rPr>
              <a:t>);  /*</a:t>
            </a:r>
            <a:r>
              <a:rPr lang="zh-CN" altLang="en-US" sz="2400" dirty="0">
                <a:solidFill>
                  <a:schemeClr val="tx1"/>
                </a:solidFill>
              </a:rPr>
              <a:t>输出文件的文件名*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</a:rPr>
              <a:t>if ((in = </a:t>
            </a:r>
            <a:r>
              <a:rPr lang="en-US" altLang="zh-CN" sz="2400" dirty="0" err="1">
                <a:solidFill>
                  <a:srgbClr val="FF0000"/>
                </a:solidFill>
              </a:rPr>
              <a:t>fopen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infile</a:t>
            </a:r>
            <a:r>
              <a:rPr lang="en-US" altLang="zh-CN" sz="2400" dirty="0">
                <a:solidFill>
                  <a:srgbClr val="FF0000"/>
                </a:solidFill>
              </a:rPr>
              <a:t>, "r"))== NULL)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{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("Cannot open </a:t>
            </a:r>
            <a:r>
              <a:rPr lang="en-US" altLang="zh-CN" sz="2400" dirty="0" err="1">
                <a:solidFill>
                  <a:schemeClr val="tx1"/>
                </a:solidFill>
              </a:rPr>
              <a:t>infile</a:t>
            </a:r>
            <a:r>
              <a:rPr lang="en-US" altLang="zh-CN" sz="2400" dirty="0">
                <a:solidFill>
                  <a:schemeClr val="tx1"/>
                </a:solidFill>
              </a:rPr>
              <a:t>.\n");</a:t>
            </a:r>
            <a:r>
              <a:rPr lang="en-US" altLang="zh-CN" sz="2400" dirty="0">
                <a:solidFill>
                  <a:srgbClr val="FF0000"/>
                </a:solidFill>
              </a:rPr>
              <a:t>exit(0); </a:t>
            </a:r>
            <a:r>
              <a:rPr lang="en-US" altLang="zh-CN" sz="2400" dirty="0">
                <a:solidFill>
                  <a:schemeClr val="tx1"/>
                </a:solidFill>
              </a:rPr>
              <a:t>}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if </a:t>
            </a:r>
            <a:r>
              <a:rPr lang="en-US" altLang="zh-CN" sz="2400" dirty="0">
                <a:solidFill>
                  <a:srgbClr val="FF0000"/>
                </a:solidFill>
              </a:rPr>
              <a:t>((out = </a:t>
            </a:r>
            <a:r>
              <a:rPr lang="en-US" altLang="zh-CN" sz="2400" dirty="0" err="1">
                <a:solidFill>
                  <a:srgbClr val="FF0000"/>
                </a:solidFill>
              </a:rPr>
              <a:t>fopen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outfile</a:t>
            </a:r>
            <a:r>
              <a:rPr lang="en-US" altLang="zh-CN" sz="2400" dirty="0">
                <a:solidFill>
                  <a:srgbClr val="FF0000"/>
                </a:solidFill>
              </a:rPr>
              <a:t>, "w"))== NULL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{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("Cannot open </a:t>
            </a:r>
            <a:r>
              <a:rPr lang="en-US" altLang="zh-CN" sz="2400" dirty="0" err="1">
                <a:solidFill>
                  <a:schemeClr val="tx1"/>
                </a:solidFill>
              </a:rPr>
              <a:t>outfile</a:t>
            </a:r>
            <a:r>
              <a:rPr lang="en-US" altLang="zh-CN" sz="2400" dirty="0">
                <a:solidFill>
                  <a:schemeClr val="tx1"/>
                </a:solidFill>
              </a:rPr>
              <a:t>.\n");exit(0); }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</a:rPr>
              <a:t>while (!</a:t>
            </a:r>
            <a:r>
              <a:rPr lang="en-US" altLang="zh-CN" sz="2400" dirty="0" err="1">
                <a:solidFill>
                  <a:srgbClr val="0000FF"/>
                </a:solidFill>
              </a:rPr>
              <a:t>feof</a:t>
            </a:r>
            <a:r>
              <a:rPr lang="en-US" altLang="zh-CN" sz="2400" dirty="0">
                <a:solidFill>
                  <a:srgbClr val="0000FF"/>
                </a:solidFill>
              </a:rPr>
              <a:t>(in))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        </a:t>
            </a:r>
            <a:r>
              <a:rPr lang="en-US" altLang="zh-CN" sz="2400" dirty="0" err="1">
                <a:solidFill>
                  <a:srgbClr val="0000FF"/>
                </a:solidFill>
              </a:rPr>
              <a:t>fputc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fgetc</a:t>
            </a:r>
            <a:r>
              <a:rPr lang="en-US" altLang="zh-CN" sz="2400" dirty="0">
                <a:solidFill>
                  <a:srgbClr val="0000FF"/>
                </a:solidFill>
              </a:rPr>
              <a:t>(in), out);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 err="1">
                <a:solidFill>
                  <a:srgbClr val="FF0000"/>
                </a:solidFill>
              </a:rPr>
              <a:t>fclose</a:t>
            </a:r>
            <a:r>
              <a:rPr lang="en-US" altLang="zh-CN" sz="2400" dirty="0">
                <a:solidFill>
                  <a:srgbClr val="FF0000"/>
                </a:solidFill>
              </a:rPr>
              <a:t>(in);</a:t>
            </a: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 err="1">
                <a:solidFill>
                  <a:srgbClr val="FF0000"/>
                </a:solidFill>
              </a:rPr>
              <a:t>fclose</a:t>
            </a:r>
            <a:r>
              <a:rPr lang="en-US" altLang="zh-CN" sz="2400" dirty="0">
                <a:solidFill>
                  <a:srgbClr val="FF0000"/>
                </a:solidFill>
              </a:rPr>
              <a:t>(out);  </a:t>
            </a:r>
            <a:r>
              <a:rPr lang="en-US" altLang="zh-CN" sz="2400" dirty="0">
                <a:solidFill>
                  <a:schemeClr val="tx1"/>
                </a:solidFill>
              </a:rPr>
              <a:t>}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0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3987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对文件的输入输出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5D80814-8C59-4B1E-8040-AFF011EA3B6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8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3751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655638" y="681038"/>
            <a:ext cx="8266112" cy="260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 smtClean="0">
                <a:solidFill>
                  <a:srgbClr val="0000CC"/>
                </a:solidFill>
                <a:latin typeface="+mn-ea"/>
                <a:ea typeface="+mn-ea"/>
              </a:rPr>
              <a:t>用格式化的方式读写文件</a:t>
            </a:r>
            <a:endParaRPr lang="en-US" altLang="zh-CN" sz="2800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kumimoji="0"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一般调用格式：</a:t>
            </a:r>
            <a:r>
              <a:rPr kumimoji="0" lang="en-US" altLang="zh-CN" sz="2400" dirty="0" err="1" smtClean="0">
                <a:solidFill>
                  <a:srgbClr val="006600"/>
                </a:solidFill>
                <a:latin typeface="+mn-ea"/>
                <a:ea typeface="+mn-ea"/>
              </a:rPr>
              <a:t>fscanf</a:t>
            </a:r>
            <a:r>
              <a:rPr kumimoji="0" lang="en-US" altLang="zh-CN" sz="2400" dirty="0" smtClean="0">
                <a:solidFill>
                  <a:srgbClr val="006600"/>
                </a:solidFill>
                <a:latin typeface="+mn-ea"/>
                <a:ea typeface="+mn-ea"/>
              </a:rPr>
              <a:t>(</a:t>
            </a:r>
            <a:r>
              <a:rPr kumimoji="0" lang="en-US" altLang="zh-CN" sz="2400" dirty="0" err="1" smtClean="0">
                <a:solidFill>
                  <a:srgbClr val="006600"/>
                </a:solidFill>
                <a:latin typeface="+mn-ea"/>
                <a:ea typeface="+mn-ea"/>
              </a:rPr>
              <a:t>fp</a:t>
            </a:r>
            <a:r>
              <a:rPr kumimoji="0" lang="en-US" altLang="zh-CN" sz="2400" dirty="0" smtClean="0">
                <a:solidFill>
                  <a:srgbClr val="006600"/>
                </a:solidFill>
                <a:latin typeface="+mn-ea"/>
                <a:ea typeface="+mn-ea"/>
              </a:rPr>
              <a:t>,</a:t>
            </a:r>
            <a:r>
              <a:rPr kumimoji="0" lang="zh-CN" altLang="en-US" sz="2400" dirty="0" smtClean="0">
                <a:solidFill>
                  <a:srgbClr val="006600"/>
                </a:solidFill>
                <a:latin typeface="+mn-ea"/>
                <a:ea typeface="+mn-ea"/>
              </a:rPr>
              <a:t>格式字符串</a:t>
            </a:r>
            <a:r>
              <a:rPr kumimoji="0" lang="en-US" altLang="zh-CN" sz="2400" dirty="0" smtClean="0">
                <a:solidFill>
                  <a:srgbClr val="006600"/>
                </a:solidFill>
                <a:latin typeface="+mn-ea"/>
                <a:ea typeface="+mn-ea"/>
              </a:rPr>
              <a:t>,</a:t>
            </a:r>
            <a:r>
              <a:rPr kumimoji="0" lang="zh-CN" altLang="en-US" sz="2400" dirty="0" smtClean="0">
                <a:solidFill>
                  <a:srgbClr val="006600"/>
                </a:solidFill>
                <a:latin typeface="+mn-ea"/>
                <a:ea typeface="+mn-ea"/>
              </a:rPr>
              <a:t>输入列表</a:t>
            </a:r>
            <a:r>
              <a:rPr kumimoji="0" lang="en-US" altLang="zh-CN" sz="2400" dirty="0" smtClean="0">
                <a:solidFill>
                  <a:srgbClr val="006600"/>
                </a:solidFill>
                <a:latin typeface="+mn-ea"/>
                <a:ea typeface="+mn-ea"/>
              </a:rPr>
              <a:t>);</a:t>
            </a:r>
            <a:endParaRPr kumimoji="0" lang="en-US" altLang="zh-CN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                                </a:t>
            </a:r>
            <a:r>
              <a:rPr kumimoji="0"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fprintf</a:t>
            </a:r>
            <a:r>
              <a:rPr kumimoji="0"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kumimoji="0"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fp</a:t>
            </a:r>
            <a:r>
              <a:rPr kumimoji="0"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,</a:t>
            </a:r>
            <a:r>
              <a:rPr kumimoji="0"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格式字符串</a:t>
            </a:r>
            <a:r>
              <a:rPr kumimoji="0"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,</a:t>
            </a:r>
            <a:r>
              <a:rPr kumimoji="0"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输出列表</a:t>
            </a:r>
            <a:r>
              <a:rPr kumimoji="0"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);</a:t>
            </a:r>
            <a:endParaRPr kumimoji="0" lang="en-US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返值：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成功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返回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的个数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;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出错或文件尾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返回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EOF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由于输入输出时要进行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ASCII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码和二进制形式的转换，费时较多。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6168" name="Text Box 8"/>
          <p:cNvSpPr txBox="1">
            <a:spLocks noChangeArrowheads="1"/>
          </p:cNvSpPr>
          <p:nvPr/>
        </p:nvSpPr>
        <p:spPr bwMode="auto">
          <a:xfrm>
            <a:off x="842963" y="3509963"/>
            <a:ext cx="7848600" cy="2009775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</a:rPr>
              <a:t>fscanf( fp,“%d,%f”,&amp;i,&amp;t);    </a:t>
            </a:r>
            <a:endParaRPr lang="en-US" altLang="zh-CN" sz="2400">
              <a:solidFill>
                <a:schemeClr val="bg1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</a:rPr>
              <a:t>/*</a:t>
            </a:r>
            <a:r>
              <a:rPr lang="zh-CN" altLang="zh-CN" sz="2400">
                <a:solidFill>
                  <a:schemeClr val="bg1"/>
                </a:solidFill>
              </a:rPr>
              <a:t>若文件中有</a:t>
            </a:r>
            <a:r>
              <a:rPr lang="zh-CN" altLang="en-US" sz="2400">
                <a:solidFill>
                  <a:schemeClr val="bg1"/>
                </a:solidFill>
              </a:rPr>
              <a:t> </a:t>
            </a:r>
            <a:r>
              <a:rPr lang="zh-CN" altLang="zh-CN" sz="2400">
                <a:solidFill>
                  <a:schemeClr val="bg1"/>
                </a:solidFill>
              </a:rPr>
              <a:t>3</a:t>
            </a:r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zh-CN" altLang="zh-CN" sz="2400">
                <a:solidFill>
                  <a:schemeClr val="bg1"/>
                </a:solidFill>
              </a:rPr>
              <a:t>,</a:t>
            </a:r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zh-CN" altLang="zh-CN" sz="2400">
                <a:solidFill>
                  <a:schemeClr val="bg1"/>
                </a:solidFill>
              </a:rPr>
              <a:t>4.5  ,则将3读出送入</a:t>
            </a:r>
            <a:r>
              <a:rPr lang="zh-CN" altLang="en-US" sz="2400">
                <a:solidFill>
                  <a:schemeClr val="bg1"/>
                </a:solidFill>
              </a:rPr>
              <a:t> </a:t>
            </a:r>
            <a:r>
              <a:rPr lang="en-US" altLang="zh-CN" sz="2400">
                <a:solidFill>
                  <a:schemeClr val="bg1"/>
                </a:solidFill>
              </a:rPr>
              <a:t>i , 4.5</a:t>
            </a:r>
            <a:r>
              <a:rPr lang="zh-CN" altLang="zh-CN" sz="2400">
                <a:solidFill>
                  <a:schemeClr val="bg1"/>
                </a:solidFill>
              </a:rPr>
              <a:t>读出送入</a:t>
            </a:r>
            <a:r>
              <a:rPr lang="en-US" altLang="zh-CN" sz="2400">
                <a:solidFill>
                  <a:schemeClr val="bg1"/>
                </a:solidFill>
              </a:rPr>
              <a:t>t*/</a:t>
            </a:r>
            <a:endParaRPr lang="en-US" altLang="zh-CN" sz="2400">
              <a:solidFill>
                <a:schemeClr val="bg1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</a:rPr>
              <a:t>fprintf(fp,“%d,%6.2f”,i,t);     </a:t>
            </a:r>
            <a:endParaRPr lang="en-US" altLang="zh-CN" sz="2400">
              <a:solidFill>
                <a:schemeClr val="bg1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</a:rPr>
              <a:t>/*</a:t>
            </a:r>
            <a:r>
              <a:rPr lang="zh-CN" altLang="zh-CN" sz="2400">
                <a:solidFill>
                  <a:schemeClr val="bg1"/>
                </a:solidFill>
              </a:rPr>
              <a:t>将</a:t>
            </a:r>
            <a:r>
              <a:rPr lang="en-US" altLang="zh-CN" sz="2400">
                <a:solidFill>
                  <a:schemeClr val="bg1"/>
                </a:solidFill>
              </a:rPr>
              <a:t>i</a:t>
            </a:r>
            <a:r>
              <a:rPr lang="zh-CN" altLang="zh-CN" sz="2400">
                <a:solidFill>
                  <a:schemeClr val="bg1"/>
                </a:solidFill>
              </a:rPr>
              <a:t>和</a:t>
            </a:r>
            <a:r>
              <a:rPr lang="en-US" altLang="zh-CN" sz="2400">
                <a:solidFill>
                  <a:schemeClr val="bg1"/>
                </a:solidFill>
              </a:rPr>
              <a:t>t</a:t>
            </a:r>
            <a:r>
              <a:rPr lang="zh-CN" altLang="zh-CN" sz="2400">
                <a:solidFill>
                  <a:schemeClr val="bg1"/>
                </a:solidFill>
              </a:rPr>
              <a:t>按</a:t>
            </a:r>
            <a:r>
              <a:rPr lang="zh-CN" altLang="en-US" sz="2400">
                <a:solidFill>
                  <a:schemeClr val="bg1"/>
                </a:solidFill>
              </a:rPr>
              <a:t> </a:t>
            </a:r>
            <a:r>
              <a:rPr lang="zh-CN" altLang="zh-CN" sz="2400">
                <a:solidFill>
                  <a:schemeClr val="bg1"/>
                </a:solidFill>
              </a:rPr>
              <a:t>%</a:t>
            </a:r>
            <a:r>
              <a:rPr lang="en-US" altLang="zh-CN" sz="2400">
                <a:solidFill>
                  <a:schemeClr val="bg1"/>
                </a:solidFill>
              </a:rPr>
              <a:t>d, %6.2f </a:t>
            </a:r>
            <a:r>
              <a:rPr lang="zh-CN" altLang="zh-CN" sz="2400">
                <a:solidFill>
                  <a:schemeClr val="bg1"/>
                </a:solidFill>
              </a:rPr>
              <a:t>格式写入到</a:t>
            </a:r>
            <a:r>
              <a:rPr lang="zh-CN" altLang="en-US" sz="2400">
                <a:solidFill>
                  <a:schemeClr val="bg1"/>
                </a:solidFill>
              </a:rPr>
              <a:t> </a:t>
            </a:r>
            <a:r>
              <a:rPr lang="en-US" altLang="zh-CN" sz="2400">
                <a:solidFill>
                  <a:schemeClr val="bg1"/>
                </a:solidFill>
              </a:rPr>
              <a:t>fp</a:t>
            </a:r>
            <a:r>
              <a:rPr lang="zh-CN" altLang="zh-CN" sz="2400">
                <a:solidFill>
                  <a:schemeClr val="bg1"/>
                </a:solidFill>
              </a:rPr>
              <a:t>文件</a:t>
            </a:r>
            <a:r>
              <a:rPr lang="zh-CN" altLang="en-US" sz="2400">
                <a:solidFill>
                  <a:schemeClr val="bg1"/>
                </a:solidFill>
              </a:rPr>
              <a:t>*</a:t>
            </a:r>
            <a:r>
              <a:rPr lang="en-US" altLang="zh-CN" sz="2400">
                <a:solidFill>
                  <a:schemeClr val="bg1"/>
                </a:solidFill>
              </a:rPr>
              <a:t>/</a:t>
            </a:r>
            <a:endParaRPr lang="zh-CN" altLang="zh-CN" sz="2400">
              <a:solidFill>
                <a:schemeClr val="bg1"/>
              </a:solidFill>
            </a:endParaRPr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3987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对文件的输入输出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5D80814-8C59-4B1E-8040-AFF011EA3B6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1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6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8" name="Rectangle 8"/>
          <p:cNvSpPr>
            <a:spLocks noChangeArrowheads="1"/>
          </p:cNvSpPr>
          <p:nvPr/>
        </p:nvSpPr>
        <p:spPr bwMode="auto">
          <a:xfrm>
            <a:off x="593965" y="1124259"/>
            <a:ext cx="8180387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fgets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fputs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函数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形式：</a:t>
            </a:r>
            <a:r>
              <a:rPr kumimoji="0"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fgets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str,n,fp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);   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kumimoji="0"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str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字符数组，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n-1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个字符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endParaRPr kumimoji="0"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             </a:t>
            </a:r>
            <a:r>
              <a:rPr kumimoji="0"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fputs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字符串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kumimoji="0"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fp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); 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"\0"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不输出）</a:t>
            </a:r>
            <a:endParaRPr kumimoji="0"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作用：</a:t>
            </a: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从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fp</a:t>
            </a: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指向的文件读/写一个字符串</a:t>
            </a:r>
            <a:endParaRPr kumimoji="0"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返值：</a:t>
            </a:r>
            <a:endParaRPr kumimoji="0"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tx1"/>
                </a:solidFill>
                <a:latin typeface="+mn-ea"/>
                <a:ea typeface="+mn-ea"/>
              </a:rPr>
              <a:t>fgets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ea typeface="+mn-ea"/>
              </a:rPr>
              <a:t>正常时返回字符串的首地址；出错或文件尾，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NULL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tx1"/>
                </a:solidFill>
                <a:latin typeface="+mn-ea"/>
                <a:ea typeface="+mn-ea"/>
              </a:rPr>
              <a:t>fputs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ea typeface="+mn-ea"/>
              </a:rPr>
              <a:t>正常时返回写入的最后一个字符；出错为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EOF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3987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10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对文件的输入输出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31" name="Text Box 8"/>
          <p:cNvSpPr txBox="1">
            <a:spLocks noChangeArrowheads="1"/>
          </p:cNvSpPr>
          <p:nvPr/>
        </p:nvSpPr>
        <p:spPr bwMode="auto">
          <a:xfrm>
            <a:off x="1131888" y="415925"/>
            <a:ext cx="7248525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044575" indent="-1044575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</a:rPr>
              <a:t>例   从键盘读入字符串存入文件，再从文件读回显示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22313" name="Text Box 9"/>
          <p:cNvSpPr txBox="1">
            <a:spLocks noChangeArrowheads="1"/>
          </p:cNvSpPr>
          <p:nvPr/>
        </p:nvSpPr>
        <p:spPr bwMode="auto">
          <a:xfrm>
            <a:off x="2155825" y="941388"/>
            <a:ext cx="5422900" cy="5607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3366FF"/>
            </a:solidFill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#include&lt;</a:t>
            </a:r>
            <a:r>
              <a:rPr lang="en-US" altLang="zh-CN" sz="2400" dirty="0" err="1">
                <a:solidFill>
                  <a:schemeClr val="tx1"/>
                </a:solidFill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void main()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{ FILE  *</a:t>
            </a:r>
            <a:r>
              <a:rPr lang="en-US" altLang="zh-CN" sz="2400" dirty="0" err="1">
                <a:solidFill>
                  <a:schemeClr val="tx1"/>
                </a:solidFill>
              </a:rPr>
              <a:t>fp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char  string[81];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if((</a:t>
            </a:r>
            <a:r>
              <a:rPr lang="en-US" altLang="zh-CN" sz="2400" dirty="0" err="1">
                <a:solidFill>
                  <a:srgbClr val="0000FF"/>
                </a:solidFill>
              </a:rPr>
              <a:t>fp</a:t>
            </a:r>
            <a:r>
              <a:rPr lang="en-US" altLang="zh-CN" sz="2400" dirty="0">
                <a:solidFill>
                  <a:srgbClr val="0000FF"/>
                </a:solidFill>
              </a:rPr>
              <a:t>=</a:t>
            </a:r>
            <a:r>
              <a:rPr lang="en-US" altLang="zh-CN" sz="2400" dirty="0" err="1">
                <a:solidFill>
                  <a:srgbClr val="0000FF"/>
                </a:solidFill>
              </a:rPr>
              <a:t>fopen</a:t>
            </a:r>
            <a:r>
              <a:rPr lang="en-US" altLang="zh-CN" sz="2400" dirty="0">
                <a:solidFill>
                  <a:srgbClr val="0000FF"/>
                </a:solidFill>
              </a:rPr>
              <a:t>("</a:t>
            </a:r>
            <a:r>
              <a:rPr lang="en-US" altLang="zh-CN" sz="2400" dirty="0" err="1">
                <a:solidFill>
                  <a:srgbClr val="0000FF"/>
                </a:solidFill>
              </a:rPr>
              <a:t>file.txt","w</a:t>
            </a:r>
            <a:r>
              <a:rPr lang="en-US" altLang="zh-CN" sz="2400" dirty="0">
                <a:solidFill>
                  <a:srgbClr val="0000FF"/>
                </a:solidFill>
              </a:rPr>
              <a:t>"))==NULL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{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</a:t>
            </a:r>
            <a:r>
              <a:rPr lang="en-US" altLang="zh-CN" sz="2400" dirty="0" err="1">
                <a:solidFill>
                  <a:schemeClr val="tx1"/>
                </a:solidFill>
              </a:rPr>
              <a:t>cann't</a:t>
            </a:r>
            <a:r>
              <a:rPr lang="en-US" altLang="zh-CN" sz="2400" dirty="0">
                <a:solidFill>
                  <a:schemeClr val="tx1"/>
                </a:solidFill>
              </a:rPr>
              <a:t> open file");exit(0); }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while(</a:t>
            </a:r>
            <a:r>
              <a:rPr lang="en-US" altLang="zh-CN" sz="2400" dirty="0" err="1">
                <a:solidFill>
                  <a:schemeClr val="tx1"/>
                </a:solidFill>
              </a:rPr>
              <a:t>strlen</a:t>
            </a:r>
            <a:r>
              <a:rPr lang="en-US" altLang="zh-CN" sz="2400" dirty="0">
                <a:solidFill>
                  <a:schemeClr val="tx1"/>
                </a:solidFill>
              </a:rPr>
              <a:t>(gets(string))&gt;0)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{ </a:t>
            </a:r>
            <a:r>
              <a:rPr lang="en-US" altLang="zh-CN" sz="2400" dirty="0" err="1">
                <a:solidFill>
                  <a:srgbClr val="FF0000"/>
                </a:solidFill>
              </a:rPr>
              <a:t>fputs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string,fp</a:t>
            </a:r>
            <a:r>
              <a:rPr lang="en-US" altLang="zh-CN" sz="2400" dirty="0">
                <a:solidFill>
                  <a:srgbClr val="FF0000"/>
                </a:solidFill>
              </a:rPr>
              <a:t>);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</a:t>
            </a:r>
            <a:r>
              <a:rPr lang="en-US" altLang="zh-CN" sz="2400" dirty="0" err="1">
                <a:solidFill>
                  <a:srgbClr val="FF0000"/>
                </a:solidFill>
              </a:rPr>
              <a:t>fputs</a:t>
            </a:r>
            <a:r>
              <a:rPr lang="en-US" altLang="zh-CN" sz="2400" dirty="0">
                <a:solidFill>
                  <a:srgbClr val="FF0000"/>
                </a:solidFill>
              </a:rPr>
              <a:t>("\n",</a:t>
            </a:r>
            <a:r>
              <a:rPr lang="en-US" altLang="zh-CN" sz="2400" dirty="0" err="1">
                <a:solidFill>
                  <a:srgbClr val="FF0000"/>
                </a:solidFill>
              </a:rPr>
              <a:t>fp</a:t>
            </a:r>
            <a:r>
              <a:rPr lang="en-US" altLang="zh-CN" sz="2400" dirty="0">
                <a:solidFill>
                  <a:srgbClr val="FF0000"/>
                </a:solidFill>
              </a:rPr>
              <a:t>);</a:t>
            </a:r>
            <a:r>
              <a:rPr lang="en-US" altLang="zh-CN" sz="2400" dirty="0">
                <a:solidFill>
                  <a:schemeClr val="tx1"/>
                </a:solidFill>
              </a:rPr>
              <a:t> }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 err="1">
                <a:solidFill>
                  <a:srgbClr val="0000FF"/>
                </a:solidFill>
              </a:rPr>
              <a:t>fclose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fp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if((</a:t>
            </a:r>
            <a:r>
              <a:rPr lang="en-US" altLang="zh-CN" sz="2400" dirty="0" err="1">
                <a:solidFill>
                  <a:srgbClr val="0000FF"/>
                </a:solidFill>
              </a:rPr>
              <a:t>fp</a:t>
            </a:r>
            <a:r>
              <a:rPr lang="en-US" altLang="zh-CN" sz="2400" dirty="0">
                <a:solidFill>
                  <a:srgbClr val="0000FF"/>
                </a:solidFill>
              </a:rPr>
              <a:t>=</a:t>
            </a:r>
            <a:r>
              <a:rPr lang="en-US" altLang="zh-CN" sz="2400" dirty="0" err="1">
                <a:solidFill>
                  <a:srgbClr val="0000FF"/>
                </a:solidFill>
              </a:rPr>
              <a:t>fopen</a:t>
            </a:r>
            <a:r>
              <a:rPr lang="en-US" altLang="zh-CN" sz="2400" dirty="0">
                <a:solidFill>
                  <a:srgbClr val="0000FF"/>
                </a:solidFill>
              </a:rPr>
              <a:t>("</a:t>
            </a:r>
            <a:r>
              <a:rPr lang="en-US" altLang="zh-CN" sz="2400" dirty="0" err="1">
                <a:solidFill>
                  <a:srgbClr val="0000FF"/>
                </a:solidFill>
              </a:rPr>
              <a:t>file.txt","r</a:t>
            </a:r>
            <a:r>
              <a:rPr lang="en-US" altLang="zh-CN" sz="2400" dirty="0">
                <a:solidFill>
                  <a:srgbClr val="0000FF"/>
                </a:solidFill>
              </a:rPr>
              <a:t>"))==NULL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{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</a:t>
            </a:r>
            <a:r>
              <a:rPr lang="en-US" altLang="zh-CN" sz="2400" dirty="0" err="1">
                <a:solidFill>
                  <a:schemeClr val="tx1"/>
                </a:solidFill>
              </a:rPr>
              <a:t>cann't</a:t>
            </a:r>
            <a:r>
              <a:rPr lang="en-US" altLang="zh-CN" sz="2400" dirty="0">
                <a:solidFill>
                  <a:schemeClr val="tx1"/>
                </a:solidFill>
              </a:rPr>
              <a:t> open file");exit(0); }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while(</a:t>
            </a:r>
            <a:r>
              <a:rPr lang="en-US" altLang="zh-CN" sz="2400" dirty="0" err="1">
                <a:solidFill>
                  <a:srgbClr val="FF3300"/>
                </a:solidFill>
              </a:rPr>
              <a:t>fgets</a:t>
            </a:r>
            <a:r>
              <a:rPr lang="en-US" altLang="zh-CN" sz="2400" dirty="0">
                <a:solidFill>
                  <a:srgbClr val="FF3300"/>
                </a:solidFill>
              </a:rPr>
              <a:t>(string,81,fp)!=NULL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</a:t>
            </a:r>
            <a:r>
              <a:rPr lang="en-US" altLang="zh-CN" sz="2400" dirty="0" err="1">
                <a:solidFill>
                  <a:srgbClr val="FF3300"/>
                </a:solidFill>
              </a:rPr>
              <a:t>fputs</a:t>
            </a:r>
            <a:r>
              <a:rPr lang="en-US" altLang="zh-CN" sz="2400" dirty="0">
                <a:solidFill>
                  <a:srgbClr val="FF3300"/>
                </a:solidFill>
              </a:rPr>
              <a:t>(</a:t>
            </a:r>
            <a:r>
              <a:rPr lang="en-US" altLang="zh-CN" sz="2400" dirty="0" err="1">
                <a:solidFill>
                  <a:srgbClr val="FF3300"/>
                </a:solidFill>
              </a:rPr>
              <a:t>string,stdout</a:t>
            </a:r>
            <a:r>
              <a:rPr lang="en-US" altLang="zh-CN" sz="2400" dirty="0">
                <a:solidFill>
                  <a:srgbClr val="FF3300"/>
                </a:solidFill>
              </a:rPr>
              <a:t>);</a:t>
            </a:r>
            <a:endParaRPr lang="en-US" altLang="zh-CN" sz="2400" dirty="0">
              <a:solidFill>
                <a:srgbClr val="FF33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   </a:t>
            </a:r>
            <a:r>
              <a:rPr lang="en-US" altLang="zh-CN" sz="2400" dirty="0" err="1">
                <a:solidFill>
                  <a:srgbClr val="0000FF"/>
                </a:solidFill>
              </a:rPr>
              <a:t>fclose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fp</a:t>
            </a:r>
            <a:r>
              <a:rPr lang="en-US" altLang="zh-CN" sz="2400" dirty="0">
                <a:solidFill>
                  <a:srgbClr val="0000FF"/>
                </a:solidFill>
              </a:rPr>
              <a:t>); </a:t>
            </a:r>
            <a:r>
              <a:rPr lang="en-US" altLang="zh-CN" sz="2400" dirty="0">
                <a:solidFill>
                  <a:schemeClr val="tx1"/>
                </a:solidFill>
              </a:rPr>
              <a:t>}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3987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对文件的输入输出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5D80814-8C59-4B1E-8040-AFF011EA3B6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2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231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1026"/>
          <p:cNvSpPr>
            <a:spLocks noChangeArrowheads="1"/>
          </p:cNvSpPr>
          <p:nvPr/>
        </p:nvSpPr>
        <p:spPr bwMode="auto">
          <a:xfrm>
            <a:off x="1752600" y="1219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zh-CN" sz="4400" b="0">
              <a:solidFill>
                <a:srgbClr val="0000FF"/>
              </a:solidFill>
              <a:ea typeface="隶书" panose="02010509060101010101" pitchFamily="49" charset="-122"/>
            </a:endParaRPr>
          </a:p>
        </p:txBody>
      </p:sp>
      <p:graphicFrame>
        <p:nvGraphicFramePr>
          <p:cNvPr id="515075" name="Object 1027"/>
          <p:cNvGraphicFramePr>
            <a:graphicFrameLocks noChangeAspect="1"/>
          </p:cNvGraphicFramePr>
          <p:nvPr/>
        </p:nvGraphicFramePr>
        <p:xfrm>
          <a:off x="561975" y="5067300"/>
          <a:ext cx="1449388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9" name="剪辑" r:id="rId1" imgW="3954780" imgH="3497580" progId="MS_ClipArt_Gallery.2">
                  <p:embed/>
                </p:oleObj>
              </mc:Choice>
              <mc:Fallback>
                <p:oleObj name="剪辑" r:id="rId1" imgW="3954780" imgH="3497580" progId="MS_ClipArt_Gallery.2">
                  <p:embed/>
                  <p:pic>
                    <p:nvPicPr>
                      <p:cNvPr id="0" name="图片 48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5067300"/>
                        <a:ext cx="1449388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80" name="AutoShape 103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572023" y="1912144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515081" name="AutoShape 10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572023" y="2542382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515082" name="AutoShape 103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572023" y="3174207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515083" name="AutoShape 103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572023" y="3806032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515084" name="Rectangle 1036"/>
          <p:cNvSpPr>
            <a:spLocks noChangeArrowheads="1"/>
          </p:cNvSpPr>
          <p:nvPr/>
        </p:nvSpPr>
        <p:spPr bwMode="auto">
          <a:xfrm>
            <a:off x="3203848" y="1902619"/>
            <a:ext cx="365226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b="0" dirty="0">
                <a:solidFill>
                  <a:schemeClr val="tx1"/>
                </a:solidFill>
                <a:ea typeface="隶书" panose="02010509060101010101" pitchFamily="49" charset="-122"/>
              </a:rPr>
              <a:t>C</a:t>
            </a:r>
            <a:r>
              <a:rPr lang="zh-CN" altLang="en-US" sz="2800" b="0" dirty="0" smtClean="0">
                <a:solidFill>
                  <a:schemeClr val="tx1"/>
                </a:solidFill>
                <a:ea typeface="隶书" panose="02010509060101010101" pitchFamily="49" charset="-122"/>
              </a:rPr>
              <a:t>文件的有关基本知识</a:t>
            </a:r>
            <a:endParaRPr lang="zh-CN" altLang="en-US" sz="2800" b="0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5085" name="Rectangle 1037"/>
          <p:cNvSpPr>
            <a:spLocks noChangeArrowheads="1"/>
          </p:cNvSpPr>
          <p:nvPr/>
        </p:nvSpPr>
        <p:spPr bwMode="auto">
          <a:xfrm>
            <a:off x="3203848" y="2529682"/>
            <a:ext cx="269526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  <a:ea typeface="隶书" panose="02010509060101010101" pitchFamily="49" charset="-122"/>
              </a:rPr>
              <a:t>打开与关闭文件</a:t>
            </a:r>
            <a:endParaRPr lang="zh-CN" altLang="en-US" sz="2800" b="0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5086" name="Rectangle 1038"/>
          <p:cNvSpPr>
            <a:spLocks noChangeArrowheads="1"/>
          </p:cNvSpPr>
          <p:nvPr/>
        </p:nvSpPr>
        <p:spPr bwMode="auto">
          <a:xfrm>
            <a:off x="3203848" y="3156744"/>
            <a:ext cx="305433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  <a:ea typeface="隶书" panose="02010509060101010101" pitchFamily="49" charset="-122"/>
              </a:rPr>
              <a:t>顺序读写数据文件</a:t>
            </a:r>
            <a:endParaRPr lang="zh-CN" altLang="en-US" sz="2800" b="0" dirty="0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515087" name="Rectangle 1039"/>
          <p:cNvSpPr>
            <a:spLocks noChangeArrowheads="1"/>
          </p:cNvSpPr>
          <p:nvPr/>
        </p:nvSpPr>
        <p:spPr bwMode="auto">
          <a:xfrm>
            <a:off x="3203848" y="3783807"/>
            <a:ext cx="305433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  <a:ea typeface="隶书" panose="02010509060101010101" pitchFamily="49" charset="-122"/>
              </a:rPr>
              <a:t>随机读写数据文件</a:t>
            </a:r>
            <a:endParaRPr lang="zh-CN" altLang="en-US" sz="2800" b="0" dirty="0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515088" name="AutoShape 104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572023" y="4437857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515089" name="Rectangle 1041"/>
          <p:cNvSpPr>
            <a:spLocks noChangeArrowheads="1"/>
          </p:cNvSpPr>
          <p:nvPr/>
        </p:nvSpPr>
        <p:spPr bwMode="auto">
          <a:xfrm>
            <a:off x="3203848" y="4410869"/>
            <a:ext cx="341341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  <a:ea typeface="隶书" panose="02010509060101010101" pitchFamily="49" charset="-122"/>
              </a:rPr>
              <a:t>文件读写的出错检测</a:t>
            </a:r>
            <a:endParaRPr lang="zh-CN" altLang="en-US" sz="2800" b="0" dirty="0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515090" name="AutoShape 10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572023" y="5069682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515093" name="Rectangle 1051"/>
          <p:cNvSpPr>
            <a:spLocks noChangeArrowheads="1"/>
          </p:cNvSpPr>
          <p:nvPr/>
        </p:nvSpPr>
        <p:spPr bwMode="auto">
          <a:xfrm>
            <a:off x="3180011" y="5007769"/>
            <a:ext cx="3025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 b="0" dirty="0">
                <a:solidFill>
                  <a:schemeClr val="tx1"/>
                </a:solidFill>
                <a:ea typeface="隶书" panose="02010509060101010101" pitchFamily="49" charset="-122"/>
              </a:rPr>
              <a:t>文件输入输出小结</a:t>
            </a:r>
            <a:endParaRPr lang="zh-CN" altLang="en-US" sz="2800" b="0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" name="Rectangle 4"/>
          <p:cNvSpPr txBox="1">
            <a:spLocks noChangeArrowheads="1"/>
          </p:cNvSpPr>
          <p:nvPr/>
        </p:nvSpPr>
        <p:spPr>
          <a:xfrm>
            <a:off x="208756" y="392374"/>
            <a:ext cx="8726487" cy="804803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第</a:t>
            </a:r>
            <a:r>
              <a:rPr lang="en-US" altLang="zh-CN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10</a:t>
            </a:r>
            <a:r>
              <a:rPr lang="zh-CN" altLang="en-US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章 对文件的输入输出</a:t>
            </a:r>
            <a:endParaRPr lang="zh-CN" altLang="en-US" dirty="0" smtClean="0">
              <a:solidFill>
                <a:srgbClr val="0000CC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5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3987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对文件的输入输出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5D80814-8C59-4B1E-8040-AFF011EA3B6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8" name="Rectangle 8"/>
          <p:cNvSpPr>
            <a:spLocks noChangeArrowheads="1"/>
          </p:cNvSpPr>
          <p:nvPr/>
        </p:nvSpPr>
        <p:spPr bwMode="auto">
          <a:xfrm>
            <a:off x="569200" y="566729"/>
            <a:ext cx="8180387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freopen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函数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形式：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freo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pen("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文件名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","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使用文件方式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",</a:t>
            </a: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stdin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)</a:t>
            </a:r>
            <a:endParaRPr lang="en-US" altLang="zh-CN" sz="2400">
              <a:solidFill>
                <a:schemeClr val="tx1"/>
              </a:solidFill>
              <a:latin typeface="+mn-ea"/>
              <a:ea typeface="+mn-ea"/>
              <a:sym typeface="+mn-ea"/>
            </a:endParaRPr>
          </a:p>
          <a:p>
            <a:pPr marL="914400" lvl="2" indent="0" eaLnBrk="1" hangingPunct="1">
              <a:spcBef>
                <a:spcPct val="20000"/>
              </a:spcBef>
              <a:buClr>
                <a:srgbClr val="FF3300"/>
              </a:buClr>
              <a:buNone/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               freopen("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文件名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","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使用文件方式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",</a:t>
            </a: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stdout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)</a:t>
            </a:r>
            <a:endParaRPr kumimoji="0"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3987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10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对文件的输入输出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  <p:sp>
        <p:nvSpPr>
          <p:cNvPr id="1095688" name="Text Box 8"/>
          <p:cNvSpPr txBox="1">
            <a:spLocks noChangeArrowheads="1"/>
          </p:cNvSpPr>
          <p:nvPr/>
        </p:nvSpPr>
        <p:spPr bwMode="auto">
          <a:xfrm>
            <a:off x="1765935" y="2025650"/>
            <a:ext cx="6316980" cy="1864995"/>
          </a:xfrm>
          <a:prstGeom prst="rect">
            <a:avLst/>
          </a:prstGeom>
          <a:gradFill rotWithShape="0">
            <a:gsLst>
              <a:gs pos="0">
                <a:srgbClr val="FFEE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0"/>
              </a:spcBef>
              <a:buClr>
                <a:srgbClr val="FF6600"/>
              </a:buClr>
              <a:buSzPct val="150000"/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FILE  *fp; </a:t>
            </a:r>
            <a:endParaRPr lang="en-US" altLang="zh-CN" sz="240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   fp=fopen(“input.txt</a:t>
            </a: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”,“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r</a:t>
            </a: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”);</a:t>
            </a:r>
            <a:endParaRPr lang="zh-CN" altLang="zh-CN" sz="240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...</a:t>
            </a:r>
            <a:endParaRPr lang="en-US" altLang="zh-CN" sz="2400">
              <a:solidFill>
                <a:schemeClr val="tx1"/>
              </a:solidFill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>
                <a:srgbClr val="FF6600"/>
              </a:buClr>
              <a:buSzPct val="150000"/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fclose(fp</a:t>
            </a: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);</a:t>
            </a:r>
            <a:endParaRPr lang="en-US" altLang="zh-CN" sz="24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65935" y="4212273"/>
            <a:ext cx="6317615" cy="2307590"/>
          </a:xfrm>
          <a:prstGeom prst="rect">
            <a:avLst/>
          </a:prstGeom>
          <a:gradFill rotWithShape="0">
            <a:gsLst>
              <a:gs pos="0">
                <a:srgbClr val="FFEE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0"/>
              </a:spcBef>
              <a:buClr>
                <a:srgbClr val="FF6600"/>
              </a:buClr>
              <a:buSzPct val="150000"/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freopen(“input.txt</a:t>
            </a: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”,“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r</a:t>
            </a: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”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,stdin</a:t>
            </a: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);</a:t>
            </a:r>
            <a:endParaRPr lang="zh-CN" altLang="zh-CN" sz="2400">
              <a:solidFill>
                <a:schemeClr val="tx1"/>
              </a:solidFill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>
                <a:srgbClr val="FF6600"/>
              </a:buClr>
              <a:buSzPct val="150000"/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freopen(“output.txt”,”w”,stdout);</a:t>
            </a:r>
            <a:endParaRPr lang="en-US" altLang="zh-CN" sz="2400">
              <a:solidFill>
                <a:schemeClr val="tx1"/>
              </a:solidFill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>
                <a:srgbClr val="FF6600"/>
              </a:buClr>
              <a:buSzPct val="150000"/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...</a:t>
            </a:r>
            <a:endParaRPr lang="en-US" altLang="zh-CN" sz="2400">
              <a:solidFill>
                <a:schemeClr val="tx1"/>
              </a:solidFill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>
                <a:srgbClr val="FF6600"/>
              </a:buClr>
              <a:buSzPct val="150000"/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fclose(stdin</a:t>
            </a: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);</a:t>
            </a:r>
            <a:endParaRPr lang="zh-CN" altLang="zh-CN" sz="2400">
              <a:solidFill>
                <a:schemeClr val="tx1"/>
              </a:solidFill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>
                <a:srgbClr val="FF6600"/>
              </a:buClr>
              <a:buSzPct val="150000"/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fclose(stdout);</a:t>
            </a:r>
            <a:endParaRPr lang="en-US" altLang="zh-CN" sz="24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9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688" grpId="0" bldLvl="0" animBg="1" autoUpdateAnimBg="0"/>
      <p:bldP spid="3" grpId="0" bldLvl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323528" y="620688"/>
            <a:ext cx="8251825" cy="589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3200" dirty="0" smtClean="0">
                <a:solidFill>
                  <a:srgbClr val="0000CC"/>
                </a:solidFill>
                <a:latin typeface="+mn-ea"/>
                <a:ea typeface="+mn-ea"/>
              </a:rPr>
              <a:t>文件</a:t>
            </a:r>
            <a:r>
              <a:rPr lang="zh-CN" altLang="en-US" sz="3200" dirty="0">
                <a:solidFill>
                  <a:srgbClr val="0000CC"/>
                </a:solidFill>
                <a:latin typeface="+mn-ea"/>
                <a:ea typeface="+mn-ea"/>
              </a:rPr>
              <a:t>输入输出小结</a:t>
            </a:r>
            <a:endParaRPr lang="zh-CN" altLang="en-US" sz="3200" dirty="0">
              <a:solidFill>
                <a:srgbClr val="0000CC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在使用文件时，首先要定义一个文件指针：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FILE *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fp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;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然后通过该指针来操作相应的文件；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通过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fopen</a:t>
            </a: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这个函数，使文件指针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fp</a:t>
            </a: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和相应的文件建立了联系，通过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fclose</a:t>
            </a: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函数将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fp</a:t>
            </a: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和文件的联系切断;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文件可以以文本的方式打开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默认或“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”)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，也可以以二进制方式打开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(“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”);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如果以一次一个字符的方式处理文件，需要用</a:t>
            </a:r>
            <a:r>
              <a:rPr lang="en-US" altLang="zh-CN" sz="2400" dirty="0" err="1">
                <a:solidFill>
                  <a:srgbClr val="006600"/>
                </a:solidFill>
                <a:latin typeface="+mn-ea"/>
                <a:ea typeface="+mn-ea"/>
              </a:rPr>
              <a:t>fgetc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或者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fputc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函数；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如果以一次一行的方式处理文件，可以用函数</a:t>
            </a:r>
            <a:r>
              <a:rPr lang="en-US" altLang="zh-CN" sz="2400" dirty="0" err="1">
                <a:solidFill>
                  <a:srgbClr val="008000"/>
                </a:solidFill>
                <a:latin typeface="+mn-ea"/>
                <a:ea typeface="+mn-ea"/>
              </a:rPr>
              <a:t>fgets</a:t>
            </a: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或者</a:t>
            </a:r>
            <a:r>
              <a:rPr lang="en-US" altLang="zh-CN" sz="2400" dirty="0" err="1">
                <a:solidFill>
                  <a:srgbClr val="FF3300"/>
                </a:solidFill>
                <a:latin typeface="+mn-ea"/>
                <a:ea typeface="+mn-ea"/>
              </a:rPr>
              <a:t>fputs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如果以一次一个结构体的方式处理文件，可以用函数</a:t>
            </a:r>
            <a:r>
              <a:rPr lang="en-US" altLang="zh-CN" sz="2400" dirty="0" err="1">
                <a:solidFill>
                  <a:srgbClr val="006600"/>
                </a:solidFill>
                <a:latin typeface="+mn-ea"/>
                <a:ea typeface="+mn-ea"/>
              </a:rPr>
              <a:t>fread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fwrite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多为二进制文件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altLang="zh-CN" sz="2400" dirty="0" err="1">
                <a:solidFill>
                  <a:srgbClr val="006600"/>
                </a:solidFill>
                <a:latin typeface="+mn-ea"/>
                <a:ea typeface="+mn-ea"/>
              </a:rPr>
              <a:t>fscanf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fprintf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函数使用很广泛，应重点掌握。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kumimoji="0"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3987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对文件的输入输出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5D80814-8C59-4B1E-8040-AFF011EA3B6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755576" y="1196752"/>
            <a:ext cx="79565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3200" dirty="0">
                <a:solidFill>
                  <a:srgbClr val="0418AC"/>
                </a:solidFill>
                <a:latin typeface="+mn-ea"/>
                <a:ea typeface="+mn-ea"/>
              </a:rPr>
              <a:t>本章学习目标</a:t>
            </a:r>
            <a:endParaRPr lang="zh-CN" altLang="en-US" sz="32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理解文本文件和二进制文件的区别；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zh-CN" sz="2800" dirty="0">
                <a:solidFill>
                  <a:srgbClr val="000000"/>
                </a:solidFill>
                <a:latin typeface="+mn-ea"/>
                <a:ea typeface="+mn-ea"/>
              </a:rPr>
              <a:t>理解 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FILE *</a:t>
            </a:r>
            <a:r>
              <a:rPr lang="en-US" altLang="zh-CN" sz="2800" dirty="0" err="1">
                <a:solidFill>
                  <a:srgbClr val="000000"/>
                </a:solidFill>
                <a:latin typeface="+mn-ea"/>
                <a:ea typeface="+mn-ea"/>
              </a:rPr>
              <a:t>fp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文件指针；</a:t>
            </a:r>
            <a:endParaRPr lang="zh-CN" altLang="en-US" sz="2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能够用函数</a:t>
            </a:r>
            <a:r>
              <a:rPr lang="en-US" altLang="zh-CN" sz="2800" dirty="0" err="1">
                <a:solidFill>
                  <a:srgbClr val="000000"/>
                </a:solidFill>
                <a:latin typeface="+mn-ea"/>
                <a:ea typeface="+mn-ea"/>
              </a:rPr>
              <a:t>fopen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和</a:t>
            </a:r>
            <a:r>
              <a:rPr lang="en-US" altLang="zh-CN" sz="2800" dirty="0" err="1">
                <a:solidFill>
                  <a:srgbClr val="000000"/>
                </a:solidFill>
                <a:latin typeface="+mn-ea"/>
                <a:ea typeface="+mn-ea"/>
              </a:rPr>
              <a:t>fclose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打开和关闭文件；</a:t>
            </a:r>
            <a:endParaRPr lang="zh-CN" altLang="en-US" sz="2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掌握常用的文件读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写函数；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3987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对文件的输入输出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5D80814-8C59-4B1E-8040-AFF011EA3B6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251520" y="1369219"/>
            <a:ext cx="7956550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文件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：存储在外部介质上数据的集合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是操作系统数据管理的单位。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79304" name="Text Box 8"/>
          <p:cNvSpPr txBox="1">
            <a:spLocks noChangeArrowheads="1"/>
          </p:cNvSpPr>
          <p:nvPr/>
        </p:nvSpPr>
        <p:spPr bwMode="auto">
          <a:xfrm>
            <a:off x="525463" y="2246313"/>
            <a:ext cx="8210550" cy="1882775"/>
          </a:xfrm>
          <a:prstGeom prst="rect">
            <a:avLst/>
          </a:prstGeom>
          <a:solidFill>
            <a:schemeClr val="bg1"/>
          </a:solidFill>
          <a:ln w="38100">
            <a:solidFill>
              <a:srgbClr val="FF99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使用数据文件的目的</a:t>
            </a:r>
            <a:endParaRPr lang="zh-CN" altLang="en-US" sz="240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、数据文件的改动不引起程序的改动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——</a:t>
            </a: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程序与数据分离</a:t>
            </a: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zh-CN" altLang="en-US" sz="240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、不同程序可以访问同一数据文件中的数据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——</a:t>
            </a: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数据共享</a:t>
            </a: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zh-CN" altLang="en-US" sz="240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、能</a:t>
            </a: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长期保存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程序运行的中间数据或结果数据。</a:t>
            </a:r>
            <a:endParaRPr lang="zh-CN" altLang="en-US" sz="24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79305" name="Rectangle 9"/>
          <p:cNvSpPr>
            <a:spLocks noChangeArrowheads="1"/>
          </p:cNvSpPr>
          <p:nvPr/>
        </p:nvSpPr>
        <p:spPr bwMode="auto">
          <a:xfrm>
            <a:off x="655638" y="4240213"/>
            <a:ext cx="7956550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文件分类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按文件的逻辑结构：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记录文件：由具有一定结构的记录组成（定长和不定长）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3300"/>
                </a:solidFill>
                <a:latin typeface="+mn-ea"/>
                <a:ea typeface="+mn-ea"/>
              </a:rPr>
              <a:t>流式文件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：由一个个字符（字节）数据顺序组成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3987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10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对文件的输入输出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89451" y="517025"/>
            <a:ext cx="77597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3200" dirty="0" smtClean="0">
                <a:solidFill>
                  <a:srgbClr val="0000CC"/>
                </a:solidFill>
                <a:latin typeface="+mn-ea"/>
                <a:ea typeface="+mn-ea"/>
              </a:rPr>
              <a:t>10.1 C</a:t>
            </a:r>
            <a:r>
              <a:rPr lang="zh-CN" altLang="en-US" sz="3200" dirty="0" smtClean="0">
                <a:solidFill>
                  <a:srgbClr val="0000CC"/>
                </a:solidFill>
                <a:latin typeface="+mn-ea"/>
                <a:ea typeface="+mn-ea"/>
              </a:rPr>
              <a:t>文件的有关基本知识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5D80814-8C59-4B1E-8040-AFF011EA3B6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7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9304" grpId="0" animBg="1" autoUpdateAnimBg="0"/>
      <p:bldP spid="107930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360363" y="681038"/>
            <a:ext cx="8461375" cy="239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按存储介质：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普通文件：存储介质文件（磁盘、磁带等）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6600"/>
                </a:solidFill>
                <a:latin typeface="+mn-ea"/>
                <a:ea typeface="+mn-ea"/>
              </a:rPr>
              <a:t>设备文件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：非存储介质（键盘、显示器、打印机等）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按数据的组织形式：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FF"/>
                </a:solidFill>
                <a:latin typeface="+mn-ea"/>
                <a:ea typeface="+mn-ea"/>
              </a:rPr>
              <a:t>文本文件：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ASCII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ea typeface="+mn-ea"/>
              </a:rPr>
              <a:t>文件，每个字节存放一个字符的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ASCII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ea typeface="+mn-ea"/>
              </a:rPr>
              <a:t>码</a:t>
            </a:r>
            <a:endParaRPr lang="zh-CN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FF"/>
                </a:solidFill>
                <a:latin typeface="+mn-ea"/>
                <a:ea typeface="+mn-ea"/>
              </a:rPr>
              <a:t>二进制文件：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ea typeface="+mn-ea"/>
              </a:rPr>
              <a:t>数据按其在内存中的存储形式原样存放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81352" name="Rectangle 8"/>
          <p:cNvSpPr>
            <a:spLocks noChangeArrowheads="1"/>
          </p:cNvSpPr>
          <p:nvPr/>
        </p:nvSpPr>
        <p:spPr bwMode="auto">
          <a:xfrm>
            <a:off x="360363" y="5081588"/>
            <a:ext cx="8461375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语言的文件是流式文件。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所谓流就是一系列的字节或者字符，输入输出数据流的开始和结束仅受程序控制，而不受物理符号（如回车符）的控制。这种文件称为</a:t>
            </a:r>
            <a:r>
              <a:rPr lang="zh-CN" altLang="en-US" sz="2000" dirty="0">
                <a:solidFill>
                  <a:srgbClr val="FF3300"/>
                </a:solidFill>
                <a:latin typeface="+mn-ea"/>
                <a:ea typeface="+mn-ea"/>
              </a:rPr>
              <a:t>流式文件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081354" name="Group 10"/>
          <p:cNvGrpSpPr/>
          <p:nvPr/>
        </p:nvGrpSpPr>
        <p:grpSpPr bwMode="auto">
          <a:xfrm>
            <a:off x="561975" y="3151188"/>
            <a:ext cx="8323263" cy="1833562"/>
            <a:chOff x="478" y="2685"/>
            <a:chExt cx="5243" cy="1155"/>
          </a:xfrm>
        </p:grpSpPr>
        <p:grpSp>
          <p:nvGrpSpPr>
            <p:cNvPr id="518154" name="Group 11"/>
            <p:cNvGrpSpPr/>
            <p:nvPr/>
          </p:nvGrpSpPr>
          <p:grpSpPr bwMode="auto">
            <a:xfrm>
              <a:off x="492" y="2685"/>
              <a:ext cx="2580" cy="291"/>
              <a:chOff x="375" y="1734"/>
              <a:chExt cx="2580" cy="291"/>
            </a:xfrm>
          </p:grpSpPr>
          <p:sp>
            <p:nvSpPr>
              <p:cNvPr id="518166" name="Text Box 12"/>
              <p:cNvSpPr txBox="1">
                <a:spLocks noChangeArrowheads="1"/>
              </p:cNvSpPr>
              <p:nvPr/>
            </p:nvSpPr>
            <p:spPr bwMode="auto">
              <a:xfrm>
                <a:off x="375" y="1734"/>
                <a:ext cx="596" cy="288"/>
              </a:xfrm>
              <a:prstGeom prst="rect">
                <a:avLst/>
              </a:prstGeom>
              <a:solidFill>
                <a:srgbClr val="005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1pPr>
                <a:lvl2pPr marL="742950" indent="-28575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2pPr>
                <a:lvl3pPr marL="11430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3pPr>
                <a:lvl4pPr marL="16002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4pPr>
                <a:lvl5pPr marL="20574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5pPr>
                <a:lvl6pPr marL="25146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6pPr>
                <a:lvl7pPr marL="29718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7pPr>
                <a:lvl8pPr marL="34290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8pPr>
                <a:lvl9pPr marL="38862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2400">
                    <a:solidFill>
                      <a:srgbClr val="FFFF66"/>
                    </a:solidFill>
                    <a:ea typeface="宋体" panose="02010600030101010101" pitchFamily="2" charset="-122"/>
                  </a:rPr>
                  <a:t>10000</a:t>
                </a:r>
                <a:endParaRPr lang="en-US" altLang="zh-CN" sz="2400">
                  <a:solidFill>
                    <a:srgbClr val="FFFF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8167" name="Line 13"/>
              <p:cNvSpPr>
                <a:spLocks noChangeShapeType="1"/>
              </p:cNvSpPr>
              <p:nvPr/>
            </p:nvSpPr>
            <p:spPr bwMode="auto">
              <a:xfrm flipV="1">
                <a:off x="969" y="1869"/>
                <a:ext cx="363" cy="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168" name="Text Box 14"/>
              <p:cNvSpPr txBox="1">
                <a:spLocks noChangeArrowheads="1"/>
              </p:cNvSpPr>
              <p:nvPr/>
            </p:nvSpPr>
            <p:spPr bwMode="auto">
              <a:xfrm>
                <a:off x="1316" y="1737"/>
                <a:ext cx="814" cy="288"/>
              </a:xfrm>
              <a:prstGeom prst="rect">
                <a:avLst/>
              </a:prstGeom>
              <a:solidFill>
                <a:srgbClr val="005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6000" rIns="36000" anchor="ctr">
                <a:spAutoFit/>
              </a:bodyPr>
              <a:lstStyle>
                <a:lvl1pPr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1pPr>
                <a:lvl2pPr marL="742950" indent="-28575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2pPr>
                <a:lvl3pPr marL="11430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3pPr>
                <a:lvl4pPr marL="16002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4pPr>
                <a:lvl5pPr marL="20574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5pPr>
                <a:lvl6pPr marL="25146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6pPr>
                <a:lvl7pPr marL="29718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7pPr>
                <a:lvl8pPr marL="34290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8pPr>
                <a:lvl9pPr marL="38862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2400">
                    <a:solidFill>
                      <a:srgbClr val="FFFF66"/>
                    </a:solidFill>
                    <a:ea typeface="宋体" panose="02010600030101010101" pitchFamily="2" charset="-122"/>
                  </a:rPr>
                  <a:t>00100111</a:t>
                </a:r>
                <a:endParaRPr lang="en-US" altLang="zh-CN" sz="2400">
                  <a:solidFill>
                    <a:srgbClr val="FFFF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8169" name="Text Box 15"/>
              <p:cNvSpPr txBox="1">
                <a:spLocks noChangeArrowheads="1"/>
              </p:cNvSpPr>
              <p:nvPr/>
            </p:nvSpPr>
            <p:spPr bwMode="auto">
              <a:xfrm>
                <a:off x="2141" y="1737"/>
                <a:ext cx="814" cy="288"/>
              </a:xfrm>
              <a:prstGeom prst="rect">
                <a:avLst/>
              </a:prstGeom>
              <a:solidFill>
                <a:srgbClr val="005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6000" rIns="36000" anchor="ctr">
                <a:spAutoFit/>
              </a:bodyPr>
              <a:lstStyle>
                <a:lvl1pPr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1pPr>
                <a:lvl2pPr marL="742950" indent="-28575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2pPr>
                <a:lvl3pPr marL="11430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3pPr>
                <a:lvl4pPr marL="16002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4pPr>
                <a:lvl5pPr marL="20574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5pPr>
                <a:lvl6pPr marL="25146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6pPr>
                <a:lvl7pPr marL="29718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7pPr>
                <a:lvl8pPr marL="34290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8pPr>
                <a:lvl9pPr marL="38862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2400">
                    <a:solidFill>
                      <a:srgbClr val="FFFF66"/>
                    </a:solidFill>
                    <a:ea typeface="宋体" panose="02010600030101010101" pitchFamily="2" charset="-122"/>
                  </a:rPr>
                  <a:t>00010000</a:t>
                </a:r>
                <a:endParaRPr lang="en-US" altLang="zh-CN" sz="2400">
                  <a:solidFill>
                    <a:srgbClr val="FFFF66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18155" name="Group 16"/>
            <p:cNvGrpSpPr/>
            <p:nvPr/>
          </p:nvGrpSpPr>
          <p:grpSpPr bwMode="auto">
            <a:xfrm>
              <a:off x="488" y="3156"/>
              <a:ext cx="5233" cy="294"/>
              <a:chOff x="488" y="3156"/>
              <a:chExt cx="5233" cy="294"/>
            </a:xfrm>
          </p:grpSpPr>
          <p:sp>
            <p:nvSpPr>
              <p:cNvPr id="518160" name="Text Box 17"/>
              <p:cNvSpPr txBox="1">
                <a:spLocks noChangeArrowheads="1"/>
              </p:cNvSpPr>
              <p:nvPr/>
            </p:nvSpPr>
            <p:spPr bwMode="auto">
              <a:xfrm>
                <a:off x="1608" y="3162"/>
                <a:ext cx="814" cy="288"/>
              </a:xfrm>
              <a:prstGeom prst="rect">
                <a:avLst/>
              </a:prstGeom>
              <a:solidFill>
                <a:srgbClr val="00005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6000" rIns="36000" anchor="ctr">
                <a:spAutoFit/>
              </a:bodyPr>
              <a:lstStyle>
                <a:lvl1pPr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1pPr>
                <a:lvl2pPr marL="742950" indent="-28575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2pPr>
                <a:lvl3pPr marL="11430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3pPr>
                <a:lvl4pPr marL="16002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4pPr>
                <a:lvl5pPr marL="20574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5pPr>
                <a:lvl6pPr marL="25146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6pPr>
                <a:lvl7pPr marL="29718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7pPr>
                <a:lvl8pPr marL="34290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8pPr>
                <a:lvl9pPr marL="38862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2400">
                    <a:solidFill>
                      <a:srgbClr val="FFFF66"/>
                    </a:solidFill>
                    <a:ea typeface="宋体" panose="02010600030101010101" pitchFamily="2" charset="-122"/>
                  </a:rPr>
                  <a:t>00110001</a:t>
                </a:r>
                <a:endParaRPr lang="en-US" altLang="zh-CN" sz="2400">
                  <a:solidFill>
                    <a:srgbClr val="FFFF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8161" name="Text Box 18"/>
              <p:cNvSpPr txBox="1">
                <a:spLocks noChangeArrowheads="1"/>
              </p:cNvSpPr>
              <p:nvPr/>
            </p:nvSpPr>
            <p:spPr bwMode="auto">
              <a:xfrm>
                <a:off x="2431" y="3159"/>
                <a:ext cx="814" cy="288"/>
              </a:xfrm>
              <a:prstGeom prst="rect">
                <a:avLst/>
              </a:prstGeom>
              <a:solidFill>
                <a:srgbClr val="00005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6000" rIns="36000" anchor="ctr">
                <a:spAutoFit/>
              </a:bodyPr>
              <a:lstStyle>
                <a:lvl1pPr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1pPr>
                <a:lvl2pPr marL="742950" indent="-28575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2pPr>
                <a:lvl3pPr marL="11430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3pPr>
                <a:lvl4pPr marL="16002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4pPr>
                <a:lvl5pPr marL="20574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5pPr>
                <a:lvl6pPr marL="25146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6pPr>
                <a:lvl7pPr marL="29718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7pPr>
                <a:lvl8pPr marL="34290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8pPr>
                <a:lvl9pPr marL="38862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2400">
                    <a:solidFill>
                      <a:srgbClr val="FFFF66"/>
                    </a:solidFill>
                    <a:ea typeface="宋体" panose="02010600030101010101" pitchFamily="2" charset="-122"/>
                  </a:rPr>
                  <a:t>00110000</a:t>
                </a:r>
                <a:endParaRPr lang="en-US" altLang="zh-CN" sz="2400">
                  <a:solidFill>
                    <a:srgbClr val="FFFF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8162" name="Text Box 19"/>
              <p:cNvSpPr txBox="1">
                <a:spLocks noChangeArrowheads="1"/>
              </p:cNvSpPr>
              <p:nvPr/>
            </p:nvSpPr>
            <p:spPr bwMode="auto">
              <a:xfrm>
                <a:off x="3253" y="3159"/>
                <a:ext cx="814" cy="288"/>
              </a:xfrm>
              <a:prstGeom prst="rect">
                <a:avLst/>
              </a:prstGeom>
              <a:solidFill>
                <a:srgbClr val="00005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6000" rIns="36000" anchor="ctr">
                <a:spAutoFit/>
              </a:bodyPr>
              <a:lstStyle>
                <a:lvl1pPr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1pPr>
                <a:lvl2pPr marL="742950" indent="-28575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2pPr>
                <a:lvl3pPr marL="11430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3pPr>
                <a:lvl4pPr marL="16002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4pPr>
                <a:lvl5pPr marL="20574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5pPr>
                <a:lvl6pPr marL="25146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6pPr>
                <a:lvl7pPr marL="29718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7pPr>
                <a:lvl8pPr marL="34290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8pPr>
                <a:lvl9pPr marL="38862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2400">
                    <a:solidFill>
                      <a:srgbClr val="FFFF66"/>
                    </a:solidFill>
                    <a:ea typeface="宋体" panose="02010600030101010101" pitchFamily="2" charset="-122"/>
                  </a:rPr>
                  <a:t>00110000</a:t>
                </a:r>
                <a:endParaRPr lang="en-US" altLang="zh-CN" sz="2400">
                  <a:solidFill>
                    <a:srgbClr val="FFFF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8163" name="Text Box 20"/>
              <p:cNvSpPr txBox="1">
                <a:spLocks noChangeArrowheads="1"/>
              </p:cNvSpPr>
              <p:nvPr/>
            </p:nvSpPr>
            <p:spPr bwMode="auto">
              <a:xfrm>
                <a:off x="4078" y="3159"/>
                <a:ext cx="814" cy="288"/>
              </a:xfrm>
              <a:prstGeom prst="rect">
                <a:avLst/>
              </a:prstGeom>
              <a:solidFill>
                <a:srgbClr val="00005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6000" rIns="36000" anchor="ctr">
                <a:spAutoFit/>
              </a:bodyPr>
              <a:lstStyle>
                <a:lvl1pPr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1pPr>
                <a:lvl2pPr marL="742950" indent="-28575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2pPr>
                <a:lvl3pPr marL="11430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3pPr>
                <a:lvl4pPr marL="16002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4pPr>
                <a:lvl5pPr marL="20574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5pPr>
                <a:lvl6pPr marL="25146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6pPr>
                <a:lvl7pPr marL="29718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7pPr>
                <a:lvl8pPr marL="34290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8pPr>
                <a:lvl9pPr marL="38862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2400">
                    <a:solidFill>
                      <a:srgbClr val="FFFF66"/>
                    </a:solidFill>
                    <a:ea typeface="宋体" panose="02010600030101010101" pitchFamily="2" charset="-122"/>
                  </a:rPr>
                  <a:t>00110000</a:t>
                </a:r>
                <a:endParaRPr lang="en-US" altLang="zh-CN" sz="2400">
                  <a:solidFill>
                    <a:srgbClr val="FFFF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8164" name="Text Box 21"/>
              <p:cNvSpPr txBox="1">
                <a:spLocks noChangeArrowheads="1"/>
              </p:cNvSpPr>
              <p:nvPr/>
            </p:nvSpPr>
            <p:spPr bwMode="auto">
              <a:xfrm>
                <a:off x="4907" y="3156"/>
                <a:ext cx="814" cy="288"/>
              </a:xfrm>
              <a:prstGeom prst="rect">
                <a:avLst/>
              </a:prstGeom>
              <a:solidFill>
                <a:srgbClr val="00005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6000" rIns="36000" anchor="ctr">
                <a:spAutoFit/>
              </a:bodyPr>
              <a:lstStyle>
                <a:lvl1pPr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1pPr>
                <a:lvl2pPr marL="742950" indent="-28575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2pPr>
                <a:lvl3pPr marL="11430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3pPr>
                <a:lvl4pPr marL="16002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4pPr>
                <a:lvl5pPr marL="20574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5pPr>
                <a:lvl6pPr marL="25146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6pPr>
                <a:lvl7pPr marL="29718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7pPr>
                <a:lvl8pPr marL="34290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8pPr>
                <a:lvl9pPr marL="38862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2400">
                    <a:solidFill>
                      <a:srgbClr val="FFFF66"/>
                    </a:solidFill>
                    <a:ea typeface="宋体" panose="02010600030101010101" pitchFamily="2" charset="-122"/>
                  </a:rPr>
                  <a:t>00110000</a:t>
                </a:r>
                <a:endParaRPr lang="en-US" altLang="zh-CN" sz="2400">
                  <a:solidFill>
                    <a:srgbClr val="FFFF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8165" name="Text Box 22"/>
              <p:cNvSpPr txBox="1">
                <a:spLocks noChangeArrowheads="1"/>
              </p:cNvSpPr>
              <p:nvPr/>
            </p:nvSpPr>
            <p:spPr bwMode="auto">
              <a:xfrm>
                <a:off x="488" y="3159"/>
                <a:ext cx="1037" cy="288"/>
              </a:xfrm>
              <a:prstGeom prst="rect">
                <a:avLst/>
              </a:prstGeom>
              <a:solidFill>
                <a:srgbClr val="00005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1pPr>
                <a:lvl2pPr marL="742950" indent="-28575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2pPr>
                <a:lvl3pPr marL="11430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3pPr>
                <a:lvl4pPr marL="16002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4pPr>
                <a:lvl5pPr marL="20574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5pPr>
                <a:lvl6pPr marL="25146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6pPr>
                <a:lvl7pPr marL="29718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7pPr>
                <a:lvl8pPr marL="34290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8pPr>
                <a:lvl9pPr marL="38862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2400">
                    <a:solidFill>
                      <a:srgbClr val="FFFF66"/>
                    </a:solidFill>
                    <a:ea typeface="宋体" panose="02010600030101010101" pitchFamily="2" charset="-122"/>
                  </a:rPr>
                  <a:t>ASCII</a:t>
                </a:r>
                <a:r>
                  <a:rPr lang="zh-CN" altLang="en-US" sz="2400">
                    <a:solidFill>
                      <a:srgbClr val="FFFF66"/>
                    </a:solidFill>
                    <a:ea typeface="宋体" panose="02010600030101010101" pitchFamily="2" charset="-122"/>
                  </a:rPr>
                  <a:t>文件</a:t>
                </a:r>
                <a:endParaRPr lang="zh-CN" altLang="en-US" sz="2400">
                  <a:solidFill>
                    <a:srgbClr val="FFFF66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18156" name="Group 23"/>
            <p:cNvGrpSpPr/>
            <p:nvPr/>
          </p:nvGrpSpPr>
          <p:grpSpPr bwMode="auto">
            <a:xfrm>
              <a:off x="478" y="3549"/>
              <a:ext cx="2761" cy="291"/>
              <a:chOff x="346" y="2592"/>
              <a:chExt cx="2761" cy="291"/>
            </a:xfrm>
          </p:grpSpPr>
          <p:sp>
            <p:nvSpPr>
              <p:cNvPr id="518157" name="Text Box 24"/>
              <p:cNvSpPr txBox="1">
                <a:spLocks noChangeArrowheads="1"/>
              </p:cNvSpPr>
              <p:nvPr/>
            </p:nvSpPr>
            <p:spPr bwMode="auto">
              <a:xfrm>
                <a:off x="1476" y="2595"/>
                <a:ext cx="814" cy="288"/>
              </a:xfrm>
              <a:prstGeom prst="rect">
                <a:avLst/>
              </a:prstGeom>
              <a:solidFill>
                <a:srgbClr val="005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6000" rIns="36000" anchor="ctr">
                <a:spAutoFit/>
              </a:bodyPr>
              <a:lstStyle>
                <a:lvl1pPr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1pPr>
                <a:lvl2pPr marL="742950" indent="-28575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2pPr>
                <a:lvl3pPr marL="11430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3pPr>
                <a:lvl4pPr marL="16002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4pPr>
                <a:lvl5pPr marL="20574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5pPr>
                <a:lvl6pPr marL="25146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6pPr>
                <a:lvl7pPr marL="29718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7pPr>
                <a:lvl8pPr marL="34290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8pPr>
                <a:lvl9pPr marL="38862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2400">
                    <a:solidFill>
                      <a:srgbClr val="FFFF66"/>
                    </a:solidFill>
                    <a:ea typeface="宋体" panose="02010600030101010101" pitchFamily="2" charset="-122"/>
                  </a:rPr>
                  <a:t>00100111</a:t>
                </a:r>
                <a:endParaRPr lang="en-US" altLang="zh-CN" sz="2400">
                  <a:solidFill>
                    <a:srgbClr val="FFFF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8158" name="Text Box 25"/>
              <p:cNvSpPr txBox="1">
                <a:spLocks noChangeArrowheads="1"/>
              </p:cNvSpPr>
              <p:nvPr/>
            </p:nvSpPr>
            <p:spPr bwMode="auto">
              <a:xfrm>
                <a:off x="2293" y="2595"/>
                <a:ext cx="814" cy="288"/>
              </a:xfrm>
              <a:prstGeom prst="rect">
                <a:avLst/>
              </a:prstGeom>
              <a:solidFill>
                <a:srgbClr val="005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6000" rIns="36000" anchor="ctr">
                <a:spAutoFit/>
              </a:bodyPr>
              <a:lstStyle>
                <a:lvl1pPr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1pPr>
                <a:lvl2pPr marL="742950" indent="-28575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2pPr>
                <a:lvl3pPr marL="11430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3pPr>
                <a:lvl4pPr marL="16002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4pPr>
                <a:lvl5pPr marL="20574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5pPr>
                <a:lvl6pPr marL="25146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6pPr>
                <a:lvl7pPr marL="29718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7pPr>
                <a:lvl8pPr marL="34290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8pPr>
                <a:lvl9pPr marL="38862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2400">
                    <a:solidFill>
                      <a:srgbClr val="FFFF66"/>
                    </a:solidFill>
                    <a:ea typeface="宋体" panose="02010600030101010101" pitchFamily="2" charset="-122"/>
                  </a:rPr>
                  <a:t>00010000</a:t>
                </a:r>
                <a:endParaRPr lang="en-US" altLang="zh-CN" sz="2400">
                  <a:solidFill>
                    <a:srgbClr val="FFFF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8159" name="Text Box 26"/>
              <p:cNvSpPr txBox="1">
                <a:spLocks noChangeArrowheads="1"/>
              </p:cNvSpPr>
              <p:nvPr/>
            </p:nvSpPr>
            <p:spPr bwMode="auto">
              <a:xfrm>
                <a:off x="346" y="2592"/>
                <a:ext cx="1016" cy="288"/>
              </a:xfrm>
              <a:prstGeom prst="rect">
                <a:avLst/>
              </a:prstGeom>
              <a:solidFill>
                <a:srgbClr val="005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6000" rIns="36000" anchor="ctr">
                <a:spAutoFit/>
              </a:bodyPr>
              <a:lstStyle>
                <a:lvl1pPr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1pPr>
                <a:lvl2pPr marL="742950" indent="-28575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2pPr>
                <a:lvl3pPr marL="11430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3pPr>
                <a:lvl4pPr marL="16002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4pPr>
                <a:lvl5pPr marL="2057400" indent="-228600" defTabSz="7620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5pPr>
                <a:lvl6pPr marL="25146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6pPr>
                <a:lvl7pPr marL="29718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7pPr>
                <a:lvl8pPr marL="34290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8pPr>
                <a:lvl9pPr marL="3886200" indent="-228600" defTabSz="7620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2400">
                    <a:solidFill>
                      <a:srgbClr val="FFFF66"/>
                    </a:solidFill>
                    <a:ea typeface="宋体" panose="02010600030101010101" pitchFamily="2" charset="-122"/>
                  </a:rPr>
                  <a:t>二进制文件</a:t>
                </a:r>
                <a:endParaRPr lang="zh-CN" altLang="en-US" sz="2400">
                  <a:solidFill>
                    <a:srgbClr val="FFFF66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6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3987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对文件的输入输出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5D80814-8C59-4B1E-8040-AFF011EA3B6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8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135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175" name="Group 33"/>
          <p:cNvGrpSpPr/>
          <p:nvPr/>
        </p:nvGrpSpPr>
        <p:grpSpPr bwMode="auto">
          <a:xfrm>
            <a:off x="576263" y="1822450"/>
            <a:ext cx="8320087" cy="2628899"/>
            <a:chOff x="363" y="1148"/>
            <a:chExt cx="5241" cy="1656"/>
          </a:xfrm>
        </p:grpSpPr>
        <p:sp>
          <p:nvSpPr>
            <p:cNvPr id="519178" name="Text Box 9"/>
            <p:cNvSpPr txBox="1">
              <a:spLocks noChangeArrowheads="1"/>
            </p:cNvSpPr>
            <p:nvPr/>
          </p:nvSpPr>
          <p:spPr bwMode="auto">
            <a:xfrm>
              <a:off x="547" y="1148"/>
              <a:ext cx="15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+mn-ea"/>
                  <a:ea typeface="+mn-ea"/>
                </a:rPr>
                <a:t>如   </a:t>
              </a:r>
              <a:r>
                <a:rPr lang="en-US" altLang="zh-CN" sz="2400" dirty="0" err="1">
                  <a:solidFill>
                    <a:schemeClr val="tx1"/>
                  </a:solidFill>
                  <a:latin typeface="+mn-ea"/>
                  <a:ea typeface="+mn-ea"/>
                </a:rPr>
                <a:t>int</a:t>
              </a:r>
              <a:r>
                <a:rPr lang="zh-CN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型数10000</a:t>
              </a:r>
              <a:endParaRPr lang="en-US" altLang="zh-CN" sz="24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519179" name="Group 32"/>
            <p:cNvGrpSpPr/>
            <p:nvPr/>
          </p:nvGrpSpPr>
          <p:grpSpPr bwMode="auto">
            <a:xfrm>
              <a:off x="363" y="1183"/>
              <a:ext cx="5241" cy="1621"/>
              <a:chOff x="363" y="1183"/>
              <a:chExt cx="5241" cy="1621"/>
            </a:xfrm>
          </p:grpSpPr>
          <p:grpSp>
            <p:nvGrpSpPr>
              <p:cNvPr id="519180" name="Group 30"/>
              <p:cNvGrpSpPr/>
              <p:nvPr/>
            </p:nvGrpSpPr>
            <p:grpSpPr bwMode="auto">
              <a:xfrm>
                <a:off x="363" y="1748"/>
                <a:ext cx="1492" cy="757"/>
                <a:chOff x="363" y="1748"/>
                <a:chExt cx="1492" cy="757"/>
              </a:xfrm>
            </p:grpSpPr>
            <p:sp>
              <p:nvSpPr>
                <p:cNvPr id="519194" name="Rectangle 12"/>
                <p:cNvSpPr>
                  <a:spLocks noChangeArrowheads="1"/>
                </p:cNvSpPr>
                <p:nvPr/>
              </p:nvSpPr>
              <p:spPr bwMode="auto">
                <a:xfrm>
                  <a:off x="500" y="1748"/>
                  <a:ext cx="1355" cy="25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2000" b="0">
                      <a:solidFill>
                        <a:schemeClr val="tx1"/>
                      </a:solidFill>
                    </a:rPr>
                    <a:t>0010011100010000</a:t>
                  </a:r>
                  <a:endParaRPr lang="en-US" altLang="zh-CN" sz="20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9195" name="Line 13"/>
                <p:cNvSpPr>
                  <a:spLocks noChangeShapeType="1"/>
                </p:cNvSpPr>
                <p:nvPr/>
              </p:nvSpPr>
              <p:spPr bwMode="auto">
                <a:xfrm>
                  <a:off x="1178" y="1748"/>
                  <a:ext cx="0" cy="256"/>
                </a:xfrm>
                <a:prstGeom prst="line">
                  <a:avLst/>
                </a:prstGeom>
                <a:noFill/>
                <a:ln w="9525" cap="rnd">
                  <a:solidFill>
                    <a:schemeClr val="tx2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9196" name="AutoShape 14"/>
                <p:cNvSpPr>
                  <a:spLocks noChangeArrowheads="1"/>
                </p:cNvSpPr>
                <p:nvPr/>
              </p:nvSpPr>
              <p:spPr bwMode="auto">
                <a:xfrm>
                  <a:off x="363" y="2194"/>
                  <a:ext cx="1067" cy="311"/>
                </a:xfrm>
                <a:prstGeom prst="wedgeEllipseCallout">
                  <a:avLst>
                    <a:gd name="adj1" fmla="val 26384"/>
                    <a:gd name="adj2" fmla="val -116236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rgbClr val="FF0000"/>
                      </a:solidFill>
                    </a:rPr>
                    <a:t>内存存储形式</a:t>
                  </a:r>
                  <a:endParaRPr lang="zh-CN" altLang="en-US" sz="20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519181" name="Group 31"/>
              <p:cNvGrpSpPr/>
              <p:nvPr/>
            </p:nvGrpSpPr>
            <p:grpSpPr bwMode="auto">
              <a:xfrm>
                <a:off x="2307" y="1978"/>
                <a:ext cx="2106" cy="826"/>
                <a:chOff x="2307" y="1978"/>
                <a:chExt cx="2106" cy="826"/>
              </a:xfrm>
            </p:grpSpPr>
            <p:sp>
              <p:nvSpPr>
                <p:cNvPr id="519191" name="Rectangle 16"/>
                <p:cNvSpPr>
                  <a:spLocks noChangeArrowheads="1"/>
                </p:cNvSpPr>
                <p:nvPr/>
              </p:nvSpPr>
              <p:spPr bwMode="auto">
                <a:xfrm>
                  <a:off x="2307" y="1978"/>
                  <a:ext cx="1355" cy="25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2000" b="0">
                      <a:solidFill>
                        <a:schemeClr val="tx1"/>
                      </a:solidFill>
                    </a:rPr>
                    <a:t>0010011100010000</a:t>
                  </a:r>
                  <a:endParaRPr lang="en-US" altLang="zh-CN" sz="20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9192" name="Line 17"/>
                <p:cNvSpPr>
                  <a:spLocks noChangeShapeType="1"/>
                </p:cNvSpPr>
                <p:nvPr/>
              </p:nvSpPr>
              <p:spPr bwMode="auto">
                <a:xfrm>
                  <a:off x="2989" y="1982"/>
                  <a:ext cx="0" cy="255"/>
                </a:xfrm>
                <a:prstGeom prst="line">
                  <a:avLst/>
                </a:prstGeom>
                <a:noFill/>
                <a:ln w="9525" cap="rnd">
                  <a:solidFill>
                    <a:schemeClr val="tx2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9193" name="AutoShape 18"/>
                <p:cNvSpPr>
                  <a:spLocks noChangeArrowheads="1"/>
                </p:cNvSpPr>
                <p:nvPr/>
              </p:nvSpPr>
              <p:spPr bwMode="auto">
                <a:xfrm>
                  <a:off x="3346" y="2493"/>
                  <a:ext cx="1067" cy="311"/>
                </a:xfrm>
                <a:prstGeom prst="wedgeEllipseCallout">
                  <a:avLst>
                    <a:gd name="adj1" fmla="val -84866"/>
                    <a:gd name="adj2" fmla="val -134889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rgbClr val="FF0000"/>
                      </a:solidFill>
                    </a:rPr>
                    <a:t>二进制形式</a:t>
                  </a:r>
                  <a:endParaRPr lang="zh-CN" altLang="en-US" sz="20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519182" name="Group 19"/>
              <p:cNvGrpSpPr/>
              <p:nvPr/>
            </p:nvGrpSpPr>
            <p:grpSpPr bwMode="auto">
              <a:xfrm>
                <a:off x="2315" y="1183"/>
                <a:ext cx="3289" cy="607"/>
                <a:chOff x="2471" y="367"/>
                <a:chExt cx="3289" cy="607"/>
              </a:xfrm>
            </p:grpSpPr>
            <p:sp>
              <p:nvSpPr>
                <p:cNvPr id="519185" name="Rectangle 20"/>
                <p:cNvSpPr>
                  <a:spLocks noChangeArrowheads="1"/>
                </p:cNvSpPr>
                <p:nvPr/>
              </p:nvSpPr>
              <p:spPr bwMode="auto">
                <a:xfrm>
                  <a:off x="2471" y="708"/>
                  <a:ext cx="3289" cy="25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2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2000" b="0">
                      <a:solidFill>
                        <a:schemeClr val="tx1"/>
                      </a:solidFill>
                    </a:rPr>
                    <a:t>0011000100110000001100000011000000110000</a:t>
                  </a:r>
                  <a:endParaRPr lang="en-US" altLang="zh-CN" sz="20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9186" name="Line 21"/>
                <p:cNvSpPr>
                  <a:spLocks noChangeShapeType="1"/>
                </p:cNvSpPr>
                <p:nvPr/>
              </p:nvSpPr>
              <p:spPr bwMode="auto">
                <a:xfrm>
                  <a:off x="3154" y="711"/>
                  <a:ext cx="0" cy="256"/>
                </a:xfrm>
                <a:prstGeom prst="line">
                  <a:avLst/>
                </a:prstGeom>
                <a:noFill/>
                <a:ln w="9525" cap="rnd">
                  <a:solidFill>
                    <a:schemeClr val="tx2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9187" name="Line 22"/>
                <p:cNvSpPr>
                  <a:spLocks noChangeShapeType="1"/>
                </p:cNvSpPr>
                <p:nvPr/>
              </p:nvSpPr>
              <p:spPr bwMode="auto">
                <a:xfrm>
                  <a:off x="3806" y="718"/>
                  <a:ext cx="0" cy="256"/>
                </a:xfrm>
                <a:prstGeom prst="line">
                  <a:avLst/>
                </a:prstGeom>
                <a:noFill/>
                <a:ln w="9525" cap="rnd">
                  <a:solidFill>
                    <a:schemeClr val="tx2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9188" name="Line 23"/>
                <p:cNvSpPr>
                  <a:spLocks noChangeShapeType="1"/>
                </p:cNvSpPr>
                <p:nvPr/>
              </p:nvSpPr>
              <p:spPr bwMode="auto">
                <a:xfrm>
                  <a:off x="4450" y="707"/>
                  <a:ext cx="0" cy="256"/>
                </a:xfrm>
                <a:prstGeom prst="line">
                  <a:avLst/>
                </a:prstGeom>
                <a:noFill/>
                <a:ln w="9525" cap="rnd">
                  <a:solidFill>
                    <a:schemeClr val="tx2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9189" name="Line 24"/>
                <p:cNvSpPr>
                  <a:spLocks noChangeShapeType="1"/>
                </p:cNvSpPr>
                <p:nvPr/>
              </p:nvSpPr>
              <p:spPr bwMode="auto">
                <a:xfrm>
                  <a:off x="5072" y="717"/>
                  <a:ext cx="0" cy="256"/>
                </a:xfrm>
                <a:prstGeom prst="line">
                  <a:avLst/>
                </a:prstGeom>
                <a:noFill/>
                <a:ln w="9525" cap="rnd">
                  <a:solidFill>
                    <a:schemeClr val="tx2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9190" name="AutoShape 25"/>
                <p:cNvSpPr>
                  <a:spLocks noChangeArrowheads="1"/>
                </p:cNvSpPr>
                <p:nvPr/>
              </p:nvSpPr>
              <p:spPr bwMode="auto">
                <a:xfrm>
                  <a:off x="4312" y="367"/>
                  <a:ext cx="1222" cy="277"/>
                </a:xfrm>
                <a:prstGeom prst="wedgeEllipseCallout">
                  <a:avLst>
                    <a:gd name="adj1" fmla="val -64731"/>
                    <a:gd name="adj2" fmla="val 73468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703060505090304" pitchFamily="18" charset="0"/>
                      <a:ea typeface="楷体_GB2312"/>
                      <a:cs typeface="楷体_GB231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rgbClr val="FF0000"/>
                      </a:solidFill>
                    </a:rPr>
                    <a:t>ASCII</a:t>
                  </a:r>
                  <a:r>
                    <a:rPr lang="zh-CN" altLang="zh-CN" sz="2000">
                      <a:solidFill>
                        <a:srgbClr val="FF0000"/>
                      </a:solidFill>
                    </a:rPr>
                    <a:t>形式</a:t>
                  </a:r>
                  <a:endParaRPr lang="zh-CN" altLang="en-US" sz="200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519183" name="Line 26"/>
              <p:cNvSpPr>
                <a:spLocks noChangeShapeType="1"/>
              </p:cNvSpPr>
              <p:nvPr/>
            </p:nvSpPr>
            <p:spPr bwMode="auto">
              <a:xfrm flipV="1">
                <a:off x="1934" y="1682"/>
                <a:ext cx="333" cy="20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184" name="Line 27"/>
              <p:cNvSpPr>
                <a:spLocks noChangeShapeType="1"/>
              </p:cNvSpPr>
              <p:nvPr/>
            </p:nvSpPr>
            <p:spPr bwMode="auto">
              <a:xfrm>
                <a:off x="1934" y="1882"/>
                <a:ext cx="333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83420" name="AutoShape 28"/>
          <p:cNvSpPr>
            <a:spLocks noChangeArrowheads="1"/>
          </p:cNvSpPr>
          <p:nvPr/>
        </p:nvSpPr>
        <p:spPr bwMode="auto">
          <a:xfrm>
            <a:off x="1809750" y="682625"/>
            <a:ext cx="5146675" cy="860425"/>
          </a:xfrm>
          <a:prstGeom prst="wedgeRectCallout">
            <a:avLst>
              <a:gd name="adj1" fmla="val 7713"/>
              <a:gd name="adj2" fmla="val 143171"/>
            </a:avLst>
          </a:prstGeom>
          <a:solidFill>
            <a:schemeClr val="bg1"/>
          </a:solidFill>
          <a:ln w="38100">
            <a:solidFill>
              <a:srgbClr val="33CCCC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文本文件特点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存储量大、速度慢、便于对字符操作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83421" name="AutoShape 29"/>
          <p:cNvSpPr>
            <a:spLocks noChangeArrowheads="1"/>
          </p:cNvSpPr>
          <p:nvPr/>
        </p:nvSpPr>
        <p:spPr bwMode="auto">
          <a:xfrm>
            <a:off x="1066800" y="4645025"/>
            <a:ext cx="5454650" cy="860425"/>
          </a:xfrm>
          <a:prstGeom prst="wedgeRectCallout">
            <a:avLst>
              <a:gd name="adj1" fmla="val 5356"/>
              <a:gd name="adj2" fmla="val -167713"/>
            </a:avLst>
          </a:prstGeom>
          <a:solidFill>
            <a:schemeClr val="bg1"/>
          </a:solidFill>
          <a:ln w="38100">
            <a:solidFill>
              <a:srgbClr val="33CCCC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二进制文件特点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存储量小、速度快、便于存放中间结果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9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3987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kumimoji="1" lang="zh-CN" altLang="en-US" b="1" dirty="0" smtClean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对文件的输入输出</a:t>
            </a:r>
            <a:endParaRPr kumimoji="1" lang="zh-CN" altLang="en-US" b="1" dirty="0">
              <a:solidFill>
                <a:srgbClr val="33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5D80814-8C59-4B1E-8040-AFF011EA3B6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8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8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3420" grpId="0" animBg="1" autoUpdateAnimBg="0"/>
      <p:bldP spid="108342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655638" y="681038"/>
            <a:ext cx="7956550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zh-CN" sz="2800" dirty="0">
                <a:solidFill>
                  <a:schemeClr val="tx1"/>
                </a:solidFill>
                <a:latin typeface="+mn-ea"/>
                <a:ea typeface="+mn-ea"/>
              </a:rPr>
              <a:t>文件处理方法</a:t>
            </a:r>
            <a:endParaRPr lang="zh-CN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缓冲文件系统：</a:t>
            </a:r>
            <a:r>
              <a:rPr lang="zh-CN" altLang="en-US" sz="2400" dirty="0">
                <a:solidFill>
                  <a:srgbClr val="006600"/>
                </a:solidFill>
                <a:latin typeface="+mn-ea"/>
                <a:ea typeface="+mn-ea"/>
              </a:rPr>
              <a:t>高级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文件系统，系统自动为正在使用的文件开辟内存缓冲区。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可减少主机和外部设备频繁交换数据的次数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非缓冲文件系统：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低级文件系统，由用户在程序中为每个文件设定缓冲区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085486" name="Group 46"/>
          <p:cNvGrpSpPr/>
          <p:nvPr/>
        </p:nvGrpSpPr>
        <p:grpSpPr bwMode="auto">
          <a:xfrm>
            <a:off x="217488" y="2932113"/>
            <a:ext cx="5689600" cy="3449637"/>
            <a:chOff x="137" y="1802"/>
            <a:chExt cx="3584" cy="2173"/>
          </a:xfrm>
        </p:grpSpPr>
        <p:grpSp>
          <p:nvGrpSpPr>
            <p:cNvPr id="520214" name="Group 45"/>
            <p:cNvGrpSpPr/>
            <p:nvPr/>
          </p:nvGrpSpPr>
          <p:grpSpPr bwMode="auto">
            <a:xfrm>
              <a:off x="137" y="2103"/>
              <a:ext cx="3584" cy="1872"/>
              <a:chOff x="137" y="2103"/>
              <a:chExt cx="3584" cy="1872"/>
            </a:xfrm>
          </p:grpSpPr>
          <p:sp>
            <p:nvSpPr>
              <p:cNvPr id="520216" name="Rectangle 10"/>
              <p:cNvSpPr>
                <a:spLocks noChangeArrowheads="1"/>
              </p:cNvSpPr>
              <p:nvPr/>
            </p:nvSpPr>
            <p:spPr bwMode="auto">
              <a:xfrm>
                <a:off x="137" y="2103"/>
                <a:ext cx="2400" cy="17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9pPr>
              </a:lstStyle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0217" name="Rectangle 11"/>
              <p:cNvSpPr>
                <a:spLocks noChangeArrowheads="1"/>
              </p:cNvSpPr>
              <p:nvPr/>
            </p:nvSpPr>
            <p:spPr bwMode="auto">
              <a:xfrm>
                <a:off x="377" y="2919"/>
                <a:ext cx="67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9pPr>
              </a:lstStyle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0218" name="Line 12"/>
              <p:cNvSpPr>
                <a:spLocks noChangeShapeType="1"/>
              </p:cNvSpPr>
              <p:nvPr/>
            </p:nvSpPr>
            <p:spPr bwMode="auto">
              <a:xfrm>
                <a:off x="713" y="2919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520219" name="Line 13"/>
              <p:cNvSpPr>
                <a:spLocks noChangeShapeType="1"/>
              </p:cNvSpPr>
              <p:nvPr/>
            </p:nvSpPr>
            <p:spPr bwMode="auto">
              <a:xfrm>
                <a:off x="713" y="3159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520220" name="Rectangle 14"/>
              <p:cNvSpPr>
                <a:spLocks noChangeArrowheads="1"/>
              </p:cNvSpPr>
              <p:nvPr/>
            </p:nvSpPr>
            <p:spPr bwMode="auto">
              <a:xfrm>
                <a:off x="1385" y="2391"/>
                <a:ext cx="1008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9pPr>
              </a:lstStyle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0221" name="Rectangle 15"/>
              <p:cNvSpPr>
                <a:spLocks noChangeArrowheads="1"/>
              </p:cNvSpPr>
              <p:nvPr/>
            </p:nvSpPr>
            <p:spPr bwMode="auto">
              <a:xfrm>
                <a:off x="1385" y="3159"/>
                <a:ext cx="1008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9pPr>
              </a:lstStyle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0222" name="Oval 16"/>
              <p:cNvSpPr>
                <a:spLocks noChangeArrowheads="1"/>
              </p:cNvSpPr>
              <p:nvPr/>
            </p:nvSpPr>
            <p:spPr bwMode="auto">
              <a:xfrm>
                <a:off x="2965" y="3303"/>
                <a:ext cx="720" cy="6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9pPr>
              </a:lstStyle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0223" name="Text Box 17"/>
              <p:cNvSpPr txBox="1">
                <a:spLocks noChangeArrowheads="1"/>
              </p:cNvSpPr>
              <p:nvPr/>
            </p:nvSpPr>
            <p:spPr bwMode="auto">
              <a:xfrm>
                <a:off x="2965" y="3015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000" b="0">
                    <a:solidFill>
                      <a:schemeClr val="tx1"/>
                    </a:solidFill>
                    <a:latin typeface="+mn-ea"/>
                    <a:ea typeface="+mn-ea"/>
                  </a:rPr>
                  <a:t>磁盘文件</a:t>
                </a:r>
                <a:endParaRPr lang="zh-CN" altLang="en-US" sz="20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20224" name="Text Box 18"/>
              <p:cNvSpPr txBox="1">
                <a:spLocks noChangeArrowheads="1"/>
              </p:cNvSpPr>
              <p:nvPr/>
            </p:nvSpPr>
            <p:spPr bwMode="auto">
              <a:xfrm>
                <a:off x="1241" y="3495"/>
                <a:ext cx="1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000" b="0">
                    <a:solidFill>
                      <a:schemeClr val="tx1"/>
                    </a:solidFill>
                    <a:latin typeface="+mn-ea"/>
                    <a:ea typeface="+mn-ea"/>
                  </a:rPr>
                  <a:t>输出文件缓冲区</a:t>
                </a:r>
                <a:endParaRPr lang="zh-CN" altLang="en-US" sz="20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20225" name="Text Box 19"/>
              <p:cNvSpPr txBox="1">
                <a:spLocks noChangeArrowheads="1"/>
              </p:cNvSpPr>
              <p:nvPr/>
            </p:nvSpPr>
            <p:spPr bwMode="auto">
              <a:xfrm>
                <a:off x="1241" y="2151"/>
                <a:ext cx="1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000" b="0">
                    <a:solidFill>
                      <a:schemeClr val="tx1"/>
                    </a:solidFill>
                    <a:latin typeface="+mn-ea"/>
                    <a:ea typeface="+mn-ea"/>
                  </a:rPr>
                  <a:t>输入文件缓冲区</a:t>
                </a:r>
                <a:endParaRPr lang="zh-CN" altLang="en-US" sz="20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20226" name="Text Box 20"/>
              <p:cNvSpPr txBox="1">
                <a:spLocks noChangeArrowheads="1"/>
              </p:cNvSpPr>
              <p:nvPr/>
            </p:nvSpPr>
            <p:spPr bwMode="auto">
              <a:xfrm>
                <a:off x="233" y="2679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000" b="0">
                    <a:solidFill>
                      <a:schemeClr val="tx1"/>
                    </a:solidFill>
                    <a:latin typeface="+mn-ea"/>
                    <a:ea typeface="+mn-ea"/>
                  </a:rPr>
                  <a:t>程序数据区</a:t>
                </a:r>
                <a:endParaRPr lang="zh-CN" altLang="en-US" sz="20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20227" name="Text Box 21"/>
              <p:cNvSpPr txBox="1">
                <a:spLocks noChangeArrowheads="1"/>
              </p:cNvSpPr>
              <p:nvPr/>
            </p:nvSpPr>
            <p:spPr bwMode="auto">
              <a:xfrm>
                <a:off x="809" y="2919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 b="0">
                    <a:solidFill>
                      <a:schemeClr val="tx1"/>
                    </a:solidFill>
                    <a:latin typeface="+mn-ea"/>
                    <a:ea typeface="+mn-ea"/>
                  </a:rPr>
                  <a:t>a</a:t>
                </a:r>
                <a:endParaRPr lang="en-US" altLang="zh-CN" sz="20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20228" name="Line 22"/>
              <p:cNvSpPr>
                <a:spLocks noChangeShapeType="1"/>
              </p:cNvSpPr>
              <p:nvPr/>
            </p:nvSpPr>
            <p:spPr bwMode="auto">
              <a:xfrm flipH="1">
                <a:off x="1049" y="2583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520229" name="Line 23"/>
              <p:cNvSpPr>
                <a:spLocks noChangeShapeType="1"/>
              </p:cNvSpPr>
              <p:nvPr/>
            </p:nvSpPr>
            <p:spPr bwMode="auto">
              <a:xfrm>
                <a:off x="1049" y="3015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520230" name="Line 24"/>
              <p:cNvSpPr>
                <a:spLocks noChangeShapeType="1"/>
              </p:cNvSpPr>
              <p:nvPr/>
            </p:nvSpPr>
            <p:spPr bwMode="auto">
              <a:xfrm flipH="1" flipV="1">
                <a:off x="2393" y="2535"/>
                <a:ext cx="655" cy="8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520231" name="Line 25"/>
              <p:cNvSpPr>
                <a:spLocks noChangeShapeType="1"/>
              </p:cNvSpPr>
              <p:nvPr/>
            </p:nvSpPr>
            <p:spPr bwMode="auto">
              <a:xfrm>
                <a:off x="2393" y="3351"/>
                <a:ext cx="607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520215" name="Text Box 26"/>
            <p:cNvSpPr txBox="1">
              <a:spLocks noChangeArrowheads="1"/>
            </p:cNvSpPr>
            <p:nvPr/>
          </p:nvSpPr>
          <p:spPr bwMode="auto">
            <a:xfrm>
              <a:off x="146" y="1802"/>
              <a:ext cx="1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 b="0">
                  <a:solidFill>
                    <a:schemeClr val="tx1"/>
                  </a:solidFill>
                  <a:latin typeface="+mn-ea"/>
                  <a:ea typeface="+mn-ea"/>
                </a:rPr>
                <a:t>缓冲文件系统：</a:t>
              </a:r>
              <a:endParaRPr lang="zh-CN" altLang="en-US" sz="20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085484" name="Group 44"/>
          <p:cNvGrpSpPr/>
          <p:nvPr/>
        </p:nvGrpSpPr>
        <p:grpSpPr bwMode="auto">
          <a:xfrm>
            <a:off x="5178425" y="2876550"/>
            <a:ext cx="3713163" cy="3408363"/>
            <a:chOff x="3004" y="1698"/>
            <a:chExt cx="2339" cy="2147"/>
          </a:xfrm>
        </p:grpSpPr>
        <p:grpSp>
          <p:nvGrpSpPr>
            <p:cNvPr id="520202" name="Group 43"/>
            <p:cNvGrpSpPr/>
            <p:nvPr/>
          </p:nvGrpSpPr>
          <p:grpSpPr bwMode="auto">
            <a:xfrm>
              <a:off x="3004" y="1923"/>
              <a:ext cx="2256" cy="1922"/>
              <a:chOff x="3004" y="1923"/>
              <a:chExt cx="2256" cy="1922"/>
            </a:xfrm>
          </p:grpSpPr>
          <p:sp>
            <p:nvSpPr>
              <p:cNvPr id="520204" name="Rectangle 31"/>
              <p:cNvSpPr>
                <a:spLocks noChangeArrowheads="1"/>
              </p:cNvSpPr>
              <p:nvPr/>
            </p:nvSpPr>
            <p:spPr bwMode="auto">
              <a:xfrm>
                <a:off x="4060" y="2213"/>
                <a:ext cx="1200" cy="16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9pPr>
              </a:lstStyle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0205" name="Oval 32"/>
              <p:cNvSpPr>
                <a:spLocks noChangeArrowheads="1"/>
              </p:cNvSpPr>
              <p:nvPr/>
            </p:nvSpPr>
            <p:spPr bwMode="auto">
              <a:xfrm>
                <a:off x="3004" y="2152"/>
                <a:ext cx="960" cy="76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9pPr>
              </a:lstStyle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0206" name="Rectangle 33"/>
              <p:cNvSpPr>
                <a:spLocks noChangeArrowheads="1"/>
              </p:cNvSpPr>
              <p:nvPr/>
            </p:nvSpPr>
            <p:spPr bwMode="auto">
              <a:xfrm>
                <a:off x="4204" y="3461"/>
                <a:ext cx="960" cy="240"/>
              </a:xfrm>
              <a:prstGeom prst="rect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9pPr>
              </a:lstStyle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0207" name="Text Box 34"/>
              <p:cNvSpPr txBox="1">
                <a:spLocks noChangeArrowheads="1"/>
              </p:cNvSpPr>
              <p:nvPr/>
            </p:nvSpPr>
            <p:spPr bwMode="auto">
              <a:xfrm>
                <a:off x="4348" y="3461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000" b="0">
                    <a:solidFill>
                      <a:schemeClr val="tx1"/>
                    </a:solidFill>
                    <a:latin typeface="+mn-ea"/>
                    <a:ea typeface="+mn-ea"/>
                  </a:rPr>
                  <a:t>缓冲区</a:t>
                </a:r>
                <a:endParaRPr lang="zh-CN" altLang="en-US" sz="20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20208" name="Line 35"/>
              <p:cNvSpPr>
                <a:spLocks noChangeShapeType="1"/>
              </p:cNvSpPr>
              <p:nvPr/>
            </p:nvSpPr>
            <p:spPr bwMode="auto">
              <a:xfrm>
                <a:off x="4060" y="2693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520209" name="Text Box 36"/>
              <p:cNvSpPr txBox="1">
                <a:spLocks noChangeArrowheads="1"/>
              </p:cNvSpPr>
              <p:nvPr/>
            </p:nvSpPr>
            <p:spPr bwMode="auto">
              <a:xfrm>
                <a:off x="4348" y="2357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000" b="0">
                    <a:solidFill>
                      <a:schemeClr val="tx1"/>
                    </a:solidFill>
                    <a:latin typeface="+mn-ea"/>
                    <a:ea typeface="+mn-ea"/>
                  </a:rPr>
                  <a:t>指令区</a:t>
                </a:r>
                <a:endParaRPr lang="zh-CN" altLang="en-US" sz="20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20210" name="Text Box 37"/>
              <p:cNvSpPr txBox="1">
                <a:spLocks noChangeArrowheads="1"/>
              </p:cNvSpPr>
              <p:nvPr/>
            </p:nvSpPr>
            <p:spPr bwMode="auto">
              <a:xfrm>
                <a:off x="4434" y="1923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000" b="0">
                    <a:solidFill>
                      <a:schemeClr val="tx1"/>
                    </a:solidFill>
                    <a:latin typeface="+mn-ea"/>
                    <a:ea typeface="+mn-ea"/>
                  </a:rPr>
                  <a:t>程序</a:t>
                </a:r>
                <a:endParaRPr lang="zh-CN" altLang="en-US" sz="20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20211" name="Text Box 38"/>
              <p:cNvSpPr txBox="1">
                <a:spLocks noChangeArrowheads="1"/>
              </p:cNvSpPr>
              <p:nvPr/>
            </p:nvSpPr>
            <p:spPr bwMode="auto">
              <a:xfrm>
                <a:off x="4242" y="2787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000" b="0">
                    <a:solidFill>
                      <a:schemeClr val="tx1"/>
                    </a:solidFill>
                    <a:latin typeface="+mn-ea"/>
                    <a:ea typeface="+mn-ea"/>
                  </a:rPr>
                  <a:t>用户数据区</a:t>
                </a:r>
                <a:endParaRPr lang="zh-CN" altLang="en-US" sz="20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20212" name="Text Box 39"/>
              <p:cNvSpPr txBox="1">
                <a:spLocks noChangeArrowheads="1"/>
              </p:cNvSpPr>
              <p:nvPr/>
            </p:nvSpPr>
            <p:spPr bwMode="auto">
              <a:xfrm>
                <a:off x="3275" y="241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000" b="0">
                    <a:solidFill>
                      <a:schemeClr val="tx1"/>
                    </a:solidFill>
                    <a:latin typeface="+mn-ea"/>
                    <a:ea typeface="+mn-ea"/>
                  </a:rPr>
                  <a:t>磁盘</a:t>
                </a:r>
                <a:endParaRPr lang="zh-CN" altLang="en-US" sz="20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20213" name="AutoShape 40"/>
              <p:cNvSpPr>
                <a:spLocks noChangeArrowheads="1"/>
              </p:cNvSpPr>
              <p:nvPr/>
            </p:nvSpPr>
            <p:spPr bwMode="auto">
              <a:xfrm rot="2601820" flipH="1">
                <a:off x="3629" y="3112"/>
                <a:ext cx="942" cy="103"/>
              </a:xfrm>
              <a:prstGeom prst="leftRightArrow">
                <a:avLst>
                  <a:gd name="adj1" fmla="val 40667"/>
                  <a:gd name="adj2" fmla="val 167204"/>
                </a:avLst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703060505090304" pitchFamily="18" charset="0"/>
                    <a:ea typeface="楷体_GB2312"/>
                    <a:cs typeface="楷体_GB2312"/>
                  </a:defRPr>
                </a:lvl9pPr>
              </a:lstStyle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520203" name="Text Box 41"/>
            <p:cNvSpPr txBox="1">
              <a:spLocks noChangeArrowheads="1"/>
            </p:cNvSpPr>
            <p:nvPr/>
          </p:nvSpPr>
          <p:spPr bwMode="auto">
            <a:xfrm>
              <a:off x="3947" y="1698"/>
              <a:ext cx="1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 b="0">
                  <a:solidFill>
                    <a:schemeClr val="tx1"/>
                  </a:solidFill>
                  <a:latin typeface="+mn-ea"/>
                  <a:ea typeface="+mn-ea"/>
                </a:rPr>
                <a:t>非缓冲文件系统：</a:t>
              </a:r>
              <a:endParaRPr lang="zh-CN" altLang="en-US" sz="20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0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3987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10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对文件的输入输出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5D80814-8C59-4B1E-8040-AFF011EA3B6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8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8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55638" y="681038"/>
            <a:ext cx="7956550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3200" dirty="0" smtClean="0">
                <a:solidFill>
                  <a:srgbClr val="0000CC"/>
                </a:solidFill>
                <a:latin typeface="+mn-ea"/>
                <a:ea typeface="+mn-ea"/>
              </a:rPr>
              <a:t>文件类型</a:t>
            </a:r>
            <a:r>
              <a:rPr lang="zh-CN" altLang="en-US" sz="3200" dirty="0">
                <a:solidFill>
                  <a:srgbClr val="0000CC"/>
                </a:solidFill>
                <a:latin typeface="+mn-ea"/>
                <a:ea typeface="+mn-ea"/>
              </a:rPr>
              <a:t>指针</a:t>
            </a:r>
            <a:endParaRPr lang="zh-CN" altLang="en-US" sz="3200" dirty="0">
              <a:solidFill>
                <a:srgbClr val="0000CC"/>
              </a:solidFill>
              <a:latin typeface="+mn-ea"/>
              <a:ea typeface="+mn-ea"/>
            </a:endParaRP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文件结构体类型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FILE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缓冲文件系统为每个正使用的文件在内存开辟文件信息区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文件信息用系统定义的名为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FILE</a:t>
            </a: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的结构体描述</a:t>
            </a:r>
            <a:endParaRPr lang="zh-CN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Turbo C</a:t>
            </a: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在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stdio.h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文件中有以下的文件类型声明：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87497" name="Text Box 9"/>
          <p:cNvSpPr txBox="1">
            <a:spLocks noChangeArrowheads="1"/>
          </p:cNvSpPr>
          <p:nvPr/>
        </p:nvSpPr>
        <p:spPr bwMode="auto">
          <a:xfrm>
            <a:off x="655638" y="1924596"/>
            <a:ext cx="8488221" cy="4154984"/>
          </a:xfrm>
          <a:prstGeom prst="rect">
            <a:avLst/>
          </a:prstGeom>
          <a:gradFill rotWithShape="0">
            <a:gsLst>
              <a:gs pos="0">
                <a:srgbClr val="FFEE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339966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typedef   struct</a:t>
            </a:r>
            <a:endParaRPr lang="en-US" altLang="zh-CN" sz="240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{   short  level;                         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</a:rPr>
              <a:t>/*</a:t>
            </a:r>
            <a:r>
              <a:rPr lang="zh-CN" altLang="zh-CN" sz="2400">
                <a:solidFill>
                  <a:srgbClr val="0000FF"/>
                </a:solidFill>
                <a:latin typeface="+mn-ea"/>
                <a:ea typeface="+mn-ea"/>
              </a:rPr>
              <a:t>缓冲区“满”或“空”的程度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*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endParaRPr lang="en-US" altLang="zh-CN" sz="240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  unsigned  flags;                  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</a:rPr>
              <a:t>/*</a:t>
            </a:r>
            <a:r>
              <a:rPr lang="zh-CN" altLang="zh-CN" sz="2400">
                <a:solidFill>
                  <a:srgbClr val="0000FF"/>
                </a:solidFill>
                <a:latin typeface="+mn-ea"/>
                <a:ea typeface="+mn-ea"/>
              </a:rPr>
              <a:t>文件状态标志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*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endParaRPr lang="en-US" altLang="zh-CN" sz="240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  char  fd;                              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</a:rPr>
              <a:t>/*</a:t>
            </a:r>
            <a:r>
              <a:rPr lang="zh-CN" altLang="zh-CN" sz="2400">
                <a:solidFill>
                  <a:srgbClr val="0000FF"/>
                </a:solidFill>
                <a:latin typeface="+mn-ea"/>
                <a:ea typeface="+mn-ea"/>
              </a:rPr>
              <a:t>文件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描述符*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endParaRPr lang="zh-CN" altLang="zh-CN" sz="240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</a:pP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     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unsigned  char  hold;         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</a:rPr>
              <a:t>/*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如无</a:t>
            </a:r>
            <a:r>
              <a:rPr lang="zh-CN" altLang="zh-CN" sz="2400">
                <a:solidFill>
                  <a:srgbClr val="0000FF"/>
                </a:solidFill>
                <a:latin typeface="+mn-ea"/>
                <a:ea typeface="+mn-ea"/>
              </a:rPr>
              <a:t>缓冲区不读取字符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*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endParaRPr lang="en-US" altLang="zh-CN" sz="240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  short  bsize;                        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</a:rPr>
              <a:t>/*</a:t>
            </a:r>
            <a:r>
              <a:rPr lang="zh-CN" altLang="zh-CN" sz="2400">
                <a:solidFill>
                  <a:srgbClr val="0000FF"/>
                </a:solidFill>
                <a:latin typeface="+mn-ea"/>
                <a:ea typeface="+mn-ea"/>
              </a:rPr>
              <a:t>缓冲区的大小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*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endParaRPr lang="en-US" altLang="zh-CN" sz="240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  unsigned  char  *buffer;    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</a:rPr>
              <a:t>/*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数据</a:t>
            </a:r>
            <a:r>
              <a:rPr lang="zh-CN" altLang="zh-CN" sz="2400">
                <a:solidFill>
                  <a:srgbClr val="0000FF"/>
                </a:solidFill>
                <a:latin typeface="+mn-ea"/>
                <a:ea typeface="+mn-ea"/>
              </a:rPr>
              <a:t>缓冲区的位置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*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endParaRPr lang="en-US" altLang="zh-CN" sz="240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  unsigned  ar      *curp;       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</a:rPr>
              <a:t>/*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指针，当前的指向*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endParaRPr lang="zh-CN" altLang="zh-CN" sz="240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</a:pP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 unsigned  istemp                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</a:rPr>
              <a:t>/*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临时</a:t>
            </a:r>
            <a:r>
              <a:rPr lang="zh-CN" altLang="zh-CN" sz="2400">
                <a:solidFill>
                  <a:srgbClr val="0000FF"/>
                </a:solidFill>
                <a:latin typeface="+mn-ea"/>
                <a:ea typeface="+mn-ea"/>
              </a:rPr>
              <a:t>文件，指示器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*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endParaRPr lang="zh-CN" altLang="zh-CN" sz="240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  short  token;                       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</a:rPr>
              <a:t>/*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用于有效性检查*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endParaRPr lang="en-US" altLang="zh-CN" sz="240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</a:pP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}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FILE;</a:t>
            </a:r>
            <a:endParaRPr lang="en-US" altLang="zh-CN" sz="24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3987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10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对文件的输入输出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5D80814-8C59-4B1E-8040-AFF011EA3B6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8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49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220663" y="681038"/>
            <a:ext cx="8691562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703060505090304" pitchFamily="18" charset="0"/>
                <a:ea typeface="楷体_GB2312"/>
                <a:cs typeface="楷体_GB2312"/>
              </a:defRPr>
            </a:lvl9pPr>
          </a:lstStyle>
          <a:p>
            <a:pPr marL="457200" lvl="1" indent="0" eaLnBrk="1" hangingPunct="1">
              <a:spcBef>
                <a:spcPct val="20000"/>
              </a:spcBef>
              <a:buClr>
                <a:srgbClr val="339933"/>
              </a:buClr>
            </a:pPr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定义文件类型变量</a:t>
            </a:r>
            <a:endParaRPr lang="zh-CN" altLang="en-US" sz="2800" dirty="0">
              <a:solidFill>
                <a:srgbClr val="0000CC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存放文件的信息</a:t>
            </a:r>
            <a:endParaRPr kumimoji="0"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如：定义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FILE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类型数组，存放若干文件信息：</a:t>
            </a:r>
            <a:r>
              <a:rPr kumimoji="0"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FILE  f[5]</a:t>
            </a:r>
            <a:r>
              <a:rPr kumimoji="0"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；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kumimoji="0"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定义文件型指针变量，指向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FILE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类型结构体变量，通过该结构体变量中的文件信息访问文件。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如：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FILE  *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fp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用法：</a:t>
            </a:r>
            <a:endParaRPr lang="zh-CN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文件打开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时，系统</a:t>
            </a:r>
            <a:r>
              <a:rPr lang="zh-CN" altLang="en-US" sz="2000" dirty="0">
                <a:solidFill>
                  <a:srgbClr val="006600"/>
                </a:solidFill>
                <a:latin typeface="+mn-ea"/>
                <a:ea typeface="+mn-ea"/>
              </a:rPr>
              <a:t>自动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建立文件结构体，并把指向它的指针返回来，程序通过这个指针获得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ea typeface="+mn-ea"/>
              </a:rPr>
              <a:t>文件信息,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访问文件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如：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ea typeface="+mn-ea"/>
              </a:rPr>
              <a:t>fp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=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ea typeface="+mn-ea"/>
              </a:rPr>
              <a:t>fopen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("a1","r");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文件关闭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后，它的文件结构体被释放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089544" name="Group 8"/>
          <p:cNvGrpSpPr/>
          <p:nvPr/>
        </p:nvGrpSpPr>
        <p:grpSpPr bwMode="auto">
          <a:xfrm>
            <a:off x="1003300" y="5284788"/>
            <a:ext cx="7391400" cy="509587"/>
            <a:chOff x="394" y="3717"/>
            <a:chExt cx="4999" cy="321"/>
          </a:xfrm>
        </p:grpSpPr>
        <p:sp>
          <p:nvSpPr>
            <p:cNvPr id="522249" name="Text Box 9"/>
            <p:cNvSpPr txBox="1">
              <a:spLocks noChangeArrowheads="1"/>
            </p:cNvSpPr>
            <p:nvPr/>
          </p:nvSpPr>
          <p:spPr bwMode="auto">
            <a:xfrm>
              <a:off x="705" y="3724"/>
              <a:ext cx="4688" cy="31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70306050509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tx1"/>
                  </a:solidFill>
                  <a:latin typeface="+mn-ea"/>
                  <a:ea typeface="+mn-ea"/>
                </a:rPr>
                <a:t>经过定义的文件指针，就可以用来指向一个文件！</a:t>
              </a:r>
              <a:endParaRPr lang="zh-CN" altLang="en-US" sz="24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522250" name="Picture 10" descr="注意图标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" y="3717"/>
              <a:ext cx="303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3987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 smtClean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    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 smtClean="0">
                <a:solidFill>
                  <a:srgbClr val="3333CC"/>
                </a:solidFill>
                <a:latin typeface="+mn-ea"/>
              </a:rPr>
              <a:t>10</a:t>
            </a:r>
            <a:r>
              <a:rPr kumimoji="1" lang="zh-CN" altLang="en-US" b="1" dirty="0" smtClean="0">
                <a:solidFill>
                  <a:srgbClr val="3333CC"/>
                </a:solidFill>
                <a:latin typeface="+mn-ea"/>
              </a:rPr>
              <a:t>章  对文件的输入输出</a:t>
            </a:r>
            <a:endParaRPr kumimoji="1" lang="zh-CN" altLang="en-US" b="1" dirty="0">
              <a:solidFill>
                <a:srgbClr val="3333CC"/>
              </a:solidFill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5D80814-8C59-4B1E-8040-AFF011EA3B6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7967</Words>
  <Application>WPS 表格</Application>
  <PresentationFormat>全屏显示(4:3)</PresentationFormat>
  <Paragraphs>451</Paragraphs>
  <Slides>21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5" baseType="lpstr">
      <vt:lpstr>Arial</vt:lpstr>
      <vt:lpstr>方正书宋_GBK</vt:lpstr>
      <vt:lpstr>Wingdings</vt:lpstr>
      <vt:lpstr>Wingdings 3</vt:lpstr>
      <vt:lpstr>Wingdings</vt:lpstr>
      <vt:lpstr>Times New Roman</vt:lpstr>
      <vt:lpstr>楷体_GB2312</vt:lpstr>
      <vt:lpstr>楷体</vt:lpstr>
      <vt:lpstr>隶书</vt:lpstr>
      <vt:lpstr>华文新魏</vt:lpstr>
      <vt:lpstr>宋体</vt:lpstr>
      <vt:lpstr>报隶-简</vt:lpstr>
      <vt:lpstr>楷体_GB2312</vt:lpstr>
      <vt:lpstr>Symbol</vt:lpstr>
      <vt:lpstr>Gill Sans MT</vt:lpstr>
      <vt:lpstr>微软雅黑</vt:lpstr>
      <vt:lpstr>Arial Unicode MS</vt:lpstr>
      <vt:lpstr>汉仪书宋二KW</vt:lpstr>
      <vt:lpstr>Bookman Old Style</vt:lpstr>
      <vt:lpstr>苹方-简</vt:lpstr>
      <vt:lpstr>Calibri</vt:lpstr>
      <vt:lpstr>Origin</vt:lpstr>
      <vt:lpstr>MS_ClipArt_Gallery.2</vt:lpstr>
      <vt:lpstr>MS_ClipArt_Gallery.2</vt:lpstr>
      <vt:lpstr>第1-6章中的输入输出函数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计算科学导论   </dc:title>
  <dc:creator/>
  <cp:lastModifiedBy>zheng</cp:lastModifiedBy>
  <cp:revision>2145</cp:revision>
  <cp:lastPrinted>2020-03-04T14:23:47Z</cp:lastPrinted>
  <dcterms:created xsi:type="dcterms:W3CDTF">2020-03-04T14:23:47Z</dcterms:created>
  <dcterms:modified xsi:type="dcterms:W3CDTF">2020-03-04T14:23:47Z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