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6" r:id="rId9"/>
    <p:sldId id="263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64" r:id="rId22"/>
    <p:sldId id="277" r:id="rId23"/>
    <p:sldId id="278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6" autoAdjust="0"/>
    <p:restoredTop sz="94660"/>
  </p:normalViewPr>
  <p:slideViewPr>
    <p:cSldViewPr snapToGrid="0">
      <p:cViewPr varScale="1">
        <p:scale>
          <a:sx n="63" d="100"/>
          <a:sy n="63" d="100"/>
        </p:scale>
        <p:origin x="-114" y="-29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presProps" Target="presProps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notesMaster" Target="notesMasters/notesMaster1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29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slide" Target="slides/slide23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theme" Target="theme/theme1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viewProps" Target="view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ADE993-7C9B-4F76-A5D2-51F22BFA1A20}" type="datetimeFigureOut">
              <a:rPr lang="zh-CN" altLang="en-US" smtClean="0"/>
              <a:pPr/>
              <a:t>2020/2/14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ADBE2-52C4-423E-AEC4-CA623BCE1D4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02755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03BE4FF-4FD3-4C1E-8C0A-F7315B6A3FD7}" type="datetimeFigureOut">
              <a:rPr lang="zh-CN" altLang="en-US" smtClean="0"/>
              <a:pPr/>
              <a:t>2020/2/14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B058512A-BF6F-43D0-855A-BBBF14572B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1305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BE4FF-4FD3-4C1E-8C0A-F7315B6A3FD7}" type="datetimeFigureOut">
              <a:rPr lang="zh-CN" altLang="en-US" smtClean="0"/>
              <a:pPr/>
              <a:t>2020/2/14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1057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BE4FF-4FD3-4C1E-8C0A-F7315B6A3FD7}" type="datetimeFigureOut">
              <a:rPr lang="zh-CN" altLang="en-US" smtClean="0"/>
              <a:pPr/>
              <a:t>2020/2/14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2572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03BE4FF-4FD3-4C1E-8C0A-F7315B6A3FD7}" type="datetimeFigureOut">
              <a:rPr lang="zh-CN" altLang="en-US" smtClean="0"/>
              <a:pPr/>
              <a:t>2020/2/14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B058512A-BF6F-43D0-855A-BBBF14572B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7579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BE4FF-4FD3-4C1E-8C0A-F7315B6A3FD7}" type="datetimeFigureOut">
              <a:rPr lang="zh-CN" altLang="en-US" smtClean="0"/>
              <a:pPr/>
              <a:t>2020/2/14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4275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BE4FF-4FD3-4C1E-8C0A-F7315B6A3FD7}" type="datetimeFigureOut">
              <a:rPr lang="zh-CN" altLang="en-US" smtClean="0"/>
              <a:pPr/>
              <a:t>2020/2/14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9258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BE4FF-4FD3-4C1E-8C0A-F7315B6A3FD7}" type="datetimeFigureOut">
              <a:rPr lang="zh-CN" altLang="en-US" smtClean="0"/>
              <a:pPr/>
              <a:t>2020/2/14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3538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BE4FF-4FD3-4C1E-8C0A-F7315B6A3FD7}" type="datetimeFigureOut">
              <a:rPr lang="zh-CN" altLang="en-US" smtClean="0"/>
              <a:pPr/>
              <a:t>2020/2/14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7023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BE4FF-4FD3-4C1E-8C0A-F7315B6A3FD7}" type="datetimeFigureOut">
              <a:rPr lang="zh-CN" altLang="en-US" smtClean="0"/>
              <a:pPr/>
              <a:t>2020/2/14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115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BE4FF-4FD3-4C1E-8C0A-F7315B6A3FD7}" type="datetimeFigureOut">
              <a:rPr lang="zh-CN" altLang="en-US" smtClean="0"/>
              <a:pPr/>
              <a:t>2020/2/14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2354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BE4FF-4FD3-4C1E-8C0A-F7315B6A3FD7}" type="datetimeFigureOut">
              <a:rPr lang="zh-CN" altLang="en-US" smtClean="0"/>
              <a:pPr/>
              <a:t>2020/2/14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925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3BE4FF-4FD3-4C1E-8C0A-F7315B6A3FD7}" type="datetimeFigureOut">
              <a:rPr lang="zh-CN" altLang="en-US" smtClean="0"/>
              <a:pPr/>
              <a:t>2020/2/14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58512A-BF6F-43D0-855A-BBBF14572B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569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80.xml" /><Relationship Id="rId3" Type="http://schemas.openxmlformats.org/officeDocument/2006/relationships/tags" Target="../tags/tag75.xml" /><Relationship Id="rId7" Type="http://schemas.openxmlformats.org/officeDocument/2006/relationships/tags" Target="../tags/tag79.xml" /><Relationship Id="rId2" Type="http://schemas.openxmlformats.org/officeDocument/2006/relationships/tags" Target="../tags/tag74.xml" /><Relationship Id="rId1" Type="http://schemas.openxmlformats.org/officeDocument/2006/relationships/tags" Target="../tags/tag73.xml" /><Relationship Id="rId6" Type="http://schemas.openxmlformats.org/officeDocument/2006/relationships/tags" Target="../tags/tag78.xml" /><Relationship Id="rId5" Type="http://schemas.openxmlformats.org/officeDocument/2006/relationships/tags" Target="../tags/tag77.xml" /><Relationship Id="rId4" Type="http://schemas.openxmlformats.org/officeDocument/2006/relationships/tags" Target="../tags/tag76.xml" /><Relationship Id="rId9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2.xml" 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 /><Relationship Id="rId3" Type="http://schemas.openxmlformats.org/officeDocument/2006/relationships/tags" Target="../tags/tag3.xml" /><Relationship Id="rId7" Type="http://schemas.openxmlformats.org/officeDocument/2006/relationships/tags" Target="../tags/tag7.xml" /><Relationship Id="rId2" Type="http://schemas.openxmlformats.org/officeDocument/2006/relationships/tags" Target="../tags/tag2.xml" /><Relationship Id="rId1" Type="http://schemas.openxmlformats.org/officeDocument/2006/relationships/tags" Target="../tags/tag1.xml" /><Relationship Id="rId6" Type="http://schemas.openxmlformats.org/officeDocument/2006/relationships/tags" Target="../tags/tag6.xml" /><Relationship Id="rId5" Type="http://schemas.openxmlformats.org/officeDocument/2006/relationships/tags" Target="../tags/tag5.xml" /><Relationship Id="rId4" Type="http://schemas.openxmlformats.org/officeDocument/2006/relationships/tags" Target="../tags/tag4.xml" /><Relationship Id="rId9" Type="http://schemas.openxmlformats.org/officeDocument/2006/relationships/slideLayout" Target="../slideLayouts/slideLayout7.xml" 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tags" Target="../tags/tag88.xml" /><Relationship Id="rId13" Type="http://schemas.openxmlformats.org/officeDocument/2006/relationships/tags" Target="../tags/tag93.xml" /><Relationship Id="rId18" Type="http://schemas.openxmlformats.org/officeDocument/2006/relationships/tags" Target="../tags/tag98.xml" /><Relationship Id="rId26" Type="http://schemas.openxmlformats.org/officeDocument/2006/relationships/tags" Target="../tags/tag106.xml" /><Relationship Id="rId3" Type="http://schemas.openxmlformats.org/officeDocument/2006/relationships/tags" Target="../tags/tag83.xml" /><Relationship Id="rId21" Type="http://schemas.openxmlformats.org/officeDocument/2006/relationships/tags" Target="../tags/tag101.xml" /><Relationship Id="rId34" Type="http://schemas.openxmlformats.org/officeDocument/2006/relationships/tags" Target="../tags/tag114.xml" /><Relationship Id="rId7" Type="http://schemas.openxmlformats.org/officeDocument/2006/relationships/tags" Target="../tags/tag87.xml" /><Relationship Id="rId12" Type="http://schemas.openxmlformats.org/officeDocument/2006/relationships/tags" Target="../tags/tag92.xml" /><Relationship Id="rId17" Type="http://schemas.openxmlformats.org/officeDocument/2006/relationships/tags" Target="../tags/tag97.xml" /><Relationship Id="rId25" Type="http://schemas.openxmlformats.org/officeDocument/2006/relationships/tags" Target="../tags/tag105.xml" /><Relationship Id="rId33" Type="http://schemas.openxmlformats.org/officeDocument/2006/relationships/tags" Target="../tags/tag113.xml" /><Relationship Id="rId2" Type="http://schemas.openxmlformats.org/officeDocument/2006/relationships/tags" Target="../tags/tag82.xml" /><Relationship Id="rId16" Type="http://schemas.openxmlformats.org/officeDocument/2006/relationships/tags" Target="../tags/tag96.xml" /><Relationship Id="rId20" Type="http://schemas.openxmlformats.org/officeDocument/2006/relationships/tags" Target="../tags/tag100.xml" /><Relationship Id="rId29" Type="http://schemas.openxmlformats.org/officeDocument/2006/relationships/tags" Target="../tags/tag109.xml" /><Relationship Id="rId1" Type="http://schemas.openxmlformats.org/officeDocument/2006/relationships/tags" Target="../tags/tag81.xml" /><Relationship Id="rId6" Type="http://schemas.openxmlformats.org/officeDocument/2006/relationships/tags" Target="../tags/tag86.xml" /><Relationship Id="rId11" Type="http://schemas.openxmlformats.org/officeDocument/2006/relationships/tags" Target="../tags/tag91.xml" /><Relationship Id="rId24" Type="http://schemas.openxmlformats.org/officeDocument/2006/relationships/tags" Target="../tags/tag104.xml" /><Relationship Id="rId32" Type="http://schemas.openxmlformats.org/officeDocument/2006/relationships/tags" Target="../tags/tag112.xml" /><Relationship Id="rId5" Type="http://schemas.openxmlformats.org/officeDocument/2006/relationships/tags" Target="../tags/tag85.xml" /><Relationship Id="rId15" Type="http://schemas.openxmlformats.org/officeDocument/2006/relationships/tags" Target="../tags/tag95.xml" /><Relationship Id="rId23" Type="http://schemas.openxmlformats.org/officeDocument/2006/relationships/tags" Target="../tags/tag103.xml" /><Relationship Id="rId28" Type="http://schemas.openxmlformats.org/officeDocument/2006/relationships/tags" Target="../tags/tag108.xml" /><Relationship Id="rId10" Type="http://schemas.openxmlformats.org/officeDocument/2006/relationships/tags" Target="../tags/tag90.xml" /><Relationship Id="rId19" Type="http://schemas.openxmlformats.org/officeDocument/2006/relationships/tags" Target="../tags/tag99.xml" /><Relationship Id="rId31" Type="http://schemas.openxmlformats.org/officeDocument/2006/relationships/tags" Target="../tags/tag111.xml" /><Relationship Id="rId4" Type="http://schemas.openxmlformats.org/officeDocument/2006/relationships/tags" Target="../tags/tag84.xml" /><Relationship Id="rId9" Type="http://schemas.openxmlformats.org/officeDocument/2006/relationships/tags" Target="../tags/tag89.xml" /><Relationship Id="rId14" Type="http://schemas.openxmlformats.org/officeDocument/2006/relationships/tags" Target="../tags/tag94.xml" /><Relationship Id="rId22" Type="http://schemas.openxmlformats.org/officeDocument/2006/relationships/tags" Target="../tags/tag102.xml" /><Relationship Id="rId27" Type="http://schemas.openxmlformats.org/officeDocument/2006/relationships/tags" Target="../tags/tag107.xml" /><Relationship Id="rId30" Type="http://schemas.openxmlformats.org/officeDocument/2006/relationships/tags" Target="../tags/tag110.xml" /><Relationship Id="rId35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16.xml" /><Relationship Id="rId13" Type="http://schemas.openxmlformats.org/officeDocument/2006/relationships/tags" Target="../tags/tag21.xml" /><Relationship Id="rId18" Type="http://schemas.openxmlformats.org/officeDocument/2006/relationships/tags" Target="../tags/tag26.xml" /><Relationship Id="rId3" Type="http://schemas.openxmlformats.org/officeDocument/2006/relationships/tags" Target="../tags/tag11.xml" /><Relationship Id="rId21" Type="http://schemas.openxmlformats.org/officeDocument/2006/relationships/tags" Target="../tags/tag29.xml" /><Relationship Id="rId7" Type="http://schemas.openxmlformats.org/officeDocument/2006/relationships/tags" Target="../tags/tag15.xml" /><Relationship Id="rId12" Type="http://schemas.openxmlformats.org/officeDocument/2006/relationships/tags" Target="../tags/tag20.xml" /><Relationship Id="rId17" Type="http://schemas.openxmlformats.org/officeDocument/2006/relationships/tags" Target="../tags/tag25.xml" /><Relationship Id="rId2" Type="http://schemas.openxmlformats.org/officeDocument/2006/relationships/tags" Target="../tags/tag10.xml" /><Relationship Id="rId16" Type="http://schemas.openxmlformats.org/officeDocument/2006/relationships/tags" Target="../tags/tag24.xml" /><Relationship Id="rId20" Type="http://schemas.openxmlformats.org/officeDocument/2006/relationships/tags" Target="../tags/tag28.xml" /><Relationship Id="rId1" Type="http://schemas.openxmlformats.org/officeDocument/2006/relationships/tags" Target="../tags/tag9.xml" /><Relationship Id="rId6" Type="http://schemas.openxmlformats.org/officeDocument/2006/relationships/tags" Target="../tags/tag14.xml" /><Relationship Id="rId11" Type="http://schemas.openxmlformats.org/officeDocument/2006/relationships/tags" Target="../tags/tag19.xml" /><Relationship Id="rId5" Type="http://schemas.openxmlformats.org/officeDocument/2006/relationships/tags" Target="../tags/tag13.xml" /><Relationship Id="rId15" Type="http://schemas.openxmlformats.org/officeDocument/2006/relationships/tags" Target="../tags/tag23.xml" /><Relationship Id="rId10" Type="http://schemas.openxmlformats.org/officeDocument/2006/relationships/tags" Target="../tags/tag18.xml" /><Relationship Id="rId19" Type="http://schemas.openxmlformats.org/officeDocument/2006/relationships/tags" Target="../tags/tag27.xml" /><Relationship Id="rId4" Type="http://schemas.openxmlformats.org/officeDocument/2006/relationships/tags" Target="../tags/tag12.xml" /><Relationship Id="rId9" Type="http://schemas.openxmlformats.org/officeDocument/2006/relationships/tags" Target="../tags/tag17.xml" /><Relationship Id="rId14" Type="http://schemas.openxmlformats.org/officeDocument/2006/relationships/tags" Target="../tags/tag22.xml" /><Relationship Id="rId22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32.xml" /><Relationship Id="rId7" Type="http://schemas.openxmlformats.org/officeDocument/2006/relationships/slideLayout" Target="../slideLayouts/slideLayout2.xml" /><Relationship Id="rId2" Type="http://schemas.openxmlformats.org/officeDocument/2006/relationships/tags" Target="../tags/tag31.xml" /><Relationship Id="rId1" Type="http://schemas.openxmlformats.org/officeDocument/2006/relationships/tags" Target="../tags/tag30.xml" /><Relationship Id="rId6" Type="http://schemas.openxmlformats.org/officeDocument/2006/relationships/tags" Target="../tags/tag35.xml" /><Relationship Id="rId5" Type="http://schemas.openxmlformats.org/officeDocument/2006/relationships/tags" Target="../tags/tag34.xml" /><Relationship Id="rId4" Type="http://schemas.openxmlformats.org/officeDocument/2006/relationships/tags" Target="../tags/tag33.xml" 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43.xml" /><Relationship Id="rId13" Type="http://schemas.openxmlformats.org/officeDocument/2006/relationships/slideLayout" Target="../slideLayouts/slideLayout2.xml" /><Relationship Id="rId3" Type="http://schemas.openxmlformats.org/officeDocument/2006/relationships/tags" Target="../tags/tag38.xml" /><Relationship Id="rId7" Type="http://schemas.openxmlformats.org/officeDocument/2006/relationships/tags" Target="../tags/tag42.xml" /><Relationship Id="rId12" Type="http://schemas.openxmlformats.org/officeDocument/2006/relationships/tags" Target="../tags/tag47.xml" /><Relationship Id="rId2" Type="http://schemas.openxmlformats.org/officeDocument/2006/relationships/tags" Target="../tags/tag37.xml" /><Relationship Id="rId1" Type="http://schemas.openxmlformats.org/officeDocument/2006/relationships/tags" Target="../tags/tag36.xml" /><Relationship Id="rId6" Type="http://schemas.openxmlformats.org/officeDocument/2006/relationships/tags" Target="../tags/tag41.xml" /><Relationship Id="rId11" Type="http://schemas.openxmlformats.org/officeDocument/2006/relationships/tags" Target="../tags/tag46.xml" /><Relationship Id="rId5" Type="http://schemas.openxmlformats.org/officeDocument/2006/relationships/tags" Target="../tags/tag40.xml" /><Relationship Id="rId10" Type="http://schemas.openxmlformats.org/officeDocument/2006/relationships/tags" Target="../tags/tag45.xml" /><Relationship Id="rId4" Type="http://schemas.openxmlformats.org/officeDocument/2006/relationships/tags" Target="../tags/tag39.xml" /><Relationship Id="rId9" Type="http://schemas.openxmlformats.org/officeDocument/2006/relationships/tags" Target="../tags/tag4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55.xml" /><Relationship Id="rId13" Type="http://schemas.openxmlformats.org/officeDocument/2006/relationships/tags" Target="../tags/tag60.xml" /><Relationship Id="rId18" Type="http://schemas.openxmlformats.org/officeDocument/2006/relationships/tags" Target="../tags/tag65.xml" /><Relationship Id="rId26" Type="http://schemas.openxmlformats.org/officeDocument/2006/relationships/slideLayout" Target="../slideLayouts/slideLayout2.xml" /><Relationship Id="rId3" Type="http://schemas.openxmlformats.org/officeDocument/2006/relationships/tags" Target="../tags/tag50.xml" /><Relationship Id="rId21" Type="http://schemas.openxmlformats.org/officeDocument/2006/relationships/tags" Target="../tags/tag68.xml" /><Relationship Id="rId7" Type="http://schemas.openxmlformats.org/officeDocument/2006/relationships/tags" Target="../tags/tag54.xml" /><Relationship Id="rId12" Type="http://schemas.openxmlformats.org/officeDocument/2006/relationships/tags" Target="../tags/tag59.xml" /><Relationship Id="rId17" Type="http://schemas.openxmlformats.org/officeDocument/2006/relationships/tags" Target="../tags/tag64.xml" /><Relationship Id="rId25" Type="http://schemas.openxmlformats.org/officeDocument/2006/relationships/tags" Target="../tags/tag72.xml" /><Relationship Id="rId2" Type="http://schemas.openxmlformats.org/officeDocument/2006/relationships/tags" Target="../tags/tag49.xml" /><Relationship Id="rId16" Type="http://schemas.openxmlformats.org/officeDocument/2006/relationships/tags" Target="../tags/tag63.xml" /><Relationship Id="rId20" Type="http://schemas.openxmlformats.org/officeDocument/2006/relationships/tags" Target="../tags/tag67.xml" /><Relationship Id="rId1" Type="http://schemas.openxmlformats.org/officeDocument/2006/relationships/tags" Target="../tags/tag48.xml" /><Relationship Id="rId6" Type="http://schemas.openxmlformats.org/officeDocument/2006/relationships/tags" Target="../tags/tag53.xml" /><Relationship Id="rId11" Type="http://schemas.openxmlformats.org/officeDocument/2006/relationships/tags" Target="../tags/tag58.xml" /><Relationship Id="rId24" Type="http://schemas.openxmlformats.org/officeDocument/2006/relationships/tags" Target="../tags/tag71.xml" /><Relationship Id="rId5" Type="http://schemas.openxmlformats.org/officeDocument/2006/relationships/tags" Target="../tags/tag52.xml" /><Relationship Id="rId15" Type="http://schemas.openxmlformats.org/officeDocument/2006/relationships/tags" Target="../tags/tag62.xml" /><Relationship Id="rId23" Type="http://schemas.openxmlformats.org/officeDocument/2006/relationships/tags" Target="../tags/tag70.xml" /><Relationship Id="rId10" Type="http://schemas.openxmlformats.org/officeDocument/2006/relationships/tags" Target="../tags/tag57.xml" /><Relationship Id="rId19" Type="http://schemas.openxmlformats.org/officeDocument/2006/relationships/tags" Target="../tags/tag66.xml" /><Relationship Id="rId4" Type="http://schemas.openxmlformats.org/officeDocument/2006/relationships/tags" Target="../tags/tag51.xml" /><Relationship Id="rId9" Type="http://schemas.openxmlformats.org/officeDocument/2006/relationships/tags" Target="../tags/tag56.xml" /><Relationship Id="rId14" Type="http://schemas.openxmlformats.org/officeDocument/2006/relationships/tags" Target="../tags/tag61.xml" /><Relationship Id="rId22" Type="http://schemas.openxmlformats.org/officeDocument/2006/relationships/tags" Target="../tags/tag69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2413415"/>
            <a:ext cx="4307174" cy="1096547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000" b="1" dirty="0"/>
              <a:t>C</a:t>
            </a:r>
            <a:r>
              <a:rPr lang="zh-CN" altLang="en-US" sz="4000" b="1" dirty="0"/>
              <a:t>程序设计（第五版）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2123526"/>
            <a:ext cx="6275882" cy="399531"/>
          </a:xfrm>
        </p:spPr>
        <p:txBody>
          <a:bodyPr>
            <a:normAutofit fontScale="92500"/>
          </a:bodyPr>
          <a:lstStyle/>
          <a:p>
            <a:pPr algn="l"/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中国高等院校计算机基础教育课程体系规划教材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1524000" y="2523057"/>
            <a:ext cx="595109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1524000" y="3509962"/>
            <a:ext cx="4404360" cy="1047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副标题 2"/>
          <p:cNvSpPr txBox="1">
            <a:spLocks/>
          </p:cNvSpPr>
          <p:nvPr/>
        </p:nvSpPr>
        <p:spPr>
          <a:xfrm>
            <a:off x="1645920" y="3917746"/>
            <a:ext cx="2113614" cy="39953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谭浩强  著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1526998" y="4407441"/>
            <a:ext cx="48890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b="1" dirty="0">
                <a:solidFill>
                  <a:schemeClr val="bg1">
                    <a:lumMod val="50000"/>
                  </a:schemeClr>
                </a:solidFill>
              </a:rPr>
              <a:t>ISBN</a:t>
            </a:r>
            <a:r>
              <a:rPr lang="zh-CN" altLang="en-US" sz="3000" b="1" dirty="0">
                <a:solidFill>
                  <a:schemeClr val="bg1">
                    <a:lumMod val="50000"/>
                  </a:schemeClr>
                </a:solidFill>
              </a:rPr>
              <a:t>：</a:t>
            </a:r>
            <a:r>
              <a:rPr lang="en-US" altLang="zh-CN" sz="3000" b="1" dirty="0">
                <a:solidFill>
                  <a:schemeClr val="bg1">
                    <a:lumMod val="50000"/>
                  </a:schemeClr>
                </a:solidFill>
              </a:rPr>
              <a:t>978-7-302-48144-7</a:t>
            </a:r>
            <a:endParaRPr lang="zh-CN" altLang="en-US" sz="3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00013" y="1690687"/>
            <a:ext cx="3390900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8760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最简单的</a:t>
            </a:r>
            <a:r>
              <a:rPr lang="en-US" altLang="zh-CN" dirty="0"/>
              <a:t>C</a:t>
            </a:r>
            <a:r>
              <a:rPr lang="zh-CN" altLang="en-US" dirty="0"/>
              <a:t>语言程序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899490" y="1474827"/>
            <a:ext cx="7010401" cy="1680814"/>
          </a:xfrm>
          <a:prstGeom prst="roundRect">
            <a:avLst>
              <a:gd name="adj" fmla="val 374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zh-CN" altLang="en-US" sz="1600" dirty="0"/>
              <a:t>#include &lt;stdio.</a:t>
            </a:r>
            <a:r>
              <a:rPr lang="zh-CN" altLang="en-US" sz="1600"/>
              <a:t>h&gt;	</a:t>
            </a:r>
            <a:r>
              <a:rPr lang="en-US" altLang="zh-CN" sz="1600"/>
              <a:t>		</a:t>
            </a:r>
            <a:r>
              <a:rPr lang="zh-CN" altLang="en-US" sz="1600">
                <a:solidFill>
                  <a:srgbClr val="008000"/>
                </a:solidFill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</a:rPr>
              <a:t>这是编译预处理指令</a:t>
            </a:r>
          </a:p>
          <a:p>
            <a:r>
              <a:rPr lang="zh-CN" altLang="en-US" sz="1600" dirty="0"/>
              <a:t>int </a:t>
            </a:r>
            <a:r>
              <a:rPr lang="zh-CN" altLang="en-US" sz="1600"/>
              <a:t>main()			</a:t>
            </a:r>
            <a:r>
              <a:rPr lang="en-US" altLang="zh-CN" sz="1600"/>
              <a:t>	</a:t>
            </a:r>
            <a:r>
              <a:rPr lang="zh-CN" altLang="en-US" sz="1600">
                <a:solidFill>
                  <a:srgbClr val="008000"/>
                </a:solidFill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</a:rPr>
              <a:t>定义主函数 </a:t>
            </a:r>
          </a:p>
          <a:p>
            <a:r>
              <a:rPr lang="zh-CN" altLang="en-US" sz="1600"/>
              <a:t>{			</a:t>
            </a:r>
            <a:r>
              <a:rPr lang="en-US" altLang="zh-CN" sz="1600"/>
              <a:t>	</a:t>
            </a:r>
            <a:r>
              <a:rPr lang="zh-CN" altLang="en-US" sz="1600">
                <a:solidFill>
                  <a:srgbClr val="008000"/>
                </a:solidFill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</a:rPr>
              <a:t>函数开始的标志 </a:t>
            </a:r>
          </a:p>
          <a:p>
            <a:r>
              <a:rPr lang="zh-CN" altLang="en-US" sz="1600" dirty="0"/>
              <a:t>    </a:t>
            </a:r>
            <a:r>
              <a:rPr lang="en-US" altLang="zh-CN" sz="1600" dirty="0" err="1"/>
              <a:t>printf</a:t>
            </a:r>
            <a:r>
              <a:rPr lang="en-US" altLang="zh-CN" sz="1600" dirty="0"/>
              <a:t>("This is a C program.\n</a:t>
            </a:r>
            <a:r>
              <a:rPr lang="en-US" altLang="zh-CN" sz="1600"/>
              <a:t>")</a:t>
            </a:r>
            <a:r>
              <a:rPr lang="zh-CN" altLang="en-US" sz="1600"/>
              <a:t>;	</a:t>
            </a:r>
            <a:r>
              <a:rPr lang="zh-CN" altLang="en-US" sz="1600">
                <a:solidFill>
                  <a:srgbClr val="008000"/>
                </a:solidFill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</a:rPr>
              <a:t>输出所指定的一行信息</a:t>
            </a:r>
            <a:r>
              <a:rPr lang="zh-CN" altLang="en-US" sz="1600" dirty="0">
                <a:solidFill>
                  <a:srgbClr val="0070C0"/>
                </a:solidFill>
              </a:rPr>
              <a:t> </a:t>
            </a:r>
          </a:p>
          <a:p>
            <a:r>
              <a:rPr lang="zh-CN" altLang="en-US" sz="1600" dirty="0"/>
              <a:t>    return </a:t>
            </a:r>
            <a:r>
              <a:rPr lang="zh-CN" altLang="en-US" sz="1600"/>
              <a:t>0;			</a:t>
            </a:r>
            <a:r>
              <a:rPr lang="zh-CN" altLang="en-US" sz="1600">
                <a:solidFill>
                  <a:srgbClr val="008000"/>
                </a:solidFill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</a:rPr>
              <a:t>函数执行完毕时返回函数值0</a:t>
            </a:r>
          </a:p>
          <a:p>
            <a:r>
              <a:rPr lang="zh-CN" altLang="en-US" sz="1600"/>
              <a:t>}			</a:t>
            </a:r>
            <a:r>
              <a:rPr lang="en-US" altLang="zh-CN" sz="1600"/>
              <a:t>	</a:t>
            </a:r>
            <a:r>
              <a:rPr lang="zh-CN" altLang="en-US" sz="1600">
                <a:solidFill>
                  <a:srgbClr val="008000"/>
                </a:solidFill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</a:rPr>
              <a:t>函数结束的标志</a:t>
            </a:r>
          </a:p>
        </p:txBody>
      </p:sp>
      <p:sp>
        <p:nvSpPr>
          <p:cNvPr id="9" name="折角形 8"/>
          <p:cNvSpPr/>
          <p:nvPr/>
        </p:nvSpPr>
        <p:spPr>
          <a:xfrm>
            <a:off x="899490" y="3347880"/>
            <a:ext cx="10454310" cy="2685172"/>
          </a:xfrm>
          <a:prstGeom prst="foldedCorner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/>
          </a:p>
        </p:txBody>
      </p:sp>
      <p:grpSp>
        <p:nvGrpSpPr>
          <p:cNvPr id="18" name="组合 17"/>
          <p:cNvGrpSpPr/>
          <p:nvPr/>
        </p:nvGrpSpPr>
        <p:grpSpPr>
          <a:xfrm>
            <a:off x="1104900" y="3434644"/>
            <a:ext cx="1838740" cy="560717"/>
            <a:chOff x="8656983" y="1203671"/>
            <a:chExt cx="1838740" cy="497504"/>
          </a:xfrm>
        </p:grpSpPr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56983" y="1203671"/>
              <a:ext cx="487017" cy="487017"/>
            </a:xfrm>
            <a:prstGeom prst="rect">
              <a:avLst/>
            </a:prstGeom>
          </p:spPr>
        </p:pic>
        <p:sp>
          <p:nvSpPr>
            <p:cNvPr id="13" name="文本框 12"/>
            <p:cNvSpPr txBox="1"/>
            <p:nvPr/>
          </p:nvSpPr>
          <p:spPr>
            <a:xfrm>
              <a:off x="9253331" y="1331843"/>
              <a:ext cx="12423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程序分析</a:t>
              </a:r>
            </a:p>
          </p:txBody>
        </p:sp>
        <p:cxnSp>
          <p:nvCxnSpPr>
            <p:cNvPr id="15" name="直接连接符 14"/>
            <p:cNvCxnSpPr/>
            <p:nvPr/>
          </p:nvCxnSpPr>
          <p:spPr>
            <a:xfrm>
              <a:off x="8656983" y="1690688"/>
              <a:ext cx="183874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文本框 16"/>
          <p:cNvSpPr txBox="1"/>
          <p:nvPr/>
        </p:nvSpPr>
        <p:spPr>
          <a:xfrm>
            <a:off x="1022073" y="4091463"/>
            <a:ext cx="1013957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FFFF00"/>
                </a:solidFill>
              </a:rPr>
              <a:t>main</a:t>
            </a:r>
            <a:r>
              <a:rPr lang="zh-CN" altLang="en-US" sz="1600" dirty="0">
                <a:solidFill>
                  <a:schemeClr val="bg1"/>
                </a:solidFill>
              </a:rPr>
              <a:t>是函数的名字，表示“主函数”；每一个</a:t>
            </a:r>
            <a:r>
              <a:rPr lang="en-US" altLang="zh-CN" sz="1600" dirty="0">
                <a:solidFill>
                  <a:schemeClr val="bg1"/>
                </a:solidFill>
              </a:rPr>
              <a:t>C</a:t>
            </a:r>
            <a:r>
              <a:rPr lang="zh-CN" altLang="en-US" sz="1600" dirty="0">
                <a:solidFill>
                  <a:schemeClr val="bg1"/>
                </a:solidFill>
              </a:rPr>
              <a:t>语言程序都必须有一个 </a:t>
            </a:r>
            <a:r>
              <a:rPr lang="en-US" altLang="zh-CN" sz="1600" dirty="0">
                <a:solidFill>
                  <a:schemeClr val="bg1"/>
                </a:solidFill>
              </a:rPr>
              <a:t>main </a:t>
            </a:r>
            <a:r>
              <a:rPr lang="zh-CN" altLang="en-US" sz="1600" dirty="0">
                <a:solidFill>
                  <a:schemeClr val="bg1"/>
                </a:solidFill>
              </a:rPr>
              <a:t>函数。</a:t>
            </a:r>
            <a:endParaRPr lang="en-US" altLang="zh-CN" sz="16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bg1"/>
                </a:solidFill>
              </a:rPr>
              <a:t>main</a:t>
            </a:r>
            <a:r>
              <a:rPr lang="zh-CN" altLang="en-US" sz="1600" dirty="0">
                <a:solidFill>
                  <a:schemeClr val="bg1"/>
                </a:solidFill>
              </a:rPr>
              <a:t>前面的</a:t>
            </a:r>
            <a:r>
              <a:rPr lang="en-US" altLang="zh-CN" b="1" dirty="0" err="1">
                <a:solidFill>
                  <a:srgbClr val="FFFF00"/>
                </a:solidFill>
              </a:rPr>
              <a:t>int</a:t>
            </a:r>
            <a:r>
              <a:rPr lang="zh-CN" altLang="en-US" sz="1600" dirty="0">
                <a:solidFill>
                  <a:schemeClr val="bg1"/>
                </a:solidFill>
              </a:rPr>
              <a:t>表示此函数的类型是</a:t>
            </a:r>
            <a:r>
              <a:rPr lang="en-US" altLang="zh-CN" sz="1600" dirty="0" err="1">
                <a:solidFill>
                  <a:schemeClr val="bg1"/>
                </a:solidFill>
              </a:rPr>
              <a:t>int</a:t>
            </a:r>
            <a:r>
              <a:rPr lang="zh-CN" altLang="en-US" sz="1600" dirty="0">
                <a:solidFill>
                  <a:schemeClr val="bg1"/>
                </a:solidFill>
              </a:rPr>
              <a:t>类型</a:t>
            </a:r>
            <a:r>
              <a:rPr lang="en-US" altLang="zh-CN" sz="1600" dirty="0">
                <a:solidFill>
                  <a:schemeClr val="bg1"/>
                </a:solidFill>
              </a:rPr>
              <a:t>(</a:t>
            </a:r>
            <a:r>
              <a:rPr lang="zh-CN" altLang="en-US" sz="1600" dirty="0">
                <a:solidFill>
                  <a:schemeClr val="bg1"/>
                </a:solidFill>
              </a:rPr>
              <a:t>整型</a:t>
            </a:r>
            <a:r>
              <a:rPr lang="en-US" altLang="zh-CN" sz="1600" dirty="0">
                <a:solidFill>
                  <a:schemeClr val="bg1"/>
                </a:solidFill>
              </a:rPr>
              <a:t>)</a:t>
            </a:r>
            <a:r>
              <a:rPr lang="zh-CN" altLang="en-US" sz="1600" dirty="0">
                <a:solidFill>
                  <a:schemeClr val="bg1"/>
                </a:solidFill>
              </a:rPr>
              <a:t>，即在执行主函数后会得到一个值</a:t>
            </a:r>
            <a:r>
              <a:rPr lang="en-US" altLang="zh-CN" sz="1600" dirty="0">
                <a:solidFill>
                  <a:schemeClr val="bg1"/>
                </a:solidFill>
              </a:rPr>
              <a:t>(</a:t>
            </a:r>
            <a:r>
              <a:rPr lang="zh-CN" altLang="en-US" sz="1600" dirty="0">
                <a:solidFill>
                  <a:schemeClr val="bg1"/>
                </a:solidFill>
              </a:rPr>
              <a:t>即函数值</a:t>
            </a:r>
            <a:r>
              <a:rPr lang="en-US" altLang="zh-CN" sz="1600" dirty="0">
                <a:solidFill>
                  <a:schemeClr val="bg1"/>
                </a:solidFill>
              </a:rPr>
              <a:t>)</a:t>
            </a:r>
            <a:r>
              <a:rPr lang="zh-CN" altLang="en-US" sz="1600" dirty="0">
                <a:solidFill>
                  <a:schemeClr val="bg1"/>
                </a:solidFill>
              </a:rPr>
              <a:t>，其值为整型。</a:t>
            </a:r>
            <a:endParaRPr lang="en-US" altLang="zh-CN" sz="16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FFFF00"/>
                </a:solidFill>
              </a:rPr>
              <a:t>return 0;</a:t>
            </a:r>
            <a:r>
              <a:rPr lang="zh-CN" altLang="en-US" sz="1600" dirty="0">
                <a:solidFill>
                  <a:schemeClr val="bg1"/>
                </a:solidFill>
              </a:rPr>
              <a:t>的作用是当</a:t>
            </a:r>
            <a:r>
              <a:rPr lang="en-US" altLang="zh-CN" sz="1600" dirty="0">
                <a:solidFill>
                  <a:schemeClr val="bg1"/>
                </a:solidFill>
              </a:rPr>
              <a:t>main</a:t>
            </a:r>
            <a:r>
              <a:rPr lang="zh-CN" altLang="en-US" sz="1600" dirty="0">
                <a:solidFill>
                  <a:schemeClr val="bg1"/>
                </a:solidFill>
              </a:rPr>
              <a:t>函数执行结束前将整数</a:t>
            </a:r>
            <a:r>
              <a:rPr lang="en-US" altLang="zh-CN" sz="1600" dirty="0">
                <a:solidFill>
                  <a:schemeClr val="bg1"/>
                </a:solidFill>
              </a:rPr>
              <a:t>0</a:t>
            </a:r>
            <a:r>
              <a:rPr lang="zh-CN" altLang="en-US" sz="1600" dirty="0">
                <a:solidFill>
                  <a:schemeClr val="bg1"/>
                </a:solidFill>
              </a:rPr>
              <a:t>作为函数值，返回到调用函数处。</a:t>
            </a:r>
            <a:endParaRPr lang="en-US" altLang="zh-CN" sz="16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1"/>
                </a:solidFill>
              </a:rPr>
              <a:t>函数体由花括号</a:t>
            </a:r>
            <a:r>
              <a:rPr lang="en-US" altLang="zh-CN" b="1" dirty="0">
                <a:solidFill>
                  <a:srgbClr val="FFFF00"/>
                </a:solidFill>
              </a:rPr>
              <a:t>{}</a:t>
            </a:r>
            <a:r>
              <a:rPr lang="zh-CN" altLang="en-US" sz="1600" dirty="0">
                <a:solidFill>
                  <a:schemeClr val="bg1"/>
                </a:solidFill>
              </a:rPr>
              <a:t>括起来。</a:t>
            </a:r>
            <a:endParaRPr lang="en-US" altLang="zh-CN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85125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最简单的</a:t>
            </a:r>
            <a:r>
              <a:rPr lang="en-US" altLang="zh-CN" dirty="0"/>
              <a:t>C</a:t>
            </a:r>
            <a:r>
              <a:rPr lang="zh-CN" altLang="en-US" dirty="0"/>
              <a:t>语言程序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899490" y="1474827"/>
            <a:ext cx="7010401" cy="1680814"/>
          </a:xfrm>
          <a:prstGeom prst="roundRect">
            <a:avLst>
              <a:gd name="adj" fmla="val 374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zh-CN" altLang="en-US" sz="1600" dirty="0"/>
              <a:t>#include &lt;stdio.</a:t>
            </a:r>
            <a:r>
              <a:rPr lang="zh-CN" altLang="en-US" sz="1600"/>
              <a:t>h&gt;	</a:t>
            </a:r>
            <a:r>
              <a:rPr lang="en-US" altLang="zh-CN" sz="1600"/>
              <a:t>		</a:t>
            </a:r>
            <a:r>
              <a:rPr lang="zh-CN" altLang="en-US" sz="1600">
                <a:solidFill>
                  <a:srgbClr val="008000"/>
                </a:solidFill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</a:rPr>
              <a:t>这是编译预处理指令</a:t>
            </a:r>
          </a:p>
          <a:p>
            <a:r>
              <a:rPr lang="zh-CN" altLang="en-US" sz="1600" dirty="0"/>
              <a:t>int </a:t>
            </a:r>
            <a:r>
              <a:rPr lang="zh-CN" altLang="en-US" sz="1600"/>
              <a:t>main()			</a:t>
            </a:r>
            <a:r>
              <a:rPr lang="en-US" altLang="zh-CN" sz="1600"/>
              <a:t>	</a:t>
            </a:r>
            <a:r>
              <a:rPr lang="zh-CN" altLang="en-US" sz="1600">
                <a:solidFill>
                  <a:srgbClr val="008000"/>
                </a:solidFill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</a:rPr>
              <a:t>定义主函数 </a:t>
            </a:r>
          </a:p>
          <a:p>
            <a:r>
              <a:rPr lang="zh-CN" altLang="en-US" sz="1600"/>
              <a:t>{			</a:t>
            </a:r>
            <a:r>
              <a:rPr lang="en-US" altLang="zh-CN" sz="1600"/>
              <a:t>	</a:t>
            </a:r>
            <a:r>
              <a:rPr lang="zh-CN" altLang="en-US" sz="1600">
                <a:solidFill>
                  <a:srgbClr val="008000"/>
                </a:solidFill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</a:rPr>
              <a:t>函数开始的标志 </a:t>
            </a:r>
          </a:p>
          <a:p>
            <a:r>
              <a:rPr lang="zh-CN" altLang="en-US" sz="1600" dirty="0"/>
              <a:t>    </a:t>
            </a:r>
            <a:r>
              <a:rPr lang="en-US" altLang="zh-CN" sz="1600" dirty="0" err="1"/>
              <a:t>printf</a:t>
            </a:r>
            <a:r>
              <a:rPr lang="en-US" altLang="zh-CN" sz="1600" dirty="0"/>
              <a:t>("This is a C program.\n</a:t>
            </a:r>
            <a:r>
              <a:rPr lang="en-US" altLang="zh-CN" sz="1600"/>
              <a:t>")</a:t>
            </a:r>
            <a:r>
              <a:rPr lang="zh-CN" altLang="en-US" sz="1600"/>
              <a:t>;	</a:t>
            </a:r>
            <a:r>
              <a:rPr lang="zh-CN" altLang="en-US" sz="1600">
                <a:solidFill>
                  <a:srgbClr val="008000"/>
                </a:solidFill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</a:rPr>
              <a:t>输出所指定的一行信息</a:t>
            </a:r>
            <a:r>
              <a:rPr lang="zh-CN" altLang="en-US" sz="1600" dirty="0">
                <a:solidFill>
                  <a:srgbClr val="0070C0"/>
                </a:solidFill>
              </a:rPr>
              <a:t> </a:t>
            </a:r>
          </a:p>
          <a:p>
            <a:r>
              <a:rPr lang="zh-CN" altLang="en-US" sz="1600" dirty="0"/>
              <a:t>    return </a:t>
            </a:r>
            <a:r>
              <a:rPr lang="zh-CN" altLang="en-US" sz="1600"/>
              <a:t>0;			</a:t>
            </a:r>
            <a:r>
              <a:rPr lang="zh-CN" altLang="en-US" sz="1600">
                <a:solidFill>
                  <a:srgbClr val="008000"/>
                </a:solidFill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</a:rPr>
              <a:t>函数执行完毕时返回函数值0</a:t>
            </a:r>
          </a:p>
          <a:p>
            <a:r>
              <a:rPr lang="zh-CN" altLang="en-US" sz="1600"/>
              <a:t>}			</a:t>
            </a:r>
            <a:r>
              <a:rPr lang="en-US" altLang="zh-CN" sz="1600"/>
              <a:t>	</a:t>
            </a:r>
            <a:r>
              <a:rPr lang="zh-CN" altLang="en-US" sz="1600">
                <a:solidFill>
                  <a:srgbClr val="008000"/>
                </a:solidFill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</a:rPr>
              <a:t>函数结束的标志</a:t>
            </a:r>
          </a:p>
        </p:txBody>
      </p:sp>
      <p:sp>
        <p:nvSpPr>
          <p:cNvPr id="9" name="折角形 8"/>
          <p:cNvSpPr/>
          <p:nvPr/>
        </p:nvSpPr>
        <p:spPr>
          <a:xfrm>
            <a:off x="899490" y="3347880"/>
            <a:ext cx="10454310" cy="2536085"/>
          </a:xfrm>
          <a:prstGeom prst="foldedCorner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/>
          </a:p>
        </p:txBody>
      </p:sp>
      <p:grpSp>
        <p:nvGrpSpPr>
          <p:cNvPr id="18" name="组合 17"/>
          <p:cNvGrpSpPr/>
          <p:nvPr/>
        </p:nvGrpSpPr>
        <p:grpSpPr>
          <a:xfrm>
            <a:off x="1104900" y="3434644"/>
            <a:ext cx="1838740" cy="560717"/>
            <a:chOff x="8656983" y="1203671"/>
            <a:chExt cx="1838740" cy="497504"/>
          </a:xfrm>
        </p:grpSpPr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56983" y="1203671"/>
              <a:ext cx="487017" cy="487017"/>
            </a:xfrm>
            <a:prstGeom prst="rect">
              <a:avLst/>
            </a:prstGeom>
          </p:spPr>
        </p:pic>
        <p:sp>
          <p:nvSpPr>
            <p:cNvPr id="13" name="文本框 12"/>
            <p:cNvSpPr txBox="1"/>
            <p:nvPr/>
          </p:nvSpPr>
          <p:spPr>
            <a:xfrm>
              <a:off x="9253331" y="1331843"/>
              <a:ext cx="12423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程序分析</a:t>
              </a:r>
            </a:p>
          </p:txBody>
        </p:sp>
        <p:cxnSp>
          <p:nvCxnSpPr>
            <p:cNvPr id="15" name="直接连接符 14"/>
            <p:cNvCxnSpPr/>
            <p:nvPr/>
          </p:nvCxnSpPr>
          <p:spPr>
            <a:xfrm>
              <a:off x="8656983" y="1690688"/>
              <a:ext cx="183874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文本框 16"/>
          <p:cNvSpPr txBox="1"/>
          <p:nvPr/>
        </p:nvSpPr>
        <p:spPr>
          <a:xfrm>
            <a:off x="1022073" y="4091463"/>
            <a:ext cx="10139570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altLang="zh-CN" b="1" dirty="0" err="1">
                <a:solidFill>
                  <a:srgbClr val="FFFF00"/>
                </a:solidFill>
              </a:rPr>
              <a:t>printf</a:t>
            </a:r>
            <a:r>
              <a:rPr lang="zh-CN" altLang="en-US" sz="1600" dirty="0">
                <a:solidFill>
                  <a:schemeClr val="bg1"/>
                </a:solidFill>
              </a:rPr>
              <a:t>是</a:t>
            </a:r>
            <a:r>
              <a:rPr lang="en-US" altLang="zh-CN" sz="1600" dirty="0">
                <a:solidFill>
                  <a:schemeClr val="bg1"/>
                </a:solidFill>
              </a:rPr>
              <a:t>C</a:t>
            </a:r>
            <a:r>
              <a:rPr lang="zh-CN" altLang="en-US" sz="1600" dirty="0">
                <a:solidFill>
                  <a:schemeClr val="bg1"/>
                </a:solidFill>
              </a:rPr>
              <a:t>编译系统提供的函数库中的输出函数</a:t>
            </a:r>
            <a:r>
              <a:rPr lang="en-US" altLang="zh-CN" sz="1600" dirty="0">
                <a:solidFill>
                  <a:schemeClr val="bg1"/>
                </a:solidFill>
              </a:rPr>
              <a:t>(</a:t>
            </a:r>
            <a:r>
              <a:rPr lang="zh-CN" altLang="en-US" sz="1600" dirty="0">
                <a:solidFill>
                  <a:schemeClr val="bg1"/>
                </a:solidFill>
              </a:rPr>
              <a:t>详见第</a:t>
            </a:r>
            <a:r>
              <a:rPr lang="en-US" altLang="zh-CN" sz="1600" dirty="0">
                <a:solidFill>
                  <a:schemeClr val="bg1"/>
                </a:solidFill>
              </a:rPr>
              <a:t>4</a:t>
            </a:r>
            <a:r>
              <a:rPr lang="zh-CN" altLang="en-US" sz="1600" dirty="0">
                <a:solidFill>
                  <a:schemeClr val="bg1"/>
                </a:solidFill>
              </a:rPr>
              <a:t>章</a:t>
            </a:r>
            <a:r>
              <a:rPr lang="en-US" altLang="zh-CN" sz="1600" dirty="0">
                <a:solidFill>
                  <a:schemeClr val="bg1"/>
                </a:solidFill>
              </a:rPr>
              <a:t>)</a:t>
            </a:r>
            <a:r>
              <a:rPr lang="zh-CN" altLang="en-US" sz="1600" dirty="0">
                <a:solidFill>
                  <a:schemeClr val="bg1"/>
                </a:solidFill>
              </a:rPr>
              <a:t>。</a:t>
            </a:r>
            <a:r>
              <a:rPr lang="en-US" altLang="zh-CN" sz="1600" dirty="0" err="1">
                <a:solidFill>
                  <a:schemeClr val="bg1"/>
                </a:solidFill>
              </a:rPr>
              <a:t>printf</a:t>
            </a:r>
            <a:r>
              <a:rPr lang="zh-CN" altLang="en-US" sz="1600" dirty="0">
                <a:solidFill>
                  <a:schemeClr val="bg1"/>
                </a:solidFill>
              </a:rPr>
              <a:t>函数中</a:t>
            </a:r>
            <a:r>
              <a:rPr lang="zh-CN" altLang="en-US" b="1" dirty="0">
                <a:solidFill>
                  <a:srgbClr val="FFFF00"/>
                </a:solidFill>
              </a:rPr>
              <a:t>双引号</a:t>
            </a:r>
            <a:r>
              <a:rPr lang="zh-CN" altLang="en-US" sz="1600" dirty="0">
                <a:solidFill>
                  <a:schemeClr val="bg1"/>
                </a:solidFill>
              </a:rPr>
              <a:t>内的字符串</a:t>
            </a:r>
            <a:r>
              <a:rPr lang="en-US" altLang="zh-CN" sz="1600" dirty="0">
                <a:solidFill>
                  <a:schemeClr val="bg1"/>
                </a:solidFill>
              </a:rPr>
              <a:t>″This is a C program.″</a:t>
            </a:r>
            <a:r>
              <a:rPr lang="zh-CN" altLang="en-US" sz="1600" dirty="0">
                <a:solidFill>
                  <a:schemeClr val="bg1"/>
                </a:solidFill>
              </a:rPr>
              <a:t>按原样输出。</a:t>
            </a:r>
            <a:r>
              <a:rPr lang="en-US" altLang="zh-CN" b="1" dirty="0">
                <a:solidFill>
                  <a:srgbClr val="FFFF00"/>
                </a:solidFill>
              </a:rPr>
              <a:t>\n</a:t>
            </a:r>
            <a:r>
              <a:rPr lang="zh-CN" altLang="en-US" sz="1600" dirty="0">
                <a:solidFill>
                  <a:schemeClr val="bg1"/>
                </a:solidFill>
              </a:rPr>
              <a:t>是换行符，即在输出</a:t>
            </a:r>
            <a:r>
              <a:rPr lang="en-US" altLang="zh-CN" sz="1600" dirty="0">
                <a:solidFill>
                  <a:schemeClr val="bg1"/>
                </a:solidFill>
              </a:rPr>
              <a:t>″This is a C program.″</a:t>
            </a:r>
            <a:r>
              <a:rPr lang="zh-CN" altLang="en-US" sz="1600" dirty="0">
                <a:solidFill>
                  <a:schemeClr val="bg1"/>
                </a:solidFill>
              </a:rPr>
              <a:t>后，显示屏上的光标位置移到下一行的开头。</a:t>
            </a:r>
            <a:endParaRPr lang="en-US" altLang="zh-CN" sz="16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1"/>
                </a:solidFill>
              </a:rPr>
              <a:t>每个语句最后都有一个</a:t>
            </a:r>
            <a:r>
              <a:rPr lang="zh-CN" altLang="en-US" b="1" dirty="0">
                <a:solidFill>
                  <a:srgbClr val="FFFF00"/>
                </a:solidFill>
              </a:rPr>
              <a:t>分号</a:t>
            </a:r>
            <a:r>
              <a:rPr lang="zh-CN" altLang="en-US" sz="1600" dirty="0">
                <a:solidFill>
                  <a:schemeClr val="bg1"/>
                </a:solidFill>
              </a:rPr>
              <a:t>，表示语句结束。</a:t>
            </a:r>
          </a:p>
        </p:txBody>
      </p:sp>
    </p:spTree>
    <p:extLst>
      <p:ext uri="{BB962C8B-B14F-4D97-AF65-F5344CB8AC3E}">
        <p14:creationId xmlns:p14="http://schemas.microsoft.com/office/powerpoint/2010/main" val="41879719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最简单的</a:t>
            </a:r>
            <a:r>
              <a:rPr lang="en-US" altLang="zh-CN" dirty="0"/>
              <a:t>C</a:t>
            </a:r>
            <a:r>
              <a:rPr lang="zh-CN" altLang="en-US" dirty="0"/>
              <a:t>语言程序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899490" y="1474827"/>
            <a:ext cx="7010401" cy="1680814"/>
          </a:xfrm>
          <a:prstGeom prst="roundRect">
            <a:avLst>
              <a:gd name="adj" fmla="val 374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zh-CN" altLang="en-US" sz="1600" dirty="0"/>
              <a:t>#include &lt;stdio.</a:t>
            </a:r>
            <a:r>
              <a:rPr lang="zh-CN" altLang="en-US" sz="1600"/>
              <a:t>h&gt;	</a:t>
            </a:r>
            <a:r>
              <a:rPr lang="en-US" altLang="zh-CN" sz="1600"/>
              <a:t>		</a:t>
            </a:r>
            <a:r>
              <a:rPr lang="zh-CN" altLang="en-US" sz="1600">
                <a:solidFill>
                  <a:srgbClr val="008000"/>
                </a:solidFill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</a:rPr>
              <a:t>这是编译预处理指令</a:t>
            </a:r>
          </a:p>
          <a:p>
            <a:r>
              <a:rPr lang="zh-CN" altLang="en-US" sz="1600" dirty="0"/>
              <a:t>int </a:t>
            </a:r>
            <a:r>
              <a:rPr lang="zh-CN" altLang="en-US" sz="1600"/>
              <a:t>main()			</a:t>
            </a:r>
            <a:r>
              <a:rPr lang="en-US" altLang="zh-CN" sz="1600"/>
              <a:t>	</a:t>
            </a:r>
            <a:r>
              <a:rPr lang="zh-CN" altLang="en-US" sz="1600">
                <a:solidFill>
                  <a:srgbClr val="008000"/>
                </a:solidFill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</a:rPr>
              <a:t>定义主函数 </a:t>
            </a:r>
          </a:p>
          <a:p>
            <a:r>
              <a:rPr lang="zh-CN" altLang="en-US" sz="1600"/>
              <a:t>{			</a:t>
            </a:r>
            <a:r>
              <a:rPr lang="en-US" altLang="zh-CN" sz="1600"/>
              <a:t>	</a:t>
            </a:r>
            <a:r>
              <a:rPr lang="zh-CN" altLang="en-US" sz="1600">
                <a:solidFill>
                  <a:srgbClr val="008000"/>
                </a:solidFill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</a:rPr>
              <a:t>函数开始的标志 </a:t>
            </a:r>
          </a:p>
          <a:p>
            <a:r>
              <a:rPr lang="zh-CN" altLang="en-US" sz="1600" dirty="0"/>
              <a:t>    </a:t>
            </a:r>
            <a:r>
              <a:rPr lang="en-US" altLang="zh-CN" sz="1600" dirty="0" err="1"/>
              <a:t>printf</a:t>
            </a:r>
            <a:r>
              <a:rPr lang="en-US" altLang="zh-CN" sz="1600" dirty="0"/>
              <a:t>("This is a C program.\n</a:t>
            </a:r>
            <a:r>
              <a:rPr lang="en-US" altLang="zh-CN" sz="1600"/>
              <a:t>")</a:t>
            </a:r>
            <a:r>
              <a:rPr lang="zh-CN" altLang="en-US" sz="1600"/>
              <a:t>;	</a:t>
            </a:r>
            <a:r>
              <a:rPr lang="zh-CN" altLang="en-US" sz="1600">
                <a:solidFill>
                  <a:srgbClr val="008000"/>
                </a:solidFill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</a:rPr>
              <a:t>输出所指定的一行信息</a:t>
            </a:r>
            <a:r>
              <a:rPr lang="zh-CN" altLang="en-US" sz="1600" dirty="0">
                <a:solidFill>
                  <a:srgbClr val="0070C0"/>
                </a:solidFill>
              </a:rPr>
              <a:t> </a:t>
            </a:r>
          </a:p>
          <a:p>
            <a:r>
              <a:rPr lang="zh-CN" altLang="en-US" sz="1600" dirty="0"/>
              <a:t>    return </a:t>
            </a:r>
            <a:r>
              <a:rPr lang="zh-CN" altLang="en-US" sz="1600"/>
              <a:t>0;			</a:t>
            </a:r>
            <a:r>
              <a:rPr lang="zh-CN" altLang="en-US" sz="1600">
                <a:solidFill>
                  <a:srgbClr val="008000"/>
                </a:solidFill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</a:rPr>
              <a:t>函数执行完毕时返回函数值0</a:t>
            </a:r>
          </a:p>
          <a:p>
            <a:r>
              <a:rPr lang="zh-CN" altLang="en-US" sz="1600"/>
              <a:t>}			</a:t>
            </a:r>
            <a:r>
              <a:rPr lang="en-US" altLang="zh-CN" sz="1600"/>
              <a:t>	</a:t>
            </a:r>
            <a:r>
              <a:rPr lang="zh-CN" altLang="en-US" sz="1600">
                <a:solidFill>
                  <a:srgbClr val="008000"/>
                </a:solidFill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</a:rPr>
              <a:t>函数结束的标志</a:t>
            </a:r>
          </a:p>
        </p:txBody>
      </p:sp>
      <p:sp>
        <p:nvSpPr>
          <p:cNvPr id="9" name="折角形 8"/>
          <p:cNvSpPr/>
          <p:nvPr/>
        </p:nvSpPr>
        <p:spPr>
          <a:xfrm>
            <a:off x="899490" y="3347881"/>
            <a:ext cx="10454310" cy="2615598"/>
          </a:xfrm>
          <a:prstGeom prst="foldedCorner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/>
          </a:p>
        </p:txBody>
      </p:sp>
      <p:grpSp>
        <p:nvGrpSpPr>
          <p:cNvPr id="18" name="组合 17"/>
          <p:cNvGrpSpPr/>
          <p:nvPr/>
        </p:nvGrpSpPr>
        <p:grpSpPr>
          <a:xfrm>
            <a:off x="1104900" y="3434644"/>
            <a:ext cx="1838740" cy="560717"/>
            <a:chOff x="8656983" y="1203671"/>
            <a:chExt cx="1838740" cy="497504"/>
          </a:xfrm>
        </p:grpSpPr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56983" y="1203671"/>
              <a:ext cx="487017" cy="487017"/>
            </a:xfrm>
            <a:prstGeom prst="rect">
              <a:avLst/>
            </a:prstGeom>
          </p:spPr>
        </p:pic>
        <p:sp>
          <p:nvSpPr>
            <p:cNvPr id="13" name="文本框 12"/>
            <p:cNvSpPr txBox="1"/>
            <p:nvPr/>
          </p:nvSpPr>
          <p:spPr>
            <a:xfrm>
              <a:off x="9253331" y="1331843"/>
              <a:ext cx="12423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程序分析</a:t>
              </a:r>
            </a:p>
          </p:txBody>
        </p:sp>
        <p:cxnSp>
          <p:nvCxnSpPr>
            <p:cNvPr id="15" name="直接连接符 14"/>
            <p:cNvCxnSpPr/>
            <p:nvPr/>
          </p:nvCxnSpPr>
          <p:spPr>
            <a:xfrm>
              <a:off x="8656983" y="1690688"/>
              <a:ext cx="183874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文本框 16"/>
          <p:cNvSpPr txBox="1"/>
          <p:nvPr/>
        </p:nvSpPr>
        <p:spPr>
          <a:xfrm>
            <a:off x="1022073" y="4091463"/>
            <a:ext cx="9751015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1"/>
                </a:solidFill>
              </a:rPr>
              <a:t>在使用函数库中的输入输出函数时，编译系统要求程序提供有关此函数的信息，程序第</a:t>
            </a:r>
            <a:r>
              <a:rPr lang="en-US" altLang="zh-CN" sz="1600" dirty="0">
                <a:solidFill>
                  <a:schemeClr val="bg1"/>
                </a:solidFill>
              </a:rPr>
              <a:t>1</a:t>
            </a:r>
            <a:r>
              <a:rPr lang="zh-CN" altLang="en-US" sz="1600" dirty="0">
                <a:solidFill>
                  <a:schemeClr val="bg1"/>
                </a:solidFill>
              </a:rPr>
              <a:t>行“</a:t>
            </a:r>
            <a:r>
              <a:rPr lang="en-US" altLang="zh-CN" b="1" dirty="0">
                <a:solidFill>
                  <a:srgbClr val="FFFF00"/>
                </a:solidFill>
              </a:rPr>
              <a:t>#include &lt;</a:t>
            </a:r>
            <a:r>
              <a:rPr lang="en-US" altLang="zh-CN" b="1" dirty="0" err="1">
                <a:solidFill>
                  <a:srgbClr val="FFFF00"/>
                </a:solidFill>
              </a:rPr>
              <a:t>stdio.h</a:t>
            </a:r>
            <a:r>
              <a:rPr lang="en-US" altLang="zh-CN" b="1" dirty="0">
                <a:solidFill>
                  <a:srgbClr val="FFFF00"/>
                </a:solidFill>
              </a:rPr>
              <a:t>&gt;</a:t>
            </a:r>
            <a:r>
              <a:rPr lang="en-US" altLang="zh-CN" sz="1600" dirty="0">
                <a:solidFill>
                  <a:schemeClr val="bg1"/>
                </a:solidFill>
              </a:rPr>
              <a:t>”</a:t>
            </a:r>
            <a:r>
              <a:rPr lang="zh-CN" altLang="en-US" sz="1600" dirty="0">
                <a:solidFill>
                  <a:schemeClr val="bg1"/>
                </a:solidFill>
              </a:rPr>
              <a:t>的作用就是用来提供这些信息的。</a:t>
            </a:r>
            <a:r>
              <a:rPr lang="en-US" altLang="zh-CN" b="1" dirty="0" err="1">
                <a:solidFill>
                  <a:srgbClr val="FFFF00"/>
                </a:solidFill>
              </a:rPr>
              <a:t>stdio.h</a:t>
            </a:r>
            <a:r>
              <a:rPr lang="zh-CN" altLang="en-US" sz="1600" dirty="0">
                <a:solidFill>
                  <a:schemeClr val="bg1"/>
                </a:solidFill>
              </a:rPr>
              <a:t>是系统提供的一个文件名，</a:t>
            </a:r>
            <a:r>
              <a:rPr lang="en-US" altLang="zh-CN" b="1" dirty="0" err="1">
                <a:solidFill>
                  <a:srgbClr val="FFFF00"/>
                </a:solidFill>
              </a:rPr>
              <a:t>stdio</a:t>
            </a:r>
            <a:r>
              <a:rPr lang="zh-CN" altLang="en-US" sz="1600" dirty="0">
                <a:solidFill>
                  <a:schemeClr val="bg1"/>
                </a:solidFill>
              </a:rPr>
              <a:t>是</a:t>
            </a:r>
            <a:r>
              <a:rPr lang="en-US" altLang="zh-CN" sz="1600" dirty="0">
                <a:solidFill>
                  <a:schemeClr val="bg1"/>
                </a:solidFill>
              </a:rPr>
              <a:t>standard input &amp; output</a:t>
            </a:r>
            <a:r>
              <a:rPr lang="zh-CN" altLang="en-US" sz="1600" dirty="0">
                <a:solidFill>
                  <a:schemeClr val="bg1"/>
                </a:solidFill>
              </a:rPr>
              <a:t>的缩写，文件后缀</a:t>
            </a:r>
            <a:r>
              <a:rPr lang="en-US" altLang="zh-CN" b="1" dirty="0">
                <a:solidFill>
                  <a:srgbClr val="FFFF00"/>
                </a:solidFill>
              </a:rPr>
              <a:t>.h</a:t>
            </a:r>
            <a:r>
              <a:rPr lang="zh-CN" altLang="en-US" sz="1600" dirty="0">
                <a:solidFill>
                  <a:schemeClr val="bg1"/>
                </a:solidFill>
              </a:rPr>
              <a:t>的意思是头文件</a:t>
            </a:r>
            <a:r>
              <a:rPr lang="en-US" altLang="zh-CN" sz="1600" dirty="0">
                <a:solidFill>
                  <a:schemeClr val="bg1"/>
                </a:solidFill>
              </a:rPr>
              <a:t>(header file)</a:t>
            </a:r>
            <a:r>
              <a:rPr lang="zh-CN" altLang="en-US" sz="1600" dirty="0">
                <a:solidFill>
                  <a:schemeClr val="bg1"/>
                </a:solidFill>
              </a:rPr>
              <a:t>，因为这些文件都是放在程序各文件模块的开头的。输入输出函数的相关信息已事先放在</a:t>
            </a:r>
            <a:r>
              <a:rPr lang="en-US" altLang="zh-CN" sz="1600" dirty="0" err="1">
                <a:solidFill>
                  <a:schemeClr val="bg1"/>
                </a:solidFill>
              </a:rPr>
              <a:t>stdio.h</a:t>
            </a:r>
            <a:r>
              <a:rPr lang="zh-CN" altLang="en-US" sz="1600" dirty="0">
                <a:solidFill>
                  <a:schemeClr val="bg1"/>
                </a:solidFill>
              </a:rPr>
              <a:t>文件中。</a:t>
            </a:r>
            <a:endParaRPr lang="en-US" altLang="zh-CN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91593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最简单的</a:t>
            </a:r>
            <a:r>
              <a:rPr lang="en-US" altLang="zh-CN" dirty="0"/>
              <a:t>C</a:t>
            </a:r>
            <a:r>
              <a:rPr lang="zh-CN" altLang="en-US" dirty="0"/>
              <a:t>语言程序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899490" y="1474827"/>
            <a:ext cx="7010401" cy="1680814"/>
          </a:xfrm>
          <a:prstGeom prst="roundRect">
            <a:avLst>
              <a:gd name="adj" fmla="val 374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zh-CN" altLang="en-US" sz="1600" dirty="0"/>
              <a:t>#include &lt;stdio.</a:t>
            </a:r>
            <a:r>
              <a:rPr lang="zh-CN" altLang="en-US" sz="1600"/>
              <a:t>h&gt;	</a:t>
            </a:r>
            <a:r>
              <a:rPr lang="en-US" altLang="zh-CN" sz="1600"/>
              <a:t>		</a:t>
            </a:r>
            <a:r>
              <a:rPr lang="zh-CN" altLang="en-US" sz="1600">
                <a:solidFill>
                  <a:srgbClr val="008000"/>
                </a:solidFill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</a:rPr>
              <a:t>这是编译预处理指令</a:t>
            </a:r>
          </a:p>
          <a:p>
            <a:r>
              <a:rPr lang="zh-CN" altLang="en-US" sz="1600" dirty="0"/>
              <a:t>int </a:t>
            </a:r>
            <a:r>
              <a:rPr lang="zh-CN" altLang="en-US" sz="1600"/>
              <a:t>main()			</a:t>
            </a:r>
            <a:r>
              <a:rPr lang="en-US" altLang="zh-CN" sz="1600"/>
              <a:t>	</a:t>
            </a:r>
            <a:r>
              <a:rPr lang="zh-CN" altLang="en-US" sz="1600">
                <a:solidFill>
                  <a:srgbClr val="008000"/>
                </a:solidFill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</a:rPr>
              <a:t>定义主函数 </a:t>
            </a:r>
          </a:p>
          <a:p>
            <a:r>
              <a:rPr lang="zh-CN" altLang="en-US" sz="1600"/>
              <a:t>{			</a:t>
            </a:r>
            <a:r>
              <a:rPr lang="en-US" altLang="zh-CN" sz="1600"/>
              <a:t>	</a:t>
            </a:r>
            <a:r>
              <a:rPr lang="zh-CN" altLang="en-US" sz="1600">
                <a:solidFill>
                  <a:srgbClr val="008000"/>
                </a:solidFill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</a:rPr>
              <a:t>函数开始的标志 </a:t>
            </a:r>
          </a:p>
          <a:p>
            <a:r>
              <a:rPr lang="zh-CN" altLang="en-US" sz="1600" dirty="0"/>
              <a:t>    </a:t>
            </a:r>
            <a:r>
              <a:rPr lang="en-US" altLang="zh-CN" sz="1600" dirty="0" err="1"/>
              <a:t>printf</a:t>
            </a:r>
            <a:r>
              <a:rPr lang="en-US" altLang="zh-CN" sz="1600" dirty="0"/>
              <a:t>("This is a C program.\n</a:t>
            </a:r>
            <a:r>
              <a:rPr lang="en-US" altLang="zh-CN" sz="1600"/>
              <a:t>")</a:t>
            </a:r>
            <a:r>
              <a:rPr lang="zh-CN" altLang="en-US" sz="1600"/>
              <a:t>;	</a:t>
            </a:r>
            <a:r>
              <a:rPr lang="zh-CN" altLang="en-US" sz="1600">
                <a:solidFill>
                  <a:srgbClr val="008000"/>
                </a:solidFill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</a:rPr>
              <a:t>输出所指定的一行信息</a:t>
            </a:r>
            <a:r>
              <a:rPr lang="zh-CN" altLang="en-US" sz="1600" dirty="0">
                <a:solidFill>
                  <a:srgbClr val="0070C0"/>
                </a:solidFill>
              </a:rPr>
              <a:t> </a:t>
            </a:r>
          </a:p>
          <a:p>
            <a:r>
              <a:rPr lang="zh-CN" altLang="en-US" sz="1600" dirty="0"/>
              <a:t>    return </a:t>
            </a:r>
            <a:r>
              <a:rPr lang="zh-CN" altLang="en-US" sz="1600"/>
              <a:t>0;			</a:t>
            </a:r>
            <a:r>
              <a:rPr lang="zh-CN" altLang="en-US" sz="1600">
                <a:solidFill>
                  <a:srgbClr val="008000"/>
                </a:solidFill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</a:rPr>
              <a:t>函数执行完毕时返回函数值0</a:t>
            </a:r>
          </a:p>
          <a:p>
            <a:r>
              <a:rPr lang="zh-CN" altLang="en-US" sz="1600"/>
              <a:t>}			</a:t>
            </a:r>
            <a:r>
              <a:rPr lang="en-US" altLang="zh-CN" sz="1600"/>
              <a:t>	</a:t>
            </a:r>
            <a:r>
              <a:rPr lang="zh-CN" altLang="en-US" sz="1600">
                <a:solidFill>
                  <a:srgbClr val="008000"/>
                </a:solidFill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</a:rPr>
              <a:t>函数结束的标志</a:t>
            </a:r>
          </a:p>
        </p:txBody>
      </p:sp>
      <p:sp>
        <p:nvSpPr>
          <p:cNvPr id="9" name="折角形 8"/>
          <p:cNvSpPr/>
          <p:nvPr/>
        </p:nvSpPr>
        <p:spPr>
          <a:xfrm>
            <a:off x="899490" y="3347881"/>
            <a:ext cx="10454310" cy="2188215"/>
          </a:xfrm>
          <a:prstGeom prst="foldedCorner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/>
          </a:p>
        </p:txBody>
      </p:sp>
      <p:grpSp>
        <p:nvGrpSpPr>
          <p:cNvPr id="18" name="组合 17"/>
          <p:cNvGrpSpPr/>
          <p:nvPr/>
        </p:nvGrpSpPr>
        <p:grpSpPr>
          <a:xfrm>
            <a:off x="1104900" y="3434644"/>
            <a:ext cx="1914345" cy="560717"/>
            <a:chOff x="8656983" y="1203671"/>
            <a:chExt cx="1914345" cy="497504"/>
          </a:xfrm>
        </p:grpSpPr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56983" y="1203671"/>
              <a:ext cx="487017" cy="487017"/>
            </a:xfrm>
            <a:prstGeom prst="rect">
              <a:avLst/>
            </a:prstGeom>
          </p:spPr>
        </p:pic>
        <p:sp>
          <p:nvSpPr>
            <p:cNvPr id="13" name="文本框 12"/>
            <p:cNvSpPr txBox="1"/>
            <p:nvPr/>
          </p:nvSpPr>
          <p:spPr>
            <a:xfrm>
              <a:off x="9253331" y="1331843"/>
              <a:ext cx="12423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程序分析</a:t>
              </a:r>
            </a:p>
          </p:txBody>
        </p:sp>
        <p:cxnSp>
          <p:nvCxnSpPr>
            <p:cNvPr id="15" name="直接连接符 14"/>
            <p:cNvCxnSpPr/>
            <p:nvPr/>
          </p:nvCxnSpPr>
          <p:spPr>
            <a:xfrm>
              <a:off x="8656983" y="1690688"/>
              <a:ext cx="191434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文本框 16"/>
          <p:cNvSpPr txBox="1"/>
          <p:nvPr/>
        </p:nvSpPr>
        <p:spPr>
          <a:xfrm>
            <a:off x="1022073" y="4091463"/>
            <a:ext cx="9751015" cy="1208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FFFF00"/>
                </a:solidFill>
              </a:rPr>
              <a:t>//</a:t>
            </a:r>
            <a:r>
              <a:rPr lang="zh-CN" altLang="en-US" sz="1600" dirty="0">
                <a:solidFill>
                  <a:schemeClr val="bg1"/>
                </a:solidFill>
              </a:rPr>
              <a:t>表示从此处到本行结束是“注释”，用来对程序有关部分进行必要的说明。在写</a:t>
            </a:r>
            <a:r>
              <a:rPr lang="en-US" altLang="zh-CN" sz="1600" dirty="0">
                <a:solidFill>
                  <a:schemeClr val="bg1"/>
                </a:solidFill>
              </a:rPr>
              <a:t>C</a:t>
            </a:r>
            <a:r>
              <a:rPr lang="zh-CN" altLang="en-US" sz="1600" dirty="0">
                <a:solidFill>
                  <a:schemeClr val="bg1"/>
                </a:solidFill>
              </a:rPr>
              <a:t>程序时应当多用注释，以方便自己和别人理解程序各部分的作用。在程序进行预编译处理时将每个注释替换为一个空格，因此在编译时注释部分不产生目标代码，注释对运行不起作用。注释只是给人看的，而不是让计算机执行的。</a:t>
            </a:r>
          </a:p>
        </p:txBody>
      </p:sp>
    </p:spTree>
    <p:extLst>
      <p:ext uri="{BB962C8B-B14F-4D97-AF65-F5344CB8AC3E}">
        <p14:creationId xmlns:p14="http://schemas.microsoft.com/office/powerpoint/2010/main" val="3242938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注释</a:t>
            </a:r>
          </a:p>
        </p:txBody>
      </p:sp>
      <p:sp>
        <p:nvSpPr>
          <p:cNvPr id="5" name="MH_Other_1"/>
          <p:cNvSpPr/>
          <p:nvPr>
            <p:custDataLst>
              <p:tags r:id="rId1"/>
            </p:custDataLst>
          </p:nvPr>
        </p:nvSpPr>
        <p:spPr>
          <a:xfrm rot="5400000">
            <a:off x="1097757" y="1637853"/>
            <a:ext cx="288925" cy="433387"/>
          </a:xfrm>
          <a:prstGeom prst="corner">
            <a:avLst>
              <a:gd name="adj1" fmla="val 22649"/>
              <a:gd name="adj2" fmla="val 20696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50"/>
          </a:p>
        </p:txBody>
      </p:sp>
      <p:cxnSp>
        <p:nvCxnSpPr>
          <p:cNvPr id="6" name="MH_Other_2"/>
          <p:cNvCxnSpPr/>
          <p:nvPr>
            <p:custDataLst>
              <p:tags r:id="rId2"/>
            </p:custDataLst>
          </p:nvPr>
        </p:nvCxnSpPr>
        <p:spPr>
          <a:xfrm>
            <a:off x="1017587" y="2240997"/>
            <a:ext cx="2272265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H_Other_3"/>
          <p:cNvSpPr/>
          <p:nvPr>
            <p:custDataLst>
              <p:tags r:id="rId3"/>
            </p:custDataLst>
          </p:nvPr>
        </p:nvSpPr>
        <p:spPr>
          <a:xfrm rot="5400000">
            <a:off x="7012021" y="1637853"/>
            <a:ext cx="288925" cy="433387"/>
          </a:xfrm>
          <a:prstGeom prst="corner">
            <a:avLst>
              <a:gd name="adj1" fmla="val 22649"/>
              <a:gd name="adj2" fmla="val 20696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50"/>
          </a:p>
        </p:txBody>
      </p:sp>
      <p:cxnSp>
        <p:nvCxnSpPr>
          <p:cNvPr id="8" name="MH_Other_4"/>
          <p:cNvCxnSpPr/>
          <p:nvPr>
            <p:custDataLst>
              <p:tags r:id="rId4"/>
            </p:custDataLst>
          </p:nvPr>
        </p:nvCxnSpPr>
        <p:spPr>
          <a:xfrm>
            <a:off x="6939790" y="2240997"/>
            <a:ext cx="3192532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MH_Text_1"/>
          <p:cNvSpPr txBox="1"/>
          <p:nvPr>
            <p:custDataLst>
              <p:tags r:id="rId5"/>
            </p:custDataLst>
          </p:nvPr>
        </p:nvSpPr>
        <p:spPr>
          <a:xfrm>
            <a:off x="949326" y="2267296"/>
            <a:ext cx="2439917" cy="2130425"/>
          </a:xfrm>
          <a:prstGeom prst="rect">
            <a:avLst/>
          </a:prstGeom>
          <a:noFill/>
        </p:spPr>
        <p:txBody>
          <a:bodyPr>
            <a:noAutofit/>
          </a:bodyPr>
          <a:lstStyle>
            <a:defPPr>
              <a:defRPr lang="zh-CN"/>
            </a:defPPr>
            <a:lvl1pPr marR="0" lvl="0" indent="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kern="0" cap="none" spc="0" normalizeH="0" baseline="0">
                <a:ln>
                  <a:noFill/>
                </a:ln>
                <a:solidFill>
                  <a:sysClr val="window" lastClr="C7EDCC">
                    <a:lumMod val="50000"/>
                  </a:sys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just">
              <a:lnSpc>
                <a:spcPct val="150000"/>
              </a:lnSpc>
              <a:spcAft>
                <a:spcPts val="600"/>
              </a:spcAft>
              <a:defRPr/>
            </a:pPr>
            <a:r>
              <a:rPr lang="zh-CN" altLang="en-US" sz="16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这种注释可以单独占一行，也可以出现在一行中其他内容的右侧。此种注释的范围从</a:t>
            </a:r>
            <a:r>
              <a:rPr lang="en-US" altLang="zh-CN" sz="16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//</a:t>
            </a:r>
            <a:r>
              <a:rPr lang="zh-CN" altLang="en-US" sz="16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开始，以换行符结束。如果注释内容一行内写不下，可以用多个单行注释。</a:t>
            </a:r>
          </a:p>
        </p:txBody>
      </p:sp>
      <p:sp>
        <p:nvSpPr>
          <p:cNvPr id="11" name="MH_Text_2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6866765" y="2340319"/>
            <a:ext cx="3370538" cy="2128838"/>
          </a:xfrm>
          <a:prstGeom prst="rect">
            <a:avLst/>
          </a:prstGeom>
          <a:noFill/>
        </p:spPr>
        <p:txBody>
          <a:bodyPr>
            <a:noAutofit/>
          </a:bodyPr>
          <a:lstStyle>
            <a:defPPr>
              <a:defRPr lang="zh-CN"/>
            </a:defPPr>
            <a:lvl1pPr marR="0" lvl="0" indent="0" algn="just" fontAlgn="auto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 kumimoji="0" sz="1600" b="0" i="0" u="none" strike="noStrike" cap="none" spc="0" normalizeH="0" baseline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</a:defRPr>
            </a:lvl1pPr>
          </a:lstStyle>
          <a:p>
            <a:r>
              <a:rPr lang="zh-CN" altLang="en-US" dirty="0"/>
              <a:t>这种注释可以包含多行内容。它可以单独占一行</a:t>
            </a:r>
            <a:r>
              <a:rPr lang="en-US" altLang="zh-CN" dirty="0"/>
              <a:t>(</a:t>
            </a:r>
            <a:r>
              <a:rPr lang="zh-CN" altLang="en-US" dirty="0"/>
              <a:t>在行开头以</a:t>
            </a:r>
            <a:r>
              <a:rPr lang="en-US" altLang="zh-CN" dirty="0"/>
              <a:t>/</a:t>
            </a:r>
            <a:r>
              <a:rPr lang="zh-CN" altLang="en-US" dirty="0"/>
              <a:t>*开始，行末以*</a:t>
            </a:r>
            <a:r>
              <a:rPr lang="en-US" altLang="zh-CN" dirty="0"/>
              <a:t>/</a:t>
            </a:r>
            <a:r>
              <a:rPr lang="zh-CN" altLang="en-US" dirty="0"/>
              <a:t>结束），也可以包含多行。编译系统在发现一个</a:t>
            </a:r>
            <a:r>
              <a:rPr lang="en-US" altLang="zh-CN" dirty="0"/>
              <a:t>/</a:t>
            </a:r>
            <a:r>
              <a:rPr lang="zh-CN" altLang="en-US" dirty="0"/>
              <a:t>*后，会开始找注释结束符*</a:t>
            </a:r>
            <a:r>
              <a:rPr lang="en-US" altLang="zh-CN" dirty="0"/>
              <a:t>/</a:t>
            </a:r>
            <a:r>
              <a:rPr lang="zh-CN" altLang="en-US" dirty="0"/>
              <a:t>，把二者间的内容作为注释。</a:t>
            </a:r>
          </a:p>
        </p:txBody>
      </p:sp>
      <p:sp>
        <p:nvSpPr>
          <p:cNvPr id="12" name="MH_SubTitle_1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1144587" y="1791045"/>
            <a:ext cx="2065338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lang="zh-CN" altLang="en-US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</a:t>
            </a:r>
            <a:r>
              <a:rPr lang="en-US" altLang="zh-CN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开始的单行注释</a:t>
            </a:r>
          </a:p>
        </p:txBody>
      </p:sp>
      <p:sp>
        <p:nvSpPr>
          <p:cNvPr id="13" name="MH_SubTitle_2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7069205" y="1791045"/>
            <a:ext cx="3019151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normAutofit fontScale="92500"/>
          </a:bodyPr>
          <a:lstStyle>
            <a:defPPr>
              <a:defRPr lang="zh-CN"/>
            </a:defPPr>
            <a:lvl1pPr algn="ctr">
              <a:defRPr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en-US" dirty="0"/>
              <a:t>以</a:t>
            </a:r>
            <a:r>
              <a:rPr lang="en-US" altLang="zh-CN" dirty="0"/>
              <a:t>/</a:t>
            </a:r>
            <a:r>
              <a:rPr lang="zh-CN" altLang="en-US" dirty="0"/>
              <a:t>*开始，以*</a:t>
            </a:r>
            <a:r>
              <a:rPr lang="en-US" altLang="zh-CN" dirty="0"/>
              <a:t>/</a:t>
            </a:r>
            <a:r>
              <a:rPr lang="zh-CN" altLang="en-US" dirty="0"/>
              <a:t>结束的块式注释</a:t>
            </a:r>
          </a:p>
        </p:txBody>
      </p:sp>
      <p:sp>
        <p:nvSpPr>
          <p:cNvPr id="14" name="矩形 13"/>
          <p:cNvSpPr/>
          <p:nvPr/>
        </p:nvSpPr>
        <p:spPr>
          <a:xfrm>
            <a:off x="1017588" y="5118788"/>
            <a:ext cx="9219716" cy="36933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en-US" dirty="0"/>
              <a:t>注意：在字符串中的</a:t>
            </a:r>
            <a:r>
              <a:rPr lang="en-US" altLang="zh-CN" dirty="0"/>
              <a:t>//</a:t>
            </a:r>
            <a:r>
              <a:rPr lang="zh-CN" altLang="en-US" dirty="0"/>
              <a:t>和</a:t>
            </a:r>
            <a:r>
              <a:rPr lang="en-US" altLang="zh-CN" dirty="0"/>
              <a:t>/</a:t>
            </a:r>
            <a:r>
              <a:rPr lang="zh-CN" altLang="en-US" dirty="0"/>
              <a:t>*都不作为注释的开始。而是作为字符串的一部分。</a:t>
            </a:r>
          </a:p>
        </p:txBody>
      </p:sp>
      <p:sp>
        <p:nvSpPr>
          <p:cNvPr id="16" name="Rectangle 8"/>
          <p:cNvSpPr>
            <a:spLocks noChangeArrowheads="1"/>
          </p:cNvSpPr>
          <p:nvPr/>
        </p:nvSpPr>
        <p:spPr bwMode="auto">
          <a:xfrm>
            <a:off x="4423811" y="2338788"/>
            <a:ext cx="1678815" cy="10621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</p:spPr>
        <p:txBody>
          <a:bodyPr anchor="ctr"/>
          <a:lstStyle>
            <a:lvl1pPr defTabSz="7175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defTabSz="7175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defTabSz="7175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defTabSz="7175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defTabSz="7175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defTabSz="71755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defTabSz="71755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defTabSz="71755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defTabSz="71755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zh-CN" sz="12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//</a:t>
            </a:r>
            <a:r>
              <a:rPr lang="zh-CN" altLang="en-US" sz="12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第一行注释</a:t>
            </a:r>
            <a:endParaRPr lang="en-US" altLang="zh-CN" sz="12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2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//</a:t>
            </a:r>
            <a:r>
              <a:rPr lang="zh-CN" altLang="en-US" sz="12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继续注释</a:t>
            </a:r>
            <a:endParaRPr lang="en-US" altLang="zh-CN" sz="12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7" name="Rectangle 8"/>
          <p:cNvSpPr>
            <a:spLocks noChangeArrowheads="1"/>
          </p:cNvSpPr>
          <p:nvPr/>
        </p:nvSpPr>
        <p:spPr bwMode="auto">
          <a:xfrm>
            <a:off x="4423811" y="3501735"/>
            <a:ext cx="1678815" cy="10621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</p:spPr>
        <p:txBody>
          <a:bodyPr anchor="ctr"/>
          <a:lstStyle>
            <a:lvl1pPr defTabSz="7175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defTabSz="7175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defTabSz="7175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defTabSz="7175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defTabSz="7175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defTabSz="71755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defTabSz="71755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defTabSz="71755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defTabSz="71755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zh-CN" sz="12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/</a:t>
            </a:r>
            <a:r>
              <a:rPr lang="zh-CN" altLang="en-US" sz="12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*一整块都是</a:t>
            </a:r>
            <a:endParaRPr lang="en-US" altLang="zh-CN" sz="12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2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注释*</a:t>
            </a:r>
            <a:r>
              <a:rPr lang="en-US" altLang="zh-CN" sz="12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9293780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注释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1902135" y="1861770"/>
            <a:ext cx="3505200" cy="1680814"/>
          </a:xfrm>
          <a:prstGeom prst="roundRect">
            <a:avLst>
              <a:gd name="adj" fmla="val 374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 sz="1600" dirty="0"/>
              <a:t>#include &lt;</a:t>
            </a:r>
            <a:r>
              <a:rPr lang="en-US" altLang="zh-CN" sz="1600" dirty="0" err="1"/>
              <a:t>stdio.h</a:t>
            </a:r>
            <a:r>
              <a:rPr lang="en-US" altLang="zh-CN" sz="1600" dirty="0"/>
              <a:t>&gt;</a:t>
            </a:r>
          </a:p>
          <a:p>
            <a:r>
              <a:rPr lang="en-US" altLang="zh-CN" sz="1600" dirty="0" err="1"/>
              <a:t>int</a:t>
            </a:r>
            <a:r>
              <a:rPr lang="en-US" altLang="zh-CN" sz="1600" dirty="0"/>
              <a:t> </a:t>
            </a:r>
            <a:r>
              <a:rPr lang="en-US" altLang="zh-CN" sz="1600"/>
              <a:t>main()	</a:t>
            </a:r>
            <a:endParaRPr lang="en-US" altLang="zh-CN" sz="1600" dirty="0"/>
          </a:p>
          <a:p>
            <a:r>
              <a:rPr lang="en-US" altLang="zh-CN" sz="1600" dirty="0"/>
              <a:t>{</a:t>
            </a:r>
          </a:p>
          <a:p>
            <a:r>
              <a:rPr lang="en-US" altLang="zh-CN" sz="1600" dirty="0"/>
              <a:t>    </a:t>
            </a:r>
            <a:r>
              <a:rPr lang="en-US" altLang="zh-CN" sz="1600" dirty="0" err="1"/>
              <a:t>printf</a:t>
            </a:r>
            <a:r>
              <a:rPr lang="en-US" altLang="zh-CN" sz="1600" dirty="0"/>
              <a:t>("//how do you do!\n");</a:t>
            </a:r>
          </a:p>
          <a:p>
            <a:r>
              <a:rPr lang="en-US" altLang="zh-CN" sz="1600" dirty="0"/>
              <a:t>    return 0;</a:t>
            </a:r>
          </a:p>
          <a:p>
            <a:r>
              <a:rPr lang="en-US" altLang="zh-CN" sz="1600" dirty="0"/>
              <a:t>}</a:t>
            </a:r>
            <a:endParaRPr lang="zh-CN" altLang="en-US" sz="1600" dirty="0">
              <a:solidFill>
                <a:srgbClr val="00800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02135" y="3864457"/>
            <a:ext cx="3505200" cy="1057275"/>
          </a:xfrm>
          <a:prstGeom prst="rect">
            <a:avLst/>
          </a:prstGeom>
        </p:spPr>
      </p:pic>
      <p:sp>
        <p:nvSpPr>
          <p:cNvPr id="6" name="圆角矩形 5"/>
          <p:cNvSpPr/>
          <p:nvPr/>
        </p:nvSpPr>
        <p:spPr>
          <a:xfrm>
            <a:off x="6971092" y="1861770"/>
            <a:ext cx="3505200" cy="1680814"/>
          </a:xfrm>
          <a:prstGeom prst="roundRect">
            <a:avLst>
              <a:gd name="adj" fmla="val 374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 sz="1600" dirty="0"/>
              <a:t>#include &lt;</a:t>
            </a:r>
            <a:r>
              <a:rPr lang="en-US" altLang="zh-CN" sz="1600" dirty="0" err="1"/>
              <a:t>stdio.h</a:t>
            </a:r>
            <a:r>
              <a:rPr lang="en-US" altLang="zh-CN" sz="1600" dirty="0"/>
              <a:t>&gt;</a:t>
            </a:r>
          </a:p>
          <a:p>
            <a:r>
              <a:rPr lang="en-US" altLang="zh-CN" sz="1600" dirty="0" err="1"/>
              <a:t>int</a:t>
            </a:r>
            <a:r>
              <a:rPr lang="en-US" altLang="zh-CN" sz="1600" dirty="0"/>
              <a:t> </a:t>
            </a:r>
            <a:r>
              <a:rPr lang="en-US" altLang="zh-CN" sz="1600"/>
              <a:t>main()	</a:t>
            </a:r>
            <a:endParaRPr lang="en-US" altLang="zh-CN" sz="1600" dirty="0"/>
          </a:p>
          <a:p>
            <a:r>
              <a:rPr lang="en-US" altLang="zh-CN" sz="1600" dirty="0"/>
              <a:t>{</a:t>
            </a:r>
          </a:p>
          <a:p>
            <a:r>
              <a:rPr lang="en-US" altLang="zh-CN" sz="1600" dirty="0"/>
              <a:t>    </a:t>
            </a:r>
            <a:r>
              <a:rPr lang="en-US" altLang="zh-CN" sz="1600" dirty="0" err="1"/>
              <a:t>printf</a:t>
            </a:r>
            <a:r>
              <a:rPr lang="en-US" altLang="zh-CN" sz="1600" dirty="0"/>
              <a:t>("/*how do you do!*/\n");</a:t>
            </a:r>
          </a:p>
          <a:p>
            <a:r>
              <a:rPr lang="en-US" altLang="zh-CN" sz="1600" dirty="0"/>
              <a:t>    return 0;</a:t>
            </a:r>
          </a:p>
          <a:p>
            <a:r>
              <a:rPr lang="en-US" altLang="zh-CN" sz="1600" dirty="0"/>
              <a:t>}</a:t>
            </a:r>
            <a:endParaRPr lang="zh-CN" altLang="en-US" sz="1600" dirty="0">
              <a:solidFill>
                <a:srgbClr val="008000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961567" y="3864457"/>
            <a:ext cx="3514725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4946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最简单的</a:t>
            </a:r>
            <a:r>
              <a:rPr lang="en-US" altLang="zh-CN" dirty="0"/>
              <a:t>C</a:t>
            </a:r>
            <a:r>
              <a:rPr lang="zh-CN" altLang="en-US" dirty="0"/>
              <a:t>语言程序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765877"/>
            <a:ext cx="7232374" cy="589584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sz="2400" dirty="0">
                <a:solidFill>
                  <a:schemeClr val="accent1"/>
                </a:solidFill>
              </a:rPr>
              <a:t>【</a:t>
            </a:r>
            <a:r>
              <a:rPr lang="zh-CN" altLang="en-US" sz="2400" dirty="0">
                <a:solidFill>
                  <a:schemeClr val="accent1"/>
                </a:solidFill>
              </a:rPr>
              <a:t>例</a:t>
            </a:r>
            <a:r>
              <a:rPr lang="en-US" altLang="zh-CN" sz="2400" dirty="0">
                <a:solidFill>
                  <a:schemeClr val="accent1"/>
                </a:solidFill>
              </a:rPr>
              <a:t>1.2】</a:t>
            </a:r>
            <a:r>
              <a:rPr lang="zh-CN" altLang="en-US" sz="2400" dirty="0">
                <a:solidFill>
                  <a:schemeClr val="accent1"/>
                </a:solidFill>
              </a:rPr>
              <a:t>求两个整数之和</a:t>
            </a:r>
            <a:endParaRPr lang="en-US" altLang="zh-CN" sz="2400" dirty="0">
              <a:solidFill>
                <a:schemeClr val="accent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60173" y="2355461"/>
            <a:ext cx="677186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/>
              <a:t>解题思路</a:t>
            </a:r>
            <a:r>
              <a:rPr lang="en-US" altLang="zh-CN" sz="2000" b="1" dirty="0"/>
              <a:t>: </a:t>
            </a:r>
            <a:r>
              <a:rPr lang="zh-CN" altLang="en-US" sz="2000" dirty="0"/>
              <a:t>设置</a:t>
            </a:r>
            <a:r>
              <a:rPr lang="en-US" altLang="zh-CN" sz="2000" dirty="0"/>
              <a:t>3</a:t>
            </a:r>
            <a:r>
              <a:rPr lang="zh-CN" altLang="en-US" sz="2000" dirty="0"/>
              <a:t>个变量，</a:t>
            </a:r>
            <a:r>
              <a:rPr lang="en-US" altLang="zh-CN" sz="2000" dirty="0"/>
              <a:t>a</a:t>
            </a:r>
            <a:r>
              <a:rPr lang="zh-CN" altLang="en-US" sz="2000" dirty="0"/>
              <a:t>和</a:t>
            </a:r>
            <a:r>
              <a:rPr lang="en-US" altLang="zh-CN" sz="2000" dirty="0"/>
              <a:t>b</a:t>
            </a:r>
            <a:r>
              <a:rPr lang="zh-CN" altLang="en-US" sz="2000" dirty="0"/>
              <a:t>用来存放两个整数，</a:t>
            </a:r>
            <a:r>
              <a:rPr lang="en-US" altLang="zh-CN" sz="2000" dirty="0"/>
              <a:t>sum</a:t>
            </a:r>
            <a:r>
              <a:rPr lang="zh-CN" altLang="en-US" sz="2000" dirty="0"/>
              <a:t>用来存放和数。用赋值运算符“</a:t>
            </a:r>
            <a:r>
              <a:rPr lang="en-US" altLang="zh-CN" sz="2000" dirty="0"/>
              <a:t>=”</a:t>
            </a:r>
            <a:r>
              <a:rPr lang="zh-CN" altLang="en-US" sz="2000" dirty="0"/>
              <a:t>把相加的结果传送给</a:t>
            </a:r>
            <a:r>
              <a:rPr lang="en-US" altLang="zh-CN" sz="2000" dirty="0"/>
              <a:t>sum</a:t>
            </a:r>
            <a:r>
              <a:rPr lang="zh-CN" altLang="en-US" sz="2000" dirty="0"/>
              <a:t>。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1060173" y="3213400"/>
            <a:ext cx="7706140" cy="2750077"/>
          </a:xfrm>
          <a:prstGeom prst="roundRect">
            <a:avLst>
              <a:gd name="adj" fmla="val 374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 sz="1600" dirty="0"/>
              <a:t>#include &lt;</a:t>
            </a:r>
            <a:r>
              <a:rPr lang="en-US" altLang="zh-CN" sz="1600" dirty="0" err="1"/>
              <a:t>stdio.h</a:t>
            </a:r>
            <a:r>
              <a:rPr lang="en-US" altLang="zh-CN" sz="1600" dirty="0"/>
              <a:t>&gt;		</a:t>
            </a:r>
            <a:r>
              <a:rPr lang="en-US" altLang="zh-CN" sz="1600" dirty="0">
                <a:solidFill>
                  <a:srgbClr val="008000"/>
                </a:solidFill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</a:rPr>
              <a:t>这是编译预处理指令 </a:t>
            </a:r>
          </a:p>
          <a:p>
            <a:r>
              <a:rPr lang="en-US" altLang="zh-CN" sz="1600" dirty="0" err="1"/>
              <a:t>int</a:t>
            </a:r>
            <a:r>
              <a:rPr lang="en-US" altLang="zh-CN" sz="1600" dirty="0"/>
              <a:t> main( )			</a:t>
            </a:r>
            <a:r>
              <a:rPr lang="en-US" altLang="zh-CN" sz="1600" dirty="0">
                <a:solidFill>
                  <a:srgbClr val="008000"/>
                </a:solidFill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</a:rPr>
              <a:t>定义主函数</a:t>
            </a:r>
          </a:p>
          <a:p>
            <a:r>
              <a:rPr lang="en-US" altLang="zh-CN" sz="1600" dirty="0"/>
              <a:t>{ 			</a:t>
            </a:r>
            <a:r>
              <a:rPr lang="en-US" altLang="zh-CN" sz="1600" dirty="0">
                <a:solidFill>
                  <a:srgbClr val="008000"/>
                </a:solidFill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</a:rPr>
              <a:t>函数开始 </a:t>
            </a:r>
          </a:p>
          <a:p>
            <a:r>
              <a:rPr lang="zh-CN" altLang="en-US" sz="1600" dirty="0"/>
              <a:t>    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a,b,sum</a:t>
            </a:r>
            <a:r>
              <a:rPr lang="en-US" altLang="zh-CN" sz="1600" dirty="0"/>
              <a:t>; 		</a:t>
            </a:r>
            <a:r>
              <a:rPr lang="en-US" altLang="zh-CN" sz="1600" dirty="0">
                <a:solidFill>
                  <a:srgbClr val="008000"/>
                </a:solidFill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</a:rPr>
              <a:t>本行是程序的声明部分，定义</a:t>
            </a:r>
            <a:r>
              <a:rPr lang="en-US" altLang="zh-CN" sz="1600" dirty="0" err="1">
                <a:solidFill>
                  <a:srgbClr val="008000"/>
                </a:solidFill>
              </a:rPr>
              <a:t>a,b,sum</a:t>
            </a:r>
            <a:r>
              <a:rPr lang="zh-CN" altLang="en-US" sz="1600" dirty="0">
                <a:solidFill>
                  <a:srgbClr val="008000"/>
                </a:solidFill>
              </a:rPr>
              <a:t>为整型变量</a:t>
            </a:r>
          </a:p>
          <a:p>
            <a:r>
              <a:rPr lang="zh-CN" altLang="en-US" sz="1600" dirty="0"/>
              <a:t>    </a:t>
            </a:r>
            <a:r>
              <a:rPr lang="en-US" altLang="zh-CN" sz="1600" dirty="0"/>
              <a:t>a=123;			</a:t>
            </a:r>
            <a:r>
              <a:rPr lang="en-US" altLang="zh-CN" sz="1600" dirty="0">
                <a:solidFill>
                  <a:srgbClr val="008000"/>
                </a:solidFill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</a:rPr>
              <a:t>对变量</a:t>
            </a:r>
            <a:r>
              <a:rPr lang="en-US" altLang="zh-CN" sz="1600" dirty="0">
                <a:solidFill>
                  <a:srgbClr val="008000"/>
                </a:solidFill>
              </a:rPr>
              <a:t>a</a:t>
            </a:r>
            <a:r>
              <a:rPr lang="zh-CN" altLang="en-US" sz="1600" dirty="0">
                <a:solidFill>
                  <a:srgbClr val="008000"/>
                </a:solidFill>
              </a:rPr>
              <a:t>赋值</a:t>
            </a:r>
          </a:p>
          <a:p>
            <a:r>
              <a:rPr lang="zh-CN" altLang="en-US" sz="1600" dirty="0"/>
              <a:t>    </a:t>
            </a:r>
            <a:r>
              <a:rPr lang="en-US" altLang="zh-CN" sz="1600" dirty="0"/>
              <a:t>b=456;			</a:t>
            </a:r>
            <a:r>
              <a:rPr lang="en-US" altLang="zh-CN" sz="1600" dirty="0">
                <a:solidFill>
                  <a:srgbClr val="008000"/>
                </a:solidFill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</a:rPr>
              <a:t>对变量</a:t>
            </a:r>
            <a:r>
              <a:rPr lang="en-US" altLang="zh-CN" sz="1600" dirty="0">
                <a:solidFill>
                  <a:srgbClr val="008000"/>
                </a:solidFill>
              </a:rPr>
              <a:t>b</a:t>
            </a:r>
            <a:r>
              <a:rPr lang="zh-CN" altLang="en-US" sz="1600" dirty="0">
                <a:solidFill>
                  <a:srgbClr val="008000"/>
                </a:solidFill>
              </a:rPr>
              <a:t>赋值 </a:t>
            </a:r>
          </a:p>
          <a:p>
            <a:r>
              <a:rPr lang="zh-CN" altLang="en-US" sz="1600" dirty="0"/>
              <a:t>    </a:t>
            </a:r>
            <a:r>
              <a:rPr lang="en-US" altLang="zh-CN" sz="1600" dirty="0"/>
              <a:t>sum=</a:t>
            </a:r>
            <a:r>
              <a:rPr lang="en-US" altLang="zh-CN" sz="1600" dirty="0" err="1"/>
              <a:t>a+b</a:t>
            </a:r>
            <a:r>
              <a:rPr lang="en-US" altLang="zh-CN" sz="1600" dirty="0"/>
              <a:t>;		</a:t>
            </a:r>
            <a:r>
              <a:rPr lang="en-US" altLang="zh-CN" sz="1600" dirty="0">
                <a:solidFill>
                  <a:srgbClr val="008000"/>
                </a:solidFill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</a:rPr>
              <a:t>进行</a:t>
            </a:r>
            <a:r>
              <a:rPr lang="en-US" altLang="zh-CN" sz="1600" dirty="0" err="1">
                <a:solidFill>
                  <a:srgbClr val="008000"/>
                </a:solidFill>
              </a:rPr>
              <a:t>a+b</a:t>
            </a:r>
            <a:r>
              <a:rPr lang="zh-CN" altLang="en-US" sz="1600" dirty="0">
                <a:solidFill>
                  <a:srgbClr val="008000"/>
                </a:solidFill>
              </a:rPr>
              <a:t>的运算，并把结果存放在变量</a:t>
            </a:r>
            <a:r>
              <a:rPr lang="en-US" altLang="zh-CN" sz="1600" dirty="0">
                <a:solidFill>
                  <a:srgbClr val="008000"/>
                </a:solidFill>
              </a:rPr>
              <a:t>sum</a:t>
            </a:r>
            <a:r>
              <a:rPr lang="zh-CN" altLang="en-US" sz="1600" dirty="0">
                <a:solidFill>
                  <a:srgbClr val="008000"/>
                </a:solidFill>
              </a:rPr>
              <a:t>中</a:t>
            </a:r>
          </a:p>
          <a:p>
            <a:r>
              <a:rPr lang="zh-CN" altLang="en-US" sz="1600" dirty="0"/>
              <a:t>    </a:t>
            </a:r>
            <a:r>
              <a:rPr lang="en-US" altLang="zh-CN" sz="1600" dirty="0" err="1"/>
              <a:t>printf</a:t>
            </a:r>
            <a:r>
              <a:rPr lang="en-US" altLang="zh-CN" sz="1600" dirty="0"/>
              <a:t>(</a:t>
            </a:r>
            <a:r>
              <a:rPr lang="en-US" altLang="zh-CN" dirty="0"/>
              <a:t>"</a:t>
            </a:r>
            <a:r>
              <a:rPr lang="en-US" altLang="zh-CN" sz="1600" dirty="0"/>
              <a:t>sum is %d\</a:t>
            </a:r>
            <a:r>
              <a:rPr lang="en-US" altLang="zh-CN" sz="1600" dirty="0" err="1"/>
              <a:t>n</a:t>
            </a:r>
            <a:r>
              <a:rPr lang="en-US" altLang="zh-CN" dirty="0" err="1"/>
              <a:t>"</a:t>
            </a:r>
            <a:r>
              <a:rPr lang="en-US" altLang="zh-CN" sz="1600" dirty="0" err="1"/>
              <a:t>,sum</a:t>
            </a:r>
            <a:r>
              <a:rPr lang="en-US" altLang="zh-CN" sz="1600" dirty="0"/>
              <a:t>); 	</a:t>
            </a:r>
            <a:r>
              <a:rPr lang="en-US" altLang="zh-CN" sz="1600" dirty="0">
                <a:solidFill>
                  <a:srgbClr val="008000"/>
                </a:solidFill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</a:rPr>
              <a:t>输出结果 </a:t>
            </a:r>
          </a:p>
          <a:p>
            <a:r>
              <a:rPr lang="zh-CN" altLang="en-US" sz="1600" dirty="0"/>
              <a:t>    </a:t>
            </a:r>
            <a:r>
              <a:rPr lang="en-US" altLang="zh-CN" sz="1600" dirty="0"/>
              <a:t>return 0;		</a:t>
            </a:r>
            <a:r>
              <a:rPr lang="en-US" altLang="zh-CN" sz="1600" dirty="0">
                <a:solidFill>
                  <a:srgbClr val="008000"/>
                </a:solidFill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</a:rPr>
              <a:t>使函数返回值为</a:t>
            </a:r>
            <a:r>
              <a:rPr lang="en-US" altLang="zh-CN" sz="1600" dirty="0">
                <a:solidFill>
                  <a:srgbClr val="008000"/>
                </a:solidFill>
              </a:rPr>
              <a:t>0</a:t>
            </a:r>
          </a:p>
          <a:p>
            <a:r>
              <a:rPr lang="en-US" altLang="zh-CN" sz="1600" dirty="0"/>
              <a:t>}			</a:t>
            </a:r>
            <a:r>
              <a:rPr lang="en-US" altLang="zh-CN" sz="1600" dirty="0">
                <a:solidFill>
                  <a:srgbClr val="008000"/>
                </a:solidFill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</a:rPr>
              <a:t>函数结束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43461" y="2024752"/>
            <a:ext cx="3648075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7064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最简单的</a:t>
            </a:r>
            <a:r>
              <a:rPr lang="en-US" altLang="zh-CN" dirty="0"/>
              <a:t>C</a:t>
            </a:r>
            <a:r>
              <a:rPr lang="zh-CN" altLang="en-US" dirty="0"/>
              <a:t>语言程序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950842" y="1406720"/>
            <a:ext cx="7706140" cy="2750077"/>
          </a:xfrm>
          <a:prstGeom prst="roundRect">
            <a:avLst>
              <a:gd name="adj" fmla="val 374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 sz="1600" dirty="0"/>
              <a:t>#include &lt;</a:t>
            </a:r>
            <a:r>
              <a:rPr lang="en-US" altLang="zh-CN" sz="1600" dirty="0" err="1"/>
              <a:t>stdio.h</a:t>
            </a:r>
            <a:r>
              <a:rPr lang="en-US" altLang="zh-CN" sz="1600" dirty="0"/>
              <a:t>&gt;		</a:t>
            </a:r>
            <a:r>
              <a:rPr lang="en-US" altLang="zh-CN" sz="1600" dirty="0">
                <a:solidFill>
                  <a:srgbClr val="008000"/>
                </a:solidFill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</a:rPr>
              <a:t>这是编译预处理指令 </a:t>
            </a:r>
          </a:p>
          <a:p>
            <a:r>
              <a:rPr lang="en-US" altLang="zh-CN" sz="1600" dirty="0" err="1"/>
              <a:t>int</a:t>
            </a:r>
            <a:r>
              <a:rPr lang="en-US" altLang="zh-CN" sz="1600" dirty="0"/>
              <a:t> main( )			</a:t>
            </a:r>
            <a:r>
              <a:rPr lang="en-US" altLang="zh-CN" sz="1600" dirty="0">
                <a:solidFill>
                  <a:srgbClr val="008000"/>
                </a:solidFill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</a:rPr>
              <a:t>定义主函数</a:t>
            </a:r>
          </a:p>
          <a:p>
            <a:r>
              <a:rPr lang="en-US" altLang="zh-CN" sz="1600" dirty="0"/>
              <a:t>{ 			</a:t>
            </a:r>
            <a:r>
              <a:rPr lang="en-US" altLang="zh-CN" sz="1600" dirty="0">
                <a:solidFill>
                  <a:srgbClr val="008000"/>
                </a:solidFill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</a:rPr>
              <a:t>函数开始 </a:t>
            </a:r>
          </a:p>
          <a:p>
            <a:r>
              <a:rPr lang="zh-CN" altLang="en-US" sz="1600" dirty="0"/>
              <a:t>    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a,b,sum</a:t>
            </a:r>
            <a:r>
              <a:rPr lang="en-US" altLang="zh-CN" sz="1600" dirty="0"/>
              <a:t>; 		</a:t>
            </a:r>
            <a:r>
              <a:rPr lang="en-US" altLang="zh-CN" sz="1600" dirty="0">
                <a:solidFill>
                  <a:srgbClr val="008000"/>
                </a:solidFill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</a:rPr>
              <a:t>本行是程序的声明部分，定义</a:t>
            </a:r>
            <a:r>
              <a:rPr lang="en-US" altLang="zh-CN" sz="1600" dirty="0" err="1">
                <a:solidFill>
                  <a:srgbClr val="008000"/>
                </a:solidFill>
              </a:rPr>
              <a:t>a,b,sum</a:t>
            </a:r>
            <a:r>
              <a:rPr lang="zh-CN" altLang="en-US" sz="1600" dirty="0">
                <a:solidFill>
                  <a:srgbClr val="008000"/>
                </a:solidFill>
              </a:rPr>
              <a:t>为整型变量</a:t>
            </a:r>
          </a:p>
          <a:p>
            <a:r>
              <a:rPr lang="zh-CN" altLang="en-US" sz="1600" dirty="0"/>
              <a:t>    </a:t>
            </a:r>
            <a:r>
              <a:rPr lang="en-US" altLang="zh-CN" sz="1600" dirty="0"/>
              <a:t>a=123;			</a:t>
            </a:r>
            <a:r>
              <a:rPr lang="en-US" altLang="zh-CN" sz="1600" dirty="0">
                <a:solidFill>
                  <a:srgbClr val="008000"/>
                </a:solidFill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</a:rPr>
              <a:t>对变量</a:t>
            </a:r>
            <a:r>
              <a:rPr lang="en-US" altLang="zh-CN" sz="1600" dirty="0">
                <a:solidFill>
                  <a:srgbClr val="008000"/>
                </a:solidFill>
              </a:rPr>
              <a:t>a</a:t>
            </a:r>
            <a:r>
              <a:rPr lang="zh-CN" altLang="en-US" sz="1600" dirty="0">
                <a:solidFill>
                  <a:srgbClr val="008000"/>
                </a:solidFill>
              </a:rPr>
              <a:t>赋值</a:t>
            </a:r>
          </a:p>
          <a:p>
            <a:r>
              <a:rPr lang="zh-CN" altLang="en-US" sz="1600" dirty="0"/>
              <a:t>    </a:t>
            </a:r>
            <a:r>
              <a:rPr lang="en-US" altLang="zh-CN" sz="1600" dirty="0"/>
              <a:t>b=456;			</a:t>
            </a:r>
            <a:r>
              <a:rPr lang="en-US" altLang="zh-CN" sz="1600" dirty="0">
                <a:solidFill>
                  <a:srgbClr val="008000"/>
                </a:solidFill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</a:rPr>
              <a:t>对变量</a:t>
            </a:r>
            <a:r>
              <a:rPr lang="en-US" altLang="zh-CN" sz="1600" dirty="0">
                <a:solidFill>
                  <a:srgbClr val="008000"/>
                </a:solidFill>
              </a:rPr>
              <a:t>b</a:t>
            </a:r>
            <a:r>
              <a:rPr lang="zh-CN" altLang="en-US" sz="1600" dirty="0">
                <a:solidFill>
                  <a:srgbClr val="008000"/>
                </a:solidFill>
              </a:rPr>
              <a:t>赋值 </a:t>
            </a:r>
          </a:p>
          <a:p>
            <a:r>
              <a:rPr lang="zh-CN" altLang="en-US" sz="1600" dirty="0"/>
              <a:t>    </a:t>
            </a:r>
            <a:r>
              <a:rPr lang="en-US" altLang="zh-CN" sz="1600" dirty="0"/>
              <a:t>sum=</a:t>
            </a:r>
            <a:r>
              <a:rPr lang="en-US" altLang="zh-CN" sz="1600" dirty="0" err="1"/>
              <a:t>a+b</a:t>
            </a:r>
            <a:r>
              <a:rPr lang="en-US" altLang="zh-CN" sz="1600" dirty="0"/>
              <a:t>;		</a:t>
            </a:r>
            <a:r>
              <a:rPr lang="en-US" altLang="zh-CN" sz="1600" dirty="0">
                <a:solidFill>
                  <a:srgbClr val="008000"/>
                </a:solidFill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</a:rPr>
              <a:t>进行</a:t>
            </a:r>
            <a:r>
              <a:rPr lang="en-US" altLang="zh-CN" sz="1600" dirty="0" err="1">
                <a:solidFill>
                  <a:srgbClr val="008000"/>
                </a:solidFill>
              </a:rPr>
              <a:t>a+b</a:t>
            </a:r>
            <a:r>
              <a:rPr lang="zh-CN" altLang="en-US" sz="1600" dirty="0">
                <a:solidFill>
                  <a:srgbClr val="008000"/>
                </a:solidFill>
              </a:rPr>
              <a:t>的运算，并把结果存放在变量</a:t>
            </a:r>
            <a:r>
              <a:rPr lang="en-US" altLang="zh-CN" sz="1600" dirty="0">
                <a:solidFill>
                  <a:srgbClr val="008000"/>
                </a:solidFill>
              </a:rPr>
              <a:t>sum</a:t>
            </a:r>
            <a:r>
              <a:rPr lang="zh-CN" altLang="en-US" sz="1600" dirty="0">
                <a:solidFill>
                  <a:srgbClr val="008000"/>
                </a:solidFill>
              </a:rPr>
              <a:t>中</a:t>
            </a:r>
          </a:p>
          <a:p>
            <a:r>
              <a:rPr lang="zh-CN" altLang="en-US" sz="1600" dirty="0"/>
              <a:t>    </a:t>
            </a:r>
            <a:r>
              <a:rPr lang="en-US" altLang="zh-CN" sz="1600" dirty="0" err="1"/>
              <a:t>printf</a:t>
            </a:r>
            <a:r>
              <a:rPr lang="en-US" altLang="zh-CN" sz="1600" dirty="0"/>
              <a:t>(</a:t>
            </a:r>
            <a:r>
              <a:rPr lang="en-US" altLang="zh-CN" dirty="0"/>
              <a:t>"</a:t>
            </a:r>
            <a:r>
              <a:rPr lang="en-US" altLang="zh-CN" sz="1600" dirty="0"/>
              <a:t>sum is %d\</a:t>
            </a:r>
            <a:r>
              <a:rPr lang="en-US" altLang="zh-CN" sz="1600" dirty="0" err="1"/>
              <a:t>n</a:t>
            </a:r>
            <a:r>
              <a:rPr lang="en-US" altLang="zh-CN" dirty="0" err="1"/>
              <a:t>"</a:t>
            </a:r>
            <a:r>
              <a:rPr lang="en-US" altLang="zh-CN" sz="1600" dirty="0" err="1"/>
              <a:t>,sum</a:t>
            </a:r>
            <a:r>
              <a:rPr lang="en-US" altLang="zh-CN" sz="1600" dirty="0"/>
              <a:t>); 	</a:t>
            </a:r>
            <a:r>
              <a:rPr lang="en-US" altLang="zh-CN" sz="1600" dirty="0">
                <a:solidFill>
                  <a:srgbClr val="008000"/>
                </a:solidFill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</a:rPr>
              <a:t>输出结果 </a:t>
            </a:r>
          </a:p>
          <a:p>
            <a:r>
              <a:rPr lang="zh-CN" altLang="en-US" sz="1600" dirty="0"/>
              <a:t>    </a:t>
            </a:r>
            <a:r>
              <a:rPr lang="en-US" altLang="zh-CN" sz="1600" dirty="0"/>
              <a:t>return 0;		</a:t>
            </a:r>
            <a:r>
              <a:rPr lang="en-US" altLang="zh-CN" sz="1600" dirty="0">
                <a:solidFill>
                  <a:srgbClr val="008000"/>
                </a:solidFill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</a:rPr>
              <a:t>使函数返回值为</a:t>
            </a:r>
            <a:r>
              <a:rPr lang="en-US" altLang="zh-CN" sz="1600" dirty="0">
                <a:solidFill>
                  <a:srgbClr val="008000"/>
                </a:solidFill>
              </a:rPr>
              <a:t>0</a:t>
            </a:r>
          </a:p>
          <a:p>
            <a:r>
              <a:rPr lang="en-US" altLang="zh-CN" sz="1600" dirty="0"/>
              <a:t>}			</a:t>
            </a:r>
            <a:r>
              <a:rPr lang="en-US" altLang="zh-CN" sz="1600" dirty="0">
                <a:solidFill>
                  <a:srgbClr val="008000"/>
                </a:solidFill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</a:rPr>
              <a:t>函数结束</a:t>
            </a:r>
          </a:p>
        </p:txBody>
      </p:sp>
      <p:sp>
        <p:nvSpPr>
          <p:cNvPr id="8" name="折角形 7"/>
          <p:cNvSpPr/>
          <p:nvPr/>
        </p:nvSpPr>
        <p:spPr>
          <a:xfrm>
            <a:off x="950842" y="4311976"/>
            <a:ext cx="10454310" cy="2405575"/>
          </a:xfrm>
          <a:prstGeom prst="foldedCorner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/>
          </a:p>
        </p:txBody>
      </p:sp>
      <p:grpSp>
        <p:nvGrpSpPr>
          <p:cNvPr id="9" name="组合 8"/>
          <p:cNvGrpSpPr/>
          <p:nvPr/>
        </p:nvGrpSpPr>
        <p:grpSpPr>
          <a:xfrm>
            <a:off x="1156252" y="4398739"/>
            <a:ext cx="1914752" cy="560717"/>
            <a:chOff x="8656983" y="1203671"/>
            <a:chExt cx="1914752" cy="497504"/>
          </a:xfrm>
        </p:grpSpPr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56983" y="1203671"/>
              <a:ext cx="487017" cy="487017"/>
            </a:xfrm>
            <a:prstGeom prst="rect">
              <a:avLst/>
            </a:prstGeom>
          </p:spPr>
        </p:pic>
        <p:sp>
          <p:nvSpPr>
            <p:cNvPr id="11" name="文本框 10"/>
            <p:cNvSpPr txBox="1"/>
            <p:nvPr/>
          </p:nvSpPr>
          <p:spPr>
            <a:xfrm>
              <a:off x="9253331" y="1331843"/>
              <a:ext cx="12423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程序分析</a:t>
              </a:r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8656983" y="1690688"/>
              <a:ext cx="19147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文本框 12"/>
          <p:cNvSpPr txBox="1"/>
          <p:nvPr/>
        </p:nvSpPr>
        <p:spPr>
          <a:xfrm>
            <a:off x="1073425" y="5055558"/>
            <a:ext cx="9978888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altLang="zh-CN" b="1" dirty="0" err="1">
                <a:solidFill>
                  <a:srgbClr val="FFFF00"/>
                </a:solidFill>
              </a:rPr>
              <a:t>printf</a:t>
            </a:r>
            <a:r>
              <a:rPr lang="en-US" altLang="zh-CN" b="1" dirty="0">
                <a:solidFill>
                  <a:srgbClr val="FFFF00"/>
                </a:solidFill>
              </a:rPr>
              <a:t>("sum is %d\</a:t>
            </a:r>
            <a:r>
              <a:rPr lang="en-US" altLang="zh-CN" b="1" dirty="0" err="1">
                <a:solidFill>
                  <a:srgbClr val="FFFF00"/>
                </a:solidFill>
              </a:rPr>
              <a:t>n",sum</a:t>
            </a:r>
            <a:r>
              <a:rPr lang="en-US" altLang="zh-CN" b="1" dirty="0">
                <a:solidFill>
                  <a:srgbClr val="FFFF00"/>
                </a:solidFill>
              </a:rPr>
              <a:t>); </a:t>
            </a:r>
            <a:r>
              <a:rPr lang="en-US" altLang="zh-CN" sz="1600" dirty="0" err="1">
                <a:solidFill>
                  <a:schemeClr val="bg1"/>
                </a:solidFill>
              </a:rPr>
              <a:t>printf</a:t>
            </a:r>
            <a:r>
              <a:rPr lang="zh-CN" altLang="en-US" sz="1600" dirty="0">
                <a:solidFill>
                  <a:schemeClr val="bg1"/>
                </a:solidFill>
              </a:rPr>
              <a:t>函数圆括号内有两个参数。第一个参数是双引号中的内容</a:t>
            </a:r>
            <a:r>
              <a:rPr lang="en-US" altLang="zh-CN" sz="1600" dirty="0">
                <a:solidFill>
                  <a:schemeClr val="bg1"/>
                </a:solidFill>
              </a:rPr>
              <a:t>sum is %d\n</a:t>
            </a:r>
            <a:r>
              <a:rPr lang="zh-CN" altLang="en-US" sz="1600" dirty="0">
                <a:solidFill>
                  <a:schemeClr val="bg1"/>
                </a:solidFill>
              </a:rPr>
              <a:t>，它是输出格式字符串，作用是输出用户希望输出的字符和输出的格式。其中</a:t>
            </a:r>
            <a:r>
              <a:rPr lang="en-US" altLang="zh-CN" sz="1600" dirty="0">
                <a:solidFill>
                  <a:schemeClr val="bg1"/>
                </a:solidFill>
              </a:rPr>
              <a:t>sum is</a:t>
            </a:r>
            <a:r>
              <a:rPr lang="zh-CN" altLang="en-US" sz="1600" dirty="0">
                <a:solidFill>
                  <a:schemeClr val="bg1"/>
                </a:solidFill>
              </a:rPr>
              <a:t>是用户希望输出的字符，</a:t>
            </a:r>
            <a:r>
              <a:rPr lang="zh-CN" altLang="en-US" b="1" dirty="0">
                <a:solidFill>
                  <a:srgbClr val="FFFF00"/>
                </a:solidFill>
              </a:rPr>
              <a:t>％</a:t>
            </a:r>
            <a:r>
              <a:rPr lang="en-US" altLang="zh-CN" b="1" dirty="0">
                <a:solidFill>
                  <a:srgbClr val="FFFF00"/>
                </a:solidFill>
              </a:rPr>
              <a:t>d</a:t>
            </a:r>
            <a:r>
              <a:rPr lang="zh-CN" altLang="en-US" sz="1600" dirty="0">
                <a:solidFill>
                  <a:schemeClr val="bg1"/>
                </a:solidFill>
              </a:rPr>
              <a:t>是指定的输出格式，</a:t>
            </a:r>
            <a:r>
              <a:rPr lang="en-US" altLang="zh-CN" b="1" dirty="0">
                <a:solidFill>
                  <a:srgbClr val="FFFF00"/>
                </a:solidFill>
              </a:rPr>
              <a:t>d</a:t>
            </a:r>
            <a:r>
              <a:rPr lang="zh-CN" altLang="en-US" sz="1600" dirty="0">
                <a:solidFill>
                  <a:schemeClr val="bg1"/>
                </a:solidFill>
              </a:rPr>
              <a:t>表示用“十进制整数”形式输出。圆括号内第二个参数</a:t>
            </a:r>
            <a:r>
              <a:rPr lang="en-US" altLang="zh-CN" sz="1600" dirty="0">
                <a:solidFill>
                  <a:schemeClr val="bg1"/>
                </a:solidFill>
              </a:rPr>
              <a:t>sum</a:t>
            </a:r>
            <a:r>
              <a:rPr lang="zh-CN" altLang="en-US" sz="1600" dirty="0">
                <a:solidFill>
                  <a:schemeClr val="bg1"/>
                </a:solidFill>
              </a:rPr>
              <a:t>表示要输出变量</a:t>
            </a:r>
            <a:r>
              <a:rPr lang="en-US" altLang="zh-CN" sz="1600" dirty="0">
                <a:solidFill>
                  <a:schemeClr val="bg1"/>
                </a:solidFill>
              </a:rPr>
              <a:t>sum</a:t>
            </a:r>
            <a:r>
              <a:rPr lang="zh-CN" altLang="en-US" sz="1600" dirty="0">
                <a:solidFill>
                  <a:schemeClr val="bg1"/>
                </a:solidFill>
              </a:rPr>
              <a:t>的值。在执行</a:t>
            </a:r>
            <a:r>
              <a:rPr lang="en-US" altLang="zh-CN" sz="1600" dirty="0" err="1">
                <a:solidFill>
                  <a:schemeClr val="bg1"/>
                </a:solidFill>
              </a:rPr>
              <a:t>printf</a:t>
            </a:r>
            <a:r>
              <a:rPr lang="zh-CN" altLang="en-US" sz="1600" dirty="0">
                <a:solidFill>
                  <a:schemeClr val="bg1"/>
                </a:solidFill>
              </a:rPr>
              <a:t>函数时，将</a:t>
            </a:r>
            <a:r>
              <a:rPr lang="en-US" altLang="zh-CN" sz="1600" dirty="0">
                <a:solidFill>
                  <a:schemeClr val="bg1"/>
                </a:solidFill>
              </a:rPr>
              <a:t>sum</a:t>
            </a:r>
            <a:r>
              <a:rPr lang="zh-CN" altLang="en-US" sz="1600" dirty="0">
                <a:solidFill>
                  <a:schemeClr val="bg1"/>
                </a:solidFill>
              </a:rPr>
              <a:t>变量的值</a:t>
            </a:r>
            <a:r>
              <a:rPr lang="en-US" altLang="zh-CN" sz="1600" dirty="0">
                <a:solidFill>
                  <a:schemeClr val="bg1"/>
                </a:solidFill>
              </a:rPr>
              <a:t>(</a:t>
            </a:r>
            <a:r>
              <a:rPr lang="zh-CN" altLang="en-US" sz="1600" dirty="0">
                <a:solidFill>
                  <a:schemeClr val="bg1"/>
                </a:solidFill>
              </a:rPr>
              <a:t>以十进制整数表示</a:t>
            </a:r>
            <a:r>
              <a:rPr lang="en-US" altLang="zh-CN" sz="1600" dirty="0">
                <a:solidFill>
                  <a:schemeClr val="bg1"/>
                </a:solidFill>
              </a:rPr>
              <a:t>)</a:t>
            </a:r>
            <a:r>
              <a:rPr lang="zh-CN" altLang="en-US" sz="1600" dirty="0">
                <a:solidFill>
                  <a:schemeClr val="bg1"/>
                </a:solidFill>
              </a:rPr>
              <a:t>取代双引号中的</a:t>
            </a:r>
            <a:r>
              <a:rPr lang="en-US" altLang="zh-CN" sz="1600" dirty="0">
                <a:solidFill>
                  <a:schemeClr val="bg1"/>
                </a:solidFill>
              </a:rPr>
              <a:t>%d</a:t>
            </a:r>
            <a:r>
              <a:rPr lang="zh-CN" altLang="en-US" sz="1600" dirty="0">
                <a:solidFill>
                  <a:schemeClr val="bg1"/>
                </a:solidFill>
              </a:rPr>
              <a:t>。</a:t>
            </a:r>
          </a:p>
        </p:txBody>
      </p:sp>
      <p:sp>
        <p:nvSpPr>
          <p:cNvPr id="14" name="矩形 13"/>
          <p:cNvSpPr/>
          <p:nvPr/>
        </p:nvSpPr>
        <p:spPr>
          <a:xfrm>
            <a:off x="8656982" y="3159088"/>
            <a:ext cx="28071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printf</a:t>
            </a:r>
            <a:r>
              <a:rPr lang="en-US" altLang="zh-CN" dirty="0"/>
              <a:t>("sum is </a:t>
            </a:r>
            <a:r>
              <a:rPr lang="en-US" altLang="zh-CN" dirty="0">
                <a:solidFill>
                  <a:schemeClr val="accent1"/>
                </a:solidFill>
              </a:rPr>
              <a:t>%d</a:t>
            </a:r>
            <a:r>
              <a:rPr lang="en-US" altLang="zh-CN" dirty="0"/>
              <a:t>\n", </a:t>
            </a:r>
            <a:r>
              <a:rPr lang="en-US" altLang="zh-CN" dirty="0">
                <a:solidFill>
                  <a:schemeClr val="accent1"/>
                </a:solidFill>
              </a:rPr>
              <a:t>sum</a:t>
            </a:r>
            <a:r>
              <a:rPr lang="en-US" altLang="zh-CN" dirty="0"/>
              <a:t>); </a:t>
            </a:r>
            <a:endParaRPr lang="zh-CN" altLang="en-US" dirty="0"/>
          </a:p>
        </p:txBody>
      </p:sp>
      <p:sp>
        <p:nvSpPr>
          <p:cNvPr id="15" name="任意多边形 14"/>
          <p:cNvSpPr/>
          <p:nvPr/>
        </p:nvSpPr>
        <p:spPr>
          <a:xfrm>
            <a:off x="10214115" y="2788361"/>
            <a:ext cx="705678" cy="417444"/>
          </a:xfrm>
          <a:custGeom>
            <a:avLst/>
            <a:gdLst>
              <a:gd name="connsiteX0" fmla="*/ 705678 w 705678"/>
              <a:gd name="connsiteY0" fmla="*/ 417444 h 417444"/>
              <a:gd name="connsiteX1" fmla="*/ 705678 w 705678"/>
              <a:gd name="connsiteY1" fmla="*/ 0 h 417444"/>
              <a:gd name="connsiteX2" fmla="*/ 0 w 705678"/>
              <a:gd name="connsiteY2" fmla="*/ 0 h 417444"/>
              <a:gd name="connsiteX3" fmla="*/ 0 w 705678"/>
              <a:gd name="connsiteY3" fmla="*/ 407505 h 417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5678" h="417444">
                <a:moveTo>
                  <a:pt x="705678" y="417444"/>
                </a:moveTo>
                <a:lnTo>
                  <a:pt x="705678" y="0"/>
                </a:lnTo>
                <a:lnTo>
                  <a:pt x="0" y="0"/>
                </a:lnTo>
                <a:lnTo>
                  <a:pt x="0" y="407505"/>
                </a:lnTo>
              </a:path>
            </a:pathLst>
          </a:custGeom>
          <a:noFill/>
          <a:ln>
            <a:headEnd type="none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8946875" y="2502074"/>
            <a:ext cx="25344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输出时用</a:t>
            </a:r>
            <a:r>
              <a:rPr lang="en-US" altLang="zh-CN" sz="1600" dirty="0"/>
              <a:t>sum</a:t>
            </a:r>
            <a:r>
              <a:rPr lang="zh-CN" altLang="en-US" sz="1600" dirty="0"/>
              <a:t>的值取代</a:t>
            </a:r>
            <a:r>
              <a:rPr lang="en-US" altLang="zh-CN" sz="1600" dirty="0"/>
              <a:t>%d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4876705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最简单的</a:t>
            </a:r>
            <a:r>
              <a:rPr lang="en-US" altLang="zh-CN" dirty="0"/>
              <a:t>C</a:t>
            </a:r>
            <a:r>
              <a:rPr lang="zh-CN" altLang="en-US" dirty="0"/>
              <a:t>语言程序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9357" y="1395896"/>
            <a:ext cx="4598504" cy="589584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sz="2400" dirty="0">
                <a:solidFill>
                  <a:schemeClr val="accent1"/>
                </a:solidFill>
              </a:rPr>
              <a:t>【</a:t>
            </a:r>
            <a:r>
              <a:rPr lang="zh-CN" altLang="en-US" sz="2400" dirty="0">
                <a:solidFill>
                  <a:schemeClr val="accent1"/>
                </a:solidFill>
              </a:rPr>
              <a:t>例</a:t>
            </a:r>
            <a:r>
              <a:rPr lang="en-US" altLang="zh-CN" sz="2400" dirty="0">
                <a:solidFill>
                  <a:schemeClr val="accent1"/>
                </a:solidFill>
              </a:rPr>
              <a:t>1.3】</a:t>
            </a:r>
            <a:r>
              <a:rPr lang="zh-CN" altLang="en-US" sz="2400" dirty="0">
                <a:solidFill>
                  <a:schemeClr val="accent1"/>
                </a:solidFill>
              </a:rPr>
              <a:t>求两个整数中的较大者</a:t>
            </a:r>
            <a:endParaRPr lang="en-US" altLang="zh-CN" sz="2400" dirty="0">
              <a:solidFill>
                <a:schemeClr val="accent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838200" y="1985480"/>
            <a:ext cx="437653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/>
              <a:t>解题思路</a:t>
            </a:r>
            <a:r>
              <a:rPr lang="en-US" altLang="zh-CN" sz="2000" b="1" dirty="0"/>
              <a:t>: </a:t>
            </a:r>
            <a:r>
              <a:rPr lang="zh-CN" altLang="en-US" sz="2000" dirty="0"/>
              <a:t> 用一个函数来实现求两个整数中的较大者。在主函数中调用此函数并输出结果。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5436704" y="1502711"/>
            <a:ext cx="6463748" cy="4568711"/>
          </a:xfrm>
          <a:prstGeom prst="roundRect">
            <a:avLst>
              <a:gd name="adj" fmla="val 374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 sz="1400" dirty="0"/>
              <a:t>#include &lt;</a:t>
            </a:r>
            <a:r>
              <a:rPr lang="en-US" altLang="zh-CN" sz="1400" dirty="0" err="1"/>
              <a:t>stdio.h</a:t>
            </a:r>
            <a:r>
              <a:rPr lang="en-US" altLang="zh-CN" sz="1400" dirty="0"/>
              <a:t>&gt;</a:t>
            </a:r>
          </a:p>
          <a:p>
            <a:pPr defTabSz="357188"/>
            <a:r>
              <a:rPr lang="en-US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主函数</a:t>
            </a:r>
          </a:p>
          <a:p>
            <a:pPr defTabSz="357188"/>
            <a:r>
              <a:rPr lang="en-US" altLang="zh-CN" sz="1400" dirty="0" err="1"/>
              <a:t>int</a:t>
            </a:r>
            <a:r>
              <a:rPr lang="en-US" altLang="zh-CN" sz="1400" dirty="0"/>
              <a:t> main()				</a:t>
            </a:r>
            <a:r>
              <a:rPr lang="en-US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定义主函数</a:t>
            </a:r>
          </a:p>
          <a:p>
            <a:pPr defTabSz="357188"/>
            <a:r>
              <a:rPr lang="en-US" altLang="zh-CN" sz="1400" dirty="0"/>
              <a:t>{						</a:t>
            </a:r>
            <a:r>
              <a:rPr lang="en-US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主函数体开始</a:t>
            </a:r>
          </a:p>
          <a:p>
            <a:pPr defTabSz="357188"/>
            <a:r>
              <a:rPr lang="zh-CN" altLang="en-US" sz="1400" dirty="0"/>
              <a:t>	</a:t>
            </a:r>
            <a:r>
              <a:rPr lang="en-US" altLang="zh-CN" sz="1400" dirty="0" err="1"/>
              <a:t>int</a:t>
            </a:r>
            <a:r>
              <a:rPr lang="en-US" altLang="zh-CN" sz="1400" dirty="0"/>
              <a:t> max(</a:t>
            </a:r>
            <a:r>
              <a:rPr lang="en-US" altLang="zh-CN" sz="1400" dirty="0" err="1"/>
              <a:t>int</a:t>
            </a:r>
            <a:r>
              <a:rPr lang="en-US" altLang="zh-CN" sz="1400" dirty="0"/>
              <a:t> </a:t>
            </a:r>
            <a:r>
              <a:rPr lang="en-US" altLang="zh-CN" sz="1400" dirty="0" err="1"/>
              <a:t>x,int</a:t>
            </a:r>
            <a:r>
              <a:rPr lang="en-US" altLang="zh-CN" sz="1400" dirty="0"/>
              <a:t> y);		</a:t>
            </a:r>
            <a:r>
              <a:rPr lang="en-US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对被调用函数</a:t>
            </a:r>
            <a:r>
              <a:rPr lang="en-US" altLang="zh-CN" sz="1400" dirty="0">
                <a:solidFill>
                  <a:srgbClr val="008000"/>
                </a:solidFill>
              </a:rPr>
              <a:t>max</a:t>
            </a:r>
            <a:r>
              <a:rPr lang="zh-CN" altLang="en-US" sz="1400" dirty="0">
                <a:solidFill>
                  <a:srgbClr val="008000"/>
                </a:solidFill>
              </a:rPr>
              <a:t>的声明</a:t>
            </a:r>
            <a:endParaRPr lang="en-US" altLang="zh-CN" sz="1400" dirty="0">
              <a:solidFill>
                <a:srgbClr val="008000"/>
              </a:solidFill>
            </a:endParaRPr>
          </a:p>
          <a:p>
            <a:pPr defTabSz="357188"/>
            <a:r>
              <a:rPr lang="zh-CN" altLang="en-US" sz="1400" dirty="0"/>
              <a:t>	</a:t>
            </a:r>
            <a:r>
              <a:rPr lang="en-US" altLang="zh-CN" sz="1400" dirty="0" err="1"/>
              <a:t>int</a:t>
            </a:r>
            <a:r>
              <a:rPr lang="en-US" altLang="zh-CN" sz="1400" dirty="0"/>
              <a:t> </a:t>
            </a:r>
            <a:r>
              <a:rPr lang="en-US" altLang="zh-CN" sz="1400" dirty="0" err="1"/>
              <a:t>a,b,c</a:t>
            </a:r>
            <a:r>
              <a:rPr lang="en-US" altLang="zh-CN" sz="1400" dirty="0"/>
              <a:t>;				</a:t>
            </a:r>
            <a:r>
              <a:rPr lang="en-US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定义变量</a:t>
            </a:r>
            <a:r>
              <a:rPr lang="en-US" altLang="zh-CN" sz="1400" dirty="0">
                <a:solidFill>
                  <a:srgbClr val="008000"/>
                </a:solidFill>
              </a:rPr>
              <a:t>a</a:t>
            </a:r>
            <a:r>
              <a:rPr lang="zh-CN" altLang="en-US" sz="1400" dirty="0">
                <a:solidFill>
                  <a:srgbClr val="008000"/>
                </a:solidFill>
              </a:rPr>
              <a:t>，</a:t>
            </a:r>
            <a:r>
              <a:rPr lang="en-US" altLang="zh-CN" sz="1400" dirty="0">
                <a:solidFill>
                  <a:srgbClr val="008000"/>
                </a:solidFill>
              </a:rPr>
              <a:t>b</a:t>
            </a:r>
            <a:r>
              <a:rPr lang="zh-CN" altLang="en-US" sz="1400" dirty="0">
                <a:solidFill>
                  <a:srgbClr val="008000"/>
                </a:solidFill>
              </a:rPr>
              <a:t>，</a:t>
            </a:r>
            <a:r>
              <a:rPr lang="en-US" altLang="zh-CN" sz="1400" dirty="0">
                <a:solidFill>
                  <a:srgbClr val="008000"/>
                </a:solidFill>
              </a:rPr>
              <a:t>c</a:t>
            </a:r>
          </a:p>
          <a:p>
            <a:pPr defTabSz="357188"/>
            <a:r>
              <a:rPr lang="en-US" altLang="zh-CN" sz="1400" dirty="0"/>
              <a:t>	</a:t>
            </a:r>
            <a:r>
              <a:rPr lang="en-US" altLang="zh-CN" sz="1400" dirty="0" err="1"/>
              <a:t>scanf</a:t>
            </a:r>
            <a:r>
              <a:rPr lang="en-US" altLang="zh-CN" sz="1400" dirty="0"/>
              <a:t>(</a:t>
            </a:r>
            <a:r>
              <a:rPr lang="en-US" altLang="zh-CN" dirty="0"/>
              <a:t>"</a:t>
            </a:r>
            <a:r>
              <a:rPr lang="en-US" altLang="zh-CN" sz="1400" dirty="0"/>
              <a:t>%</a:t>
            </a:r>
            <a:r>
              <a:rPr lang="en-US" altLang="zh-CN" sz="1400" dirty="0" err="1"/>
              <a:t>d,%d</a:t>
            </a:r>
            <a:r>
              <a:rPr lang="en-US" altLang="zh-CN" dirty="0" err="1"/>
              <a:t>"</a:t>
            </a:r>
            <a:r>
              <a:rPr lang="en-US" altLang="zh-CN" sz="1400" dirty="0" err="1"/>
              <a:t>,&amp;a,&amp;b</a:t>
            </a:r>
            <a:r>
              <a:rPr lang="en-US" altLang="zh-CN" sz="1400" dirty="0"/>
              <a:t>); 	</a:t>
            </a:r>
            <a:r>
              <a:rPr lang="en-US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输入变量</a:t>
            </a:r>
            <a:r>
              <a:rPr lang="en-US" altLang="zh-CN" sz="1400" dirty="0">
                <a:solidFill>
                  <a:srgbClr val="008000"/>
                </a:solidFill>
              </a:rPr>
              <a:t>a</a:t>
            </a:r>
            <a:r>
              <a:rPr lang="zh-CN" altLang="en-US" sz="1400" dirty="0">
                <a:solidFill>
                  <a:srgbClr val="008000"/>
                </a:solidFill>
              </a:rPr>
              <a:t>和</a:t>
            </a:r>
            <a:r>
              <a:rPr lang="en-US" altLang="zh-CN" sz="1400" dirty="0">
                <a:solidFill>
                  <a:srgbClr val="008000"/>
                </a:solidFill>
              </a:rPr>
              <a:t>b</a:t>
            </a:r>
            <a:r>
              <a:rPr lang="zh-CN" altLang="en-US" sz="1400" dirty="0">
                <a:solidFill>
                  <a:srgbClr val="008000"/>
                </a:solidFill>
              </a:rPr>
              <a:t>的值</a:t>
            </a:r>
            <a:endParaRPr lang="en-US" altLang="zh-CN" sz="1400" dirty="0">
              <a:solidFill>
                <a:srgbClr val="008000"/>
              </a:solidFill>
            </a:endParaRPr>
          </a:p>
          <a:p>
            <a:pPr defTabSz="357188"/>
            <a:r>
              <a:rPr lang="zh-CN" altLang="en-US" sz="1400" dirty="0"/>
              <a:t>	</a:t>
            </a:r>
            <a:r>
              <a:rPr lang="en-US" altLang="zh-CN" sz="1400" dirty="0"/>
              <a:t>c=max(</a:t>
            </a:r>
            <a:r>
              <a:rPr lang="en-US" altLang="zh-CN" sz="1400" dirty="0" err="1"/>
              <a:t>a,b</a:t>
            </a:r>
            <a:r>
              <a:rPr lang="en-US" altLang="zh-CN" sz="1400" dirty="0"/>
              <a:t>);			</a:t>
            </a:r>
            <a:r>
              <a:rPr lang="en-US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调用</a:t>
            </a:r>
            <a:r>
              <a:rPr lang="en-US" altLang="zh-CN" sz="1400" dirty="0">
                <a:solidFill>
                  <a:srgbClr val="008000"/>
                </a:solidFill>
              </a:rPr>
              <a:t>max</a:t>
            </a:r>
            <a:r>
              <a:rPr lang="zh-CN" altLang="en-US" sz="1400" dirty="0">
                <a:solidFill>
                  <a:srgbClr val="008000"/>
                </a:solidFill>
              </a:rPr>
              <a:t>函数，将得到的值赋给</a:t>
            </a:r>
            <a:r>
              <a:rPr lang="en-US" altLang="zh-CN" sz="1400" dirty="0">
                <a:solidFill>
                  <a:srgbClr val="008000"/>
                </a:solidFill>
              </a:rPr>
              <a:t>c</a:t>
            </a:r>
          </a:p>
          <a:p>
            <a:pPr defTabSz="357188"/>
            <a:r>
              <a:rPr lang="en-US" altLang="zh-CN" sz="1400" dirty="0"/>
              <a:t>	</a:t>
            </a:r>
            <a:r>
              <a:rPr lang="en-US" altLang="zh-CN" sz="1400" dirty="0" err="1"/>
              <a:t>printf</a:t>
            </a:r>
            <a:r>
              <a:rPr lang="en-US" altLang="zh-CN" sz="1400" dirty="0"/>
              <a:t>(</a:t>
            </a:r>
            <a:r>
              <a:rPr lang="en-US" altLang="zh-CN" dirty="0"/>
              <a:t>"</a:t>
            </a:r>
            <a:r>
              <a:rPr lang="en-US" altLang="zh-CN" sz="1400" dirty="0"/>
              <a:t>max=%d\</a:t>
            </a:r>
            <a:r>
              <a:rPr lang="en-US" altLang="zh-CN" sz="1400" dirty="0" err="1"/>
              <a:t>n</a:t>
            </a:r>
            <a:r>
              <a:rPr lang="en-US" altLang="zh-CN" dirty="0" err="1"/>
              <a:t>"</a:t>
            </a:r>
            <a:r>
              <a:rPr lang="en-US" altLang="zh-CN" sz="1400" dirty="0" err="1"/>
              <a:t>,c</a:t>
            </a:r>
            <a:r>
              <a:rPr lang="en-US" altLang="zh-CN" sz="1400" dirty="0"/>
              <a:t>); 	</a:t>
            </a:r>
            <a:r>
              <a:rPr lang="en-US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输出</a:t>
            </a:r>
            <a:r>
              <a:rPr lang="en-US" altLang="zh-CN" sz="1400" dirty="0">
                <a:solidFill>
                  <a:srgbClr val="008000"/>
                </a:solidFill>
              </a:rPr>
              <a:t>c</a:t>
            </a:r>
            <a:r>
              <a:rPr lang="zh-CN" altLang="en-US" sz="1400" dirty="0">
                <a:solidFill>
                  <a:srgbClr val="008000"/>
                </a:solidFill>
              </a:rPr>
              <a:t>的值</a:t>
            </a:r>
            <a:endParaRPr lang="en-US" altLang="zh-CN" sz="1400" dirty="0">
              <a:solidFill>
                <a:srgbClr val="008000"/>
              </a:solidFill>
            </a:endParaRPr>
          </a:p>
          <a:p>
            <a:pPr defTabSz="357188"/>
            <a:r>
              <a:rPr lang="zh-CN" altLang="en-US" sz="1400" dirty="0"/>
              <a:t>	</a:t>
            </a:r>
            <a:r>
              <a:rPr lang="en-US" altLang="zh-CN" sz="1400" dirty="0"/>
              <a:t>return 0;				</a:t>
            </a:r>
            <a:r>
              <a:rPr lang="en-US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返回函数值为</a:t>
            </a:r>
            <a:r>
              <a:rPr lang="en-US" altLang="zh-CN" sz="1400" dirty="0">
                <a:solidFill>
                  <a:srgbClr val="008000"/>
                </a:solidFill>
              </a:rPr>
              <a:t>0</a:t>
            </a:r>
          </a:p>
          <a:p>
            <a:pPr defTabSz="357188"/>
            <a:r>
              <a:rPr lang="en-US" altLang="zh-CN" sz="1400" dirty="0">
                <a:solidFill>
                  <a:srgbClr val="008000"/>
                </a:solidFill>
              </a:rPr>
              <a:t>}//</a:t>
            </a:r>
            <a:r>
              <a:rPr lang="zh-CN" altLang="en-US" sz="1400" dirty="0">
                <a:solidFill>
                  <a:srgbClr val="008000"/>
                </a:solidFill>
              </a:rPr>
              <a:t>主函数体结束</a:t>
            </a:r>
          </a:p>
          <a:p>
            <a:endParaRPr lang="zh-CN" altLang="en-US" sz="1400" dirty="0"/>
          </a:p>
          <a:p>
            <a:pPr defTabSz="357188"/>
            <a:r>
              <a:rPr lang="en-US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求两个整数中的较大者的</a:t>
            </a:r>
            <a:r>
              <a:rPr lang="en-US" altLang="zh-CN" sz="1400" dirty="0">
                <a:solidFill>
                  <a:srgbClr val="008000"/>
                </a:solidFill>
              </a:rPr>
              <a:t>max</a:t>
            </a:r>
            <a:r>
              <a:rPr lang="zh-CN" altLang="en-US" sz="1400" dirty="0">
                <a:solidFill>
                  <a:srgbClr val="008000"/>
                </a:solidFill>
              </a:rPr>
              <a:t>函数</a:t>
            </a:r>
          </a:p>
          <a:p>
            <a:pPr defTabSz="357188"/>
            <a:r>
              <a:rPr lang="en-US" altLang="zh-CN" sz="1400" dirty="0" err="1"/>
              <a:t>int</a:t>
            </a:r>
            <a:r>
              <a:rPr lang="en-US" altLang="zh-CN" sz="1400" dirty="0"/>
              <a:t> max(</a:t>
            </a:r>
            <a:r>
              <a:rPr lang="en-US" altLang="zh-CN" sz="1400" dirty="0" err="1"/>
              <a:t>int</a:t>
            </a:r>
            <a:r>
              <a:rPr lang="en-US" altLang="zh-CN" sz="1400" dirty="0"/>
              <a:t> </a:t>
            </a:r>
            <a:r>
              <a:rPr lang="en-US" altLang="zh-CN" sz="1400" dirty="0" err="1"/>
              <a:t>x,int</a:t>
            </a:r>
            <a:r>
              <a:rPr lang="en-US" altLang="zh-CN" sz="1400" dirty="0"/>
              <a:t> y)	</a:t>
            </a:r>
            <a:r>
              <a:rPr lang="en-US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定义</a:t>
            </a:r>
            <a:r>
              <a:rPr lang="en-US" altLang="zh-CN" sz="1400" dirty="0">
                <a:solidFill>
                  <a:srgbClr val="008000"/>
                </a:solidFill>
              </a:rPr>
              <a:t>max</a:t>
            </a:r>
            <a:r>
              <a:rPr lang="zh-CN" altLang="en-US" sz="1400" dirty="0">
                <a:solidFill>
                  <a:srgbClr val="008000"/>
                </a:solidFill>
              </a:rPr>
              <a:t>函数</a:t>
            </a:r>
            <a:r>
              <a:rPr lang="en-US" altLang="zh-CN" sz="1400" dirty="0">
                <a:solidFill>
                  <a:srgbClr val="008000"/>
                </a:solidFill>
              </a:rPr>
              <a:t>,</a:t>
            </a:r>
            <a:r>
              <a:rPr lang="zh-CN" altLang="en-US" sz="1400" dirty="0">
                <a:solidFill>
                  <a:srgbClr val="008000"/>
                </a:solidFill>
              </a:rPr>
              <a:t>函数值为整型</a:t>
            </a:r>
            <a:r>
              <a:rPr lang="en-US" altLang="zh-CN" sz="1400" dirty="0">
                <a:solidFill>
                  <a:srgbClr val="008000"/>
                </a:solidFill>
              </a:rPr>
              <a:t>, </a:t>
            </a:r>
            <a:r>
              <a:rPr lang="zh-CN" altLang="en-US" sz="1400" dirty="0">
                <a:solidFill>
                  <a:srgbClr val="008000"/>
                </a:solidFill>
              </a:rPr>
              <a:t>形式参数</a:t>
            </a:r>
            <a:r>
              <a:rPr lang="en-US" altLang="zh-CN" sz="1400" dirty="0">
                <a:solidFill>
                  <a:srgbClr val="008000"/>
                </a:solidFill>
              </a:rPr>
              <a:t>x</a:t>
            </a:r>
            <a:r>
              <a:rPr lang="zh-CN" altLang="en-US" sz="1400" dirty="0">
                <a:solidFill>
                  <a:srgbClr val="008000"/>
                </a:solidFill>
              </a:rPr>
              <a:t>和</a:t>
            </a:r>
            <a:r>
              <a:rPr lang="en-US" altLang="zh-CN" sz="1400" dirty="0">
                <a:solidFill>
                  <a:srgbClr val="008000"/>
                </a:solidFill>
              </a:rPr>
              <a:t>y</a:t>
            </a:r>
            <a:r>
              <a:rPr lang="zh-CN" altLang="en-US" sz="1400" dirty="0">
                <a:solidFill>
                  <a:srgbClr val="008000"/>
                </a:solidFill>
              </a:rPr>
              <a:t>为整型 </a:t>
            </a:r>
          </a:p>
          <a:p>
            <a:r>
              <a:rPr lang="en-US" altLang="zh-CN" sz="1400" dirty="0"/>
              <a:t>{</a:t>
            </a:r>
          </a:p>
          <a:p>
            <a:pPr marL="0" lvl="1" defTabSz="357188"/>
            <a:r>
              <a:rPr lang="en-US" altLang="zh-CN" sz="1400" dirty="0" err="1"/>
              <a:t>int</a:t>
            </a:r>
            <a:r>
              <a:rPr lang="en-US" altLang="zh-CN" sz="1400" dirty="0"/>
              <a:t> z;			</a:t>
            </a:r>
            <a:r>
              <a:rPr lang="en-US" altLang="zh-CN" sz="1400" dirty="0">
                <a:solidFill>
                  <a:srgbClr val="008000"/>
                </a:solidFill>
              </a:rPr>
              <a:t>//max</a:t>
            </a:r>
            <a:r>
              <a:rPr lang="zh-CN" altLang="en-US" sz="1400" dirty="0">
                <a:solidFill>
                  <a:srgbClr val="008000"/>
                </a:solidFill>
              </a:rPr>
              <a:t>函数中的声明部分，定义本函数中用到的变量</a:t>
            </a:r>
            <a:r>
              <a:rPr lang="en-US" altLang="zh-CN" sz="1400" dirty="0">
                <a:solidFill>
                  <a:srgbClr val="008000"/>
                </a:solidFill>
              </a:rPr>
              <a:t>z</a:t>
            </a:r>
            <a:r>
              <a:rPr lang="zh-CN" altLang="en-US" sz="1400" dirty="0">
                <a:solidFill>
                  <a:srgbClr val="008000"/>
                </a:solidFill>
              </a:rPr>
              <a:t>为整型</a:t>
            </a:r>
            <a:endParaRPr lang="en-US" altLang="zh-CN" sz="1400" dirty="0">
              <a:solidFill>
                <a:srgbClr val="008000"/>
              </a:solidFill>
            </a:endParaRPr>
          </a:p>
          <a:p>
            <a:pPr marL="0" lvl="1" defTabSz="357188"/>
            <a:r>
              <a:rPr lang="en-US" altLang="zh-CN" sz="1400" dirty="0"/>
              <a:t>if(x&gt;y)z=x;		</a:t>
            </a:r>
            <a:r>
              <a:rPr lang="en-US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若</a:t>
            </a:r>
            <a:r>
              <a:rPr lang="en-US" altLang="zh-CN" sz="1400" dirty="0">
                <a:solidFill>
                  <a:srgbClr val="008000"/>
                </a:solidFill>
              </a:rPr>
              <a:t>x&gt;y</a:t>
            </a:r>
            <a:r>
              <a:rPr lang="zh-CN" altLang="en-US" sz="1400" dirty="0">
                <a:solidFill>
                  <a:srgbClr val="008000"/>
                </a:solidFill>
              </a:rPr>
              <a:t>成立，将</a:t>
            </a:r>
            <a:r>
              <a:rPr lang="en-US" altLang="zh-CN" sz="1400" dirty="0">
                <a:solidFill>
                  <a:srgbClr val="008000"/>
                </a:solidFill>
              </a:rPr>
              <a:t>x</a:t>
            </a:r>
            <a:r>
              <a:rPr lang="zh-CN" altLang="en-US" sz="1400" dirty="0">
                <a:solidFill>
                  <a:srgbClr val="008000"/>
                </a:solidFill>
              </a:rPr>
              <a:t>的值赋给变量</a:t>
            </a:r>
            <a:r>
              <a:rPr lang="en-US" altLang="zh-CN" sz="1400" dirty="0">
                <a:solidFill>
                  <a:srgbClr val="008000"/>
                </a:solidFill>
              </a:rPr>
              <a:t>z</a:t>
            </a:r>
          </a:p>
          <a:p>
            <a:pPr marL="0" lvl="1" defTabSz="357188"/>
            <a:r>
              <a:rPr lang="en-US" altLang="zh-CN" sz="1400" dirty="0"/>
              <a:t>else z=y;			</a:t>
            </a:r>
            <a:r>
              <a:rPr lang="en-US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否则</a:t>
            </a:r>
            <a:r>
              <a:rPr lang="en-US" altLang="zh-CN" sz="1400" dirty="0">
                <a:solidFill>
                  <a:srgbClr val="008000"/>
                </a:solidFill>
              </a:rPr>
              <a:t>(</a:t>
            </a:r>
            <a:r>
              <a:rPr lang="zh-CN" altLang="en-US" sz="1400" dirty="0">
                <a:solidFill>
                  <a:srgbClr val="008000"/>
                </a:solidFill>
              </a:rPr>
              <a:t>即</a:t>
            </a:r>
            <a:r>
              <a:rPr lang="en-US" altLang="zh-CN" sz="1400" dirty="0">
                <a:solidFill>
                  <a:srgbClr val="008000"/>
                </a:solidFill>
              </a:rPr>
              <a:t>x&gt;y</a:t>
            </a:r>
            <a:r>
              <a:rPr lang="zh-CN" altLang="en-US" sz="1400" dirty="0">
                <a:solidFill>
                  <a:srgbClr val="008000"/>
                </a:solidFill>
              </a:rPr>
              <a:t>不成立</a:t>
            </a:r>
            <a:r>
              <a:rPr lang="en-US" altLang="zh-CN" sz="1400" dirty="0">
                <a:solidFill>
                  <a:srgbClr val="008000"/>
                </a:solidFill>
              </a:rPr>
              <a:t>)</a:t>
            </a:r>
            <a:r>
              <a:rPr lang="zh-CN" altLang="en-US" sz="1400" dirty="0">
                <a:solidFill>
                  <a:srgbClr val="008000"/>
                </a:solidFill>
              </a:rPr>
              <a:t>，将</a:t>
            </a:r>
            <a:r>
              <a:rPr lang="en-US" altLang="zh-CN" sz="1400" dirty="0">
                <a:solidFill>
                  <a:srgbClr val="008000"/>
                </a:solidFill>
              </a:rPr>
              <a:t>y</a:t>
            </a:r>
            <a:r>
              <a:rPr lang="zh-CN" altLang="en-US" sz="1400" dirty="0">
                <a:solidFill>
                  <a:srgbClr val="008000"/>
                </a:solidFill>
              </a:rPr>
              <a:t>的值赋给变量</a:t>
            </a:r>
            <a:r>
              <a:rPr lang="en-US" altLang="zh-CN" sz="1400" dirty="0">
                <a:solidFill>
                  <a:srgbClr val="008000"/>
                </a:solidFill>
              </a:rPr>
              <a:t>z</a:t>
            </a:r>
          </a:p>
          <a:p>
            <a:pPr marL="0" lvl="1" defTabSz="357188"/>
            <a:r>
              <a:rPr lang="en-US" altLang="zh-CN" sz="1400" dirty="0"/>
              <a:t>return(z); 		</a:t>
            </a:r>
            <a:r>
              <a:rPr lang="en-US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将</a:t>
            </a:r>
            <a:r>
              <a:rPr lang="en-US" altLang="zh-CN" sz="1400" dirty="0">
                <a:solidFill>
                  <a:srgbClr val="008000"/>
                </a:solidFill>
              </a:rPr>
              <a:t>z</a:t>
            </a:r>
            <a:r>
              <a:rPr lang="zh-CN" altLang="en-US" sz="1400" dirty="0">
                <a:solidFill>
                  <a:srgbClr val="008000"/>
                </a:solidFill>
              </a:rPr>
              <a:t>的值作为</a:t>
            </a:r>
            <a:r>
              <a:rPr lang="en-US" altLang="zh-CN" sz="1400" dirty="0">
                <a:solidFill>
                  <a:srgbClr val="008000"/>
                </a:solidFill>
              </a:rPr>
              <a:t>max</a:t>
            </a:r>
            <a:r>
              <a:rPr lang="zh-CN" altLang="en-US" sz="1400" dirty="0">
                <a:solidFill>
                  <a:srgbClr val="008000"/>
                </a:solidFill>
              </a:rPr>
              <a:t>函数值，返回到调用</a:t>
            </a:r>
            <a:r>
              <a:rPr lang="en-US" altLang="zh-CN" sz="1400" dirty="0">
                <a:solidFill>
                  <a:srgbClr val="008000"/>
                </a:solidFill>
              </a:rPr>
              <a:t>max</a:t>
            </a:r>
            <a:r>
              <a:rPr lang="zh-CN" altLang="en-US" sz="1400" dirty="0">
                <a:solidFill>
                  <a:srgbClr val="008000"/>
                </a:solidFill>
              </a:rPr>
              <a:t>函数的位置</a:t>
            </a:r>
          </a:p>
          <a:p>
            <a:r>
              <a:rPr lang="en-US" altLang="zh-CN" sz="1400" dirty="0"/>
              <a:t>}</a:t>
            </a:r>
            <a:endParaRPr lang="zh-CN" altLang="en-US" sz="1400" dirty="0">
              <a:solidFill>
                <a:srgbClr val="008000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47531" y="3291767"/>
            <a:ext cx="356235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1610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最简单的</a:t>
            </a:r>
            <a:r>
              <a:rPr lang="en-US" altLang="zh-CN" dirty="0"/>
              <a:t>C</a:t>
            </a:r>
            <a:r>
              <a:rPr lang="zh-CN" altLang="en-US" dirty="0"/>
              <a:t>语言程序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838200" y="1602103"/>
            <a:ext cx="6463748" cy="4568711"/>
          </a:xfrm>
          <a:prstGeom prst="roundRect">
            <a:avLst>
              <a:gd name="adj" fmla="val 374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 sz="1400" dirty="0"/>
              <a:t>#include &lt;</a:t>
            </a:r>
            <a:r>
              <a:rPr lang="en-US" altLang="zh-CN" sz="1400" dirty="0" err="1"/>
              <a:t>stdio.h</a:t>
            </a:r>
            <a:r>
              <a:rPr lang="en-US" altLang="zh-CN" sz="1400" dirty="0"/>
              <a:t>&gt;</a:t>
            </a:r>
          </a:p>
          <a:p>
            <a:pPr defTabSz="357188"/>
            <a:r>
              <a:rPr lang="en-US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主函数</a:t>
            </a:r>
          </a:p>
          <a:p>
            <a:pPr defTabSz="357188"/>
            <a:r>
              <a:rPr lang="en-US" altLang="zh-CN" sz="1400" dirty="0" err="1"/>
              <a:t>int</a:t>
            </a:r>
            <a:r>
              <a:rPr lang="en-US" altLang="zh-CN" sz="1400" dirty="0"/>
              <a:t> main()				</a:t>
            </a:r>
            <a:r>
              <a:rPr lang="en-US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定义主函数</a:t>
            </a:r>
          </a:p>
          <a:p>
            <a:pPr defTabSz="357188"/>
            <a:r>
              <a:rPr lang="en-US" altLang="zh-CN" sz="1400" dirty="0"/>
              <a:t>{						</a:t>
            </a:r>
            <a:r>
              <a:rPr lang="en-US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主函数体开始</a:t>
            </a:r>
          </a:p>
          <a:p>
            <a:pPr defTabSz="357188"/>
            <a:r>
              <a:rPr lang="zh-CN" altLang="en-US" sz="1400" dirty="0"/>
              <a:t>	</a:t>
            </a:r>
            <a:r>
              <a:rPr lang="en-US" altLang="zh-CN" sz="1400" dirty="0" err="1"/>
              <a:t>int</a:t>
            </a:r>
            <a:r>
              <a:rPr lang="en-US" altLang="zh-CN" sz="1400" dirty="0"/>
              <a:t> max(</a:t>
            </a:r>
            <a:r>
              <a:rPr lang="en-US" altLang="zh-CN" sz="1400" dirty="0" err="1"/>
              <a:t>int</a:t>
            </a:r>
            <a:r>
              <a:rPr lang="en-US" altLang="zh-CN" sz="1400" dirty="0"/>
              <a:t> </a:t>
            </a:r>
            <a:r>
              <a:rPr lang="en-US" altLang="zh-CN" sz="1400" dirty="0" err="1"/>
              <a:t>x,int</a:t>
            </a:r>
            <a:r>
              <a:rPr lang="en-US" altLang="zh-CN" sz="1400" dirty="0"/>
              <a:t> y);		</a:t>
            </a:r>
            <a:r>
              <a:rPr lang="en-US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对被调用函数</a:t>
            </a:r>
            <a:r>
              <a:rPr lang="en-US" altLang="zh-CN" sz="1400" dirty="0">
                <a:solidFill>
                  <a:srgbClr val="008000"/>
                </a:solidFill>
              </a:rPr>
              <a:t>max</a:t>
            </a:r>
            <a:r>
              <a:rPr lang="zh-CN" altLang="en-US" sz="1400" dirty="0">
                <a:solidFill>
                  <a:srgbClr val="008000"/>
                </a:solidFill>
              </a:rPr>
              <a:t>的声明</a:t>
            </a:r>
            <a:endParaRPr lang="en-US" altLang="zh-CN" sz="1400" dirty="0">
              <a:solidFill>
                <a:srgbClr val="008000"/>
              </a:solidFill>
            </a:endParaRPr>
          </a:p>
          <a:p>
            <a:pPr defTabSz="357188"/>
            <a:r>
              <a:rPr lang="zh-CN" altLang="en-US" sz="1400" dirty="0"/>
              <a:t>	</a:t>
            </a:r>
            <a:r>
              <a:rPr lang="en-US" altLang="zh-CN" sz="1400" dirty="0" err="1"/>
              <a:t>int</a:t>
            </a:r>
            <a:r>
              <a:rPr lang="en-US" altLang="zh-CN" sz="1400" dirty="0"/>
              <a:t> </a:t>
            </a:r>
            <a:r>
              <a:rPr lang="en-US" altLang="zh-CN" sz="1400" dirty="0" err="1"/>
              <a:t>a,b,c</a:t>
            </a:r>
            <a:r>
              <a:rPr lang="en-US" altLang="zh-CN" sz="1400" dirty="0"/>
              <a:t>;				</a:t>
            </a:r>
            <a:r>
              <a:rPr lang="en-US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定义变量</a:t>
            </a:r>
            <a:r>
              <a:rPr lang="en-US" altLang="zh-CN" sz="1400" dirty="0">
                <a:solidFill>
                  <a:srgbClr val="008000"/>
                </a:solidFill>
              </a:rPr>
              <a:t>a</a:t>
            </a:r>
            <a:r>
              <a:rPr lang="zh-CN" altLang="en-US" sz="1400" dirty="0">
                <a:solidFill>
                  <a:srgbClr val="008000"/>
                </a:solidFill>
              </a:rPr>
              <a:t>，</a:t>
            </a:r>
            <a:r>
              <a:rPr lang="en-US" altLang="zh-CN" sz="1400" dirty="0">
                <a:solidFill>
                  <a:srgbClr val="008000"/>
                </a:solidFill>
              </a:rPr>
              <a:t>b</a:t>
            </a:r>
            <a:r>
              <a:rPr lang="zh-CN" altLang="en-US" sz="1400" dirty="0">
                <a:solidFill>
                  <a:srgbClr val="008000"/>
                </a:solidFill>
              </a:rPr>
              <a:t>，</a:t>
            </a:r>
            <a:r>
              <a:rPr lang="en-US" altLang="zh-CN" sz="1400" dirty="0">
                <a:solidFill>
                  <a:srgbClr val="008000"/>
                </a:solidFill>
              </a:rPr>
              <a:t>c</a:t>
            </a:r>
          </a:p>
          <a:p>
            <a:pPr defTabSz="357188"/>
            <a:r>
              <a:rPr lang="en-US" altLang="zh-CN" sz="1400" dirty="0"/>
              <a:t>	</a:t>
            </a:r>
            <a:r>
              <a:rPr lang="en-US" altLang="zh-CN" sz="1400" dirty="0" err="1"/>
              <a:t>scanf</a:t>
            </a:r>
            <a:r>
              <a:rPr lang="en-US" altLang="zh-CN" sz="1400" dirty="0"/>
              <a:t>(</a:t>
            </a:r>
            <a:r>
              <a:rPr lang="en-US" altLang="zh-CN" dirty="0"/>
              <a:t>"</a:t>
            </a:r>
            <a:r>
              <a:rPr lang="en-US" altLang="zh-CN" sz="1400" dirty="0"/>
              <a:t>%</a:t>
            </a:r>
            <a:r>
              <a:rPr lang="en-US" altLang="zh-CN" sz="1400" dirty="0" err="1"/>
              <a:t>d,%d</a:t>
            </a:r>
            <a:r>
              <a:rPr lang="en-US" altLang="zh-CN" dirty="0" err="1"/>
              <a:t>"</a:t>
            </a:r>
            <a:r>
              <a:rPr lang="en-US" altLang="zh-CN" sz="1400" dirty="0" err="1"/>
              <a:t>,&amp;a,&amp;b</a:t>
            </a:r>
            <a:r>
              <a:rPr lang="en-US" altLang="zh-CN" sz="1400" dirty="0"/>
              <a:t>); 	</a:t>
            </a:r>
            <a:r>
              <a:rPr lang="en-US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输入变量</a:t>
            </a:r>
            <a:r>
              <a:rPr lang="en-US" altLang="zh-CN" sz="1400" dirty="0">
                <a:solidFill>
                  <a:srgbClr val="008000"/>
                </a:solidFill>
              </a:rPr>
              <a:t>a</a:t>
            </a:r>
            <a:r>
              <a:rPr lang="zh-CN" altLang="en-US" sz="1400" dirty="0">
                <a:solidFill>
                  <a:srgbClr val="008000"/>
                </a:solidFill>
              </a:rPr>
              <a:t>和</a:t>
            </a:r>
            <a:r>
              <a:rPr lang="en-US" altLang="zh-CN" sz="1400" dirty="0">
                <a:solidFill>
                  <a:srgbClr val="008000"/>
                </a:solidFill>
              </a:rPr>
              <a:t>b</a:t>
            </a:r>
            <a:r>
              <a:rPr lang="zh-CN" altLang="en-US" sz="1400" dirty="0">
                <a:solidFill>
                  <a:srgbClr val="008000"/>
                </a:solidFill>
              </a:rPr>
              <a:t>的值</a:t>
            </a:r>
            <a:endParaRPr lang="en-US" altLang="zh-CN" sz="1400" dirty="0">
              <a:solidFill>
                <a:srgbClr val="008000"/>
              </a:solidFill>
            </a:endParaRPr>
          </a:p>
          <a:p>
            <a:pPr defTabSz="357188"/>
            <a:r>
              <a:rPr lang="zh-CN" altLang="en-US" sz="1400" dirty="0"/>
              <a:t>	</a:t>
            </a:r>
            <a:r>
              <a:rPr lang="en-US" altLang="zh-CN" sz="1400" dirty="0"/>
              <a:t>c=max(</a:t>
            </a:r>
            <a:r>
              <a:rPr lang="en-US" altLang="zh-CN" sz="1400" dirty="0" err="1"/>
              <a:t>a,b</a:t>
            </a:r>
            <a:r>
              <a:rPr lang="en-US" altLang="zh-CN" sz="1400" dirty="0"/>
              <a:t>);			</a:t>
            </a:r>
            <a:r>
              <a:rPr lang="en-US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调用</a:t>
            </a:r>
            <a:r>
              <a:rPr lang="en-US" altLang="zh-CN" sz="1400" dirty="0">
                <a:solidFill>
                  <a:srgbClr val="008000"/>
                </a:solidFill>
              </a:rPr>
              <a:t>max</a:t>
            </a:r>
            <a:r>
              <a:rPr lang="zh-CN" altLang="en-US" sz="1400" dirty="0">
                <a:solidFill>
                  <a:srgbClr val="008000"/>
                </a:solidFill>
              </a:rPr>
              <a:t>函数，将得到的值赋给</a:t>
            </a:r>
            <a:r>
              <a:rPr lang="en-US" altLang="zh-CN" sz="1400" dirty="0">
                <a:solidFill>
                  <a:srgbClr val="008000"/>
                </a:solidFill>
              </a:rPr>
              <a:t>c</a:t>
            </a:r>
          </a:p>
          <a:p>
            <a:pPr defTabSz="357188"/>
            <a:r>
              <a:rPr lang="en-US" altLang="zh-CN" sz="1400" dirty="0"/>
              <a:t>	</a:t>
            </a:r>
            <a:r>
              <a:rPr lang="en-US" altLang="zh-CN" sz="1400" dirty="0" err="1"/>
              <a:t>printf</a:t>
            </a:r>
            <a:r>
              <a:rPr lang="en-US" altLang="zh-CN" sz="1400" dirty="0"/>
              <a:t>(</a:t>
            </a:r>
            <a:r>
              <a:rPr lang="en-US" altLang="zh-CN" dirty="0"/>
              <a:t>"</a:t>
            </a:r>
            <a:r>
              <a:rPr lang="en-US" altLang="zh-CN" sz="1400" dirty="0"/>
              <a:t>max=%d\</a:t>
            </a:r>
            <a:r>
              <a:rPr lang="en-US" altLang="zh-CN" sz="1400" dirty="0" err="1"/>
              <a:t>n</a:t>
            </a:r>
            <a:r>
              <a:rPr lang="en-US" altLang="zh-CN" dirty="0" err="1"/>
              <a:t>"</a:t>
            </a:r>
            <a:r>
              <a:rPr lang="en-US" altLang="zh-CN" sz="1400" dirty="0" err="1"/>
              <a:t>,c</a:t>
            </a:r>
            <a:r>
              <a:rPr lang="en-US" altLang="zh-CN" sz="1400" dirty="0"/>
              <a:t>); 	</a:t>
            </a:r>
            <a:r>
              <a:rPr lang="en-US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输出</a:t>
            </a:r>
            <a:r>
              <a:rPr lang="en-US" altLang="zh-CN" sz="1400" dirty="0">
                <a:solidFill>
                  <a:srgbClr val="008000"/>
                </a:solidFill>
              </a:rPr>
              <a:t>c</a:t>
            </a:r>
            <a:r>
              <a:rPr lang="zh-CN" altLang="en-US" sz="1400" dirty="0">
                <a:solidFill>
                  <a:srgbClr val="008000"/>
                </a:solidFill>
              </a:rPr>
              <a:t>的值</a:t>
            </a:r>
            <a:endParaRPr lang="en-US" altLang="zh-CN" sz="1400" dirty="0">
              <a:solidFill>
                <a:srgbClr val="008000"/>
              </a:solidFill>
            </a:endParaRPr>
          </a:p>
          <a:p>
            <a:pPr defTabSz="357188"/>
            <a:r>
              <a:rPr lang="zh-CN" altLang="en-US" sz="1400" dirty="0"/>
              <a:t>	</a:t>
            </a:r>
            <a:r>
              <a:rPr lang="en-US" altLang="zh-CN" sz="1400" dirty="0"/>
              <a:t>return 0;				</a:t>
            </a:r>
            <a:r>
              <a:rPr lang="en-US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返回函数值为</a:t>
            </a:r>
            <a:r>
              <a:rPr lang="en-US" altLang="zh-CN" sz="1400" dirty="0">
                <a:solidFill>
                  <a:srgbClr val="008000"/>
                </a:solidFill>
              </a:rPr>
              <a:t>0</a:t>
            </a:r>
          </a:p>
          <a:p>
            <a:pPr defTabSz="357188"/>
            <a:r>
              <a:rPr lang="en-US" altLang="zh-CN" sz="1400" dirty="0">
                <a:solidFill>
                  <a:srgbClr val="008000"/>
                </a:solidFill>
              </a:rPr>
              <a:t>}//</a:t>
            </a:r>
            <a:r>
              <a:rPr lang="zh-CN" altLang="en-US" sz="1400" dirty="0">
                <a:solidFill>
                  <a:srgbClr val="008000"/>
                </a:solidFill>
              </a:rPr>
              <a:t>主函数体结束</a:t>
            </a:r>
          </a:p>
          <a:p>
            <a:endParaRPr lang="zh-CN" altLang="en-US" sz="1400" dirty="0"/>
          </a:p>
          <a:p>
            <a:pPr defTabSz="357188"/>
            <a:r>
              <a:rPr lang="en-US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求两个整数中的较大者的</a:t>
            </a:r>
            <a:r>
              <a:rPr lang="en-US" altLang="zh-CN" sz="1400" dirty="0">
                <a:solidFill>
                  <a:srgbClr val="008000"/>
                </a:solidFill>
              </a:rPr>
              <a:t>max</a:t>
            </a:r>
            <a:r>
              <a:rPr lang="zh-CN" altLang="en-US" sz="1400" dirty="0">
                <a:solidFill>
                  <a:srgbClr val="008000"/>
                </a:solidFill>
              </a:rPr>
              <a:t>函数</a:t>
            </a:r>
          </a:p>
          <a:p>
            <a:pPr defTabSz="357188"/>
            <a:r>
              <a:rPr lang="en-US" altLang="zh-CN" sz="1400" dirty="0" err="1"/>
              <a:t>int</a:t>
            </a:r>
            <a:r>
              <a:rPr lang="en-US" altLang="zh-CN" sz="1400" dirty="0"/>
              <a:t> max(</a:t>
            </a:r>
            <a:r>
              <a:rPr lang="en-US" altLang="zh-CN" sz="1400" dirty="0" err="1"/>
              <a:t>int</a:t>
            </a:r>
            <a:r>
              <a:rPr lang="en-US" altLang="zh-CN" sz="1400" dirty="0"/>
              <a:t> </a:t>
            </a:r>
            <a:r>
              <a:rPr lang="en-US" altLang="zh-CN" sz="1400" dirty="0" err="1"/>
              <a:t>x,int</a:t>
            </a:r>
            <a:r>
              <a:rPr lang="en-US" altLang="zh-CN" sz="1400" dirty="0"/>
              <a:t> y)	</a:t>
            </a:r>
            <a:r>
              <a:rPr lang="en-US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定义</a:t>
            </a:r>
            <a:r>
              <a:rPr lang="en-US" altLang="zh-CN" sz="1400" dirty="0">
                <a:solidFill>
                  <a:srgbClr val="008000"/>
                </a:solidFill>
              </a:rPr>
              <a:t>max</a:t>
            </a:r>
            <a:r>
              <a:rPr lang="zh-CN" altLang="en-US" sz="1400" dirty="0">
                <a:solidFill>
                  <a:srgbClr val="008000"/>
                </a:solidFill>
              </a:rPr>
              <a:t>函数</a:t>
            </a:r>
            <a:r>
              <a:rPr lang="en-US" altLang="zh-CN" sz="1400" dirty="0">
                <a:solidFill>
                  <a:srgbClr val="008000"/>
                </a:solidFill>
              </a:rPr>
              <a:t>,</a:t>
            </a:r>
            <a:r>
              <a:rPr lang="zh-CN" altLang="en-US" sz="1400" dirty="0">
                <a:solidFill>
                  <a:srgbClr val="008000"/>
                </a:solidFill>
              </a:rPr>
              <a:t>函数值为整型</a:t>
            </a:r>
            <a:r>
              <a:rPr lang="en-US" altLang="zh-CN" sz="1400" dirty="0">
                <a:solidFill>
                  <a:srgbClr val="008000"/>
                </a:solidFill>
              </a:rPr>
              <a:t>, </a:t>
            </a:r>
            <a:r>
              <a:rPr lang="zh-CN" altLang="en-US" sz="1400" dirty="0">
                <a:solidFill>
                  <a:srgbClr val="008000"/>
                </a:solidFill>
              </a:rPr>
              <a:t>形式参数</a:t>
            </a:r>
            <a:r>
              <a:rPr lang="en-US" altLang="zh-CN" sz="1400" dirty="0">
                <a:solidFill>
                  <a:srgbClr val="008000"/>
                </a:solidFill>
              </a:rPr>
              <a:t>x</a:t>
            </a:r>
            <a:r>
              <a:rPr lang="zh-CN" altLang="en-US" sz="1400" dirty="0">
                <a:solidFill>
                  <a:srgbClr val="008000"/>
                </a:solidFill>
              </a:rPr>
              <a:t>和</a:t>
            </a:r>
            <a:r>
              <a:rPr lang="en-US" altLang="zh-CN" sz="1400" dirty="0">
                <a:solidFill>
                  <a:srgbClr val="008000"/>
                </a:solidFill>
              </a:rPr>
              <a:t>y</a:t>
            </a:r>
            <a:r>
              <a:rPr lang="zh-CN" altLang="en-US" sz="1400" dirty="0">
                <a:solidFill>
                  <a:srgbClr val="008000"/>
                </a:solidFill>
              </a:rPr>
              <a:t>为整型 </a:t>
            </a:r>
          </a:p>
          <a:p>
            <a:r>
              <a:rPr lang="en-US" altLang="zh-CN" sz="1400" dirty="0"/>
              <a:t>{</a:t>
            </a:r>
          </a:p>
          <a:p>
            <a:pPr marL="0" lvl="1" defTabSz="357188"/>
            <a:r>
              <a:rPr lang="en-US" altLang="zh-CN" sz="1400" dirty="0" err="1"/>
              <a:t>int</a:t>
            </a:r>
            <a:r>
              <a:rPr lang="en-US" altLang="zh-CN" sz="1400" dirty="0"/>
              <a:t> z;			</a:t>
            </a:r>
            <a:r>
              <a:rPr lang="en-US" altLang="zh-CN" sz="1400" dirty="0">
                <a:solidFill>
                  <a:srgbClr val="008000"/>
                </a:solidFill>
              </a:rPr>
              <a:t>//max</a:t>
            </a:r>
            <a:r>
              <a:rPr lang="zh-CN" altLang="en-US" sz="1400" dirty="0">
                <a:solidFill>
                  <a:srgbClr val="008000"/>
                </a:solidFill>
              </a:rPr>
              <a:t>函数中的声明部分，定义本函数中用到的变量</a:t>
            </a:r>
            <a:r>
              <a:rPr lang="en-US" altLang="zh-CN" sz="1400" dirty="0">
                <a:solidFill>
                  <a:srgbClr val="008000"/>
                </a:solidFill>
              </a:rPr>
              <a:t>z</a:t>
            </a:r>
            <a:r>
              <a:rPr lang="zh-CN" altLang="en-US" sz="1400" dirty="0">
                <a:solidFill>
                  <a:srgbClr val="008000"/>
                </a:solidFill>
              </a:rPr>
              <a:t>为整型</a:t>
            </a:r>
            <a:endParaRPr lang="en-US" altLang="zh-CN" sz="1400" dirty="0">
              <a:solidFill>
                <a:srgbClr val="008000"/>
              </a:solidFill>
            </a:endParaRPr>
          </a:p>
          <a:p>
            <a:pPr marL="0" lvl="1" defTabSz="357188"/>
            <a:r>
              <a:rPr lang="en-US" altLang="zh-CN" sz="1400" dirty="0"/>
              <a:t>if(x&gt;y)z=x;		</a:t>
            </a:r>
            <a:r>
              <a:rPr lang="en-US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若</a:t>
            </a:r>
            <a:r>
              <a:rPr lang="en-US" altLang="zh-CN" sz="1400" dirty="0">
                <a:solidFill>
                  <a:srgbClr val="008000"/>
                </a:solidFill>
              </a:rPr>
              <a:t>x&gt;y</a:t>
            </a:r>
            <a:r>
              <a:rPr lang="zh-CN" altLang="en-US" sz="1400" dirty="0">
                <a:solidFill>
                  <a:srgbClr val="008000"/>
                </a:solidFill>
              </a:rPr>
              <a:t>成立，将</a:t>
            </a:r>
            <a:r>
              <a:rPr lang="en-US" altLang="zh-CN" sz="1400" dirty="0">
                <a:solidFill>
                  <a:srgbClr val="008000"/>
                </a:solidFill>
              </a:rPr>
              <a:t>x</a:t>
            </a:r>
            <a:r>
              <a:rPr lang="zh-CN" altLang="en-US" sz="1400" dirty="0">
                <a:solidFill>
                  <a:srgbClr val="008000"/>
                </a:solidFill>
              </a:rPr>
              <a:t>的值赋给变量</a:t>
            </a:r>
            <a:r>
              <a:rPr lang="en-US" altLang="zh-CN" sz="1400" dirty="0">
                <a:solidFill>
                  <a:srgbClr val="008000"/>
                </a:solidFill>
              </a:rPr>
              <a:t>z</a:t>
            </a:r>
          </a:p>
          <a:p>
            <a:pPr marL="0" lvl="1" defTabSz="357188"/>
            <a:r>
              <a:rPr lang="en-US" altLang="zh-CN" sz="1400" dirty="0"/>
              <a:t>else z=y;			</a:t>
            </a:r>
            <a:r>
              <a:rPr lang="en-US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否则</a:t>
            </a:r>
            <a:r>
              <a:rPr lang="en-US" altLang="zh-CN" sz="1400" dirty="0">
                <a:solidFill>
                  <a:srgbClr val="008000"/>
                </a:solidFill>
              </a:rPr>
              <a:t>(</a:t>
            </a:r>
            <a:r>
              <a:rPr lang="zh-CN" altLang="en-US" sz="1400" dirty="0">
                <a:solidFill>
                  <a:srgbClr val="008000"/>
                </a:solidFill>
              </a:rPr>
              <a:t>即</a:t>
            </a:r>
            <a:r>
              <a:rPr lang="en-US" altLang="zh-CN" sz="1400" dirty="0">
                <a:solidFill>
                  <a:srgbClr val="008000"/>
                </a:solidFill>
              </a:rPr>
              <a:t>x&gt;y</a:t>
            </a:r>
            <a:r>
              <a:rPr lang="zh-CN" altLang="en-US" sz="1400" dirty="0">
                <a:solidFill>
                  <a:srgbClr val="008000"/>
                </a:solidFill>
              </a:rPr>
              <a:t>不成立</a:t>
            </a:r>
            <a:r>
              <a:rPr lang="en-US" altLang="zh-CN" sz="1400" dirty="0">
                <a:solidFill>
                  <a:srgbClr val="008000"/>
                </a:solidFill>
              </a:rPr>
              <a:t>)</a:t>
            </a:r>
            <a:r>
              <a:rPr lang="zh-CN" altLang="en-US" sz="1400" dirty="0">
                <a:solidFill>
                  <a:srgbClr val="008000"/>
                </a:solidFill>
              </a:rPr>
              <a:t>，将</a:t>
            </a:r>
            <a:r>
              <a:rPr lang="en-US" altLang="zh-CN" sz="1400" dirty="0">
                <a:solidFill>
                  <a:srgbClr val="008000"/>
                </a:solidFill>
              </a:rPr>
              <a:t>y</a:t>
            </a:r>
            <a:r>
              <a:rPr lang="zh-CN" altLang="en-US" sz="1400" dirty="0">
                <a:solidFill>
                  <a:srgbClr val="008000"/>
                </a:solidFill>
              </a:rPr>
              <a:t>的值赋给变量</a:t>
            </a:r>
            <a:r>
              <a:rPr lang="en-US" altLang="zh-CN" sz="1400" dirty="0">
                <a:solidFill>
                  <a:srgbClr val="008000"/>
                </a:solidFill>
              </a:rPr>
              <a:t>z</a:t>
            </a:r>
          </a:p>
          <a:p>
            <a:pPr marL="0" lvl="1" defTabSz="357188"/>
            <a:r>
              <a:rPr lang="en-US" altLang="zh-CN" sz="1400" dirty="0"/>
              <a:t>return(z); 		</a:t>
            </a:r>
            <a:r>
              <a:rPr lang="en-US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将</a:t>
            </a:r>
            <a:r>
              <a:rPr lang="en-US" altLang="zh-CN" sz="1400" dirty="0">
                <a:solidFill>
                  <a:srgbClr val="008000"/>
                </a:solidFill>
              </a:rPr>
              <a:t>z</a:t>
            </a:r>
            <a:r>
              <a:rPr lang="zh-CN" altLang="en-US" sz="1400" dirty="0">
                <a:solidFill>
                  <a:srgbClr val="008000"/>
                </a:solidFill>
              </a:rPr>
              <a:t>的值作为</a:t>
            </a:r>
            <a:r>
              <a:rPr lang="en-US" altLang="zh-CN" sz="1400" dirty="0">
                <a:solidFill>
                  <a:srgbClr val="008000"/>
                </a:solidFill>
              </a:rPr>
              <a:t>max</a:t>
            </a:r>
            <a:r>
              <a:rPr lang="zh-CN" altLang="en-US" sz="1400" dirty="0">
                <a:solidFill>
                  <a:srgbClr val="008000"/>
                </a:solidFill>
              </a:rPr>
              <a:t>函数值，返回到调用</a:t>
            </a:r>
            <a:r>
              <a:rPr lang="en-US" altLang="zh-CN" sz="1400" dirty="0">
                <a:solidFill>
                  <a:srgbClr val="008000"/>
                </a:solidFill>
              </a:rPr>
              <a:t>max</a:t>
            </a:r>
            <a:r>
              <a:rPr lang="zh-CN" altLang="en-US" sz="1400" dirty="0">
                <a:solidFill>
                  <a:srgbClr val="008000"/>
                </a:solidFill>
              </a:rPr>
              <a:t>函数的位置</a:t>
            </a:r>
          </a:p>
          <a:p>
            <a:r>
              <a:rPr lang="en-US" altLang="zh-CN" sz="1400" dirty="0"/>
              <a:t>}</a:t>
            </a:r>
            <a:endParaRPr lang="zh-CN" altLang="en-US" sz="1400" dirty="0">
              <a:solidFill>
                <a:srgbClr val="008000"/>
              </a:solidFill>
            </a:endParaRPr>
          </a:p>
        </p:txBody>
      </p:sp>
      <p:sp>
        <p:nvSpPr>
          <p:cNvPr id="8" name="折角形 7"/>
          <p:cNvSpPr/>
          <p:nvPr/>
        </p:nvSpPr>
        <p:spPr>
          <a:xfrm>
            <a:off x="7606747" y="365125"/>
            <a:ext cx="4230757" cy="6115188"/>
          </a:xfrm>
          <a:prstGeom prst="foldedCorner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/>
          </a:p>
        </p:txBody>
      </p:sp>
      <p:grpSp>
        <p:nvGrpSpPr>
          <p:cNvPr id="9" name="组合 8"/>
          <p:cNvGrpSpPr/>
          <p:nvPr/>
        </p:nvGrpSpPr>
        <p:grpSpPr>
          <a:xfrm>
            <a:off x="7812157" y="532416"/>
            <a:ext cx="1838740" cy="560717"/>
            <a:chOff x="8656983" y="1203671"/>
            <a:chExt cx="1838740" cy="497504"/>
          </a:xfrm>
        </p:grpSpPr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56983" y="1203671"/>
              <a:ext cx="487017" cy="487017"/>
            </a:xfrm>
            <a:prstGeom prst="rect">
              <a:avLst/>
            </a:prstGeom>
          </p:spPr>
        </p:pic>
        <p:sp>
          <p:nvSpPr>
            <p:cNvPr id="11" name="文本框 10"/>
            <p:cNvSpPr txBox="1"/>
            <p:nvPr/>
          </p:nvSpPr>
          <p:spPr>
            <a:xfrm>
              <a:off x="9253331" y="1331843"/>
              <a:ext cx="12423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程序分析</a:t>
              </a:r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8656983" y="1690688"/>
              <a:ext cx="183874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文本框 12"/>
          <p:cNvSpPr txBox="1"/>
          <p:nvPr/>
        </p:nvSpPr>
        <p:spPr>
          <a:xfrm>
            <a:off x="7729331" y="1099784"/>
            <a:ext cx="394614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1"/>
                </a:solidFill>
              </a:rPr>
              <a:t>本程序包括两个函数</a:t>
            </a:r>
            <a:r>
              <a:rPr lang="en-US" altLang="zh-CN" sz="1600" dirty="0">
                <a:solidFill>
                  <a:schemeClr val="bg1"/>
                </a:solidFill>
              </a:rPr>
              <a:t>:①</a:t>
            </a:r>
            <a:r>
              <a:rPr lang="zh-CN" altLang="en-US" sz="1600" dirty="0">
                <a:solidFill>
                  <a:schemeClr val="bg1"/>
                </a:solidFill>
              </a:rPr>
              <a:t>主函数</a:t>
            </a:r>
            <a:r>
              <a:rPr lang="en-US" altLang="zh-CN" sz="1600" dirty="0">
                <a:solidFill>
                  <a:schemeClr val="bg1"/>
                </a:solidFill>
              </a:rPr>
              <a:t>main</a:t>
            </a:r>
            <a:r>
              <a:rPr lang="zh-CN" altLang="en-US" sz="1600" dirty="0">
                <a:solidFill>
                  <a:schemeClr val="bg1"/>
                </a:solidFill>
              </a:rPr>
              <a:t>；②被调用的函数</a:t>
            </a:r>
            <a:r>
              <a:rPr lang="en-US" altLang="zh-CN" sz="1600" dirty="0">
                <a:solidFill>
                  <a:schemeClr val="bg1"/>
                </a:solidFill>
              </a:rPr>
              <a:t>max</a:t>
            </a:r>
            <a:r>
              <a:rPr lang="zh-CN" altLang="en-US" sz="1600" dirty="0">
                <a:solidFill>
                  <a:schemeClr val="bg1"/>
                </a:solidFill>
              </a:rPr>
              <a:t>。</a:t>
            </a:r>
          </a:p>
          <a:p>
            <a:pPr marL="285750" indent="-28575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bg1"/>
                </a:solidFill>
              </a:rPr>
              <a:t>max</a:t>
            </a:r>
            <a:r>
              <a:rPr lang="zh-CN" altLang="en-US" sz="1600" dirty="0">
                <a:solidFill>
                  <a:schemeClr val="bg1"/>
                </a:solidFill>
              </a:rPr>
              <a:t>函数的作用是将</a:t>
            </a:r>
            <a:r>
              <a:rPr lang="en-US" altLang="zh-CN" sz="1600" dirty="0">
                <a:solidFill>
                  <a:schemeClr val="bg1"/>
                </a:solidFill>
              </a:rPr>
              <a:t>x</a:t>
            </a:r>
            <a:r>
              <a:rPr lang="zh-CN" altLang="en-US" sz="1600" dirty="0">
                <a:solidFill>
                  <a:schemeClr val="bg1"/>
                </a:solidFill>
              </a:rPr>
              <a:t>和</a:t>
            </a:r>
            <a:r>
              <a:rPr lang="en-US" altLang="zh-CN" sz="1600" dirty="0">
                <a:solidFill>
                  <a:schemeClr val="bg1"/>
                </a:solidFill>
              </a:rPr>
              <a:t>y</a:t>
            </a:r>
            <a:r>
              <a:rPr lang="zh-CN" altLang="en-US" sz="1600" dirty="0">
                <a:solidFill>
                  <a:schemeClr val="bg1"/>
                </a:solidFill>
              </a:rPr>
              <a:t>中较大者的值赋给变量</a:t>
            </a:r>
            <a:r>
              <a:rPr lang="en-US" altLang="zh-CN" sz="1600" dirty="0">
                <a:solidFill>
                  <a:schemeClr val="bg1"/>
                </a:solidFill>
              </a:rPr>
              <a:t>z</a:t>
            </a:r>
            <a:r>
              <a:rPr lang="zh-CN" altLang="en-US" sz="1600" dirty="0">
                <a:solidFill>
                  <a:schemeClr val="bg1"/>
                </a:solidFill>
              </a:rPr>
              <a:t>，最后通过</a:t>
            </a:r>
            <a:r>
              <a:rPr lang="en-US" altLang="zh-CN" sz="1600" dirty="0">
                <a:solidFill>
                  <a:schemeClr val="bg1"/>
                </a:solidFill>
              </a:rPr>
              <a:t>return</a:t>
            </a:r>
            <a:r>
              <a:rPr lang="zh-CN" altLang="en-US" sz="1600" dirty="0">
                <a:solidFill>
                  <a:schemeClr val="bg1"/>
                </a:solidFill>
              </a:rPr>
              <a:t>语句将</a:t>
            </a:r>
            <a:r>
              <a:rPr lang="en-US" altLang="zh-CN" sz="1600" dirty="0">
                <a:solidFill>
                  <a:schemeClr val="bg1"/>
                </a:solidFill>
              </a:rPr>
              <a:t>z</a:t>
            </a:r>
            <a:r>
              <a:rPr lang="zh-CN" altLang="en-US" sz="1600" dirty="0">
                <a:solidFill>
                  <a:schemeClr val="bg1"/>
                </a:solidFill>
              </a:rPr>
              <a:t>的值作为</a:t>
            </a:r>
            <a:r>
              <a:rPr lang="en-US" altLang="zh-CN" sz="1600" dirty="0">
                <a:solidFill>
                  <a:schemeClr val="bg1"/>
                </a:solidFill>
              </a:rPr>
              <a:t>max</a:t>
            </a:r>
            <a:r>
              <a:rPr lang="zh-CN" altLang="en-US" sz="1600" dirty="0">
                <a:solidFill>
                  <a:schemeClr val="bg1"/>
                </a:solidFill>
              </a:rPr>
              <a:t>的函数值返回给调用</a:t>
            </a:r>
            <a:r>
              <a:rPr lang="en-US" altLang="zh-CN" sz="1600" dirty="0">
                <a:solidFill>
                  <a:schemeClr val="bg1"/>
                </a:solidFill>
              </a:rPr>
              <a:t>max</a:t>
            </a:r>
            <a:r>
              <a:rPr lang="zh-CN" altLang="en-US" sz="1600" dirty="0">
                <a:solidFill>
                  <a:schemeClr val="bg1"/>
                </a:solidFill>
              </a:rPr>
              <a:t>函数的主函数。</a:t>
            </a:r>
          </a:p>
          <a:p>
            <a:pPr marL="285750" indent="-28575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altLang="zh-CN" b="1" dirty="0" err="1">
                <a:solidFill>
                  <a:srgbClr val="FFFF00"/>
                </a:solidFill>
              </a:rPr>
              <a:t>scanf</a:t>
            </a:r>
            <a:r>
              <a:rPr lang="zh-CN" altLang="en-US" sz="1600" dirty="0">
                <a:solidFill>
                  <a:schemeClr val="bg1"/>
                </a:solidFill>
              </a:rPr>
              <a:t>是输入函数的名字</a:t>
            </a:r>
            <a:r>
              <a:rPr lang="en-US" altLang="zh-CN" sz="1600" dirty="0">
                <a:solidFill>
                  <a:schemeClr val="bg1"/>
                </a:solidFill>
              </a:rPr>
              <a:t>(</a:t>
            </a:r>
            <a:r>
              <a:rPr lang="en-US" altLang="zh-CN" sz="1600" dirty="0" err="1">
                <a:solidFill>
                  <a:schemeClr val="bg1"/>
                </a:solidFill>
              </a:rPr>
              <a:t>scanf</a:t>
            </a:r>
            <a:r>
              <a:rPr lang="zh-CN" altLang="en-US" sz="1600" dirty="0">
                <a:solidFill>
                  <a:schemeClr val="bg1"/>
                </a:solidFill>
              </a:rPr>
              <a:t>和</a:t>
            </a:r>
            <a:r>
              <a:rPr lang="en-US" altLang="zh-CN" sz="1600" dirty="0" err="1">
                <a:solidFill>
                  <a:schemeClr val="bg1"/>
                </a:solidFill>
              </a:rPr>
              <a:t>printf</a:t>
            </a:r>
            <a:r>
              <a:rPr lang="zh-CN" altLang="en-US" sz="1600" dirty="0">
                <a:solidFill>
                  <a:schemeClr val="bg1"/>
                </a:solidFill>
              </a:rPr>
              <a:t>都是</a:t>
            </a:r>
            <a:r>
              <a:rPr lang="en-US" altLang="zh-CN" sz="1600" dirty="0">
                <a:solidFill>
                  <a:schemeClr val="bg1"/>
                </a:solidFill>
              </a:rPr>
              <a:t>C</a:t>
            </a:r>
            <a:r>
              <a:rPr lang="zh-CN" altLang="en-US" sz="1600" dirty="0">
                <a:solidFill>
                  <a:schemeClr val="bg1"/>
                </a:solidFill>
              </a:rPr>
              <a:t>的标准输入输出函数</a:t>
            </a:r>
            <a:r>
              <a:rPr lang="en-US" altLang="zh-CN" sz="1600" dirty="0">
                <a:solidFill>
                  <a:schemeClr val="bg1"/>
                </a:solidFill>
              </a:rPr>
              <a:t>)</a:t>
            </a:r>
            <a:r>
              <a:rPr lang="zh-CN" altLang="en-US" sz="1600" dirty="0">
                <a:solidFill>
                  <a:schemeClr val="bg1"/>
                </a:solidFill>
              </a:rPr>
              <a:t>。该</a:t>
            </a:r>
            <a:r>
              <a:rPr lang="en-US" altLang="zh-CN" sz="1600" dirty="0" err="1">
                <a:solidFill>
                  <a:schemeClr val="bg1"/>
                </a:solidFill>
              </a:rPr>
              <a:t>scanf</a:t>
            </a:r>
            <a:r>
              <a:rPr lang="zh-CN" altLang="en-US" sz="1600" dirty="0">
                <a:solidFill>
                  <a:schemeClr val="bg1"/>
                </a:solidFill>
              </a:rPr>
              <a:t>函数的作用是输入变量</a:t>
            </a:r>
            <a:r>
              <a:rPr lang="en-US" altLang="zh-CN" sz="1600" dirty="0">
                <a:solidFill>
                  <a:schemeClr val="bg1"/>
                </a:solidFill>
              </a:rPr>
              <a:t>a</a:t>
            </a:r>
            <a:r>
              <a:rPr lang="zh-CN" altLang="en-US" sz="1600" dirty="0">
                <a:solidFill>
                  <a:schemeClr val="bg1"/>
                </a:solidFill>
              </a:rPr>
              <a:t>和</a:t>
            </a:r>
            <a:r>
              <a:rPr lang="en-US" altLang="zh-CN" sz="1600" dirty="0">
                <a:solidFill>
                  <a:schemeClr val="bg1"/>
                </a:solidFill>
              </a:rPr>
              <a:t>b</a:t>
            </a:r>
            <a:r>
              <a:rPr lang="zh-CN" altLang="en-US" sz="1600" dirty="0">
                <a:solidFill>
                  <a:schemeClr val="bg1"/>
                </a:solidFill>
              </a:rPr>
              <a:t>的值。</a:t>
            </a:r>
            <a:endParaRPr lang="en-US" altLang="zh-CN" sz="16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FFFF00"/>
                </a:solidFill>
              </a:rPr>
              <a:t>max(a</a:t>
            </a:r>
            <a:r>
              <a:rPr lang="zh-CN" altLang="en-US" b="1" dirty="0">
                <a:solidFill>
                  <a:srgbClr val="FFFF00"/>
                </a:solidFill>
              </a:rPr>
              <a:t>，</a:t>
            </a:r>
            <a:r>
              <a:rPr lang="en-US" altLang="zh-CN" b="1" dirty="0">
                <a:solidFill>
                  <a:srgbClr val="FFFF00"/>
                </a:solidFill>
              </a:rPr>
              <a:t>b)</a:t>
            </a:r>
            <a:r>
              <a:rPr lang="zh-CN" altLang="en-US" sz="1600" dirty="0">
                <a:solidFill>
                  <a:schemeClr val="bg1"/>
                </a:solidFill>
              </a:rPr>
              <a:t>调用</a:t>
            </a:r>
            <a:r>
              <a:rPr lang="en-US" altLang="zh-CN" sz="1600" dirty="0">
                <a:solidFill>
                  <a:schemeClr val="bg1"/>
                </a:solidFill>
              </a:rPr>
              <a:t>max</a:t>
            </a:r>
            <a:r>
              <a:rPr lang="zh-CN" altLang="en-US" sz="1600" dirty="0">
                <a:solidFill>
                  <a:schemeClr val="bg1"/>
                </a:solidFill>
              </a:rPr>
              <a:t>函数。在调用时将</a:t>
            </a:r>
            <a:r>
              <a:rPr lang="en-US" altLang="zh-CN" sz="1600" dirty="0">
                <a:solidFill>
                  <a:schemeClr val="bg1"/>
                </a:solidFill>
              </a:rPr>
              <a:t>a</a:t>
            </a:r>
            <a:r>
              <a:rPr lang="zh-CN" altLang="en-US" sz="1600" dirty="0">
                <a:solidFill>
                  <a:schemeClr val="bg1"/>
                </a:solidFill>
              </a:rPr>
              <a:t>和</a:t>
            </a:r>
            <a:r>
              <a:rPr lang="en-US" altLang="zh-CN" sz="1600" dirty="0">
                <a:solidFill>
                  <a:schemeClr val="bg1"/>
                </a:solidFill>
              </a:rPr>
              <a:t>b</a:t>
            </a:r>
            <a:r>
              <a:rPr lang="zh-CN" altLang="en-US" sz="1600" dirty="0">
                <a:solidFill>
                  <a:schemeClr val="bg1"/>
                </a:solidFill>
              </a:rPr>
              <a:t>作为</a:t>
            </a:r>
            <a:r>
              <a:rPr lang="en-US" altLang="zh-CN" sz="1600" dirty="0">
                <a:solidFill>
                  <a:schemeClr val="bg1"/>
                </a:solidFill>
              </a:rPr>
              <a:t>max</a:t>
            </a:r>
            <a:r>
              <a:rPr lang="zh-CN" altLang="en-US" sz="1600" dirty="0">
                <a:solidFill>
                  <a:schemeClr val="bg1"/>
                </a:solidFill>
              </a:rPr>
              <a:t>函数的</a:t>
            </a:r>
            <a:r>
              <a:rPr lang="zh-CN" altLang="en-US" b="1" dirty="0">
                <a:solidFill>
                  <a:srgbClr val="FFFF00"/>
                </a:solidFill>
              </a:rPr>
              <a:t>实际参数</a:t>
            </a:r>
            <a:r>
              <a:rPr lang="zh-CN" altLang="en-US" sz="1600" dirty="0">
                <a:solidFill>
                  <a:schemeClr val="bg1"/>
                </a:solidFill>
              </a:rPr>
              <a:t>的值分别传送给</a:t>
            </a:r>
            <a:r>
              <a:rPr lang="en-US" altLang="zh-CN" sz="1600" dirty="0">
                <a:solidFill>
                  <a:schemeClr val="bg1"/>
                </a:solidFill>
              </a:rPr>
              <a:t>max</a:t>
            </a:r>
            <a:r>
              <a:rPr lang="zh-CN" altLang="en-US" sz="1600" dirty="0">
                <a:solidFill>
                  <a:schemeClr val="bg1"/>
                </a:solidFill>
              </a:rPr>
              <a:t>函数中的</a:t>
            </a:r>
            <a:r>
              <a:rPr lang="zh-CN" altLang="en-US" b="1" dirty="0">
                <a:solidFill>
                  <a:srgbClr val="FFFF00"/>
                </a:solidFill>
              </a:rPr>
              <a:t>形式参数</a:t>
            </a:r>
            <a:r>
              <a:rPr lang="en-US" altLang="zh-CN" sz="1600" dirty="0">
                <a:solidFill>
                  <a:schemeClr val="bg1"/>
                </a:solidFill>
              </a:rPr>
              <a:t>x</a:t>
            </a:r>
            <a:r>
              <a:rPr lang="zh-CN" altLang="en-US" sz="1600" dirty="0">
                <a:solidFill>
                  <a:schemeClr val="bg1"/>
                </a:solidFill>
              </a:rPr>
              <a:t>和</a:t>
            </a:r>
            <a:r>
              <a:rPr lang="en-US" altLang="zh-CN" sz="1600" dirty="0">
                <a:solidFill>
                  <a:schemeClr val="bg1"/>
                </a:solidFill>
              </a:rPr>
              <a:t>y</a:t>
            </a:r>
            <a:r>
              <a:rPr lang="zh-CN" altLang="en-US" sz="1600" dirty="0">
                <a:solidFill>
                  <a:schemeClr val="bg1"/>
                </a:solidFill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036086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任意多边形 21"/>
          <p:cNvSpPr/>
          <p:nvPr>
            <p:custDataLst>
              <p:tags r:id="rId2"/>
            </p:custDataLst>
          </p:nvPr>
        </p:nvSpPr>
        <p:spPr>
          <a:xfrm>
            <a:off x="3673476" y="2312988"/>
            <a:ext cx="4900613" cy="1801812"/>
          </a:xfrm>
          <a:custGeom>
            <a:avLst/>
            <a:gdLst>
              <a:gd name="connsiteX0" fmla="*/ 1112071 w 4901184"/>
              <a:gd name="connsiteY0" fmla="*/ 0 h 1801368"/>
              <a:gd name="connsiteX1" fmla="*/ 4901184 w 4901184"/>
              <a:gd name="connsiteY1" fmla="*/ 0 h 1801368"/>
              <a:gd name="connsiteX2" fmla="*/ 4901184 w 4901184"/>
              <a:gd name="connsiteY2" fmla="*/ 1008251 h 1801368"/>
              <a:gd name="connsiteX3" fmla="*/ 3799357 w 4901184"/>
              <a:gd name="connsiteY3" fmla="*/ 1801368 h 1801368"/>
              <a:gd name="connsiteX4" fmla="*/ 0 w 4901184"/>
              <a:gd name="connsiteY4" fmla="*/ 1801368 h 1801368"/>
              <a:gd name="connsiteX5" fmla="*/ 0 w 4901184"/>
              <a:gd name="connsiteY5" fmla="*/ 800490 h 1801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01184" h="1801368">
                <a:moveTo>
                  <a:pt x="1112071" y="0"/>
                </a:moveTo>
                <a:lnTo>
                  <a:pt x="4901184" y="0"/>
                </a:lnTo>
                <a:lnTo>
                  <a:pt x="4901184" y="1008251"/>
                </a:lnTo>
                <a:lnTo>
                  <a:pt x="3799357" y="1801368"/>
                </a:lnTo>
                <a:lnTo>
                  <a:pt x="0" y="1801368"/>
                </a:lnTo>
                <a:lnTo>
                  <a:pt x="0" y="800490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</a:endParaRPr>
          </a:p>
        </p:txBody>
      </p:sp>
      <p:cxnSp>
        <p:nvCxnSpPr>
          <p:cNvPr id="23" name="直接连接符 22"/>
          <p:cNvCxnSpPr/>
          <p:nvPr>
            <p:custDataLst>
              <p:tags r:id="rId3"/>
            </p:custDataLst>
          </p:nvPr>
        </p:nvCxnSpPr>
        <p:spPr>
          <a:xfrm flipH="1">
            <a:off x="3170239" y="1947863"/>
            <a:ext cx="2103437" cy="1517650"/>
          </a:xfrm>
          <a:prstGeom prst="line">
            <a:avLst/>
          </a:prstGeom>
          <a:noFill/>
          <a:ln w="127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  <a:effectLst/>
        </p:spPr>
      </p:cxnSp>
      <p:cxnSp>
        <p:nvCxnSpPr>
          <p:cNvPr id="24" name="直接连接符 23"/>
          <p:cNvCxnSpPr/>
          <p:nvPr>
            <p:custDataLst>
              <p:tags r:id="rId4"/>
            </p:custDataLst>
          </p:nvPr>
        </p:nvCxnSpPr>
        <p:spPr>
          <a:xfrm flipH="1">
            <a:off x="6927850" y="2981325"/>
            <a:ext cx="2103438" cy="1517650"/>
          </a:xfrm>
          <a:prstGeom prst="line">
            <a:avLst/>
          </a:prstGeom>
          <a:noFill/>
          <a:ln w="127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  <a:effectLst/>
        </p:spPr>
      </p:cxnSp>
      <p:sp>
        <p:nvSpPr>
          <p:cNvPr id="25" name="文本框 24"/>
          <p:cNvSpPr txBox="1"/>
          <p:nvPr>
            <p:custDataLst>
              <p:tags r:id="rId5"/>
            </p:custDataLst>
          </p:nvPr>
        </p:nvSpPr>
        <p:spPr>
          <a:xfrm>
            <a:off x="7104063" y="2312988"/>
            <a:ext cx="614362" cy="1016000"/>
          </a:xfrm>
          <a:prstGeom prst="rect">
            <a:avLst/>
          </a:prstGeom>
          <a:noFill/>
        </p:spPr>
        <p:txBody>
          <a:bodyPr wrap="none"/>
          <a:lstStyle/>
          <a:p>
            <a:pPr>
              <a:defRPr/>
            </a:pPr>
            <a:r>
              <a:rPr lang="en-US" altLang="zh-CN" sz="6000" b="1" spc="400" dirty="0">
                <a:solidFill>
                  <a:prstClr val="white"/>
                </a:solidFill>
                <a:effectLst>
                  <a:outerShdw dist="25400" dir="2700000" algn="tl" rotWithShape="0">
                    <a:prstClr val="black">
                      <a:alpha val="29000"/>
                    </a:prstClr>
                  </a:outerShdw>
                </a:effectLst>
                <a:latin typeface="Baskerville Old Face" panose="02020602080505020303" pitchFamily="18" charset="0"/>
                <a:ea typeface="华文隶书" panose="02010800040101010101" pitchFamily="2" charset="-122"/>
                <a:cs typeface="Microsoft New Tai Lue" panose="020B0502040204020203" pitchFamily="34" charset="0"/>
              </a:rPr>
              <a:t>1</a:t>
            </a:r>
            <a:endParaRPr lang="zh-CN" altLang="en-US" sz="6000" b="1" spc="400" dirty="0">
              <a:solidFill>
                <a:prstClr val="white"/>
              </a:solidFill>
              <a:effectLst>
                <a:outerShdw dist="25400" dir="2700000" algn="tl" rotWithShape="0">
                  <a:prstClr val="black">
                    <a:alpha val="29000"/>
                  </a:prstClr>
                </a:outerShdw>
              </a:effectLst>
              <a:latin typeface="Baskerville Old Face" panose="02020602080505020303" pitchFamily="18" charset="0"/>
              <a:ea typeface="华文隶书" panose="02010800040101010101" pitchFamily="2" charset="-122"/>
              <a:cs typeface="Microsoft New Tai Lue" panose="020B0502040204020203" pitchFamily="34" charset="0"/>
            </a:endParaRPr>
          </a:p>
        </p:txBody>
      </p:sp>
      <p:sp>
        <p:nvSpPr>
          <p:cNvPr id="2054" name="文本框 25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4002090" y="3171826"/>
            <a:ext cx="2726702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dist" eaLnBrk="1" hangingPunct="1">
              <a:lnSpc>
                <a:spcPct val="150000"/>
              </a:lnSpc>
            </a:pPr>
            <a:r>
              <a:rPr lang="zh-CN" altLang="en-US" sz="2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程序设计和</a:t>
            </a:r>
            <a:r>
              <a:rPr lang="en-US" altLang="zh-CN" sz="2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</a:t>
            </a:r>
          </a:p>
        </p:txBody>
      </p:sp>
      <p:sp>
        <p:nvSpPr>
          <p:cNvPr id="27" name="文本框 26"/>
          <p:cNvSpPr txBox="1"/>
          <p:nvPr>
            <p:custDataLst>
              <p:tags r:id="rId7"/>
            </p:custDataLst>
          </p:nvPr>
        </p:nvSpPr>
        <p:spPr>
          <a:xfrm>
            <a:off x="6535738" y="2570164"/>
            <a:ext cx="647700" cy="585787"/>
          </a:xfrm>
          <a:prstGeom prst="rect">
            <a:avLst/>
          </a:prstGeom>
          <a:noFill/>
        </p:spPr>
        <p:txBody>
          <a:bodyPr wrap="none"/>
          <a:lstStyle/>
          <a:p>
            <a:pPr>
              <a:defRPr/>
            </a:pPr>
            <a:r>
              <a:rPr lang="zh-CN" altLang="en-US" sz="3200" b="1" spc="400" dirty="0">
                <a:solidFill>
                  <a:prstClr val="white"/>
                </a:solidFill>
                <a:effectLst>
                  <a:outerShdw dist="25400" dir="2700000" algn="tl" rotWithShape="0">
                    <a:prstClr val="black">
                      <a:alpha val="29000"/>
                    </a:prst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  <a:cs typeface="Microsoft New Tai Lue" panose="020B0502040204020203" pitchFamily="34" charset="0"/>
              </a:rPr>
              <a:t>第</a:t>
            </a:r>
            <a:endParaRPr lang="zh-CN" altLang="en-US" sz="4400" b="1" spc="400" dirty="0">
              <a:solidFill>
                <a:prstClr val="white"/>
              </a:solidFill>
              <a:effectLst>
                <a:outerShdw dist="25400" dir="2700000" algn="tl" rotWithShape="0">
                  <a:prstClr val="black">
                    <a:alpha val="29000"/>
                  </a:prstClr>
                </a:outerShdw>
              </a:effectLst>
              <a:latin typeface="华文中宋" panose="02010600040101010101" pitchFamily="2" charset="-122"/>
              <a:ea typeface="华文中宋" panose="02010600040101010101" pitchFamily="2" charset="-122"/>
              <a:cs typeface="Microsoft New Tai Lue" panose="020B0502040204020203" pitchFamily="34" charset="0"/>
            </a:endParaRPr>
          </a:p>
        </p:txBody>
      </p:sp>
      <p:sp>
        <p:nvSpPr>
          <p:cNvPr id="28" name="文本框 27"/>
          <p:cNvSpPr txBox="1"/>
          <p:nvPr>
            <p:custDataLst>
              <p:tags r:id="rId8"/>
            </p:custDataLst>
          </p:nvPr>
        </p:nvSpPr>
        <p:spPr>
          <a:xfrm>
            <a:off x="7581901" y="2570164"/>
            <a:ext cx="646113" cy="585787"/>
          </a:xfrm>
          <a:prstGeom prst="rect">
            <a:avLst/>
          </a:prstGeom>
          <a:noFill/>
        </p:spPr>
        <p:txBody>
          <a:bodyPr wrap="none"/>
          <a:lstStyle>
            <a:defPPr>
              <a:defRPr lang="zh-CN"/>
            </a:defPPr>
            <a:lvl1pPr>
              <a:defRPr sz="3200" b="1" spc="400">
                <a:solidFill>
                  <a:schemeClr val="bg1"/>
                </a:solidFill>
                <a:effectLst>
                  <a:outerShdw dist="25400" dir="2700000" algn="tl" rotWithShape="0">
                    <a:prstClr val="black">
                      <a:alpha val="29000"/>
                    </a:prst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  <a:cs typeface="Microsoft New Tai Lue" panose="020B0502040204020203" pitchFamily="34" charset="0"/>
              </a:defRPr>
            </a:lvl1pPr>
          </a:lstStyle>
          <a:p>
            <a:pPr>
              <a:defRPr/>
            </a:pPr>
            <a:r>
              <a:rPr lang="zh-CN" altLang="en-US" kern="0" dirty="0">
                <a:solidFill>
                  <a:prstClr val="white"/>
                </a:solidFill>
              </a:rPr>
              <a:t>章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664794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最简单的</a:t>
            </a:r>
            <a:r>
              <a:rPr lang="en-US" altLang="zh-CN" dirty="0"/>
              <a:t>C</a:t>
            </a:r>
            <a:r>
              <a:rPr lang="zh-CN" altLang="en-US" dirty="0"/>
              <a:t>语言程序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838200" y="1602103"/>
            <a:ext cx="6463748" cy="4568711"/>
          </a:xfrm>
          <a:prstGeom prst="roundRect">
            <a:avLst>
              <a:gd name="adj" fmla="val 374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 sz="1400" dirty="0"/>
              <a:t>#include &lt;</a:t>
            </a:r>
            <a:r>
              <a:rPr lang="en-US" altLang="zh-CN" sz="1400" dirty="0" err="1"/>
              <a:t>stdio.h</a:t>
            </a:r>
            <a:r>
              <a:rPr lang="en-US" altLang="zh-CN" sz="1400" dirty="0"/>
              <a:t>&gt;</a:t>
            </a:r>
          </a:p>
          <a:p>
            <a:pPr defTabSz="357188"/>
            <a:r>
              <a:rPr lang="en-US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主函数</a:t>
            </a:r>
          </a:p>
          <a:p>
            <a:pPr defTabSz="357188"/>
            <a:r>
              <a:rPr lang="en-US" altLang="zh-CN" sz="1400" dirty="0" err="1"/>
              <a:t>int</a:t>
            </a:r>
            <a:r>
              <a:rPr lang="en-US" altLang="zh-CN" sz="1400" dirty="0"/>
              <a:t> main()				</a:t>
            </a:r>
            <a:r>
              <a:rPr lang="en-US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定义主函数</a:t>
            </a:r>
          </a:p>
          <a:p>
            <a:pPr defTabSz="357188"/>
            <a:r>
              <a:rPr lang="en-US" altLang="zh-CN" sz="1400" dirty="0"/>
              <a:t>{						</a:t>
            </a:r>
            <a:r>
              <a:rPr lang="en-US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主函数体开始</a:t>
            </a:r>
          </a:p>
          <a:p>
            <a:pPr defTabSz="357188"/>
            <a:r>
              <a:rPr lang="zh-CN" altLang="en-US" sz="1400" dirty="0"/>
              <a:t>	</a:t>
            </a:r>
            <a:r>
              <a:rPr lang="en-US" altLang="zh-CN" sz="1400" dirty="0" err="1"/>
              <a:t>int</a:t>
            </a:r>
            <a:r>
              <a:rPr lang="en-US" altLang="zh-CN" sz="1400" dirty="0"/>
              <a:t> max(</a:t>
            </a:r>
            <a:r>
              <a:rPr lang="en-US" altLang="zh-CN" sz="1400" dirty="0" err="1"/>
              <a:t>int</a:t>
            </a:r>
            <a:r>
              <a:rPr lang="en-US" altLang="zh-CN" sz="1400" dirty="0"/>
              <a:t> </a:t>
            </a:r>
            <a:r>
              <a:rPr lang="en-US" altLang="zh-CN" sz="1400" dirty="0" err="1"/>
              <a:t>x,int</a:t>
            </a:r>
            <a:r>
              <a:rPr lang="en-US" altLang="zh-CN" sz="1400" dirty="0"/>
              <a:t> y);		</a:t>
            </a:r>
            <a:r>
              <a:rPr lang="en-US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对被调用函数</a:t>
            </a:r>
            <a:r>
              <a:rPr lang="en-US" altLang="zh-CN" sz="1400" dirty="0">
                <a:solidFill>
                  <a:srgbClr val="008000"/>
                </a:solidFill>
              </a:rPr>
              <a:t>max</a:t>
            </a:r>
            <a:r>
              <a:rPr lang="zh-CN" altLang="en-US" sz="1400" dirty="0">
                <a:solidFill>
                  <a:srgbClr val="008000"/>
                </a:solidFill>
              </a:rPr>
              <a:t>的声明</a:t>
            </a:r>
            <a:endParaRPr lang="en-US" altLang="zh-CN" sz="1400" dirty="0">
              <a:solidFill>
                <a:srgbClr val="008000"/>
              </a:solidFill>
            </a:endParaRPr>
          </a:p>
          <a:p>
            <a:pPr defTabSz="357188"/>
            <a:r>
              <a:rPr lang="zh-CN" altLang="en-US" sz="1400" dirty="0"/>
              <a:t>	</a:t>
            </a:r>
            <a:r>
              <a:rPr lang="en-US" altLang="zh-CN" sz="1400" dirty="0" err="1"/>
              <a:t>int</a:t>
            </a:r>
            <a:r>
              <a:rPr lang="en-US" altLang="zh-CN" sz="1400" dirty="0"/>
              <a:t> </a:t>
            </a:r>
            <a:r>
              <a:rPr lang="en-US" altLang="zh-CN" sz="1400" dirty="0" err="1"/>
              <a:t>a,b,c</a:t>
            </a:r>
            <a:r>
              <a:rPr lang="en-US" altLang="zh-CN" sz="1400" dirty="0"/>
              <a:t>;				</a:t>
            </a:r>
            <a:r>
              <a:rPr lang="en-US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定义变量</a:t>
            </a:r>
            <a:r>
              <a:rPr lang="en-US" altLang="zh-CN" sz="1400" dirty="0">
                <a:solidFill>
                  <a:srgbClr val="008000"/>
                </a:solidFill>
              </a:rPr>
              <a:t>a</a:t>
            </a:r>
            <a:r>
              <a:rPr lang="zh-CN" altLang="en-US" sz="1400" dirty="0">
                <a:solidFill>
                  <a:srgbClr val="008000"/>
                </a:solidFill>
              </a:rPr>
              <a:t>，</a:t>
            </a:r>
            <a:r>
              <a:rPr lang="en-US" altLang="zh-CN" sz="1400" dirty="0">
                <a:solidFill>
                  <a:srgbClr val="008000"/>
                </a:solidFill>
              </a:rPr>
              <a:t>b</a:t>
            </a:r>
            <a:r>
              <a:rPr lang="zh-CN" altLang="en-US" sz="1400" dirty="0">
                <a:solidFill>
                  <a:srgbClr val="008000"/>
                </a:solidFill>
              </a:rPr>
              <a:t>，</a:t>
            </a:r>
            <a:r>
              <a:rPr lang="en-US" altLang="zh-CN" sz="1400" dirty="0">
                <a:solidFill>
                  <a:srgbClr val="008000"/>
                </a:solidFill>
              </a:rPr>
              <a:t>c</a:t>
            </a:r>
          </a:p>
          <a:p>
            <a:pPr defTabSz="357188"/>
            <a:r>
              <a:rPr lang="en-US" altLang="zh-CN" sz="1400" dirty="0"/>
              <a:t>	</a:t>
            </a:r>
            <a:r>
              <a:rPr lang="en-US" altLang="zh-CN" sz="1400" dirty="0" err="1"/>
              <a:t>scanf</a:t>
            </a:r>
            <a:r>
              <a:rPr lang="en-US" altLang="zh-CN" sz="1400" dirty="0"/>
              <a:t>(</a:t>
            </a:r>
            <a:r>
              <a:rPr lang="en-US" altLang="zh-CN" dirty="0"/>
              <a:t>"</a:t>
            </a:r>
            <a:r>
              <a:rPr lang="en-US" altLang="zh-CN" sz="1400" dirty="0"/>
              <a:t>%</a:t>
            </a:r>
            <a:r>
              <a:rPr lang="en-US" altLang="zh-CN" sz="1400" dirty="0" err="1"/>
              <a:t>d,%d</a:t>
            </a:r>
            <a:r>
              <a:rPr lang="en-US" altLang="zh-CN" dirty="0" err="1"/>
              <a:t>"</a:t>
            </a:r>
            <a:r>
              <a:rPr lang="en-US" altLang="zh-CN" sz="1400" dirty="0" err="1"/>
              <a:t>,&amp;a,&amp;b</a:t>
            </a:r>
            <a:r>
              <a:rPr lang="en-US" altLang="zh-CN" sz="1400" dirty="0"/>
              <a:t>); 	</a:t>
            </a:r>
            <a:r>
              <a:rPr lang="en-US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输入变量</a:t>
            </a:r>
            <a:r>
              <a:rPr lang="en-US" altLang="zh-CN" sz="1400" dirty="0">
                <a:solidFill>
                  <a:srgbClr val="008000"/>
                </a:solidFill>
              </a:rPr>
              <a:t>a</a:t>
            </a:r>
            <a:r>
              <a:rPr lang="zh-CN" altLang="en-US" sz="1400" dirty="0">
                <a:solidFill>
                  <a:srgbClr val="008000"/>
                </a:solidFill>
              </a:rPr>
              <a:t>和</a:t>
            </a:r>
            <a:r>
              <a:rPr lang="en-US" altLang="zh-CN" sz="1400" dirty="0">
                <a:solidFill>
                  <a:srgbClr val="008000"/>
                </a:solidFill>
              </a:rPr>
              <a:t>b</a:t>
            </a:r>
            <a:r>
              <a:rPr lang="zh-CN" altLang="en-US" sz="1400" dirty="0">
                <a:solidFill>
                  <a:srgbClr val="008000"/>
                </a:solidFill>
              </a:rPr>
              <a:t>的值</a:t>
            </a:r>
            <a:endParaRPr lang="en-US" altLang="zh-CN" sz="1400" dirty="0">
              <a:solidFill>
                <a:srgbClr val="008000"/>
              </a:solidFill>
            </a:endParaRPr>
          </a:p>
          <a:p>
            <a:pPr defTabSz="357188"/>
            <a:r>
              <a:rPr lang="zh-CN" altLang="en-US" sz="1400" dirty="0"/>
              <a:t>	</a:t>
            </a:r>
            <a:r>
              <a:rPr lang="en-US" altLang="zh-CN" sz="1400" dirty="0"/>
              <a:t>c=max(</a:t>
            </a:r>
            <a:r>
              <a:rPr lang="en-US" altLang="zh-CN" sz="1400" dirty="0" err="1"/>
              <a:t>a,b</a:t>
            </a:r>
            <a:r>
              <a:rPr lang="en-US" altLang="zh-CN" sz="1400" dirty="0"/>
              <a:t>);			</a:t>
            </a:r>
            <a:r>
              <a:rPr lang="en-US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调用</a:t>
            </a:r>
            <a:r>
              <a:rPr lang="en-US" altLang="zh-CN" sz="1400" dirty="0">
                <a:solidFill>
                  <a:srgbClr val="008000"/>
                </a:solidFill>
              </a:rPr>
              <a:t>max</a:t>
            </a:r>
            <a:r>
              <a:rPr lang="zh-CN" altLang="en-US" sz="1400" dirty="0">
                <a:solidFill>
                  <a:srgbClr val="008000"/>
                </a:solidFill>
              </a:rPr>
              <a:t>函数，将得到的值赋给</a:t>
            </a:r>
            <a:r>
              <a:rPr lang="en-US" altLang="zh-CN" sz="1400" dirty="0">
                <a:solidFill>
                  <a:srgbClr val="008000"/>
                </a:solidFill>
              </a:rPr>
              <a:t>c</a:t>
            </a:r>
          </a:p>
          <a:p>
            <a:pPr defTabSz="357188"/>
            <a:r>
              <a:rPr lang="en-US" altLang="zh-CN" sz="1400" dirty="0"/>
              <a:t>	</a:t>
            </a:r>
            <a:r>
              <a:rPr lang="en-US" altLang="zh-CN" sz="1400" dirty="0" err="1"/>
              <a:t>printf</a:t>
            </a:r>
            <a:r>
              <a:rPr lang="en-US" altLang="zh-CN" sz="1400" dirty="0"/>
              <a:t>(</a:t>
            </a:r>
            <a:r>
              <a:rPr lang="en-US" altLang="zh-CN" dirty="0"/>
              <a:t>"</a:t>
            </a:r>
            <a:r>
              <a:rPr lang="en-US" altLang="zh-CN" sz="1400" dirty="0"/>
              <a:t>max=%d\</a:t>
            </a:r>
            <a:r>
              <a:rPr lang="en-US" altLang="zh-CN" sz="1400" dirty="0" err="1"/>
              <a:t>n</a:t>
            </a:r>
            <a:r>
              <a:rPr lang="en-US" altLang="zh-CN" dirty="0" err="1"/>
              <a:t>"</a:t>
            </a:r>
            <a:r>
              <a:rPr lang="en-US" altLang="zh-CN" sz="1400" dirty="0" err="1"/>
              <a:t>,c</a:t>
            </a:r>
            <a:r>
              <a:rPr lang="en-US" altLang="zh-CN" sz="1400" dirty="0"/>
              <a:t>); 	</a:t>
            </a:r>
            <a:r>
              <a:rPr lang="en-US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输出</a:t>
            </a:r>
            <a:r>
              <a:rPr lang="en-US" altLang="zh-CN" sz="1400" dirty="0">
                <a:solidFill>
                  <a:srgbClr val="008000"/>
                </a:solidFill>
              </a:rPr>
              <a:t>c</a:t>
            </a:r>
            <a:r>
              <a:rPr lang="zh-CN" altLang="en-US" sz="1400" dirty="0">
                <a:solidFill>
                  <a:srgbClr val="008000"/>
                </a:solidFill>
              </a:rPr>
              <a:t>的值</a:t>
            </a:r>
            <a:endParaRPr lang="en-US" altLang="zh-CN" sz="1400" dirty="0">
              <a:solidFill>
                <a:srgbClr val="008000"/>
              </a:solidFill>
            </a:endParaRPr>
          </a:p>
          <a:p>
            <a:pPr defTabSz="357188"/>
            <a:r>
              <a:rPr lang="zh-CN" altLang="en-US" sz="1400" dirty="0"/>
              <a:t>	</a:t>
            </a:r>
            <a:r>
              <a:rPr lang="en-US" altLang="zh-CN" sz="1400" dirty="0"/>
              <a:t>return 0;				</a:t>
            </a:r>
            <a:r>
              <a:rPr lang="en-US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返回函数值为</a:t>
            </a:r>
            <a:r>
              <a:rPr lang="en-US" altLang="zh-CN" sz="1400" dirty="0">
                <a:solidFill>
                  <a:srgbClr val="008000"/>
                </a:solidFill>
              </a:rPr>
              <a:t>0</a:t>
            </a:r>
          </a:p>
          <a:p>
            <a:pPr defTabSz="357188"/>
            <a:r>
              <a:rPr lang="en-US" altLang="zh-CN" sz="1400" dirty="0">
                <a:solidFill>
                  <a:srgbClr val="008000"/>
                </a:solidFill>
              </a:rPr>
              <a:t>}//</a:t>
            </a:r>
            <a:r>
              <a:rPr lang="zh-CN" altLang="en-US" sz="1400" dirty="0">
                <a:solidFill>
                  <a:srgbClr val="008000"/>
                </a:solidFill>
              </a:rPr>
              <a:t>主函数体结束</a:t>
            </a:r>
          </a:p>
          <a:p>
            <a:endParaRPr lang="zh-CN" altLang="en-US" sz="1400" dirty="0"/>
          </a:p>
          <a:p>
            <a:pPr defTabSz="357188"/>
            <a:r>
              <a:rPr lang="en-US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求两个整数中的较大者的</a:t>
            </a:r>
            <a:r>
              <a:rPr lang="en-US" altLang="zh-CN" sz="1400" dirty="0">
                <a:solidFill>
                  <a:srgbClr val="008000"/>
                </a:solidFill>
              </a:rPr>
              <a:t>max</a:t>
            </a:r>
            <a:r>
              <a:rPr lang="zh-CN" altLang="en-US" sz="1400" dirty="0">
                <a:solidFill>
                  <a:srgbClr val="008000"/>
                </a:solidFill>
              </a:rPr>
              <a:t>函数</a:t>
            </a:r>
          </a:p>
          <a:p>
            <a:pPr defTabSz="357188"/>
            <a:r>
              <a:rPr lang="en-US" altLang="zh-CN" sz="1400" dirty="0" err="1"/>
              <a:t>int</a:t>
            </a:r>
            <a:r>
              <a:rPr lang="en-US" altLang="zh-CN" sz="1400" dirty="0"/>
              <a:t> max(</a:t>
            </a:r>
            <a:r>
              <a:rPr lang="en-US" altLang="zh-CN" sz="1400" dirty="0" err="1"/>
              <a:t>int</a:t>
            </a:r>
            <a:r>
              <a:rPr lang="en-US" altLang="zh-CN" sz="1400" dirty="0"/>
              <a:t> </a:t>
            </a:r>
            <a:r>
              <a:rPr lang="en-US" altLang="zh-CN" sz="1400" dirty="0" err="1"/>
              <a:t>x,int</a:t>
            </a:r>
            <a:r>
              <a:rPr lang="en-US" altLang="zh-CN" sz="1400" dirty="0"/>
              <a:t> y)	</a:t>
            </a:r>
            <a:r>
              <a:rPr lang="en-US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定义</a:t>
            </a:r>
            <a:r>
              <a:rPr lang="en-US" altLang="zh-CN" sz="1400" dirty="0">
                <a:solidFill>
                  <a:srgbClr val="008000"/>
                </a:solidFill>
              </a:rPr>
              <a:t>max</a:t>
            </a:r>
            <a:r>
              <a:rPr lang="zh-CN" altLang="en-US" sz="1400" dirty="0">
                <a:solidFill>
                  <a:srgbClr val="008000"/>
                </a:solidFill>
              </a:rPr>
              <a:t>函数</a:t>
            </a:r>
            <a:r>
              <a:rPr lang="en-US" altLang="zh-CN" sz="1400" dirty="0">
                <a:solidFill>
                  <a:srgbClr val="008000"/>
                </a:solidFill>
              </a:rPr>
              <a:t>,</a:t>
            </a:r>
            <a:r>
              <a:rPr lang="zh-CN" altLang="en-US" sz="1400" dirty="0">
                <a:solidFill>
                  <a:srgbClr val="008000"/>
                </a:solidFill>
              </a:rPr>
              <a:t>函数值为整型</a:t>
            </a:r>
            <a:r>
              <a:rPr lang="en-US" altLang="zh-CN" sz="1400" dirty="0">
                <a:solidFill>
                  <a:srgbClr val="008000"/>
                </a:solidFill>
              </a:rPr>
              <a:t>, </a:t>
            </a:r>
            <a:r>
              <a:rPr lang="zh-CN" altLang="en-US" sz="1400" dirty="0">
                <a:solidFill>
                  <a:srgbClr val="008000"/>
                </a:solidFill>
              </a:rPr>
              <a:t>形式参数</a:t>
            </a:r>
            <a:r>
              <a:rPr lang="en-US" altLang="zh-CN" sz="1400" dirty="0">
                <a:solidFill>
                  <a:srgbClr val="008000"/>
                </a:solidFill>
              </a:rPr>
              <a:t>x</a:t>
            </a:r>
            <a:r>
              <a:rPr lang="zh-CN" altLang="en-US" sz="1400" dirty="0">
                <a:solidFill>
                  <a:srgbClr val="008000"/>
                </a:solidFill>
              </a:rPr>
              <a:t>和</a:t>
            </a:r>
            <a:r>
              <a:rPr lang="en-US" altLang="zh-CN" sz="1400" dirty="0">
                <a:solidFill>
                  <a:srgbClr val="008000"/>
                </a:solidFill>
              </a:rPr>
              <a:t>y</a:t>
            </a:r>
            <a:r>
              <a:rPr lang="zh-CN" altLang="en-US" sz="1400" dirty="0">
                <a:solidFill>
                  <a:srgbClr val="008000"/>
                </a:solidFill>
              </a:rPr>
              <a:t>为整型 </a:t>
            </a:r>
          </a:p>
          <a:p>
            <a:r>
              <a:rPr lang="en-US" altLang="zh-CN" sz="1400" dirty="0"/>
              <a:t>{</a:t>
            </a:r>
          </a:p>
          <a:p>
            <a:pPr marL="0" lvl="1" defTabSz="357188"/>
            <a:r>
              <a:rPr lang="en-US" altLang="zh-CN" sz="1400" dirty="0" err="1"/>
              <a:t>int</a:t>
            </a:r>
            <a:r>
              <a:rPr lang="en-US" altLang="zh-CN" sz="1400" dirty="0"/>
              <a:t> z;			</a:t>
            </a:r>
            <a:r>
              <a:rPr lang="en-US" altLang="zh-CN" sz="1400" dirty="0">
                <a:solidFill>
                  <a:srgbClr val="008000"/>
                </a:solidFill>
              </a:rPr>
              <a:t>//max</a:t>
            </a:r>
            <a:r>
              <a:rPr lang="zh-CN" altLang="en-US" sz="1400" dirty="0">
                <a:solidFill>
                  <a:srgbClr val="008000"/>
                </a:solidFill>
              </a:rPr>
              <a:t>函数中的声明部分，定义本函数中用到的变量</a:t>
            </a:r>
            <a:r>
              <a:rPr lang="en-US" altLang="zh-CN" sz="1400" dirty="0">
                <a:solidFill>
                  <a:srgbClr val="008000"/>
                </a:solidFill>
              </a:rPr>
              <a:t>z</a:t>
            </a:r>
            <a:r>
              <a:rPr lang="zh-CN" altLang="en-US" sz="1400" dirty="0">
                <a:solidFill>
                  <a:srgbClr val="008000"/>
                </a:solidFill>
              </a:rPr>
              <a:t>为整型</a:t>
            </a:r>
            <a:endParaRPr lang="en-US" altLang="zh-CN" sz="1400" dirty="0">
              <a:solidFill>
                <a:srgbClr val="008000"/>
              </a:solidFill>
            </a:endParaRPr>
          </a:p>
          <a:p>
            <a:pPr marL="0" lvl="1" defTabSz="357188"/>
            <a:r>
              <a:rPr lang="en-US" altLang="zh-CN" sz="1400" dirty="0"/>
              <a:t>if(x&gt;y)z=x;		</a:t>
            </a:r>
            <a:r>
              <a:rPr lang="en-US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若</a:t>
            </a:r>
            <a:r>
              <a:rPr lang="en-US" altLang="zh-CN" sz="1400" dirty="0">
                <a:solidFill>
                  <a:srgbClr val="008000"/>
                </a:solidFill>
              </a:rPr>
              <a:t>x&gt;y</a:t>
            </a:r>
            <a:r>
              <a:rPr lang="zh-CN" altLang="en-US" sz="1400" dirty="0">
                <a:solidFill>
                  <a:srgbClr val="008000"/>
                </a:solidFill>
              </a:rPr>
              <a:t>成立，将</a:t>
            </a:r>
            <a:r>
              <a:rPr lang="en-US" altLang="zh-CN" sz="1400" dirty="0">
                <a:solidFill>
                  <a:srgbClr val="008000"/>
                </a:solidFill>
              </a:rPr>
              <a:t>x</a:t>
            </a:r>
            <a:r>
              <a:rPr lang="zh-CN" altLang="en-US" sz="1400" dirty="0">
                <a:solidFill>
                  <a:srgbClr val="008000"/>
                </a:solidFill>
              </a:rPr>
              <a:t>的值赋给变量</a:t>
            </a:r>
            <a:r>
              <a:rPr lang="en-US" altLang="zh-CN" sz="1400" dirty="0">
                <a:solidFill>
                  <a:srgbClr val="008000"/>
                </a:solidFill>
              </a:rPr>
              <a:t>z</a:t>
            </a:r>
          </a:p>
          <a:p>
            <a:pPr marL="0" lvl="1" defTabSz="357188"/>
            <a:r>
              <a:rPr lang="en-US" altLang="zh-CN" sz="1400" dirty="0"/>
              <a:t>else z=y;			</a:t>
            </a:r>
            <a:r>
              <a:rPr lang="en-US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否则</a:t>
            </a:r>
            <a:r>
              <a:rPr lang="en-US" altLang="zh-CN" sz="1400" dirty="0">
                <a:solidFill>
                  <a:srgbClr val="008000"/>
                </a:solidFill>
              </a:rPr>
              <a:t>(</a:t>
            </a:r>
            <a:r>
              <a:rPr lang="zh-CN" altLang="en-US" sz="1400" dirty="0">
                <a:solidFill>
                  <a:srgbClr val="008000"/>
                </a:solidFill>
              </a:rPr>
              <a:t>即</a:t>
            </a:r>
            <a:r>
              <a:rPr lang="en-US" altLang="zh-CN" sz="1400" dirty="0">
                <a:solidFill>
                  <a:srgbClr val="008000"/>
                </a:solidFill>
              </a:rPr>
              <a:t>x&gt;y</a:t>
            </a:r>
            <a:r>
              <a:rPr lang="zh-CN" altLang="en-US" sz="1400" dirty="0">
                <a:solidFill>
                  <a:srgbClr val="008000"/>
                </a:solidFill>
              </a:rPr>
              <a:t>不成立</a:t>
            </a:r>
            <a:r>
              <a:rPr lang="en-US" altLang="zh-CN" sz="1400" dirty="0">
                <a:solidFill>
                  <a:srgbClr val="008000"/>
                </a:solidFill>
              </a:rPr>
              <a:t>)</a:t>
            </a:r>
            <a:r>
              <a:rPr lang="zh-CN" altLang="en-US" sz="1400" dirty="0">
                <a:solidFill>
                  <a:srgbClr val="008000"/>
                </a:solidFill>
              </a:rPr>
              <a:t>，将</a:t>
            </a:r>
            <a:r>
              <a:rPr lang="en-US" altLang="zh-CN" sz="1400" dirty="0">
                <a:solidFill>
                  <a:srgbClr val="008000"/>
                </a:solidFill>
              </a:rPr>
              <a:t>y</a:t>
            </a:r>
            <a:r>
              <a:rPr lang="zh-CN" altLang="en-US" sz="1400" dirty="0">
                <a:solidFill>
                  <a:srgbClr val="008000"/>
                </a:solidFill>
              </a:rPr>
              <a:t>的值赋给变量</a:t>
            </a:r>
            <a:r>
              <a:rPr lang="en-US" altLang="zh-CN" sz="1400" dirty="0">
                <a:solidFill>
                  <a:srgbClr val="008000"/>
                </a:solidFill>
              </a:rPr>
              <a:t>z</a:t>
            </a:r>
          </a:p>
          <a:p>
            <a:pPr marL="0" lvl="1" defTabSz="357188"/>
            <a:r>
              <a:rPr lang="en-US" altLang="zh-CN" sz="1400" dirty="0"/>
              <a:t>return(z); 		</a:t>
            </a:r>
            <a:r>
              <a:rPr lang="en-US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将</a:t>
            </a:r>
            <a:r>
              <a:rPr lang="en-US" altLang="zh-CN" sz="1400" dirty="0">
                <a:solidFill>
                  <a:srgbClr val="008000"/>
                </a:solidFill>
              </a:rPr>
              <a:t>z</a:t>
            </a:r>
            <a:r>
              <a:rPr lang="zh-CN" altLang="en-US" sz="1400" dirty="0">
                <a:solidFill>
                  <a:srgbClr val="008000"/>
                </a:solidFill>
              </a:rPr>
              <a:t>的值作为</a:t>
            </a:r>
            <a:r>
              <a:rPr lang="en-US" altLang="zh-CN" sz="1400" dirty="0">
                <a:solidFill>
                  <a:srgbClr val="008000"/>
                </a:solidFill>
              </a:rPr>
              <a:t>max</a:t>
            </a:r>
            <a:r>
              <a:rPr lang="zh-CN" altLang="en-US" sz="1400" dirty="0">
                <a:solidFill>
                  <a:srgbClr val="008000"/>
                </a:solidFill>
              </a:rPr>
              <a:t>函数值，返回到调用</a:t>
            </a:r>
            <a:r>
              <a:rPr lang="en-US" altLang="zh-CN" sz="1400" dirty="0">
                <a:solidFill>
                  <a:srgbClr val="008000"/>
                </a:solidFill>
              </a:rPr>
              <a:t>max</a:t>
            </a:r>
            <a:r>
              <a:rPr lang="zh-CN" altLang="en-US" sz="1400" dirty="0">
                <a:solidFill>
                  <a:srgbClr val="008000"/>
                </a:solidFill>
              </a:rPr>
              <a:t>函数的位置</a:t>
            </a:r>
          </a:p>
          <a:p>
            <a:r>
              <a:rPr lang="en-US" altLang="zh-CN" sz="1400" dirty="0"/>
              <a:t>}</a:t>
            </a:r>
            <a:endParaRPr lang="zh-CN" altLang="en-US" sz="1400" dirty="0">
              <a:solidFill>
                <a:srgbClr val="00800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689575" y="1855132"/>
            <a:ext cx="3978964" cy="4062651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zh-CN" altLang="en-US" dirty="0"/>
              <a:t>注意：本例程序中两个函数都有</a:t>
            </a:r>
            <a:r>
              <a:rPr lang="en-US" altLang="zh-CN" dirty="0"/>
              <a:t>return</a:t>
            </a:r>
            <a:r>
              <a:rPr lang="zh-CN" altLang="en-US" dirty="0"/>
              <a:t>语句，请注意它们的异同。</a:t>
            </a:r>
            <a:endParaRPr lang="en-US" altLang="zh-CN" dirty="0"/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zh-CN" altLang="en-US" dirty="0"/>
              <a:t>两个函数都定义为整型，都有函数值，都需要用</a:t>
            </a:r>
            <a:r>
              <a:rPr lang="en-US" altLang="zh-CN" dirty="0"/>
              <a:t>return</a:t>
            </a:r>
            <a:r>
              <a:rPr lang="zh-CN" altLang="en-US" dirty="0"/>
              <a:t>语句为函数指定返回值。</a:t>
            </a:r>
            <a:endParaRPr lang="en-US" altLang="zh-CN" dirty="0"/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zh-CN" dirty="0"/>
              <a:t>main</a:t>
            </a:r>
            <a:r>
              <a:rPr lang="zh-CN" altLang="en-US" dirty="0"/>
              <a:t>函数中的</a:t>
            </a:r>
            <a:r>
              <a:rPr lang="en-US" altLang="zh-CN" dirty="0"/>
              <a:t>return</a:t>
            </a:r>
            <a:r>
              <a:rPr lang="zh-CN" altLang="en-US" dirty="0"/>
              <a:t>语句指定的返回值一般为</a:t>
            </a:r>
            <a:r>
              <a:rPr lang="en-US" altLang="zh-CN" dirty="0"/>
              <a:t>0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zh-CN" dirty="0"/>
              <a:t>max</a:t>
            </a:r>
            <a:r>
              <a:rPr lang="zh-CN" altLang="en-US" dirty="0"/>
              <a:t>函数的返回值是</a:t>
            </a:r>
            <a:r>
              <a:rPr lang="en-US" altLang="zh-CN" dirty="0"/>
              <a:t>max</a:t>
            </a:r>
            <a:r>
              <a:rPr lang="zh-CN" altLang="en-US" dirty="0"/>
              <a:t>函数中求出的两数中的最大值</a:t>
            </a:r>
            <a:r>
              <a:rPr lang="en-US" altLang="zh-CN" dirty="0"/>
              <a:t>z</a:t>
            </a:r>
            <a:r>
              <a:rPr lang="zh-CN" altLang="en-US" dirty="0"/>
              <a:t>，只有通过</a:t>
            </a:r>
            <a:r>
              <a:rPr lang="en-US" altLang="zh-CN" dirty="0"/>
              <a:t>return</a:t>
            </a:r>
            <a:r>
              <a:rPr lang="zh-CN" altLang="en-US" dirty="0"/>
              <a:t>语句才能把求出的</a:t>
            </a:r>
            <a:r>
              <a:rPr lang="en-US" altLang="zh-CN" dirty="0"/>
              <a:t>z</a:t>
            </a:r>
            <a:r>
              <a:rPr lang="zh-CN" altLang="en-US" dirty="0"/>
              <a:t>值作为函数的值并返回调用它的</a:t>
            </a:r>
            <a:r>
              <a:rPr lang="en-US" altLang="zh-CN" dirty="0"/>
              <a:t>main</a:t>
            </a:r>
            <a:r>
              <a:rPr lang="zh-CN" altLang="en-US" dirty="0"/>
              <a:t>函数中。</a:t>
            </a:r>
          </a:p>
        </p:txBody>
      </p:sp>
    </p:spTree>
    <p:extLst>
      <p:ext uri="{BB962C8B-B14F-4D97-AF65-F5344CB8AC3E}">
        <p14:creationId xmlns:p14="http://schemas.microsoft.com/office/powerpoint/2010/main" val="4857501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</a:t>
            </a:r>
            <a:r>
              <a:rPr lang="zh-CN" altLang="en-US" dirty="0"/>
              <a:t>语言程序的结构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07775" y="1567208"/>
            <a:ext cx="6546573" cy="499261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zh-CN" altLang="en-US" sz="1800" dirty="0"/>
              <a:t>一个程序由一个或多个源程序文件组成</a:t>
            </a:r>
            <a:endParaRPr lang="en-US" altLang="zh-CN" sz="1800" dirty="0"/>
          </a:p>
          <a:p>
            <a:pPr lvl="1">
              <a:lnSpc>
                <a:spcPct val="110000"/>
              </a:lnSpc>
            </a:pPr>
            <a:r>
              <a:rPr lang="zh-CN" altLang="en-US" sz="1600" dirty="0"/>
              <a:t>源程序文件包括：预处理指令、全局声明、函数定义</a:t>
            </a:r>
            <a:endParaRPr lang="en-US" altLang="zh-CN" sz="1600" dirty="0"/>
          </a:p>
          <a:p>
            <a:pPr>
              <a:lnSpc>
                <a:spcPct val="110000"/>
              </a:lnSpc>
            </a:pPr>
            <a:r>
              <a:rPr lang="zh-CN" altLang="en-US" sz="1800" dirty="0"/>
              <a:t>函数时</a:t>
            </a:r>
            <a:r>
              <a:rPr lang="en-US" altLang="zh-CN" sz="1800" dirty="0"/>
              <a:t>C</a:t>
            </a:r>
            <a:r>
              <a:rPr lang="zh-CN" altLang="en-US" sz="1800" dirty="0"/>
              <a:t>程序的主要组成部分</a:t>
            </a:r>
            <a:endParaRPr lang="en-US" altLang="zh-CN" sz="1800" dirty="0"/>
          </a:p>
          <a:p>
            <a:pPr lvl="1">
              <a:lnSpc>
                <a:spcPct val="110000"/>
              </a:lnSpc>
            </a:pPr>
            <a:r>
              <a:rPr lang="zh-CN" altLang="en-US" sz="1600" dirty="0"/>
              <a:t>一个</a:t>
            </a:r>
            <a:r>
              <a:rPr lang="en-US" altLang="zh-CN" sz="1600" dirty="0"/>
              <a:t>C</a:t>
            </a:r>
            <a:r>
              <a:rPr lang="zh-CN" altLang="en-US" sz="1600" dirty="0"/>
              <a:t>语言程序是由一个或多个函数组成的，其中必须包含唯一一个</a:t>
            </a:r>
            <a:r>
              <a:rPr lang="en-US" altLang="zh-CN" sz="1600" dirty="0"/>
              <a:t>main</a:t>
            </a:r>
            <a:r>
              <a:rPr lang="zh-CN" altLang="en-US" sz="1600" dirty="0"/>
              <a:t>函数</a:t>
            </a:r>
            <a:endParaRPr lang="en-US" altLang="zh-CN" sz="1600" dirty="0"/>
          </a:p>
          <a:p>
            <a:pPr lvl="1">
              <a:lnSpc>
                <a:spcPct val="110000"/>
              </a:lnSpc>
            </a:pPr>
            <a:r>
              <a:rPr lang="zh-CN" altLang="en-US" sz="1600" dirty="0"/>
              <a:t>程序中被调用的函数可以是系统提供的库函数，也可以是用户根据需要自己编制设计的函数</a:t>
            </a:r>
            <a:endParaRPr lang="en-US" altLang="zh-CN" sz="1600" dirty="0"/>
          </a:p>
          <a:p>
            <a:pPr>
              <a:lnSpc>
                <a:spcPct val="110000"/>
              </a:lnSpc>
            </a:pPr>
            <a:r>
              <a:rPr lang="zh-CN" altLang="en-US" sz="1800" dirty="0"/>
              <a:t>一个函数包括两个部分：函数首部和函数体，函数体一般包括声明部分和执行部分</a:t>
            </a:r>
            <a:endParaRPr lang="en-US" altLang="zh-CN" sz="1800" dirty="0"/>
          </a:p>
          <a:p>
            <a:pPr>
              <a:lnSpc>
                <a:spcPct val="110000"/>
              </a:lnSpc>
            </a:pPr>
            <a:r>
              <a:rPr lang="zh-CN" altLang="en-US" sz="1800" dirty="0"/>
              <a:t>程序总是从</a:t>
            </a:r>
            <a:r>
              <a:rPr lang="en-US" altLang="zh-CN" sz="1800" dirty="0"/>
              <a:t>main</a:t>
            </a:r>
            <a:r>
              <a:rPr lang="zh-CN" altLang="en-US" sz="1800" dirty="0"/>
              <a:t>函数开始执行</a:t>
            </a:r>
            <a:endParaRPr lang="en-US" altLang="zh-CN" sz="1800" dirty="0"/>
          </a:p>
          <a:p>
            <a:pPr>
              <a:lnSpc>
                <a:spcPct val="110000"/>
              </a:lnSpc>
            </a:pPr>
            <a:r>
              <a:rPr lang="zh-CN" altLang="en-US" sz="1800" dirty="0"/>
              <a:t>程序中的操作是由函数中的</a:t>
            </a:r>
            <a:r>
              <a:rPr lang="en-US" altLang="zh-CN" sz="1800" dirty="0"/>
              <a:t>C</a:t>
            </a:r>
            <a:r>
              <a:rPr lang="zh-CN" altLang="en-US" sz="1800" dirty="0"/>
              <a:t>语句完成的</a:t>
            </a:r>
            <a:endParaRPr lang="en-US" altLang="zh-CN" sz="1800" dirty="0"/>
          </a:p>
          <a:p>
            <a:pPr>
              <a:lnSpc>
                <a:spcPct val="110000"/>
              </a:lnSpc>
            </a:pPr>
            <a:r>
              <a:rPr lang="zh-CN" altLang="en-US" sz="1800" dirty="0"/>
              <a:t>在每个数据声明和语句的最后必须有一个分号</a:t>
            </a:r>
            <a:endParaRPr lang="en-US" altLang="zh-CN" sz="1800" dirty="0"/>
          </a:p>
          <a:p>
            <a:pPr>
              <a:lnSpc>
                <a:spcPct val="110000"/>
              </a:lnSpc>
            </a:pPr>
            <a:r>
              <a:rPr lang="en-US" altLang="zh-CN" sz="1800" dirty="0"/>
              <a:t>C</a:t>
            </a:r>
            <a:r>
              <a:rPr lang="zh-CN" altLang="en-US" sz="1800" dirty="0"/>
              <a:t>语言本身不提供输入输出语句，输入输出操作由函数完成</a:t>
            </a:r>
            <a:endParaRPr lang="en-US" altLang="zh-CN" sz="1800" dirty="0"/>
          </a:p>
          <a:p>
            <a:pPr>
              <a:lnSpc>
                <a:spcPct val="110000"/>
              </a:lnSpc>
            </a:pPr>
            <a:r>
              <a:rPr lang="zh-CN" altLang="en-US" sz="1800" dirty="0"/>
              <a:t>程序应当包含注释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7832036" y="1565321"/>
            <a:ext cx="3349487" cy="4568711"/>
          </a:xfrm>
          <a:prstGeom prst="roundRect">
            <a:avLst>
              <a:gd name="adj" fmla="val 374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 sz="1400" dirty="0"/>
              <a:t>#include &lt;</a:t>
            </a:r>
            <a:r>
              <a:rPr lang="en-US" altLang="zh-CN" sz="1400" dirty="0" err="1"/>
              <a:t>stdio.h</a:t>
            </a:r>
            <a:r>
              <a:rPr lang="en-US" altLang="zh-CN" sz="1400" dirty="0"/>
              <a:t>&gt;</a:t>
            </a:r>
          </a:p>
          <a:p>
            <a:endParaRPr lang="en-US" altLang="zh-CN" sz="1400" dirty="0"/>
          </a:p>
          <a:p>
            <a:pPr defTabSz="357188"/>
            <a:r>
              <a:rPr lang="en-US" altLang="zh-CN" sz="1400" dirty="0" err="1"/>
              <a:t>int</a:t>
            </a:r>
            <a:r>
              <a:rPr lang="en-US" altLang="zh-CN" sz="1400" dirty="0"/>
              <a:t> main()</a:t>
            </a:r>
          </a:p>
          <a:p>
            <a:pPr defTabSz="357188"/>
            <a:r>
              <a:rPr lang="en-US" altLang="zh-CN" sz="1400" dirty="0"/>
              <a:t> {	</a:t>
            </a:r>
          </a:p>
          <a:p>
            <a:pPr defTabSz="357188"/>
            <a:r>
              <a:rPr lang="zh-CN" altLang="en-US" sz="1400" dirty="0"/>
              <a:t>	</a:t>
            </a:r>
            <a:r>
              <a:rPr lang="en-US" altLang="zh-CN" sz="1400" dirty="0" err="1"/>
              <a:t>int</a:t>
            </a:r>
            <a:r>
              <a:rPr lang="en-US" altLang="zh-CN" sz="1400" dirty="0"/>
              <a:t> max(</a:t>
            </a:r>
            <a:r>
              <a:rPr lang="en-US" altLang="zh-CN" sz="1400" dirty="0" err="1"/>
              <a:t>int</a:t>
            </a:r>
            <a:r>
              <a:rPr lang="en-US" altLang="zh-CN" sz="1400" dirty="0"/>
              <a:t> </a:t>
            </a:r>
            <a:r>
              <a:rPr lang="en-US" altLang="zh-CN" sz="1400" dirty="0" err="1"/>
              <a:t>x,int</a:t>
            </a:r>
            <a:r>
              <a:rPr lang="en-US" altLang="zh-CN" sz="1400" dirty="0"/>
              <a:t> y);		</a:t>
            </a:r>
            <a:endParaRPr lang="en-US" altLang="zh-CN" sz="1400" dirty="0">
              <a:solidFill>
                <a:srgbClr val="008000"/>
              </a:solidFill>
            </a:endParaRPr>
          </a:p>
          <a:p>
            <a:pPr defTabSz="357188"/>
            <a:r>
              <a:rPr lang="zh-CN" altLang="en-US" sz="1400" dirty="0"/>
              <a:t>	</a:t>
            </a:r>
            <a:r>
              <a:rPr lang="en-US" altLang="zh-CN" sz="1400" dirty="0" err="1"/>
              <a:t>int</a:t>
            </a:r>
            <a:r>
              <a:rPr lang="en-US" altLang="zh-CN" sz="1400" dirty="0"/>
              <a:t> </a:t>
            </a:r>
            <a:r>
              <a:rPr lang="en-US" altLang="zh-CN" sz="1400" dirty="0" err="1"/>
              <a:t>a,b,c</a:t>
            </a:r>
            <a:r>
              <a:rPr lang="en-US" altLang="zh-CN" sz="1400" dirty="0"/>
              <a:t>;</a:t>
            </a:r>
            <a:endParaRPr lang="en-US" altLang="zh-CN" sz="1400" dirty="0">
              <a:solidFill>
                <a:srgbClr val="008000"/>
              </a:solidFill>
            </a:endParaRPr>
          </a:p>
          <a:p>
            <a:pPr defTabSz="357188"/>
            <a:r>
              <a:rPr lang="en-US" altLang="zh-CN" sz="1400" dirty="0"/>
              <a:t>	</a:t>
            </a:r>
            <a:r>
              <a:rPr lang="en-US" altLang="zh-CN" sz="1400" dirty="0" err="1"/>
              <a:t>scanf</a:t>
            </a:r>
            <a:r>
              <a:rPr lang="en-US" altLang="zh-CN" sz="1400" dirty="0"/>
              <a:t>(</a:t>
            </a:r>
            <a:r>
              <a:rPr lang="en-US" altLang="zh-CN" dirty="0"/>
              <a:t>"</a:t>
            </a:r>
            <a:r>
              <a:rPr lang="en-US" altLang="zh-CN" sz="1400" dirty="0"/>
              <a:t>%</a:t>
            </a:r>
            <a:r>
              <a:rPr lang="en-US" altLang="zh-CN" sz="1400" dirty="0" err="1"/>
              <a:t>d,%d</a:t>
            </a:r>
            <a:r>
              <a:rPr lang="en-US" altLang="zh-CN" dirty="0" err="1"/>
              <a:t>"</a:t>
            </a:r>
            <a:r>
              <a:rPr lang="en-US" altLang="zh-CN" sz="1400" dirty="0" err="1"/>
              <a:t>,&amp;a,&amp;b</a:t>
            </a:r>
            <a:r>
              <a:rPr lang="en-US" altLang="zh-CN" sz="1400" dirty="0"/>
              <a:t>); </a:t>
            </a:r>
            <a:endParaRPr lang="en-US" altLang="zh-CN" sz="1400" dirty="0">
              <a:solidFill>
                <a:srgbClr val="008000"/>
              </a:solidFill>
            </a:endParaRPr>
          </a:p>
          <a:p>
            <a:pPr defTabSz="357188"/>
            <a:r>
              <a:rPr lang="zh-CN" altLang="en-US" sz="1400" dirty="0"/>
              <a:t>	</a:t>
            </a:r>
            <a:r>
              <a:rPr lang="en-US" altLang="zh-CN" sz="1400" dirty="0"/>
              <a:t>c=max(</a:t>
            </a:r>
            <a:r>
              <a:rPr lang="en-US" altLang="zh-CN" sz="1400" dirty="0" err="1"/>
              <a:t>a,b</a:t>
            </a:r>
            <a:r>
              <a:rPr lang="en-US" altLang="zh-CN" sz="1400" dirty="0"/>
              <a:t>);</a:t>
            </a:r>
          </a:p>
          <a:p>
            <a:pPr defTabSz="357188"/>
            <a:r>
              <a:rPr lang="en-US" altLang="zh-CN" sz="1400" dirty="0"/>
              <a:t> 	</a:t>
            </a:r>
            <a:r>
              <a:rPr lang="en-US" altLang="zh-CN" sz="1400" dirty="0" err="1"/>
              <a:t>printf</a:t>
            </a:r>
            <a:r>
              <a:rPr lang="en-US" altLang="zh-CN" sz="1400" dirty="0"/>
              <a:t>(</a:t>
            </a:r>
            <a:r>
              <a:rPr lang="en-US" altLang="zh-CN" dirty="0"/>
              <a:t>"</a:t>
            </a:r>
            <a:r>
              <a:rPr lang="en-US" altLang="zh-CN" sz="1400" dirty="0"/>
              <a:t>max=%d\</a:t>
            </a:r>
            <a:r>
              <a:rPr lang="en-US" altLang="zh-CN" sz="1400" dirty="0" err="1"/>
              <a:t>n</a:t>
            </a:r>
            <a:r>
              <a:rPr lang="en-US" altLang="zh-CN" dirty="0" err="1"/>
              <a:t>"</a:t>
            </a:r>
            <a:r>
              <a:rPr lang="en-US" altLang="zh-CN" sz="1400" dirty="0" err="1"/>
              <a:t>,c</a:t>
            </a:r>
            <a:r>
              <a:rPr lang="en-US" altLang="zh-CN" sz="1400" dirty="0"/>
              <a:t>); </a:t>
            </a:r>
          </a:p>
          <a:p>
            <a:pPr defTabSz="357188"/>
            <a:r>
              <a:rPr lang="zh-CN" altLang="en-US" sz="1400" dirty="0"/>
              <a:t>	</a:t>
            </a:r>
            <a:r>
              <a:rPr lang="en-US" altLang="zh-CN" sz="1400" dirty="0"/>
              <a:t>return 0;	</a:t>
            </a:r>
          </a:p>
          <a:p>
            <a:pPr defTabSz="357188"/>
            <a:r>
              <a:rPr lang="en-US" altLang="zh-CN" sz="1400" dirty="0"/>
              <a:t>}</a:t>
            </a:r>
          </a:p>
          <a:p>
            <a:pPr defTabSz="357188"/>
            <a:endParaRPr lang="zh-CN" altLang="en-US" sz="1400" dirty="0"/>
          </a:p>
          <a:p>
            <a:pPr defTabSz="357188"/>
            <a:r>
              <a:rPr lang="en-US" altLang="zh-CN" sz="1400" dirty="0" err="1"/>
              <a:t>int</a:t>
            </a:r>
            <a:r>
              <a:rPr lang="en-US" altLang="zh-CN" sz="1400" dirty="0"/>
              <a:t> max(</a:t>
            </a:r>
            <a:r>
              <a:rPr lang="en-US" altLang="zh-CN" sz="1400" dirty="0" err="1"/>
              <a:t>int</a:t>
            </a:r>
            <a:r>
              <a:rPr lang="en-US" altLang="zh-CN" sz="1400" dirty="0"/>
              <a:t> </a:t>
            </a:r>
            <a:r>
              <a:rPr lang="en-US" altLang="zh-CN" sz="1400" dirty="0" err="1"/>
              <a:t>x,int</a:t>
            </a:r>
            <a:r>
              <a:rPr lang="en-US" altLang="zh-CN" sz="1400" dirty="0"/>
              <a:t> y)	</a:t>
            </a:r>
          </a:p>
          <a:p>
            <a:pPr defTabSz="357188"/>
            <a:r>
              <a:rPr lang="en-US" altLang="zh-CN" sz="1400" dirty="0">
                <a:solidFill>
                  <a:srgbClr val="008000"/>
                </a:solidFill>
              </a:rPr>
              <a:t> </a:t>
            </a:r>
            <a:r>
              <a:rPr lang="en-US" altLang="zh-CN" sz="1400" dirty="0"/>
              <a:t>{</a:t>
            </a:r>
          </a:p>
          <a:p>
            <a:pPr marL="0" lvl="1" defTabSz="357188"/>
            <a:r>
              <a:rPr lang="zh-CN" altLang="en-US" sz="1400" dirty="0"/>
              <a:t>	</a:t>
            </a:r>
            <a:r>
              <a:rPr lang="en-US" altLang="zh-CN" sz="1400" dirty="0" err="1"/>
              <a:t>int</a:t>
            </a:r>
            <a:r>
              <a:rPr lang="en-US" altLang="zh-CN" sz="1400" dirty="0"/>
              <a:t> z;</a:t>
            </a:r>
          </a:p>
          <a:p>
            <a:pPr marL="0" lvl="1" defTabSz="357188"/>
            <a:r>
              <a:rPr lang="zh-CN" altLang="en-US" sz="1400" dirty="0"/>
              <a:t>	</a:t>
            </a:r>
            <a:r>
              <a:rPr lang="en-US" altLang="zh-CN" sz="1400" dirty="0"/>
              <a:t>if(x&gt;y)z=x;</a:t>
            </a:r>
            <a:endParaRPr lang="en-US" altLang="zh-CN" sz="1400" dirty="0">
              <a:solidFill>
                <a:srgbClr val="008000"/>
              </a:solidFill>
            </a:endParaRPr>
          </a:p>
          <a:p>
            <a:pPr marL="0" lvl="1" defTabSz="357188"/>
            <a:r>
              <a:rPr lang="zh-CN" altLang="en-US" sz="1400" dirty="0"/>
              <a:t>	</a:t>
            </a:r>
            <a:r>
              <a:rPr lang="en-US" altLang="zh-CN" sz="1400" dirty="0"/>
              <a:t>else z=y;	</a:t>
            </a:r>
          </a:p>
          <a:p>
            <a:pPr marL="0" lvl="1" defTabSz="357188"/>
            <a:r>
              <a:rPr lang="zh-CN" altLang="en-US" sz="1400" dirty="0"/>
              <a:t> 	</a:t>
            </a:r>
            <a:r>
              <a:rPr lang="en-US" altLang="zh-CN" sz="1400" dirty="0"/>
              <a:t>return(z);</a:t>
            </a:r>
          </a:p>
          <a:p>
            <a:pPr marL="0" lvl="1" defTabSz="357188"/>
            <a:r>
              <a:rPr lang="en-US" altLang="zh-CN" sz="1400" dirty="0"/>
              <a:t>}</a:t>
            </a:r>
            <a:endParaRPr lang="zh-CN" altLang="en-US" sz="1400" dirty="0">
              <a:solidFill>
                <a:srgbClr val="008000"/>
              </a:solidFill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10021957" y="1436206"/>
            <a:ext cx="1537254" cy="2967865"/>
            <a:chOff x="10021957" y="1436206"/>
            <a:chExt cx="1537254" cy="2967865"/>
          </a:xfrm>
        </p:grpSpPr>
        <p:sp>
          <p:nvSpPr>
            <p:cNvPr id="5" name="线形标注 1 4"/>
            <p:cNvSpPr/>
            <p:nvPr/>
          </p:nvSpPr>
          <p:spPr>
            <a:xfrm>
              <a:off x="10021957" y="1436206"/>
              <a:ext cx="1401418" cy="254482"/>
            </a:xfrm>
            <a:prstGeom prst="borderCallout1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预处理指令</a:t>
              </a:r>
            </a:p>
          </p:txBody>
        </p:sp>
        <p:sp>
          <p:nvSpPr>
            <p:cNvPr id="6" name="线形标注 1 5"/>
            <p:cNvSpPr/>
            <p:nvPr/>
          </p:nvSpPr>
          <p:spPr>
            <a:xfrm>
              <a:off x="10021957" y="2002736"/>
              <a:ext cx="1401418" cy="254482"/>
            </a:xfrm>
            <a:prstGeom prst="borderCallout1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main</a:t>
              </a:r>
              <a:r>
                <a:rPr lang="zh-CN" altLang="en-US" sz="1400" dirty="0"/>
                <a:t>函数</a:t>
              </a:r>
            </a:p>
          </p:txBody>
        </p:sp>
        <p:sp>
          <p:nvSpPr>
            <p:cNvPr id="7" name="线形标注 1 6"/>
            <p:cNvSpPr/>
            <p:nvPr/>
          </p:nvSpPr>
          <p:spPr>
            <a:xfrm>
              <a:off x="10157793" y="4149589"/>
              <a:ext cx="1401418" cy="254482"/>
            </a:xfrm>
            <a:prstGeom prst="borderCallout1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自定义函数</a:t>
              </a: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10601739" y="2767017"/>
            <a:ext cx="1484243" cy="563627"/>
            <a:chOff x="10601739" y="2767017"/>
            <a:chExt cx="1484243" cy="563627"/>
          </a:xfrm>
        </p:grpSpPr>
        <p:sp>
          <p:nvSpPr>
            <p:cNvPr id="8" name="线形标注 1 7"/>
            <p:cNvSpPr/>
            <p:nvPr/>
          </p:nvSpPr>
          <p:spPr>
            <a:xfrm>
              <a:off x="10601740" y="2767017"/>
              <a:ext cx="1484242" cy="254482"/>
            </a:xfrm>
            <a:prstGeom prst="borderCallout1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库函数调用</a:t>
              </a:r>
            </a:p>
          </p:txBody>
        </p:sp>
        <p:sp>
          <p:nvSpPr>
            <p:cNvPr id="9" name="线形标注 1 8"/>
            <p:cNvSpPr/>
            <p:nvPr/>
          </p:nvSpPr>
          <p:spPr>
            <a:xfrm>
              <a:off x="10601739" y="3076162"/>
              <a:ext cx="1484243" cy="254482"/>
            </a:xfrm>
            <a:prstGeom prst="borderCallout1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自定义函数调用</a:t>
              </a:r>
            </a:p>
          </p:txBody>
        </p:sp>
      </p:grpSp>
      <p:sp>
        <p:nvSpPr>
          <p:cNvPr id="11" name="矩形 10"/>
          <p:cNvSpPr/>
          <p:nvPr/>
        </p:nvSpPr>
        <p:spPr>
          <a:xfrm>
            <a:off x="1719469" y="3672508"/>
            <a:ext cx="5665305" cy="15604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err="1"/>
              <a:t>int</a:t>
            </a:r>
            <a:r>
              <a:rPr lang="en-US" altLang="zh-CN" dirty="0"/>
              <a:t>	max	(</a:t>
            </a:r>
            <a:r>
              <a:rPr lang="en-US" altLang="zh-CN" dirty="0" err="1"/>
              <a:t>int</a:t>
            </a:r>
            <a:r>
              <a:rPr lang="en-US" altLang="zh-CN" dirty="0"/>
              <a:t>	 x,	</a:t>
            </a:r>
            <a:r>
              <a:rPr lang="en-US" altLang="zh-CN" dirty="0" err="1"/>
              <a:t>int</a:t>
            </a:r>
            <a:r>
              <a:rPr lang="en-US" altLang="zh-CN" dirty="0"/>
              <a:t>	 y)</a:t>
            </a:r>
          </a:p>
          <a:p>
            <a:r>
              <a:rPr lang="zh-CN" altLang="en-US" dirty="0"/>
              <a:t>↓</a:t>
            </a:r>
            <a:r>
              <a:rPr lang="en-US" altLang="zh-CN" dirty="0"/>
              <a:t>	</a:t>
            </a:r>
            <a:r>
              <a:rPr lang="zh-CN" altLang="en-US" dirty="0"/>
              <a:t> ↓</a:t>
            </a:r>
            <a:r>
              <a:rPr lang="en-US" altLang="zh-CN" dirty="0"/>
              <a:t>	</a:t>
            </a:r>
            <a:r>
              <a:rPr lang="zh-CN" altLang="en-US" dirty="0"/>
              <a:t> ↓</a:t>
            </a:r>
            <a:r>
              <a:rPr lang="en-US" altLang="zh-CN" dirty="0"/>
              <a:t>	</a:t>
            </a:r>
            <a:r>
              <a:rPr lang="zh-CN" altLang="en-US" dirty="0"/>
              <a:t>↓</a:t>
            </a:r>
            <a:r>
              <a:rPr lang="en-US" altLang="zh-CN" dirty="0"/>
              <a:t>	</a:t>
            </a:r>
            <a:r>
              <a:rPr lang="zh-CN" altLang="en-US" dirty="0"/>
              <a:t> ↓</a:t>
            </a:r>
            <a:r>
              <a:rPr lang="en-US" altLang="zh-CN" dirty="0"/>
              <a:t>	</a:t>
            </a:r>
            <a:r>
              <a:rPr lang="zh-CN" altLang="en-US" dirty="0"/>
              <a:t>↓</a:t>
            </a:r>
            <a:endParaRPr lang="en-US" altLang="zh-CN" dirty="0"/>
          </a:p>
          <a:p>
            <a:r>
              <a:rPr lang="zh-CN" altLang="en-US" sz="1600" dirty="0"/>
              <a:t>函数类型</a:t>
            </a:r>
            <a:r>
              <a:rPr lang="en-US" altLang="zh-CN" sz="1600" dirty="0"/>
              <a:t>	</a:t>
            </a:r>
            <a:r>
              <a:rPr lang="zh-CN" altLang="en-US" sz="1600" dirty="0"/>
              <a:t>函数名</a:t>
            </a:r>
            <a:r>
              <a:rPr lang="en-US" altLang="zh-CN" sz="1600" dirty="0"/>
              <a:t>	</a:t>
            </a:r>
            <a:r>
              <a:rPr lang="zh-CN" altLang="en-US" sz="1600" dirty="0"/>
              <a:t>参数类型</a:t>
            </a:r>
            <a:r>
              <a:rPr lang="en-US" altLang="zh-CN" sz="1600" dirty="0"/>
              <a:t>	</a:t>
            </a:r>
            <a:r>
              <a:rPr lang="zh-CN" altLang="en-US" sz="1600" dirty="0"/>
              <a:t>参数名</a:t>
            </a:r>
            <a:r>
              <a:rPr lang="en-US" altLang="zh-CN" sz="1600" dirty="0"/>
              <a:t>	</a:t>
            </a:r>
            <a:r>
              <a:rPr lang="zh-CN" altLang="en-US" sz="1600" dirty="0"/>
              <a:t>参数类型</a:t>
            </a:r>
            <a:r>
              <a:rPr lang="en-US" altLang="zh-CN" sz="1600" dirty="0"/>
              <a:t>	</a:t>
            </a:r>
            <a:r>
              <a:rPr lang="zh-CN" altLang="en-US" sz="1600" dirty="0"/>
              <a:t>参数名</a:t>
            </a:r>
          </a:p>
        </p:txBody>
      </p:sp>
      <p:sp>
        <p:nvSpPr>
          <p:cNvPr id="12" name="任意多边形 11"/>
          <p:cNvSpPr/>
          <p:nvPr/>
        </p:nvSpPr>
        <p:spPr>
          <a:xfrm>
            <a:off x="7374835" y="3677478"/>
            <a:ext cx="586408" cy="1550505"/>
          </a:xfrm>
          <a:custGeom>
            <a:avLst/>
            <a:gdLst>
              <a:gd name="connsiteX0" fmla="*/ 566530 w 586408"/>
              <a:gd name="connsiteY0" fmla="*/ 636105 h 1550505"/>
              <a:gd name="connsiteX1" fmla="*/ 9939 w 586408"/>
              <a:gd name="connsiteY1" fmla="*/ 0 h 1550505"/>
              <a:gd name="connsiteX2" fmla="*/ 0 w 586408"/>
              <a:gd name="connsiteY2" fmla="*/ 1550505 h 1550505"/>
              <a:gd name="connsiteX3" fmla="*/ 586408 w 586408"/>
              <a:gd name="connsiteY3" fmla="*/ 874644 h 1550505"/>
              <a:gd name="connsiteX4" fmla="*/ 566530 w 586408"/>
              <a:gd name="connsiteY4" fmla="*/ 636105 h 1550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6408" h="1550505">
                <a:moveTo>
                  <a:pt x="566530" y="636105"/>
                </a:moveTo>
                <a:lnTo>
                  <a:pt x="9939" y="0"/>
                </a:lnTo>
                <a:lnTo>
                  <a:pt x="0" y="1550505"/>
                </a:lnTo>
                <a:lnTo>
                  <a:pt x="586408" y="874644"/>
                </a:lnTo>
                <a:lnTo>
                  <a:pt x="566530" y="636105"/>
                </a:ln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50000">
                <a:schemeClr val="accent1">
                  <a:lumMod val="60000"/>
                  <a:lumOff val="40000"/>
                </a:schemeClr>
              </a:gs>
              <a:gs pos="100000">
                <a:schemeClr val="accent3">
                  <a:lumMod val="40000"/>
                  <a:lumOff val="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>
          <a:xfrm>
            <a:off x="7941365" y="4313583"/>
            <a:ext cx="1510748" cy="1321904"/>
            <a:chOff x="7941365" y="4313583"/>
            <a:chExt cx="1510748" cy="1321904"/>
          </a:xfrm>
        </p:grpSpPr>
        <p:sp>
          <p:nvSpPr>
            <p:cNvPr id="10" name="矩形 9"/>
            <p:cNvSpPr/>
            <p:nvPr/>
          </p:nvSpPr>
          <p:spPr>
            <a:xfrm>
              <a:off x="7941365" y="4313583"/>
              <a:ext cx="1510748" cy="278295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函数首部</a:t>
              </a:r>
            </a:p>
          </p:txBody>
        </p:sp>
        <p:sp>
          <p:nvSpPr>
            <p:cNvPr id="13" name="矩形 12"/>
            <p:cNvSpPr/>
            <p:nvPr/>
          </p:nvSpPr>
          <p:spPr>
            <a:xfrm>
              <a:off x="7941365" y="4800600"/>
              <a:ext cx="1510748" cy="834887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函数体</a:t>
              </a: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8266041" y="4804091"/>
            <a:ext cx="2418524" cy="818070"/>
            <a:chOff x="8266041" y="4804091"/>
            <a:chExt cx="2418524" cy="818070"/>
          </a:xfrm>
        </p:grpSpPr>
        <p:sp>
          <p:nvSpPr>
            <p:cNvPr id="16" name="矩形 15"/>
            <p:cNvSpPr/>
            <p:nvPr/>
          </p:nvSpPr>
          <p:spPr>
            <a:xfrm>
              <a:off x="8266042" y="4804091"/>
              <a:ext cx="2418523" cy="1800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zh-CN" altLang="en-US" sz="14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声明部分</a:t>
              </a:r>
            </a:p>
          </p:txBody>
        </p:sp>
        <p:sp>
          <p:nvSpPr>
            <p:cNvPr id="17" name="矩形 16"/>
            <p:cNvSpPr/>
            <p:nvPr/>
          </p:nvSpPr>
          <p:spPr>
            <a:xfrm>
              <a:off x="8266041" y="5016781"/>
              <a:ext cx="2418523" cy="1800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zh-CN" altLang="en-US" sz="14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执行部分</a:t>
              </a:r>
            </a:p>
          </p:txBody>
        </p:sp>
        <p:sp>
          <p:nvSpPr>
            <p:cNvPr id="18" name="矩形 17"/>
            <p:cNvSpPr/>
            <p:nvPr/>
          </p:nvSpPr>
          <p:spPr>
            <a:xfrm>
              <a:off x="8266041" y="5229471"/>
              <a:ext cx="2418523" cy="1800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zh-CN" altLang="en-US" sz="14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执行部分</a:t>
              </a:r>
            </a:p>
          </p:txBody>
        </p:sp>
        <p:sp>
          <p:nvSpPr>
            <p:cNvPr id="19" name="矩形 18"/>
            <p:cNvSpPr/>
            <p:nvPr/>
          </p:nvSpPr>
          <p:spPr>
            <a:xfrm>
              <a:off x="8266041" y="5442161"/>
              <a:ext cx="2418523" cy="1800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zh-CN" altLang="en-US" sz="14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执行部分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98261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2" grpId="0" animBg="1"/>
      <p:bldP spid="12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运行</a:t>
            </a:r>
            <a:r>
              <a:rPr lang="en-US" altLang="zh-CN" dirty="0"/>
              <a:t>C</a:t>
            </a:r>
            <a:r>
              <a:rPr lang="zh-CN" altLang="en-US" dirty="0"/>
              <a:t>程序的步骤与方法</a:t>
            </a:r>
          </a:p>
        </p:txBody>
      </p:sp>
      <p:sp>
        <p:nvSpPr>
          <p:cNvPr id="4" name="流程图: 可选过程 3"/>
          <p:cNvSpPr/>
          <p:nvPr/>
        </p:nvSpPr>
        <p:spPr>
          <a:xfrm>
            <a:off x="7701280" y="583248"/>
            <a:ext cx="2032000" cy="3600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开始</a:t>
            </a:r>
          </a:p>
        </p:txBody>
      </p:sp>
      <p:cxnSp>
        <p:nvCxnSpPr>
          <p:cNvPr id="6" name="直接箭头连接符 5"/>
          <p:cNvCxnSpPr>
            <a:stCxn id="4" idx="2"/>
          </p:cNvCxnSpPr>
          <p:nvPr/>
        </p:nvCxnSpPr>
        <p:spPr>
          <a:xfrm>
            <a:off x="8717280" y="943248"/>
            <a:ext cx="0" cy="316592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7701280" y="1290320"/>
            <a:ext cx="2032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编辑</a:t>
            </a:r>
          </a:p>
        </p:txBody>
      </p:sp>
      <p:cxnSp>
        <p:nvCxnSpPr>
          <p:cNvPr id="8" name="直接箭头连接符 7"/>
          <p:cNvCxnSpPr/>
          <p:nvPr/>
        </p:nvCxnSpPr>
        <p:spPr>
          <a:xfrm>
            <a:off x="8717280" y="1650320"/>
            <a:ext cx="0" cy="316592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7701280" y="1997392"/>
            <a:ext cx="2032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编译</a:t>
            </a:r>
          </a:p>
        </p:txBody>
      </p:sp>
      <p:cxnSp>
        <p:nvCxnSpPr>
          <p:cNvPr id="10" name="直接箭头连接符 9"/>
          <p:cNvCxnSpPr/>
          <p:nvPr/>
        </p:nvCxnSpPr>
        <p:spPr>
          <a:xfrm>
            <a:off x="8737600" y="2357392"/>
            <a:ext cx="0" cy="316592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流程图: 决策 10"/>
          <p:cNvSpPr/>
          <p:nvPr/>
        </p:nvSpPr>
        <p:spPr>
          <a:xfrm>
            <a:off x="7721600" y="2697072"/>
            <a:ext cx="2032000" cy="70104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有错？</a:t>
            </a:r>
          </a:p>
        </p:txBody>
      </p:sp>
      <p:cxnSp>
        <p:nvCxnSpPr>
          <p:cNvPr id="12" name="直接箭头连接符 11"/>
          <p:cNvCxnSpPr/>
          <p:nvPr/>
        </p:nvCxnSpPr>
        <p:spPr>
          <a:xfrm>
            <a:off x="8737600" y="3373664"/>
            <a:ext cx="0" cy="316592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7721600" y="3720736"/>
            <a:ext cx="2032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连接</a:t>
            </a:r>
          </a:p>
        </p:txBody>
      </p:sp>
      <p:cxnSp>
        <p:nvCxnSpPr>
          <p:cNvPr id="14" name="直接箭头连接符 13"/>
          <p:cNvCxnSpPr/>
          <p:nvPr/>
        </p:nvCxnSpPr>
        <p:spPr>
          <a:xfrm>
            <a:off x="8737600" y="4080736"/>
            <a:ext cx="0" cy="316592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7721600" y="4427808"/>
            <a:ext cx="2032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执行</a:t>
            </a:r>
          </a:p>
        </p:txBody>
      </p:sp>
      <p:cxnSp>
        <p:nvCxnSpPr>
          <p:cNvPr id="16" name="直接箭头连接符 15"/>
          <p:cNvCxnSpPr/>
          <p:nvPr/>
        </p:nvCxnSpPr>
        <p:spPr>
          <a:xfrm>
            <a:off x="8757920" y="4787808"/>
            <a:ext cx="0" cy="316592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流程图: 决策 16"/>
          <p:cNvSpPr/>
          <p:nvPr/>
        </p:nvSpPr>
        <p:spPr>
          <a:xfrm>
            <a:off x="7741920" y="5117328"/>
            <a:ext cx="2032000" cy="70104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/>
              <a:t>   结果</a:t>
            </a:r>
            <a:endParaRPr lang="en-US" altLang="zh-CN" dirty="0"/>
          </a:p>
          <a:p>
            <a:r>
              <a:rPr lang="zh-CN" altLang="en-US" dirty="0"/>
              <a:t>   正确？</a:t>
            </a:r>
          </a:p>
        </p:txBody>
      </p:sp>
      <p:cxnSp>
        <p:nvCxnSpPr>
          <p:cNvPr id="18" name="直接箭头连接符 17"/>
          <p:cNvCxnSpPr/>
          <p:nvPr/>
        </p:nvCxnSpPr>
        <p:spPr>
          <a:xfrm>
            <a:off x="8757920" y="5818368"/>
            <a:ext cx="0" cy="316592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流程图: 可选过程 18"/>
          <p:cNvSpPr/>
          <p:nvPr/>
        </p:nvSpPr>
        <p:spPr>
          <a:xfrm>
            <a:off x="7721600" y="6147888"/>
            <a:ext cx="2032000" cy="3600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结束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8757920" y="3351702"/>
            <a:ext cx="528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无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8757920" y="5831296"/>
            <a:ext cx="6807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正确</a:t>
            </a:r>
          </a:p>
        </p:txBody>
      </p:sp>
      <p:cxnSp>
        <p:nvCxnSpPr>
          <p:cNvPr id="23" name="直接连接符 22"/>
          <p:cNvCxnSpPr>
            <a:stCxn id="17" idx="1"/>
            <a:endCxn id="17" idx="1"/>
          </p:cNvCxnSpPr>
          <p:nvPr/>
        </p:nvCxnSpPr>
        <p:spPr>
          <a:xfrm>
            <a:off x="7741920" y="5467848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17" idx="1"/>
          </p:cNvCxnSpPr>
          <p:nvPr/>
        </p:nvCxnSpPr>
        <p:spPr>
          <a:xfrm flipH="1" flipV="1">
            <a:off x="5608320" y="5466080"/>
            <a:ext cx="2133600" cy="17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5608320" y="1076960"/>
            <a:ext cx="0" cy="4389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5608320" y="1076960"/>
            <a:ext cx="3119120" cy="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11" idx="1"/>
          </p:cNvCxnSpPr>
          <p:nvPr/>
        </p:nvCxnSpPr>
        <p:spPr>
          <a:xfrm flipH="1" flipV="1">
            <a:off x="5598161" y="3042464"/>
            <a:ext cx="2123439" cy="5128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6410960" y="2707329"/>
            <a:ext cx="528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有</a:t>
            </a:r>
          </a:p>
        </p:txBody>
      </p:sp>
      <p:sp>
        <p:nvSpPr>
          <p:cNvPr id="40" name="文本框 39"/>
          <p:cNvSpPr txBox="1"/>
          <p:nvPr/>
        </p:nvSpPr>
        <p:spPr>
          <a:xfrm>
            <a:off x="6360160" y="5129430"/>
            <a:ext cx="1168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不正确</a:t>
            </a:r>
          </a:p>
        </p:txBody>
      </p:sp>
      <p:cxnSp>
        <p:nvCxnSpPr>
          <p:cNvPr id="42" name="直接箭头连接符 41"/>
          <p:cNvCxnSpPr>
            <a:stCxn id="7" idx="3"/>
          </p:cNvCxnSpPr>
          <p:nvPr/>
        </p:nvCxnSpPr>
        <p:spPr>
          <a:xfrm>
            <a:off x="9733280" y="1470320"/>
            <a:ext cx="477519" cy="173640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endCxn id="15" idx="1"/>
          </p:cNvCxnSpPr>
          <p:nvPr/>
        </p:nvCxnSpPr>
        <p:spPr>
          <a:xfrm>
            <a:off x="7167880" y="4307192"/>
            <a:ext cx="553720" cy="300616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椭圆 45"/>
          <p:cNvSpPr/>
          <p:nvPr/>
        </p:nvSpPr>
        <p:spPr>
          <a:xfrm>
            <a:off x="5709920" y="3690256"/>
            <a:ext cx="1473200" cy="100366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可执行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目标程序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f.exe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47" name="椭圆 46"/>
          <p:cNvSpPr/>
          <p:nvPr/>
        </p:nvSpPr>
        <p:spPr>
          <a:xfrm>
            <a:off x="10190479" y="1317624"/>
            <a:ext cx="1473200" cy="100366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源程序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algn="ctr"/>
            <a:r>
              <a:rPr lang="en-US" altLang="zh-CN" sz="1600" dirty="0" err="1">
                <a:solidFill>
                  <a:schemeClr val="tx1"/>
                </a:solidFill>
              </a:rPr>
              <a:t>f.c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48" name="椭圆 47"/>
          <p:cNvSpPr/>
          <p:nvPr/>
        </p:nvSpPr>
        <p:spPr>
          <a:xfrm>
            <a:off x="10190479" y="2528296"/>
            <a:ext cx="1473200" cy="100366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目标程序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f.obj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49" name="椭圆 48"/>
          <p:cNvSpPr/>
          <p:nvPr/>
        </p:nvSpPr>
        <p:spPr>
          <a:xfrm>
            <a:off x="10292080" y="3743504"/>
            <a:ext cx="1473200" cy="100366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库函数和其他目标程序</a:t>
            </a:r>
          </a:p>
        </p:txBody>
      </p:sp>
      <p:cxnSp>
        <p:nvCxnSpPr>
          <p:cNvPr id="52" name="直接箭头连接符 51"/>
          <p:cNvCxnSpPr>
            <a:stCxn id="13" idx="1"/>
          </p:cNvCxnSpPr>
          <p:nvPr/>
        </p:nvCxnSpPr>
        <p:spPr>
          <a:xfrm flipH="1">
            <a:off x="7132321" y="3900736"/>
            <a:ext cx="589279" cy="152070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endCxn id="9" idx="3"/>
          </p:cNvCxnSpPr>
          <p:nvPr/>
        </p:nvCxnSpPr>
        <p:spPr>
          <a:xfrm flipH="1">
            <a:off x="9733280" y="1991360"/>
            <a:ext cx="457200" cy="186032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/>
          <p:nvPr/>
        </p:nvCxnSpPr>
        <p:spPr>
          <a:xfrm>
            <a:off x="9733280" y="2262096"/>
            <a:ext cx="477519" cy="642200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>
            <a:endCxn id="13" idx="3"/>
          </p:cNvCxnSpPr>
          <p:nvPr/>
        </p:nvCxnSpPr>
        <p:spPr>
          <a:xfrm flipH="1">
            <a:off x="9753600" y="3148756"/>
            <a:ext cx="492760" cy="751980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>
            <a:stCxn id="49" idx="2"/>
            <a:endCxn id="13" idx="3"/>
          </p:cNvCxnSpPr>
          <p:nvPr/>
        </p:nvCxnSpPr>
        <p:spPr>
          <a:xfrm flipH="1" flipV="1">
            <a:off x="9753600" y="3900736"/>
            <a:ext cx="538480" cy="344600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92542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程序设计的任务</a:t>
            </a:r>
          </a:p>
        </p:txBody>
      </p:sp>
      <p:sp>
        <p:nvSpPr>
          <p:cNvPr id="4" name="MH_Other_1"/>
          <p:cNvSpPr/>
          <p:nvPr>
            <p:custDataLst>
              <p:tags r:id="rId1"/>
            </p:custDataLst>
          </p:nvPr>
        </p:nvSpPr>
        <p:spPr>
          <a:xfrm flipH="1" flipV="1">
            <a:off x="3080199" y="4697203"/>
            <a:ext cx="2036762" cy="1514475"/>
          </a:xfrm>
          <a:custGeom>
            <a:avLst/>
            <a:gdLst>
              <a:gd name="connsiteX0" fmla="*/ 2036881 w 2036881"/>
              <a:gd name="connsiteY0" fmla="*/ 0 h 1514475"/>
              <a:gd name="connsiteX1" fmla="*/ 662583 w 2036881"/>
              <a:gd name="connsiteY1" fmla="*/ 0 h 1514475"/>
              <a:gd name="connsiteX2" fmla="*/ 0 w 2036881"/>
              <a:gd name="connsiteY2" fmla="*/ 662583 h 1514475"/>
              <a:gd name="connsiteX3" fmla="*/ 0 w 2036881"/>
              <a:gd name="connsiteY3" fmla="*/ 1514475 h 1514475"/>
              <a:gd name="connsiteX4" fmla="*/ 378619 w 2036881"/>
              <a:gd name="connsiteY4" fmla="*/ 1514475 h 1514475"/>
              <a:gd name="connsiteX5" fmla="*/ 378619 w 2036881"/>
              <a:gd name="connsiteY5" fmla="*/ 662583 h 1514475"/>
              <a:gd name="connsiteX6" fmla="*/ 662583 w 2036881"/>
              <a:gd name="connsiteY6" fmla="*/ 378619 h 1514475"/>
              <a:gd name="connsiteX7" fmla="*/ 2036881 w 2036881"/>
              <a:gd name="connsiteY7" fmla="*/ 378619 h 1514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36881" h="1514475">
                <a:moveTo>
                  <a:pt x="2036881" y="0"/>
                </a:moveTo>
                <a:lnTo>
                  <a:pt x="662583" y="0"/>
                </a:lnTo>
                <a:cubicBezTo>
                  <a:pt x="296649" y="0"/>
                  <a:pt x="0" y="296649"/>
                  <a:pt x="0" y="662583"/>
                </a:cubicBezTo>
                <a:lnTo>
                  <a:pt x="0" y="1514475"/>
                </a:lnTo>
                <a:lnTo>
                  <a:pt x="378619" y="1514475"/>
                </a:lnTo>
                <a:lnTo>
                  <a:pt x="378619" y="662583"/>
                </a:lnTo>
                <a:cubicBezTo>
                  <a:pt x="378619" y="505754"/>
                  <a:pt x="505754" y="378619"/>
                  <a:pt x="662583" y="378619"/>
                </a:cubicBezTo>
                <a:lnTo>
                  <a:pt x="2036881" y="378619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MH_Other_2"/>
          <p:cNvSpPr/>
          <p:nvPr>
            <p:custDataLst>
              <p:tags r:id="rId2"/>
            </p:custDataLst>
          </p:nvPr>
        </p:nvSpPr>
        <p:spPr>
          <a:xfrm flipH="1">
            <a:off x="5443987" y="4432091"/>
            <a:ext cx="2036763" cy="1514475"/>
          </a:xfrm>
          <a:custGeom>
            <a:avLst/>
            <a:gdLst>
              <a:gd name="connsiteX0" fmla="*/ 2036881 w 2036881"/>
              <a:gd name="connsiteY0" fmla="*/ 0 h 1514475"/>
              <a:gd name="connsiteX1" fmla="*/ 662583 w 2036881"/>
              <a:gd name="connsiteY1" fmla="*/ 0 h 1514475"/>
              <a:gd name="connsiteX2" fmla="*/ 0 w 2036881"/>
              <a:gd name="connsiteY2" fmla="*/ 662583 h 1514475"/>
              <a:gd name="connsiteX3" fmla="*/ 0 w 2036881"/>
              <a:gd name="connsiteY3" fmla="*/ 1514475 h 1514475"/>
              <a:gd name="connsiteX4" fmla="*/ 378619 w 2036881"/>
              <a:gd name="connsiteY4" fmla="*/ 1514475 h 1514475"/>
              <a:gd name="connsiteX5" fmla="*/ 378619 w 2036881"/>
              <a:gd name="connsiteY5" fmla="*/ 662583 h 1514475"/>
              <a:gd name="connsiteX6" fmla="*/ 662583 w 2036881"/>
              <a:gd name="connsiteY6" fmla="*/ 378619 h 1514475"/>
              <a:gd name="connsiteX7" fmla="*/ 2036881 w 2036881"/>
              <a:gd name="connsiteY7" fmla="*/ 378619 h 1514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36881" h="1514475">
                <a:moveTo>
                  <a:pt x="2036881" y="0"/>
                </a:moveTo>
                <a:lnTo>
                  <a:pt x="662583" y="0"/>
                </a:lnTo>
                <a:cubicBezTo>
                  <a:pt x="296649" y="0"/>
                  <a:pt x="0" y="296649"/>
                  <a:pt x="0" y="662583"/>
                </a:cubicBezTo>
                <a:lnTo>
                  <a:pt x="0" y="1514475"/>
                </a:lnTo>
                <a:lnTo>
                  <a:pt x="378619" y="1514475"/>
                </a:lnTo>
                <a:lnTo>
                  <a:pt x="378619" y="662583"/>
                </a:lnTo>
                <a:cubicBezTo>
                  <a:pt x="378619" y="505754"/>
                  <a:pt x="505754" y="378619"/>
                  <a:pt x="662583" y="378619"/>
                </a:cubicBezTo>
                <a:lnTo>
                  <a:pt x="2036881" y="378619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MH_Other_3"/>
          <p:cNvSpPr/>
          <p:nvPr>
            <p:custDataLst>
              <p:tags r:id="rId3"/>
            </p:custDataLst>
          </p:nvPr>
        </p:nvSpPr>
        <p:spPr>
          <a:xfrm flipH="1" flipV="1">
            <a:off x="7085462" y="4309853"/>
            <a:ext cx="3190875" cy="1514475"/>
          </a:xfrm>
          <a:custGeom>
            <a:avLst/>
            <a:gdLst>
              <a:gd name="connsiteX0" fmla="*/ 662583 w 3190875"/>
              <a:gd name="connsiteY0" fmla="*/ 0 h 1514475"/>
              <a:gd name="connsiteX1" fmla="*/ 3190875 w 3190875"/>
              <a:gd name="connsiteY1" fmla="*/ 0 h 1514475"/>
              <a:gd name="connsiteX2" fmla="*/ 3190875 w 3190875"/>
              <a:gd name="connsiteY2" fmla="*/ 378619 h 1514475"/>
              <a:gd name="connsiteX3" fmla="*/ 662583 w 3190875"/>
              <a:gd name="connsiteY3" fmla="*/ 378619 h 1514475"/>
              <a:gd name="connsiteX4" fmla="*/ 378619 w 3190875"/>
              <a:gd name="connsiteY4" fmla="*/ 662583 h 1514475"/>
              <a:gd name="connsiteX5" fmla="*/ 378619 w 3190875"/>
              <a:gd name="connsiteY5" fmla="*/ 1514475 h 1514475"/>
              <a:gd name="connsiteX6" fmla="*/ 0 w 3190875"/>
              <a:gd name="connsiteY6" fmla="*/ 1514475 h 1514475"/>
              <a:gd name="connsiteX7" fmla="*/ 0 w 3190875"/>
              <a:gd name="connsiteY7" fmla="*/ 662583 h 1514475"/>
              <a:gd name="connsiteX8" fmla="*/ 662583 w 3190875"/>
              <a:gd name="connsiteY8" fmla="*/ 0 h 1514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90875" h="1514475">
                <a:moveTo>
                  <a:pt x="662583" y="0"/>
                </a:moveTo>
                <a:lnTo>
                  <a:pt x="3190875" y="0"/>
                </a:lnTo>
                <a:lnTo>
                  <a:pt x="3190875" y="378619"/>
                </a:lnTo>
                <a:lnTo>
                  <a:pt x="662583" y="378619"/>
                </a:lnTo>
                <a:cubicBezTo>
                  <a:pt x="505754" y="378619"/>
                  <a:pt x="378619" y="505754"/>
                  <a:pt x="378619" y="662583"/>
                </a:cubicBezTo>
                <a:lnTo>
                  <a:pt x="378619" y="1514475"/>
                </a:lnTo>
                <a:lnTo>
                  <a:pt x="0" y="1514475"/>
                </a:lnTo>
                <a:lnTo>
                  <a:pt x="0" y="662583"/>
                </a:lnTo>
                <a:cubicBezTo>
                  <a:pt x="0" y="296649"/>
                  <a:pt x="296649" y="0"/>
                  <a:pt x="662583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MH_Other_4"/>
          <p:cNvSpPr/>
          <p:nvPr>
            <p:custDataLst>
              <p:tags r:id="rId4"/>
            </p:custDataLst>
          </p:nvPr>
        </p:nvSpPr>
        <p:spPr>
          <a:xfrm flipV="1">
            <a:off x="2380112" y="1511091"/>
            <a:ext cx="3190875" cy="1514475"/>
          </a:xfrm>
          <a:custGeom>
            <a:avLst/>
            <a:gdLst>
              <a:gd name="connsiteX0" fmla="*/ 662583 w 3190875"/>
              <a:gd name="connsiteY0" fmla="*/ 0 h 1514475"/>
              <a:gd name="connsiteX1" fmla="*/ 3190875 w 3190875"/>
              <a:gd name="connsiteY1" fmla="*/ 0 h 1514475"/>
              <a:gd name="connsiteX2" fmla="*/ 3190875 w 3190875"/>
              <a:gd name="connsiteY2" fmla="*/ 378619 h 1514475"/>
              <a:gd name="connsiteX3" fmla="*/ 662583 w 3190875"/>
              <a:gd name="connsiteY3" fmla="*/ 378619 h 1514475"/>
              <a:gd name="connsiteX4" fmla="*/ 378619 w 3190875"/>
              <a:gd name="connsiteY4" fmla="*/ 662583 h 1514475"/>
              <a:gd name="connsiteX5" fmla="*/ 378619 w 3190875"/>
              <a:gd name="connsiteY5" fmla="*/ 1514475 h 1514475"/>
              <a:gd name="connsiteX6" fmla="*/ 0 w 3190875"/>
              <a:gd name="connsiteY6" fmla="*/ 1514475 h 1514475"/>
              <a:gd name="connsiteX7" fmla="*/ 0 w 3190875"/>
              <a:gd name="connsiteY7" fmla="*/ 662583 h 1514475"/>
              <a:gd name="connsiteX8" fmla="*/ 662583 w 3190875"/>
              <a:gd name="connsiteY8" fmla="*/ 0 h 1514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90875" h="1514475">
                <a:moveTo>
                  <a:pt x="662583" y="0"/>
                </a:moveTo>
                <a:lnTo>
                  <a:pt x="3190875" y="0"/>
                </a:lnTo>
                <a:lnTo>
                  <a:pt x="3190875" y="378619"/>
                </a:lnTo>
                <a:lnTo>
                  <a:pt x="662583" y="378619"/>
                </a:lnTo>
                <a:cubicBezTo>
                  <a:pt x="505754" y="378619"/>
                  <a:pt x="378619" y="505754"/>
                  <a:pt x="378619" y="662583"/>
                </a:cubicBezTo>
                <a:lnTo>
                  <a:pt x="378619" y="1514475"/>
                </a:lnTo>
                <a:lnTo>
                  <a:pt x="0" y="1514475"/>
                </a:lnTo>
                <a:lnTo>
                  <a:pt x="0" y="662583"/>
                </a:lnTo>
                <a:cubicBezTo>
                  <a:pt x="0" y="296649"/>
                  <a:pt x="296649" y="0"/>
                  <a:pt x="662583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MH_Other_5"/>
          <p:cNvSpPr/>
          <p:nvPr>
            <p:custDataLst>
              <p:tags r:id="rId5"/>
            </p:custDataLst>
          </p:nvPr>
        </p:nvSpPr>
        <p:spPr>
          <a:xfrm flipV="1">
            <a:off x="5570987" y="2644566"/>
            <a:ext cx="3190875" cy="1514475"/>
          </a:xfrm>
          <a:custGeom>
            <a:avLst/>
            <a:gdLst>
              <a:gd name="connsiteX0" fmla="*/ 662583 w 3190875"/>
              <a:gd name="connsiteY0" fmla="*/ 0 h 1514475"/>
              <a:gd name="connsiteX1" fmla="*/ 3190875 w 3190875"/>
              <a:gd name="connsiteY1" fmla="*/ 0 h 1514475"/>
              <a:gd name="connsiteX2" fmla="*/ 3190875 w 3190875"/>
              <a:gd name="connsiteY2" fmla="*/ 378619 h 1514475"/>
              <a:gd name="connsiteX3" fmla="*/ 662583 w 3190875"/>
              <a:gd name="connsiteY3" fmla="*/ 378619 h 1514475"/>
              <a:gd name="connsiteX4" fmla="*/ 378619 w 3190875"/>
              <a:gd name="connsiteY4" fmla="*/ 662583 h 1514475"/>
              <a:gd name="connsiteX5" fmla="*/ 378619 w 3190875"/>
              <a:gd name="connsiteY5" fmla="*/ 1514475 h 1514475"/>
              <a:gd name="connsiteX6" fmla="*/ 0 w 3190875"/>
              <a:gd name="connsiteY6" fmla="*/ 1514475 h 1514475"/>
              <a:gd name="connsiteX7" fmla="*/ 0 w 3190875"/>
              <a:gd name="connsiteY7" fmla="*/ 662583 h 1514475"/>
              <a:gd name="connsiteX8" fmla="*/ 662583 w 3190875"/>
              <a:gd name="connsiteY8" fmla="*/ 0 h 1514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90875" h="1514475">
                <a:moveTo>
                  <a:pt x="662583" y="0"/>
                </a:moveTo>
                <a:lnTo>
                  <a:pt x="3190875" y="0"/>
                </a:lnTo>
                <a:lnTo>
                  <a:pt x="3190875" y="378619"/>
                </a:lnTo>
                <a:lnTo>
                  <a:pt x="662583" y="378619"/>
                </a:lnTo>
                <a:cubicBezTo>
                  <a:pt x="505754" y="378619"/>
                  <a:pt x="378619" y="505754"/>
                  <a:pt x="378619" y="662583"/>
                </a:cubicBezTo>
                <a:lnTo>
                  <a:pt x="378619" y="1514475"/>
                </a:lnTo>
                <a:lnTo>
                  <a:pt x="0" y="1514475"/>
                </a:lnTo>
                <a:lnTo>
                  <a:pt x="0" y="662583"/>
                </a:lnTo>
                <a:cubicBezTo>
                  <a:pt x="0" y="296649"/>
                  <a:pt x="296649" y="0"/>
                  <a:pt x="662583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MH_Other_6"/>
          <p:cNvSpPr/>
          <p:nvPr>
            <p:custDataLst>
              <p:tags r:id="rId6"/>
            </p:custDataLst>
          </p:nvPr>
        </p:nvSpPr>
        <p:spPr>
          <a:xfrm rot="5400000">
            <a:off x="8864256" y="3675647"/>
            <a:ext cx="1309687" cy="1514475"/>
          </a:xfrm>
          <a:custGeom>
            <a:avLst/>
            <a:gdLst>
              <a:gd name="connsiteX0" fmla="*/ 0 w 1309689"/>
              <a:gd name="connsiteY0" fmla="*/ 1514475 h 1514475"/>
              <a:gd name="connsiteX1" fmla="*/ 0 w 1309689"/>
              <a:gd name="connsiteY1" fmla="*/ 662583 h 1514475"/>
              <a:gd name="connsiteX2" fmla="*/ 662583 w 1309689"/>
              <a:gd name="connsiteY2" fmla="*/ 0 h 1514475"/>
              <a:gd name="connsiteX3" fmla="*/ 1309689 w 1309689"/>
              <a:gd name="connsiteY3" fmla="*/ 0 h 1514475"/>
              <a:gd name="connsiteX4" fmla="*/ 1309689 w 1309689"/>
              <a:gd name="connsiteY4" fmla="*/ 378619 h 1514475"/>
              <a:gd name="connsiteX5" fmla="*/ 662583 w 1309689"/>
              <a:gd name="connsiteY5" fmla="*/ 378619 h 1514475"/>
              <a:gd name="connsiteX6" fmla="*/ 378619 w 1309689"/>
              <a:gd name="connsiteY6" fmla="*/ 662583 h 1514475"/>
              <a:gd name="connsiteX7" fmla="*/ 378619 w 1309689"/>
              <a:gd name="connsiteY7" fmla="*/ 1514475 h 1514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09689" h="1514475">
                <a:moveTo>
                  <a:pt x="0" y="1514475"/>
                </a:moveTo>
                <a:lnTo>
                  <a:pt x="0" y="662583"/>
                </a:lnTo>
                <a:cubicBezTo>
                  <a:pt x="0" y="296649"/>
                  <a:pt x="296649" y="0"/>
                  <a:pt x="662583" y="0"/>
                </a:cubicBezTo>
                <a:lnTo>
                  <a:pt x="1309689" y="0"/>
                </a:lnTo>
                <a:lnTo>
                  <a:pt x="1309689" y="378619"/>
                </a:lnTo>
                <a:lnTo>
                  <a:pt x="662583" y="378619"/>
                </a:lnTo>
                <a:cubicBezTo>
                  <a:pt x="505754" y="378619"/>
                  <a:pt x="378619" y="505754"/>
                  <a:pt x="378619" y="662583"/>
                </a:cubicBezTo>
                <a:lnTo>
                  <a:pt x="378619" y="151447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MH_SubTitle_1"/>
          <p:cNvSpPr/>
          <p:nvPr>
            <p:custDataLst>
              <p:tags r:id="rId7"/>
            </p:custDataLst>
          </p:nvPr>
        </p:nvSpPr>
        <p:spPr>
          <a:xfrm>
            <a:off x="1968949" y="2239752"/>
            <a:ext cx="1181100" cy="1181100"/>
          </a:xfrm>
          <a:prstGeom prst="roundRect">
            <a:avLst>
              <a:gd name="adj" fmla="val 29792"/>
            </a:avLst>
          </a:prstGeom>
          <a:solidFill>
            <a:srgbClr val="FEFFFF"/>
          </a:solidFill>
          <a:ln w="31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>
              <a:defRPr/>
            </a:pPr>
            <a:r>
              <a:rPr lang="zh-CN" altLang="en-US" b="1" dirty="0">
                <a:solidFill>
                  <a:schemeClr val="accent1"/>
                </a:solidFill>
              </a:rPr>
              <a:t>问题分析</a:t>
            </a:r>
          </a:p>
        </p:txBody>
      </p:sp>
      <p:sp>
        <p:nvSpPr>
          <p:cNvPr id="11" name="MH_SubTitle_2"/>
          <p:cNvSpPr/>
          <p:nvPr>
            <p:custDataLst>
              <p:tags r:id="rId8"/>
            </p:custDataLst>
          </p:nvPr>
        </p:nvSpPr>
        <p:spPr>
          <a:xfrm>
            <a:off x="5156649" y="2249277"/>
            <a:ext cx="1181100" cy="1181100"/>
          </a:xfrm>
          <a:prstGeom prst="roundRect">
            <a:avLst>
              <a:gd name="adj" fmla="val 29792"/>
            </a:avLst>
          </a:prstGeom>
          <a:solidFill>
            <a:srgbClr val="FEFFFF"/>
          </a:solidFill>
          <a:ln w="31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>
              <a:defRPr/>
            </a:pPr>
            <a:r>
              <a:rPr lang="zh-CN" altLang="en-US" b="1" dirty="0">
                <a:solidFill>
                  <a:schemeClr val="accent1"/>
                </a:solidFill>
              </a:rPr>
              <a:t>设计算法</a:t>
            </a:r>
          </a:p>
        </p:txBody>
      </p:sp>
      <p:sp>
        <p:nvSpPr>
          <p:cNvPr id="12" name="MH_SubTitle_3"/>
          <p:cNvSpPr/>
          <p:nvPr>
            <p:custDataLst>
              <p:tags r:id="rId9"/>
            </p:custDataLst>
          </p:nvPr>
        </p:nvSpPr>
        <p:spPr>
          <a:xfrm>
            <a:off x="9482586" y="3376402"/>
            <a:ext cx="1181100" cy="1181100"/>
          </a:xfrm>
          <a:prstGeom prst="roundRect">
            <a:avLst>
              <a:gd name="adj" fmla="val 29792"/>
            </a:avLst>
          </a:prstGeom>
          <a:solidFill>
            <a:srgbClr val="FEFFFF"/>
          </a:solidFill>
          <a:ln w="31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>
              <a:defRPr/>
            </a:pPr>
            <a:r>
              <a:rPr lang="zh-CN" altLang="en-US" b="1" dirty="0">
                <a:solidFill>
                  <a:schemeClr val="accent1"/>
                </a:solidFill>
              </a:rPr>
              <a:t>编写程序</a:t>
            </a:r>
          </a:p>
        </p:txBody>
      </p:sp>
      <p:sp>
        <p:nvSpPr>
          <p:cNvPr id="13" name="MH_Other_7"/>
          <p:cNvSpPr/>
          <p:nvPr>
            <p:custDataLst>
              <p:tags r:id="rId10"/>
            </p:custDataLst>
          </p:nvPr>
        </p:nvSpPr>
        <p:spPr>
          <a:xfrm>
            <a:off x="2524575" y="2054016"/>
            <a:ext cx="71437" cy="71437"/>
          </a:xfrm>
          <a:prstGeom prst="ellipse">
            <a:avLst/>
          </a:prstGeom>
          <a:solidFill>
            <a:srgbClr val="FE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14" name="MH_Other_8"/>
          <p:cNvSpPr/>
          <p:nvPr>
            <p:custDataLst>
              <p:tags r:id="rId11"/>
            </p:custDataLst>
          </p:nvPr>
        </p:nvSpPr>
        <p:spPr>
          <a:xfrm>
            <a:off x="4820100" y="2796966"/>
            <a:ext cx="71437" cy="71437"/>
          </a:xfrm>
          <a:prstGeom prst="ellipse">
            <a:avLst/>
          </a:prstGeom>
          <a:solidFill>
            <a:srgbClr val="FE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15" name="MH_Other_9"/>
          <p:cNvSpPr/>
          <p:nvPr>
            <p:custDataLst>
              <p:tags r:id="rId12"/>
            </p:custDataLst>
          </p:nvPr>
        </p:nvSpPr>
        <p:spPr>
          <a:xfrm>
            <a:off x="4972500" y="2796966"/>
            <a:ext cx="71437" cy="71437"/>
          </a:xfrm>
          <a:prstGeom prst="ellipse">
            <a:avLst/>
          </a:prstGeom>
          <a:solidFill>
            <a:srgbClr val="FE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16" name="MH_Other_10"/>
          <p:cNvSpPr/>
          <p:nvPr>
            <p:custDataLst>
              <p:tags r:id="rId13"/>
            </p:custDataLst>
          </p:nvPr>
        </p:nvSpPr>
        <p:spPr>
          <a:xfrm>
            <a:off x="8950775" y="3930441"/>
            <a:ext cx="73025" cy="71437"/>
          </a:xfrm>
          <a:prstGeom prst="ellipse">
            <a:avLst/>
          </a:prstGeom>
          <a:solidFill>
            <a:srgbClr val="FE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17" name="MH_Other_11"/>
          <p:cNvSpPr/>
          <p:nvPr>
            <p:custDataLst>
              <p:tags r:id="rId14"/>
            </p:custDataLst>
          </p:nvPr>
        </p:nvSpPr>
        <p:spPr>
          <a:xfrm>
            <a:off x="9103175" y="3930441"/>
            <a:ext cx="73025" cy="71437"/>
          </a:xfrm>
          <a:prstGeom prst="ellipse">
            <a:avLst/>
          </a:prstGeom>
          <a:solidFill>
            <a:srgbClr val="FE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18" name="MH_Other_12"/>
          <p:cNvSpPr/>
          <p:nvPr>
            <p:custDataLst>
              <p:tags r:id="rId15"/>
            </p:custDataLst>
          </p:nvPr>
        </p:nvSpPr>
        <p:spPr>
          <a:xfrm>
            <a:off x="9255575" y="3930441"/>
            <a:ext cx="73025" cy="71437"/>
          </a:xfrm>
          <a:prstGeom prst="ellipse">
            <a:avLst/>
          </a:prstGeom>
          <a:solidFill>
            <a:srgbClr val="FE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19" name="MH_SubTitle_4"/>
          <p:cNvSpPr/>
          <p:nvPr>
            <p:custDataLst>
              <p:tags r:id="rId16"/>
            </p:custDataLst>
          </p:nvPr>
        </p:nvSpPr>
        <p:spPr>
          <a:xfrm>
            <a:off x="6556826" y="5048040"/>
            <a:ext cx="1420812" cy="1181100"/>
          </a:xfrm>
          <a:prstGeom prst="roundRect">
            <a:avLst>
              <a:gd name="adj" fmla="val 29792"/>
            </a:avLst>
          </a:prstGeom>
          <a:solidFill>
            <a:srgbClr val="FEFFFF"/>
          </a:solidFill>
          <a:ln w="31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Autofit/>
          </a:bodyPr>
          <a:lstStyle/>
          <a:p>
            <a:pPr algn="ctr">
              <a:defRPr/>
            </a:pPr>
            <a:r>
              <a:rPr lang="zh-CN" altLang="en-US" b="1" dirty="0">
                <a:solidFill>
                  <a:schemeClr val="accent1"/>
                </a:solidFill>
              </a:rPr>
              <a:t>对源程序进行编辑、编译和连接</a:t>
            </a:r>
          </a:p>
        </p:txBody>
      </p:sp>
      <p:sp>
        <p:nvSpPr>
          <p:cNvPr id="20" name="MH_Other_13"/>
          <p:cNvSpPr/>
          <p:nvPr>
            <p:custDataLst>
              <p:tags r:id="rId17"/>
            </p:custDataLst>
          </p:nvPr>
        </p:nvSpPr>
        <p:spPr>
          <a:xfrm>
            <a:off x="8060186" y="5602077"/>
            <a:ext cx="71438" cy="71438"/>
          </a:xfrm>
          <a:prstGeom prst="ellipse">
            <a:avLst/>
          </a:prstGeom>
          <a:solidFill>
            <a:srgbClr val="FE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21" name="MH_Other_14"/>
          <p:cNvSpPr/>
          <p:nvPr>
            <p:custDataLst>
              <p:tags r:id="rId18"/>
            </p:custDataLst>
          </p:nvPr>
        </p:nvSpPr>
        <p:spPr>
          <a:xfrm>
            <a:off x="8212586" y="5602077"/>
            <a:ext cx="71438" cy="71438"/>
          </a:xfrm>
          <a:prstGeom prst="ellipse">
            <a:avLst/>
          </a:prstGeom>
          <a:solidFill>
            <a:srgbClr val="FE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22" name="MH_Other_15"/>
          <p:cNvSpPr/>
          <p:nvPr>
            <p:custDataLst>
              <p:tags r:id="rId19"/>
            </p:custDataLst>
          </p:nvPr>
        </p:nvSpPr>
        <p:spPr>
          <a:xfrm>
            <a:off x="8364986" y="5602077"/>
            <a:ext cx="71438" cy="71438"/>
          </a:xfrm>
          <a:prstGeom prst="ellipse">
            <a:avLst/>
          </a:prstGeom>
          <a:solidFill>
            <a:srgbClr val="FE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23" name="MH_Other_16"/>
          <p:cNvSpPr/>
          <p:nvPr>
            <p:custDataLst>
              <p:tags r:id="rId20"/>
            </p:custDataLst>
          </p:nvPr>
        </p:nvSpPr>
        <p:spPr>
          <a:xfrm>
            <a:off x="8517386" y="5602077"/>
            <a:ext cx="71438" cy="71438"/>
          </a:xfrm>
          <a:prstGeom prst="ellipse">
            <a:avLst/>
          </a:prstGeom>
          <a:solidFill>
            <a:srgbClr val="FE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24" name="MH_SubTitle_5"/>
          <p:cNvSpPr/>
          <p:nvPr>
            <p:custDataLst>
              <p:tags r:id="rId21"/>
            </p:custDataLst>
          </p:nvPr>
        </p:nvSpPr>
        <p:spPr>
          <a:xfrm>
            <a:off x="4286699" y="4027277"/>
            <a:ext cx="1181100" cy="1181100"/>
          </a:xfrm>
          <a:prstGeom prst="roundRect">
            <a:avLst>
              <a:gd name="adj" fmla="val 29792"/>
            </a:avLst>
          </a:prstGeom>
          <a:solidFill>
            <a:srgbClr val="FEFFFF"/>
          </a:solidFill>
          <a:ln w="31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>
              <a:defRPr/>
            </a:pPr>
            <a:r>
              <a:rPr lang="zh-CN" altLang="en-US" b="1" dirty="0">
                <a:solidFill>
                  <a:schemeClr val="accent1"/>
                </a:solidFill>
              </a:rPr>
              <a:t>运行程序</a:t>
            </a:r>
            <a:endParaRPr lang="en-US" altLang="zh-CN" b="1" dirty="0">
              <a:solidFill>
                <a:schemeClr val="accent1"/>
              </a:solidFill>
            </a:endParaRPr>
          </a:p>
          <a:p>
            <a:pPr algn="ctr">
              <a:defRPr/>
            </a:pPr>
            <a:r>
              <a:rPr lang="zh-CN" altLang="en-US" b="1" dirty="0">
                <a:solidFill>
                  <a:schemeClr val="accent1"/>
                </a:solidFill>
              </a:rPr>
              <a:t>分析结果</a:t>
            </a:r>
          </a:p>
        </p:txBody>
      </p:sp>
      <p:sp>
        <p:nvSpPr>
          <p:cNvPr id="25" name="MH_Other_17"/>
          <p:cNvSpPr/>
          <p:nvPr>
            <p:custDataLst>
              <p:tags r:id="rId22"/>
            </p:custDataLst>
          </p:nvPr>
        </p:nvSpPr>
        <p:spPr>
          <a:xfrm>
            <a:off x="5613850" y="4582902"/>
            <a:ext cx="71437" cy="71438"/>
          </a:xfrm>
          <a:prstGeom prst="ellipse">
            <a:avLst/>
          </a:prstGeom>
          <a:solidFill>
            <a:srgbClr val="FE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26" name="MH_Other_18"/>
          <p:cNvSpPr/>
          <p:nvPr>
            <p:custDataLst>
              <p:tags r:id="rId23"/>
            </p:custDataLst>
          </p:nvPr>
        </p:nvSpPr>
        <p:spPr>
          <a:xfrm>
            <a:off x="5766250" y="4582902"/>
            <a:ext cx="71437" cy="71438"/>
          </a:xfrm>
          <a:prstGeom prst="ellipse">
            <a:avLst/>
          </a:prstGeom>
          <a:solidFill>
            <a:srgbClr val="FE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27" name="MH_Other_19"/>
          <p:cNvSpPr/>
          <p:nvPr>
            <p:custDataLst>
              <p:tags r:id="rId24"/>
            </p:custDataLst>
          </p:nvPr>
        </p:nvSpPr>
        <p:spPr>
          <a:xfrm>
            <a:off x="5918650" y="4582902"/>
            <a:ext cx="71437" cy="71438"/>
          </a:xfrm>
          <a:prstGeom prst="ellipse">
            <a:avLst/>
          </a:prstGeom>
          <a:solidFill>
            <a:srgbClr val="FE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28" name="MH_Other_20"/>
          <p:cNvSpPr/>
          <p:nvPr>
            <p:custDataLst>
              <p:tags r:id="rId25"/>
            </p:custDataLst>
          </p:nvPr>
        </p:nvSpPr>
        <p:spPr>
          <a:xfrm>
            <a:off x="6071050" y="4582902"/>
            <a:ext cx="71437" cy="71438"/>
          </a:xfrm>
          <a:prstGeom prst="ellipse">
            <a:avLst/>
          </a:prstGeom>
          <a:solidFill>
            <a:srgbClr val="FE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29" name="MH_Other_21"/>
          <p:cNvSpPr/>
          <p:nvPr>
            <p:custDataLst>
              <p:tags r:id="rId26"/>
            </p:custDataLst>
          </p:nvPr>
        </p:nvSpPr>
        <p:spPr>
          <a:xfrm>
            <a:off x="6223450" y="4582902"/>
            <a:ext cx="71437" cy="71438"/>
          </a:xfrm>
          <a:prstGeom prst="ellipse">
            <a:avLst/>
          </a:prstGeom>
          <a:solidFill>
            <a:srgbClr val="FE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30" name="MH_Other_22"/>
          <p:cNvSpPr/>
          <p:nvPr>
            <p:custDataLst>
              <p:tags r:id="rId27"/>
            </p:custDataLst>
          </p:nvPr>
        </p:nvSpPr>
        <p:spPr>
          <a:xfrm rot="16200000" flipH="1" flipV="1">
            <a:off x="1487143" y="4432884"/>
            <a:ext cx="2036762" cy="1514475"/>
          </a:xfrm>
          <a:custGeom>
            <a:avLst/>
            <a:gdLst>
              <a:gd name="connsiteX0" fmla="*/ 2036881 w 2036881"/>
              <a:gd name="connsiteY0" fmla="*/ 0 h 1514475"/>
              <a:gd name="connsiteX1" fmla="*/ 662583 w 2036881"/>
              <a:gd name="connsiteY1" fmla="*/ 0 h 1514475"/>
              <a:gd name="connsiteX2" fmla="*/ 0 w 2036881"/>
              <a:gd name="connsiteY2" fmla="*/ 662583 h 1514475"/>
              <a:gd name="connsiteX3" fmla="*/ 0 w 2036881"/>
              <a:gd name="connsiteY3" fmla="*/ 1514475 h 1514475"/>
              <a:gd name="connsiteX4" fmla="*/ 378619 w 2036881"/>
              <a:gd name="connsiteY4" fmla="*/ 1514475 h 1514475"/>
              <a:gd name="connsiteX5" fmla="*/ 378619 w 2036881"/>
              <a:gd name="connsiteY5" fmla="*/ 662583 h 1514475"/>
              <a:gd name="connsiteX6" fmla="*/ 662583 w 2036881"/>
              <a:gd name="connsiteY6" fmla="*/ 378619 h 1514475"/>
              <a:gd name="connsiteX7" fmla="*/ 2036881 w 2036881"/>
              <a:gd name="connsiteY7" fmla="*/ 378619 h 1514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36881" h="1514475">
                <a:moveTo>
                  <a:pt x="2036881" y="0"/>
                </a:moveTo>
                <a:lnTo>
                  <a:pt x="662583" y="0"/>
                </a:lnTo>
                <a:cubicBezTo>
                  <a:pt x="296649" y="0"/>
                  <a:pt x="0" y="296649"/>
                  <a:pt x="0" y="662583"/>
                </a:cubicBezTo>
                <a:lnTo>
                  <a:pt x="0" y="1514475"/>
                </a:lnTo>
                <a:lnTo>
                  <a:pt x="378619" y="1514475"/>
                </a:lnTo>
                <a:lnTo>
                  <a:pt x="378619" y="662583"/>
                </a:lnTo>
                <a:cubicBezTo>
                  <a:pt x="378619" y="505754"/>
                  <a:pt x="505754" y="378619"/>
                  <a:pt x="662583" y="378619"/>
                </a:cubicBezTo>
                <a:lnTo>
                  <a:pt x="2036881" y="378619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1" name="MH_SubTitle_6"/>
          <p:cNvSpPr/>
          <p:nvPr>
            <p:custDataLst>
              <p:tags r:id="rId28"/>
            </p:custDataLst>
          </p:nvPr>
        </p:nvSpPr>
        <p:spPr>
          <a:xfrm>
            <a:off x="2484886" y="5436977"/>
            <a:ext cx="1181100" cy="1181100"/>
          </a:xfrm>
          <a:prstGeom prst="roundRect">
            <a:avLst>
              <a:gd name="adj" fmla="val 29792"/>
            </a:avLst>
          </a:prstGeom>
          <a:solidFill>
            <a:srgbClr val="FEFFFF"/>
          </a:solidFill>
          <a:ln w="31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>
              <a:defRPr/>
            </a:pPr>
            <a:r>
              <a:rPr lang="zh-CN" altLang="en-US" b="1" dirty="0">
                <a:solidFill>
                  <a:schemeClr val="accent1"/>
                </a:solidFill>
              </a:rPr>
              <a:t>编写程序文档</a:t>
            </a:r>
          </a:p>
        </p:txBody>
      </p:sp>
      <p:sp>
        <p:nvSpPr>
          <p:cNvPr id="32" name="MH_Other_23"/>
          <p:cNvSpPr/>
          <p:nvPr>
            <p:custDataLst>
              <p:tags r:id="rId29"/>
            </p:custDataLst>
          </p:nvPr>
        </p:nvSpPr>
        <p:spPr>
          <a:xfrm>
            <a:off x="3732661" y="6000541"/>
            <a:ext cx="71438" cy="71437"/>
          </a:xfrm>
          <a:prstGeom prst="ellipse">
            <a:avLst/>
          </a:prstGeom>
          <a:solidFill>
            <a:srgbClr val="FE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33" name="MH_Other_24"/>
          <p:cNvSpPr/>
          <p:nvPr>
            <p:custDataLst>
              <p:tags r:id="rId30"/>
            </p:custDataLst>
          </p:nvPr>
        </p:nvSpPr>
        <p:spPr>
          <a:xfrm>
            <a:off x="3885061" y="6000541"/>
            <a:ext cx="71438" cy="71437"/>
          </a:xfrm>
          <a:prstGeom prst="ellipse">
            <a:avLst/>
          </a:prstGeom>
          <a:solidFill>
            <a:srgbClr val="FE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34" name="MH_Other_25"/>
          <p:cNvSpPr/>
          <p:nvPr>
            <p:custDataLst>
              <p:tags r:id="rId31"/>
            </p:custDataLst>
          </p:nvPr>
        </p:nvSpPr>
        <p:spPr>
          <a:xfrm>
            <a:off x="4037461" y="6000541"/>
            <a:ext cx="71438" cy="71437"/>
          </a:xfrm>
          <a:prstGeom prst="ellipse">
            <a:avLst/>
          </a:prstGeom>
          <a:solidFill>
            <a:srgbClr val="FE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35" name="MH_Other_26"/>
          <p:cNvSpPr/>
          <p:nvPr>
            <p:custDataLst>
              <p:tags r:id="rId32"/>
            </p:custDataLst>
          </p:nvPr>
        </p:nvSpPr>
        <p:spPr>
          <a:xfrm>
            <a:off x="4189861" y="6000541"/>
            <a:ext cx="71438" cy="71437"/>
          </a:xfrm>
          <a:prstGeom prst="ellipse">
            <a:avLst/>
          </a:prstGeom>
          <a:solidFill>
            <a:srgbClr val="FE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36" name="MH_Other_27"/>
          <p:cNvSpPr/>
          <p:nvPr>
            <p:custDataLst>
              <p:tags r:id="rId33"/>
            </p:custDataLst>
          </p:nvPr>
        </p:nvSpPr>
        <p:spPr>
          <a:xfrm>
            <a:off x="4342261" y="6000541"/>
            <a:ext cx="71438" cy="71437"/>
          </a:xfrm>
          <a:prstGeom prst="ellipse">
            <a:avLst/>
          </a:prstGeom>
          <a:solidFill>
            <a:srgbClr val="FE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37" name="MH_Other_28"/>
          <p:cNvSpPr/>
          <p:nvPr>
            <p:custDataLst>
              <p:tags r:id="rId34"/>
            </p:custDataLst>
          </p:nvPr>
        </p:nvSpPr>
        <p:spPr>
          <a:xfrm>
            <a:off x="4494661" y="6000541"/>
            <a:ext cx="71438" cy="71437"/>
          </a:xfrm>
          <a:prstGeom prst="ellipse">
            <a:avLst/>
          </a:prstGeom>
          <a:solidFill>
            <a:srgbClr val="FE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0171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计算机程序</a:t>
            </a:r>
          </a:p>
        </p:txBody>
      </p:sp>
      <p:sp>
        <p:nvSpPr>
          <p:cNvPr id="4" name="MH_Other_1"/>
          <p:cNvSpPr/>
          <p:nvPr>
            <p:custDataLst>
              <p:tags r:id="rId1"/>
            </p:custDataLst>
          </p:nvPr>
        </p:nvSpPr>
        <p:spPr>
          <a:xfrm>
            <a:off x="2784475" y="1800225"/>
            <a:ext cx="357188" cy="355600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anchor="ctr"/>
          <a:lstStyle/>
          <a:p>
            <a:pPr algn="just">
              <a:lnSpc>
                <a:spcPct val="130000"/>
              </a:lnSpc>
              <a:defRPr/>
            </a:pPr>
            <a:endParaRPr lang="zh-CN" altLang="en-US" dirty="0" err="1">
              <a:solidFill>
                <a:srgbClr val="FFFFFF"/>
              </a:solidFill>
            </a:endParaRPr>
          </a:p>
        </p:txBody>
      </p:sp>
      <p:sp>
        <p:nvSpPr>
          <p:cNvPr id="5" name="MH_Other_2"/>
          <p:cNvSpPr/>
          <p:nvPr>
            <p:custDataLst>
              <p:tags r:id="rId2"/>
            </p:custDataLst>
          </p:nvPr>
        </p:nvSpPr>
        <p:spPr>
          <a:xfrm>
            <a:off x="2784475" y="2205039"/>
            <a:ext cx="357188" cy="357187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anchor="ctr"/>
          <a:lstStyle/>
          <a:p>
            <a:pPr algn="just">
              <a:lnSpc>
                <a:spcPct val="130000"/>
              </a:lnSpc>
              <a:defRPr/>
            </a:pPr>
            <a:endParaRPr lang="zh-CN" altLang="en-US" dirty="0" err="1">
              <a:solidFill>
                <a:srgbClr val="FFFFFF"/>
              </a:solidFill>
            </a:endParaRPr>
          </a:p>
        </p:txBody>
      </p:sp>
      <p:sp>
        <p:nvSpPr>
          <p:cNvPr id="6" name="MH_Other_3"/>
          <p:cNvSpPr/>
          <p:nvPr>
            <p:custDataLst>
              <p:tags r:id="rId3"/>
            </p:custDataLst>
          </p:nvPr>
        </p:nvSpPr>
        <p:spPr>
          <a:xfrm>
            <a:off x="2990850" y="2003425"/>
            <a:ext cx="355600" cy="355600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anchor="ctr"/>
          <a:lstStyle/>
          <a:p>
            <a:pPr algn="just">
              <a:lnSpc>
                <a:spcPct val="130000"/>
              </a:lnSpc>
              <a:defRPr/>
            </a:pPr>
            <a:endParaRPr lang="zh-CN" altLang="en-US" dirty="0" err="1">
              <a:solidFill>
                <a:srgbClr val="FFFFFF"/>
              </a:solidFill>
            </a:endParaRPr>
          </a:p>
        </p:txBody>
      </p:sp>
      <p:sp>
        <p:nvSpPr>
          <p:cNvPr id="7" name="MH_Other_4"/>
          <p:cNvSpPr/>
          <p:nvPr>
            <p:custDataLst>
              <p:tags r:id="rId4"/>
            </p:custDataLst>
          </p:nvPr>
        </p:nvSpPr>
        <p:spPr>
          <a:xfrm>
            <a:off x="2400300" y="1671639"/>
            <a:ext cx="534988" cy="1019175"/>
          </a:xfrm>
          <a:custGeom>
            <a:avLst/>
            <a:gdLst>
              <a:gd name="connsiteX0" fmla="*/ 96494 w 1902905"/>
              <a:gd name="connsiteY0" fmla="*/ 0 h 3612822"/>
              <a:gd name="connsiteX1" fmla="*/ 1902905 w 1902905"/>
              <a:gd name="connsiteY1" fmla="*/ 1806411 h 3612822"/>
              <a:gd name="connsiteX2" fmla="*/ 96494 w 1902905"/>
              <a:gd name="connsiteY2" fmla="*/ 3612822 h 3612822"/>
              <a:gd name="connsiteX3" fmla="*/ 0 w 1902905"/>
              <a:gd name="connsiteY3" fmla="*/ 3516328 h 3612822"/>
              <a:gd name="connsiteX4" fmla="*/ 1709917 w 1902905"/>
              <a:gd name="connsiteY4" fmla="*/ 1806411 h 3612822"/>
              <a:gd name="connsiteX5" fmla="*/ 0 w 1902905"/>
              <a:gd name="connsiteY5" fmla="*/ 96494 h 3612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02905" h="3612822">
                <a:moveTo>
                  <a:pt x="96494" y="0"/>
                </a:moveTo>
                <a:lnTo>
                  <a:pt x="1902905" y="1806411"/>
                </a:lnTo>
                <a:lnTo>
                  <a:pt x="96494" y="3612822"/>
                </a:lnTo>
                <a:lnTo>
                  <a:pt x="0" y="3516328"/>
                </a:lnTo>
                <a:lnTo>
                  <a:pt x="1709917" y="1806411"/>
                </a:lnTo>
                <a:lnTo>
                  <a:pt x="0" y="96494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</p:spPr>
        <p:txBody>
          <a:bodyPr anchor="ctr"/>
          <a:lstStyle/>
          <a:p>
            <a:pPr algn="just">
              <a:lnSpc>
                <a:spcPct val="130000"/>
              </a:lnSpc>
              <a:defRPr/>
            </a:pPr>
            <a:endParaRPr lang="zh-CN" altLang="en-US" dirty="0" err="1">
              <a:solidFill>
                <a:srgbClr val="FFFFFF"/>
              </a:solidFill>
            </a:endParaRPr>
          </a:p>
        </p:txBody>
      </p:sp>
      <p:sp>
        <p:nvSpPr>
          <p:cNvPr id="8" name="MH_Other_5"/>
          <p:cNvSpPr>
            <a:spLocks/>
          </p:cNvSpPr>
          <p:nvPr>
            <p:custDataLst>
              <p:tags r:id="rId5"/>
            </p:custDataLst>
          </p:nvPr>
        </p:nvSpPr>
        <p:spPr bwMode="auto">
          <a:xfrm>
            <a:off x="2371725" y="1671639"/>
            <a:ext cx="509588" cy="1019175"/>
          </a:xfrm>
          <a:custGeom>
            <a:avLst/>
            <a:gdLst>
              <a:gd name="T0" fmla="*/ 36 w 1806862"/>
              <a:gd name="T1" fmla="*/ 0 h 3612822"/>
              <a:gd name="T2" fmla="*/ 143580 w 1806862"/>
              <a:gd name="T3" fmla="*/ 143580 h 3612822"/>
              <a:gd name="T4" fmla="*/ 36 w 1806862"/>
              <a:gd name="T5" fmla="*/ 287160 h 3612822"/>
              <a:gd name="T6" fmla="*/ 0 w 1806862"/>
              <a:gd name="T7" fmla="*/ 287124 h 3612822"/>
              <a:gd name="T8" fmla="*/ 0 w 1806862"/>
              <a:gd name="T9" fmla="*/ 36 h 36128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06862"/>
              <a:gd name="T16" fmla="*/ 0 h 3612822"/>
              <a:gd name="T17" fmla="*/ 1806862 w 1806862"/>
              <a:gd name="T18" fmla="*/ 3612822 h 36128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06862" h="3612822">
                <a:moveTo>
                  <a:pt x="451" y="0"/>
                </a:moveTo>
                <a:lnTo>
                  <a:pt x="1806862" y="1806411"/>
                </a:lnTo>
                <a:lnTo>
                  <a:pt x="451" y="3612822"/>
                </a:lnTo>
                <a:lnTo>
                  <a:pt x="0" y="3612371"/>
                </a:lnTo>
                <a:lnTo>
                  <a:pt x="0" y="451"/>
                </a:lnTo>
                <a:lnTo>
                  <a:pt x="45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14400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400" b="1" dirty="0">
              <a:solidFill>
                <a:srgbClr val="FFFFFF"/>
              </a:solidFill>
            </a:endParaRPr>
          </a:p>
        </p:txBody>
      </p:sp>
      <p:sp>
        <p:nvSpPr>
          <p:cNvPr id="9" name="MH_Text_1"/>
          <p:cNvSpPr/>
          <p:nvPr>
            <p:custDataLst>
              <p:tags r:id="rId6"/>
            </p:custDataLst>
          </p:nvPr>
        </p:nvSpPr>
        <p:spPr>
          <a:xfrm>
            <a:off x="3346451" y="2155825"/>
            <a:ext cx="3503613" cy="104775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可以被计算机理解并执行的基本操作命令。</a:t>
            </a:r>
          </a:p>
        </p:txBody>
      </p:sp>
      <p:sp>
        <p:nvSpPr>
          <p:cNvPr id="10" name="MH_SubTitle_1"/>
          <p:cNvSpPr/>
          <p:nvPr>
            <p:custDataLst>
              <p:tags r:id="rId7"/>
            </p:custDataLst>
          </p:nvPr>
        </p:nvSpPr>
        <p:spPr>
          <a:xfrm>
            <a:off x="3346451" y="1671638"/>
            <a:ext cx="3503613" cy="538162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>
              <a:defRPr/>
            </a:pPr>
            <a:r>
              <a:rPr lang="zh-CN" altLang="en-US" sz="2400" b="1" kern="0" dirty="0">
                <a:solidFill>
                  <a:schemeClr val="accent1"/>
                </a:solidFill>
                <a:cs typeface="宋体" panose="02010600030101010101" pitchFamily="2" charset="-122"/>
              </a:rPr>
              <a:t>指令</a:t>
            </a:r>
            <a:endParaRPr lang="zh-CN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11" name="MH_Other_6"/>
          <p:cNvSpPr/>
          <p:nvPr>
            <p:custDataLst>
              <p:tags r:id="rId8"/>
            </p:custDataLst>
          </p:nvPr>
        </p:nvSpPr>
        <p:spPr>
          <a:xfrm>
            <a:off x="5973763" y="4991100"/>
            <a:ext cx="355600" cy="355600"/>
          </a:xfrm>
          <a:prstGeom prst="diamond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anchor="ctr"/>
          <a:lstStyle/>
          <a:p>
            <a:pPr algn="just">
              <a:lnSpc>
                <a:spcPct val="130000"/>
              </a:lnSpc>
              <a:defRPr/>
            </a:pPr>
            <a:endParaRPr lang="zh-CN" altLang="en-US" dirty="0" err="1">
              <a:solidFill>
                <a:srgbClr val="FFFFFF"/>
              </a:solidFill>
            </a:endParaRPr>
          </a:p>
        </p:txBody>
      </p:sp>
      <p:sp>
        <p:nvSpPr>
          <p:cNvPr id="12" name="MH_Other_7"/>
          <p:cNvSpPr/>
          <p:nvPr>
            <p:custDataLst>
              <p:tags r:id="rId9"/>
            </p:custDataLst>
          </p:nvPr>
        </p:nvSpPr>
        <p:spPr>
          <a:xfrm>
            <a:off x="5973763" y="5397500"/>
            <a:ext cx="355600" cy="355600"/>
          </a:xfrm>
          <a:prstGeom prst="diamond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anchor="ctr"/>
          <a:lstStyle/>
          <a:p>
            <a:pPr algn="just">
              <a:lnSpc>
                <a:spcPct val="130000"/>
              </a:lnSpc>
              <a:defRPr/>
            </a:pPr>
            <a:endParaRPr lang="zh-CN" altLang="en-US" dirty="0" err="1">
              <a:solidFill>
                <a:srgbClr val="FFFFFF"/>
              </a:solidFill>
            </a:endParaRPr>
          </a:p>
        </p:txBody>
      </p:sp>
      <p:sp>
        <p:nvSpPr>
          <p:cNvPr id="13" name="MH_Other_8"/>
          <p:cNvSpPr/>
          <p:nvPr>
            <p:custDataLst>
              <p:tags r:id="rId10"/>
            </p:custDataLst>
          </p:nvPr>
        </p:nvSpPr>
        <p:spPr>
          <a:xfrm>
            <a:off x="6178550" y="5194300"/>
            <a:ext cx="355600" cy="355600"/>
          </a:xfrm>
          <a:prstGeom prst="diamond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anchor="ctr"/>
          <a:lstStyle/>
          <a:p>
            <a:pPr algn="just">
              <a:lnSpc>
                <a:spcPct val="130000"/>
              </a:lnSpc>
              <a:defRPr/>
            </a:pPr>
            <a:endParaRPr lang="zh-CN" altLang="en-US" dirty="0" err="1">
              <a:solidFill>
                <a:srgbClr val="FFFFFF"/>
              </a:solidFill>
            </a:endParaRPr>
          </a:p>
        </p:txBody>
      </p:sp>
      <p:sp>
        <p:nvSpPr>
          <p:cNvPr id="14" name="MH_Other_9"/>
          <p:cNvSpPr/>
          <p:nvPr>
            <p:custDataLst>
              <p:tags r:id="rId11"/>
            </p:custDataLst>
          </p:nvPr>
        </p:nvSpPr>
        <p:spPr>
          <a:xfrm>
            <a:off x="5588001" y="4864100"/>
            <a:ext cx="536575" cy="1017588"/>
          </a:xfrm>
          <a:custGeom>
            <a:avLst/>
            <a:gdLst>
              <a:gd name="connsiteX0" fmla="*/ 96494 w 1902905"/>
              <a:gd name="connsiteY0" fmla="*/ 0 h 3612822"/>
              <a:gd name="connsiteX1" fmla="*/ 1902905 w 1902905"/>
              <a:gd name="connsiteY1" fmla="*/ 1806411 h 3612822"/>
              <a:gd name="connsiteX2" fmla="*/ 96494 w 1902905"/>
              <a:gd name="connsiteY2" fmla="*/ 3612822 h 3612822"/>
              <a:gd name="connsiteX3" fmla="*/ 0 w 1902905"/>
              <a:gd name="connsiteY3" fmla="*/ 3516328 h 3612822"/>
              <a:gd name="connsiteX4" fmla="*/ 1709917 w 1902905"/>
              <a:gd name="connsiteY4" fmla="*/ 1806411 h 3612822"/>
              <a:gd name="connsiteX5" fmla="*/ 0 w 1902905"/>
              <a:gd name="connsiteY5" fmla="*/ 96494 h 3612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02905" h="3612822">
                <a:moveTo>
                  <a:pt x="96494" y="0"/>
                </a:moveTo>
                <a:lnTo>
                  <a:pt x="1902905" y="1806411"/>
                </a:lnTo>
                <a:lnTo>
                  <a:pt x="96494" y="3612822"/>
                </a:lnTo>
                <a:lnTo>
                  <a:pt x="0" y="3516328"/>
                </a:lnTo>
                <a:lnTo>
                  <a:pt x="1709917" y="1806411"/>
                </a:lnTo>
                <a:lnTo>
                  <a:pt x="0" y="96494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</p:spPr>
        <p:txBody>
          <a:bodyPr anchor="ctr"/>
          <a:lstStyle/>
          <a:p>
            <a:pPr algn="just">
              <a:lnSpc>
                <a:spcPct val="130000"/>
              </a:lnSpc>
              <a:defRPr/>
            </a:pPr>
            <a:endParaRPr lang="zh-CN" altLang="en-US" dirty="0" err="1">
              <a:solidFill>
                <a:srgbClr val="FFFFFF"/>
              </a:solidFill>
            </a:endParaRPr>
          </a:p>
        </p:txBody>
      </p:sp>
      <p:sp>
        <p:nvSpPr>
          <p:cNvPr id="15" name="MH_Other_10"/>
          <p:cNvSpPr/>
          <p:nvPr>
            <p:custDataLst>
              <p:tags r:id="rId12"/>
            </p:custDataLst>
          </p:nvPr>
        </p:nvSpPr>
        <p:spPr>
          <a:xfrm>
            <a:off x="5561014" y="4864100"/>
            <a:ext cx="509587" cy="1017588"/>
          </a:xfrm>
          <a:custGeom>
            <a:avLst/>
            <a:gdLst>
              <a:gd name="connsiteX0" fmla="*/ 451 w 1806862"/>
              <a:gd name="connsiteY0" fmla="*/ 0 h 3612822"/>
              <a:gd name="connsiteX1" fmla="*/ 1806862 w 1806862"/>
              <a:gd name="connsiteY1" fmla="*/ 1806411 h 3612822"/>
              <a:gd name="connsiteX2" fmla="*/ 451 w 1806862"/>
              <a:gd name="connsiteY2" fmla="*/ 3612822 h 3612822"/>
              <a:gd name="connsiteX3" fmla="*/ 0 w 1806862"/>
              <a:gd name="connsiteY3" fmla="*/ 3612371 h 3612822"/>
              <a:gd name="connsiteX4" fmla="*/ 0 w 1806862"/>
              <a:gd name="connsiteY4" fmla="*/ 451 h 3612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6862" h="3612822">
                <a:moveTo>
                  <a:pt x="451" y="0"/>
                </a:moveTo>
                <a:lnTo>
                  <a:pt x="1806862" y="1806411"/>
                </a:lnTo>
                <a:lnTo>
                  <a:pt x="451" y="3612822"/>
                </a:lnTo>
                <a:lnTo>
                  <a:pt x="0" y="3612371"/>
                </a:lnTo>
                <a:lnTo>
                  <a:pt x="0" y="451"/>
                </a:lnTo>
                <a:close/>
              </a:path>
            </a:pathLst>
          </a:custGeom>
          <a:solidFill>
            <a:schemeClr val="accent3"/>
          </a:solidFill>
        </p:spPr>
        <p:txBody>
          <a:bodyPr lIns="0" tIns="0" rIns="144000" bIns="0" anchor="ctr">
            <a:normAutofit/>
          </a:bodyPr>
          <a:lstStyle/>
          <a:p>
            <a:pPr algn="ctr">
              <a:defRPr/>
            </a:pPr>
            <a:endParaRPr lang="zh-CN" altLang="en-US" sz="2400" b="1" dirty="0" err="1">
              <a:solidFill>
                <a:srgbClr val="FFFFFF"/>
              </a:solidFill>
            </a:endParaRPr>
          </a:p>
        </p:txBody>
      </p:sp>
      <p:sp>
        <p:nvSpPr>
          <p:cNvPr id="16" name="MH_Text_3"/>
          <p:cNvSpPr/>
          <p:nvPr>
            <p:custDataLst>
              <p:tags r:id="rId13"/>
            </p:custDataLst>
          </p:nvPr>
        </p:nvSpPr>
        <p:spPr>
          <a:xfrm>
            <a:off x="6534150" y="5346700"/>
            <a:ext cx="3505200" cy="1049338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与计算机系统操作有关的计算机程序、规程、规则，以及可能有的文件、文档及数据。</a:t>
            </a:r>
          </a:p>
        </p:txBody>
      </p:sp>
      <p:sp>
        <p:nvSpPr>
          <p:cNvPr id="17" name="MH_SubTitle_3"/>
          <p:cNvSpPr/>
          <p:nvPr>
            <p:custDataLst>
              <p:tags r:id="rId14"/>
            </p:custDataLst>
          </p:nvPr>
        </p:nvSpPr>
        <p:spPr>
          <a:xfrm>
            <a:off x="6534150" y="4864101"/>
            <a:ext cx="3505200" cy="536575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>
              <a:defRPr/>
            </a:pPr>
            <a:r>
              <a:rPr lang="zh-CN" altLang="en-US" sz="2400" b="1" kern="0" dirty="0">
                <a:solidFill>
                  <a:schemeClr val="accent3"/>
                </a:solidFill>
                <a:cs typeface="宋体" panose="02010600030101010101" pitchFamily="2" charset="-122"/>
              </a:rPr>
              <a:t>软件</a:t>
            </a:r>
            <a:endParaRPr lang="zh-CN" altLang="en-US" sz="2400" b="1" dirty="0">
              <a:solidFill>
                <a:schemeClr val="accent3"/>
              </a:solidFill>
            </a:endParaRPr>
          </a:p>
        </p:txBody>
      </p:sp>
      <p:sp>
        <p:nvSpPr>
          <p:cNvPr id="18" name="MH_Other_11"/>
          <p:cNvSpPr/>
          <p:nvPr>
            <p:custDataLst>
              <p:tags r:id="rId15"/>
            </p:custDataLst>
          </p:nvPr>
        </p:nvSpPr>
        <p:spPr>
          <a:xfrm>
            <a:off x="4379913" y="3414713"/>
            <a:ext cx="355600" cy="355600"/>
          </a:xfrm>
          <a:prstGeom prst="diamond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anchor="ctr"/>
          <a:lstStyle/>
          <a:p>
            <a:pPr algn="just">
              <a:lnSpc>
                <a:spcPct val="130000"/>
              </a:lnSpc>
              <a:defRPr/>
            </a:pPr>
            <a:endParaRPr lang="zh-CN" altLang="en-US" dirty="0" err="1">
              <a:solidFill>
                <a:srgbClr val="FFFFFF"/>
              </a:solidFill>
            </a:endParaRPr>
          </a:p>
        </p:txBody>
      </p:sp>
      <p:sp>
        <p:nvSpPr>
          <p:cNvPr id="19" name="MH_Other_12"/>
          <p:cNvSpPr/>
          <p:nvPr>
            <p:custDataLst>
              <p:tags r:id="rId16"/>
            </p:custDataLst>
          </p:nvPr>
        </p:nvSpPr>
        <p:spPr>
          <a:xfrm>
            <a:off x="4379913" y="3821113"/>
            <a:ext cx="355600" cy="355600"/>
          </a:xfrm>
          <a:prstGeom prst="diamond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anchor="ctr"/>
          <a:lstStyle/>
          <a:p>
            <a:pPr algn="just">
              <a:lnSpc>
                <a:spcPct val="130000"/>
              </a:lnSpc>
              <a:defRPr/>
            </a:pPr>
            <a:endParaRPr lang="zh-CN" altLang="en-US" dirty="0" err="1">
              <a:solidFill>
                <a:srgbClr val="FFFFFF"/>
              </a:solidFill>
            </a:endParaRPr>
          </a:p>
        </p:txBody>
      </p:sp>
      <p:sp>
        <p:nvSpPr>
          <p:cNvPr id="20" name="MH_Other_13"/>
          <p:cNvSpPr/>
          <p:nvPr>
            <p:custDataLst>
              <p:tags r:id="rId17"/>
            </p:custDataLst>
          </p:nvPr>
        </p:nvSpPr>
        <p:spPr>
          <a:xfrm>
            <a:off x="4584700" y="3617913"/>
            <a:ext cx="355600" cy="355600"/>
          </a:xfrm>
          <a:prstGeom prst="diamond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anchor="ctr"/>
          <a:lstStyle/>
          <a:p>
            <a:pPr algn="just">
              <a:lnSpc>
                <a:spcPct val="130000"/>
              </a:lnSpc>
              <a:defRPr/>
            </a:pPr>
            <a:endParaRPr lang="zh-CN" altLang="en-US" dirty="0" err="1">
              <a:solidFill>
                <a:srgbClr val="FFFFFF"/>
              </a:solidFill>
            </a:endParaRPr>
          </a:p>
        </p:txBody>
      </p:sp>
      <p:sp>
        <p:nvSpPr>
          <p:cNvPr id="21" name="MH_Other_14"/>
          <p:cNvSpPr/>
          <p:nvPr>
            <p:custDataLst>
              <p:tags r:id="rId18"/>
            </p:custDataLst>
          </p:nvPr>
        </p:nvSpPr>
        <p:spPr>
          <a:xfrm>
            <a:off x="3994151" y="3287714"/>
            <a:ext cx="536575" cy="1017587"/>
          </a:xfrm>
          <a:custGeom>
            <a:avLst/>
            <a:gdLst>
              <a:gd name="connsiteX0" fmla="*/ 96494 w 1902905"/>
              <a:gd name="connsiteY0" fmla="*/ 0 h 3612822"/>
              <a:gd name="connsiteX1" fmla="*/ 1902905 w 1902905"/>
              <a:gd name="connsiteY1" fmla="*/ 1806411 h 3612822"/>
              <a:gd name="connsiteX2" fmla="*/ 96494 w 1902905"/>
              <a:gd name="connsiteY2" fmla="*/ 3612822 h 3612822"/>
              <a:gd name="connsiteX3" fmla="*/ 0 w 1902905"/>
              <a:gd name="connsiteY3" fmla="*/ 3516328 h 3612822"/>
              <a:gd name="connsiteX4" fmla="*/ 1709917 w 1902905"/>
              <a:gd name="connsiteY4" fmla="*/ 1806411 h 3612822"/>
              <a:gd name="connsiteX5" fmla="*/ 0 w 1902905"/>
              <a:gd name="connsiteY5" fmla="*/ 96494 h 3612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02905" h="3612822">
                <a:moveTo>
                  <a:pt x="96494" y="0"/>
                </a:moveTo>
                <a:lnTo>
                  <a:pt x="1902905" y="1806411"/>
                </a:lnTo>
                <a:lnTo>
                  <a:pt x="96494" y="3612822"/>
                </a:lnTo>
                <a:lnTo>
                  <a:pt x="0" y="3516328"/>
                </a:lnTo>
                <a:lnTo>
                  <a:pt x="1709917" y="1806411"/>
                </a:lnTo>
                <a:lnTo>
                  <a:pt x="0" y="96494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anchor="ctr"/>
          <a:lstStyle/>
          <a:p>
            <a:pPr algn="just">
              <a:lnSpc>
                <a:spcPct val="130000"/>
              </a:lnSpc>
              <a:defRPr/>
            </a:pPr>
            <a:endParaRPr lang="zh-CN" altLang="en-US" dirty="0" err="1">
              <a:solidFill>
                <a:srgbClr val="FFFFFF"/>
              </a:solidFill>
            </a:endParaRPr>
          </a:p>
        </p:txBody>
      </p:sp>
      <p:sp>
        <p:nvSpPr>
          <p:cNvPr id="22" name="MH_Other_15"/>
          <p:cNvSpPr>
            <a:spLocks/>
          </p:cNvSpPr>
          <p:nvPr>
            <p:custDataLst>
              <p:tags r:id="rId19"/>
            </p:custDataLst>
          </p:nvPr>
        </p:nvSpPr>
        <p:spPr bwMode="auto">
          <a:xfrm>
            <a:off x="3967163" y="3287714"/>
            <a:ext cx="508000" cy="1017587"/>
          </a:xfrm>
          <a:custGeom>
            <a:avLst/>
            <a:gdLst>
              <a:gd name="T0" fmla="*/ 36 w 1806862"/>
              <a:gd name="T1" fmla="*/ 0 h 3612822"/>
              <a:gd name="T2" fmla="*/ 143133 w 1806862"/>
              <a:gd name="T3" fmla="*/ 143356 h 3612822"/>
              <a:gd name="T4" fmla="*/ 36 w 1806862"/>
              <a:gd name="T5" fmla="*/ 286713 h 3612822"/>
              <a:gd name="T6" fmla="*/ 0 w 1806862"/>
              <a:gd name="T7" fmla="*/ 286677 h 3612822"/>
              <a:gd name="T8" fmla="*/ 0 w 1806862"/>
              <a:gd name="T9" fmla="*/ 36 h 36128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06862"/>
              <a:gd name="T16" fmla="*/ 0 h 3612822"/>
              <a:gd name="T17" fmla="*/ 1806862 w 1806862"/>
              <a:gd name="T18" fmla="*/ 3612822 h 36128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06862" h="3612822">
                <a:moveTo>
                  <a:pt x="451" y="0"/>
                </a:moveTo>
                <a:lnTo>
                  <a:pt x="1806862" y="1806411"/>
                </a:lnTo>
                <a:lnTo>
                  <a:pt x="451" y="3612822"/>
                </a:lnTo>
                <a:lnTo>
                  <a:pt x="0" y="3612371"/>
                </a:lnTo>
                <a:lnTo>
                  <a:pt x="0" y="451"/>
                </a:lnTo>
                <a:lnTo>
                  <a:pt x="45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14400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400" b="1" dirty="0">
              <a:solidFill>
                <a:srgbClr val="FFFFFF"/>
              </a:solidFill>
            </a:endParaRPr>
          </a:p>
        </p:txBody>
      </p:sp>
      <p:sp>
        <p:nvSpPr>
          <p:cNvPr id="23" name="MH_Text_2"/>
          <p:cNvSpPr/>
          <p:nvPr>
            <p:custDataLst>
              <p:tags r:id="rId20"/>
            </p:custDataLst>
          </p:nvPr>
        </p:nvSpPr>
        <p:spPr>
          <a:xfrm>
            <a:off x="4940300" y="3770314"/>
            <a:ext cx="3505200" cy="1017587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一组计算机能识别和执行的指令。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20000"/>
              </a:lnSpc>
              <a:defRPr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一个特定的指令序列用来完成一定的功能。</a:t>
            </a:r>
          </a:p>
        </p:txBody>
      </p:sp>
      <p:sp>
        <p:nvSpPr>
          <p:cNvPr id="24" name="MH_SubTitle_2"/>
          <p:cNvSpPr/>
          <p:nvPr>
            <p:custDataLst>
              <p:tags r:id="rId21"/>
            </p:custDataLst>
          </p:nvPr>
        </p:nvSpPr>
        <p:spPr>
          <a:xfrm>
            <a:off x="4940300" y="3287714"/>
            <a:ext cx="3505200" cy="536575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>
              <a:defRPr/>
            </a:pPr>
            <a:r>
              <a:rPr lang="zh-CN" altLang="en-US" sz="2400" b="1" kern="0" dirty="0">
                <a:solidFill>
                  <a:schemeClr val="accent2"/>
                </a:solidFill>
                <a:cs typeface="宋体" panose="02010600030101010101" pitchFamily="2" charset="-122"/>
              </a:rPr>
              <a:t>程序</a:t>
            </a:r>
            <a:endParaRPr lang="zh-CN" altLang="en-US" sz="24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4669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计算机语言</a:t>
            </a:r>
          </a:p>
        </p:txBody>
      </p:sp>
      <p:sp>
        <p:nvSpPr>
          <p:cNvPr id="25" name="MH_SubTitle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797436" y="1730952"/>
            <a:ext cx="2160000" cy="4320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 lnSpcReduction="1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机器语言</a:t>
            </a:r>
          </a:p>
        </p:txBody>
      </p:sp>
      <p:sp>
        <p:nvSpPr>
          <p:cNvPr id="26" name="MH_Text_1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797436" y="2259591"/>
            <a:ext cx="2159000" cy="245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30000"/>
              </a:lnSpc>
              <a:defRPr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计算机能直接识别和接受的二进制代码称为</a:t>
            </a: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机器指令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。机器指令的集合就是该计算机的</a:t>
            </a: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机器语言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。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</a:endParaRPr>
          </a:p>
          <a:p>
            <a:pPr algn="just" eaLnBrk="1" hangingPunct="1">
              <a:lnSpc>
                <a:spcPct val="130000"/>
              </a:lnSpc>
              <a:defRPr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特点：难学，难记，难检查，难修改，难以推广使用。依赖具体机器难以移植。</a:t>
            </a:r>
          </a:p>
        </p:txBody>
      </p:sp>
      <p:sp>
        <p:nvSpPr>
          <p:cNvPr id="27" name="MH_SubTitle_2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792874" y="1730952"/>
            <a:ext cx="2160000" cy="4320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 lnSpcReduction="1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汇编语言</a:t>
            </a:r>
          </a:p>
        </p:txBody>
      </p:sp>
      <p:sp>
        <p:nvSpPr>
          <p:cNvPr id="28" name="MH_Text_2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792874" y="2259591"/>
            <a:ext cx="2159000" cy="245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lnSpcReduction="10000"/>
          </a:bodyPr>
          <a:lstStyle>
            <a:defPPr>
              <a:defRPr lang="zh-CN"/>
            </a:defPPr>
            <a:lvl1pPr algn="just" eaLnBrk="1" hangingPunct="1">
              <a:lnSpc>
                <a:spcPct val="130000"/>
              </a:lnSpc>
              <a:defRPr sz="1400">
                <a:latin typeface="幼圆" panose="02010509060101010101" pitchFamily="49" charset="-122"/>
                <a:ea typeface="幼圆" panose="02010509060101010101" pitchFamily="49" charset="-122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pPr>
              <a:defRPr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机器语言的符号化。用英文字母和数字表示指令的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符号语言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。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</a:endParaRPr>
          </a:p>
          <a:p>
            <a:pPr>
              <a:defRPr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特点：相比机器语言简单好记，但仍然难以普及。汇编指令需通过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汇编程序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转换为机器指令才能被计算机执行。依赖具体机器难以移植。</a:t>
            </a:r>
          </a:p>
        </p:txBody>
      </p:sp>
      <p:sp>
        <p:nvSpPr>
          <p:cNvPr id="29" name="MH_SubTitle_3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7857468" y="1730952"/>
            <a:ext cx="2160000" cy="4320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 lnSpcReduction="1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高级语言</a:t>
            </a:r>
          </a:p>
        </p:txBody>
      </p:sp>
      <p:sp>
        <p:nvSpPr>
          <p:cNvPr id="30" name="MH_Text_3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7857468" y="2259591"/>
            <a:ext cx="2159000" cy="245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defPPr>
              <a:defRPr lang="zh-CN"/>
            </a:defPPr>
            <a:lvl1pPr algn="just" eaLnBrk="1" hangingPunct="1">
              <a:lnSpc>
                <a:spcPct val="130000"/>
              </a:lnSpc>
              <a:defRPr sz="1400">
                <a:latin typeface="幼圆" panose="02010509060101010101" pitchFamily="49" charset="-122"/>
                <a:ea typeface="幼圆" panose="02010509060101010101" pitchFamily="49" charset="-122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pPr>
              <a:defRPr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高级语言更接近于人们习惯使用的自然语言和数学语言。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</a:endParaRPr>
          </a:p>
          <a:p>
            <a:pPr>
              <a:defRPr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特点：功能强大，不依赖于具体机器。用高级语言编写的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源程序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需要通过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编译程序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转换为机器指令的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目标程序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。</a:t>
            </a:r>
          </a:p>
        </p:txBody>
      </p:sp>
      <p:sp>
        <p:nvSpPr>
          <p:cNvPr id="31" name="Rectangle 8"/>
          <p:cNvSpPr>
            <a:spLocks noChangeArrowheads="1"/>
          </p:cNvSpPr>
          <p:nvPr/>
        </p:nvSpPr>
        <p:spPr bwMode="auto">
          <a:xfrm>
            <a:off x="1797436" y="4641125"/>
            <a:ext cx="2160000" cy="10621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</p:spPr>
        <p:txBody>
          <a:bodyPr anchor="ctr"/>
          <a:lstStyle>
            <a:lvl1pPr defTabSz="7175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defTabSz="7175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defTabSz="7175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defTabSz="7175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defTabSz="7175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defTabSz="71755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defTabSz="71755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defTabSz="71755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defTabSz="71755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>
              <a:lnSpc>
                <a:spcPct val="110000"/>
              </a:lnSpc>
            </a:pPr>
            <a:r>
              <a:rPr lang="en-US" altLang="zh-CN" sz="12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B8  7F 01</a:t>
            </a:r>
          </a:p>
          <a:p>
            <a:pPr algn="just">
              <a:lnSpc>
                <a:spcPct val="110000"/>
              </a:lnSpc>
            </a:pPr>
            <a:r>
              <a:rPr lang="en-US" altLang="zh-CN" sz="12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BB  21 02</a:t>
            </a:r>
          </a:p>
          <a:p>
            <a:pPr algn="just">
              <a:lnSpc>
                <a:spcPct val="110000"/>
              </a:lnSpc>
            </a:pPr>
            <a:r>
              <a:rPr lang="en-US" altLang="zh-CN" sz="12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   D8</a:t>
            </a:r>
          </a:p>
          <a:p>
            <a:pPr algn="just">
              <a:lnSpc>
                <a:spcPct val="110000"/>
              </a:lnSpc>
            </a:pPr>
            <a:r>
              <a:rPr lang="en-US" altLang="zh-CN" sz="12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B8  1F 04</a:t>
            </a:r>
          </a:p>
          <a:p>
            <a:pPr algn="just">
              <a:lnSpc>
                <a:spcPct val="110000"/>
              </a:lnSpc>
            </a:pPr>
            <a:r>
              <a:rPr lang="en-US" altLang="zh-CN" sz="12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2B  C3</a:t>
            </a:r>
          </a:p>
        </p:txBody>
      </p:sp>
      <p:sp>
        <p:nvSpPr>
          <p:cNvPr id="32" name="Rectangle 14"/>
          <p:cNvSpPr>
            <a:spLocks noChangeArrowheads="1"/>
          </p:cNvSpPr>
          <p:nvPr/>
        </p:nvSpPr>
        <p:spPr bwMode="auto">
          <a:xfrm>
            <a:off x="4792874" y="4641125"/>
            <a:ext cx="2160000" cy="10621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</p:spPr>
        <p:txBody>
          <a:bodyPr anchor="ctr"/>
          <a:lstStyle>
            <a:lvl1pPr defTabSz="7175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defTabSz="7175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defTabSz="7175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defTabSz="7175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defTabSz="7175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defTabSz="71755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defTabSz="71755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defTabSz="71755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defTabSz="71755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>
              <a:lnSpc>
                <a:spcPct val="110000"/>
              </a:lnSpc>
            </a:pPr>
            <a:r>
              <a:rPr lang="en-US" altLang="zh-CN" sz="12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MOV  AX  383</a:t>
            </a:r>
          </a:p>
          <a:p>
            <a:pPr algn="just">
              <a:lnSpc>
                <a:spcPct val="110000"/>
              </a:lnSpc>
            </a:pPr>
            <a:r>
              <a:rPr lang="en-US" altLang="zh-CN" sz="12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MOV  BX  545</a:t>
            </a:r>
          </a:p>
          <a:p>
            <a:pPr algn="just">
              <a:lnSpc>
                <a:spcPct val="110000"/>
              </a:lnSpc>
            </a:pPr>
            <a:r>
              <a:rPr lang="en-US" altLang="zh-CN" sz="12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   BX  AX</a:t>
            </a:r>
          </a:p>
          <a:p>
            <a:pPr algn="just">
              <a:lnSpc>
                <a:spcPct val="110000"/>
              </a:lnSpc>
            </a:pPr>
            <a:r>
              <a:rPr lang="en-US" altLang="zh-CN" sz="12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MOV  AX  1055</a:t>
            </a:r>
          </a:p>
          <a:p>
            <a:pPr algn="just">
              <a:lnSpc>
                <a:spcPct val="110000"/>
              </a:lnSpc>
            </a:pPr>
            <a:r>
              <a:rPr lang="en-US" altLang="zh-CN" sz="12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    AX  BX</a:t>
            </a:r>
          </a:p>
        </p:txBody>
      </p:sp>
      <p:sp>
        <p:nvSpPr>
          <p:cNvPr id="33" name="Rectangle 14"/>
          <p:cNvSpPr>
            <a:spLocks noChangeArrowheads="1"/>
          </p:cNvSpPr>
          <p:nvPr/>
        </p:nvSpPr>
        <p:spPr bwMode="auto">
          <a:xfrm>
            <a:off x="7857468" y="4641125"/>
            <a:ext cx="2160000" cy="10621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</p:spPr>
        <p:txBody>
          <a:bodyPr anchor="ctr"/>
          <a:lstStyle>
            <a:lvl1pPr defTabSz="7175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defTabSz="7175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defTabSz="7175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defTabSz="7175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defTabSz="7175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defTabSz="71755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defTabSz="71755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defTabSz="71755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defTabSz="71755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>
              <a:lnSpc>
                <a:spcPct val="110000"/>
              </a:lnSpc>
            </a:pPr>
            <a:r>
              <a:rPr lang="en-US" altLang="zh-CN" sz="12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S=1055-(383+545)</a:t>
            </a:r>
          </a:p>
        </p:txBody>
      </p:sp>
      <p:grpSp>
        <p:nvGrpSpPr>
          <p:cNvPr id="36" name="组合 35"/>
          <p:cNvGrpSpPr/>
          <p:nvPr/>
        </p:nvGrpSpPr>
        <p:grpSpPr>
          <a:xfrm>
            <a:off x="1797436" y="2162952"/>
            <a:ext cx="2160000" cy="96639"/>
            <a:chOff x="1797436" y="2162952"/>
            <a:chExt cx="2160000" cy="96639"/>
          </a:xfrm>
        </p:grpSpPr>
        <p:sp>
          <p:nvSpPr>
            <p:cNvPr id="35" name="矩形 34"/>
            <p:cNvSpPr/>
            <p:nvPr/>
          </p:nvSpPr>
          <p:spPr>
            <a:xfrm>
              <a:off x="1797436" y="2162952"/>
              <a:ext cx="1313512" cy="9663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4" name="直接连接符 33"/>
            <p:cNvCxnSpPr/>
            <p:nvPr/>
          </p:nvCxnSpPr>
          <p:spPr>
            <a:xfrm>
              <a:off x="1797436" y="2162952"/>
              <a:ext cx="21600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组合 36"/>
          <p:cNvGrpSpPr/>
          <p:nvPr/>
        </p:nvGrpSpPr>
        <p:grpSpPr>
          <a:xfrm>
            <a:off x="4792874" y="2147859"/>
            <a:ext cx="2160000" cy="96639"/>
            <a:chOff x="1797436" y="2162952"/>
            <a:chExt cx="2160000" cy="96639"/>
          </a:xfrm>
        </p:grpSpPr>
        <p:sp>
          <p:nvSpPr>
            <p:cNvPr id="38" name="矩形 37"/>
            <p:cNvSpPr/>
            <p:nvPr/>
          </p:nvSpPr>
          <p:spPr>
            <a:xfrm>
              <a:off x="1797436" y="2162952"/>
              <a:ext cx="1313512" cy="9663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9" name="直接连接符 38"/>
            <p:cNvCxnSpPr/>
            <p:nvPr/>
          </p:nvCxnSpPr>
          <p:spPr>
            <a:xfrm>
              <a:off x="1797436" y="2162952"/>
              <a:ext cx="21600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组合 39"/>
          <p:cNvGrpSpPr/>
          <p:nvPr/>
        </p:nvGrpSpPr>
        <p:grpSpPr>
          <a:xfrm>
            <a:off x="7857468" y="2162952"/>
            <a:ext cx="2160000" cy="96639"/>
            <a:chOff x="1797436" y="2162952"/>
            <a:chExt cx="2160000" cy="96639"/>
          </a:xfrm>
        </p:grpSpPr>
        <p:sp>
          <p:nvSpPr>
            <p:cNvPr id="41" name="矩形 40"/>
            <p:cNvSpPr/>
            <p:nvPr/>
          </p:nvSpPr>
          <p:spPr>
            <a:xfrm>
              <a:off x="1797436" y="2162952"/>
              <a:ext cx="1313512" cy="9663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2" name="直接连接符 41"/>
            <p:cNvCxnSpPr/>
            <p:nvPr/>
          </p:nvCxnSpPr>
          <p:spPr>
            <a:xfrm>
              <a:off x="1797436" y="2162952"/>
              <a:ext cx="21600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76227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高级语言的发展</a:t>
            </a:r>
          </a:p>
        </p:txBody>
      </p:sp>
      <p:sp>
        <p:nvSpPr>
          <p:cNvPr id="4" name="MH_Other_5"/>
          <p:cNvSpPr/>
          <p:nvPr>
            <p:custDataLst>
              <p:tags r:id="rId1"/>
            </p:custDataLst>
          </p:nvPr>
        </p:nvSpPr>
        <p:spPr>
          <a:xfrm>
            <a:off x="3452123" y="1805333"/>
            <a:ext cx="1065212" cy="1065213"/>
          </a:xfrm>
          <a:prstGeom prst="ellipse">
            <a:avLst/>
          </a:prstGeom>
          <a:solidFill>
            <a:srgbClr val="FFFFFF"/>
          </a:solidFill>
          <a:ln w="3175">
            <a:solidFill>
              <a:srgbClr val="DDDDDD"/>
            </a:solidFill>
          </a:ln>
          <a:effectLst>
            <a:outerShdw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5" name="MH_Other_1"/>
          <p:cNvSpPr/>
          <p:nvPr>
            <p:custDataLst>
              <p:tags r:id="rId2"/>
            </p:custDataLst>
          </p:nvPr>
        </p:nvSpPr>
        <p:spPr>
          <a:xfrm flipH="1" flipV="1">
            <a:off x="4525273" y="3786532"/>
            <a:ext cx="1262062" cy="579438"/>
          </a:xfrm>
          <a:prstGeom prst="bentArrow">
            <a:avLst>
              <a:gd name="adj1" fmla="val 14574"/>
              <a:gd name="adj2" fmla="val 17832"/>
              <a:gd name="adj3" fmla="val 22629"/>
              <a:gd name="adj4" fmla="val 43750"/>
            </a:avLst>
          </a:prstGeom>
          <a:solidFill>
            <a:srgbClr val="FFFFFF"/>
          </a:solidFill>
          <a:ln w="3175">
            <a:solidFill>
              <a:srgbClr val="EAEAEA"/>
            </a:solidFill>
          </a:ln>
          <a:effectLst>
            <a:outerShdw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6" name="MH_Other_2"/>
          <p:cNvSpPr/>
          <p:nvPr>
            <p:custDataLst>
              <p:tags r:id="rId3"/>
            </p:custDataLst>
          </p:nvPr>
        </p:nvSpPr>
        <p:spPr>
          <a:xfrm flipV="1">
            <a:off x="3941073" y="2841970"/>
            <a:ext cx="1262062" cy="577850"/>
          </a:xfrm>
          <a:prstGeom prst="bentArrow">
            <a:avLst>
              <a:gd name="adj1" fmla="val 14574"/>
              <a:gd name="adj2" fmla="val 17832"/>
              <a:gd name="adj3" fmla="val 22629"/>
              <a:gd name="adj4" fmla="val 43750"/>
            </a:avLst>
          </a:prstGeom>
          <a:solidFill>
            <a:srgbClr val="FFFFFF"/>
          </a:solidFill>
          <a:ln w="3175">
            <a:solidFill>
              <a:srgbClr val="EAEAEA"/>
            </a:solidFill>
          </a:ln>
          <a:effectLst>
            <a:outerShdw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7" name="MH_Other_3"/>
          <p:cNvSpPr/>
          <p:nvPr>
            <p:custDataLst>
              <p:tags r:id="rId4"/>
            </p:custDataLst>
          </p:nvPr>
        </p:nvSpPr>
        <p:spPr>
          <a:xfrm>
            <a:off x="5203135" y="2759420"/>
            <a:ext cx="1066800" cy="1066800"/>
          </a:xfrm>
          <a:prstGeom prst="ellipse">
            <a:avLst/>
          </a:prstGeom>
          <a:solidFill>
            <a:srgbClr val="FFFFFF"/>
          </a:solidFill>
          <a:ln w="3175">
            <a:solidFill>
              <a:srgbClr val="DDDDDD"/>
            </a:solidFill>
          </a:ln>
          <a:effectLst>
            <a:outerShdw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8" name="MH_Other_4"/>
          <p:cNvSpPr/>
          <p:nvPr>
            <p:custDataLst>
              <p:tags r:id="rId5"/>
            </p:custDataLst>
          </p:nvPr>
        </p:nvSpPr>
        <p:spPr>
          <a:xfrm>
            <a:off x="3546255" y="1902488"/>
            <a:ext cx="877670" cy="877671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innerShdw dist="76200" dir="13500000">
              <a:prstClr val="black">
                <a:alpha val="12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3600" b="1" dirty="0">
                <a:solidFill>
                  <a:srgbClr val="FFFFFF"/>
                </a:solidFill>
                <a:latin typeface="Agency FB" panose="020B0503020202020204" pitchFamily="34" charset="0"/>
                <a:ea typeface="黑体" panose="02010609060101010101" pitchFamily="49" charset="-122"/>
              </a:rPr>
              <a:t>01</a:t>
            </a:r>
            <a:endParaRPr lang="zh-CN" altLang="en-US" sz="3600" b="1" dirty="0">
              <a:solidFill>
                <a:srgbClr val="FFFFFF"/>
              </a:solidFill>
              <a:latin typeface="Agency FB" panose="020B0503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9" name="MH_Other_6"/>
          <p:cNvSpPr/>
          <p:nvPr>
            <p:custDataLst>
              <p:tags r:id="rId6"/>
            </p:custDataLst>
          </p:nvPr>
        </p:nvSpPr>
        <p:spPr>
          <a:xfrm>
            <a:off x="5308128" y="2870546"/>
            <a:ext cx="877670" cy="877671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innerShdw dist="76200" dir="13500000">
              <a:prstClr val="black">
                <a:alpha val="12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3600" b="1" dirty="0">
                <a:solidFill>
                  <a:srgbClr val="FFFFFF"/>
                </a:solidFill>
                <a:latin typeface="Agency FB" panose="020B0503020202020204" pitchFamily="34" charset="0"/>
                <a:ea typeface="黑体" panose="02010609060101010101" pitchFamily="49" charset="-122"/>
              </a:rPr>
              <a:t>02</a:t>
            </a:r>
            <a:endParaRPr lang="zh-CN" altLang="en-US" sz="3600" b="1" dirty="0">
              <a:solidFill>
                <a:srgbClr val="FFFFFF"/>
              </a:solidFill>
              <a:latin typeface="Agency FB" panose="020B0503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0" name="MH_Other_7"/>
          <p:cNvSpPr/>
          <p:nvPr>
            <p:custDataLst>
              <p:tags r:id="rId7"/>
            </p:custDataLst>
          </p:nvPr>
        </p:nvSpPr>
        <p:spPr>
          <a:xfrm flipH="1">
            <a:off x="3458473" y="3715095"/>
            <a:ext cx="1066800" cy="1066800"/>
          </a:xfrm>
          <a:prstGeom prst="ellipse">
            <a:avLst/>
          </a:prstGeom>
          <a:solidFill>
            <a:srgbClr val="FFFFFF"/>
          </a:solidFill>
          <a:ln w="3175">
            <a:solidFill>
              <a:srgbClr val="DDDDDD"/>
            </a:solidFill>
          </a:ln>
          <a:effectLst>
            <a:outerShdw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1" name="MH_Other_8"/>
          <p:cNvSpPr/>
          <p:nvPr>
            <p:custDataLst>
              <p:tags r:id="rId8"/>
            </p:custDataLst>
          </p:nvPr>
        </p:nvSpPr>
        <p:spPr>
          <a:xfrm>
            <a:off x="3553402" y="3809622"/>
            <a:ext cx="877670" cy="877671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innerShdw dist="76200" dir="13500000">
              <a:prstClr val="black">
                <a:alpha val="12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3600" b="1">
                <a:solidFill>
                  <a:srgbClr val="FFFFFF"/>
                </a:solidFill>
                <a:latin typeface="Agency FB" panose="020B0503020202020204" pitchFamily="34" charset="0"/>
                <a:ea typeface="黑体" panose="02010609060101010101" pitchFamily="49" charset="-122"/>
              </a:rPr>
              <a:t>03</a:t>
            </a:r>
            <a:endParaRPr lang="zh-CN" altLang="en-US" sz="3600" b="1">
              <a:solidFill>
                <a:srgbClr val="FFFFFF"/>
              </a:solidFill>
              <a:latin typeface="Agency FB" panose="020B0503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2" name="MH_SubTitle_1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 flipH="1">
            <a:off x="573985" y="2165696"/>
            <a:ext cx="2782888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zh-CN" altLang="en-US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非结构化的语言</a:t>
            </a:r>
            <a:endParaRPr lang="en-US" altLang="zh-CN" sz="20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MH_Text_2"/>
          <p:cNvSpPr/>
          <p:nvPr>
            <p:custDataLst>
              <p:tags r:id="rId10"/>
            </p:custDataLst>
          </p:nvPr>
        </p:nvSpPr>
        <p:spPr>
          <a:xfrm>
            <a:off x="6427097" y="3521420"/>
            <a:ext cx="4814059" cy="2143884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30000"/>
              </a:lnSpc>
              <a:defRPr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规定：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30000"/>
              </a:lnSpc>
              <a:defRPr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程序必须由具有良好特性的基本结构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顺序结构、选择结构、循环结构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构成，程序中的流程不允许随意跳转，程序总是由上而下顺序执行各个基本结构。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30000"/>
              </a:lnSpc>
              <a:defRPr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特点：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30000"/>
              </a:lnSpc>
              <a:defRPr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程序结构清晰，易于编写、阅读和维护。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MH_SubTitle_3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 flipH="1">
            <a:off x="615261" y="4040533"/>
            <a:ext cx="2784475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zh-CN" altLang="en-US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面向对象的语言</a:t>
            </a:r>
            <a:endParaRPr lang="en-US" altLang="zh-CN" sz="20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MH_SubTitle_2"/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6427098" y="3095971"/>
            <a:ext cx="2781300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结构化语言</a:t>
            </a:r>
            <a:endParaRPr lang="en-US" altLang="zh-CN" sz="20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20395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</a:t>
            </a:r>
            <a:r>
              <a:rPr lang="zh-CN" altLang="en-US" dirty="0"/>
              <a:t>语言的发展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943" y="1610931"/>
            <a:ext cx="1966683" cy="2141087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文本框 4"/>
          <p:cNvSpPr txBox="1"/>
          <p:nvPr/>
        </p:nvSpPr>
        <p:spPr>
          <a:xfrm>
            <a:off x="726189" y="3752018"/>
            <a:ext cx="19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/>
              <a:t>D.M.Ritchie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097695" y="1451905"/>
            <a:ext cx="8680174" cy="4906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/>
              <a:t>1972—1973年间，美国贝尔实验室的D.M.Ritchie 在B语言的基础上设计出了C语言。</a:t>
            </a:r>
            <a:endParaRPr lang="en-US" altLang="zh-CN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/>
              <a:t>最初的C语言只是为描述和实现UNIX操作系统提供一种工作语言而设计的。</a:t>
            </a:r>
            <a:endParaRPr lang="en-US" altLang="zh-CN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/>
              <a:t>随着UNIX的日益广泛使用，C语言也迅速得到推广。1978年以后，C语言先后移植到大、中、小和微型计算机上。C语言便很快风靡全世界，成为世界上应用最广泛的程序设计高级语言。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/>
              <a:t>以UNIX第7版中的C语言编译程序为基础，1978年，Brian W.Kernighan和Dennis M.Ritchie 合著了影响深远的名著The C Programming Language，这本书中介绍的C语言成为后来广泛使用的C语言版本的基础，它是实际上第一个C语言标准。</a:t>
            </a:r>
            <a:endParaRPr lang="en-US" altLang="zh-CN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/>
              <a:t>1983年，美国国家标准协会(ANSI)，根据C语言问世以来各种版本对C语言的发展和扩充，制定了第一个C语言标准草案(’83 ANSI C)。</a:t>
            </a:r>
            <a:endParaRPr lang="en-US" altLang="zh-CN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/>
              <a:t>1989年，ANSI公布了一个完整的C语言标准——ANSI X3.159—1989(常称为ANSI C或C 89)。</a:t>
            </a:r>
            <a:endParaRPr lang="en-US" altLang="zh-CN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/>
              <a:t>1990年，国际标准化组织ISO(International Standard Organization)接受C 89作为国际标准ISO/IEC 9899: 1990，它和ANSI的C 89基本上是相同的。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/>
              <a:t>1999年，ISO又对C语言标准进行了修订，在基本保留原来的C语言特征的基础上，针对应用的需要，增加了一些功能，尤其是C++中的一些功能，并在2001年和2004年先后进行了两次技术修正，它被称为C 99，C 99是C 89的扩充。</a:t>
            </a:r>
          </a:p>
        </p:txBody>
      </p:sp>
      <p:sp>
        <p:nvSpPr>
          <p:cNvPr id="7" name="矩形 6"/>
          <p:cNvSpPr/>
          <p:nvPr/>
        </p:nvSpPr>
        <p:spPr>
          <a:xfrm>
            <a:off x="706942" y="6358889"/>
            <a:ext cx="11070927" cy="36933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en-US" dirty="0"/>
              <a:t>目前由不同软件公司所提供的一些C语言编译系统并未完全实现C 99建议的功能，它们多以C 89为基础开发。</a:t>
            </a:r>
          </a:p>
        </p:txBody>
      </p:sp>
    </p:spTree>
    <p:extLst>
      <p:ext uri="{BB962C8B-B14F-4D97-AF65-F5344CB8AC3E}">
        <p14:creationId xmlns:p14="http://schemas.microsoft.com/office/powerpoint/2010/main" val="2837097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</a:t>
            </a:r>
            <a:r>
              <a:rPr lang="zh-CN" altLang="en-US" dirty="0"/>
              <a:t>语言的特点</a:t>
            </a:r>
          </a:p>
        </p:txBody>
      </p:sp>
      <p:sp>
        <p:nvSpPr>
          <p:cNvPr id="4" name="MH_SubTitle_1"/>
          <p:cNvSpPr/>
          <p:nvPr>
            <p:custDataLst>
              <p:tags r:id="rId1"/>
            </p:custDataLst>
          </p:nvPr>
        </p:nvSpPr>
        <p:spPr>
          <a:xfrm>
            <a:off x="5114957" y="1506538"/>
            <a:ext cx="3265487" cy="36830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zh-CN" altLang="en-US" sz="1500" dirty="0"/>
              <a:t> 语言简洁、紧凑，使用方便、灵活</a:t>
            </a:r>
            <a:endParaRPr lang="en-US" altLang="zh-CN" sz="1500" dirty="0"/>
          </a:p>
        </p:txBody>
      </p:sp>
      <p:sp>
        <p:nvSpPr>
          <p:cNvPr id="5" name="MH_Other_1"/>
          <p:cNvSpPr/>
          <p:nvPr>
            <p:custDataLst>
              <p:tags r:id="rId2"/>
            </p:custDataLst>
          </p:nvPr>
        </p:nvSpPr>
        <p:spPr>
          <a:xfrm rot="18900000" flipV="1">
            <a:off x="4995102" y="2520158"/>
            <a:ext cx="576263" cy="1260475"/>
          </a:xfrm>
          <a:prstGeom prst="triangl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98844">
                <a:schemeClr val="accent1">
                  <a:lumMod val="20000"/>
                  <a:lumOff val="80000"/>
                </a:schemeClr>
              </a:gs>
            </a:gsLst>
            <a:lin ang="2700000" scaled="1"/>
            <a:tileRect/>
          </a:gra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anchor="ctr"/>
          <a:lstStyle/>
          <a:p>
            <a:pPr algn="ctr">
              <a:defRPr/>
            </a:pPr>
            <a:endParaRPr lang="zh-CN" altLang="en-US" sz="3600" dirty="0">
              <a:latin typeface="微软雅黑" panose="020B0503020204020204" pitchFamily="34" charset="-122"/>
            </a:endParaRPr>
          </a:p>
        </p:txBody>
      </p:sp>
      <p:sp>
        <p:nvSpPr>
          <p:cNvPr id="6" name="MH_Other_2"/>
          <p:cNvSpPr/>
          <p:nvPr>
            <p:custDataLst>
              <p:tags r:id="rId3"/>
            </p:custDataLst>
          </p:nvPr>
        </p:nvSpPr>
        <p:spPr>
          <a:xfrm rot="16200000" flipV="1">
            <a:off x="4797458" y="2995614"/>
            <a:ext cx="577850" cy="1260475"/>
          </a:xfrm>
          <a:prstGeom prst="triangl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98844">
                <a:schemeClr val="accent1">
                  <a:lumMod val="20000"/>
                  <a:lumOff val="80000"/>
                </a:schemeClr>
              </a:gs>
            </a:gsLst>
            <a:lin ang="2700000" scaled="1"/>
            <a:tileRect/>
          </a:gra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anchor="ctr"/>
          <a:lstStyle/>
          <a:p>
            <a:pPr algn="ctr">
              <a:defRPr/>
            </a:pPr>
            <a:endParaRPr lang="zh-CN" altLang="en-US" sz="3600" dirty="0">
              <a:latin typeface="微软雅黑" panose="020B0503020204020204" pitchFamily="34" charset="-122"/>
            </a:endParaRPr>
          </a:p>
        </p:txBody>
      </p:sp>
      <p:sp>
        <p:nvSpPr>
          <p:cNvPr id="7" name="MH_Other_3"/>
          <p:cNvSpPr/>
          <p:nvPr>
            <p:custDataLst>
              <p:tags r:id="rId4"/>
            </p:custDataLst>
          </p:nvPr>
        </p:nvSpPr>
        <p:spPr>
          <a:xfrm rot="13500000" flipV="1">
            <a:off x="4994308" y="3471864"/>
            <a:ext cx="577850" cy="1260475"/>
          </a:xfrm>
          <a:prstGeom prst="triangl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98844">
                <a:schemeClr val="accent1">
                  <a:lumMod val="20000"/>
                  <a:lumOff val="80000"/>
                </a:schemeClr>
              </a:gs>
            </a:gsLst>
            <a:lin ang="2700000" scaled="1"/>
            <a:tileRect/>
          </a:gra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anchor="ctr"/>
          <a:lstStyle/>
          <a:p>
            <a:pPr algn="ctr">
              <a:defRPr/>
            </a:pPr>
            <a:endParaRPr lang="zh-CN" altLang="en-US" sz="3600" dirty="0">
              <a:latin typeface="微软雅黑" panose="020B0503020204020204" pitchFamily="34" charset="-122"/>
            </a:endParaRPr>
          </a:p>
        </p:txBody>
      </p:sp>
      <p:sp>
        <p:nvSpPr>
          <p:cNvPr id="8" name="MH_Other_4"/>
          <p:cNvSpPr/>
          <p:nvPr>
            <p:custDataLst>
              <p:tags r:id="rId5"/>
            </p:custDataLst>
          </p:nvPr>
        </p:nvSpPr>
        <p:spPr>
          <a:xfrm rot="10800000" flipV="1">
            <a:off x="5470558" y="3668714"/>
            <a:ext cx="577850" cy="1262063"/>
          </a:xfrm>
          <a:prstGeom prst="triangl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98844">
                <a:schemeClr val="accent1">
                  <a:lumMod val="20000"/>
                  <a:lumOff val="80000"/>
                </a:schemeClr>
              </a:gs>
            </a:gsLst>
            <a:lin ang="2700000" scaled="1"/>
            <a:tileRect/>
          </a:gra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anchor="ctr"/>
          <a:lstStyle/>
          <a:p>
            <a:pPr algn="ctr">
              <a:defRPr/>
            </a:pPr>
            <a:endParaRPr lang="zh-CN" altLang="en-US" sz="3600" dirty="0">
              <a:latin typeface="微软雅黑" panose="020B0503020204020204" pitchFamily="34" charset="-122"/>
            </a:endParaRPr>
          </a:p>
        </p:txBody>
      </p:sp>
      <p:sp>
        <p:nvSpPr>
          <p:cNvPr id="9" name="MH_Other_5"/>
          <p:cNvSpPr/>
          <p:nvPr>
            <p:custDataLst>
              <p:tags r:id="rId6"/>
            </p:custDataLst>
          </p:nvPr>
        </p:nvSpPr>
        <p:spPr>
          <a:xfrm rot="8100000" flipV="1">
            <a:off x="5946014" y="3471070"/>
            <a:ext cx="577850" cy="1262062"/>
          </a:xfrm>
          <a:prstGeom prst="triangl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98844">
                <a:schemeClr val="accent1">
                  <a:lumMod val="20000"/>
                  <a:lumOff val="80000"/>
                </a:schemeClr>
              </a:gs>
            </a:gsLst>
            <a:lin ang="2700000" scaled="1"/>
            <a:tileRect/>
          </a:gra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anchor="ctr"/>
          <a:lstStyle/>
          <a:p>
            <a:pPr algn="ctr">
              <a:defRPr/>
            </a:pPr>
            <a:endParaRPr lang="zh-CN" altLang="en-US" sz="3600" dirty="0">
              <a:latin typeface="微软雅黑" panose="020B0503020204020204" pitchFamily="34" charset="-122"/>
            </a:endParaRPr>
          </a:p>
        </p:txBody>
      </p:sp>
      <p:sp>
        <p:nvSpPr>
          <p:cNvPr id="10" name="MH_Other_6"/>
          <p:cNvSpPr/>
          <p:nvPr>
            <p:custDataLst>
              <p:tags r:id="rId7"/>
            </p:custDataLst>
          </p:nvPr>
        </p:nvSpPr>
        <p:spPr>
          <a:xfrm rot="5400000" flipV="1">
            <a:off x="6143658" y="2995614"/>
            <a:ext cx="577850" cy="1260475"/>
          </a:xfrm>
          <a:prstGeom prst="triangl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98844">
                <a:schemeClr val="accent1">
                  <a:lumMod val="20000"/>
                  <a:lumOff val="80000"/>
                </a:schemeClr>
              </a:gs>
            </a:gsLst>
            <a:lin ang="2700000" scaled="1"/>
            <a:tileRect/>
          </a:gra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anchor="ctr"/>
          <a:lstStyle/>
          <a:p>
            <a:pPr algn="ctr">
              <a:defRPr/>
            </a:pPr>
            <a:endParaRPr lang="zh-CN" altLang="en-US" sz="3600" dirty="0">
              <a:latin typeface="微软雅黑" panose="020B0503020204020204" pitchFamily="34" charset="-122"/>
            </a:endParaRPr>
          </a:p>
        </p:txBody>
      </p:sp>
      <p:sp>
        <p:nvSpPr>
          <p:cNvPr id="11" name="MH_Other_7"/>
          <p:cNvSpPr/>
          <p:nvPr>
            <p:custDataLst>
              <p:tags r:id="rId8"/>
            </p:custDataLst>
          </p:nvPr>
        </p:nvSpPr>
        <p:spPr>
          <a:xfrm rot="2700000" flipV="1">
            <a:off x="5946808" y="2519364"/>
            <a:ext cx="576262" cy="1262063"/>
          </a:xfrm>
          <a:prstGeom prst="triangl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98844">
                <a:schemeClr val="accent1">
                  <a:lumMod val="20000"/>
                  <a:lumOff val="80000"/>
                </a:schemeClr>
              </a:gs>
            </a:gsLst>
            <a:lin ang="2700000" scaled="1"/>
            <a:tileRect/>
          </a:gra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anchor="ctr"/>
          <a:lstStyle/>
          <a:p>
            <a:pPr algn="ctr">
              <a:defRPr/>
            </a:pPr>
            <a:endParaRPr lang="zh-CN" altLang="en-US" sz="3600" dirty="0">
              <a:latin typeface="微软雅黑" panose="020B0503020204020204" pitchFamily="34" charset="-122"/>
            </a:endParaRPr>
          </a:p>
        </p:txBody>
      </p:sp>
      <p:sp>
        <p:nvSpPr>
          <p:cNvPr id="12" name="MH_Other_8"/>
          <p:cNvSpPr/>
          <p:nvPr>
            <p:custDataLst>
              <p:tags r:id="rId9"/>
            </p:custDataLst>
          </p:nvPr>
        </p:nvSpPr>
        <p:spPr>
          <a:xfrm flipV="1">
            <a:off x="5470558" y="2322514"/>
            <a:ext cx="577850" cy="1262063"/>
          </a:xfrm>
          <a:prstGeom prst="triangl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98844">
                <a:schemeClr val="accent1">
                  <a:lumMod val="20000"/>
                  <a:lumOff val="80000"/>
                </a:schemeClr>
              </a:gs>
            </a:gsLst>
            <a:lin ang="2700000" scaled="1"/>
            <a:tileRect/>
          </a:gra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anchor="ctr"/>
          <a:lstStyle/>
          <a:p>
            <a:pPr algn="ctr">
              <a:defRPr/>
            </a:pPr>
            <a:endParaRPr lang="zh-CN" altLang="en-US" sz="3600" dirty="0">
              <a:latin typeface="微软雅黑" panose="020B0503020204020204" pitchFamily="34" charset="-122"/>
            </a:endParaRPr>
          </a:p>
        </p:txBody>
      </p:sp>
      <p:sp>
        <p:nvSpPr>
          <p:cNvPr id="13" name="MH_Other_9"/>
          <p:cNvSpPr/>
          <p:nvPr>
            <p:custDataLst>
              <p:tags r:id="rId10"/>
            </p:custDataLst>
          </p:nvPr>
        </p:nvSpPr>
        <p:spPr>
          <a:xfrm>
            <a:off x="5446746" y="1916114"/>
            <a:ext cx="625475" cy="625475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98844">
                <a:schemeClr val="accent1"/>
              </a:gs>
            </a:gsLst>
            <a:path path="shape">
              <a:fillToRect l="50000" t="50000" r="50000" b="50000"/>
            </a:path>
            <a:tileRect/>
          </a:gra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zh-CN" dirty="0">
                <a:solidFill>
                  <a:srgbClr val="FFFFFF"/>
                </a:solidFill>
                <a:latin typeface="微软雅黑" panose="020B0503020204020204" pitchFamily="34" charset="-122"/>
              </a:rPr>
              <a:t>01</a:t>
            </a:r>
            <a:endParaRPr lang="zh-CN" altLang="en-US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14" name="MH_Other_10"/>
          <p:cNvSpPr/>
          <p:nvPr>
            <p:custDataLst>
              <p:tags r:id="rId11"/>
            </p:custDataLst>
          </p:nvPr>
        </p:nvSpPr>
        <p:spPr>
          <a:xfrm>
            <a:off x="6434171" y="2325689"/>
            <a:ext cx="625475" cy="625475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98844">
                <a:schemeClr val="accent1"/>
              </a:gs>
            </a:gsLst>
            <a:path path="shape">
              <a:fillToRect l="50000" t="50000" r="50000" b="50000"/>
            </a:path>
            <a:tileRect/>
          </a:gra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zh-CN" dirty="0">
                <a:solidFill>
                  <a:srgbClr val="FFFFFF"/>
                </a:solidFill>
                <a:latin typeface="微软雅黑" panose="020B0503020204020204" pitchFamily="34" charset="-122"/>
              </a:rPr>
              <a:t>02</a:t>
            </a:r>
            <a:endParaRPr lang="zh-CN" altLang="en-US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15" name="MH_Other_11"/>
          <p:cNvSpPr/>
          <p:nvPr>
            <p:custDataLst>
              <p:tags r:id="rId12"/>
            </p:custDataLst>
          </p:nvPr>
        </p:nvSpPr>
        <p:spPr>
          <a:xfrm>
            <a:off x="6843746" y="3313114"/>
            <a:ext cx="625475" cy="625475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98844">
                <a:schemeClr val="accent1"/>
              </a:gs>
            </a:gsLst>
            <a:path path="shape">
              <a:fillToRect l="50000" t="50000" r="50000" b="50000"/>
            </a:path>
            <a:tileRect/>
          </a:gra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zh-CN" dirty="0">
                <a:solidFill>
                  <a:srgbClr val="FFFFFF"/>
                </a:solidFill>
                <a:latin typeface="微软雅黑" panose="020B0503020204020204" pitchFamily="34" charset="-122"/>
              </a:rPr>
              <a:t>03</a:t>
            </a:r>
            <a:endParaRPr lang="zh-CN" altLang="en-US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16" name="MH_Other_12"/>
          <p:cNvSpPr/>
          <p:nvPr>
            <p:custDataLst>
              <p:tags r:id="rId13"/>
            </p:custDataLst>
          </p:nvPr>
        </p:nvSpPr>
        <p:spPr>
          <a:xfrm>
            <a:off x="6434171" y="4302127"/>
            <a:ext cx="625475" cy="623887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98844">
                <a:schemeClr val="accent1"/>
              </a:gs>
            </a:gsLst>
            <a:path path="shape">
              <a:fillToRect l="50000" t="50000" r="50000" b="50000"/>
            </a:path>
            <a:tileRect/>
          </a:gra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zh-CN" dirty="0">
                <a:solidFill>
                  <a:srgbClr val="FFFFFF"/>
                </a:solidFill>
                <a:latin typeface="微软雅黑" panose="020B0503020204020204" pitchFamily="34" charset="-122"/>
              </a:rPr>
              <a:t>04</a:t>
            </a:r>
            <a:endParaRPr lang="zh-CN" altLang="en-US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17" name="MH_Other_13"/>
          <p:cNvSpPr/>
          <p:nvPr>
            <p:custDataLst>
              <p:tags r:id="rId14"/>
            </p:custDataLst>
          </p:nvPr>
        </p:nvSpPr>
        <p:spPr>
          <a:xfrm>
            <a:off x="5446746" y="4710114"/>
            <a:ext cx="625475" cy="625475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98844">
                <a:schemeClr val="accent1"/>
              </a:gs>
            </a:gsLst>
            <a:path path="shape">
              <a:fillToRect l="50000" t="50000" r="50000" b="50000"/>
            </a:path>
            <a:tileRect/>
          </a:gra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zh-CN" dirty="0">
                <a:solidFill>
                  <a:srgbClr val="FFFFFF"/>
                </a:solidFill>
                <a:latin typeface="微软雅黑" panose="020B0503020204020204" pitchFamily="34" charset="-122"/>
              </a:rPr>
              <a:t>05</a:t>
            </a:r>
            <a:endParaRPr lang="zh-CN" altLang="en-US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18" name="MH_Other_14"/>
          <p:cNvSpPr/>
          <p:nvPr>
            <p:custDataLst>
              <p:tags r:id="rId15"/>
            </p:custDataLst>
          </p:nvPr>
        </p:nvSpPr>
        <p:spPr>
          <a:xfrm>
            <a:off x="4459321" y="4302127"/>
            <a:ext cx="625475" cy="623887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98844">
                <a:schemeClr val="accent1"/>
              </a:gs>
            </a:gsLst>
            <a:path path="shape">
              <a:fillToRect l="50000" t="50000" r="50000" b="50000"/>
            </a:path>
            <a:tileRect/>
          </a:gra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zh-CN" dirty="0">
                <a:solidFill>
                  <a:srgbClr val="FFFFFF"/>
                </a:solidFill>
                <a:latin typeface="微软雅黑" panose="020B0503020204020204" pitchFamily="34" charset="-122"/>
              </a:rPr>
              <a:t>06</a:t>
            </a:r>
            <a:endParaRPr lang="zh-CN" altLang="en-US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19" name="MH_Other_15"/>
          <p:cNvSpPr/>
          <p:nvPr>
            <p:custDataLst>
              <p:tags r:id="rId16"/>
            </p:custDataLst>
          </p:nvPr>
        </p:nvSpPr>
        <p:spPr>
          <a:xfrm>
            <a:off x="4049746" y="3313114"/>
            <a:ext cx="625475" cy="625475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98844">
                <a:schemeClr val="accent1"/>
              </a:gs>
            </a:gsLst>
            <a:path path="shape">
              <a:fillToRect l="50000" t="50000" r="50000" b="50000"/>
            </a:path>
            <a:tileRect/>
          </a:gra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zh-CN" dirty="0">
                <a:solidFill>
                  <a:srgbClr val="FFFFFF"/>
                </a:solidFill>
                <a:latin typeface="微软雅黑" panose="020B0503020204020204" pitchFamily="34" charset="-122"/>
              </a:rPr>
              <a:t>07</a:t>
            </a:r>
            <a:endParaRPr lang="zh-CN" altLang="en-US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20" name="MH_Other_16"/>
          <p:cNvSpPr/>
          <p:nvPr>
            <p:custDataLst>
              <p:tags r:id="rId17"/>
            </p:custDataLst>
          </p:nvPr>
        </p:nvSpPr>
        <p:spPr>
          <a:xfrm>
            <a:off x="4459321" y="2325689"/>
            <a:ext cx="625475" cy="625475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98844">
                <a:schemeClr val="accent1"/>
              </a:gs>
            </a:gsLst>
            <a:path path="shape">
              <a:fillToRect l="50000" t="50000" r="50000" b="50000"/>
            </a:path>
            <a:tileRect/>
          </a:gra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zh-CN" dirty="0">
                <a:solidFill>
                  <a:srgbClr val="FFFFFF"/>
                </a:solidFill>
                <a:latin typeface="微软雅黑" panose="020B0503020204020204" pitchFamily="34" charset="-122"/>
              </a:rPr>
              <a:t>08</a:t>
            </a:r>
            <a:endParaRPr lang="zh-CN" altLang="en-US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21" name="MH_Title_1"/>
          <p:cNvSpPr/>
          <p:nvPr>
            <p:custDataLst>
              <p:tags r:id="rId18"/>
            </p:custDataLst>
          </p:nvPr>
        </p:nvSpPr>
        <p:spPr>
          <a:xfrm>
            <a:off x="5283233" y="3149601"/>
            <a:ext cx="952500" cy="9525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254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Autofit/>
          </a:bodyPr>
          <a:lstStyle/>
          <a:p>
            <a:pPr algn="ctr">
              <a:defRPr/>
            </a:pPr>
            <a:r>
              <a:rPr lang="en-US" altLang="zh-CN" sz="6000" b="1" dirty="0">
                <a:solidFill>
                  <a:srgbClr val="FFFFFF"/>
                </a:solidFill>
              </a:rPr>
              <a:t>C</a:t>
            </a:r>
            <a:endParaRPr lang="zh-CN" altLang="en-US" sz="6000" b="1" dirty="0">
              <a:solidFill>
                <a:srgbClr val="FFFFFF"/>
              </a:solidFill>
            </a:endParaRPr>
          </a:p>
        </p:txBody>
      </p:sp>
      <p:sp>
        <p:nvSpPr>
          <p:cNvPr id="22" name="MH_SubTitle_5"/>
          <p:cNvSpPr/>
          <p:nvPr>
            <p:custDataLst>
              <p:tags r:id="rId19"/>
            </p:custDataLst>
          </p:nvPr>
        </p:nvSpPr>
        <p:spPr>
          <a:xfrm>
            <a:off x="5114957" y="5353051"/>
            <a:ext cx="3425755" cy="368300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zh-CN" altLang="en-US" sz="1500" dirty="0"/>
              <a:t>语法限制不太严格，程序设计自由度大</a:t>
            </a:r>
            <a:endParaRPr lang="en-US" altLang="zh-CN" sz="1500" dirty="0"/>
          </a:p>
        </p:txBody>
      </p:sp>
      <p:sp>
        <p:nvSpPr>
          <p:cNvPr id="23" name="MH_SubTitle_2"/>
          <p:cNvSpPr/>
          <p:nvPr>
            <p:custDataLst>
              <p:tags r:id="rId20"/>
            </p:custDataLst>
          </p:nvPr>
        </p:nvSpPr>
        <p:spPr>
          <a:xfrm>
            <a:off x="7085046" y="2376488"/>
            <a:ext cx="1281113" cy="368300"/>
          </a:xfrm>
          <a:prstGeom prst="rect">
            <a:avLst/>
          </a:prstGeom>
        </p:spPr>
        <p:txBody>
          <a:bodyPr anchor="ctr">
            <a:normAutofit lnSpcReduction="10000"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sz="1600" dirty="0"/>
              <a:t>运算符丰富</a:t>
            </a:r>
            <a:endParaRPr lang="en-US" altLang="zh-CN" sz="1600" dirty="0"/>
          </a:p>
        </p:txBody>
      </p:sp>
      <p:sp>
        <p:nvSpPr>
          <p:cNvPr id="24" name="MH_SubTitle_3"/>
          <p:cNvSpPr/>
          <p:nvPr>
            <p:custDataLst>
              <p:tags r:id="rId21"/>
            </p:custDataLst>
          </p:nvPr>
        </p:nvSpPr>
        <p:spPr>
          <a:xfrm>
            <a:off x="7494621" y="3417889"/>
            <a:ext cx="1652379" cy="366713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sz="1500" dirty="0"/>
              <a:t> 数据类型丰富</a:t>
            </a:r>
            <a:endParaRPr lang="en-US" altLang="zh-CN" sz="1500" dirty="0"/>
          </a:p>
        </p:txBody>
      </p:sp>
      <p:sp>
        <p:nvSpPr>
          <p:cNvPr id="25" name="MH_SubTitle_4"/>
          <p:cNvSpPr/>
          <p:nvPr>
            <p:custDataLst>
              <p:tags r:id="rId22"/>
            </p:custDataLst>
          </p:nvPr>
        </p:nvSpPr>
        <p:spPr>
          <a:xfrm>
            <a:off x="7097744" y="4545013"/>
            <a:ext cx="4683126" cy="3683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sz="1500" dirty="0"/>
              <a:t>具有结构化的控制语句</a:t>
            </a:r>
            <a:endParaRPr lang="en-US" altLang="zh-CN" sz="1500" dirty="0"/>
          </a:p>
          <a:p>
            <a:pPr>
              <a:lnSpc>
                <a:spcPct val="120000"/>
              </a:lnSpc>
              <a:defRPr/>
            </a:pPr>
            <a:r>
              <a:rPr lang="zh-CN" altLang="en-US" sz="1500" dirty="0"/>
              <a:t>用函数作为程序的模块单位，便于实现程序的模块化</a:t>
            </a:r>
            <a:endParaRPr lang="en-US" altLang="zh-CN" sz="1500" dirty="0"/>
          </a:p>
          <a:p>
            <a:pPr>
              <a:lnSpc>
                <a:spcPct val="120000"/>
              </a:lnSpc>
              <a:defRPr/>
            </a:pPr>
            <a:r>
              <a:rPr lang="en-US" altLang="zh-CN" sz="1500" dirty="0"/>
              <a:t>C</a:t>
            </a:r>
            <a:r>
              <a:rPr lang="zh-CN" altLang="en-US" sz="1500" dirty="0"/>
              <a:t>语言是完全模块化和结构化的语言</a:t>
            </a:r>
            <a:endParaRPr lang="en-US" altLang="zh-CN" sz="1500" dirty="0"/>
          </a:p>
        </p:txBody>
      </p:sp>
      <p:sp>
        <p:nvSpPr>
          <p:cNvPr id="26" name="MH_SubTitle_8"/>
          <p:cNvSpPr/>
          <p:nvPr>
            <p:custDataLst>
              <p:tags r:id="rId23"/>
            </p:custDataLst>
          </p:nvPr>
        </p:nvSpPr>
        <p:spPr>
          <a:xfrm>
            <a:off x="937279" y="2376488"/>
            <a:ext cx="3476005" cy="3683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20000"/>
              </a:lnSpc>
              <a:defRPr/>
            </a:pPr>
            <a:r>
              <a:rPr lang="zh-CN" altLang="en-US" sz="1500" dirty="0"/>
              <a:t>生成目标代码质量高，程序执行效率高</a:t>
            </a:r>
            <a:endParaRPr lang="en-US" altLang="zh-CN" sz="1500" dirty="0"/>
          </a:p>
        </p:txBody>
      </p:sp>
      <p:sp>
        <p:nvSpPr>
          <p:cNvPr id="27" name="MH_SubTitle_7"/>
          <p:cNvSpPr/>
          <p:nvPr>
            <p:custDataLst>
              <p:tags r:id="rId24"/>
            </p:custDataLst>
          </p:nvPr>
        </p:nvSpPr>
        <p:spPr>
          <a:xfrm>
            <a:off x="2408270" y="3417889"/>
            <a:ext cx="1616075" cy="366713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20000"/>
              </a:lnSpc>
              <a:defRPr/>
            </a:pPr>
            <a:r>
              <a:rPr lang="zh-CN" altLang="en-US" sz="1500" dirty="0"/>
              <a:t>程序可移植性好</a:t>
            </a:r>
            <a:endParaRPr lang="en-US" altLang="zh-CN" sz="1500" dirty="0"/>
          </a:p>
        </p:txBody>
      </p:sp>
      <p:sp>
        <p:nvSpPr>
          <p:cNvPr id="28" name="MH_SubTitle_6"/>
          <p:cNvSpPr/>
          <p:nvPr>
            <p:custDataLst>
              <p:tags r:id="rId25"/>
            </p:custDataLst>
          </p:nvPr>
        </p:nvSpPr>
        <p:spPr>
          <a:xfrm>
            <a:off x="509896" y="4300539"/>
            <a:ext cx="3903387" cy="1868831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20000"/>
              </a:lnSpc>
              <a:defRPr/>
            </a:pPr>
            <a:r>
              <a:rPr lang="zh-CN" altLang="en-US" sz="1500" dirty="0"/>
              <a:t>允许直接访问物理地址</a:t>
            </a:r>
            <a:endParaRPr lang="en-US" altLang="zh-CN" sz="1500" dirty="0"/>
          </a:p>
          <a:p>
            <a:pPr algn="r">
              <a:lnSpc>
                <a:spcPct val="120000"/>
              </a:lnSpc>
              <a:defRPr/>
            </a:pPr>
            <a:r>
              <a:rPr lang="zh-CN" altLang="en-US" sz="1500" dirty="0"/>
              <a:t>能进行位</a:t>
            </a:r>
            <a:r>
              <a:rPr lang="en-US" altLang="zh-CN" sz="1500" dirty="0"/>
              <a:t>(bit)</a:t>
            </a:r>
            <a:r>
              <a:rPr lang="zh-CN" altLang="en-US" sz="1500" dirty="0"/>
              <a:t>操作</a:t>
            </a:r>
            <a:endParaRPr lang="en-US" altLang="zh-CN" sz="1500" dirty="0"/>
          </a:p>
          <a:p>
            <a:pPr algn="r">
              <a:lnSpc>
                <a:spcPct val="120000"/>
              </a:lnSpc>
              <a:defRPr/>
            </a:pPr>
            <a:r>
              <a:rPr lang="zh-CN" altLang="en-US" sz="1500" dirty="0"/>
              <a:t>能实现汇编语言的大部分功能</a:t>
            </a:r>
            <a:endParaRPr lang="en-US" altLang="zh-CN" sz="1500" dirty="0"/>
          </a:p>
          <a:p>
            <a:pPr algn="r">
              <a:lnSpc>
                <a:spcPct val="120000"/>
              </a:lnSpc>
              <a:defRPr/>
            </a:pPr>
            <a:r>
              <a:rPr lang="zh-CN" altLang="en-US" sz="1500" dirty="0"/>
              <a:t>可以直接对硬件进行操作</a:t>
            </a:r>
            <a:endParaRPr lang="en-US" altLang="zh-CN" sz="1500" dirty="0"/>
          </a:p>
          <a:p>
            <a:pPr algn="r">
              <a:lnSpc>
                <a:spcPct val="120000"/>
              </a:lnSpc>
              <a:defRPr/>
            </a:pPr>
            <a:r>
              <a:rPr lang="zh-CN" altLang="en-US" sz="1500" dirty="0"/>
              <a:t>因此</a:t>
            </a:r>
            <a:r>
              <a:rPr lang="en-US" altLang="zh-CN" sz="1500" dirty="0"/>
              <a:t>C</a:t>
            </a:r>
            <a:r>
              <a:rPr lang="zh-CN" altLang="en-US" sz="1500" dirty="0"/>
              <a:t>语言既具有高级语言的功能，又具有低级语言的许多功能，可用来编写系统软件</a:t>
            </a:r>
          </a:p>
        </p:txBody>
      </p:sp>
    </p:spTree>
    <p:extLst>
      <p:ext uri="{BB962C8B-B14F-4D97-AF65-F5344CB8AC3E}">
        <p14:creationId xmlns:p14="http://schemas.microsoft.com/office/powerpoint/2010/main" val="2363057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最简单的</a:t>
            </a:r>
            <a:r>
              <a:rPr lang="en-US" altLang="zh-CN" dirty="0"/>
              <a:t>C</a:t>
            </a:r>
            <a:r>
              <a:rPr lang="zh-CN" altLang="en-US" dirty="0"/>
              <a:t>语言程序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765877"/>
            <a:ext cx="7232374" cy="589584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sz="2400" dirty="0">
                <a:solidFill>
                  <a:schemeClr val="accent1"/>
                </a:solidFill>
              </a:rPr>
              <a:t>【</a:t>
            </a:r>
            <a:r>
              <a:rPr lang="zh-CN" altLang="en-US" sz="2400" dirty="0">
                <a:solidFill>
                  <a:schemeClr val="accent1"/>
                </a:solidFill>
              </a:rPr>
              <a:t>例</a:t>
            </a:r>
            <a:r>
              <a:rPr lang="en-US" altLang="zh-CN" sz="2400" dirty="0">
                <a:solidFill>
                  <a:schemeClr val="accent1"/>
                </a:solidFill>
              </a:rPr>
              <a:t>1.1】</a:t>
            </a:r>
            <a:r>
              <a:rPr lang="zh-CN" altLang="en-US" sz="2400" dirty="0">
                <a:solidFill>
                  <a:schemeClr val="accent1"/>
                </a:solidFill>
              </a:rPr>
              <a:t>要求在屏幕上输出：</a:t>
            </a:r>
            <a:r>
              <a:rPr lang="en-US" altLang="zh-CN" sz="2400" dirty="0">
                <a:solidFill>
                  <a:schemeClr val="accent1"/>
                </a:solidFill>
              </a:rPr>
              <a:t>This is a C program.</a:t>
            </a:r>
          </a:p>
        </p:txBody>
      </p:sp>
      <p:sp>
        <p:nvSpPr>
          <p:cNvPr id="4" name="矩形 3"/>
          <p:cNvSpPr/>
          <p:nvPr/>
        </p:nvSpPr>
        <p:spPr>
          <a:xfrm>
            <a:off x="1060173" y="2355461"/>
            <a:ext cx="677186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/>
              <a:t>解题思路</a:t>
            </a:r>
            <a:r>
              <a:rPr lang="en-US" altLang="zh-CN" sz="2000" b="1" dirty="0"/>
              <a:t>: </a:t>
            </a:r>
            <a:r>
              <a:rPr lang="zh-CN" altLang="en-US" sz="2000" dirty="0"/>
              <a:t>在主函数中用</a:t>
            </a:r>
            <a:r>
              <a:rPr lang="en-US" altLang="zh-CN" sz="2000" dirty="0" err="1"/>
              <a:t>printf</a:t>
            </a:r>
            <a:r>
              <a:rPr lang="zh-CN" altLang="en-US" sz="2000" dirty="0"/>
              <a:t>函数原样输出以上文字。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1060173" y="2945045"/>
            <a:ext cx="7010401" cy="1680814"/>
          </a:xfrm>
          <a:prstGeom prst="roundRect">
            <a:avLst>
              <a:gd name="adj" fmla="val 374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zh-CN" altLang="en-US" sz="1600" dirty="0"/>
              <a:t>#include &lt;stdio.</a:t>
            </a:r>
            <a:r>
              <a:rPr lang="zh-CN" altLang="en-US" sz="1600"/>
              <a:t>h&gt;	</a:t>
            </a:r>
            <a:r>
              <a:rPr lang="en-US" altLang="zh-CN" sz="1600"/>
              <a:t>		</a:t>
            </a:r>
            <a:r>
              <a:rPr lang="zh-CN" altLang="en-US" sz="1600">
                <a:solidFill>
                  <a:srgbClr val="008000"/>
                </a:solidFill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</a:rPr>
              <a:t>这是编译预处理指令</a:t>
            </a:r>
          </a:p>
          <a:p>
            <a:r>
              <a:rPr lang="zh-CN" altLang="en-US" sz="1600" dirty="0"/>
              <a:t>int </a:t>
            </a:r>
            <a:r>
              <a:rPr lang="zh-CN" altLang="en-US" sz="1600"/>
              <a:t>main()			</a:t>
            </a:r>
            <a:r>
              <a:rPr lang="en-US" altLang="zh-CN" sz="1600"/>
              <a:t>	</a:t>
            </a:r>
            <a:r>
              <a:rPr lang="zh-CN" altLang="en-US" sz="1600">
                <a:solidFill>
                  <a:srgbClr val="008000"/>
                </a:solidFill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</a:rPr>
              <a:t>定义主函数 </a:t>
            </a:r>
          </a:p>
          <a:p>
            <a:r>
              <a:rPr lang="zh-CN" altLang="en-US" sz="1600"/>
              <a:t>{			</a:t>
            </a:r>
            <a:r>
              <a:rPr lang="en-US" altLang="zh-CN" sz="1600"/>
              <a:t>	</a:t>
            </a:r>
            <a:r>
              <a:rPr lang="zh-CN" altLang="en-US" sz="1600">
                <a:solidFill>
                  <a:srgbClr val="008000"/>
                </a:solidFill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</a:rPr>
              <a:t>函数开始的标志 </a:t>
            </a:r>
          </a:p>
          <a:p>
            <a:r>
              <a:rPr lang="zh-CN" altLang="en-US" sz="1600" dirty="0"/>
              <a:t>    </a:t>
            </a:r>
            <a:r>
              <a:rPr lang="en-US" altLang="zh-CN" sz="1600" dirty="0" err="1"/>
              <a:t>printf</a:t>
            </a:r>
            <a:r>
              <a:rPr lang="en-US" altLang="zh-CN" sz="1600" dirty="0"/>
              <a:t>("This is a C program.\n</a:t>
            </a:r>
            <a:r>
              <a:rPr lang="en-US" altLang="zh-CN" sz="1600"/>
              <a:t>")</a:t>
            </a:r>
            <a:r>
              <a:rPr lang="zh-CN" altLang="en-US" sz="1600"/>
              <a:t>;	</a:t>
            </a:r>
            <a:r>
              <a:rPr lang="zh-CN" altLang="en-US" sz="1600">
                <a:solidFill>
                  <a:srgbClr val="008000"/>
                </a:solidFill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</a:rPr>
              <a:t>输出所指定的一行信息</a:t>
            </a:r>
            <a:r>
              <a:rPr lang="zh-CN" altLang="en-US" sz="1600" dirty="0">
                <a:solidFill>
                  <a:srgbClr val="0070C0"/>
                </a:solidFill>
              </a:rPr>
              <a:t> </a:t>
            </a:r>
          </a:p>
          <a:p>
            <a:r>
              <a:rPr lang="zh-CN" altLang="en-US" sz="1600" dirty="0"/>
              <a:t>    return </a:t>
            </a:r>
            <a:r>
              <a:rPr lang="zh-CN" altLang="en-US" sz="1600"/>
              <a:t>0;			</a:t>
            </a:r>
            <a:r>
              <a:rPr lang="zh-CN" altLang="en-US" sz="1600">
                <a:solidFill>
                  <a:srgbClr val="008000"/>
                </a:solidFill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</a:rPr>
              <a:t>函数执行完毕时返回函数值0</a:t>
            </a:r>
          </a:p>
          <a:p>
            <a:r>
              <a:rPr lang="zh-CN" altLang="en-US" sz="1600"/>
              <a:t>}			</a:t>
            </a:r>
            <a:r>
              <a:rPr lang="en-US" altLang="zh-CN" sz="1600"/>
              <a:t>	</a:t>
            </a:r>
            <a:r>
              <a:rPr lang="zh-CN" altLang="en-US" sz="1600">
                <a:solidFill>
                  <a:srgbClr val="008000"/>
                </a:solidFill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</a:rPr>
              <a:t>函数结束的标志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25386" y="4887869"/>
            <a:ext cx="3657600" cy="819150"/>
          </a:xfrm>
          <a:prstGeom prst="rect">
            <a:avLst/>
          </a:prstGeom>
        </p:spPr>
      </p:pic>
      <p:sp>
        <p:nvSpPr>
          <p:cNvPr id="9" name="折角形 8"/>
          <p:cNvSpPr/>
          <p:nvPr/>
        </p:nvSpPr>
        <p:spPr>
          <a:xfrm>
            <a:off x="8292547" y="494334"/>
            <a:ext cx="3644349" cy="5807075"/>
          </a:xfrm>
          <a:prstGeom prst="foldedCorner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18" name="组合 17"/>
          <p:cNvGrpSpPr/>
          <p:nvPr/>
        </p:nvGrpSpPr>
        <p:grpSpPr>
          <a:xfrm>
            <a:off x="8497957" y="661625"/>
            <a:ext cx="1905500" cy="560717"/>
            <a:chOff x="8656983" y="1203671"/>
            <a:chExt cx="1905500" cy="497504"/>
          </a:xfrm>
        </p:grpSpPr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56983" y="1203671"/>
              <a:ext cx="487017" cy="487017"/>
            </a:xfrm>
            <a:prstGeom prst="rect">
              <a:avLst/>
            </a:prstGeom>
          </p:spPr>
        </p:pic>
        <p:sp>
          <p:nvSpPr>
            <p:cNvPr id="13" name="文本框 12"/>
            <p:cNvSpPr txBox="1"/>
            <p:nvPr/>
          </p:nvSpPr>
          <p:spPr>
            <a:xfrm>
              <a:off x="9253331" y="1331843"/>
              <a:ext cx="12423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程序分析</a:t>
              </a:r>
            </a:p>
          </p:txBody>
        </p:sp>
        <p:cxnSp>
          <p:nvCxnSpPr>
            <p:cNvPr id="15" name="直接连接符 14"/>
            <p:cNvCxnSpPr/>
            <p:nvPr/>
          </p:nvCxnSpPr>
          <p:spPr>
            <a:xfrm>
              <a:off x="8656983" y="1690688"/>
              <a:ext cx="19055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文本框 16"/>
          <p:cNvSpPr txBox="1"/>
          <p:nvPr/>
        </p:nvSpPr>
        <p:spPr>
          <a:xfrm>
            <a:off x="8415131" y="1228993"/>
            <a:ext cx="339918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b="1" dirty="0">
                <a:solidFill>
                  <a:srgbClr val="FFFF00"/>
                </a:solidFill>
              </a:rPr>
              <a:t>main</a:t>
            </a:r>
            <a:r>
              <a:rPr lang="zh-CN" altLang="en-US" sz="1200" dirty="0">
                <a:solidFill>
                  <a:schemeClr val="bg1"/>
                </a:solidFill>
              </a:rPr>
              <a:t>是函数的名字，表示“主函数”；每一个</a:t>
            </a:r>
            <a:r>
              <a:rPr lang="en-US" altLang="zh-CN" sz="1200" dirty="0">
                <a:solidFill>
                  <a:schemeClr val="bg1"/>
                </a:solidFill>
              </a:rPr>
              <a:t>C</a:t>
            </a:r>
            <a:r>
              <a:rPr lang="zh-CN" altLang="en-US" sz="1200" dirty="0">
                <a:solidFill>
                  <a:schemeClr val="bg1"/>
                </a:solidFill>
              </a:rPr>
              <a:t>语言程序都必须有一个 </a:t>
            </a:r>
            <a:r>
              <a:rPr lang="en-US" altLang="zh-CN" sz="1200" dirty="0">
                <a:solidFill>
                  <a:schemeClr val="bg1"/>
                </a:solidFill>
              </a:rPr>
              <a:t>main </a:t>
            </a:r>
            <a:r>
              <a:rPr lang="zh-CN" altLang="en-US" sz="1200" dirty="0">
                <a:solidFill>
                  <a:schemeClr val="bg1"/>
                </a:solidFill>
              </a:rPr>
              <a:t>函数。</a:t>
            </a:r>
            <a:endParaRPr lang="en-US" altLang="zh-CN" sz="12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chemeClr val="bg1"/>
                </a:solidFill>
              </a:rPr>
              <a:t>main</a:t>
            </a:r>
            <a:r>
              <a:rPr lang="zh-CN" altLang="en-US" sz="1200" dirty="0">
                <a:solidFill>
                  <a:schemeClr val="bg1"/>
                </a:solidFill>
              </a:rPr>
              <a:t>前面的</a:t>
            </a:r>
            <a:r>
              <a:rPr lang="en-US" altLang="zh-CN" sz="1400" b="1" dirty="0" err="1">
                <a:solidFill>
                  <a:srgbClr val="FFFF00"/>
                </a:solidFill>
              </a:rPr>
              <a:t>int</a:t>
            </a:r>
            <a:r>
              <a:rPr lang="zh-CN" altLang="en-US" sz="1200" dirty="0">
                <a:solidFill>
                  <a:schemeClr val="bg1"/>
                </a:solidFill>
              </a:rPr>
              <a:t>表示此函数的类型是</a:t>
            </a:r>
            <a:r>
              <a:rPr lang="en-US" altLang="zh-CN" sz="1200" dirty="0" err="1">
                <a:solidFill>
                  <a:schemeClr val="bg1"/>
                </a:solidFill>
              </a:rPr>
              <a:t>int</a:t>
            </a:r>
            <a:r>
              <a:rPr lang="zh-CN" altLang="en-US" sz="1200" dirty="0">
                <a:solidFill>
                  <a:schemeClr val="bg1"/>
                </a:solidFill>
              </a:rPr>
              <a:t>类型</a:t>
            </a:r>
            <a:r>
              <a:rPr lang="en-US" altLang="zh-CN" sz="1200" dirty="0">
                <a:solidFill>
                  <a:schemeClr val="bg1"/>
                </a:solidFill>
              </a:rPr>
              <a:t>(</a:t>
            </a:r>
            <a:r>
              <a:rPr lang="zh-CN" altLang="en-US" sz="1200" dirty="0">
                <a:solidFill>
                  <a:schemeClr val="bg1"/>
                </a:solidFill>
              </a:rPr>
              <a:t>整型</a:t>
            </a:r>
            <a:r>
              <a:rPr lang="en-US" altLang="zh-CN" sz="1200" dirty="0">
                <a:solidFill>
                  <a:schemeClr val="bg1"/>
                </a:solidFill>
              </a:rPr>
              <a:t>)</a:t>
            </a:r>
            <a:r>
              <a:rPr lang="zh-CN" altLang="en-US" sz="1200" dirty="0">
                <a:solidFill>
                  <a:schemeClr val="bg1"/>
                </a:solidFill>
              </a:rPr>
              <a:t>，即在执行主函数后会得到一个值</a:t>
            </a:r>
            <a:r>
              <a:rPr lang="en-US" altLang="zh-CN" sz="1200" dirty="0">
                <a:solidFill>
                  <a:schemeClr val="bg1"/>
                </a:solidFill>
              </a:rPr>
              <a:t>(</a:t>
            </a:r>
            <a:r>
              <a:rPr lang="zh-CN" altLang="en-US" sz="1200" dirty="0">
                <a:solidFill>
                  <a:schemeClr val="bg1"/>
                </a:solidFill>
              </a:rPr>
              <a:t>即函数值</a:t>
            </a:r>
            <a:r>
              <a:rPr lang="en-US" altLang="zh-CN" sz="1200" dirty="0">
                <a:solidFill>
                  <a:schemeClr val="bg1"/>
                </a:solidFill>
              </a:rPr>
              <a:t>)</a:t>
            </a:r>
            <a:r>
              <a:rPr lang="zh-CN" altLang="en-US" sz="1200" dirty="0">
                <a:solidFill>
                  <a:schemeClr val="bg1"/>
                </a:solidFill>
              </a:rPr>
              <a:t>，其值为整型。</a:t>
            </a:r>
            <a:endParaRPr lang="en-US" altLang="zh-CN" sz="12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b="1" dirty="0">
                <a:solidFill>
                  <a:srgbClr val="FFFF00"/>
                </a:solidFill>
              </a:rPr>
              <a:t>return 0;</a:t>
            </a:r>
            <a:r>
              <a:rPr lang="zh-CN" altLang="en-US" sz="1200" dirty="0">
                <a:solidFill>
                  <a:schemeClr val="bg1"/>
                </a:solidFill>
              </a:rPr>
              <a:t>的作用是当</a:t>
            </a:r>
            <a:r>
              <a:rPr lang="en-US" altLang="zh-CN" sz="1200" dirty="0">
                <a:solidFill>
                  <a:schemeClr val="bg1"/>
                </a:solidFill>
              </a:rPr>
              <a:t>main</a:t>
            </a:r>
            <a:r>
              <a:rPr lang="zh-CN" altLang="en-US" sz="1200" dirty="0">
                <a:solidFill>
                  <a:schemeClr val="bg1"/>
                </a:solidFill>
              </a:rPr>
              <a:t>函数执行结束前将整数</a:t>
            </a:r>
            <a:r>
              <a:rPr lang="en-US" altLang="zh-CN" sz="1200" dirty="0">
                <a:solidFill>
                  <a:schemeClr val="bg1"/>
                </a:solidFill>
              </a:rPr>
              <a:t>0</a:t>
            </a:r>
            <a:r>
              <a:rPr lang="zh-CN" altLang="en-US" sz="1200" dirty="0">
                <a:solidFill>
                  <a:schemeClr val="bg1"/>
                </a:solidFill>
              </a:rPr>
              <a:t>作为函数值，返回到调用函数处。</a:t>
            </a:r>
            <a:endParaRPr lang="en-US" altLang="zh-CN" sz="12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bg1"/>
                </a:solidFill>
              </a:rPr>
              <a:t>函数体由花括号</a:t>
            </a:r>
            <a:r>
              <a:rPr lang="en-US" altLang="zh-CN" sz="1400" b="1" dirty="0">
                <a:solidFill>
                  <a:srgbClr val="FFFF00"/>
                </a:solidFill>
              </a:rPr>
              <a:t>{}</a:t>
            </a:r>
            <a:r>
              <a:rPr lang="zh-CN" altLang="en-US" sz="1200" dirty="0">
                <a:solidFill>
                  <a:schemeClr val="bg1"/>
                </a:solidFill>
              </a:rPr>
              <a:t>括起来。</a:t>
            </a:r>
            <a:endParaRPr lang="en-US" altLang="zh-CN" sz="12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b="1" dirty="0" err="1">
                <a:solidFill>
                  <a:srgbClr val="FFFF00"/>
                </a:solidFill>
              </a:rPr>
              <a:t>printf</a:t>
            </a:r>
            <a:r>
              <a:rPr lang="zh-CN" altLang="en-US" sz="1200" dirty="0">
                <a:solidFill>
                  <a:schemeClr val="bg1"/>
                </a:solidFill>
              </a:rPr>
              <a:t>是</a:t>
            </a:r>
            <a:r>
              <a:rPr lang="en-US" altLang="zh-CN" sz="1200" dirty="0">
                <a:solidFill>
                  <a:schemeClr val="bg1"/>
                </a:solidFill>
              </a:rPr>
              <a:t>C</a:t>
            </a:r>
            <a:r>
              <a:rPr lang="zh-CN" altLang="en-US" sz="1200" dirty="0">
                <a:solidFill>
                  <a:schemeClr val="bg1"/>
                </a:solidFill>
              </a:rPr>
              <a:t>编译系统提供的函数库中的输出函数</a:t>
            </a:r>
            <a:r>
              <a:rPr lang="en-US" altLang="zh-CN" sz="1200" dirty="0">
                <a:solidFill>
                  <a:schemeClr val="bg1"/>
                </a:solidFill>
              </a:rPr>
              <a:t>(</a:t>
            </a:r>
            <a:r>
              <a:rPr lang="zh-CN" altLang="en-US" sz="1200" dirty="0">
                <a:solidFill>
                  <a:schemeClr val="bg1"/>
                </a:solidFill>
              </a:rPr>
              <a:t>详见第</a:t>
            </a:r>
            <a:r>
              <a:rPr lang="en-US" altLang="zh-CN" sz="1200" dirty="0">
                <a:solidFill>
                  <a:schemeClr val="bg1"/>
                </a:solidFill>
              </a:rPr>
              <a:t>4</a:t>
            </a:r>
            <a:r>
              <a:rPr lang="zh-CN" altLang="en-US" sz="1200" dirty="0">
                <a:solidFill>
                  <a:schemeClr val="bg1"/>
                </a:solidFill>
              </a:rPr>
              <a:t>章</a:t>
            </a:r>
            <a:r>
              <a:rPr lang="en-US" altLang="zh-CN" sz="1200" dirty="0">
                <a:solidFill>
                  <a:schemeClr val="bg1"/>
                </a:solidFill>
              </a:rPr>
              <a:t>)</a:t>
            </a:r>
            <a:r>
              <a:rPr lang="zh-CN" altLang="en-US" sz="1200" dirty="0">
                <a:solidFill>
                  <a:schemeClr val="bg1"/>
                </a:solidFill>
              </a:rPr>
              <a:t>。</a:t>
            </a:r>
            <a:r>
              <a:rPr lang="en-US" altLang="zh-CN" sz="1200" dirty="0" err="1">
                <a:solidFill>
                  <a:schemeClr val="bg1"/>
                </a:solidFill>
              </a:rPr>
              <a:t>printf</a:t>
            </a:r>
            <a:r>
              <a:rPr lang="zh-CN" altLang="en-US" sz="1200" dirty="0">
                <a:solidFill>
                  <a:schemeClr val="bg1"/>
                </a:solidFill>
              </a:rPr>
              <a:t>函数中</a:t>
            </a:r>
            <a:r>
              <a:rPr lang="zh-CN" altLang="en-US" sz="1400" b="1" dirty="0">
                <a:solidFill>
                  <a:srgbClr val="FFFF00"/>
                </a:solidFill>
              </a:rPr>
              <a:t>双引号</a:t>
            </a:r>
            <a:r>
              <a:rPr lang="zh-CN" altLang="en-US" sz="1200" dirty="0">
                <a:solidFill>
                  <a:schemeClr val="bg1"/>
                </a:solidFill>
              </a:rPr>
              <a:t>内的字符串</a:t>
            </a:r>
            <a:r>
              <a:rPr lang="en-US" altLang="zh-CN" sz="1200" dirty="0">
                <a:solidFill>
                  <a:schemeClr val="bg1"/>
                </a:solidFill>
              </a:rPr>
              <a:t>″This is a C program.″</a:t>
            </a:r>
            <a:r>
              <a:rPr lang="zh-CN" altLang="en-US" sz="1200" dirty="0">
                <a:solidFill>
                  <a:schemeClr val="bg1"/>
                </a:solidFill>
              </a:rPr>
              <a:t>按原样输出。</a:t>
            </a:r>
            <a:r>
              <a:rPr lang="en-US" altLang="zh-CN" sz="1400" b="1" dirty="0">
                <a:solidFill>
                  <a:srgbClr val="FFFF00"/>
                </a:solidFill>
              </a:rPr>
              <a:t>\n</a:t>
            </a:r>
            <a:r>
              <a:rPr lang="zh-CN" altLang="en-US" sz="1200" dirty="0">
                <a:solidFill>
                  <a:schemeClr val="bg1"/>
                </a:solidFill>
              </a:rPr>
              <a:t>是换行符，即在输出</a:t>
            </a:r>
            <a:r>
              <a:rPr lang="en-US" altLang="zh-CN" sz="1200" dirty="0">
                <a:solidFill>
                  <a:schemeClr val="bg1"/>
                </a:solidFill>
              </a:rPr>
              <a:t>″This is a C program.″</a:t>
            </a:r>
            <a:r>
              <a:rPr lang="zh-CN" altLang="en-US" sz="1200" dirty="0">
                <a:solidFill>
                  <a:schemeClr val="bg1"/>
                </a:solidFill>
              </a:rPr>
              <a:t>后，显示屏上的光标位置移到下一行的开头。</a:t>
            </a:r>
            <a:endParaRPr lang="en-US" altLang="zh-CN" sz="12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bg1"/>
                </a:solidFill>
              </a:rPr>
              <a:t>每个语句最后都有一个</a:t>
            </a:r>
            <a:r>
              <a:rPr lang="zh-CN" altLang="en-US" sz="1400" b="1" dirty="0">
                <a:solidFill>
                  <a:srgbClr val="FFFF00"/>
                </a:solidFill>
              </a:rPr>
              <a:t>分号</a:t>
            </a:r>
            <a:r>
              <a:rPr lang="zh-CN" altLang="en-US" sz="1200" dirty="0">
                <a:solidFill>
                  <a:schemeClr val="bg1"/>
                </a:solidFill>
              </a:rPr>
              <a:t>，表示语句结束。</a:t>
            </a:r>
          </a:p>
        </p:txBody>
      </p:sp>
    </p:spTree>
    <p:extLst>
      <p:ext uri="{BB962C8B-B14F-4D97-AF65-F5344CB8AC3E}">
        <p14:creationId xmlns:p14="http://schemas.microsoft.com/office/powerpoint/2010/main" val="30636122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最简单的</a:t>
            </a:r>
            <a:r>
              <a:rPr lang="en-US" altLang="zh-CN" dirty="0"/>
              <a:t>C</a:t>
            </a:r>
            <a:r>
              <a:rPr lang="zh-CN" altLang="en-US" dirty="0"/>
              <a:t>语言程序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765877"/>
            <a:ext cx="7232374" cy="589584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sz="2400" dirty="0">
                <a:solidFill>
                  <a:schemeClr val="accent1"/>
                </a:solidFill>
              </a:rPr>
              <a:t>【</a:t>
            </a:r>
            <a:r>
              <a:rPr lang="zh-CN" altLang="en-US" sz="2400" dirty="0">
                <a:solidFill>
                  <a:schemeClr val="accent1"/>
                </a:solidFill>
              </a:rPr>
              <a:t>例</a:t>
            </a:r>
            <a:r>
              <a:rPr lang="en-US" altLang="zh-CN" sz="2400" dirty="0">
                <a:solidFill>
                  <a:schemeClr val="accent1"/>
                </a:solidFill>
              </a:rPr>
              <a:t>1.1】</a:t>
            </a:r>
            <a:r>
              <a:rPr lang="zh-CN" altLang="en-US" sz="2400" dirty="0">
                <a:solidFill>
                  <a:schemeClr val="accent1"/>
                </a:solidFill>
              </a:rPr>
              <a:t>要求在屏幕上输出：</a:t>
            </a:r>
            <a:r>
              <a:rPr lang="en-US" altLang="zh-CN" sz="2400" dirty="0">
                <a:solidFill>
                  <a:schemeClr val="accent1"/>
                </a:solidFill>
              </a:rPr>
              <a:t>This is a C program.</a:t>
            </a:r>
          </a:p>
        </p:txBody>
      </p:sp>
      <p:sp>
        <p:nvSpPr>
          <p:cNvPr id="4" name="矩形 3"/>
          <p:cNvSpPr/>
          <p:nvPr/>
        </p:nvSpPr>
        <p:spPr>
          <a:xfrm>
            <a:off x="1060173" y="2355461"/>
            <a:ext cx="677186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/>
              <a:t>解题思路</a:t>
            </a:r>
            <a:r>
              <a:rPr lang="en-US" altLang="zh-CN" sz="2000" b="1" dirty="0"/>
              <a:t>: </a:t>
            </a:r>
            <a:r>
              <a:rPr lang="zh-CN" altLang="en-US" sz="2000" dirty="0"/>
              <a:t>在主函数中用</a:t>
            </a:r>
            <a:r>
              <a:rPr lang="en-US" altLang="zh-CN" sz="2000" dirty="0" err="1"/>
              <a:t>printf</a:t>
            </a:r>
            <a:r>
              <a:rPr lang="zh-CN" altLang="en-US" sz="2000" dirty="0"/>
              <a:t>函数原样输出以上文字。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1060173" y="2945045"/>
            <a:ext cx="7010401" cy="1680814"/>
          </a:xfrm>
          <a:prstGeom prst="roundRect">
            <a:avLst>
              <a:gd name="adj" fmla="val 374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zh-CN" altLang="en-US" sz="1600" dirty="0"/>
              <a:t>#include &lt;stdio.</a:t>
            </a:r>
            <a:r>
              <a:rPr lang="zh-CN" altLang="en-US" sz="1600"/>
              <a:t>h&gt;	</a:t>
            </a:r>
            <a:r>
              <a:rPr lang="en-US" altLang="zh-CN" sz="1600"/>
              <a:t>		</a:t>
            </a:r>
            <a:r>
              <a:rPr lang="zh-CN" altLang="en-US" sz="1600">
                <a:solidFill>
                  <a:srgbClr val="008000"/>
                </a:solidFill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</a:rPr>
              <a:t>这是编译预处理指令</a:t>
            </a:r>
          </a:p>
          <a:p>
            <a:r>
              <a:rPr lang="zh-CN" altLang="en-US" sz="1600" dirty="0"/>
              <a:t>int </a:t>
            </a:r>
            <a:r>
              <a:rPr lang="zh-CN" altLang="en-US" sz="1600"/>
              <a:t>main()			</a:t>
            </a:r>
            <a:r>
              <a:rPr lang="en-US" altLang="zh-CN" sz="1600"/>
              <a:t>	</a:t>
            </a:r>
            <a:r>
              <a:rPr lang="zh-CN" altLang="en-US" sz="1600">
                <a:solidFill>
                  <a:srgbClr val="008000"/>
                </a:solidFill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</a:rPr>
              <a:t>定义主函数 </a:t>
            </a:r>
          </a:p>
          <a:p>
            <a:r>
              <a:rPr lang="zh-CN" altLang="en-US" sz="1600"/>
              <a:t>{			</a:t>
            </a:r>
            <a:r>
              <a:rPr lang="en-US" altLang="zh-CN" sz="1600"/>
              <a:t>	</a:t>
            </a:r>
            <a:r>
              <a:rPr lang="zh-CN" altLang="en-US" sz="1600">
                <a:solidFill>
                  <a:srgbClr val="008000"/>
                </a:solidFill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</a:rPr>
              <a:t>函数开始的标志 </a:t>
            </a:r>
          </a:p>
          <a:p>
            <a:r>
              <a:rPr lang="zh-CN" altLang="en-US" sz="1600" dirty="0"/>
              <a:t>    </a:t>
            </a:r>
            <a:r>
              <a:rPr lang="en-US" altLang="zh-CN" sz="1600" dirty="0" err="1"/>
              <a:t>printf</a:t>
            </a:r>
            <a:r>
              <a:rPr lang="en-US" altLang="zh-CN" sz="1600" dirty="0"/>
              <a:t>("This is a C program.\n</a:t>
            </a:r>
            <a:r>
              <a:rPr lang="en-US" altLang="zh-CN" sz="1600"/>
              <a:t>")</a:t>
            </a:r>
            <a:r>
              <a:rPr lang="zh-CN" altLang="en-US" sz="1600"/>
              <a:t>;	</a:t>
            </a:r>
            <a:r>
              <a:rPr lang="zh-CN" altLang="en-US" sz="1600">
                <a:solidFill>
                  <a:srgbClr val="008000"/>
                </a:solidFill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</a:rPr>
              <a:t>输出所指定的一行信息</a:t>
            </a:r>
            <a:r>
              <a:rPr lang="zh-CN" altLang="en-US" sz="1600" dirty="0">
                <a:solidFill>
                  <a:srgbClr val="0070C0"/>
                </a:solidFill>
              </a:rPr>
              <a:t> </a:t>
            </a:r>
          </a:p>
          <a:p>
            <a:r>
              <a:rPr lang="zh-CN" altLang="en-US" sz="1600" dirty="0"/>
              <a:t>    return </a:t>
            </a:r>
            <a:r>
              <a:rPr lang="zh-CN" altLang="en-US" sz="1600"/>
              <a:t>0;			</a:t>
            </a:r>
            <a:r>
              <a:rPr lang="zh-CN" altLang="en-US" sz="1600">
                <a:solidFill>
                  <a:srgbClr val="008000"/>
                </a:solidFill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</a:rPr>
              <a:t>函数执行完毕时返回函数值0</a:t>
            </a:r>
          </a:p>
          <a:p>
            <a:r>
              <a:rPr lang="zh-CN" altLang="en-US" sz="1600"/>
              <a:t>}			</a:t>
            </a:r>
            <a:r>
              <a:rPr lang="en-US" altLang="zh-CN" sz="1600"/>
              <a:t>	</a:t>
            </a:r>
            <a:r>
              <a:rPr lang="zh-CN" altLang="en-US" sz="1600">
                <a:solidFill>
                  <a:srgbClr val="008000"/>
                </a:solidFill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</a:rPr>
              <a:t>函数结束的标志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251134" y="2966302"/>
            <a:ext cx="3657600" cy="8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17291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0623"/>
  <p:tag name="MH_LIBRARY" val="GRAPHIC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4453"/>
  <p:tag name="MH_LIBRARY" val="GRAPHIC"/>
  <p:tag name="MH_TYPE" val="Other"/>
  <p:tag name="MH_ORDER" val="2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005627"/>
  <p:tag name="MH_LIBRARY" val="GRAPHIC"/>
  <p:tag name="MH_TYPE" val="Other"/>
  <p:tag name="MH_ORDER" val="16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005627"/>
  <p:tag name="MH_LIBRARY" val="GRAPHIC"/>
  <p:tag name="MH_TYPE" val="SubTitle"/>
  <p:tag name="MH_ORDER" val="5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005627"/>
  <p:tag name="MH_LIBRARY" val="GRAPHIC"/>
  <p:tag name="MH_TYPE" val="Other"/>
  <p:tag name="MH_ORDER" val="17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005627"/>
  <p:tag name="MH_LIBRARY" val="GRAPHIC"/>
  <p:tag name="MH_TYPE" val="Other"/>
  <p:tag name="MH_ORDER" val="18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005627"/>
  <p:tag name="MH_LIBRARY" val="GRAPHIC"/>
  <p:tag name="MH_TYPE" val="Other"/>
  <p:tag name="MH_ORDER" val="19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005627"/>
  <p:tag name="MH_LIBRARY" val="GRAPHIC"/>
  <p:tag name="MH_TYPE" val="Other"/>
  <p:tag name="MH_ORDER" val="20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005627"/>
  <p:tag name="MH_LIBRARY" val="GRAPHIC"/>
  <p:tag name="MH_TYPE" val="Other"/>
  <p:tag name="MH_ORDER" val="21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005627"/>
  <p:tag name="MH_LIBRARY" val="GRAPHIC"/>
  <p:tag name="MH_TYPE" val="Other"/>
  <p:tag name="MH_ORDER" val="22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005627"/>
  <p:tag name="MH_LIBRARY" val="GRAPHIC"/>
  <p:tag name="MH_TYPE" val="SubTitle"/>
  <p:tag name="MH_ORDER" val="6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005627"/>
  <p:tag name="MH_LIBRARY" val="GRAPHIC"/>
  <p:tag name="MH_TYPE" val="Other"/>
  <p:tag name="MH_ORDER" val="2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4453"/>
  <p:tag name="MH_LIBRARY" val="GRAPHIC"/>
  <p:tag name="MH_TYPE" val="Other"/>
  <p:tag name="MH_ORDER" val="3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005627"/>
  <p:tag name="MH_LIBRARY" val="GRAPHIC"/>
  <p:tag name="MH_TYPE" val="Other"/>
  <p:tag name="MH_ORDER" val="24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005627"/>
  <p:tag name="MH_LIBRARY" val="GRAPHIC"/>
  <p:tag name="MH_TYPE" val="Other"/>
  <p:tag name="MH_ORDER" val="25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005627"/>
  <p:tag name="MH_LIBRARY" val="GRAPHIC"/>
  <p:tag name="MH_TYPE" val="Other"/>
  <p:tag name="MH_ORDER" val="26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005627"/>
  <p:tag name="MH_LIBRARY" val="GRAPHIC"/>
  <p:tag name="MH_TYPE" val="Other"/>
  <p:tag name="MH_ORDER" val="27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005627"/>
  <p:tag name="MH_LIBRARY" val="GRAPHIC"/>
  <p:tag name="MH_TYPE" val="Other"/>
  <p:tag name="MH_ORDER" val="28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4453"/>
  <p:tag name="MH_LIBRARY" val="GRAPHIC"/>
  <p:tag name="MH_TYPE" val="Other"/>
  <p:tag name="MH_ORDER" val="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4453"/>
  <p:tag name="MH_LIBRARY" val="GRAPHIC"/>
  <p:tag name="MH_TYPE" val="Other"/>
  <p:tag name="MH_ORDER" val="5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4453"/>
  <p:tag name="MH_LIBRARY" val="GRAPHIC"/>
  <p:tag name="MH_TYPE" val="Text"/>
  <p:tag name="MH_ORDER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4453"/>
  <p:tag name="MH_LIBRARY" val="GRAPHIC"/>
  <p:tag name="MH_TYPE" val="SubTitle"/>
  <p:tag name="MH_ORDER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4453"/>
  <p:tag name="MH_LIBRARY" val="GRAPHIC"/>
  <p:tag name="MH_TYPE" val="Other"/>
  <p:tag name="MH_ORDER" val="6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4453"/>
  <p:tag name="MH_LIBRARY" val="GRAPHIC"/>
  <p:tag name="MH_TYPE" val="Other"/>
  <p:tag name="MH_ORDER" val="7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4453"/>
  <p:tag name="MH_LIBRARY" val="GRAPHIC"/>
  <p:tag name="MH_TYPE" val="Other"/>
  <p:tag name="MH_ORDER" val="8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4453"/>
  <p:tag name="MH_LIBRARY" val="GRAPHIC"/>
  <p:tag name="MH_TYPE" val="Other"/>
  <p:tag name="MH_ORDER" val="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0623"/>
  <p:tag name="MH_LIBRARY" val="GRAPHIC"/>
  <p:tag name="MH_ORDER" val="Freeform 2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4453"/>
  <p:tag name="MH_LIBRARY" val="GRAPHIC"/>
  <p:tag name="MH_TYPE" val="Other"/>
  <p:tag name="MH_ORDER" val="1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4453"/>
  <p:tag name="MH_LIBRARY" val="GRAPHIC"/>
  <p:tag name="MH_TYPE" val="Text"/>
  <p:tag name="MH_ORDER" val="3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4453"/>
  <p:tag name="MH_LIBRARY" val="GRAPHIC"/>
  <p:tag name="MH_TYPE" val="SubTitle"/>
  <p:tag name="MH_ORDER" val="3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4453"/>
  <p:tag name="MH_LIBRARY" val="GRAPHIC"/>
  <p:tag name="MH_TYPE" val="Other"/>
  <p:tag name="MH_ORDER" val="1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4453"/>
  <p:tag name="MH_LIBRARY" val="GRAPHIC"/>
  <p:tag name="MH_TYPE" val="Other"/>
  <p:tag name="MH_ORDER" val="1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4453"/>
  <p:tag name="MH_LIBRARY" val="GRAPHIC"/>
  <p:tag name="MH_TYPE" val="Other"/>
  <p:tag name="MH_ORDER" val="13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4453"/>
  <p:tag name="MH_LIBRARY" val="GRAPHIC"/>
  <p:tag name="MH_TYPE" val="Other"/>
  <p:tag name="MH_ORDER" val="14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4453"/>
  <p:tag name="MH_LIBRARY" val="GRAPHIC"/>
  <p:tag name="MH_TYPE" val="Other"/>
  <p:tag name="MH_ORDER" val="15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4453"/>
  <p:tag name="MH_LIBRARY" val="GRAPHIC"/>
  <p:tag name="MH_TYPE" val="Text"/>
  <p:tag name="MH_ORDER" val="2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4453"/>
  <p:tag name="MH_LIBRARY" val="GRAPHIC"/>
  <p:tag name="MH_TYPE" val="SubTitle"/>
  <p:tag name="MH_ORDER" val="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0623"/>
  <p:tag name="MH_LIBRARY" val="GRAPHIC"/>
  <p:tag name="MH_ORDER" val="Straight Connector 22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5910"/>
  <p:tag name="MH_LIBRARY" val="GRAPHIC"/>
  <p:tag name="MH_TYPE" val="SubTitle"/>
  <p:tag name="MH_ORDER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5910"/>
  <p:tag name="MH_LIBRARY" val="GRAPHIC"/>
  <p:tag name="MH_TYPE" val="Text"/>
  <p:tag name="MH_ORDER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5910"/>
  <p:tag name="MH_LIBRARY" val="GRAPHIC"/>
  <p:tag name="MH_TYPE" val="SubTitle"/>
  <p:tag name="MH_ORDER" val="2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5910"/>
  <p:tag name="MH_LIBRARY" val="GRAPHIC"/>
  <p:tag name="MH_TYPE" val="Text"/>
  <p:tag name="MH_ORDER" val="2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5910"/>
  <p:tag name="MH_LIBRARY" val="GRAPHIC"/>
  <p:tag name="MH_TYPE" val="SubTitle"/>
  <p:tag name="MH_ORDER" val="3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5910"/>
  <p:tag name="MH_LIBRARY" val="GRAPHIC"/>
  <p:tag name="MH_TYPE" val="Text"/>
  <p:tag name="MH_ORDER" val="3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65259"/>
  <p:tag name="MH_LIBRARY" val="GRAPHIC"/>
  <p:tag name="MH_TYPE" val="Other"/>
  <p:tag name="MH_ORDER" val="5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65259"/>
  <p:tag name="MH_LIBRARY" val="GRAPHIC"/>
  <p:tag name="MH_TYPE" val="Other"/>
  <p:tag name="MH_ORDER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65259"/>
  <p:tag name="MH_LIBRARY" val="GRAPHIC"/>
  <p:tag name="MH_TYPE" val="Other"/>
  <p:tag name="MH_ORDER" val="2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65259"/>
  <p:tag name="MH_LIBRARY" val="GRAPHIC"/>
  <p:tag name="MH_TYPE" val="Other"/>
  <p:tag name="MH_ORDER" val="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0623"/>
  <p:tag name="MH_LIBRARY" val="GRAPHIC"/>
  <p:tag name="MH_ORDER" val="Straight Connector 23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65259"/>
  <p:tag name="MH_LIBRARY" val="GRAPHIC"/>
  <p:tag name="MH_TYPE" val="Other"/>
  <p:tag name="MH_ORDER" val="4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65259"/>
  <p:tag name="MH_LIBRARY" val="GRAPHIC"/>
  <p:tag name="MH_TYPE" val="Other"/>
  <p:tag name="MH_ORDER" val="6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65259"/>
  <p:tag name="MH_LIBRARY" val="GRAPHIC"/>
  <p:tag name="MH_TYPE" val="Other"/>
  <p:tag name="MH_ORDER" val="7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65259"/>
  <p:tag name="MH_LIBRARY" val="GRAPHIC"/>
  <p:tag name="MH_TYPE" val="Other"/>
  <p:tag name="MH_ORDER" val="8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65259"/>
  <p:tag name="MH_LIBRARY" val="GRAPHIC"/>
  <p:tag name="MH_TYPE" val="SubTitle"/>
  <p:tag name="MH_ORDER" val="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65259"/>
  <p:tag name="MH_LIBRARY" val="GRAPHIC"/>
  <p:tag name="MH_TYPE" val="Text"/>
  <p:tag name="MH_ORDER" val="2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65259"/>
  <p:tag name="MH_LIBRARY" val="GRAPHIC"/>
  <p:tag name="MH_TYPE" val="SubTitle"/>
  <p:tag name="MH_ORDER" val="3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65259"/>
  <p:tag name="MH_LIBRARY" val="GRAPHIC"/>
  <p:tag name="MH_TYPE" val="SubTitle"/>
  <p:tag name="MH_ORDER" val="2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75132"/>
  <p:tag name="MH_LIBRARY" val="GRAPHIC"/>
  <p:tag name="MH_TYPE" val="SubTitle"/>
  <p:tag name="MH_ORDER" val="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75132"/>
  <p:tag name="MH_LIBRARY" val="GRAPHIC"/>
  <p:tag name="MH_TYPE" val="Other"/>
  <p:tag name="MH_ORDER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0623"/>
  <p:tag name="MH_LIBRARY" val="GRAPHIC"/>
  <p:tag name="MH_ORDER" val="TextBox 24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75132"/>
  <p:tag name="MH_LIBRARY" val="GRAPHIC"/>
  <p:tag name="MH_TYPE" val="Other"/>
  <p:tag name="MH_ORDER" val="2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75132"/>
  <p:tag name="MH_LIBRARY" val="GRAPHIC"/>
  <p:tag name="MH_TYPE" val="Other"/>
  <p:tag name="MH_ORDER" val="3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75132"/>
  <p:tag name="MH_LIBRARY" val="GRAPHIC"/>
  <p:tag name="MH_TYPE" val="Other"/>
  <p:tag name="MH_ORDER" val="4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75132"/>
  <p:tag name="MH_LIBRARY" val="GRAPHIC"/>
  <p:tag name="MH_TYPE" val="Other"/>
  <p:tag name="MH_ORDER" val="5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75132"/>
  <p:tag name="MH_LIBRARY" val="GRAPHIC"/>
  <p:tag name="MH_TYPE" val="Other"/>
  <p:tag name="MH_ORDER" val="6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75132"/>
  <p:tag name="MH_LIBRARY" val="GRAPHIC"/>
  <p:tag name="MH_TYPE" val="Other"/>
  <p:tag name="MH_ORDER" val="7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75132"/>
  <p:tag name="MH_LIBRARY" val="GRAPHIC"/>
  <p:tag name="MH_TYPE" val="Other"/>
  <p:tag name="MH_ORDER" val="8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75132"/>
  <p:tag name="MH_LIBRARY" val="GRAPHIC"/>
  <p:tag name="MH_TYPE" val="Other"/>
  <p:tag name="MH_ORDER" val="9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75132"/>
  <p:tag name="MH_LIBRARY" val="GRAPHIC"/>
  <p:tag name="MH_TYPE" val="Other"/>
  <p:tag name="MH_ORDER" val="10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75132"/>
  <p:tag name="MH_LIBRARY" val="GRAPHIC"/>
  <p:tag name="MH_TYPE" val="Other"/>
  <p:tag name="MH_ORDER" val="1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0623"/>
  <p:tag name="MH_LIBRARY" val="GRAPHIC"/>
  <p:tag name="MH_ORDER" val="文本框 25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75132"/>
  <p:tag name="MH_LIBRARY" val="GRAPHIC"/>
  <p:tag name="MH_TYPE" val="Other"/>
  <p:tag name="MH_ORDER" val="12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75132"/>
  <p:tag name="MH_LIBRARY" val="GRAPHIC"/>
  <p:tag name="MH_TYPE" val="Other"/>
  <p:tag name="MH_ORDER" val="13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75132"/>
  <p:tag name="MH_LIBRARY" val="GRAPHIC"/>
  <p:tag name="MH_TYPE" val="Other"/>
  <p:tag name="MH_ORDER" val="14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75132"/>
  <p:tag name="MH_LIBRARY" val="GRAPHIC"/>
  <p:tag name="MH_TYPE" val="Other"/>
  <p:tag name="MH_ORDER" val="15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75132"/>
  <p:tag name="MH_LIBRARY" val="GRAPHIC"/>
  <p:tag name="MH_TYPE" val="Other"/>
  <p:tag name="MH_ORDER" val="16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75132"/>
  <p:tag name="MH_LIBRARY" val="GRAPHIC"/>
  <p:tag name="MH_TYPE" val="Title"/>
  <p:tag name="MH_ORDER" val="1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75132"/>
  <p:tag name="MH_LIBRARY" val="GRAPHIC"/>
  <p:tag name="MH_TYPE" val="SubTitle"/>
  <p:tag name="MH_ORDER" val="5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75132"/>
  <p:tag name="MH_LIBRARY" val="GRAPHIC"/>
  <p:tag name="MH_TYPE" val="SubTitle"/>
  <p:tag name="MH_ORDER" val="2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75132"/>
  <p:tag name="MH_LIBRARY" val="GRAPHIC"/>
  <p:tag name="MH_TYPE" val="SubTitle"/>
  <p:tag name="MH_ORDER" val="3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75132"/>
  <p:tag name="MH_LIBRARY" val="GRAPHIC"/>
  <p:tag name="MH_TYPE" val="SubTitle"/>
  <p:tag name="MH_ORDER" val="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0623"/>
  <p:tag name="MH_LIBRARY" val="GRAPHIC"/>
  <p:tag name="MH_ORDER" val="TextBox 26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75132"/>
  <p:tag name="MH_LIBRARY" val="GRAPHIC"/>
  <p:tag name="MH_TYPE" val="SubTitle"/>
  <p:tag name="MH_ORDER" val="8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75132"/>
  <p:tag name="MH_LIBRARY" val="GRAPHIC"/>
  <p:tag name="MH_TYPE" val="SubTitle"/>
  <p:tag name="MH_ORDER" val="7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75132"/>
  <p:tag name="MH_LIBRARY" val="GRAPHIC"/>
  <p:tag name="MH_TYPE" val="SubTitle"/>
  <p:tag name="MH_ORDER" val="6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220138"/>
  <p:tag name="MH_LIBRARY" val="GRAPHIC"/>
  <p:tag name="MH_TYPE" val="Other"/>
  <p:tag name="MH_ORDER" val="1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220138"/>
  <p:tag name="MH_LIBRARY" val="GRAPHIC"/>
  <p:tag name="MH_TYPE" val="Other"/>
  <p:tag name="MH_ORDER" val="2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220138"/>
  <p:tag name="MH_LIBRARY" val="GRAPHIC"/>
  <p:tag name="MH_TYPE" val="Other"/>
  <p:tag name="MH_ORDER" val="3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220138"/>
  <p:tag name="MH_LIBRARY" val="GRAPHIC"/>
  <p:tag name="MH_TYPE" val="Other"/>
  <p:tag name="MH_ORDER" val="4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220138"/>
  <p:tag name="MH_LIBRARY" val="GRAPHIC"/>
  <p:tag name="MH_TYPE" val="Text"/>
  <p:tag name="MH_ORDER" val="1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220138"/>
  <p:tag name="MH_LIBRARY" val="GRAPHIC"/>
  <p:tag name="MH_TYPE" val="Text"/>
  <p:tag name="MH_ORDER" val="2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220138"/>
  <p:tag name="MH_LIBRARY" val="GRAPHIC"/>
  <p:tag name="MH_TYPE" val="SubTitle"/>
  <p:tag name="MH_ORDER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0623"/>
  <p:tag name="MH_LIBRARY" val="GRAPHIC"/>
  <p:tag name="MH_ORDER" val="TextBox 27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220138"/>
  <p:tag name="MH_LIBRARY" val="GRAPHIC"/>
  <p:tag name="MH_TYPE" val="SubTitle"/>
  <p:tag name="MH_ORDER" val="2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005627"/>
  <p:tag name="MH_LIBRARY" val="GRAPHIC"/>
  <p:tag name="MH_TYPE" val="Other"/>
  <p:tag name="MH_ORDER" val="1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005627"/>
  <p:tag name="MH_LIBRARY" val="GRAPHIC"/>
  <p:tag name="MH_TYPE" val="Other"/>
  <p:tag name="MH_ORDER" val="2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005627"/>
  <p:tag name="MH_LIBRARY" val="GRAPHIC"/>
  <p:tag name="MH_TYPE" val="Other"/>
  <p:tag name="MH_ORDER" val="3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005627"/>
  <p:tag name="MH_LIBRARY" val="GRAPHIC"/>
  <p:tag name="MH_TYPE" val="Other"/>
  <p:tag name="MH_ORDER" val="4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005627"/>
  <p:tag name="MH_LIBRARY" val="GRAPHIC"/>
  <p:tag name="MH_TYPE" val="Other"/>
  <p:tag name="MH_ORDER" val="5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005627"/>
  <p:tag name="MH_LIBRARY" val="GRAPHIC"/>
  <p:tag name="MH_TYPE" val="Other"/>
  <p:tag name="MH_ORDER" val="6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005627"/>
  <p:tag name="MH_LIBRARY" val="GRAPHIC"/>
  <p:tag name="MH_TYPE" val="SubTitle"/>
  <p:tag name="MH_ORDER" val="1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005627"/>
  <p:tag name="MH_LIBRARY" val="GRAPHIC"/>
  <p:tag name="MH_TYPE" val="SubTitle"/>
  <p:tag name="MH_ORDER" val="2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005627"/>
  <p:tag name="MH_LIBRARY" val="GRAPHIC"/>
  <p:tag name="MH_TYPE" val="SubTitle"/>
  <p:tag name="MH_ORDER" val="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4453"/>
  <p:tag name="MH_LIBRARY" val="GRAPHIC"/>
  <p:tag name="MH_TYPE" val="Other"/>
  <p:tag name="MH_ORDER" val="1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005627"/>
  <p:tag name="MH_LIBRARY" val="GRAPHIC"/>
  <p:tag name="MH_TYPE" val="Other"/>
  <p:tag name="MH_ORDER" val="7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005627"/>
  <p:tag name="MH_LIBRARY" val="GRAPHIC"/>
  <p:tag name="MH_TYPE" val="Other"/>
  <p:tag name="MH_ORDER" val="8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005627"/>
  <p:tag name="MH_LIBRARY" val="GRAPHIC"/>
  <p:tag name="MH_TYPE" val="Other"/>
  <p:tag name="MH_ORDER" val="9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005627"/>
  <p:tag name="MH_LIBRARY" val="GRAPHIC"/>
  <p:tag name="MH_TYPE" val="Other"/>
  <p:tag name="MH_ORDER" val="10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005627"/>
  <p:tag name="MH_LIBRARY" val="GRAPHIC"/>
  <p:tag name="MH_TYPE" val="Other"/>
  <p:tag name="MH_ORDER" val="11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005627"/>
  <p:tag name="MH_LIBRARY" val="GRAPHIC"/>
  <p:tag name="MH_TYPE" val="Other"/>
  <p:tag name="MH_ORDER" val="12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005627"/>
  <p:tag name="MH_LIBRARY" val="GRAPHIC"/>
  <p:tag name="MH_TYPE" val="SubTitle"/>
  <p:tag name="MH_ORDER" val="4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005627"/>
  <p:tag name="MH_LIBRARY" val="GRAPHIC"/>
  <p:tag name="MH_TYPE" val="Other"/>
  <p:tag name="MH_ORDER" val="13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005627"/>
  <p:tag name="MH_LIBRARY" val="GRAPHIC"/>
  <p:tag name="MH_TYPE" val="Other"/>
  <p:tag name="MH_ORDER" val="14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005627"/>
  <p:tag name="MH_LIBRARY" val="GRAPHIC"/>
  <p:tag name="MH_TYPE" val="Other"/>
  <p:tag name="MH_ORDER" val="15"/>
</p:tagLst>
</file>

<file path=ppt/theme/theme1.xml><?xml version="1.0" encoding="utf-8"?>
<a:theme xmlns:a="http://schemas.openxmlformats.org/drawingml/2006/main" name="Office 主题​​">
  <a:themeElements>
    <a:clrScheme name="红橙色">
      <a:dk1>
        <a:sysClr val="windowText" lastClr="000000"/>
      </a:dk1>
      <a:lt1>
        <a:sysClr val="window" lastClr="C7EDCC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7EDCC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627</TotalTime>
  <Words>2426</Words>
  <Application>Microsoft Office PowerPoint</Application>
  <PresentationFormat>宽屏</PresentationFormat>
  <Paragraphs>348</Paragraphs>
  <Slides>23</Slides>
  <Notes>0</Notes>
  <HiddenSlides>1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4" baseType="lpstr">
      <vt:lpstr>Office 主题​​</vt:lpstr>
      <vt:lpstr>C程序设计（第五版）</vt:lpstr>
      <vt:lpstr>PowerPoint 演示文稿</vt:lpstr>
      <vt:lpstr>计算机程序</vt:lpstr>
      <vt:lpstr>计算机语言</vt:lpstr>
      <vt:lpstr>高级语言的发展</vt:lpstr>
      <vt:lpstr>C语言的发展</vt:lpstr>
      <vt:lpstr>C语言的特点</vt:lpstr>
      <vt:lpstr>最简单的C语言程序</vt:lpstr>
      <vt:lpstr>最简单的C语言程序</vt:lpstr>
      <vt:lpstr>最简单的C语言程序</vt:lpstr>
      <vt:lpstr>最简单的C语言程序</vt:lpstr>
      <vt:lpstr>最简单的C语言程序</vt:lpstr>
      <vt:lpstr>最简单的C语言程序</vt:lpstr>
      <vt:lpstr>注释</vt:lpstr>
      <vt:lpstr>注释</vt:lpstr>
      <vt:lpstr>最简单的C语言程序</vt:lpstr>
      <vt:lpstr>最简单的C语言程序</vt:lpstr>
      <vt:lpstr>最简单的C语言程序</vt:lpstr>
      <vt:lpstr>最简单的C语言程序</vt:lpstr>
      <vt:lpstr>最简单的C语言程序</vt:lpstr>
      <vt:lpstr>C语言程序的结构</vt:lpstr>
      <vt:lpstr>运行C程序的步骤与方法</vt:lpstr>
      <vt:lpstr>程序设计的任务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C程序设计</dc:title>
  <dc:creator>zi jin</dc:creator>
  <cp:lastModifiedBy>Yor Joane</cp:lastModifiedBy>
  <cp:revision>62</cp:revision>
  <dcterms:created xsi:type="dcterms:W3CDTF">2017-08-03T06:51:45Z</dcterms:created>
  <dcterms:modified xsi:type="dcterms:W3CDTF">2020-02-14T03:18:01Z</dcterms:modified>
</cp:coreProperties>
</file>