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657" r:id="rId2"/>
    <p:sldId id="658" r:id="rId3"/>
    <p:sldId id="659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0000"/>
    <a:srgbClr val="B1C903"/>
    <a:srgbClr val="F7F7F7"/>
    <a:srgbClr val="3D27C3"/>
    <a:srgbClr val="004D05"/>
    <a:srgbClr val="0066FF"/>
    <a:srgbClr val="C1A7D4"/>
    <a:srgbClr val="1E1ED2"/>
    <a:srgbClr val="B6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5" autoAdjust="0"/>
    <p:restoredTop sz="83424" autoAdjust="0"/>
  </p:normalViewPr>
  <p:slideViewPr>
    <p:cSldViewPr>
      <p:cViewPr varScale="1">
        <p:scale>
          <a:sx n="78" d="100"/>
          <a:sy n="7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685" y="33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38B1-A6E1-4A4B-97E0-1EEBB09CD18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F8A8-1C17-417D-93CD-64148B49E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B8A5-A76E-40BE-9ACE-21C88FB699C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DD82-83EE-4F88-8CA2-094E7F7A1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65BE418-713C-4519-B696-D87D64C99E0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55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59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2A53CD0-6F87-4204-966B-2D90CFCB281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970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725016A-3029-411B-AE59-41819509CE2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69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2EC42DB-A4E6-4C0F-A98E-E19748432EB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969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771614F-9DFC-4CA1-BDED-7695ABD849F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893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2F997D3-502B-4ABA-ABA4-634D5F6AA78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032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ACC6D95-522D-4541-910F-83124E9EB57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38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075247C-0B15-42AC-A954-BB532FB2C3C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83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27D5964-41AB-46D9-8495-076796E7990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2154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6128640-4755-4FD9-A54B-442F013315D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333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2036AEB-D95A-4E41-AA14-9E153DE613A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41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81D3F77-4B78-4718-AD2F-FE7F1E3FA5C2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6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5744396-BF95-49B5-B964-FDC10881336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33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82349905-C098-4692-A281-D03DA29D182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5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54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DE9164A-F44F-4205-82C5-FDE50CD160C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039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F0E71F6-8478-4DD5-905F-C0A25B11FF5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305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9A50065-8B8F-4159-8FE9-5E0A802CC54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463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AAEE9F7-2C22-4FA0-AB1C-CFBACA2B263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081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1A876-BD54-4A08-8B86-154055DAA485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2EB7-6BF7-4F1C-AE21-D0C988CED58B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88A2-BE08-4097-9222-CF141FA76A7F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4B2-3535-45F0-A5B7-1482F7A702D8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4925023-296C-45CE-98BD-853AD51DEC60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599F-034F-4AEF-9A04-61B52D8294B1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1698-7632-47D3-BA20-D1BE4251258A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73A9026-696E-42A0-8844-4B3A6C3CB6B5}" type="datetime8">
              <a:rPr lang="zh-CN" altLang="en-US" smtClean="0"/>
              <a:pPr/>
              <a:t>2020年4月20日1时6分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68FBBAA-F6DF-463E-88F7-1FC28B0AF886}" type="datetime8">
              <a:rPr lang="zh-CN" altLang="en-US" smtClean="0"/>
              <a:pPr/>
              <a:t>2020年4月20日1时6分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7EE6-946B-49F4-A3DD-99409FCAC271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r>
              <a:rPr lang="en-US"/>
              <a:t>/24</a:t>
            </a: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33F3-EE6C-4BED-B460-3768E6DA948B}" type="datetime8">
              <a:rPr lang="zh-CN" altLang="en-US" smtClean="0"/>
              <a:t>2020年4月20日1时6分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053A00CC-608A-466C-8A91-0EBCDBE907C7}" type="datetime8">
              <a:rPr lang="zh-CN" altLang="en-US" smtClean="0"/>
              <a:pPr/>
              <a:t>2020年4月20日1时6分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0070C0"/>
                </a:solidFill>
              </a:defRPr>
            </a:lvl1pPr>
          </a:lstStyle>
          <a:p>
            <a:fld id="{45D80814-8C59-4B1E-8040-AFF011EA3B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2.wmf" /><Relationship Id="rId4" Type="http://schemas.openxmlformats.org/officeDocument/2006/relationships/oleObject" Target="../embeddings/oleObject1.bin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1173163" y="43027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zh-CN" sz="4400" b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561975" y="5067300"/>
          <a:ext cx="144938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剪辑" r:id="rId4" imgW="3954463" imgH="3497263" progId="MS_ClipArt_Gallery.2">
                  <p:embed/>
                </p:oleObj>
              </mc:Choice>
              <mc:Fallback>
                <p:oleObj name="剪辑" r:id="rId4" imgW="3954463" imgH="3497263" progId="MS_ClipArt_Gallery.2">
                  <p:embed/>
                  <p:pic>
                    <p:nvPicPr>
                      <p:cNvPr id="339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144938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>
          <a:xfrm>
            <a:off x="219075" y="-29988"/>
            <a:ext cx="8726488" cy="11953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>
                <a:solidFill>
                  <a:srgbClr val="0000CC"/>
                </a:solidFill>
              </a:rPr>
              <a:t>11</a:t>
            </a:r>
            <a:r>
              <a:rPr lang="zh-CN" altLang="en-US" dirty="0">
                <a:solidFill>
                  <a:srgbClr val="0000CC"/>
                </a:solidFill>
              </a:rPr>
              <a:t>章 预处理命令</a:t>
            </a:r>
          </a:p>
        </p:txBody>
      </p:sp>
      <p:sp>
        <p:nvSpPr>
          <p:cNvPr id="33997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00015" y="1968672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997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00015" y="2656059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997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00015" y="3376784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39979" name="Rectangle 12"/>
          <p:cNvSpPr>
            <a:spLocks noChangeArrowheads="1"/>
          </p:cNvSpPr>
          <p:nvPr/>
        </p:nvSpPr>
        <p:spPr bwMode="auto">
          <a:xfrm>
            <a:off x="3131840" y="1936922"/>
            <a:ext cx="124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宏定义</a:t>
            </a:r>
          </a:p>
        </p:txBody>
      </p:sp>
      <p:sp>
        <p:nvSpPr>
          <p:cNvPr id="339980" name="Rectangle 13"/>
          <p:cNvSpPr>
            <a:spLocks noChangeArrowheads="1"/>
          </p:cNvSpPr>
          <p:nvPr/>
        </p:nvSpPr>
        <p:spPr bwMode="auto">
          <a:xfrm>
            <a:off x="3131840" y="2646534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b="0">
                <a:solidFill>
                  <a:schemeClr val="tx1"/>
                </a:solidFill>
                <a:ea typeface="隶书" panose="02010509060101010101" pitchFamily="49" charset="-122"/>
              </a:rPr>
              <a:t>“</a:t>
            </a:r>
            <a:r>
              <a:rPr lang="zh-CN" altLang="en-US" sz="2800" b="0">
                <a:solidFill>
                  <a:schemeClr val="tx1"/>
                </a:solidFill>
                <a:ea typeface="隶书" panose="02010509060101010101" pitchFamily="49" charset="-122"/>
              </a:rPr>
              <a:t>文件包含”处理</a:t>
            </a:r>
            <a:endParaRPr lang="zh-CN" altLang="en-US" sz="2800" b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9981" name="Rectangle 14"/>
          <p:cNvSpPr>
            <a:spLocks noChangeArrowheads="1"/>
          </p:cNvSpPr>
          <p:nvPr/>
        </p:nvSpPr>
        <p:spPr bwMode="auto">
          <a:xfrm>
            <a:off x="3131840" y="3345034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条件编译</a:t>
            </a:r>
          </a:p>
        </p:txBody>
      </p: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3219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宏展开使源程序变长，函数调用源程序不变长。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宏替换不占运行时间，只占编译时间。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函数调用占运行时间。 </a:t>
            </a:r>
            <a:endParaRPr lang="zh-CN" altLang="en-US" sz="20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39340" name="Group 12"/>
          <p:cNvGrpSpPr>
            <a:grpSpLocks/>
          </p:cNvGrpSpPr>
          <p:nvPr/>
        </p:nvGrpSpPr>
        <p:grpSpPr bwMode="auto">
          <a:xfrm>
            <a:off x="500063" y="1941513"/>
            <a:ext cx="8294688" cy="3943350"/>
            <a:chOff x="306" y="1126"/>
            <a:chExt cx="5225" cy="2484"/>
          </a:xfrm>
        </p:grpSpPr>
        <p:sp>
          <p:nvSpPr>
            <p:cNvPr id="349193" name="Text Box 9"/>
            <p:cNvSpPr txBox="1">
              <a:spLocks noChangeArrowheads="1"/>
            </p:cNvSpPr>
            <p:nvPr/>
          </p:nvSpPr>
          <p:spPr bwMode="auto">
            <a:xfrm>
              <a:off x="306" y="1456"/>
              <a:ext cx="3344" cy="21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sq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#define  MAX(</a:t>
              </a:r>
              <a:r>
                <a:rPr lang="en-US" altLang="zh-CN" sz="2400" dirty="0" err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x,y</a:t>
              </a:r>
              <a:r>
                <a:rPr lang="en-US" altLang="zh-CN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   (x)&gt;(y)?(x):(y)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{   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a,b,c,d,t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t=MAX(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a+b,c+d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宏展开：</a:t>
              </a:r>
              <a:r>
                <a:rPr lang="en-US" altLang="zh-CN" sz="24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t=(</a:t>
              </a:r>
              <a:r>
                <a:rPr lang="en-US" altLang="zh-CN" sz="2400" dirty="0" err="1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a+b</a:t>
              </a:r>
              <a:r>
                <a:rPr lang="en-US" altLang="zh-CN" sz="24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)&gt;(</a:t>
              </a:r>
              <a:r>
                <a:rPr lang="en-US" altLang="zh-CN" sz="2400" dirty="0" err="1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c+d</a:t>
              </a:r>
              <a:r>
                <a:rPr lang="en-US" altLang="zh-CN" sz="24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)?(</a:t>
              </a:r>
              <a:r>
                <a:rPr lang="en-US" altLang="zh-CN" sz="2400" dirty="0" err="1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a+b</a:t>
              </a:r>
              <a:r>
                <a:rPr lang="en-US" altLang="zh-CN" sz="24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):(</a:t>
              </a:r>
              <a:r>
                <a:rPr lang="en-US" altLang="zh-CN" sz="2400" dirty="0" err="1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c+d</a:t>
              </a:r>
              <a:r>
                <a:rPr lang="en-US" altLang="zh-CN" sz="2400" dirty="0">
                  <a:solidFill>
                    <a:srgbClr val="FF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);</a:t>
              </a:r>
              <a:endPara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9194" name="Text Box 10"/>
            <p:cNvSpPr txBox="1">
              <a:spLocks noChangeArrowheads="1"/>
            </p:cNvSpPr>
            <p:nvPr/>
          </p:nvSpPr>
          <p:spPr bwMode="auto">
            <a:xfrm>
              <a:off x="3584" y="1457"/>
              <a:ext cx="1947" cy="21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sq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dirty="0" err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max(</a:t>
              </a:r>
              <a:r>
                <a:rPr lang="en-US" altLang="zh-CN" sz="2400" dirty="0" err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</a:t>
              </a:r>
              <a:r>
                <a:rPr lang="en-US" altLang="zh-CN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x,int</a:t>
              </a:r>
              <a:r>
                <a:rPr lang="en-US" altLang="zh-CN" sz="240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y)</a:t>
              </a:r>
              <a:endPara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{  return(x&gt;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y?x:y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{    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a,b,c,d,t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;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…….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t=max(</a:t>
              </a:r>
              <a:r>
                <a:rPr lang="en-US" altLang="zh-CN" sz="2400" dirty="0" err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a+b,c+d</a:t>
              </a: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);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………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}</a:t>
              </a:r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337" y="1126"/>
              <a:ext cx="3118" cy="29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例  用宏定义和函数实现同样的功能</a:t>
              </a:r>
            </a:p>
          </p:txBody>
        </p:sp>
      </p:grp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27975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5" name="Text Box 8"/>
          <p:cNvSpPr txBox="1">
            <a:spLocks noChangeArrowheads="1"/>
          </p:cNvSpPr>
          <p:nvPr/>
        </p:nvSpPr>
        <p:spPr bwMode="auto">
          <a:xfrm>
            <a:off x="425450" y="539750"/>
            <a:ext cx="3763963" cy="3781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用宏代表输出格式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PR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NL  "\n"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  "%d"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D1  D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D2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D3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D4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S  "%s"</a:t>
            </a:r>
          </a:p>
        </p:txBody>
      </p:sp>
      <p:sp>
        <p:nvSpPr>
          <p:cNvPr id="741385" name="Rectangle 9"/>
          <p:cNvSpPr>
            <a:spLocks noChangeArrowheads="1"/>
          </p:cNvSpPr>
          <p:nvPr/>
        </p:nvSpPr>
        <p:spPr bwMode="auto">
          <a:xfrm>
            <a:off x="4852988" y="4508500"/>
            <a:ext cx="2366962" cy="23495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123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1234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CHINA</a:t>
            </a:r>
            <a:r>
              <a:rPr kumimoji="0" lang="en-US" altLang="zh-CN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0217" name="Text Box 10"/>
          <p:cNvSpPr txBox="1">
            <a:spLocks noChangeArrowheads="1"/>
          </p:cNvSpPr>
          <p:nvPr/>
        </p:nvSpPr>
        <p:spPr bwMode="auto">
          <a:xfrm>
            <a:off x="4838700" y="533400"/>
            <a:ext cx="3716338" cy="3781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a,b,c,d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char string[]="CHINA";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a=1;b=2;c=3;d=4;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PR(D1,a);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PR(D2,a,b);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PR(D3,a,b,c);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PR(D4,a,b,c,d);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S,string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76976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668338" y="541338"/>
            <a:ext cx="795655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“</a:t>
            </a:r>
            <a:r>
              <a:rPr lang="zh-CN" altLang="en-US" sz="32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文件包含”处理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功能：一个源文件可将另一个源文件的内容全部包含进来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一般形式：  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  “</a:t>
            </a:r>
            <a:r>
              <a:rPr lang="zh-CN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文件名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或    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   &lt;</a:t>
            </a:r>
            <a:r>
              <a:rPr lang="zh-CN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文件名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处理过程：预编译时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用被包含文件的内容取代该预处理命令，再将“包含”后的文件作为一个源文件单位进行编译，得目标文件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</a:t>
            </a:r>
            <a:r>
              <a:rPr kumimoji="0"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743450" name="Group 26"/>
          <p:cNvGrpSpPr>
            <a:grpSpLocks/>
          </p:cNvGrpSpPr>
          <p:nvPr/>
        </p:nvGrpSpPr>
        <p:grpSpPr bwMode="auto">
          <a:xfrm>
            <a:off x="1824038" y="4437063"/>
            <a:ext cx="6778625" cy="2420937"/>
            <a:chOff x="1149" y="2795"/>
            <a:chExt cx="4270" cy="1525"/>
          </a:xfrm>
        </p:grpSpPr>
        <p:sp>
          <p:nvSpPr>
            <p:cNvPr id="351242" name="Rectangle 9"/>
            <p:cNvSpPr>
              <a:spLocks noChangeArrowheads="1"/>
            </p:cNvSpPr>
            <p:nvPr/>
          </p:nvSpPr>
          <p:spPr bwMode="auto">
            <a:xfrm>
              <a:off x="1243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43" name="Rectangle 10"/>
            <p:cNvSpPr>
              <a:spLocks noChangeArrowheads="1"/>
            </p:cNvSpPr>
            <p:nvPr/>
          </p:nvSpPr>
          <p:spPr bwMode="auto">
            <a:xfrm>
              <a:off x="1621" y="333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44" name="Text Box 11"/>
            <p:cNvSpPr txBox="1">
              <a:spLocks noChangeArrowheads="1"/>
            </p:cNvSpPr>
            <p:nvPr/>
          </p:nvSpPr>
          <p:spPr bwMode="auto">
            <a:xfrm>
              <a:off x="1149" y="3001"/>
              <a:ext cx="15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#include  “file2.c”</a:t>
              </a:r>
            </a:p>
          </p:txBody>
        </p:sp>
        <p:sp>
          <p:nvSpPr>
            <p:cNvPr id="351245" name="Text Box 12"/>
            <p:cNvSpPr txBox="1">
              <a:spLocks noChangeArrowheads="1"/>
            </p:cNvSpPr>
            <p:nvPr/>
          </p:nvSpPr>
          <p:spPr bwMode="auto">
            <a:xfrm>
              <a:off x="1607" y="4070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file1.c</a:t>
              </a:r>
            </a:p>
          </p:txBody>
        </p:sp>
        <p:sp>
          <p:nvSpPr>
            <p:cNvPr id="351246" name="Text Box 13"/>
            <p:cNvSpPr txBox="1">
              <a:spLocks noChangeArrowheads="1"/>
            </p:cNvSpPr>
            <p:nvPr/>
          </p:nvSpPr>
          <p:spPr bwMode="auto">
            <a:xfrm>
              <a:off x="3250" y="3831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file2.c</a:t>
              </a:r>
            </a:p>
          </p:txBody>
        </p:sp>
        <p:sp>
          <p:nvSpPr>
            <p:cNvPr id="351247" name="Text Box 14"/>
            <p:cNvSpPr txBox="1">
              <a:spLocks noChangeArrowheads="1"/>
            </p:cNvSpPr>
            <p:nvPr/>
          </p:nvSpPr>
          <p:spPr bwMode="auto">
            <a:xfrm>
              <a:off x="4583" y="4070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file1.c</a:t>
              </a:r>
            </a:p>
          </p:txBody>
        </p:sp>
        <p:sp>
          <p:nvSpPr>
            <p:cNvPr id="351248" name="Text Box 15"/>
            <p:cNvSpPr txBox="1">
              <a:spLocks noChangeArrowheads="1"/>
            </p:cNvSpPr>
            <p:nvPr/>
          </p:nvSpPr>
          <p:spPr bwMode="auto">
            <a:xfrm>
              <a:off x="4515" y="2994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file2.c</a:t>
              </a:r>
            </a:p>
          </p:txBody>
        </p:sp>
        <p:sp>
          <p:nvSpPr>
            <p:cNvPr id="351249" name="Text Box 16"/>
            <p:cNvSpPr txBox="1">
              <a:spLocks noChangeArrowheads="1"/>
            </p:cNvSpPr>
            <p:nvPr/>
          </p:nvSpPr>
          <p:spPr bwMode="auto">
            <a:xfrm>
              <a:off x="1763" y="350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351250" name="Text Box 18"/>
            <p:cNvSpPr txBox="1">
              <a:spLocks noChangeArrowheads="1"/>
            </p:cNvSpPr>
            <p:nvPr/>
          </p:nvSpPr>
          <p:spPr bwMode="auto">
            <a:xfrm>
              <a:off x="3381" y="3189"/>
              <a:ext cx="2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351251" name="AutoShape 19"/>
            <p:cNvSpPr>
              <a:spLocks noChangeArrowheads="1"/>
            </p:cNvSpPr>
            <p:nvPr/>
          </p:nvSpPr>
          <p:spPr bwMode="auto">
            <a:xfrm>
              <a:off x="2554" y="2972"/>
              <a:ext cx="533" cy="222"/>
            </a:xfrm>
            <a:prstGeom prst="leftArrow">
              <a:avLst>
                <a:gd name="adj1" fmla="val 50000"/>
                <a:gd name="adj2" fmla="val 60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3143" y="2872"/>
              <a:ext cx="733" cy="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4119" y="2795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4497" y="3379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4639" y="354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4367" y="2950"/>
              <a:ext cx="82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743449" name="AutoShape 25"/>
          <p:cNvSpPr>
            <a:spLocks noChangeArrowheads="1"/>
          </p:cNvSpPr>
          <p:nvPr/>
        </p:nvSpPr>
        <p:spPr bwMode="auto">
          <a:xfrm>
            <a:off x="3148013" y="790983"/>
            <a:ext cx="5872418" cy="1202510"/>
          </a:xfrm>
          <a:prstGeom prst="wedgeRectCallout">
            <a:avLst>
              <a:gd name="adj1" fmla="val 8657"/>
              <a:gd name="adj2" fmla="val 103495"/>
            </a:avLst>
          </a:prstGeom>
          <a:solidFill>
            <a:schemeClr val="bg1"/>
          </a:solid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&lt;&gt;  </a:t>
            </a:r>
            <a:r>
              <a:rPr lang="zh-CN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直接按标准目录搜索</a:t>
            </a:r>
            <a:endParaRPr lang="zh-CN" altLang="zh-CN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先在</a:t>
            </a:r>
            <a:r>
              <a:rPr lang="zh-CN" altLang="zh-CN" sz="24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当前目录</a:t>
            </a:r>
            <a:r>
              <a:rPr lang="zh-CN" altLang="zh-CN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搜索，再搜索标准目录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可指定路径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3900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3" name="Text Box 8"/>
          <p:cNvSpPr txBox="1">
            <a:spLocks noChangeArrowheads="1"/>
          </p:cNvSpPr>
          <p:nvPr/>
        </p:nvSpPr>
        <p:spPr bwMode="auto">
          <a:xfrm>
            <a:off x="425450" y="449263"/>
            <a:ext cx="4198938" cy="3781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改为文件包含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⑴ 格式宏做成头文件</a:t>
            </a:r>
            <a:r>
              <a:rPr lang="en-US" altLang="zh-CN" sz="2400" dirty="0" err="1">
                <a:solidFill>
                  <a:schemeClr val="tx1"/>
                </a:solidFill>
              </a:rPr>
              <a:t>format.h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PR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NL  "\n"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  "%d"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D1  D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D2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D3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D4  D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  NL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S  "%s"</a:t>
            </a:r>
          </a:p>
        </p:txBody>
      </p:sp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979613" y="4325938"/>
            <a:ext cx="2366962" cy="23495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运行结果：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123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1234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CHINA</a:t>
            </a:r>
            <a:r>
              <a:rPr kumimoji="0" lang="en-US" altLang="zh-CN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2265" name="Text Box 10"/>
          <p:cNvSpPr txBox="1">
            <a:spLocks noChangeArrowheads="1"/>
          </p:cNvSpPr>
          <p:nvPr/>
        </p:nvSpPr>
        <p:spPr bwMode="auto">
          <a:xfrm>
            <a:off x="4838700" y="455613"/>
            <a:ext cx="3716338" cy="487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⑵ </a:t>
            </a:r>
            <a:r>
              <a:rPr lang="zh-CN" altLang="en-US" sz="2400" dirty="0">
                <a:solidFill>
                  <a:schemeClr val="tx1"/>
                </a:solidFill>
              </a:rPr>
              <a:t>主文件</a:t>
            </a:r>
            <a:r>
              <a:rPr lang="en-US" altLang="zh-CN" sz="2400" dirty="0">
                <a:solidFill>
                  <a:schemeClr val="tx1"/>
                </a:solidFill>
              </a:rPr>
              <a:t>file1.c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 "</a:t>
            </a:r>
            <a:r>
              <a:rPr lang="en-US" altLang="zh-CN" sz="2400" dirty="0" err="1">
                <a:solidFill>
                  <a:schemeClr val="tx1"/>
                </a:solidFill>
              </a:rPr>
              <a:t>format.h</a:t>
            </a:r>
            <a:r>
              <a:rPr lang="en-US" altLang="zh-CN" sz="2400" dirty="0">
                <a:solidFill>
                  <a:schemeClr val="tx1"/>
                </a:solidFill>
              </a:rPr>
              <a:t>"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a,b,c,d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char string[]="CHINA";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a=1;b=2;c=3;d=4;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PR(D1,a);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PR(D2,a,b);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PR(D3,a,b,c);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PR(D4,a,b,c,d);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PR(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S,string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23501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被包含文件内容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源文件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(*.c)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头文件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(*.h)</a:t>
            </a:r>
            <a:endParaRPr kumimoji="0"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47528" name="Rectangle 8"/>
          <p:cNvSpPr>
            <a:spLocks noChangeArrowheads="1"/>
          </p:cNvSpPr>
          <p:nvPr/>
        </p:nvSpPr>
        <p:spPr bwMode="auto">
          <a:xfrm>
            <a:off x="669925" y="2017713"/>
            <a:ext cx="79565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>
                <a:solidFill>
                  <a:srgbClr val="0000CC"/>
                </a:solidFill>
                <a:latin typeface="+mn-ea"/>
                <a:ea typeface="+mn-ea"/>
              </a:rPr>
              <a:t>文件包含可嵌套</a:t>
            </a:r>
            <a:endParaRPr lang="zh-CN" altLang="en-US" sz="28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47529" name="AutoShape 9"/>
          <p:cNvSpPr>
            <a:spLocks noChangeArrowheads="1"/>
          </p:cNvSpPr>
          <p:nvPr/>
        </p:nvSpPr>
        <p:spPr bwMode="auto">
          <a:xfrm>
            <a:off x="4295775" y="739775"/>
            <a:ext cx="2047875" cy="1225550"/>
          </a:xfrm>
          <a:prstGeom prst="wedgeRectCallout">
            <a:avLst>
              <a:gd name="adj1" fmla="val -88139"/>
              <a:gd name="adj2" fmla="val 39898"/>
            </a:avLst>
          </a:prstGeom>
          <a:solidFill>
            <a:schemeClr val="bg1"/>
          </a:solidFill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宏定义</a:t>
            </a:r>
          </a:p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数据结构定义</a:t>
            </a:r>
          </a:p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+mn-ea"/>
                <a:ea typeface="+mn-ea"/>
              </a:rPr>
              <a:t>函数说明等</a:t>
            </a:r>
          </a:p>
        </p:txBody>
      </p:sp>
      <p:grpSp>
        <p:nvGrpSpPr>
          <p:cNvPr id="747578" name="Group 58"/>
          <p:cNvGrpSpPr>
            <a:grpSpLocks/>
          </p:cNvGrpSpPr>
          <p:nvPr/>
        </p:nvGrpSpPr>
        <p:grpSpPr bwMode="auto">
          <a:xfrm>
            <a:off x="342900" y="2552701"/>
            <a:ext cx="5957888" cy="2422526"/>
            <a:chOff x="1181" y="1590"/>
            <a:chExt cx="3753" cy="1526"/>
          </a:xfrm>
        </p:grpSpPr>
        <p:sp>
          <p:nvSpPr>
            <p:cNvPr id="353304" name="Rectangle 11"/>
            <p:cNvSpPr>
              <a:spLocks noChangeArrowheads="1"/>
            </p:cNvSpPr>
            <p:nvPr/>
          </p:nvSpPr>
          <p:spPr bwMode="auto">
            <a:xfrm>
              <a:off x="1275" y="1590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305" name="Rectangle 12"/>
            <p:cNvSpPr>
              <a:spLocks noChangeArrowheads="1"/>
            </p:cNvSpPr>
            <p:nvPr/>
          </p:nvSpPr>
          <p:spPr bwMode="auto">
            <a:xfrm>
              <a:off x="1653" y="2134"/>
              <a:ext cx="54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306" name="Text Box 13"/>
            <p:cNvSpPr txBox="1">
              <a:spLocks noChangeArrowheads="1"/>
            </p:cNvSpPr>
            <p:nvPr/>
          </p:nvSpPr>
          <p:spPr bwMode="auto">
            <a:xfrm>
              <a:off x="1181" y="1796"/>
              <a:ext cx="15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#include  “file2.c”</a:t>
              </a:r>
              <a:endParaRPr lang="en-US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3307" name="Text Box 14"/>
            <p:cNvSpPr txBox="1">
              <a:spLocks noChangeArrowheads="1"/>
            </p:cNvSpPr>
            <p:nvPr/>
          </p:nvSpPr>
          <p:spPr bwMode="auto">
            <a:xfrm>
              <a:off x="1639" y="2865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9900"/>
                  </a:solidFill>
                  <a:latin typeface="+mn-ea"/>
                  <a:ea typeface="+mn-ea"/>
                </a:rPr>
                <a:t>file1.c</a:t>
              </a:r>
              <a:endParaRPr lang="en-US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3308" name="Text Box 15"/>
            <p:cNvSpPr txBox="1">
              <a:spLocks noChangeArrowheads="1"/>
            </p:cNvSpPr>
            <p:nvPr/>
          </p:nvSpPr>
          <p:spPr bwMode="auto">
            <a:xfrm>
              <a:off x="1821" y="230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53309" name="Text Box 16"/>
            <p:cNvSpPr txBox="1">
              <a:spLocks noChangeArrowheads="1"/>
            </p:cNvSpPr>
            <p:nvPr/>
          </p:nvSpPr>
          <p:spPr bwMode="auto">
            <a:xfrm>
              <a:off x="4289" y="2549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file3.c</a:t>
              </a:r>
            </a:p>
          </p:txBody>
        </p:sp>
        <p:sp>
          <p:nvSpPr>
            <p:cNvPr id="353310" name="Text Box 18"/>
            <p:cNvSpPr txBox="1">
              <a:spLocks noChangeArrowheads="1"/>
            </p:cNvSpPr>
            <p:nvPr/>
          </p:nvSpPr>
          <p:spPr bwMode="auto">
            <a:xfrm>
              <a:off x="4489" y="197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53311" name="Rectangle 19"/>
            <p:cNvSpPr>
              <a:spLocks noChangeArrowheads="1"/>
            </p:cNvSpPr>
            <p:nvPr/>
          </p:nvSpPr>
          <p:spPr bwMode="auto">
            <a:xfrm>
              <a:off x="4201" y="1638"/>
              <a:ext cx="733" cy="933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312" name="Rectangle 20"/>
            <p:cNvSpPr>
              <a:spLocks noChangeArrowheads="1"/>
            </p:cNvSpPr>
            <p:nvPr/>
          </p:nvSpPr>
          <p:spPr bwMode="auto">
            <a:xfrm>
              <a:off x="2715" y="1590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313" name="Rectangle 21"/>
            <p:cNvSpPr>
              <a:spLocks noChangeArrowheads="1"/>
            </p:cNvSpPr>
            <p:nvPr/>
          </p:nvSpPr>
          <p:spPr bwMode="auto">
            <a:xfrm>
              <a:off x="3093" y="2134"/>
              <a:ext cx="544" cy="56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314" name="Text Box 22"/>
            <p:cNvSpPr txBox="1">
              <a:spLocks noChangeArrowheads="1"/>
            </p:cNvSpPr>
            <p:nvPr/>
          </p:nvSpPr>
          <p:spPr bwMode="auto">
            <a:xfrm>
              <a:off x="2621" y="1796"/>
              <a:ext cx="15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#include  “file3.c”</a:t>
              </a:r>
              <a:endParaRPr lang="en-US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3315" name="Text Box 23"/>
            <p:cNvSpPr txBox="1">
              <a:spLocks noChangeArrowheads="1"/>
            </p:cNvSpPr>
            <p:nvPr/>
          </p:nvSpPr>
          <p:spPr bwMode="auto">
            <a:xfrm>
              <a:off x="3071" y="2864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file2.c</a:t>
              </a:r>
            </a:p>
          </p:txBody>
        </p:sp>
        <p:sp>
          <p:nvSpPr>
            <p:cNvPr id="353316" name="Text Box 24"/>
            <p:cNvSpPr txBox="1">
              <a:spLocks noChangeArrowheads="1"/>
            </p:cNvSpPr>
            <p:nvPr/>
          </p:nvSpPr>
          <p:spPr bwMode="auto">
            <a:xfrm>
              <a:off x="3225" y="2299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 B</a:t>
              </a:r>
            </a:p>
          </p:txBody>
        </p:sp>
      </p:grpSp>
      <p:grpSp>
        <p:nvGrpSpPr>
          <p:cNvPr id="747581" name="Group 61"/>
          <p:cNvGrpSpPr>
            <a:grpSpLocks/>
          </p:cNvGrpSpPr>
          <p:nvPr/>
        </p:nvGrpSpPr>
        <p:grpSpPr bwMode="auto">
          <a:xfrm>
            <a:off x="6686550" y="1122363"/>
            <a:ext cx="2428875" cy="3835400"/>
            <a:chOff x="4212" y="911"/>
            <a:chExt cx="1530" cy="2416"/>
          </a:xfrm>
        </p:grpSpPr>
        <p:sp>
          <p:nvSpPr>
            <p:cNvPr id="353293" name="Rectangle 47"/>
            <p:cNvSpPr>
              <a:spLocks noChangeArrowheads="1"/>
            </p:cNvSpPr>
            <p:nvPr/>
          </p:nvSpPr>
          <p:spPr bwMode="auto">
            <a:xfrm>
              <a:off x="4306" y="1802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294" name="Rectangle 48"/>
            <p:cNvSpPr>
              <a:spLocks noChangeArrowheads="1"/>
            </p:cNvSpPr>
            <p:nvPr/>
          </p:nvSpPr>
          <p:spPr bwMode="auto">
            <a:xfrm>
              <a:off x="4684" y="2399"/>
              <a:ext cx="544" cy="567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295" name="Text Box 49"/>
            <p:cNvSpPr txBox="1">
              <a:spLocks noChangeArrowheads="1"/>
            </p:cNvSpPr>
            <p:nvPr/>
          </p:nvSpPr>
          <p:spPr bwMode="auto">
            <a:xfrm>
              <a:off x="4212" y="1911"/>
              <a:ext cx="153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#include  “file3.c”</a:t>
              </a:r>
              <a:endParaRPr lang="en-US" altLang="zh-CN" sz="2000" b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#include  “file2.c”</a:t>
              </a:r>
            </a:p>
          </p:txBody>
        </p:sp>
        <p:sp>
          <p:nvSpPr>
            <p:cNvPr id="353296" name="Text Box 50"/>
            <p:cNvSpPr txBox="1">
              <a:spLocks noChangeArrowheads="1"/>
            </p:cNvSpPr>
            <p:nvPr/>
          </p:nvSpPr>
          <p:spPr bwMode="auto">
            <a:xfrm>
              <a:off x="4670" y="3077"/>
              <a:ext cx="5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9900"/>
                  </a:solidFill>
                  <a:latin typeface="+mn-ea"/>
                  <a:ea typeface="+mn-ea"/>
                </a:rPr>
                <a:t>file1.c</a:t>
              </a:r>
              <a:endParaRPr lang="en-US" altLang="zh-CN" sz="2000" b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3297" name="Text Box 51"/>
            <p:cNvSpPr txBox="1">
              <a:spLocks noChangeArrowheads="1"/>
            </p:cNvSpPr>
            <p:nvPr/>
          </p:nvSpPr>
          <p:spPr bwMode="auto">
            <a:xfrm>
              <a:off x="4843" y="25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53298" name="Rectangle 52"/>
            <p:cNvSpPr>
              <a:spLocks noChangeArrowheads="1"/>
            </p:cNvSpPr>
            <p:nvPr/>
          </p:nvSpPr>
          <p:spPr bwMode="auto">
            <a:xfrm>
              <a:off x="4254" y="911"/>
              <a:ext cx="544" cy="56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3299" name="Text Box 53"/>
            <p:cNvSpPr txBox="1">
              <a:spLocks noChangeArrowheads="1"/>
            </p:cNvSpPr>
            <p:nvPr/>
          </p:nvSpPr>
          <p:spPr bwMode="auto">
            <a:xfrm>
              <a:off x="4259" y="1526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+mn-ea"/>
                  <a:ea typeface="+mn-ea"/>
                </a:rPr>
                <a:t>file2.c</a:t>
              </a:r>
            </a:p>
          </p:txBody>
        </p:sp>
        <p:sp>
          <p:nvSpPr>
            <p:cNvPr id="353300" name="Text Box 54"/>
            <p:cNvSpPr txBox="1">
              <a:spLocks noChangeArrowheads="1"/>
            </p:cNvSpPr>
            <p:nvPr/>
          </p:nvSpPr>
          <p:spPr bwMode="auto">
            <a:xfrm>
              <a:off x="4386" y="107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 B</a:t>
              </a:r>
            </a:p>
          </p:txBody>
        </p:sp>
        <p:sp>
          <p:nvSpPr>
            <p:cNvPr id="353301" name="Text Box 55"/>
            <p:cNvSpPr txBox="1">
              <a:spLocks noChangeArrowheads="1"/>
            </p:cNvSpPr>
            <p:nvPr/>
          </p:nvSpPr>
          <p:spPr bwMode="auto">
            <a:xfrm>
              <a:off x="5087" y="1517"/>
              <a:ext cx="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rgbClr val="FF3300"/>
                  </a:solidFill>
                  <a:latin typeface="+mn-ea"/>
                  <a:ea typeface="+mn-ea"/>
                </a:rPr>
                <a:t>file3.c</a:t>
              </a:r>
            </a:p>
          </p:txBody>
        </p:sp>
        <p:sp>
          <p:nvSpPr>
            <p:cNvPr id="353302" name="Text Box 56"/>
            <p:cNvSpPr txBox="1">
              <a:spLocks noChangeArrowheads="1"/>
            </p:cNvSpPr>
            <p:nvPr/>
          </p:nvSpPr>
          <p:spPr bwMode="auto">
            <a:xfrm>
              <a:off x="5235" y="109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53303" name="Rectangle 57"/>
            <p:cNvSpPr>
              <a:spLocks noChangeArrowheads="1"/>
            </p:cNvSpPr>
            <p:nvPr/>
          </p:nvSpPr>
          <p:spPr bwMode="auto">
            <a:xfrm>
              <a:off x="5079" y="916"/>
              <a:ext cx="538" cy="56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747582" name="Rectangle 62"/>
          <p:cNvSpPr>
            <a:spLocks noChangeArrowheads="1"/>
          </p:cNvSpPr>
          <p:nvPr/>
        </p:nvSpPr>
        <p:spPr bwMode="auto">
          <a:xfrm>
            <a:off x="669925" y="5041900"/>
            <a:ext cx="84740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>
                <a:solidFill>
                  <a:srgbClr val="0000CC"/>
                </a:solidFill>
                <a:latin typeface="+mn-ea"/>
                <a:ea typeface="+mn-ea"/>
              </a:rPr>
              <a:t>预编译后已成为一个文件，因此</a:t>
            </a: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file2.c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中的全局静态变量在</a:t>
            </a: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file1.c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中有效，不必再用</a:t>
            </a:r>
            <a:r>
              <a:rPr lang="en-US" altLang="zh-CN" sz="2800" dirty="0">
                <a:solidFill>
                  <a:srgbClr val="0000CC"/>
                </a:solidFill>
                <a:latin typeface="+mn-ea"/>
                <a:ea typeface="+mn-ea"/>
              </a:rPr>
              <a:t>extern</a:t>
            </a: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声明。</a:t>
            </a:r>
          </a:p>
        </p:txBody>
      </p:sp>
      <p:sp>
        <p:nvSpPr>
          <p:cNvPr id="37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3001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4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8" grpId="0" autoUpdateAnimBg="0"/>
      <p:bldP spid="747529" grpId="0" animBg="1" autoUpdateAnimBg="0"/>
      <p:bldP spid="7475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>
                <a:solidFill>
                  <a:srgbClr val="0000CC"/>
                </a:solidFill>
                <a:latin typeface="+mn-ea"/>
                <a:ea typeface="+mn-ea"/>
              </a:rPr>
              <a:t>11.3  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条件编译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功能：当文件中的部分内容在满足一定条件才进行编译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几种形式：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形式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标识符已被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#define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命令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   定义过，则编译程序段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   反之编译程序段</a:t>
            </a:r>
            <a:r>
              <a:rPr kumimoji="0"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5613400" y="1993900"/>
            <a:ext cx="2043113" cy="1955800"/>
          </a:xfrm>
          <a:prstGeom prst="rect">
            <a:avLst/>
          </a:prstGeom>
          <a:solidFill>
            <a:srgbClr val="FF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#ifdef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标识符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  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#endif</a:t>
            </a:r>
          </a:p>
        </p:txBody>
      </p:sp>
      <p:grpSp>
        <p:nvGrpSpPr>
          <p:cNvPr id="749579" name="Group 11"/>
          <p:cNvGrpSpPr>
            <a:grpSpLocks/>
          </p:cNvGrpSpPr>
          <p:nvPr/>
        </p:nvGrpSpPr>
        <p:grpSpPr bwMode="auto">
          <a:xfrm>
            <a:off x="7300913" y="2884488"/>
            <a:ext cx="1673225" cy="473075"/>
            <a:chOff x="2925" y="2314"/>
            <a:chExt cx="1054" cy="298"/>
          </a:xfrm>
        </p:grpSpPr>
        <p:sp>
          <p:nvSpPr>
            <p:cNvPr id="749577" name="AutoShape 9"/>
            <p:cNvSpPr>
              <a:spLocks/>
            </p:cNvSpPr>
            <p:nvPr/>
          </p:nvSpPr>
          <p:spPr bwMode="auto">
            <a:xfrm>
              <a:off x="2925" y="2341"/>
              <a:ext cx="327" cy="271"/>
            </a:xfrm>
            <a:prstGeom prst="rightBrace">
              <a:avLst>
                <a:gd name="adj1" fmla="val 38244"/>
                <a:gd name="adj2" fmla="val 50000"/>
              </a:avLst>
            </a:prstGeom>
            <a:noFill/>
            <a:ln w="25400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60784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60784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749578" name="Text Box 10"/>
            <p:cNvSpPr txBox="1">
              <a:spLocks noChangeArrowheads="1"/>
            </p:cNvSpPr>
            <p:nvPr/>
          </p:nvSpPr>
          <p:spPr bwMode="auto">
            <a:xfrm>
              <a:off x="3040" y="2314"/>
              <a:ext cx="939" cy="29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可以没有</a:t>
              </a:r>
            </a:p>
          </p:txBody>
        </p:sp>
      </p:grpSp>
      <p:sp>
        <p:nvSpPr>
          <p:cNvPr id="749580" name="Text Box 12"/>
          <p:cNvSpPr txBox="1">
            <a:spLocks noChangeArrowheads="1"/>
          </p:cNvSpPr>
          <p:nvPr/>
        </p:nvSpPr>
        <p:spPr bwMode="auto">
          <a:xfrm>
            <a:off x="2674938" y="4283025"/>
            <a:ext cx="382829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例   适应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16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位或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32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位计算机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#ifdef COMPUTER_A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#define  INTEGER_SIZE  16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#define  INTEGER_SIZE  32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#endif</a:t>
            </a:r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auto">
          <a:xfrm>
            <a:off x="2303463" y="4108399"/>
            <a:ext cx="530465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 调试信息的输出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DEBUG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  ┆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ifdef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DEBUG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("x=%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d,y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=%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d,z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=%d\n",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x,y,z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endif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20803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6" grpId="0" animBg="1" autoUpdateAnimBg="0"/>
      <p:bldP spid="749580" grpId="0" animBg="1" autoUpdateAnimBg="0"/>
      <p:bldP spid="7495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55638" y="681038"/>
            <a:ext cx="79565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形式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与形式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相反，标识符未被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#define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命令定义过，则编译程序段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，反之编译程序段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2 </a:t>
            </a: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2589213" y="1825625"/>
            <a:ext cx="2212975" cy="1955800"/>
          </a:xfrm>
          <a:prstGeom prst="rect">
            <a:avLst/>
          </a:prstGeom>
          <a:solidFill>
            <a:srgbClr val="FF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#if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def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标识符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  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#endif</a:t>
            </a:r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669925" y="3889375"/>
            <a:ext cx="79565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形式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表达式为真，则编译程序段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sz="2000">
                <a:solidFill>
                  <a:schemeClr val="tx1"/>
                </a:solidFill>
                <a:latin typeface="+mn-ea"/>
                <a:ea typeface="+mn-ea"/>
              </a:rPr>
              <a:t>，反之编译程序段</a:t>
            </a:r>
            <a:r>
              <a:rPr kumimoji="0" lang="en-US" altLang="zh-CN" sz="2000">
                <a:solidFill>
                  <a:schemeClr val="tx1"/>
                </a:solidFill>
                <a:latin typeface="+mn-ea"/>
                <a:ea typeface="+mn-ea"/>
              </a:rPr>
              <a:t>2 </a:t>
            </a:r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3038475" y="4710113"/>
            <a:ext cx="1679575" cy="1955800"/>
          </a:xfrm>
          <a:prstGeom prst="rect">
            <a:avLst/>
          </a:prstGeom>
          <a:solidFill>
            <a:srgbClr val="FFCCFF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#if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  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#else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程序段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#endif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42684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4" grpId="0" animBg="1" autoUpdateAnimBg="0"/>
      <p:bldP spid="751625" grpId="0" autoUpdateAnimBg="0"/>
      <p:bldP spid="75162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2095500" y="1236663"/>
            <a:ext cx="5630863" cy="5607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 LETTER  1    /* 1</a:t>
            </a:r>
            <a:r>
              <a:rPr lang="zh-CN" altLang="en-US" sz="2400" dirty="0">
                <a:solidFill>
                  <a:schemeClr val="tx1"/>
                </a:solidFill>
              </a:rPr>
              <a:t>大写，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小写 *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{ char </a:t>
            </a:r>
            <a:r>
              <a:rPr lang="en-US" altLang="zh-CN" sz="2400" dirty="0" err="1">
                <a:solidFill>
                  <a:schemeClr val="tx1"/>
                </a:solidFill>
              </a:rPr>
              <a:t>str</a:t>
            </a:r>
            <a:r>
              <a:rPr lang="en-US" altLang="zh-CN" sz="2400" dirty="0">
                <a:solidFill>
                  <a:schemeClr val="tx1"/>
                </a:solidFill>
              </a:rPr>
              <a:t>[20]="C </a:t>
            </a:r>
            <a:r>
              <a:rPr lang="en-US" altLang="zh-CN" sz="2400" dirty="0" err="1">
                <a:solidFill>
                  <a:schemeClr val="tx1"/>
                </a:solidFill>
              </a:rPr>
              <a:t>Language",c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while((c=</a:t>
            </a:r>
            <a:r>
              <a:rPr lang="en-US" altLang="zh-CN" sz="2400" dirty="0" err="1">
                <a:solidFill>
                  <a:schemeClr val="tx1"/>
                </a:solidFill>
              </a:rPr>
              <a:t>str</a:t>
            </a:r>
            <a:r>
              <a:rPr lang="en-US" altLang="zh-CN" sz="2400" dirty="0">
                <a:solidFill>
                  <a:schemeClr val="tx1"/>
                </a:solidFill>
              </a:rPr>
              <a:t>[I])!='\0')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{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#if  LETTER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 if(c&gt;='a'&amp;&amp;c&lt;='z')  c=c-32;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#else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 if(c&gt;='A'&amp;&amp;c&lt;='Z')  c=c+32;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#</a:t>
            </a:r>
            <a:r>
              <a:rPr lang="en-US" altLang="zh-CN" sz="2400" dirty="0" err="1">
                <a:solidFill>
                  <a:schemeClr val="tx1"/>
                </a:solidFill>
              </a:rPr>
              <a:t>endif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</a:t>
            </a:r>
            <a:r>
              <a:rPr lang="en-US" altLang="zh-CN" sz="2400" dirty="0" err="1">
                <a:solidFill>
                  <a:schemeClr val="tx1"/>
                </a:solidFill>
              </a:rPr>
              <a:t>c",c</a:t>
            </a:r>
            <a:r>
              <a:rPr lang="en-US" altLang="zh-CN" sz="2400" dirty="0">
                <a:solidFill>
                  <a:schemeClr val="tx1"/>
                </a:solidFill>
              </a:rPr>
              <a:t>);}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(“\n");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56360" name="Text Box 12"/>
          <p:cNvSpPr txBox="1">
            <a:spLocks noChangeArrowheads="1"/>
          </p:cNvSpPr>
          <p:nvPr/>
        </p:nvSpPr>
        <p:spPr bwMode="auto">
          <a:xfrm>
            <a:off x="1758950" y="386687"/>
            <a:ext cx="6186488" cy="83317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输入字符串，根据需要设置条件编译，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      使字母改为大写或小写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9766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93725" y="1700808"/>
            <a:ext cx="795655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本章要求</a:t>
            </a:r>
            <a:endParaRPr lang="zh-CN" altLang="en-US" sz="28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熟悉宏定义与宏展开的区别，宏与函数的区别。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熟悉文件包含命令</a:t>
            </a:r>
            <a:r>
              <a:rPr kumimoji="0"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kumimoji="0"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的作用及预处理方法。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熟悉条件编译的使用。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0168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编译：对源程序进行词法、语法分析，生成代码，优化等。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作用：</a:t>
            </a: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在编译之前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0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对源程序中的特殊命令</a:t>
            </a: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做一些处理,生成扩展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源程序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种类：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宏定义 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#define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文件包含     </a:t>
            </a:r>
            <a:r>
              <a:rPr lang="en-US" altLang="zh-CN" sz="2400" dirty="0">
                <a:solidFill>
                  <a:srgbClr val="009900"/>
                </a:solidFill>
                <a:latin typeface="+mn-ea"/>
                <a:ea typeface="+mn-ea"/>
              </a:rPr>
              <a:t>#include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条件编译  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#if  #else  #</a:t>
            </a:r>
            <a:r>
              <a:rPr lang="en-US" altLang="zh-CN" sz="2400" dirty="0" err="1">
                <a:solidFill>
                  <a:srgbClr val="FF3300"/>
                </a:solidFill>
                <a:latin typeface="+mn-ea"/>
                <a:ea typeface="+mn-ea"/>
              </a:rPr>
              <a:t>endif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等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格式：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#”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开头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占单独书写行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语句尾不加分号</a:t>
            </a: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3036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55638" y="681038"/>
            <a:ext cx="79708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>
                <a:solidFill>
                  <a:srgbClr val="0000CC"/>
                </a:solidFill>
                <a:latin typeface="+mn-ea"/>
                <a:ea typeface="+mn-ea"/>
              </a:rPr>
              <a:t>11.1  </a:t>
            </a:r>
            <a:r>
              <a:rPr lang="zh-CN" altLang="en-US" sz="3200" dirty="0">
                <a:solidFill>
                  <a:srgbClr val="0000CC"/>
                </a:solidFill>
                <a:latin typeface="+mn-ea"/>
                <a:ea typeface="+mn-ea"/>
              </a:rPr>
              <a:t>宏定义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不带参数的宏定义</a:t>
            </a:r>
            <a:endParaRPr lang="zh-CN" altLang="en-US" sz="2400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一般形式：   </a:t>
            </a:r>
            <a:r>
              <a:rPr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#define   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标识符    字符串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功能：用指定标识符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宏名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代替字符串序列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宏体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5000" name="AutoShape 8"/>
          <p:cNvSpPr>
            <a:spLocks noChangeArrowheads="1"/>
          </p:cNvSpPr>
          <p:nvPr/>
        </p:nvSpPr>
        <p:spPr bwMode="auto">
          <a:xfrm>
            <a:off x="3997325" y="563563"/>
            <a:ext cx="1744663" cy="520700"/>
          </a:xfrm>
          <a:prstGeom prst="wedgeRectCallout">
            <a:avLst>
              <a:gd name="adj1" fmla="val -22338"/>
              <a:gd name="adj2" fmla="val 196949"/>
            </a:avLst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宏定义命令</a:t>
            </a:r>
          </a:p>
        </p:txBody>
      </p:sp>
      <p:sp>
        <p:nvSpPr>
          <p:cNvPr id="725001" name="AutoShape 9"/>
          <p:cNvSpPr>
            <a:spLocks noChangeArrowheads="1"/>
          </p:cNvSpPr>
          <p:nvPr/>
        </p:nvSpPr>
        <p:spPr bwMode="auto">
          <a:xfrm>
            <a:off x="5569741" y="691381"/>
            <a:ext cx="3605219" cy="998489"/>
          </a:xfrm>
          <a:prstGeom prst="wedgeEllipseCallout">
            <a:avLst>
              <a:gd name="adj1" fmla="val -26255"/>
              <a:gd name="adj2" fmla="val 63417"/>
            </a:avLst>
          </a:prstGeom>
          <a:solidFill>
            <a:schemeClr val="bg1"/>
          </a:solidFill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宏体可缺省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表示宏名</a:t>
            </a:r>
          </a:p>
          <a:p>
            <a:pPr algn="ctr" eaLnBrk="1" hangingPunct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定义过或取消宏体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2082800" y="2835166"/>
            <a:ext cx="6500795" cy="1571842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D6FF"/>
              </a:gs>
            </a:gsLst>
            <a:path path="shape">
              <a:fillToRect l="50000" t="50000" r="50000" b="50000"/>
            </a:path>
          </a:gradFill>
          <a:ln w="381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如   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#define    YES   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#define     NO  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#define     PI      3.1415926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       #define     OUT     printf(“Hello,World”);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669925" y="4521200"/>
            <a:ext cx="7970838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定义位置：任意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一般在函数外面)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作用域：从定义命令到文件结束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undef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可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终止宏名作用域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     格式：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#undef     </a:t>
            </a: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宏名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25010" name="Group 18"/>
          <p:cNvGrpSpPr>
            <a:grpSpLocks/>
          </p:cNvGrpSpPr>
          <p:nvPr/>
        </p:nvGrpSpPr>
        <p:grpSpPr bwMode="auto">
          <a:xfrm>
            <a:off x="3597275" y="2852738"/>
            <a:ext cx="5286375" cy="3416300"/>
            <a:chOff x="2266" y="1797"/>
            <a:chExt cx="3330" cy="2152"/>
          </a:xfrm>
        </p:grpSpPr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2266" y="1797"/>
              <a:ext cx="1877" cy="21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sq">
              <a:solidFill>
                <a:srgbClr val="3366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+mn-ea"/>
                  <a:ea typeface="+mn-ea"/>
                </a:rPr>
                <a:t>例   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#define   YES    1</a:t>
              </a:r>
              <a:endParaRPr lang="en-US" altLang="zh-CN" sz="24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main()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{ ……..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}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       #</a:t>
              </a: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</a:rPr>
                <a:t>undef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    YES</a:t>
              </a:r>
              <a:endParaRPr lang="en-US" altLang="zh-CN" sz="24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3300"/>
                  </a:solidFill>
                  <a:latin typeface="+mn-ea"/>
                  <a:ea typeface="+mn-ea"/>
                </a:rPr>
                <a:t>       #define   YES    0</a:t>
              </a:r>
              <a:endParaRPr lang="en-US" altLang="zh-CN" sz="24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max()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{……..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       }</a:t>
              </a:r>
            </a:p>
          </p:txBody>
        </p:sp>
        <p:sp>
          <p:nvSpPr>
            <p:cNvPr id="342030" name="AutoShape 14"/>
            <p:cNvSpPr>
              <a:spLocks/>
            </p:cNvSpPr>
            <p:nvPr/>
          </p:nvSpPr>
          <p:spPr bwMode="auto">
            <a:xfrm>
              <a:off x="4164" y="2271"/>
              <a:ext cx="144" cy="270"/>
            </a:xfrm>
            <a:prstGeom prst="rightBrace">
              <a:avLst>
                <a:gd name="adj1" fmla="val 47222"/>
                <a:gd name="adj2" fmla="val 51472"/>
              </a:avLst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2031" name="Freeform 15"/>
            <p:cNvSpPr>
              <a:spLocks/>
            </p:cNvSpPr>
            <p:nvPr/>
          </p:nvSpPr>
          <p:spPr bwMode="auto">
            <a:xfrm>
              <a:off x="4150" y="3311"/>
              <a:ext cx="115" cy="234"/>
            </a:xfrm>
            <a:custGeom>
              <a:avLst/>
              <a:gdLst>
                <a:gd name="T0" fmla="*/ 0 w 108"/>
                <a:gd name="T1" fmla="*/ 0 h 660"/>
                <a:gd name="T2" fmla="*/ 60 w 108"/>
                <a:gd name="T3" fmla="*/ 12 h 660"/>
                <a:gd name="T4" fmla="*/ 72 w 108"/>
                <a:gd name="T5" fmla="*/ 48 h 660"/>
                <a:gd name="T6" fmla="*/ 108 w 108"/>
                <a:gd name="T7" fmla="*/ 264 h 660"/>
                <a:gd name="T8" fmla="*/ 84 w 108"/>
                <a:gd name="T9" fmla="*/ 66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660">
                  <a:moveTo>
                    <a:pt x="0" y="0"/>
                  </a:moveTo>
                  <a:cubicBezTo>
                    <a:pt x="20" y="4"/>
                    <a:pt x="43" y="1"/>
                    <a:pt x="60" y="12"/>
                  </a:cubicBezTo>
                  <a:cubicBezTo>
                    <a:pt x="71" y="19"/>
                    <a:pt x="69" y="36"/>
                    <a:pt x="72" y="48"/>
                  </a:cubicBezTo>
                  <a:cubicBezTo>
                    <a:pt x="92" y="119"/>
                    <a:pt x="100" y="190"/>
                    <a:pt x="108" y="264"/>
                  </a:cubicBezTo>
                  <a:cubicBezTo>
                    <a:pt x="100" y="396"/>
                    <a:pt x="84" y="660"/>
                    <a:pt x="84" y="660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42032" name="Text Box 16"/>
            <p:cNvSpPr txBox="1">
              <a:spLocks noChangeArrowheads="1"/>
            </p:cNvSpPr>
            <p:nvPr/>
          </p:nvSpPr>
          <p:spPr bwMode="auto">
            <a:xfrm>
              <a:off x="4407" y="2283"/>
              <a:ext cx="1189" cy="292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+mn-ea"/>
                  <a:ea typeface="+mn-ea"/>
                </a:rPr>
                <a:t>YES</a:t>
              </a:r>
              <a:r>
                <a:rPr lang="zh-CN" altLang="zh-CN" sz="2400">
                  <a:solidFill>
                    <a:srgbClr val="0000FF"/>
                  </a:solidFill>
                  <a:latin typeface="+mn-ea"/>
                  <a:ea typeface="+mn-ea"/>
                </a:rPr>
                <a:t>原作用域</a:t>
              </a:r>
              <a:endParaRPr lang="zh-CN" altLang="en-US" sz="240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4373" y="3240"/>
              <a:ext cx="1189" cy="292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rgbClr val="FF3300"/>
                  </a:solidFill>
                  <a:latin typeface="+mn-ea"/>
                  <a:ea typeface="+mn-ea"/>
                </a:rPr>
                <a:t>YES</a:t>
              </a:r>
              <a:r>
                <a:rPr lang="zh-CN" altLang="zh-CN" sz="2400">
                  <a:solidFill>
                    <a:srgbClr val="FF3300"/>
                  </a:solidFill>
                  <a:latin typeface="+mn-ea"/>
                  <a:ea typeface="+mn-ea"/>
                </a:rPr>
                <a:t>新作用域</a:t>
              </a:r>
              <a:endParaRPr lang="zh-CN" altLang="en-US" sz="240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0215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5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5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5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5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5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5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0" grpId="0" animBg="1" autoUpdateAnimBg="0"/>
      <p:bldP spid="725001" grpId="0" animBg="1" autoUpdateAnimBg="0"/>
      <p:bldP spid="725002" grpId="0" animBg="1" autoUpdateAnimBg="0"/>
      <p:bldP spid="725003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7" name="Text Box 1032"/>
          <p:cNvSpPr txBox="1">
            <a:spLocks noChangeArrowheads="1"/>
          </p:cNvSpPr>
          <p:nvPr/>
        </p:nvSpPr>
        <p:spPr bwMode="auto">
          <a:xfrm>
            <a:off x="354013" y="403225"/>
            <a:ext cx="6897687" cy="4511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使用不带参数的宏定义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PI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{ float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l,s,r,v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endParaRPr kumimoji="0" lang="en-US" alt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("input radius : "); </a:t>
            </a:r>
            <a:endParaRPr kumimoji="0" lang="en-US" alt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scanf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("%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f",&amp;r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); </a:t>
            </a:r>
            <a:endParaRPr kumimoji="0" lang="en-US" alt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l=2.0*PI*r;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s=PI*r*r;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v=4.0/3.0*PI*r*r*r;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("l=%10.4f\ns=%10.4f\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nv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=%10.4f\n",</a:t>
            </a:r>
            <a:r>
              <a:rPr kumimoji="0"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l,s,v</a:t>
            </a: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29097" name="Rectangle 1033"/>
          <p:cNvSpPr>
            <a:spLocks noChangeArrowheads="1"/>
          </p:cNvSpPr>
          <p:nvPr/>
        </p:nvSpPr>
        <p:spPr bwMode="auto">
          <a:xfrm>
            <a:off x="6218238" y="788988"/>
            <a:ext cx="2422525" cy="19050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input radius: 4</a:t>
            </a:r>
            <a:r>
              <a:rPr kumimoji="0" lang="en-US" altLang="zh-CN" sz="24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</a:rPr>
              <a:t>l=25.1328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</a:rPr>
              <a:t> s=50.2655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</a:rPr>
              <a:t> v=150.7966</a:t>
            </a:r>
            <a:endParaRPr kumimoji="0" lang="en-US" altLang="zh-CN" sz="24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29099" name="Rectangle 1035"/>
          <p:cNvSpPr>
            <a:spLocks noChangeArrowheads="1"/>
          </p:cNvSpPr>
          <p:nvPr/>
        </p:nvSpPr>
        <p:spPr bwMode="auto">
          <a:xfrm>
            <a:off x="344488" y="4994275"/>
            <a:ext cx="84089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宏名一般用大写字母，与变量区别。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使用宏便于修改变量值，提高程序通用性。</a:t>
            </a:r>
          </a:p>
        </p:txBody>
      </p:sp>
      <p:sp>
        <p:nvSpPr>
          <p:cNvPr id="729100" name="Text Box 1036"/>
          <p:cNvSpPr txBox="1">
            <a:spLocks noChangeArrowheads="1"/>
          </p:cNvSpPr>
          <p:nvPr/>
        </p:nvSpPr>
        <p:spPr bwMode="auto">
          <a:xfrm>
            <a:off x="2185988" y="5997575"/>
            <a:ext cx="4721225" cy="860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</a:rPr>
              <a:t>#define   </a:t>
            </a:r>
            <a:r>
              <a:rPr lang="en-US" altLang="zh-CN" sz="2400" dirty="0">
                <a:solidFill>
                  <a:srgbClr val="0000FF"/>
                </a:solidFill>
              </a:rPr>
              <a:t>ARRAY_SIZE</a:t>
            </a:r>
            <a:r>
              <a:rPr lang="en-US" altLang="zh-CN" sz="2400" dirty="0">
                <a:solidFill>
                  <a:schemeClr val="tx1"/>
                </a:solidFill>
              </a:rPr>
              <a:t>   1000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 array[</a:t>
            </a:r>
            <a:r>
              <a:rPr lang="en-US" altLang="zh-CN" sz="2400" dirty="0">
                <a:solidFill>
                  <a:srgbClr val="0000FF"/>
                </a:solidFill>
              </a:rPr>
              <a:t>ARRAY_SIZE]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7143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7" grpId="0" animBg="1" autoUpdateAnimBg="0"/>
      <p:bldP spid="729099" grpId="0" autoUpdateAnimBg="0"/>
      <p:bldP spid="7291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87350" y="539750"/>
            <a:ext cx="8408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宏展开：预编译时</a:t>
            </a:r>
            <a:r>
              <a:rPr lang="en-US" altLang="zh-CN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用宏体替换宏名</a:t>
            </a:r>
            <a:r>
              <a:rPr lang="en-US" altLang="zh-CN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  <a:r>
              <a:rPr lang="zh-CN" altLang="en-US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不作语法检查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1806575" y="1093679"/>
            <a:ext cx="6810175" cy="1571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            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if(x==</a:t>
            </a:r>
            <a:r>
              <a:rPr lang="en-US" altLang="zh-CN" sz="2400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YES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(“correct!\n”);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else if (x==</a:t>
            </a:r>
            <a:r>
              <a:rPr lang="en-US" altLang="zh-CN" sz="2400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(“error!\n”);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展开后：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if(x==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  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(“correct!\n”);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else if (x==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(“error!\n”);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373063" y="2790825"/>
            <a:ext cx="840898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引号中的内容与宏名相同也不置换</a:t>
            </a:r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228850" y="3308758"/>
            <a:ext cx="6067985" cy="1202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   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3.14159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(“2*</a:t>
            </a:r>
            <a:r>
              <a:rPr lang="en-US" altLang="zh-CN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=%f\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n”,</a:t>
            </a:r>
            <a:r>
              <a:rPr lang="en-US" altLang="zh-CN" sz="2400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*2);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宏展开：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(“2*</a:t>
            </a:r>
            <a:r>
              <a:rPr lang="en-US" altLang="zh-CN" sz="24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=%f\n”,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3.14159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*2);</a:t>
            </a:r>
          </a:p>
        </p:txBody>
      </p:sp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357188" y="4660900"/>
            <a:ext cx="840898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宏定义中使用必要的括号</a:t>
            </a:r>
            <a:r>
              <a:rPr lang="zh-CN" altLang="en-US" sz="24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（）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2444750" y="5160963"/>
            <a:ext cx="5149850" cy="1444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   </a:t>
            </a:r>
            <a:r>
              <a:rPr lang="en-US" altLang="zh-CN" sz="2400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80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#define   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solidFill>
                  <a:srgbClr val="FF5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+40</a:t>
            </a:r>
            <a:r>
              <a:rPr lang="en-US" altLang="zh-CN" sz="2400" dirty="0">
                <a:solidFill>
                  <a:srgbClr val="FF5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=LENGTH*2;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宏展开：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400" dirty="0">
                <a:solidFill>
                  <a:srgbClr val="FF5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80+40</a:t>
            </a:r>
            <a:r>
              <a:rPr lang="en-US" altLang="zh-CN" sz="2400" dirty="0">
                <a:solidFill>
                  <a:srgbClr val="FF5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*2;</a:t>
            </a: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469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8" grpId="0" animBg="1" autoUpdateAnimBg="0"/>
      <p:bldP spid="727049" grpId="0" autoUpdateAnimBg="0"/>
      <p:bldP spid="727050" grpId="0" animBg="1" autoUpdateAnimBg="0"/>
      <p:bldP spid="727054" grpId="0" autoUpdateAnimBg="0"/>
      <p:bldP spid="72705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914525" y="3539043"/>
            <a:ext cx="4746812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在宏定义中引用已定义的宏名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R  3.0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L  2*PI*R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S  PI*R*R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{ 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("L=%f\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nS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=%f\</a:t>
            </a:r>
            <a:r>
              <a:rPr kumimoji="0"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n",L,S</a:t>
            </a:r>
            <a:r>
              <a:rPr kumimoji="0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);}</a:t>
            </a:r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6443663" y="5318125"/>
            <a:ext cx="2422525" cy="11747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+mn-ea"/>
                <a:ea typeface="+mn-ea"/>
              </a:rPr>
              <a:t>L=18.849556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  <a:latin typeface="+mn-ea"/>
                <a:ea typeface="+mn-ea"/>
              </a:rPr>
              <a:t> S=28.274333</a:t>
            </a:r>
            <a:endParaRPr kumimoji="0" lang="en-US" altLang="zh-CN" sz="2400">
              <a:solidFill>
                <a:schemeClr val="tx1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45097" name="Rectangle 10"/>
          <p:cNvSpPr>
            <a:spLocks noChangeArrowheads="1"/>
          </p:cNvSpPr>
          <p:nvPr/>
        </p:nvSpPr>
        <p:spPr bwMode="auto">
          <a:xfrm>
            <a:off x="371475" y="512763"/>
            <a:ext cx="84089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宏定义可嵌套，不能递归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914525" y="2825602"/>
            <a:ext cx="6047146" cy="463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 MAX     MAX+10                   (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1893888" y="1060450"/>
            <a:ext cx="4960937" cy="1590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 </a:t>
            </a:r>
            <a:r>
              <a:rPr lang="en-US" altLang="zh-CN" sz="2400" dirty="0">
                <a:solidFill>
                  <a:srgbClr val="009900"/>
                </a:solidFill>
                <a:latin typeface="+mn-ea"/>
                <a:ea typeface="+mn-ea"/>
              </a:rPr>
              <a:t>WIDTH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80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#define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LENGTH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>
                <a:solidFill>
                  <a:srgbClr val="009900"/>
                </a:solidFill>
                <a:latin typeface="+mn-ea"/>
                <a:ea typeface="+mn-ea"/>
              </a:rPr>
              <a:t>WIDTH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+40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=LENGTH*2;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宏展开：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= 80+40 *2;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1675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4" grpId="0" animBg="1" autoUpdateAnimBg="0"/>
      <p:bldP spid="731145" grpId="0" animBg="1" autoUpdateAnimBg="0"/>
      <p:bldP spid="731147" grpId="0" animBg="1" autoUpdateAnimBg="0"/>
      <p:bldP spid="73114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55638" y="681038"/>
            <a:ext cx="77597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带参数的宏定义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一般形式：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#define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宏名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参数表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 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宏体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功能：进行字符串替换，并进行参数替换</a:t>
            </a:r>
            <a:endParaRPr kumimoji="0"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auto">
          <a:xfrm>
            <a:off x="6116539" y="2545661"/>
            <a:ext cx="2419548" cy="652255"/>
          </a:xfrm>
          <a:prstGeom prst="wedgeEllipseCallout">
            <a:avLst>
              <a:gd name="adj1" fmla="val -78829"/>
              <a:gd name="adj2" fmla="val -210750"/>
            </a:avLst>
          </a:prstGeom>
          <a:solidFill>
            <a:srgbClr val="FFCC99"/>
          </a:solidFill>
          <a:ln w="25400" cap="sq">
            <a:solidFill>
              <a:srgbClr val="00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不能加空格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712788" y="2064733"/>
            <a:ext cx="49487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  S(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a,b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    a*b</a:t>
            </a: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 ………..</a:t>
            </a: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 area=S(3,2);</a:t>
            </a:r>
          </a:p>
          <a:p>
            <a:pPr lvl="3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宏展开：     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area=3*2;</a:t>
            </a:r>
          </a:p>
        </p:txBody>
      </p:sp>
      <p:grpSp>
        <p:nvGrpSpPr>
          <p:cNvPr id="733194" name="Group 10"/>
          <p:cNvGrpSpPr>
            <a:grpSpLocks/>
          </p:cNvGrpSpPr>
          <p:nvPr/>
        </p:nvGrpSpPr>
        <p:grpSpPr bwMode="auto">
          <a:xfrm>
            <a:off x="3887788" y="2046288"/>
            <a:ext cx="1524000" cy="1231900"/>
            <a:chOff x="2448" y="856"/>
            <a:chExt cx="960" cy="776"/>
          </a:xfrm>
        </p:grpSpPr>
        <p:grpSp>
          <p:nvGrpSpPr>
            <p:cNvPr id="346126" name="Group 11"/>
            <p:cNvGrpSpPr>
              <a:grpSpLocks/>
            </p:cNvGrpSpPr>
            <p:nvPr/>
          </p:nvGrpSpPr>
          <p:grpSpPr bwMode="auto">
            <a:xfrm>
              <a:off x="2448" y="1056"/>
              <a:ext cx="960" cy="576"/>
              <a:chOff x="2160" y="912"/>
              <a:chExt cx="960" cy="576"/>
            </a:xfrm>
          </p:grpSpPr>
          <p:sp>
            <p:nvSpPr>
              <p:cNvPr id="346129" name="Line 12"/>
              <p:cNvSpPr>
                <a:spLocks noChangeShapeType="1"/>
              </p:cNvSpPr>
              <p:nvPr/>
            </p:nvSpPr>
            <p:spPr bwMode="auto">
              <a:xfrm flipV="1">
                <a:off x="2160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46130" name="Line 13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288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46131" name="Line 14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192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46132" name="Line 15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144" cy="576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346127" name="Freeform 16"/>
            <p:cNvSpPr>
              <a:spLocks/>
            </p:cNvSpPr>
            <p:nvPr/>
          </p:nvSpPr>
          <p:spPr bwMode="auto">
            <a:xfrm>
              <a:off x="2784" y="856"/>
              <a:ext cx="432" cy="104"/>
            </a:xfrm>
            <a:custGeom>
              <a:avLst/>
              <a:gdLst>
                <a:gd name="T0" fmla="*/ 0 w 432"/>
                <a:gd name="T1" fmla="*/ 56 h 104"/>
                <a:gd name="T2" fmla="*/ 192 w 432"/>
                <a:gd name="T3" fmla="*/ 8 h 104"/>
                <a:gd name="T4" fmla="*/ 432 w 432"/>
                <a:gd name="T5" fmla="*/ 104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104">
                  <a:moveTo>
                    <a:pt x="0" y="56"/>
                  </a:moveTo>
                  <a:cubicBezTo>
                    <a:pt x="60" y="28"/>
                    <a:pt x="120" y="0"/>
                    <a:pt x="192" y="8"/>
                  </a:cubicBezTo>
                  <a:cubicBezTo>
                    <a:pt x="264" y="16"/>
                    <a:pt x="348" y="60"/>
                    <a:pt x="432" y="104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46128" name="Freeform 17"/>
            <p:cNvSpPr>
              <a:spLocks/>
            </p:cNvSpPr>
            <p:nvPr/>
          </p:nvSpPr>
          <p:spPr bwMode="auto">
            <a:xfrm>
              <a:off x="2880" y="864"/>
              <a:ext cx="528" cy="96"/>
            </a:xfrm>
            <a:custGeom>
              <a:avLst/>
              <a:gdLst>
                <a:gd name="T0" fmla="*/ 0 w 528"/>
                <a:gd name="T1" fmla="*/ 96 h 96"/>
                <a:gd name="T2" fmla="*/ 288 w 528"/>
                <a:gd name="T3" fmla="*/ 0 h 96"/>
                <a:gd name="T4" fmla="*/ 528 w 52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100" y="48"/>
                    <a:pt x="200" y="0"/>
                    <a:pt x="288" y="0"/>
                  </a:cubicBezTo>
                  <a:cubicBezTo>
                    <a:pt x="376" y="0"/>
                    <a:pt x="452" y="48"/>
                    <a:pt x="528" y="96"/>
                  </a:cubicBezTo>
                </a:path>
              </a:pathLst>
            </a:custGeom>
            <a:noFill/>
            <a:ln w="12700" cap="sq" cmpd="sng">
              <a:solidFill>
                <a:srgbClr val="0000FF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733202" name="Rectangle 18"/>
          <p:cNvSpPr>
            <a:spLocks noChangeArrowheads="1"/>
          </p:cNvSpPr>
          <p:nvPr/>
        </p:nvSpPr>
        <p:spPr bwMode="auto">
          <a:xfrm>
            <a:off x="655638" y="3594100"/>
            <a:ext cx="7759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宏展开：</a:t>
            </a:r>
            <a:r>
              <a:rPr lang="zh-CN" altLang="zh-CN" sz="2400">
                <a:solidFill>
                  <a:schemeClr val="tx1"/>
                </a:solidFill>
                <a:latin typeface="+mn-ea"/>
                <a:ea typeface="+mn-ea"/>
              </a:rPr>
              <a:t>形参用实参换，其它字符保留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宏体及各形参外一般应加括号</a:t>
            </a: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（）</a:t>
            </a:r>
            <a:endParaRPr lang="zh-CN" altLang="en-US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1714500" y="4591973"/>
            <a:ext cx="7209323" cy="833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 S  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(r)    PI*r*r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相当于定义了不带参宏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S,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代表字符串“(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r)     PI*r*r” </a:t>
            </a:r>
          </a:p>
        </p:txBody>
      </p:sp>
      <p:sp>
        <p:nvSpPr>
          <p:cNvPr id="733204" name="Text Box 20"/>
          <p:cNvSpPr txBox="1">
            <a:spLocks noChangeArrowheads="1"/>
          </p:cNvSpPr>
          <p:nvPr/>
        </p:nvSpPr>
        <p:spPr bwMode="auto">
          <a:xfrm>
            <a:off x="1870075" y="4537075"/>
            <a:ext cx="6042025" cy="2320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sq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#define   POWER(x)      x*x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x=4;   y=6;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     z=POWER(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宏展开：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z=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一般写成：  #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define    POWER(x)   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宏展开： 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z=((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)*(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));</a:t>
            </a:r>
          </a:p>
        </p:txBody>
      </p:sp>
      <p:sp>
        <p:nvSpPr>
          <p:cNvPr id="21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791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3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33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33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33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2" grpId="0" animBg="1" autoUpdateAnimBg="0"/>
      <p:bldP spid="733193" grpId="0" build="p" autoUpdateAnimBg="0"/>
      <p:bldP spid="733202" grpId="0" autoUpdateAnimBg="0"/>
      <p:bldP spid="733203" grpId="0" animBg="1" autoUpdateAnimBg="0"/>
      <p:bldP spid="73320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669925" y="3944938"/>
            <a:ext cx="84740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带参宏定义与函数的区别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函数调用时，先求实参表达式的值，再带入形参。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宏只进行简单字符替换，不求值。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函数调用在程序运行时处理和分配临时内存单元。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宏展开在编译时进行，不分配内存单元，无值传递和返值。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函数要定义形实参且类型一致，宏无类型，其参数无类型。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函数只有一个返回值，宏可以设法得到几个结果。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1071563" y="485775"/>
            <a:ext cx="5113337" cy="341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使用带参数的宏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 S(r)  PI*r*r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float </a:t>
            </a:r>
            <a:r>
              <a:rPr kumimoji="0"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a,area</a:t>
            </a: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a=3.6;   area=S(a);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("r=%f\</a:t>
            </a:r>
            <a:r>
              <a:rPr kumimoji="0"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narea</a:t>
            </a: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=%f\n",</a:t>
            </a:r>
            <a:r>
              <a:rPr kumimoji="0" lang="en-US" altLang="zh-CN" sz="24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a,area</a:t>
            </a: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6457950" y="2124075"/>
            <a:ext cx="2422525" cy="11747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r=3.600000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area=40.715038</a:t>
            </a:r>
            <a:endParaRPr kumimoji="0" lang="en-US" altLang="zh-CN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38675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build="p" bldLvl="4" autoUpdateAnimBg="0"/>
      <p:bldP spid="73524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AutoShape 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5445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54113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69925" y="4070350"/>
            <a:ext cx="79565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9.1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</a:rPr>
              <a:t>数组作为函数参数</a:t>
            </a:r>
            <a:endParaRPr lang="zh-CN" altLang="en-US" sz="32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zh-CN" altLang="en-US" sz="2800">
                <a:solidFill>
                  <a:schemeClr val="tx1"/>
                </a:solidFill>
              </a:rPr>
              <a:t>在函数调用过程中，直接或间接的调用自身。</a:t>
            </a:r>
            <a:endParaRPr lang="zh-CN" altLang="en-US" sz="28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递归调用方式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直接递归调用：</a:t>
            </a:r>
            <a:r>
              <a:rPr kumimoji="0" lang="zh-CN" altLang="en-US" sz="2400">
                <a:solidFill>
                  <a:schemeClr val="tx1"/>
                </a:solidFill>
              </a:rPr>
              <a:t>在函数体内又调用自身 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200025" y="520700"/>
            <a:ext cx="8543925" cy="633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使用宏带回几个结果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PI  3.1415926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#define CIRCLE(R,L,S,V)  L=2*PI*R</a:t>
            </a:r>
            <a:r>
              <a:rPr lang="en-US" altLang="zh-CN" sz="2400" dirty="0">
                <a:solidFill>
                  <a:srgbClr val="FF5050"/>
                </a:solidFill>
              </a:rPr>
              <a:t>;</a:t>
            </a:r>
            <a:r>
              <a:rPr lang="en-US" altLang="zh-CN" sz="2400" dirty="0">
                <a:solidFill>
                  <a:schemeClr val="tx1"/>
                </a:solidFill>
              </a:rPr>
              <a:t>S=PI*R*R</a:t>
            </a:r>
            <a:r>
              <a:rPr lang="en-US" altLang="zh-CN" sz="2400" dirty="0">
                <a:solidFill>
                  <a:srgbClr val="FF5050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                         V=4.0/3.0*PI*R*R*R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float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r,l,s,v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400" dirty="0">
                <a:solidFill>
                  <a:schemeClr val="tx1"/>
                </a:solidFill>
              </a:rPr>
              <a:t>("%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f",&amp;r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CIRCLE(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r,l,s,v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("r=%6.2f,l=%6.2f,s=%6.2f,v=%6.2f\n",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r,l,s,v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宏展开后：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void main()</a:t>
            </a:r>
            <a:endParaRPr kumimoji="0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{ float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r,l,s,v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scanf</a:t>
            </a:r>
            <a:r>
              <a:rPr kumimoji="0" lang="en-US" altLang="zh-CN" sz="2400" dirty="0">
                <a:solidFill>
                  <a:schemeClr val="tx1"/>
                </a:solidFill>
              </a:rPr>
              <a:t>("%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f",&amp;r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l=2*3.1415926*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r;s</a:t>
            </a:r>
            <a:r>
              <a:rPr kumimoji="0" lang="en-US" altLang="zh-CN" sz="2400" dirty="0">
                <a:solidFill>
                  <a:schemeClr val="tx1"/>
                </a:solidFill>
              </a:rPr>
              <a:t>=3.1415926*r*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r;v</a:t>
            </a:r>
            <a:r>
              <a:rPr kumimoji="0" lang="en-US" altLang="zh-CN" sz="2400" dirty="0">
                <a:solidFill>
                  <a:schemeClr val="tx1"/>
                </a:solidFill>
              </a:rPr>
              <a:t>=4.0/3.0*3.1415926*r*r*r;</a:t>
            </a:r>
          </a:p>
          <a:p>
            <a:pPr>
              <a:spcBef>
                <a:spcPct val="0"/>
              </a:spcBef>
            </a:pPr>
            <a:r>
              <a:rPr kumimoji="0" lang="en-US" altLang="zh-CN" sz="2400" dirty="0">
                <a:solidFill>
                  <a:schemeClr val="tx1"/>
                </a:solidFill>
              </a:rPr>
              <a:t>  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0" lang="en-US" altLang="zh-CN" sz="2400" dirty="0">
                <a:solidFill>
                  <a:schemeClr val="tx1"/>
                </a:solidFill>
              </a:rPr>
              <a:t>("r=%6.2f,l=%6.2f,s=%6.2f,v=%6.2f\n",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r,l,s,v</a:t>
            </a:r>
            <a:r>
              <a:rPr kumimoji="0" lang="en-US" altLang="zh-CN" sz="2400" dirty="0">
                <a:solidFill>
                  <a:schemeClr val="tx1"/>
                </a:solidFill>
              </a:rPr>
              <a:t>);}</a:t>
            </a:r>
          </a:p>
        </p:txBody>
      </p:sp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3778250" y="4460875"/>
            <a:ext cx="4491038" cy="1174750"/>
          </a:xfrm>
          <a:prstGeom prst="rect">
            <a:avLst/>
          </a:prstGeom>
          <a:solidFill>
            <a:srgbClr val="C0C0C0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400">
                <a:solidFill>
                  <a:schemeClr val="tx1"/>
                </a:solidFill>
              </a:rPr>
              <a:t>运行： 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3.5 </a:t>
            </a:r>
            <a:r>
              <a: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</a:t>
            </a:r>
            <a:endParaRPr kumimoji="0" lang="en-US" altLang="zh-CN" sz="24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zh-CN" sz="2400">
                <a:solidFill>
                  <a:schemeClr val="tx1"/>
                </a:solidFill>
              </a:rPr>
              <a:t> </a:t>
            </a:r>
            <a:r>
              <a:rPr kumimoji="0" lang="en-US" altLang="zh-CN" sz="2400">
                <a:solidFill>
                  <a:srgbClr val="FF0000"/>
                </a:solidFill>
              </a:rPr>
              <a:t>r=3.50,l=21.99,s=38.48,v=179.59 </a:t>
            </a:r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CC"/>
                </a:solidFill>
                <a:latin typeface="+mn-ea"/>
              </a:rPr>
              <a:t>C</a:t>
            </a:r>
            <a:r>
              <a:rPr kumimoji="1" lang="zh-CN" altLang="en-US" sz="2000" b="1" dirty="0">
                <a:solidFill>
                  <a:srgbClr val="3333CC"/>
                </a:solidFill>
                <a:latin typeface="+mn-ea"/>
              </a:rPr>
              <a:t>语言程序设计                                                                                      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第</a:t>
            </a:r>
            <a:r>
              <a:rPr kumimoji="1" lang="en-US" altLang="zh-CN" b="1" dirty="0">
                <a:solidFill>
                  <a:srgbClr val="3333CC"/>
                </a:solidFill>
                <a:latin typeface="+mn-ea"/>
              </a:rPr>
              <a:t>11</a:t>
            </a:r>
            <a:r>
              <a:rPr kumimoji="1" lang="zh-CN" altLang="en-US" b="1" dirty="0">
                <a:solidFill>
                  <a:srgbClr val="3333CC"/>
                </a:solidFill>
                <a:latin typeface="+mn-ea"/>
              </a:rPr>
              <a:t>章  预处理指令</a:t>
            </a:r>
          </a:p>
        </p:txBody>
      </p:sp>
    </p:spTree>
    <p:extLst>
      <p:ext uri="{BB962C8B-B14F-4D97-AF65-F5344CB8AC3E}">
        <p14:creationId xmlns:p14="http://schemas.microsoft.com/office/powerpoint/2010/main" val="42632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70493</TotalTime>
  <Words>1917</Words>
  <Application>Microsoft Office PowerPoint</Application>
  <PresentationFormat>全屏显示(4:3)</PresentationFormat>
  <Paragraphs>368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Origin</vt:lpstr>
      <vt:lpstr>第11章 预处理命令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计算科学导论   </dc:title>
  <cp:lastModifiedBy>Yor Joane</cp:lastModifiedBy>
  <cp:revision>2162</cp:revision>
  <cp:lastPrinted>2018-03-18T23:41:24Z</cp:lastPrinted>
  <dcterms:created xsi:type="dcterms:W3CDTF">2008-07-04T01:45:36Z</dcterms:created>
  <dcterms:modified xsi:type="dcterms:W3CDTF">2020-04-20T05:07:00Z</dcterms:modified>
</cp:coreProperties>
</file>