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notesSlides/notesSlide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57" r:id="rId3"/>
    <p:sldId id="284" r:id="rId4"/>
    <p:sldId id="25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7179" autoAdjust="0"/>
  </p:normalViewPr>
  <p:slideViewPr>
    <p:cSldViewPr snapToGrid="0">
      <p:cViewPr varScale="1">
        <p:scale>
          <a:sx n="62" d="100"/>
          <a:sy n="62" d="100"/>
        </p:scale>
        <p:origin x="-1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9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7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4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1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5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1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5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5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6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00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8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 /><Relationship Id="rId3" Type="http://schemas.openxmlformats.org/officeDocument/2006/relationships/tags" Target="../tags/tag3.xml" /><Relationship Id="rId7" Type="http://schemas.openxmlformats.org/officeDocument/2006/relationships/tags" Target="../tags/tag7.xml" /><Relationship Id="rId2" Type="http://schemas.openxmlformats.org/officeDocument/2006/relationships/tags" Target="../tags/tag2.xml" /><Relationship Id="rId1" Type="http://schemas.openxmlformats.org/officeDocument/2006/relationships/tags" Target="../tags/tag1.xml" /><Relationship Id="rId6" Type="http://schemas.openxmlformats.org/officeDocument/2006/relationships/tags" Target="../tags/tag6.xml" /><Relationship Id="rId5" Type="http://schemas.openxmlformats.org/officeDocument/2006/relationships/tags" Target="../tags/tag5.xml" /><Relationship Id="rId4" Type="http://schemas.openxmlformats.org/officeDocument/2006/relationships/tags" Target="../tags/tag4.xml" /><Relationship Id="rId9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2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 /><Relationship Id="rId2" Type="http://schemas.openxmlformats.org/officeDocument/2006/relationships/tags" Target="../tags/tag28.xml" /><Relationship Id="rId1" Type="http://schemas.openxmlformats.org/officeDocument/2006/relationships/tags" Target="../tags/tag27.xml" /><Relationship Id="rId4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 /><Relationship Id="rId13" Type="http://schemas.openxmlformats.org/officeDocument/2006/relationships/image" Target="../media/image17.png" /><Relationship Id="rId3" Type="http://schemas.openxmlformats.org/officeDocument/2006/relationships/tags" Target="../tags/tag32.xml" /><Relationship Id="rId7" Type="http://schemas.openxmlformats.org/officeDocument/2006/relationships/tags" Target="../tags/tag36.xml" /><Relationship Id="rId12" Type="http://schemas.openxmlformats.org/officeDocument/2006/relationships/image" Target="../media/image16.png" /><Relationship Id="rId2" Type="http://schemas.openxmlformats.org/officeDocument/2006/relationships/tags" Target="../tags/tag31.xml" /><Relationship Id="rId1" Type="http://schemas.openxmlformats.org/officeDocument/2006/relationships/tags" Target="../tags/tag30.xml" /><Relationship Id="rId6" Type="http://schemas.openxmlformats.org/officeDocument/2006/relationships/tags" Target="../tags/tag35.xml" /><Relationship Id="rId11" Type="http://schemas.openxmlformats.org/officeDocument/2006/relationships/image" Target="../media/image15.png" /><Relationship Id="rId5" Type="http://schemas.openxmlformats.org/officeDocument/2006/relationships/tags" Target="../tags/tag34.xml" /><Relationship Id="rId10" Type="http://schemas.openxmlformats.org/officeDocument/2006/relationships/image" Target="../media/image14.png" /><Relationship Id="rId4" Type="http://schemas.openxmlformats.org/officeDocument/2006/relationships/tags" Target="../tags/tag33.xml" /><Relationship Id="rId9" Type="http://schemas.openxmlformats.org/officeDocument/2006/relationships/image" Target="../media/image13.png" /><Relationship Id="rId14" Type="http://schemas.openxmlformats.org/officeDocument/2006/relationships/image" Target="../media/image18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38.xml" /><Relationship Id="rId1" Type="http://schemas.openxmlformats.org/officeDocument/2006/relationships/tags" Target="../tags/tag37.xml" /><Relationship Id="rId6" Type="http://schemas.openxmlformats.org/officeDocument/2006/relationships/tags" Target="../tags/tag42.xml" /><Relationship Id="rId5" Type="http://schemas.openxmlformats.org/officeDocument/2006/relationships/tags" Target="../tags/tag41.xml" /><Relationship Id="rId4" Type="http://schemas.openxmlformats.org/officeDocument/2006/relationships/tags" Target="../tags/tag40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 /><Relationship Id="rId7" Type="http://schemas.openxmlformats.org/officeDocument/2006/relationships/slideLayout" Target="../slideLayouts/slideLayout6.xml" /><Relationship Id="rId2" Type="http://schemas.openxmlformats.org/officeDocument/2006/relationships/tags" Target="../tags/tag44.xml" /><Relationship Id="rId1" Type="http://schemas.openxmlformats.org/officeDocument/2006/relationships/tags" Target="../tags/tag43.xml" /><Relationship Id="rId6" Type="http://schemas.openxmlformats.org/officeDocument/2006/relationships/tags" Target="../tags/tag48.xml" /><Relationship Id="rId5" Type="http://schemas.openxmlformats.org/officeDocument/2006/relationships/tags" Target="../tags/tag47.xml" /><Relationship Id="rId4" Type="http://schemas.openxmlformats.org/officeDocument/2006/relationships/tags" Target="../tags/tag46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9.png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ags" Target="../tags/tag49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0.png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ags" Target="../tags/tag50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3" Type="http://schemas.openxmlformats.org/officeDocument/2006/relationships/tags" Target="../tags/tag11.xml" /><Relationship Id="rId7" Type="http://schemas.openxmlformats.org/officeDocument/2006/relationships/image" Target="../media/image1.png" /><Relationship Id="rId2" Type="http://schemas.openxmlformats.org/officeDocument/2006/relationships/tags" Target="../tags/tag10.xml" /><Relationship Id="rId1" Type="http://schemas.openxmlformats.org/officeDocument/2006/relationships/tags" Target="../tags/tag9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3.xml" /><Relationship Id="rId4" Type="http://schemas.openxmlformats.org/officeDocument/2006/relationships/tags" Target="../tags/tag12.xml" 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 /><Relationship Id="rId3" Type="http://schemas.openxmlformats.org/officeDocument/2006/relationships/tags" Target="../tags/tag53.xml" /><Relationship Id="rId7" Type="http://schemas.openxmlformats.org/officeDocument/2006/relationships/image" Target="../media/image4.png" /><Relationship Id="rId2" Type="http://schemas.openxmlformats.org/officeDocument/2006/relationships/tags" Target="../tags/tag52.xml" /><Relationship Id="rId1" Type="http://schemas.openxmlformats.org/officeDocument/2006/relationships/tags" Target="../tags/tag51.xml" /><Relationship Id="rId6" Type="http://schemas.openxmlformats.org/officeDocument/2006/relationships/notesSlide" Target="../notesSlides/notesSlide6.xml" /><Relationship Id="rId5" Type="http://schemas.openxmlformats.org/officeDocument/2006/relationships/slideLayout" Target="../slideLayouts/slideLayout2.xml" /><Relationship Id="rId10" Type="http://schemas.openxmlformats.org/officeDocument/2006/relationships/image" Target="../media/image23.png" /><Relationship Id="rId4" Type="http://schemas.openxmlformats.org/officeDocument/2006/relationships/tags" Target="../tags/tag54.xml" /><Relationship Id="rId9" Type="http://schemas.openxmlformats.org/officeDocument/2006/relationships/image" Target="../media/image22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5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7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0.png" /><Relationship Id="rId4" Type="http://schemas.openxmlformats.org/officeDocument/2006/relationships/image" Target="../media/image29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2.png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 /><Relationship Id="rId2" Type="http://schemas.openxmlformats.org/officeDocument/2006/relationships/tags" Target="../tags/tag15.xml" /><Relationship Id="rId1" Type="http://schemas.openxmlformats.org/officeDocument/2006/relationships/tags" Target="../tags/tag14.xml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1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 /><Relationship Id="rId2" Type="http://schemas.openxmlformats.org/officeDocument/2006/relationships/tags" Target="../tags/tag19.xml" /><Relationship Id="rId1" Type="http://schemas.openxmlformats.org/officeDocument/2006/relationships/tags" Target="../tags/tag18.xml" /><Relationship Id="rId5" Type="http://schemas.openxmlformats.org/officeDocument/2006/relationships/image" Target="../media/image5.png" /><Relationship Id="rId4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7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7" Type="http://schemas.openxmlformats.org/officeDocument/2006/relationships/image" Target="../media/image1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 /><Relationship Id="rId2" Type="http://schemas.openxmlformats.org/officeDocument/2006/relationships/tags" Target="../tags/tag22.xml" /><Relationship Id="rId1" Type="http://schemas.openxmlformats.org/officeDocument/2006/relationships/tags" Target="../tags/tag21.xml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2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ags" Target="../tags/tag2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5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1019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循环结构程序设计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for</a:t>
            </a:r>
            <a:r>
              <a:rPr lang="zh-CN" altLang="en-US"/>
              <a:t>语句实现循环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7050156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accent1"/>
                </a:solidFill>
              </a:rPr>
              <a:t>for</a:t>
            </a:r>
            <a:r>
              <a:rPr lang="zh-CN" altLang="en-US" b="1">
                <a:solidFill>
                  <a:schemeClr val="accent1"/>
                </a:solidFill>
              </a:rPr>
              <a:t>语句的执行过程如下</a:t>
            </a:r>
            <a:r>
              <a:rPr lang="en-US" altLang="zh-CN" b="1">
                <a:solidFill>
                  <a:schemeClr val="accent1"/>
                </a:solidFill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，若此条件表达式的值为真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非</a:t>
            </a:r>
            <a:r>
              <a:rPr lang="en-US" altLang="zh-CN">
                <a:solidFill>
                  <a:schemeClr val="tx1"/>
                </a:solidFill>
              </a:rPr>
              <a:t>0)</a:t>
            </a:r>
            <a:r>
              <a:rPr lang="zh-CN" altLang="en-US">
                <a:solidFill>
                  <a:schemeClr val="tx1"/>
                </a:solidFill>
              </a:rPr>
              <a:t>，则执行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语句中的循环体，然后执行第</a:t>
            </a:r>
            <a:r>
              <a:rPr lang="en-US" altLang="zh-CN">
                <a:solidFill>
                  <a:schemeClr val="tx1"/>
                </a:solidFill>
              </a:rPr>
              <a:t>(3)</a:t>
            </a:r>
            <a:r>
              <a:rPr lang="zh-CN" altLang="en-US">
                <a:solidFill>
                  <a:schemeClr val="tx1"/>
                </a:solidFill>
              </a:rPr>
              <a:t>步。若为假</a:t>
            </a:r>
            <a:r>
              <a:rPr lang="en-US" altLang="zh-CN">
                <a:solidFill>
                  <a:schemeClr val="tx1"/>
                </a:solidFill>
              </a:rPr>
              <a:t>(0)</a:t>
            </a:r>
            <a:r>
              <a:rPr lang="zh-CN" altLang="en-US">
                <a:solidFill>
                  <a:schemeClr val="tx1"/>
                </a:solidFill>
              </a:rPr>
              <a:t>，则结束循环，转到第</a:t>
            </a:r>
            <a:r>
              <a:rPr lang="en-US" altLang="zh-CN">
                <a:solidFill>
                  <a:schemeClr val="tx1"/>
                </a:solidFill>
              </a:rPr>
              <a:t>(5)</a:t>
            </a:r>
            <a:r>
              <a:rPr lang="zh-CN" altLang="en-US">
                <a:solidFill>
                  <a:schemeClr val="tx1"/>
                </a:solidFill>
              </a:rPr>
              <a:t>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(4) </a:t>
            </a:r>
            <a:r>
              <a:rPr lang="zh-CN" altLang="en-US">
                <a:solidFill>
                  <a:schemeClr val="tx1"/>
                </a:solidFill>
              </a:rPr>
              <a:t>转回步骤</a:t>
            </a:r>
            <a:r>
              <a:rPr lang="en-US" altLang="zh-CN">
                <a:solidFill>
                  <a:schemeClr val="tx1"/>
                </a:solidFill>
              </a:rPr>
              <a:t>(2)</a:t>
            </a:r>
            <a:r>
              <a:rPr lang="zh-CN" altLang="en-US">
                <a:solidFill>
                  <a:schemeClr val="tx1"/>
                </a:solidFill>
              </a:rPr>
              <a:t>继续执行。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注意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在执行完循环体后，循环变量的值“超过”循环终值，循环结束。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(5) </a:t>
            </a:r>
            <a:r>
              <a:rPr lang="zh-CN" altLang="en-US">
                <a:solidFill>
                  <a:schemeClr val="tx1"/>
                </a:solidFill>
              </a:rPr>
              <a:t>循环结束，执行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语句下面的一个语句。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900701" y="1242391"/>
            <a:ext cx="2789995" cy="4990811"/>
            <a:chOff x="8900701" y="1242391"/>
            <a:chExt cx="2789995" cy="4990811"/>
          </a:xfrm>
        </p:grpSpPr>
        <p:sp>
          <p:nvSpPr>
            <p:cNvPr id="3" name="矩形 2"/>
            <p:cNvSpPr/>
            <p:nvPr/>
          </p:nvSpPr>
          <p:spPr>
            <a:xfrm>
              <a:off x="9511748" y="1242391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求解表达式</a:t>
              </a:r>
              <a:r>
                <a:rPr lang="en-US" altLang="zh-CN"/>
                <a:t>1</a:t>
              </a:r>
              <a:endParaRPr lang="zh-CN" altLang="en-US"/>
            </a:p>
          </p:txBody>
        </p:sp>
        <p:cxnSp>
          <p:nvCxnSpPr>
            <p:cNvPr id="6" name="直接箭头连接符 5"/>
            <p:cNvCxnSpPr>
              <a:stCxn id="3" idx="2"/>
            </p:cNvCxnSpPr>
            <p:nvPr/>
          </p:nvCxnSpPr>
          <p:spPr>
            <a:xfrm>
              <a:off x="10301909" y="169297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决策 9"/>
            <p:cNvSpPr/>
            <p:nvPr/>
          </p:nvSpPr>
          <p:spPr>
            <a:xfrm>
              <a:off x="9245876" y="2117035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表达式</a:t>
              </a:r>
              <a:r>
                <a:rPr lang="en-US" altLang="zh-CN"/>
                <a:t>2</a:t>
              </a:r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0296940" y="2792896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511748" y="321695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296940" y="366754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9506779" y="4118122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求解表达式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8900701" y="1858617"/>
              <a:ext cx="1402449" cy="3071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flipH="1">
              <a:off x="10290731" y="2458274"/>
              <a:ext cx="1312664" cy="3137456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39190" y="2754507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33496" y="211703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9500570" y="5582470"/>
              <a:ext cx="1580322" cy="65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for</a:t>
              </a:r>
              <a:r>
                <a:rPr lang="zh-CN" altLang="en-US"/>
                <a:t>语句的</a:t>
              </a:r>
              <a:endParaRPr lang="en-US" altLang="zh-CN"/>
            </a:p>
            <a:p>
              <a:pPr algn="ctr"/>
              <a:r>
                <a:rPr lang="zh-CN" altLang="en-US"/>
                <a:t>下一语句</a:t>
              </a: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954595" y="404032"/>
            <a:ext cx="1899159" cy="189190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zh-CN" altLang="en-US" sz="1600"/>
              <a:t>表达式</a:t>
            </a:r>
            <a:r>
              <a:rPr lang="en-US" altLang="zh-CN" sz="1600"/>
              <a:t>1;</a:t>
            </a: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while </a:t>
            </a:r>
            <a:r>
              <a:rPr lang="zh-CN" altLang="en-US" sz="1600"/>
              <a:t>表达式</a:t>
            </a:r>
            <a:r>
              <a:rPr lang="en-US" altLang="zh-CN" sz="16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</a:t>
            </a:r>
            <a:r>
              <a:rPr lang="zh-CN" altLang="en-US" sz="1600"/>
              <a:t>语句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</a:t>
            </a:r>
            <a:r>
              <a:rPr lang="zh-CN" altLang="en-US" sz="1600"/>
              <a:t>表达式</a:t>
            </a:r>
            <a:r>
              <a:rPr lang="en-US" altLang="zh-CN" sz="1600"/>
              <a:t>3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}</a:t>
            </a:r>
            <a:endParaRPr lang="en-US" altLang="zh-CN" sz="16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54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for</a:t>
            </a:r>
            <a:r>
              <a:rPr lang="zh-CN" altLang="en-US"/>
              <a:t>语句实现循环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59566" y="2202308"/>
            <a:ext cx="10369825" cy="4337640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可以省略，即不设置初值，但表达式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后的分号不能省略。例如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for(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；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i&lt;=100;i++)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。应当注意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由于省略了表达式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，没有对循环变量赋初值，因此，为了能正常执行循环，应在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语句之前给循环变量赋以初值。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也可以省略，即不用表达式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来作为循环条件表达式，不设置和检查循环的条件。此时循环无终止地进行下去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也就是认为表达式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始终为真。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也可以省略，但此时程序设计者应另外设法保证循环能正常结束。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甚至可以将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个表达式都可省略，即不设初值，不判断条件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认为表达式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为真值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，循环变量也不增值，无终止地执行循环体语句，显然这是没有实用价值的。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可以是设置循环变量初值的赋值表达式，也可以是与循环变量无关的其他表达式。表达式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也可以是与循环控制无关的任意表达式。但不论怎样写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语句，都必须使循环能正常执行。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可以是一个简单的表达式，也可以是逗号表达式，即包含一个以上的简单表达式，中间用逗号间隔。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一般是关系表达式或逻辑表达式，但也可以是数值表达式或字符表达式，只要其值为非零，就执行循环体。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语句的循环体可为空语句，把本来要在循环体内处理的内容放在表达式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中，作用是一样的。可见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语句功能强，可以在表达式中完成本来应在循环体内完成的操作。  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 99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允许在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语句的“表达式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中定义变量并赋初值。</a:t>
              </a: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50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循环的嵌套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54357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圆角矩形 1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圆角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MH_Other_1"/>
            <p:cNvSpPr/>
            <p:nvPr>
              <p:custDataLst>
                <p:tags r:id="rId7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01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02194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圆角矩形 21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do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while();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}while();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圆角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MH_Other_1"/>
            <p:cNvSpPr/>
            <p:nvPr>
              <p:custDataLst>
                <p:tags r:id="rId6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02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3595159" y="2516567"/>
              <a:ext cx="68404" cy="77328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40702" y="264159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254345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圆角矩形 2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圆角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MH_Other_1"/>
            <p:cNvSpPr/>
            <p:nvPr>
              <p:custDataLst>
                <p:tags r:id="rId5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03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1" name="右大括号 30"/>
            <p:cNvSpPr/>
            <p:nvPr/>
          </p:nvSpPr>
          <p:spPr>
            <a:xfrm>
              <a:off x="3697355" y="2753139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743074" y="275313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54357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圆角矩形 33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while();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圆角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2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MH_Other_1"/>
            <p:cNvSpPr/>
            <p:nvPr>
              <p:custDataLst>
                <p:tags r:id="rId4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04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3689018" y="2454035"/>
              <a:ext cx="73936" cy="83581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62953" y="2610333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02194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圆角矩形 39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圆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3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MH_Other_1"/>
            <p:cNvSpPr/>
            <p:nvPr>
              <p:custDataLst>
                <p:tags r:id="rId3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05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3627782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3501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254345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圆角矩形 44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}while();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圆角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MH_Other_1"/>
            <p:cNvSpPr/>
            <p:nvPr>
              <p:custDataLst>
                <p:tags r:id="rId2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06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680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825" y="620301"/>
            <a:ext cx="5701610" cy="712788"/>
          </a:xfrm>
        </p:spPr>
        <p:txBody>
          <a:bodyPr>
            <a:noAutofit/>
          </a:bodyPr>
          <a:lstStyle/>
          <a:p>
            <a:r>
              <a:rPr lang="zh-CN" altLang="en-US" sz="3600"/>
              <a:t>几种循环的比较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1489"/>
            <a:ext cx="10515600" cy="431790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(1) 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种循环都可以用来处理同一问题，一般情况下它们可以互相代替。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(2)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循环中，只在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后面的括号内指定循环条件，因此为了使循环能正常结束，应在循环体中包含使循环趋于结束的语句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如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i++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，或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i=i+1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等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循环可以在表达式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中包含使循环趋于结束的操作，甚至可以将循环体中的操作全部放到表达式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中。因此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语句的功能更强，凡用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循环能完成的，用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循环都能实现。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(3)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循环时，循环变量初始化的操作应在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语句之前完成。而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语句可以在表达式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中实现循环变量的初始化。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(4) 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循环、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循环都可以用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break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语句跳出循环，用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continue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语句结束本次循环。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8200" y="620301"/>
            <a:ext cx="4680000" cy="657226"/>
            <a:chOff x="3275013" y="1898650"/>
            <a:chExt cx="4680000" cy="657226"/>
          </a:xfrm>
        </p:grpSpPr>
        <p:sp>
          <p:nvSpPr>
            <p:cNvPr id="5" name="MH_Other_1"/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MH_Other_2"/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MH_Other_5"/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73800" y="5549394"/>
            <a:ext cx="4680000" cy="657224"/>
            <a:chOff x="4163964" y="5368927"/>
            <a:chExt cx="4680000" cy="657224"/>
          </a:xfrm>
        </p:grpSpPr>
        <p:sp>
          <p:nvSpPr>
            <p:cNvPr id="9" name="MH_Other_3"/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4"/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MH_Other_6"/>
            <p:cNvSpPr/>
            <p:nvPr>
              <p:custDataLst>
                <p:tags r:id="rId3"/>
              </p:custDataLst>
            </p:nvPr>
          </p:nvSpPr>
          <p:spPr>
            <a:xfrm>
              <a:off x="4163964" y="5368927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66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64396" y="2266446"/>
            <a:ext cx="10015328" cy="2196224"/>
            <a:chOff x="2406178" y="2415533"/>
            <a:chExt cx="7029450" cy="1541462"/>
          </a:xfrm>
        </p:grpSpPr>
        <p:sp>
          <p:nvSpPr>
            <p:cNvPr id="9" name="MH_Other_1"/>
            <p:cNvSpPr/>
            <p:nvPr>
              <p:custDataLst>
                <p:tags r:id="rId2"/>
              </p:custDataLst>
            </p:nvPr>
          </p:nvSpPr>
          <p:spPr>
            <a:xfrm>
              <a:off x="6690840" y="2677470"/>
              <a:ext cx="925512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3"/>
              </p:custDataLst>
            </p:nvPr>
          </p:nvSpPr>
          <p:spPr>
            <a:xfrm flipH="1">
              <a:off x="4225453" y="2677470"/>
              <a:ext cx="925513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MH_Title_1"/>
            <p:cNvSpPr/>
            <p:nvPr>
              <p:custDataLst>
                <p:tags r:id="rId4"/>
              </p:custDataLst>
            </p:nvPr>
          </p:nvSpPr>
          <p:spPr>
            <a:xfrm>
              <a:off x="5150966" y="2415533"/>
              <a:ext cx="1539875" cy="15414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2800">
                  <a:solidFill>
                    <a:srgbClr val="FEFFFF"/>
                  </a:solidFill>
                </a:rPr>
                <a:t>改变循环执行的状态</a:t>
              </a:r>
            </a:p>
          </p:txBody>
        </p:sp>
        <p:sp>
          <p:nvSpPr>
            <p:cNvPr id="2053" name="MH_SubTitle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16353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400" b="1">
                  <a:solidFill>
                    <a:schemeClr val="accent1"/>
                  </a:solidFill>
                  <a:latin typeface="+mn-lt"/>
                  <a:ea typeface="+mn-ea"/>
                </a:rPr>
                <a:t>continue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2054" name="MH_SubTitle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06178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50000"/>
                </a:lnSpc>
                <a:defRPr/>
              </a:pPr>
              <a:r>
                <a:rPr lang="en-US" altLang="zh-CN" sz="2400" b="1">
                  <a:solidFill>
                    <a:schemeClr val="accent1"/>
                  </a:solidFill>
                  <a:latin typeface="+mn-lt"/>
                  <a:ea typeface="+mn-ea"/>
                </a:rPr>
                <a:t>break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019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break</a:t>
            </a:r>
            <a:r>
              <a:rPr lang="zh-CN" altLang="en-US"/>
              <a:t>语句提前终止循环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5.4】</a:t>
            </a:r>
            <a:r>
              <a:rPr lang="zh-CN" altLang="en-US" sz="2000">
                <a:solidFill>
                  <a:schemeClr val="accent1"/>
                </a:solidFill>
              </a:rPr>
              <a:t>在全系</a:t>
            </a:r>
            <a:r>
              <a:rPr lang="en-US" altLang="zh-CN" sz="2000">
                <a:solidFill>
                  <a:schemeClr val="accent1"/>
                </a:solidFill>
              </a:rPr>
              <a:t>1000</a:t>
            </a:r>
            <a:r>
              <a:rPr lang="zh-CN" altLang="en-US" sz="2000">
                <a:solidFill>
                  <a:schemeClr val="accent1"/>
                </a:solidFill>
              </a:rPr>
              <a:t>名学生中举行慈善募捐，当总数达到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万元时就结束，统计此时捐款的人数以及平均每人捐款的数目。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4487158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#define SUM 100000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指定符号常量</a:t>
            </a:r>
            <a:r>
              <a:rPr lang="en-US" altLang="zh-CN" sz="1400">
                <a:solidFill>
                  <a:srgbClr val="008000"/>
                </a:solidFill>
              </a:rPr>
              <a:t>SUM</a:t>
            </a:r>
            <a:r>
              <a:rPr lang="zh-CN" altLang="en-US" sz="1400">
                <a:solidFill>
                  <a:srgbClr val="008000"/>
                </a:solidFill>
              </a:rPr>
              <a:t>代表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万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float amount,aver,total;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(i=1,total=0;i&lt;=1000;i++)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printf("please enter amount:");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scanf("%f",&amp;amount);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total=total+amount;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if(total&gt;=SUM) </a:t>
            </a:r>
            <a:r>
              <a:rPr lang="en-US" altLang="zh-CN" sz="1400">
                <a:solidFill>
                  <a:schemeClr val="accent6"/>
                </a:solidFill>
              </a:rPr>
              <a:t>break;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aver=total/i;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printf("num=%d\naver=%10.2f\n",i,aver);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924082" y="4481706"/>
            <a:ext cx="6051168" cy="1161696"/>
            <a:chOff x="8050697" y="5019262"/>
            <a:chExt cx="6051168" cy="11616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6051168" cy="116169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语句指定执行循环体</a:t>
              </a:r>
              <a:r>
                <a:rPr lang="en-US" altLang="zh-CN" sz="1400">
                  <a:solidFill>
                    <a:schemeClr val="bg1"/>
                  </a:solidFill>
                </a:rPr>
                <a:t>1000</a:t>
              </a:r>
              <a:r>
                <a:rPr lang="zh-CN" altLang="en-US" sz="1400">
                  <a:solidFill>
                    <a:schemeClr val="bg1"/>
                  </a:solidFill>
                </a:rPr>
                <a:t>次。每次循环中，输入一个捐款人的捐款数，并累加到</a:t>
              </a:r>
              <a:r>
                <a:rPr lang="en-US" altLang="zh-CN" sz="1400">
                  <a:solidFill>
                    <a:schemeClr val="bg1"/>
                  </a:solidFill>
                </a:rPr>
                <a:t>total</a:t>
              </a:r>
              <a:r>
                <a:rPr lang="zh-CN" altLang="en-US" sz="1400">
                  <a:solidFill>
                    <a:schemeClr val="bg1"/>
                  </a:solidFill>
                </a:rPr>
                <a:t>中。设置了</a:t>
              </a:r>
              <a:r>
                <a:rPr lang="en-US" altLang="zh-CN" sz="1400">
                  <a:solidFill>
                    <a:schemeClr val="bg1"/>
                  </a:solidFill>
                </a:rPr>
                <a:t>if</a:t>
              </a:r>
              <a:r>
                <a:rPr lang="zh-CN" altLang="en-US" sz="1400">
                  <a:solidFill>
                    <a:schemeClr val="bg1"/>
                  </a:solidFill>
                </a:rPr>
                <a:t>语句，在每一次累加捐款数</a:t>
              </a:r>
              <a:r>
                <a:rPr lang="en-US" altLang="zh-CN" sz="1400">
                  <a:solidFill>
                    <a:schemeClr val="bg1"/>
                  </a:solidFill>
                </a:rPr>
                <a:t>amount</a:t>
              </a:r>
              <a:r>
                <a:rPr lang="zh-CN" altLang="en-US" sz="1400">
                  <a:solidFill>
                    <a:schemeClr val="bg1"/>
                  </a:solidFill>
                </a:rPr>
                <a:t>后，立即检查累加和</a:t>
              </a:r>
              <a:r>
                <a:rPr lang="en-US" altLang="zh-CN" sz="1400">
                  <a:solidFill>
                    <a:schemeClr val="bg1"/>
                  </a:solidFill>
                </a:rPr>
                <a:t>total</a:t>
              </a:r>
              <a:r>
                <a:rPr lang="zh-CN" altLang="en-US" sz="1400">
                  <a:solidFill>
                    <a:schemeClr val="bg1"/>
                  </a:solidFill>
                </a:rPr>
                <a:t>是否达到或超过</a:t>
              </a:r>
              <a:r>
                <a:rPr lang="en-US" altLang="zh-CN" sz="1400">
                  <a:solidFill>
                    <a:schemeClr val="bg1"/>
                  </a:solidFill>
                </a:rPr>
                <a:t>SUM(</a:t>
              </a:r>
              <a:r>
                <a:rPr lang="zh-CN" altLang="en-US" sz="1400">
                  <a:solidFill>
                    <a:schemeClr val="bg1"/>
                  </a:solidFill>
                </a:rPr>
                <a:t>即</a:t>
              </a:r>
              <a:r>
                <a:rPr lang="en-US" altLang="zh-CN" sz="1400">
                  <a:solidFill>
                    <a:schemeClr val="bg1"/>
                  </a:solidFill>
                </a:rPr>
                <a:t>100 000)</a:t>
              </a:r>
              <a:r>
                <a:rPr lang="zh-CN" altLang="en-US" sz="1400">
                  <a:solidFill>
                    <a:schemeClr val="bg1"/>
                  </a:solidFill>
                </a:rPr>
                <a:t>，若超过就执行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语句，流程跳转到循环体的花括号外，提前结束循环。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9575" y="2048179"/>
            <a:ext cx="34956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3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break</a:t>
            </a:r>
            <a:r>
              <a:rPr lang="zh-CN" altLang="en-US"/>
              <a:t>语句提前终止循环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/>
              <a:t>break;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作用：使流程跳到循环体之外，接着执行循环体下面的语句。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sz="20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注意：</a:t>
            </a:r>
            <a:r>
              <a:rPr lang="en-US" altLang="zh-CN" sz="2000">
                <a:solidFill>
                  <a:schemeClr val="tx1"/>
                </a:solidFill>
              </a:rPr>
              <a:t>break</a:t>
            </a:r>
            <a:r>
              <a:rPr lang="zh-CN" altLang="en-US" sz="2000">
                <a:solidFill>
                  <a:schemeClr val="tx1"/>
                </a:solidFill>
              </a:rPr>
              <a:t>语句只能用于循环语句和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r>
              <a:rPr lang="zh-CN" altLang="en-US" sz="2000">
                <a:solidFill>
                  <a:schemeClr val="tx1"/>
                </a:solidFill>
              </a:rPr>
              <a:t>语句之中，而不能单独使用。</a:t>
            </a:r>
          </a:p>
        </p:txBody>
      </p:sp>
    </p:spTree>
    <p:extLst>
      <p:ext uri="{BB962C8B-B14F-4D97-AF65-F5344CB8AC3E}">
        <p14:creationId xmlns:p14="http://schemas.microsoft.com/office/powerpoint/2010/main" val="2410414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0"/>
            <a:ext cx="10515600" cy="1310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5.5】</a:t>
            </a:r>
            <a:r>
              <a:rPr lang="zh-CN" altLang="en-US" sz="2000">
                <a:solidFill>
                  <a:schemeClr val="accent1"/>
                </a:solidFill>
              </a:rPr>
              <a:t>要求输出</a:t>
            </a:r>
            <a:r>
              <a:rPr lang="en-US" altLang="zh-CN" sz="2000">
                <a:solidFill>
                  <a:schemeClr val="accent1"/>
                </a:solidFill>
              </a:rPr>
              <a:t>100</a:t>
            </a:r>
            <a:r>
              <a:rPr lang="zh-CN" altLang="en-US" sz="2000">
                <a:solidFill>
                  <a:schemeClr val="accent1"/>
                </a:solidFill>
              </a:rPr>
              <a:t>～</a:t>
            </a:r>
            <a:r>
              <a:rPr lang="en-US" altLang="zh-CN" sz="2000">
                <a:solidFill>
                  <a:schemeClr val="accent1"/>
                </a:solidFill>
              </a:rPr>
              <a:t>200</a:t>
            </a:r>
            <a:r>
              <a:rPr lang="zh-CN" altLang="en-US" sz="2000">
                <a:solidFill>
                  <a:schemeClr val="accent1"/>
                </a:solidFill>
              </a:rPr>
              <a:t>之间的不能被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整除的数。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00826" y="1861352"/>
            <a:ext cx="3052098" cy="294126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{	int n;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for (n=100;n&lt;=200;n++)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{	if (n%3==0)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	</a:t>
            </a:r>
            <a:r>
              <a:rPr lang="pt-BR" altLang="zh-CN" sz="1400">
                <a:solidFill>
                  <a:schemeClr val="accent6"/>
                </a:solidFill>
              </a:rPr>
              <a:t>continue;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printf("%d ",n);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690357" y="2795319"/>
            <a:ext cx="3442777" cy="1937294"/>
            <a:chOff x="8050697" y="5019261"/>
            <a:chExt cx="3442777" cy="19372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937294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90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当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r>
                <a:rPr lang="zh-CN" altLang="en-US" sz="1400">
                  <a:solidFill>
                    <a:schemeClr val="bg1"/>
                  </a:solidFill>
                </a:rPr>
                <a:t>整除时，执行</a:t>
              </a:r>
              <a:r>
                <a:rPr lang="en-US" altLang="zh-CN" sz="1400">
                  <a:solidFill>
                    <a:schemeClr val="bg1"/>
                  </a:solidFill>
                </a:rPr>
                <a:t>continue</a:t>
              </a:r>
              <a:r>
                <a:rPr lang="zh-CN" altLang="en-US" sz="1400">
                  <a:solidFill>
                    <a:schemeClr val="bg1"/>
                  </a:solidFill>
                </a:rPr>
                <a:t>语句，流程跳转到表示循环体结束的右花括号的前面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注意不是右花括号的后面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r>
                <a:rPr lang="zh-CN" altLang="en-US" sz="1400">
                  <a:solidFill>
                    <a:schemeClr val="bg1"/>
                  </a:solidFill>
                </a:rPr>
                <a:t>，从而跳过</a:t>
              </a:r>
              <a:r>
                <a:rPr lang="en-US" altLang="zh-CN" sz="1400">
                  <a:solidFill>
                    <a:schemeClr val="bg1"/>
                  </a:solidFill>
                </a:rPr>
                <a:t>printf</a:t>
              </a:r>
              <a:r>
                <a:rPr lang="zh-CN" altLang="en-US" sz="1400">
                  <a:solidFill>
                    <a:schemeClr val="bg1"/>
                  </a:solidFill>
                </a:rPr>
                <a:t>函数语句，结束本次循环，然后进行循环变量的增值</a:t>
              </a:r>
              <a:r>
                <a:rPr lang="en-US" altLang="zh-CN" sz="1400">
                  <a:solidFill>
                    <a:schemeClr val="bg1"/>
                  </a:solidFill>
                </a:rPr>
                <a:t>(n++)</a:t>
              </a:r>
              <a:r>
                <a:rPr lang="zh-CN" altLang="en-US" sz="1400">
                  <a:solidFill>
                    <a:schemeClr val="bg1"/>
                  </a:solidFill>
                </a:rPr>
                <a:t>，只要</a:t>
              </a:r>
              <a:r>
                <a:rPr lang="en-US" altLang="zh-CN" sz="1400">
                  <a:solidFill>
                    <a:schemeClr val="bg1"/>
                  </a:solidFill>
                </a:rPr>
                <a:t>n&lt;=200</a:t>
              </a:r>
              <a:r>
                <a:rPr lang="zh-CN" altLang="en-US" sz="1400">
                  <a:solidFill>
                    <a:schemeClr val="bg1"/>
                  </a:solidFill>
                </a:rPr>
                <a:t>，就会接着执行下一次循环。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64344" y="1043679"/>
            <a:ext cx="2971801" cy="5377804"/>
            <a:chOff x="8885582" y="375478"/>
            <a:chExt cx="2971801" cy="5377804"/>
          </a:xfrm>
        </p:grpSpPr>
        <p:sp>
          <p:nvSpPr>
            <p:cNvPr id="11" name="矩形 10"/>
            <p:cNvSpPr/>
            <p:nvPr/>
          </p:nvSpPr>
          <p:spPr>
            <a:xfrm>
              <a:off x="9392478" y="37547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n=100</a:t>
              </a:r>
              <a:endParaRPr lang="zh-CN" altLang="en-US"/>
            </a:p>
          </p:txBody>
        </p:sp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>
              <a:off x="10182639" y="82606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决策 13"/>
            <p:cNvSpPr/>
            <p:nvPr/>
          </p:nvSpPr>
          <p:spPr>
            <a:xfrm>
              <a:off x="9126606" y="1250122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r>
                <a:rPr lang="zh-CN" altLang="en-US"/>
                <a:t>≤</a:t>
              </a:r>
              <a:r>
                <a:rPr lang="en-US" altLang="zh-CN"/>
                <a:t>200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0177670" y="192598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82539" y="4212086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n=n+1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182639" y="2972902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8885582" y="991704"/>
              <a:ext cx="1298296" cy="3828774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19920" y="1887594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204252" y="130628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24" name="流程图: 决策 23"/>
            <p:cNvSpPr/>
            <p:nvPr/>
          </p:nvSpPr>
          <p:spPr>
            <a:xfrm>
              <a:off x="9126606" y="2354590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r>
                <a:rPr lang="zh-CN" altLang="en-US"/>
                <a:t>能被</a:t>
              </a:r>
              <a:r>
                <a:rPr lang="en-US" altLang="zh-CN"/>
                <a:t>3</a:t>
              </a:r>
              <a:r>
                <a:rPr lang="zh-CN" altLang="en-US"/>
                <a:t>整除</a:t>
              </a:r>
            </a:p>
          </p:txBody>
        </p:sp>
        <p:sp>
          <p:nvSpPr>
            <p:cNvPr id="4" name="流程图: 数据 3"/>
            <p:cNvSpPr/>
            <p:nvPr/>
          </p:nvSpPr>
          <p:spPr>
            <a:xfrm>
              <a:off x="9382539" y="3400418"/>
              <a:ext cx="1580322" cy="44308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输出</a:t>
              </a:r>
              <a:r>
                <a:rPr lang="en-US" altLang="zh-CN"/>
                <a:t>n</a:t>
              </a:r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181400" y="3787164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1172373" y="239101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197548" y="2693504"/>
              <a:ext cx="1351722" cy="1331844"/>
            </a:xfrm>
            <a:custGeom>
              <a:avLst/>
              <a:gdLst>
                <a:gd name="connsiteX0" fmla="*/ 1043609 w 1351722"/>
                <a:gd name="connsiteY0" fmla="*/ 0 h 1331844"/>
                <a:gd name="connsiteX1" fmla="*/ 1351722 w 1351722"/>
                <a:gd name="connsiteY1" fmla="*/ 0 h 1331844"/>
                <a:gd name="connsiteX2" fmla="*/ 1351722 w 1351722"/>
                <a:gd name="connsiteY2" fmla="*/ 1331844 h 1331844"/>
                <a:gd name="connsiteX3" fmla="*/ 0 w 1351722"/>
                <a:gd name="connsiteY3" fmla="*/ 1331844 h 13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722" h="1331844">
                  <a:moveTo>
                    <a:pt x="1043609" y="0"/>
                  </a:moveTo>
                  <a:lnTo>
                    <a:pt x="1351722" y="0"/>
                  </a:lnTo>
                  <a:lnTo>
                    <a:pt x="1351722" y="1331844"/>
                  </a:lnTo>
                  <a:lnTo>
                    <a:pt x="0" y="133184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187609" y="1590261"/>
              <a:ext cx="1669774" cy="3727174"/>
            </a:xfrm>
            <a:custGeom>
              <a:avLst/>
              <a:gdLst>
                <a:gd name="connsiteX0" fmla="*/ 1053548 w 1669774"/>
                <a:gd name="connsiteY0" fmla="*/ 0 h 3727174"/>
                <a:gd name="connsiteX1" fmla="*/ 1669774 w 1669774"/>
                <a:gd name="connsiteY1" fmla="*/ 0 h 3727174"/>
                <a:gd name="connsiteX2" fmla="*/ 1669774 w 1669774"/>
                <a:gd name="connsiteY2" fmla="*/ 3438939 h 3727174"/>
                <a:gd name="connsiteX3" fmla="*/ 0 w 1669774"/>
                <a:gd name="connsiteY3" fmla="*/ 3438939 h 3727174"/>
                <a:gd name="connsiteX4" fmla="*/ 0 w 1669774"/>
                <a:gd name="connsiteY4" fmla="*/ 3727174 h 372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774" h="3727174">
                  <a:moveTo>
                    <a:pt x="1053548" y="0"/>
                  </a:moveTo>
                  <a:lnTo>
                    <a:pt x="1669774" y="0"/>
                  </a:lnTo>
                  <a:lnTo>
                    <a:pt x="1669774" y="3438939"/>
                  </a:lnTo>
                  <a:lnTo>
                    <a:pt x="0" y="3438939"/>
                  </a:lnTo>
                  <a:lnTo>
                    <a:pt x="0" y="3727174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128766" y="299009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511748" y="5319788"/>
              <a:ext cx="1371600" cy="4334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>
                  <a:solidFill>
                    <a:schemeClr val="lt1"/>
                  </a:solidFill>
                </a:rPr>
                <a:t>结束</a:t>
              </a: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4643" y="5087983"/>
            <a:ext cx="5095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7795591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/>
              <a:t>continue;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作用：结束本次循环，即跳过循环体中下面尚未执行的语句，转到循环体结束点之前，接着执行</a:t>
            </a:r>
            <a:r>
              <a:rPr lang="en-US" altLang="zh-CN" sz="2000">
                <a:solidFill>
                  <a:schemeClr val="tx1"/>
                </a:solidFill>
              </a:rPr>
              <a:t>for</a:t>
            </a:r>
            <a:r>
              <a:rPr lang="zh-CN" altLang="en-US" sz="2000">
                <a:solidFill>
                  <a:schemeClr val="tx1"/>
                </a:solidFill>
              </a:rPr>
              <a:t>语句中的“表达式</a:t>
            </a:r>
            <a:r>
              <a:rPr lang="en-US" altLang="zh-CN" sz="2000">
                <a:solidFill>
                  <a:schemeClr val="tx1"/>
                </a:solidFill>
              </a:rPr>
              <a:t>3”</a:t>
            </a:r>
            <a:r>
              <a:rPr lang="zh-CN" altLang="en-US" sz="2000">
                <a:solidFill>
                  <a:schemeClr val="tx1"/>
                </a:solidFill>
              </a:rPr>
              <a:t>，然后进行下一次是否执行循环的判定。</a:t>
            </a:r>
          </a:p>
        </p:txBody>
      </p:sp>
    </p:spTree>
    <p:extLst>
      <p:ext uri="{BB962C8B-B14F-4D97-AF65-F5344CB8AC3E}">
        <p14:creationId xmlns:p14="http://schemas.microsoft.com/office/powerpoint/2010/main" val="326189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语句的区别</a:t>
            </a:r>
          </a:p>
        </p:txBody>
      </p:sp>
      <p:sp>
        <p:nvSpPr>
          <p:cNvPr id="4" name="矩形 3"/>
          <p:cNvSpPr/>
          <p:nvPr/>
        </p:nvSpPr>
        <p:spPr>
          <a:xfrm>
            <a:off x="844959" y="1570383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/>
              <a:t>break;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6503365" y="1570381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/>
              <a:t>continue;</a:t>
            </a:r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844959" y="1948070"/>
            <a:ext cx="2700000" cy="171673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while(</a:t>
            </a:r>
            <a:r>
              <a:rPr lang="zh-CN" altLang="en-US" sz="1400"/>
              <a:t>表达式</a:t>
            </a:r>
            <a:r>
              <a:rPr lang="en-US" altLang="zh-CN" sz="1400"/>
              <a:t>1)  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语句</a:t>
            </a:r>
            <a:r>
              <a:rPr lang="en-US" altLang="zh-CN" sz="140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/>
              <a:t>if(</a:t>
            </a:r>
            <a:r>
              <a:rPr lang="zh-CN" altLang="en-US" sz="1400"/>
              <a:t>表达式</a:t>
            </a:r>
            <a:r>
              <a:rPr lang="en-US" altLang="zh-CN" sz="1400"/>
              <a:t>2) </a:t>
            </a:r>
            <a:r>
              <a:rPr lang="pt-BR" altLang="zh-CN" sz="1400"/>
              <a:t>break;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语句</a:t>
            </a:r>
            <a:r>
              <a:rPr lang="en-US" altLang="zh-CN" sz="14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503365" y="1958008"/>
            <a:ext cx="2700000" cy="1716735"/>
          </a:xfrm>
          <a:prstGeom prst="roundRect">
            <a:avLst>
              <a:gd name="adj" fmla="val 1628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while(</a:t>
            </a:r>
            <a:r>
              <a:rPr lang="zh-CN" altLang="en-US" sz="1400"/>
              <a:t>表达式</a:t>
            </a:r>
            <a:r>
              <a:rPr lang="en-US" altLang="zh-CN" sz="1400"/>
              <a:t>1)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语句</a:t>
            </a:r>
            <a:r>
              <a:rPr lang="en-US" altLang="zh-CN" sz="140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/>
              <a:t>if(</a:t>
            </a:r>
            <a:r>
              <a:rPr lang="zh-CN" altLang="en-US" sz="1400"/>
              <a:t>表达式</a:t>
            </a:r>
            <a:r>
              <a:rPr lang="en-US" altLang="zh-CN" sz="1400"/>
              <a:t>2) </a:t>
            </a:r>
            <a:r>
              <a:rPr lang="pt-BR" altLang="zh-CN" sz="1400"/>
              <a:t>continue;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语句</a:t>
            </a:r>
            <a:r>
              <a:rPr lang="en-US" altLang="zh-CN" sz="14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374374" y="6272163"/>
            <a:ext cx="1144325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lt1"/>
                </a:solidFill>
              </a:rPr>
              <a:t>continue语句只结束本次循环，而非终止整个循环。break语句结束整个循环，不再判断执行循环的条件是否成立。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1570381"/>
            <a:ext cx="0" cy="459188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66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3749714" y="1759226"/>
            <a:ext cx="2114373" cy="4227783"/>
            <a:chOff x="3749714" y="1759226"/>
            <a:chExt cx="2114373" cy="4227783"/>
          </a:xfrm>
        </p:grpSpPr>
        <p:sp>
          <p:nvSpPr>
            <p:cNvPr id="28" name="文本框 27"/>
            <p:cNvSpPr txBox="1"/>
            <p:nvPr/>
          </p:nvSpPr>
          <p:spPr>
            <a:xfrm>
              <a:off x="5128592" y="3944763"/>
              <a:ext cx="735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chemeClr val="accent1"/>
                  </a:solidFill>
                </a:rPr>
                <a:t>break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749714" y="1759226"/>
              <a:ext cx="1910621" cy="4227783"/>
              <a:chOff x="4072736" y="1958010"/>
              <a:chExt cx="1910621" cy="4227783"/>
            </a:xfrm>
          </p:grpSpPr>
          <p:sp>
            <p:nvSpPr>
              <p:cNvPr id="10" name="流程图: 决策 9"/>
              <p:cNvSpPr/>
              <p:nvPr/>
            </p:nvSpPr>
            <p:spPr>
              <a:xfrm>
                <a:off x="4303643" y="2345635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表达式</a:t>
                </a:r>
                <a:r>
                  <a:rPr lang="en-US" altLang="zh-CN" sz="1400"/>
                  <a:t>1</a:t>
                </a:r>
                <a:endParaRPr lang="zh-CN" altLang="en-US" sz="1400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4989443" y="1958010"/>
                <a:ext cx="0" cy="387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4989443" y="2872409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4476707" y="3149519"/>
                <a:ext cx="1031655" cy="484567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语句</a:t>
                </a:r>
                <a:r>
                  <a:rPr lang="en-US" altLang="zh-CN" sz="1400"/>
                  <a:t>1</a:t>
                </a:r>
                <a:endParaRPr lang="zh-CN" altLang="en-US" sz="140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4989443" y="3612978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流程图: 决策 16"/>
              <p:cNvSpPr/>
              <p:nvPr/>
            </p:nvSpPr>
            <p:spPr>
              <a:xfrm>
                <a:off x="4303643" y="3890088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表达式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989443" y="4416862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4473615" y="4685218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语句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483554" y="5699793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/>
                  <a:t>while</a:t>
                </a:r>
                <a:r>
                  <a:rPr lang="zh-CN" altLang="en-US" sz="1400"/>
                  <a:t>循环的下一语句</a:t>
                </a: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072736" y="2146852"/>
                <a:ext cx="916707" cy="3190461"/>
              </a:xfrm>
              <a:custGeom>
                <a:avLst/>
                <a:gdLst>
                  <a:gd name="connsiteX0" fmla="*/ 1123121 w 1123121"/>
                  <a:gd name="connsiteY0" fmla="*/ 3021496 h 3190461"/>
                  <a:gd name="connsiteX1" fmla="*/ 1123121 w 1123121"/>
                  <a:gd name="connsiteY1" fmla="*/ 3190461 h 3190461"/>
                  <a:gd name="connsiteX2" fmla="*/ 0 w 1123121"/>
                  <a:gd name="connsiteY2" fmla="*/ 3190461 h 3190461"/>
                  <a:gd name="connsiteX3" fmla="*/ 0 w 1123121"/>
                  <a:gd name="connsiteY3" fmla="*/ 0 h 3190461"/>
                  <a:gd name="connsiteX4" fmla="*/ 1113182 w 1123121"/>
                  <a:gd name="connsiteY4" fmla="*/ 0 h 31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121" h="3190461">
                    <a:moveTo>
                      <a:pt x="1123121" y="3021496"/>
                    </a:moveTo>
                    <a:lnTo>
                      <a:pt x="1123121" y="3190461"/>
                    </a:lnTo>
                    <a:lnTo>
                      <a:pt x="0" y="3190461"/>
                    </a:lnTo>
                    <a:lnTo>
                      <a:pt x="0" y="0"/>
                    </a:lnTo>
                    <a:lnTo>
                      <a:pt x="1113182" y="0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99383" y="2604052"/>
                <a:ext cx="983974" cy="3093711"/>
              </a:xfrm>
              <a:custGeom>
                <a:avLst/>
                <a:gdLst>
                  <a:gd name="connsiteX0" fmla="*/ 695739 w 983974"/>
                  <a:gd name="connsiteY0" fmla="*/ 0 h 3140765"/>
                  <a:gd name="connsiteX1" fmla="*/ 983974 w 983974"/>
                  <a:gd name="connsiteY1" fmla="*/ 0 h 3140765"/>
                  <a:gd name="connsiteX2" fmla="*/ 983974 w 983974"/>
                  <a:gd name="connsiteY2" fmla="*/ 2842591 h 3140765"/>
                  <a:gd name="connsiteX3" fmla="*/ 0 w 983974"/>
                  <a:gd name="connsiteY3" fmla="*/ 2842591 h 3140765"/>
                  <a:gd name="connsiteX4" fmla="*/ 0 w 983974"/>
                  <a:gd name="connsiteY4" fmla="*/ 3140765 h 314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3974" h="3140765">
                    <a:moveTo>
                      <a:pt x="695739" y="0"/>
                    </a:moveTo>
                    <a:lnTo>
                      <a:pt x="983974" y="0"/>
                    </a:lnTo>
                    <a:lnTo>
                      <a:pt x="983974" y="2842591"/>
                    </a:lnTo>
                    <a:lnTo>
                      <a:pt x="0" y="2842591"/>
                    </a:lnTo>
                    <a:lnTo>
                      <a:pt x="0" y="3140765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615605" y="2320955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假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932114" y="2856651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真</a:t>
                </a:r>
              </a:p>
            </p:txBody>
          </p:sp>
          <p:cxnSp>
            <p:nvCxnSpPr>
              <p:cNvPr id="26" name="直接箭头连接符 25"/>
              <p:cNvCxnSpPr>
                <a:stCxn id="17" idx="3"/>
              </p:cNvCxnSpPr>
              <p:nvPr/>
            </p:nvCxnSpPr>
            <p:spPr>
              <a:xfrm>
                <a:off x="5695121" y="4153475"/>
                <a:ext cx="2882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5637792" y="3890257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真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947023" y="4397152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假</a:t>
                </a: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9382861" y="1752429"/>
            <a:ext cx="2064538" cy="4227783"/>
            <a:chOff x="9382861" y="1752429"/>
            <a:chExt cx="2064538" cy="4227783"/>
          </a:xfrm>
        </p:grpSpPr>
        <p:sp>
          <p:nvSpPr>
            <p:cNvPr id="35" name="文本框 34"/>
            <p:cNvSpPr txBox="1"/>
            <p:nvPr/>
          </p:nvSpPr>
          <p:spPr>
            <a:xfrm>
              <a:off x="10518139" y="3978606"/>
              <a:ext cx="8673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chemeClr val="accent1"/>
                  </a:solidFill>
                </a:rPr>
                <a:t>continue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9613768" y="2140054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/>
                <a:t>表达式</a:t>
              </a:r>
              <a:r>
                <a:rPr lang="en-US" altLang="zh-CN" sz="1400"/>
                <a:t>1</a:t>
              </a:r>
              <a:endParaRPr lang="zh-CN" altLang="en-US" sz="14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10299568" y="1752429"/>
              <a:ext cx="0" cy="38762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10299568" y="2666828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9786832" y="2943938"/>
              <a:ext cx="1031655" cy="484567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/>
                <a:t>语句</a:t>
              </a:r>
              <a:r>
                <a:rPr lang="en-US" altLang="zh-CN" sz="1400"/>
                <a:t>1</a:t>
              </a:r>
              <a:endParaRPr lang="zh-CN" altLang="en-US" sz="140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299568" y="3407397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决策 41"/>
            <p:cNvSpPr/>
            <p:nvPr/>
          </p:nvSpPr>
          <p:spPr>
            <a:xfrm>
              <a:off x="9613768" y="3684507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/>
                <a:t>表达式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10299568" y="4211281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9783740" y="4479637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/>
                <a:t>语句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9793679" y="5494212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/>
                <a:t>while</a:t>
              </a:r>
              <a:r>
                <a:rPr lang="zh-CN" altLang="en-US" sz="1400"/>
                <a:t>循环的下一语句</a:t>
              </a: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9382861" y="1941271"/>
              <a:ext cx="916707" cy="3190461"/>
            </a:xfrm>
            <a:custGeom>
              <a:avLst/>
              <a:gdLst>
                <a:gd name="connsiteX0" fmla="*/ 1123121 w 1123121"/>
                <a:gd name="connsiteY0" fmla="*/ 3021496 h 3190461"/>
                <a:gd name="connsiteX1" fmla="*/ 1123121 w 1123121"/>
                <a:gd name="connsiteY1" fmla="*/ 3190461 h 3190461"/>
                <a:gd name="connsiteX2" fmla="*/ 0 w 1123121"/>
                <a:gd name="connsiteY2" fmla="*/ 3190461 h 3190461"/>
                <a:gd name="connsiteX3" fmla="*/ 0 w 1123121"/>
                <a:gd name="connsiteY3" fmla="*/ 0 h 3190461"/>
                <a:gd name="connsiteX4" fmla="*/ 1113182 w 1123121"/>
                <a:gd name="connsiteY4" fmla="*/ 0 h 319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121" h="3190461">
                  <a:moveTo>
                    <a:pt x="1123121" y="3021496"/>
                  </a:moveTo>
                  <a:lnTo>
                    <a:pt x="1123121" y="3190461"/>
                  </a:lnTo>
                  <a:lnTo>
                    <a:pt x="0" y="3190461"/>
                  </a:lnTo>
                  <a:lnTo>
                    <a:pt x="0" y="0"/>
                  </a:lnTo>
                  <a:lnTo>
                    <a:pt x="1113182" y="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925730" y="2115374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假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42239" y="2651070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真</a:t>
              </a:r>
            </a:p>
          </p:txBody>
        </p:sp>
        <p:cxnSp>
          <p:nvCxnSpPr>
            <p:cNvPr id="50" name="直接箭头连接符 49"/>
            <p:cNvCxnSpPr>
              <a:stCxn id="42" idx="3"/>
            </p:cNvCxnSpPr>
            <p:nvPr/>
          </p:nvCxnSpPr>
          <p:spPr>
            <a:xfrm>
              <a:off x="11005246" y="3947894"/>
              <a:ext cx="28823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0947917" y="3684676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真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257148" y="4191571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假</a:t>
              </a:r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11283322" y="3954691"/>
              <a:ext cx="0" cy="117704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任意多边形 58"/>
            <p:cNvSpPr/>
            <p:nvPr/>
          </p:nvSpPr>
          <p:spPr>
            <a:xfrm>
              <a:off x="10298049" y="2403441"/>
              <a:ext cx="1149350" cy="3073400"/>
            </a:xfrm>
            <a:custGeom>
              <a:avLst/>
              <a:gdLst>
                <a:gd name="connsiteX0" fmla="*/ 685800 w 1149350"/>
                <a:gd name="connsiteY0" fmla="*/ 0 h 3073400"/>
                <a:gd name="connsiteX1" fmla="*/ 1149350 w 1149350"/>
                <a:gd name="connsiteY1" fmla="*/ 0 h 3073400"/>
                <a:gd name="connsiteX2" fmla="*/ 1149350 w 1149350"/>
                <a:gd name="connsiteY2" fmla="*/ 2794000 h 3073400"/>
                <a:gd name="connsiteX3" fmla="*/ 0 w 1149350"/>
                <a:gd name="connsiteY3" fmla="*/ 2794000 h 3073400"/>
                <a:gd name="connsiteX4" fmla="*/ 0 w 1149350"/>
                <a:gd name="connsiteY4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3073400">
                  <a:moveTo>
                    <a:pt x="685800" y="0"/>
                  </a:moveTo>
                  <a:lnTo>
                    <a:pt x="1149350" y="0"/>
                  </a:lnTo>
                  <a:lnTo>
                    <a:pt x="1149350" y="2794000"/>
                  </a:lnTo>
                  <a:lnTo>
                    <a:pt x="0" y="2794000"/>
                  </a:lnTo>
                  <a:lnTo>
                    <a:pt x="0" y="307340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直接连接符 60"/>
            <p:cNvCxnSpPr>
              <a:stCxn id="46" idx="1"/>
            </p:cNvCxnSpPr>
            <p:nvPr/>
          </p:nvCxnSpPr>
          <p:spPr>
            <a:xfrm>
              <a:off x="10299568" y="5131732"/>
              <a:ext cx="983754" cy="0"/>
            </a:xfrm>
            <a:prstGeom prst="line">
              <a:avLst/>
            </a:prstGeom>
            <a:ln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2"/>
              <a:endCxn id="46" idx="1"/>
            </p:cNvCxnSpPr>
            <p:nvPr/>
          </p:nvCxnSpPr>
          <p:spPr>
            <a:xfrm>
              <a:off x="10299568" y="4965637"/>
              <a:ext cx="0" cy="16609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34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为什么需要循环控制</a:t>
            </a:r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468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i=1;		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设整型变量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初值为</a:t>
            </a:r>
            <a:r>
              <a:rPr lang="en-US" altLang="zh-CN" sz="1400" b="1" kern="0">
                <a:solidFill>
                  <a:srgbClr val="92D050"/>
                </a:solidFill>
              </a:rPr>
              <a:t>1 </a:t>
            </a:r>
            <a:r>
              <a:rPr lang="en-US" altLang="zh-CN" sz="1400" b="1" kern="0">
                <a:solidFill>
                  <a:srgbClr val="FFFFFF"/>
                </a:solidFill>
              </a:rPr>
              <a:t> 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while(i&lt;=50)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当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的值小于或等于</a:t>
            </a:r>
            <a:r>
              <a:rPr lang="en-US" altLang="zh-CN" sz="1400" b="1" kern="0">
                <a:solidFill>
                  <a:srgbClr val="92D050"/>
                </a:solidFill>
              </a:rPr>
              <a:t>50</a:t>
            </a:r>
            <a:r>
              <a:rPr lang="zh-CN" altLang="en-US" sz="1400" b="1" kern="0">
                <a:solidFill>
                  <a:srgbClr val="92D050"/>
                </a:solidFill>
              </a:rPr>
              <a:t>时执行花括号内的语句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{	scanf("%f,%f,%f,%f,%f",&amp;score1,&amp;score2,&amp;score3,&amp;score4,&amp;score5);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	aver=(score1+score2+score3+score4+score5)/5; </a:t>
            </a:r>
            <a:endParaRPr lang="zh-CN" altLang="en-US" sz="1400" b="1" ker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>
                <a:solidFill>
                  <a:srgbClr val="FFFFFF"/>
                </a:solidFill>
              </a:rPr>
              <a:t>	</a:t>
            </a:r>
            <a:r>
              <a:rPr lang="en-US" altLang="zh-CN" sz="1400" b="1" kern="0">
                <a:solidFill>
                  <a:srgbClr val="FFFFFF"/>
                </a:solidFill>
              </a:rPr>
              <a:t>printf("aver=%7.2f",aver);</a:t>
            </a:r>
            <a:endParaRPr lang="zh-CN" altLang="en-US" sz="1400" b="1" ker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>
                <a:solidFill>
                  <a:srgbClr val="FFFFFF"/>
                </a:solidFill>
              </a:rPr>
              <a:t>	</a:t>
            </a:r>
            <a:r>
              <a:rPr lang="en-US" altLang="zh-CN" sz="1400" b="1" kern="0">
                <a:solidFill>
                  <a:srgbClr val="FFFFFF"/>
                </a:solidFill>
              </a:rPr>
              <a:t>i++;	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每执行完一次循环使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的值加</a:t>
            </a:r>
            <a:r>
              <a:rPr lang="en-US" altLang="zh-CN" sz="1400" b="1" kern="0">
                <a:solidFill>
                  <a:srgbClr val="92D050"/>
                </a:solidFill>
              </a:rPr>
              <a:t>1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} </a:t>
            </a:r>
            <a:endParaRPr lang="zh-CN" altLang="en-US" sz="1400" b="1" kern="0">
              <a:solidFill>
                <a:srgbClr val="FFFFFF"/>
              </a:solidFill>
            </a:endParaRP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重复写</a:t>
            </a:r>
            <a:r>
              <a:rPr lang="en-US" altLang="zh-CN" sz="2000" kern="0"/>
              <a:t>49</a:t>
            </a:r>
            <a:r>
              <a:rPr lang="zh-CN" altLang="en-US" sz="2000" kern="0"/>
              <a:t>个同样的程序段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b="1" kern="0"/>
              <a:t>scanf(″%f,%f,%f,%f,%f″,&amp;score1,&amp;score2,&amp;score3,&amp;score4,&amp;score5);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输入一个学生</a:t>
            </a:r>
            <a:r>
              <a:rPr lang="en-US" altLang="zh-CN" sz="1400" b="1" kern="0">
                <a:solidFill>
                  <a:srgbClr val="008000"/>
                </a:solidFill>
              </a:rPr>
              <a:t>5</a:t>
            </a:r>
            <a:r>
              <a:rPr lang="zh-CN" altLang="en-US" sz="1400" b="1" kern="0">
                <a:solidFill>
                  <a:srgbClr val="008000"/>
                </a:solidFill>
              </a:rPr>
              <a:t>门课的成绩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/>
              <a:t>aver=(score1+score2+score3+score4+score5)/5;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求该学生平均成绩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/>
              <a:t>printf(″aver=%7.2f″,aver);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输出该学生平均成绩</a:t>
            </a:r>
            <a:endParaRPr lang="zh-CN" altLang="en-US" sz="1400" b="1" kern="0" dirty="0">
              <a:solidFill>
                <a:srgbClr val="008000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个学生的成绩；</a:t>
            </a:r>
            <a:endParaRPr lang="en-US" altLang="zh-CN" sz="1600" b="1" ker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次相同的输入操作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b="1" kern="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>
                <a:solidFill>
                  <a:srgbClr val="FFFFFF"/>
                </a:solidFill>
              </a:rPr>
              <a:t>分别统计全班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个学生的平均成绩；</a:t>
            </a:r>
            <a:endParaRPr lang="en-US" altLang="zh-CN" sz="1600" b="1" ker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次相同的计算操作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  <a:endParaRPr lang="zh-CN" altLang="en-US" sz="1600" b="1" kern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3989" y="3831711"/>
            <a:ext cx="502546" cy="5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00825" y="1786026"/>
            <a:ext cx="5776757" cy="343910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int i,j,n=0;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for(i=1;i&lt;=4;i++)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>
                <a:solidFill>
                  <a:schemeClr val="accent6"/>
                </a:solidFill>
              </a:rPr>
              <a:t>		for(j=1;j&lt;=5;j++,n++)</a:t>
            </a:r>
            <a:r>
              <a:rPr lang="pt-BR" altLang="zh-CN" sz="1400"/>
              <a:t>		</a:t>
            </a:r>
            <a:r>
              <a:rPr lang="pt-BR" altLang="zh-CN" sz="1400">
                <a:solidFill>
                  <a:srgbClr val="008000"/>
                </a:solidFill>
              </a:rPr>
              <a:t>//n</a:t>
            </a:r>
            <a:r>
              <a:rPr lang="zh-CN" altLang="en-US" sz="1400">
                <a:solidFill>
                  <a:srgbClr val="008000"/>
                </a:solidFill>
              </a:rPr>
              <a:t>用来累计输出数据的个数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if(n%5==0) printf("\n");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控制在输出</a:t>
            </a:r>
            <a:r>
              <a:rPr lang="en-US" altLang="zh-CN" sz="1400">
                <a:solidFill>
                  <a:srgbClr val="008000"/>
                </a:solidFill>
              </a:rPr>
              <a:t>5</a:t>
            </a:r>
            <a:r>
              <a:rPr lang="zh-CN" altLang="en-US" sz="1400">
                <a:solidFill>
                  <a:srgbClr val="008000"/>
                </a:solidFill>
              </a:rPr>
              <a:t>个数据后换行</a:t>
            </a:r>
            <a:endParaRPr lang="en-US" altLang="zh-CN" sz="14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rgbClr val="008000"/>
                </a:solidFill>
              </a:rPr>
              <a:t>			</a:t>
            </a:r>
            <a:endParaRPr lang="zh-CN" altLang="en-US" sz="14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pt-BR" altLang="zh-CN" sz="1400"/>
              <a:t>printf("%d\t",i*j);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}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printf("\n");  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0608" y="3677456"/>
            <a:ext cx="1800000" cy="228600"/>
          </a:xfrm>
          <a:prstGeom prst="rect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1"/>
            <a:ext cx="10515600" cy="557778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5.6】</a:t>
            </a:r>
            <a:r>
              <a:rPr lang="zh-CN" altLang="en-US" sz="2000">
                <a:solidFill>
                  <a:schemeClr val="accent1"/>
                </a:solidFill>
              </a:rPr>
              <a:t>输出以下</a:t>
            </a:r>
            <a:r>
              <a:rPr lang="en-US" altLang="zh-CN" sz="2000">
                <a:solidFill>
                  <a:schemeClr val="accent1"/>
                </a:solidFill>
              </a:rPr>
              <a:t>4×5</a:t>
            </a:r>
            <a:r>
              <a:rPr lang="zh-CN" altLang="en-US" sz="2000">
                <a:solidFill>
                  <a:schemeClr val="accent1"/>
                </a:solidFill>
              </a:rPr>
              <a:t>的矩阵。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670478" y="3886959"/>
            <a:ext cx="3442777" cy="1403558"/>
            <a:chOff x="8050697" y="5019261"/>
            <a:chExt cx="3442777" cy="140355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36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本程序包括一个双重循环，是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循环的嵌套。外循环变量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变到</a:t>
              </a:r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r>
                <a:rPr lang="zh-CN" altLang="en-US" sz="1400">
                  <a:solidFill>
                    <a:schemeClr val="bg1"/>
                  </a:solidFill>
                </a:rPr>
                <a:t>，用来控制输出</a:t>
              </a:r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r>
                <a:rPr lang="zh-CN" altLang="en-US" sz="1400">
                  <a:solidFill>
                    <a:schemeClr val="bg1"/>
                  </a:solidFill>
                </a:rPr>
                <a:t>行数据</a:t>
              </a:r>
              <a:r>
                <a:rPr lang="en-US" altLang="zh-CN" sz="1400">
                  <a:solidFill>
                    <a:schemeClr val="bg1"/>
                  </a:solidFill>
                </a:rPr>
                <a:t>;</a:t>
              </a:r>
              <a:r>
                <a:rPr lang="zh-CN" altLang="en-US" sz="1400">
                  <a:solidFill>
                    <a:schemeClr val="bg1"/>
                  </a:solidFill>
                </a:rPr>
                <a:t>内循环变量</a:t>
              </a:r>
              <a:r>
                <a:rPr lang="en-US" altLang="zh-CN" sz="1400">
                  <a:solidFill>
                    <a:schemeClr val="bg1"/>
                  </a:solidFill>
                </a:rPr>
                <a:t>j</a:t>
              </a:r>
              <a:r>
                <a:rPr lang="zh-CN" altLang="en-US" sz="1400">
                  <a:solidFill>
                    <a:schemeClr val="bg1"/>
                  </a:solidFill>
                </a:rPr>
                <a:t>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变到</a:t>
              </a:r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r>
                <a:rPr lang="zh-CN" altLang="en-US" sz="1400">
                  <a:solidFill>
                    <a:schemeClr val="bg1"/>
                  </a:solidFill>
                </a:rPr>
                <a:t>，用来控制输出每行中的</a:t>
              </a:r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r>
                <a:rPr lang="zh-CN" altLang="en-US" sz="1400">
                  <a:solidFill>
                    <a:schemeClr val="bg1"/>
                  </a:solidFill>
                </a:rPr>
                <a:t>个数据。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465721" y="1252414"/>
            <a:ext cx="2335695" cy="906740"/>
          </a:xfrm>
          <a:prstGeom prst="rect">
            <a:avLst/>
          </a:prstGeom>
          <a:solidFill>
            <a:schemeClr val="bg2"/>
          </a:solidFill>
          <a:ln>
            <a:noFill/>
            <a:tailEnd type="triangle" w="lg" len="lg"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57188"/>
            <a:r>
              <a:rPr lang="en-US" altLang="zh-CN" sz="1400"/>
              <a:t>1	2	3	4	5</a:t>
            </a:r>
          </a:p>
          <a:p>
            <a:pPr defTabSz="357188"/>
            <a:r>
              <a:rPr lang="en-US" altLang="zh-CN" sz="1400"/>
              <a:t>2	4	6	8	10</a:t>
            </a:r>
          </a:p>
          <a:p>
            <a:pPr defTabSz="357188"/>
            <a:r>
              <a:rPr lang="en-US" altLang="zh-CN" sz="1400"/>
              <a:t>3	6	9	12	15</a:t>
            </a:r>
          </a:p>
          <a:p>
            <a:pPr defTabSz="357188"/>
            <a:r>
              <a:rPr lang="en-US" altLang="zh-CN" sz="1400"/>
              <a:t>4	8	12	16	20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0825" y="5300456"/>
            <a:ext cx="3524250" cy="143827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4028284" y="800895"/>
            <a:ext cx="7446502" cy="5007027"/>
            <a:chOff x="4036680" y="800895"/>
            <a:chExt cx="7446502" cy="5007027"/>
          </a:xfrm>
        </p:grpSpPr>
        <p:sp>
          <p:nvSpPr>
            <p:cNvPr id="31" name="MH_Other_1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 flipV="1">
              <a:off x="4036680" y="1152939"/>
              <a:ext cx="3812714" cy="2643118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MH_Other_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4036680" y="3828635"/>
              <a:ext cx="3812714" cy="0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MH_SubTitle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7849394" y="800895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j==1) break;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MH_SubTitle_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7849394" y="3505579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j==1) continue;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2738" y="1630835"/>
              <a:ext cx="3467100" cy="14478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13688" y="4379172"/>
              <a:ext cx="3505200" cy="14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0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5.7】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用公式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8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π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的近似值，直到发现某一项的绝对值小于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10</a:t>
                </a:r>
                <a:r>
                  <a:rPr lang="en-US" altLang="zh-CN" sz="1800" baseline="30000">
                    <a:solidFill>
                      <a:schemeClr val="accent1"/>
                    </a:solidFill>
                  </a:rPr>
                  <a:t>-6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为止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(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该项不累加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  <a:blipFill>
                <a:blip r:embed="rId3" cstate="print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988839" y="3168959"/>
            <a:ext cx="9102089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#include &lt;math.h&gt;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程序中用到数学函数</a:t>
            </a:r>
            <a:r>
              <a:rPr lang="pt-BR" altLang="zh-CN" sz="1400">
                <a:solidFill>
                  <a:srgbClr val="008000"/>
                </a:solidFill>
              </a:rPr>
              <a:t>fabs</a:t>
            </a:r>
            <a:r>
              <a:rPr lang="zh-CN" altLang="pt-BR" sz="1400">
                <a:solidFill>
                  <a:srgbClr val="008000"/>
                </a:solidFill>
              </a:rPr>
              <a:t>，</a:t>
            </a:r>
            <a:r>
              <a:rPr lang="zh-CN" altLang="en-US" sz="1400">
                <a:solidFill>
                  <a:srgbClr val="008000"/>
                </a:solidFill>
              </a:rPr>
              <a:t>应包含头文件</a:t>
            </a:r>
            <a:r>
              <a:rPr lang="pt-BR" altLang="zh-CN" sz="1400">
                <a:solidFill>
                  <a:srgbClr val="008000"/>
                </a:solidFill>
              </a:rPr>
              <a:t>math.h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sign=1;					</a:t>
            </a:r>
            <a:r>
              <a:rPr lang="pt-BR" altLang="zh-CN" sz="1400">
                <a:solidFill>
                  <a:srgbClr val="008000"/>
                </a:solidFill>
              </a:rPr>
              <a:t>//sign</a:t>
            </a:r>
            <a:r>
              <a:rPr lang="zh-CN" altLang="en-US" sz="1400">
                <a:solidFill>
                  <a:srgbClr val="008000"/>
                </a:solidFill>
              </a:rPr>
              <a:t>用来表示数值的符号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double pi=0.0,n=1.0,term=1.0;	</a:t>
            </a:r>
            <a:r>
              <a:rPr lang="pt-BR" altLang="zh-CN" sz="1400">
                <a:solidFill>
                  <a:srgbClr val="008000"/>
                </a:solidFill>
              </a:rPr>
              <a:t>//pi</a:t>
            </a:r>
            <a:r>
              <a:rPr lang="zh-CN" altLang="en-US" sz="1400">
                <a:solidFill>
                  <a:srgbClr val="008000"/>
                </a:solidFill>
              </a:rPr>
              <a:t>开始代表多项式的值，最后代表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的值</a:t>
            </a:r>
            <a:r>
              <a:rPr lang="en-US" altLang="zh-CN" sz="1400">
                <a:solidFill>
                  <a:srgbClr val="008000"/>
                </a:solidFill>
              </a:rPr>
              <a:t>, 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代表分母，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代表当前项的值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while(fabs(term)&gt;=1e-6)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检查当前项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的绝对值是否大于或等于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en-US" altLang="zh-CN" sz="1400" baseline="30000">
                <a:solidFill>
                  <a:srgbClr val="008000"/>
                </a:solidFill>
              </a:rPr>
              <a:t>-6</a:t>
            </a:r>
          </a:p>
          <a:p>
            <a:pPr defTabSz="363538"/>
            <a:r>
              <a:rPr lang="en-US" altLang="zh-CN" sz="1400"/>
              <a:t>	{	</a:t>
            </a:r>
            <a:r>
              <a:rPr lang="pt-BR" altLang="zh-CN" sz="1400"/>
              <a:t>pi=pi+term;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把当前项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累加到</a:t>
            </a:r>
            <a:r>
              <a:rPr lang="pt-BR" altLang="zh-CN" sz="1400">
                <a:solidFill>
                  <a:srgbClr val="008000"/>
                </a:solidFill>
              </a:rPr>
              <a:t>pi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n=n+2;					</a:t>
            </a:r>
            <a:r>
              <a:rPr lang="pt-BR" altLang="zh-CN" sz="1400">
                <a:solidFill>
                  <a:srgbClr val="008000"/>
                </a:solidFill>
              </a:rPr>
              <a:t>//n+2</a:t>
            </a:r>
            <a:r>
              <a:rPr lang="zh-CN" altLang="en-US" sz="1400">
                <a:solidFill>
                  <a:srgbClr val="008000"/>
                </a:solidFill>
              </a:rPr>
              <a:t>是下一项的分母 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sign=-sign;				</a:t>
            </a:r>
            <a:r>
              <a:rPr lang="pt-BR" altLang="zh-CN" sz="1400">
                <a:solidFill>
                  <a:srgbClr val="008000"/>
                </a:solidFill>
              </a:rPr>
              <a:t>//sign</a:t>
            </a:r>
            <a:r>
              <a:rPr lang="zh-CN" altLang="en-US" sz="1400">
                <a:solidFill>
                  <a:srgbClr val="008000"/>
                </a:solidFill>
              </a:rPr>
              <a:t>代表符号，下一项的符号与上一项符号相反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term=sign/n;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求出下一项的值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pi=pi*4;		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多项式的和</a:t>
            </a:r>
            <a:r>
              <a:rPr lang="pt-BR" altLang="zh-CN" sz="1400">
                <a:solidFill>
                  <a:srgbClr val="008000"/>
                </a:solidFill>
              </a:rPr>
              <a:t>pi</a:t>
            </a:r>
            <a:r>
              <a:rPr lang="zh-CN" altLang="en-US" sz="1400">
                <a:solidFill>
                  <a:srgbClr val="008000"/>
                </a:solidFill>
              </a:rPr>
              <a:t>乘以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，才是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的近似值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printf("pi=%10.8f\n",pi);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的近似值  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6386" y="1729444"/>
            <a:ext cx="911454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/>
              <a:t>解题思路</a:t>
            </a:r>
            <a:r>
              <a:rPr lang="en-US" altLang="zh-CN" sz="1600" b="1"/>
              <a:t>: </a:t>
            </a:r>
            <a:r>
              <a:rPr lang="zh-CN" altLang="en-US" sz="1600"/>
              <a:t> 找规律：</a:t>
            </a:r>
            <a:endParaRPr lang="en-US" altLang="zh-CN" sz="1600"/>
          </a:p>
          <a:p>
            <a:r>
              <a:rPr lang="en-US" altLang="zh-CN" sz="1600"/>
              <a:t>(1) </a:t>
            </a:r>
            <a:r>
              <a:rPr lang="zh-CN" altLang="en-US" sz="1600"/>
              <a:t>每项的分子都是</a:t>
            </a:r>
            <a:r>
              <a:rPr lang="en-US" altLang="zh-CN" sz="1600"/>
              <a:t>1</a:t>
            </a:r>
            <a:r>
              <a:rPr lang="zh-CN" altLang="en-US" sz="1600"/>
              <a:t>。</a:t>
            </a:r>
          </a:p>
          <a:p>
            <a:r>
              <a:rPr lang="en-US" altLang="zh-CN" sz="1600"/>
              <a:t>(2) </a:t>
            </a:r>
            <a:r>
              <a:rPr lang="zh-CN" altLang="en-US" sz="1600"/>
              <a:t>后一项的分母是前一项的分母加</a:t>
            </a:r>
            <a:r>
              <a:rPr lang="en-US" altLang="zh-CN" sz="1600"/>
              <a:t>2</a:t>
            </a:r>
            <a:r>
              <a:rPr lang="zh-CN" altLang="en-US" sz="1600"/>
              <a:t>。</a:t>
            </a:r>
          </a:p>
          <a:p>
            <a:r>
              <a:rPr lang="en-US" altLang="zh-CN" sz="1600"/>
              <a:t>(3) </a:t>
            </a:r>
            <a:r>
              <a:rPr lang="zh-CN" altLang="en-US" sz="1600"/>
              <a:t>第</a:t>
            </a:r>
            <a:r>
              <a:rPr lang="en-US" altLang="zh-CN" sz="1600"/>
              <a:t>1</a:t>
            </a:r>
            <a:r>
              <a:rPr lang="zh-CN" altLang="en-US" sz="1600"/>
              <a:t>项的符号为正，从第</a:t>
            </a:r>
            <a:r>
              <a:rPr lang="en-US" altLang="zh-CN" sz="1600"/>
              <a:t>2</a:t>
            </a:r>
            <a:r>
              <a:rPr lang="zh-CN" altLang="en-US" sz="1600"/>
              <a:t>项起，每一项的符号与前一项的符号相反。</a:t>
            </a:r>
            <a:endParaRPr lang="en-US" altLang="zh-CN" sz="1600"/>
          </a:p>
          <a:p>
            <a:r>
              <a:rPr lang="zh-CN" altLang="en-US" sz="1600"/>
              <a:t>在每求出一项后，检查它的绝对值是否大于或等于</a:t>
            </a:r>
            <a:r>
              <a:rPr lang="en-US" altLang="zh-CN" sz="1600"/>
              <a:t>10</a:t>
            </a:r>
            <a:r>
              <a:rPr lang="en-US" altLang="zh-CN" sz="1600" baseline="30000"/>
              <a:t>-6</a:t>
            </a:r>
            <a:r>
              <a:rPr lang="zh-CN" altLang="en-US" sz="1600"/>
              <a:t>。</a:t>
            </a:r>
            <a:endParaRPr lang="en-US" altLang="zh-CN" sz="16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51556"/>
              </p:ext>
            </p:extLst>
          </p:nvPr>
        </p:nvGraphicFramePr>
        <p:xfrm>
          <a:off x="8921665" y="1595852"/>
          <a:ext cx="256650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2019852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sign=1, pi=0, n=1, term=1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当 </a:t>
                      </a:r>
                      <a:r>
                        <a:rPr lang="en-US" altLang="zh-CN" sz="1400"/>
                        <a:t>|term|</a:t>
                      </a:r>
                      <a:r>
                        <a:rPr lang="zh-CN" altLang="en-US" sz="1400"/>
                        <a:t>≥</a:t>
                      </a:r>
                      <a:r>
                        <a:rPr lang="en-US" altLang="zh-CN" sz="1400"/>
                        <a:t>10</a:t>
                      </a:r>
                      <a:r>
                        <a:rPr lang="en-US" altLang="zh-CN" sz="1400" baseline="30000"/>
                        <a:t>-6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pi=pi+term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n=n+2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sign=-sign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term=sign/n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9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pi=pi*4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9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pi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542252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82969" y="5623063"/>
            <a:ext cx="3505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7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5.8】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Fibonacci(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斐波那契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数列的前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40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个数。这个数列有如下特点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: 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第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两个数为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。从第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个数开始，该数是其前面两个数之和。即该数列为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1,1,2,3,5,8,13,…,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用数学方式表示为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:</a:t>
                </a:r>
              </a:p>
              <a:p>
                <a:pPr marL="88900" indent="-8890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≥3)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  <a:blipFill>
                <a:blip r:embed="rId3" cstate="print"/>
                <a:stretch>
                  <a:fillRect l="-494" t="-287" r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74644" y="3289851"/>
            <a:ext cx="9740348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914400" y="3375489"/>
            <a:ext cx="9660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这是一个有趣的古典数学问题: 有一对兔子，从出生后第3个月起每个月都生一对兔子。小兔子长到第3个月后每个月又生一对兔子。假设所有兔子都不死，问每个月的兔子总数为多少？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115042"/>
                  </p:ext>
                </p:extLst>
              </p:nvPr>
            </p:nvGraphicFramePr>
            <p:xfrm>
              <a:off x="1580320" y="4062396"/>
              <a:ext cx="5546035" cy="2299208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val="2741224343"/>
                        </a:ext>
                      </a:extLst>
                    </a:gridCol>
                  </a:tblGrid>
                  <a:tr h="140396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/>
                            <a:t>兔子繁殖的规律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小兔子对数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中兔子对数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老兔子对数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兔子总对数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0265469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497985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60044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574382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8774070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63203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2903923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055314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1706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381115042"/>
                  </p:ext>
                </p:extLst>
              </p:nvPr>
            </p:nvGraphicFramePr>
            <p:xfrm>
              <a:off x="1580320" y="4062396"/>
              <a:ext cx="5546035" cy="2299208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41224343"/>
                        </a:ext>
                      </a:extLst>
                    </a:gridCol>
                  </a:tblGrid>
                  <a:tr h="243840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 smtClean="0"/>
                            <a:t>兔子繁殖的规律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月数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小兔子对数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中兔子对数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老兔子对数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兔子总对数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400265469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21497985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166260044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61574382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078774070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601632038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7290392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80553148"/>
                      </a:ext>
                    </a:extLst>
                  </a:tr>
                  <a:tr h="348488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973" t="-578947" r="-65045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77" t="-578947" r="-298895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077" t="-578947" r="-198895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2994" t="-578947" r="-10339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867" t="-578947" r="-1105" b="-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8917067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7268435" y="5715273"/>
            <a:ext cx="2223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/>
              <a:t>注: 假设不满1个月的为小兔子，满1个月不满2个月的为中兔子，满2个月以上的为老兔子。</a:t>
            </a:r>
          </a:p>
        </p:txBody>
      </p:sp>
    </p:spTree>
    <p:extLst>
      <p:ext uri="{BB962C8B-B14F-4D97-AF65-F5344CB8AC3E}">
        <p14:creationId xmlns:p14="http://schemas.microsoft.com/office/powerpoint/2010/main" val="310681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5.8】</a:t>
            </a:r>
            <a:r>
              <a:rPr lang="zh-CN" altLang="en-US" sz="1800">
                <a:solidFill>
                  <a:schemeClr val="accent1"/>
                </a:solidFill>
              </a:rPr>
              <a:t>求</a:t>
            </a:r>
            <a:r>
              <a:rPr lang="en-US" altLang="zh-CN" sz="1800">
                <a:solidFill>
                  <a:schemeClr val="accent1"/>
                </a:solidFill>
              </a:rPr>
              <a:t>Fibonacci(</a:t>
            </a:r>
            <a:r>
              <a:rPr lang="zh-CN" altLang="en-US" sz="1800">
                <a:solidFill>
                  <a:schemeClr val="accent1"/>
                </a:solidFill>
              </a:rPr>
              <a:t>斐波那契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数列的前</a:t>
            </a:r>
            <a:r>
              <a:rPr lang="en-US" altLang="zh-CN" sz="1800">
                <a:solidFill>
                  <a:schemeClr val="accent1"/>
                </a:solidFill>
              </a:rPr>
              <a:t>40</a:t>
            </a:r>
            <a:r>
              <a:rPr lang="zh-CN" altLang="en-US" sz="1800">
                <a:solidFill>
                  <a:schemeClr val="accent1"/>
                </a:solidFill>
              </a:rPr>
              <a:t>个数。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22987"/>
              </p:ext>
            </p:extLst>
          </p:nvPr>
        </p:nvGraphicFramePr>
        <p:xfrm>
          <a:off x="851833" y="1645547"/>
          <a:ext cx="1742279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for i=1 to 38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f3=f1+f2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f1=f2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f2=f3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96642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2897152" y="1645547"/>
            <a:ext cx="2807909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 </a:t>
            </a:r>
          </a:p>
          <a:p>
            <a:pPr defTabSz="363538"/>
            <a:r>
              <a:rPr lang="pt-BR" altLang="zh-CN" sz="1400"/>
              <a:t>	int f1=1,f2=1,f3;</a:t>
            </a:r>
          </a:p>
          <a:p>
            <a:pPr defTabSz="363538"/>
            <a:r>
              <a:rPr lang="pt-BR" altLang="zh-CN" sz="1400"/>
              <a:t>	int i;</a:t>
            </a:r>
          </a:p>
          <a:p>
            <a:pPr defTabSz="363538"/>
            <a:r>
              <a:rPr lang="pt-BR" altLang="zh-CN" sz="1400"/>
              <a:t>	printf("%12d\n%12d\n",f1,f2);</a:t>
            </a:r>
          </a:p>
          <a:p>
            <a:pPr defTabSz="363538"/>
            <a:r>
              <a:rPr lang="pt-BR" altLang="zh-CN" sz="1400"/>
              <a:t>	for(i=1; i&lt;=38; i++)</a:t>
            </a:r>
          </a:p>
          <a:p>
            <a:pPr defTabSz="363538"/>
            <a:r>
              <a:rPr lang="pt-BR" altLang="zh-CN" sz="1400"/>
              <a:t>	{</a:t>
            </a:r>
          </a:p>
          <a:p>
            <a:pPr defTabSz="363538"/>
            <a:r>
              <a:rPr lang="pt-BR" altLang="zh-CN" sz="1400"/>
              <a:t>		f3=f1+f2;</a:t>
            </a:r>
          </a:p>
          <a:p>
            <a:pPr defTabSz="363538"/>
            <a:r>
              <a:rPr lang="pt-BR" altLang="zh-CN" sz="1400"/>
              <a:t>		printf("%12d\n",f3);</a:t>
            </a:r>
          </a:p>
          <a:p>
            <a:pPr defTabSz="363538"/>
            <a:r>
              <a:rPr lang="pt-BR" altLang="zh-CN" sz="1400"/>
              <a:t>		f1=f2;</a:t>
            </a:r>
          </a:p>
          <a:p>
            <a:pPr defTabSz="363538"/>
            <a:r>
              <a:rPr lang="pt-BR" altLang="zh-CN" sz="1400"/>
              <a:t>		f2=f3;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9847"/>
              </p:ext>
            </p:extLst>
          </p:nvPr>
        </p:nvGraphicFramePr>
        <p:xfrm>
          <a:off x="6894097" y="1645547"/>
          <a:ext cx="1742279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for i=1 to 20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f1=f1+f2</a:t>
                      </a:r>
                    </a:p>
                    <a:p>
                      <a:pPr algn="ctr"/>
                      <a:r>
                        <a:rPr lang="en-US" altLang="zh-CN" sz="1400"/>
                        <a:t>f2=f2+f1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</a:tbl>
          </a:graphicData>
        </a:graphic>
      </p:graphicFrame>
      <p:sp>
        <p:nvSpPr>
          <p:cNvPr id="13" name="KSO_Shape"/>
          <p:cNvSpPr>
            <a:spLocks/>
          </p:cNvSpPr>
          <p:nvPr/>
        </p:nvSpPr>
        <p:spPr bwMode="auto">
          <a:xfrm>
            <a:off x="6008101" y="1645547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833" y="3992727"/>
            <a:ext cx="1751268" cy="170239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6008101" y="3146987"/>
            <a:ext cx="6028186" cy="3144483"/>
          </a:xfrm>
          <a:prstGeom prst="roundRect">
            <a:avLst>
              <a:gd name="adj" fmla="val 162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 </a:t>
            </a:r>
          </a:p>
          <a:p>
            <a:pPr defTabSz="363538"/>
            <a:r>
              <a:rPr lang="pt-BR" altLang="zh-CN" sz="1400"/>
              <a:t>	int f1=1,f2=1;</a:t>
            </a:r>
          </a:p>
          <a:p>
            <a:pPr defTabSz="363538"/>
            <a:r>
              <a:rPr lang="pt-BR" altLang="zh-CN" sz="1400"/>
              <a:t>	int i;</a:t>
            </a:r>
          </a:p>
          <a:p>
            <a:pPr defTabSz="363538"/>
            <a:r>
              <a:rPr lang="pt-BR" altLang="zh-CN" sz="1400"/>
              <a:t>	for(i=1; i&lt;=20; i++)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每个循环输出</a:t>
            </a:r>
            <a:r>
              <a:rPr lang="en-US" altLang="zh-CN" sz="1400">
                <a:solidFill>
                  <a:srgbClr val="008000"/>
                </a:solidFill>
              </a:rPr>
              <a:t>2</a:t>
            </a:r>
            <a:r>
              <a:rPr lang="zh-CN" altLang="en-US" sz="1400">
                <a:solidFill>
                  <a:srgbClr val="008000"/>
                </a:solidFill>
              </a:rPr>
              <a:t>个月的数据，故只需循环</a:t>
            </a:r>
            <a:r>
              <a:rPr lang="en-US" altLang="zh-CN" sz="1400">
                <a:solidFill>
                  <a:srgbClr val="008000"/>
                </a:solidFill>
              </a:rPr>
              <a:t>20</a:t>
            </a:r>
            <a:r>
              <a:rPr lang="zh-CN" altLang="en-US" sz="1400">
                <a:solidFill>
                  <a:srgbClr val="008000"/>
                </a:solidFill>
              </a:rPr>
              <a:t>次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printf("%12d %12d ",f1,f2);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输出已知的两个月的兔子数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if(i%2==0) printf("\n");</a:t>
            </a:r>
          </a:p>
          <a:p>
            <a:pPr defTabSz="363538"/>
            <a:r>
              <a:rPr lang="pt-BR" altLang="zh-CN" sz="1400"/>
              <a:t>		f1=f1+f2; 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计算出下一个月的兔子数，并存放在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f1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f2=f2+f1; 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计算出下两个月的兔子数，并存放在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f2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35277" y="1629012"/>
            <a:ext cx="2991679" cy="14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64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2" y="1738350"/>
            <a:ext cx="443285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for (i=2;i&lt;n;i++)</a:t>
            </a:r>
          </a:p>
          <a:p>
            <a:pPr defTabSz="363538"/>
            <a:r>
              <a:rPr lang="pt-BR" altLang="zh-CN" sz="1400"/>
              <a:t>		if(n%i==0) </a:t>
            </a:r>
            <a:r>
              <a:rPr lang="pt-BR" altLang="zh-CN" sz="140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if(i&lt;n) </a:t>
            </a:r>
            <a:r>
              <a:rPr lang="pt-BR" altLang="zh-CN" sz="1400"/>
              <a:t>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928"/>
              </p:ext>
            </p:extLst>
          </p:nvPr>
        </p:nvGraphicFramePr>
        <p:xfrm>
          <a:off x="7952495" y="1738350"/>
          <a:ext cx="2761886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00">
                  <a:extLst>
                    <a:ext uri="{9D8B030D-6E8A-4147-A177-3AD203B41FA5}">
                      <a16:colId xmlns:a16="http://schemas.microsoft.com/office/drawing/2014/main" val="2158079421"/>
                    </a:ext>
                  </a:extLst>
                </a:gridCol>
                <a:gridCol w="1149343">
                  <a:extLst>
                    <a:ext uri="{9D8B030D-6E8A-4147-A177-3AD203B41FA5}">
                      <a16:colId xmlns:a16="http://schemas.microsoft.com/office/drawing/2014/main" val="2870359383"/>
                    </a:ext>
                  </a:extLst>
                </a:gridCol>
                <a:gridCol w="536118">
                  <a:extLst>
                    <a:ext uri="{9D8B030D-6E8A-4147-A177-3AD203B41FA5}">
                      <a16:colId xmlns:a16="http://schemas.microsoft.com/office/drawing/2014/main" val="2785956316"/>
                    </a:ext>
                  </a:extLst>
                </a:gridCol>
                <a:gridCol w="844825">
                  <a:extLst>
                    <a:ext uri="{9D8B030D-6E8A-4147-A177-3AD203B41FA5}">
                      <a16:colId xmlns:a16="http://schemas.microsoft.com/office/drawing/2014/main" val="733796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99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i=2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0682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for i=2 to n-1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6393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8579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执行</a:t>
                      </a:r>
                      <a:r>
                        <a:rPr lang="en-US" altLang="zh-CN" sz="1400"/>
                        <a:t>break</a:t>
                      </a:r>
                      <a:r>
                        <a:rPr lang="zh-CN" altLang="en-US" sz="1400"/>
                        <a:t>结束循环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108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877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1720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n</a:t>
                      </a:r>
                      <a:r>
                        <a:rPr lang="zh-CN" altLang="en-US" sz="1400"/>
                        <a:t>不是素数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n</a:t>
                      </a:r>
                      <a:r>
                        <a:rPr lang="zh-CN" altLang="en-US" sz="1400"/>
                        <a:t>是素数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14087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333438" y="2614547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</a:t>
            </a:r>
            <a:r>
              <a:rPr lang="zh-CN" altLang="en-US" sz="1400"/>
              <a:t>被</a:t>
            </a:r>
            <a:r>
              <a:rPr lang="en-US" altLang="zh-CN" sz="1400"/>
              <a:t>i</a:t>
            </a:r>
            <a:r>
              <a:rPr lang="zh-CN" altLang="en-US" sz="1400"/>
              <a:t>整除</a:t>
            </a:r>
          </a:p>
        </p:txBody>
      </p:sp>
      <p:sp>
        <p:nvSpPr>
          <p:cNvPr id="6" name="矩形 5"/>
          <p:cNvSpPr/>
          <p:nvPr/>
        </p:nvSpPr>
        <p:spPr>
          <a:xfrm>
            <a:off x="9111262" y="3542132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i&lt;n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6242" y="3888071"/>
            <a:ext cx="3457575" cy="9048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803222" y="4930568"/>
            <a:ext cx="10444942" cy="1420230"/>
            <a:chOff x="8050697" y="5019261"/>
            <a:chExt cx="10444942" cy="14202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10444942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388005" y="5054496"/>
              <a:ext cx="100012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若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(n-1)</a:t>
              </a:r>
              <a:r>
                <a:rPr lang="zh-CN" altLang="en-US" sz="1400">
                  <a:solidFill>
                    <a:schemeClr val="bg1"/>
                  </a:solidFill>
                </a:rPr>
                <a:t>之间的一个整数整除，则执行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语句，提前结束循环，流程跳转到循环体之外。此时</a:t>
              </a:r>
              <a:r>
                <a:rPr lang="en-US" altLang="zh-CN" sz="1400">
                  <a:solidFill>
                    <a:schemeClr val="bg1"/>
                  </a:solidFill>
                </a:rPr>
                <a:t>i&lt;n</a:t>
              </a:r>
              <a:r>
                <a:rPr lang="zh-CN" altLang="en-US" sz="1400">
                  <a:solidFill>
                    <a:schemeClr val="bg1"/>
                  </a:solidFill>
                </a:rPr>
                <a:t>。如果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不能被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(n-1)</a:t>
              </a:r>
              <a:r>
                <a:rPr lang="zh-CN" altLang="en-US" sz="1400">
                  <a:solidFill>
                    <a:schemeClr val="bg1"/>
                  </a:solidFill>
                </a:rPr>
                <a:t>之间任何的一个整数整除，则不会执行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一直变化到等于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，然后由第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个判断框判定“</a:t>
              </a:r>
              <a:r>
                <a:rPr lang="en-US" altLang="zh-CN" sz="1400">
                  <a:solidFill>
                    <a:schemeClr val="bg1"/>
                  </a:solidFill>
                </a:rPr>
                <a:t>i&lt;n”</a:t>
              </a:r>
              <a:r>
                <a:rPr lang="zh-CN" altLang="en-US" sz="1400">
                  <a:solidFill>
                    <a:schemeClr val="bg1"/>
                  </a:solidFill>
                </a:rPr>
                <a:t>条件不成立，从而结束循环。这种正常结束的循环，其循环变量的值必然大于事先指定的循环变量终值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本例中循环变量终值为</a:t>
              </a:r>
              <a:r>
                <a:rPr lang="en-US" altLang="zh-CN" sz="1400">
                  <a:solidFill>
                    <a:schemeClr val="bg1"/>
                  </a:solidFill>
                </a:rPr>
                <a:t>n-1)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因此，只要在循环结束后检查循环变量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的值，就能判定循环是提前结束还是正常结束的。从而判定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是否为素数。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希望读者理解和掌握这一方法，以后会常用到。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KSO_Shape"/>
          <p:cNvSpPr/>
          <p:nvPr/>
        </p:nvSpPr>
        <p:spPr>
          <a:xfrm rot="5400000">
            <a:off x="8327796" y="2399057"/>
            <a:ext cx="1195278" cy="1371791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2" y="1738350"/>
            <a:ext cx="443285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for (i=2;i&lt;n;i++)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if(i&lt;n)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88205" y="1866251"/>
            <a:ext cx="3351335" cy="1519928"/>
            <a:chOff x="8050697" y="5019261"/>
            <a:chExt cx="3351335" cy="15199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3351335" cy="151992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b="1">
                      <a:solidFill>
                        <a:srgbClr val="FFFF00"/>
                      </a:solidFill>
                    </a:rPr>
                    <a:t>程序改进：</a:t>
                  </a:r>
                  <a:endParaRPr lang="en-US" altLang="zh-CN" sz="1400" b="1">
                    <a:solidFill>
                      <a:srgbClr val="FFFF00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400">
                      <a:solidFill>
                        <a:schemeClr val="bg1"/>
                      </a:solidFill>
                    </a:rPr>
                    <a:t>其实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不必被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～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(n-1)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范围内的各整数去除，只须将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被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～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14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rad>
                    </m:oMath>
                  </a14:m>
                  <a:r>
                    <a:rPr lang="zh-CN" altLang="en-US" sz="1400">
                      <a:solidFill>
                        <a:schemeClr val="bg1"/>
                      </a:solidFill>
                    </a:rPr>
                    <a:t>之间的整数除即可。因为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的每一对因子，必然有一个小于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n,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另一个大于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blipFill>
                  <a:blip r:embed="rId4" cstate="print"/>
                  <a:stretch>
                    <a:fillRect l="-625" b="-2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圆角矩形 13"/>
          <p:cNvSpPr/>
          <p:nvPr/>
        </p:nvSpPr>
        <p:spPr>
          <a:xfrm>
            <a:off x="6563872" y="3682591"/>
            <a:ext cx="4432852" cy="292693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>
                <a:solidFill>
                  <a:schemeClr val="accent6"/>
                </a:solidFill>
              </a:rPr>
              <a:t>#include &lt;math.h&gt;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n,i,k;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k=sqrt(n);</a:t>
            </a:r>
          </a:p>
          <a:p>
            <a:pPr defTabSz="363538"/>
            <a:r>
              <a:rPr lang="pt-BR" altLang="zh-CN" sz="1400"/>
              <a:t>	for (i=2;</a:t>
            </a:r>
            <a:r>
              <a:rPr lang="pt-BR" altLang="zh-CN" sz="1400">
                <a:solidFill>
                  <a:schemeClr val="accent6"/>
                </a:solidFill>
              </a:rPr>
              <a:t>i&lt;=k</a:t>
            </a:r>
            <a:r>
              <a:rPr lang="pt-BR" altLang="zh-CN" sz="1400"/>
              <a:t>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</a:t>
            </a:r>
            <a:r>
              <a:rPr lang="pt-BR" altLang="zh-CN" sz="1400">
                <a:solidFill>
                  <a:schemeClr val="accent6"/>
                </a:solidFill>
              </a:rPr>
              <a:t>i&lt;=k</a:t>
            </a:r>
            <a:r>
              <a:rPr lang="pt-BR" altLang="zh-CN" sz="1400"/>
              <a:t>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12077" y="2225367"/>
            <a:ext cx="5429698" cy="12732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for(</a:t>
            </a:r>
            <a:r>
              <a:rPr lang="pt-BR" altLang="zh-CN" sz="1400">
                <a:solidFill>
                  <a:schemeClr val="accent6"/>
                </a:solidFill>
              </a:rPr>
              <a:t>t=1</a:t>
            </a:r>
            <a:r>
              <a:rPr lang="pt-BR" altLang="zh-CN" sz="1400"/>
              <a:t>,i=2; i</a:t>
            </a:r>
            <a:r>
              <a:rPr lang="en-US" altLang="zh-CN" sz="1400"/>
              <a:t>&lt;</a:t>
            </a:r>
            <a:r>
              <a:rPr lang="pt-BR" altLang="zh-CN" sz="1400"/>
              <a:t>=(int)sqrt(n); i++)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先定义</a:t>
            </a:r>
            <a:r>
              <a:rPr lang="pt-BR" altLang="zh-CN" sz="1400">
                <a:solidFill>
                  <a:srgbClr val="008000"/>
                </a:solidFill>
              </a:rPr>
              <a:t>t</a:t>
            </a:r>
            <a:r>
              <a:rPr lang="zh-CN" altLang="en-US" sz="1400">
                <a:solidFill>
                  <a:srgbClr val="008000"/>
                </a:solidFill>
              </a:rPr>
              <a:t>为</a:t>
            </a:r>
            <a:r>
              <a:rPr lang="pt-BR" altLang="zh-CN" sz="1400">
                <a:solidFill>
                  <a:srgbClr val="008000"/>
                </a:solidFill>
              </a:rPr>
              <a:t>int</a:t>
            </a:r>
            <a:r>
              <a:rPr lang="zh-CN" altLang="en-US" sz="1400">
                <a:solidFill>
                  <a:srgbClr val="008000"/>
                </a:solidFill>
              </a:rPr>
              <a:t>型，</a:t>
            </a:r>
            <a:r>
              <a:rPr lang="pt-BR" altLang="zh-CN" sz="1400">
                <a:solidFill>
                  <a:srgbClr val="008000"/>
                </a:solidFill>
              </a:rPr>
              <a:t>t</a:t>
            </a:r>
            <a:r>
              <a:rPr lang="zh-CN" altLang="en-US" sz="1400">
                <a:solidFill>
                  <a:srgbClr val="008000"/>
                </a:solidFill>
              </a:rPr>
              <a:t>作为标志变量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if(n%i==0) </a:t>
            </a:r>
          </a:p>
          <a:p>
            <a:pPr defTabSz="363538"/>
            <a:r>
              <a:rPr lang="pt-BR" altLang="zh-CN" sz="1400"/>
              <a:t>		</a:t>
            </a:r>
            <a:r>
              <a:rPr lang="pt-BR" altLang="zh-CN" sz="1400">
                <a:solidFill>
                  <a:schemeClr val="accent6"/>
                </a:solidFill>
              </a:rPr>
              <a:t>t=0;</a:t>
            </a:r>
            <a:r>
              <a:rPr lang="pt-BR" altLang="zh-CN" sz="1400"/>
              <a:t>					</a:t>
            </a:r>
            <a:r>
              <a:rPr lang="pt-BR" altLang="zh-CN" sz="1400">
                <a:solidFill>
                  <a:srgbClr val="008000"/>
                </a:solidFill>
              </a:rPr>
              <a:t>//t=0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能被</a:t>
            </a:r>
            <a:r>
              <a:rPr lang="pt-BR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整除，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不是素数</a:t>
            </a:r>
          </a:p>
          <a:p>
            <a:pPr defTabSz="363538"/>
            <a:r>
              <a:rPr lang="pt-BR" altLang="zh-CN" sz="1400"/>
              <a:t>if(t)			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</a:t>
            </a:r>
            <a:r>
              <a:rPr lang="pt-BR" altLang="zh-CN" sz="1400">
                <a:solidFill>
                  <a:srgbClr val="008000"/>
                </a:solidFill>
              </a:rPr>
              <a:t>t=1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pt-BR" altLang="zh-CN" sz="1400"/>
              <a:t>	printf("%d is prime.\n",n);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2077" y="1653279"/>
            <a:ext cx="1801914" cy="388170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/>
              <a:t>其他求素数方法</a:t>
            </a: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6393160" y="2565899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008231" y="2034034"/>
            <a:ext cx="2994610" cy="165586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for(t=1,i=2; i&lt;=(int)sqrt(n); i++)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if(n%i==0){</a:t>
            </a:r>
          </a:p>
          <a:p>
            <a:pPr defTabSz="363538"/>
            <a:r>
              <a:rPr lang="pt-BR" altLang="zh-CN" sz="1400"/>
              <a:t>		t=0;	</a:t>
            </a:r>
            <a:endParaRPr lang="zh-CN" altLang="en-US" sz="1400"/>
          </a:p>
          <a:p>
            <a:pPr defTabSz="363538"/>
            <a:r>
              <a:rPr lang="zh-CN" altLang="en-US" sz="1400"/>
              <a:t>		</a:t>
            </a:r>
            <a:r>
              <a:rPr lang="pt-BR" altLang="zh-CN" sz="140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/>
              <a:t>	} 	</a:t>
            </a:r>
          </a:p>
          <a:p>
            <a:pPr defTabSz="363538"/>
            <a:r>
              <a:rPr lang="pt-BR" altLang="zh-CN" sz="1400"/>
              <a:t>if(t)</a:t>
            </a:r>
            <a:endParaRPr lang="en-US" altLang="zh-CN" sz="1400"/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printf("%d is prime.\n",n);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08231" y="4474892"/>
            <a:ext cx="2994610" cy="121029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400"/>
              <a:t>for(t=1,i=2; i&lt;=sqrt(n) </a:t>
            </a:r>
            <a:r>
              <a:rPr lang="en-US" altLang="zh-CN" sz="1400">
                <a:solidFill>
                  <a:schemeClr val="accent6"/>
                </a:solidFill>
              </a:rPr>
              <a:t>&amp;&amp; t</a:t>
            </a:r>
            <a:r>
              <a:rPr lang="en-US" altLang="zh-CN" sz="1400"/>
              <a:t>; i++)</a:t>
            </a:r>
          </a:p>
          <a:p>
            <a:pPr defTabSz="363538"/>
            <a:r>
              <a:rPr lang="en-US" altLang="zh-CN" sz="1400"/>
              <a:t>	if(n%i==0)</a:t>
            </a:r>
          </a:p>
          <a:p>
            <a:pPr defTabSz="363538"/>
            <a:r>
              <a:rPr lang="en-US" altLang="zh-CN" sz="1400"/>
              <a:t>		t=0;</a:t>
            </a:r>
          </a:p>
          <a:p>
            <a:pPr defTabSz="363538"/>
            <a:r>
              <a:rPr lang="en-US" altLang="zh-CN" sz="1400"/>
              <a:t>if(t) </a:t>
            </a:r>
          </a:p>
          <a:p>
            <a:pPr defTabSz="363538"/>
            <a:r>
              <a:rPr lang="en-US" altLang="zh-CN" sz="1400"/>
              <a:t>	printf("%d is prime.\n",n);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 rot="5400000">
            <a:off x="8273692" y="3811574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25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5.10】</a:t>
            </a:r>
            <a:r>
              <a:rPr lang="zh-CN" altLang="en-US" sz="1800">
                <a:solidFill>
                  <a:schemeClr val="accent1"/>
                </a:solidFill>
              </a:rPr>
              <a:t>求</a:t>
            </a:r>
            <a:r>
              <a:rPr lang="en-US" altLang="zh-CN" sz="1800">
                <a:solidFill>
                  <a:schemeClr val="accent1"/>
                </a:solidFill>
              </a:rPr>
              <a:t>100</a:t>
            </a:r>
            <a:r>
              <a:rPr lang="zh-CN" altLang="en-US" sz="1800">
                <a:solidFill>
                  <a:schemeClr val="accent1"/>
                </a:solidFill>
              </a:rPr>
              <a:t>～</a:t>
            </a:r>
            <a:r>
              <a:rPr lang="en-US" altLang="zh-CN" sz="1800">
                <a:solidFill>
                  <a:schemeClr val="accent1"/>
                </a:solidFill>
              </a:rPr>
              <a:t>200</a:t>
            </a:r>
            <a:r>
              <a:rPr lang="zh-CN" altLang="en-US" sz="1800">
                <a:solidFill>
                  <a:schemeClr val="accent1"/>
                </a:solidFill>
              </a:rPr>
              <a:t>间的全部素数。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1" y="1738349"/>
            <a:ext cx="7177901" cy="373465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#include&lt;stdio.h&gt;</a:t>
            </a:r>
          </a:p>
          <a:p>
            <a:pPr defTabSz="363538"/>
            <a:r>
              <a:rPr lang="pt-BR" altLang="zh-CN" sz="1400"/>
              <a:t>#include&lt;math.h&gt;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n,k,i,m=0;</a:t>
            </a:r>
          </a:p>
          <a:p>
            <a:pPr defTabSz="363538"/>
            <a:r>
              <a:rPr lang="pt-BR" altLang="zh-CN" sz="1400"/>
              <a:t>	for(n=101;n&lt;=200;n=n+2)		</a:t>
            </a:r>
            <a:r>
              <a:rPr lang="pt-BR" altLang="zh-CN" sz="1400">
                <a:solidFill>
                  <a:srgbClr val="008000"/>
                </a:solidFill>
              </a:rPr>
              <a:t>//n</a:t>
            </a:r>
            <a:r>
              <a:rPr lang="zh-CN" altLang="en-US" sz="1400">
                <a:solidFill>
                  <a:srgbClr val="008000"/>
                </a:solidFill>
              </a:rPr>
              <a:t>从</a:t>
            </a:r>
            <a:r>
              <a:rPr lang="en-US" altLang="zh-CN" sz="1400">
                <a:solidFill>
                  <a:srgbClr val="008000"/>
                </a:solidFill>
              </a:rPr>
              <a:t>100</a:t>
            </a:r>
            <a:r>
              <a:rPr lang="zh-CN" altLang="en-US" sz="1400">
                <a:solidFill>
                  <a:srgbClr val="008000"/>
                </a:solidFill>
              </a:rPr>
              <a:t>变化到</a:t>
            </a:r>
            <a:r>
              <a:rPr lang="en-US" altLang="zh-CN" sz="1400">
                <a:solidFill>
                  <a:srgbClr val="008000"/>
                </a:solidFill>
              </a:rPr>
              <a:t>200</a:t>
            </a:r>
            <a:r>
              <a:rPr lang="zh-CN" altLang="en-US" sz="1400">
                <a:solidFill>
                  <a:srgbClr val="008000"/>
                </a:solidFill>
              </a:rPr>
              <a:t>，对每个奇数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进行判定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{	</a:t>
            </a:r>
            <a:r>
              <a:rPr lang="pt-BR" altLang="zh-CN" sz="1400"/>
              <a:t>k=sqrt(n);</a:t>
            </a:r>
          </a:p>
          <a:p>
            <a:pPr defTabSz="363538"/>
            <a:r>
              <a:rPr lang="pt-BR" altLang="zh-CN" sz="1400"/>
              <a:t>		for(i=2;i&lt;=k;i++)</a:t>
            </a:r>
          </a:p>
          <a:p>
            <a:pPr defTabSz="363538"/>
            <a:r>
              <a:rPr lang="pt-BR" altLang="zh-CN" sz="1400"/>
              <a:t>		if(n%i==0) break;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被</a:t>
            </a:r>
            <a:r>
              <a:rPr lang="pt-BR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整除，终止内循环，此时</a:t>
            </a:r>
            <a:r>
              <a:rPr lang="pt-BR" altLang="zh-CN" sz="1400">
                <a:solidFill>
                  <a:srgbClr val="008000"/>
                </a:solidFill>
              </a:rPr>
              <a:t>i&lt;k+1</a:t>
            </a:r>
          </a:p>
          <a:p>
            <a:pPr defTabSz="363538"/>
            <a:r>
              <a:rPr lang="pt-BR" altLang="zh-CN" sz="1400"/>
              <a:t>		if(i&gt;=k+1)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pt-BR" altLang="zh-CN" sz="1400">
                <a:solidFill>
                  <a:srgbClr val="008000"/>
                </a:solidFill>
              </a:rPr>
              <a:t>i&gt;=k+1</a:t>
            </a:r>
            <a:r>
              <a:rPr lang="zh-CN" altLang="pt-BR" sz="1400">
                <a:solidFill>
                  <a:srgbClr val="008000"/>
                </a:solidFill>
              </a:rPr>
              <a:t>，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未曾被整除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printf("%d ",n);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应确定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zh-CN" altLang="en-US" sz="1400"/>
              <a:t>			</a:t>
            </a:r>
            <a:r>
              <a:rPr lang="pt-BR" altLang="zh-CN" sz="1400"/>
              <a:t>m=m+1;				</a:t>
            </a:r>
            <a:r>
              <a:rPr lang="pt-BR" altLang="zh-CN" sz="1400">
                <a:solidFill>
                  <a:srgbClr val="008000"/>
                </a:solidFill>
              </a:rPr>
              <a:t>//m</a:t>
            </a:r>
            <a:r>
              <a:rPr lang="zh-CN" altLang="en-US" sz="1400">
                <a:solidFill>
                  <a:srgbClr val="008000"/>
                </a:solidFill>
              </a:rPr>
              <a:t>用来控制换行，一行内输出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个素数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if(m%10==0) printf("\n");	</a:t>
            </a:r>
            <a:r>
              <a:rPr lang="pt-BR" altLang="zh-CN" sz="1400">
                <a:solidFill>
                  <a:srgbClr val="008000"/>
                </a:solidFill>
              </a:rPr>
              <a:t> //m</a:t>
            </a:r>
            <a:r>
              <a:rPr lang="zh-CN" altLang="en-US" sz="1400">
                <a:solidFill>
                  <a:srgbClr val="008000"/>
                </a:solidFill>
              </a:rPr>
              <a:t>累计到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的倍数，换行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printf ("\n");</a:t>
            </a:r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8054" y="4406204"/>
            <a:ext cx="3448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42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11112810" cy="115406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5.11】</a:t>
            </a:r>
            <a:r>
              <a:rPr lang="zh-CN" altLang="en-US" sz="1800">
                <a:solidFill>
                  <a:schemeClr val="accent1"/>
                </a:solidFill>
              </a:rPr>
              <a:t>译密码。为使电文保密，往往按一定规律将其转换成密码，收报人再按约定的规律将其译回原文。例如，可以按以下规律将电文变成密码</a:t>
            </a:r>
            <a:r>
              <a:rPr lang="en-US" altLang="zh-CN" sz="1800">
                <a:solidFill>
                  <a:schemeClr val="accent1"/>
                </a:solidFill>
              </a:rPr>
              <a:t>:</a:t>
            </a:r>
            <a:r>
              <a:rPr lang="zh-CN" altLang="en-US" sz="1800">
                <a:solidFill>
                  <a:schemeClr val="accent1"/>
                </a:solidFill>
              </a:rPr>
              <a:t>将字母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变成字母</a:t>
            </a:r>
            <a:r>
              <a:rPr lang="en-US" altLang="zh-CN" sz="1800">
                <a:solidFill>
                  <a:schemeClr val="accent1"/>
                </a:solidFill>
              </a:rPr>
              <a:t>E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e</a:t>
            </a:r>
            <a:r>
              <a:rPr lang="zh-CN" altLang="en-US" sz="1800">
                <a:solidFill>
                  <a:schemeClr val="accent1"/>
                </a:solidFill>
              </a:rPr>
              <a:t>，即变成其后的第</a:t>
            </a:r>
            <a:r>
              <a:rPr lang="en-US" altLang="zh-CN" sz="1800">
                <a:solidFill>
                  <a:schemeClr val="accent1"/>
                </a:solidFill>
              </a:rPr>
              <a:t>4</a:t>
            </a:r>
            <a:r>
              <a:rPr lang="zh-CN" altLang="en-US" sz="1800">
                <a:solidFill>
                  <a:schemeClr val="accent1"/>
                </a:solidFill>
              </a:rPr>
              <a:t>个字母，</a:t>
            </a:r>
            <a:r>
              <a:rPr lang="en-US" altLang="zh-CN" sz="1800">
                <a:solidFill>
                  <a:schemeClr val="accent1"/>
                </a:solidFill>
              </a:rPr>
              <a:t>W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X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B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Y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C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Z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D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2563" y="3113406"/>
            <a:ext cx="7755453" cy="35955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char c;</a:t>
            </a:r>
          </a:p>
          <a:p>
            <a:pPr defTabSz="363538"/>
            <a:r>
              <a:rPr lang="pt-BR" altLang="zh-CN" sz="1400"/>
              <a:t>	c=getchar();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输入一个字符给字符变量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/>
              <a:t>	while(c!='\n')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检查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的值是否为换行符</a:t>
            </a:r>
            <a:r>
              <a:rPr lang="en-US" altLang="zh-CN" sz="1400">
                <a:solidFill>
                  <a:srgbClr val="008000"/>
                </a:solidFill>
              </a:rPr>
              <a:t>'\</a:t>
            </a:r>
            <a:r>
              <a:rPr lang="pt-BR" altLang="zh-CN" sz="1400">
                <a:solidFill>
                  <a:srgbClr val="008000"/>
                </a:solidFill>
              </a:rPr>
              <a:t>n'  </a:t>
            </a:r>
          </a:p>
          <a:p>
            <a:pPr defTabSz="363538"/>
            <a:r>
              <a:rPr lang="pt-BR" altLang="zh-CN" sz="1400"/>
              <a:t>	{	if((c&gt;='a' &amp;&amp; c&lt;='z') || (c&gt;='A' &amp;&amp; c&lt;='Z'))	</a:t>
            </a:r>
            <a:r>
              <a:rPr lang="pt-BR" altLang="zh-CN" sz="1400">
                <a:solidFill>
                  <a:srgbClr val="008000"/>
                </a:solidFill>
              </a:rPr>
              <a:t>//c</a:t>
            </a:r>
            <a:r>
              <a:rPr lang="zh-CN" altLang="en-US" sz="1400">
                <a:solidFill>
                  <a:srgbClr val="008000"/>
                </a:solidFill>
              </a:rPr>
              <a:t>如果是字母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if(c&gt;='W' &amp;&amp; c&lt;='Z' || c&gt;='w' &amp;&amp; c&lt;='z') c=c-22;</a:t>
            </a:r>
          </a:p>
          <a:p>
            <a:pPr defTabSz="363538"/>
            <a:r>
              <a:rPr lang="pt-BR" altLang="zh-CN" sz="1400"/>
              <a:t>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如果是</a:t>
            </a:r>
            <a:r>
              <a:rPr lang="en-US" altLang="zh-CN" sz="1400">
                <a:solidFill>
                  <a:srgbClr val="008000"/>
                </a:solidFill>
              </a:rPr>
              <a:t>26</a:t>
            </a:r>
            <a:r>
              <a:rPr lang="zh-CN" altLang="en-US" sz="1400">
                <a:solidFill>
                  <a:srgbClr val="008000"/>
                </a:solidFill>
              </a:rPr>
              <a:t>个字母中最后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个字母之一就使</a:t>
            </a:r>
            <a:r>
              <a:rPr lang="pt-BR" altLang="zh-CN" sz="1400">
                <a:solidFill>
                  <a:srgbClr val="008000"/>
                </a:solidFill>
              </a:rPr>
              <a:t>c-22</a:t>
            </a:r>
          </a:p>
          <a:p>
            <a:pPr defTabSz="363538"/>
            <a:r>
              <a:rPr lang="pt-BR" altLang="zh-CN" sz="1400"/>
              <a:t>			else c=c+4;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如果是前面</a:t>
            </a:r>
            <a:r>
              <a:rPr lang="en-US" altLang="zh-CN" sz="1400">
                <a:solidFill>
                  <a:srgbClr val="008000"/>
                </a:solidFill>
              </a:rPr>
              <a:t>22</a:t>
            </a:r>
            <a:r>
              <a:rPr lang="zh-CN" altLang="en-US" sz="1400">
                <a:solidFill>
                  <a:srgbClr val="008000"/>
                </a:solidFill>
              </a:rPr>
              <a:t>个字母之一，就使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加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，即变成其后第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printf("%c",c);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输出已改变的字符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c=getchar(); 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再输入下一个字符给字符变量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printf("\n");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564" y="2166766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/>
              <a:t>解题思路</a:t>
            </a:r>
            <a:r>
              <a:rPr lang="en-US" altLang="zh-CN" sz="1600" b="1"/>
              <a:t>: </a:t>
            </a:r>
          </a:p>
          <a:p>
            <a:r>
              <a:rPr lang="en-US" altLang="zh-CN" sz="1600"/>
              <a:t>(1) </a:t>
            </a:r>
            <a:r>
              <a:rPr lang="zh-CN" altLang="en-US" sz="1600"/>
              <a:t>判断哪些字符不需要改变，哪些字符需要改变。</a:t>
            </a:r>
            <a:endParaRPr lang="en-US" altLang="zh-CN" sz="1600"/>
          </a:p>
          <a:p>
            <a:r>
              <a:rPr lang="en-US" altLang="zh-CN" sz="1600"/>
              <a:t>(2)</a:t>
            </a:r>
            <a:r>
              <a:rPr lang="zh-CN" altLang="en-US" sz="1600"/>
              <a:t>通过改变字符</a:t>
            </a:r>
            <a:r>
              <a:rPr lang="en-US" altLang="zh-CN" sz="1600"/>
              <a:t>c</a:t>
            </a:r>
            <a:r>
              <a:rPr lang="zh-CN" altLang="en-US" sz="1600"/>
              <a:t>的</a:t>
            </a:r>
            <a:r>
              <a:rPr lang="en-US" altLang="zh-CN" sz="1600"/>
              <a:t>ASCII</a:t>
            </a:r>
            <a:r>
              <a:rPr lang="zh-CN" altLang="en-US" sz="1600"/>
              <a:t>值的方式将其变为指定的字母。</a:t>
            </a:r>
            <a:r>
              <a:rPr lang="en-US" altLang="zh-CN" sz="1600"/>
              <a:t>'A'~'V'</a:t>
            </a:r>
            <a:r>
              <a:rPr lang="zh-CN" altLang="en-US" sz="1600"/>
              <a:t>或</a:t>
            </a:r>
            <a:r>
              <a:rPr lang="en-US" altLang="zh-CN" sz="1600"/>
              <a:t>'a'~'v' </a:t>
            </a:r>
            <a:r>
              <a:rPr lang="zh-CN" altLang="en-US" sz="1600"/>
              <a:t>：</a:t>
            </a:r>
            <a:r>
              <a:rPr lang="en-US" altLang="zh-CN" sz="1600"/>
              <a:t>c=c+4</a:t>
            </a:r>
            <a:r>
              <a:rPr lang="zh-CN" altLang="en-US" sz="1600"/>
              <a:t>；</a:t>
            </a:r>
            <a:r>
              <a:rPr lang="en-US" altLang="zh-CN" sz="1600"/>
              <a:t>'W'~'Z'</a:t>
            </a:r>
            <a:r>
              <a:rPr lang="zh-CN" altLang="en-US" sz="1600"/>
              <a:t>或</a:t>
            </a:r>
            <a:r>
              <a:rPr lang="en-US" altLang="zh-CN" sz="1600"/>
              <a:t>'w'~'z' </a:t>
            </a:r>
            <a:r>
              <a:rPr lang="zh-CN" altLang="en-US" sz="1600"/>
              <a:t>：</a:t>
            </a:r>
            <a:r>
              <a:rPr lang="en-US" altLang="zh-CN" sz="1600"/>
              <a:t>c=c-22</a:t>
            </a:r>
            <a:r>
              <a:rPr lang="zh-CN" altLang="en-US" sz="1600"/>
              <a:t>。</a:t>
            </a:r>
            <a:endParaRPr lang="en-US" altLang="zh-CN" sz="16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99579"/>
              </p:ext>
            </p:extLst>
          </p:nvPr>
        </p:nvGraphicFramePr>
        <p:xfrm>
          <a:off x="8334654" y="3113406"/>
          <a:ext cx="3391450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486">
                  <a:extLst>
                    <a:ext uri="{9D8B030D-6E8A-4147-A177-3AD203B41FA5}">
                      <a16:colId xmlns:a16="http://schemas.microsoft.com/office/drawing/2014/main" val="2048455033"/>
                    </a:ext>
                  </a:extLst>
                </a:gridCol>
                <a:gridCol w="993565">
                  <a:extLst>
                    <a:ext uri="{9D8B030D-6E8A-4147-A177-3AD203B41FA5}">
                      <a16:colId xmlns:a16="http://schemas.microsoft.com/office/drawing/2014/main" val="1571958481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963874156"/>
                    </a:ext>
                  </a:extLst>
                </a:gridCol>
                <a:gridCol w="1095512">
                  <a:extLst>
                    <a:ext uri="{9D8B030D-6E8A-4147-A177-3AD203B41FA5}">
                      <a16:colId xmlns:a16="http://schemas.microsoft.com/office/drawing/2014/main" val="1647028171"/>
                    </a:ext>
                  </a:extLst>
                </a:gridCol>
              </a:tblGrid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/>
                        <a:t>输入一个字符给</a:t>
                      </a:r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23"/>
                  </a:ext>
                </a:extLst>
              </a:tr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/>
                        <a:t>当</a:t>
                      </a:r>
                      <a:r>
                        <a:rPr lang="en-US" altLang="zh-CN" sz="1400"/>
                        <a:t>c</a:t>
                      </a:r>
                      <a:r>
                        <a:rPr lang="zh-CN" altLang="en-US" sz="1400"/>
                        <a:t>不是换行符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259095"/>
                  </a:ext>
                </a:extLst>
              </a:tr>
              <a:tr h="139394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521542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400"/>
                    </a:p>
                    <a:p>
                      <a:r>
                        <a:rPr lang="zh-CN" altLang="en-US" sz="140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/>
                    </a:p>
                    <a:p>
                      <a:pPr algn="r"/>
                      <a:r>
                        <a:rPr lang="zh-CN" altLang="en-US" sz="1400"/>
                        <a:t>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23961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c=c-22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c=c+4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90608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c</a:t>
                      </a:r>
                      <a:r>
                        <a:rPr lang="zh-CN" altLang="en-US" sz="1400"/>
                        <a:t>的字符值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96956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输入一个字符给</a:t>
                      </a:r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2158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05448" y="3796748"/>
            <a:ext cx="106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c</a:t>
            </a:r>
            <a:r>
              <a:rPr lang="zh-CN" altLang="en-US" sz="1400"/>
              <a:t>是字母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074446" y="4114464"/>
            <a:ext cx="106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/>
              <a:t>c</a:t>
            </a:r>
            <a:r>
              <a:rPr lang="zh-CN" altLang="en-US" sz="1400"/>
              <a:t>在</a:t>
            </a:r>
            <a:r>
              <a:rPr lang="en-US" altLang="zh-CN" sz="1400"/>
              <a:t>'W'~'Z'</a:t>
            </a:r>
            <a:r>
              <a:rPr lang="zh-CN" altLang="en-US" sz="1400"/>
              <a:t>或</a:t>
            </a:r>
            <a:r>
              <a:rPr lang="en-US" altLang="zh-CN" sz="1400"/>
              <a:t>'w'~'z'</a:t>
            </a:r>
            <a:r>
              <a:rPr lang="zh-CN" altLang="en-US" sz="1400"/>
              <a:t>间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2066" y="5700795"/>
            <a:ext cx="3476625" cy="885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844918" y="4454400"/>
            <a:ext cx="6447148" cy="7229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c=c+4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只要是字母，都先加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</a:p>
          <a:p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如果是</a:t>
            </a:r>
            <a:r>
              <a:rPr lang="en-US" altLang="zh-CN" sz="1400">
                <a:solidFill>
                  <a:srgbClr val="008000"/>
                </a:solidFill>
              </a:rPr>
              <a:t>26</a:t>
            </a:r>
            <a:r>
              <a:rPr lang="zh-CN" altLang="en-US" sz="1400">
                <a:solidFill>
                  <a:srgbClr val="008000"/>
                </a:solidFill>
              </a:rPr>
              <a:t>个字母中最后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个字母之一， </a:t>
            </a:r>
            <a:r>
              <a:rPr lang="en-US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值变为对应的最前面的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</a:t>
            </a:r>
            <a:endParaRPr lang="en-US" altLang="zh-CN" sz="1400">
              <a:solidFill>
                <a:srgbClr val="008000"/>
              </a:solidFill>
            </a:endParaRPr>
          </a:p>
          <a:p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if(c&gt;'Z' &amp;&amp; c&lt;='Z'+4 || c&gt;'z' &amp;&amp; c&lt;='z'+4)  c=c-26;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4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42593" y="3821118"/>
            <a:ext cx="1998172" cy="1992840"/>
            <a:chOff x="1142593" y="3821118"/>
            <a:chExt cx="1998172" cy="1992840"/>
          </a:xfrm>
        </p:grpSpPr>
        <p:sp>
          <p:nvSpPr>
            <p:cNvPr id="12" name="矩形 11"/>
            <p:cNvSpPr/>
            <p:nvPr/>
          </p:nvSpPr>
          <p:spPr>
            <a:xfrm>
              <a:off x="1142593" y="3821118"/>
              <a:ext cx="1998172" cy="4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while((c=getchar()!='\n')</a:t>
              </a:r>
              <a:endPara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1133" y="5525958"/>
              <a:ext cx="1282554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46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2" y="337593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while</a:t>
            </a:r>
            <a:r>
              <a:rPr lang="zh-CN" altLang="en-US"/>
              <a:t>语句实现循环</a:t>
            </a:r>
          </a:p>
        </p:txBody>
      </p:sp>
      <p:sp>
        <p:nvSpPr>
          <p:cNvPr id="4" name="矩形 3"/>
          <p:cNvSpPr/>
          <p:nvPr/>
        </p:nvSpPr>
        <p:spPr>
          <a:xfrm>
            <a:off x="1050236" y="1444495"/>
            <a:ext cx="3889512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while(</a:t>
            </a:r>
            <a:r>
              <a:rPr lang="zh-CN" altLang="en-US" b="1"/>
              <a:t>表达式</a:t>
            </a:r>
            <a:r>
              <a:rPr lang="en-US" altLang="zh-CN" b="1"/>
              <a:t>) </a:t>
            </a:r>
            <a:r>
              <a:rPr lang="zh-CN" altLang="en-US" b="1"/>
              <a:t>语句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050236" y="2152512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while</a:t>
            </a:r>
            <a:r>
              <a:rPr lang="zh-CN" altLang="en-US">
                <a:solidFill>
                  <a:schemeClr val="tx1"/>
                </a:solidFill>
              </a:rPr>
              <a:t>语句可简单地记为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只要当循环条件表达式为真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即给定的条件成立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，就执行循环体语句。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“语句”就是循环体。循环体可以是一个简单的语句，可以是复合语句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用花括号括起来的若干语句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执行循环体的次数是由循环条件控制的，这个循环条件就是上面一般形式中的“表达式”，它也称为循环条件表达式。当此表达式的值为“真”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以非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值表示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时，就执行循环体语句；为“假”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表示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时，就不执行循环体语句。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582294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6" y="834887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794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0"/>
            <a:ext cx="10515600" cy="1325563"/>
          </a:xfrm>
        </p:spPr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语句实现循环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5.1】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3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i=1,sum=0;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定义变量</a:t>
            </a:r>
            <a:r>
              <a:rPr lang="en-US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的初值为</a:t>
            </a:r>
            <a:r>
              <a:rPr lang="en-US" altLang="zh-CN" sz="1400">
                <a:solidFill>
                  <a:srgbClr val="008000"/>
                </a:solidFill>
              </a:rPr>
              <a:t>1,sum</a:t>
            </a:r>
            <a:r>
              <a:rPr lang="zh-CN" altLang="en-US" sz="1400">
                <a:solidFill>
                  <a:srgbClr val="008000"/>
                </a:solidFill>
              </a:rPr>
              <a:t>的初值为</a:t>
            </a:r>
            <a:r>
              <a:rPr lang="en-US" altLang="zh-CN" sz="1400">
                <a:solidFill>
                  <a:srgbClr val="008000"/>
                </a:solidFill>
              </a:rPr>
              <a:t>0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6"/>
                </a:solidFill>
              </a:rPr>
              <a:t>while</a:t>
            </a:r>
            <a:r>
              <a:rPr lang="en-US" altLang="zh-CN" sz="1400"/>
              <a:t>(i&lt;=100)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当</a:t>
            </a:r>
            <a:r>
              <a:rPr lang="en-US" altLang="zh-CN" sz="1400">
                <a:solidFill>
                  <a:srgbClr val="008000"/>
                </a:solidFill>
              </a:rPr>
              <a:t>i&gt;100</a:t>
            </a:r>
            <a:r>
              <a:rPr lang="zh-CN" altLang="en-US" sz="1400">
                <a:solidFill>
                  <a:srgbClr val="008000"/>
                </a:solidFill>
              </a:rPr>
              <a:t>，条件表达式</a:t>
            </a:r>
            <a:r>
              <a:rPr lang="en-US" altLang="zh-CN" sz="1400">
                <a:solidFill>
                  <a:srgbClr val="008000"/>
                </a:solidFill>
              </a:rPr>
              <a:t>i&lt;=100</a:t>
            </a:r>
            <a:r>
              <a:rPr lang="zh-CN" altLang="en-US" sz="1400">
                <a:solidFill>
                  <a:srgbClr val="008000"/>
                </a:solidFill>
              </a:rPr>
              <a:t>的值为假，不执行循环体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{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循环体开始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	sum=sum+i;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第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次累加后，</a:t>
            </a:r>
            <a:r>
              <a:rPr lang="en-US" altLang="zh-CN" sz="1400">
                <a:solidFill>
                  <a:srgbClr val="008000"/>
                </a:solidFill>
              </a:rPr>
              <a:t>sum</a:t>
            </a:r>
            <a:r>
              <a:rPr lang="zh-CN" altLang="en-US" sz="1400">
                <a:solidFill>
                  <a:srgbClr val="008000"/>
                </a:solidFill>
              </a:rPr>
              <a:t>的值为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加完后，</a:t>
            </a:r>
            <a:r>
              <a:rPr lang="en-US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的值加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，为下次累加做准备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}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循环体结束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printf("sum=%d\n",sum);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1+2+3…+100</a:t>
            </a:r>
            <a:r>
              <a:rPr lang="zh-CN" altLang="en-US" sz="1400">
                <a:solidFill>
                  <a:srgbClr val="008000"/>
                </a:solidFill>
              </a:rPr>
              <a:t>的累加和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653882" y="989280"/>
            <a:ext cx="2825070" cy="3140711"/>
            <a:chOff x="8335830" y="2067392"/>
            <a:chExt cx="2825070" cy="3140711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727675" y="2703443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643062" y="318492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i</a:t>
              </a:r>
              <a:r>
                <a:rPr lang="zh-CN" altLang="en-US" sz="1600"/>
                <a:t>≤</a:t>
              </a:r>
              <a:r>
                <a:rPr lang="en-US" altLang="zh-CN" sz="160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727674" y="3605645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026965" y="4022260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sum=sum+i</a:t>
              </a:r>
            </a:p>
            <a:p>
              <a:pPr algn="ctr"/>
              <a:r>
                <a:rPr lang="en-US" altLang="zh-CN"/>
                <a:t>i=i+1</a:t>
              </a:r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8335830" y="2882348"/>
              <a:ext cx="1402449" cy="1928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9739649" y="3426720"/>
              <a:ext cx="1312664" cy="1781383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676899" y="363175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03700" y="306847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9293087" y="2067392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sum=0</a:t>
              </a:r>
            </a:p>
            <a:p>
              <a:pPr algn="ctr"/>
              <a:r>
                <a:rPr lang="en-US" altLang="zh-CN"/>
                <a:t>i=1</a:t>
              </a:r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05592" y="4253324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1"/>
            <a:ext cx="10977104" cy="903164"/>
            <a:chOff x="8050697" y="5019262"/>
            <a:chExt cx="10977104" cy="9031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10977104" cy="90316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</a:rPr>
                <a:t>循环体如果包含一个以上的语句，应该用花括号括起来，作为复合语句出现。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(2) </a:t>
              </a:r>
              <a:r>
                <a:rPr lang="zh-CN" altLang="en-US" sz="1400">
                  <a:solidFill>
                    <a:schemeClr val="bg1"/>
                  </a:solidFill>
                </a:rPr>
                <a:t>不要忽略给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sum</a:t>
              </a:r>
              <a:r>
                <a:rPr lang="zh-CN" altLang="en-US" sz="1400" b="1">
                  <a:solidFill>
                    <a:srgbClr val="FFFF00"/>
                  </a:solidFill>
                </a:rPr>
                <a:t>赋初值</a:t>
              </a:r>
              <a:r>
                <a:rPr lang="zh-CN" altLang="en-US" sz="1400">
                  <a:solidFill>
                    <a:schemeClr val="bg1"/>
                  </a:solidFill>
                </a:rPr>
                <a:t>，否则它们的值是不可预测的，结果显然不正确。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(3) </a:t>
              </a:r>
              <a:r>
                <a:rPr lang="zh-CN" altLang="en-US" sz="1400">
                  <a:solidFill>
                    <a:schemeClr val="bg1"/>
                  </a:solidFill>
                </a:rPr>
                <a:t>在循环体中应有使循环趋向于结束的语句。如本例中的“</a:t>
              </a:r>
              <a:r>
                <a:rPr lang="en-US" altLang="zh-CN" sz="1400">
                  <a:solidFill>
                    <a:schemeClr val="bg1"/>
                  </a:solidFill>
                </a:rPr>
                <a:t>i++</a:t>
              </a:r>
              <a:r>
                <a:rPr lang="zh-CN" altLang="en-US" sz="1400">
                  <a:solidFill>
                    <a:schemeClr val="bg1"/>
                  </a:solidFill>
                </a:rPr>
                <a:t>；”语句。如果无此语句，则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的值始终不改变，循环永远不结束。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2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  <a:blipFill>
                <a:blip r:embed="rId5" cstate="print"/>
                <a:stretch>
                  <a:fillRect l="-2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747363" y="1921574"/>
            <a:ext cx="2102933" cy="111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zh-CN" b="1"/>
              <a:t>do</a:t>
            </a:r>
          </a:p>
          <a:p>
            <a:pPr defTabSz="536575"/>
            <a:r>
              <a:rPr lang="en-US" altLang="zh-CN" b="1"/>
              <a:t>	</a:t>
            </a:r>
            <a:r>
              <a:rPr lang="zh-CN" altLang="en-US" b="1"/>
              <a:t>语句</a:t>
            </a:r>
            <a:endParaRPr lang="en-US" altLang="zh-CN" b="1"/>
          </a:p>
          <a:p>
            <a:r>
              <a:rPr lang="en-US" altLang="zh-CN" b="1"/>
              <a:t>while(</a:t>
            </a:r>
            <a:r>
              <a:rPr lang="zh-CN" altLang="en-US" b="1"/>
              <a:t>表达式</a:t>
            </a:r>
            <a:r>
              <a:rPr lang="en-US" altLang="zh-CN" b="1"/>
              <a:t>);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>
            <a:off x="6236659" y="192157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4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do…while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语句的特点是，先无条件地执行循环体，然后判断循环条件是否成立。</a:t>
              </a: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47363" y="3747053"/>
            <a:ext cx="2544417" cy="2007704"/>
            <a:chOff x="8436835" y="198783"/>
            <a:chExt cx="2544417" cy="2007704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4693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54347" y="539552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82294" y="117832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897773" y="165822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8436835" y="198783"/>
              <a:ext cx="1462539" cy="1331843"/>
            </a:xfrm>
            <a:custGeom>
              <a:avLst/>
              <a:gdLst>
                <a:gd name="connsiteX0" fmla="*/ 596347 w 1699591"/>
                <a:gd name="connsiteY0" fmla="*/ 1311965 h 1311965"/>
                <a:gd name="connsiteX1" fmla="*/ 0 w 1699591"/>
                <a:gd name="connsiteY1" fmla="*/ 1311965 h 1311965"/>
                <a:gd name="connsiteX2" fmla="*/ 0 w 1699591"/>
                <a:gd name="connsiteY2" fmla="*/ 0 h 1311965"/>
                <a:gd name="connsiteX3" fmla="*/ 1699591 w 1699591"/>
                <a:gd name="connsiteY3" fmla="*/ 0 h 1311965"/>
                <a:gd name="connsiteX4" fmla="*/ 1699591 w 1699591"/>
                <a:gd name="connsiteY4" fmla="*/ 327991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9591" h="1311965">
                  <a:moveTo>
                    <a:pt x="596347" y="1311965"/>
                  </a:moveTo>
                  <a:lnTo>
                    <a:pt x="0" y="1311965"/>
                  </a:lnTo>
                  <a:lnTo>
                    <a:pt x="0" y="0"/>
                  </a:lnTo>
                  <a:lnTo>
                    <a:pt x="1699591" y="0"/>
                  </a:lnTo>
                  <a:lnTo>
                    <a:pt x="1699591" y="327991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61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5.2】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用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do…while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语句求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4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6"/>
                </a:solidFill>
              </a:rPr>
              <a:t>do</a:t>
            </a:r>
            <a:r>
              <a:rPr lang="en-US" altLang="zh-CN" sz="1400"/>
              <a:t>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  <a:r>
              <a:rPr lang="en-US" altLang="zh-CN" sz="1400">
                <a:solidFill>
                  <a:schemeClr val="accent6"/>
                </a:solidFill>
              </a:rPr>
              <a:t>while</a:t>
            </a:r>
            <a:r>
              <a:rPr lang="en-US" altLang="zh-CN" sz="1400"/>
              <a:t>(i&lt;=100);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0128" y="4217669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2"/>
            <a:ext cx="10977104" cy="713136"/>
            <a:chOff x="8050697" y="5019263"/>
            <a:chExt cx="10977104" cy="7131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3"/>
              <a:ext cx="10977104" cy="71313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59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在一般情况下，用</a:t>
              </a:r>
              <a:r>
                <a:rPr lang="en-US" altLang="zh-CN" sz="1400">
                  <a:solidFill>
                    <a:schemeClr val="bg1"/>
                  </a:solidFill>
                </a:rPr>
                <a:t>while</a:t>
              </a:r>
              <a:r>
                <a:rPr lang="zh-CN" altLang="en-US" sz="1400">
                  <a:solidFill>
                    <a:schemeClr val="bg1"/>
                  </a:solidFill>
                </a:rPr>
                <a:t>语句和用</a:t>
              </a:r>
              <a:r>
                <a:rPr lang="en-US" altLang="zh-CN" sz="1400">
                  <a:solidFill>
                    <a:schemeClr val="bg1"/>
                  </a:solidFill>
                </a:rPr>
                <a:t>do…while</a:t>
              </a:r>
              <a:r>
                <a:rPr lang="zh-CN" altLang="en-US" sz="1400">
                  <a:solidFill>
                    <a:schemeClr val="bg1"/>
                  </a:solidFill>
                </a:rPr>
                <a:t>语句处理同一问题时，若二者的循环体部分是一样的，那么结果也一样。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>
                  <a:solidFill>
                    <a:srgbClr val="FFFF00"/>
                  </a:solidFill>
                </a:rPr>
                <a:t>但是如果</a:t>
              </a:r>
              <a:r>
                <a:rPr lang="en-US" altLang="zh-CN" sz="1400" b="1">
                  <a:solidFill>
                    <a:srgbClr val="FFFF00"/>
                  </a:solidFill>
                </a:rPr>
                <a:t>while</a:t>
              </a:r>
              <a:r>
                <a:rPr lang="zh-CN" altLang="en-US" sz="1400" b="1">
                  <a:solidFill>
                    <a:srgbClr val="FFFF00"/>
                  </a:solidFill>
                </a:rPr>
                <a:t>后面的表达式一开始就为假</a:t>
              </a:r>
              <a:r>
                <a:rPr lang="en-US" altLang="zh-CN" sz="1400" b="1">
                  <a:solidFill>
                    <a:srgbClr val="FFFF00"/>
                  </a:solidFill>
                </a:rPr>
                <a:t>(0</a:t>
              </a:r>
              <a:r>
                <a:rPr lang="zh-CN" altLang="en-US" sz="1400" b="1">
                  <a:solidFill>
                    <a:srgbClr val="FFFF00"/>
                  </a:solidFill>
                </a:rPr>
                <a:t>值</a:t>
              </a:r>
              <a:r>
                <a:rPr lang="en-US" altLang="zh-CN" sz="1400" b="1">
                  <a:solidFill>
                    <a:srgbClr val="FFFF00"/>
                  </a:solidFill>
                </a:rPr>
                <a:t>)</a:t>
              </a:r>
              <a:r>
                <a:rPr lang="zh-CN" altLang="en-US" sz="1400" b="1">
                  <a:solidFill>
                    <a:srgbClr val="FFFF00"/>
                  </a:solidFill>
                </a:rPr>
                <a:t>时，两种循环的结果是不同的。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5909" y="810361"/>
            <a:ext cx="2622402" cy="2996025"/>
            <a:chOff x="8368748" y="836315"/>
            <a:chExt cx="2622402" cy="2996025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906538" y="1472366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821925" y="288835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i</a:t>
              </a:r>
              <a:r>
                <a:rPr lang="zh-CN" altLang="en-US" sz="1600"/>
                <a:t>≤</a:t>
              </a:r>
              <a:r>
                <a:rPr lang="en-US" altLang="zh-CN" sz="160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906538" y="2473137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209680" y="1958828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sum=sum+i</a:t>
              </a:r>
            </a:p>
            <a:p>
              <a:pPr algn="ctr"/>
              <a:r>
                <a:rPr lang="en-US" altLang="zh-CN"/>
                <a:t>i=i+1</a:t>
              </a: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509016" y="2818533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899333" y="342672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9471950" y="836315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sum=0</a:t>
              </a:r>
            </a:p>
            <a:p>
              <a:pPr algn="ctr"/>
              <a:r>
                <a:rPr lang="en-US" altLang="zh-CN"/>
                <a:t>i=1</a:t>
              </a:r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914241" y="3350861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/>
          </p:nvSpPr>
          <p:spPr>
            <a:xfrm>
              <a:off x="8368748" y="1669774"/>
              <a:ext cx="1530626" cy="1480930"/>
            </a:xfrm>
            <a:custGeom>
              <a:avLst/>
              <a:gdLst>
                <a:gd name="connsiteX0" fmla="*/ 477078 w 1530626"/>
                <a:gd name="connsiteY0" fmla="*/ 1461052 h 1461052"/>
                <a:gd name="connsiteX1" fmla="*/ 0 w 1530626"/>
                <a:gd name="connsiteY1" fmla="*/ 1461052 h 1461052"/>
                <a:gd name="connsiteX2" fmla="*/ 0 w 1530626"/>
                <a:gd name="connsiteY2" fmla="*/ 0 h 1461052"/>
                <a:gd name="connsiteX3" fmla="*/ 1530626 w 1530626"/>
                <a:gd name="connsiteY3" fmla="*/ 0 h 146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626" h="1461052">
                  <a:moveTo>
                    <a:pt x="477078" y="1461052"/>
                  </a:moveTo>
                  <a:lnTo>
                    <a:pt x="0" y="1461052"/>
                  </a:lnTo>
                  <a:lnTo>
                    <a:pt x="0" y="0"/>
                  </a:lnTo>
                  <a:lnTo>
                    <a:pt x="1530626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19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flipH="1">
            <a:off x="4307514" y="3884841"/>
            <a:ext cx="3837600" cy="2044461"/>
            <a:chOff x="3847381" y="1798194"/>
            <a:chExt cx="3838036" cy="18936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7380" y="1713146"/>
            <a:ext cx="3838036" cy="2044461"/>
            <a:chOff x="3847381" y="1798194"/>
            <a:chExt cx="3838036" cy="1893652"/>
          </a:xfrm>
        </p:grpSpPr>
        <p:sp>
          <p:nvSpPr>
            <p:cNvPr id="12" name="椭圆 11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37" y="1154961"/>
            <a:ext cx="749485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5.3】while</a:t>
            </a:r>
            <a:r>
              <a:rPr lang="zh-CN" altLang="en-US" sz="2000">
                <a:solidFill>
                  <a:schemeClr val="accent1"/>
                </a:solidFill>
              </a:rPr>
              <a:t>和</a:t>
            </a:r>
            <a:r>
              <a:rPr lang="en-US" altLang="zh-CN" sz="2000">
                <a:solidFill>
                  <a:schemeClr val="accent1"/>
                </a:solidFill>
              </a:rPr>
              <a:t>do…while</a:t>
            </a:r>
            <a:r>
              <a:rPr lang="zh-CN" altLang="en-US" sz="2000">
                <a:solidFill>
                  <a:schemeClr val="accent1"/>
                </a:solidFill>
              </a:rPr>
              <a:t>循环的比较。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24164" y="1661117"/>
            <a:ext cx="3023218" cy="4320000"/>
          </a:xfrm>
          <a:prstGeom prst="roundRect">
            <a:avLst>
              <a:gd name="adj" fmla="val 184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while(i&lt;=10)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7382" y="1840381"/>
            <a:ext cx="357187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7381" y="2768392"/>
            <a:ext cx="3571875" cy="890522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8145114" y="1661118"/>
            <a:ext cx="3024000" cy="4320000"/>
          </a:xfrm>
          <a:prstGeom prst="roundRect">
            <a:avLst>
              <a:gd name="adj" fmla="val 18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do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}while(i&lt;=10);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8014" y="4019746"/>
            <a:ext cx="3467100" cy="90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78014" y="4962224"/>
            <a:ext cx="34671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2" y="337593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for</a:t>
            </a:r>
            <a:r>
              <a:rPr lang="zh-CN" altLang="en-US"/>
              <a:t>语句实现循环</a:t>
            </a:r>
          </a:p>
        </p:txBody>
      </p:sp>
      <p:sp>
        <p:nvSpPr>
          <p:cNvPr id="4" name="矩形 3"/>
          <p:cNvSpPr/>
          <p:nvPr/>
        </p:nvSpPr>
        <p:spPr>
          <a:xfrm>
            <a:off x="1050236" y="1316367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050236" y="2152512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1: </a:t>
            </a:r>
            <a:r>
              <a:rPr lang="zh-CN" altLang="en-US">
                <a:solidFill>
                  <a:schemeClr val="tx1"/>
                </a:solidFill>
              </a:rPr>
              <a:t>设置初始条件，只执行一次。可以为零个、一个或多个变量设置初值。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2: </a:t>
            </a:r>
            <a:r>
              <a:rPr lang="zh-CN" altLang="en-US">
                <a:solidFill>
                  <a:schemeClr val="tx1"/>
                </a:solidFill>
              </a:rPr>
              <a:t>是循环条件表达式，用来判定是否继续循环。在每次执行循环体前先执行此表达式，决定是否继续执行循环。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3: </a:t>
            </a:r>
            <a:r>
              <a:rPr lang="zh-CN" altLang="en-US">
                <a:solidFill>
                  <a:schemeClr val="tx1"/>
                </a:solidFill>
              </a:rPr>
              <a:t>作为循环的调整，例如使循环变量增值，它是在执行完循环体后才进行的。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582294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6" y="834887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62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for</a:t>
            </a:r>
            <a:r>
              <a:rPr lang="zh-CN" altLang="en-US"/>
              <a:t>语句实现循环</a:t>
            </a:r>
          </a:p>
        </p:txBody>
      </p:sp>
      <p:sp>
        <p:nvSpPr>
          <p:cNvPr id="4" name="矩形 3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9505120" cy="386632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语句更为灵活，不仅可以用于循环次数已经确定的情况，还可以用于循环次数不确定而只给出循环结束条件的情况，它完全可以代替</a:t>
            </a:r>
            <a:r>
              <a:rPr lang="en-US" altLang="zh-CN">
                <a:solidFill>
                  <a:schemeClr val="tx1"/>
                </a:solidFill>
              </a:rPr>
              <a:t>while</a:t>
            </a:r>
            <a:r>
              <a:rPr lang="zh-CN" altLang="en-US">
                <a:solidFill>
                  <a:schemeClr val="tx1"/>
                </a:solidFill>
              </a:rPr>
              <a:t>语句。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1: </a:t>
            </a:r>
            <a:r>
              <a:rPr lang="zh-CN" altLang="en-US">
                <a:solidFill>
                  <a:schemeClr val="tx1"/>
                </a:solidFill>
              </a:rPr>
              <a:t>设置初始条件，只执行一次。可以为零个、一个或多个变量设置初值。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2: </a:t>
            </a:r>
            <a:r>
              <a:rPr lang="zh-CN" altLang="en-US">
                <a:solidFill>
                  <a:schemeClr val="tx1"/>
                </a:solidFill>
              </a:rPr>
              <a:t>是循环条件表达式，用来判定是否继续循环。在每次执行循环体前先执行此表达式，决定是否继续执行循环。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3: </a:t>
            </a:r>
            <a:r>
              <a:rPr lang="zh-CN" altLang="en-US">
                <a:solidFill>
                  <a:schemeClr val="tx1"/>
                </a:solidFill>
              </a:rPr>
              <a:t>作为循环的调整，例如使循环变量增值，它是在执行完循环体后才进行的。</a:t>
            </a:r>
          </a:p>
        </p:txBody>
      </p:sp>
      <p:sp>
        <p:nvSpPr>
          <p:cNvPr id="18" name="矩形 17"/>
          <p:cNvSpPr/>
          <p:nvPr/>
        </p:nvSpPr>
        <p:spPr>
          <a:xfrm>
            <a:off x="5850975" y="1457924"/>
            <a:ext cx="4813711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循环变量赋值；表达式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218184" y="1482728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64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808225803"/>
  <p:tag name="MH_LIBRARY" val="GRAPHI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"/>
  <p:tag name="MH" val="20170807170115"/>
  <p:tag name="MH_LIBRARY" val="GRAPHI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C7EDCC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triangle" w="lg" len="lg"/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</TotalTime>
  <Words>2934</Words>
  <Application>Microsoft Office PowerPoint</Application>
  <PresentationFormat>宽屏</PresentationFormat>
  <Paragraphs>593</Paragraphs>
  <Slides>28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PowerPoint 演示文稿</vt:lpstr>
      <vt:lpstr>为什么需要循环控制</vt:lpstr>
      <vt:lpstr>用while语句实现循环</vt:lpstr>
      <vt:lpstr>while语句实现循环</vt:lpstr>
      <vt:lpstr>用do⋯while语句实现循环</vt:lpstr>
      <vt:lpstr>用do⋯while语句实现循环</vt:lpstr>
      <vt:lpstr>用do⋯while语句实现循环</vt:lpstr>
      <vt:lpstr>用for语句实现循环</vt:lpstr>
      <vt:lpstr>用for语句实现循环</vt:lpstr>
      <vt:lpstr>用for语句实现循环</vt:lpstr>
      <vt:lpstr>用for语句实现循环</vt:lpstr>
      <vt:lpstr>循环的嵌套</vt:lpstr>
      <vt:lpstr>几种循环的比较</vt:lpstr>
      <vt:lpstr>PowerPoint 演示文稿</vt:lpstr>
      <vt:lpstr>用break语句提前终止循环</vt:lpstr>
      <vt:lpstr>用break语句提前终止循环</vt:lpstr>
      <vt:lpstr>用continue语句提前结束本次循环</vt:lpstr>
      <vt:lpstr>用continue语句提前结束本次循环</vt:lpstr>
      <vt:lpstr>break语句和continue语句的区别</vt:lpstr>
      <vt:lpstr>break语句和continue语句的区别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Yor Joane</cp:lastModifiedBy>
  <cp:revision>250</cp:revision>
  <dcterms:created xsi:type="dcterms:W3CDTF">2017-08-03T06:51:45Z</dcterms:created>
  <dcterms:modified xsi:type="dcterms:W3CDTF">2020-02-14T03:19:22Z</dcterms:modified>
</cp:coreProperties>
</file>