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66"/>
  </p:notesMasterIdLst>
  <p:handoutMasterIdLst>
    <p:handoutMasterId r:id="rId67"/>
  </p:handoutMasterIdLst>
  <p:sldIdLst>
    <p:sldId id="395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20" r:id="rId46"/>
    <p:sldId id="621" r:id="rId47"/>
    <p:sldId id="622" r:id="rId48"/>
    <p:sldId id="623" r:id="rId49"/>
    <p:sldId id="624" r:id="rId50"/>
    <p:sldId id="605" r:id="rId51"/>
    <p:sldId id="606" r:id="rId52"/>
    <p:sldId id="607" r:id="rId53"/>
    <p:sldId id="608" r:id="rId54"/>
    <p:sldId id="609" r:id="rId55"/>
    <p:sldId id="610" r:id="rId56"/>
    <p:sldId id="611" r:id="rId57"/>
    <p:sldId id="612" r:id="rId58"/>
    <p:sldId id="613" r:id="rId59"/>
    <p:sldId id="614" r:id="rId60"/>
    <p:sldId id="615" r:id="rId61"/>
    <p:sldId id="616" r:id="rId62"/>
    <p:sldId id="617" r:id="rId63"/>
    <p:sldId id="618" r:id="rId64"/>
    <p:sldId id="619" r:id="rId6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00CC"/>
    <a:srgbClr val="004D05"/>
    <a:srgbClr val="0066FF"/>
    <a:srgbClr val="C1A7D4"/>
    <a:srgbClr val="1E1ED2"/>
    <a:srgbClr val="FE0000"/>
    <a:srgbClr val="B697CC"/>
    <a:srgbClr val="B292CA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83424" autoAdjust="0"/>
  </p:normalViewPr>
  <p:slideViewPr>
    <p:cSldViewPr>
      <p:cViewPr varScale="1">
        <p:scale>
          <a:sx n="78" d="100"/>
          <a:sy n="78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presProps" Target="presProps.xml" /><Relationship Id="rId7" Type="http://schemas.openxmlformats.org/officeDocument/2006/relationships/slide" Target="slides/slide6.xml" /><Relationship Id="rId71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handoutMaster" Target="handoutMasters/handoutMaster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38B1-A6E1-4A4B-97E0-1EEBB09CD183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F8A8-1C17-417D-93CD-64148B49E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B8A5-A76E-40BE-9ACE-21C88FB699C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DD82-83EE-4F88-8CA2-094E7F7A1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DD82-83EE-4F88-8CA2-094E7F7A10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401C99B-79AA-45A3-B52C-EBC4ECDF5D08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2658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8729759-1693-49FD-A0AD-6346C0A65F8C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582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E98BFA9-641E-4997-AC89-3A461DDE6D1D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45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7AAF5AC-8B38-4A6E-B9B1-8393D2B6BEC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38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354FA4C-E538-4F0C-BBCF-DA225433C5F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5079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951B4BC-6D92-4B2A-8BC5-CCF57D4F91AE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192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5430A4F-CD5A-4820-9160-569AE7D65434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390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DD49E16-E547-4EAB-8DD4-69ADF52D8A74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18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171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1A68792-5D30-41D9-BF5B-87D779B95E57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19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732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2E1C2F0-9586-4A42-B9A1-7F331CC0677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508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637EF64-7E8F-4718-9149-C7F77CDC7414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1868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6D43261-09B3-4812-8C54-655CB2CF3946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078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41092A5-517F-4629-8FF7-7F4181C1677E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6229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3B7D4A7-5422-4F80-8430-3CBF5B517951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929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BE6D510-AE8D-4581-98FE-8E5AF66CF0BA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3858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86B564D-C663-43E8-9BED-3E5A78692DA1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063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3F4A3E4-CA4D-492E-A52A-C2EC15E0A501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796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1FBB5D3-181A-4B2B-BFDA-8877E2B2101F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713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9B930FD-2F3A-4158-866F-69F2625CD4EC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28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9004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3FE3B79-8106-4442-B501-EB4EA7B7BB0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29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9129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A88CCFC-0D90-4986-96EC-96D7608F56A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005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2E8FBB8-85EB-4578-9A79-A1CC54F5A558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118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1E2A529-759A-4064-89EA-6957F3051949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421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42C62FD-17DA-4522-8B99-8A508493A5AA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810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4704E89-3FA9-4633-AC86-154FB95BD9C7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3937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F1DB190-DCF0-44DC-848B-0254910B04C3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0649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801EB87-B8B2-4939-8650-142D322CAE73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1854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416BA75-7AB5-4905-95AC-723C1153D04F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425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A6AB02D-B266-4BC2-99BD-AA14ABFEF406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3372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802CCB5-29B7-48C1-B0AD-FA10B3ED9EE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38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6986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9660222-78A1-4565-9863-59349B04D23A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39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5454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F645A3D-B215-44E2-AC70-1934C0EFA3C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584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C92DDFA-C36A-4712-9B1A-2BA1FF4406E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3846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5812E41-B76E-4627-8252-0AB3DB34FFFD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7080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5077623-40EE-46A0-8C82-8A13D61201C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6675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785E9F6-EB88-49C1-9A78-0B8D8761B58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443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FAFC676-C87A-476B-BF95-ABF977EDFE4E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9592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9660222-78A1-4565-9863-59349B04D23A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0948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F645A3D-B215-44E2-AC70-1934C0EFA3C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0980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5812E41-B76E-4627-8252-0AB3DB34FFFD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4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77981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5D440A0-153D-4DCA-A535-5C50A0711D9C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0081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0BBC48A-D78A-4A81-B80A-442C8031A14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3398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E8C8011-B714-4E8A-AD75-137EFA68086E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88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2D80F42-0D65-4D04-BA2C-5E9FE1E41A05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05820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478EE63-31C9-41D2-B872-57660BD9D7F3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07652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96660BE-BA20-4F90-8385-347348C8E329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0027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82D3882-92AC-4E85-A8D1-F05B94A1E284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55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3548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4B9C009-0743-49F1-9B93-418650620E7C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56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7125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384C4E9-B136-45E9-85E3-A4A24FC4C953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800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1002877-1987-4038-8316-9FCFE1848EF6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58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7793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0B82410-FB9C-400B-999F-9C193822273C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59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42363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D230AB5-746C-4A48-8546-9C329771968F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026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A39F574-5BC2-4C06-8139-FB42ACFF8A3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61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93113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5755E06-4A83-4B06-B87C-97BAC64B2C1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62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244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C7A989E-51CA-47FF-A50F-E200FBFBE761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3133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4E9C0E7-5895-4E39-8A92-7821D846E746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63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44062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31189A3-1AE1-453C-8739-AEDF43AB8D7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64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970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288208C-EE03-4B1F-85DC-F4DEC158E2AB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677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23A6771-3A1E-47F3-9895-710904577BDD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027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D1DAED2-9EFD-4AA8-B5FE-CF00026C4178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30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1A876-BD54-4A08-8B86-154055DAA485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2EB7-6BF7-4F1C-AE21-D0C988CED58B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88A2-BE08-4097-9222-CF141FA76A7F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4B2-3535-45F0-A5B7-1482F7A702D8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4925023-296C-45CE-98BD-853AD51DEC60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599F-034F-4AEF-9A04-61B52D8294B1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698-7632-47D3-BA20-D1BE4251258A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73A9026-696E-42A0-8844-4B3A6C3CB6B5}" type="datetime8">
              <a:rPr lang="zh-CN" altLang="en-US" smtClean="0"/>
              <a:pPr/>
              <a:t>2020年2月16日10时57分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68FBBAA-F6DF-463E-88F7-1FC28B0AF886}" type="datetime8">
              <a:rPr lang="zh-CN" altLang="en-US" smtClean="0"/>
              <a:pPr/>
              <a:t>2020年2月16日10时57分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EE6-946B-49F4-A3DD-99409FCAC271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r>
              <a:rPr lang="en-US"/>
              <a:t>/24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33F3-EE6C-4BED-B460-3768E6DA948B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053A00CC-608A-466C-8A91-0EBCDBE907C7}" type="datetime8">
              <a:rPr lang="zh-CN" altLang="en-US" smtClean="0"/>
              <a:pPr/>
              <a:t>2020年2月16日10时57分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7" Type="http://schemas.openxmlformats.org/officeDocument/2006/relationships/slide" Target="slide20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.vml" /><Relationship Id="rId6" Type="http://schemas.openxmlformats.org/officeDocument/2006/relationships/slide" Target="slide13.xml" /><Relationship Id="rId5" Type="http://schemas.openxmlformats.org/officeDocument/2006/relationships/slide" Target="slide4.xml" /><Relationship Id="rId4" Type="http://schemas.openxmlformats.org/officeDocument/2006/relationships/image" Target="../media/image2.wmf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7" Type="http://schemas.openxmlformats.org/officeDocument/2006/relationships/image" Target="../media/image4.png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3.bin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2.bin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7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5.wmf" /><Relationship Id="rId4" Type="http://schemas.openxmlformats.org/officeDocument/2006/relationships/oleObject" Target="../embeddings/oleObject4.bin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248" y="-800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C</a:t>
            </a:r>
            <a:r>
              <a:rPr lang="zh-CN" altLang="en-US" sz="4400" dirty="0">
                <a:solidFill>
                  <a:srgbClr val="FF0000"/>
                </a:solidFill>
              </a:rPr>
              <a:t>语言程序设计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4B2-3535-45F0-A5B7-1482F7A702D8}" type="datetime8">
              <a:rPr lang="zh-CN" altLang="en-US" smtClean="0"/>
              <a:t>2020年2月16日10时57分</a:t>
            </a:fld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39758" y="3135695"/>
            <a:ext cx="150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E0000"/>
                </a:solidFill>
              </a:rPr>
              <a:t>基本语法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803977" y="1651473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E0000"/>
                </a:solidFill>
              </a:rPr>
              <a:t>程序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045388" y="1651473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E0000"/>
                </a:solidFill>
              </a:rPr>
              <a:t>功能</a:t>
            </a:r>
          </a:p>
        </p:txBody>
      </p:sp>
      <p:sp>
        <p:nvSpPr>
          <p:cNvPr id="23" name="十字箭头 22"/>
          <p:cNvSpPr/>
          <p:nvPr/>
        </p:nvSpPr>
        <p:spPr>
          <a:xfrm>
            <a:off x="3959932" y="1543120"/>
            <a:ext cx="989356" cy="682978"/>
          </a:xfrm>
          <a:prstGeom prst="quad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995936" y="1091910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算法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342798" y="2332254"/>
            <a:ext cx="2223624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计算机语言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995936" y="3216141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函数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52796" y="4124070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数据</a:t>
            </a:r>
          </a:p>
        </p:txBody>
      </p:sp>
      <p:sp>
        <p:nvSpPr>
          <p:cNvPr id="30" name="右箭头 29"/>
          <p:cNvSpPr/>
          <p:nvPr/>
        </p:nvSpPr>
        <p:spPr>
          <a:xfrm rot="10800000">
            <a:off x="2099157" y="4273349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7211" y="3654532"/>
            <a:ext cx="1370175" cy="1647849"/>
            <a:chOff x="7094623" y="4479848"/>
            <a:chExt cx="1370175" cy="1647849"/>
          </a:xfrm>
        </p:grpSpPr>
        <p:sp>
          <p:nvSpPr>
            <p:cNvPr id="31" name="圆角矩形 30"/>
            <p:cNvSpPr/>
            <p:nvPr/>
          </p:nvSpPr>
          <p:spPr>
            <a:xfrm>
              <a:off x="7220178" y="4784377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66FF"/>
                  </a:solidFill>
                </a:rPr>
                <a:t>顺序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220178" y="5212420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66FF"/>
                  </a:solidFill>
                </a:rPr>
                <a:t>选择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220178" y="5650917"/>
              <a:ext cx="1119066" cy="3021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0066FF"/>
                  </a:solidFill>
                </a:rPr>
                <a:t>循环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094623" y="4479848"/>
              <a:ext cx="1370175" cy="1647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3997583" y="4124067"/>
            <a:ext cx="91734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运算</a:t>
            </a:r>
          </a:p>
        </p:txBody>
      </p:sp>
      <p:cxnSp>
        <p:nvCxnSpPr>
          <p:cNvPr id="41" name="肘形连接符 40"/>
          <p:cNvCxnSpPr>
            <a:stCxn id="26" idx="2"/>
            <a:endCxn id="27" idx="0"/>
          </p:cNvCxnSpPr>
          <p:nvPr/>
        </p:nvCxnSpPr>
        <p:spPr>
          <a:xfrm rot="5400000">
            <a:off x="3427593" y="3097052"/>
            <a:ext cx="510895" cy="1543140"/>
          </a:xfrm>
          <a:prstGeom prst="bentConnector3">
            <a:avLst>
              <a:gd name="adj1" fmla="val 50000"/>
            </a:avLst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359593" y="4117763"/>
            <a:ext cx="1474158" cy="397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66FF"/>
                </a:solidFill>
              </a:rPr>
              <a:t>设计结构</a:t>
            </a:r>
          </a:p>
        </p:txBody>
      </p:sp>
      <p:cxnSp>
        <p:nvCxnSpPr>
          <p:cNvPr id="47" name="肘形连接符 46"/>
          <p:cNvCxnSpPr>
            <a:endCxn id="39" idx="0"/>
          </p:cNvCxnSpPr>
          <p:nvPr/>
        </p:nvCxnSpPr>
        <p:spPr>
          <a:xfrm rot="16200000" flipH="1">
            <a:off x="4202319" y="3870129"/>
            <a:ext cx="506230" cy="1645"/>
          </a:xfrm>
          <a:prstGeom prst="bent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2"/>
            <a:endCxn id="44" idx="0"/>
          </p:cNvCxnSpPr>
          <p:nvPr/>
        </p:nvCxnSpPr>
        <p:spPr>
          <a:xfrm rot="16200000" flipH="1">
            <a:off x="5023347" y="3044438"/>
            <a:ext cx="504588" cy="1642062"/>
          </a:xfrm>
          <a:prstGeom prst="bentConnector3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99542" y="35315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66FF"/>
                </a:solidFill>
              </a:rPr>
              <a:t>数据类型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30858" y="3993461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66FF"/>
                </a:solidFill>
              </a:rPr>
              <a:t>基类型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830858" y="4421504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4D05"/>
                </a:solidFill>
              </a:rPr>
              <a:t>数组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30858" y="4860001"/>
            <a:ext cx="1119066" cy="302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66FF"/>
                </a:solidFill>
              </a:rPr>
              <a:t>自定义</a:t>
            </a:r>
          </a:p>
        </p:txBody>
      </p:sp>
      <p:sp>
        <p:nvSpPr>
          <p:cNvPr id="57" name="矩形 56"/>
          <p:cNvSpPr/>
          <p:nvPr/>
        </p:nvSpPr>
        <p:spPr>
          <a:xfrm>
            <a:off x="700937" y="3484083"/>
            <a:ext cx="1370175" cy="181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6875809" y="4257955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5400000">
            <a:off x="4326685" y="4641842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843247" y="4916375"/>
            <a:ext cx="3198002" cy="1443904"/>
            <a:chOff x="2891502" y="5083897"/>
            <a:chExt cx="3198002" cy="1443904"/>
          </a:xfrm>
        </p:grpSpPr>
        <p:sp>
          <p:nvSpPr>
            <p:cNvPr id="62" name="圆角矩形 61"/>
            <p:cNvSpPr/>
            <p:nvPr/>
          </p:nvSpPr>
          <p:spPr>
            <a:xfrm>
              <a:off x="2975275" y="5168822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66FF"/>
                  </a:solidFill>
                </a:rPr>
                <a:t>算数运算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97061" y="5185097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66FF"/>
                  </a:solidFill>
                </a:rPr>
                <a:t>关系运算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028169" y="5179311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66FF"/>
                  </a:solidFill>
                </a:rPr>
                <a:t>逻辑运算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121393" y="5185097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66FF"/>
                  </a:solidFill>
                </a:rPr>
                <a:t>位运算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32648" y="5187272"/>
              <a:ext cx="357728" cy="12219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FF"/>
                  </a:solidFill>
                </a:rPr>
                <a:t>…</a:t>
              </a:r>
              <a:endParaRPr lang="zh-CN" altLang="en-US" dirty="0">
                <a:solidFill>
                  <a:srgbClr val="0066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891502" y="5083897"/>
              <a:ext cx="3198002" cy="1443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23528" y="3088434"/>
            <a:ext cx="8568952" cy="33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5400000">
            <a:off x="4314323" y="2837113"/>
            <a:ext cx="255848" cy="1635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609599" y="5661527"/>
            <a:ext cx="1044116" cy="503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E0000"/>
                </a:solidFill>
              </a:rPr>
              <a:t>指针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509317" y="3149217"/>
            <a:ext cx="122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E0000"/>
                </a:solidFill>
              </a:rPr>
              <a:t>C</a:t>
            </a:r>
            <a:r>
              <a:rPr lang="zh-CN" altLang="en-US" sz="2400" dirty="0">
                <a:solidFill>
                  <a:srgbClr val="FE0000"/>
                </a:solidFill>
              </a:rPr>
              <a:t>语言</a:t>
            </a:r>
          </a:p>
        </p:txBody>
      </p:sp>
      <p:cxnSp>
        <p:nvCxnSpPr>
          <p:cNvPr id="76" name="肘形连接符 75"/>
          <p:cNvCxnSpPr>
            <a:stCxn id="21" idx="3"/>
            <a:endCxn id="26" idx="3"/>
          </p:cNvCxnSpPr>
          <p:nvPr/>
        </p:nvCxnSpPr>
        <p:spPr>
          <a:xfrm flipH="1">
            <a:off x="4913284" y="1903367"/>
            <a:ext cx="1176220" cy="1511291"/>
          </a:xfrm>
          <a:prstGeom prst="bentConnector3">
            <a:avLst>
              <a:gd name="adj1" fmla="val -19435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右箭头 77"/>
          <p:cNvSpPr/>
          <p:nvPr/>
        </p:nvSpPr>
        <p:spPr>
          <a:xfrm>
            <a:off x="3457076" y="4269928"/>
            <a:ext cx="451927" cy="15157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右箭头 78"/>
          <p:cNvSpPr/>
          <p:nvPr/>
        </p:nvSpPr>
        <p:spPr>
          <a:xfrm>
            <a:off x="4964702" y="4248054"/>
            <a:ext cx="352834" cy="15157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532888" y="5019750"/>
            <a:ext cx="357728" cy="12219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66FF"/>
                </a:solidFill>
              </a:rPr>
              <a:t>条件运算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532766" y="1459298"/>
            <a:ext cx="1620957" cy="1384995"/>
          </a:xfrm>
          <a:prstGeom prst="rect">
            <a:avLst/>
          </a:prstGeom>
          <a:gradFill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一生二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二生三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三生万物</a:t>
            </a:r>
          </a:p>
        </p:txBody>
      </p:sp>
    </p:spTree>
    <p:extLst>
      <p:ext uri="{BB962C8B-B14F-4D97-AF65-F5344CB8AC3E}">
        <p14:creationId xmlns:p14="http://schemas.microsoft.com/office/powerpoint/2010/main" val="16541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15" name="Group 8"/>
          <p:cNvGrpSpPr>
            <a:grpSpLocks/>
          </p:cNvGrpSpPr>
          <p:nvPr/>
        </p:nvGrpSpPr>
        <p:grpSpPr bwMode="auto">
          <a:xfrm>
            <a:off x="184150" y="1382713"/>
            <a:ext cx="4419600" cy="3429000"/>
            <a:chOff x="1488" y="672"/>
            <a:chExt cx="2784" cy="2160"/>
          </a:xfrm>
        </p:grpSpPr>
        <p:grpSp>
          <p:nvGrpSpPr>
            <p:cNvPr id="196617" name="Group 9"/>
            <p:cNvGrpSpPr>
              <a:grpSpLocks/>
            </p:cNvGrpSpPr>
            <p:nvPr/>
          </p:nvGrpSpPr>
          <p:grpSpPr bwMode="auto">
            <a:xfrm>
              <a:off x="1488" y="672"/>
              <a:ext cx="2784" cy="2160"/>
              <a:chOff x="1488" y="672"/>
              <a:chExt cx="2784" cy="2160"/>
            </a:xfrm>
          </p:grpSpPr>
          <p:sp>
            <p:nvSpPr>
              <p:cNvPr id="196628" name="Rectangle 10"/>
              <p:cNvSpPr>
                <a:spLocks noChangeArrowheads="1"/>
              </p:cNvSpPr>
              <p:nvPr/>
            </p:nvSpPr>
            <p:spPr bwMode="auto">
              <a:xfrm>
                <a:off x="1488" y="672"/>
                <a:ext cx="2784" cy="2160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96629" name="Line 11"/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0" name="Line 12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1" name="Line 13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2" name="Line 14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3" name="Line 15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4" name="Line 16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5" name="Line 17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196636" name="Line 18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</p:grpSp>
        <p:sp>
          <p:nvSpPr>
            <p:cNvPr id="196618" name="Text Box 19"/>
            <p:cNvSpPr txBox="1">
              <a:spLocks noChangeArrowheads="1"/>
            </p:cNvSpPr>
            <p:nvPr/>
          </p:nvSpPr>
          <p:spPr bwMode="auto">
            <a:xfrm>
              <a:off x="1862" y="729"/>
              <a:ext cx="1983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输入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n </a:t>
              </a:r>
              <a:r>
                <a:rPr lang="zh-CN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个数给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a[0] </a:t>
              </a:r>
              <a:r>
                <a:rPr lang="zh-CN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到 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a[n-1]</a:t>
              </a:r>
            </a:p>
          </p:txBody>
        </p:sp>
        <p:sp>
          <p:nvSpPr>
            <p:cNvPr id="196619" name="Text Box 20"/>
            <p:cNvSpPr txBox="1">
              <a:spLocks noChangeArrowheads="1"/>
            </p:cNvSpPr>
            <p:nvPr/>
          </p:nvSpPr>
          <p:spPr bwMode="auto">
            <a:xfrm>
              <a:off x="2054" y="1017"/>
              <a:ext cx="1281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for  j=0  to  </a:t>
              </a: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n-1-1</a:t>
              </a:r>
            </a:p>
          </p:txBody>
        </p:sp>
        <p:sp>
          <p:nvSpPr>
            <p:cNvPr id="196620" name="Text Box 21"/>
            <p:cNvSpPr txBox="1">
              <a:spLocks noChangeArrowheads="1"/>
            </p:cNvSpPr>
            <p:nvPr/>
          </p:nvSpPr>
          <p:spPr bwMode="auto">
            <a:xfrm>
              <a:off x="2160" y="1392"/>
              <a:ext cx="1244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for  </a:t>
              </a:r>
              <a:r>
                <a:rPr lang="en-US" altLang="zh-CN" sz="2000" dirty="0" err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=0  to  n-2-j</a:t>
              </a:r>
            </a:p>
          </p:txBody>
        </p:sp>
        <p:sp>
          <p:nvSpPr>
            <p:cNvPr id="196621" name="Line 22"/>
            <p:cNvSpPr>
              <a:spLocks noChangeShapeType="1"/>
            </p:cNvSpPr>
            <p:nvPr/>
          </p:nvSpPr>
          <p:spPr bwMode="auto">
            <a:xfrm>
              <a:off x="2208" y="168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6622" name="Line 23"/>
            <p:cNvSpPr>
              <a:spLocks noChangeShapeType="1"/>
            </p:cNvSpPr>
            <p:nvPr/>
          </p:nvSpPr>
          <p:spPr bwMode="auto">
            <a:xfrm flipV="1">
              <a:off x="3264" y="168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6623" name="Text Box 24"/>
            <p:cNvSpPr txBox="1">
              <a:spLocks noChangeArrowheads="1"/>
            </p:cNvSpPr>
            <p:nvPr/>
          </p:nvSpPr>
          <p:spPr bwMode="auto">
            <a:xfrm>
              <a:off x="2880" y="1680"/>
              <a:ext cx="838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a[i]&gt;a[i+1]</a:t>
              </a:r>
            </a:p>
          </p:txBody>
        </p:sp>
        <p:sp>
          <p:nvSpPr>
            <p:cNvPr id="196624" name="Text Box 25"/>
            <p:cNvSpPr txBox="1">
              <a:spLocks noChangeArrowheads="1"/>
            </p:cNvSpPr>
            <p:nvPr/>
          </p:nvSpPr>
          <p:spPr bwMode="auto">
            <a:xfrm>
              <a:off x="2256" y="177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196625" name="Text Box 26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196626" name="Text Box 27"/>
            <p:cNvSpPr txBox="1">
              <a:spLocks noChangeArrowheads="1"/>
            </p:cNvSpPr>
            <p:nvPr/>
          </p:nvSpPr>
          <p:spPr bwMode="auto">
            <a:xfrm>
              <a:off x="2304" y="2108"/>
              <a:ext cx="914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a[i]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a[i+1]</a:t>
              </a:r>
            </a:p>
          </p:txBody>
        </p:sp>
        <p:sp>
          <p:nvSpPr>
            <p:cNvPr id="196627" name="Text Box 28"/>
            <p:cNvSpPr txBox="1">
              <a:spLocks noChangeArrowheads="1"/>
            </p:cNvSpPr>
            <p:nvPr/>
          </p:nvSpPr>
          <p:spPr bwMode="auto">
            <a:xfrm>
              <a:off x="2208" y="2496"/>
              <a:ext cx="1365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输出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a[0] </a:t>
              </a:r>
              <a:r>
                <a:rPr lang="zh-CN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到 </a:t>
              </a: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a[n-1]</a:t>
              </a:r>
            </a:p>
          </p:txBody>
        </p:sp>
      </p:grpSp>
      <p:sp>
        <p:nvSpPr>
          <p:cNvPr id="441373" name="Text Box 29"/>
          <p:cNvSpPr txBox="1">
            <a:spLocks noChangeArrowheads="1"/>
          </p:cNvSpPr>
          <p:nvPr/>
        </p:nvSpPr>
        <p:spPr bwMode="auto">
          <a:xfrm>
            <a:off x="4194175" y="630238"/>
            <a:ext cx="4759325" cy="6154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void main()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a[10],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i,j,t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("Input 10 numbers:\n");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=0;i&lt;10;i++)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("%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d",&amp;a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]);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("\n");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for(j=0;j&lt;9;j++)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=0;i&lt;9-j;i++)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if(a[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]&gt;a[i+1])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         {t=a[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]; a[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]=a[i+1]; a[i+1]=t;}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("The sorted numbers:\n");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008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=0;i&lt;10;i++)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008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("%d ",a[</a:t>
            </a:r>
            <a:r>
              <a:rPr lang="en-US" altLang="zh-CN" sz="2400" dirty="0" err="1">
                <a:solidFill>
                  <a:srgbClr val="008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]);</a:t>
            </a:r>
            <a:endParaRPr lang="en-US" altLang="zh-CN" sz="2400" dirty="0">
              <a:solidFill>
                <a:srgbClr val="5490A8"/>
              </a:solidFill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7196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8"/>
          <p:cNvSpPr txBox="1">
            <a:spLocks noChangeArrowheads="1"/>
          </p:cNvSpPr>
          <p:nvPr/>
        </p:nvSpPr>
        <p:spPr bwMode="auto">
          <a:xfrm>
            <a:off x="277813" y="639763"/>
            <a:ext cx="44132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 用简单选择法对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个数排序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231775" y="1185863"/>
            <a:ext cx="8658225" cy="195897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排序过程：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）首先通过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次比较，从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个数中找出最小的， 将它与第一个数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 交换—</a:t>
            </a:r>
            <a:r>
              <a:rPr kumimoji="1" lang="zh-CN" altLang="zh-CN" sz="2000" b="1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第一趟选择排序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，结果</a:t>
            </a:r>
            <a:r>
              <a:rPr kumimoji="1" lang="zh-CN" altLang="zh-CN" sz="20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最小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的数被安置在第一个元素位置上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（2）再通过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n-2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次比较，从剩余的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个数中找出关键字</a:t>
            </a:r>
            <a:r>
              <a:rPr kumimoji="1" lang="zh-CN" altLang="zh-CN" sz="20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次小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的记录，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将它与第二个数交换—</a:t>
            </a:r>
            <a:r>
              <a:rPr kumimoji="1" lang="zh-CN" altLang="zh-CN" sz="2000" b="1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第二趟选择排序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（3）重复上述过程，共经过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趟排序后，排序结束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443433" name="Text Box 41"/>
          <p:cNvSpPr txBox="1">
            <a:spLocks noChangeArrowheads="1"/>
          </p:cNvSpPr>
          <p:nvPr/>
        </p:nvSpPr>
        <p:spPr bwMode="auto">
          <a:xfrm>
            <a:off x="2173288" y="3479800"/>
            <a:ext cx="5320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初始：   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[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49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38     65     97     76    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13 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27 ]</a:t>
            </a:r>
          </a:p>
        </p:txBody>
      </p:sp>
      <p:sp>
        <p:nvSpPr>
          <p:cNvPr id="443434" name="Text Box 42"/>
          <p:cNvSpPr txBox="1">
            <a:spLocks noChangeArrowheads="1"/>
          </p:cNvSpPr>
          <p:nvPr/>
        </p:nvSpPr>
        <p:spPr bwMode="auto">
          <a:xfrm>
            <a:off x="1577975" y="3479800"/>
            <a:ext cx="564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i=1</a:t>
            </a:r>
          </a:p>
        </p:txBody>
      </p:sp>
      <p:sp>
        <p:nvSpPr>
          <p:cNvPr id="443435" name="Text Box 43"/>
          <p:cNvSpPr txBox="1">
            <a:spLocks noChangeArrowheads="1"/>
          </p:cNvSpPr>
          <p:nvPr/>
        </p:nvSpPr>
        <p:spPr bwMode="auto">
          <a:xfrm>
            <a:off x="2173288" y="3944938"/>
            <a:ext cx="5320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一趟：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38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65     97     76     49    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27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]</a:t>
            </a:r>
          </a:p>
        </p:txBody>
      </p:sp>
      <p:sp>
        <p:nvSpPr>
          <p:cNvPr id="443436" name="Text Box 44"/>
          <p:cNvSpPr txBox="1">
            <a:spLocks noChangeArrowheads="1"/>
          </p:cNvSpPr>
          <p:nvPr/>
        </p:nvSpPr>
        <p:spPr bwMode="auto">
          <a:xfrm>
            <a:off x="1577975" y="3944938"/>
            <a:ext cx="6078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i=2</a:t>
            </a:r>
          </a:p>
        </p:txBody>
      </p:sp>
      <p:sp>
        <p:nvSpPr>
          <p:cNvPr id="443438" name="Text Box 46"/>
          <p:cNvSpPr txBox="1">
            <a:spLocks noChangeArrowheads="1"/>
          </p:cNvSpPr>
          <p:nvPr/>
        </p:nvSpPr>
        <p:spPr bwMode="auto">
          <a:xfrm>
            <a:off x="2173288" y="4411663"/>
            <a:ext cx="5383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二趟：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13      27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65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97     76     49    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38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]</a:t>
            </a:r>
          </a:p>
        </p:txBody>
      </p:sp>
      <p:sp>
        <p:nvSpPr>
          <p:cNvPr id="443444" name="Text Box 52"/>
          <p:cNvSpPr txBox="1">
            <a:spLocks noChangeArrowheads="1"/>
          </p:cNvSpPr>
          <p:nvPr/>
        </p:nvSpPr>
        <p:spPr bwMode="auto">
          <a:xfrm>
            <a:off x="2173288" y="4878388"/>
            <a:ext cx="5383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三趟：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13      27     38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97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76    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49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65 ]</a:t>
            </a:r>
          </a:p>
        </p:txBody>
      </p:sp>
      <p:sp>
        <p:nvSpPr>
          <p:cNvPr id="443450" name="Text Box 58"/>
          <p:cNvSpPr txBox="1">
            <a:spLocks noChangeArrowheads="1"/>
          </p:cNvSpPr>
          <p:nvPr/>
        </p:nvSpPr>
        <p:spPr bwMode="auto">
          <a:xfrm>
            <a:off x="2173288" y="5345113"/>
            <a:ext cx="5383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四趟：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13      27     38     49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76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97    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 65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]</a:t>
            </a:r>
          </a:p>
        </p:txBody>
      </p:sp>
      <p:sp>
        <p:nvSpPr>
          <p:cNvPr id="443456" name="Text Box 64"/>
          <p:cNvSpPr txBox="1">
            <a:spLocks noChangeArrowheads="1"/>
          </p:cNvSpPr>
          <p:nvPr/>
        </p:nvSpPr>
        <p:spPr bwMode="auto">
          <a:xfrm>
            <a:off x="2173288" y="5811838"/>
            <a:ext cx="5383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五趟：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13      27     38     49     65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</a:t>
            </a:r>
            <a:r>
              <a:rPr lang="en-US" altLang="zh-CN" sz="2000">
                <a:solidFill>
                  <a:srgbClr val="33CC33"/>
                </a:solidFill>
                <a:latin typeface="+mn-ea"/>
                <a:ea typeface="+mn-ea"/>
              </a:rPr>
              <a:t>97     76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]</a:t>
            </a:r>
          </a:p>
        </p:txBody>
      </p:sp>
      <p:sp>
        <p:nvSpPr>
          <p:cNvPr id="443461" name="Text Box 69"/>
          <p:cNvSpPr txBox="1">
            <a:spLocks noChangeArrowheads="1"/>
          </p:cNvSpPr>
          <p:nvPr/>
        </p:nvSpPr>
        <p:spPr bwMode="auto">
          <a:xfrm>
            <a:off x="2173288" y="6278563"/>
            <a:ext cx="5383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</a:rPr>
              <a:t>六趟：    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13      27     38     49     65     76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t>     [97 ]</a:t>
            </a:r>
          </a:p>
        </p:txBody>
      </p:sp>
      <p:sp>
        <p:nvSpPr>
          <p:cNvPr id="1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1236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3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3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 animBg="1" autoUpdateAnimBg="0"/>
      <p:bldP spid="443433" grpId="0" build="p" autoUpdateAnimBg="0"/>
      <p:bldP spid="443434" grpId="0" build="p" autoUpdateAnimBg="0"/>
      <p:bldP spid="443435" grpId="0" build="p" autoUpdateAnimBg="0"/>
      <p:bldP spid="443436" grpId="0" build="p" autoUpdateAnimBg="0"/>
      <p:bldP spid="443438" grpId="0" build="p" autoUpdateAnimBg="0"/>
      <p:bldP spid="443444" grpId="0" autoUpdateAnimBg="0"/>
      <p:bldP spid="443450" grpId="0" autoUpdateAnimBg="0"/>
      <p:bldP spid="443456" grpId="0" autoUpdateAnimBg="0"/>
      <p:bldP spid="44346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448" name="Group 8"/>
          <p:cNvGrpSpPr>
            <a:grpSpLocks/>
          </p:cNvGrpSpPr>
          <p:nvPr/>
        </p:nvGrpSpPr>
        <p:grpSpPr bwMode="auto">
          <a:xfrm>
            <a:off x="215900" y="922338"/>
            <a:ext cx="4476750" cy="4438650"/>
            <a:chOff x="1380" y="986"/>
            <a:chExt cx="2820" cy="2796"/>
          </a:xfrm>
        </p:grpSpPr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1392" y="986"/>
              <a:ext cx="2784" cy="2796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8666" name="Line 10"/>
            <p:cNvSpPr>
              <a:spLocks noChangeShapeType="1"/>
            </p:cNvSpPr>
            <p:nvPr/>
          </p:nvSpPr>
          <p:spPr bwMode="auto">
            <a:xfrm>
              <a:off x="1392" y="132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>
              <a:off x="1776" y="165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68" name="Line 12"/>
            <p:cNvSpPr>
              <a:spLocks noChangeShapeType="1"/>
            </p:cNvSpPr>
            <p:nvPr/>
          </p:nvSpPr>
          <p:spPr bwMode="auto">
            <a:xfrm>
              <a:off x="2124" y="224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69" name="Line 13"/>
            <p:cNvSpPr>
              <a:spLocks noChangeShapeType="1"/>
            </p:cNvSpPr>
            <p:nvPr/>
          </p:nvSpPr>
          <p:spPr bwMode="auto">
            <a:xfrm flipH="1">
              <a:off x="1776" y="1658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0" name="Line 14"/>
            <p:cNvSpPr>
              <a:spLocks noChangeShapeType="1"/>
            </p:cNvSpPr>
            <p:nvPr/>
          </p:nvSpPr>
          <p:spPr bwMode="auto">
            <a:xfrm flipH="1">
              <a:off x="2124" y="2258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1" name="Line 15"/>
            <p:cNvSpPr>
              <a:spLocks noChangeShapeType="1"/>
            </p:cNvSpPr>
            <p:nvPr/>
          </p:nvSpPr>
          <p:spPr bwMode="auto">
            <a:xfrm>
              <a:off x="2136" y="257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3192" y="259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 flipV="1">
              <a:off x="1764" y="285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4" name="Text Box 18"/>
            <p:cNvSpPr txBox="1">
              <a:spLocks noChangeArrowheads="1"/>
            </p:cNvSpPr>
            <p:nvPr/>
          </p:nvSpPr>
          <p:spPr bwMode="auto">
            <a:xfrm>
              <a:off x="1766" y="1043"/>
              <a:ext cx="1832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输入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n </a:t>
              </a:r>
              <a:r>
                <a:rPr lang="zh-CN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个数给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a[1] </a:t>
              </a:r>
              <a:r>
                <a:rPr lang="zh-CN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到 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a[n]</a:t>
              </a:r>
            </a:p>
          </p:txBody>
        </p:sp>
        <p:sp>
          <p:nvSpPr>
            <p:cNvPr id="198675" name="Text Box 19"/>
            <p:cNvSpPr txBox="1">
              <a:spLocks noChangeArrowheads="1"/>
            </p:cNvSpPr>
            <p:nvPr/>
          </p:nvSpPr>
          <p:spPr bwMode="auto">
            <a:xfrm>
              <a:off x="1958" y="1331"/>
              <a:ext cx="1130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for  i=1  to  n-1</a:t>
              </a:r>
            </a:p>
          </p:txBody>
        </p:sp>
        <p:sp>
          <p:nvSpPr>
            <p:cNvPr id="198676" name="Text Box 20"/>
            <p:cNvSpPr txBox="1">
              <a:spLocks noChangeArrowheads="1"/>
            </p:cNvSpPr>
            <p:nvPr/>
          </p:nvSpPr>
          <p:spPr bwMode="auto">
            <a:xfrm>
              <a:off x="2256" y="1982"/>
              <a:ext cx="1141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for  j=i+1  to  n</a:t>
              </a:r>
            </a:p>
          </p:txBody>
        </p:sp>
        <p:sp>
          <p:nvSpPr>
            <p:cNvPr id="198677" name="Line 21"/>
            <p:cNvSpPr>
              <a:spLocks noChangeShapeType="1"/>
            </p:cNvSpPr>
            <p:nvPr/>
          </p:nvSpPr>
          <p:spPr bwMode="auto">
            <a:xfrm>
              <a:off x="2112" y="2234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8" name="Line 22"/>
            <p:cNvSpPr>
              <a:spLocks noChangeShapeType="1"/>
            </p:cNvSpPr>
            <p:nvPr/>
          </p:nvSpPr>
          <p:spPr bwMode="auto">
            <a:xfrm flipV="1">
              <a:off x="3168" y="2234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79" name="Text Box 23"/>
            <p:cNvSpPr txBox="1">
              <a:spLocks noChangeArrowheads="1"/>
            </p:cNvSpPr>
            <p:nvPr/>
          </p:nvSpPr>
          <p:spPr bwMode="auto">
            <a:xfrm>
              <a:off x="2760" y="2258"/>
              <a:ext cx="721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a[j]&lt;a[k]</a:t>
              </a:r>
            </a:p>
          </p:txBody>
        </p:sp>
        <p:sp>
          <p:nvSpPr>
            <p:cNvPr id="198680" name="Text Box 24"/>
            <p:cNvSpPr txBox="1">
              <a:spLocks noChangeArrowheads="1"/>
            </p:cNvSpPr>
            <p:nvPr/>
          </p:nvSpPr>
          <p:spPr bwMode="auto">
            <a:xfrm>
              <a:off x="2148" y="2318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198681" name="Text Box 25"/>
            <p:cNvSpPr txBox="1">
              <a:spLocks noChangeArrowheads="1"/>
            </p:cNvSpPr>
            <p:nvPr/>
          </p:nvSpPr>
          <p:spPr bwMode="auto">
            <a:xfrm>
              <a:off x="3876" y="2318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198682" name="Text Box 26"/>
            <p:cNvSpPr txBox="1">
              <a:spLocks noChangeArrowheads="1"/>
            </p:cNvSpPr>
            <p:nvPr/>
          </p:nvSpPr>
          <p:spPr bwMode="auto">
            <a:xfrm>
              <a:off x="2196" y="2582"/>
              <a:ext cx="349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k=j</a:t>
              </a:r>
            </a:p>
          </p:txBody>
        </p:sp>
        <p:sp>
          <p:nvSpPr>
            <p:cNvPr id="198683" name="Text Box 27"/>
            <p:cNvSpPr txBox="1">
              <a:spLocks noChangeArrowheads="1"/>
            </p:cNvSpPr>
            <p:nvPr/>
          </p:nvSpPr>
          <p:spPr bwMode="auto">
            <a:xfrm>
              <a:off x="2124" y="3494"/>
              <a:ext cx="1220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a[1] </a:t>
              </a:r>
              <a:r>
                <a:rPr lang="zh-CN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到 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a[n]</a:t>
              </a:r>
            </a:p>
          </p:txBody>
        </p:sp>
        <p:sp>
          <p:nvSpPr>
            <p:cNvPr id="198684" name="Line 28"/>
            <p:cNvSpPr>
              <a:spLocks noChangeShapeType="1"/>
            </p:cNvSpPr>
            <p:nvPr/>
          </p:nvSpPr>
          <p:spPr bwMode="auto">
            <a:xfrm flipV="1">
              <a:off x="1764" y="196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85" name="Text Box 29"/>
            <p:cNvSpPr txBox="1">
              <a:spLocks noChangeArrowheads="1"/>
            </p:cNvSpPr>
            <p:nvPr/>
          </p:nvSpPr>
          <p:spPr bwMode="auto">
            <a:xfrm>
              <a:off x="2462" y="1679"/>
              <a:ext cx="340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k=i</a:t>
              </a:r>
            </a:p>
          </p:txBody>
        </p:sp>
        <p:sp>
          <p:nvSpPr>
            <p:cNvPr id="198686" name="Rectangle 30"/>
            <p:cNvSpPr>
              <a:spLocks noChangeArrowheads="1"/>
            </p:cNvSpPr>
            <p:nvPr/>
          </p:nvSpPr>
          <p:spPr bwMode="auto">
            <a:xfrm>
              <a:off x="2016" y="3127"/>
              <a:ext cx="78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a[i]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a[k]</a:t>
              </a:r>
            </a:p>
          </p:txBody>
        </p:sp>
        <p:sp>
          <p:nvSpPr>
            <p:cNvPr id="198687" name="Line 31"/>
            <p:cNvSpPr>
              <a:spLocks noChangeShapeType="1"/>
            </p:cNvSpPr>
            <p:nvPr/>
          </p:nvSpPr>
          <p:spPr bwMode="auto">
            <a:xfrm>
              <a:off x="1788" y="2868"/>
              <a:ext cx="1164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88" name="Line 32"/>
            <p:cNvSpPr>
              <a:spLocks noChangeShapeType="1"/>
            </p:cNvSpPr>
            <p:nvPr/>
          </p:nvSpPr>
          <p:spPr bwMode="auto">
            <a:xfrm flipV="1">
              <a:off x="2964" y="2856"/>
              <a:ext cx="121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89" name="Rectangle 33"/>
            <p:cNvSpPr>
              <a:spLocks noChangeArrowheads="1"/>
            </p:cNvSpPr>
            <p:nvPr/>
          </p:nvSpPr>
          <p:spPr bwMode="auto">
            <a:xfrm>
              <a:off x="2760" y="2867"/>
              <a:ext cx="471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i != k</a:t>
              </a:r>
            </a:p>
          </p:txBody>
        </p:sp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 flipV="1">
              <a:off x="1776" y="314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1896" y="290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198692" name="Text Box 36"/>
            <p:cNvSpPr txBox="1">
              <a:spLocks noChangeArrowheads="1"/>
            </p:cNvSpPr>
            <p:nvPr/>
          </p:nvSpPr>
          <p:spPr bwMode="auto">
            <a:xfrm>
              <a:off x="3816" y="290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198693" name="Line 37"/>
            <p:cNvSpPr>
              <a:spLocks noChangeShapeType="1"/>
            </p:cNvSpPr>
            <p:nvPr/>
          </p:nvSpPr>
          <p:spPr bwMode="auto">
            <a:xfrm flipH="1">
              <a:off x="2988" y="315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8694" name="Line 38"/>
            <p:cNvSpPr>
              <a:spLocks noChangeShapeType="1"/>
            </p:cNvSpPr>
            <p:nvPr/>
          </p:nvSpPr>
          <p:spPr bwMode="auto">
            <a:xfrm flipV="1">
              <a:off x="1380" y="3470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sp>
        <p:nvSpPr>
          <p:cNvPr id="445479" name="Text Box 39"/>
          <p:cNvSpPr txBox="1">
            <a:spLocks noChangeArrowheads="1"/>
          </p:cNvSpPr>
          <p:nvPr/>
        </p:nvSpPr>
        <p:spPr bwMode="auto">
          <a:xfrm>
            <a:off x="4029075" y="495300"/>
            <a:ext cx="4835525" cy="6388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void main()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a[11],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i,j,k,x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("Input 10 numbers:\n");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=1;i&lt;11;i++)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("%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d",&amp;a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]);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("\n");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=1;i&lt;10;i++)</a:t>
            </a:r>
            <a:endParaRPr lang="en-US" altLang="zh-CN" sz="2400" dirty="0">
              <a:solidFill>
                <a:srgbClr val="5490A8"/>
              </a:solidFill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{ k=</a:t>
            </a:r>
            <a:r>
              <a:rPr lang="en-US" altLang="zh-CN" sz="2400" dirty="0" err="1">
                <a:solidFill>
                  <a:srgbClr val="008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5490A8"/>
              </a:solidFill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for(j=i+1;j&lt;=10;j++)</a:t>
            </a:r>
            <a:endParaRPr lang="en-US" altLang="zh-CN" sz="2400" dirty="0">
              <a:solidFill>
                <a:srgbClr val="5490A8"/>
              </a:solidFill>
              <a:ea typeface="宋体" panose="02010600030101010101" pitchFamily="2" charset="-122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if(a[j]&lt;a[k])  k=j;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!=k)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      { x=a[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]; a[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]=a[k]; a[k]=x;}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}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("The sorted numbers:\n");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=1;i&lt;11;i++)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("%d ",a[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]);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1002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7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1203327"/>
            <a:ext cx="8836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二维数组的定义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定义的一般形式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类型说明符  数组名</a:t>
            </a: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[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常量表达式</a:t>
            </a: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][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常量表达式</a:t>
            </a:r>
            <a:r>
              <a:rPr lang="en-US" altLang="zh-CN" sz="2800" dirty="0">
                <a:solidFill>
                  <a:srgbClr val="3366CC"/>
                </a:solidFill>
                <a:latin typeface="+mn-ea"/>
                <a:ea typeface="+mn-ea"/>
              </a:rPr>
              <a:t>]</a:t>
            </a:r>
            <a:r>
              <a:rPr lang="zh-CN" altLang="en-US" sz="2800" dirty="0">
                <a:solidFill>
                  <a:srgbClr val="3366CC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447496" name="AutoShape 8"/>
          <p:cNvSpPr>
            <a:spLocks noChangeArrowheads="1"/>
          </p:cNvSpPr>
          <p:nvPr/>
        </p:nvSpPr>
        <p:spPr bwMode="auto">
          <a:xfrm>
            <a:off x="5078214" y="1220098"/>
            <a:ext cx="1121172" cy="652255"/>
          </a:xfrm>
          <a:prstGeom prst="wedgeEllipseCallout">
            <a:avLst>
              <a:gd name="adj1" fmla="val -24708"/>
              <a:gd name="adj2" fmla="val 108824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行数</a:t>
            </a:r>
          </a:p>
        </p:txBody>
      </p:sp>
      <p:sp>
        <p:nvSpPr>
          <p:cNvPr id="447497" name="AutoShape 9"/>
          <p:cNvSpPr>
            <a:spLocks noChangeArrowheads="1"/>
          </p:cNvSpPr>
          <p:nvPr/>
        </p:nvSpPr>
        <p:spPr bwMode="auto">
          <a:xfrm>
            <a:off x="6900664" y="1235973"/>
            <a:ext cx="1121172" cy="652255"/>
          </a:xfrm>
          <a:prstGeom prst="wedgeEllipseCallout">
            <a:avLst>
              <a:gd name="adj1" fmla="val -26889"/>
              <a:gd name="adj2" fmla="val 105639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列数</a:t>
            </a:r>
          </a:p>
        </p:txBody>
      </p:sp>
      <p:sp>
        <p:nvSpPr>
          <p:cNvPr id="447498" name="AutoShape 10"/>
          <p:cNvSpPr>
            <a:spLocks noChangeArrowheads="1"/>
          </p:cNvSpPr>
          <p:nvPr/>
        </p:nvSpPr>
        <p:spPr bwMode="auto">
          <a:xfrm>
            <a:off x="4477148" y="1156806"/>
            <a:ext cx="4294981" cy="652255"/>
          </a:xfrm>
          <a:prstGeom prst="wedgeEllipseCallout">
            <a:avLst>
              <a:gd name="adj1" fmla="val -13134"/>
              <a:gd name="adj2" fmla="val 112009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元素个数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=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行数*列数</a:t>
            </a: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3059113" y="2747963"/>
            <a:ext cx="3994150" cy="1590675"/>
          </a:xfrm>
          <a:prstGeom prst="rect">
            <a:avLst/>
          </a:prstGeom>
          <a:solidFill>
            <a:srgbClr val="FFCCFF">
              <a:alpha val="50195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int a[3][4]; 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float b[2][5];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int c[2][3][4];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5490A8"/>
                </a:solidFill>
                <a:latin typeface="+mn-ea"/>
                <a:ea typeface="+mn-ea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int a[3,4];</a:t>
            </a:r>
            <a:r>
              <a:rPr lang="en-US" altLang="zh-CN" sz="2400">
                <a:solidFill>
                  <a:srgbClr val="5490A8"/>
                </a:solidFill>
                <a:latin typeface="+mn-ea"/>
                <a:ea typeface="+mn-ea"/>
              </a:rPr>
              <a:t>           (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5490A8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-17462" y="2647953"/>
            <a:ext cx="77597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数组元素的存放顺序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原因:内存是一维的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二维数组：按行序优先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多维数组：最右下标变化最快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47529" name="Group 41"/>
          <p:cNvGrpSpPr>
            <a:grpSpLocks/>
          </p:cNvGrpSpPr>
          <p:nvPr/>
        </p:nvGrpSpPr>
        <p:grpSpPr bwMode="auto">
          <a:xfrm>
            <a:off x="344488" y="4364038"/>
            <a:ext cx="5483225" cy="2305050"/>
            <a:chOff x="217" y="2749"/>
            <a:chExt cx="3454" cy="1452"/>
          </a:xfrm>
        </p:grpSpPr>
        <p:grpSp>
          <p:nvGrpSpPr>
            <p:cNvPr id="199750" name="Group 40"/>
            <p:cNvGrpSpPr>
              <a:grpSpLocks/>
            </p:cNvGrpSpPr>
            <p:nvPr/>
          </p:nvGrpSpPr>
          <p:grpSpPr bwMode="auto">
            <a:xfrm>
              <a:off x="997" y="2749"/>
              <a:ext cx="2674" cy="1452"/>
              <a:chOff x="1892" y="2740"/>
              <a:chExt cx="2674" cy="1452"/>
            </a:xfrm>
          </p:grpSpPr>
          <p:sp>
            <p:nvSpPr>
              <p:cNvPr id="199755" name="AutoShape 16"/>
              <p:cNvSpPr>
                <a:spLocks noChangeArrowheads="1"/>
              </p:cNvSpPr>
              <p:nvPr/>
            </p:nvSpPr>
            <p:spPr bwMode="auto">
              <a:xfrm>
                <a:off x="1892" y="2779"/>
                <a:ext cx="1169" cy="354"/>
              </a:xfrm>
              <a:prstGeom prst="wedgeEllipseCallout">
                <a:avLst>
                  <a:gd name="adj1" fmla="val 57574"/>
                  <a:gd name="adj2" fmla="val 9434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int a[3][2]</a:t>
                </a:r>
              </a:p>
            </p:txBody>
          </p:sp>
          <p:sp>
            <p:nvSpPr>
              <p:cNvPr id="199756" name="Rectangle 17"/>
              <p:cNvSpPr>
                <a:spLocks noChangeArrowheads="1"/>
              </p:cNvSpPr>
              <p:nvPr/>
            </p:nvSpPr>
            <p:spPr bwMode="auto">
              <a:xfrm>
                <a:off x="3290" y="2740"/>
                <a:ext cx="1267" cy="14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66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99757" name="Line 18"/>
              <p:cNvSpPr>
                <a:spLocks noChangeShapeType="1"/>
              </p:cNvSpPr>
              <p:nvPr/>
            </p:nvSpPr>
            <p:spPr bwMode="auto">
              <a:xfrm>
                <a:off x="3279" y="2985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9758" name="Line 19"/>
              <p:cNvSpPr>
                <a:spLocks noChangeShapeType="1"/>
              </p:cNvSpPr>
              <p:nvPr/>
            </p:nvSpPr>
            <p:spPr bwMode="auto">
              <a:xfrm>
                <a:off x="3308" y="3203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9759" name="Line 20"/>
              <p:cNvSpPr>
                <a:spLocks noChangeShapeType="1"/>
              </p:cNvSpPr>
              <p:nvPr/>
            </p:nvSpPr>
            <p:spPr bwMode="auto">
              <a:xfrm>
                <a:off x="3281" y="3450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9760" name="Line 21"/>
              <p:cNvSpPr>
                <a:spLocks noChangeShapeType="1"/>
              </p:cNvSpPr>
              <p:nvPr/>
            </p:nvSpPr>
            <p:spPr bwMode="auto">
              <a:xfrm>
                <a:off x="3299" y="3700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9761" name="Line 22"/>
              <p:cNvSpPr>
                <a:spLocks noChangeShapeType="1"/>
              </p:cNvSpPr>
              <p:nvPr/>
            </p:nvSpPr>
            <p:spPr bwMode="auto">
              <a:xfrm>
                <a:off x="3281" y="3929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9762" name="Text Box 23"/>
              <p:cNvSpPr txBox="1">
                <a:spLocks noChangeArrowheads="1"/>
              </p:cNvSpPr>
              <p:nvPr/>
            </p:nvSpPr>
            <p:spPr bwMode="auto">
              <a:xfrm>
                <a:off x="3683" y="2980"/>
                <a:ext cx="58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FF00FF"/>
                    </a:solidFill>
                    <a:latin typeface="+mn-ea"/>
                    <a:ea typeface="+mn-ea"/>
                  </a:rPr>
                  <a:t>0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][1]</a:t>
                </a:r>
              </a:p>
            </p:txBody>
          </p:sp>
          <p:sp>
            <p:nvSpPr>
              <p:cNvPr id="199763" name="Text Box 24"/>
              <p:cNvSpPr txBox="1">
                <a:spLocks noChangeArrowheads="1"/>
              </p:cNvSpPr>
              <p:nvPr/>
            </p:nvSpPr>
            <p:spPr bwMode="auto">
              <a:xfrm>
                <a:off x="3683" y="3220"/>
                <a:ext cx="58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33CC33"/>
                    </a:solidFill>
                    <a:latin typeface="+mn-ea"/>
                    <a:ea typeface="+mn-ea"/>
                  </a:rPr>
                  <a:t>1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][0]</a:t>
                </a:r>
              </a:p>
            </p:txBody>
          </p:sp>
          <p:sp>
            <p:nvSpPr>
              <p:cNvPr id="199764" name="Text Box 25"/>
              <p:cNvSpPr txBox="1">
                <a:spLocks noChangeArrowheads="1"/>
              </p:cNvSpPr>
              <p:nvPr/>
            </p:nvSpPr>
            <p:spPr bwMode="auto">
              <a:xfrm>
                <a:off x="3683" y="34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33CC33"/>
                    </a:solidFill>
                    <a:latin typeface="+mn-ea"/>
                    <a:ea typeface="+mn-ea"/>
                  </a:rPr>
                  <a:t>1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][1]</a:t>
                </a:r>
              </a:p>
            </p:txBody>
          </p:sp>
          <p:sp>
            <p:nvSpPr>
              <p:cNvPr id="199765" name="Text Box 26"/>
              <p:cNvSpPr txBox="1">
                <a:spLocks noChangeArrowheads="1"/>
              </p:cNvSpPr>
              <p:nvPr/>
            </p:nvSpPr>
            <p:spPr bwMode="auto">
              <a:xfrm>
                <a:off x="3683" y="3700"/>
                <a:ext cx="6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][0]</a:t>
                </a:r>
              </a:p>
            </p:txBody>
          </p:sp>
          <p:sp>
            <p:nvSpPr>
              <p:cNvPr id="199766" name="Text Box 27"/>
              <p:cNvSpPr txBox="1">
                <a:spLocks noChangeArrowheads="1"/>
              </p:cNvSpPr>
              <p:nvPr/>
            </p:nvSpPr>
            <p:spPr bwMode="auto">
              <a:xfrm>
                <a:off x="3683" y="3940"/>
                <a:ext cx="5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][1]</a:t>
                </a:r>
              </a:p>
            </p:txBody>
          </p:sp>
          <p:grpSp>
            <p:nvGrpSpPr>
              <p:cNvPr id="199767" name="Group 28"/>
              <p:cNvGrpSpPr>
                <a:grpSpLocks/>
              </p:cNvGrpSpPr>
              <p:nvPr/>
            </p:nvGrpSpPr>
            <p:grpSpPr bwMode="auto">
              <a:xfrm>
                <a:off x="3107" y="2765"/>
                <a:ext cx="221" cy="1427"/>
                <a:chOff x="1403" y="380"/>
                <a:chExt cx="221" cy="1427"/>
              </a:xfrm>
            </p:grpSpPr>
            <p:sp>
              <p:nvSpPr>
                <p:cNvPr id="1997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21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0</a:t>
                  </a:r>
                </a:p>
              </p:txBody>
            </p:sp>
            <p:sp>
              <p:nvSpPr>
                <p:cNvPr id="1997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8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9977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4</a:t>
                  </a:r>
                </a:p>
              </p:txBody>
            </p:sp>
            <p:sp>
              <p:nvSpPr>
                <p:cNvPr id="1997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5</a:t>
                  </a:r>
                </a:p>
              </p:txBody>
            </p:sp>
            <p:sp>
              <p:nvSpPr>
                <p:cNvPr id="19977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1997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3</a:t>
                  </a:r>
                </a:p>
              </p:txBody>
            </p:sp>
          </p:grpSp>
          <p:sp>
            <p:nvSpPr>
              <p:cNvPr id="199768" name="Text Box 35"/>
              <p:cNvSpPr txBox="1">
                <a:spLocks noChangeArrowheads="1"/>
              </p:cNvSpPr>
              <p:nvPr/>
            </p:nvSpPr>
            <p:spPr bwMode="auto">
              <a:xfrm>
                <a:off x="3683" y="2740"/>
                <a:ext cx="6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</a:t>
                </a:r>
                <a:r>
                  <a:rPr lang="en-US" altLang="zh-CN" sz="2000" b="0">
                    <a:solidFill>
                      <a:srgbClr val="FF00FF"/>
                    </a:solidFill>
                    <a:latin typeface="+mn-ea"/>
                    <a:ea typeface="+mn-ea"/>
                  </a:rPr>
                  <a:t>0</a:t>
                </a: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][0]</a:t>
                </a:r>
              </a:p>
            </p:txBody>
          </p:sp>
        </p:grpSp>
        <p:grpSp>
          <p:nvGrpSpPr>
            <p:cNvPr id="199751" name="Group 36"/>
            <p:cNvGrpSpPr>
              <a:grpSpLocks/>
            </p:cNvGrpSpPr>
            <p:nvPr/>
          </p:nvGrpSpPr>
          <p:grpSpPr bwMode="auto">
            <a:xfrm>
              <a:off x="217" y="3142"/>
              <a:ext cx="1321" cy="640"/>
              <a:chOff x="1187" y="3309"/>
              <a:chExt cx="1321" cy="640"/>
            </a:xfrm>
          </p:grpSpPr>
          <p:sp>
            <p:nvSpPr>
              <p:cNvPr id="199752" name="Text Box 37"/>
              <p:cNvSpPr txBox="1">
                <a:spLocks noChangeArrowheads="1"/>
              </p:cNvSpPr>
              <p:nvPr/>
            </p:nvSpPr>
            <p:spPr bwMode="auto">
              <a:xfrm>
                <a:off x="1231" y="3309"/>
                <a:ext cx="1277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a[0][0]     a[0][1]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a[1][0]     a[1][1]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a[2][0]     a[2][1]</a:t>
                </a:r>
              </a:p>
            </p:txBody>
          </p:sp>
          <p:sp>
            <p:nvSpPr>
              <p:cNvPr id="199753" name="AutoShape 38"/>
              <p:cNvSpPr>
                <a:spLocks/>
              </p:cNvSpPr>
              <p:nvPr/>
            </p:nvSpPr>
            <p:spPr bwMode="auto">
              <a:xfrm>
                <a:off x="1187" y="3381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99754" name="AutoShape 39"/>
              <p:cNvSpPr>
                <a:spLocks/>
              </p:cNvSpPr>
              <p:nvPr/>
            </p:nvSpPr>
            <p:spPr bwMode="auto">
              <a:xfrm>
                <a:off x="2392" y="3394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47586" name="Group 98"/>
          <p:cNvGrpSpPr>
            <a:grpSpLocks/>
          </p:cNvGrpSpPr>
          <p:nvPr/>
        </p:nvGrpSpPr>
        <p:grpSpPr bwMode="auto">
          <a:xfrm>
            <a:off x="4135438" y="279400"/>
            <a:ext cx="4811712" cy="6581775"/>
            <a:chOff x="2605" y="176"/>
            <a:chExt cx="3031" cy="4146"/>
          </a:xfrm>
        </p:grpSpPr>
        <p:sp>
          <p:nvSpPr>
            <p:cNvPr id="199695" name="AutoShape 43"/>
            <p:cNvSpPr>
              <a:spLocks noChangeArrowheads="1"/>
            </p:cNvSpPr>
            <p:nvPr/>
          </p:nvSpPr>
          <p:spPr bwMode="auto">
            <a:xfrm>
              <a:off x="2605" y="734"/>
              <a:ext cx="1318" cy="327"/>
            </a:xfrm>
            <a:prstGeom prst="wedgeEllipseCallout">
              <a:avLst>
                <a:gd name="adj1" fmla="val 59106"/>
                <a:gd name="adj2" fmla="val 9613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int c[2][3][4]</a:t>
              </a:r>
            </a:p>
          </p:txBody>
        </p:sp>
        <p:sp>
          <p:nvSpPr>
            <p:cNvPr id="199696" name="Rectangle 44"/>
            <p:cNvSpPr>
              <a:spLocks noChangeArrowheads="1"/>
            </p:cNvSpPr>
            <p:nvPr/>
          </p:nvSpPr>
          <p:spPr bwMode="auto">
            <a:xfrm>
              <a:off x="4281" y="232"/>
              <a:ext cx="1344" cy="40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9697" name="Line 45"/>
            <p:cNvSpPr>
              <a:spLocks noChangeShapeType="1"/>
            </p:cNvSpPr>
            <p:nvPr/>
          </p:nvSpPr>
          <p:spPr bwMode="auto">
            <a:xfrm>
              <a:off x="4281" y="42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698" name="Line 46"/>
            <p:cNvSpPr>
              <a:spLocks noChangeShapeType="1"/>
            </p:cNvSpPr>
            <p:nvPr/>
          </p:nvSpPr>
          <p:spPr bwMode="auto">
            <a:xfrm>
              <a:off x="4292" y="58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699" name="Line 47"/>
            <p:cNvSpPr>
              <a:spLocks noChangeShapeType="1"/>
            </p:cNvSpPr>
            <p:nvPr/>
          </p:nvSpPr>
          <p:spPr bwMode="auto">
            <a:xfrm>
              <a:off x="4292" y="75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0" name="Line 48"/>
            <p:cNvSpPr>
              <a:spLocks noChangeShapeType="1"/>
            </p:cNvSpPr>
            <p:nvPr/>
          </p:nvSpPr>
          <p:spPr bwMode="auto">
            <a:xfrm>
              <a:off x="4292" y="92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1" name="Line 49"/>
            <p:cNvSpPr>
              <a:spLocks noChangeShapeType="1"/>
            </p:cNvSpPr>
            <p:nvPr/>
          </p:nvSpPr>
          <p:spPr bwMode="auto">
            <a:xfrm>
              <a:off x="4292" y="109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2" name="Line 50"/>
            <p:cNvSpPr>
              <a:spLocks noChangeShapeType="1"/>
            </p:cNvSpPr>
            <p:nvPr/>
          </p:nvSpPr>
          <p:spPr bwMode="auto">
            <a:xfrm>
              <a:off x="4292" y="126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3" name="Line 51"/>
            <p:cNvSpPr>
              <a:spLocks noChangeShapeType="1"/>
            </p:cNvSpPr>
            <p:nvPr/>
          </p:nvSpPr>
          <p:spPr bwMode="auto">
            <a:xfrm>
              <a:off x="4292" y="143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4" name="Line 52"/>
            <p:cNvSpPr>
              <a:spLocks noChangeShapeType="1"/>
            </p:cNvSpPr>
            <p:nvPr/>
          </p:nvSpPr>
          <p:spPr bwMode="auto">
            <a:xfrm>
              <a:off x="4292" y="160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5" name="Line 53"/>
            <p:cNvSpPr>
              <a:spLocks noChangeShapeType="1"/>
            </p:cNvSpPr>
            <p:nvPr/>
          </p:nvSpPr>
          <p:spPr bwMode="auto">
            <a:xfrm>
              <a:off x="4292" y="1770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6" name="Line 54"/>
            <p:cNvSpPr>
              <a:spLocks noChangeShapeType="1"/>
            </p:cNvSpPr>
            <p:nvPr/>
          </p:nvSpPr>
          <p:spPr bwMode="auto">
            <a:xfrm>
              <a:off x="4292" y="193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7" name="Line 55"/>
            <p:cNvSpPr>
              <a:spLocks noChangeShapeType="1"/>
            </p:cNvSpPr>
            <p:nvPr/>
          </p:nvSpPr>
          <p:spPr bwMode="auto">
            <a:xfrm>
              <a:off x="4292" y="210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8" name="Line 56"/>
            <p:cNvSpPr>
              <a:spLocks noChangeShapeType="1"/>
            </p:cNvSpPr>
            <p:nvPr/>
          </p:nvSpPr>
          <p:spPr bwMode="auto">
            <a:xfrm>
              <a:off x="4292" y="2276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09" name="Line 57"/>
            <p:cNvSpPr>
              <a:spLocks noChangeShapeType="1"/>
            </p:cNvSpPr>
            <p:nvPr/>
          </p:nvSpPr>
          <p:spPr bwMode="auto">
            <a:xfrm>
              <a:off x="4292" y="244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0" name="Line 58"/>
            <p:cNvSpPr>
              <a:spLocks noChangeShapeType="1"/>
            </p:cNvSpPr>
            <p:nvPr/>
          </p:nvSpPr>
          <p:spPr bwMode="auto">
            <a:xfrm>
              <a:off x="4292" y="261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1" name="Line 59"/>
            <p:cNvSpPr>
              <a:spLocks noChangeShapeType="1"/>
            </p:cNvSpPr>
            <p:nvPr/>
          </p:nvSpPr>
          <p:spPr bwMode="auto">
            <a:xfrm>
              <a:off x="4292" y="278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2" name="Line 60"/>
            <p:cNvSpPr>
              <a:spLocks noChangeShapeType="1"/>
            </p:cNvSpPr>
            <p:nvPr/>
          </p:nvSpPr>
          <p:spPr bwMode="auto">
            <a:xfrm>
              <a:off x="4292" y="295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3" name="Line 61"/>
            <p:cNvSpPr>
              <a:spLocks noChangeShapeType="1"/>
            </p:cNvSpPr>
            <p:nvPr/>
          </p:nvSpPr>
          <p:spPr bwMode="auto">
            <a:xfrm>
              <a:off x="4292" y="311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4" name="Line 62"/>
            <p:cNvSpPr>
              <a:spLocks noChangeShapeType="1"/>
            </p:cNvSpPr>
            <p:nvPr/>
          </p:nvSpPr>
          <p:spPr bwMode="auto">
            <a:xfrm>
              <a:off x="4292" y="328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5" name="Line 63"/>
            <p:cNvSpPr>
              <a:spLocks noChangeShapeType="1"/>
            </p:cNvSpPr>
            <p:nvPr/>
          </p:nvSpPr>
          <p:spPr bwMode="auto">
            <a:xfrm>
              <a:off x="4292" y="345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6" name="Line 64"/>
            <p:cNvSpPr>
              <a:spLocks noChangeShapeType="1"/>
            </p:cNvSpPr>
            <p:nvPr/>
          </p:nvSpPr>
          <p:spPr bwMode="auto">
            <a:xfrm>
              <a:off x="4292" y="362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7" name="Line 65"/>
            <p:cNvSpPr>
              <a:spLocks noChangeShapeType="1"/>
            </p:cNvSpPr>
            <p:nvPr/>
          </p:nvSpPr>
          <p:spPr bwMode="auto">
            <a:xfrm>
              <a:off x="4292" y="379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8" name="Line 66"/>
            <p:cNvSpPr>
              <a:spLocks noChangeShapeType="1"/>
            </p:cNvSpPr>
            <p:nvPr/>
          </p:nvSpPr>
          <p:spPr bwMode="auto">
            <a:xfrm>
              <a:off x="4292" y="396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9719" name="Line 67"/>
            <p:cNvSpPr>
              <a:spLocks noChangeShapeType="1"/>
            </p:cNvSpPr>
            <p:nvPr/>
          </p:nvSpPr>
          <p:spPr bwMode="auto">
            <a:xfrm>
              <a:off x="4292" y="413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grpSp>
          <p:nvGrpSpPr>
            <p:cNvPr id="199720" name="Group 68"/>
            <p:cNvGrpSpPr>
              <a:grpSpLocks/>
            </p:cNvGrpSpPr>
            <p:nvPr/>
          </p:nvGrpSpPr>
          <p:grpSpPr bwMode="auto">
            <a:xfrm>
              <a:off x="4062" y="176"/>
              <a:ext cx="372" cy="4089"/>
              <a:chOff x="3954" y="176"/>
              <a:chExt cx="372" cy="4089"/>
            </a:xfrm>
          </p:grpSpPr>
          <p:sp>
            <p:nvSpPr>
              <p:cNvPr id="199746" name="Text Box 69"/>
              <p:cNvSpPr txBox="1">
                <a:spLocks noChangeArrowheads="1"/>
              </p:cNvSpPr>
              <p:nvPr/>
            </p:nvSpPr>
            <p:spPr bwMode="auto">
              <a:xfrm>
                <a:off x="4025" y="176"/>
                <a:ext cx="202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199747" name="Text Box 70"/>
              <p:cNvSpPr txBox="1">
                <a:spLocks noChangeArrowheads="1"/>
              </p:cNvSpPr>
              <p:nvPr/>
            </p:nvSpPr>
            <p:spPr bwMode="auto">
              <a:xfrm>
                <a:off x="4025" y="871"/>
                <a:ext cx="199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7</a:t>
                </a:r>
              </a:p>
            </p:txBody>
          </p:sp>
          <p:sp>
            <p:nvSpPr>
              <p:cNvPr id="199748" name="Text Box 71"/>
              <p:cNvSpPr txBox="1">
                <a:spLocks noChangeArrowheads="1"/>
              </p:cNvSpPr>
              <p:nvPr/>
            </p:nvSpPr>
            <p:spPr bwMode="auto">
              <a:xfrm>
                <a:off x="4035" y="1726"/>
                <a:ext cx="291" cy="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………...</a:t>
                </a:r>
              </a:p>
            </p:txBody>
          </p:sp>
          <p:sp>
            <p:nvSpPr>
              <p:cNvPr id="199749" name="Text Box 72"/>
              <p:cNvSpPr txBox="1">
                <a:spLocks noChangeArrowheads="1"/>
              </p:cNvSpPr>
              <p:nvPr/>
            </p:nvSpPr>
            <p:spPr bwMode="auto">
              <a:xfrm>
                <a:off x="3954" y="3509"/>
                <a:ext cx="285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20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21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22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+mn-ea"/>
                    <a:ea typeface="+mn-ea"/>
                  </a:rPr>
                  <a:t>23</a:t>
                </a:r>
              </a:p>
            </p:txBody>
          </p:sp>
        </p:grpSp>
        <p:grpSp>
          <p:nvGrpSpPr>
            <p:cNvPr id="199721" name="Group 73"/>
            <p:cNvGrpSpPr>
              <a:grpSpLocks/>
            </p:cNvGrpSpPr>
            <p:nvPr/>
          </p:nvGrpSpPr>
          <p:grpSpPr bwMode="auto">
            <a:xfrm>
              <a:off x="4611" y="194"/>
              <a:ext cx="744" cy="4128"/>
              <a:chOff x="3975" y="194"/>
              <a:chExt cx="744" cy="4128"/>
            </a:xfrm>
          </p:grpSpPr>
          <p:sp>
            <p:nvSpPr>
              <p:cNvPr id="199722" name="Text Box 74"/>
              <p:cNvSpPr txBox="1">
                <a:spLocks noChangeArrowheads="1"/>
              </p:cNvSpPr>
              <p:nvPr/>
            </p:nvSpPr>
            <p:spPr bwMode="auto">
              <a:xfrm>
                <a:off x="3975" y="194"/>
                <a:ext cx="7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  <a:latin typeface="+mn-ea"/>
                    <a:ea typeface="+mn-ea"/>
                  </a:rPr>
                  <a:t>c[0][0][0]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23" name="Text Box 75"/>
              <p:cNvSpPr txBox="1">
                <a:spLocks noChangeArrowheads="1"/>
              </p:cNvSpPr>
              <p:nvPr/>
            </p:nvSpPr>
            <p:spPr bwMode="auto">
              <a:xfrm>
                <a:off x="3975" y="368"/>
                <a:ext cx="7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  <a:latin typeface="+mn-ea"/>
                    <a:ea typeface="+mn-ea"/>
                  </a:rPr>
                  <a:t>c[0][0][1]</a:t>
                </a:r>
              </a:p>
            </p:txBody>
          </p:sp>
          <p:sp>
            <p:nvSpPr>
              <p:cNvPr id="199724" name="Text Box 76"/>
              <p:cNvSpPr txBox="1">
                <a:spLocks noChangeArrowheads="1"/>
              </p:cNvSpPr>
              <p:nvPr/>
            </p:nvSpPr>
            <p:spPr bwMode="auto">
              <a:xfrm>
                <a:off x="3975" y="537"/>
                <a:ext cx="74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  <a:latin typeface="+mn-ea"/>
                    <a:ea typeface="+mn-ea"/>
                  </a:rPr>
                  <a:t>c[0][0][2]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25" name="Text Box 77"/>
              <p:cNvSpPr txBox="1">
                <a:spLocks noChangeArrowheads="1"/>
              </p:cNvSpPr>
              <p:nvPr/>
            </p:nvSpPr>
            <p:spPr bwMode="auto">
              <a:xfrm>
                <a:off x="3975" y="706"/>
                <a:ext cx="74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  <a:latin typeface="+mn-ea"/>
                    <a:ea typeface="+mn-ea"/>
                  </a:rPr>
                  <a:t>c[0][0][3]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26" name="Text Box 78"/>
              <p:cNvSpPr txBox="1">
                <a:spLocks noChangeArrowheads="1"/>
              </p:cNvSpPr>
              <p:nvPr/>
            </p:nvSpPr>
            <p:spPr bwMode="auto">
              <a:xfrm>
                <a:off x="3975" y="87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669900"/>
                    </a:solidFill>
                    <a:latin typeface="+mn-ea"/>
                    <a:ea typeface="+mn-ea"/>
                  </a:rPr>
                  <a:t>c[0][1][0]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27" name="Text Box 79"/>
              <p:cNvSpPr txBox="1">
                <a:spLocks noChangeArrowheads="1"/>
              </p:cNvSpPr>
              <p:nvPr/>
            </p:nvSpPr>
            <p:spPr bwMode="auto">
              <a:xfrm>
                <a:off x="3975" y="104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669900"/>
                    </a:solidFill>
                    <a:latin typeface="+mn-ea"/>
                    <a:ea typeface="+mn-ea"/>
                  </a:rPr>
                  <a:t>c[0][1][1]</a:t>
                </a:r>
              </a:p>
            </p:txBody>
          </p:sp>
          <p:sp>
            <p:nvSpPr>
              <p:cNvPr id="199728" name="Text Box 80"/>
              <p:cNvSpPr txBox="1">
                <a:spLocks noChangeArrowheads="1"/>
              </p:cNvSpPr>
              <p:nvPr/>
            </p:nvSpPr>
            <p:spPr bwMode="auto">
              <a:xfrm>
                <a:off x="3975" y="1214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669900"/>
                    </a:solidFill>
                    <a:latin typeface="+mn-ea"/>
                    <a:ea typeface="+mn-ea"/>
                  </a:rPr>
                  <a:t>c[0][1][2]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29" name="Text Box 81"/>
              <p:cNvSpPr txBox="1">
                <a:spLocks noChangeArrowheads="1"/>
              </p:cNvSpPr>
              <p:nvPr/>
            </p:nvSpPr>
            <p:spPr bwMode="auto">
              <a:xfrm>
                <a:off x="3975" y="1383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669900"/>
                    </a:solidFill>
                    <a:latin typeface="+mn-ea"/>
                    <a:ea typeface="+mn-ea"/>
                  </a:rPr>
                  <a:t>c[0][1][3]</a:t>
                </a:r>
              </a:p>
            </p:txBody>
          </p:sp>
          <p:sp>
            <p:nvSpPr>
              <p:cNvPr id="199730" name="Text Box 82"/>
              <p:cNvSpPr txBox="1">
                <a:spLocks noChangeArrowheads="1"/>
              </p:cNvSpPr>
              <p:nvPr/>
            </p:nvSpPr>
            <p:spPr bwMode="auto">
              <a:xfrm>
                <a:off x="3975" y="1552"/>
                <a:ext cx="74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9900"/>
                    </a:solidFill>
                    <a:latin typeface="+mn-ea"/>
                    <a:ea typeface="+mn-ea"/>
                  </a:rPr>
                  <a:t>c[0][2][0]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1" name="Text Box 83"/>
              <p:cNvSpPr txBox="1">
                <a:spLocks noChangeArrowheads="1"/>
              </p:cNvSpPr>
              <p:nvPr/>
            </p:nvSpPr>
            <p:spPr bwMode="auto">
              <a:xfrm>
                <a:off x="3975" y="1721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9900"/>
                    </a:solidFill>
                    <a:latin typeface="+mn-ea"/>
                    <a:ea typeface="+mn-ea"/>
                  </a:rPr>
                  <a:t>c[0][2][1]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2" name="Text Box 84"/>
              <p:cNvSpPr txBox="1">
                <a:spLocks noChangeArrowheads="1"/>
              </p:cNvSpPr>
              <p:nvPr/>
            </p:nvSpPr>
            <p:spPr bwMode="auto">
              <a:xfrm>
                <a:off x="3975" y="1890"/>
                <a:ext cx="7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9900"/>
                    </a:solidFill>
                    <a:latin typeface="+mn-ea"/>
                    <a:ea typeface="+mn-ea"/>
                  </a:rPr>
                  <a:t>c[0][2][2]</a:t>
                </a:r>
              </a:p>
            </p:txBody>
          </p:sp>
          <p:sp>
            <p:nvSpPr>
              <p:cNvPr id="199733" name="Text Box 85"/>
              <p:cNvSpPr txBox="1">
                <a:spLocks noChangeArrowheads="1"/>
              </p:cNvSpPr>
              <p:nvPr/>
            </p:nvSpPr>
            <p:spPr bwMode="auto">
              <a:xfrm>
                <a:off x="3975" y="2059"/>
                <a:ext cx="7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9900"/>
                    </a:solidFill>
                    <a:latin typeface="+mn-ea"/>
                    <a:ea typeface="+mn-ea"/>
                  </a:rPr>
                  <a:t>c[0][2][3]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4" name="Text Box 86"/>
              <p:cNvSpPr txBox="1">
                <a:spLocks noChangeArrowheads="1"/>
              </p:cNvSpPr>
              <p:nvPr/>
            </p:nvSpPr>
            <p:spPr bwMode="auto">
              <a:xfrm>
                <a:off x="3975" y="2229"/>
                <a:ext cx="7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800000"/>
                    </a:solidFill>
                    <a:latin typeface="+mn-ea"/>
                    <a:ea typeface="+mn-ea"/>
                  </a:rPr>
                  <a:t>c[1][0][0]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5" name="Text Box 87"/>
              <p:cNvSpPr txBox="1">
                <a:spLocks noChangeArrowheads="1"/>
              </p:cNvSpPr>
              <p:nvPr/>
            </p:nvSpPr>
            <p:spPr bwMode="auto">
              <a:xfrm>
                <a:off x="3975" y="239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800000"/>
                    </a:solidFill>
                    <a:latin typeface="+mn-ea"/>
                    <a:ea typeface="+mn-ea"/>
                  </a:rPr>
                  <a:t>c[1][0][1]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6" name="Text Box 88"/>
              <p:cNvSpPr txBox="1">
                <a:spLocks noChangeArrowheads="1"/>
              </p:cNvSpPr>
              <p:nvPr/>
            </p:nvSpPr>
            <p:spPr bwMode="auto">
              <a:xfrm>
                <a:off x="3975" y="2567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800000"/>
                    </a:solidFill>
                    <a:latin typeface="+mn-ea"/>
                    <a:ea typeface="+mn-ea"/>
                  </a:rPr>
                  <a:t>c[1][0][2]</a:t>
                </a:r>
              </a:p>
            </p:txBody>
          </p:sp>
          <p:sp>
            <p:nvSpPr>
              <p:cNvPr id="199737" name="Text Box 89"/>
              <p:cNvSpPr txBox="1">
                <a:spLocks noChangeArrowheads="1"/>
              </p:cNvSpPr>
              <p:nvPr/>
            </p:nvSpPr>
            <p:spPr bwMode="auto">
              <a:xfrm>
                <a:off x="3975" y="2736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800000"/>
                    </a:solidFill>
                    <a:latin typeface="+mn-ea"/>
                    <a:ea typeface="+mn-ea"/>
                  </a:rPr>
                  <a:t>c[1][0][3]</a:t>
                </a:r>
              </a:p>
            </p:txBody>
          </p:sp>
          <p:sp>
            <p:nvSpPr>
              <p:cNvPr id="199738" name="Text Box 90"/>
              <p:cNvSpPr txBox="1">
                <a:spLocks noChangeArrowheads="1"/>
              </p:cNvSpPr>
              <p:nvPr/>
            </p:nvSpPr>
            <p:spPr bwMode="auto">
              <a:xfrm>
                <a:off x="3975" y="290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3300"/>
                    </a:solidFill>
                    <a:latin typeface="+mn-ea"/>
                    <a:ea typeface="+mn-ea"/>
                  </a:rPr>
                  <a:t>c[1][1][0]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39" name="Text Box 91"/>
              <p:cNvSpPr txBox="1">
                <a:spLocks noChangeArrowheads="1"/>
              </p:cNvSpPr>
              <p:nvPr/>
            </p:nvSpPr>
            <p:spPr bwMode="auto">
              <a:xfrm>
                <a:off x="3975" y="30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3300"/>
                    </a:solidFill>
                    <a:latin typeface="+mn-ea"/>
                    <a:ea typeface="+mn-ea"/>
                  </a:rPr>
                  <a:t>c[1][1][1]</a:t>
                </a:r>
              </a:p>
            </p:txBody>
          </p:sp>
          <p:sp>
            <p:nvSpPr>
              <p:cNvPr id="199740" name="Text Box 92"/>
              <p:cNvSpPr txBox="1">
                <a:spLocks noChangeArrowheads="1"/>
              </p:cNvSpPr>
              <p:nvPr/>
            </p:nvSpPr>
            <p:spPr bwMode="auto">
              <a:xfrm>
                <a:off x="3975" y="324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3300"/>
                    </a:solidFill>
                    <a:latin typeface="+mn-ea"/>
                    <a:ea typeface="+mn-ea"/>
                  </a:rPr>
                  <a:t>c[1][1][2]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41" name="Text Box 93"/>
              <p:cNvSpPr txBox="1">
                <a:spLocks noChangeArrowheads="1"/>
              </p:cNvSpPr>
              <p:nvPr/>
            </p:nvSpPr>
            <p:spPr bwMode="auto">
              <a:xfrm>
                <a:off x="3975" y="341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3300"/>
                    </a:solidFill>
                    <a:latin typeface="+mn-ea"/>
                    <a:ea typeface="+mn-ea"/>
                  </a:rPr>
                  <a:t>c[1][1][3]</a:t>
                </a:r>
                <a:endParaRPr lang="en-US" altLang="zh-CN">
                  <a:solidFill>
                    <a:srgbClr val="5490A8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742" name="Text Box 94"/>
              <p:cNvSpPr txBox="1">
                <a:spLocks noChangeArrowheads="1"/>
              </p:cNvSpPr>
              <p:nvPr/>
            </p:nvSpPr>
            <p:spPr bwMode="auto">
              <a:xfrm>
                <a:off x="3975" y="3582"/>
                <a:ext cx="7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5490A8"/>
                    </a:solidFill>
                    <a:latin typeface="+mn-ea"/>
                    <a:ea typeface="+mn-ea"/>
                  </a:rPr>
                  <a:t>c[1][2][0]</a:t>
                </a:r>
              </a:p>
            </p:txBody>
          </p:sp>
          <p:sp>
            <p:nvSpPr>
              <p:cNvPr id="199743" name="Text Box 95"/>
              <p:cNvSpPr txBox="1">
                <a:spLocks noChangeArrowheads="1"/>
              </p:cNvSpPr>
              <p:nvPr/>
            </p:nvSpPr>
            <p:spPr bwMode="auto">
              <a:xfrm>
                <a:off x="3975" y="375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5490A8"/>
                    </a:solidFill>
                    <a:latin typeface="+mn-ea"/>
                    <a:ea typeface="+mn-ea"/>
                  </a:rPr>
                  <a:t>c[1][2][1]</a:t>
                </a:r>
              </a:p>
            </p:txBody>
          </p:sp>
          <p:sp>
            <p:nvSpPr>
              <p:cNvPr id="199744" name="Text Box 96"/>
              <p:cNvSpPr txBox="1">
                <a:spLocks noChangeArrowheads="1"/>
              </p:cNvSpPr>
              <p:nvPr/>
            </p:nvSpPr>
            <p:spPr bwMode="auto">
              <a:xfrm>
                <a:off x="3975" y="3920"/>
                <a:ext cx="7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5490A8"/>
                    </a:solidFill>
                    <a:latin typeface="+mn-ea"/>
                    <a:ea typeface="+mn-ea"/>
                  </a:rPr>
                  <a:t>c[1][2][2]</a:t>
                </a:r>
              </a:p>
            </p:txBody>
          </p:sp>
          <p:sp>
            <p:nvSpPr>
              <p:cNvPr id="199745" name="Text Box 97"/>
              <p:cNvSpPr txBox="1">
                <a:spLocks noChangeArrowheads="1"/>
              </p:cNvSpPr>
              <p:nvPr/>
            </p:nvSpPr>
            <p:spPr bwMode="auto">
              <a:xfrm>
                <a:off x="3975" y="4089"/>
                <a:ext cx="71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5490A8"/>
                    </a:solidFill>
                    <a:latin typeface="+mn-ea"/>
                    <a:ea typeface="+mn-ea"/>
                  </a:rPr>
                  <a:t>c[1][2][3]</a:t>
                </a:r>
              </a:p>
            </p:txBody>
          </p:sp>
        </p:grpSp>
      </p:grpSp>
      <p:sp>
        <p:nvSpPr>
          <p:cNvPr id="9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6.2 </a:t>
            </a:r>
            <a:r>
              <a:rPr lang="zh-CN" altLang="en-US" dirty="0">
                <a:solidFill>
                  <a:srgbClr val="0000CC"/>
                </a:solidFill>
              </a:rPr>
              <a:t>怎样定义和引用二维数组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4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6" grpId="0" animBg="1" autoUpdateAnimBg="0"/>
      <p:bldP spid="447497" grpId="0" animBg="1" autoUpdateAnimBg="0"/>
      <p:bldP spid="447498" grpId="0" animBg="1" autoUpdateAnimBg="0"/>
      <p:bldP spid="447499" grpId="0" animBg="1" autoUpdateAnimBg="0"/>
      <p:bldP spid="44750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70923" y="636588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二维数组理解</a:t>
            </a:r>
          </a:p>
        </p:txBody>
      </p:sp>
      <p:grpSp>
        <p:nvGrpSpPr>
          <p:cNvPr id="449636" name="Group 100"/>
          <p:cNvGrpSpPr>
            <a:grpSpLocks/>
          </p:cNvGrpSpPr>
          <p:nvPr/>
        </p:nvGrpSpPr>
        <p:grpSpPr bwMode="auto">
          <a:xfrm>
            <a:off x="492125" y="2049463"/>
            <a:ext cx="5181600" cy="2709862"/>
            <a:chOff x="293" y="1362"/>
            <a:chExt cx="3264" cy="1707"/>
          </a:xfrm>
        </p:grpSpPr>
        <p:sp>
          <p:nvSpPr>
            <p:cNvPr id="200763" name="Rectangle 9"/>
            <p:cNvSpPr>
              <a:spLocks noChangeArrowheads="1"/>
            </p:cNvSpPr>
            <p:nvPr/>
          </p:nvSpPr>
          <p:spPr bwMode="auto">
            <a:xfrm>
              <a:off x="293" y="1362"/>
              <a:ext cx="3264" cy="17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例    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int a[3][4];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5490A8"/>
                </a:solidFill>
                <a:latin typeface="+mn-ea"/>
                <a:ea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5490A8"/>
                </a:solidFill>
                <a:latin typeface="+mn-ea"/>
                <a:ea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5490A8"/>
                </a:solidFill>
                <a:latin typeface="+mn-ea"/>
                <a:ea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5490A8"/>
                </a:solidFill>
                <a:latin typeface="+mn-ea"/>
                <a:ea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5490A8"/>
                </a:solidFill>
                <a:latin typeface="+mn-ea"/>
                <a:ea typeface="+mn-ea"/>
              </a:endParaRPr>
            </a:p>
          </p:txBody>
        </p:sp>
        <p:grpSp>
          <p:nvGrpSpPr>
            <p:cNvPr id="200764" name="Group 10"/>
            <p:cNvGrpSpPr>
              <a:grpSpLocks/>
            </p:cNvGrpSpPr>
            <p:nvPr/>
          </p:nvGrpSpPr>
          <p:grpSpPr bwMode="auto">
            <a:xfrm>
              <a:off x="1175" y="1620"/>
              <a:ext cx="2172" cy="1239"/>
              <a:chOff x="1538" y="2051"/>
              <a:chExt cx="1723" cy="1044"/>
            </a:xfrm>
          </p:grpSpPr>
          <p:sp>
            <p:nvSpPr>
              <p:cNvPr id="200780" name="Rectangle 11"/>
              <p:cNvSpPr>
                <a:spLocks noChangeArrowheads="1"/>
              </p:cNvSpPr>
              <p:nvPr/>
            </p:nvSpPr>
            <p:spPr bwMode="auto">
              <a:xfrm>
                <a:off x="1538" y="2051"/>
                <a:ext cx="1712" cy="10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0" fontAlgn="ctr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 b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0781" name="Line 12"/>
              <p:cNvSpPr>
                <a:spLocks noChangeShapeType="1"/>
              </p:cNvSpPr>
              <p:nvPr/>
            </p:nvSpPr>
            <p:spPr bwMode="auto">
              <a:xfrm>
                <a:off x="1549" y="2429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0782" name="Line 13"/>
              <p:cNvSpPr>
                <a:spLocks noChangeShapeType="1"/>
              </p:cNvSpPr>
              <p:nvPr/>
            </p:nvSpPr>
            <p:spPr bwMode="auto">
              <a:xfrm>
                <a:off x="1538" y="2762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0783" name="Line 14"/>
              <p:cNvSpPr>
                <a:spLocks noChangeShapeType="1"/>
              </p:cNvSpPr>
              <p:nvPr/>
            </p:nvSpPr>
            <p:spPr bwMode="auto">
              <a:xfrm>
                <a:off x="2394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0784" name="Line 15"/>
              <p:cNvSpPr>
                <a:spLocks noChangeShapeType="1"/>
              </p:cNvSpPr>
              <p:nvPr/>
            </p:nvSpPr>
            <p:spPr bwMode="auto">
              <a:xfrm>
                <a:off x="1949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0785" name="Line 16"/>
              <p:cNvSpPr>
                <a:spLocks noChangeShapeType="1"/>
              </p:cNvSpPr>
              <p:nvPr/>
            </p:nvSpPr>
            <p:spPr bwMode="auto">
              <a:xfrm>
                <a:off x="2827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grpSp>
            <p:nvGrpSpPr>
              <p:cNvPr id="200786" name="Group 17"/>
              <p:cNvGrpSpPr>
                <a:grpSpLocks/>
              </p:cNvGrpSpPr>
              <p:nvPr/>
            </p:nvGrpSpPr>
            <p:grpSpPr bwMode="auto">
              <a:xfrm>
                <a:off x="1597" y="2819"/>
                <a:ext cx="1598" cy="232"/>
                <a:chOff x="2029" y="1532"/>
                <a:chExt cx="1598" cy="232"/>
              </a:xfrm>
            </p:grpSpPr>
            <p:sp>
              <p:nvSpPr>
                <p:cNvPr id="20079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29" y="1532"/>
                  <a:ext cx="310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2016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17</a:t>
                  </a:r>
                </a:p>
              </p:txBody>
            </p:sp>
            <p:sp>
              <p:nvSpPr>
                <p:cNvPr id="20079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39" y="1532"/>
                  <a:ext cx="310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2018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19</a:t>
                  </a:r>
                </a:p>
              </p:txBody>
            </p:sp>
            <p:sp>
              <p:nvSpPr>
                <p:cNvPr id="20079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67" y="1532"/>
                  <a:ext cx="329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2020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21</a:t>
                  </a:r>
                </a:p>
              </p:txBody>
            </p:sp>
            <p:sp>
              <p:nvSpPr>
                <p:cNvPr id="20080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99" y="1532"/>
                  <a:ext cx="328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2022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23</a:t>
                  </a:r>
                </a:p>
              </p:txBody>
            </p:sp>
          </p:grpSp>
          <p:grpSp>
            <p:nvGrpSpPr>
              <p:cNvPr id="200787" name="Group 22"/>
              <p:cNvGrpSpPr>
                <a:grpSpLocks/>
              </p:cNvGrpSpPr>
              <p:nvPr/>
            </p:nvGrpSpPr>
            <p:grpSpPr bwMode="auto">
              <a:xfrm>
                <a:off x="1596" y="2471"/>
                <a:ext cx="1596" cy="232"/>
                <a:chOff x="2021" y="1533"/>
                <a:chExt cx="1596" cy="232"/>
              </a:xfrm>
            </p:grpSpPr>
            <p:sp>
              <p:nvSpPr>
                <p:cNvPr id="20079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021" y="1533"/>
                  <a:ext cx="329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2008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9</a:t>
                  </a:r>
                </a:p>
              </p:txBody>
            </p:sp>
            <p:sp>
              <p:nvSpPr>
                <p:cNvPr id="2007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39" y="1533"/>
                  <a:ext cx="312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2010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11</a:t>
                  </a:r>
                </a:p>
              </p:txBody>
            </p:sp>
            <p:sp>
              <p:nvSpPr>
                <p:cNvPr id="20079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878" y="1533"/>
                  <a:ext cx="310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2012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13</a:t>
                  </a:r>
                </a:p>
              </p:txBody>
            </p:sp>
            <p:sp>
              <p:nvSpPr>
                <p:cNvPr id="20079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07" y="1533"/>
                  <a:ext cx="310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2014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15</a:t>
                  </a:r>
                </a:p>
              </p:txBody>
            </p:sp>
          </p:grpSp>
          <p:grpSp>
            <p:nvGrpSpPr>
              <p:cNvPr id="200788" name="Group 27"/>
              <p:cNvGrpSpPr>
                <a:grpSpLocks/>
              </p:cNvGrpSpPr>
              <p:nvPr/>
            </p:nvGrpSpPr>
            <p:grpSpPr bwMode="auto">
              <a:xfrm>
                <a:off x="1587" y="2122"/>
                <a:ext cx="1639" cy="232"/>
                <a:chOff x="2019" y="1534"/>
                <a:chExt cx="1639" cy="232"/>
              </a:xfrm>
            </p:grpSpPr>
            <p:sp>
              <p:nvSpPr>
                <p:cNvPr id="20078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19" y="1534"/>
                  <a:ext cx="331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2000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20079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27" y="1534"/>
                  <a:ext cx="329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2002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3</a:t>
                  </a:r>
                </a:p>
              </p:txBody>
            </p:sp>
            <p:sp>
              <p:nvSpPr>
                <p:cNvPr id="20079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64" y="1534"/>
                  <a:ext cx="329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2004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5</a:t>
                  </a:r>
                </a:p>
              </p:txBody>
            </p:sp>
            <p:sp>
              <p:nvSpPr>
                <p:cNvPr id="20079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69" y="1534"/>
                  <a:ext cx="389" cy="2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20006</a:t>
                  </a:r>
                </a:p>
                <a:p>
                  <a:pPr algn="ctr" fontAlgn="ctr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b="0">
                      <a:solidFill>
                        <a:srgbClr val="FFFFFF"/>
                      </a:solidFill>
                      <a:latin typeface="+mn-ea"/>
                      <a:ea typeface="+mn-ea"/>
                    </a:rPr>
                    <a:t>7</a:t>
                  </a:r>
                </a:p>
              </p:txBody>
            </p:sp>
          </p:grpSp>
        </p:grpSp>
        <p:grpSp>
          <p:nvGrpSpPr>
            <p:cNvPr id="200765" name="Group 32"/>
            <p:cNvGrpSpPr>
              <a:grpSpLocks/>
            </p:cNvGrpSpPr>
            <p:nvPr/>
          </p:nvGrpSpPr>
          <p:grpSpPr bwMode="auto">
            <a:xfrm>
              <a:off x="1148" y="1718"/>
              <a:ext cx="2254" cy="253"/>
              <a:chOff x="1503" y="2097"/>
              <a:chExt cx="2170" cy="239"/>
            </a:xfrm>
          </p:grpSpPr>
          <p:sp>
            <p:nvSpPr>
              <p:cNvPr id="200776" name="Text Box 33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89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a[0][0]</a:t>
                </a:r>
              </a:p>
            </p:txBody>
          </p:sp>
          <p:sp>
            <p:nvSpPr>
              <p:cNvPr id="200777" name="Text Box 34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59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a[0][1]</a:t>
                </a:r>
              </a:p>
            </p:txBody>
          </p:sp>
          <p:sp>
            <p:nvSpPr>
              <p:cNvPr id="200778" name="Text Box 35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8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a[0][2]</a:t>
                </a:r>
              </a:p>
            </p:txBody>
          </p:sp>
          <p:sp>
            <p:nvSpPr>
              <p:cNvPr id="200779" name="Text Box 36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8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a[0][3]</a:t>
                </a:r>
                <a:endParaRPr lang="en-US" altLang="zh-CN" sz="2000">
                  <a:solidFill>
                    <a:srgbClr val="6699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00766" name="Group 37"/>
            <p:cNvGrpSpPr>
              <a:grpSpLocks/>
            </p:cNvGrpSpPr>
            <p:nvPr/>
          </p:nvGrpSpPr>
          <p:grpSpPr bwMode="auto">
            <a:xfrm>
              <a:off x="1155" y="2129"/>
              <a:ext cx="2223" cy="253"/>
              <a:chOff x="1503" y="2097"/>
              <a:chExt cx="2141" cy="239"/>
            </a:xfrm>
          </p:grpSpPr>
          <p:sp>
            <p:nvSpPr>
              <p:cNvPr id="200772" name="Text Box 38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59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latin typeface="+mn-ea"/>
                    <a:ea typeface="+mn-ea"/>
                  </a:rPr>
                  <a:t>a[1][0]</a:t>
                </a:r>
                <a:endParaRPr lang="en-US" altLang="zh-CN" sz="2000">
                  <a:solidFill>
                    <a:srgbClr val="660066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0773" name="Text Box 39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30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latin typeface="+mn-ea"/>
                    <a:ea typeface="+mn-ea"/>
                  </a:rPr>
                  <a:t>a[1][1]</a:t>
                </a:r>
                <a:endParaRPr lang="en-US" altLang="zh-CN" sz="2000">
                  <a:solidFill>
                    <a:srgbClr val="660066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0774" name="Text Box 40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57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latin typeface="+mn-ea"/>
                    <a:ea typeface="+mn-ea"/>
                  </a:rPr>
                  <a:t>a[1][2]</a:t>
                </a:r>
              </a:p>
            </p:txBody>
          </p:sp>
          <p:sp>
            <p:nvSpPr>
              <p:cNvPr id="200775" name="Text Box 41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57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latin typeface="+mn-ea"/>
                    <a:ea typeface="+mn-ea"/>
                  </a:rPr>
                  <a:t>a[1][3]</a:t>
                </a:r>
                <a:endParaRPr lang="en-US" altLang="zh-CN" sz="2000">
                  <a:solidFill>
                    <a:srgbClr val="660066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00767" name="Group 42"/>
            <p:cNvGrpSpPr>
              <a:grpSpLocks/>
            </p:cNvGrpSpPr>
            <p:nvPr/>
          </p:nvGrpSpPr>
          <p:grpSpPr bwMode="auto">
            <a:xfrm>
              <a:off x="1147" y="2536"/>
              <a:ext cx="2250" cy="253"/>
              <a:chOff x="1503" y="2097"/>
              <a:chExt cx="2167" cy="239"/>
            </a:xfrm>
          </p:grpSpPr>
          <p:sp>
            <p:nvSpPr>
              <p:cNvPr id="200768" name="Text Box 43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86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9900"/>
                    </a:solidFill>
                    <a:latin typeface="+mn-ea"/>
                    <a:ea typeface="+mn-ea"/>
                  </a:rPr>
                  <a:t>a[2][0]</a:t>
                </a:r>
              </a:p>
            </p:txBody>
          </p:sp>
          <p:sp>
            <p:nvSpPr>
              <p:cNvPr id="200769" name="Text Box 44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57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9900"/>
                    </a:solidFill>
                    <a:latin typeface="+mn-ea"/>
                    <a:ea typeface="+mn-ea"/>
                  </a:rPr>
                  <a:t>a[2][1]</a:t>
                </a:r>
              </a:p>
            </p:txBody>
          </p:sp>
          <p:sp>
            <p:nvSpPr>
              <p:cNvPr id="200770" name="Text Box 45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8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9900"/>
                    </a:solidFill>
                    <a:latin typeface="+mn-ea"/>
                    <a:ea typeface="+mn-ea"/>
                  </a:rPr>
                  <a:t>a[2][2]</a:t>
                </a:r>
              </a:p>
            </p:txBody>
          </p:sp>
          <p:sp>
            <p:nvSpPr>
              <p:cNvPr id="200771" name="Text Box 46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83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9900"/>
                    </a:solidFill>
                    <a:latin typeface="+mn-ea"/>
                    <a:ea typeface="+mn-ea"/>
                  </a:rPr>
                  <a:t>a[2][3]</a:t>
                </a:r>
              </a:p>
            </p:txBody>
          </p:sp>
        </p:grpSp>
      </p:grpSp>
      <p:sp>
        <p:nvSpPr>
          <p:cNvPr id="449583" name="AutoShape 47"/>
          <p:cNvSpPr>
            <a:spLocks noChangeArrowheads="1"/>
          </p:cNvSpPr>
          <p:nvPr/>
        </p:nvSpPr>
        <p:spPr bwMode="auto">
          <a:xfrm>
            <a:off x="1210859" y="5006206"/>
            <a:ext cx="4590271" cy="998489"/>
          </a:xfrm>
          <a:prstGeom prst="wedgeEllipseCallout">
            <a:avLst>
              <a:gd name="adj1" fmla="val -15264"/>
              <a:gd name="adj2" fmla="val -112301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每个元素</a:t>
            </a:r>
            <a:r>
              <a:rPr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a[i]</a:t>
            </a: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由包含</a:t>
            </a:r>
            <a:r>
              <a:rPr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个元素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的一维数组组成</a:t>
            </a:r>
          </a:p>
        </p:txBody>
      </p:sp>
      <p:sp>
        <p:nvSpPr>
          <p:cNvPr id="449584" name="AutoShape 48"/>
          <p:cNvSpPr>
            <a:spLocks noChangeArrowheads="1"/>
          </p:cNvSpPr>
          <p:nvPr/>
        </p:nvSpPr>
        <p:spPr bwMode="auto">
          <a:xfrm>
            <a:off x="1333605" y="1268139"/>
            <a:ext cx="4608304" cy="565697"/>
          </a:xfrm>
          <a:prstGeom prst="wedgeEllipseCallout">
            <a:avLst>
              <a:gd name="adj1" fmla="val -1144"/>
              <a:gd name="adj2" fmla="val 151412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二维数组</a:t>
            </a:r>
            <a:r>
              <a:rPr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是由</a:t>
            </a:r>
            <a:r>
              <a:rPr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000" b="0">
                <a:solidFill>
                  <a:srgbClr val="000000"/>
                </a:solidFill>
                <a:latin typeface="+mn-ea"/>
                <a:ea typeface="+mn-ea"/>
              </a:rPr>
              <a:t>个元素组成</a:t>
            </a:r>
          </a:p>
        </p:txBody>
      </p:sp>
      <p:grpSp>
        <p:nvGrpSpPr>
          <p:cNvPr id="449585" name="Group 49"/>
          <p:cNvGrpSpPr>
            <a:grpSpLocks/>
          </p:cNvGrpSpPr>
          <p:nvPr/>
        </p:nvGrpSpPr>
        <p:grpSpPr bwMode="auto">
          <a:xfrm>
            <a:off x="1223963" y="2620532"/>
            <a:ext cx="642937" cy="1705832"/>
            <a:chOff x="1095" y="2127"/>
            <a:chExt cx="405" cy="846"/>
          </a:xfrm>
        </p:grpSpPr>
        <p:sp>
          <p:nvSpPr>
            <p:cNvPr id="200760" name="Text Box 50"/>
            <p:cNvSpPr txBox="1">
              <a:spLocks noChangeArrowheads="1"/>
            </p:cNvSpPr>
            <p:nvPr/>
          </p:nvSpPr>
          <p:spPr bwMode="auto">
            <a:xfrm>
              <a:off x="1095" y="2127"/>
              <a:ext cx="405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a[0]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761" name="Text Box 51"/>
            <p:cNvSpPr txBox="1">
              <a:spLocks noChangeArrowheads="1"/>
            </p:cNvSpPr>
            <p:nvPr/>
          </p:nvSpPr>
          <p:spPr bwMode="auto">
            <a:xfrm>
              <a:off x="1111" y="2451"/>
              <a:ext cx="3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a[1]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762" name="Text Box 52"/>
            <p:cNvSpPr txBox="1">
              <a:spLocks noChangeArrowheads="1"/>
            </p:cNvSpPr>
            <p:nvPr/>
          </p:nvSpPr>
          <p:spPr bwMode="auto">
            <a:xfrm>
              <a:off x="1096" y="2775"/>
              <a:ext cx="40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9900"/>
                  </a:solidFill>
                  <a:latin typeface="+mn-ea"/>
                  <a:ea typeface="+mn-ea"/>
                </a:rPr>
                <a:t>a[2]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49635" name="Group 99"/>
          <p:cNvGrpSpPr>
            <a:grpSpLocks/>
          </p:cNvGrpSpPr>
          <p:nvPr/>
        </p:nvGrpSpPr>
        <p:grpSpPr bwMode="auto">
          <a:xfrm>
            <a:off x="495300" y="3686178"/>
            <a:ext cx="1004888" cy="608013"/>
            <a:chOff x="303" y="2544"/>
            <a:chExt cx="633" cy="383"/>
          </a:xfrm>
        </p:grpSpPr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 flipV="1">
              <a:off x="636" y="2544"/>
              <a:ext cx="30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59" name="Text Box 55"/>
            <p:cNvSpPr txBox="1">
              <a:spLocks noChangeArrowheads="1"/>
            </p:cNvSpPr>
            <p:nvPr/>
          </p:nvSpPr>
          <p:spPr bwMode="auto">
            <a:xfrm>
              <a:off x="303" y="2674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+mn-ea"/>
                  <a:ea typeface="+mn-ea"/>
                </a:rPr>
                <a:t>行名</a:t>
              </a:r>
            </a:p>
          </p:txBody>
        </p:sp>
      </p:grpSp>
      <p:grpSp>
        <p:nvGrpSpPr>
          <p:cNvPr id="449639" name="Group 103"/>
          <p:cNvGrpSpPr>
            <a:grpSpLocks/>
          </p:cNvGrpSpPr>
          <p:nvPr/>
        </p:nvGrpSpPr>
        <p:grpSpPr bwMode="auto">
          <a:xfrm>
            <a:off x="6040438" y="955675"/>
            <a:ext cx="2968625" cy="4598988"/>
            <a:chOff x="3805" y="602"/>
            <a:chExt cx="1870" cy="2897"/>
          </a:xfrm>
        </p:grpSpPr>
        <p:sp>
          <p:nvSpPr>
            <p:cNvPr id="200718" name="Rectangle 58"/>
            <p:cNvSpPr>
              <a:spLocks noChangeArrowheads="1"/>
            </p:cNvSpPr>
            <p:nvPr/>
          </p:nvSpPr>
          <p:spPr bwMode="auto">
            <a:xfrm>
              <a:off x="4081" y="655"/>
              <a:ext cx="1112" cy="283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0719" name="Line 59"/>
            <p:cNvSpPr>
              <a:spLocks noChangeShapeType="1"/>
            </p:cNvSpPr>
            <p:nvPr/>
          </p:nvSpPr>
          <p:spPr bwMode="auto">
            <a:xfrm>
              <a:off x="4073" y="900"/>
              <a:ext cx="110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0" name="Line 60"/>
            <p:cNvSpPr>
              <a:spLocks noChangeShapeType="1"/>
            </p:cNvSpPr>
            <p:nvPr/>
          </p:nvSpPr>
          <p:spPr bwMode="auto">
            <a:xfrm>
              <a:off x="4073" y="1134"/>
              <a:ext cx="110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1" name="Line 61"/>
            <p:cNvSpPr>
              <a:spLocks noChangeShapeType="1"/>
            </p:cNvSpPr>
            <p:nvPr/>
          </p:nvSpPr>
          <p:spPr bwMode="auto">
            <a:xfrm>
              <a:off x="4073" y="1369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2" name="Line 62"/>
            <p:cNvSpPr>
              <a:spLocks noChangeShapeType="1"/>
            </p:cNvSpPr>
            <p:nvPr/>
          </p:nvSpPr>
          <p:spPr bwMode="auto">
            <a:xfrm>
              <a:off x="4073" y="1603"/>
              <a:ext cx="11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3" name="Line 63"/>
            <p:cNvSpPr>
              <a:spLocks noChangeShapeType="1"/>
            </p:cNvSpPr>
            <p:nvPr/>
          </p:nvSpPr>
          <p:spPr bwMode="auto">
            <a:xfrm>
              <a:off x="4073" y="1838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4" name="Line 64"/>
            <p:cNvSpPr>
              <a:spLocks noChangeShapeType="1"/>
            </p:cNvSpPr>
            <p:nvPr/>
          </p:nvSpPr>
          <p:spPr bwMode="auto">
            <a:xfrm>
              <a:off x="4073" y="2072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5" name="Line 65"/>
            <p:cNvSpPr>
              <a:spLocks noChangeShapeType="1"/>
            </p:cNvSpPr>
            <p:nvPr/>
          </p:nvSpPr>
          <p:spPr bwMode="auto">
            <a:xfrm>
              <a:off x="4073" y="2307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6" name="Line 66"/>
            <p:cNvSpPr>
              <a:spLocks noChangeShapeType="1"/>
            </p:cNvSpPr>
            <p:nvPr/>
          </p:nvSpPr>
          <p:spPr bwMode="auto">
            <a:xfrm>
              <a:off x="4073" y="2542"/>
              <a:ext cx="11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7" name="Line 67"/>
            <p:cNvSpPr>
              <a:spLocks noChangeShapeType="1"/>
            </p:cNvSpPr>
            <p:nvPr/>
          </p:nvSpPr>
          <p:spPr bwMode="auto">
            <a:xfrm>
              <a:off x="4073" y="2776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8" name="Line 68"/>
            <p:cNvSpPr>
              <a:spLocks noChangeShapeType="1"/>
            </p:cNvSpPr>
            <p:nvPr/>
          </p:nvSpPr>
          <p:spPr bwMode="auto">
            <a:xfrm>
              <a:off x="4073" y="3011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29" name="Line 69"/>
            <p:cNvSpPr>
              <a:spLocks noChangeShapeType="1"/>
            </p:cNvSpPr>
            <p:nvPr/>
          </p:nvSpPr>
          <p:spPr bwMode="auto">
            <a:xfrm>
              <a:off x="4073" y="3245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0730" name="Text Box 77"/>
            <p:cNvSpPr txBox="1">
              <a:spLocks noChangeArrowheads="1"/>
            </p:cNvSpPr>
            <p:nvPr/>
          </p:nvSpPr>
          <p:spPr bwMode="auto">
            <a:xfrm>
              <a:off x="4331" y="871"/>
              <a:ext cx="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a[0][1]</a:t>
              </a:r>
            </a:p>
          </p:txBody>
        </p:sp>
        <p:sp>
          <p:nvSpPr>
            <p:cNvPr id="200731" name="Text Box 78"/>
            <p:cNvSpPr txBox="1">
              <a:spLocks noChangeArrowheads="1"/>
            </p:cNvSpPr>
            <p:nvPr/>
          </p:nvSpPr>
          <p:spPr bwMode="auto">
            <a:xfrm>
              <a:off x="4331" y="1111"/>
              <a:ext cx="6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a[0][2]</a:t>
              </a:r>
            </a:p>
          </p:txBody>
        </p:sp>
        <p:sp>
          <p:nvSpPr>
            <p:cNvPr id="200732" name="Text Box 79"/>
            <p:cNvSpPr txBox="1">
              <a:spLocks noChangeArrowheads="1"/>
            </p:cNvSpPr>
            <p:nvPr/>
          </p:nvSpPr>
          <p:spPr bwMode="auto">
            <a:xfrm>
              <a:off x="4331" y="1351"/>
              <a:ext cx="6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a[0][3]</a:t>
              </a:r>
            </a:p>
          </p:txBody>
        </p:sp>
        <p:sp>
          <p:nvSpPr>
            <p:cNvPr id="200733" name="Text Box 80"/>
            <p:cNvSpPr txBox="1">
              <a:spLocks noChangeArrowheads="1"/>
            </p:cNvSpPr>
            <p:nvPr/>
          </p:nvSpPr>
          <p:spPr bwMode="auto">
            <a:xfrm>
              <a:off x="4331" y="1591"/>
              <a:ext cx="5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a[1][0]</a:t>
              </a:r>
            </a:p>
          </p:txBody>
        </p:sp>
        <p:sp>
          <p:nvSpPr>
            <p:cNvPr id="200734" name="Text Box 81"/>
            <p:cNvSpPr txBox="1">
              <a:spLocks noChangeArrowheads="1"/>
            </p:cNvSpPr>
            <p:nvPr/>
          </p:nvSpPr>
          <p:spPr bwMode="auto">
            <a:xfrm>
              <a:off x="4331" y="1831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a[1][1]</a:t>
              </a:r>
            </a:p>
          </p:txBody>
        </p:sp>
        <p:sp>
          <p:nvSpPr>
            <p:cNvPr id="200735" name="Text Box 82"/>
            <p:cNvSpPr txBox="1">
              <a:spLocks noChangeArrowheads="1"/>
            </p:cNvSpPr>
            <p:nvPr/>
          </p:nvSpPr>
          <p:spPr bwMode="auto">
            <a:xfrm>
              <a:off x="4331" y="631"/>
              <a:ext cx="6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a[0][0]</a:t>
              </a:r>
            </a:p>
          </p:txBody>
        </p:sp>
        <p:sp>
          <p:nvSpPr>
            <p:cNvPr id="200736" name="Text Box 83"/>
            <p:cNvSpPr txBox="1">
              <a:spLocks noChangeArrowheads="1"/>
            </p:cNvSpPr>
            <p:nvPr/>
          </p:nvSpPr>
          <p:spPr bwMode="auto">
            <a:xfrm>
              <a:off x="4331" y="2287"/>
              <a:ext cx="5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a[1][3]</a:t>
              </a:r>
            </a:p>
          </p:txBody>
        </p:sp>
        <p:sp>
          <p:nvSpPr>
            <p:cNvPr id="200737" name="Text Box 84"/>
            <p:cNvSpPr txBox="1">
              <a:spLocks noChangeArrowheads="1"/>
            </p:cNvSpPr>
            <p:nvPr/>
          </p:nvSpPr>
          <p:spPr bwMode="auto">
            <a:xfrm>
              <a:off x="4331" y="2527"/>
              <a:ext cx="6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CC6600"/>
                  </a:solidFill>
                  <a:latin typeface="+mn-ea"/>
                  <a:ea typeface="+mn-ea"/>
                </a:rPr>
                <a:t>a[2][0]</a:t>
              </a:r>
            </a:p>
          </p:txBody>
        </p:sp>
        <p:sp>
          <p:nvSpPr>
            <p:cNvPr id="200738" name="Text Box 85"/>
            <p:cNvSpPr txBox="1">
              <a:spLocks noChangeArrowheads="1"/>
            </p:cNvSpPr>
            <p:nvPr/>
          </p:nvSpPr>
          <p:spPr bwMode="auto">
            <a:xfrm>
              <a:off x="4331" y="2767"/>
              <a:ext cx="5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CC6600"/>
                  </a:solidFill>
                  <a:latin typeface="+mn-ea"/>
                  <a:ea typeface="+mn-ea"/>
                </a:rPr>
                <a:t>a[2][1]</a:t>
              </a:r>
            </a:p>
          </p:txBody>
        </p:sp>
        <p:sp>
          <p:nvSpPr>
            <p:cNvPr id="200739" name="Text Box 86"/>
            <p:cNvSpPr txBox="1">
              <a:spLocks noChangeArrowheads="1"/>
            </p:cNvSpPr>
            <p:nvPr/>
          </p:nvSpPr>
          <p:spPr bwMode="auto">
            <a:xfrm>
              <a:off x="4331" y="3007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CC6600"/>
                  </a:solidFill>
                  <a:latin typeface="+mn-ea"/>
                  <a:ea typeface="+mn-ea"/>
                </a:rPr>
                <a:t>a[2][2]</a:t>
              </a:r>
            </a:p>
          </p:txBody>
        </p:sp>
        <p:sp>
          <p:nvSpPr>
            <p:cNvPr id="200740" name="Text Box 87"/>
            <p:cNvSpPr txBox="1">
              <a:spLocks noChangeArrowheads="1"/>
            </p:cNvSpPr>
            <p:nvPr/>
          </p:nvSpPr>
          <p:spPr bwMode="auto">
            <a:xfrm>
              <a:off x="4331" y="3247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CC6600"/>
                  </a:solidFill>
                  <a:latin typeface="+mn-ea"/>
                  <a:ea typeface="+mn-ea"/>
                </a:rPr>
                <a:t>a[2][3]</a:t>
              </a:r>
            </a:p>
          </p:txBody>
        </p:sp>
        <p:sp>
          <p:nvSpPr>
            <p:cNvPr id="200741" name="Text Box 88"/>
            <p:cNvSpPr txBox="1">
              <a:spLocks noChangeArrowheads="1"/>
            </p:cNvSpPr>
            <p:nvPr/>
          </p:nvSpPr>
          <p:spPr bwMode="auto">
            <a:xfrm>
              <a:off x="4331" y="2047"/>
              <a:ext cx="5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a[1][2]</a:t>
              </a:r>
            </a:p>
          </p:txBody>
        </p:sp>
        <p:grpSp>
          <p:nvGrpSpPr>
            <p:cNvPr id="200742" name="Group 102"/>
            <p:cNvGrpSpPr>
              <a:grpSpLocks/>
            </p:cNvGrpSpPr>
            <p:nvPr/>
          </p:nvGrpSpPr>
          <p:grpSpPr bwMode="auto">
            <a:xfrm>
              <a:off x="3805" y="668"/>
              <a:ext cx="291" cy="2831"/>
              <a:chOff x="3805" y="668"/>
              <a:chExt cx="291" cy="2831"/>
            </a:xfrm>
          </p:grpSpPr>
          <p:sp>
            <p:nvSpPr>
              <p:cNvPr id="200746" name="Text Box 71"/>
              <p:cNvSpPr txBox="1">
                <a:spLocks noChangeArrowheads="1"/>
              </p:cNvSpPr>
              <p:nvPr/>
            </p:nvSpPr>
            <p:spPr bwMode="auto">
              <a:xfrm>
                <a:off x="3885" y="66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00747" name="Text Box 72"/>
              <p:cNvSpPr txBox="1">
                <a:spLocks noChangeArrowheads="1"/>
              </p:cNvSpPr>
              <p:nvPr/>
            </p:nvSpPr>
            <p:spPr bwMode="auto">
              <a:xfrm>
                <a:off x="3885" y="886"/>
                <a:ext cx="18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00748" name="Text Box 73"/>
              <p:cNvSpPr txBox="1">
                <a:spLocks noChangeArrowheads="1"/>
              </p:cNvSpPr>
              <p:nvPr/>
            </p:nvSpPr>
            <p:spPr bwMode="auto">
              <a:xfrm>
                <a:off x="3885" y="1603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200749" name="Text Box 74"/>
              <p:cNvSpPr txBox="1">
                <a:spLocks noChangeArrowheads="1"/>
              </p:cNvSpPr>
              <p:nvPr/>
            </p:nvSpPr>
            <p:spPr bwMode="auto">
              <a:xfrm>
                <a:off x="3885" y="1843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200750" name="Text Box 75"/>
              <p:cNvSpPr txBox="1">
                <a:spLocks noChangeArrowheads="1"/>
              </p:cNvSpPr>
              <p:nvPr/>
            </p:nvSpPr>
            <p:spPr bwMode="auto">
              <a:xfrm>
                <a:off x="3876" y="1128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00751" name="Text Box 76"/>
              <p:cNvSpPr txBox="1">
                <a:spLocks noChangeArrowheads="1"/>
              </p:cNvSpPr>
              <p:nvPr/>
            </p:nvSpPr>
            <p:spPr bwMode="auto">
              <a:xfrm>
                <a:off x="3885" y="1363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200752" name="Text Box 90"/>
              <p:cNvSpPr txBox="1">
                <a:spLocks noChangeArrowheads="1"/>
              </p:cNvSpPr>
              <p:nvPr/>
            </p:nvSpPr>
            <p:spPr bwMode="auto">
              <a:xfrm>
                <a:off x="3885" y="2072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6</a:t>
                </a:r>
              </a:p>
            </p:txBody>
          </p:sp>
          <p:sp>
            <p:nvSpPr>
              <p:cNvPr id="200753" name="Text Box 91"/>
              <p:cNvSpPr txBox="1">
                <a:spLocks noChangeArrowheads="1"/>
              </p:cNvSpPr>
              <p:nvPr/>
            </p:nvSpPr>
            <p:spPr bwMode="auto">
              <a:xfrm>
                <a:off x="3885" y="2290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7</a:t>
                </a:r>
              </a:p>
            </p:txBody>
          </p:sp>
          <p:sp>
            <p:nvSpPr>
              <p:cNvPr id="200754" name="Text Box 92"/>
              <p:cNvSpPr txBox="1">
                <a:spLocks noChangeArrowheads="1"/>
              </p:cNvSpPr>
              <p:nvPr/>
            </p:nvSpPr>
            <p:spPr bwMode="auto">
              <a:xfrm>
                <a:off x="3805" y="300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10</a:t>
                </a:r>
              </a:p>
            </p:txBody>
          </p:sp>
          <p:sp>
            <p:nvSpPr>
              <p:cNvPr id="200755" name="Text Box 93"/>
              <p:cNvSpPr txBox="1">
                <a:spLocks noChangeArrowheads="1"/>
              </p:cNvSpPr>
              <p:nvPr/>
            </p:nvSpPr>
            <p:spPr bwMode="auto">
              <a:xfrm>
                <a:off x="3805" y="3247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11</a:t>
                </a:r>
              </a:p>
            </p:txBody>
          </p:sp>
          <p:sp>
            <p:nvSpPr>
              <p:cNvPr id="200756" name="Text Box 94"/>
              <p:cNvSpPr txBox="1">
                <a:spLocks noChangeArrowheads="1"/>
              </p:cNvSpPr>
              <p:nvPr/>
            </p:nvSpPr>
            <p:spPr bwMode="auto">
              <a:xfrm>
                <a:off x="3876" y="2532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8</a:t>
                </a:r>
              </a:p>
            </p:txBody>
          </p:sp>
          <p:sp>
            <p:nvSpPr>
              <p:cNvPr id="200757" name="Text Box 95"/>
              <p:cNvSpPr txBox="1">
                <a:spLocks noChangeArrowheads="1"/>
              </p:cNvSpPr>
              <p:nvPr/>
            </p:nvSpPr>
            <p:spPr bwMode="auto">
              <a:xfrm>
                <a:off x="3885" y="2775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0">
                    <a:solidFill>
                      <a:srgbClr val="000000"/>
                    </a:solidFill>
                    <a:latin typeface="+mn-ea"/>
                    <a:ea typeface="+mn-ea"/>
                  </a:rPr>
                  <a:t>9</a:t>
                </a:r>
              </a:p>
            </p:txBody>
          </p:sp>
        </p:grpSp>
        <p:sp>
          <p:nvSpPr>
            <p:cNvPr id="200743" name="Text Box 96"/>
            <p:cNvSpPr txBox="1">
              <a:spLocks noChangeArrowheads="1"/>
            </p:cNvSpPr>
            <p:nvPr/>
          </p:nvSpPr>
          <p:spPr bwMode="auto">
            <a:xfrm>
              <a:off x="5210" y="602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000000"/>
                  </a:solidFill>
                  <a:latin typeface="+mn-ea"/>
                  <a:ea typeface="+mn-ea"/>
                </a:rPr>
                <a:t>a[0]</a:t>
              </a:r>
            </a:p>
          </p:txBody>
        </p:sp>
        <p:sp>
          <p:nvSpPr>
            <p:cNvPr id="200744" name="Text Box 97"/>
            <p:cNvSpPr txBox="1">
              <a:spLocks noChangeArrowheads="1"/>
            </p:cNvSpPr>
            <p:nvPr/>
          </p:nvSpPr>
          <p:spPr bwMode="auto">
            <a:xfrm>
              <a:off x="5210" y="1574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000000"/>
                  </a:solidFill>
                  <a:latin typeface="+mn-ea"/>
                  <a:ea typeface="+mn-ea"/>
                </a:rPr>
                <a:t>a[1]</a:t>
              </a:r>
            </a:p>
          </p:txBody>
        </p:sp>
        <p:sp>
          <p:nvSpPr>
            <p:cNvPr id="200745" name="Text Box 98"/>
            <p:cNvSpPr txBox="1">
              <a:spLocks noChangeArrowheads="1"/>
            </p:cNvSpPr>
            <p:nvPr/>
          </p:nvSpPr>
          <p:spPr bwMode="auto">
            <a:xfrm>
              <a:off x="5210" y="2498"/>
              <a:ext cx="4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000000"/>
                  </a:solidFill>
                  <a:latin typeface="+mn-ea"/>
                  <a:ea typeface="+mn-ea"/>
                </a:rPr>
                <a:t>a[2]</a:t>
              </a:r>
            </a:p>
          </p:txBody>
        </p:sp>
      </p:grpSp>
      <p:sp>
        <p:nvSpPr>
          <p:cNvPr id="9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3751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3" grpId="0" animBg="1" autoUpdateAnimBg="0"/>
      <p:bldP spid="44958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二维数组的引用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形式： 数组名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下标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][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下标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下标是整型或字符型的常量、变量或表达式。（定义时不能使用变量）</a:t>
            </a:r>
          </a:p>
          <a:p>
            <a:pPr lvl="4" fontAlgn="base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如： 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a[1][2]             a[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][j]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数组元素可出现在表达式中，如： 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a[1][2]=a[2][2]/2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使用数组元素时，应注意不要超出其定义的范围；</a:t>
            </a:r>
          </a:p>
          <a:p>
            <a:pPr lvl="4" fontAlgn="base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如：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a[2][3];           a[</a:t>
            </a:r>
            <a:r>
              <a:rPr kumimoji="0"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][</a:t>
            </a:r>
            <a:r>
              <a:rPr kumimoji="0"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3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]=5;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71325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9" name="Rectangle 8"/>
          <p:cNvSpPr>
            <a:spLocks noChangeArrowheads="1"/>
          </p:cNvSpPr>
          <p:nvPr/>
        </p:nvSpPr>
        <p:spPr bwMode="auto">
          <a:xfrm>
            <a:off x="669925" y="766763"/>
            <a:ext cx="77597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二维数组的初始化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分行初始化</a:t>
            </a:r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669925" y="1849438"/>
            <a:ext cx="77597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按元素排列顺序初始化</a:t>
            </a:r>
          </a:p>
        </p:txBody>
      </p:sp>
      <p:grpSp>
        <p:nvGrpSpPr>
          <p:cNvPr id="453665" name="Group 33"/>
          <p:cNvGrpSpPr>
            <a:grpSpLocks/>
          </p:cNvGrpSpPr>
          <p:nvPr/>
        </p:nvGrpSpPr>
        <p:grpSpPr bwMode="auto">
          <a:xfrm>
            <a:off x="1189038" y="1627188"/>
            <a:ext cx="7883525" cy="3392487"/>
            <a:chOff x="749" y="1025"/>
            <a:chExt cx="4966" cy="2137"/>
          </a:xfrm>
        </p:grpSpPr>
        <p:grpSp>
          <p:nvGrpSpPr>
            <p:cNvPr id="202872" name="Group 32"/>
            <p:cNvGrpSpPr>
              <a:grpSpLocks/>
            </p:cNvGrpSpPr>
            <p:nvPr/>
          </p:nvGrpSpPr>
          <p:grpSpPr bwMode="auto">
            <a:xfrm>
              <a:off x="749" y="1581"/>
              <a:ext cx="4046" cy="1581"/>
              <a:chOff x="749" y="1581"/>
              <a:chExt cx="4046" cy="1581"/>
            </a:xfrm>
          </p:grpSpPr>
          <p:sp>
            <p:nvSpPr>
              <p:cNvPr id="202874" name="Rectangle 12"/>
              <p:cNvSpPr>
                <a:spLocks noChangeArrowheads="1"/>
              </p:cNvSpPr>
              <p:nvPr/>
            </p:nvSpPr>
            <p:spPr bwMode="auto">
              <a:xfrm>
                <a:off x="749" y="1581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  <a:ea typeface="隶书" panose="02010509060101010101" pitchFamily="49" charset="-122"/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a[2][3]=</a:t>
                </a:r>
                <a:r>
                  <a:rPr lang="en-US" altLang="zh-CN" sz="2400">
                    <a:solidFill>
                      <a:srgbClr val="FF0000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 sz="24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  <a:ea typeface="隶书" panose="02010509060101010101" pitchFamily="49" charset="-122"/>
                  </a:rPr>
                  <a:t>1,2,3</a:t>
                </a:r>
                <a:r>
                  <a:rPr lang="en-US" altLang="zh-CN" sz="24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en-US" altLang="zh-CN" sz="2400">
                    <a:solidFill>
                      <a:srgbClr val="5490A8"/>
                    </a:solidFill>
                    <a:ea typeface="隶书" panose="02010509060101010101" pitchFamily="49" charset="-122"/>
                  </a:rPr>
                  <a:t>,</a:t>
                </a:r>
                <a:r>
                  <a:rPr lang="en-US" altLang="zh-CN" sz="24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  <a:ea typeface="隶书" panose="02010509060101010101" pitchFamily="49" charset="-122"/>
                  </a:rPr>
                  <a:t>4,5,6</a:t>
                </a:r>
                <a:r>
                  <a:rPr lang="en-US" altLang="zh-CN" sz="2400">
                    <a:solidFill>
                      <a:srgbClr val="0000FF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en-US" altLang="zh-CN" sz="2400">
                    <a:solidFill>
                      <a:srgbClr val="FF0000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  <a:ea typeface="隶书" panose="02010509060101010101" pitchFamily="49" charset="-122"/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202875" name="Rectangle 13"/>
              <p:cNvSpPr>
                <a:spLocks noChangeArrowheads="1"/>
              </p:cNvSpPr>
              <p:nvPr/>
            </p:nvSpPr>
            <p:spPr bwMode="auto">
              <a:xfrm>
                <a:off x="1014" y="2197"/>
                <a:ext cx="3576" cy="3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2876" name="Line 14"/>
              <p:cNvSpPr>
                <a:spLocks noChangeShapeType="1"/>
              </p:cNvSpPr>
              <p:nvPr/>
            </p:nvSpPr>
            <p:spPr bwMode="auto">
              <a:xfrm>
                <a:off x="1638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77" name="Line 15"/>
              <p:cNvSpPr>
                <a:spLocks noChangeShapeType="1"/>
              </p:cNvSpPr>
              <p:nvPr/>
            </p:nvSpPr>
            <p:spPr bwMode="auto">
              <a:xfrm>
                <a:off x="2235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78" name="Line 16"/>
              <p:cNvSpPr>
                <a:spLocks noChangeShapeType="1"/>
              </p:cNvSpPr>
              <p:nvPr/>
            </p:nvSpPr>
            <p:spPr bwMode="auto">
              <a:xfrm>
                <a:off x="2832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79" name="Line 17"/>
              <p:cNvSpPr>
                <a:spLocks noChangeShapeType="1"/>
              </p:cNvSpPr>
              <p:nvPr/>
            </p:nvSpPr>
            <p:spPr bwMode="auto">
              <a:xfrm>
                <a:off x="3429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80" name="Line 18"/>
              <p:cNvSpPr>
                <a:spLocks noChangeShapeType="1"/>
              </p:cNvSpPr>
              <p:nvPr/>
            </p:nvSpPr>
            <p:spPr bwMode="auto">
              <a:xfrm>
                <a:off x="4026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81" name="Text Box 19"/>
              <p:cNvSpPr txBox="1">
                <a:spLocks noChangeArrowheads="1"/>
              </p:cNvSpPr>
              <p:nvPr/>
            </p:nvSpPr>
            <p:spPr bwMode="auto">
              <a:xfrm>
                <a:off x="1016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a[0][0]</a:t>
                </a:r>
              </a:p>
            </p:txBody>
          </p:sp>
          <p:sp>
            <p:nvSpPr>
              <p:cNvPr id="202882" name="Text Box 20"/>
              <p:cNvSpPr txBox="1">
                <a:spLocks noChangeArrowheads="1"/>
              </p:cNvSpPr>
              <p:nvPr/>
            </p:nvSpPr>
            <p:spPr bwMode="auto">
              <a:xfrm>
                <a:off x="1614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a[0][1]</a:t>
                </a:r>
              </a:p>
            </p:txBody>
          </p:sp>
          <p:sp>
            <p:nvSpPr>
              <p:cNvPr id="202883" name="Text Box 21"/>
              <p:cNvSpPr txBox="1">
                <a:spLocks noChangeArrowheads="1"/>
              </p:cNvSpPr>
              <p:nvPr/>
            </p:nvSpPr>
            <p:spPr bwMode="auto">
              <a:xfrm>
                <a:off x="2212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a[0][2]</a:t>
                </a:r>
              </a:p>
            </p:txBody>
          </p:sp>
          <p:sp>
            <p:nvSpPr>
              <p:cNvPr id="202884" name="Text Box 22"/>
              <p:cNvSpPr txBox="1">
                <a:spLocks noChangeArrowheads="1"/>
              </p:cNvSpPr>
              <p:nvPr/>
            </p:nvSpPr>
            <p:spPr bwMode="auto">
              <a:xfrm>
                <a:off x="2809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a[1][0]</a:t>
                </a:r>
              </a:p>
            </p:txBody>
          </p:sp>
          <p:sp>
            <p:nvSpPr>
              <p:cNvPr id="202885" name="Text Box 23"/>
              <p:cNvSpPr txBox="1">
                <a:spLocks noChangeArrowheads="1"/>
              </p:cNvSpPr>
              <p:nvPr/>
            </p:nvSpPr>
            <p:spPr bwMode="auto">
              <a:xfrm>
                <a:off x="3407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a[1][1]</a:t>
                </a:r>
              </a:p>
            </p:txBody>
          </p:sp>
          <p:sp>
            <p:nvSpPr>
              <p:cNvPr id="202886" name="Text Box 24"/>
              <p:cNvSpPr txBox="1">
                <a:spLocks noChangeArrowheads="1"/>
              </p:cNvSpPr>
              <p:nvPr/>
            </p:nvSpPr>
            <p:spPr bwMode="auto">
              <a:xfrm>
                <a:off x="4004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a[1][2]</a:t>
                </a:r>
              </a:p>
            </p:txBody>
          </p:sp>
          <p:sp>
            <p:nvSpPr>
              <p:cNvPr id="202887" name="Text Box 25"/>
              <p:cNvSpPr txBox="1">
                <a:spLocks noChangeArrowheads="1"/>
              </p:cNvSpPr>
              <p:nvPr/>
            </p:nvSpPr>
            <p:spPr bwMode="auto">
              <a:xfrm>
                <a:off x="1269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02888" name="Text Box 26"/>
              <p:cNvSpPr txBox="1">
                <a:spLocks noChangeArrowheads="1"/>
              </p:cNvSpPr>
              <p:nvPr/>
            </p:nvSpPr>
            <p:spPr bwMode="auto">
              <a:xfrm>
                <a:off x="1854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02889" name="Text Box 27"/>
              <p:cNvSpPr txBox="1">
                <a:spLocks noChangeArrowheads="1"/>
              </p:cNvSpPr>
              <p:nvPr/>
            </p:nvSpPr>
            <p:spPr bwMode="auto">
              <a:xfrm>
                <a:off x="2440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02890" name="Text Box 28"/>
              <p:cNvSpPr txBox="1">
                <a:spLocks noChangeArrowheads="1"/>
              </p:cNvSpPr>
              <p:nvPr/>
            </p:nvSpPr>
            <p:spPr bwMode="auto">
              <a:xfrm>
                <a:off x="3025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02891" name="Text Box 29"/>
              <p:cNvSpPr txBox="1">
                <a:spLocks noChangeArrowheads="1"/>
              </p:cNvSpPr>
              <p:nvPr/>
            </p:nvSpPr>
            <p:spPr bwMode="auto">
              <a:xfrm>
                <a:off x="3611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02892" name="Text Box 30"/>
              <p:cNvSpPr txBox="1">
                <a:spLocks noChangeArrowheads="1"/>
              </p:cNvSpPr>
              <p:nvPr/>
            </p:nvSpPr>
            <p:spPr bwMode="auto">
              <a:xfrm>
                <a:off x="4197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sp>
          <p:nvSpPr>
            <p:cNvPr id="453663" name="AutoShape 31"/>
            <p:cNvSpPr>
              <a:spLocks noChangeArrowheads="1"/>
            </p:cNvSpPr>
            <p:nvPr/>
          </p:nvSpPr>
          <p:spPr bwMode="auto">
            <a:xfrm>
              <a:off x="4091" y="1025"/>
              <a:ext cx="1624" cy="436"/>
            </a:xfrm>
            <a:prstGeom prst="cloudCallout">
              <a:avLst>
                <a:gd name="adj1" fmla="val -45523"/>
                <a:gd name="adj2" fmla="val 85977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66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全部初始化</a:t>
              </a:r>
            </a:p>
          </p:txBody>
        </p:sp>
      </p:grpSp>
      <p:grpSp>
        <p:nvGrpSpPr>
          <p:cNvPr id="453689" name="Group 57"/>
          <p:cNvGrpSpPr>
            <a:grpSpLocks/>
          </p:cNvGrpSpPr>
          <p:nvPr/>
        </p:nvGrpSpPr>
        <p:grpSpPr bwMode="auto">
          <a:xfrm>
            <a:off x="1192213" y="1452563"/>
            <a:ext cx="6511925" cy="3578225"/>
            <a:chOff x="450" y="1208"/>
            <a:chExt cx="4102" cy="2254"/>
          </a:xfrm>
        </p:grpSpPr>
        <p:grpSp>
          <p:nvGrpSpPr>
            <p:cNvPr id="202851" name="Group 56"/>
            <p:cNvGrpSpPr>
              <a:grpSpLocks/>
            </p:cNvGrpSpPr>
            <p:nvPr/>
          </p:nvGrpSpPr>
          <p:grpSpPr bwMode="auto">
            <a:xfrm>
              <a:off x="450" y="1881"/>
              <a:ext cx="4046" cy="1581"/>
              <a:chOff x="450" y="1881"/>
              <a:chExt cx="4046" cy="1581"/>
            </a:xfrm>
          </p:grpSpPr>
          <p:sp>
            <p:nvSpPr>
              <p:cNvPr id="202853" name="Rectangle 36"/>
              <p:cNvSpPr>
                <a:spLocks noChangeArrowheads="1"/>
              </p:cNvSpPr>
              <p:nvPr/>
            </p:nvSpPr>
            <p:spPr bwMode="auto">
              <a:xfrm>
                <a:off x="450" y="1881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a[2][3]=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1,2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}</a:t>
                </a:r>
                <a:r>
                  <a:rPr lang="en-US" altLang="zh-CN" sz="2400">
                    <a:solidFill>
                      <a:srgbClr val="5490A8"/>
                    </a:solidFill>
                  </a:rPr>
                  <a:t>,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}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2854" name="Rectangle 37"/>
              <p:cNvSpPr>
                <a:spLocks noChangeArrowheads="1"/>
              </p:cNvSpPr>
              <p:nvPr/>
            </p:nvSpPr>
            <p:spPr bwMode="auto">
              <a:xfrm>
                <a:off x="715" y="2404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55" name="Line 38"/>
              <p:cNvSpPr>
                <a:spLocks noChangeShapeType="1"/>
              </p:cNvSpPr>
              <p:nvPr/>
            </p:nvSpPr>
            <p:spPr bwMode="auto">
              <a:xfrm>
                <a:off x="1351" y="2412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56" name="Line 39"/>
              <p:cNvSpPr>
                <a:spLocks noChangeShapeType="1"/>
              </p:cNvSpPr>
              <p:nvPr/>
            </p:nvSpPr>
            <p:spPr bwMode="auto">
              <a:xfrm>
                <a:off x="1945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57" name="Line 40"/>
              <p:cNvSpPr>
                <a:spLocks noChangeShapeType="1"/>
              </p:cNvSpPr>
              <p:nvPr/>
            </p:nvSpPr>
            <p:spPr bwMode="auto">
              <a:xfrm>
                <a:off x="2539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58" name="Line 41"/>
              <p:cNvSpPr>
                <a:spLocks noChangeShapeType="1"/>
              </p:cNvSpPr>
              <p:nvPr/>
            </p:nvSpPr>
            <p:spPr bwMode="auto">
              <a:xfrm>
                <a:off x="3133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59" name="Line 42"/>
              <p:cNvSpPr>
                <a:spLocks noChangeShapeType="1"/>
              </p:cNvSpPr>
              <p:nvPr/>
            </p:nvSpPr>
            <p:spPr bwMode="auto">
              <a:xfrm>
                <a:off x="3727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60" name="Text Box 43"/>
              <p:cNvSpPr txBox="1">
                <a:spLocks noChangeArrowheads="1"/>
              </p:cNvSpPr>
              <p:nvPr/>
            </p:nvSpPr>
            <p:spPr bwMode="auto">
              <a:xfrm>
                <a:off x="717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a[0][0]</a:t>
                </a:r>
              </a:p>
            </p:txBody>
          </p:sp>
          <p:sp>
            <p:nvSpPr>
              <p:cNvPr id="202861" name="Text Box 44"/>
              <p:cNvSpPr txBox="1">
                <a:spLocks noChangeArrowheads="1"/>
              </p:cNvSpPr>
              <p:nvPr/>
            </p:nvSpPr>
            <p:spPr bwMode="auto">
              <a:xfrm>
                <a:off x="1315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a[0][1]</a:t>
                </a:r>
              </a:p>
            </p:txBody>
          </p:sp>
          <p:sp>
            <p:nvSpPr>
              <p:cNvPr id="202862" name="Text Box 45"/>
              <p:cNvSpPr txBox="1">
                <a:spLocks noChangeArrowheads="1"/>
              </p:cNvSpPr>
              <p:nvPr/>
            </p:nvSpPr>
            <p:spPr bwMode="auto">
              <a:xfrm>
                <a:off x="1913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a[0][2]</a:t>
                </a:r>
              </a:p>
            </p:txBody>
          </p:sp>
          <p:sp>
            <p:nvSpPr>
              <p:cNvPr id="202863" name="Text Box 46"/>
              <p:cNvSpPr txBox="1">
                <a:spLocks noChangeArrowheads="1"/>
              </p:cNvSpPr>
              <p:nvPr/>
            </p:nvSpPr>
            <p:spPr bwMode="auto">
              <a:xfrm>
                <a:off x="2510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a[1][0]</a:t>
                </a:r>
              </a:p>
            </p:txBody>
          </p:sp>
          <p:sp>
            <p:nvSpPr>
              <p:cNvPr id="202864" name="Text Box 47"/>
              <p:cNvSpPr txBox="1">
                <a:spLocks noChangeArrowheads="1"/>
              </p:cNvSpPr>
              <p:nvPr/>
            </p:nvSpPr>
            <p:spPr bwMode="auto">
              <a:xfrm>
                <a:off x="3108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a[1][1]</a:t>
                </a:r>
              </a:p>
            </p:txBody>
          </p:sp>
          <p:sp>
            <p:nvSpPr>
              <p:cNvPr id="202865" name="Text Box 48"/>
              <p:cNvSpPr txBox="1">
                <a:spLocks noChangeArrowheads="1"/>
              </p:cNvSpPr>
              <p:nvPr/>
            </p:nvSpPr>
            <p:spPr bwMode="auto">
              <a:xfrm>
                <a:off x="3705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a[1][2]</a:t>
                </a:r>
              </a:p>
            </p:txBody>
          </p:sp>
          <p:sp>
            <p:nvSpPr>
              <p:cNvPr id="202866" name="Text Box 49"/>
              <p:cNvSpPr txBox="1">
                <a:spLocks noChangeArrowheads="1"/>
              </p:cNvSpPr>
              <p:nvPr/>
            </p:nvSpPr>
            <p:spPr bwMode="auto">
              <a:xfrm>
                <a:off x="970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2867" name="Text Box 50"/>
              <p:cNvSpPr txBox="1">
                <a:spLocks noChangeArrowheads="1"/>
              </p:cNvSpPr>
              <p:nvPr/>
            </p:nvSpPr>
            <p:spPr bwMode="auto">
              <a:xfrm>
                <a:off x="1555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02868" name="Text Box 51"/>
              <p:cNvSpPr txBox="1">
                <a:spLocks noChangeArrowheads="1"/>
              </p:cNvSpPr>
              <p:nvPr/>
            </p:nvSpPr>
            <p:spPr bwMode="auto">
              <a:xfrm>
                <a:off x="2141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69" name="Text Box 52"/>
              <p:cNvSpPr txBox="1">
                <a:spLocks noChangeArrowheads="1"/>
              </p:cNvSpPr>
              <p:nvPr/>
            </p:nvSpPr>
            <p:spPr bwMode="auto">
              <a:xfrm>
                <a:off x="2726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02870" name="Text Box 53"/>
              <p:cNvSpPr txBox="1">
                <a:spLocks noChangeArrowheads="1"/>
              </p:cNvSpPr>
              <p:nvPr/>
            </p:nvSpPr>
            <p:spPr bwMode="auto">
              <a:xfrm>
                <a:off x="3312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71" name="Text Box 54"/>
              <p:cNvSpPr txBox="1">
                <a:spLocks noChangeArrowheads="1"/>
              </p:cNvSpPr>
              <p:nvPr/>
            </p:nvSpPr>
            <p:spPr bwMode="auto">
              <a:xfrm>
                <a:off x="3898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sp>
          <p:nvSpPr>
            <p:cNvPr id="453687" name="AutoShape 55"/>
            <p:cNvSpPr>
              <a:spLocks noChangeArrowheads="1"/>
            </p:cNvSpPr>
            <p:nvPr/>
          </p:nvSpPr>
          <p:spPr bwMode="auto">
            <a:xfrm>
              <a:off x="2928" y="1208"/>
              <a:ext cx="1624" cy="436"/>
            </a:xfrm>
            <a:prstGeom prst="cloudCallout">
              <a:avLst>
                <a:gd name="adj1" fmla="val -37625"/>
                <a:gd name="adj2" fmla="val 11444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部分初始化</a:t>
              </a:r>
            </a:p>
          </p:txBody>
        </p:sp>
      </p:grpSp>
      <p:grpSp>
        <p:nvGrpSpPr>
          <p:cNvPr id="453713" name="Group 81"/>
          <p:cNvGrpSpPr>
            <a:grpSpLocks/>
          </p:cNvGrpSpPr>
          <p:nvPr/>
        </p:nvGrpSpPr>
        <p:grpSpPr bwMode="auto">
          <a:xfrm>
            <a:off x="1198563" y="1271588"/>
            <a:ext cx="7945437" cy="3768725"/>
            <a:chOff x="468" y="1421"/>
            <a:chExt cx="5005" cy="2374"/>
          </a:xfrm>
        </p:grpSpPr>
        <p:grpSp>
          <p:nvGrpSpPr>
            <p:cNvPr id="202830" name="Group 80"/>
            <p:cNvGrpSpPr>
              <a:grpSpLocks/>
            </p:cNvGrpSpPr>
            <p:nvPr/>
          </p:nvGrpSpPr>
          <p:grpSpPr bwMode="auto">
            <a:xfrm>
              <a:off x="468" y="2214"/>
              <a:ext cx="4046" cy="1581"/>
              <a:chOff x="468" y="2214"/>
              <a:chExt cx="4046" cy="1581"/>
            </a:xfrm>
          </p:grpSpPr>
          <p:sp>
            <p:nvSpPr>
              <p:cNvPr id="202832" name="Rectangle 60"/>
              <p:cNvSpPr>
                <a:spLocks noChangeArrowheads="1"/>
              </p:cNvSpPr>
              <p:nvPr/>
            </p:nvSpPr>
            <p:spPr bwMode="auto">
              <a:xfrm>
                <a:off x="468" y="2214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a[][3]=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,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4,5</a:t>
                </a:r>
                <a:r>
                  <a:rPr lang="en-US" altLang="zh-CN" sz="2400">
                    <a:solidFill>
                      <a:srgbClr val="0000FF"/>
                    </a:solidFill>
                  </a:rPr>
                  <a:t>}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2833" name="Rectangle 61"/>
              <p:cNvSpPr>
                <a:spLocks noChangeArrowheads="1"/>
              </p:cNvSpPr>
              <p:nvPr/>
            </p:nvSpPr>
            <p:spPr bwMode="auto">
              <a:xfrm>
                <a:off x="733" y="2736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34" name="Line 62"/>
              <p:cNvSpPr>
                <a:spLocks noChangeShapeType="1"/>
              </p:cNvSpPr>
              <p:nvPr/>
            </p:nvSpPr>
            <p:spPr bwMode="auto">
              <a:xfrm>
                <a:off x="1369" y="27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35" name="Line 63"/>
              <p:cNvSpPr>
                <a:spLocks noChangeShapeType="1"/>
              </p:cNvSpPr>
              <p:nvPr/>
            </p:nvSpPr>
            <p:spPr bwMode="auto">
              <a:xfrm>
                <a:off x="1963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36" name="Line 64"/>
              <p:cNvSpPr>
                <a:spLocks noChangeShapeType="1"/>
              </p:cNvSpPr>
              <p:nvPr/>
            </p:nvSpPr>
            <p:spPr bwMode="auto">
              <a:xfrm>
                <a:off x="2557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37" name="Line 65"/>
              <p:cNvSpPr>
                <a:spLocks noChangeShapeType="1"/>
              </p:cNvSpPr>
              <p:nvPr/>
            </p:nvSpPr>
            <p:spPr bwMode="auto">
              <a:xfrm>
                <a:off x="3151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38" name="Line 66"/>
              <p:cNvSpPr>
                <a:spLocks noChangeShapeType="1"/>
              </p:cNvSpPr>
              <p:nvPr/>
            </p:nvSpPr>
            <p:spPr bwMode="auto">
              <a:xfrm>
                <a:off x="3745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39" name="Text Box 67"/>
              <p:cNvSpPr txBox="1">
                <a:spLocks noChangeArrowheads="1"/>
              </p:cNvSpPr>
              <p:nvPr/>
            </p:nvSpPr>
            <p:spPr bwMode="auto">
              <a:xfrm>
                <a:off x="735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a[0][0]</a:t>
                </a:r>
              </a:p>
            </p:txBody>
          </p:sp>
          <p:sp>
            <p:nvSpPr>
              <p:cNvPr id="202840" name="Text Box 68"/>
              <p:cNvSpPr txBox="1">
                <a:spLocks noChangeArrowheads="1"/>
              </p:cNvSpPr>
              <p:nvPr/>
            </p:nvSpPr>
            <p:spPr bwMode="auto">
              <a:xfrm>
                <a:off x="1333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a[0][1]</a:t>
                </a:r>
              </a:p>
            </p:txBody>
          </p:sp>
          <p:sp>
            <p:nvSpPr>
              <p:cNvPr id="202841" name="Text Box 69"/>
              <p:cNvSpPr txBox="1">
                <a:spLocks noChangeArrowheads="1"/>
              </p:cNvSpPr>
              <p:nvPr/>
            </p:nvSpPr>
            <p:spPr bwMode="auto">
              <a:xfrm>
                <a:off x="1931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a[0][2]</a:t>
                </a:r>
              </a:p>
            </p:txBody>
          </p:sp>
          <p:sp>
            <p:nvSpPr>
              <p:cNvPr id="202842" name="Text Box 70"/>
              <p:cNvSpPr txBox="1">
                <a:spLocks noChangeArrowheads="1"/>
              </p:cNvSpPr>
              <p:nvPr/>
            </p:nvSpPr>
            <p:spPr bwMode="auto">
              <a:xfrm>
                <a:off x="2528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a[1][0]</a:t>
                </a:r>
              </a:p>
            </p:txBody>
          </p:sp>
          <p:sp>
            <p:nvSpPr>
              <p:cNvPr id="202843" name="Text Box 71"/>
              <p:cNvSpPr txBox="1">
                <a:spLocks noChangeArrowheads="1"/>
              </p:cNvSpPr>
              <p:nvPr/>
            </p:nvSpPr>
            <p:spPr bwMode="auto">
              <a:xfrm>
                <a:off x="3126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a[1][1]</a:t>
                </a:r>
              </a:p>
            </p:txBody>
          </p:sp>
          <p:sp>
            <p:nvSpPr>
              <p:cNvPr id="202844" name="Text Box 72"/>
              <p:cNvSpPr txBox="1">
                <a:spLocks noChangeArrowheads="1"/>
              </p:cNvSpPr>
              <p:nvPr/>
            </p:nvSpPr>
            <p:spPr bwMode="auto">
              <a:xfrm>
                <a:off x="3723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a[1][2]</a:t>
                </a:r>
              </a:p>
            </p:txBody>
          </p:sp>
          <p:sp>
            <p:nvSpPr>
              <p:cNvPr id="202845" name="Text Box 73"/>
              <p:cNvSpPr txBox="1">
                <a:spLocks noChangeArrowheads="1"/>
              </p:cNvSpPr>
              <p:nvPr/>
            </p:nvSpPr>
            <p:spPr bwMode="auto">
              <a:xfrm>
                <a:off x="988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2846" name="Text Box 74"/>
              <p:cNvSpPr txBox="1">
                <a:spLocks noChangeArrowheads="1"/>
              </p:cNvSpPr>
              <p:nvPr/>
            </p:nvSpPr>
            <p:spPr bwMode="auto">
              <a:xfrm>
                <a:off x="1573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47" name="Text Box 75"/>
              <p:cNvSpPr txBox="1">
                <a:spLocks noChangeArrowheads="1"/>
              </p:cNvSpPr>
              <p:nvPr/>
            </p:nvSpPr>
            <p:spPr bwMode="auto">
              <a:xfrm>
                <a:off x="2159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48" name="Text Box 76"/>
              <p:cNvSpPr txBox="1">
                <a:spLocks noChangeArrowheads="1"/>
              </p:cNvSpPr>
              <p:nvPr/>
            </p:nvSpPr>
            <p:spPr bwMode="auto">
              <a:xfrm>
                <a:off x="2744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02849" name="Text Box 77"/>
              <p:cNvSpPr txBox="1">
                <a:spLocks noChangeArrowheads="1"/>
              </p:cNvSpPr>
              <p:nvPr/>
            </p:nvSpPr>
            <p:spPr bwMode="auto">
              <a:xfrm>
                <a:off x="3330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2850" name="Text Box 78"/>
              <p:cNvSpPr txBox="1">
                <a:spLocks noChangeArrowheads="1"/>
              </p:cNvSpPr>
              <p:nvPr/>
            </p:nvSpPr>
            <p:spPr bwMode="auto">
              <a:xfrm>
                <a:off x="3916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sp>
          <p:nvSpPr>
            <p:cNvPr id="453711" name="AutoShape 79"/>
            <p:cNvSpPr>
              <a:spLocks noChangeArrowheads="1"/>
            </p:cNvSpPr>
            <p:nvPr/>
          </p:nvSpPr>
          <p:spPr bwMode="auto">
            <a:xfrm>
              <a:off x="2364" y="1421"/>
              <a:ext cx="3109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第一维</a:t>
              </a:r>
              <a:r>
                <a:rPr kumimoji="1" lang="zh-CN" altLang="en-US" sz="2400" b="1">
                  <a:solidFill>
                    <a:srgbClr val="33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长度省略初始化</a:t>
              </a:r>
            </a:p>
          </p:txBody>
        </p:sp>
      </p:grpSp>
      <p:grpSp>
        <p:nvGrpSpPr>
          <p:cNvPr id="453737" name="Group 105"/>
          <p:cNvGrpSpPr>
            <a:grpSpLocks/>
          </p:cNvGrpSpPr>
          <p:nvPr/>
        </p:nvGrpSpPr>
        <p:grpSpPr bwMode="auto">
          <a:xfrm>
            <a:off x="1190625" y="1624013"/>
            <a:ext cx="7881938" cy="3392487"/>
            <a:chOff x="668" y="1794"/>
            <a:chExt cx="4965" cy="2137"/>
          </a:xfrm>
        </p:grpSpPr>
        <p:grpSp>
          <p:nvGrpSpPr>
            <p:cNvPr id="202809" name="Group 104"/>
            <p:cNvGrpSpPr>
              <a:grpSpLocks/>
            </p:cNvGrpSpPr>
            <p:nvPr/>
          </p:nvGrpSpPr>
          <p:grpSpPr bwMode="auto">
            <a:xfrm>
              <a:off x="668" y="2350"/>
              <a:ext cx="4046" cy="1581"/>
              <a:chOff x="668" y="2350"/>
              <a:chExt cx="4046" cy="1581"/>
            </a:xfrm>
          </p:grpSpPr>
          <p:sp>
            <p:nvSpPr>
              <p:cNvPr id="202811" name="Rectangle 84"/>
              <p:cNvSpPr>
                <a:spLocks noChangeArrowheads="1"/>
              </p:cNvSpPr>
              <p:nvPr/>
            </p:nvSpPr>
            <p:spPr bwMode="auto">
              <a:xfrm>
                <a:off x="668" y="2350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a[2][3]=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1,2,3,4,5,6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2812" name="Rectangle 85"/>
              <p:cNvSpPr>
                <a:spLocks noChangeArrowheads="1"/>
              </p:cNvSpPr>
              <p:nvPr/>
            </p:nvSpPr>
            <p:spPr bwMode="auto">
              <a:xfrm>
                <a:off x="941" y="2878"/>
                <a:ext cx="3576" cy="3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13" name="Line 86"/>
              <p:cNvSpPr>
                <a:spLocks noChangeShapeType="1"/>
              </p:cNvSpPr>
              <p:nvPr/>
            </p:nvSpPr>
            <p:spPr bwMode="auto">
              <a:xfrm>
                <a:off x="1565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14" name="Line 87"/>
              <p:cNvSpPr>
                <a:spLocks noChangeShapeType="1"/>
              </p:cNvSpPr>
              <p:nvPr/>
            </p:nvSpPr>
            <p:spPr bwMode="auto">
              <a:xfrm>
                <a:off x="2162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15" name="Line 88"/>
              <p:cNvSpPr>
                <a:spLocks noChangeShapeType="1"/>
              </p:cNvSpPr>
              <p:nvPr/>
            </p:nvSpPr>
            <p:spPr bwMode="auto">
              <a:xfrm>
                <a:off x="2759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16" name="Line 89"/>
              <p:cNvSpPr>
                <a:spLocks noChangeShapeType="1"/>
              </p:cNvSpPr>
              <p:nvPr/>
            </p:nvSpPr>
            <p:spPr bwMode="auto">
              <a:xfrm>
                <a:off x="3356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17" name="Line 90"/>
              <p:cNvSpPr>
                <a:spLocks noChangeShapeType="1"/>
              </p:cNvSpPr>
              <p:nvPr/>
            </p:nvSpPr>
            <p:spPr bwMode="auto">
              <a:xfrm>
                <a:off x="3953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818" name="Text Box 91"/>
              <p:cNvSpPr txBox="1">
                <a:spLocks noChangeArrowheads="1"/>
              </p:cNvSpPr>
              <p:nvPr/>
            </p:nvSpPr>
            <p:spPr bwMode="auto">
              <a:xfrm>
                <a:off x="935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a[0][0]</a:t>
                </a:r>
              </a:p>
            </p:txBody>
          </p:sp>
          <p:sp>
            <p:nvSpPr>
              <p:cNvPr id="202819" name="Text Box 92"/>
              <p:cNvSpPr txBox="1">
                <a:spLocks noChangeArrowheads="1"/>
              </p:cNvSpPr>
              <p:nvPr/>
            </p:nvSpPr>
            <p:spPr bwMode="auto">
              <a:xfrm>
                <a:off x="1533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a[0][1]</a:t>
                </a:r>
              </a:p>
            </p:txBody>
          </p:sp>
          <p:sp>
            <p:nvSpPr>
              <p:cNvPr id="202820" name="Text Box 93"/>
              <p:cNvSpPr txBox="1">
                <a:spLocks noChangeArrowheads="1"/>
              </p:cNvSpPr>
              <p:nvPr/>
            </p:nvSpPr>
            <p:spPr bwMode="auto">
              <a:xfrm>
                <a:off x="2131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a[0][2]</a:t>
                </a:r>
              </a:p>
            </p:txBody>
          </p:sp>
          <p:sp>
            <p:nvSpPr>
              <p:cNvPr id="202821" name="Text Box 94"/>
              <p:cNvSpPr txBox="1">
                <a:spLocks noChangeArrowheads="1"/>
              </p:cNvSpPr>
              <p:nvPr/>
            </p:nvSpPr>
            <p:spPr bwMode="auto">
              <a:xfrm>
                <a:off x="2728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a[1][0]</a:t>
                </a:r>
              </a:p>
            </p:txBody>
          </p:sp>
          <p:sp>
            <p:nvSpPr>
              <p:cNvPr id="202822" name="Text Box 95"/>
              <p:cNvSpPr txBox="1">
                <a:spLocks noChangeArrowheads="1"/>
              </p:cNvSpPr>
              <p:nvPr/>
            </p:nvSpPr>
            <p:spPr bwMode="auto">
              <a:xfrm>
                <a:off x="3326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a[1][1]</a:t>
                </a:r>
              </a:p>
            </p:txBody>
          </p:sp>
          <p:sp>
            <p:nvSpPr>
              <p:cNvPr id="202823" name="Text Box 96"/>
              <p:cNvSpPr txBox="1">
                <a:spLocks noChangeArrowheads="1"/>
              </p:cNvSpPr>
              <p:nvPr/>
            </p:nvSpPr>
            <p:spPr bwMode="auto">
              <a:xfrm>
                <a:off x="3923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a[1][2]</a:t>
                </a:r>
              </a:p>
            </p:txBody>
          </p:sp>
          <p:sp>
            <p:nvSpPr>
              <p:cNvPr id="202824" name="Text Box 97"/>
              <p:cNvSpPr txBox="1">
                <a:spLocks noChangeArrowheads="1"/>
              </p:cNvSpPr>
              <p:nvPr/>
            </p:nvSpPr>
            <p:spPr bwMode="auto">
              <a:xfrm>
                <a:off x="1196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2825" name="Text Box 98"/>
              <p:cNvSpPr txBox="1">
                <a:spLocks noChangeArrowheads="1"/>
              </p:cNvSpPr>
              <p:nvPr/>
            </p:nvSpPr>
            <p:spPr bwMode="auto">
              <a:xfrm>
                <a:off x="1781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02826" name="Text Box 99"/>
              <p:cNvSpPr txBox="1">
                <a:spLocks noChangeArrowheads="1"/>
              </p:cNvSpPr>
              <p:nvPr/>
            </p:nvSpPr>
            <p:spPr bwMode="auto">
              <a:xfrm>
                <a:off x="2367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02827" name="Text Box 100"/>
              <p:cNvSpPr txBox="1">
                <a:spLocks noChangeArrowheads="1"/>
              </p:cNvSpPr>
              <p:nvPr/>
            </p:nvSpPr>
            <p:spPr bwMode="auto">
              <a:xfrm>
                <a:off x="2952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02828" name="Text Box 101"/>
              <p:cNvSpPr txBox="1">
                <a:spLocks noChangeArrowheads="1"/>
              </p:cNvSpPr>
              <p:nvPr/>
            </p:nvSpPr>
            <p:spPr bwMode="auto">
              <a:xfrm>
                <a:off x="3538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2829" name="Text Box 102"/>
              <p:cNvSpPr txBox="1">
                <a:spLocks noChangeArrowheads="1"/>
              </p:cNvSpPr>
              <p:nvPr/>
            </p:nvSpPr>
            <p:spPr bwMode="auto">
              <a:xfrm>
                <a:off x="4124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02810" name="AutoShape 103"/>
            <p:cNvSpPr>
              <a:spLocks noChangeArrowheads="1"/>
            </p:cNvSpPr>
            <p:nvPr/>
          </p:nvSpPr>
          <p:spPr bwMode="auto">
            <a:xfrm>
              <a:off x="4009" y="1794"/>
              <a:ext cx="1624" cy="436"/>
            </a:xfrm>
            <a:prstGeom prst="cloudCallout">
              <a:avLst>
                <a:gd name="adj1" fmla="val -45505"/>
                <a:gd name="adj2" fmla="val 8600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全部初始化</a:t>
              </a:r>
            </a:p>
          </p:txBody>
        </p:sp>
      </p:grpSp>
      <p:grpSp>
        <p:nvGrpSpPr>
          <p:cNvPr id="453761" name="Group 129"/>
          <p:cNvGrpSpPr>
            <a:grpSpLocks/>
          </p:cNvGrpSpPr>
          <p:nvPr/>
        </p:nvGrpSpPr>
        <p:grpSpPr bwMode="auto">
          <a:xfrm>
            <a:off x="1216025" y="1435100"/>
            <a:ext cx="6511925" cy="3578225"/>
            <a:chOff x="767" y="1729"/>
            <a:chExt cx="4102" cy="2254"/>
          </a:xfrm>
        </p:grpSpPr>
        <p:grpSp>
          <p:nvGrpSpPr>
            <p:cNvPr id="202788" name="Group 128"/>
            <p:cNvGrpSpPr>
              <a:grpSpLocks/>
            </p:cNvGrpSpPr>
            <p:nvPr/>
          </p:nvGrpSpPr>
          <p:grpSpPr bwMode="auto">
            <a:xfrm>
              <a:off x="767" y="2402"/>
              <a:ext cx="4046" cy="1581"/>
              <a:chOff x="767" y="2402"/>
              <a:chExt cx="4046" cy="1581"/>
            </a:xfrm>
          </p:grpSpPr>
          <p:sp>
            <p:nvSpPr>
              <p:cNvPr id="202790" name="Rectangle 108"/>
              <p:cNvSpPr>
                <a:spLocks noChangeArrowheads="1"/>
              </p:cNvSpPr>
              <p:nvPr/>
            </p:nvSpPr>
            <p:spPr bwMode="auto">
              <a:xfrm>
                <a:off x="767" y="2402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a[2][3]=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1,2,4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2791" name="Rectangle 109"/>
              <p:cNvSpPr>
                <a:spLocks noChangeArrowheads="1"/>
              </p:cNvSpPr>
              <p:nvPr/>
            </p:nvSpPr>
            <p:spPr bwMode="auto">
              <a:xfrm>
                <a:off x="1032" y="2933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92" name="Line 110"/>
              <p:cNvSpPr>
                <a:spLocks noChangeShapeType="1"/>
              </p:cNvSpPr>
              <p:nvPr/>
            </p:nvSpPr>
            <p:spPr bwMode="auto">
              <a:xfrm>
                <a:off x="1668" y="2941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93" name="Line 111"/>
              <p:cNvSpPr>
                <a:spLocks noChangeShapeType="1"/>
              </p:cNvSpPr>
              <p:nvPr/>
            </p:nvSpPr>
            <p:spPr bwMode="auto">
              <a:xfrm>
                <a:off x="2262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94" name="Line 112"/>
              <p:cNvSpPr>
                <a:spLocks noChangeShapeType="1"/>
              </p:cNvSpPr>
              <p:nvPr/>
            </p:nvSpPr>
            <p:spPr bwMode="auto">
              <a:xfrm>
                <a:off x="2856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95" name="Line 113"/>
              <p:cNvSpPr>
                <a:spLocks noChangeShapeType="1"/>
              </p:cNvSpPr>
              <p:nvPr/>
            </p:nvSpPr>
            <p:spPr bwMode="auto">
              <a:xfrm>
                <a:off x="3450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96" name="Line 114"/>
              <p:cNvSpPr>
                <a:spLocks noChangeShapeType="1"/>
              </p:cNvSpPr>
              <p:nvPr/>
            </p:nvSpPr>
            <p:spPr bwMode="auto">
              <a:xfrm>
                <a:off x="4044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97" name="Text Box 115"/>
              <p:cNvSpPr txBox="1">
                <a:spLocks noChangeArrowheads="1"/>
              </p:cNvSpPr>
              <p:nvPr/>
            </p:nvSpPr>
            <p:spPr bwMode="auto">
              <a:xfrm>
                <a:off x="1034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a[0][0]</a:t>
                </a:r>
              </a:p>
            </p:txBody>
          </p:sp>
          <p:sp>
            <p:nvSpPr>
              <p:cNvPr id="202798" name="Text Box 116"/>
              <p:cNvSpPr txBox="1">
                <a:spLocks noChangeArrowheads="1"/>
              </p:cNvSpPr>
              <p:nvPr/>
            </p:nvSpPr>
            <p:spPr bwMode="auto">
              <a:xfrm>
                <a:off x="1632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a[0][1]</a:t>
                </a:r>
              </a:p>
            </p:txBody>
          </p:sp>
          <p:sp>
            <p:nvSpPr>
              <p:cNvPr id="202799" name="Text Box 117"/>
              <p:cNvSpPr txBox="1">
                <a:spLocks noChangeArrowheads="1"/>
              </p:cNvSpPr>
              <p:nvPr/>
            </p:nvSpPr>
            <p:spPr bwMode="auto">
              <a:xfrm>
                <a:off x="2230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a[0][2]</a:t>
                </a:r>
              </a:p>
            </p:txBody>
          </p:sp>
          <p:sp>
            <p:nvSpPr>
              <p:cNvPr id="202800" name="Text Box 118"/>
              <p:cNvSpPr txBox="1">
                <a:spLocks noChangeArrowheads="1"/>
              </p:cNvSpPr>
              <p:nvPr/>
            </p:nvSpPr>
            <p:spPr bwMode="auto">
              <a:xfrm>
                <a:off x="2827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a[1][0]</a:t>
                </a:r>
              </a:p>
            </p:txBody>
          </p:sp>
          <p:sp>
            <p:nvSpPr>
              <p:cNvPr id="202801" name="Text Box 119"/>
              <p:cNvSpPr txBox="1">
                <a:spLocks noChangeArrowheads="1"/>
              </p:cNvSpPr>
              <p:nvPr/>
            </p:nvSpPr>
            <p:spPr bwMode="auto">
              <a:xfrm>
                <a:off x="3425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a[1][1]</a:t>
                </a:r>
              </a:p>
            </p:txBody>
          </p:sp>
          <p:sp>
            <p:nvSpPr>
              <p:cNvPr id="202802" name="Text Box 120"/>
              <p:cNvSpPr txBox="1">
                <a:spLocks noChangeArrowheads="1"/>
              </p:cNvSpPr>
              <p:nvPr/>
            </p:nvSpPr>
            <p:spPr bwMode="auto">
              <a:xfrm>
                <a:off x="4022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a[1][2]</a:t>
                </a:r>
              </a:p>
            </p:txBody>
          </p:sp>
          <p:sp>
            <p:nvSpPr>
              <p:cNvPr id="202803" name="Text Box 121"/>
              <p:cNvSpPr txBox="1">
                <a:spLocks noChangeArrowheads="1"/>
              </p:cNvSpPr>
              <p:nvPr/>
            </p:nvSpPr>
            <p:spPr bwMode="auto">
              <a:xfrm>
                <a:off x="1287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2804" name="Text Box 122"/>
              <p:cNvSpPr txBox="1">
                <a:spLocks noChangeArrowheads="1"/>
              </p:cNvSpPr>
              <p:nvPr/>
            </p:nvSpPr>
            <p:spPr bwMode="auto">
              <a:xfrm>
                <a:off x="1872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02805" name="Text Box 123"/>
              <p:cNvSpPr txBox="1">
                <a:spLocks noChangeArrowheads="1"/>
              </p:cNvSpPr>
              <p:nvPr/>
            </p:nvSpPr>
            <p:spPr bwMode="auto">
              <a:xfrm>
                <a:off x="2458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02806" name="Text Box 124"/>
              <p:cNvSpPr txBox="1">
                <a:spLocks noChangeArrowheads="1"/>
              </p:cNvSpPr>
              <p:nvPr/>
            </p:nvSpPr>
            <p:spPr bwMode="auto">
              <a:xfrm>
                <a:off x="3043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07" name="Text Box 125"/>
              <p:cNvSpPr txBox="1">
                <a:spLocks noChangeArrowheads="1"/>
              </p:cNvSpPr>
              <p:nvPr/>
            </p:nvSpPr>
            <p:spPr bwMode="auto">
              <a:xfrm>
                <a:off x="3629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02808" name="Text Box 126"/>
              <p:cNvSpPr txBox="1">
                <a:spLocks noChangeArrowheads="1"/>
              </p:cNvSpPr>
              <p:nvPr/>
            </p:nvSpPr>
            <p:spPr bwMode="auto">
              <a:xfrm>
                <a:off x="4215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sp>
          <p:nvSpPr>
            <p:cNvPr id="453759" name="AutoShape 127"/>
            <p:cNvSpPr>
              <a:spLocks noChangeArrowheads="1"/>
            </p:cNvSpPr>
            <p:nvPr/>
          </p:nvSpPr>
          <p:spPr bwMode="auto">
            <a:xfrm>
              <a:off x="3245" y="1729"/>
              <a:ext cx="1624" cy="436"/>
            </a:xfrm>
            <a:prstGeom prst="cloudCallout">
              <a:avLst>
                <a:gd name="adj1" fmla="val -37625"/>
                <a:gd name="adj2" fmla="val 11444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部分初始化</a:t>
              </a:r>
            </a:p>
          </p:txBody>
        </p:sp>
      </p:grpSp>
      <p:grpSp>
        <p:nvGrpSpPr>
          <p:cNvPr id="453785" name="Group 153"/>
          <p:cNvGrpSpPr>
            <a:grpSpLocks/>
          </p:cNvGrpSpPr>
          <p:nvPr/>
        </p:nvGrpSpPr>
        <p:grpSpPr bwMode="auto">
          <a:xfrm>
            <a:off x="1198563" y="1246188"/>
            <a:ext cx="7945437" cy="3768725"/>
            <a:chOff x="1034" y="1946"/>
            <a:chExt cx="5005" cy="2374"/>
          </a:xfrm>
        </p:grpSpPr>
        <p:grpSp>
          <p:nvGrpSpPr>
            <p:cNvPr id="202767" name="Group 152"/>
            <p:cNvGrpSpPr>
              <a:grpSpLocks/>
            </p:cNvGrpSpPr>
            <p:nvPr/>
          </p:nvGrpSpPr>
          <p:grpSpPr bwMode="auto">
            <a:xfrm>
              <a:off x="1034" y="2739"/>
              <a:ext cx="4046" cy="1581"/>
              <a:chOff x="1034" y="2739"/>
              <a:chExt cx="4046" cy="1581"/>
            </a:xfrm>
          </p:grpSpPr>
          <p:sp>
            <p:nvSpPr>
              <p:cNvPr id="202769" name="Rectangle 132"/>
              <p:cNvSpPr>
                <a:spLocks noChangeArrowheads="1"/>
              </p:cNvSpPr>
              <p:nvPr/>
            </p:nvSpPr>
            <p:spPr bwMode="auto">
              <a:xfrm>
                <a:off x="1034" y="2739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int a[][3]=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{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1,2,3,4,5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}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2770" name="Rectangle 133"/>
              <p:cNvSpPr>
                <a:spLocks noChangeArrowheads="1"/>
              </p:cNvSpPr>
              <p:nvPr/>
            </p:nvSpPr>
            <p:spPr bwMode="auto">
              <a:xfrm>
                <a:off x="1299" y="3270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71" name="Line 134"/>
              <p:cNvSpPr>
                <a:spLocks noChangeShapeType="1"/>
              </p:cNvSpPr>
              <p:nvPr/>
            </p:nvSpPr>
            <p:spPr bwMode="auto">
              <a:xfrm>
                <a:off x="1935" y="327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72" name="Line 135"/>
              <p:cNvSpPr>
                <a:spLocks noChangeShapeType="1"/>
              </p:cNvSpPr>
              <p:nvPr/>
            </p:nvSpPr>
            <p:spPr bwMode="auto">
              <a:xfrm>
                <a:off x="2529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73" name="Line 136"/>
              <p:cNvSpPr>
                <a:spLocks noChangeShapeType="1"/>
              </p:cNvSpPr>
              <p:nvPr/>
            </p:nvSpPr>
            <p:spPr bwMode="auto">
              <a:xfrm>
                <a:off x="3123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74" name="Line 137"/>
              <p:cNvSpPr>
                <a:spLocks noChangeShapeType="1"/>
              </p:cNvSpPr>
              <p:nvPr/>
            </p:nvSpPr>
            <p:spPr bwMode="auto">
              <a:xfrm>
                <a:off x="3717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75" name="Line 138"/>
              <p:cNvSpPr>
                <a:spLocks noChangeShapeType="1"/>
              </p:cNvSpPr>
              <p:nvPr/>
            </p:nvSpPr>
            <p:spPr bwMode="auto">
              <a:xfrm>
                <a:off x="4311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2776" name="Text Box 139"/>
              <p:cNvSpPr txBox="1">
                <a:spLocks noChangeArrowheads="1"/>
              </p:cNvSpPr>
              <p:nvPr/>
            </p:nvSpPr>
            <p:spPr bwMode="auto">
              <a:xfrm>
                <a:off x="1301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a[0][0]</a:t>
                </a:r>
              </a:p>
            </p:txBody>
          </p:sp>
          <p:sp>
            <p:nvSpPr>
              <p:cNvPr id="202777" name="Text Box 140"/>
              <p:cNvSpPr txBox="1">
                <a:spLocks noChangeArrowheads="1"/>
              </p:cNvSpPr>
              <p:nvPr/>
            </p:nvSpPr>
            <p:spPr bwMode="auto">
              <a:xfrm>
                <a:off x="1899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a[0][1]</a:t>
                </a:r>
              </a:p>
            </p:txBody>
          </p:sp>
          <p:sp>
            <p:nvSpPr>
              <p:cNvPr id="202778" name="Text Box 141"/>
              <p:cNvSpPr txBox="1">
                <a:spLocks noChangeArrowheads="1"/>
              </p:cNvSpPr>
              <p:nvPr/>
            </p:nvSpPr>
            <p:spPr bwMode="auto">
              <a:xfrm>
                <a:off x="2497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a[0][2]</a:t>
                </a:r>
              </a:p>
            </p:txBody>
          </p:sp>
          <p:sp>
            <p:nvSpPr>
              <p:cNvPr id="202779" name="Text Box 142"/>
              <p:cNvSpPr txBox="1">
                <a:spLocks noChangeArrowheads="1"/>
              </p:cNvSpPr>
              <p:nvPr/>
            </p:nvSpPr>
            <p:spPr bwMode="auto">
              <a:xfrm>
                <a:off x="3094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a[1][0]</a:t>
                </a:r>
              </a:p>
            </p:txBody>
          </p:sp>
          <p:sp>
            <p:nvSpPr>
              <p:cNvPr id="202780" name="Text Box 143"/>
              <p:cNvSpPr txBox="1">
                <a:spLocks noChangeArrowheads="1"/>
              </p:cNvSpPr>
              <p:nvPr/>
            </p:nvSpPr>
            <p:spPr bwMode="auto">
              <a:xfrm>
                <a:off x="3692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a[1][1]</a:t>
                </a:r>
              </a:p>
            </p:txBody>
          </p:sp>
          <p:sp>
            <p:nvSpPr>
              <p:cNvPr id="202781" name="Text Box 144"/>
              <p:cNvSpPr txBox="1">
                <a:spLocks noChangeArrowheads="1"/>
              </p:cNvSpPr>
              <p:nvPr/>
            </p:nvSpPr>
            <p:spPr bwMode="auto">
              <a:xfrm>
                <a:off x="4289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a[1][2]</a:t>
                </a:r>
              </a:p>
            </p:txBody>
          </p:sp>
          <p:sp>
            <p:nvSpPr>
              <p:cNvPr id="202782" name="Text Box 145"/>
              <p:cNvSpPr txBox="1">
                <a:spLocks noChangeArrowheads="1"/>
              </p:cNvSpPr>
              <p:nvPr/>
            </p:nvSpPr>
            <p:spPr bwMode="auto">
              <a:xfrm>
                <a:off x="1554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2783" name="Text Box 146"/>
              <p:cNvSpPr txBox="1">
                <a:spLocks noChangeArrowheads="1"/>
              </p:cNvSpPr>
              <p:nvPr/>
            </p:nvSpPr>
            <p:spPr bwMode="auto">
              <a:xfrm>
                <a:off x="2139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02784" name="Text Box 147"/>
              <p:cNvSpPr txBox="1">
                <a:spLocks noChangeArrowheads="1"/>
              </p:cNvSpPr>
              <p:nvPr/>
            </p:nvSpPr>
            <p:spPr bwMode="auto">
              <a:xfrm>
                <a:off x="2725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02785" name="Text Box 148"/>
              <p:cNvSpPr txBox="1">
                <a:spLocks noChangeArrowheads="1"/>
              </p:cNvSpPr>
              <p:nvPr/>
            </p:nvSpPr>
            <p:spPr bwMode="auto">
              <a:xfrm>
                <a:off x="3310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202786" name="Text Box 149"/>
              <p:cNvSpPr txBox="1">
                <a:spLocks noChangeArrowheads="1"/>
              </p:cNvSpPr>
              <p:nvPr/>
            </p:nvSpPr>
            <p:spPr bwMode="auto">
              <a:xfrm>
                <a:off x="3896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2787" name="Text Box 150"/>
              <p:cNvSpPr txBox="1">
                <a:spLocks noChangeArrowheads="1"/>
              </p:cNvSpPr>
              <p:nvPr/>
            </p:nvSpPr>
            <p:spPr bwMode="auto">
              <a:xfrm>
                <a:off x="4482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sp>
          <p:nvSpPr>
            <p:cNvPr id="202768" name="AutoShape 151"/>
            <p:cNvSpPr>
              <a:spLocks noChangeArrowheads="1"/>
            </p:cNvSpPr>
            <p:nvPr/>
          </p:nvSpPr>
          <p:spPr bwMode="auto">
            <a:xfrm>
              <a:off x="2930" y="1946"/>
              <a:ext cx="3109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0000"/>
                  </a:solidFill>
                </a:rPr>
                <a:t>第一维</a:t>
              </a:r>
              <a:r>
                <a:rPr lang="zh-CN" altLang="en-US" sz="2400">
                  <a:solidFill>
                    <a:srgbClr val="3366CC"/>
                  </a:solidFill>
                </a:rPr>
                <a:t>长度省略初始化</a:t>
              </a:r>
            </a:p>
          </p:txBody>
        </p:sp>
      </p:grpSp>
      <p:sp>
        <p:nvSpPr>
          <p:cNvPr id="14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8322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3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3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5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53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rgbClr val="000000"/>
                </a:solidFill>
                <a:latin typeface="+mn-ea"/>
                <a:ea typeface="+mn-ea"/>
              </a:rPr>
              <a:t>二维数组程序举例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266700" y="1441450"/>
            <a:ext cx="4158511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6.4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将二维数组行列元素互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        换，存到另一个数组中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4840288" y="501185"/>
            <a:ext cx="4178045" cy="6373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a[2][3]={{1,2,3},{4,5,6}};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b[3][2],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("array a:\n");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=0;i&lt;=1;i++)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{ for(j=0;j&lt;=2;j++)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{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("%5d",a[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][j]);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   b[j][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]=a[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][j];}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("array b:\n");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6699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=0;i&lt;=2;i++)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    { for(j=0;j&lt;=1;j++)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         </a:t>
            </a:r>
            <a:r>
              <a:rPr lang="en-US" altLang="zh-CN" sz="2400" dirty="0" err="1">
                <a:solidFill>
                  <a:srgbClr val="6699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("%5d",b[</a:t>
            </a:r>
            <a:r>
              <a:rPr lang="en-US" altLang="zh-CN" sz="2400" dirty="0" err="1">
                <a:solidFill>
                  <a:srgbClr val="6699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][j]);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solidFill>
                  <a:srgbClr val="6699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669900"/>
                </a:solidFill>
                <a:latin typeface="+mn-ea"/>
                <a:ea typeface="+mn-ea"/>
              </a:rPr>
              <a:t>("\n");}</a:t>
            </a:r>
            <a:endParaRPr lang="en-US" altLang="zh-CN" sz="2400" dirty="0">
              <a:solidFill>
                <a:srgbClr val="5490A8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</a:p>
        </p:txBody>
      </p:sp>
      <p:grpSp>
        <p:nvGrpSpPr>
          <p:cNvPr id="455703" name="Group 23"/>
          <p:cNvGrpSpPr>
            <a:grpSpLocks/>
          </p:cNvGrpSpPr>
          <p:nvPr/>
        </p:nvGrpSpPr>
        <p:grpSpPr bwMode="auto">
          <a:xfrm>
            <a:off x="863600" y="3540125"/>
            <a:ext cx="3406775" cy="1016000"/>
            <a:chOff x="544" y="2230"/>
            <a:chExt cx="2146" cy="640"/>
          </a:xfrm>
        </p:grpSpPr>
        <p:grpSp>
          <p:nvGrpSpPr>
            <p:cNvPr id="203787" name="Group 13"/>
            <p:cNvGrpSpPr>
              <a:grpSpLocks/>
            </p:cNvGrpSpPr>
            <p:nvPr/>
          </p:nvGrpSpPr>
          <p:grpSpPr bwMode="auto">
            <a:xfrm>
              <a:off x="544" y="2326"/>
              <a:ext cx="883" cy="446"/>
              <a:chOff x="1198" y="1872"/>
              <a:chExt cx="883" cy="446"/>
            </a:xfrm>
          </p:grpSpPr>
          <p:sp>
            <p:nvSpPr>
              <p:cNvPr id="203793" name="Text Box 14"/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3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a=</a:t>
                </a:r>
              </a:p>
            </p:txBody>
          </p:sp>
          <p:sp>
            <p:nvSpPr>
              <p:cNvPr id="203794" name="Text Box 15"/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55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1  2  3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4  5  6</a:t>
                </a:r>
              </a:p>
            </p:txBody>
          </p:sp>
          <p:sp>
            <p:nvSpPr>
              <p:cNvPr id="203795" name="AutoShape 16"/>
              <p:cNvSpPr>
                <a:spLocks/>
              </p:cNvSpPr>
              <p:nvPr/>
            </p:nvSpPr>
            <p:spPr bwMode="auto">
              <a:xfrm>
                <a:off x="1509" y="1944"/>
                <a:ext cx="47" cy="311"/>
              </a:xfrm>
              <a:prstGeom prst="leftBracket">
                <a:avLst>
                  <a:gd name="adj" fmla="val 5514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03796" name="AutoShape 17"/>
              <p:cNvSpPr>
                <a:spLocks/>
              </p:cNvSpPr>
              <p:nvPr/>
            </p:nvSpPr>
            <p:spPr bwMode="auto">
              <a:xfrm>
                <a:off x="2022" y="1944"/>
                <a:ext cx="58" cy="300"/>
              </a:xfrm>
              <a:prstGeom prst="rightBracket">
                <a:avLst>
                  <a:gd name="adj" fmla="val 4310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03788" name="Group 18"/>
            <p:cNvGrpSpPr>
              <a:grpSpLocks/>
            </p:cNvGrpSpPr>
            <p:nvPr/>
          </p:nvGrpSpPr>
          <p:grpSpPr bwMode="auto">
            <a:xfrm>
              <a:off x="1907" y="2230"/>
              <a:ext cx="783" cy="640"/>
              <a:chOff x="2350" y="1812"/>
              <a:chExt cx="783" cy="640"/>
            </a:xfrm>
          </p:grpSpPr>
          <p:sp>
            <p:nvSpPr>
              <p:cNvPr id="203789" name="Text Box 19"/>
              <p:cNvSpPr txBox="1">
                <a:spLocks noChangeArrowheads="1"/>
              </p:cNvSpPr>
              <p:nvPr/>
            </p:nvSpPr>
            <p:spPr bwMode="auto">
              <a:xfrm>
                <a:off x="2350" y="1957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b=</a:t>
                </a:r>
              </a:p>
            </p:txBody>
          </p:sp>
          <p:sp>
            <p:nvSpPr>
              <p:cNvPr id="203790" name="Text Box 20"/>
              <p:cNvSpPr txBox="1">
                <a:spLocks noChangeArrowheads="1"/>
              </p:cNvSpPr>
              <p:nvPr/>
            </p:nvSpPr>
            <p:spPr bwMode="auto">
              <a:xfrm>
                <a:off x="2706" y="1812"/>
                <a:ext cx="418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1   4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2   5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3   6</a:t>
                </a:r>
              </a:p>
            </p:txBody>
          </p:sp>
          <p:sp>
            <p:nvSpPr>
              <p:cNvPr id="203791" name="AutoShape 21"/>
              <p:cNvSpPr>
                <a:spLocks/>
              </p:cNvSpPr>
              <p:nvPr/>
            </p:nvSpPr>
            <p:spPr bwMode="auto">
              <a:xfrm>
                <a:off x="2662" y="1884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03792" name="AutoShape 22"/>
              <p:cNvSpPr>
                <a:spLocks/>
              </p:cNvSpPr>
              <p:nvPr/>
            </p:nvSpPr>
            <p:spPr bwMode="auto">
              <a:xfrm>
                <a:off x="3063" y="1873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2816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 autoUpdateAnimBg="0"/>
      <p:bldP spid="45569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7" name="Text Box 8"/>
          <p:cNvSpPr txBox="1">
            <a:spLocks noChangeArrowheads="1"/>
          </p:cNvSpPr>
          <p:nvPr/>
        </p:nvSpPr>
        <p:spPr bwMode="auto">
          <a:xfrm>
            <a:off x="422275" y="512763"/>
            <a:ext cx="6105525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6.5    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求二维数组中最大元素值及其行列号</a:t>
            </a:r>
          </a:p>
        </p:txBody>
      </p:sp>
      <p:grpSp>
        <p:nvGrpSpPr>
          <p:cNvPr id="457737" name="Group 9"/>
          <p:cNvGrpSpPr>
            <a:grpSpLocks/>
          </p:cNvGrpSpPr>
          <p:nvPr/>
        </p:nvGrpSpPr>
        <p:grpSpPr bwMode="auto">
          <a:xfrm>
            <a:off x="190500" y="1223963"/>
            <a:ext cx="4159250" cy="4151312"/>
            <a:chOff x="1159" y="1052"/>
            <a:chExt cx="2790" cy="2615"/>
          </a:xfrm>
        </p:grpSpPr>
        <p:sp>
          <p:nvSpPr>
            <p:cNvPr id="204810" name="Rectangle 10"/>
            <p:cNvSpPr>
              <a:spLocks noChangeArrowheads="1"/>
            </p:cNvSpPr>
            <p:nvPr/>
          </p:nvSpPr>
          <p:spPr bwMode="auto">
            <a:xfrm>
              <a:off x="1159" y="1052"/>
              <a:ext cx="2784" cy="26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1159" y="1388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1543" y="172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1879" y="20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1879" y="23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1543" y="1724"/>
              <a:ext cx="0" cy="1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1879" y="2050"/>
              <a:ext cx="0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2934" y="2390"/>
              <a:ext cx="1" cy="8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159" y="3273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023" y="1087"/>
              <a:ext cx="11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max=a[0][0]</a:t>
              </a: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1726" y="1397"/>
              <a:ext cx="10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for i=0  to  2</a:t>
              </a:r>
            </a:p>
          </p:txBody>
        </p:sp>
        <p:sp>
          <p:nvSpPr>
            <p:cNvPr id="204821" name="Text Box 21"/>
            <p:cNvSpPr txBox="1">
              <a:spLocks noChangeArrowheads="1"/>
            </p:cNvSpPr>
            <p:nvPr/>
          </p:nvSpPr>
          <p:spPr bwMode="auto">
            <a:xfrm>
              <a:off x="1831" y="1772"/>
              <a:ext cx="11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for j=0  to  3</a:t>
              </a:r>
            </a:p>
          </p:txBody>
        </p:sp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1879" y="206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23" name="Line 23"/>
            <p:cNvSpPr>
              <a:spLocks noChangeShapeType="1"/>
            </p:cNvSpPr>
            <p:nvPr/>
          </p:nvSpPr>
          <p:spPr bwMode="auto">
            <a:xfrm flipV="1">
              <a:off x="2935" y="206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551" y="2060"/>
              <a:ext cx="10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a[i][j]&gt;max</a:t>
              </a: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1927" y="2156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真</a:t>
              </a:r>
            </a:p>
          </p:txBody>
        </p:sp>
        <p:sp>
          <p:nvSpPr>
            <p:cNvPr id="204826" name="Text Box 26"/>
            <p:cNvSpPr txBox="1">
              <a:spLocks noChangeArrowheads="1"/>
            </p:cNvSpPr>
            <p:nvPr/>
          </p:nvSpPr>
          <p:spPr bwMode="auto">
            <a:xfrm>
              <a:off x="3654" y="2156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假</a:t>
              </a:r>
            </a:p>
          </p:txBody>
        </p:sp>
        <p:sp>
          <p:nvSpPr>
            <p:cNvPr id="204827" name="Text Box 27"/>
            <p:cNvSpPr txBox="1">
              <a:spLocks noChangeArrowheads="1"/>
            </p:cNvSpPr>
            <p:nvPr/>
          </p:nvSpPr>
          <p:spPr bwMode="auto">
            <a:xfrm>
              <a:off x="1986" y="2481"/>
              <a:ext cx="1001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max=a[i][j]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row=i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colum=j</a:t>
              </a:r>
            </a:p>
          </p:txBody>
        </p:sp>
        <p:sp>
          <p:nvSpPr>
            <p:cNvPr id="204828" name="Text Box 28"/>
            <p:cNvSpPr txBox="1">
              <a:spLocks noChangeArrowheads="1"/>
            </p:cNvSpPr>
            <p:nvPr/>
          </p:nvSpPr>
          <p:spPr bwMode="auto">
            <a:xfrm>
              <a:off x="1702" y="3321"/>
              <a:ext cx="1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  <a:r>
                <a:rPr lang="zh-CN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max</a:t>
              </a:r>
              <a:r>
                <a:rPr lang="zh-CN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和</a:t>
              </a:r>
              <a:r>
                <a:rPr lang="en-US" altLang="zh-CN" sz="20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row,colum</a:t>
              </a:r>
            </a:p>
          </p:txBody>
        </p:sp>
      </p:grpSp>
      <p:sp>
        <p:nvSpPr>
          <p:cNvPr id="457757" name="Text Box 29"/>
          <p:cNvSpPr txBox="1">
            <a:spLocks noChangeArrowheads="1"/>
          </p:cNvSpPr>
          <p:nvPr/>
        </p:nvSpPr>
        <p:spPr bwMode="auto">
          <a:xfrm>
            <a:off x="4616450" y="1049338"/>
            <a:ext cx="4708638" cy="5708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main()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a[3][4]={{1,2,3,4},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{9,8,7,6},{-10,10,-5,2}};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i,j,row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=0,colum=0,max;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solidFill>
                  <a:srgbClr val="66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max=a[0][0];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=0;i&lt;=2;i++)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for(j=0;j&lt;=3;j++)</a:t>
            </a:r>
            <a:endParaRPr lang="en-US" altLang="zh-CN" sz="2400" dirty="0">
              <a:solidFill>
                <a:srgbClr val="5490A8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if(a[</a:t>
            </a:r>
            <a:r>
              <a:rPr lang="en-US" altLang="zh-CN" sz="2400" dirty="0" err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][j]&gt;max)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max=a[</a:t>
            </a:r>
            <a:r>
              <a:rPr lang="en-US" altLang="zh-CN" sz="2400" dirty="0" err="1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][j];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row=</a:t>
            </a:r>
            <a:r>
              <a:rPr lang="en-US" altLang="zh-CN" sz="2400" dirty="0" err="1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dirty="0" err="1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colum</a:t>
            </a: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=j;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}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("max=%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d,row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=%d,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colum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=%d\n",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max,row,colum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3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1" name="Text Box 8"/>
          <p:cNvSpPr txBox="1">
            <a:spLocks noChangeArrowheads="1"/>
          </p:cNvSpPr>
          <p:nvPr/>
        </p:nvSpPr>
        <p:spPr bwMode="auto">
          <a:xfrm>
            <a:off x="323850" y="498475"/>
            <a:ext cx="8651875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读入下表中值到数组，分别求各行、各列及表中所有数之和</a:t>
            </a:r>
          </a:p>
        </p:txBody>
      </p:sp>
      <p:grpSp>
        <p:nvGrpSpPr>
          <p:cNvPr id="459785" name="Group 9"/>
          <p:cNvGrpSpPr>
            <a:grpSpLocks/>
          </p:cNvGrpSpPr>
          <p:nvPr/>
        </p:nvGrpSpPr>
        <p:grpSpPr bwMode="auto">
          <a:xfrm>
            <a:off x="422275" y="1120775"/>
            <a:ext cx="2239963" cy="1711325"/>
            <a:chOff x="2045" y="1144"/>
            <a:chExt cx="1411" cy="1078"/>
          </a:xfrm>
        </p:grpSpPr>
        <p:grpSp>
          <p:nvGrpSpPr>
            <p:cNvPr id="205850" name="Group 10"/>
            <p:cNvGrpSpPr>
              <a:grpSpLocks/>
            </p:cNvGrpSpPr>
            <p:nvPr/>
          </p:nvGrpSpPr>
          <p:grpSpPr bwMode="auto">
            <a:xfrm>
              <a:off x="2045" y="1144"/>
              <a:ext cx="1411" cy="1078"/>
              <a:chOff x="2045" y="1144"/>
              <a:chExt cx="1411" cy="1078"/>
            </a:xfrm>
          </p:grpSpPr>
          <p:grpSp>
            <p:nvGrpSpPr>
              <p:cNvPr id="205855" name="Group 11"/>
              <p:cNvGrpSpPr>
                <a:grpSpLocks/>
              </p:cNvGrpSpPr>
              <p:nvPr/>
            </p:nvGrpSpPr>
            <p:grpSpPr bwMode="auto">
              <a:xfrm>
                <a:off x="2045" y="1144"/>
                <a:ext cx="1411" cy="1067"/>
                <a:chOff x="2045" y="1144"/>
                <a:chExt cx="1633" cy="1067"/>
              </a:xfrm>
            </p:grpSpPr>
            <p:sp>
              <p:nvSpPr>
                <p:cNvPr id="205858" name="Rectangle 12"/>
                <p:cNvSpPr>
                  <a:spLocks noChangeArrowheads="1"/>
                </p:cNvSpPr>
                <p:nvPr/>
              </p:nvSpPr>
              <p:spPr bwMode="auto">
                <a:xfrm>
                  <a:off x="2045" y="1144"/>
                  <a:ext cx="1622" cy="106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05859" name="Line 13"/>
                <p:cNvSpPr>
                  <a:spLocks noChangeShapeType="1"/>
                </p:cNvSpPr>
                <p:nvPr/>
              </p:nvSpPr>
              <p:spPr bwMode="auto">
                <a:xfrm>
                  <a:off x="2045" y="1411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5860" name="Line 14"/>
                <p:cNvSpPr>
                  <a:spLocks noChangeShapeType="1"/>
                </p:cNvSpPr>
                <p:nvPr/>
              </p:nvSpPr>
              <p:spPr bwMode="auto">
                <a:xfrm>
                  <a:off x="2045" y="1667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5861" name="Line 15"/>
                <p:cNvSpPr>
                  <a:spLocks noChangeShapeType="1"/>
                </p:cNvSpPr>
                <p:nvPr/>
              </p:nvSpPr>
              <p:spPr bwMode="auto">
                <a:xfrm>
                  <a:off x="2056" y="1944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05856" name="Line 16"/>
              <p:cNvSpPr>
                <a:spLocks noChangeShapeType="1"/>
              </p:cNvSpPr>
              <p:nvPr/>
            </p:nvSpPr>
            <p:spPr bwMode="auto">
              <a:xfrm flipH="1">
                <a:off x="2500" y="1167"/>
                <a:ext cx="0" cy="10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5857" name="Line 17"/>
              <p:cNvSpPr>
                <a:spLocks noChangeShapeType="1"/>
              </p:cNvSpPr>
              <p:nvPr/>
            </p:nvSpPr>
            <p:spPr bwMode="auto">
              <a:xfrm>
                <a:off x="2967" y="1144"/>
                <a:ext cx="0" cy="1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</p:grpSp>
        <p:sp>
          <p:nvSpPr>
            <p:cNvPr id="205851" name="Text Box 18"/>
            <p:cNvSpPr txBox="1">
              <a:spLocks noChangeArrowheads="1"/>
            </p:cNvSpPr>
            <p:nvPr/>
          </p:nvSpPr>
          <p:spPr bwMode="auto">
            <a:xfrm>
              <a:off x="2108" y="1172"/>
              <a:ext cx="11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12         4         6</a:t>
              </a:r>
            </a:p>
          </p:txBody>
        </p:sp>
        <p:sp>
          <p:nvSpPr>
            <p:cNvPr id="205852" name="Text Box 19"/>
            <p:cNvSpPr txBox="1">
              <a:spLocks noChangeArrowheads="1"/>
            </p:cNvSpPr>
            <p:nvPr/>
          </p:nvSpPr>
          <p:spPr bwMode="auto">
            <a:xfrm>
              <a:off x="2108" y="1692"/>
              <a:ext cx="11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15         7         9</a:t>
              </a:r>
            </a:p>
          </p:txBody>
        </p:sp>
        <p:sp>
          <p:nvSpPr>
            <p:cNvPr id="205853" name="Text Box 20"/>
            <p:cNvSpPr txBox="1">
              <a:spLocks noChangeArrowheads="1"/>
            </p:cNvSpPr>
            <p:nvPr/>
          </p:nvSpPr>
          <p:spPr bwMode="auto">
            <a:xfrm>
              <a:off x="2108" y="1432"/>
              <a:ext cx="11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8         23        3</a:t>
              </a:r>
            </a:p>
          </p:txBody>
        </p:sp>
        <p:sp>
          <p:nvSpPr>
            <p:cNvPr id="205854" name="Text Box 21"/>
            <p:cNvSpPr txBox="1">
              <a:spLocks noChangeArrowheads="1"/>
            </p:cNvSpPr>
            <p:nvPr/>
          </p:nvSpPr>
          <p:spPr bwMode="auto">
            <a:xfrm>
              <a:off x="2108" y="1953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2          5        17</a:t>
              </a:r>
            </a:p>
          </p:txBody>
        </p:sp>
      </p:grpSp>
      <p:grpSp>
        <p:nvGrpSpPr>
          <p:cNvPr id="459814" name="Group 38"/>
          <p:cNvGrpSpPr>
            <a:grpSpLocks/>
          </p:cNvGrpSpPr>
          <p:nvPr/>
        </p:nvGrpSpPr>
        <p:grpSpPr bwMode="auto">
          <a:xfrm>
            <a:off x="422275" y="1120775"/>
            <a:ext cx="3000375" cy="2206625"/>
            <a:chOff x="266" y="1926"/>
            <a:chExt cx="1890" cy="1390"/>
          </a:xfrm>
        </p:grpSpPr>
        <p:sp>
          <p:nvSpPr>
            <p:cNvPr id="205836" name="Line 23"/>
            <p:cNvSpPr>
              <a:spLocks noChangeShapeType="1"/>
            </p:cNvSpPr>
            <p:nvPr/>
          </p:nvSpPr>
          <p:spPr bwMode="auto">
            <a:xfrm>
              <a:off x="266" y="2193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5837" name="Line 24"/>
            <p:cNvSpPr>
              <a:spLocks noChangeShapeType="1"/>
            </p:cNvSpPr>
            <p:nvPr/>
          </p:nvSpPr>
          <p:spPr bwMode="auto">
            <a:xfrm>
              <a:off x="266" y="2449"/>
              <a:ext cx="18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5838" name="Line 25"/>
            <p:cNvSpPr>
              <a:spLocks noChangeShapeType="1"/>
            </p:cNvSpPr>
            <p:nvPr/>
          </p:nvSpPr>
          <p:spPr bwMode="auto">
            <a:xfrm>
              <a:off x="279" y="2726"/>
              <a:ext cx="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5839" name="Text Box 26"/>
            <p:cNvSpPr txBox="1">
              <a:spLocks noChangeArrowheads="1"/>
            </p:cNvSpPr>
            <p:nvPr/>
          </p:nvSpPr>
          <p:spPr bwMode="auto">
            <a:xfrm>
              <a:off x="329" y="1954"/>
              <a:ext cx="17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12         4         6          </a:t>
              </a:r>
              <a:r>
                <a:rPr lang="en-US" altLang="zh-CN" sz="2000">
                  <a:solidFill>
                    <a:srgbClr val="FF0000"/>
                  </a:solidFill>
                  <a:latin typeface="+mn-ea"/>
                  <a:ea typeface="+mn-ea"/>
                </a:rPr>
                <a:t>22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5840" name="Text Box 27"/>
            <p:cNvSpPr txBox="1">
              <a:spLocks noChangeArrowheads="1"/>
            </p:cNvSpPr>
            <p:nvPr/>
          </p:nvSpPr>
          <p:spPr bwMode="auto">
            <a:xfrm>
              <a:off x="329" y="2474"/>
              <a:ext cx="1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15         7         9          </a:t>
              </a:r>
              <a:r>
                <a:rPr lang="en-US" altLang="zh-CN" sz="2000">
                  <a:solidFill>
                    <a:srgbClr val="FF0000"/>
                  </a:solidFill>
                  <a:latin typeface="+mn-ea"/>
                  <a:ea typeface="+mn-ea"/>
                </a:rPr>
                <a:t>31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5841" name="Text Box 28"/>
            <p:cNvSpPr txBox="1">
              <a:spLocks noChangeArrowheads="1"/>
            </p:cNvSpPr>
            <p:nvPr/>
          </p:nvSpPr>
          <p:spPr bwMode="auto">
            <a:xfrm>
              <a:off x="329" y="2214"/>
              <a:ext cx="17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8         23        3          </a:t>
              </a:r>
              <a:r>
                <a:rPr lang="en-US" altLang="zh-CN" sz="2000">
                  <a:solidFill>
                    <a:srgbClr val="FF0000"/>
                  </a:solidFill>
                  <a:latin typeface="+mn-ea"/>
                  <a:ea typeface="+mn-ea"/>
                </a:rPr>
                <a:t>34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5842" name="Text Box 29"/>
            <p:cNvSpPr txBox="1">
              <a:spLocks noChangeArrowheads="1"/>
            </p:cNvSpPr>
            <p:nvPr/>
          </p:nvSpPr>
          <p:spPr bwMode="auto">
            <a:xfrm>
              <a:off x="329" y="2735"/>
              <a:ext cx="17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2          5        17         </a:t>
              </a:r>
              <a:r>
                <a:rPr lang="en-US" altLang="zh-CN" sz="2000">
                  <a:solidFill>
                    <a:srgbClr val="FF0000"/>
                  </a:solidFill>
                  <a:latin typeface="+mn-ea"/>
                  <a:ea typeface="+mn-ea"/>
                </a:rPr>
                <a:t>24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05843" name="Group 37"/>
            <p:cNvGrpSpPr>
              <a:grpSpLocks/>
            </p:cNvGrpSpPr>
            <p:nvPr/>
          </p:nvGrpSpPr>
          <p:grpSpPr bwMode="auto">
            <a:xfrm>
              <a:off x="266" y="1926"/>
              <a:ext cx="1875" cy="1390"/>
              <a:chOff x="266" y="1926"/>
              <a:chExt cx="1875" cy="1390"/>
            </a:xfrm>
          </p:grpSpPr>
          <p:sp>
            <p:nvSpPr>
              <p:cNvPr id="205846" name="Rectangle 31"/>
              <p:cNvSpPr>
                <a:spLocks noChangeArrowheads="1"/>
              </p:cNvSpPr>
              <p:nvPr/>
            </p:nvSpPr>
            <p:spPr bwMode="auto">
              <a:xfrm>
                <a:off x="266" y="1926"/>
                <a:ext cx="1875" cy="1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05847" name="Line 32"/>
              <p:cNvSpPr>
                <a:spLocks noChangeShapeType="1"/>
              </p:cNvSpPr>
              <p:nvPr/>
            </p:nvSpPr>
            <p:spPr bwMode="auto">
              <a:xfrm flipH="1">
                <a:off x="721" y="1929"/>
                <a:ext cx="0" cy="1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5848" name="Line 33"/>
              <p:cNvSpPr>
                <a:spLocks noChangeShapeType="1"/>
              </p:cNvSpPr>
              <p:nvPr/>
            </p:nvSpPr>
            <p:spPr bwMode="auto">
              <a:xfrm>
                <a:off x="1188" y="1926"/>
                <a:ext cx="0" cy="1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205849" name="Line 34"/>
              <p:cNvSpPr>
                <a:spLocks noChangeShapeType="1"/>
              </p:cNvSpPr>
              <p:nvPr/>
            </p:nvSpPr>
            <p:spPr bwMode="auto">
              <a:xfrm>
                <a:off x="1681" y="194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</p:grpSp>
        <p:sp>
          <p:nvSpPr>
            <p:cNvPr id="205844" name="Line 35"/>
            <p:cNvSpPr>
              <a:spLocks noChangeShapeType="1"/>
            </p:cNvSpPr>
            <p:nvPr/>
          </p:nvSpPr>
          <p:spPr bwMode="auto">
            <a:xfrm>
              <a:off x="281" y="3007"/>
              <a:ext cx="1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05845" name="Text Box 36"/>
            <p:cNvSpPr txBox="1">
              <a:spLocks noChangeArrowheads="1"/>
            </p:cNvSpPr>
            <p:nvPr/>
          </p:nvSpPr>
          <p:spPr bwMode="auto">
            <a:xfrm>
              <a:off x="325" y="3020"/>
              <a:ext cx="1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37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    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39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    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35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r>
                <a:rPr lang="en-US" altLang="zh-CN" sz="2000">
                  <a:solidFill>
                    <a:srgbClr val="666633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000">
                  <a:solidFill>
                    <a:srgbClr val="660066"/>
                  </a:solidFill>
                  <a:latin typeface="+mn-ea"/>
                  <a:ea typeface="+mn-ea"/>
                </a:rPr>
                <a:t>111</a:t>
              </a:r>
            </a:p>
          </p:txBody>
        </p:sp>
      </p:grpSp>
      <p:sp>
        <p:nvSpPr>
          <p:cNvPr id="459815" name="Text Box 39"/>
          <p:cNvSpPr txBox="1">
            <a:spLocks noChangeArrowheads="1"/>
          </p:cNvSpPr>
          <p:nvPr/>
        </p:nvSpPr>
        <p:spPr bwMode="auto">
          <a:xfrm>
            <a:off x="4935538" y="1060450"/>
            <a:ext cx="3655466" cy="5708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x[5][4],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=0;i&lt;4;i++)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     for(j=0;j&lt;3;j++)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        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d",&amp;x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][j]);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=0;i&lt;3;i++)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x[4][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]=0;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for(j=0;j&lt;5;j++)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   x[j][3]=0;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=0;i&lt;4;i++)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  for(j=0;j&lt;3;j++)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   { x[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][3]+=x[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][j];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      x[4][j]+=x[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][j];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      x[4][3]+=x[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][j];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     }</a:t>
            </a:r>
          </a:p>
        </p:txBody>
      </p:sp>
      <p:sp>
        <p:nvSpPr>
          <p:cNvPr id="459816" name="Text Box 40"/>
          <p:cNvSpPr txBox="1">
            <a:spLocks noChangeArrowheads="1"/>
          </p:cNvSpPr>
          <p:nvPr/>
        </p:nvSpPr>
        <p:spPr bwMode="auto">
          <a:xfrm>
            <a:off x="630238" y="3594100"/>
            <a:ext cx="3868737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  for(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=0;i&lt;5;i++)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   { for(j=0;j&lt;4;j++)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        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("%5d\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t",x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][j]);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("\n");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3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2079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15" grpId="0" animBg="1" autoUpdateAnimBg="0"/>
      <p:bldP spid="4598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752600" y="1219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4400" b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561975" y="5067300"/>
          <a:ext cx="144938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剪辑" r:id="rId3" imgW="3954463" imgH="3497263" progId="MS_ClipArt_Gallery.2">
                  <p:embed/>
                </p:oleObj>
              </mc:Choice>
              <mc:Fallback>
                <p:oleObj name="剪辑" r:id="rId3" imgW="3954463" imgH="3497263" progId="MS_ClipArt_Gallery.2">
                  <p:embed/>
                  <p:pic>
                    <p:nvPicPr>
                      <p:cNvPr id="188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144938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5375" y="201771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88425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5375" y="2593975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88426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5375" y="319405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88427" name="Rectangle 12"/>
          <p:cNvSpPr>
            <a:spLocks noChangeArrowheads="1"/>
          </p:cNvSpPr>
          <p:nvPr/>
        </p:nvSpPr>
        <p:spPr bwMode="auto">
          <a:xfrm>
            <a:off x="3114675" y="1957388"/>
            <a:ext cx="373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000000"/>
                </a:solidFill>
                <a:ea typeface="隶书" panose="02010509060101010101" pitchFamily="49" charset="-122"/>
              </a:rPr>
              <a:t>一维数组的定义和引用</a:t>
            </a:r>
            <a:endParaRPr lang="zh-CN" altLang="en-US" sz="28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8428" name="Rectangle 13"/>
          <p:cNvSpPr>
            <a:spLocks noChangeArrowheads="1"/>
          </p:cNvSpPr>
          <p:nvPr/>
        </p:nvSpPr>
        <p:spPr bwMode="auto">
          <a:xfrm>
            <a:off x="3101975" y="2562225"/>
            <a:ext cx="373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000000"/>
                </a:solidFill>
                <a:ea typeface="隶书" panose="02010509060101010101" pitchFamily="49" charset="-122"/>
              </a:rPr>
              <a:t>二维数组的定义和引用</a:t>
            </a:r>
            <a:endParaRPr lang="zh-CN" altLang="en-US" sz="28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8429" name="Rectangle 14"/>
          <p:cNvSpPr>
            <a:spLocks noChangeArrowheads="1"/>
          </p:cNvSpPr>
          <p:nvPr/>
        </p:nvSpPr>
        <p:spPr bwMode="auto">
          <a:xfrm>
            <a:off x="3101975" y="3167063"/>
            <a:ext cx="1603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000000"/>
                </a:solidFill>
                <a:ea typeface="隶书" panose="02010509060101010101" pitchFamily="49" charset="-122"/>
              </a:rPr>
              <a:t>字符数组</a:t>
            </a:r>
            <a:endParaRPr lang="zh-CN" altLang="en-US" sz="28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394494" y="611420"/>
            <a:ext cx="8726487" cy="804803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solidFill>
                  <a:srgbClr val="0000CC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>
                <a:solidFill>
                  <a:srgbClr val="0000CC"/>
                </a:solidFill>
                <a:effectLst/>
                <a:latin typeface="+mn-ea"/>
                <a:ea typeface="+mn-ea"/>
              </a:rPr>
              <a:t>6</a:t>
            </a:r>
            <a:r>
              <a:rPr lang="zh-CN" altLang="en-US">
                <a:solidFill>
                  <a:srgbClr val="0000CC"/>
                </a:solidFill>
                <a:effectLst/>
                <a:latin typeface="+mn-ea"/>
                <a:ea typeface="+mn-ea"/>
              </a:rPr>
              <a:t>章利用数组处理批量数据</a:t>
            </a:r>
            <a:endParaRPr lang="zh-CN" altLang="en-US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63535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669925" y="1140025"/>
            <a:ext cx="8237537" cy="33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字符数组：存放字符数据的数组。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一维字符数组：存放一个字符串（每个数组元素存放一个字符）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二维字符数组：存放多个字符串（行数是字符串的个数）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字符数组的定义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形式：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  </a:t>
            </a: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数组名</a:t>
            </a: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常量表达式</a:t>
            </a: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  </a:t>
            </a: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数组名</a:t>
            </a: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常量表达式</a:t>
            </a: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</a:t>
            </a: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常量表达式</a:t>
            </a:r>
            <a:r>
              <a:rPr kumimoji="0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常量表达式：整数、字符、符号常量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2786063" y="4583113"/>
            <a:ext cx="3357307" cy="46384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 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 c[10], ch[3][4];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669925" y="5197475"/>
            <a:ext cx="82375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可以用整型数组存放字符型数据，但浪费存储空间。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6.3 </a:t>
            </a:r>
            <a:r>
              <a:rPr lang="zh-CN" altLang="en-US" dirty="0">
                <a:solidFill>
                  <a:srgbClr val="0000CC"/>
                </a:solidFill>
              </a:rPr>
              <a:t>字符数组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4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字符数组的初始化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逐个字符赋值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用字符串常量</a:t>
            </a:r>
          </a:p>
        </p:txBody>
      </p:sp>
      <p:grpSp>
        <p:nvGrpSpPr>
          <p:cNvPr id="463898" name="Group 26"/>
          <p:cNvGrpSpPr>
            <a:grpSpLocks/>
          </p:cNvGrpSpPr>
          <p:nvPr/>
        </p:nvGrpSpPr>
        <p:grpSpPr bwMode="auto">
          <a:xfrm>
            <a:off x="1254125" y="1341438"/>
            <a:ext cx="6935788" cy="3768725"/>
            <a:chOff x="622" y="1607"/>
            <a:chExt cx="4369" cy="2374"/>
          </a:xfrm>
        </p:grpSpPr>
        <p:sp>
          <p:nvSpPr>
            <p:cNvPr id="207991" name="Rectangle 9"/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</a:rPr>
                <a:t>         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ch[5]=</a:t>
              </a:r>
              <a:r>
                <a:rPr lang="en-US" altLang="zh-CN" sz="2400">
                  <a:solidFill>
                    <a:srgbClr val="FF3300"/>
                  </a:solidFill>
                </a:rPr>
                <a:t>{</a:t>
              </a:r>
              <a:r>
                <a:rPr lang="en-US" altLang="zh-CN" sz="2400">
                  <a:solidFill>
                    <a:srgbClr val="000000"/>
                  </a:solidFill>
                </a:rPr>
                <a:t>‘H’,’e’,’l’,’l’,’o’</a:t>
              </a:r>
              <a:r>
                <a:rPr lang="en-US" altLang="zh-CN" sz="2400">
                  <a:solidFill>
                    <a:srgbClr val="FF3300"/>
                  </a:solidFill>
                </a:rPr>
                <a:t>}</a:t>
              </a:r>
              <a:r>
                <a:rPr lang="en-US" altLang="zh-CN" sz="2400">
                  <a:solidFill>
                    <a:srgbClr val="000000"/>
                  </a:solidFill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</p:txBody>
        </p:sp>
        <p:sp>
          <p:nvSpPr>
            <p:cNvPr id="207992" name="Rectangle 10"/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07993" name="Line 11"/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94" name="Line 12"/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95" name="Line 13"/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96" name="Line 14"/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97" name="Text Box 15"/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ch[0]</a:t>
              </a:r>
            </a:p>
          </p:txBody>
        </p:sp>
        <p:sp>
          <p:nvSpPr>
            <p:cNvPr id="207998" name="Text Box 16"/>
            <p:cNvSpPr txBox="1">
              <a:spLocks noChangeArrowheads="1"/>
            </p:cNvSpPr>
            <p:nvPr/>
          </p:nvSpPr>
          <p:spPr bwMode="auto">
            <a:xfrm>
              <a:off x="1346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07999" name="Text Box 17"/>
            <p:cNvSpPr txBox="1">
              <a:spLocks noChangeArrowheads="1"/>
            </p:cNvSpPr>
            <p:nvPr/>
          </p:nvSpPr>
          <p:spPr bwMode="auto">
            <a:xfrm>
              <a:off x="1931" y="2963"/>
              <a:ext cx="1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08000" name="Text Box 18"/>
            <p:cNvSpPr txBox="1">
              <a:spLocks noChangeArrowheads="1"/>
            </p:cNvSpPr>
            <p:nvPr/>
          </p:nvSpPr>
          <p:spPr bwMode="auto">
            <a:xfrm>
              <a:off x="2517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8001" name="Text Box 19"/>
            <p:cNvSpPr txBox="1">
              <a:spLocks noChangeArrowheads="1"/>
            </p:cNvSpPr>
            <p:nvPr/>
          </p:nvSpPr>
          <p:spPr bwMode="auto">
            <a:xfrm>
              <a:off x="3102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8002" name="Text Box 20"/>
            <p:cNvSpPr txBox="1">
              <a:spLocks noChangeArrowheads="1"/>
            </p:cNvSpPr>
            <p:nvPr/>
          </p:nvSpPr>
          <p:spPr bwMode="auto">
            <a:xfrm>
              <a:off x="3688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08003" name="AutoShape 21"/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逐个字符赋值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08004" name="Text Box 22"/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ch[1]</a:t>
              </a:r>
            </a:p>
          </p:txBody>
        </p:sp>
        <p:sp>
          <p:nvSpPr>
            <p:cNvPr id="208005" name="Text Box 23"/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ch[2]</a:t>
              </a:r>
            </a:p>
          </p:txBody>
        </p:sp>
        <p:sp>
          <p:nvSpPr>
            <p:cNvPr id="208006" name="Text Box 24"/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ch[3]</a:t>
              </a:r>
            </a:p>
          </p:txBody>
        </p:sp>
        <p:sp>
          <p:nvSpPr>
            <p:cNvPr id="208007" name="Text Box 25"/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ch[4]</a:t>
              </a:r>
            </a:p>
          </p:txBody>
        </p:sp>
      </p:grpSp>
      <p:grpSp>
        <p:nvGrpSpPr>
          <p:cNvPr id="463937" name="Group 65"/>
          <p:cNvGrpSpPr>
            <a:grpSpLocks/>
          </p:cNvGrpSpPr>
          <p:nvPr/>
        </p:nvGrpSpPr>
        <p:grpSpPr bwMode="auto">
          <a:xfrm>
            <a:off x="1254125" y="1341438"/>
            <a:ext cx="7386638" cy="3768725"/>
            <a:chOff x="886" y="941"/>
            <a:chExt cx="4653" cy="2374"/>
          </a:xfrm>
        </p:grpSpPr>
        <p:grpSp>
          <p:nvGrpSpPr>
            <p:cNvPr id="207972" name="Group 47"/>
            <p:cNvGrpSpPr>
              <a:grpSpLocks/>
            </p:cNvGrpSpPr>
            <p:nvPr/>
          </p:nvGrpSpPr>
          <p:grpSpPr bwMode="auto">
            <a:xfrm>
              <a:off x="886" y="941"/>
              <a:ext cx="4369" cy="2374"/>
              <a:chOff x="622" y="1607"/>
              <a:chExt cx="4369" cy="2374"/>
            </a:xfrm>
          </p:grpSpPr>
          <p:sp>
            <p:nvSpPr>
              <p:cNvPr id="207974" name="Rectangle 48"/>
              <p:cNvSpPr>
                <a:spLocks noChangeArrowheads="1"/>
              </p:cNvSpPr>
              <p:nvPr/>
            </p:nvSpPr>
            <p:spPr bwMode="auto">
              <a:xfrm>
                <a:off x="622" y="2400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5490A8"/>
                    </a:solidFill>
                  </a:rPr>
                  <a:t>          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例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char ch[</a:t>
                </a:r>
                <a:r>
                  <a:rPr lang="en-US" altLang="zh-CN" sz="2400">
                    <a:solidFill>
                      <a:srgbClr val="FF3300"/>
                    </a:solidFill>
                  </a:rPr>
                  <a:t>4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]={</a:t>
                </a:r>
                <a:r>
                  <a:rPr lang="en-US" altLang="zh-CN" sz="2400">
                    <a:solidFill>
                      <a:srgbClr val="FF3300"/>
                    </a:solidFill>
                  </a:rPr>
                  <a:t>‘H’,’e’,’l’,’l’,’o’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};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>
                  <a:solidFill>
                    <a:srgbClr val="5490A8"/>
                  </a:solidFill>
                </a:endParaRPr>
              </a:p>
            </p:txBody>
          </p:sp>
          <p:sp>
            <p:nvSpPr>
              <p:cNvPr id="207975" name="Rectangle 49"/>
              <p:cNvSpPr>
                <a:spLocks noChangeArrowheads="1"/>
              </p:cNvSpPr>
              <p:nvPr/>
            </p:nvSpPr>
            <p:spPr bwMode="auto">
              <a:xfrm>
                <a:off x="1100" y="2905"/>
                <a:ext cx="2988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76" name="Line 50"/>
              <p:cNvSpPr>
                <a:spLocks noChangeShapeType="1"/>
              </p:cNvSpPr>
              <p:nvPr/>
            </p:nvSpPr>
            <p:spPr bwMode="auto">
              <a:xfrm>
                <a:off x="1736" y="2913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7977" name="Line 51"/>
              <p:cNvSpPr>
                <a:spLocks noChangeShapeType="1"/>
              </p:cNvSpPr>
              <p:nvPr/>
            </p:nvSpPr>
            <p:spPr bwMode="auto">
              <a:xfrm>
                <a:off x="2330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7978" name="Line 52"/>
              <p:cNvSpPr>
                <a:spLocks noChangeShapeType="1"/>
              </p:cNvSpPr>
              <p:nvPr/>
            </p:nvSpPr>
            <p:spPr bwMode="auto">
              <a:xfrm>
                <a:off x="2924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7979" name="Line 53"/>
              <p:cNvSpPr>
                <a:spLocks noChangeShapeType="1"/>
              </p:cNvSpPr>
              <p:nvPr/>
            </p:nvSpPr>
            <p:spPr bwMode="auto">
              <a:xfrm>
                <a:off x="3518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07980" name="Text Box 54"/>
              <p:cNvSpPr txBox="1">
                <a:spLocks noChangeArrowheads="1"/>
              </p:cNvSpPr>
              <p:nvPr/>
            </p:nvSpPr>
            <p:spPr bwMode="auto">
              <a:xfrm>
                <a:off x="1183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ch[0]</a:t>
                </a:r>
              </a:p>
            </p:txBody>
          </p:sp>
          <p:sp>
            <p:nvSpPr>
              <p:cNvPr id="207981" name="Text Box 55"/>
              <p:cNvSpPr txBox="1">
                <a:spLocks noChangeArrowheads="1"/>
              </p:cNvSpPr>
              <p:nvPr/>
            </p:nvSpPr>
            <p:spPr bwMode="auto">
              <a:xfrm>
                <a:off x="1346" y="2963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H</a:t>
                </a:r>
              </a:p>
            </p:txBody>
          </p:sp>
          <p:sp>
            <p:nvSpPr>
              <p:cNvPr id="207982" name="Text Box 56"/>
              <p:cNvSpPr txBox="1">
                <a:spLocks noChangeArrowheads="1"/>
              </p:cNvSpPr>
              <p:nvPr/>
            </p:nvSpPr>
            <p:spPr bwMode="auto">
              <a:xfrm>
                <a:off x="1931" y="2963"/>
                <a:ext cx="19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07983" name="Text Box 57"/>
              <p:cNvSpPr txBox="1">
                <a:spLocks noChangeArrowheads="1"/>
              </p:cNvSpPr>
              <p:nvPr/>
            </p:nvSpPr>
            <p:spPr bwMode="auto">
              <a:xfrm>
                <a:off x="2517" y="2963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07984" name="Text Box 58"/>
              <p:cNvSpPr txBox="1">
                <a:spLocks noChangeArrowheads="1"/>
              </p:cNvSpPr>
              <p:nvPr/>
            </p:nvSpPr>
            <p:spPr bwMode="auto">
              <a:xfrm>
                <a:off x="3102" y="2963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07985" name="Text Box 59"/>
              <p:cNvSpPr txBox="1">
                <a:spLocks noChangeArrowheads="1"/>
              </p:cNvSpPr>
              <p:nvPr/>
            </p:nvSpPr>
            <p:spPr bwMode="auto">
              <a:xfrm>
                <a:off x="3688" y="296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33CC33"/>
                    </a:solidFill>
                  </a:rPr>
                  <a:t>o</a:t>
                </a:r>
              </a:p>
            </p:txBody>
          </p:sp>
          <p:sp>
            <p:nvSpPr>
              <p:cNvPr id="207986" name="AutoShape 60"/>
              <p:cNvSpPr>
                <a:spLocks noChangeArrowheads="1"/>
              </p:cNvSpPr>
              <p:nvPr/>
            </p:nvSpPr>
            <p:spPr bwMode="auto">
              <a:xfrm>
                <a:off x="3070" y="1607"/>
                <a:ext cx="1921" cy="43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669900"/>
                    </a:solidFill>
                  </a:rPr>
                  <a:t>逐个字符赋值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87" name="Text Box 61"/>
              <p:cNvSpPr txBox="1">
                <a:spLocks noChangeArrowheads="1"/>
              </p:cNvSpPr>
              <p:nvPr/>
            </p:nvSpPr>
            <p:spPr bwMode="auto">
              <a:xfrm>
                <a:off x="1777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ch[1]</a:t>
                </a:r>
              </a:p>
            </p:txBody>
          </p:sp>
          <p:sp>
            <p:nvSpPr>
              <p:cNvPr id="207988" name="Text Box 62"/>
              <p:cNvSpPr txBox="1">
                <a:spLocks noChangeArrowheads="1"/>
              </p:cNvSpPr>
              <p:nvPr/>
            </p:nvSpPr>
            <p:spPr bwMode="auto">
              <a:xfrm>
                <a:off x="2379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ch[2]</a:t>
                </a:r>
              </a:p>
            </p:txBody>
          </p:sp>
          <p:sp>
            <p:nvSpPr>
              <p:cNvPr id="207989" name="Text Box 63"/>
              <p:cNvSpPr txBox="1">
                <a:spLocks noChangeArrowheads="1"/>
              </p:cNvSpPr>
              <p:nvPr/>
            </p:nvSpPr>
            <p:spPr bwMode="auto">
              <a:xfrm>
                <a:off x="2973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ch[3]</a:t>
                </a:r>
              </a:p>
            </p:txBody>
          </p:sp>
          <p:sp>
            <p:nvSpPr>
              <p:cNvPr id="207990" name="Text Box 64"/>
              <p:cNvSpPr txBox="1">
                <a:spLocks noChangeArrowheads="1"/>
              </p:cNvSpPr>
              <p:nvPr/>
            </p:nvSpPr>
            <p:spPr bwMode="auto">
              <a:xfrm>
                <a:off x="3540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33CC33"/>
                    </a:solidFill>
                  </a:rPr>
                  <a:t>ch[4]</a:t>
                </a:r>
              </a:p>
            </p:txBody>
          </p:sp>
        </p:grpSp>
        <p:sp>
          <p:nvSpPr>
            <p:cNvPr id="207973" name="AutoShape 28"/>
            <p:cNvSpPr>
              <a:spLocks noChangeArrowheads="1"/>
            </p:cNvSpPr>
            <p:nvPr/>
          </p:nvSpPr>
          <p:spPr bwMode="auto">
            <a:xfrm>
              <a:off x="4446" y="2013"/>
              <a:ext cx="1093" cy="628"/>
            </a:xfrm>
            <a:prstGeom prst="irregularSeal1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FF0000"/>
                  </a:solidFill>
                  <a:ea typeface="宋体" panose="02010600030101010101" pitchFamily="2" charset="-122"/>
                </a:rPr>
                <a:t>有问题</a:t>
              </a:r>
              <a:r>
                <a:rPr lang="en-US" altLang="zh-CN" sz="2000" b="0">
                  <a:solidFill>
                    <a:srgbClr val="FF0000"/>
                  </a:solidFill>
                  <a:ea typeface="宋体" panose="02010600030101010101" pitchFamily="2" charset="-122"/>
                </a:rPr>
                <a:t>!</a:t>
              </a:r>
              <a:endParaRPr lang="en-US" altLang="zh-CN" sz="20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3956" name="Group 84"/>
          <p:cNvGrpSpPr>
            <a:grpSpLocks/>
          </p:cNvGrpSpPr>
          <p:nvPr/>
        </p:nvGrpSpPr>
        <p:grpSpPr bwMode="auto">
          <a:xfrm>
            <a:off x="1254125" y="1341438"/>
            <a:ext cx="6935788" cy="3768725"/>
            <a:chOff x="622" y="1607"/>
            <a:chExt cx="4369" cy="2374"/>
          </a:xfrm>
        </p:grpSpPr>
        <p:sp>
          <p:nvSpPr>
            <p:cNvPr id="207955" name="Rectangle 85"/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</a:rPr>
                <a:t>         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ch[5]=</a:t>
              </a:r>
              <a:r>
                <a:rPr lang="en-US" altLang="zh-CN" sz="2400">
                  <a:solidFill>
                    <a:srgbClr val="FF3300"/>
                  </a:solidFill>
                </a:rPr>
                <a:t>{</a:t>
              </a:r>
              <a:r>
                <a:rPr lang="en-US" altLang="zh-CN" sz="2400">
                  <a:solidFill>
                    <a:srgbClr val="000000"/>
                  </a:solidFill>
                </a:rPr>
                <a:t>‘B’,’o’,’y’</a:t>
              </a:r>
              <a:r>
                <a:rPr lang="en-US" altLang="zh-CN" sz="2400">
                  <a:solidFill>
                    <a:srgbClr val="FF3300"/>
                  </a:solidFill>
                </a:rPr>
                <a:t>}</a:t>
              </a:r>
              <a:r>
                <a:rPr lang="en-US" altLang="zh-CN" sz="2400">
                  <a:solidFill>
                    <a:srgbClr val="000000"/>
                  </a:solidFill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</p:txBody>
        </p:sp>
        <p:sp>
          <p:nvSpPr>
            <p:cNvPr id="207956" name="Rectangle 86"/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07957" name="Line 87"/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58" name="Line 88"/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59" name="Line 89"/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60" name="Line 90"/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61" name="Text Box 91"/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ch[0]</a:t>
              </a:r>
            </a:p>
          </p:txBody>
        </p:sp>
        <p:sp>
          <p:nvSpPr>
            <p:cNvPr id="207962" name="Text Box 92"/>
            <p:cNvSpPr txBox="1">
              <a:spLocks noChangeArrowheads="1"/>
            </p:cNvSpPr>
            <p:nvPr/>
          </p:nvSpPr>
          <p:spPr bwMode="auto">
            <a:xfrm>
              <a:off x="1346" y="2963"/>
              <a:ext cx="24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7963" name="Text Box 93"/>
            <p:cNvSpPr txBox="1">
              <a:spLocks noChangeArrowheads="1"/>
            </p:cNvSpPr>
            <p:nvPr/>
          </p:nvSpPr>
          <p:spPr bwMode="auto">
            <a:xfrm>
              <a:off x="1931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07964" name="Text Box 94"/>
            <p:cNvSpPr txBox="1">
              <a:spLocks noChangeArrowheads="1"/>
            </p:cNvSpPr>
            <p:nvPr/>
          </p:nvSpPr>
          <p:spPr bwMode="auto">
            <a:xfrm>
              <a:off x="2517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07965" name="Text Box 95"/>
            <p:cNvSpPr txBox="1">
              <a:spLocks noChangeArrowheads="1"/>
            </p:cNvSpPr>
            <p:nvPr/>
          </p:nvSpPr>
          <p:spPr bwMode="auto">
            <a:xfrm>
              <a:off x="3102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3300"/>
                  </a:solidFill>
                </a:rPr>
                <a:t>\0</a:t>
              </a:r>
            </a:p>
          </p:txBody>
        </p:sp>
        <p:sp>
          <p:nvSpPr>
            <p:cNvPr id="207966" name="Text Box 96"/>
            <p:cNvSpPr txBox="1">
              <a:spLocks noChangeArrowheads="1"/>
            </p:cNvSpPr>
            <p:nvPr/>
          </p:nvSpPr>
          <p:spPr bwMode="auto">
            <a:xfrm>
              <a:off x="3688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3300"/>
                  </a:solidFill>
                </a:rPr>
                <a:t>\0</a:t>
              </a:r>
            </a:p>
          </p:txBody>
        </p:sp>
        <p:sp>
          <p:nvSpPr>
            <p:cNvPr id="207967" name="AutoShape 97"/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逐个字符赋值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07968" name="Text Box 98"/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ch[1]</a:t>
              </a:r>
            </a:p>
          </p:txBody>
        </p:sp>
        <p:sp>
          <p:nvSpPr>
            <p:cNvPr id="207969" name="Text Box 99"/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ch[2]</a:t>
              </a:r>
            </a:p>
          </p:txBody>
        </p:sp>
        <p:sp>
          <p:nvSpPr>
            <p:cNvPr id="207970" name="Text Box 100"/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ch[3]</a:t>
              </a:r>
            </a:p>
          </p:txBody>
        </p:sp>
        <p:sp>
          <p:nvSpPr>
            <p:cNvPr id="207971" name="Text Box 101"/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ch[4]</a:t>
              </a:r>
            </a:p>
          </p:txBody>
        </p:sp>
      </p:grpSp>
      <p:grpSp>
        <p:nvGrpSpPr>
          <p:cNvPr id="463974" name="Group 102"/>
          <p:cNvGrpSpPr>
            <a:grpSpLocks/>
          </p:cNvGrpSpPr>
          <p:nvPr/>
        </p:nvGrpSpPr>
        <p:grpSpPr bwMode="auto">
          <a:xfrm>
            <a:off x="1254125" y="1341438"/>
            <a:ext cx="6935788" cy="3768725"/>
            <a:chOff x="622" y="1607"/>
            <a:chExt cx="4369" cy="2374"/>
          </a:xfrm>
        </p:grpSpPr>
        <p:sp>
          <p:nvSpPr>
            <p:cNvPr id="207938" name="Rectangle 103"/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</a:rPr>
                <a:t>         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ch</a:t>
              </a:r>
              <a:r>
                <a:rPr lang="en-US" altLang="zh-CN" sz="2400">
                  <a:solidFill>
                    <a:srgbClr val="33CC33"/>
                  </a:solidFill>
                </a:rPr>
                <a:t>[ ]</a:t>
              </a:r>
              <a:r>
                <a:rPr lang="en-US" altLang="zh-CN" sz="2400">
                  <a:solidFill>
                    <a:srgbClr val="000000"/>
                  </a:solidFill>
                </a:rPr>
                <a:t>={‘H’,’e’,’l’,’l’,’o’};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</p:txBody>
        </p:sp>
        <p:sp>
          <p:nvSpPr>
            <p:cNvPr id="207939" name="Rectangle 104"/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07940" name="Line 105"/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41" name="Line 106"/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42" name="Line 107"/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43" name="Line 108"/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07944" name="Text Box 109"/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ch[0]</a:t>
              </a:r>
            </a:p>
          </p:txBody>
        </p:sp>
        <p:sp>
          <p:nvSpPr>
            <p:cNvPr id="207945" name="Text Box 110"/>
            <p:cNvSpPr txBox="1">
              <a:spLocks noChangeArrowheads="1"/>
            </p:cNvSpPr>
            <p:nvPr/>
          </p:nvSpPr>
          <p:spPr bwMode="auto">
            <a:xfrm>
              <a:off x="1346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07946" name="Text Box 111"/>
            <p:cNvSpPr txBox="1">
              <a:spLocks noChangeArrowheads="1"/>
            </p:cNvSpPr>
            <p:nvPr/>
          </p:nvSpPr>
          <p:spPr bwMode="auto">
            <a:xfrm>
              <a:off x="1931" y="2963"/>
              <a:ext cx="1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07947" name="Text Box 112"/>
            <p:cNvSpPr txBox="1">
              <a:spLocks noChangeArrowheads="1"/>
            </p:cNvSpPr>
            <p:nvPr/>
          </p:nvSpPr>
          <p:spPr bwMode="auto">
            <a:xfrm>
              <a:off x="2517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7948" name="Text Box 113"/>
            <p:cNvSpPr txBox="1">
              <a:spLocks noChangeArrowheads="1"/>
            </p:cNvSpPr>
            <p:nvPr/>
          </p:nvSpPr>
          <p:spPr bwMode="auto">
            <a:xfrm>
              <a:off x="3102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7949" name="Text Box 114"/>
            <p:cNvSpPr txBox="1">
              <a:spLocks noChangeArrowheads="1"/>
            </p:cNvSpPr>
            <p:nvPr/>
          </p:nvSpPr>
          <p:spPr bwMode="auto">
            <a:xfrm>
              <a:off x="3688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07950" name="AutoShape 115"/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逐个字符赋值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07951" name="Text Box 116"/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ch[1]</a:t>
              </a:r>
            </a:p>
          </p:txBody>
        </p:sp>
        <p:sp>
          <p:nvSpPr>
            <p:cNvPr id="207952" name="Text Box 117"/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ch[2]</a:t>
              </a:r>
            </a:p>
          </p:txBody>
        </p:sp>
        <p:sp>
          <p:nvSpPr>
            <p:cNvPr id="207953" name="Text Box 118"/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ch[3]</a:t>
              </a:r>
            </a:p>
          </p:txBody>
        </p:sp>
        <p:sp>
          <p:nvSpPr>
            <p:cNvPr id="207954" name="Text Box 119"/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ch[4]</a:t>
              </a:r>
            </a:p>
          </p:txBody>
        </p:sp>
      </p:grpSp>
      <p:grpSp>
        <p:nvGrpSpPr>
          <p:cNvPr id="464050" name="Group 178"/>
          <p:cNvGrpSpPr>
            <a:grpSpLocks/>
          </p:cNvGrpSpPr>
          <p:nvPr/>
        </p:nvGrpSpPr>
        <p:grpSpPr bwMode="auto">
          <a:xfrm>
            <a:off x="1919288" y="1306513"/>
            <a:ext cx="6972300" cy="5191125"/>
            <a:chOff x="1138" y="796"/>
            <a:chExt cx="4392" cy="3270"/>
          </a:xfrm>
        </p:grpSpPr>
        <p:sp>
          <p:nvSpPr>
            <p:cNvPr id="207885" name="Rectangle 121"/>
            <p:cNvSpPr>
              <a:spLocks noChangeArrowheads="1"/>
            </p:cNvSpPr>
            <p:nvPr/>
          </p:nvSpPr>
          <p:spPr bwMode="auto">
            <a:xfrm>
              <a:off x="1138" y="1465"/>
              <a:ext cx="4392" cy="2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diamond</a:t>
              </a:r>
              <a:r>
                <a:rPr lang="en-US" altLang="zh-CN" sz="2400">
                  <a:solidFill>
                    <a:srgbClr val="FF3300"/>
                  </a:solidFill>
                </a:rPr>
                <a:t>[]</a:t>
              </a:r>
              <a:r>
                <a:rPr lang="en-US" altLang="zh-CN" sz="2400">
                  <a:solidFill>
                    <a:srgbClr val="000000"/>
                  </a:solidFill>
                </a:rPr>
                <a:t>[5]={{' ', ' ','*'},{' ','*',' ','*'},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   {'*', ' ', ' ', ' ' ,'*'},{' ','*', ' ','*'},{' ', ' ','*'}};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隶书" panose="02010509060101010101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隶书" panose="02010509060101010101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隶书" panose="02010509060101010101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隶书" panose="02010509060101010101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207886" name="AutoShape 122"/>
            <p:cNvSpPr>
              <a:spLocks noChangeArrowheads="1"/>
            </p:cNvSpPr>
            <p:nvPr/>
          </p:nvSpPr>
          <p:spPr bwMode="auto">
            <a:xfrm>
              <a:off x="2620" y="796"/>
              <a:ext cx="2812" cy="436"/>
            </a:xfrm>
            <a:prstGeom prst="cloudCallout">
              <a:avLst>
                <a:gd name="adj1" fmla="val -13088"/>
                <a:gd name="adj2" fmla="val 106880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二维字符数组初始化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207887" name="Group 177"/>
            <p:cNvGrpSpPr>
              <a:grpSpLocks/>
            </p:cNvGrpSpPr>
            <p:nvPr/>
          </p:nvGrpSpPr>
          <p:grpSpPr bwMode="auto">
            <a:xfrm>
              <a:off x="1155" y="2271"/>
              <a:ext cx="3958" cy="1545"/>
              <a:chOff x="1155" y="2271"/>
              <a:chExt cx="3958" cy="1545"/>
            </a:xfrm>
          </p:grpSpPr>
          <p:grpSp>
            <p:nvGrpSpPr>
              <p:cNvPr id="207888" name="Group 176"/>
              <p:cNvGrpSpPr>
                <a:grpSpLocks/>
              </p:cNvGrpSpPr>
              <p:nvPr/>
            </p:nvGrpSpPr>
            <p:grpSpPr bwMode="auto">
              <a:xfrm>
                <a:off x="2293" y="2276"/>
                <a:ext cx="2820" cy="1540"/>
                <a:chOff x="2293" y="2276"/>
                <a:chExt cx="2820" cy="1540"/>
              </a:xfrm>
            </p:grpSpPr>
            <p:grpSp>
              <p:nvGrpSpPr>
                <p:cNvPr id="207894" name="Group 175"/>
                <p:cNvGrpSpPr>
                  <a:grpSpLocks/>
                </p:cNvGrpSpPr>
                <p:nvPr/>
              </p:nvGrpSpPr>
              <p:grpSpPr bwMode="auto">
                <a:xfrm>
                  <a:off x="2304" y="2276"/>
                  <a:ext cx="2808" cy="1540"/>
                  <a:chOff x="2304" y="2276"/>
                  <a:chExt cx="2808" cy="1540"/>
                </a:xfrm>
              </p:grpSpPr>
              <p:sp>
                <p:nvSpPr>
                  <p:cNvPr id="2079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277"/>
                    <a:ext cx="2808" cy="1527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zh-CN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934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85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07935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426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07936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020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07937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4614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</p:grpSp>
            <p:grpSp>
              <p:nvGrpSpPr>
                <p:cNvPr id="207895" name="Group 174"/>
                <p:cNvGrpSpPr>
                  <a:grpSpLocks/>
                </p:cNvGrpSpPr>
                <p:nvPr/>
              </p:nvGrpSpPr>
              <p:grpSpPr bwMode="auto">
                <a:xfrm>
                  <a:off x="2293" y="2282"/>
                  <a:ext cx="2796" cy="299"/>
                  <a:chOff x="2293" y="2282"/>
                  <a:chExt cx="2796" cy="299"/>
                </a:xfrm>
              </p:grpSpPr>
              <p:sp>
                <p:nvSpPr>
                  <p:cNvPr id="207927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7" y="2282"/>
                    <a:ext cx="11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zh-CN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928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2" y="2282"/>
                    <a:ext cx="11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zh-CN" sz="20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7929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8" y="2293"/>
                    <a:ext cx="19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30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293"/>
                    <a:ext cx="238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  <p:sp>
                <p:nvSpPr>
                  <p:cNvPr id="207931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9" y="2293"/>
                    <a:ext cx="238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  <p:sp>
                <p:nvSpPr>
                  <p:cNvPr id="207932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2293" y="2581"/>
                    <a:ext cx="2796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</p:grpSp>
            <p:sp>
              <p:nvSpPr>
                <p:cNvPr id="207896" name="Line 138"/>
                <p:cNvSpPr>
                  <a:spLocks noChangeShapeType="1"/>
                </p:cNvSpPr>
                <p:nvPr/>
              </p:nvSpPr>
              <p:spPr bwMode="auto">
                <a:xfrm>
                  <a:off x="2317" y="2885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07897" name="Line 139"/>
                <p:cNvSpPr>
                  <a:spLocks noChangeShapeType="1"/>
                </p:cNvSpPr>
                <p:nvPr/>
              </p:nvSpPr>
              <p:spPr bwMode="auto">
                <a:xfrm>
                  <a:off x="2317" y="3189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07898" name="Line 140"/>
                <p:cNvSpPr>
                  <a:spLocks noChangeShapeType="1"/>
                </p:cNvSpPr>
                <p:nvPr/>
              </p:nvSpPr>
              <p:spPr bwMode="auto">
                <a:xfrm>
                  <a:off x="2317" y="3493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grpSp>
              <p:nvGrpSpPr>
                <p:cNvPr id="207899" name="Group 141"/>
                <p:cNvGrpSpPr>
                  <a:grpSpLocks/>
                </p:cNvGrpSpPr>
                <p:nvPr/>
              </p:nvGrpSpPr>
              <p:grpSpPr bwMode="auto">
                <a:xfrm>
                  <a:off x="2427" y="2615"/>
                  <a:ext cx="2580" cy="250"/>
                  <a:chOff x="1334" y="1932"/>
                  <a:chExt cx="2580" cy="267"/>
                </a:xfrm>
              </p:grpSpPr>
              <p:sp>
                <p:nvSpPr>
                  <p:cNvPr id="207921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22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9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23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24" name="Text Box 1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9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25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</p:grpSp>
            <p:grpSp>
              <p:nvGrpSpPr>
                <p:cNvPr id="207900" name="Group 148"/>
                <p:cNvGrpSpPr>
                  <a:grpSpLocks/>
                </p:cNvGrpSpPr>
                <p:nvPr/>
              </p:nvGrpSpPr>
              <p:grpSpPr bwMode="auto">
                <a:xfrm>
                  <a:off x="2293" y="2904"/>
                  <a:ext cx="2796" cy="271"/>
                  <a:chOff x="1200" y="1932"/>
                  <a:chExt cx="2796" cy="288"/>
                </a:xfrm>
              </p:grpSpPr>
              <p:sp>
                <p:nvSpPr>
                  <p:cNvPr id="207915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9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16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17" name="Text Box 1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18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19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19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2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</p:grpSp>
            <p:grpSp>
              <p:nvGrpSpPr>
                <p:cNvPr id="207901" name="Group 155"/>
                <p:cNvGrpSpPr>
                  <a:grpSpLocks/>
                </p:cNvGrpSpPr>
                <p:nvPr/>
              </p:nvGrpSpPr>
              <p:grpSpPr bwMode="auto">
                <a:xfrm>
                  <a:off x="2293" y="3229"/>
                  <a:ext cx="2796" cy="250"/>
                  <a:chOff x="1200" y="1932"/>
                  <a:chExt cx="2796" cy="296"/>
                </a:xfrm>
              </p:grpSpPr>
              <p:sp>
                <p:nvSpPr>
                  <p:cNvPr id="207909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10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9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1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12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9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13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  <p:sp>
                <p:nvSpPr>
                  <p:cNvPr id="207914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</p:grpSp>
            <p:grpSp>
              <p:nvGrpSpPr>
                <p:cNvPr id="207902" name="Group 162"/>
                <p:cNvGrpSpPr>
                  <a:grpSpLocks/>
                </p:cNvGrpSpPr>
                <p:nvPr/>
              </p:nvGrpSpPr>
              <p:grpSpPr bwMode="auto">
                <a:xfrm>
                  <a:off x="2293" y="3508"/>
                  <a:ext cx="2796" cy="261"/>
                  <a:chOff x="1200" y="1932"/>
                  <a:chExt cx="2796" cy="288"/>
                </a:xfrm>
              </p:grpSpPr>
              <p:sp>
                <p:nvSpPr>
                  <p:cNvPr id="207903" name="Text 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04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5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207905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9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207906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238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  <p:sp>
                <p:nvSpPr>
                  <p:cNvPr id="207907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2000">
                        <a:solidFill>
                          <a:srgbClr val="000000"/>
                        </a:solidFill>
                      </a:rPr>
                      <a:t>\0</a:t>
                    </a:r>
                  </a:p>
                </p:txBody>
              </p:sp>
              <p:sp>
                <p:nvSpPr>
                  <p:cNvPr id="20790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</p:grpSp>
          </p:grpSp>
          <p:sp>
            <p:nvSpPr>
              <p:cNvPr id="207889" name="Text Box 169"/>
              <p:cNvSpPr txBox="1">
                <a:spLocks noChangeArrowheads="1"/>
              </p:cNvSpPr>
              <p:nvPr/>
            </p:nvSpPr>
            <p:spPr bwMode="auto">
              <a:xfrm>
                <a:off x="1155" y="2271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diamond[0]</a:t>
                </a:r>
              </a:p>
            </p:txBody>
          </p:sp>
          <p:sp>
            <p:nvSpPr>
              <p:cNvPr id="207890" name="Text Box 170"/>
              <p:cNvSpPr txBox="1">
                <a:spLocks noChangeArrowheads="1"/>
              </p:cNvSpPr>
              <p:nvPr/>
            </p:nvSpPr>
            <p:spPr bwMode="auto">
              <a:xfrm>
                <a:off x="1155" y="2577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diamond[1]</a:t>
                </a:r>
              </a:p>
            </p:txBody>
          </p:sp>
          <p:sp>
            <p:nvSpPr>
              <p:cNvPr id="207891" name="Text Box 171"/>
              <p:cNvSpPr txBox="1">
                <a:spLocks noChangeArrowheads="1"/>
              </p:cNvSpPr>
              <p:nvPr/>
            </p:nvSpPr>
            <p:spPr bwMode="auto">
              <a:xfrm>
                <a:off x="1155" y="2883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diamond[2]</a:t>
                </a:r>
              </a:p>
            </p:txBody>
          </p:sp>
          <p:sp>
            <p:nvSpPr>
              <p:cNvPr id="207892" name="Text Box 172"/>
              <p:cNvSpPr txBox="1">
                <a:spLocks noChangeArrowheads="1"/>
              </p:cNvSpPr>
              <p:nvPr/>
            </p:nvSpPr>
            <p:spPr bwMode="auto">
              <a:xfrm>
                <a:off x="1155" y="3189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diamond[3]</a:t>
                </a:r>
              </a:p>
            </p:txBody>
          </p:sp>
          <p:sp>
            <p:nvSpPr>
              <p:cNvPr id="207893" name="Text Box 173"/>
              <p:cNvSpPr txBox="1">
                <a:spLocks noChangeArrowheads="1"/>
              </p:cNvSpPr>
              <p:nvPr/>
            </p:nvSpPr>
            <p:spPr bwMode="auto">
              <a:xfrm>
                <a:off x="1155" y="3495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diamond[4]</a:t>
                </a:r>
              </a:p>
            </p:txBody>
          </p:sp>
        </p:grpSp>
      </p:grpSp>
      <p:sp>
        <p:nvSpPr>
          <p:cNvPr id="13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5692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3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3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3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4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3" name="Text Box 8"/>
          <p:cNvSpPr txBox="1">
            <a:spLocks noChangeArrowheads="1"/>
          </p:cNvSpPr>
          <p:nvPr/>
        </p:nvSpPr>
        <p:spPr bwMode="auto">
          <a:xfrm>
            <a:off x="760413" y="1736725"/>
            <a:ext cx="3235181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6.6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输出一个字符串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30250" y="2665413"/>
            <a:ext cx="5551818" cy="3049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c[10]={'I',' ','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a','m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',' ','a',' ','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b','o','y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'};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=0;i&lt;10;i++)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c",c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grpSp>
        <p:nvGrpSpPr>
          <p:cNvPr id="465930" name="Group 10"/>
          <p:cNvGrpSpPr>
            <a:grpSpLocks/>
          </p:cNvGrpSpPr>
          <p:nvPr/>
        </p:nvGrpSpPr>
        <p:grpSpPr bwMode="auto">
          <a:xfrm>
            <a:off x="7185025" y="2092325"/>
            <a:ext cx="1349375" cy="4057650"/>
            <a:chOff x="4322" y="804"/>
            <a:chExt cx="850" cy="2556"/>
          </a:xfrm>
        </p:grpSpPr>
        <p:grpSp>
          <p:nvGrpSpPr>
            <p:cNvPr id="208907" name="Group 11"/>
            <p:cNvGrpSpPr>
              <a:grpSpLocks/>
            </p:cNvGrpSpPr>
            <p:nvPr/>
          </p:nvGrpSpPr>
          <p:grpSpPr bwMode="auto">
            <a:xfrm>
              <a:off x="4536" y="804"/>
              <a:ext cx="636" cy="2556"/>
              <a:chOff x="4764" y="492"/>
              <a:chExt cx="636" cy="2556"/>
            </a:xfrm>
          </p:grpSpPr>
          <p:grpSp>
            <p:nvGrpSpPr>
              <p:cNvPr id="208918" name="Group 12"/>
              <p:cNvGrpSpPr>
                <a:grpSpLocks/>
              </p:cNvGrpSpPr>
              <p:nvPr/>
            </p:nvGrpSpPr>
            <p:grpSpPr bwMode="auto">
              <a:xfrm>
                <a:off x="4764" y="492"/>
                <a:ext cx="636" cy="2556"/>
                <a:chOff x="4764" y="492"/>
                <a:chExt cx="636" cy="2556"/>
              </a:xfrm>
            </p:grpSpPr>
            <p:sp>
              <p:nvSpPr>
                <p:cNvPr id="208926" name="Rectangle 13"/>
                <p:cNvSpPr>
                  <a:spLocks noChangeArrowheads="1"/>
                </p:cNvSpPr>
                <p:nvPr/>
              </p:nvSpPr>
              <p:spPr bwMode="auto">
                <a:xfrm>
                  <a:off x="4764" y="492"/>
                  <a:ext cx="624" cy="2556"/>
                </a:xfrm>
                <a:prstGeom prst="rect">
                  <a:avLst/>
                </a:prstGeom>
                <a:noFill/>
                <a:ln w="285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srgbClr val="8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08927" name="Line 14"/>
                <p:cNvSpPr>
                  <a:spLocks noChangeShapeType="1"/>
                </p:cNvSpPr>
                <p:nvPr/>
              </p:nvSpPr>
              <p:spPr bwMode="auto">
                <a:xfrm>
                  <a:off x="4776" y="732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28" name="Line 15"/>
                <p:cNvSpPr>
                  <a:spLocks noChangeShapeType="1"/>
                </p:cNvSpPr>
                <p:nvPr/>
              </p:nvSpPr>
              <p:spPr bwMode="auto">
                <a:xfrm>
                  <a:off x="4776" y="99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29" name="Line 16"/>
                <p:cNvSpPr>
                  <a:spLocks noChangeShapeType="1"/>
                </p:cNvSpPr>
                <p:nvPr/>
              </p:nvSpPr>
              <p:spPr bwMode="auto">
                <a:xfrm>
                  <a:off x="4776" y="125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0" name="Line 17"/>
                <p:cNvSpPr>
                  <a:spLocks noChangeShapeType="1"/>
                </p:cNvSpPr>
                <p:nvPr/>
              </p:nvSpPr>
              <p:spPr bwMode="auto">
                <a:xfrm>
                  <a:off x="4776" y="151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202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2" name="Line 19"/>
                <p:cNvSpPr>
                  <a:spLocks noChangeShapeType="1"/>
                </p:cNvSpPr>
                <p:nvPr/>
              </p:nvSpPr>
              <p:spPr bwMode="auto">
                <a:xfrm>
                  <a:off x="4776" y="254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3" name="Line 20"/>
                <p:cNvSpPr>
                  <a:spLocks noChangeShapeType="1"/>
                </p:cNvSpPr>
                <p:nvPr/>
              </p:nvSpPr>
              <p:spPr bwMode="auto">
                <a:xfrm>
                  <a:off x="4776" y="280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4" name="Line 21"/>
                <p:cNvSpPr>
                  <a:spLocks noChangeShapeType="1"/>
                </p:cNvSpPr>
                <p:nvPr/>
              </p:nvSpPr>
              <p:spPr bwMode="auto">
                <a:xfrm>
                  <a:off x="4776" y="228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08935" name="Line 22"/>
                <p:cNvSpPr>
                  <a:spLocks noChangeShapeType="1"/>
                </p:cNvSpPr>
                <p:nvPr/>
              </p:nvSpPr>
              <p:spPr bwMode="auto">
                <a:xfrm>
                  <a:off x="4776" y="177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4995" y="501"/>
                <a:ext cx="16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I</a:t>
                </a:r>
              </a:p>
            </p:txBody>
          </p:sp>
          <p:sp>
            <p:nvSpPr>
              <p:cNvPr id="208920" name="Text Box 24"/>
              <p:cNvSpPr txBox="1">
                <a:spLocks noChangeArrowheads="1"/>
              </p:cNvSpPr>
              <p:nvPr/>
            </p:nvSpPr>
            <p:spPr bwMode="auto">
              <a:xfrm>
                <a:off x="4995" y="1010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08921" name="Text Box 25"/>
              <p:cNvSpPr txBox="1">
                <a:spLocks noChangeArrowheads="1"/>
              </p:cNvSpPr>
              <p:nvPr/>
            </p:nvSpPr>
            <p:spPr bwMode="auto">
              <a:xfrm>
                <a:off x="4995" y="1265"/>
                <a:ext cx="25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m</a:t>
                </a:r>
              </a:p>
            </p:txBody>
          </p:sp>
          <p:sp>
            <p:nvSpPr>
              <p:cNvPr id="208922" name="Text Box 26"/>
              <p:cNvSpPr txBox="1">
                <a:spLocks noChangeArrowheads="1"/>
              </p:cNvSpPr>
              <p:nvPr/>
            </p:nvSpPr>
            <p:spPr bwMode="auto">
              <a:xfrm>
                <a:off x="4995" y="1774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08923" name="Text Box 27"/>
              <p:cNvSpPr txBox="1">
                <a:spLocks noChangeArrowheads="1"/>
              </p:cNvSpPr>
              <p:nvPr/>
            </p:nvSpPr>
            <p:spPr bwMode="auto">
              <a:xfrm>
                <a:off x="4995" y="2283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08924" name="Text Box 28"/>
              <p:cNvSpPr txBox="1">
                <a:spLocks noChangeArrowheads="1"/>
              </p:cNvSpPr>
              <p:nvPr/>
            </p:nvSpPr>
            <p:spPr bwMode="auto">
              <a:xfrm>
                <a:off x="4995" y="2538"/>
                <a:ext cx="211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o</a:t>
                </a:r>
              </a:p>
            </p:txBody>
          </p:sp>
          <p:sp>
            <p:nvSpPr>
              <p:cNvPr id="208925" name="Text Box 29"/>
              <p:cNvSpPr txBox="1">
                <a:spLocks noChangeArrowheads="1"/>
              </p:cNvSpPr>
              <p:nvPr/>
            </p:nvSpPr>
            <p:spPr bwMode="auto">
              <a:xfrm>
                <a:off x="4995" y="2793"/>
                <a:ext cx="199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latin typeface="+mn-ea"/>
                    <a:ea typeface="+mn-ea"/>
                  </a:rPr>
                  <a:t>y</a:t>
                </a:r>
              </a:p>
            </p:txBody>
          </p:sp>
        </p:grpSp>
        <p:sp>
          <p:nvSpPr>
            <p:cNvPr id="208908" name="Text Box 30"/>
            <p:cNvSpPr txBox="1">
              <a:spLocks noChangeArrowheads="1"/>
            </p:cNvSpPr>
            <p:nvPr/>
          </p:nvSpPr>
          <p:spPr bwMode="auto">
            <a:xfrm>
              <a:off x="4322" y="81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08909" name="Text Box 31"/>
            <p:cNvSpPr txBox="1">
              <a:spLocks noChangeArrowheads="1"/>
            </p:cNvSpPr>
            <p:nvPr/>
          </p:nvSpPr>
          <p:spPr bwMode="auto">
            <a:xfrm>
              <a:off x="4322" y="1066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08910" name="Text Box 32"/>
            <p:cNvSpPr txBox="1">
              <a:spLocks noChangeArrowheads="1"/>
            </p:cNvSpPr>
            <p:nvPr/>
          </p:nvSpPr>
          <p:spPr bwMode="auto">
            <a:xfrm>
              <a:off x="4322" y="1319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08911" name="Text Box 33"/>
            <p:cNvSpPr txBox="1">
              <a:spLocks noChangeArrowheads="1"/>
            </p:cNvSpPr>
            <p:nvPr/>
          </p:nvSpPr>
          <p:spPr bwMode="auto">
            <a:xfrm>
              <a:off x="4322" y="1573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08912" name="Text Box 34"/>
            <p:cNvSpPr txBox="1">
              <a:spLocks noChangeArrowheads="1"/>
            </p:cNvSpPr>
            <p:nvPr/>
          </p:nvSpPr>
          <p:spPr bwMode="auto">
            <a:xfrm>
              <a:off x="4322" y="1826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08913" name="Text Box 35"/>
            <p:cNvSpPr txBox="1">
              <a:spLocks noChangeArrowheads="1"/>
            </p:cNvSpPr>
            <p:nvPr/>
          </p:nvSpPr>
          <p:spPr bwMode="auto">
            <a:xfrm>
              <a:off x="4322" y="2079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08914" name="Text Box 36"/>
            <p:cNvSpPr txBox="1">
              <a:spLocks noChangeArrowheads="1"/>
            </p:cNvSpPr>
            <p:nvPr/>
          </p:nvSpPr>
          <p:spPr bwMode="auto">
            <a:xfrm>
              <a:off x="4322" y="2333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08915" name="Text Box 37"/>
            <p:cNvSpPr txBox="1">
              <a:spLocks noChangeArrowheads="1"/>
            </p:cNvSpPr>
            <p:nvPr/>
          </p:nvSpPr>
          <p:spPr bwMode="auto">
            <a:xfrm>
              <a:off x="4322" y="2586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08916" name="Text Box 38"/>
            <p:cNvSpPr txBox="1">
              <a:spLocks noChangeArrowheads="1"/>
            </p:cNvSpPr>
            <p:nvPr/>
          </p:nvSpPr>
          <p:spPr bwMode="auto">
            <a:xfrm>
              <a:off x="4322" y="2839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208917" name="Text Box 39"/>
            <p:cNvSpPr txBox="1">
              <a:spLocks noChangeArrowheads="1"/>
            </p:cNvSpPr>
            <p:nvPr/>
          </p:nvSpPr>
          <p:spPr bwMode="auto">
            <a:xfrm>
              <a:off x="4322" y="3093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9</a:t>
              </a:r>
            </a:p>
          </p:txBody>
        </p:sp>
      </p:grpSp>
      <p:sp>
        <p:nvSpPr>
          <p:cNvPr id="208906" name="Rectangle 40"/>
          <p:cNvSpPr>
            <a:spLocks noChangeArrowheads="1"/>
          </p:cNvSpPr>
          <p:nvPr/>
        </p:nvSpPr>
        <p:spPr bwMode="auto">
          <a:xfrm>
            <a:off x="655638" y="862013"/>
            <a:ext cx="77597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字符数组的引用</a:t>
            </a:r>
          </a:p>
        </p:txBody>
      </p:sp>
      <p:sp>
        <p:nvSpPr>
          <p:cNvPr id="4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5318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7" name="Text Box 8"/>
          <p:cNvSpPr txBox="1">
            <a:spLocks noChangeArrowheads="1"/>
          </p:cNvSpPr>
          <p:nvPr/>
        </p:nvSpPr>
        <p:spPr bwMode="auto">
          <a:xfrm>
            <a:off x="422275" y="723900"/>
            <a:ext cx="3542958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6.7  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输出一个钻石图形</a:t>
            </a: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576263" y="1498600"/>
            <a:ext cx="7624501" cy="4157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char diamond[ ][5]={{' ',' ','*'},{' ','*',' ','*'},{'*',' ',' ',' ','*'},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{' ','*',' ','*'},{' ',' ','*'}};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for(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=0;i&lt;5;i++)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{for(j=0;j&lt;5;j++)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c",diamond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][j]);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6505575" y="3208338"/>
            <a:ext cx="1746250" cy="2138362"/>
          </a:xfrm>
          <a:prstGeom prst="rect">
            <a:avLst/>
          </a:prstGeom>
          <a:solidFill>
            <a:schemeClr val="bg1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  <a:p>
            <a:pPr algn="ctr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</a:p>
          <a:p>
            <a:pPr algn="ctr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   *</a:t>
            </a:r>
          </a:p>
          <a:p>
            <a:pPr algn="ctr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       *</a:t>
            </a:r>
          </a:p>
          <a:p>
            <a:pPr algn="ctr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   *</a:t>
            </a:r>
          </a:p>
          <a:p>
            <a:pPr algn="ctr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7289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7" grpId="0" animBg="1" autoUpdateAnimBg="0"/>
      <p:bldP spid="46797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07504" y="851426"/>
            <a:ext cx="8236842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字符串和字符串结束标志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字符串：用双引号括起的若干字符，如：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china”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可将其存放在一维或两维字符型数组中。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无字符串变量，用字符数组处理字符串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字符串结束标志：‘</a:t>
            </a:r>
            <a:r>
              <a:rPr lang="zh-CN" altLang="zh-CN" sz="2400" dirty="0">
                <a:solidFill>
                  <a:srgbClr val="FF3300"/>
                </a:solidFill>
                <a:latin typeface="+mn-ea"/>
                <a:ea typeface="+mn-ea"/>
              </a:rPr>
              <a:t>\0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’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既无动作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又不显示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kumimoji="0" lang="en-US" altLang="zh-CN" sz="240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字符串的长度：第一个‘</a:t>
            </a:r>
            <a:r>
              <a:rPr kumimoji="0"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\ 0’</a:t>
            </a: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以前字符的个数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在字符型数组或字符串中遇‘</a:t>
            </a:r>
            <a:r>
              <a:rPr kumimoji="0"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\ 0’</a:t>
            </a: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，即认为该字符串结束。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系统对字符串常量自动加一个‘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\0’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作为结束符。</a:t>
            </a:r>
          </a:p>
          <a:p>
            <a:pPr lvl="4" fontAlgn="base"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(“china”);</a:t>
            </a:r>
          </a:p>
        </p:txBody>
      </p:sp>
      <p:grpSp>
        <p:nvGrpSpPr>
          <p:cNvPr id="210952" name="Group 23"/>
          <p:cNvGrpSpPr>
            <a:grpSpLocks/>
          </p:cNvGrpSpPr>
          <p:nvPr/>
        </p:nvGrpSpPr>
        <p:grpSpPr bwMode="auto">
          <a:xfrm>
            <a:off x="2092325" y="5013176"/>
            <a:ext cx="4267200" cy="685800"/>
            <a:chOff x="2423" y="3331"/>
            <a:chExt cx="2688" cy="432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2423" y="3331"/>
              <a:ext cx="2688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>
              <a:off x="4699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>
              <a:off x="2887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>
              <a:off x="3771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>
              <a:off x="4213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>
              <a:off x="3329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0959" name="Text Box 15"/>
            <p:cNvSpPr txBox="1">
              <a:spLocks noChangeArrowheads="1"/>
            </p:cNvSpPr>
            <p:nvPr/>
          </p:nvSpPr>
          <p:spPr bwMode="auto">
            <a:xfrm>
              <a:off x="2565" y="3425"/>
              <a:ext cx="20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210960" name="Text Box 16"/>
            <p:cNvSpPr txBox="1">
              <a:spLocks noChangeArrowheads="1"/>
            </p:cNvSpPr>
            <p:nvPr/>
          </p:nvSpPr>
          <p:spPr bwMode="auto">
            <a:xfrm>
              <a:off x="2977" y="3425"/>
              <a:ext cx="22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h</a:t>
              </a:r>
            </a:p>
          </p:txBody>
        </p:sp>
        <p:sp>
          <p:nvSpPr>
            <p:cNvPr id="210961" name="Text Box 17"/>
            <p:cNvSpPr txBox="1">
              <a:spLocks noChangeArrowheads="1"/>
            </p:cNvSpPr>
            <p:nvPr/>
          </p:nvSpPr>
          <p:spPr bwMode="auto">
            <a:xfrm>
              <a:off x="3486" y="3425"/>
              <a:ext cx="16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</a:p>
          </p:txBody>
        </p:sp>
        <p:sp>
          <p:nvSpPr>
            <p:cNvPr id="210962" name="Text Box 18"/>
            <p:cNvSpPr txBox="1">
              <a:spLocks noChangeArrowheads="1"/>
            </p:cNvSpPr>
            <p:nvPr/>
          </p:nvSpPr>
          <p:spPr bwMode="auto">
            <a:xfrm>
              <a:off x="3888" y="3425"/>
              <a:ext cx="22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210963" name="Text Box 19"/>
            <p:cNvSpPr txBox="1">
              <a:spLocks noChangeArrowheads="1"/>
            </p:cNvSpPr>
            <p:nvPr/>
          </p:nvSpPr>
          <p:spPr bwMode="auto">
            <a:xfrm>
              <a:off x="4353" y="3425"/>
              <a:ext cx="21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4784" y="3425"/>
              <a:ext cx="30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\0</a:t>
              </a:r>
            </a:p>
          </p:txBody>
        </p:sp>
      </p:grpSp>
      <p:sp>
        <p:nvSpPr>
          <p:cNvPr id="2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529770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用字符串常量初始化字符数组</a:t>
            </a:r>
          </a:p>
        </p:txBody>
      </p:sp>
      <p:grpSp>
        <p:nvGrpSpPr>
          <p:cNvPr id="472095" name="Group 31"/>
          <p:cNvGrpSpPr>
            <a:grpSpLocks/>
          </p:cNvGrpSpPr>
          <p:nvPr/>
        </p:nvGrpSpPr>
        <p:grpSpPr bwMode="auto">
          <a:xfrm>
            <a:off x="1397000" y="1350963"/>
            <a:ext cx="6935788" cy="3881437"/>
            <a:chOff x="863" y="745"/>
            <a:chExt cx="4369" cy="2445"/>
          </a:xfrm>
        </p:grpSpPr>
        <p:sp>
          <p:nvSpPr>
            <p:cNvPr id="212037" name="Rectangle 9"/>
            <p:cNvSpPr>
              <a:spLocks noChangeArrowheads="1"/>
            </p:cNvSpPr>
            <p:nvPr/>
          </p:nvSpPr>
          <p:spPr bwMode="auto">
            <a:xfrm>
              <a:off x="863" y="1538"/>
              <a:ext cx="4046" cy="16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</a:rPr>
                <a:t>         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ch[</a:t>
              </a:r>
              <a:r>
                <a:rPr lang="en-US" altLang="zh-CN" sz="2400">
                  <a:solidFill>
                    <a:srgbClr val="FF3300"/>
                  </a:solidFill>
                </a:rPr>
                <a:t>6</a:t>
              </a:r>
              <a:r>
                <a:rPr lang="en-US" altLang="zh-CN" sz="2400">
                  <a:solidFill>
                    <a:srgbClr val="000000"/>
                  </a:solidFill>
                </a:rPr>
                <a:t>]=</a:t>
              </a:r>
              <a:r>
                <a:rPr lang="en-US" altLang="zh-CN" sz="2400">
                  <a:solidFill>
                    <a:srgbClr val="FF3300"/>
                  </a:solidFill>
                </a:rPr>
                <a:t>{</a:t>
              </a:r>
              <a:r>
                <a:rPr lang="en-US" altLang="zh-CN" sz="2400">
                  <a:solidFill>
                    <a:srgbClr val="000000"/>
                  </a:solidFill>
                </a:rPr>
                <a:t>“Hello”</a:t>
              </a:r>
              <a:r>
                <a:rPr lang="en-US" altLang="zh-CN" sz="2400">
                  <a:solidFill>
                    <a:srgbClr val="FF3300"/>
                  </a:solidFill>
                </a:rPr>
                <a:t>}</a:t>
              </a:r>
              <a:r>
                <a:rPr lang="en-US" altLang="zh-CN" sz="2400">
                  <a:solidFill>
                    <a:srgbClr val="000000"/>
                  </a:solidFill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                char ch[6]=“Hello”;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                char ch[]=“Hello”;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</p:txBody>
        </p:sp>
        <p:sp>
          <p:nvSpPr>
            <p:cNvPr id="212038" name="AutoShape 10"/>
            <p:cNvSpPr>
              <a:spLocks noChangeArrowheads="1"/>
            </p:cNvSpPr>
            <p:nvPr/>
          </p:nvSpPr>
          <p:spPr bwMode="auto">
            <a:xfrm>
              <a:off x="3311" y="745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用字符串常量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212039" name="Group 30"/>
            <p:cNvGrpSpPr>
              <a:grpSpLocks/>
            </p:cNvGrpSpPr>
            <p:nvPr/>
          </p:nvGrpSpPr>
          <p:grpSpPr bwMode="auto">
            <a:xfrm>
              <a:off x="1140" y="2380"/>
              <a:ext cx="3616" cy="702"/>
              <a:chOff x="1140" y="2380"/>
              <a:chExt cx="3616" cy="702"/>
            </a:xfrm>
          </p:grpSpPr>
          <p:sp>
            <p:nvSpPr>
              <p:cNvPr id="212040" name="Rectangle 12"/>
              <p:cNvSpPr>
                <a:spLocks noChangeArrowheads="1"/>
              </p:cNvSpPr>
              <p:nvPr/>
            </p:nvSpPr>
            <p:spPr bwMode="auto">
              <a:xfrm>
                <a:off x="1140" y="2381"/>
                <a:ext cx="3480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41" name="Line 13"/>
              <p:cNvSpPr>
                <a:spLocks noChangeShapeType="1"/>
              </p:cNvSpPr>
              <p:nvPr/>
            </p:nvSpPr>
            <p:spPr bwMode="auto">
              <a:xfrm>
                <a:off x="1764" y="238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42" name="Line 14"/>
              <p:cNvSpPr>
                <a:spLocks noChangeShapeType="1"/>
              </p:cNvSpPr>
              <p:nvPr/>
            </p:nvSpPr>
            <p:spPr bwMode="auto">
              <a:xfrm>
                <a:off x="2358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43" name="Line 15"/>
              <p:cNvSpPr>
                <a:spLocks noChangeShapeType="1"/>
              </p:cNvSpPr>
              <p:nvPr/>
            </p:nvSpPr>
            <p:spPr bwMode="auto">
              <a:xfrm>
                <a:off x="2952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44" name="Line 16"/>
              <p:cNvSpPr>
                <a:spLocks noChangeShapeType="1"/>
              </p:cNvSpPr>
              <p:nvPr/>
            </p:nvSpPr>
            <p:spPr bwMode="auto">
              <a:xfrm>
                <a:off x="3546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45" name="Text Box 17"/>
              <p:cNvSpPr txBox="1">
                <a:spLocks noChangeArrowheads="1"/>
              </p:cNvSpPr>
              <p:nvPr/>
            </p:nvSpPr>
            <p:spPr bwMode="auto">
              <a:xfrm>
                <a:off x="119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ch[0]</a:t>
                </a:r>
              </a:p>
            </p:txBody>
          </p:sp>
          <p:sp>
            <p:nvSpPr>
              <p:cNvPr id="212046" name="Text Box 18"/>
              <p:cNvSpPr txBox="1">
                <a:spLocks noChangeArrowheads="1"/>
              </p:cNvSpPr>
              <p:nvPr/>
            </p:nvSpPr>
            <p:spPr bwMode="auto">
              <a:xfrm>
                <a:off x="1383" y="2421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H</a:t>
                </a:r>
              </a:p>
            </p:txBody>
          </p:sp>
          <p:sp>
            <p:nvSpPr>
              <p:cNvPr id="212047" name="Text Box 19"/>
              <p:cNvSpPr txBox="1">
                <a:spLocks noChangeArrowheads="1"/>
              </p:cNvSpPr>
              <p:nvPr/>
            </p:nvSpPr>
            <p:spPr bwMode="auto">
              <a:xfrm>
                <a:off x="1968" y="2421"/>
                <a:ext cx="19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12048" name="Text Box 20"/>
              <p:cNvSpPr txBox="1">
                <a:spLocks noChangeArrowheads="1"/>
              </p:cNvSpPr>
              <p:nvPr/>
            </p:nvSpPr>
            <p:spPr bwMode="auto">
              <a:xfrm>
                <a:off x="2554" y="2421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12049" name="Text Box 21"/>
              <p:cNvSpPr txBox="1">
                <a:spLocks noChangeArrowheads="1"/>
              </p:cNvSpPr>
              <p:nvPr/>
            </p:nvSpPr>
            <p:spPr bwMode="auto">
              <a:xfrm>
                <a:off x="3139" y="2421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12050" name="Text Box 22"/>
              <p:cNvSpPr txBox="1">
                <a:spLocks noChangeArrowheads="1"/>
              </p:cNvSpPr>
              <p:nvPr/>
            </p:nvSpPr>
            <p:spPr bwMode="auto">
              <a:xfrm>
                <a:off x="3725" y="24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12051" name="Text Box 23"/>
              <p:cNvSpPr txBox="1">
                <a:spLocks noChangeArrowheads="1"/>
              </p:cNvSpPr>
              <p:nvPr/>
            </p:nvSpPr>
            <p:spPr bwMode="auto">
              <a:xfrm>
                <a:off x="1778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ch[1]</a:t>
                </a:r>
              </a:p>
            </p:txBody>
          </p:sp>
          <p:sp>
            <p:nvSpPr>
              <p:cNvPr id="212052" name="Text Box 24"/>
              <p:cNvSpPr txBox="1">
                <a:spLocks noChangeArrowheads="1"/>
              </p:cNvSpPr>
              <p:nvPr/>
            </p:nvSpPr>
            <p:spPr bwMode="auto">
              <a:xfrm>
                <a:off x="236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ch[2]</a:t>
                </a:r>
              </a:p>
            </p:txBody>
          </p:sp>
          <p:sp>
            <p:nvSpPr>
              <p:cNvPr id="212053" name="Text Box 25"/>
              <p:cNvSpPr txBox="1">
                <a:spLocks noChangeArrowheads="1"/>
              </p:cNvSpPr>
              <p:nvPr/>
            </p:nvSpPr>
            <p:spPr bwMode="auto">
              <a:xfrm>
                <a:off x="2948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ch[3]</a:t>
                </a:r>
              </a:p>
            </p:txBody>
          </p:sp>
          <p:sp>
            <p:nvSpPr>
              <p:cNvPr id="212054" name="Text Box 26"/>
              <p:cNvSpPr txBox="1">
                <a:spLocks noChangeArrowheads="1"/>
              </p:cNvSpPr>
              <p:nvPr/>
            </p:nvSpPr>
            <p:spPr bwMode="auto">
              <a:xfrm>
                <a:off x="353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ch[4]</a:t>
                </a:r>
              </a:p>
            </p:txBody>
          </p:sp>
          <p:sp>
            <p:nvSpPr>
              <p:cNvPr id="212055" name="Line 27"/>
              <p:cNvSpPr>
                <a:spLocks noChangeShapeType="1"/>
              </p:cNvSpPr>
              <p:nvPr/>
            </p:nvSpPr>
            <p:spPr bwMode="auto">
              <a:xfrm>
                <a:off x="4098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56" name="Text Box 28"/>
              <p:cNvSpPr txBox="1">
                <a:spLocks noChangeArrowheads="1"/>
              </p:cNvSpPr>
              <p:nvPr/>
            </p:nvSpPr>
            <p:spPr bwMode="auto">
              <a:xfrm>
                <a:off x="4241" y="2431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\0</a:t>
                </a:r>
                <a:endParaRPr lang="en-US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57" name="Text Box 29"/>
              <p:cNvSpPr txBox="1">
                <a:spLocks noChangeArrowheads="1"/>
              </p:cNvSpPr>
              <p:nvPr/>
            </p:nvSpPr>
            <p:spPr bwMode="auto">
              <a:xfrm>
                <a:off x="4109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ch[5]</a:t>
                </a:r>
              </a:p>
            </p:txBody>
          </p:sp>
        </p:grpSp>
      </p:grpSp>
      <p:grpSp>
        <p:nvGrpSpPr>
          <p:cNvPr id="472171" name="Group 107"/>
          <p:cNvGrpSpPr>
            <a:grpSpLocks/>
          </p:cNvGrpSpPr>
          <p:nvPr/>
        </p:nvGrpSpPr>
        <p:grpSpPr bwMode="auto">
          <a:xfrm>
            <a:off x="1846263" y="1214438"/>
            <a:ext cx="6718300" cy="5037137"/>
            <a:chOff x="622" y="712"/>
            <a:chExt cx="4232" cy="3173"/>
          </a:xfrm>
        </p:grpSpPr>
        <p:sp>
          <p:nvSpPr>
            <p:cNvPr id="211978" name="Rectangle 33"/>
            <p:cNvSpPr>
              <a:spLocks noChangeArrowheads="1"/>
            </p:cNvSpPr>
            <p:nvPr/>
          </p:nvSpPr>
          <p:spPr bwMode="auto">
            <a:xfrm>
              <a:off x="622" y="1284"/>
              <a:ext cx="4232" cy="2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5490A8"/>
                  </a:solidFill>
                </a:rPr>
                <a:t>  </a:t>
              </a:r>
              <a:r>
                <a:rPr lang="zh-CN" altLang="en-US" sz="2400">
                  <a:solidFill>
                    <a:srgbClr val="000000"/>
                  </a:solidFill>
                </a:rPr>
                <a:t>例 </a:t>
              </a:r>
              <a:r>
                <a:rPr lang="en-US" altLang="zh-CN" sz="2400">
                  <a:solidFill>
                    <a:srgbClr val="000000"/>
                  </a:solidFill>
                </a:rPr>
                <a:t>char fruit</a:t>
              </a:r>
              <a:r>
                <a:rPr lang="en-US" altLang="zh-CN" sz="2400">
                  <a:solidFill>
                    <a:srgbClr val="FF3300"/>
                  </a:solidFill>
                </a:rPr>
                <a:t>[]</a:t>
              </a:r>
              <a:r>
                <a:rPr lang="en-US" altLang="zh-CN" sz="2400">
                  <a:solidFill>
                    <a:srgbClr val="000000"/>
                  </a:solidFill>
                </a:rPr>
                <a:t>[7]={”Apple”,”Orange”,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                                   ”Grape”,”Pear”,”Peach”};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5490A8"/>
                </a:solidFill>
              </a:endParaRPr>
            </a:p>
          </p:txBody>
        </p:sp>
        <p:sp>
          <p:nvSpPr>
            <p:cNvPr id="211979" name="AutoShape 34"/>
            <p:cNvSpPr>
              <a:spLocks noChangeArrowheads="1"/>
            </p:cNvSpPr>
            <p:nvPr/>
          </p:nvSpPr>
          <p:spPr bwMode="auto">
            <a:xfrm>
              <a:off x="1949" y="712"/>
              <a:ext cx="2812" cy="436"/>
            </a:xfrm>
            <a:prstGeom prst="cloudCallout">
              <a:avLst>
                <a:gd name="adj1" fmla="val -30579"/>
                <a:gd name="adj2" fmla="val 105028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669900"/>
                  </a:solidFill>
                </a:rPr>
                <a:t>二维字符数组初始化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11980" name="Rectangle 35"/>
            <p:cNvSpPr>
              <a:spLocks noChangeArrowheads="1"/>
            </p:cNvSpPr>
            <p:nvPr/>
          </p:nvSpPr>
          <p:spPr bwMode="auto">
            <a:xfrm>
              <a:off x="1678" y="2063"/>
              <a:ext cx="2856" cy="16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11981" name="Line 36"/>
            <p:cNvSpPr>
              <a:spLocks noChangeShapeType="1"/>
            </p:cNvSpPr>
            <p:nvPr/>
          </p:nvSpPr>
          <p:spPr bwMode="auto">
            <a:xfrm>
              <a:off x="2062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11982" name="Line 37"/>
            <p:cNvSpPr>
              <a:spLocks noChangeShapeType="1"/>
            </p:cNvSpPr>
            <p:nvPr/>
          </p:nvSpPr>
          <p:spPr bwMode="auto">
            <a:xfrm>
              <a:off x="3318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11983" name="Line 38"/>
            <p:cNvSpPr>
              <a:spLocks noChangeShapeType="1"/>
            </p:cNvSpPr>
            <p:nvPr/>
          </p:nvSpPr>
          <p:spPr bwMode="auto">
            <a:xfrm>
              <a:off x="3737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11984" name="Line 39"/>
            <p:cNvSpPr>
              <a:spLocks noChangeShapeType="1"/>
            </p:cNvSpPr>
            <p:nvPr/>
          </p:nvSpPr>
          <p:spPr bwMode="auto">
            <a:xfrm>
              <a:off x="4156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grpSp>
          <p:nvGrpSpPr>
            <p:cNvPr id="211985" name="Group 100"/>
            <p:cNvGrpSpPr>
              <a:grpSpLocks/>
            </p:cNvGrpSpPr>
            <p:nvPr/>
          </p:nvGrpSpPr>
          <p:grpSpPr bwMode="auto">
            <a:xfrm>
              <a:off x="1683" y="2409"/>
              <a:ext cx="2841" cy="971"/>
              <a:chOff x="1683" y="2409"/>
              <a:chExt cx="2841" cy="971"/>
            </a:xfrm>
          </p:grpSpPr>
          <p:sp>
            <p:nvSpPr>
              <p:cNvPr id="212033" name="Line 43"/>
              <p:cNvSpPr>
                <a:spLocks noChangeShapeType="1"/>
              </p:cNvSpPr>
              <p:nvPr/>
            </p:nvSpPr>
            <p:spPr bwMode="auto">
              <a:xfrm>
                <a:off x="1692" y="2409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34" name="Line 44"/>
              <p:cNvSpPr>
                <a:spLocks noChangeShapeType="1"/>
              </p:cNvSpPr>
              <p:nvPr/>
            </p:nvSpPr>
            <p:spPr bwMode="auto">
              <a:xfrm>
                <a:off x="1692" y="2732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35" name="Line 45"/>
              <p:cNvSpPr>
                <a:spLocks noChangeShapeType="1"/>
              </p:cNvSpPr>
              <p:nvPr/>
            </p:nvSpPr>
            <p:spPr bwMode="auto">
              <a:xfrm>
                <a:off x="1692" y="3056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12036" name="Line 46"/>
              <p:cNvSpPr>
                <a:spLocks noChangeShapeType="1"/>
              </p:cNvSpPr>
              <p:nvPr/>
            </p:nvSpPr>
            <p:spPr bwMode="auto">
              <a:xfrm>
                <a:off x="1683" y="3380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</p:grpSp>
        <p:grpSp>
          <p:nvGrpSpPr>
            <p:cNvPr id="211986" name="Group 105"/>
            <p:cNvGrpSpPr>
              <a:grpSpLocks/>
            </p:cNvGrpSpPr>
            <p:nvPr/>
          </p:nvGrpSpPr>
          <p:grpSpPr bwMode="auto">
            <a:xfrm>
              <a:off x="879" y="2090"/>
              <a:ext cx="711" cy="1610"/>
              <a:chOff x="879" y="2090"/>
              <a:chExt cx="711" cy="1610"/>
            </a:xfrm>
          </p:grpSpPr>
          <p:sp>
            <p:nvSpPr>
              <p:cNvPr id="212028" name="Text Box 48"/>
              <p:cNvSpPr txBox="1">
                <a:spLocks noChangeArrowheads="1"/>
              </p:cNvSpPr>
              <p:nvPr/>
            </p:nvSpPr>
            <p:spPr bwMode="auto">
              <a:xfrm>
                <a:off x="879" y="2090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fruit[0]</a:t>
                </a:r>
              </a:p>
            </p:txBody>
          </p:sp>
          <p:sp>
            <p:nvSpPr>
              <p:cNvPr id="212029" name="Text Box 49"/>
              <p:cNvSpPr txBox="1">
                <a:spLocks noChangeArrowheads="1"/>
              </p:cNvSpPr>
              <p:nvPr/>
            </p:nvSpPr>
            <p:spPr bwMode="auto">
              <a:xfrm>
                <a:off x="879" y="2420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fruit[1]</a:t>
                </a:r>
              </a:p>
            </p:txBody>
          </p:sp>
          <p:sp>
            <p:nvSpPr>
              <p:cNvPr id="212030" name="Text Box 50"/>
              <p:cNvSpPr txBox="1">
                <a:spLocks noChangeArrowheads="1"/>
              </p:cNvSpPr>
              <p:nvPr/>
            </p:nvSpPr>
            <p:spPr bwMode="auto">
              <a:xfrm>
                <a:off x="879" y="2751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fruit[2]</a:t>
                </a:r>
              </a:p>
            </p:txBody>
          </p:sp>
          <p:sp>
            <p:nvSpPr>
              <p:cNvPr id="212031" name="Text Box 51"/>
              <p:cNvSpPr txBox="1">
                <a:spLocks noChangeArrowheads="1"/>
              </p:cNvSpPr>
              <p:nvPr/>
            </p:nvSpPr>
            <p:spPr bwMode="auto">
              <a:xfrm>
                <a:off x="879" y="3081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fruit[3]</a:t>
                </a:r>
              </a:p>
            </p:txBody>
          </p:sp>
          <p:sp>
            <p:nvSpPr>
              <p:cNvPr id="212032" name="Text Box 52"/>
              <p:cNvSpPr txBox="1">
                <a:spLocks noChangeArrowheads="1"/>
              </p:cNvSpPr>
              <p:nvPr/>
            </p:nvSpPr>
            <p:spPr bwMode="auto">
              <a:xfrm>
                <a:off x="879" y="3412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fruit[4]</a:t>
                </a:r>
              </a:p>
            </p:txBody>
          </p:sp>
        </p:grpSp>
        <p:sp>
          <p:nvSpPr>
            <p:cNvPr id="211987" name="Line 53"/>
            <p:cNvSpPr>
              <a:spLocks noChangeShapeType="1"/>
            </p:cNvSpPr>
            <p:nvPr/>
          </p:nvSpPr>
          <p:spPr bwMode="auto">
            <a:xfrm>
              <a:off x="2480" y="2064"/>
              <a:ext cx="0" cy="164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11988" name="Line 54"/>
            <p:cNvSpPr>
              <a:spLocks noChangeShapeType="1"/>
            </p:cNvSpPr>
            <p:nvPr/>
          </p:nvSpPr>
          <p:spPr bwMode="auto">
            <a:xfrm>
              <a:off x="2899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grpSp>
          <p:nvGrpSpPr>
            <p:cNvPr id="211989" name="Group 99"/>
            <p:cNvGrpSpPr>
              <a:grpSpLocks/>
            </p:cNvGrpSpPr>
            <p:nvPr/>
          </p:nvGrpSpPr>
          <p:grpSpPr bwMode="auto">
            <a:xfrm>
              <a:off x="1739" y="2072"/>
              <a:ext cx="2714" cy="288"/>
              <a:chOff x="1739" y="2072"/>
              <a:chExt cx="2714" cy="288"/>
            </a:xfrm>
          </p:grpSpPr>
          <p:sp>
            <p:nvSpPr>
              <p:cNvPr id="212021" name="Text Box 56"/>
              <p:cNvSpPr txBox="1">
                <a:spLocks noChangeArrowheads="1"/>
              </p:cNvSpPr>
              <p:nvPr/>
            </p:nvSpPr>
            <p:spPr bwMode="auto">
              <a:xfrm>
                <a:off x="1739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12022" name="Text Box 57"/>
              <p:cNvSpPr txBox="1">
                <a:spLocks noChangeArrowheads="1"/>
              </p:cNvSpPr>
              <p:nvPr/>
            </p:nvSpPr>
            <p:spPr bwMode="auto">
              <a:xfrm>
                <a:off x="2152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12023" name="Text Box 58"/>
              <p:cNvSpPr txBox="1">
                <a:spLocks noChangeArrowheads="1"/>
              </p:cNvSpPr>
              <p:nvPr/>
            </p:nvSpPr>
            <p:spPr bwMode="auto">
              <a:xfrm>
                <a:off x="2565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12024" name="Text Box 59"/>
              <p:cNvSpPr txBox="1">
                <a:spLocks noChangeArrowheads="1"/>
              </p:cNvSpPr>
              <p:nvPr/>
            </p:nvSpPr>
            <p:spPr bwMode="auto">
              <a:xfrm>
                <a:off x="2978" y="2072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12025" name="Text Box 60"/>
              <p:cNvSpPr txBox="1">
                <a:spLocks noChangeArrowheads="1"/>
              </p:cNvSpPr>
              <p:nvPr/>
            </p:nvSpPr>
            <p:spPr bwMode="auto">
              <a:xfrm>
                <a:off x="3392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12026" name="Text Box 61"/>
              <p:cNvSpPr txBox="1">
                <a:spLocks noChangeArrowheads="1"/>
              </p:cNvSpPr>
              <p:nvPr/>
            </p:nvSpPr>
            <p:spPr bwMode="auto">
              <a:xfrm>
                <a:off x="3769" y="2072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  <p:sp>
            <p:nvSpPr>
              <p:cNvPr id="212027" name="Text Box 62"/>
              <p:cNvSpPr txBox="1">
                <a:spLocks noChangeArrowheads="1"/>
              </p:cNvSpPr>
              <p:nvPr/>
            </p:nvSpPr>
            <p:spPr bwMode="auto">
              <a:xfrm>
                <a:off x="4182" y="2072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</p:grpSp>
        <p:grpSp>
          <p:nvGrpSpPr>
            <p:cNvPr id="211990" name="Group 103"/>
            <p:cNvGrpSpPr>
              <a:grpSpLocks/>
            </p:cNvGrpSpPr>
            <p:nvPr/>
          </p:nvGrpSpPr>
          <p:grpSpPr bwMode="auto">
            <a:xfrm>
              <a:off x="1739" y="2415"/>
              <a:ext cx="2714" cy="288"/>
              <a:chOff x="1739" y="2415"/>
              <a:chExt cx="2714" cy="288"/>
            </a:xfrm>
          </p:grpSpPr>
          <p:sp>
            <p:nvSpPr>
              <p:cNvPr id="212014" name="Text Box 64"/>
              <p:cNvSpPr txBox="1">
                <a:spLocks noChangeArrowheads="1"/>
              </p:cNvSpPr>
              <p:nvPr/>
            </p:nvSpPr>
            <p:spPr bwMode="auto">
              <a:xfrm>
                <a:off x="1739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12015" name="Text Box 65"/>
              <p:cNvSpPr txBox="1">
                <a:spLocks noChangeArrowheads="1"/>
              </p:cNvSpPr>
              <p:nvPr/>
            </p:nvSpPr>
            <p:spPr bwMode="auto">
              <a:xfrm>
                <a:off x="2152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212016" name="Text Box 66"/>
              <p:cNvSpPr txBox="1">
                <a:spLocks noChangeArrowheads="1"/>
              </p:cNvSpPr>
              <p:nvPr/>
            </p:nvSpPr>
            <p:spPr bwMode="auto">
              <a:xfrm>
                <a:off x="2565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12017" name="Text Box 67"/>
              <p:cNvSpPr txBox="1">
                <a:spLocks noChangeArrowheads="1"/>
              </p:cNvSpPr>
              <p:nvPr/>
            </p:nvSpPr>
            <p:spPr bwMode="auto">
              <a:xfrm>
                <a:off x="2978" y="2415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212018" name="Text Box 68"/>
              <p:cNvSpPr txBox="1">
                <a:spLocks noChangeArrowheads="1"/>
              </p:cNvSpPr>
              <p:nvPr/>
            </p:nvSpPr>
            <p:spPr bwMode="auto">
              <a:xfrm>
                <a:off x="3392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212019" name="Text Box 69"/>
              <p:cNvSpPr txBox="1">
                <a:spLocks noChangeArrowheads="1"/>
              </p:cNvSpPr>
              <p:nvPr/>
            </p:nvSpPr>
            <p:spPr bwMode="auto">
              <a:xfrm>
                <a:off x="3769" y="2415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12020" name="Text Box 70"/>
              <p:cNvSpPr txBox="1">
                <a:spLocks noChangeArrowheads="1"/>
              </p:cNvSpPr>
              <p:nvPr/>
            </p:nvSpPr>
            <p:spPr bwMode="auto">
              <a:xfrm>
                <a:off x="4182" y="2415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</p:grpSp>
        <p:grpSp>
          <p:nvGrpSpPr>
            <p:cNvPr id="211991" name="Group 102"/>
            <p:cNvGrpSpPr>
              <a:grpSpLocks/>
            </p:cNvGrpSpPr>
            <p:nvPr/>
          </p:nvGrpSpPr>
          <p:grpSpPr bwMode="auto">
            <a:xfrm>
              <a:off x="1748" y="2738"/>
              <a:ext cx="2714" cy="288"/>
              <a:chOff x="1748" y="2738"/>
              <a:chExt cx="2714" cy="288"/>
            </a:xfrm>
          </p:grpSpPr>
          <p:sp>
            <p:nvSpPr>
              <p:cNvPr id="212007" name="Text Box 72"/>
              <p:cNvSpPr txBox="1">
                <a:spLocks noChangeArrowheads="1"/>
              </p:cNvSpPr>
              <p:nvPr/>
            </p:nvSpPr>
            <p:spPr bwMode="auto">
              <a:xfrm>
                <a:off x="1748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212008" name="Text Box 73"/>
              <p:cNvSpPr txBox="1">
                <a:spLocks noChangeArrowheads="1"/>
              </p:cNvSpPr>
              <p:nvPr/>
            </p:nvSpPr>
            <p:spPr bwMode="auto">
              <a:xfrm>
                <a:off x="2161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212009" name="Text Box 74"/>
              <p:cNvSpPr txBox="1">
                <a:spLocks noChangeArrowheads="1"/>
              </p:cNvSpPr>
              <p:nvPr/>
            </p:nvSpPr>
            <p:spPr bwMode="auto">
              <a:xfrm>
                <a:off x="2574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12010" name="Text Box 75"/>
              <p:cNvSpPr txBox="1">
                <a:spLocks noChangeArrowheads="1"/>
              </p:cNvSpPr>
              <p:nvPr/>
            </p:nvSpPr>
            <p:spPr bwMode="auto">
              <a:xfrm>
                <a:off x="2987" y="2738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12011" name="Text Box 76"/>
              <p:cNvSpPr txBox="1">
                <a:spLocks noChangeArrowheads="1"/>
              </p:cNvSpPr>
              <p:nvPr/>
            </p:nvSpPr>
            <p:spPr bwMode="auto">
              <a:xfrm>
                <a:off x="3401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12012" name="Text Box 77"/>
              <p:cNvSpPr txBox="1">
                <a:spLocks noChangeArrowheads="1"/>
              </p:cNvSpPr>
              <p:nvPr/>
            </p:nvSpPr>
            <p:spPr bwMode="auto">
              <a:xfrm>
                <a:off x="3778" y="2738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  <p:sp>
            <p:nvSpPr>
              <p:cNvPr id="212013" name="Text Box 78"/>
              <p:cNvSpPr txBox="1">
                <a:spLocks noChangeArrowheads="1"/>
              </p:cNvSpPr>
              <p:nvPr/>
            </p:nvSpPr>
            <p:spPr bwMode="auto">
              <a:xfrm>
                <a:off x="4191" y="2738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</p:grpSp>
        <p:sp>
          <p:nvSpPr>
            <p:cNvPr id="211992" name="Text Box 79"/>
            <p:cNvSpPr txBox="1">
              <a:spLocks noChangeArrowheads="1"/>
            </p:cNvSpPr>
            <p:nvPr/>
          </p:nvSpPr>
          <p:spPr bwMode="auto">
            <a:xfrm>
              <a:off x="1730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11993" name="Text Box 80"/>
            <p:cNvSpPr txBox="1">
              <a:spLocks noChangeArrowheads="1"/>
            </p:cNvSpPr>
            <p:nvPr/>
          </p:nvSpPr>
          <p:spPr bwMode="auto">
            <a:xfrm>
              <a:off x="2143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11994" name="Text Box 81"/>
            <p:cNvSpPr txBox="1">
              <a:spLocks noChangeArrowheads="1"/>
            </p:cNvSpPr>
            <p:nvPr/>
          </p:nvSpPr>
          <p:spPr bwMode="auto">
            <a:xfrm>
              <a:off x="2556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11995" name="Text Box 82"/>
            <p:cNvSpPr txBox="1">
              <a:spLocks noChangeArrowheads="1"/>
            </p:cNvSpPr>
            <p:nvPr/>
          </p:nvSpPr>
          <p:spPr bwMode="auto">
            <a:xfrm>
              <a:off x="2969" y="3062"/>
              <a:ext cx="2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11996" name="Text Box 83"/>
            <p:cNvSpPr txBox="1">
              <a:spLocks noChangeArrowheads="1"/>
            </p:cNvSpPr>
            <p:nvPr/>
          </p:nvSpPr>
          <p:spPr bwMode="auto">
            <a:xfrm>
              <a:off x="3383" y="3062"/>
              <a:ext cx="2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\0</a:t>
              </a:r>
            </a:p>
          </p:txBody>
        </p:sp>
        <p:sp>
          <p:nvSpPr>
            <p:cNvPr id="211997" name="Text Box 84"/>
            <p:cNvSpPr txBox="1">
              <a:spLocks noChangeArrowheads="1"/>
            </p:cNvSpPr>
            <p:nvPr/>
          </p:nvSpPr>
          <p:spPr bwMode="auto">
            <a:xfrm>
              <a:off x="3760" y="3062"/>
              <a:ext cx="2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\0</a:t>
              </a:r>
            </a:p>
          </p:txBody>
        </p:sp>
        <p:sp>
          <p:nvSpPr>
            <p:cNvPr id="211998" name="Text Box 85"/>
            <p:cNvSpPr txBox="1">
              <a:spLocks noChangeArrowheads="1"/>
            </p:cNvSpPr>
            <p:nvPr/>
          </p:nvSpPr>
          <p:spPr bwMode="auto">
            <a:xfrm>
              <a:off x="4173" y="3062"/>
              <a:ext cx="27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\0</a:t>
              </a:r>
            </a:p>
          </p:txBody>
        </p:sp>
        <p:grpSp>
          <p:nvGrpSpPr>
            <p:cNvPr id="211999" name="Group 101"/>
            <p:cNvGrpSpPr>
              <a:grpSpLocks/>
            </p:cNvGrpSpPr>
            <p:nvPr/>
          </p:nvGrpSpPr>
          <p:grpSpPr bwMode="auto">
            <a:xfrm>
              <a:off x="1748" y="3400"/>
              <a:ext cx="2714" cy="288"/>
              <a:chOff x="1748" y="3400"/>
              <a:chExt cx="2714" cy="288"/>
            </a:xfrm>
          </p:grpSpPr>
          <p:sp>
            <p:nvSpPr>
              <p:cNvPr id="212000" name="Text Box 87"/>
              <p:cNvSpPr txBox="1">
                <a:spLocks noChangeArrowheads="1"/>
              </p:cNvSpPr>
              <p:nvPr/>
            </p:nvSpPr>
            <p:spPr bwMode="auto">
              <a:xfrm>
                <a:off x="1748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12001" name="Text Box 88"/>
              <p:cNvSpPr txBox="1">
                <a:spLocks noChangeArrowheads="1"/>
              </p:cNvSpPr>
              <p:nvPr/>
            </p:nvSpPr>
            <p:spPr bwMode="auto">
              <a:xfrm>
                <a:off x="2161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212002" name="Text Box 89"/>
              <p:cNvSpPr txBox="1">
                <a:spLocks noChangeArrowheads="1"/>
              </p:cNvSpPr>
              <p:nvPr/>
            </p:nvSpPr>
            <p:spPr bwMode="auto">
              <a:xfrm>
                <a:off x="2574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12003" name="Text Box 90"/>
              <p:cNvSpPr txBox="1">
                <a:spLocks noChangeArrowheads="1"/>
              </p:cNvSpPr>
              <p:nvPr/>
            </p:nvSpPr>
            <p:spPr bwMode="auto">
              <a:xfrm>
                <a:off x="2987" y="3400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12004" name="Text Box 91"/>
              <p:cNvSpPr txBox="1">
                <a:spLocks noChangeArrowheads="1"/>
              </p:cNvSpPr>
              <p:nvPr/>
            </p:nvSpPr>
            <p:spPr bwMode="auto">
              <a:xfrm>
                <a:off x="3401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h</a:t>
                </a:r>
              </a:p>
            </p:txBody>
          </p:sp>
          <p:sp>
            <p:nvSpPr>
              <p:cNvPr id="212005" name="Text Box 92"/>
              <p:cNvSpPr txBox="1">
                <a:spLocks noChangeArrowheads="1"/>
              </p:cNvSpPr>
              <p:nvPr/>
            </p:nvSpPr>
            <p:spPr bwMode="auto">
              <a:xfrm>
                <a:off x="3778" y="3400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  <p:sp>
            <p:nvSpPr>
              <p:cNvPr id="212006" name="Text Box 93"/>
              <p:cNvSpPr txBox="1">
                <a:spLocks noChangeArrowheads="1"/>
              </p:cNvSpPr>
              <p:nvPr/>
            </p:nvSpPr>
            <p:spPr bwMode="auto">
              <a:xfrm>
                <a:off x="4191" y="3400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\0</a:t>
                </a:r>
              </a:p>
            </p:txBody>
          </p:sp>
        </p:grpSp>
      </p:grpSp>
      <p:sp>
        <p:nvSpPr>
          <p:cNvPr id="9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7111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字符数组的输入输出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逐个字符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%c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整个字符串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%s</a:t>
            </a: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1700213" y="3567560"/>
            <a:ext cx="3200213" cy="231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例  用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%s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{    char   str[5];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scanf(“%s”,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printf(“%s”,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74122" name="AutoShape 10"/>
          <p:cNvSpPr>
            <a:spLocks noChangeArrowheads="1"/>
          </p:cNvSpPr>
          <p:nvPr/>
        </p:nvSpPr>
        <p:spPr bwMode="auto">
          <a:xfrm>
            <a:off x="4238159" y="1404836"/>
            <a:ext cx="4176057" cy="2017917"/>
          </a:xfrm>
          <a:prstGeom prst="cloudCallout">
            <a:avLst>
              <a:gd name="adj1" fmla="val -58824"/>
              <a:gd name="adj2" fmla="val 117528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用字符数组名</a:t>
            </a:r>
            <a:r>
              <a:rPr lang="en-US" altLang="zh-CN" sz="200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不要加</a:t>
            </a:r>
            <a:r>
              <a:rPr lang="en-US" altLang="zh-CN" sz="2000">
                <a:solidFill>
                  <a:srgbClr val="3366FF"/>
                </a:solidFill>
                <a:latin typeface="+mn-ea"/>
                <a:ea typeface="+mn-ea"/>
              </a:rPr>
              <a:t>&amp;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669900"/>
                </a:solidFill>
                <a:latin typeface="+mn-ea"/>
                <a:ea typeface="+mn-ea"/>
              </a:rPr>
              <a:t>输入串长度</a:t>
            </a:r>
            <a:r>
              <a:rPr lang="en-US" altLang="zh-CN" sz="2000">
                <a:solidFill>
                  <a:srgbClr val="FF3300"/>
                </a:solidFill>
                <a:latin typeface="+mn-ea"/>
                <a:ea typeface="+mn-ea"/>
              </a:rPr>
              <a:t>&lt;</a:t>
            </a:r>
            <a:r>
              <a:rPr lang="zh-CN" altLang="en-US" sz="2000">
                <a:solidFill>
                  <a:srgbClr val="669900"/>
                </a:solidFill>
                <a:latin typeface="+mn-ea"/>
                <a:ea typeface="+mn-ea"/>
              </a:rPr>
              <a:t>数组维数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9900"/>
                </a:solidFill>
                <a:latin typeface="+mn-ea"/>
                <a:ea typeface="+mn-ea"/>
              </a:rPr>
              <a:t>遇空格或回车结束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自动加‘</a:t>
            </a:r>
            <a:r>
              <a:rPr lang="en-US" altLang="zh-CN" sz="2000">
                <a:solidFill>
                  <a:srgbClr val="800000"/>
                </a:solidFill>
                <a:latin typeface="+mn-ea"/>
                <a:ea typeface="+mn-ea"/>
              </a:rPr>
              <a:t>\0’</a:t>
            </a:r>
            <a:endParaRPr lang="en-US" altLang="zh-CN" sz="200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74123" name="AutoShape 11"/>
          <p:cNvSpPr>
            <a:spLocks noChangeArrowheads="1"/>
          </p:cNvSpPr>
          <p:nvPr/>
        </p:nvSpPr>
        <p:spPr bwMode="auto">
          <a:xfrm>
            <a:off x="4638978" y="5261866"/>
            <a:ext cx="2731483" cy="1080895"/>
          </a:xfrm>
          <a:prstGeom prst="cloudCallout">
            <a:avLst>
              <a:gd name="adj1" fmla="val -71093"/>
              <a:gd name="adj2" fmla="val -26486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用字符数组名</a:t>
            </a:r>
            <a:r>
              <a:rPr lang="en-US" altLang="zh-CN" sz="2000">
                <a:solidFill>
                  <a:srgbClr val="0000FF"/>
                </a:solidFill>
                <a:latin typeface="+mn-ea"/>
                <a:ea typeface="+mn-ea"/>
              </a:rPr>
              <a:t>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遇‘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</a:rPr>
              <a:t>结束</a:t>
            </a:r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74125" name="Group 13"/>
          <p:cNvGrpSpPr>
            <a:grpSpLocks/>
          </p:cNvGrpSpPr>
          <p:nvPr/>
        </p:nvGrpSpPr>
        <p:grpSpPr bwMode="auto">
          <a:xfrm>
            <a:off x="2036763" y="2217738"/>
            <a:ext cx="6756400" cy="3417888"/>
            <a:chOff x="1283" y="1397"/>
            <a:chExt cx="4256" cy="2153"/>
          </a:xfrm>
        </p:grpSpPr>
        <p:sp>
          <p:nvSpPr>
            <p:cNvPr id="213004" name="Rectangle 8"/>
            <p:cNvSpPr>
              <a:spLocks noChangeArrowheads="1"/>
            </p:cNvSpPr>
            <p:nvPr/>
          </p:nvSpPr>
          <p:spPr bwMode="auto">
            <a:xfrm>
              <a:off x="1283" y="1397"/>
              <a:ext cx="2494" cy="21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例  用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%c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void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{    char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str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[5];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  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int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;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     for(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=0;i&lt;5;i++)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      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scanf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(“%c”, </a:t>
              </a:r>
              <a:r>
                <a:rPr lang="en-US" altLang="zh-CN" sz="2400" dirty="0">
                  <a:solidFill>
                    <a:srgbClr val="FF3300"/>
                  </a:solidFill>
                  <a:latin typeface="+mn-ea"/>
                  <a:ea typeface="+mn-ea"/>
                </a:rPr>
                <a:t>&amp;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str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]);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     for(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=0;i&lt;5;i++)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         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printf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(“%c”, 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str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]);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+mn-ea"/>
                  <a:ea typeface="+mn-ea"/>
                </a:rPr>
                <a:t>}</a:t>
              </a:r>
            </a:p>
          </p:txBody>
        </p:sp>
        <p:sp>
          <p:nvSpPr>
            <p:cNvPr id="213005" name="Rectangle 12"/>
            <p:cNvSpPr>
              <a:spLocks noChangeArrowheads="1"/>
            </p:cNvSpPr>
            <p:nvPr/>
          </p:nvSpPr>
          <p:spPr bwMode="auto">
            <a:xfrm>
              <a:off x="3907" y="2114"/>
              <a:ext cx="1632" cy="1163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输入：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China 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</a:t>
              </a:r>
              <a:endParaRPr lang="en-US" altLang="zh-CN" sz="24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输出：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China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输入：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Program 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</a:t>
              </a:r>
              <a:endParaRPr lang="en-US" altLang="zh-CN" sz="24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输出： 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Progr</a:t>
              </a:r>
            </a:p>
          </p:txBody>
        </p:sp>
      </p:grp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4833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1" grpId="0" animBg="1" autoUpdateAnimBg="0"/>
      <p:bldP spid="474122" grpId="0" animBg="1" autoUpdateAnimBg="0"/>
      <p:bldP spid="47412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1336675" y="1379538"/>
            <a:ext cx="4873625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char a[ ]={'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h','e','l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','\0','l','o','\0'};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s",a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1001713" y="8032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其它注意事项：</a:t>
            </a:r>
          </a:p>
        </p:txBody>
      </p:sp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1373188" y="3843338"/>
            <a:ext cx="1728358" cy="523220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000000"/>
                </a:solidFill>
                <a:latin typeface="+mn-ea"/>
                <a:ea typeface="+mn-ea"/>
              </a:rPr>
              <a:t>输出：</a:t>
            </a:r>
            <a:r>
              <a:rPr lang="en-US" altLang="zh-CN" sz="2800" b="0">
                <a:solidFill>
                  <a:srgbClr val="000000"/>
                </a:solidFill>
                <a:latin typeface="+mn-ea"/>
                <a:ea typeface="+mn-ea"/>
              </a:rPr>
              <a:t>hel</a:t>
            </a:r>
          </a:p>
        </p:txBody>
      </p:sp>
      <p:grpSp>
        <p:nvGrpSpPr>
          <p:cNvPr id="476171" name="Group 11"/>
          <p:cNvGrpSpPr>
            <a:grpSpLocks/>
          </p:cNvGrpSpPr>
          <p:nvPr/>
        </p:nvGrpSpPr>
        <p:grpSpPr bwMode="auto">
          <a:xfrm>
            <a:off x="4664744" y="3766814"/>
            <a:ext cx="2732088" cy="436562"/>
            <a:chOff x="2913" y="2478"/>
            <a:chExt cx="1721" cy="275"/>
          </a:xfrm>
        </p:grpSpPr>
        <p:sp>
          <p:nvSpPr>
            <p:cNvPr id="214028" name="Line 12"/>
            <p:cNvSpPr>
              <a:spLocks noChangeShapeType="1"/>
            </p:cNvSpPr>
            <p:nvPr/>
          </p:nvSpPr>
          <p:spPr bwMode="auto">
            <a:xfrm>
              <a:off x="3666" y="250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4029" name="Line 13"/>
            <p:cNvSpPr>
              <a:spLocks noChangeShapeType="1"/>
            </p:cNvSpPr>
            <p:nvPr/>
          </p:nvSpPr>
          <p:spPr bwMode="auto">
            <a:xfrm>
              <a:off x="3169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4030" name="Line 14"/>
            <p:cNvSpPr>
              <a:spLocks noChangeShapeType="1"/>
            </p:cNvSpPr>
            <p:nvPr/>
          </p:nvSpPr>
          <p:spPr bwMode="auto">
            <a:xfrm>
              <a:off x="3417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4031" name="Line 15"/>
            <p:cNvSpPr>
              <a:spLocks noChangeShapeType="1"/>
            </p:cNvSpPr>
            <p:nvPr/>
          </p:nvSpPr>
          <p:spPr bwMode="auto">
            <a:xfrm>
              <a:off x="3930" y="249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4032" name="Rectangle 16"/>
            <p:cNvSpPr>
              <a:spLocks noChangeArrowheads="1"/>
            </p:cNvSpPr>
            <p:nvPr/>
          </p:nvSpPr>
          <p:spPr bwMode="auto">
            <a:xfrm>
              <a:off x="2913" y="2482"/>
              <a:ext cx="1656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4033" name="Text Box 17"/>
            <p:cNvSpPr txBox="1">
              <a:spLocks noChangeArrowheads="1"/>
            </p:cNvSpPr>
            <p:nvPr/>
          </p:nvSpPr>
          <p:spPr bwMode="auto">
            <a:xfrm>
              <a:off x="2913" y="2501"/>
              <a:ext cx="17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+mn-ea"/>
                  <a:ea typeface="+mn-ea"/>
                </a:rPr>
                <a:t>h    e     l    \0    l    o   \0</a:t>
              </a:r>
            </a:p>
          </p:txBody>
        </p:sp>
        <p:sp>
          <p:nvSpPr>
            <p:cNvPr id="214034" name="Line 18"/>
            <p:cNvSpPr>
              <a:spLocks noChangeShapeType="1"/>
            </p:cNvSpPr>
            <p:nvPr/>
          </p:nvSpPr>
          <p:spPr bwMode="auto">
            <a:xfrm>
              <a:off x="4134" y="247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14035" name="Line 19"/>
            <p:cNvSpPr>
              <a:spLocks noChangeShapeType="1"/>
            </p:cNvSpPr>
            <p:nvPr/>
          </p:nvSpPr>
          <p:spPr bwMode="auto">
            <a:xfrm>
              <a:off x="4367" y="2478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</p:grpSp>
      <p:sp>
        <p:nvSpPr>
          <p:cNvPr id="476180" name="AutoShape 20"/>
          <p:cNvSpPr>
            <a:spLocks noChangeArrowheads="1"/>
          </p:cNvSpPr>
          <p:nvPr/>
        </p:nvSpPr>
        <p:spPr bwMode="auto">
          <a:xfrm>
            <a:off x="2237367" y="4511041"/>
            <a:ext cx="5446712" cy="1994231"/>
          </a:xfrm>
          <a:prstGeom prst="irregularSeal1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数组中有多个‘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\0’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遇第一个结束</a:t>
            </a:r>
          </a:p>
        </p:txBody>
      </p:sp>
      <p:sp>
        <p:nvSpPr>
          <p:cNvPr id="2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2137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0" grpId="0" animBg="1" autoUpdateAnimBg="0"/>
      <p:bldP spid="47618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61" name="Group 53"/>
          <p:cNvGrpSpPr>
            <a:grpSpLocks/>
          </p:cNvGrpSpPr>
          <p:nvPr/>
        </p:nvGrpSpPr>
        <p:grpSpPr bwMode="auto">
          <a:xfrm>
            <a:off x="1583531" y="5223999"/>
            <a:ext cx="5976937" cy="1201737"/>
            <a:chOff x="1159" y="3423"/>
            <a:chExt cx="3765" cy="757"/>
          </a:xfrm>
        </p:grpSpPr>
        <p:grpSp>
          <p:nvGrpSpPr>
            <p:cNvPr id="215052" name="Group 9"/>
            <p:cNvGrpSpPr>
              <a:grpSpLocks/>
            </p:cNvGrpSpPr>
            <p:nvPr/>
          </p:nvGrpSpPr>
          <p:grpSpPr bwMode="auto">
            <a:xfrm>
              <a:off x="1161" y="3423"/>
              <a:ext cx="1256" cy="272"/>
              <a:chOff x="3001" y="1416"/>
              <a:chExt cx="1256" cy="272"/>
            </a:xfrm>
          </p:grpSpPr>
          <p:grpSp>
            <p:nvGrpSpPr>
              <p:cNvPr id="215085" name="Group 10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15087" name="Line 11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8" name="Line 12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9" name="Line 13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90" name="Line 14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 </a:t>
                  </a:r>
                </a:p>
              </p:txBody>
            </p:sp>
          </p:grpSp>
          <p:sp>
            <p:nvSpPr>
              <p:cNvPr id="215086" name="Text Box 16"/>
              <p:cNvSpPr txBox="1">
                <a:spLocks noChangeArrowheads="1"/>
              </p:cNvSpPr>
              <p:nvPr/>
            </p:nvSpPr>
            <p:spPr bwMode="auto">
              <a:xfrm>
                <a:off x="3023" y="1436"/>
                <a:ext cx="106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  <a:ea typeface="+mn-ea"/>
                  </a:rPr>
                  <a:t>H   o    w    \0</a:t>
                </a:r>
              </a:p>
            </p:txBody>
          </p:sp>
        </p:grpSp>
        <p:grpSp>
          <p:nvGrpSpPr>
            <p:cNvPr id="215053" name="Group 17"/>
            <p:cNvGrpSpPr>
              <a:grpSpLocks/>
            </p:cNvGrpSpPr>
            <p:nvPr/>
          </p:nvGrpSpPr>
          <p:grpSpPr bwMode="auto">
            <a:xfrm>
              <a:off x="1161" y="3672"/>
              <a:ext cx="1256" cy="265"/>
              <a:chOff x="3001" y="1416"/>
              <a:chExt cx="1256" cy="265"/>
            </a:xfrm>
          </p:grpSpPr>
          <p:grpSp>
            <p:nvGrpSpPr>
              <p:cNvPr id="215078" name="Group 18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15080" name="Line 19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1" name="Line 20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2" name="Line 21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3" name="Line 22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84" name="Rectangle 23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 </a:t>
                  </a:r>
                </a:p>
              </p:txBody>
            </p:sp>
          </p:grpSp>
          <p:sp>
            <p:nvSpPr>
              <p:cNvPr id="215079" name="Text Box 24"/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10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    r     e    \0</a:t>
                </a:r>
              </a:p>
            </p:txBody>
          </p:sp>
        </p:grpSp>
        <p:grpSp>
          <p:nvGrpSpPr>
            <p:cNvPr id="215054" name="Group 25"/>
            <p:cNvGrpSpPr>
              <a:grpSpLocks/>
            </p:cNvGrpSpPr>
            <p:nvPr/>
          </p:nvGrpSpPr>
          <p:grpSpPr bwMode="auto">
            <a:xfrm>
              <a:off x="1159" y="3915"/>
              <a:ext cx="1300" cy="265"/>
              <a:chOff x="3001" y="1416"/>
              <a:chExt cx="1300" cy="265"/>
            </a:xfrm>
          </p:grpSpPr>
          <p:grpSp>
            <p:nvGrpSpPr>
              <p:cNvPr id="215071" name="Group 26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15073" name="Line 27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74" name="Line 28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75" name="Line 29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76" name="Line 30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77" name="Rectangle 31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 </a:t>
                  </a:r>
                </a:p>
              </p:txBody>
            </p:sp>
          </p:grpSp>
          <p:sp>
            <p:nvSpPr>
              <p:cNvPr id="215072" name="Text Box 32"/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12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y    o    u    ?    \0</a:t>
                </a:r>
              </a:p>
            </p:txBody>
          </p:sp>
        </p:grpSp>
        <p:grpSp>
          <p:nvGrpSpPr>
            <p:cNvPr id="215055" name="Group 33"/>
            <p:cNvGrpSpPr>
              <a:grpSpLocks/>
            </p:cNvGrpSpPr>
            <p:nvPr/>
          </p:nvGrpSpPr>
          <p:grpSpPr bwMode="auto">
            <a:xfrm>
              <a:off x="2425" y="3423"/>
              <a:ext cx="1256" cy="252"/>
              <a:chOff x="3001" y="1416"/>
              <a:chExt cx="1256" cy="252"/>
            </a:xfrm>
          </p:grpSpPr>
          <p:grpSp>
            <p:nvGrpSpPr>
              <p:cNvPr id="215064" name="Group 34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15066" name="Line 35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7" name="Line 36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8" name="Line 37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9" name="Line 38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70" name="Rectangle 39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 </a:t>
                  </a:r>
                </a:p>
              </p:txBody>
            </p:sp>
          </p:grpSp>
          <p:sp>
            <p:nvSpPr>
              <p:cNvPr id="215065" name="Text Box 40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15056" name="Group 41"/>
            <p:cNvGrpSpPr>
              <a:grpSpLocks/>
            </p:cNvGrpSpPr>
            <p:nvPr/>
          </p:nvGrpSpPr>
          <p:grpSpPr bwMode="auto">
            <a:xfrm>
              <a:off x="3668" y="3423"/>
              <a:ext cx="1256" cy="252"/>
              <a:chOff x="3001" y="1416"/>
              <a:chExt cx="1256" cy="252"/>
            </a:xfrm>
          </p:grpSpPr>
          <p:grpSp>
            <p:nvGrpSpPr>
              <p:cNvPr id="215057" name="Group 42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15059" name="Line 43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0" name="Line 44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1" name="Line 45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2" name="Line 46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  <a:latin typeface="+mn-ea"/>
                  </a:endParaRPr>
                </a:p>
              </p:txBody>
            </p:sp>
            <p:sp>
              <p:nvSpPr>
                <p:cNvPr id="215063" name="Rectangle 47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+mn-ea"/>
                      <a:ea typeface="+mn-ea"/>
                    </a:rPr>
                    <a:t> </a:t>
                  </a:r>
                </a:p>
              </p:txBody>
            </p:sp>
          </p:grpSp>
          <p:sp>
            <p:nvSpPr>
              <p:cNvPr id="215058" name="Text Box 48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5048" name="Text Box 49"/>
          <p:cNvSpPr txBox="1">
            <a:spLocks noChangeArrowheads="1"/>
          </p:cNvSpPr>
          <p:nvPr/>
        </p:nvSpPr>
        <p:spPr bwMode="auto">
          <a:xfrm>
            <a:off x="126206" y="450688"/>
            <a:ext cx="5712118" cy="3049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a[15],b[5],c[5];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s%s%s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",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a,b,c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("a=%s\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nb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=%s\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nc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=%s\n",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a,b,c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s",a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("a=%s\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n",a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78258" name="Text Box 50"/>
          <p:cNvSpPr txBox="1">
            <a:spLocks noChangeArrowheads="1"/>
          </p:cNvSpPr>
          <p:nvPr/>
        </p:nvSpPr>
        <p:spPr bwMode="auto">
          <a:xfrm>
            <a:off x="5881688" y="600075"/>
            <a:ext cx="3143809" cy="2677656"/>
          </a:xfrm>
          <a:prstGeom prst="rect">
            <a:avLst/>
          </a:prstGeom>
          <a:solidFill>
            <a:srgbClr val="C0C0C0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运行情况：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输入：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How  are  you?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输出：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a=How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      b=are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      c=you?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输入：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How  are  you?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输出：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a=How</a:t>
            </a:r>
          </a:p>
        </p:txBody>
      </p:sp>
      <p:sp>
        <p:nvSpPr>
          <p:cNvPr id="478259" name="AutoShape 51"/>
          <p:cNvSpPr>
            <a:spLocks noChangeArrowheads="1"/>
          </p:cNvSpPr>
          <p:nvPr/>
        </p:nvSpPr>
        <p:spPr bwMode="auto">
          <a:xfrm>
            <a:off x="3500438" y="3147212"/>
            <a:ext cx="5446712" cy="2339989"/>
          </a:xfrm>
          <a:prstGeom prst="irregularSeal1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scanf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中%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输入时,遇空格或回车结束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478260" name="Text Box 52"/>
          <p:cNvSpPr txBox="1">
            <a:spLocks noChangeArrowheads="1"/>
          </p:cNvSpPr>
          <p:nvPr/>
        </p:nvSpPr>
        <p:spPr bwMode="auto">
          <a:xfrm>
            <a:off x="304800" y="3557588"/>
            <a:ext cx="3143809" cy="830997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运行情况：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输入：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How  are  you?</a:t>
            </a:r>
          </a:p>
        </p:txBody>
      </p:sp>
      <p:sp>
        <p:nvSpPr>
          <p:cNvPr id="5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41110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8" grpId="0" animBg="1" autoUpdateAnimBg="0"/>
      <p:bldP spid="478259" grpId="0" animBg="1" autoUpdateAnimBg="0"/>
      <p:bldP spid="47826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Text Box 1032"/>
          <p:cNvSpPr txBox="1">
            <a:spLocks noChangeArrowheads="1"/>
          </p:cNvSpPr>
          <p:nvPr/>
        </p:nvSpPr>
        <p:spPr bwMode="auto">
          <a:xfrm>
            <a:off x="628650" y="782807"/>
            <a:ext cx="8333028" cy="4403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例   若准备将字符串“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This  is  a  string.”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记录下来，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3300"/>
                </a:solidFill>
                <a:latin typeface="+mn-ea"/>
                <a:ea typeface="+mn-ea"/>
              </a:rPr>
              <a:t>错误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的输入语句为：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char s[20];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    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(“%20s”,s);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for(k=0;k&lt;17;k++)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           s[k]=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while((c=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())!=‘\n’)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        s[k++]=c;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char a[5],b[5],c[5],d[10];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    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(“%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s%s%s%s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”,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a,b,c,d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</p:txBody>
      </p:sp>
      <p:sp>
        <p:nvSpPr>
          <p:cNvPr id="486409" name="Freeform 1033"/>
          <p:cNvSpPr>
            <a:spLocks/>
          </p:cNvSpPr>
          <p:nvPr/>
        </p:nvSpPr>
        <p:spPr bwMode="auto">
          <a:xfrm>
            <a:off x="968375" y="1824038"/>
            <a:ext cx="571500" cy="285750"/>
          </a:xfrm>
          <a:custGeom>
            <a:avLst/>
            <a:gdLst>
              <a:gd name="T0" fmla="*/ 0 w 360"/>
              <a:gd name="T1" fmla="*/ 57150 h 180"/>
              <a:gd name="T2" fmla="*/ 133350 w 360"/>
              <a:gd name="T3" fmla="*/ 285750 h 180"/>
              <a:gd name="T4" fmla="*/ 361950 w 360"/>
              <a:gd name="T5" fmla="*/ 133350 h 180"/>
              <a:gd name="T6" fmla="*/ 571500 w 360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180">
                <a:moveTo>
                  <a:pt x="0" y="36"/>
                </a:moveTo>
                <a:cubicBezTo>
                  <a:pt x="33" y="86"/>
                  <a:pt x="52" y="132"/>
                  <a:pt x="84" y="180"/>
                </a:cubicBezTo>
                <a:cubicBezTo>
                  <a:pt x="146" y="159"/>
                  <a:pt x="180" y="121"/>
                  <a:pt x="228" y="84"/>
                </a:cubicBezTo>
                <a:cubicBezTo>
                  <a:pt x="268" y="53"/>
                  <a:pt x="314" y="23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b="1">
              <a:solidFill>
                <a:srgbClr val="993366"/>
              </a:solidFill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9866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7" name="Rectangle 11"/>
          <p:cNvSpPr>
            <a:spLocks noChangeArrowheads="1"/>
          </p:cNvSpPr>
          <p:nvPr/>
        </p:nvSpPr>
        <p:spPr bwMode="auto">
          <a:xfrm>
            <a:off x="547688" y="874713"/>
            <a:ext cx="807720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143000" indent="-1143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用基本数据类型可以解决所有问题吗？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例如：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对学生的成绩按由高到低的次序进行排序。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3 </a:t>
            </a:r>
            <a:r>
              <a:rPr lang="zh-CN" altLang="en-US" sz="2400" dirty="0">
                <a:solidFill>
                  <a:srgbClr val="3366FF"/>
                </a:solidFill>
                <a:latin typeface="+mn-ea"/>
                <a:ea typeface="+mn-ea"/>
              </a:rPr>
              <a:t>名？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stud01,stud02,stud03</a:t>
            </a:r>
          </a:p>
        </p:txBody>
      </p:sp>
      <p:graphicFrame>
        <p:nvGraphicFramePr>
          <p:cNvPr id="422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72230"/>
              </p:ext>
            </p:extLst>
          </p:nvPr>
        </p:nvGraphicFramePr>
        <p:xfrm>
          <a:off x="5465763" y="1881188"/>
          <a:ext cx="563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MP 图象" r:id="rId4" imgW="563815" imgH="571695" progId="Paint.Picture">
                  <p:embed/>
                </p:oleObj>
              </mc:Choice>
              <mc:Fallback>
                <p:oleObj name="BMP 图象" r:id="rId4" imgW="563815" imgH="571695" progId="Paint.Picture">
                  <p:embed/>
                  <p:pic>
                    <p:nvPicPr>
                      <p:cNvPr id="4229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1881188"/>
                        <a:ext cx="563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07400"/>
              </p:ext>
            </p:extLst>
          </p:nvPr>
        </p:nvGraphicFramePr>
        <p:xfrm>
          <a:off x="6551613" y="2517775"/>
          <a:ext cx="685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MP 图象" r:id="rId6" imgW="685793" imgH="586865" progId="Paint.Picture">
                  <p:embed/>
                </p:oleObj>
              </mc:Choice>
              <mc:Fallback>
                <p:oleObj name="BMP 图象" r:id="rId6" imgW="685793" imgH="586865" progId="Paint.Picture">
                  <p:embed/>
                  <p:pic>
                    <p:nvPicPr>
                      <p:cNvPr id="422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0000"/>
                          </a:clrFrom>
                          <a:clrTo>
                            <a:srgbClr val="FF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2517775"/>
                        <a:ext cx="6858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6" name="Rectangle 14"/>
          <p:cNvSpPr>
            <a:spLocks noChangeArrowheads="1"/>
          </p:cNvSpPr>
          <p:nvPr/>
        </p:nvSpPr>
        <p:spPr bwMode="auto">
          <a:xfrm>
            <a:off x="547688" y="2544763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143000" indent="-1143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3366FF"/>
                </a:solidFill>
                <a:latin typeface="+mn-ea"/>
                <a:ea typeface="+mn-ea"/>
              </a:rPr>
              <a:t>300 </a:t>
            </a:r>
            <a:r>
              <a:rPr lang="zh-CN" altLang="en-US" sz="2400">
                <a:solidFill>
                  <a:srgbClr val="3366FF"/>
                </a:solidFill>
                <a:latin typeface="+mn-ea"/>
                <a:ea typeface="+mn-ea"/>
              </a:rPr>
              <a:t>名？</a:t>
            </a:r>
            <a:r>
              <a:rPr lang="en-US" altLang="zh-CN" sz="2400">
                <a:solidFill>
                  <a:srgbClr val="3366FF"/>
                </a:solidFill>
                <a:latin typeface="+mn-ea"/>
                <a:ea typeface="+mn-ea"/>
              </a:rPr>
              <a:t>stud001,stud02,……stud300 ?</a:t>
            </a:r>
          </a:p>
        </p:txBody>
      </p:sp>
      <p:sp>
        <p:nvSpPr>
          <p:cNvPr id="422928" name="Rectangle 16"/>
          <p:cNvSpPr>
            <a:spLocks noChangeArrowheads="1"/>
          </p:cNvSpPr>
          <p:nvPr/>
        </p:nvSpPr>
        <p:spPr bwMode="auto">
          <a:xfrm>
            <a:off x="304800" y="3367088"/>
            <a:ext cx="857408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数组属于派生类型。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数组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是具有一定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顺序关系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的若干</a:t>
            </a:r>
            <a:r>
              <a:rPr lang="zh-CN" altLang="en-US" sz="2400" u="sng" dirty="0">
                <a:solidFill>
                  <a:srgbClr val="FF3300"/>
                </a:solidFill>
                <a:latin typeface="+mn-ea"/>
                <a:ea typeface="+mn-ea"/>
              </a:rPr>
              <a:t>相同类型变量的集合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用数组名标识。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元素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组成数组的变量，用数组名和下标确定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6963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6" grpId="0" build="p" autoUpdateAnimBg="0"/>
      <p:bldP spid="4229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47291" y="692696"/>
            <a:ext cx="8020818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字符串处理函数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包含在头文件 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string.h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中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字符串输出函数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puts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格式： </a:t>
            </a:r>
            <a:r>
              <a:rPr lang="en-US" altLang="zh-CN" sz="2000" dirty="0">
                <a:solidFill>
                  <a:srgbClr val="3366FF"/>
                </a:solidFill>
                <a:latin typeface="+mn-ea"/>
                <a:ea typeface="+mn-ea"/>
              </a:rPr>
              <a:t>puts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（字符数组）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功能：向显示器输出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一个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字符串（输出完，换行）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说明：字符数组必须以‘</a:t>
            </a:r>
            <a:r>
              <a:rPr lang="en-US" altLang="zh-CN" sz="2000" dirty="0">
                <a:solidFill>
                  <a:srgbClr val="FF3300"/>
                </a:solidFill>
                <a:latin typeface="+mn-ea"/>
                <a:ea typeface="+mn-ea"/>
              </a:rPr>
              <a:t>\0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结束。可以包含转义字符。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输出时‘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\0’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转换成‘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\n’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，即输出字符后换行。</a:t>
            </a: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4207446" y="3589883"/>
            <a:ext cx="4907410" cy="3049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  )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 a1[  ]=“china\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nbeijing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 ;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char  a2[  ]=“china\0beijing” ;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puts(a1);  puts(a2);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puts(“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ZhengZhou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 );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80265" name="Rectangle 9"/>
          <p:cNvSpPr>
            <a:spLocks noChangeArrowheads="1"/>
          </p:cNvSpPr>
          <p:nvPr/>
        </p:nvSpPr>
        <p:spPr bwMode="auto">
          <a:xfrm>
            <a:off x="2446338" y="4394200"/>
            <a:ext cx="1768475" cy="2185988"/>
          </a:xfrm>
          <a:prstGeom prst="rect">
            <a:avLst/>
          </a:prstGeom>
          <a:solidFill>
            <a:srgbClr val="C0C0C0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运行结果： </a:t>
            </a:r>
            <a:endParaRPr kumimoji="0" lang="zh-CN" altLang="en-US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china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beijing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China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dirty="0" err="1">
                <a:solidFill>
                  <a:srgbClr val="000000"/>
                </a:solidFill>
                <a:latin typeface="+mn-ea"/>
                <a:ea typeface="+mn-ea"/>
              </a:rPr>
              <a:t>ZhengZhou</a:t>
            </a:r>
            <a:endParaRPr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80267" name="AutoShape 11"/>
          <p:cNvSpPr>
            <a:spLocks noChangeArrowheads="1"/>
          </p:cNvSpPr>
          <p:nvPr/>
        </p:nvSpPr>
        <p:spPr bwMode="auto">
          <a:xfrm>
            <a:off x="0" y="2924944"/>
            <a:ext cx="3096344" cy="1658938"/>
          </a:xfrm>
          <a:prstGeom prst="wedgeRectCallout">
            <a:avLst>
              <a:gd name="adj1" fmla="val 59939"/>
              <a:gd name="adj2" fmla="val 125884"/>
            </a:avLst>
          </a:prstGeom>
          <a:solidFill>
            <a:srgbClr val="FFCC99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这里是将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‘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\ 0’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Wingdings" pitchFamily="2" charset="2"/>
              </a:rPr>
              <a:t>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‘\ n’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因此光标移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到下行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7699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4" grpId="0" animBg="1" autoUpdateAnimBg="0"/>
      <p:bldP spid="480265" grpId="0" animBg="1" autoUpdateAnimBg="0"/>
      <p:bldP spid="48026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字符串输入函数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gets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格式：</a:t>
            </a:r>
            <a:r>
              <a:rPr lang="en-US" altLang="zh-CN" sz="2000" dirty="0">
                <a:solidFill>
                  <a:srgbClr val="3366FF"/>
                </a:solidFill>
                <a:latin typeface="+mn-ea"/>
                <a:ea typeface="+mn-ea"/>
              </a:rPr>
              <a:t>gets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字符数组)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功能：从键盘输入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一个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以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回车结束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的字符串放入字符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数组中，并自动加‘\0’。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说明：输入串长度应小于字符数组维数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504825" y="2651613"/>
            <a:ext cx="4004920" cy="3418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例：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gets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输入比较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  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 a1[15], a2[15] 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gets(a1);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(“%s”,a2);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(“a1=%s\ n”,a1);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(“a2=%s\ n”,a2);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4959350" y="4818063"/>
            <a:ext cx="3481388" cy="16764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0000"/>
                </a:solidFill>
                <a:latin typeface="+mn-ea"/>
                <a:ea typeface="+mn-ea"/>
              </a:rPr>
              <a:t>输入：</a:t>
            </a: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china  beijing </a:t>
            </a: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</a:t>
            </a:r>
            <a:endParaRPr kumimoji="0" lang="en-US" altLang="zh-CN" sz="240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      china  beijing </a:t>
            </a: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</a:t>
            </a:r>
            <a:endParaRPr kumimoji="0" lang="en-US" altLang="zh-CN" sz="2400">
              <a:solidFill>
                <a:srgbClr val="000000"/>
              </a:solidFill>
              <a:latin typeface="+mn-ea"/>
              <a:ea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0000"/>
                </a:solidFill>
                <a:latin typeface="+mn-ea"/>
                <a:ea typeface="+mn-ea"/>
              </a:rPr>
              <a:t>输出：</a:t>
            </a: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a1=china  beijing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      a2=china</a:t>
            </a:r>
            <a:endParaRPr kumimoji="0" lang="en-US" altLang="zh-CN" sz="240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482315" name="AutoShape 11"/>
          <p:cNvSpPr>
            <a:spLocks noChangeArrowheads="1"/>
          </p:cNvSpPr>
          <p:nvPr/>
        </p:nvSpPr>
        <p:spPr bwMode="auto">
          <a:xfrm>
            <a:off x="4486275" y="2897188"/>
            <a:ext cx="4292600" cy="1238250"/>
          </a:xfrm>
          <a:prstGeom prst="wedgeRectCallout">
            <a:avLst>
              <a:gd name="adj1" fmla="val 6028"/>
              <a:gd name="adj2" fmla="val 109361"/>
            </a:avLst>
          </a:prstGeom>
          <a:solidFill>
            <a:srgbClr val="FFCC99"/>
          </a:solidFill>
          <a:ln w="222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在</a:t>
            </a:r>
            <a:r>
              <a:rPr lang="en-US" altLang="zh-CN" sz="2400" b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scanf 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中遇</a:t>
            </a:r>
            <a:r>
              <a:rPr lang="zh-CN" altLang="en-US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空格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字符串便结束了，  而</a:t>
            </a:r>
            <a:r>
              <a:rPr lang="en-US" altLang="zh-CN" sz="2400" b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gets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中，却将</a:t>
            </a:r>
            <a:r>
              <a:rPr lang="zh-CN" altLang="en-US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空格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作为字符存入字符型 数组中。</a:t>
            </a:r>
          </a:p>
        </p:txBody>
      </p: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4248150" y="2757488"/>
            <a:ext cx="4629150" cy="148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8850" indent="-958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35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5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16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注意：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puts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gets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函数只能输入输出一个字符串。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错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puts(str1,str2)    gets(str1,str2)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82093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2" grpId="0" animBg="1" autoUpdateAnimBg="0"/>
      <p:bldP spid="482314" grpId="0" animBg="1" autoUpdateAnimBg="0"/>
      <p:bldP spid="482315" grpId="0" animBg="1" autoUpdateAnimBg="0"/>
      <p:bldP spid="48231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57294" y="601569"/>
            <a:ext cx="8503271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字符串连接函数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strcat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strcat</a:t>
            </a:r>
            <a:r>
              <a:rPr lang="en-US" altLang="zh-CN" sz="2000" dirty="0">
                <a:solidFill>
                  <a:srgbClr val="33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字符数组1,字符数组2)</a:t>
            </a:r>
            <a:endParaRPr lang="en-US" altLang="zh-CN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功能：把字符数组2连到字符数组1后面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返值：返回字符数组1的首地址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字符数组1必须足够大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连接前,两串均以‘\0’结束;连接后,串1的‘\0’取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   </a:t>
            </a:r>
            <a:r>
              <a:rPr lang="zh-CN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消,新串最后加‘\0’。</a:t>
            </a:r>
            <a:endParaRPr lang="zh-CN" altLang="en-US" sz="20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930275" y="3274944"/>
            <a:ext cx="6353319" cy="2679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main(  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char  str1[30]={“People’s Republic of “};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char str2[]={China”};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(“%s\n”,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strcat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(str1,str2));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4367213" y="5632450"/>
            <a:ext cx="4791696" cy="1200329"/>
          </a:xfrm>
          <a:prstGeom prst="rect">
            <a:avLst/>
          </a:prstGeom>
          <a:solidFill>
            <a:srgbClr val="C0C0C0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str1: People’s Republic of \0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str2: china\0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str1: People’s Republic of china\0</a:t>
            </a:r>
            <a:endParaRPr kumimoji="0"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3915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0" grpId="0" animBg="1" autoUpdateAnimBg="0"/>
      <p:bldP spid="48436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字符串拷贝函数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strcpy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+mn-ea"/>
                <a:ea typeface="+mn-ea"/>
              </a:rPr>
              <a:t>strcpy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字符数组1,字符串2)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功能：将字符串2，拷贝到字符数组1中去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返值：返回字符数组1的首地址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说明：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字符数组1必须足够大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字符串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zh-CN" altLang="zh-CN" sz="2000" dirty="0">
              <a:solidFill>
                <a:srgbClr val="00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字符数组1必须是数组名形式（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str1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,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  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字符串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可以是字符数组名或字符串常量。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拷贝时‘\0’一同拷贝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④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不能使用赋值语句为一个字符数组赋值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3263900" y="4118383"/>
            <a:ext cx="4612458" cy="1202510"/>
          </a:xfrm>
          <a:prstGeom prst="rect">
            <a:avLst/>
          </a:prstGeom>
          <a:solidFill>
            <a:srgbClr val="FFCCFF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char str1[20],str2[20];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str1={“Hello!”};               (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str2=str1;                          (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669925" y="5421313"/>
            <a:ext cx="77597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⑤</a:t>
            </a: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可以只复制字符串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中的前几个字符，来取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    代字符数组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的前几个字符。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                    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strcpy(str1,str2,2) —— </a:t>
            </a: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复制前</a:t>
            </a:r>
            <a:r>
              <a:rPr lang="en-US" altLang="zh-CN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个。</a:t>
            </a:r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2781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6" grpId="0" animBg="1" autoUpdateAnimBg="0"/>
      <p:bldP spid="48845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1" name="Text Box 8"/>
          <p:cNvSpPr txBox="1">
            <a:spLocks noChangeArrowheads="1"/>
          </p:cNvSpPr>
          <p:nvPr/>
        </p:nvSpPr>
        <p:spPr bwMode="auto">
          <a:xfrm>
            <a:off x="1406525" y="709613"/>
            <a:ext cx="3682418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strcpy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strcat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应用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举例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1428750" y="1262063"/>
            <a:ext cx="5249863" cy="440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{  char destination[25];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char blank[] = " ", c[]= "C++",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          turbo[] = "Turbo";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  <a:ea typeface="+mn-ea"/>
              </a:rPr>
              <a:t>strcpy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(destination, turbo);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800" dirty="0" err="1">
                <a:solidFill>
                  <a:srgbClr val="FF3300"/>
                </a:solidFill>
                <a:latin typeface="+mn-ea"/>
                <a:ea typeface="+mn-ea"/>
              </a:rPr>
              <a:t>strcat</a:t>
            </a:r>
            <a:r>
              <a:rPr lang="en-US" altLang="zh-CN" sz="2800" dirty="0">
                <a:solidFill>
                  <a:srgbClr val="FF3300"/>
                </a:solidFill>
                <a:latin typeface="+mn-ea"/>
                <a:ea typeface="+mn-ea"/>
              </a:rPr>
              <a:t>(destination, blank);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800" dirty="0" err="1">
                <a:solidFill>
                  <a:srgbClr val="800000"/>
                </a:solidFill>
                <a:latin typeface="+mn-ea"/>
                <a:ea typeface="+mn-ea"/>
              </a:rPr>
              <a:t>strcat</a:t>
            </a:r>
            <a:r>
              <a:rPr lang="en-US" altLang="zh-CN" sz="2800" dirty="0">
                <a:solidFill>
                  <a:srgbClr val="800000"/>
                </a:solidFill>
                <a:latin typeface="+mn-ea"/>
                <a:ea typeface="+mn-ea"/>
              </a:rPr>
              <a:t>(destination,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latin typeface="+mn-ea"/>
                <a:ea typeface="+mn-ea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("%s\n", destination);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3381375" y="5813425"/>
            <a:ext cx="2039341" cy="52322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+mn-ea"/>
                <a:ea typeface="+mn-ea"/>
              </a:rPr>
              <a:t>Turbo  C++</a:t>
            </a:r>
          </a:p>
        </p:txBody>
      </p:sp>
      <p:grpSp>
        <p:nvGrpSpPr>
          <p:cNvPr id="490615" name="Group 119"/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099" y="721"/>
            <a:chExt cx="898" cy="3180"/>
          </a:xfrm>
        </p:grpSpPr>
        <p:grpSp>
          <p:nvGrpSpPr>
            <p:cNvPr id="221263" name="Group 118"/>
            <p:cNvGrpSpPr>
              <a:grpSpLocks/>
            </p:cNvGrpSpPr>
            <p:nvPr/>
          </p:nvGrpSpPr>
          <p:grpSpPr bwMode="auto">
            <a:xfrm>
              <a:off x="3349" y="721"/>
              <a:ext cx="648" cy="3180"/>
              <a:chOff x="3349" y="721"/>
              <a:chExt cx="648" cy="3180"/>
            </a:xfrm>
          </p:grpSpPr>
          <p:sp>
            <p:nvSpPr>
              <p:cNvPr id="221276" name="Rectangle 79"/>
              <p:cNvSpPr>
                <a:spLocks noChangeArrowheads="1"/>
              </p:cNvSpPr>
              <p:nvPr/>
            </p:nvSpPr>
            <p:spPr bwMode="auto">
              <a:xfrm>
                <a:off x="3361" y="721"/>
                <a:ext cx="624" cy="31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8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1277" name="Line 80"/>
              <p:cNvSpPr>
                <a:spLocks noChangeShapeType="1"/>
              </p:cNvSpPr>
              <p:nvPr/>
            </p:nvSpPr>
            <p:spPr bwMode="auto">
              <a:xfrm>
                <a:off x="3373" y="9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78" name="Line 81"/>
              <p:cNvSpPr>
                <a:spLocks noChangeShapeType="1"/>
              </p:cNvSpPr>
              <p:nvPr/>
            </p:nvSpPr>
            <p:spPr bwMode="auto">
              <a:xfrm>
                <a:off x="3373" y="12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79" name="Line 82"/>
              <p:cNvSpPr>
                <a:spLocks noChangeShapeType="1"/>
              </p:cNvSpPr>
              <p:nvPr/>
            </p:nvSpPr>
            <p:spPr bwMode="auto">
              <a:xfrm>
                <a:off x="3373" y="14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0" name="Line 83"/>
              <p:cNvSpPr>
                <a:spLocks noChangeShapeType="1"/>
              </p:cNvSpPr>
              <p:nvPr/>
            </p:nvSpPr>
            <p:spPr bwMode="auto">
              <a:xfrm>
                <a:off x="3373" y="17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1" name="Line 84"/>
              <p:cNvSpPr>
                <a:spLocks noChangeShapeType="1"/>
              </p:cNvSpPr>
              <p:nvPr/>
            </p:nvSpPr>
            <p:spPr bwMode="auto">
              <a:xfrm>
                <a:off x="3373" y="2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2" name="Line 85"/>
              <p:cNvSpPr>
                <a:spLocks noChangeShapeType="1"/>
              </p:cNvSpPr>
              <p:nvPr/>
            </p:nvSpPr>
            <p:spPr bwMode="auto">
              <a:xfrm>
                <a:off x="3373" y="27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3" name="Line 86"/>
              <p:cNvSpPr>
                <a:spLocks noChangeShapeType="1"/>
              </p:cNvSpPr>
              <p:nvPr/>
            </p:nvSpPr>
            <p:spPr bwMode="auto">
              <a:xfrm>
                <a:off x="3373" y="303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4" name="Line 87"/>
              <p:cNvSpPr>
                <a:spLocks noChangeShapeType="1"/>
              </p:cNvSpPr>
              <p:nvPr/>
            </p:nvSpPr>
            <p:spPr bwMode="auto">
              <a:xfrm>
                <a:off x="3373" y="251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5" name="Line 88"/>
              <p:cNvSpPr>
                <a:spLocks noChangeShapeType="1"/>
              </p:cNvSpPr>
              <p:nvPr/>
            </p:nvSpPr>
            <p:spPr bwMode="auto">
              <a:xfrm>
                <a:off x="3373" y="19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86" name="Text Box 89"/>
              <p:cNvSpPr txBox="1">
                <a:spLocks noChangeArrowheads="1"/>
              </p:cNvSpPr>
              <p:nvPr/>
            </p:nvSpPr>
            <p:spPr bwMode="auto">
              <a:xfrm>
                <a:off x="3592" y="730"/>
                <a:ext cx="221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221287" name="Text Box 90"/>
              <p:cNvSpPr txBox="1">
                <a:spLocks noChangeArrowheads="1"/>
              </p:cNvSpPr>
              <p:nvPr/>
            </p:nvSpPr>
            <p:spPr bwMode="auto">
              <a:xfrm>
                <a:off x="3592" y="1239"/>
                <a:ext cx="185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221288" name="Text Box 91"/>
              <p:cNvSpPr txBox="1">
                <a:spLocks noChangeArrowheads="1"/>
              </p:cNvSpPr>
              <p:nvPr/>
            </p:nvSpPr>
            <p:spPr bwMode="auto">
              <a:xfrm>
                <a:off x="3592" y="1494"/>
                <a:ext cx="203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21289" name="Text Box 92"/>
              <p:cNvSpPr txBox="1">
                <a:spLocks noChangeArrowheads="1"/>
              </p:cNvSpPr>
              <p:nvPr/>
            </p:nvSpPr>
            <p:spPr bwMode="auto">
              <a:xfrm>
                <a:off x="3574" y="1765"/>
                <a:ext cx="194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21290" name="Text Box 93"/>
              <p:cNvSpPr txBox="1">
                <a:spLocks noChangeArrowheads="1"/>
              </p:cNvSpPr>
              <p:nvPr/>
            </p:nvSpPr>
            <p:spPr bwMode="auto">
              <a:xfrm>
                <a:off x="3580" y="2272"/>
                <a:ext cx="238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\0</a:t>
                </a:r>
                <a:endPara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1291" name="Text Box 106"/>
              <p:cNvSpPr txBox="1">
                <a:spLocks noChangeArrowheads="1"/>
              </p:cNvSpPr>
              <p:nvPr/>
            </p:nvSpPr>
            <p:spPr bwMode="auto">
              <a:xfrm>
                <a:off x="3604" y="975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221292" name="Line 108"/>
              <p:cNvSpPr>
                <a:spLocks noChangeShapeType="1"/>
              </p:cNvSpPr>
              <p:nvPr/>
            </p:nvSpPr>
            <p:spPr bwMode="auto">
              <a:xfrm>
                <a:off x="3349" y="32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93" name="Line 109"/>
              <p:cNvSpPr>
                <a:spLocks noChangeShapeType="1"/>
              </p:cNvSpPr>
              <p:nvPr/>
            </p:nvSpPr>
            <p:spPr bwMode="auto">
              <a:xfrm>
                <a:off x="3358" y="36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</p:grpSp>
        <p:grpSp>
          <p:nvGrpSpPr>
            <p:cNvPr id="221264" name="Group 113"/>
            <p:cNvGrpSpPr>
              <a:grpSpLocks/>
            </p:cNvGrpSpPr>
            <p:nvPr/>
          </p:nvGrpSpPr>
          <p:grpSpPr bwMode="auto">
            <a:xfrm>
              <a:off x="3099" y="730"/>
              <a:ext cx="276" cy="3142"/>
              <a:chOff x="3268" y="624"/>
              <a:chExt cx="276" cy="3142"/>
            </a:xfrm>
          </p:grpSpPr>
          <p:sp>
            <p:nvSpPr>
              <p:cNvPr id="221265" name="Text Box 96"/>
              <p:cNvSpPr txBox="1">
                <a:spLocks noChangeArrowheads="1"/>
              </p:cNvSpPr>
              <p:nvPr/>
            </p:nvSpPr>
            <p:spPr bwMode="auto">
              <a:xfrm>
                <a:off x="3316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1266" name="Text Box 97"/>
              <p:cNvSpPr txBox="1">
                <a:spLocks noChangeArrowheads="1"/>
              </p:cNvSpPr>
              <p:nvPr/>
            </p:nvSpPr>
            <p:spPr bwMode="auto">
              <a:xfrm>
                <a:off x="3316" y="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21267" name="Text Box 98"/>
              <p:cNvSpPr txBox="1">
                <a:spLocks noChangeArrowheads="1"/>
              </p:cNvSpPr>
              <p:nvPr/>
            </p:nvSpPr>
            <p:spPr bwMode="auto">
              <a:xfrm>
                <a:off x="3316" y="11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1268" name="Text Box 99"/>
              <p:cNvSpPr txBox="1">
                <a:spLocks noChangeArrowheads="1"/>
              </p:cNvSpPr>
              <p:nvPr/>
            </p:nvSpPr>
            <p:spPr bwMode="auto">
              <a:xfrm>
                <a:off x="3316" y="138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21269" name="Text Box 100"/>
              <p:cNvSpPr txBox="1">
                <a:spLocks noChangeArrowheads="1"/>
              </p:cNvSpPr>
              <p:nvPr/>
            </p:nvSpPr>
            <p:spPr bwMode="auto">
              <a:xfrm>
                <a:off x="3316" y="163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21270" name="Text Box 101"/>
              <p:cNvSpPr txBox="1">
                <a:spLocks noChangeArrowheads="1"/>
              </p:cNvSpPr>
              <p:nvPr/>
            </p:nvSpPr>
            <p:spPr bwMode="auto">
              <a:xfrm>
                <a:off x="3316" y="189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21271" name="Text Box 102"/>
              <p:cNvSpPr txBox="1">
                <a:spLocks noChangeArrowheads="1"/>
              </p:cNvSpPr>
              <p:nvPr/>
            </p:nvSpPr>
            <p:spPr bwMode="auto">
              <a:xfrm>
                <a:off x="3316" y="214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21272" name="Text Box 103"/>
              <p:cNvSpPr txBox="1">
                <a:spLocks noChangeArrowheads="1"/>
              </p:cNvSpPr>
              <p:nvPr/>
            </p:nvSpPr>
            <p:spPr bwMode="auto">
              <a:xfrm>
                <a:off x="3316" y="23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21273" name="Text Box 104"/>
              <p:cNvSpPr txBox="1">
                <a:spLocks noChangeArrowheads="1"/>
              </p:cNvSpPr>
              <p:nvPr/>
            </p:nvSpPr>
            <p:spPr bwMode="auto">
              <a:xfrm>
                <a:off x="3316" y="26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21274" name="Text Box 105"/>
              <p:cNvSpPr txBox="1">
                <a:spLocks noChangeArrowheads="1"/>
              </p:cNvSpPr>
              <p:nvPr/>
            </p:nvSpPr>
            <p:spPr bwMode="auto">
              <a:xfrm>
                <a:off x="3316" y="29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221275" name="Text Box 110"/>
              <p:cNvSpPr txBox="1">
                <a:spLocks noChangeArrowheads="1"/>
              </p:cNvSpPr>
              <p:nvPr/>
            </p:nvSpPr>
            <p:spPr bwMode="auto">
              <a:xfrm>
                <a:off x="3268" y="35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</p:grpSp>
      </p:grpSp>
      <p:grpSp>
        <p:nvGrpSpPr>
          <p:cNvPr id="490650" name="Group 154"/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488" y="843"/>
            <a:chExt cx="898" cy="3180"/>
          </a:xfrm>
        </p:grpSpPr>
        <p:grpSp>
          <p:nvGrpSpPr>
            <p:cNvPr id="221232" name="Group 153"/>
            <p:cNvGrpSpPr>
              <a:grpSpLocks/>
            </p:cNvGrpSpPr>
            <p:nvPr/>
          </p:nvGrpSpPr>
          <p:grpSpPr bwMode="auto">
            <a:xfrm>
              <a:off x="3738" y="843"/>
              <a:ext cx="648" cy="3180"/>
              <a:chOff x="3738" y="843"/>
              <a:chExt cx="648" cy="3180"/>
            </a:xfrm>
          </p:grpSpPr>
          <p:sp>
            <p:nvSpPr>
              <p:cNvPr id="221245" name="Rectangle 122"/>
              <p:cNvSpPr>
                <a:spLocks noChangeArrowheads="1"/>
              </p:cNvSpPr>
              <p:nvPr/>
            </p:nvSpPr>
            <p:spPr bwMode="auto">
              <a:xfrm>
                <a:off x="3750" y="843"/>
                <a:ext cx="624" cy="31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8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1246" name="Line 123"/>
              <p:cNvSpPr>
                <a:spLocks noChangeShapeType="1"/>
              </p:cNvSpPr>
              <p:nvPr/>
            </p:nvSpPr>
            <p:spPr bwMode="auto">
              <a:xfrm>
                <a:off x="3762" y="108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47" name="Line 124"/>
              <p:cNvSpPr>
                <a:spLocks noChangeShapeType="1"/>
              </p:cNvSpPr>
              <p:nvPr/>
            </p:nvSpPr>
            <p:spPr bwMode="auto">
              <a:xfrm>
                <a:off x="3762" y="134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48" name="Line 125"/>
              <p:cNvSpPr>
                <a:spLocks noChangeShapeType="1"/>
              </p:cNvSpPr>
              <p:nvPr/>
            </p:nvSpPr>
            <p:spPr bwMode="auto">
              <a:xfrm>
                <a:off x="3762" y="160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49" name="Line 126"/>
              <p:cNvSpPr>
                <a:spLocks noChangeShapeType="1"/>
              </p:cNvSpPr>
              <p:nvPr/>
            </p:nvSpPr>
            <p:spPr bwMode="auto">
              <a:xfrm>
                <a:off x="3762" y="18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0" name="Line 127"/>
              <p:cNvSpPr>
                <a:spLocks noChangeShapeType="1"/>
              </p:cNvSpPr>
              <p:nvPr/>
            </p:nvSpPr>
            <p:spPr bwMode="auto">
              <a:xfrm>
                <a:off x="3762" y="23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1" name="Line 128"/>
              <p:cNvSpPr>
                <a:spLocks noChangeShapeType="1"/>
              </p:cNvSpPr>
              <p:nvPr/>
            </p:nvSpPr>
            <p:spPr bwMode="auto">
              <a:xfrm>
                <a:off x="3762" y="28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2" name="Line 129"/>
              <p:cNvSpPr>
                <a:spLocks noChangeShapeType="1"/>
              </p:cNvSpPr>
              <p:nvPr/>
            </p:nvSpPr>
            <p:spPr bwMode="auto">
              <a:xfrm>
                <a:off x="3762" y="315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3" name="Line 130"/>
              <p:cNvSpPr>
                <a:spLocks noChangeShapeType="1"/>
              </p:cNvSpPr>
              <p:nvPr/>
            </p:nvSpPr>
            <p:spPr bwMode="auto">
              <a:xfrm>
                <a:off x="3762" y="264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4" name="Line 131"/>
              <p:cNvSpPr>
                <a:spLocks noChangeShapeType="1"/>
              </p:cNvSpPr>
              <p:nvPr/>
            </p:nvSpPr>
            <p:spPr bwMode="auto">
              <a:xfrm>
                <a:off x="3762" y="212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55" name="Text Box 132"/>
              <p:cNvSpPr txBox="1">
                <a:spLocks noChangeArrowheads="1"/>
              </p:cNvSpPr>
              <p:nvPr/>
            </p:nvSpPr>
            <p:spPr bwMode="auto">
              <a:xfrm>
                <a:off x="3981" y="852"/>
                <a:ext cx="221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221256" name="Text Box 133"/>
              <p:cNvSpPr txBox="1">
                <a:spLocks noChangeArrowheads="1"/>
              </p:cNvSpPr>
              <p:nvPr/>
            </p:nvSpPr>
            <p:spPr bwMode="auto">
              <a:xfrm>
                <a:off x="3981" y="1361"/>
                <a:ext cx="185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221257" name="Text Box 134"/>
              <p:cNvSpPr txBox="1">
                <a:spLocks noChangeArrowheads="1"/>
              </p:cNvSpPr>
              <p:nvPr/>
            </p:nvSpPr>
            <p:spPr bwMode="auto">
              <a:xfrm>
                <a:off x="3981" y="1616"/>
                <a:ext cx="203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21258" name="Text Box 135"/>
              <p:cNvSpPr txBox="1">
                <a:spLocks noChangeArrowheads="1"/>
              </p:cNvSpPr>
              <p:nvPr/>
            </p:nvSpPr>
            <p:spPr bwMode="auto">
              <a:xfrm>
                <a:off x="3963" y="1887"/>
                <a:ext cx="194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21259" name="Text Box 136"/>
              <p:cNvSpPr txBox="1">
                <a:spLocks noChangeArrowheads="1"/>
              </p:cNvSpPr>
              <p:nvPr/>
            </p:nvSpPr>
            <p:spPr bwMode="auto">
              <a:xfrm>
                <a:off x="3978" y="2146"/>
                <a:ext cx="238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10800" rIns="90000" bIns="10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\0</a:t>
                </a:r>
                <a:endPara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1260" name="Text Box 137"/>
              <p:cNvSpPr txBox="1">
                <a:spLocks noChangeArrowheads="1"/>
              </p:cNvSpPr>
              <p:nvPr/>
            </p:nvSpPr>
            <p:spPr bwMode="auto">
              <a:xfrm>
                <a:off x="3993" y="109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221261" name="Line 138"/>
              <p:cNvSpPr>
                <a:spLocks noChangeShapeType="1"/>
              </p:cNvSpPr>
              <p:nvPr/>
            </p:nvSpPr>
            <p:spPr bwMode="auto">
              <a:xfrm>
                <a:off x="3738" y="338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21262" name="Line 139"/>
              <p:cNvSpPr>
                <a:spLocks noChangeShapeType="1"/>
              </p:cNvSpPr>
              <p:nvPr/>
            </p:nvSpPr>
            <p:spPr bwMode="auto">
              <a:xfrm>
                <a:off x="3747" y="378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</p:grpSp>
        <p:grpSp>
          <p:nvGrpSpPr>
            <p:cNvPr id="221233" name="Group 152"/>
            <p:cNvGrpSpPr>
              <a:grpSpLocks/>
            </p:cNvGrpSpPr>
            <p:nvPr/>
          </p:nvGrpSpPr>
          <p:grpSpPr bwMode="auto">
            <a:xfrm>
              <a:off x="3488" y="852"/>
              <a:ext cx="276" cy="3142"/>
              <a:chOff x="3488" y="852"/>
              <a:chExt cx="276" cy="3142"/>
            </a:xfrm>
          </p:grpSpPr>
          <p:sp>
            <p:nvSpPr>
              <p:cNvPr id="221234" name="Text Box 141"/>
              <p:cNvSpPr txBox="1">
                <a:spLocks noChangeArrowheads="1"/>
              </p:cNvSpPr>
              <p:nvPr/>
            </p:nvSpPr>
            <p:spPr bwMode="auto">
              <a:xfrm>
                <a:off x="3536" y="85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1235" name="Text Box 142"/>
              <p:cNvSpPr txBox="1">
                <a:spLocks noChangeArrowheads="1"/>
              </p:cNvSpPr>
              <p:nvPr/>
            </p:nvSpPr>
            <p:spPr bwMode="auto">
              <a:xfrm>
                <a:off x="3536" y="110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21236" name="Text Box 143"/>
              <p:cNvSpPr txBox="1">
                <a:spLocks noChangeArrowheads="1"/>
              </p:cNvSpPr>
              <p:nvPr/>
            </p:nvSpPr>
            <p:spPr bwMode="auto">
              <a:xfrm>
                <a:off x="3536" y="13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1237" name="Text Box 144"/>
              <p:cNvSpPr txBox="1">
                <a:spLocks noChangeArrowheads="1"/>
              </p:cNvSpPr>
              <p:nvPr/>
            </p:nvSpPr>
            <p:spPr bwMode="auto">
              <a:xfrm>
                <a:off x="3536" y="16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21238" name="Text Box 145"/>
              <p:cNvSpPr txBox="1">
                <a:spLocks noChangeArrowheads="1"/>
              </p:cNvSpPr>
              <p:nvPr/>
            </p:nvSpPr>
            <p:spPr bwMode="auto">
              <a:xfrm>
                <a:off x="3536" y="18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21239" name="Text Box 146"/>
              <p:cNvSpPr txBox="1">
                <a:spLocks noChangeArrowheads="1"/>
              </p:cNvSpPr>
              <p:nvPr/>
            </p:nvSpPr>
            <p:spPr bwMode="auto">
              <a:xfrm>
                <a:off x="3536" y="21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21240" name="Text Box 147"/>
              <p:cNvSpPr txBox="1">
                <a:spLocks noChangeArrowheads="1"/>
              </p:cNvSpPr>
              <p:nvPr/>
            </p:nvSpPr>
            <p:spPr bwMode="auto">
              <a:xfrm>
                <a:off x="3536" y="23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21241" name="Text Box 148"/>
              <p:cNvSpPr txBox="1">
                <a:spLocks noChangeArrowheads="1"/>
              </p:cNvSpPr>
              <p:nvPr/>
            </p:nvSpPr>
            <p:spPr bwMode="auto">
              <a:xfrm>
                <a:off x="3536" y="26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21242" name="Text Box 149"/>
              <p:cNvSpPr txBox="1">
                <a:spLocks noChangeArrowheads="1"/>
              </p:cNvSpPr>
              <p:nvPr/>
            </p:nvSpPr>
            <p:spPr bwMode="auto">
              <a:xfrm>
                <a:off x="3536" y="28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21243" name="Text Box 150"/>
              <p:cNvSpPr txBox="1">
                <a:spLocks noChangeArrowheads="1"/>
              </p:cNvSpPr>
              <p:nvPr/>
            </p:nvSpPr>
            <p:spPr bwMode="auto">
              <a:xfrm>
                <a:off x="3536" y="31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221244" name="Text Box 151"/>
              <p:cNvSpPr txBox="1">
                <a:spLocks noChangeArrowheads="1"/>
              </p:cNvSpPr>
              <p:nvPr/>
            </p:nvSpPr>
            <p:spPr bwMode="auto">
              <a:xfrm>
                <a:off x="3488" y="37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24</a:t>
                </a:r>
              </a:p>
            </p:txBody>
          </p:sp>
        </p:grpSp>
      </p:grpSp>
      <p:grpSp>
        <p:nvGrpSpPr>
          <p:cNvPr id="490692" name="Group 196"/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195" y="817"/>
            <a:chExt cx="898" cy="3180"/>
          </a:xfrm>
        </p:grpSpPr>
        <p:grpSp>
          <p:nvGrpSpPr>
            <p:cNvPr id="221197" name="Group 195"/>
            <p:cNvGrpSpPr>
              <a:grpSpLocks/>
            </p:cNvGrpSpPr>
            <p:nvPr/>
          </p:nvGrpSpPr>
          <p:grpSpPr bwMode="auto">
            <a:xfrm>
              <a:off x="3195" y="817"/>
              <a:ext cx="898" cy="3180"/>
              <a:chOff x="3195" y="817"/>
              <a:chExt cx="898" cy="3180"/>
            </a:xfrm>
          </p:grpSpPr>
          <p:grpSp>
            <p:nvGrpSpPr>
              <p:cNvPr id="221201" name="Group 194"/>
              <p:cNvGrpSpPr>
                <a:grpSpLocks/>
              </p:cNvGrpSpPr>
              <p:nvPr/>
            </p:nvGrpSpPr>
            <p:grpSpPr bwMode="auto">
              <a:xfrm>
                <a:off x="3445" y="817"/>
                <a:ext cx="648" cy="3180"/>
                <a:chOff x="3445" y="817"/>
                <a:chExt cx="648" cy="3180"/>
              </a:xfrm>
            </p:grpSpPr>
            <p:sp>
              <p:nvSpPr>
                <p:cNvPr id="22121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457" y="817"/>
                  <a:ext cx="624" cy="31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>
                    <a:solidFill>
                      <a:srgbClr val="8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1215" name="Line 158"/>
                <p:cNvSpPr>
                  <a:spLocks noChangeShapeType="1"/>
                </p:cNvSpPr>
                <p:nvPr/>
              </p:nvSpPr>
              <p:spPr bwMode="auto">
                <a:xfrm>
                  <a:off x="3469" y="1057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16" name="Line 159"/>
                <p:cNvSpPr>
                  <a:spLocks noChangeShapeType="1"/>
                </p:cNvSpPr>
                <p:nvPr/>
              </p:nvSpPr>
              <p:spPr bwMode="auto">
                <a:xfrm>
                  <a:off x="3469" y="1316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17" name="Line 160"/>
                <p:cNvSpPr>
                  <a:spLocks noChangeShapeType="1"/>
                </p:cNvSpPr>
                <p:nvPr/>
              </p:nvSpPr>
              <p:spPr bwMode="auto">
                <a:xfrm>
                  <a:off x="3469" y="1576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18" name="Line 161"/>
                <p:cNvSpPr>
                  <a:spLocks noChangeShapeType="1"/>
                </p:cNvSpPr>
                <p:nvPr/>
              </p:nvSpPr>
              <p:spPr bwMode="auto">
                <a:xfrm>
                  <a:off x="3469" y="1835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19" name="Line 162"/>
                <p:cNvSpPr>
                  <a:spLocks noChangeShapeType="1"/>
                </p:cNvSpPr>
                <p:nvPr/>
              </p:nvSpPr>
              <p:spPr bwMode="auto">
                <a:xfrm>
                  <a:off x="3469" y="235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20" name="Line 163"/>
                <p:cNvSpPr>
                  <a:spLocks noChangeShapeType="1"/>
                </p:cNvSpPr>
                <p:nvPr/>
              </p:nvSpPr>
              <p:spPr bwMode="auto">
                <a:xfrm>
                  <a:off x="3469" y="2873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21" name="Line 164"/>
                <p:cNvSpPr>
                  <a:spLocks noChangeShapeType="1"/>
                </p:cNvSpPr>
                <p:nvPr/>
              </p:nvSpPr>
              <p:spPr bwMode="auto">
                <a:xfrm>
                  <a:off x="3469" y="3133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22" name="Line 165"/>
                <p:cNvSpPr>
                  <a:spLocks noChangeShapeType="1"/>
                </p:cNvSpPr>
                <p:nvPr/>
              </p:nvSpPr>
              <p:spPr bwMode="auto">
                <a:xfrm>
                  <a:off x="3469" y="261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23" name="Line 166"/>
                <p:cNvSpPr>
                  <a:spLocks noChangeShapeType="1"/>
                </p:cNvSpPr>
                <p:nvPr/>
              </p:nvSpPr>
              <p:spPr bwMode="auto">
                <a:xfrm>
                  <a:off x="3469" y="2095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2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688" y="826"/>
                  <a:ext cx="221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221225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3688" y="1335"/>
                  <a:ext cx="185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r</a:t>
                  </a:r>
                </a:p>
              </p:txBody>
            </p:sp>
            <p:sp>
              <p:nvSpPr>
                <p:cNvPr id="221226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688" y="1590"/>
                  <a:ext cx="203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221227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3670" y="1861"/>
                  <a:ext cx="194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221228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3667" y="3147"/>
                  <a:ext cx="238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10800" rIns="90000" bIns="10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FF3300"/>
                      </a:solidFill>
                      <a:ea typeface="宋体" panose="02010600030101010101" pitchFamily="2" charset="-122"/>
                    </a:rPr>
                    <a:t>\0</a:t>
                  </a:r>
                  <a:endParaRPr lang="en-US" altLang="zh-CN" sz="2000">
                    <a:solidFill>
                      <a:srgbClr val="0000FF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122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3700" y="1071"/>
                  <a:ext cx="203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221230" name="Line 173"/>
                <p:cNvSpPr>
                  <a:spLocks noChangeShapeType="1"/>
                </p:cNvSpPr>
                <p:nvPr/>
              </p:nvSpPr>
              <p:spPr bwMode="auto">
                <a:xfrm>
                  <a:off x="3445" y="336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  <p:sp>
              <p:nvSpPr>
                <p:cNvPr id="221231" name="Line 174"/>
                <p:cNvSpPr>
                  <a:spLocks noChangeShapeType="1"/>
                </p:cNvSpPr>
                <p:nvPr/>
              </p:nvSpPr>
              <p:spPr bwMode="auto">
                <a:xfrm>
                  <a:off x="3454" y="3757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b="1">
                    <a:solidFill>
                      <a:srgbClr val="993366"/>
                    </a:solidFill>
                  </a:endParaRPr>
                </a:p>
              </p:txBody>
            </p:sp>
          </p:grpSp>
          <p:grpSp>
            <p:nvGrpSpPr>
              <p:cNvPr id="221202" name="Group 193"/>
              <p:cNvGrpSpPr>
                <a:grpSpLocks/>
              </p:cNvGrpSpPr>
              <p:nvPr/>
            </p:nvGrpSpPr>
            <p:grpSpPr bwMode="auto">
              <a:xfrm>
                <a:off x="3195" y="826"/>
                <a:ext cx="276" cy="3142"/>
                <a:chOff x="3195" y="826"/>
                <a:chExt cx="276" cy="3142"/>
              </a:xfrm>
            </p:grpSpPr>
            <p:sp>
              <p:nvSpPr>
                <p:cNvPr id="221203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3243" y="82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21204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3243" y="107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2120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3243" y="133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2120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3243" y="158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21207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3243" y="18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221208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3243" y="209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22120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243" y="234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221210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243" y="259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7</a:t>
                  </a:r>
                </a:p>
              </p:txBody>
            </p:sp>
            <p:sp>
              <p:nvSpPr>
                <p:cNvPr id="2212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243" y="28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2212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243" y="310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9</a:t>
                  </a:r>
                </a:p>
              </p:txBody>
            </p:sp>
            <p:sp>
              <p:nvSpPr>
                <p:cNvPr id="221213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3195" y="3718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24</a:t>
                  </a:r>
                </a:p>
              </p:txBody>
            </p:sp>
          </p:grpSp>
        </p:grpSp>
        <p:sp>
          <p:nvSpPr>
            <p:cNvPr id="221198" name="Text Box 187"/>
            <p:cNvSpPr txBox="1">
              <a:spLocks noChangeArrowheads="1"/>
            </p:cNvSpPr>
            <p:nvPr/>
          </p:nvSpPr>
          <p:spPr bwMode="auto">
            <a:xfrm>
              <a:off x="3679" y="2384"/>
              <a:ext cx="23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1199" name="Text Box 188"/>
            <p:cNvSpPr txBox="1">
              <a:spLocks noChangeArrowheads="1"/>
            </p:cNvSpPr>
            <p:nvPr/>
          </p:nvSpPr>
          <p:spPr bwMode="auto">
            <a:xfrm>
              <a:off x="3688" y="2641"/>
              <a:ext cx="205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21200" name="Text Box 189"/>
            <p:cNvSpPr txBox="1">
              <a:spLocks noChangeArrowheads="1"/>
            </p:cNvSpPr>
            <p:nvPr/>
          </p:nvSpPr>
          <p:spPr bwMode="auto">
            <a:xfrm>
              <a:off x="3697" y="2915"/>
              <a:ext cx="205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</p:grpSp>
      <p:sp>
        <p:nvSpPr>
          <p:cNvPr id="1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7442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0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5" grpId="0" animBg="1" autoUpdateAnimBg="0"/>
      <p:bldP spid="49050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55638" y="681038"/>
            <a:ext cx="802640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字符串比较函数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strcmp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+mn-ea"/>
                <a:ea typeface="+mn-ea"/>
              </a:rPr>
              <a:t>strcmp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字符串1,字符串2)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功能：比较两个字符串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比较规则：对两串从左向右逐个字符比较（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ASCII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码），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      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直到遇到不同字符或‘\0’为止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返回值：返回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型整数。</a:t>
            </a: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其值是</a:t>
            </a:r>
            <a:r>
              <a:rPr kumimoji="0"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ASCII</a:t>
            </a: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码的差值</a:t>
            </a:r>
            <a:r>
              <a:rPr kumimoji="0" lang="zh-CN" altLang="en-US" sz="2400" dirty="0">
                <a:solidFill>
                  <a:srgbClr val="003366"/>
                </a:solidFill>
                <a:latin typeface="+mn-ea"/>
                <a:ea typeface="+mn-ea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a.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&lt;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  <a:latin typeface="+mn-ea"/>
                <a:ea typeface="+mn-ea"/>
              </a:rPr>
              <a:t>负整数</a:t>
            </a:r>
            <a:endParaRPr lang="zh-CN" altLang="en-US" sz="2000" dirty="0">
              <a:solidFill>
                <a:srgbClr val="3366FF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b.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&gt;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  <a:latin typeface="+mn-ea"/>
                <a:ea typeface="+mn-ea"/>
              </a:rPr>
              <a:t>正整数</a:t>
            </a:r>
            <a:endParaRPr lang="zh-CN" altLang="en-US" sz="2000" dirty="0">
              <a:solidFill>
                <a:srgbClr val="3366FF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c.  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若字符串1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==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 字符串2， 返回</a:t>
            </a:r>
            <a:r>
              <a:rPr lang="zh-CN" altLang="zh-CN" sz="2000" dirty="0">
                <a:solidFill>
                  <a:srgbClr val="3366FF"/>
                </a:solidFill>
                <a:latin typeface="+mn-ea"/>
                <a:ea typeface="+mn-ea"/>
              </a:rPr>
              <a:t>零</a:t>
            </a:r>
            <a:endParaRPr lang="zh-CN" altLang="en-US" sz="2000" dirty="0">
              <a:solidFill>
                <a:srgbClr val="3366FF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说明：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字符串比较不能用“==”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,必须用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strcmp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              虽然编译无错，但结果不对 </a:t>
            </a:r>
          </a:p>
        </p:txBody>
      </p:sp>
      <p:sp>
        <p:nvSpPr>
          <p:cNvPr id="492552" name="Text Box 8"/>
          <p:cNvSpPr txBox="1">
            <a:spLocks noChangeArrowheads="1"/>
          </p:cNvSpPr>
          <p:nvPr/>
        </p:nvSpPr>
        <p:spPr bwMode="auto">
          <a:xfrm>
            <a:off x="2784475" y="5029200"/>
            <a:ext cx="3883025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if(str1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==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str2) printf(“yes”);</a:t>
            </a:r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1967200" y="4909771"/>
            <a:ext cx="764600" cy="73574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3300"/>
                </a:solidFill>
                <a:latin typeface="+mn-ea"/>
                <a:ea typeface="+mn-ea"/>
              </a:rPr>
              <a:t>错</a:t>
            </a:r>
          </a:p>
        </p:txBody>
      </p:sp>
      <p:sp>
        <p:nvSpPr>
          <p:cNvPr id="492554" name="Text Box 10"/>
          <p:cNvSpPr txBox="1">
            <a:spLocks noChangeArrowheads="1"/>
          </p:cNvSpPr>
          <p:nvPr/>
        </p:nvSpPr>
        <p:spPr bwMode="auto">
          <a:xfrm>
            <a:off x="1982788" y="5857875"/>
            <a:ext cx="528955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if(strcmp(str1,str2)==0)  printf(“yes”);</a:t>
            </a:r>
          </a:p>
        </p:txBody>
      </p:sp>
      <p:sp>
        <p:nvSpPr>
          <p:cNvPr id="492555" name="Oval 11"/>
          <p:cNvSpPr>
            <a:spLocks noChangeArrowheads="1"/>
          </p:cNvSpPr>
          <p:nvPr/>
        </p:nvSpPr>
        <p:spPr bwMode="auto">
          <a:xfrm>
            <a:off x="7355175" y="5736858"/>
            <a:ext cx="764600" cy="73574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3300"/>
                </a:solidFill>
                <a:latin typeface="+mn-ea"/>
                <a:ea typeface="+mn-ea"/>
              </a:rPr>
              <a:t>对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6562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uiExpand="1" build="p" bldLvl="4" autoUpdateAnimBg="0"/>
      <p:bldP spid="492552" grpId="0" animBg="1" autoUpdateAnimBg="0"/>
      <p:bldP spid="492553" grpId="0" animBg="1" autoUpdateAnimBg="0"/>
      <p:bldP spid="492554" grpId="0" animBg="1" autoUpdateAnimBg="0"/>
      <p:bldP spid="49255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9" name="Text Box 8"/>
          <p:cNvSpPr txBox="1">
            <a:spLocks noChangeArrowheads="1"/>
          </p:cNvSpPr>
          <p:nvPr/>
        </p:nvSpPr>
        <p:spPr bwMode="auto">
          <a:xfrm>
            <a:off x="1949450" y="574111"/>
            <a:ext cx="6430263" cy="4141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例：字符比较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  )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i,j,k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char  a1[  ]=“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wuhan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”,  a2[  ]=“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beijing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 ;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strcmp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(a1,a2); 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j=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strcmp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(“china”, 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korea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”);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k=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strcmp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(a2, 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beijing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” );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=%d\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nj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=%d\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nk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=%d\ n”,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i,j,k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3160713" y="4773613"/>
            <a:ext cx="3801041" cy="1636923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0000"/>
                </a:solidFill>
                <a:latin typeface="+mn-ea"/>
                <a:ea typeface="+mn-ea"/>
              </a:rPr>
              <a:t>运行结果：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i=21     i=w-b=119-98=21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j=-8     j=c-k=99-107=-8 </a:t>
            </a:r>
          </a:p>
          <a:p>
            <a:pPr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k=0     k=b-b=98-98=0</a:t>
            </a:r>
            <a:endParaRPr lang="en-US" altLang="zh-CN" sz="2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53260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-180528" y="407006"/>
            <a:ext cx="77597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字符串长度函数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strlen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+mn-ea"/>
                <a:ea typeface="+mn-ea"/>
              </a:rPr>
              <a:t>strlen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字符数组)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功能：计算字符串长度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ea typeface="+mn-ea"/>
              </a:rPr>
              <a:t>返值：返回字符串实际长度，</a:t>
            </a:r>
            <a:r>
              <a:rPr lang="zh-CN" altLang="zh-CN" sz="2000" dirty="0">
                <a:solidFill>
                  <a:srgbClr val="FF3300"/>
                </a:solidFill>
                <a:latin typeface="+mn-ea"/>
                <a:ea typeface="+mn-ea"/>
              </a:rPr>
              <a:t>不包括‘\0’在内</a:t>
            </a:r>
            <a:endParaRPr lang="zh-CN" altLang="en-US" sz="20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560834" y="2056418"/>
            <a:ext cx="8373103" cy="1571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对于以下字符串，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strlen(s)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的值为：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（1）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char  s[10]={‘A’,‘\0’,‘B’,‘C’,‘\0’,‘D’};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char  s[ ]=“\t\v\\\0will\n”;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char  s[ ]=“\x69\082\n”; 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5113784" y="3147031"/>
            <a:ext cx="1978725" cy="463846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FF3300"/>
                </a:solidFill>
                <a:latin typeface="+mn-ea"/>
                <a:ea typeface="+mn-ea"/>
              </a:rPr>
              <a:t>答案：1   3   1</a:t>
            </a:r>
            <a:endParaRPr lang="en-US" altLang="zh-CN" sz="240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168847" y="3864302"/>
            <a:ext cx="6899944" cy="27167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例：测试字符串长度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  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 a1[10]=“ china” 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(“%d\ n”,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strlen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(a1));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(“%d\ n”,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strlen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beijing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\ 0wuhan”));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5377309" y="3889981"/>
            <a:ext cx="1990725" cy="969962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0000"/>
                </a:solidFill>
                <a:latin typeface="+mn-ea"/>
                <a:ea typeface="+mn-ea"/>
              </a:rPr>
              <a:t>运行结果：</a:t>
            </a: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5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               7</a:t>
            </a:r>
            <a:endParaRPr lang="en-US" altLang="zh-CN" sz="2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6630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 autoUpdateAnimBg="0"/>
      <p:bldP spid="496649" grpId="0" animBg="1" autoUpdateAnimBg="0"/>
      <p:bldP spid="496650" grpId="0" animBg="1" autoUpdateAnimBg="0"/>
      <p:bldP spid="49665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大写字母转换成小写字母函数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strlwr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strlwr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小写字母转换成大写字母函数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strupr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格式：</a:t>
            </a:r>
            <a:r>
              <a:rPr lang="en-US" altLang="zh-CN" sz="2000" dirty="0" err="1">
                <a:solidFill>
                  <a:srgbClr val="33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strupr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</a:t>
            </a:r>
            <a:r>
              <a:rPr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467544" y="2476181"/>
            <a:ext cx="8363485" cy="2347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例：字符转换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main(   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char  a1[6]=“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CHinA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”, a2[ ]=“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wuHAn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 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(“%s\ n”,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strlwr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(a1)); 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(“%s\ n”,</a:t>
            </a:r>
            <a:r>
              <a:rPr kumimoji="0"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strupr</a:t>
            </a: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(a2));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5603875" y="4881563"/>
            <a:ext cx="2971800" cy="9461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r>
              <a:rPr kumimoji="0"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china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WUHAN 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9311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 autoUpdateAnimBg="0"/>
      <p:bldP spid="49869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1" name="Text Box 8"/>
          <p:cNvSpPr txBox="1">
            <a:spLocks noChangeArrowheads="1"/>
          </p:cNvSpPr>
          <p:nvPr/>
        </p:nvSpPr>
        <p:spPr bwMode="auto">
          <a:xfrm>
            <a:off x="222250" y="822325"/>
            <a:ext cx="87249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6.8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输入一行字符，统计其中的单词个数，单词间空格分开。</a:t>
            </a: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222250" y="1844824"/>
            <a:ext cx="8769350" cy="3235325"/>
          </a:xfrm>
          <a:prstGeom prst="rect">
            <a:avLst/>
          </a:prstGeom>
          <a:solidFill>
            <a:srgbClr val="FFCC99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50900" indent="-850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6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6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7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分析：根据题目要求，可以用一个字符数组来存储输入的这行字符。要统计其中单词数，就是判断该字符数组中的各个字符，如果出现非空格字符，且其前一个字符为空格，则新单词开始，计数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num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加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</a:p>
          <a:p>
            <a:pPr fontAlgn="base">
              <a:spcAft>
                <a:spcPct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但这在第一个单词出现时有点特殊，因为第一个单词前面可能没有空格，因此在程序里我们可以人为加上一个标志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word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，并初始化为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。该标志指示前一个字符是否是空格，如果该标志值为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则表示前一个字符为空格。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5010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743599" y="1725951"/>
            <a:ext cx="7759700" cy="78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定义方式： </a:t>
            </a:r>
            <a:r>
              <a:rPr lang="zh-CN" altLang="en-US" sz="2400" dirty="0">
                <a:solidFill>
                  <a:srgbClr val="3366FF"/>
                </a:solidFill>
                <a:latin typeface="+mn-ea"/>
                <a:ea typeface="+mn-ea"/>
              </a:rPr>
              <a:t>数据类型  数组名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常量</a:t>
            </a:r>
            <a:r>
              <a:rPr lang="zh-CN" altLang="en-US" sz="2400" dirty="0">
                <a:solidFill>
                  <a:srgbClr val="3366FF"/>
                </a:solidFill>
                <a:latin typeface="+mn-ea"/>
                <a:ea typeface="+mn-ea"/>
              </a:rPr>
              <a:t>表达式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</a:t>
            </a:r>
            <a:r>
              <a:rPr lang="zh-CN" altLang="en-US" sz="2400" dirty="0">
                <a:solidFill>
                  <a:srgbClr val="3366FF"/>
                </a:solidFill>
                <a:latin typeface="+mn-ea"/>
                <a:ea typeface="+mn-ea"/>
              </a:rPr>
              <a:t>；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655638" y="2354263"/>
            <a:ext cx="77597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a[6];</a:t>
            </a:r>
          </a:p>
        </p:txBody>
      </p:sp>
      <p:sp>
        <p:nvSpPr>
          <p:cNvPr id="424972" name="AutoShape 12"/>
          <p:cNvSpPr>
            <a:spLocks noChangeArrowheads="1"/>
          </p:cNvSpPr>
          <p:nvPr/>
        </p:nvSpPr>
        <p:spPr bwMode="auto">
          <a:xfrm>
            <a:off x="4210154" y="2473177"/>
            <a:ext cx="1720641" cy="463846"/>
          </a:xfrm>
          <a:prstGeom prst="wedgeRectCallout">
            <a:avLst>
              <a:gd name="adj1" fmla="val 32310"/>
              <a:gd name="adj2" fmla="val -119551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合法标识符</a:t>
            </a:r>
          </a:p>
        </p:txBody>
      </p:sp>
      <p:sp>
        <p:nvSpPr>
          <p:cNvPr id="424973" name="AutoShape 13"/>
          <p:cNvSpPr>
            <a:spLocks noChangeArrowheads="1"/>
          </p:cNvSpPr>
          <p:nvPr/>
        </p:nvSpPr>
        <p:spPr bwMode="auto">
          <a:xfrm>
            <a:off x="7077075" y="439738"/>
            <a:ext cx="2066925" cy="860425"/>
          </a:xfrm>
          <a:prstGeom prst="wedgeRectCallout">
            <a:avLst>
              <a:gd name="adj1" fmla="val -74963"/>
              <a:gd name="adj2" fmla="val 113102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表示元素个数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下标从</a:t>
            </a:r>
            <a:r>
              <a:rPr kumimoji="1" lang="en-US" altLang="zh-CN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开始</a:t>
            </a:r>
          </a:p>
        </p:txBody>
      </p:sp>
      <p:sp>
        <p:nvSpPr>
          <p:cNvPr id="424974" name="AutoShape 14"/>
          <p:cNvSpPr>
            <a:spLocks noChangeArrowheads="1"/>
          </p:cNvSpPr>
          <p:nvPr/>
        </p:nvSpPr>
        <p:spPr bwMode="auto">
          <a:xfrm>
            <a:off x="6199188" y="2566879"/>
            <a:ext cx="2677634" cy="1571842"/>
          </a:xfrm>
          <a:prstGeom prst="wedgeRectCallout">
            <a:avLst>
              <a:gd name="adj1" fmla="val 8995"/>
              <a:gd name="adj2" fmla="val -77144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[ ]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: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数组运算符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单目运算符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优先级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(1)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，左结合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不能用</a:t>
            </a:r>
            <a:r>
              <a:rPr kumimoji="1" lang="en-US" altLang="zh-CN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( )</a:t>
            </a:r>
          </a:p>
        </p:txBody>
      </p:sp>
      <p:grpSp>
        <p:nvGrpSpPr>
          <p:cNvPr id="424975" name="Group 15"/>
          <p:cNvGrpSpPr>
            <a:grpSpLocks/>
          </p:cNvGrpSpPr>
          <p:nvPr/>
        </p:nvGrpSpPr>
        <p:grpSpPr bwMode="auto">
          <a:xfrm>
            <a:off x="2761321" y="3230563"/>
            <a:ext cx="2604428" cy="2387600"/>
            <a:chOff x="1421" y="2427"/>
            <a:chExt cx="1705" cy="1504"/>
          </a:xfrm>
        </p:grpSpPr>
        <p:grpSp>
          <p:nvGrpSpPr>
            <p:cNvPr id="190481" name="Group 16"/>
            <p:cNvGrpSpPr>
              <a:grpSpLocks/>
            </p:cNvGrpSpPr>
            <p:nvPr/>
          </p:nvGrpSpPr>
          <p:grpSpPr bwMode="auto">
            <a:xfrm>
              <a:off x="1937" y="2479"/>
              <a:ext cx="1189" cy="1452"/>
              <a:chOff x="1620" y="864"/>
              <a:chExt cx="1528" cy="1452"/>
            </a:xfrm>
          </p:grpSpPr>
          <p:sp>
            <p:nvSpPr>
              <p:cNvPr id="190484" name="Rectangle 17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90485" name="Line 18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0486" name="Text Box 19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  <a:ea typeface="+mn-ea"/>
                  </a:rPr>
                  <a:t>a[0]</a:t>
                </a:r>
              </a:p>
            </p:txBody>
          </p:sp>
          <p:sp>
            <p:nvSpPr>
              <p:cNvPr id="190487" name="Line 20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0488" name="Line 21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0489" name="Line 22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0490" name="Text Box 23"/>
              <p:cNvSpPr txBox="1">
                <a:spLocks noChangeArrowheads="1"/>
              </p:cNvSpPr>
              <p:nvPr/>
            </p:nvSpPr>
            <p:spPr bwMode="auto">
              <a:xfrm>
                <a:off x="1630" y="887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190491" name="Text Box 24"/>
              <p:cNvSpPr txBox="1">
                <a:spLocks noChangeArrowheads="1"/>
              </p:cNvSpPr>
              <p:nvPr/>
            </p:nvSpPr>
            <p:spPr bwMode="auto">
              <a:xfrm>
                <a:off x="1630" y="1105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190492" name="Text Box 25"/>
              <p:cNvSpPr txBox="1">
                <a:spLocks noChangeArrowheads="1"/>
              </p:cNvSpPr>
              <p:nvPr/>
            </p:nvSpPr>
            <p:spPr bwMode="auto">
              <a:xfrm>
                <a:off x="1630" y="1822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190493" name="Line 26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  <a:latin typeface="+mn-ea"/>
                </a:endParaRPr>
              </a:p>
            </p:txBody>
          </p:sp>
          <p:sp>
            <p:nvSpPr>
              <p:cNvPr id="190494" name="Text Box 27"/>
              <p:cNvSpPr txBox="1">
                <a:spLocks noChangeArrowheads="1"/>
              </p:cNvSpPr>
              <p:nvPr/>
            </p:nvSpPr>
            <p:spPr bwMode="auto">
              <a:xfrm>
                <a:off x="1630" y="2062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190495" name="Text Box 28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a[1]</a:t>
                </a:r>
              </a:p>
            </p:txBody>
          </p:sp>
          <p:sp>
            <p:nvSpPr>
              <p:cNvPr id="190496" name="Text Box 29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5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  <a:ea typeface="+mn-ea"/>
                  </a:rPr>
                  <a:t>a[2]</a:t>
                </a:r>
              </a:p>
            </p:txBody>
          </p:sp>
          <p:sp>
            <p:nvSpPr>
              <p:cNvPr id="190497" name="Text Box 30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5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a[3]</a:t>
                </a:r>
              </a:p>
            </p:txBody>
          </p:sp>
          <p:sp>
            <p:nvSpPr>
              <p:cNvPr id="190498" name="Text Box 31"/>
              <p:cNvSpPr txBox="1">
                <a:spLocks noChangeArrowheads="1"/>
              </p:cNvSpPr>
              <p:nvPr/>
            </p:nvSpPr>
            <p:spPr bwMode="auto">
              <a:xfrm>
                <a:off x="2265" y="1824"/>
                <a:ext cx="5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a[4]</a:t>
                </a:r>
              </a:p>
            </p:txBody>
          </p:sp>
          <p:sp>
            <p:nvSpPr>
              <p:cNvPr id="190499" name="Text Box 32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5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a[5]</a:t>
                </a:r>
              </a:p>
            </p:txBody>
          </p:sp>
          <p:sp>
            <p:nvSpPr>
              <p:cNvPr id="190500" name="Text Box 33"/>
              <p:cNvSpPr txBox="1">
                <a:spLocks noChangeArrowheads="1"/>
              </p:cNvSpPr>
              <p:nvPr/>
            </p:nvSpPr>
            <p:spPr bwMode="auto">
              <a:xfrm>
                <a:off x="1620" y="1294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190501" name="Text Box 34"/>
              <p:cNvSpPr txBox="1">
                <a:spLocks noChangeArrowheads="1"/>
              </p:cNvSpPr>
              <p:nvPr/>
            </p:nvSpPr>
            <p:spPr bwMode="auto">
              <a:xfrm>
                <a:off x="1620" y="1582"/>
                <a:ext cx="26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</p:grpSp>
        <p:sp>
          <p:nvSpPr>
            <p:cNvPr id="190482" name="Line 35"/>
            <p:cNvSpPr>
              <a:spLocks noChangeShapeType="1"/>
            </p:cNvSpPr>
            <p:nvPr/>
          </p:nvSpPr>
          <p:spPr bwMode="auto">
            <a:xfrm>
              <a:off x="1590" y="2578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190483" name="Text Box 36"/>
            <p:cNvSpPr txBox="1">
              <a:spLocks noChangeArrowheads="1"/>
            </p:cNvSpPr>
            <p:nvPr/>
          </p:nvSpPr>
          <p:spPr bwMode="auto">
            <a:xfrm>
              <a:off x="1421" y="2427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</a:p>
          </p:txBody>
        </p:sp>
      </p:grpSp>
      <p:sp>
        <p:nvSpPr>
          <p:cNvPr id="424997" name="AutoShape 37"/>
          <p:cNvSpPr>
            <a:spLocks noChangeArrowheads="1"/>
          </p:cNvSpPr>
          <p:nvPr/>
        </p:nvSpPr>
        <p:spPr bwMode="auto">
          <a:xfrm>
            <a:off x="5365750" y="5643970"/>
            <a:ext cx="3516004" cy="1202510"/>
          </a:xfrm>
          <a:prstGeom prst="wedgeRectCallout">
            <a:avLst>
              <a:gd name="adj1" fmla="val -60713"/>
              <a:gd name="adj2" fmla="val -123056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编译时分配连续内存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内存字节数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=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数组大小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  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每元素的字节</a:t>
            </a:r>
          </a:p>
        </p:txBody>
      </p:sp>
      <p:sp>
        <p:nvSpPr>
          <p:cNvPr id="424998" name="AutoShape 38"/>
          <p:cNvSpPr>
            <a:spLocks noChangeArrowheads="1"/>
          </p:cNvSpPr>
          <p:nvPr/>
        </p:nvSpPr>
        <p:spPr bwMode="auto">
          <a:xfrm>
            <a:off x="207963" y="4530725"/>
            <a:ext cx="3175000" cy="860425"/>
          </a:xfrm>
          <a:prstGeom prst="wedgeRectCallout">
            <a:avLst>
              <a:gd name="adj1" fmla="val 38250"/>
              <a:gd name="adj2" fmla="val -162361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数组名表示内存首地址，是</a:t>
            </a:r>
            <a:r>
              <a:rPr kumimoji="1" lang="zh-CN" altLang="zh-CN" sz="24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地址常量</a:t>
            </a:r>
            <a:endParaRPr kumimoji="1" lang="zh-CN" altLang="en-US" sz="2400" b="1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420938" y="5827713"/>
            <a:ext cx="6253162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+mn-ea"/>
              </a:rPr>
              <a:t>例   </a:t>
            </a:r>
            <a:r>
              <a:rPr kumimoji="1" lang="en-US" altLang="zh-CN" sz="2400" b="1">
                <a:solidFill>
                  <a:srgbClr val="000000"/>
                </a:solidFill>
                <a:latin typeface="+mn-ea"/>
              </a:rPr>
              <a:t>int i=15;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+mn-ea"/>
              </a:rPr>
              <a:t>       int data[i];     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Symbol" pitchFamily="18" charset="2"/>
              </a:rPr>
              <a:t></a:t>
            </a:r>
            <a:r>
              <a:rPr kumimoji="1" lang="zh-CN" altLang="en-US" sz="2400" b="1">
                <a:solidFill>
                  <a:srgbClr val="000000"/>
                </a:solidFill>
                <a:latin typeface="+mn-ea"/>
                <a:sym typeface="Symbol" pitchFamily="18" charset="2"/>
              </a:rPr>
              <a:t>不能用变量定义数组维数</a:t>
            </a:r>
            <a:r>
              <a:rPr kumimoji="1" lang="en-US" altLang="zh-CN" sz="2400" b="1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2434460" y="5843587"/>
            <a:ext cx="6534150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例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 data[5];   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//C</a:t>
            </a:r>
            <a:r>
              <a:rPr kumimoji="1"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语言对数组不作越界检查，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</a:rPr>
              <a:t>data[5]=10;      </a:t>
            </a:r>
            <a:r>
              <a:rPr kumimoji="1"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使用时要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注意</a:t>
            </a:r>
          </a:p>
        </p:txBody>
      </p:sp>
      <p:sp>
        <p:nvSpPr>
          <p:cNvPr id="3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CC"/>
                </a:solidFill>
              </a:rPr>
              <a:t>6.1  </a:t>
            </a:r>
            <a:r>
              <a:rPr lang="zh-CN" altLang="en-US" dirty="0">
                <a:solidFill>
                  <a:srgbClr val="0000CC"/>
                </a:solidFill>
              </a:rPr>
              <a:t>怎样定义和引用一维数组</a:t>
            </a:r>
          </a:p>
        </p:txBody>
      </p:sp>
    </p:spTree>
    <p:extLst>
      <p:ext uri="{BB962C8B-B14F-4D97-AF65-F5344CB8AC3E}">
        <p14:creationId xmlns:p14="http://schemas.microsoft.com/office/powerpoint/2010/main" val="10165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4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24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2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1" grpId="0" autoUpdateAnimBg="0"/>
      <p:bldP spid="424972" grpId="0" animBg="1" autoUpdateAnimBg="0"/>
      <p:bldP spid="424973" grpId="0" animBg="1" autoUpdateAnimBg="0"/>
      <p:bldP spid="424974" grpId="0" animBg="1" autoUpdateAnimBg="0"/>
      <p:bldP spid="424997" grpId="0" animBg="1" autoUpdateAnimBg="0"/>
      <p:bldP spid="424998" grpId="0" animBg="1" autoUpdateAnimBg="0"/>
      <p:bldP spid="424999" grpId="0" animBg="1" autoUpdateAnimBg="0"/>
      <p:bldP spid="42500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896" name="Group 112"/>
          <p:cNvGrpSpPr>
            <a:grpSpLocks/>
          </p:cNvGrpSpPr>
          <p:nvPr/>
        </p:nvGrpSpPr>
        <p:grpSpPr bwMode="auto">
          <a:xfrm>
            <a:off x="1331640" y="2420937"/>
            <a:ext cx="6761162" cy="3908425"/>
            <a:chOff x="1179" y="1505"/>
            <a:chExt cx="4259" cy="2462"/>
          </a:xfrm>
        </p:grpSpPr>
        <p:sp>
          <p:nvSpPr>
            <p:cNvPr id="227417" name="Line 9"/>
            <p:cNvSpPr>
              <a:spLocks noChangeShapeType="1"/>
            </p:cNvSpPr>
            <p:nvPr/>
          </p:nvSpPr>
          <p:spPr bwMode="auto">
            <a:xfrm>
              <a:off x="2834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18" name="Text Box 10"/>
            <p:cNvSpPr txBox="1">
              <a:spLocks noChangeArrowheads="1"/>
            </p:cNvSpPr>
            <p:nvPr/>
          </p:nvSpPr>
          <p:spPr bwMode="auto">
            <a:xfrm>
              <a:off x="1312" y="1505"/>
              <a:ext cx="18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+mn-ea"/>
                  <a:ea typeface="+mn-ea"/>
                </a:rPr>
                <a:t>例 输入：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I am a boy.</a:t>
              </a:r>
              <a:r>
                <a:rPr lang="en-US" altLang="zh-CN" sz="2000" dirty="0">
                  <a:solidFill>
                    <a:srgbClr val="5490A8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 </a:t>
              </a:r>
            </a:p>
          </p:txBody>
        </p:sp>
        <p:sp>
          <p:nvSpPr>
            <p:cNvPr id="227419" name="Rectangle 11"/>
            <p:cNvSpPr>
              <a:spLocks noChangeArrowheads="1"/>
            </p:cNvSpPr>
            <p:nvPr/>
          </p:nvSpPr>
          <p:spPr bwMode="auto">
            <a:xfrm>
              <a:off x="1181" y="1789"/>
              <a:ext cx="4257" cy="217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7420" name="Line 12"/>
            <p:cNvSpPr>
              <a:spLocks noChangeShapeType="1"/>
            </p:cNvSpPr>
            <p:nvPr/>
          </p:nvSpPr>
          <p:spPr bwMode="auto">
            <a:xfrm flipV="1">
              <a:off x="1181" y="2133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1" name="Line 13"/>
            <p:cNvSpPr>
              <a:spLocks noChangeShapeType="1"/>
            </p:cNvSpPr>
            <p:nvPr/>
          </p:nvSpPr>
          <p:spPr bwMode="auto">
            <a:xfrm flipV="1">
              <a:off x="1181" y="2501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2" name="Line 14"/>
            <p:cNvSpPr>
              <a:spLocks noChangeShapeType="1"/>
            </p:cNvSpPr>
            <p:nvPr/>
          </p:nvSpPr>
          <p:spPr bwMode="auto">
            <a:xfrm flipV="1">
              <a:off x="1181" y="2869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3" name="Line 15"/>
            <p:cNvSpPr>
              <a:spLocks noChangeShapeType="1"/>
            </p:cNvSpPr>
            <p:nvPr/>
          </p:nvSpPr>
          <p:spPr bwMode="auto">
            <a:xfrm flipV="1">
              <a:off x="1181" y="3237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4" name="Line 16"/>
            <p:cNvSpPr>
              <a:spLocks noChangeShapeType="1"/>
            </p:cNvSpPr>
            <p:nvPr/>
          </p:nvSpPr>
          <p:spPr bwMode="auto">
            <a:xfrm flipV="1">
              <a:off x="1181" y="3606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5" name="Line 17"/>
            <p:cNvSpPr>
              <a:spLocks noChangeShapeType="1"/>
            </p:cNvSpPr>
            <p:nvPr/>
          </p:nvSpPr>
          <p:spPr bwMode="auto">
            <a:xfrm>
              <a:off x="224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6" name="Line 18"/>
            <p:cNvSpPr>
              <a:spLocks noChangeShapeType="1"/>
            </p:cNvSpPr>
            <p:nvPr/>
          </p:nvSpPr>
          <p:spPr bwMode="auto">
            <a:xfrm>
              <a:off x="2541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7" name="Line 19"/>
            <p:cNvSpPr>
              <a:spLocks noChangeShapeType="1"/>
            </p:cNvSpPr>
            <p:nvPr/>
          </p:nvSpPr>
          <p:spPr bwMode="auto">
            <a:xfrm>
              <a:off x="3127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8" name="Line 20"/>
            <p:cNvSpPr>
              <a:spLocks noChangeShapeType="1"/>
            </p:cNvSpPr>
            <p:nvPr/>
          </p:nvSpPr>
          <p:spPr bwMode="auto">
            <a:xfrm>
              <a:off x="3420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9" name="Line 21"/>
            <p:cNvSpPr>
              <a:spLocks noChangeShapeType="1"/>
            </p:cNvSpPr>
            <p:nvPr/>
          </p:nvSpPr>
          <p:spPr bwMode="auto">
            <a:xfrm>
              <a:off x="3713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0" name="Line 22"/>
            <p:cNvSpPr>
              <a:spLocks noChangeShapeType="1"/>
            </p:cNvSpPr>
            <p:nvPr/>
          </p:nvSpPr>
          <p:spPr bwMode="auto">
            <a:xfrm>
              <a:off x="4006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1" name="Line 23"/>
            <p:cNvSpPr>
              <a:spLocks noChangeShapeType="1"/>
            </p:cNvSpPr>
            <p:nvPr/>
          </p:nvSpPr>
          <p:spPr bwMode="auto">
            <a:xfrm>
              <a:off x="4299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2" name="Line 24"/>
            <p:cNvSpPr>
              <a:spLocks noChangeShapeType="1"/>
            </p:cNvSpPr>
            <p:nvPr/>
          </p:nvSpPr>
          <p:spPr bwMode="auto">
            <a:xfrm>
              <a:off x="4592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3" name="Line 25"/>
            <p:cNvSpPr>
              <a:spLocks noChangeShapeType="1"/>
            </p:cNvSpPr>
            <p:nvPr/>
          </p:nvSpPr>
          <p:spPr bwMode="auto">
            <a:xfrm>
              <a:off x="4885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4" name="Line 26"/>
            <p:cNvSpPr>
              <a:spLocks noChangeShapeType="1"/>
            </p:cNvSpPr>
            <p:nvPr/>
          </p:nvSpPr>
          <p:spPr bwMode="auto">
            <a:xfrm>
              <a:off x="517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5" name="Text Box 27"/>
            <p:cNvSpPr txBox="1">
              <a:spLocks noChangeArrowheads="1"/>
            </p:cNvSpPr>
            <p:nvPr/>
          </p:nvSpPr>
          <p:spPr bwMode="auto">
            <a:xfrm>
              <a:off x="1301" y="183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当前字符</a:t>
              </a:r>
            </a:p>
          </p:txBody>
        </p:sp>
        <p:sp>
          <p:nvSpPr>
            <p:cNvPr id="227436" name="Text Box 28"/>
            <p:cNvSpPr txBox="1">
              <a:spLocks noChangeArrowheads="1"/>
            </p:cNvSpPr>
            <p:nvPr/>
          </p:nvSpPr>
          <p:spPr bwMode="auto">
            <a:xfrm>
              <a:off x="1290" y="2173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是否空格</a:t>
              </a:r>
            </a:p>
          </p:txBody>
        </p:sp>
        <p:sp>
          <p:nvSpPr>
            <p:cNvPr id="227437" name="Text Box 29"/>
            <p:cNvSpPr txBox="1">
              <a:spLocks noChangeArrowheads="1"/>
            </p:cNvSpPr>
            <p:nvPr/>
          </p:nvSpPr>
          <p:spPr bwMode="auto">
            <a:xfrm>
              <a:off x="1268" y="2550"/>
              <a:ext cx="8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原值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38" name="Text Box 30"/>
            <p:cNvSpPr txBox="1">
              <a:spLocks noChangeArrowheads="1"/>
            </p:cNvSpPr>
            <p:nvPr/>
          </p:nvSpPr>
          <p:spPr bwMode="auto">
            <a:xfrm>
              <a:off x="1179" y="2917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新单词开始否</a:t>
              </a:r>
            </a:p>
          </p:txBody>
        </p:sp>
        <p:sp>
          <p:nvSpPr>
            <p:cNvPr id="227439" name="Text Box 31"/>
            <p:cNvSpPr txBox="1">
              <a:spLocks noChangeArrowheads="1"/>
            </p:cNvSpPr>
            <p:nvPr/>
          </p:nvSpPr>
          <p:spPr bwMode="auto">
            <a:xfrm>
              <a:off x="1279" y="3273"/>
              <a:ext cx="8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新值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40" name="Text Box 32"/>
            <p:cNvSpPr txBox="1">
              <a:spLocks noChangeArrowheads="1"/>
            </p:cNvSpPr>
            <p:nvPr/>
          </p:nvSpPr>
          <p:spPr bwMode="auto">
            <a:xfrm>
              <a:off x="1346" y="3672"/>
              <a:ext cx="5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41" name="Text Box 33"/>
            <p:cNvSpPr txBox="1">
              <a:spLocks noChangeArrowheads="1"/>
            </p:cNvSpPr>
            <p:nvPr/>
          </p:nvSpPr>
          <p:spPr bwMode="auto">
            <a:xfrm>
              <a:off x="2575" y="184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2" name="Text Box 34"/>
            <p:cNvSpPr txBox="1">
              <a:spLocks noChangeArrowheads="1"/>
            </p:cNvSpPr>
            <p:nvPr/>
          </p:nvSpPr>
          <p:spPr bwMode="auto">
            <a:xfrm>
              <a:off x="3474" y="184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3" name="Text Box 35"/>
            <p:cNvSpPr txBox="1">
              <a:spLocks noChangeArrowheads="1"/>
            </p:cNvSpPr>
            <p:nvPr/>
          </p:nvSpPr>
          <p:spPr bwMode="auto">
            <a:xfrm>
              <a:off x="4053" y="183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4" name="Text Box 36"/>
            <p:cNvSpPr txBox="1">
              <a:spLocks noChangeArrowheads="1"/>
            </p:cNvSpPr>
            <p:nvPr/>
          </p:nvSpPr>
          <p:spPr bwMode="auto">
            <a:xfrm>
              <a:off x="2312" y="1861"/>
              <a:ext cx="1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I</a:t>
              </a:r>
            </a:p>
          </p:txBody>
        </p:sp>
        <p:sp>
          <p:nvSpPr>
            <p:cNvPr id="227445" name="Text Box 37"/>
            <p:cNvSpPr txBox="1">
              <a:spLocks noChangeArrowheads="1"/>
            </p:cNvSpPr>
            <p:nvPr/>
          </p:nvSpPr>
          <p:spPr bwMode="auto">
            <a:xfrm>
              <a:off x="2902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7446" name="Text Box 38"/>
            <p:cNvSpPr txBox="1">
              <a:spLocks noChangeArrowheads="1"/>
            </p:cNvSpPr>
            <p:nvPr/>
          </p:nvSpPr>
          <p:spPr bwMode="auto">
            <a:xfrm>
              <a:off x="3145" y="1850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227447" name="Text Box 39"/>
            <p:cNvSpPr txBox="1">
              <a:spLocks noChangeArrowheads="1"/>
            </p:cNvSpPr>
            <p:nvPr/>
          </p:nvSpPr>
          <p:spPr bwMode="auto">
            <a:xfrm>
              <a:off x="3768" y="187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7448" name="Text Box 40"/>
            <p:cNvSpPr txBox="1">
              <a:spLocks noChangeArrowheads="1"/>
            </p:cNvSpPr>
            <p:nvPr/>
          </p:nvSpPr>
          <p:spPr bwMode="auto">
            <a:xfrm>
              <a:off x="4357" y="185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27449" name="Text Box 41"/>
            <p:cNvSpPr txBox="1">
              <a:spLocks noChangeArrowheads="1"/>
            </p:cNvSpPr>
            <p:nvPr/>
          </p:nvSpPr>
          <p:spPr bwMode="auto">
            <a:xfrm>
              <a:off x="4635" y="185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o</a:t>
              </a:r>
            </a:p>
          </p:txBody>
        </p:sp>
        <p:sp>
          <p:nvSpPr>
            <p:cNvPr id="227450" name="Text Box 42"/>
            <p:cNvSpPr txBox="1">
              <a:spLocks noChangeArrowheads="1"/>
            </p:cNvSpPr>
            <p:nvPr/>
          </p:nvSpPr>
          <p:spPr bwMode="auto">
            <a:xfrm>
              <a:off x="4946" y="1861"/>
              <a:ext cx="2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227451" name="Text Box 43"/>
            <p:cNvSpPr txBox="1">
              <a:spLocks noChangeArrowheads="1"/>
            </p:cNvSpPr>
            <p:nvPr/>
          </p:nvSpPr>
          <p:spPr bwMode="auto">
            <a:xfrm>
              <a:off x="5269" y="1873"/>
              <a:ext cx="1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502830" name="Group 46"/>
          <p:cNvGrpSpPr>
            <a:grpSpLocks/>
          </p:cNvGrpSpPr>
          <p:nvPr/>
        </p:nvGrpSpPr>
        <p:grpSpPr bwMode="auto">
          <a:xfrm>
            <a:off x="3017565" y="3533774"/>
            <a:ext cx="458787" cy="2692400"/>
            <a:chOff x="1708" y="2217"/>
            <a:chExt cx="289" cy="1696"/>
          </a:xfrm>
        </p:grpSpPr>
        <p:sp>
          <p:nvSpPr>
            <p:cNvPr id="227412" name="Text Box 4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413" name="Text Box 48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14" name="Text Box 4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15" name="Text Box 5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16" name="Text Box 51"/>
            <p:cNvSpPr txBox="1">
              <a:spLocks noChangeArrowheads="1"/>
            </p:cNvSpPr>
            <p:nvPr/>
          </p:nvSpPr>
          <p:spPr bwMode="auto">
            <a:xfrm>
              <a:off x="1743" y="3661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02836" name="Group 52"/>
          <p:cNvGrpSpPr>
            <a:grpSpLocks/>
          </p:cNvGrpSpPr>
          <p:nvPr/>
        </p:nvGrpSpPr>
        <p:grpSpPr bwMode="auto">
          <a:xfrm>
            <a:off x="3493815" y="3533774"/>
            <a:ext cx="457200" cy="2692400"/>
            <a:chOff x="1708" y="2217"/>
            <a:chExt cx="288" cy="1696"/>
          </a:xfrm>
        </p:grpSpPr>
        <p:sp>
          <p:nvSpPr>
            <p:cNvPr id="227407" name="Text Box 5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08" name="Text Box 54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9" name="Text Box 5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410" name="Text Box 56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11" name="Text Box 57"/>
            <p:cNvSpPr txBox="1">
              <a:spLocks noChangeArrowheads="1"/>
            </p:cNvSpPr>
            <p:nvPr/>
          </p:nvSpPr>
          <p:spPr bwMode="auto">
            <a:xfrm>
              <a:off x="1743" y="3661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02842" name="Group 58"/>
          <p:cNvGrpSpPr>
            <a:grpSpLocks/>
          </p:cNvGrpSpPr>
          <p:nvPr/>
        </p:nvGrpSpPr>
        <p:grpSpPr bwMode="auto">
          <a:xfrm>
            <a:off x="3985940" y="3533774"/>
            <a:ext cx="458787" cy="2692400"/>
            <a:chOff x="1708" y="2217"/>
            <a:chExt cx="289" cy="1696"/>
          </a:xfrm>
        </p:grpSpPr>
        <p:sp>
          <p:nvSpPr>
            <p:cNvPr id="227402" name="Text Box 5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403" name="Text Box 60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04" name="Text Box 6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05" name="Text Box 62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6" name="Text Box 63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48" name="Group 64"/>
          <p:cNvGrpSpPr>
            <a:grpSpLocks/>
          </p:cNvGrpSpPr>
          <p:nvPr/>
        </p:nvGrpSpPr>
        <p:grpSpPr bwMode="auto">
          <a:xfrm>
            <a:off x="4428852" y="3533774"/>
            <a:ext cx="457200" cy="2692400"/>
            <a:chOff x="1708" y="2217"/>
            <a:chExt cx="288" cy="1696"/>
          </a:xfrm>
        </p:grpSpPr>
        <p:sp>
          <p:nvSpPr>
            <p:cNvPr id="227397" name="Text Box 6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98" name="Text Box 66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9" name="Text Box 6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400" name="Text Box 68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1" name="Text Box 69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54" name="Group 70"/>
          <p:cNvGrpSpPr>
            <a:grpSpLocks/>
          </p:cNvGrpSpPr>
          <p:nvPr/>
        </p:nvGrpSpPr>
        <p:grpSpPr bwMode="auto">
          <a:xfrm>
            <a:off x="4886052" y="3533774"/>
            <a:ext cx="457200" cy="2692400"/>
            <a:chOff x="1708" y="2217"/>
            <a:chExt cx="288" cy="1696"/>
          </a:xfrm>
        </p:grpSpPr>
        <p:sp>
          <p:nvSpPr>
            <p:cNvPr id="227392" name="Text Box 7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93" name="Text Box 72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4" name="Text Box 7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95" name="Text Box 74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96" name="Text Box 75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5363890" y="3533774"/>
            <a:ext cx="458787" cy="2692400"/>
            <a:chOff x="1708" y="2217"/>
            <a:chExt cx="289" cy="1696"/>
          </a:xfrm>
        </p:grpSpPr>
        <p:sp>
          <p:nvSpPr>
            <p:cNvPr id="227387" name="Text Box 7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88" name="Text Box 78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89" name="Text Box 7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90" name="Text Box 8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1" name="Text Box 81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502866" name="Group 82"/>
          <p:cNvGrpSpPr>
            <a:grpSpLocks/>
          </p:cNvGrpSpPr>
          <p:nvPr/>
        </p:nvGrpSpPr>
        <p:grpSpPr bwMode="auto">
          <a:xfrm>
            <a:off x="5822677" y="3533774"/>
            <a:ext cx="457200" cy="2692400"/>
            <a:chOff x="1708" y="2217"/>
            <a:chExt cx="288" cy="1696"/>
          </a:xfrm>
        </p:grpSpPr>
        <p:sp>
          <p:nvSpPr>
            <p:cNvPr id="227382" name="Text Box 8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83" name="Text Box 84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84" name="Text Box 8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85" name="Text Box 86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86" name="Text Box 87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502872" name="Group 88"/>
          <p:cNvGrpSpPr>
            <a:grpSpLocks/>
          </p:cNvGrpSpPr>
          <p:nvPr/>
        </p:nvGrpSpPr>
        <p:grpSpPr bwMode="auto">
          <a:xfrm>
            <a:off x="6314802" y="3533774"/>
            <a:ext cx="458788" cy="2692400"/>
            <a:chOff x="1708" y="2217"/>
            <a:chExt cx="289" cy="1696"/>
          </a:xfrm>
        </p:grpSpPr>
        <p:sp>
          <p:nvSpPr>
            <p:cNvPr id="227377" name="Text Box 8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78" name="Text Box 90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79" name="Text Box 9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80" name="Text Box 92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81" name="Text Box 93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78" name="Group 94"/>
          <p:cNvGrpSpPr>
            <a:grpSpLocks/>
          </p:cNvGrpSpPr>
          <p:nvPr/>
        </p:nvGrpSpPr>
        <p:grpSpPr bwMode="auto">
          <a:xfrm>
            <a:off x="6792640" y="3533774"/>
            <a:ext cx="457200" cy="2692400"/>
            <a:chOff x="1708" y="2217"/>
            <a:chExt cx="288" cy="1696"/>
          </a:xfrm>
        </p:grpSpPr>
        <p:sp>
          <p:nvSpPr>
            <p:cNvPr id="227372" name="Text Box 9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73" name="Text Box 96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4" name="Text Box 9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75" name="Text Box 98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6" name="Text Box 99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84" name="Group 100"/>
          <p:cNvGrpSpPr>
            <a:grpSpLocks/>
          </p:cNvGrpSpPr>
          <p:nvPr/>
        </p:nvGrpSpPr>
        <p:grpSpPr bwMode="auto">
          <a:xfrm>
            <a:off x="7262540" y="3543299"/>
            <a:ext cx="457200" cy="2692400"/>
            <a:chOff x="1708" y="2217"/>
            <a:chExt cx="288" cy="1696"/>
          </a:xfrm>
        </p:grpSpPr>
        <p:sp>
          <p:nvSpPr>
            <p:cNvPr id="227367" name="Text Box 10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68" name="Text Box 102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9" name="Text Box 10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70" name="Text Box 104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1" name="Text Box 105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90" name="Group 106"/>
          <p:cNvGrpSpPr>
            <a:grpSpLocks/>
          </p:cNvGrpSpPr>
          <p:nvPr/>
        </p:nvGrpSpPr>
        <p:grpSpPr bwMode="auto">
          <a:xfrm>
            <a:off x="7703865" y="3546474"/>
            <a:ext cx="457200" cy="2692400"/>
            <a:chOff x="1708" y="2217"/>
            <a:chExt cx="288" cy="1696"/>
          </a:xfrm>
        </p:grpSpPr>
        <p:sp>
          <p:nvSpPr>
            <p:cNvPr id="227362" name="Text Box 10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63" name="Text Box 108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4" name="Text Box 10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65" name="Text Box 11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6" name="Text Box 111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227347" name="Group 113"/>
          <p:cNvGrpSpPr>
            <a:grpSpLocks/>
          </p:cNvGrpSpPr>
          <p:nvPr/>
        </p:nvGrpSpPr>
        <p:grpSpPr bwMode="auto">
          <a:xfrm>
            <a:off x="88900" y="538163"/>
            <a:ext cx="9266238" cy="1625600"/>
            <a:chOff x="185" y="463"/>
            <a:chExt cx="5837" cy="1024"/>
          </a:xfrm>
        </p:grpSpPr>
        <p:sp>
          <p:nvSpPr>
            <p:cNvPr id="227348" name="Text Box 114"/>
            <p:cNvSpPr txBox="1">
              <a:spLocks noChangeArrowheads="1"/>
            </p:cNvSpPr>
            <p:nvPr/>
          </p:nvSpPr>
          <p:spPr bwMode="auto">
            <a:xfrm>
              <a:off x="185" y="851"/>
              <a:ext cx="12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当前字符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空格</a:t>
              </a:r>
            </a:p>
          </p:txBody>
        </p:sp>
        <p:sp>
          <p:nvSpPr>
            <p:cNvPr id="227349" name="Line 115"/>
            <p:cNvSpPr>
              <a:spLocks noChangeShapeType="1"/>
            </p:cNvSpPr>
            <p:nvPr/>
          </p:nvSpPr>
          <p:spPr bwMode="auto">
            <a:xfrm flipV="1">
              <a:off x="1288" y="579"/>
              <a:ext cx="645" cy="4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0" name="Line 116"/>
            <p:cNvSpPr>
              <a:spLocks noChangeShapeType="1"/>
            </p:cNvSpPr>
            <p:nvPr/>
          </p:nvSpPr>
          <p:spPr bwMode="auto">
            <a:xfrm>
              <a:off x="1288" y="979"/>
              <a:ext cx="401" cy="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1" name="Line 117"/>
            <p:cNvSpPr>
              <a:spLocks noChangeShapeType="1"/>
            </p:cNvSpPr>
            <p:nvPr/>
          </p:nvSpPr>
          <p:spPr bwMode="auto">
            <a:xfrm>
              <a:off x="1933" y="579"/>
              <a:ext cx="25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2" name="Text Box 118"/>
            <p:cNvSpPr txBox="1">
              <a:spLocks noChangeArrowheads="1"/>
            </p:cNvSpPr>
            <p:nvPr/>
          </p:nvSpPr>
          <p:spPr bwMode="auto">
            <a:xfrm>
              <a:off x="1374" y="59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53" name="Text Box 119"/>
            <p:cNvSpPr txBox="1">
              <a:spLocks noChangeArrowheads="1"/>
            </p:cNvSpPr>
            <p:nvPr/>
          </p:nvSpPr>
          <p:spPr bwMode="auto">
            <a:xfrm>
              <a:off x="1352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54" name="Text Box 120"/>
            <p:cNvSpPr txBox="1">
              <a:spLocks noChangeArrowheads="1"/>
            </p:cNvSpPr>
            <p:nvPr/>
          </p:nvSpPr>
          <p:spPr bwMode="auto">
            <a:xfrm>
              <a:off x="2130" y="463"/>
              <a:ext cx="28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未出现新单词，使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word=0,num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不累加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355" name="Line 121"/>
            <p:cNvSpPr>
              <a:spLocks noChangeShapeType="1"/>
            </p:cNvSpPr>
            <p:nvPr/>
          </p:nvSpPr>
          <p:spPr bwMode="auto">
            <a:xfrm>
              <a:off x="1687" y="1190"/>
              <a:ext cx="1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6" name="Line 122"/>
            <p:cNvSpPr>
              <a:spLocks noChangeShapeType="1"/>
            </p:cNvSpPr>
            <p:nvPr/>
          </p:nvSpPr>
          <p:spPr bwMode="auto">
            <a:xfrm flipV="1">
              <a:off x="1854" y="1001"/>
              <a:ext cx="189" cy="18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7" name="Line 123"/>
            <p:cNvSpPr>
              <a:spLocks noChangeShapeType="1"/>
            </p:cNvSpPr>
            <p:nvPr/>
          </p:nvSpPr>
          <p:spPr bwMode="auto">
            <a:xfrm>
              <a:off x="1854" y="1190"/>
              <a:ext cx="177" cy="1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8" name="Line 124"/>
            <p:cNvSpPr>
              <a:spLocks noChangeShapeType="1"/>
            </p:cNvSpPr>
            <p:nvPr/>
          </p:nvSpPr>
          <p:spPr bwMode="auto">
            <a:xfrm>
              <a:off x="2032" y="1001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9" name="Line 125"/>
            <p:cNvSpPr>
              <a:spLocks noChangeShapeType="1"/>
            </p:cNvSpPr>
            <p:nvPr/>
          </p:nvSpPr>
          <p:spPr bwMode="auto">
            <a:xfrm>
              <a:off x="2032" y="1368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60" name="Text Box 126"/>
            <p:cNvSpPr txBox="1">
              <a:spLocks noChangeArrowheads="1"/>
            </p:cNvSpPr>
            <p:nvPr/>
          </p:nvSpPr>
          <p:spPr bwMode="auto">
            <a:xfrm>
              <a:off x="2108" y="839"/>
              <a:ext cx="30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前一字符为空格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(word==0),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新单词出现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word=1,num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加1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361" name="Text Box 127"/>
            <p:cNvSpPr txBox="1">
              <a:spLocks noChangeArrowheads="1"/>
            </p:cNvSpPr>
            <p:nvPr/>
          </p:nvSpPr>
          <p:spPr bwMode="auto">
            <a:xfrm>
              <a:off x="2082" y="1235"/>
              <a:ext cx="39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前一字符为非空格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(word==1),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未出现新单词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,num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不变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99566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40" name="Group 8"/>
          <p:cNvGrpSpPr>
            <a:grpSpLocks/>
          </p:cNvGrpSpPr>
          <p:nvPr/>
        </p:nvGrpSpPr>
        <p:grpSpPr bwMode="auto">
          <a:xfrm>
            <a:off x="-1141" y="1568598"/>
            <a:ext cx="3883025" cy="4232275"/>
            <a:chOff x="363" y="972"/>
            <a:chExt cx="2446" cy="2666"/>
          </a:xfrm>
        </p:grpSpPr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385" y="972"/>
              <a:ext cx="2399" cy="2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2" name="Line 10"/>
            <p:cNvSpPr>
              <a:spLocks noChangeShapeType="1"/>
            </p:cNvSpPr>
            <p:nvPr/>
          </p:nvSpPr>
          <p:spPr bwMode="auto">
            <a:xfrm>
              <a:off x="385" y="1283"/>
              <a:ext cx="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385" y="1561"/>
              <a:ext cx="2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>
              <a:off x="604" y="1851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604" y="1850"/>
              <a:ext cx="0" cy="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 flipV="1">
              <a:off x="615" y="2183"/>
              <a:ext cx="216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604" y="1850"/>
              <a:ext cx="73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8" name="Line 16"/>
            <p:cNvSpPr>
              <a:spLocks noChangeShapeType="1"/>
            </p:cNvSpPr>
            <p:nvPr/>
          </p:nvSpPr>
          <p:spPr bwMode="auto">
            <a:xfrm flipV="1">
              <a:off x="1327" y="1826"/>
              <a:ext cx="1482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 flipH="1">
              <a:off x="1352" y="2207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1328" y="2504"/>
              <a:ext cx="1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>
              <a:off x="1328" y="2171"/>
              <a:ext cx="911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 flipV="1">
              <a:off x="2239" y="2171"/>
              <a:ext cx="53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2217" y="250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93" y="2995"/>
              <a:ext cx="2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>
              <a:off x="397" y="3305"/>
              <a:ext cx="2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76" name="Text Box 24"/>
            <p:cNvSpPr txBox="1">
              <a:spLocks noChangeArrowheads="1"/>
            </p:cNvSpPr>
            <p:nvPr/>
          </p:nvSpPr>
          <p:spPr bwMode="auto">
            <a:xfrm>
              <a:off x="436" y="1013"/>
              <a:ext cx="17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输入一字符串给 </a:t>
              </a: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string </a:t>
              </a:r>
            </a:p>
          </p:txBody>
        </p:sp>
        <p:sp>
          <p:nvSpPr>
            <p:cNvPr id="228377" name="Text Box 25"/>
            <p:cNvSpPr txBox="1">
              <a:spLocks noChangeArrowheads="1"/>
            </p:cNvSpPr>
            <p:nvPr/>
          </p:nvSpPr>
          <p:spPr bwMode="auto">
            <a:xfrm>
              <a:off x="427" y="1301"/>
              <a:ext cx="181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i=0    num=0   word=0</a:t>
              </a:r>
            </a:p>
          </p:txBody>
        </p:sp>
        <p:sp>
          <p:nvSpPr>
            <p:cNvPr id="228378" name="Text Box 26"/>
            <p:cNvSpPr txBox="1">
              <a:spLocks noChangeArrowheads="1"/>
            </p:cNvSpPr>
            <p:nvPr/>
          </p:nvSpPr>
          <p:spPr bwMode="auto">
            <a:xfrm>
              <a:off x="363" y="1600"/>
              <a:ext cx="19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当</a:t>
              </a: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((c=string[i])!=‘\0’)</a:t>
              </a:r>
            </a:p>
          </p:txBody>
        </p:sp>
        <p:sp>
          <p:nvSpPr>
            <p:cNvPr id="228379" name="Text Box 27"/>
            <p:cNvSpPr txBox="1">
              <a:spLocks noChangeArrowheads="1"/>
            </p:cNvSpPr>
            <p:nvPr/>
          </p:nvSpPr>
          <p:spPr bwMode="auto">
            <a:xfrm>
              <a:off x="1006" y="1854"/>
              <a:ext cx="6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c=</a:t>
              </a:r>
              <a:r>
                <a:rPr lang="zh-CN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空格</a:t>
              </a:r>
              <a:endParaRPr lang="zh-CN" altLang="en-US" sz="2000" b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8380" name="Text Box 28"/>
            <p:cNvSpPr txBox="1">
              <a:spLocks noChangeArrowheads="1"/>
            </p:cNvSpPr>
            <p:nvPr/>
          </p:nvSpPr>
          <p:spPr bwMode="auto">
            <a:xfrm>
              <a:off x="635" y="194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真</a:t>
              </a:r>
            </a:p>
          </p:txBody>
        </p:sp>
        <p:sp>
          <p:nvSpPr>
            <p:cNvPr id="228381" name="Text Box 29"/>
            <p:cNvSpPr txBox="1">
              <a:spLocks noChangeArrowheads="1"/>
            </p:cNvSpPr>
            <p:nvPr/>
          </p:nvSpPr>
          <p:spPr bwMode="auto">
            <a:xfrm>
              <a:off x="1343" y="22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真</a:t>
              </a:r>
            </a:p>
          </p:txBody>
        </p:sp>
        <p:sp>
          <p:nvSpPr>
            <p:cNvPr id="228382" name="Text Box 30"/>
            <p:cNvSpPr txBox="1">
              <a:spLocks noChangeArrowheads="1"/>
            </p:cNvSpPr>
            <p:nvPr/>
          </p:nvSpPr>
          <p:spPr bwMode="auto">
            <a:xfrm>
              <a:off x="2162" y="194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假</a:t>
              </a:r>
            </a:p>
          </p:txBody>
        </p:sp>
        <p:sp>
          <p:nvSpPr>
            <p:cNvPr id="228383" name="Text Box 31"/>
            <p:cNvSpPr txBox="1">
              <a:spLocks noChangeArrowheads="1"/>
            </p:cNvSpPr>
            <p:nvPr/>
          </p:nvSpPr>
          <p:spPr bwMode="auto">
            <a:xfrm>
              <a:off x="2488" y="22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假</a:t>
              </a:r>
            </a:p>
          </p:txBody>
        </p:sp>
        <p:sp>
          <p:nvSpPr>
            <p:cNvPr id="228384" name="Text Box 32"/>
            <p:cNvSpPr txBox="1">
              <a:spLocks noChangeArrowheads="1"/>
            </p:cNvSpPr>
            <p:nvPr/>
          </p:nvSpPr>
          <p:spPr bwMode="auto">
            <a:xfrm>
              <a:off x="739" y="2457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word=0</a:t>
              </a:r>
            </a:p>
          </p:txBody>
        </p:sp>
        <p:sp>
          <p:nvSpPr>
            <p:cNvPr id="228385" name="Text Box 33"/>
            <p:cNvSpPr txBox="1">
              <a:spLocks noChangeArrowheads="1"/>
            </p:cNvSpPr>
            <p:nvPr/>
          </p:nvSpPr>
          <p:spPr bwMode="auto">
            <a:xfrm>
              <a:off x="1312" y="2521"/>
              <a:ext cx="105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word=1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num=num+1</a:t>
              </a:r>
            </a:p>
          </p:txBody>
        </p:sp>
        <p:sp>
          <p:nvSpPr>
            <p:cNvPr id="228386" name="Text Box 34"/>
            <p:cNvSpPr txBox="1">
              <a:spLocks noChangeArrowheads="1"/>
            </p:cNvSpPr>
            <p:nvPr/>
          </p:nvSpPr>
          <p:spPr bwMode="auto">
            <a:xfrm>
              <a:off x="1446" y="3023"/>
              <a:ext cx="5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i=i+1</a:t>
              </a:r>
            </a:p>
          </p:txBody>
        </p:sp>
        <p:sp>
          <p:nvSpPr>
            <p:cNvPr id="228387" name="Text Box 35"/>
            <p:cNvSpPr txBox="1">
              <a:spLocks noChangeArrowheads="1"/>
            </p:cNvSpPr>
            <p:nvPr/>
          </p:nvSpPr>
          <p:spPr bwMode="auto">
            <a:xfrm>
              <a:off x="1141" y="3321"/>
              <a:ext cx="9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输出：</a:t>
              </a: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num</a:t>
              </a:r>
            </a:p>
          </p:txBody>
        </p:sp>
        <p:sp>
          <p:nvSpPr>
            <p:cNvPr id="228388" name="Text Box 36"/>
            <p:cNvSpPr txBox="1">
              <a:spLocks noChangeArrowheads="1"/>
            </p:cNvSpPr>
            <p:nvPr/>
          </p:nvSpPr>
          <p:spPr bwMode="auto">
            <a:xfrm>
              <a:off x="1870" y="2178"/>
              <a:ext cx="8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word==0</a:t>
              </a:r>
            </a:p>
          </p:txBody>
        </p:sp>
      </p:grpSp>
      <p:sp>
        <p:nvSpPr>
          <p:cNvPr id="504869" name="Text Box 37"/>
          <p:cNvSpPr txBox="1">
            <a:spLocks noChangeArrowheads="1"/>
          </p:cNvSpPr>
          <p:nvPr/>
        </p:nvSpPr>
        <p:spPr bwMode="auto">
          <a:xfrm>
            <a:off x="3881884" y="836712"/>
            <a:ext cx="4939471" cy="5696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{char string[81];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i,</a:t>
            </a:r>
            <a:r>
              <a:rPr lang="en-US" altLang="zh-CN" sz="2800" dirty="0" err="1">
                <a:solidFill>
                  <a:srgbClr val="FF33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solidFill>
                  <a:srgbClr val="FF33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=0,word=0;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char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gets(string);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28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=0;(c=string[</a:t>
            </a:r>
            <a:r>
              <a:rPr lang="en-US" altLang="zh-CN" sz="28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])!='\0';i++)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rgbClr val="FF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if(c==' ')  word=0;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else if(word==0)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{word=1;  </a:t>
            </a:r>
            <a:r>
              <a:rPr lang="en-US" altLang="zh-CN" sz="2800" dirty="0" err="1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("There are %d words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in the line\n",</a:t>
            </a:r>
            <a:r>
              <a:rPr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5352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6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3" name="Text Box 8"/>
          <p:cNvSpPr txBox="1">
            <a:spLocks noChangeArrowheads="1"/>
          </p:cNvSpPr>
          <p:nvPr/>
        </p:nvSpPr>
        <p:spPr bwMode="auto">
          <a:xfrm>
            <a:off x="855663" y="779463"/>
            <a:ext cx="6179897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6.9  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个字符串，要求找出其中最大者。</a:t>
            </a:r>
          </a:p>
        </p:txBody>
      </p:sp>
      <p:grpSp>
        <p:nvGrpSpPr>
          <p:cNvPr id="507045" name="Group 165"/>
          <p:cNvGrpSpPr>
            <a:grpSpLocks/>
          </p:cNvGrpSpPr>
          <p:nvPr/>
        </p:nvGrpSpPr>
        <p:grpSpPr bwMode="auto">
          <a:xfrm>
            <a:off x="533400" y="2211388"/>
            <a:ext cx="6711950" cy="1230312"/>
            <a:chOff x="336" y="1393"/>
            <a:chExt cx="4228" cy="775"/>
          </a:xfrm>
        </p:grpSpPr>
        <p:grpSp>
          <p:nvGrpSpPr>
            <p:cNvPr id="229386" name="Group 89"/>
            <p:cNvGrpSpPr>
              <a:grpSpLocks/>
            </p:cNvGrpSpPr>
            <p:nvPr/>
          </p:nvGrpSpPr>
          <p:grpSpPr bwMode="auto">
            <a:xfrm>
              <a:off x="801" y="1899"/>
              <a:ext cx="3763" cy="263"/>
              <a:chOff x="801" y="1899"/>
              <a:chExt cx="3763" cy="263"/>
            </a:xfrm>
          </p:grpSpPr>
          <p:grpSp>
            <p:nvGrpSpPr>
              <p:cNvPr id="229440" name="Group 62"/>
              <p:cNvGrpSpPr>
                <a:grpSpLocks/>
              </p:cNvGrpSpPr>
              <p:nvPr/>
            </p:nvGrpSpPr>
            <p:grpSpPr bwMode="auto">
              <a:xfrm>
                <a:off x="801" y="1899"/>
                <a:ext cx="1264" cy="263"/>
                <a:chOff x="3001" y="1416"/>
                <a:chExt cx="1264" cy="263"/>
              </a:xfrm>
            </p:grpSpPr>
            <p:grpSp>
              <p:nvGrpSpPr>
                <p:cNvPr id="229457" name="Group 63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5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6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6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6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6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5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120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H   i    g     h    \0</a:t>
                  </a:r>
                </a:p>
              </p:txBody>
            </p:sp>
          </p:grpSp>
          <p:grpSp>
            <p:nvGrpSpPr>
              <p:cNvPr id="229441" name="Group 70"/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229450" name="Group 71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5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5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5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5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5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5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9442" name="Group 78"/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229443" name="Group 79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4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46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4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48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4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4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29387" name="Text Box 86"/>
            <p:cNvSpPr txBox="1">
              <a:spLocks noChangeArrowheads="1"/>
            </p:cNvSpPr>
            <p:nvPr/>
          </p:nvSpPr>
          <p:spPr bwMode="auto">
            <a:xfrm>
              <a:off x="347" y="1393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ea typeface="宋体" panose="02010600030101010101" pitchFamily="2" charset="-122"/>
                </a:rPr>
                <a:t>str[0]</a:t>
              </a:r>
            </a:p>
          </p:txBody>
        </p:sp>
        <p:sp>
          <p:nvSpPr>
            <p:cNvPr id="229388" name="Text Box 87"/>
            <p:cNvSpPr txBox="1">
              <a:spLocks noChangeArrowheads="1"/>
            </p:cNvSpPr>
            <p:nvPr/>
          </p:nvSpPr>
          <p:spPr bwMode="auto">
            <a:xfrm>
              <a:off x="336" y="1622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ea typeface="宋体" panose="02010600030101010101" pitchFamily="2" charset="-122"/>
                </a:rPr>
                <a:t>str[1]</a:t>
              </a:r>
            </a:p>
          </p:txBody>
        </p:sp>
        <p:sp>
          <p:nvSpPr>
            <p:cNvPr id="229389" name="Text Box 88"/>
            <p:cNvSpPr txBox="1">
              <a:spLocks noChangeArrowheads="1"/>
            </p:cNvSpPr>
            <p:nvPr/>
          </p:nvSpPr>
          <p:spPr bwMode="auto">
            <a:xfrm>
              <a:off x="347" y="1918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00"/>
                  </a:solidFill>
                  <a:ea typeface="宋体" panose="02010600030101010101" pitchFamily="2" charset="-122"/>
                </a:rPr>
                <a:t>str[2]</a:t>
              </a:r>
            </a:p>
          </p:txBody>
        </p:sp>
        <p:grpSp>
          <p:nvGrpSpPr>
            <p:cNvPr id="229390" name="Group 90"/>
            <p:cNvGrpSpPr>
              <a:grpSpLocks/>
            </p:cNvGrpSpPr>
            <p:nvPr/>
          </p:nvGrpSpPr>
          <p:grpSpPr bwMode="auto">
            <a:xfrm>
              <a:off x="801" y="1651"/>
              <a:ext cx="3763" cy="263"/>
              <a:chOff x="801" y="1899"/>
              <a:chExt cx="3763" cy="263"/>
            </a:xfrm>
          </p:grpSpPr>
          <p:grpSp>
            <p:nvGrpSpPr>
              <p:cNvPr id="229416" name="Group 91"/>
              <p:cNvGrpSpPr>
                <a:grpSpLocks/>
              </p:cNvGrpSpPr>
              <p:nvPr/>
            </p:nvGrpSpPr>
            <p:grpSpPr bwMode="auto">
              <a:xfrm>
                <a:off x="801" y="1899"/>
                <a:ext cx="1499" cy="263"/>
                <a:chOff x="3001" y="1416"/>
                <a:chExt cx="1499" cy="263"/>
              </a:xfrm>
            </p:grpSpPr>
            <p:grpSp>
              <p:nvGrpSpPr>
                <p:cNvPr id="229433" name="Group 92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3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3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1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H   e    l      l    o    \0</a:t>
                  </a:r>
                </a:p>
              </p:txBody>
            </p:sp>
          </p:grpSp>
          <p:grpSp>
            <p:nvGrpSpPr>
              <p:cNvPr id="229417" name="Group 99"/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229426" name="Group 100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28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2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32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2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9418" name="Group 107"/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229419" name="Group 108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2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22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2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2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2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2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9391" name="Group 115"/>
            <p:cNvGrpSpPr>
              <a:grpSpLocks/>
            </p:cNvGrpSpPr>
            <p:nvPr/>
          </p:nvGrpSpPr>
          <p:grpSpPr bwMode="auto">
            <a:xfrm>
              <a:off x="801" y="1401"/>
              <a:ext cx="3763" cy="263"/>
              <a:chOff x="801" y="1899"/>
              <a:chExt cx="3763" cy="263"/>
            </a:xfrm>
          </p:grpSpPr>
          <p:grpSp>
            <p:nvGrpSpPr>
              <p:cNvPr id="229392" name="Group 116"/>
              <p:cNvGrpSpPr>
                <a:grpSpLocks/>
              </p:cNvGrpSpPr>
              <p:nvPr/>
            </p:nvGrpSpPr>
            <p:grpSpPr bwMode="auto">
              <a:xfrm>
                <a:off x="801" y="1899"/>
                <a:ext cx="1256" cy="263"/>
                <a:chOff x="3001" y="1416"/>
                <a:chExt cx="1256" cy="263"/>
              </a:xfrm>
            </p:grpSpPr>
            <p:grpSp>
              <p:nvGrpSpPr>
                <p:cNvPr id="229409" name="Group 117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1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12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1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1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1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410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9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b="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H   o   w    \0</a:t>
                  </a:r>
                </a:p>
              </p:txBody>
            </p:sp>
          </p:grpSp>
          <p:grpSp>
            <p:nvGrpSpPr>
              <p:cNvPr id="229393" name="Group 124"/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229402" name="Group 125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40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  <a:endParaRPr lang="en-US" altLang="zh-CN" sz="2000" b="0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9403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9394" name="Group 132"/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229395" name="Group 133"/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229397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39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399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0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b="1">
                      <a:solidFill>
                        <a:srgbClr val="993366"/>
                      </a:solidFill>
                    </a:endParaRPr>
                  </a:p>
                </p:txBody>
              </p:sp>
              <p:sp>
                <p:nvSpPr>
                  <p:cNvPr id="22940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4000" b="0">
                        <a:solidFill>
                          <a:srgbClr val="000000"/>
                        </a:solidFill>
                        <a:ea typeface="宋体" panose="02010600030101010101" pitchFamily="2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229396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2000" b="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507046" name="Text Box 166"/>
          <p:cNvSpPr txBox="1">
            <a:spLocks noChangeArrowheads="1"/>
          </p:cNvSpPr>
          <p:nvPr/>
        </p:nvSpPr>
        <p:spPr bwMode="auto">
          <a:xfrm>
            <a:off x="4748213" y="1236663"/>
            <a:ext cx="4113212" cy="5607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string.h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{ char string[20],</a:t>
            </a:r>
            <a:r>
              <a:rPr lang="en-US" altLang="zh-CN" sz="2400" dirty="0" err="1">
                <a:solidFill>
                  <a:srgbClr val="000000"/>
                </a:solidFill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</a:rPr>
              <a:t>[3][20];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=0;i&lt;3;i++)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gets(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strcmp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[0],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[1]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)&gt;0)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string,str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[0]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   else  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string,str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[1]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   if(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strcmp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[2],string)&gt;0)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strcpy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800000"/>
                </a:solidFill>
                <a:ea typeface="宋体" panose="02010600030101010101" pitchFamily="2" charset="-122"/>
              </a:rPr>
              <a:t>string,str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("\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nThe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largest string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      is:\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n%s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\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n",string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9416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04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1844675" y="5645150"/>
            <a:ext cx="477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   比较</a:t>
            </a:r>
            <a:r>
              <a:rPr lang="zh-CN" altLang="en-US" sz="2400">
                <a:solidFill>
                  <a:srgbClr val="5490A8"/>
                </a:solidFill>
              </a:rPr>
              <a:t>  </a:t>
            </a:r>
            <a:r>
              <a:rPr lang="en-US" altLang="zh-CN" sz="2400">
                <a:solidFill>
                  <a:srgbClr val="3366FF"/>
                </a:solidFill>
              </a:rPr>
              <a:t>int </a:t>
            </a:r>
            <a:r>
              <a:rPr lang="en-US" altLang="zh-CN" sz="2400">
                <a:solidFill>
                  <a:srgbClr val="5490A8"/>
                </a:solidFill>
              </a:rPr>
              <a:t>  </a:t>
            </a:r>
            <a:r>
              <a:rPr lang="en-US" altLang="zh-CN" sz="2400">
                <a:solidFill>
                  <a:srgbClr val="0000FF"/>
                </a:solidFill>
              </a:rPr>
              <a:t>a[2][3]={{5,6},{7,8}};</a:t>
            </a:r>
            <a:endParaRPr lang="en-US" altLang="zh-CN" sz="2400">
              <a:solidFill>
                <a:srgbClr val="5490A8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490A8"/>
                </a:solidFill>
              </a:rPr>
              <a:t>        </a:t>
            </a:r>
            <a:r>
              <a:rPr lang="zh-CN" altLang="zh-CN" sz="2400">
                <a:solidFill>
                  <a:srgbClr val="000000"/>
                </a:solidFill>
              </a:rPr>
              <a:t>与</a:t>
            </a:r>
            <a:r>
              <a:rPr lang="zh-CN" altLang="zh-CN" sz="2400">
                <a:solidFill>
                  <a:srgbClr val="5490A8"/>
                </a:solidFill>
              </a:rPr>
              <a:t>     </a:t>
            </a:r>
            <a:r>
              <a:rPr lang="en-US" altLang="zh-CN" sz="2400">
                <a:solidFill>
                  <a:srgbClr val="FF3300"/>
                </a:solidFill>
              </a:rPr>
              <a:t>int   a[2][3]={5,6,7,8};</a:t>
            </a:r>
          </a:p>
        </p:txBody>
      </p:sp>
      <p:grpSp>
        <p:nvGrpSpPr>
          <p:cNvPr id="508937" name="Group 9"/>
          <p:cNvGrpSpPr>
            <a:grpSpLocks/>
          </p:cNvGrpSpPr>
          <p:nvPr/>
        </p:nvGrpSpPr>
        <p:grpSpPr bwMode="auto">
          <a:xfrm>
            <a:off x="6896100" y="4937125"/>
            <a:ext cx="1695450" cy="1660525"/>
            <a:chOff x="3852" y="278"/>
            <a:chExt cx="1068" cy="1046"/>
          </a:xfrm>
        </p:grpSpPr>
        <p:grpSp>
          <p:nvGrpSpPr>
            <p:cNvPr id="230453" name="Group 10"/>
            <p:cNvGrpSpPr>
              <a:grpSpLocks/>
            </p:cNvGrpSpPr>
            <p:nvPr/>
          </p:nvGrpSpPr>
          <p:grpSpPr bwMode="auto">
            <a:xfrm>
              <a:off x="3852" y="278"/>
              <a:ext cx="1056" cy="518"/>
              <a:chOff x="3852" y="278"/>
              <a:chExt cx="1056" cy="518"/>
            </a:xfrm>
          </p:grpSpPr>
          <p:sp>
            <p:nvSpPr>
              <p:cNvPr id="230458" name="Text Box 11"/>
              <p:cNvSpPr txBox="1">
                <a:spLocks noChangeArrowheads="1"/>
              </p:cNvSpPr>
              <p:nvPr/>
            </p:nvSpPr>
            <p:spPr bwMode="auto">
              <a:xfrm>
                <a:off x="3890" y="278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FF"/>
                    </a:solidFill>
                    <a:ea typeface="宋体" panose="02010600030101010101" pitchFamily="2" charset="-122"/>
                  </a:rPr>
                  <a:t>5      6      0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FF"/>
                    </a:solidFill>
                    <a:ea typeface="宋体" panose="02010600030101010101" pitchFamily="2" charset="-122"/>
                  </a:rPr>
                  <a:t>7      8      0</a:t>
                </a:r>
                <a:endPara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0459" name="AutoShape 12"/>
              <p:cNvSpPr>
                <a:spLocks/>
              </p:cNvSpPr>
              <p:nvPr/>
            </p:nvSpPr>
            <p:spPr bwMode="auto">
              <a:xfrm>
                <a:off x="3852" y="348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230460" name="AutoShape 13"/>
              <p:cNvSpPr>
                <a:spLocks/>
              </p:cNvSpPr>
              <p:nvPr/>
            </p:nvSpPr>
            <p:spPr bwMode="auto">
              <a:xfrm>
                <a:off x="4860" y="348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  <p:grpSp>
          <p:nvGrpSpPr>
            <p:cNvPr id="230454" name="Group 14"/>
            <p:cNvGrpSpPr>
              <a:grpSpLocks/>
            </p:cNvGrpSpPr>
            <p:nvPr/>
          </p:nvGrpSpPr>
          <p:grpSpPr bwMode="auto">
            <a:xfrm>
              <a:off x="3864" y="806"/>
              <a:ext cx="1056" cy="518"/>
              <a:chOff x="3864" y="806"/>
              <a:chExt cx="1056" cy="518"/>
            </a:xfrm>
          </p:grpSpPr>
          <p:sp>
            <p:nvSpPr>
              <p:cNvPr id="230455" name="Text Box 15"/>
              <p:cNvSpPr txBox="1">
                <a:spLocks noChangeArrowheads="1"/>
              </p:cNvSpPr>
              <p:nvPr/>
            </p:nvSpPr>
            <p:spPr bwMode="auto">
              <a:xfrm>
                <a:off x="3902" y="806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FF3300"/>
                    </a:solidFill>
                    <a:ea typeface="宋体" panose="02010600030101010101" pitchFamily="2" charset="-122"/>
                  </a:rPr>
                  <a:t>5      6      7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FF3300"/>
                    </a:solidFill>
                    <a:ea typeface="宋体" panose="02010600030101010101" pitchFamily="2" charset="-122"/>
                  </a:rPr>
                  <a:t>8      0      0</a:t>
                </a:r>
                <a:endPara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0456" name="AutoShape 16"/>
              <p:cNvSpPr>
                <a:spLocks/>
              </p:cNvSpPr>
              <p:nvPr/>
            </p:nvSpPr>
            <p:spPr bwMode="auto">
              <a:xfrm>
                <a:off x="3864" y="876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230457" name="AutoShape 17"/>
              <p:cNvSpPr>
                <a:spLocks/>
              </p:cNvSpPr>
              <p:nvPr/>
            </p:nvSpPr>
            <p:spPr bwMode="auto">
              <a:xfrm>
                <a:off x="4872" y="876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</p:grpSp>
      <p:sp>
        <p:nvSpPr>
          <p:cNvPr id="508946" name="Text Box 18"/>
          <p:cNvSpPr txBox="1">
            <a:spLocks noChangeArrowheads="1"/>
          </p:cNvSpPr>
          <p:nvPr/>
        </p:nvSpPr>
        <p:spPr bwMode="auto">
          <a:xfrm>
            <a:off x="762000" y="4670425"/>
            <a:ext cx="3629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   </a:t>
            </a:r>
            <a:r>
              <a:rPr lang="en-US" altLang="zh-CN" sz="2400">
                <a:solidFill>
                  <a:srgbClr val="000000"/>
                </a:solidFill>
              </a:rPr>
              <a:t>int   a[][10];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float    f[2][]={1.2 ,2.2};</a:t>
            </a:r>
          </a:p>
        </p:txBody>
      </p:sp>
      <p:sp>
        <p:nvSpPr>
          <p:cNvPr id="508947" name="Text Box 19"/>
          <p:cNvSpPr txBox="1">
            <a:spLocks noChangeArrowheads="1"/>
          </p:cNvSpPr>
          <p:nvPr/>
        </p:nvSpPr>
        <p:spPr bwMode="auto">
          <a:xfrm>
            <a:off x="762000" y="3486150"/>
            <a:ext cx="2601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   </a:t>
            </a:r>
            <a:r>
              <a:rPr lang="en-US" altLang="zh-CN" sz="2400">
                <a:solidFill>
                  <a:srgbClr val="000000"/>
                </a:solidFill>
              </a:rPr>
              <a:t>int  a[5];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a={2,4,6,8,10};</a:t>
            </a:r>
          </a:p>
        </p:txBody>
      </p:sp>
      <p:sp>
        <p:nvSpPr>
          <p:cNvPr id="508948" name="Text Box 20"/>
          <p:cNvSpPr txBox="1">
            <a:spLocks noChangeArrowheads="1"/>
          </p:cNvSpPr>
          <p:nvPr/>
        </p:nvSpPr>
        <p:spPr bwMode="auto">
          <a:xfrm>
            <a:off x="762000" y="2022475"/>
            <a:ext cx="2122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   </a:t>
            </a:r>
            <a:r>
              <a:rPr lang="en-US" altLang="zh-CN" sz="2400">
                <a:solidFill>
                  <a:srgbClr val="000000"/>
                </a:solidFill>
              </a:rPr>
              <a:t>int 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float    i=3;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a[i]=10;</a:t>
            </a:r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762000" y="498475"/>
            <a:ext cx="3389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   </a:t>
            </a:r>
            <a:r>
              <a:rPr lang="en-US" altLang="zh-CN" sz="2400">
                <a:solidFill>
                  <a:srgbClr val="000000"/>
                </a:solidFill>
              </a:rPr>
              <a:t>char   name[0];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 float    weight[10.3];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 int  array[-100];</a:t>
            </a:r>
          </a:p>
        </p:txBody>
      </p:sp>
      <p:grpSp>
        <p:nvGrpSpPr>
          <p:cNvPr id="508950" name="Group 22"/>
          <p:cNvGrpSpPr>
            <a:grpSpLocks/>
          </p:cNvGrpSpPr>
          <p:nvPr/>
        </p:nvGrpSpPr>
        <p:grpSpPr bwMode="auto">
          <a:xfrm>
            <a:off x="5356225" y="2224088"/>
            <a:ext cx="3344863" cy="1779587"/>
            <a:chOff x="3365" y="1029"/>
            <a:chExt cx="2107" cy="1121"/>
          </a:xfrm>
        </p:grpSpPr>
        <p:grpSp>
          <p:nvGrpSpPr>
            <p:cNvPr id="230427" name="Group 23"/>
            <p:cNvGrpSpPr>
              <a:grpSpLocks/>
            </p:cNvGrpSpPr>
            <p:nvPr/>
          </p:nvGrpSpPr>
          <p:grpSpPr bwMode="auto">
            <a:xfrm>
              <a:off x="3377" y="1641"/>
              <a:ext cx="1855" cy="509"/>
              <a:chOff x="3293" y="1977"/>
              <a:chExt cx="1855" cy="509"/>
            </a:xfrm>
          </p:grpSpPr>
          <p:sp>
            <p:nvSpPr>
              <p:cNvPr id="230442" name="Rectangle 24"/>
              <p:cNvSpPr>
                <a:spLocks noChangeArrowheads="1"/>
              </p:cNvSpPr>
              <p:nvPr/>
            </p:nvSpPr>
            <p:spPr bwMode="auto">
              <a:xfrm>
                <a:off x="3293" y="2183"/>
                <a:ext cx="1855" cy="301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rgbClr val="5490A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    e    l    l   o</a:t>
                </a:r>
                <a:endPara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0443" name="Line 25"/>
              <p:cNvSpPr>
                <a:spLocks noChangeShapeType="1"/>
              </p:cNvSpPr>
              <p:nvPr/>
            </p:nvSpPr>
            <p:spPr bwMode="auto">
              <a:xfrm>
                <a:off x="4404" y="2219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44" name="Line 26"/>
              <p:cNvSpPr>
                <a:spLocks noChangeShapeType="1"/>
              </p:cNvSpPr>
              <p:nvPr/>
            </p:nvSpPr>
            <p:spPr bwMode="auto">
              <a:xfrm>
                <a:off x="3671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45" name="Line 27"/>
              <p:cNvSpPr>
                <a:spLocks noChangeShapeType="1"/>
              </p:cNvSpPr>
              <p:nvPr/>
            </p:nvSpPr>
            <p:spPr bwMode="auto">
              <a:xfrm>
                <a:off x="4037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46" name="Line 28"/>
              <p:cNvSpPr>
                <a:spLocks noChangeShapeType="1"/>
              </p:cNvSpPr>
              <p:nvPr/>
            </p:nvSpPr>
            <p:spPr bwMode="auto">
              <a:xfrm>
                <a:off x="4793" y="220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grpSp>
            <p:nvGrpSpPr>
              <p:cNvPr id="230447" name="Group 29"/>
              <p:cNvGrpSpPr>
                <a:grpSpLocks/>
              </p:cNvGrpSpPr>
              <p:nvPr/>
            </p:nvGrpSpPr>
            <p:grpSpPr bwMode="auto">
              <a:xfrm>
                <a:off x="3384" y="1977"/>
                <a:ext cx="1660" cy="250"/>
                <a:chOff x="3230" y="1785"/>
                <a:chExt cx="1660" cy="250"/>
              </a:xfrm>
            </p:grpSpPr>
            <p:sp>
              <p:nvSpPr>
                <p:cNvPr id="23044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30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304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62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304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8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304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596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304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94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</p:grpSp>
        <p:grpSp>
          <p:nvGrpSpPr>
            <p:cNvPr id="230428" name="Group 35"/>
            <p:cNvGrpSpPr>
              <a:grpSpLocks/>
            </p:cNvGrpSpPr>
            <p:nvPr/>
          </p:nvGrpSpPr>
          <p:grpSpPr bwMode="auto">
            <a:xfrm>
              <a:off x="3365" y="1029"/>
              <a:ext cx="2107" cy="509"/>
              <a:chOff x="3365" y="1029"/>
              <a:chExt cx="2107" cy="509"/>
            </a:xfrm>
          </p:grpSpPr>
          <p:sp>
            <p:nvSpPr>
              <p:cNvPr id="230429" name="Rectangle 36"/>
              <p:cNvSpPr>
                <a:spLocks noChangeArrowheads="1"/>
              </p:cNvSpPr>
              <p:nvPr/>
            </p:nvSpPr>
            <p:spPr bwMode="auto">
              <a:xfrm>
                <a:off x="3365" y="1235"/>
                <a:ext cx="2107" cy="301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rgbClr val="5490A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    e    l    l   o </a:t>
                </a:r>
                <a:r>
                  <a:rPr lang="en-US" altLang="zh-CN" sz="200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\0</a:t>
                </a:r>
                <a:endPara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0430" name="Line 37"/>
              <p:cNvSpPr>
                <a:spLocks noChangeShapeType="1"/>
              </p:cNvSpPr>
              <p:nvPr/>
            </p:nvSpPr>
            <p:spPr bwMode="auto">
              <a:xfrm>
                <a:off x="4476" y="1271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31" name="Line 38"/>
              <p:cNvSpPr>
                <a:spLocks noChangeShapeType="1"/>
              </p:cNvSpPr>
              <p:nvPr/>
            </p:nvSpPr>
            <p:spPr bwMode="auto">
              <a:xfrm>
                <a:off x="3743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32" name="Line 39"/>
              <p:cNvSpPr>
                <a:spLocks noChangeShapeType="1"/>
              </p:cNvSpPr>
              <p:nvPr/>
            </p:nvSpPr>
            <p:spPr bwMode="auto">
              <a:xfrm>
                <a:off x="4109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33" name="Line 40"/>
              <p:cNvSpPr>
                <a:spLocks noChangeShapeType="1"/>
              </p:cNvSpPr>
              <p:nvPr/>
            </p:nvSpPr>
            <p:spPr bwMode="auto">
              <a:xfrm>
                <a:off x="4865" y="125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grpSp>
            <p:nvGrpSpPr>
              <p:cNvPr id="230434" name="Group 41"/>
              <p:cNvGrpSpPr>
                <a:grpSpLocks/>
              </p:cNvGrpSpPr>
              <p:nvPr/>
            </p:nvGrpSpPr>
            <p:grpSpPr bwMode="auto">
              <a:xfrm>
                <a:off x="3456" y="1029"/>
                <a:ext cx="1660" cy="250"/>
                <a:chOff x="3230" y="1785"/>
                <a:chExt cx="1660" cy="250"/>
              </a:xfrm>
            </p:grpSpPr>
            <p:sp>
              <p:nvSpPr>
                <p:cNvPr id="2304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30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304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962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23043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328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23044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596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3044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94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>
                      <a:solidFill>
                        <a:srgbClr val="5490A8"/>
                      </a:solidFill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sp>
            <p:nvSpPr>
              <p:cNvPr id="230435" name="Line 47"/>
              <p:cNvSpPr>
                <a:spLocks noChangeShapeType="1"/>
              </p:cNvSpPr>
              <p:nvPr/>
            </p:nvSpPr>
            <p:spPr bwMode="auto">
              <a:xfrm>
                <a:off x="5165" y="124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30436" name="Text Box 48"/>
              <p:cNvSpPr txBox="1">
                <a:spLocks noChangeArrowheads="1"/>
              </p:cNvSpPr>
              <p:nvPr/>
            </p:nvSpPr>
            <p:spPr bwMode="auto">
              <a:xfrm>
                <a:off x="5247" y="10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>
                    <a:solidFill>
                      <a:srgbClr val="5490A8"/>
                    </a:solidFill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grpSp>
        <p:nvGrpSpPr>
          <p:cNvPr id="508977" name="Group 49"/>
          <p:cNvGrpSpPr>
            <a:grpSpLocks/>
          </p:cNvGrpSpPr>
          <p:nvPr/>
        </p:nvGrpSpPr>
        <p:grpSpPr bwMode="auto">
          <a:xfrm>
            <a:off x="3848100" y="1352550"/>
            <a:ext cx="304800" cy="342900"/>
            <a:chOff x="2472" y="2268"/>
            <a:chExt cx="192" cy="216"/>
          </a:xfrm>
        </p:grpSpPr>
        <p:sp>
          <p:nvSpPr>
            <p:cNvPr id="230425" name="Line 50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30426" name="Line 51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grpSp>
        <p:nvGrpSpPr>
          <p:cNvPr id="508980" name="Group 52"/>
          <p:cNvGrpSpPr>
            <a:grpSpLocks/>
          </p:cNvGrpSpPr>
          <p:nvPr/>
        </p:nvGrpSpPr>
        <p:grpSpPr bwMode="auto">
          <a:xfrm>
            <a:off x="2914650" y="2800350"/>
            <a:ext cx="304800" cy="342900"/>
            <a:chOff x="2472" y="2268"/>
            <a:chExt cx="192" cy="216"/>
          </a:xfrm>
        </p:grpSpPr>
        <p:sp>
          <p:nvSpPr>
            <p:cNvPr id="230423" name="Line 53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30424" name="Line 54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grpSp>
        <p:nvGrpSpPr>
          <p:cNvPr id="508983" name="Group 55"/>
          <p:cNvGrpSpPr>
            <a:grpSpLocks/>
          </p:cNvGrpSpPr>
          <p:nvPr/>
        </p:nvGrpSpPr>
        <p:grpSpPr bwMode="auto">
          <a:xfrm>
            <a:off x="3581400" y="3848100"/>
            <a:ext cx="304800" cy="342900"/>
            <a:chOff x="2472" y="2268"/>
            <a:chExt cx="192" cy="216"/>
          </a:xfrm>
        </p:grpSpPr>
        <p:sp>
          <p:nvSpPr>
            <p:cNvPr id="230421" name="Line 56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30422" name="Line 57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grpSp>
        <p:nvGrpSpPr>
          <p:cNvPr id="508986" name="Group 58"/>
          <p:cNvGrpSpPr>
            <a:grpSpLocks/>
          </p:cNvGrpSpPr>
          <p:nvPr/>
        </p:nvGrpSpPr>
        <p:grpSpPr bwMode="auto">
          <a:xfrm>
            <a:off x="4343400" y="4914900"/>
            <a:ext cx="304800" cy="342900"/>
            <a:chOff x="2472" y="2268"/>
            <a:chExt cx="192" cy="216"/>
          </a:xfrm>
        </p:grpSpPr>
        <p:sp>
          <p:nvSpPr>
            <p:cNvPr id="230419" name="Line 59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230420" name="Line 60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sp>
        <p:nvSpPr>
          <p:cNvPr id="508989" name="Text Box 61"/>
          <p:cNvSpPr txBox="1">
            <a:spLocks noChangeArrowheads="1"/>
          </p:cNvSpPr>
          <p:nvPr/>
        </p:nvSpPr>
        <p:spPr bwMode="auto">
          <a:xfrm>
            <a:off x="4314825" y="1131888"/>
            <a:ext cx="462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例</a:t>
            </a:r>
            <a:r>
              <a:rPr lang="zh-CN" altLang="en-US" sz="2400">
                <a:solidFill>
                  <a:srgbClr val="5490A8"/>
                </a:solidFill>
              </a:rPr>
              <a:t>   </a:t>
            </a:r>
            <a:r>
              <a:rPr lang="en-US" altLang="zh-CN" sz="2400">
                <a:solidFill>
                  <a:srgbClr val="0000FF"/>
                </a:solidFill>
              </a:rPr>
              <a:t>char   str[]=“Hello”;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5490A8"/>
                </a:solidFill>
              </a:rPr>
              <a:t>       </a:t>
            </a:r>
            <a:r>
              <a:rPr lang="en-US" altLang="zh-CN" sz="2400">
                <a:solidFill>
                  <a:srgbClr val="FF3300"/>
                </a:solidFill>
              </a:rPr>
              <a:t>char   str[]={‘H’,‘e’,‘l’,‘l’,‘o’};</a:t>
            </a:r>
            <a:endParaRPr lang="en-US" altLang="zh-CN" sz="2400">
              <a:solidFill>
                <a:srgbClr val="5490A8"/>
              </a:solidFill>
            </a:endParaRPr>
          </a:p>
        </p:txBody>
      </p:sp>
      <p:sp>
        <p:nvSpPr>
          <p:cNvPr id="6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4269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6" grpId="0" autoUpdateAnimBg="0"/>
      <p:bldP spid="508946" grpId="0" autoUpdateAnimBg="0"/>
      <p:bldP spid="508947" grpId="0" autoUpdateAnimBg="0"/>
      <p:bldP spid="508948" grpId="0" autoUpdateAnimBg="0"/>
      <p:bldP spid="508949" grpId="0" autoUpdateAnimBg="0"/>
      <p:bldP spid="5089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251520" y="764704"/>
            <a:ext cx="864096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本章要求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 数组是程序设计的常用数据结构，字符串（字符数组）在程序中应用普遍，应掌握它们的意义和用法</a:t>
            </a:r>
            <a:r>
              <a:rPr lang="zh-CN" altLang="en-US" sz="3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数组（一维和二维）名、数组元素的概念。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数组的初始化方法。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数组元素在内存中的存储顺序。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数据排序算法。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字符串的特点（作为数组处理，最后一字节加‘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\0’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字符串处理函数的应用。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600" y="52292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作业：</a:t>
            </a:r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</a:rPr>
              <a:t>6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</a:rPr>
              <a:t>7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</a:rPr>
              <a:t>9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</a:rPr>
              <a:t>13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70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1" name="Text Box 8"/>
          <p:cNvSpPr txBox="1">
            <a:spLocks noChangeArrowheads="1"/>
          </p:cNvSpPr>
          <p:nvPr/>
        </p:nvSpPr>
        <p:spPr bwMode="auto">
          <a:xfrm>
            <a:off x="222250" y="822325"/>
            <a:ext cx="87249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6.8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输入一行字符，统计其中的单词个数，单词间空格分开。</a:t>
            </a: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222250" y="1844824"/>
            <a:ext cx="8769350" cy="3235325"/>
          </a:xfrm>
          <a:prstGeom prst="rect">
            <a:avLst/>
          </a:prstGeom>
          <a:solidFill>
            <a:srgbClr val="FFCC99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50900" indent="-850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6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6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7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分析：根据题目要求，可以用一个字符数组来存储输入的这行字符。要统计其中单词数，就是判断该字符数组中的各个字符，如果出现非空格字符，且其前一个字符为空格，则新单词开始，计数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num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加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</a:p>
          <a:p>
            <a:pPr fontAlgn="base">
              <a:spcAft>
                <a:spcPct val="0"/>
              </a:spcAft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但这在第一个单词出现时有点特殊，因为第一个单词前面可能没有空格，因此在程序里我们可以人为加上一个标志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word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，并初始化为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。该标志指示前一个字符是否是空格，如果该标志值为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则表示前一个字符为空格。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876213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896" name="Group 112"/>
          <p:cNvGrpSpPr>
            <a:grpSpLocks/>
          </p:cNvGrpSpPr>
          <p:nvPr/>
        </p:nvGrpSpPr>
        <p:grpSpPr bwMode="auto">
          <a:xfrm>
            <a:off x="1331640" y="2420937"/>
            <a:ext cx="6761162" cy="3908425"/>
            <a:chOff x="1179" y="1505"/>
            <a:chExt cx="4259" cy="2462"/>
          </a:xfrm>
        </p:grpSpPr>
        <p:sp>
          <p:nvSpPr>
            <p:cNvPr id="227417" name="Line 9"/>
            <p:cNvSpPr>
              <a:spLocks noChangeShapeType="1"/>
            </p:cNvSpPr>
            <p:nvPr/>
          </p:nvSpPr>
          <p:spPr bwMode="auto">
            <a:xfrm>
              <a:off x="2834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18" name="Text Box 10"/>
            <p:cNvSpPr txBox="1">
              <a:spLocks noChangeArrowheads="1"/>
            </p:cNvSpPr>
            <p:nvPr/>
          </p:nvSpPr>
          <p:spPr bwMode="auto">
            <a:xfrm>
              <a:off x="1312" y="1505"/>
              <a:ext cx="18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+mn-ea"/>
                  <a:ea typeface="+mn-ea"/>
                </a:rPr>
                <a:t>例 输入：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I am a boy.</a:t>
              </a:r>
              <a:r>
                <a:rPr lang="en-US" altLang="zh-CN" sz="2000" dirty="0">
                  <a:solidFill>
                    <a:srgbClr val="5490A8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 </a:t>
              </a:r>
            </a:p>
          </p:txBody>
        </p:sp>
        <p:sp>
          <p:nvSpPr>
            <p:cNvPr id="227419" name="Rectangle 11"/>
            <p:cNvSpPr>
              <a:spLocks noChangeArrowheads="1"/>
            </p:cNvSpPr>
            <p:nvPr/>
          </p:nvSpPr>
          <p:spPr bwMode="auto">
            <a:xfrm>
              <a:off x="1181" y="1789"/>
              <a:ext cx="4257" cy="217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7420" name="Line 12"/>
            <p:cNvSpPr>
              <a:spLocks noChangeShapeType="1"/>
            </p:cNvSpPr>
            <p:nvPr/>
          </p:nvSpPr>
          <p:spPr bwMode="auto">
            <a:xfrm flipV="1">
              <a:off x="1181" y="2133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1" name="Line 13"/>
            <p:cNvSpPr>
              <a:spLocks noChangeShapeType="1"/>
            </p:cNvSpPr>
            <p:nvPr/>
          </p:nvSpPr>
          <p:spPr bwMode="auto">
            <a:xfrm flipV="1">
              <a:off x="1181" y="2501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2" name="Line 14"/>
            <p:cNvSpPr>
              <a:spLocks noChangeShapeType="1"/>
            </p:cNvSpPr>
            <p:nvPr/>
          </p:nvSpPr>
          <p:spPr bwMode="auto">
            <a:xfrm flipV="1">
              <a:off x="1181" y="2869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3" name="Line 15"/>
            <p:cNvSpPr>
              <a:spLocks noChangeShapeType="1"/>
            </p:cNvSpPr>
            <p:nvPr/>
          </p:nvSpPr>
          <p:spPr bwMode="auto">
            <a:xfrm flipV="1">
              <a:off x="1181" y="3237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4" name="Line 16"/>
            <p:cNvSpPr>
              <a:spLocks noChangeShapeType="1"/>
            </p:cNvSpPr>
            <p:nvPr/>
          </p:nvSpPr>
          <p:spPr bwMode="auto">
            <a:xfrm flipV="1">
              <a:off x="1181" y="3606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5" name="Line 17"/>
            <p:cNvSpPr>
              <a:spLocks noChangeShapeType="1"/>
            </p:cNvSpPr>
            <p:nvPr/>
          </p:nvSpPr>
          <p:spPr bwMode="auto">
            <a:xfrm>
              <a:off x="224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6" name="Line 18"/>
            <p:cNvSpPr>
              <a:spLocks noChangeShapeType="1"/>
            </p:cNvSpPr>
            <p:nvPr/>
          </p:nvSpPr>
          <p:spPr bwMode="auto">
            <a:xfrm>
              <a:off x="2541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7" name="Line 19"/>
            <p:cNvSpPr>
              <a:spLocks noChangeShapeType="1"/>
            </p:cNvSpPr>
            <p:nvPr/>
          </p:nvSpPr>
          <p:spPr bwMode="auto">
            <a:xfrm>
              <a:off x="3127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8" name="Line 20"/>
            <p:cNvSpPr>
              <a:spLocks noChangeShapeType="1"/>
            </p:cNvSpPr>
            <p:nvPr/>
          </p:nvSpPr>
          <p:spPr bwMode="auto">
            <a:xfrm>
              <a:off x="3420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29" name="Line 21"/>
            <p:cNvSpPr>
              <a:spLocks noChangeShapeType="1"/>
            </p:cNvSpPr>
            <p:nvPr/>
          </p:nvSpPr>
          <p:spPr bwMode="auto">
            <a:xfrm>
              <a:off x="3713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0" name="Line 22"/>
            <p:cNvSpPr>
              <a:spLocks noChangeShapeType="1"/>
            </p:cNvSpPr>
            <p:nvPr/>
          </p:nvSpPr>
          <p:spPr bwMode="auto">
            <a:xfrm>
              <a:off x="4006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1" name="Line 23"/>
            <p:cNvSpPr>
              <a:spLocks noChangeShapeType="1"/>
            </p:cNvSpPr>
            <p:nvPr/>
          </p:nvSpPr>
          <p:spPr bwMode="auto">
            <a:xfrm>
              <a:off x="4299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2" name="Line 24"/>
            <p:cNvSpPr>
              <a:spLocks noChangeShapeType="1"/>
            </p:cNvSpPr>
            <p:nvPr/>
          </p:nvSpPr>
          <p:spPr bwMode="auto">
            <a:xfrm>
              <a:off x="4592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3" name="Line 25"/>
            <p:cNvSpPr>
              <a:spLocks noChangeShapeType="1"/>
            </p:cNvSpPr>
            <p:nvPr/>
          </p:nvSpPr>
          <p:spPr bwMode="auto">
            <a:xfrm>
              <a:off x="4885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4" name="Line 26"/>
            <p:cNvSpPr>
              <a:spLocks noChangeShapeType="1"/>
            </p:cNvSpPr>
            <p:nvPr/>
          </p:nvSpPr>
          <p:spPr bwMode="auto">
            <a:xfrm>
              <a:off x="517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435" name="Text Box 27"/>
            <p:cNvSpPr txBox="1">
              <a:spLocks noChangeArrowheads="1"/>
            </p:cNvSpPr>
            <p:nvPr/>
          </p:nvSpPr>
          <p:spPr bwMode="auto">
            <a:xfrm>
              <a:off x="1301" y="183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当前字符</a:t>
              </a:r>
            </a:p>
          </p:txBody>
        </p:sp>
        <p:sp>
          <p:nvSpPr>
            <p:cNvPr id="227436" name="Text Box 28"/>
            <p:cNvSpPr txBox="1">
              <a:spLocks noChangeArrowheads="1"/>
            </p:cNvSpPr>
            <p:nvPr/>
          </p:nvSpPr>
          <p:spPr bwMode="auto">
            <a:xfrm>
              <a:off x="1290" y="2173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是否空格</a:t>
              </a:r>
            </a:p>
          </p:txBody>
        </p:sp>
        <p:sp>
          <p:nvSpPr>
            <p:cNvPr id="227437" name="Text Box 29"/>
            <p:cNvSpPr txBox="1">
              <a:spLocks noChangeArrowheads="1"/>
            </p:cNvSpPr>
            <p:nvPr/>
          </p:nvSpPr>
          <p:spPr bwMode="auto">
            <a:xfrm>
              <a:off x="1268" y="2550"/>
              <a:ext cx="8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原值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38" name="Text Box 30"/>
            <p:cNvSpPr txBox="1">
              <a:spLocks noChangeArrowheads="1"/>
            </p:cNvSpPr>
            <p:nvPr/>
          </p:nvSpPr>
          <p:spPr bwMode="auto">
            <a:xfrm>
              <a:off x="1179" y="2917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新单词开始否</a:t>
              </a:r>
            </a:p>
          </p:txBody>
        </p:sp>
        <p:sp>
          <p:nvSpPr>
            <p:cNvPr id="227439" name="Text Box 31"/>
            <p:cNvSpPr txBox="1">
              <a:spLocks noChangeArrowheads="1"/>
            </p:cNvSpPr>
            <p:nvPr/>
          </p:nvSpPr>
          <p:spPr bwMode="auto">
            <a:xfrm>
              <a:off x="1279" y="3273"/>
              <a:ext cx="8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新值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40" name="Text Box 32"/>
            <p:cNvSpPr txBox="1">
              <a:spLocks noChangeArrowheads="1"/>
            </p:cNvSpPr>
            <p:nvPr/>
          </p:nvSpPr>
          <p:spPr bwMode="auto">
            <a:xfrm>
              <a:off x="1346" y="3672"/>
              <a:ext cx="5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值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441" name="Text Box 33"/>
            <p:cNvSpPr txBox="1">
              <a:spLocks noChangeArrowheads="1"/>
            </p:cNvSpPr>
            <p:nvPr/>
          </p:nvSpPr>
          <p:spPr bwMode="auto">
            <a:xfrm>
              <a:off x="2575" y="184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2" name="Text Box 34"/>
            <p:cNvSpPr txBox="1">
              <a:spLocks noChangeArrowheads="1"/>
            </p:cNvSpPr>
            <p:nvPr/>
          </p:nvSpPr>
          <p:spPr bwMode="auto">
            <a:xfrm>
              <a:off x="3474" y="184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3" name="Text Box 35"/>
            <p:cNvSpPr txBox="1">
              <a:spLocks noChangeArrowheads="1"/>
            </p:cNvSpPr>
            <p:nvPr/>
          </p:nvSpPr>
          <p:spPr bwMode="auto">
            <a:xfrm>
              <a:off x="4053" y="183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227444" name="Text Box 36"/>
            <p:cNvSpPr txBox="1">
              <a:spLocks noChangeArrowheads="1"/>
            </p:cNvSpPr>
            <p:nvPr/>
          </p:nvSpPr>
          <p:spPr bwMode="auto">
            <a:xfrm>
              <a:off x="2312" y="1861"/>
              <a:ext cx="1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I</a:t>
              </a:r>
            </a:p>
          </p:txBody>
        </p:sp>
        <p:sp>
          <p:nvSpPr>
            <p:cNvPr id="227445" name="Text Box 37"/>
            <p:cNvSpPr txBox="1">
              <a:spLocks noChangeArrowheads="1"/>
            </p:cNvSpPr>
            <p:nvPr/>
          </p:nvSpPr>
          <p:spPr bwMode="auto">
            <a:xfrm>
              <a:off x="2902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7446" name="Text Box 38"/>
            <p:cNvSpPr txBox="1">
              <a:spLocks noChangeArrowheads="1"/>
            </p:cNvSpPr>
            <p:nvPr/>
          </p:nvSpPr>
          <p:spPr bwMode="auto">
            <a:xfrm>
              <a:off x="3145" y="1850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227447" name="Text Box 39"/>
            <p:cNvSpPr txBox="1">
              <a:spLocks noChangeArrowheads="1"/>
            </p:cNvSpPr>
            <p:nvPr/>
          </p:nvSpPr>
          <p:spPr bwMode="auto">
            <a:xfrm>
              <a:off x="3768" y="187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7448" name="Text Box 40"/>
            <p:cNvSpPr txBox="1">
              <a:spLocks noChangeArrowheads="1"/>
            </p:cNvSpPr>
            <p:nvPr/>
          </p:nvSpPr>
          <p:spPr bwMode="auto">
            <a:xfrm>
              <a:off x="4357" y="185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27449" name="Text Box 41"/>
            <p:cNvSpPr txBox="1">
              <a:spLocks noChangeArrowheads="1"/>
            </p:cNvSpPr>
            <p:nvPr/>
          </p:nvSpPr>
          <p:spPr bwMode="auto">
            <a:xfrm>
              <a:off x="4635" y="185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o</a:t>
              </a:r>
            </a:p>
          </p:txBody>
        </p:sp>
        <p:sp>
          <p:nvSpPr>
            <p:cNvPr id="227450" name="Text Box 42"/>
            <p:cNvSpPr txBox="1">
              <a:spLocks noChangeArrowheads="1"/>
            </p:cNvSpPr>
            <p:nvPr/>
          </p:nvSpPr>
          <p:spPr bwMode="auto">
            <a:xfrm>
              <a:off x="4946" y="1861"/>
              <a:ext cx="2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227451" name="Text Box 43"/>
            <p:cNvSpPr txBox="1">
              <a:spLocks noChangeArrowheads="1"/>
            </p:cNvSpPr>
            <p:nvPr/>
          </p:nvSpPr>
          <p:spPr bwMode="auto">
            <a:xfrm>
              <a:off x="5269" y="1873"/>
              <a:ext cx="1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502830" name="Group 46"/>
          <p:cNvGrpSpPr>
            <a:grpSpLocks/>
          </p:cNvGrpSpPr>
          <p:nvPr/>
        </p:nvGrpSpPr>
        <p:grpSpPr bwMode="auto">
          <a:xfrm>
            <a:off x="3017565" y="3533774"/>
            <a:ext cx="458787" cy="2692400"/>
            <a:chOff x="1708" y="2217"/>
            <a:chExt cx="289" cy="1696"/>
          </a:xfrm>
        </p:grpSpPr>
        <p:sp>
          <p:nvSpPr>
            <p:cNvPr id="227412" name="Text Box 4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413" name="Text Box 48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14" name="Text Box 4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15" name="Text Box 5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16" name="Text Box 51"/>
            <p:cNvSpPr txBox="1">
              <a:spLocks noChangeArrowheads="1"/>
            </p:cNvSpPr>
            <p:nvPr/>
          </p:nvSpPr>
          <p:spPr bwMode="auto">
            <a:xfrm>
              <a:off x="1743" y="3661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02836" name="Group 52"/>
          <p:cNvGrpSpPr>
            <a:grpSpLocks/>
          </p:cNvGrpSpPr>
          <p:nvPr/>
        </p:nvGrpSpPr>
        <p:grpSpPr bwMode="auto">
          <a:xfrm>
            <a:off x="3493815" y="3533774"/>
            <a:ext cx="457200" cy="2692400"/>
            <a:chOff x="1708" y="2217"/>
            <a:chExt cx="288" cy="1696"/>
          </a:xfrm>
        </p:grpSpPr>
        <p:sp>
          <p:nvSpPr>
            <p:cNvPr id="227407" name="Text Box 5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08" name="Text Box 54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9" name="Text Box 5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410" name="Text Box 56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11" name="Text Box 57"/>
            <p:cNvSpPr txBox="1">
              <a:spLocks noChangeArrowheads="1"/>
            </p:cNvSpPr>
            <p:nvPr/>
          </p:nvSpPr>
          <p:spPr bwMode="auto">
            <a:xfrm>
              <a:off x="1743" y="3661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502842" name="Group 58"/>
          <p:cNvGrpSpPr>
            <a:grpSpLocks/>
          </p:cNvGrpSpPr>
          <p:nvPr/>
        </p:nvGrpSpPr>
        <p:grpSpPr bwMode="auto">
          <a:xfrm>
            <a:off x="3985940" y="3533774"/>
            <a:ext cx="458787" cy="2692400"/>
            <a:chOff x="1708" y="2217"/>
            <a:chExt cx="289" cy="1696"/>
          </a:xfrm>
        </p:grpSpPr>
        <p:sp>
          <p:nvSpPr>
            <p:cNvPr id="227402" name="Text Box 5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403" name="Text Box 60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404" name="Text Box 6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405" name="Text Box 62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6" name="Text Box 63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48" name="Group 64"/>
          <p:cNvGrpSpPr>
            <a:grpSpLocks/>
          </p:cNvGrpSpPr>
          <p:nvPr/>
        </p:nvGrpSpPr>
        <p:grpSpPr bwMode="auto">
          <a:xfrm>
            <a:off x="4428852" y="3533774"/>
            <a:ext cx="457200" cy="2692400"/>
            <a:chOff x="1708" y="2217"/>
            <a:chExt cx="288" cy="1696"/>
          </a:xfrm>
        </p:grpSpPr>
        <p:sp>
          <p:nvSpPr>
            <p:cNvPr id="227397" name="Text Box 6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98" name="Text Box 66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9" name="Text Box 6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400" name="Text Box 68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401" name="Text Box 69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54" name="Group 70"/>
          <p:cNvGrpSpPr>
            <a:grpSpLocks/>
          </p:cNvGrpSpPr>
          <p:nvPr/>
        </p:nvGrpSpPr>
        <p:grpSpPr bwMode="auto">
          <a:xfrm>
            <a:off x="4886052" y="3533774"/>
            <a:ext cx="457200" cy="2692400"/>
            <a:chOff x="1708" y="2217"/>
            <a:chExt cx="288" cy="1696"/>
          </a:xfrm>
        </p:grpSpPr>
        <p:sp>
          <p:nvSpPr>
            <p:cNvPr id="227392" name="Text Box 7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93" name="Text Box 72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4" name="Text Box 7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95" name="Text Box 74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96" name="Text Box 75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5363890" y="3533774"/>
            <a:ext cx="458787" cy="2692400"/>
            <a:chOff x="1708" y="2217"/>
            <a:chExt cx="289" cy="1696"/>
          </a:xfrm>
        </p:grpSpPr>
        <p:sp>
          <p:nvSpPr>
            <p:cNvPr id="227387" name="Text Box 7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88" name="Text Box 78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89" name="Text Box 7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90" name="Text Box 8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91" name="Text Box 81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502866" name="Group 82"/>
          <p:cNvGrpSpPr>
            <a:grpSpLocks/>
          </p:cNvGrpSpPr>
          <p:nvPr/>
        </p:nvGrpSpPr>
        <p:grpSpPr bwMode="auto">
          <a:xfrm>
            <a:off x="5822677" y="3533774"/>
            <a:ext cx="457200" cy="2692400"/>
            <a:chOff x="1708" y="2217"/>
            <a:chExt cx="288" cy="1696"/>
          </a:xfrm>
        </p:grpSpPr>
        <p:sp>
          <p:nvSpPr>
            <p:cNvPr id="227382" name="Text Box 83"/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83" name="Text Box 84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84" name="Text Box 85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85" name="Text Box 86"/>
            <p:cNvSpPr txBox="1">
              <a:spLocks noChangeArrowheads="1"/>
            </p:cNvSpPr>
            <p:nvPr/>
          </p:nvSpPr>
          <p:spPr bwMode="auto">
            <a:xfrm>
              <a:off x="1743" y="3328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86" name="Text Box 87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502872" name="Group 88"/>
          <p:cNvGrpSpPr>
            <a:grpSpLocks/>
          </p:cNvGrpSpPr>
          <p:nvPr/>
        </p:nvGrpSpPr>
        <p:grpSpPr bwMode="auto">
          <a:xfrm>
            <a:off x="6314802" y="3533774"/>
            <a:ext cx="458788" cy="2692400"/>
            <a:chOff x="1708" y="2217"/>
            <a:chExt cx="289" cy="1696"/>
          </a:xfrm>
        </p:grpSpPr>
        <p:sp>
          <p:nvSpPr>
            <p:cNvPr id="227377" name="Text Box 89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78" name="Text Box 90"/>
            <p:cNvSpPr txBox="1">
              <a:spLocks noChangeArrowheads="1"/>
            </p:cNvSpPr>
            <p:nvPr/>
          </p:nvSpPr>
          <p:spPr bwMode="auto">
            <a:xfrm>
              <a:off x="1753" y="2583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27379" name="Text Box 91"/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80" name="Text Box 92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81" name="Text Box 93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78" name="Group 94"/>
          <p:cNvGrpSpPr>
            <a:grpSpLocks/>
          </p:cNvGrpSpPr>
          <p:nvPr/>
        </p:nvGrpSpPr>
        <p:grpSpPr bwMode="auto">
          <a:xfrm>
            <a:off x="6792640" y="3533774"/>
            <a:ext cx="457200" cy="2692400"/>
            <a:chOff x="1708" y="2217"/>
            <a:chExt cx="288" cy="1696"/>
          </a:xfrm>
        </p:grpSpPr>
        <p:sp>
          <p:nvSpPr>
            <p:cNvPr id="227372" name="Text Box 95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73" name="Text Box 96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4" name="Text Box 97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75" name="Text Box 98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6" name="Text Box 99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84" name="Group 100"/>
          <p:cNvGrpSpPr>
            <a:grpSpLocks/>
          </p:cNvGrpSpPr>
          <p:nvPr/>
        </p:nvGrpSpPr>
        <p:grpSpPr bwMode="auto">
          <a:xfrm>
            <a:off x="7262540" y="3543299"/>
            <a:ext cx="457200" cy="2692400"/>
            <a:chOff x="1708" y="2217"/>
            <a:chExt cx="288" cy="1696"/>
          </a:xfrm>
        </p:grpSpPr>
        <p:sp>
          <p:nvSpPr>
            <p:cNvPr id="227367" name="Text Box 101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68" name="Text Box 102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9" name="Text Box 103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70" name="Text Box 104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71" name="Text Box 105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502890" name="Group 106"/>
          <p:cNvGrpSpPr>
            <a:grpSpLocks/>
          </p:cNvGrpSpPr>
          <p:nvPr/>
        </p:nvGrpSpPr>
        <p:grpSpPr bwMode="auto">
          <a:xfrm>
            <a:off x="7703865" y="3546474"/>
            <a:ext cx="457200" cy="2692400"/>
            <a:chOff x="1708" y="2217"/>
            <a:chExt cx="288" cy="1696"/>
          </a:xfrm>
        </p:grpSpPr>
        <p:sp>
          <p:nvSpPr>
            <p:cNvPr id="227362" name="Text Box 107"/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63" name="Text Box 108"/>
            <p:cNvSpPr txBox="1">
              <a:spLocks noChangeArrowheads="1"/>
            </p:cNvSpPr>
            <p:nvPr/>
          </p:nvSpPr>
          <p:spPr bwMode="auto">
            <a:xfrm>
              <a:off x="1753" y="2583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4" name="Text Box 109"/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3300"/>
                  </a:solidFill>
                  <a:latin typeface="+mn-ea"/>
                  <a:ea typeface="+mn-ea"/>
                </a:rPr>
                <a:t>未</a:t>
              </a:r>
            </a:p>
          </p:txBody>
        </p:sp>
        <p:sp>
          <p:nvSpPr>
            <p:cNvPr id="227365" name="Text Box 110"/>
            <p:cNvSpPr txBox="1">
              <a:spLocks noChangeArrowheads="1"/>
            </p:cNvSpPr>
            <p:nvPr/>
          </p:nvSpPr>
          <p:spPr bwMode="auto">
            <a:xfrm>
              <a:off x="1743" y="3328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7366" name="Text Box 111"/>
            <p:cNvSpPr txBox="1">
              <a:spLocks noChangeArrowheads="1"/>
            </p:cNvSpPr>
            <p:nvPr/>
          </p:nvSpPr>
          <p:spPr bwMode="auto">
            <a:xfrm>
              <a:off x="1743" y="3661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FF3300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227347" name="Group 113"/>
          <p:cNvGrpSpPr>
            <a:grpSpLocks/>
          </p:cNvGrpSpPr>
          <p:nvPr/>
        </p:nvGrpSpPr>
        <p:grpSpPr bwMode="auto">
          <a:xfrm>
            <a:off x="88900" y="538163"/>
            <a:ext cx="9266238" cy="1625600"/>
            <a:chOff x="185" y="463"/>
            <a:chExt cx="5837" cy="1024"/>
          </a:xfrm>
        </p:grpSpPr>
        <p:sp>
          <p:nvSpPr>
            <p:cNvPr id="227348" name="Text Box 114"/>
            <p:cNvSpPr txBox="1">
              <a:spLocks noChangeArrowheads="1"/>
            </p:cNvSpPr>
            <p:nvPr/>
          </p:nvSpPr>
          <p:spPr bwMode="auto">
            <a:xfrm>
              <a:off x="185" y="851"/>
              <a:ext cx="12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当前字符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空格</a:t>
              </a:r>
            </a:p>
          </p:txBody>
        </p:sp>
        <p:sp>
          <p:nvSpPr>
            <p:cNvPr id="227349" name="Line 115"/>
            <p:cNvSpPr>
              <a:spLocks noChangeShapeType="1"/>
            </p:cNvSpPr>
            <p:nvPr/>
          </p:nvSpPr>
          <p:spPr bwMode="auto">
            <a:xfrm flipV="1">
              <a:off x="1288" y="579"/>
              <a:ext cx="645" cy="4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0" name="Line 116"/>
            <p:cNvSpPr>
              <a:spLocks noChangeShapeType="1"/>
            </p:cNvSpPr>
            <p:nvPr/>
          </p:nvSpPr>
          <p:spPr bwMode="auto">
            <a:xfrm>
              <a:off x="1288" y="979"/>
              <a:ext cx="401" cy="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1" name="Line 117"/>
            <p:cNvSpPr>
              <a:spLocks noChangeShapeType="1"/>
            </p:cNvSpPr>
            <p:nvPr/>
          </p:nvSpPr>
          <p:spPr bwMode="auto">
            <a:xfrm>
              <a:off x="1933" y="579"/>
              <a:ext cx="25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2" name="Text Box 118"/>
            <p:cNvSpPr txBox="1">
              <a:spLocks noChangeArrowheads="1"/>
            </p:cNvSpPr>
            <p:nvPr/>
          </p:nvSpPr>
          <p:spPr bwMode="auto">
            <a:xfrm>
              <a:off x="1374" y="59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是</a:t>
              </a:r>
            </a:p>
          </p:txBody>
        </p:sp>
        <p:sp>
          <p:nvSpPr>
            <p:cNvPr id="227353" name="Text Box 119"/>
            <p:cNvSpPr txBox="1">
              <a:spLocks noChangeArrowheads="1"/>
            </p:cNvSpPr>
            <p:nvPr/>
          </p:nvSpPr>
          <p:spPr bwMode="auto">
            <a:xfrm>
              <a:off x="1352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否</a:t>
              </a:r>
            </a:p>
          </p:txBody>
        </p:sp>
        <p:sp>
          <p:nvSpPr>
            <p:cNvPr id="227354" name="Text Box 120"/>
            <p:cNvSpPr txBox="1">
              <a:spLocks noChangeArrowheads="1"/>
            </p:cNvSpPr>
            <p:nvPr/>
          </p:nvSpPr>
          <p:spPr bwMode="auto">
            <a:xfrm>
              <a:off x="2130" y="463"/>
              <a:ext cx="28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+mn-ea"/>
                  <a:ea typeface="+mn-ea"/>
                </a:rPr>
                <a:t>未出现新单词，使</a:t>
              </a:r>
              <a:r>
                <a:rPr lang="en-US" altLang="zh-CN" sz="2000" dirty="0">
                  <a:solidFill>
                    <a:srgbClr val="000000"/>
                  </a:solidFill>
                  <a:latin typeface="+mn-ea"/>
                  <a:ea typeface="+mn-ea"/>
                </a:rPr>
                <a:t>word=0,num</a:t>
              </a:r>
              <a:r>
                <a:rPr lang="zh-CN" altLang="zh-CN" sz="2000" dirty="0">
                  <a:solidFill>
                    <a:srgbClr val="000000"/>
                  </a:solidFill>
                  <a:latin typeface="+mn-ea"/>
                  <a:ea typeface="+mn-ea"/>
                </a:rPr>
                <a:t>不累加</a:t>
              </a:r>
              <a:endParaRPr lang="zh-CN" altLang="en-US" sz="2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355" name="Line 121"/>
            <p:cNvSpPr>
              <a:spLocks noChangeShapeType="1"/>
            </p:cNvSpPr>
            <p:nvPr/>
          </p:nvSpPr>
          <p:spPr bwMode="auto">
            <a:xfrm>
              <a:off x="1687" y="1190"/>
              <a:ext cx="1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6" name="Line 122"/>
            <p:cNvSpPr>
              <a:spLocks noChangeShapeType="1"/>
            </p:cNvSpPr>
            <p:nvPr/>
          </p:nvSpPr>
          <p:spPr bwMode="auto">
            <a:xfrm flipV="1">
              <a:off x="1854" y="1001"/>
              <a:ext cx="189" cy="18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7" name="Line 123"/>
            <p:cNvSpPr>
              <a:spLocks noChangeShapeType="1"/>
            </p:cNvSpPr>
            <p:nvPr/>
          </p:nvSpPr>
          <p:spPr bwMode="auto">
            <a:xfrm>
              <a:off x="1854" y="1190"/>
              <a:ext cx="177" cy="1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8" name="Line 124"/>
            <p:cNvSpPr>
              <a:spLocks noChangeShapeType="1"/>
            </p:cNvSpPr>
            <p:nvPr/>
          </p:nvSpPr>
          <p:spPr bwMode="auto">
            <a:xfrm>
              <a:off x="2032" y="1001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59" name="Line 125"/>
            <p:cNvSpPr>
              <a:spLocks noChangeShapeType="1"/>
            </p:cNvSpPr>
            <p:nvPr/>
          </p:nvSpPr>
          <p:spPr bwMode="auto">
            <a:xfrm>
              <a:off x="2032" y="1368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  <a:latin typeface="+mn-ea"/>
              </a:endParaRPr>
            </a:p>
          </p:txBody>
        </p:sp>
        <p:sp>
          <p:nvSpPr>
            <p:cNvPr id="227360" name="Text Box 126"/>
            <p:cNvSpPr txBox="1">
              <a:spLocks noChangeArrowheads="1"/>
            </p:cNvSpPr>
            <p:nvPr/>
          </p:nvSpPr>
          <p:spPr bwMode="auto">
            <a:xfrm>
              <a:off x="2108" y="839"/>
              <a:ext cx="30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前一字符为空格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(word==0),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新单词出现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word=1,num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加1</a:t>
              </a:r>
              <a:endParaRPr lang="en-US" altLang="zh-CN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7361" name="Text Box 127"/>
            <p:cNvSpPr txBox="1">
              <a:spLocks noChangeArrowheads="1"/>
            </p:cNvSpPr>
            <p:nvPr/>
          </p:nvSpPr>
          <p:spPr bwMode="auto">
            <a:xfrm>
              <a:off x="2082" y="1235"/>
              <a:ext cx="39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前一字符为非空格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(word==1),</a:t>
              </a:r>
              <a:r>
                <a:rPr lang="zh-CN" altLang="en-US" sz="2000">
                  <a:solidFill>
                    <a:srgbClr val="000000"/>
                  </a:solidFill>
                  <a:latin typeface="+mn-ea"/>
                  <a:ea typeface="+mn-ea"/>
                </a:rPr>
                <a:t>未出现新单词</a:t>
              </a:r>
              <a:r>
                <a:rPr lang="en-US" altLang="zh-CN" sz="2000">
                  <a:solidFill>
                    <a:srgbClr val="000000"/>
                  </a:solidFill>
                  <a:latin typeface="+mn-ea"/>
                  <a:ea typeface="+mn-ea"/>
                </a:rPr>
                <a:t>,num</a:t>
              </a:r>
              <a:r>
                <a:rPr lang="zh-CN" altLang="zh-CN" sz="2000">
                  <a:solidFill>
                    <a:srgbClr val="000000"/>
                  </a:solidFill>
                  <a:latin typeface="+mn-ea"/>
                  <a:ea typeface="+mn-ea"/>
                </a:rPr>
                <a:t>不变</a:t>
              </a:r>
              <a:endParaRPr lang="zh-CN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388609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69" name="Text Box 37"/>
          <p:cNvSpPr txBox="1">
            <a:spLocks noChangeArrowheads="1"/>
          </p:cNvSpPr>
          <p:nvPr/>
        </p:nvSpPr>
        <p:spPr bwMode="auto">
          <a:xfrm>
            <a:off x="107504" y="839470"/>
            <a:ext cx="3862463" cy="5255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main()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{char string[81];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i,</a:t>
            </a:r>
            <a:r>
              <a:rPr lang="en-US" altLang="zh-CN" sz="2000" dirty="0" err="1">
                <a:solidFill>
                  <a:srgbClr val="FF33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FF33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=0,word=0;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char c;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gets(string);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=0;(c=string[</a:t>
            </a:r>
            <a:r>
              <a:rPr lang="en-US" altLang="zh-CN" sz="20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])!='\0';i++)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if(c==' ')  word=0;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else if(word==0)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{word=1;  </a:t>
            </a:r>
            <a:r>
              <a:rPr lang="en-US" altLang="zh-CN" sz="2000" dirty="0" err="1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3366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++;}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5490A8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("There are %d words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in the line\n",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4139952" y="881053"/>
            <a:ext cx="4824536" cy="5172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main()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{char string[81];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0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char c, </a:t>
            </a:r>
            <a:r>
              <a:rPr lang="en-US" altLang="zh-CN" sz="2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previous = ' '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CC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gets(string);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=0;(c=string[</a:t>
            </a:r>
            <a:r>
              <a:rPr lang="en-US" altLang="zh-CN" sz="2000" dirty="0" err="1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])!='\0';i++,previous=c)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CC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if(previous==' '&amp;&amp;c!=' ') </a:t>
            </a:r>
            <a:r>
              <a:rPr lang="en-US" altLang="zh-CN" sz="2000" dirty="0" err="1">
                <a:solidFill>
                  <a:srgbClr val="0000CC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0000CC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("There are %d words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      in this line.\n",</a:t>
            </a:r>
            <a:r>
              <a:rPr lang="en-US" altLang="zh-CN" sz="20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);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7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69" grpId="0" animBg="1" autoUpdateAnimBg="0"/>
      <p:bldP spid="3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23528" y="425541"/>
            <a:ext cx="8583612" cy="2246769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3575" indent="-663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习题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：输出“魔方阵”。所谓魔方阵是指这样的方阵，它的每一行、每一列和对角线之和均相等。例如，三阶魔方阵为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要求输出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1~n</a:t>
            </a:r>
            <a:r>
              <a:rPr lang="en-US" altLang="zh-CN" sz="2000" baseline="30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的自然数构成的魔方阵。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27464"/>
              </p:ext>
            </p:extLst>
          </p:nvPr>
        </p:nvGraphicFramePr>
        <p:xfrm>
          <a:off x="3491880" y="1196752"/>
          <a:ext cx="1944216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23528" y="2708184"/>
            <a:ext cx="8583612" cy="3785652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魔方阵的排列规律如下：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放在第一行中间一列；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开始直到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n×n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止各数依次按下列规则存放；每一个数存放的行比前一个数的行数减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，列数加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（例如上面的三阶魔方阵，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的上一行后一列）；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如果上一个数的行数为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，则下一个数的行数为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n(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指最下一行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例如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在第一行，则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应放在最下一行，列数同样加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当上一个数的列数为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时，下一个数的列数应为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，行数减去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。例如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在第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行最后一列，则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应放在第二行第一列；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　　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如果按上面规则确定的位置上已有数，或上一个数是第一行第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列时，则把下一个数放在上一个数的下面。例如按上面的规定，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应该放在第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行第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列，但该位置已经被占据，所以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就放在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的下面；</a:t>
            </a:r>
          </a:p>
        </p:txBody>
      </p:sp>
    </p:spTree>
    <p:extLst>
      <p:ext uri="{BB962C8B-B14F-4D97-AF65-F5344CB8AC3E}">
        <p14:creationId xmlns:p14="http://schemas.microsoft.com/office/powerpoint/2010/main" val="1420070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683569" y="-47128"/>
            <a:ext cx="6552728" cy="6742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#define SIZE 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magic[SIZE][SIZE]={0};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num,i,j,new_i,new_j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0; j = SIZE/2;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magic[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][j]=1;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for(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=2;num&lt;=SIZE*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SIZE;num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(i+SIZE-1)%SIZE;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(j+SIZE+1)%SIZE;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if((magic[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 != 0)||(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==0&amp;&amp;j==SIZE-1))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(i+SIZE+1)%SIZE;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=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magic[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j=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new_j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;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for(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=0;i&lt;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SIZE;i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for(j=0;j&lt;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SIZE;j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(j==SIZE-1?"%5d\n":"%5d",magic[</a:t>
            </a:r>
            <a:r>
              <a:rPr lang="en-US" altLang="zh-CN" sz="1600" dirty="0" err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][j]);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7689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655638" y="681038"/>
            <a:ext cx="79819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一维数组元素的引用</a:t>
            </a: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数组必须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先定义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后使用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只能逐个引用数组元素，不能一次引用整个数组。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数组元素表示形式：  </a:t>
            </a:r>
            <a:r>
              <a:rPr lang="zh-CN" altLang="zh-CN" sz="2400" dirty="0">
                <a:solidFill>
                  <a:srgbClr val="3366FF"/>
                </a:solidFill>
                <a:latin typeface="+mn-ea"/>
                <a:ea typeface="+mn-ea"/>
              </a:rPr>
              <a:t>数组名[下标]</a:t>
            </a:r>
            <a:endParaRPr lang="en-US" altLang="zh-CN" sz="2400" dirty="0">
              <a:solidFill>
                <a:srgbClr val="3366FF"/>
              </a:solidFill>
              <a:latin typeface="+mn-ea"/>
              <a:ea typeface="+mn-ea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其中：下标可以是常量或整型表达式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768350" y="3036779"/>
            <a:ext cx="4753522" cy="1571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a[10];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(“%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d”,a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         (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必须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for(j=0;j&lt;10;j++)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              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(“%d\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t”,a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[j]);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(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Wingdings 2" panose="05020102010507070707" pitchFamily="18" charset="2"/>
              </a:rPr>
              <a:t>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5595938" y="2946888"/>
            <a:ext cx="3402191" cy="3418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[10];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=0;i&lt;=9;i++)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a[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=9;i&gt;=0;i- -)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(“%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d”,a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2267744" y="4929188"/>
            <a:ext cx="2963069" cy="830997"/>
          </a:xfrm>
          <a:prstGeom prst="rect">
            <a:avLst/>
          </a:pr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运行结果：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9 8 7 6 5 4 3 2 1 0</a:t>
            </a:r>
            <a:endParaRPr lang="en-US" altLang="zh-CN" sz="24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4660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2" grpId="0" animBg="1" autoUpdateAnimBg="0"/>
      <p:bldP spid="431113" grpId="0" animBg="1" autoUpdateAnimBg="0"/>
      <p:bldP spid="43111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9" name="Rectangle 9"/>
          <p:cNvSpPr>
            <a:spLocks noChangeArrowheads="1"/>
          </p:cNvSpPr>
          <p:nvPr/>
        </p:nvSpPr>
        <p:spPr bwMode="auto">
          <a:xfrm>
            <a:off x="655638" y="681038"/>
            <a:ext cx="7759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Tx/>
              <a:buChar char="§"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补充例题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233480" name="Text Box 10"/>
          <p:cNvSpPr txBox="1">
            <a:spLocks noChangeArrowheads="1"/>
          </p:cNvSpPr>
          <p:nvPr/>
        </p:nvSpPr>
        <p:spPr bwMode="auto">
          <a:xfrm>
            <a:off x="306388" y="1355725"/>
            <a:ext cx="8583612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3575" indent="-663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1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接受键盘输入的两个字符串，并将其首尾相接后输出。每个字符串内部不含空格，两个字符串之间以空白符分隔。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5083" name="Text Box 11"/>
          <p:cNvSpPr txBox="1">
            <a:spLocks noChangeArrowheads="1"/>
          </p:cNvSpPr>
          <p:nvPr/>
        </p:nvSpPr>
        <p:spPr bwMode="auto">
          <a:xfrm>
            <a:off x="603250" y="2559050"/>
            <a:ext cx="8220075" cy="3416300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字符串的存储需要用字符数组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字符串输入，可以用具有词处理功能的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scanf()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函数。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字符串拼接方法：先找到第一个字符串的末尾，然后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将第二个串的字符逐个添加到末尾。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注意，要去掉第一个串的结束符‘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\0’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，但第二个串的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结束符‘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\0’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要添加进去。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168885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Rectangle 8"/>
          <p:cNvSpPr>
            <a:spLocks noChangeArrowheads="1"/>
          </p:cNvSpPr>
          <p:nvPr/>
        </p:nvSpPr>
        <p:spPr bwMode="auto">
          <a:xfrm>
            <a:off x="342900" y="764704"/>
            <a:ext cx="8458200" cy="5178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str1[50],str2[20];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string No.1:\n");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("%s",str1);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string No.2:\n");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("%s",str2);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=j=0;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while(str1[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]!='\0')  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++;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       /*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寻找字符串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str1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的尾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while((str1[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++]=str2[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j++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])!=‘\0’) 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/*str2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加入到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str1*/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("string No.1-&gt;%s\n",str1);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86091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7" name="Text Box 8"/>
          <p:cNvSpPr txBox="1">
            <a:spLocks noChangeArrowheads="1"/>
          </p:cNvSpPr>
          <p:nvPr/>
        </p:nvSpPr>
        <p:spPr bwMode="auto">
          <a:xfrm>
            <a:off x="468313" y="666750"/>
            <a:ext cx="8286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3575" indent="-663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2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从键盘输入若干行文本，每行以回车结束，以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ctrl+z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作为输入结束符，统计其行数。</a:t>
            </a:r>
          </a:p>
        </p:txBody>
      </p:sp>
      <p:sp>
        <p:nvSpPr>
          <p:cNvPr id="519177" name="Text Box 9"/>
          <p:cNvSpPr txBox="1">
            <a:spLocks noChangeArrowheads="1"/>
          </p:cNvSpPr>
          <p:nvPr/>
        </p:nvSpPr>
        <p:spPr bwMode="auto">
          <a:xfrm>
            <a:off x="346075" y="1874838"/>
            <a:ext cx="8528050" cy="3562350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由于只统计行数，所以不必使用数组存储文本内容，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只须定义一个字符变量暂存读入的字符。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读入字符可以用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getchar()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函数。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每读入一个字符，要判断是否输入结束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要判断读入的是否回车符，定义一个整型变量对回车符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进行计数，以实现统计行数的功能。</a:t>
            </a:r>
            <a:endParaRPr kumimoji="1" lang="zh-CN" altLang="en-US" sz="24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25197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Rectangle 8"/>
          <p:cNvSpPr>
            <a:spLocks noChangeArrowheads="1"/>
          </p:cNvSpPr>
          <p:nvPr/>
        </p:nvSpPr>
        <p:spPr bwMode="auto">
          <a:xfrm>
            <a:off x="685800" y="838200"/>
            <a:ext cx="7772400" cy="484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c,nl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while((c=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getchar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())!=EOF)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	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if(c=='\n')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		/*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如果是换行，则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nl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加1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*/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        ++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("%d\n",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nl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983029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5" name="Text Box 8"/>
          <p:cNvSpPr txBox="1">
            <a:spLocks noChangeArrowheads="1"/>
          </p:cNvSpPr>
          <p:nvPr/>
        </p:nvSpPr>
        <p:spPr bwMode="auto">
          <a:xfrm>
            <a:off x="468313" y="666750"/>
            <a:ext cx="82867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3575" indent="-663575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3 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把输入的字符串逆序排列，并显示。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249238" y="1595438"/>
            <a:ext cx="8628062" cy="31972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输入的字符串用字符数组存放。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逆序排列用交换算法，求出字符串最后一个字符的下标，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然后将第一个和最后一个交换，第二个和倒数第二个交换，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72808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Rectangle 8"/>
          <p:cNvSpPr>
            <a:spLocks noChangeArrowheads="1"/>
          </p:cNvSpPr>
          <p:nvPr/>
        </p:nvSpPr>
        <p:spPr bwMode="auto">
          <a:xfrm>
            <a:off x="1793875" y="615950"/>
            <a:ext cx="6878638" cy="573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118800" bIns="118800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 char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[80];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temp,i,j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a string:\n");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("%s",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=0,j=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)-1;i&lt;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j;i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++,j--)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{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temp=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	   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]=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[j];                    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/*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交换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两个元素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endParaRPr lang="en-US" altLang="zh-CN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	   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[j]=temp;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				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nReversed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string:\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n%s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\n",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str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36199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3" name="Text Box 8"/>
          <p:cNvSpPr txBox="1">
            <a:spLocks noChangeArrowheads="1"/>
          </p:cNvSpPr>
          <p:nvPr/>
        </p:nvSpPr>
        <p:spPr bwMode="auto">
          <a:xfrm>
            <a:off x="468313" y="666750"/>
            <a:ext cx="7905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4 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从键盘输入字符，以 </a:t>
            </a:r>
            <a:r>
              <a:rPr kumimoji="0"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ctrl+z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结束，统计输入的数字 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～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9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、空白符和其它字符的个数。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295275" y="1790700"/>
            <a:ext cx="8485188" cy="3562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118800" bIns="118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定义一个具有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个元素的整型数组来存放数字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的个数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定义两个整型变量来存放空白符和其它字符的个数。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算法要点：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计数用的数组和变量要初始化为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用循环结构处理字符读入，内嵌分支结构处理计数。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726396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8"/>
          <p:cNvSpPr>
            <a:spLocks noChangeArrowheads="1"/>
          </p:cNvSpPr>
          <p:nvPr/>
        </p:nvSpPr>
        <p:spPr bwMode="auto">
          <a:xfrm>
            <a:off x="643285" y="548680"/>
            <a:ext cx="7857430" cy="5607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c,i,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nwhite,nother,ndigit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[10];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/*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存放相应的计数值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3366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nwhite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=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nother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=0;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=0;i&lt;10;i++)                         /*</a:t>
            </a:r>
            <a:r>
              <a:rPr lang="zh-CN" altLang="zh-CN" sz="2400" dirty="0">
                <a:solidFill>
                  <a:srgbClr val="3366FF"/>
                </a:solidFill>
                <a:latin typeface="+mn-ea"/>
                <a:ea typeface="+mn-ea"/>
              </a:rPr>
              <a:t>初始化这些计数值</a:t>
            </a:r>
            <a:r>
              <a:rPr lang="zh-CN" altLang="en-US" sz="2400" dirty="0">
                <a:solidFill>
                  <a:srgbClr val="3366FF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/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ndigit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3366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3366FF"/>
                </a:solidFill>
                <a:latin typeface="+mn-ea"/>
                <a:ea typeface="+mn-ea"/>
              </a:rPr>
              <a:t>]=0;</a:t>
            </a:r>
            <a:endParaRPr lang="en-US" altLang="zh-CN" sz="2400" b="0" dirty="0">
              <a:solidFill>
                <a:srgbClr val="3366FF"/>
              </a:solidFill>
              <a:latin typeface="+mn-ea"/>
              <a:ea typeface="+mn-ea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while((c=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getchar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())!=EOF)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      if(c&gt;='0'&amp;&amp;c&lt;='9')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         ++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ndigit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[c-'0'];                      /*</a:t>
            </a:r>
            <a:r>
              <a:rPr lang="zh-CN" altLang="en-US" sz="2400" dirty="0">
                <a:solidFill>
                  <a:srgbClr val="33CC33"/>
                </a:solidFill>
                <a:latin typeface="+mn-ea"/>
                <a:ea typeface="+mn-ea"/>
              </a:rPr>
              <a:t>相应的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ndigit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]</a:t>
            </a:r>
            <a:r>
              <a:rPr lang="zh-CN" altLang="zh-CN" sz="2400" dirty="0">
                <a:solidFill>
                  <a:srgbClr val="33CC33"/>
                </a:solidFill>
                <a:latin typeface="+mn-ea"/>
                <a:ea typeface="+mn-ea"/>
              </a:rPr>
              <a:t>加1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*/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     else if(c==' '||c=='\n'||c=='\t')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               ++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nwhite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	 else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	   ++</a:t>
            </a:r>
            <a:r>
              <a:rPr lang="en-US" altLang="zh-CN" sz="2400" dirty="0" err="1">
                <a:solidFill>
                  <a:srgbClr val="33CC33"/>
                </a:solidFill>
                <a:latin typeface="+mn-ea"/>
                <a:ea typeface="+mn-ea"/>
              </a:rPr>
              <a:t>nother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=0;i&lt;10;i++)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("digit '%d':%d\n",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i,ndigit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]);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("white space:%d\n",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nwhite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("other character:%d\n",</a:t>
            </a:r>
            <a:r>
              <a:rPr lang="en-US" altLang="zh-CN" sz="2400" dirty="0" err="1">
                <a:solidFill>
                  <a:srgbClr val="800000"/>
                </a:solidFill>
                <a:latin typeface="+mn-ea"/>
                <a:ea typeface="+mn-ea"/>
              </a:rPr>
              <a:t>nother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78560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1" name="Text Box 8"/>
          <p:cNvSpPr txBox="1">
            <a:spLocks noChangeArrowheads="1"/>
          </p:cNvSpPr>
          <p:nvPr/>
        </p:nvSpPr>
        <p:spPr bwMode="auto">
          <a:xfrm>
            <a:off x="468313" y="666750"/>
            <a:ext cx="7905750" cy="1200329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5 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从键盘输入一个字符串（长度不超过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，其中不含空格），将其复制一份，复制时将小写字母都转换成为大写字母）。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595313" y="2136775"/>
            <a:ext cx="7740650" cy="2101850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18800" bIns="118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定义两个数组，存放字符串。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将小写字母 转换为大写字母：</a:t>
            </a:r>
            <a:r>
              <a:rPr kumimoji="1" lang="zh-CN" altLang="en-US" sz="24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小写字母</a:t>
            </a:r>
            <a:r>
              <a:rPr kumimoji="1" lang="en-US" altLang="zh-CN" sz="24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-'a'+'A'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808002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8"/>
          <p:cNvSpPr>
            <a:spLocks noChangeArrowheads="1"/>
          </p:cNvSpPr>
          <p:nvPr/>
        </p:nvSpPr>
        <p:spPr bwMode="auto">
          <a:xfrm>
            <a:off x="307752" y="548680"/>
            <a:ext cx="8528496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char a[20],b[20];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a string:\n");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s",a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do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{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b[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]=(a[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]&gt;='a'&amp;&amp;a[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]&lt;='z')?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/*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数组中小写字母转为*/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a[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]-'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a'+'A':a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];                        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/*大写并对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数组赋值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while(a[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++]!='\0');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Copyed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string:\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n%s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n",b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3779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42938" y="484188"/>
            <a:ext cx="7759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rgbClr val="000000"/>
                </a:solidFill>
                <a:latin typeface="+mn-ea"/>
                <a:ea typeface="+mn-ea"/>
              </a:rPr>
              <a:t>一维数组的初始化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630238" y="993775"/>
            <a:ext cx="77597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实现的方法：</a:t>
            </a:r>
          </a:p>
          <a:p>
            <a:pPr marL="1257300" lvl="2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在定义数组时对数组元素赋初值。</a:t>
            </a:r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630238" y="2767013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只给一部分元素赋值。</a:t>
            </a:r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4133850" y="1482725"/>
            <a:ext cx="4838700" cy="860425"/>
          </a:xfrm>
          <a:prstGeom prst="wedgeRectCallout">
            <a:avLst>
              <a:gd name="adj1" fmla="val -43963"/>
              <a:gd name="adj2" fmla="val -102769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None/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在定义数组时，为数组元素赋初值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None/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(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在编译阶段使之得到初值）</a:t>
            </a: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1935163" y="1874173"/>
            <a:ext cx="7055434" cy="833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a[5]={1,2,3,4,5};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等价于：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a[0]=1;  a[1]=2; a[2]=3; a[3]=4; a[4]=5;</a:t>
            </a:r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1935163" y="3242083"/>
            <a:ext cx="7119554" cy="1202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如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a[5]={6,2,3};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等价于： 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a[0]=6; a[1]=2;a[2]=3; a[3]=0; a[4]=0;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如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a[3]={6,2,3,5,1};     (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657225" y="4467225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数组元素值全部为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433167" name="Text Box 15"/>
          <p:cNvSpPr txBox="1">
            <a:spLocks noChangeArrowheads="1"/>
          </p:cNvSpPr>
          <p:nvPr/>
        </p:nvSpPr>
        <p:spPr bwMode="auto">
          <a:xfrm>
            <a:off x="1935163" y="4895702"/>
            <a:ext cx="5547009" cy="463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a[5]={0,0,0,0,0};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或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a[5]={0}; </a:t>
            </a:r>
          </a:p>
        </p:txBody>
      </p:sp>
      <p:sp>
        <p:nvSpPr>
          <p:cNvPr id="433168" name="Rectangle 16"/>
          <p:cNvSpPr>
            <a:spLocks noChangeArrowheads="1"/>
          </p:cNvSpPr>
          <p:nvPr/>
        </p:nvSpPr>
        <p:spPr bwMode="auto">
          <a:xfrm>
            <a:off x="655638" y="5407025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257300" lvl="2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对整个数组元素赋初值时，可以不指定长度。</a:t>
            </a:r>
          </a:p>
        </p:txBody>
      </p:sp>
      <p:sp>
        <p:nvSpPr>
          <p:cNvPr id="433169" name="Text Box 17"/>
          <p:cNvSpPr txBox="1">
            <a:spLocks noChangeArrowheads="1"/>
          </p:cNvSpPr>
          <p:nvPr/>
        </p:nvSpPr>
        <p:spPr bwMode="auto">
          <a:xfrm>
            <a:off x="1935163" y="5900738"/>
            <a:ext cx="5121275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a[]={1,2,3,4,5,6};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66CC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  <a:ea typeface="+mn-ea"/>
              </a:rPr>
              <a:t>编译系统根据初值个数确定数组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大小</a:t>
            </a:r>
          </a:p>
        </p:txBody>
      </p:sp>
      <p:sp>
        <p:nvSpPr>
          <p:cNvPr id="1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1184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33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33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0" grpId="0" autoUpdateAnimBg="0"/>
      <p:bldP spid="433161" grpId="0" autoUpdateAnimBg="0"/>
      <p:bldP spid="433162" grpId="0" animBg="1" autoUpdateAnimBg="0"/>
      <p:bldP spid="433163" grpId="0" animBg="1" autoUpdateAnimBg="0"/>
      <p:bldP spid="433164" grpId="0" animBg="1" autoUpdateAnimBg="0"/>
      <p:bldP spid="433165" grpId="0" autoUpdateAnimBg="0"/>
      <p:bldP spid="433167" grpId="0" build="p" bldLvl="3" animBg="1" autoUpdateAnimBg="0" advAuto="0"/>
      <p:bldP spid="433168" grpId="0" autoUpdateAnimBg="0"/>
      <p:bldP spid="43316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9" name="Text Box 8"/>
          <p:cNvSpPr txBox="1">
            <a:spLocks noChangeArrowheads="1"/>
          </p:cNvSpPr>
          <p:nvPr/>
        </p:nvSpPr>
        <p:spPr bwMode="auto">
          <a:xfrm>
            <a:off x="623888" y="681038"/>
            <a:ext cx="7905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 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从一个三行四列的整型二维数组中查找第一个出现的负数。</a:t>
            </a:r>
          </a:p>
        </p:txBody>
      </p:sp>
      <p:sp>
        <p:nvSpPr>
          <p:cNvPr id="535561" name="Text Box 9"/>
          <p:cNvSpPr txBox="1">
            <a:spLocks noChangeArrowheads="1"/>
          </p:cNvSpPr>
          <p:nvPr/>
        </p:nvSpPr>
        <p:spPr bwMode="auto">
          <a:xfrm>
            <a:off x="357188" y="1793875"/>
            <a:ext cx="8534400" cy="23209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用两层嵌套的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循环来遍历数组元素，判断是否为负数。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当找到第一个负数时就应该退出循环，为此，应定义一个标记变量，用于标记找到与否的状态，并将此标记加入循环控制条件中，以控制循环在适当时候退出。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328636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Rectangle 8"/>
          <p:cNvSpPr>
            <a:spLocks noChangeArrowheads="1"/>
          </p:cNvSpPr>
          <p:nvPr/>
        </p:nvSpPr>
        <p:spPr bwMode="auto">
          <a:xfrm>
            <a:off x="2020888" y="519113"/>
            <a:ext cx="6592887" cy="5951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i,j,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found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,num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[3][4];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12 integers:\n");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=0;i&lt;3;i++)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  for(j=0;j&lt;4;j++)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	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("%d",&amp;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][j]);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found=0;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for(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=0;i&lt;3 &amp;&amp;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!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found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;i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  for(j=0;j&lt;4 &amp;&amp;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!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found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;j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		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found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][j]&lt;0;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if(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!found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("not found\n");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else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("minus number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[%d][%d]:%d\n",</a:t>
            </a:r>
            <a:b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                   i-1,j-1,num[i-1][j-1]);</a:t>
            </a:r>
          </a:p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546917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7" name="Text Box 8"/>
          <p:cNvSpPr txBox="1">
            <a:spLocks noChangeArrowheads="1"/>
          </p:cNvSpPr>
          <p:nvPr/>
        </p:nvSpPr>
        <p:spPr bwMode="auto">
          <a:xfrm>
            <a:off x="623888" y="681038"/>
            <a:ext cx="46990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7    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用筛选法求</a:t>
            </a:r>
            <a:r>
              <a:rPr kumimoji="0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100</a:t>
            </a:r>
            <a:r>
              <a:rPr kumimoji="0"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以内的素数</a:t>
            </a:r>
          </a:p>
        </p:txBody>
      </p:sp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477838" y="1676400"/>
            <a:ext cx="7991475" cy="31972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数据结构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定义一个具有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个元素的数组，用来标记整数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是否素数。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表示素数，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表示非素数。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算法要点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本例使用筛选法：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不是素数，从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开始，每找到一个素数，便将其倍数全部标记为非素数，最后剩下的便是素数。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778017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91" name="Group 26"/>
          <p:cNvGrpSpPr>
            <a:grpSpLocks/>
          </p:cNvGrpSpPr>
          <p:nvPr/>
        </p:nvGrpSpPr>
        <p:grpSpPr bwMode="auto">
          <a:xfrm>
            <a:off x="836613" y="1131888"/>
            <a:ext cx="7620000" cy="4953000"/>
            <a:chOff x="527" y="713"/>
            <a:chExt cx="4800" cy="3120"/>
          </a:xfrm>
        </p:grpSpPr>
        <p:grpSp>
          <p:nvGrpSpPr>
            <p:cNvPr id="246793" name="Group 8"/>
            <p:cNvGrpSpPr>
              <a:grpSpLocks/>
            </p:cNvGrpSpPr>
            <p:nvPr/>
          </p:nvGrpSpPr>
          <p:grpSpPr bwMode="auto">
            <a:xfrm>
              <a:off x="527" y="713"/>
              <a:ext cx="4800" cy="3120"/>
              <a:chOff x="528" y="864"/>
              <a:chExt cx="4800" cy="3120"/>
            </a:xfrm>
          </p:grpSpPr>
          <p:sp>
            <p:nvSpPr>
              <p:cNvPr id="246802" name="Rectangle 9"/>
              <p:cNvSpPr>
                <a:spLocks noChangeArrowheads="1"/>
              </p:cNvSpPr>
              <p:nvPr/>
            </p:nvSpPr>
            <p:spPr bwMode="auto">
              <a:xfrm>
                <a:off x="528" y="864"/>
                <a:ext cx="4800" cy="3120"/>
              </a:xfrm>
              <a:prstGeom prst="rect">
                <a:avLst/>
              </a:prstGeom>
              <a:solidFill>
                <a:srgbClr val="0000FF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246803" name="Line 10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800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4" name="Line 11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4800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5" name="Freeform 12"/>
              <p:cNvSpPr>
                <a:spLocks/>
              </p:cNvSpPr>
              <p:nvPr/>
            </p:nvSpPr>
            <p:spPr bwMode="auto">
              <a:xfrm>
                <a:off x="1104" y="2160"/>
                <a:ext cx="4224" cy="1824"/>
              </a:xfrm>
              <a:custGeom>
                <a:avLst/>
                <a:gdLst>
                  <a:gd name="T0" fmla="*/ 4224 w 4224"/>
                  <a:gd name="T1" fmla="*/ 0 h 1824"/>
                  <a:gd name="T2" fmla="*/ 0 w 4224"/>
                  <a:gd name="T3" fmla="*/ 0 h 1824"/>
                  <a:gd name="T4" fmla="*/ 0 w 4224"/>
                  <a:gd name="T5" fmla="*/ 1824 h 18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24" h="1824">
                    <a:moveTo>
                      <a:pt x="4224" y="0"/>
                    </a:moveTo>
                    <a:lnTo>
                      <a:pt x="0" y="0"/>
                    </a:lnTo>
                    <a:lnTo>
                      <a:pt x="0" y="1824"/>
                    </a:lnTo>
                  </a:path>
                </a:pathLst>
              </a:custGeom>
              <a:solidFill>
                <a:srgbClr val="0000FF"/>
              </a:solidFill>
              <a:ln w="12699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6" name="Line 13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42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7" name="Line 14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3024" cy="768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8" name="Line 15"/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1200" cy="768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09" name="Line 16"/>
              <p:cNvSpPr>
                <a:spLocks noChangeShapeType="1"/>
              </p:cNvSpPr>
              <p:nvPr/>
            </p:nvSpPr>
            <p:spPr bwMode="auto">
              <a:xfrm>
                <a:off x="4128" y="2928"/>
                <a:ext cx="0" cy="105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  <p:sp>
            <p:nvSpPr>
              <p:cNvPr id="246810" name="Line 17"/>
              <p:cNvSpPr>
                <a:spLocks noChangeShapeType="1"/>
              </p:cNvSpPr>
              <p:nvPr/>
            </p:nvSpPr>
            <p:spPr bwMode="auto">
              <a:xfrm>
                <a:off x="1104" y="3312"/>
                <a:ext cx="30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b="1">
                  <a:solidFill>
                    <a:srgbClr val="993366"/>
                  </a:solidFill>
                </a:endParaRPr>
              </a:p>
            </p:txBody>
          </p:sp>
        </p:grpSp>
        <p:sp>
          <p:nvSpPr>
            <p:cNvPr id="246794" name="Text Box 18"/>
            <p:cNvSpPr txBox="1">
              <a:spLocks noChangeArrowheads="1"/>
            </p:cNvSpPr>
            <p:nvPr/>
          </p:nvSpPr>
          <p:spPr bwMode="auto">
            <a:xfrm>
              <a:off x="1535" y="761"/>
              <a:ext cx="2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</a:rPr>
                <a:t>定义及初始化变量</a:t>
              </a:r>
            </a:p>
          </p:txBody>
        </p:sp>
        <p:sp>
          <p:nvSpPr>
            <p:cNvPr id="246795" name="Text Box 19"/>
            <p:cNvSpPr txBox="1">
              <a:spLocks noChangeArrowheads="1"/>
            </p:cNvSpPr>
            <p:nvPr/>
          </p:nvSpPr>
          <p:spPr bwMode="auto">
            <a:xfrm>
              <a:off x="1679" y="1241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</a:rPr>
                <a:t>将 </a:t>
              </a:r>
              <a:r>
                <a:rPr lang="en-US" altLang="zh-CN" sz="2400">
                  <a:solidFill>
                    <a:srgbClr val="FFFFFF"/>
                  </a:solidFill>
                </a:rPr>
                <a:t>1 </a:t>
              </a:r>
              <a:r>
                <a:rPr lang="zh-CN" altLang="en-US" sz="2400">
                  <a:solidFill>
                    <a:srgbClr val="FFFFFF"/>
                  </a:solidFill>
                </a:rPr>
                <a:t>标记为非素数</a:t>
              </a:r>
            </a:p>
          </p:txBody>
        </p:sp>
        <p:sp>
          <p:nvSpPr>
            <p:cNvPr id="246796" name="Text Box 20"/>
            <p:cNvSpPr txBox="1">
              <a:spLocks noChangeArrowheads="1"/>
            </p:cNvSpPr>
            <p:nvPr/>
          </p:nvSpPr>
          <p:spPr bwMode="auto">
            <a:xfrm>
              <a:off x="1343" y="1625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</a:rPr>
                <a:t>n=1;  n&lt;=100;  n++</a:t>
              </a:r>
            </a:p>
          </p:txBody>
        </p:sp>
        <p:sp>
          <p:nvSpPr>
            <p:cNvPr id="246797" name="Text Box 21"/>
            <p:cNvSpPr txBox="1">
              <a:spLocks noChangeArrowheads="1"/>
            </p:cNvSpPr>
            <p:nvPr/>
          </p:nvSpPr>
          <p:spPr bwMode="auto">
            <a:xfrm>
              <a:off x="2687" y="2057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</a:rPr>
                <a:t>n</a:t>
              </a:r>
              <a:r>
                <a:rPr lang="zh-CN" altLang="zh-CN" sz="2400">
                  <a:solidFill>
                    <a:srgbClr val="FFFFFF"/>
                  </a:solidFill>
                </a:rPr>
                <a:t>是素数？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6798" name="Text Box 22"/>
            <p:cNvSpPr txBox="1">
              <a:spLocks noChangeArrowheads="1"/>
            </p:cNvSpPr>
            <p:nvPr/>
          </p:nvSpPr>
          <p:spPr bwMode="auto">
            <a:xfrm>
              <a:off x="1487" y="2393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</a:rPr>
                <a:t>Y</a:t>
              </a:r>
            </a:p>
          </p:txBody>
        </p:sp>
        <p:sp>
          <p:nvSpPr>
            <p:cNvPr id="246799" name="Text Box 23"/>
            <p:cNvSpPr txBox="1">
              <a:spLocks noChangeArrowheads="1"/>
            </p:cNvSpPr>
            <p:nvPr/>
          </p:nvSpPr>
          <p:spPr bwMode="auto">
            <a:xfrm>
              <a:off x="4847" y="239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FFFFFF"/>
                  </a:solidFill>
                </a:rPr>
                <a:t>N</a:t>
              </a:r>
            </a:p>
          </p:txBody>
        </p:sp>
        <p:sp>
          <p:nvSpPr>
            <p:cNvPr id="246800" name="Text Box 24"/>
            <p:cNvSpPr txBox="1">
              <a:spLocks noChangeArrowheads="1"/>
            </p:cNvSpPr>
            <p:nvPr/>
          </p:nvSpPr>
          <p:spPr bwMode="auto">
            <a:xfrm>
              <a:off x="1391" y="2873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400">
                  <a:solidFill>
                    <a:srgbClr val="FFFFFF"/>
                  </a:solidFill>
                </a:rPr>
                <a:t>输出</a:t>
              </a:r>
              <a:r>
                <a:rPr lang="zh-CN" altLang="en-US" sz="2400">
                  <a:solidFill>
                    <a:srgbClr val="FFFFFF"/>
                  </a:solidFill>
                </a:rPr>
                <a:t> </a:t>
              </a:r>
              <a:r>
                <a:rPr lang="en-US" altLang="zh-CN" sz="2400">
                  <a:solidFill>
                    <a:srgbClr val="FFFFFF"/>
                  </a:solidFill>
                </a:rPr>
                <a:t>n</a:t>
              </a:r>
            </a:p>
          </p:txBody>
        </p:sp>
        <p:sp>
          <p:nvSpPr>
            <p:cNvPr id="246801" name="Text Box 25"/>
            <p:cNvSpPr txBox="1">
              <a:spLocks noChangeArrowheads="1"/>
            </p:cNvSpPr>
            <p:nvPr/>
          </p:nvSpPr>
          <p:spPr bwMode="auto">
            <a:xfrm>
              <a:off x="1439" y="3161"/>
              <a:ext cx="23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</a:rPr>
                <a:t>将 </a:t>
              </a:r>
              <a:r>
                <a:rPr lang="en-US" altLang="zh-CN" sz="2400">
                  <a:solidFill>
                    <a:srgbClr val="FFFFFF"/>
                  </a:solidFill>
                </a:rPr>
                <a:t>n </a:t>
              </a:r>
              <a:r>
                <a:rPr lang="zh-CN" altLang="zh-CN" sz="2400">
                  <a:solidFill>
                    <a:srgbClr val="FFFFFF"/>
                  </a:solidFill>
                </a:rPr>
                <a:t>的所有倍数都标记为非素数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46792" name="Rectangle 27"/>
          <p:cNvSpPr>
            <a:spLocks noChangeArrowheads="1"/>
          </p:cNvSpPr>
          <p:nvPr/>
        </p:nvSpPr>
        <p:spPr bwMode="auto">
          <a:xfrm>
            <a:off x="963613" y="468313"/>
            <a:ext cx="1539875" cy="658812"/>
          </a:xfrm>
          <a:prstGeom prst="rect">
            <a:avLst/>
          </a:prstGeom>
          <a:solidFill>
            <a:srgbClr val="3366FF"/>
          </a:solidFill>
          <a:ln w="381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3200">
                <a:solidFill>
                  <a:srgbClr val="FFFFFF"/>
                </a:solidFill>
              </a:rPr>
              <a:t>N-S</a:t>
            </a:r>
            <a:r>
              <a:rPr lang="zh-CN" altLang="en-US" sz="3200">
                <a:solidFill>
                  <a:srgbClr val="FFFFFF"/>
                </a:solidFill>
              </a:rPr>
              <a:t>图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endParaRPr lang="en-US" altLang="zh-CN" sz="3200">
              <a:solidFill>
                <a:srgbClr val="FFFFFF"/>
              </a:solidFill>
            </a:endParaRPr>
          </a:p>
        </p:txBody>
      </p:sp>
      <p:sp>
        <p:nvSpPr>
          <p:cNvPr id="2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754778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Rectangle 1032"/>
          <p:cNvSpPr>
            <a:spLocks noChangeArrowheads="1"/>
          </p:cNvSpPr>
          <p:nvPr/>
        </p:nvSpPr>
        <p:spPr bwMode="auto">
          <a:xfrm>
            <a:off x="501650" y="742950"/>
            <a:ext cx="3041650" cy="5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tIns="118800" bIns="118800"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</a:rPr>
              <a:t>程序</a:t>
            </a:r>
            <a:r>
              <a:rPr lang="en-US" altLang="zh-CN" sz="2400" dirty="0">
                <a:solidFill>
                  <a:srgbClr val="000000"/>
                </a:solidFill>
              </a:rPr>
              <a:t>7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#include&lt;</a:t>
            </a:r>
            <a:r>
              <a:rPr lang="en-US" altLang="zh-CN" sz="2400" dirty="0" err="1">
                <a:solidFill>
                  <a:srgbClr val="000000"/>
                </a:solidFill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#define SIZE 100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#define PWIDTH 10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void main()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{ char sieve[SIZE];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i,n,printcol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   for(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=0;i&lt;</a:t>
            </a:r>
            <a:r>
              <a:rPr lang="en-US" altLang="zh-CN" sz="2400" dirty="0" err="1">
                <a:solidFill>
                  <a:srgbClr val="000000"/>
                </a:solidFill>
              </a:rPr>
              <a:t>SIZE;i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      sieve[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]=0;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   sieve[0]=1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zh-CN" altLang="en-US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printcol</a:t>
            </a:r>
            <a:r>
              <a:rPr lang="en-US" altLang="zh-CN" sz="2400" dirty="0">
                <a:solidFill>
                  <a:srgbClr val="000000"/>
                </a:solidFill>
              </a:rPr>
              <a:t>=0;</a:t>
            </a:r>
          </a:p>
        </p:txBody>
      </p:sp>
      <p:sp>
        <p:nvSpPr>
          <p:cNvPr id="543753" name="Text Box 1033"/>
          <p:cNvSpPr txBox="1">
            <a:spLocks noChangeArrowheads="1"/>
          </p:cNvSpPr>
          <p:nvPr/>
        </p:nvSpPr>
        <p:spPr bwMode="auto">
          <a:xfrm>
            <a:off x="2616200" y="4346575"/>
            <a:ext cx="312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3300"/>
                </a:solidFill>
              </a:rPr>
              <a:t>/*</a:t>
            </a:r>
            <a:r>
              <a:rPr lang="zh-CN" altLang="en-US" sz="2400">
                <a:solidFill>
                  <a:srgbClr val="FF3300"/>
                </a:solidFill>
              </a:rPr>
              <a:t>暂时都标记为素数*</a:t>
            </a:r>
            <a:r>
              <a:rPr lang="en-US" altLang="zh-CN" sz="2400">
                <a:solidFill>
                  <a:srgbClr val="FF3300"/>
                </a:solidFill>
              </a:rPr>
              <a:t>/</a:t>
            </a:r>
          </a:p>
        </p:txBody>
      </p:sp>
      <p:sp>
        <p:nvSpPr>
          <p:cNvPr id="543754" name="Text Box 1034"/>
          <p:cNvSpPr txBox="1">
            <a:spLocks noChangeArrowheads="1"/>
          </p:cNvSpPr>
          <p:nvPr/>
        </p:nvSpPr>
        <p:spPr bwMode="auto">
          <a:xfrm>
            <a:off x="2627313" y="4803775"/>
            <a:ext cx="641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</a:rPr>
              <a:t>/*</a:t>
            </a:r>
            <a:r>
              <a:rPr lang="zh-CN" altLang="en-US" sz="2400" dirty="0">
                <a:solidFill>
                  <a:srgbClr val="FF3300"/>
                </a:solidFill>
              </a:rPr>
              <a:t>因为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zh-CN" altLang="en-US" sz="2400" dirty="0">
                <a:solidFill>
                  <a:srgbClr val="FF3300"/>
                </a:solidFill>
              </a:rPr>
              <a:t>是非素数，所以</a:t>
            </a:r>
            <a:r>
              <a:rPr lang="en-US" altLang="zh-CN" sz="2400" dirty="0">
                <a:solidFill>
                  <a:srgbClr val="FF3300"/>
                </a:solidFill>
              </a:rPr>
              <a:t>sieve[0]</a:t>
            </a:r>
            <a:r>
              <a:rPr lang="zh-CN" altLang="en-US" sz="2400" dirty="0">
                <a:solidFill>
                  <a:srgbClr val="FF3300"/>
                </a:solidFill>
              </a:rPr>
              <a:t>标记为非素数*</a:t>
            </a:r>
            <a:r>
              <a:rPr lang="en-US" altLang="zh-CN" sz="2400" dirty="0">
                <a:solidFill>
                  <a:srgbClr val="FF3300"/>
                </a:solidFill>
              </a:rPr>
              <a:t>/</a:t>
            </a:r>
          </a:p>
        </p:txBody>
      </p:sp>
      <p:sp>
        <p:nvSpPr>
          <p:cNvPr id="543755" name="Rectangle 1035"/>
          <p:cNvSpPr>
            <a:spLocks noChangeArrowheads="1"/>
          </p:cNvSpPr>
          <p:nvPr/>
        </p:nvSpPr>
        <p:spPr bwMode="auto">
          <a:xfrm>
            <a:off x="3752850" y="744538"/>
            <a:ext cx="4227513" cy="5078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>
                <a:solidFill>
                  <a:srgbClr val="000000"/>
                </a:solidFill>
              </a:rPr>
              <a:t>  for(n=1;n&lt;=SIZE;n++)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>
                <a:solidFill>
                  <a:srgbClr val="000000"/>
                </a:solidFill>
              </a:rPr>
              <a:t>	 if(sieve[n-1]==0)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>
                <a:solidFill>
                  <a:srgbClr val="000000"/>
                </a:solidFill>
              </a:rPr>
              <a:t>	  {printf("%5d",n);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endParaRPr lang="en-US" altLang="zh-CN" sz="240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    if(++printcol&gt;=PWIDTH)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    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	      putchar('\n');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	      printcol=0;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    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       for (i=2*n;i&lt;=SIZE;i=i+n)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</a:rPr>
              <a:t>		      sieve[i-1]=1;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>
                <a:solidFill>
                  <a:srgbClr val="000000"/>
                </a:solidFill>
              </a:rPr>
              <a:t>       }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3756" name="Text Box 1036"/>
          <p:cNvSpPr txBox="1">
            <a:spLocks noChangeArrowheads="1"/>
          </p:cNvSpPr>
          <p:nvPr/>
        </p:nvSpPr>
        <p:spPr bwMode="auto">
          <a:xfrm>
            <a:off x="4592638" y="1889125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3300"/>
                </a:solidFill>
              </a:rPr>
              <a:t>/*</a:t>
            </a:r>
            <a:r>
              <a:rPr lang="zh-CN" altLang="en-US" sz="2400">
                <a:solidFill>
                  <a:srgbClr val="FF3300"/>
                </a:solidFill>
              </a:rPr>
              <a:t>分行打印</a:t>
            </a:r>
            <a:r>
              <a:rPr lang="en-US" altLang="zh-CN" sz="2400">
                <a:solidFill>
                  <a:srgbClr val="FF3300"/>
                </a:solidFill>
              </a:rPr>
              <a:t>n</a:t>
            </a:r>
            <a:r>
              <a:rPr lang="zh-CN" altLang="en-US" sz="2400">
                <a:solidFill>
                  <a:srgbClr val="FF3300"/>
                </a:solidFill>
              </a:rPr>
              <a:t>值*</a:t>
            </a:r>
            <a:r>
              <a:rPr lang="en-US" altLang="zh-CN" sz="2400">
                <a:solidFill>
                  <a:srgbClr val="FF3300"/>
                </a:solidFill>
              </a:rPr>
              <a:t>/</a:t>
            </a:r>
            <a:endParaRPr lang="en-US" altLang="zh-CN" sz="2400" b="0">
              <a:solidFill>
                <a:srgbClr val="FF3300"/>
              </a:solidFill>
            </a:endParaRPr>
          </a:p>
        </p:txBody>
      </p:sp>
      <p:sp>
        <p:nvSpPr>
          <p:cNvPr id="543757" name="Text Box 1037"/>
          <p:cNvSpPr txBox="1">
            <a:spLocks noChangeArrowheads="1"/>
          </p:cNvSpPr>
          <p:nvPr/>
        </p:nvSpPr>
        <p:spPr bwMode="auto">
          <a:xfrm>
            <a:off x="3724275" y="3905250"/>
            <a:ext cx="513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3300"/>
                </a:solidFill>
              </a:rPr>
              <a:t>/*</a:t>
            </a:r>
            <a:r>
              <a:rPr lang="zh-CN" altLang="en-US" sz="2400">
                <a:solidFill>
                  <a:srgbClr val="FF3300"/>
                </a:solidFill>
              </a:rPr>
              <a:t>将能被</a:t>
            </a:r>
            <a:r>
              <a:rPr lang="en-US" altLang="zh-CN" sz="2400">
                <a:solidFill>
                  <a:srgbClr val="FF3300"/>
                </a:solidFill>
              </a:rPr>
              <a:t>n</a:t>
            </a:r>
            <a:r>
              <a:rPr lang="zh-CN" altLang="en-US" sz="2400">
                <a:solidFill>
                  <a:srgbClr val="FF3300"/>
                </a:solidFill>
              </a:rPr>
              <a:t>整除的数都标记为非素数*</a:t>
            </a:r>
            <a:r>
              <a:rPr lang="en-US" altLang="zh-CN" sz="2400">
                <a:solidFill>
                  <a:srgbClr val="FF3300"/>
                </a:solidFill>
              </a:rPr>
              <a:t>/</a:t>
            </a:r>
            <a:endParaRPr lang="en-US" altLang="zh-CN" sz="2400" b="0">
              <a:solidFill>
                <a:srgbClr val="FF3300"/>
              </a:solidFill>
            </a:endParaRP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3396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3" grpId="0" autoUpdateAnimBg="0"/>
      <p:bldP spid="543754" grpId="0" autoUpdateAnimBg="0"/>
      <p:bldP spid="543755" grpId="0" animBg="1" autoUpdateAnimBg="0"/>
      <p:bldP spid="543756" grpId="0" autoUpdateAnimBg="0"/>
      <p:bldP spid="5437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rgbClr val="000000"/>
                </a:solidFill>
                <a:latin typeface="+mn-ea"/>
                <a:ea typeface="+mn-ea"/>
              </a:rPr>
              <a:t>一维数组程序举例</a:t>
            </a: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552450" y="1162050"/>
            <a:ext cx="7427913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例  读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个整数存入数组，找出其中最大值和最小值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550863" y="2282825"/>
            <a:ext cx="4918075" cy="3051175"/>
          </a:xfrm>
          <a:prstGeom prst="rect">
            <a:avLst/>
          </a:prstGeom>
          <a:gradFill rotWithShape="0">
            <a:gsLst>
              <a:gs pos="0">
                <a:srgbClr val="EEFFFF"/>
              </a:gs>
              <a:gs pos="50000">
                <a:srgbClr val="CCFFFF"/>
              </a:gs>
              <a:gs pos="100000">
                <a:srgbClr val="EEFFFF"/>
              </a:gs>
            </a:gsLst>
            <a:lin ang="27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步骤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:for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循环输入10个整数</a:t>
            </a:r>
            <a:endParaRPr lang="zh-CN" altLang="en-US" sz="2400">
              <a:solidFill>
                <a:srgbClr val="000000"/>
              </a:solidFill>
              <a:latin typeface="+mn-ea"/>
              <a:ea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处理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(a) 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先令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max=min=x[0]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(b) 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依次用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x[i]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max,min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比较(循环)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     若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max&lt;x[i],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max=x[i]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     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min&gt;x[i],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min=x[i]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输出: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max</a:t>
            </a:r>
            <a:r>
              <a:rPr lang="zh-CN" altLang="zh-CN" sz="240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min </a:t>
            </a:r>
          </a:p>
        </p:txBody>
      </p:sp>
      <p:sp>
        <p:nvSpPr>
          <p:cNvPr id="435210" name="Text Box 10"/>
          <p:cNvSpPr txBox="1">
            <a:spLocks noChangeArrowheads="1"/>
          </p:cNvSpPr>
          <p:nvPr/>
        </p:nvSpPr>
        <p:spPr bwMode="auto">
          <a:xfrm>
            <a:off x="2913063" y="520700"/>
            <a:ext cx="5697537" cy="633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#define SIZE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void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x[SIZE],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i,max,min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("Enter 10 integers:\n");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=0;i&lt;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SIZE;i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{ 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("%d:",i+1);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scanf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("%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d",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&amp;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33CC33"/>
                </a:solidFill>
                <a:latin typeface="+mn-ea"/>
                <a:ea typeface="+mn-ea"/>
              </a:rPr>
              <a:t>max=min=x[0];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for(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=1;i&lt;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SIZE;i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{  if(max&lt;x[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])  max=x[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   if(min&gt;x[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])  min=x[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("Maximum value is %d\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n",max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("Minimum value is %d\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n",min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2138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8" grpId="0" animBg="1" autoUpdateAnimBg="0"/>
      <p:bldP spid="435209" grpId="0" animBg="1" autoUpdateAnimBg="0"/>
      <p:bldP spid="4352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7" name="Text Box 8"/>
          <p:cNvSpPr txBox="1">
            <a:spLocks noChangeArrowheads="1"/>
          </p:cNvSpPr>
          <p:nvPr/>
        </p:nvSpPr>
        <p:spPr bwMode="auto">
          <a:xfrm>
            <a:off x="277813" y="639763"/>
            <a:ext cx="5681662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6.2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用数组来处理求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Fibonacci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数列问题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4749800" y="1604963"/>
            <a:ext cx="4114800" cy="341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stdio.h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void main()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 f[20]={1,1};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=2;i&lt;20;i++)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       f[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]=f[i-2]+f[i-1];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490A8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=0;i&lt;20;i++)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if(i%5==0)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("\n");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("%12d",f[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]);}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</p:txBody>
      </p:sp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5918200" y="379413"/>
          <a:ext cx="30432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905000" imgH="685800" progId="Equation.3">
                  <p:embed/>
                </p:oleObj>
              </mc:Choice>
              <mc:Fallback>
                <p:oleObj name="Equation" r:id="rId4" imgW="1905000" imgH="685800" progId="Equation.3">
                  <p:embed/>
                  <p:pic>
                    <p:nvPicPr>
                      <p:cNvPr id="437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79413"/>
                        <a:ext cx="3043238" cy="109537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7309" name="Group 61"/>
          <p:cNvGrpSpPr>
            <a:grpSpLocks/>
          </p:cNvGrpSpPr>
          <p:nvPr/>
        </p:nvGrpSpPr>
        <p:grpSpPr bwMode="auto">
          <a:xfrm>
            <a:off x="434975" y="1277938"/>
            <a:ext cx="3886200" cy="4762500"/>
            <a:chOff x="274" y="805"/>
            <a:chExt cx="2448" cy="3000"/>
          </a:xfrm>
        </p:grpSpPr>
        <p:sp>
          <p:nvSpPr>
            <p:cNvPr id="194581" name="Rectangle 13"/>
            <p:cNvSpPr>
              <a:spLocks noChangeArrowheads="1"/>
            </p:cNvSpPr>
            <p:nvPr/>
          </p:nvSpPr>
          <p:spPr bwMode="auto">
            <a:xfrm>
              <a:off x="274" y="805"/>
              <a:ext cx="2448" cy="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4582" name="Rectangle 14"/>
            <p:cNvSpPr>
              <a:spLocks noChangeArrowheads="1"/>
            </p:cNvSpPr>
            <p:nvPr/>
          </p:nvSpPr>
          <p:spPr bwMode="auto">
            <a:xfrm>
              <a:off x="811" y="986"/>
              <a:ext cx="986" cy="24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4583" name="Line 15"/>
            <p:cNvSpPr>
              <a:spLocks noChangeShapeType="1"/>
            </p:cNvSpPr>
            <p:nvPr/>
          </p:nvSpPr>
          <p:spPr bwMode="auto">
            <a:xfrm>
              <a:off x="803" y="1261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4" name="Line 16"/>
            <p:cNvSpPr>
              <a:spLocks noChangeShapeType="1"/>
            </p:cNvSpPr>
            <p:nvPr/>
          </p:nvSpPr>
          <p:spPr bwMode="auto">
            <a:xfrm>
              <a:off x="825" y="1523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5" name="Line 17"/>
            <p:cNvSpPr>
              <a:spLocks noChangeShapeType="1"/>
            </p:cNvSpPr>
            <p:nvPr/>
          </p:nvSpPr>
          <p:spPr bwMode="auto">
            <a:xfrm>
              <a:off x="804" y="1795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6" name="Line 18"/>
            <p:cNvSpPr>
              <a:spLocks noChangeShapeType="1"/>
            </p:cNvSpPr>
            <p:nvPr/>
          </p:nvSpPr>
          <p:spPr bwMode="auto">
            <a:xfrm>
              <a:off x="818" y="2058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7" name="Line 19"/>
            <p:cNvSpPr>
              <a:spLocks noChangeShapeType="1"/>
            </p:cNvSpPr>
            <p:nvPr/>
          </p:nvSpPr>
          <p:spPr bwMode="auto">
            <a:xfrm>
              <a:off x="804" y="2321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8" name="Line 20"/>
            <p:cNvSpPr>
              <a:spLocks noChangeShapeType="1"/>
            </p:cNvSpPr>
            <p:nvPr/>
          </p:nvSpPr>
          <p:spPr bwMode="auto">
            <a:xfrm>
              <a:off x="816" y="2575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89" name="Line 21"/>
            <p:cNvSpPr>
              <a:spLocks noChangeShapeType="1"/>
            </p:cNvSpPr>
            <p:nvPr/>
          </p:nvSpPr>
          <p:spPr bwMode="auto">
            <a:xfrm>
              <a:off x="816" y="3148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  <p:sp>
          <p:nvSpPr>
            <p:cNvPr id="194590" name="Text Box 22"/>
            <p:cNvSpPr txBox="1">
              <a:spLocks noChangeArrowheads="1"/>
            </p:cNvSpPr>
            <p:nvPr/>
          </p:nvSpPr>
          <p:spPr bwMode="auto">
            <a:xfrm>
              <a:off x="1872" y="1007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f[0]</a:t>
              </a:r>
            </a:p>
          </p:txBody>
        </p:sp>
        <p:sp>
          <p:nvSpPr>
            <p:cNvPr id="194591" name="Text Box 23"/>
            <p:cNvSpPr txBox="1">
              <a:spLocks noChangeArrowheads="1"/>
            </p:cNvSpPr>
            <p:nvPr/>
          </p:nvSpPr>
          <p:spPr bwMode="auto">
            <a:xfrm>
              <a:off x="1872" y="1256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f[1]</a:t>
              </a:r>
            </a:p>
          </p:txBody>
        </p:sp>
        <p:sp>
          <p:nvSpPr>
            <p:cNvPr id="194592" name="Text Box 24"/>
            <p:cNvSpPr txBox="1">
              <a:spLocks noChangeArrowheads="1"/>
            </p:cNvSpPr>
            <p:nvPr/>
          </p:nvSpPr>
          <p:spPr bwMode="auto">
            <a:xfrm>
              <a:off x="1872" y="1523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f[2]</a:t>
              </a:r>
            </a:p>
          </p:txBody>
        </p:sp>
        <p:sp>
          <p:nvSpPr>
            <p:cNvPr id="194593" name="Text Box 25"/>
            <p:cNvSpPr txBox="1">
              <a:spLocks noChangeArrowheads="1"/>
            </p:cNvSpPr>
            <p:nvPr/>
          </p:nvSpPr>
          <p:spPr bwMode="auto">
            <a:xfrm>
              <a:off x="1872" y="1771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f[3]</a:t>
              </a:r>
            </a:p>
          </p:txBody>
        </p:sp>
        <p:sp>
          <p:nvSpPr>
            <p:cNvPr id="194594" name="Text Box 26"/>
            <p:cNvSpPr txBox="1">
              <a:spLocks noChangeArrowheads="1"/>
            </p:cNvSpPr>
            <p:nvPr/>
          </p:nvSpPr>
          <p:spPr bwMode="auto">
            <a:xfrm>
              <a:off x="1881" y="2047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f[4]</a:t>
              </a:r>
            </a:p>
          </p:txBody>
        </p:sp>
        <p:sp>
          <p:nvSpPr>
            <p:cNvPr id="194595" name="Text Box 27"/>
            <p:cNvSpPr txBox="1">
              <a:spLocks noChangeArrowheads="1"/>
            </p:cNvSpPr>
            <p:nvPr/>
          </p:nvSpPr>
          <p:spPr bwMode="auto">
            <a:xfrm>
              <a:off x="1881" y="2304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f[5]</a:t>
              </a:r>
            </a:p>
          </p:txBody>
        </p:sp>
        <p:sp>
          <p:nvSpPr>
            <p:cNvPr id="194596" name="Text Box 28"/>
            <p:cNvSpPr txBox="1">
              <a:spLocks noChangeArrowheads="1"/>
            </p:cNvSpPr>
            <p:nvPr/>
          </p:nvSpPr>
          <p:spPr bwMode="auto">
            <a:xfrm>
              <a:off x="1840" y="32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f[19]</a:t>
              </a:r>
            </a:p>
          </p:txBody>
        </p:sp>
        <p:sp>
          <p:nvSpPr>
            <p:cNvPr id="194597" name="Text Box 29"/>
            <p:cNvSpPr txBox="1">
              <a:spLocks noChangeArrowheads="1"/>
            </p:cNvSpPr>
            <p:nvPr/>
          </p:nvSpPr>
          <p:spPr bwMode="auto">
            <a:xfrm>
              <a:off x="1190" y="2598"/>
              <a:ext cx="306" cy="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……...</a:t>
              </a:r>
            </a:p>
          </p:txBody>
        </p:sp>
        <p:sp>
          <p:nvSpPr>
            <p:cNvPr id="194598" name="Text Box 30"/>
            <p:cNvSpPr txBox="1">
              <a:spLocks noChangeArrowheads="1"/>
            </p:cNvSpPr>
            <p:nvPr/>
          </p:nvSpPr>
          <p:spPr bwMode="auto">
            <a:xfrm>
              <a:off x="1217" y="10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599" name="Text Box 31"/>
            <p:cNvSpPr txBox="1">
              <a:spLocks noChangeArrowheads="1"/>
            </p:cNvSpPr>
            <p:nvPr/>
          </p:nvSpPr>
          <p:spPr bwMode="auto">
            <a:xfrm>
              <a:off x="1217" y="1265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600" name="Text Box 32"/>
            <p:cNvSpPr txBox="1">
              <a:spLocks noChangeArrowheads="1"/>
            </p:cNvSpPr>
            <p:nvPr/>
          </p:nvSpPr>
          <p:spPr bwMode="auto">
            <a:xfrm>
              <a:off x="1098" y="315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f[19]</a:t>
              </a:r>
            </a:p>
          </p:txBody>
        </p:sp>
        <p:sp>
          <p:nvSpPr>
            <p:cNvPr id="194601" name="Text Box 33"/>
            <p:cNvSpPr txBox="1">
              <a:spLocks noChangeArrowheads="1"/>
            </p:cNvSpPr>
            <p:nvPr/>
          </p:nvSpPr>
          <p:spPr bwMode="auto">
            <a:xfrm>
              <a:off x="559" y="1023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4602" name="Text Box 34"/>
            <p:cNvSpPr txBox="1">
              <a:spLocks noChangeArrowheads="1"/>
            </p:cNvSpPr>
            <p:nvPr/>
          </p:nvSpPr>
          <p:spPr bwMode="auto">
            <a:xfrm>
              <a:off x="559" y="1276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603" name="Text Box 35"/>
            <p:cNvSpPr txBox="1">
              <a:spLocks noChangeArrowheads="1"/>
            </p:cNvSpPr>
            <p:nvPr/>
          </p:nvSpPr>
          <p:spPr bwMode="auto">
            <a:xfrm>
              <a:off x="568" y="2056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4604" name="Text Box 36"/>
            <p:cNvSpPr txBox="1">
              <a:spLocks noChangeArrowheads="1"/>
            </p:cNvSpPr>
            <p:nvPr/>
          </p:nvSpPr>
          <p:spPr bwMode="auto">
            <a:xfrm>
              <a:off x="568" y="2331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4605" name="Text Box 37"/>
            <p:cNvSpPr txBox="1">
              <a:spLocks noChangeArrowheads="1"/>
            </p:cNvSpPr>
            <p:nvPr/>
          </p:nvSpPr>
          <p:spPr bwMode="auto">
            <a:xfrm>
              <a:off x="568" y="1545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4606" name="Text Box 38"/>
            <p:cNvSpPr txBox="1">
              <a:spLocks noChangeArrowheads="1"/>
            </p:cNvSpPr>
            <p:nvPr/>
          </p:nvSpPr>
          <p:spPr bwMode="auto">
            <a:xfrm>
              <a:off x="568" y="18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607" name="Text Box 39"/>
            <p:cNvSpPr txBox="1">
              <a:spLocks noChangeArrowheads="1"/>
            </p:cNvSpPr>
            <p:nvPr/>
          </p:nvSpPr>
          <p:spPr bwMode="auto">
            <a:xfrm>
              <a:off x="521" y="3212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194608" name="Text Box 41"/>
            <p:cNvSpPr txBox="1">
              <a:spLocks noChangeArrowheads="1"/>
            </p:cNvSpPr>
            <p:nvPr/>
          </p:nvSpPr>
          <p:spPr bwMode="auto">
            <a:xfrm>
              <a:off x="1217" y="1531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0000FF"/>
                  </a:solidFill>
                  <a:ea typeface="宋体" panose="02010600030101010101" pitchFamily="2" charset="-122"/>
                </a:rPr>
                <a:t>2</a:t>
              </a:r>
              <a:endParaRPr lang="en-US" altLang="zh-CN" sz="2000" b="0">
                <a:solidFill>
                  <a:srgbClr val="5490A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09" name="Text Box 46"/>
            <p:cNvSpPr txBox="1">
              <a:spLocks noChangeArrowheads="1"/>
            </p:cNvSpPr>
            <p:nvPr/>
          </p:nvSpPr>
          <p:spPr bwMode="auto">
            <a:xfrm>
              <a:off x="1217" y="18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6699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000" b="0">
                <a:solidFill>
                  <a:srgbClr val="5490A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10" name="Text Box 51"/>
            <p:cNvSpPr txBox="1">
              <a:spLocks noChangeArrowheads="1"/>
            </p:cNvSpPr>
            <p:nvPr/>
          </p:nvSpPr>
          <p:spPr bwMode="auto">
            <a:xfrm>
              <a:off x="1217" y="207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0">
                  <a:solidFill>
                    <a:srgbClr val="FF33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000" b="0">
                <a:solidFill>
                  <a:srgbClr val="5490A8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37290" name="Group 42"/>
          <p:cNvGrpSpPr>
            <a:grpSpLocks/>
          </p:cNvGrpSpPr>
          <p:nvPr/>
        </p:nvGrpSpPr>
        <p:grpSpPr bwMode="auto">
          <a:xfrm>
            <a:off x="2339975" y="1716088"/>
            <a:ext cx="423863" cy="895350"/>
            <a:chOff x="3948" y="1404"/>
            <a:chExt cx="267" cy="564"/>
          </a:xfrm>
        </p:grpSpPr>
        <p:sp>
          <p:nvSpPr>
            <p:cNvPr id="194579" name="AutoShape 43"/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4580" name="Freeform 44"/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101 w 183"/>
                <a:gd name="T1" fmla="*/ 0 h 396"/>
                <a:gd name="T2" fmla="*/ 201 w 183"/>
                <a:gd name="T3" fmla="*/ 84 h 396"/>
                <a:gd name="T4" fmla="*/ 115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grpSp>
        <p:nvGrpSpPr>
          <p:cNvPr id="437295" name="Group 47"/>
          <p:cNvGrpSpPr>
            <a:grpSpLocks/>
          </p:cNvGrpSpPr>
          <p:nvPr/>
        </p:nvGrpSpPr>
        <p:grpSpPr bwMode="auto">
          <a:xfrm>
            <a:off x="2359025" y="2154238"/>
            <a:ext cx="423863" cy="895350"/>
            <a:chOff x="3948" y="1404"/>
            <a:chExt cx="267" cy="564"/>
          </a:xfrm>
        </p:grpSpPr>
        <p:sp>
          <p:nvSpPr>
            <p:cNvPr id="194577" name="AutoShape 48"/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4578" name="Freeform 49"/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101 w 183"/>
                <a:gd name="T1" fmla="*/ 0 h 396"/>
                <a:gd name="T2" fmla="*/ 201 w 183"/>
                <a:gd name="T3" fmla="*/ 84 h 396"/>
                <a:gd name="T4" fmla="*/ 115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66663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grpSp>
        <p:nvGrpSpPr>
          <p:cNvPr id="437300" name="Group 52"/>
          <p:cNvGrpSpPr>
            <a:grpSpLocks/>
          </p:cNvGrpSpPr>
          <p:nvPr/>
        </p:nvGrpSpPr>
        <p:grpSpPr bwMode="auto">
          <a:xfrm>
            <a:off x="2339975" y="2516188"/>
            <a:ext cx="423863" cy="895350"/>
            <a:chOff x="3948" y="1404"/>
            <a:chExt cx="267" cy="564"/>
          </a:xfrm>
        </p:grpSpPr>
        <p:sp>
          <p:nvSpPr>
            <p:cNvPr id="194575" name="AutoShape 53"/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94576" name="Freeform 54"/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101 w 183"/>
                <a:gd name="T1" fmla="*/ 0 h 396"/>
                <a:gd name="T2" fmla="*/ 201 w 183"/>
                <a:gd name="T3" fmla="*/ 84 h 396"/>
                <a:gd name="T4" fmla="*/ 115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993366"/>
                </a:solidFill>
              </a:endParaRPr>
            </a:p>
          </p:txBody>
        </p:sp>
      </p:grpSp>
      <p:sp>
        <p:nvSpPr>
          <p:cNvPr id="437303" name="Rectangle 55"/>
          <p:cNvSpPr>
            <a:spLocks noChangeArrowheads="1"/>
          </p:cNvSpPr>
          <p:nvPr/>
        </p:nvSpPr>
        <p:spPr bwMode="auto">
          <a:xfrm>
            <a:off x="4595813" y="5232400"/>
            <a:ext cx="4271962" cy="1625600"/>
          </a:xfrm>
          <a:prstGeom prst="rect">
            <a:avLst/>
          </a:prstGeom>
          <a:solidFill>
            <a:srgbClr val="CCFFFF"/>
          </a:solidFill>
          <a:ln w="5715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003366"/>
                </a:solidFill>
                <a:ea typeface="宋体" panose="02010600030101010101" pitchFamily="2" charset="-122"/>
              </a:rPr>
              <a:t>运行结果： </a:t>
            </a:r>
            <a:endParaRPr lang="zh-CN" altLang="en-US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003366"/>
                </a:solidFill>
                <a:ea typeface="宋体" panose="02010600030101010101" pitchFamily="2" charset="-122"/>
              </a:rPr>
              <a:t>    </a:t>
            </a:r>
            <a:r>
              <a:rPr kumimoji="0" lang="en-US" altLang="zh-CN" sz="2000">
                <a:solidFill>
                  <a:srgbClr val="003366"/>
                </a:solidFill>
                <a:ea typeface="宋体" panose="02010600030101010101" pitchFamily="2" charset="-122"/>
              </a:rPr>
              <a:t>1           1             2             3            5 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000">
                <a:solidFill>
                  <a:srgbClr val="003366"/>
                </a:solidFill>
                <a:ea typeface="宋体" panose="02010600030101010101" pitchFamily="2" charset="-122"/>
              </a:rPr>
              <a:t>    8         13           21           34          55 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000">
                <a:solidFill>
                  <a:srgbClr val="003366"/>
                </a:solidFill>
                <a:ea typeface="宋体" panose="02010600030101010101" pitchFamily="2" charset="-122"/>
              </a:rPr>
              <a:t>  89       144         233         377        610 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zh-CN" sz="2000">
                <a:solidFill>
                  <a:srgbClr val="003366"/>
                </a:solidFill>
                <a:ea typeface="宋体" panose="02010600030101010101" pitchFamily="2" charset="-122"/>
              </a:rPr>
              <a:t>987     1597       2584       4181      6765</a:t>
            </a:r>
            <a:endParaRPr lang="en-US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12559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37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37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7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7" grpId="0" animBg="1" autoUpdateAnimBg="0"/>
      <p:bldP spid="43730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1" name="Text Box 8"/>
          <p:cNvSpPr txBox="1">
            <a:spLocks noChangeArrowheads="1"/>
          </p:cNvSpPr>
          <p:nvPr/>
        </p:nvSpPr>
        <p:spPr bwMode="auto">
          <a:xfrm>
            <a:off x="277813" y="639763"/>
            <a:ext cx="59499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6.3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用起泡法对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个数排序（由小到大）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74675" y="1208088"/>
            <a:ext cx="8262938" cy="226377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排序过程：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）比较第一个数与第二个数，若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a[0]&gt;a[1]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则交换；然后比较第二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  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个数与第三个数；依次类推，直至第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个数和第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个数比较为止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  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——</a:t>
            </a:r>
            <a:r>
              <a:rPr kumimoji="1" lang="zh-CN" altLang="zh-CN" sz="20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第一趟起泡排序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，结果</a:t>
            </a:r>
            <a:r>
              <a:rPr kumimoji="1" lang="zh-CN" altLang="zh-CN" sz="20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最大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的数被安置在最后一个元素位置上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（2）对前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个数进行第二趟冒泡排序，结果使</a:t>
            </a:r>
            <a:r>
              <a:rPr kumimoji="1" lang="zh-CN" altLang="zh-CN" sz="20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次大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的数被安置在第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   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个元素位置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（3）重复上述过程，共经过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n-1</a:t>
            </a:r>
            <a:r>
              <a:rPr kumimoji="1" lang="zh-CN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趟冒泡排序后，排序结束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</p:txBody>
      </p:sp>
      <p:grpSp>
        <p:nvGrpSpPr>
          <p:cNvPr id="439329" name="Group 33"/>
          <p:cNvGrpSpPr>
            <a:grpSpLocks/>
          </p:cNvGrpSpPr>
          <p:nvPr/>
        </p:nvGrpSpPr>
        <p:grpSpPr bwMode="auto">
          <a:xfrm>
            <a:off x="1785428" y="3596595"/>
            <a:ext cx="1922462" cy="2682875"/>
            <a:chOff x="993" y="2276"/>
            <a:chExt cx="1044" cy="169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5612" name="Rectangle 11"/>
            <p:cNvSpPr>
              <a:spLocks noChangeArrowheads="1"/>
            </p:cNvSpPr>
            <p:nvPr/>
          </p:nvSpPr>
          <p:spPr bwMode="auto">
            <a:xfrm>
              <a:off x="993" y="2276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9  8  8  8  8  8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3" name="Rectangle 12"/>
            <p:cNvSpPr>
              <a:spLocks noChangeArrowheads="1"/>
            </p:cNvSpPr>
            <p:nvPr/>
          </p:nvSpPr>
          <p:spPr bwMode="auto">
            <a:xfrm>
              <a:off x="993" y="2528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8  9  5  5  5  5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4" name="Rectangle 13"/>
            <p:cNvSpPr>
              <a:spLocks noChangeArrowheads="1"/>
            </p:cNvSpPr>
            <p:nvPr/>
          </p:nvSpPr>
          <p:spPr bwMode="auto">
            <a:xfrm>
              <a:off x="993" y="2777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5  5  9  4  4  4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5" name="Rectangle 14"/>
            <p:cNvSpPr>
              <a:spLocks noChangeArrowheads="1"/>
            </p:cNvSpPr>
            <p:nvPr/>
          </p:nvSpPr>
          <p:spPr bwMode="auto">
            <a:xfrm>
              <a:off x="993" y="3027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4  4  4  9  2  2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6" name="Rectangle 15"/>
            <p:cNvSpPr>
              <a:spLocks noChangeArrowheads="1"/>
            </p:cNvSpPr>
            <p:nvPr/>
          </p:nvSpPr>
          <p:spPr bwMode="auto">
            <a:xfrm>
              <a:off x="993" y="3276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2  2  2  2  9  0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7" name="Rectangle 16"/>
            <p:cNvSpPr>
              <a:spLocks noChangeArrowheads="1"/>
            </p:cNvSpPr>
            <p:nvPr/>
          </p:nvSpPr>
          <p:spPr bwMode="auto">
            <a:xfrm>
              <a:off x="993" y="3520"/>
              <a:ext cx="1044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0  0  0  0  0  </a:t>
              </a:r>
              <a:r>
                <a:rPr kumimoji="0" lang="en-US" altLang="zh-CN" sz="2000" b="0">
                  <a:solidFill>
                    <a:srgbClr val="FF0000"/>
                  </a:solidFill>
                  <a:latin typeface="+mn-ea"/>
                  <a:ea typeface="+mn-ea"/>
                </a:rPr>
                <a:t>9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9330" name="Group 34"/>
          <p:cNvGrpSpPr>
            <a:grpSpLocks/>
          </p:cNvGrpSpPr>
          <p:nvPr/>
        </p:nvGrpSpPr>
        <p:grpSpPr bwMode="auto">
          <a:xfrm>
            <a:off x="3822700" y="3613150"/>
            <a:ext cx="1435100" cy="1966913"/>
            <a:chOff x="2330" y="2276"/>
            <a:chExt cx="904" cy="123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5607" name="Rectangle 18"/>
            <p:cNvSpPr>
              <a:spLocks noChangeArrowheads="1"/>
            </p:cNvSpPr>
            <p:nvPr/>
          </p:nvSpPr>
          <p:spPr bwMode="auto">
            <a:xfrm>
              <a:off x="2330" y="2276"/>
              <a:ext cx="90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dirty="0">
                  <a:solidFill>
                    <a:srgbClr val="000000"/>
                  </a:solidFill>
                  <a:latin typeface="+mn-ea"/>
                  <a:ea typeface="+mn-ea"/>
                </a:rPr>
                <a:t>8  5  5  5  5 </a:t>
              </a:r>
              <a:endParaRPr lang="en-US" altLang="zh-CN" sz="2000" b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8" name="Rectangle 19"/>
            <p:cNvSpPr>
              <a:spLocks noChangeArrowheads="1"/>
            </p:cNvSpPr>
            <p:nvPr/>
          </p:nvSpPr>
          <p:spPr bwMode="auto">
            <a:xfrm>
              <a:off x="2330" y="2528"/>
              <a:ext cx="90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dirty="0">
                  <a:solidFill>
                    <a:srgbClr val="000000"/>
                  </a:solidFill>
                  <a:latin typeface="+mn-ea"/>
                  <a:ea typeface="+mn-ea"/>
                </a:rPr>
                <a:t>5  8  4  4  4 </a:t>
              </a:r>
              <a:endParaRPr lang="en-US" altLang="zh-CN" sz="2000" b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9" name="Rectangle 20"/>
            <p:cNvSpPr>
              <a:spLocks noChangeArrowheads="1"/>
            </p:cNvSpPr>
            <p:nvPr/>
          </p:nvSpPr>
          <p:spPr bwMode="auto">
            <a:xfrm>
              <a:off x="2330" y="2772"/>
              <a:ext cx="90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4  4  8  2  2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0" name="Rectangle 21"/>
            <p:cNvSpPr>
              <a:spLocks noChangeArrowheads="1"/>
            </p:cNvSpPr>
            <p:nvPr/>
          </p:nvSpPr>
          <p:spPr bwMode="auto">
            <a:xfrm>
              <a:off x="2330" y="3023"/>
              <a:ext cx="90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2  2  2  8  0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11" name="Rectangle 22"/>
            <p:cNvSpPr>
              <a:spLocks noChangeArrowheads="1"/>
            </p:cNvSpPr>
            <p:nvPr/>
          </p:nvSpPr>
          <p:spPr bwMode="auto">
            <a:xfrm>
              <a:off x="2330" y="3265"/>
              <a:ext cx="90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0  0  0  0  </a:t>
              </a:r>
              <a:r>
                <a:rPr kumimoji="0" lang="en-US" altLang="zh-CN" sz="2000" b="0">
                  <a:solidFill>
                    <a:srgbClr val="FF0000"/>
                  </a:solidFill>
                  <a:latin typeface="+mn-ea"/>
                  <a:ea typeface="+mn-ea"/>
                </a:rPr>
                <a:t>8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9319" name="Group 23"/>
          <p:cNvGrpSpPr>
            <a:grpSpLocks/>
          </p:cNvGrpSpPr>
          <p:nvPr/>
        </p:nvGrpSpPr>
        <p:grpSpPr bwMode="auto">
          <a:xfrm>
            <a:off x="5432425" y="3613150"/>
            <a:ext cx="1257300" cy="1851025"/>
            <a:chOff x="2928" y="1680"/>
            <a:chExt cx="820" cy="11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5603" name="Rectangle 24"/>
            <p:cNvSpPr>
              <a:spLocks noChangeArrowheads="1"/>
            </p:cNvSpPr>
            <p:nvPr/>
          </p:nvSpPr>
          <p:spPr bwMode="auto">
            <a:xfrm>
              <a:off x="2928" y="1680"/>
              <a:ext cx="820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dirty="0">
                  <a:solidFill>
                    <a:srgbClr val="000000"/>
                  </a:solidFill>
                  <a:latin typeface="+mn-ea"/>
                  <a:ea typeface="+mn-ea"/>
                </a:rPr>
                <a:t>5  4  4  4 </a:t>
              </a:r>
              <a:endParaRPr lang="en-US" altLang="zh-CN" sz="2000" b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4" name="Rectangle 25"/>
            <p:cNvSpPr>
              <a:spLocks noChangeArrowheads="1"/>
            </p:cNvSpPr>
            <p:nvPr/>
          </p:nvSpPr>
          <p:spPr bwMode="auto">
            <a:xfrm>
              <a:off x="2928" y="1920"/>
              <a:ext cx="820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4  5  2  2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5" name="Rectangle 26"/>
            <p:cNvSpPr>
              <a:spLocks noChangeArrowheads="1"/>
            </p:cNvSpPr>
            <p:nvPr/>
          </p:nvSpPr>
          <p:spPr bwMode="auto">
            <a:xfrm>
              <a:off x="2928" y="2160"/>
              <a:ext cx="820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2  2  5  0 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6" name="Rectangle 27"/>
            <p:cNvSpPr>
              <a:spLocks noChangeArrowheads="1"/>
            </p:cNvSpPr>
            <p:nvPr/>
          </p:nvSpPr>
          <p:spPr bwMode="auto">
            <a:xfrm>
              <a:off x="2928" y="2400"/>
              <a:ext cx="820" cy="4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>
                  <a:solidFill>
                    <a:srgbClr val="000000"/>
                  </a:solidFill>
                  <a:latin typeface="+mn-ea"/>
                  <a:ea typeface="+mn-ea"/>
                </a:rPr>
                <a:t>0  0  0  </a:t>
              </a:r>
              <a:r>
                <a:rPr kumimoji="0" lang="en-US" altLang="zh-CN" sz="2000" b="0">
                  <a:solidFill>
                    <a:srgbClr val="FF0000"/>
                  </a:solidFill>
                  <a:latin typeface="+mn-ea"/>
                  <a:ea typeface="+mn-ea"/>
                </a:rPr>
                <a:t>5</a:t>
              </a:r>
              <a:endParaRPr lang="en-US" altLang="zh-CN" sz="2000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9324" name="Group 28"/>
          <p:cNvGrpSpPr>
            <a:grpSpLocks/>
          </p:cNvGrpSpPr>
          <p:nvPr/>
        </p:nvGrpSpPr>
        <p:grpSpPr bwMode="auto">
          <a:xfrm>
            <a:off x="6829003" y="3613150"/>
            <a:ext cx="1020018" cy="1397000"/>
            <a:chOff x="3888" y="1920"/>
            <a:chExt cx="672" cy="8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5601" name="Rectangle 29"/>
            <p:cNvSpPr>
              <a:spLocks noChangeArrowheads="1"/>
            </p:cNvSpPr>
            <p:nvPr/>
          </p:nvSpPr>
          <p:spPr bwMode="auto">
            <a:xfrm>
              <a:off x="3888" y="1920"/>
              <a:ext cx="672" cy="6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dirty="0">
                  <a:solidFill>
                    <a:srgbClr val="000000"/>
                  </a:solidFill>
                  <a:latin typeface="+mn-ea"/>
                  <a:ea typeface="+mn-ea"/>
                </a:rPr>
                <a:t>4  2  2  2      0</a:t>
              </a:r>
              <a:endParaRPr lang="en-US" altLang="zh-CN" sz="2000" b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5602" name="Rectangle 30"/>
            <p:cNvSpPr>
              <a:spLocks noChangeArrowheads="1"/>
            </p:cNvSpPr>
            <p:nvPr/>
          </p:nvSpPr>
          <p:spPr bwMode="auto">
            <a:xfrm>
              <a:off x="3888" y="2160"/>
              <a:ext cx="672" cy="6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dirty="0">
                  <a:solidFill>
                    <a:srgbClr val="000000"/>
                  </a:solidFill>
                  <a:latin typeface="+mn-ea"/>
                  <a:ea typeface="+mn-ea"/>
                </a:rPr>
                <a:t>2  4  0  0  0 </a:t>
              </a:r>
              <a:r>
                <a:rPr kumimoji="0" lang="en-US" altLang="zh-CN" sz="2000" b="0" dirty="0">
                  <a:solidFill>
                    <a:srgbClr val="FF0000"/>
                  </a:solidFill>
                  <a:latin typeface="+mn-ea"/>
                  <a:ea typeface="+mn-ea"/>
                </a:rPr>
                <a:t> 4</a:t>
              </a:r>
              <a:endParaRPr lang="en-US" altLang="zh-CN" sz="2000" b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7988300" y="3613150"/>
            <a:ext cx="68815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2  0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>
                <a:solidFill>
                  <a:srgbClr val="000000"/>
                </a:solidFill>
                <a:latin typeface="+mn-ea"/>
                <a:ea typeface="+mn-ea"/>
              </a:rPr>
              <a:t>0  </a:t>
            </a:r>
            <a:r>
              <a:rPr kumimoji="0" lang="en-US" altLang="zh-CN" sz="2000" b="0">
                <a:solidFill>
                  <a:srgbClr val="FF0000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1776413" y="5991225"/>
            <a:ext cx="7191375" cy="4127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003366"/>
                </a:solidFill>
                <a:latin typeface="+mn-ea"/>
                <a:ea typeface="+mn-ea"/>
              </a:rPr>
              <a:t>第一轮大数沉底        第二轮             第三轮      第四轮     第五轮 </a:t>
            </a:r>
            <a:endParaRPr lang="zh-CN" altLang="en-US" sz="2000" b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9331" name="Rectangle 35"/>
          <p:cNvSpPr>
            <a:spLocks noChangeArrowheads="1"/>
          </p:cNvSpPr>
          <p:nvPr/>
        </p:nvSpPr>
        <p:spPr bwMode="auto">
          <a:xfrm>
            <a:off x="228600" y="5105400"/>
            <a:ext cx="1506538" cy="4127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003366"/>
                </a:solidFill>
                <a:latin typeface="+mn-ea"/>
                <a:ea typeface="+mn-ea"/>
              </a:rPr>
              <a:t>此处：</a:t>
            </a:r>
            <a:r>
              <a:rPr kumimoji="0" lang="en-US" altLang="zh-CN" sz="2000">
                <a:solidFill>
                  <a:srgbClr val="003366"/>
                </a:solidFill>
                <a:latin typeface="+mn-ea"/>
                <a:ea typeface="+mn-ea"/>
              </a:rPr>
              <a:t>n=6 </a:t>
            </a:r>
            <a:endParaRPr lang="en-US" altLang="zh-CN" sz="2000" b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9332" name="Rectangle 36"/>
          <p:cNvSpPr>
            <a:spLocks noChangeArrowheads="1"/>
          </p:cNvSpPr>
          <p:nvPr/>
        </p:nvSpPr>
        <p:spPr bwMode="auto">
          <a:xfrm>
            <a:off x="1776413" y="6461125"/>
            <a:ext cx="5003800" cy="4127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003366"/>
                </a:solidFill>
                <a:latin typeface="+mn-ea"/>
                <a:ea typeface="+mn-ea"/>
              </a:rPr>
              <a:t>外层循环</a:t>
            </a:r>
            <a:r>
              <a:rPr kumimoji="0" lang="en-US" altLang="zh-CN" sz="2000">
                <a:solidFill>
                  <a:srgbClr val="003366"/>
                </a:solidFill>
                <a:latin typeface="+mn-ea"/>
                <a:ea typeface="+mn-ea"/>
              </a:rPr>
              <a:t>j(1~n-1)</a:t>
            </a:r>
            <a:r>
              <a:rPr kumimoji="0" lang="zh-CN" altLang="en-US" sz="2000">
                <a:solidFill>
                  <a:srgbClr val="003366"/>
                </a:solidFill>
                <a:latin typeface="+mn-ea"/>
                <a:ea typeface="+mn-ea"/>
              </a:rPr>
              <a:t>次       内层循环</a:t>
            </a:r>
            <a:r>
              <a:rPr kumimoji="0" lang="en-US" altLang="zh-CN" sz="2000">
                <a:solidFill>
                  <a:srgbClr val="003366"/>
                </a:solidFill>
                <a:latin typeface="+mn-ea"/>
                <a:ea typeface="+mn-ea"/>
              </a:rPr>
              <a:t>i (1~n-j)</a:t>
            </a:r>
            <a:r>
              <a:rPr kumimoji="0" lang="zh-CN" altLang="en-US" sz="2000">
                <a:solidFill>
                  <a:srgbClr val="003366"/>
                </a:solidFill>
                <a:latin typeface="+mn-ea"/>
                <a:ea typeface="+mn-ea"/>
              </a:rPr>
              <a:t>次</a:t>
            </a:r>
            <a:endParaRPr lang="zh-CN" altLang="en-US" sz="2000" b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第六章  利用数组处理批量数据</a:t>
            </a:r>
          </a:p>
        </p:txBody>
      </p:sp>
    </p:spTree>
    <p:extLst>
      <p:ext uri="{BB962C8B-B14F-4D97-AF65-F5344CB8AC3E}">
        <p14:creationId xmlns:p14="http://schemas.microsoft.com/office/powerpoint/2010/main" val="6254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7" grpId="0" animBg="1" autoUpdateAnimBg="0"/>
      <p:bldP spid="439328" grpId="0" animBg="1" autoUpdateAnimBg="0"/>
      <p:bldP spid="439331" grpId="0" animBg="1" autoUpdateAnimBg="0"/>
      <p:bldP spid="439332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45704</TotalTime>
  <Words>7860</Words>
  <Application>Microsoft Office PowerPoint</Application>
  <PresentationFormat>全屏显示(4:3)</PresentationFormat>
  <Paragraphs>1795</Paragraphs>
  <Slides>64</Slides>
  <Notes>61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Origin</vt:lpstr>
      <vt:lpstr>C语言程序设计</vt:lpstr>
      <vt:lpstr>PowerPoint 演示文稿</vt:lpstr>
      <vt:lpstr>PowerPoint 演示文稿</vt:lpstr>
      <vt:lpstr>6.1  怎样定义和引用一维数组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怎样定义和引用二维数组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字符数组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计算科学导论   </dc:title>
  <cp:lastModifiedBy>Yor Joane</cp:lastModifiedBy>
  <cp:revision>1608</cp:revision>
  <cp:lastPrinted>2018-03-18T23:41:24Z</cp:lastPrinted>
  <dcterms:created xsi:type="dcterms:W3CDTF">2008-07-04T01:45:36Z</dcterms:created>
  <dcterms:modified xsi:type="dcterms:W3CDTF">2020-02-16T14:57:08Z</dcterms:modified>
</cp:coreProperties>
</file>