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4" r:id="rId1"/>
  </p:sldMasterIdLst>
  <p:notesMasterIdLst>
    <p:notesMasterId r:id="rId99"/>
  </p:notesMasterIdLst>
  <p:handoutMasterIdLst>
    <p:handoutMasterId r:id="rId100"/>
  </p:handoutMasterIdLst>
  <p:sldIdLst>
    <p:sldId id="395" r:id="rId2"/>
    <p:sldId id="562" r:id="rId3"/>
    <p:sldId id="563" r:id="rId4"/>
    <p:sldId id="564" r:id="rId5"/>
    <p:sldId id="565" r:id="rId6"/>
    <p:sldId id="566" r:id="rId7"/>
    <p:sldId id="567" r:id="rId8"/>
    <p:sldId id="568" r:id="rId9"/>
    <p:sldId id="651" r:id="rId10"/>
    <p:sldId id="569" r:id="rId11"/>
    <p:sldId id="652" r:id="rId12"/>
    <p:sldId id="570" r:id="rId13"/>
    <p:sldId id="654" r:id="rId14"/>
    <p:sldId id="653" r:id="rId15"/>
    <p:sldId id="571" r:id="rId16"/>
    <p:sldId id="572" r:id="rId17"/>
    <p:sldId id="655" r:id="rId18"/>
    <p:sldId id="656" r:id="rId19"/>
    <p:sldId id="657" r:id="rId20"/>
    <p:sldId id="573" r:id="rId21"/>
    <p:sldId id="574" r:id="rId22"/>
    <p:sldId id="659" r:id="rId23"/>
    <p:sldId id="660" r:id="rId24"/>
    <p:sldId id="575" r:id="rId25"/>
    <p:sldId id="658" r:id="rId26"/>
    <p:sldId id="576" r:id="rId27"/>
    <p:sldId id="577" r:id="rId28"/>
    <p:sldId id="578" r:id="rId29"/>
    <p:sldId id="579" r:id="rId30"/>
    <p:sldId id="583" r:id="rId31"/>
    <p:sldId id="584" r:id="rId32"/>
    <p:sldId id="585" r:id="rId33"/>
    <p:sldId id="586" r:id="rId34"/>
    <p:sldId id="588" r:id="rId35"/>
    <p:sldId id="589" r:id="rId36"/>
    <p:sldId id="590" r:id="rId37"/>
    <p:sldId id="591" r:id="rId38"/>
    <p:sldId id="592" r:id="rId39"/>
    <p:sldId id="593" r:id="rId40"/>
    <p:sldId id="594" r:id="rId41"/>
    <p:sldId id="595" r:id="rId42"/>
    <p:sldId id="596" r:id="rId43"/>
    <p:sldId id="597" r:id="rId44"/>
    <p:sldId id="598" r:id="rId45"/>
    <p:sldId id="599" r:id="rId46"/>
    <p:sldId id="600" r:id="rId47"/>
    <p:sldId id="601" r:id="rId48"/>
    <p:sldId id="602" r:id="rId49"/>
    <p:sldId id="603" r:id="rId50"/>
    <p:sldId id="604" r:id="rId51"/>
    <p:sldId id="605" r:id="rId52"/>
    <p:sldId id="606" r:id="rId53"/>
    <p:sldId id="607" r:id="rId54"/>
    <p:sldId id="608" r:id="rId55"/>
    <p:sldId id="609" r:id="rId56"/>
    <p:sldId id="610" r:id="rId57"/>
    <p:sldId id="611" r:id="rId58"/>
    <p:sldId id="612" r:id="rId59"/>
    <p:sldId id="613" r:id="rId60"/>
    <p:sldId id="614" r:id="rId61"/>
    <p:sldId id="615" r:id="rId62"/>
    <p:sldId id="616" r:id="rId63"/>
    <p:sldId id="617" r:id="rId64"/>
    <p:sldId id="661" r:id="rId65"/>
    <p:sldId id="618" r:id="rId66"/>
    <p:sldId id="619" r:id="rId67"/>
    <p:sldId id="620" r:id="rId68"/>
    <p:sldId id="621" r:id="rId69"/>
    <p:sldId id="622" r:id="rId70"/>
    <p:sldId id="623" r:id="rId71"/>
    <p:sldId id="624" r:id="rId72"/>
    <p:sldId id="625" r:id="rId73"/>
    <p:sldId id="626" r:id="rId74"/>
    <p:sldId id="627" r:id="rId75"/>
    <p:sldId id="628" r:id="rId76"/>
    <p:sldId id="629" r:id="rId77"/>
    <p:sldId id="630" r:id="rId78"/>
    <p:sldId id="631" r:id="rId79"/>
    <p:sldId id="632" r:id="rId80"/>
    <p:sldId id="633" r:id="rId81"/>
    <p:sldId id="634" r:id="rId82"/>
    <p:sldId id="635" r:id="rId83"/>
    <p:sldId id="636" r:id="rId84"/>
    <p:sldId id="637" r:id="rId85"/>
    <p:sldId id="638" r:id="rId86"/>
    <p:sldId id="639" r:id="rId87"/>
    <p:sldId id="640" r:id="rId88"/>
    <p:sldId id="641" r:id="rId89"/>
    <p:sldId id="642" r:id="rId90"/>
    <p:sldId id="643" r:id="rId91"/>
    <p:sldId id="644" r:id="rId92"/>
    <p:sldId id="645" r:id="rId93"/>
    <p:sldId id="646" r:id="rId94"/>
    <p:sldId id="647" r:id="rId95"/>
    <p:sldId id="648" r:id="rId96"/>
    <p:sldId id="649" r:id="rId97"/>
    <p:sldId id="650" r:id="rId98"/>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0000"/>
    <a:srgbClr val="0000CC"/>
    <a:srgbClr val="004D05"/>
    <a:srgbClr val="0066FF"/>
    <a:srgbClr val="C1A7D4"/>
    <a:srgbClr val="1E1ED2"/>
    <a:srgbClr val="B697CC"/>
    <a:srgbClr val="B292CA"/>
    <a:srgbClr val="727CA3"/>
    <a:srgbClr val="9FB8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65" autoAdjust="0"/>
    <p:restoredTop sz="83424" autoAdjust="0"/>
  </p:normalViewPr>
  <p:slideViewPr>
    <p:cSldViewPr>
      <p:cViewPr varScale="1">
        <p:scale>
          <a:sx n="78" d="100"/>
          <a:sy n="78" d="100"/>
        </p:scale>
        <p:origin x="1746" y="78"/>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102" d="100"/>
          <a:sy n="102" d="100"/>
        </p:scale>
        <p:origin x="3528" y="10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102" Type="http://schemas.openxmlformats.org/officeDocument/2006/relationships/viewProps" Target="viewProps.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slide" Target="slides/slide94.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handoutMaster" Target="handoutMasters/handoutMaster1.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theme" Target="theme/theme1.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notesMaster" Target="notesMasters/notesMaster1.xml" /><Relationship Id="rId10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tableStyles" Target="tableStyles.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 /></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 /><Relationship Id="rId1" Type="http://schemas.openxmlformats.org/officeDocument/2006/relationships/image" Target="../media/image3.wmf"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33F838B1-A6E1-4A4B-97E0-1EEBB09CD183}" type="datetimeFigureOut">
              <a:rPr lang="zh-CN" altLang="en-US" smtClean="0"/>
              <a:t>2020/4/20</a:t>
            </a:fld>
            <a:endParaRPr lang="zh-CN" altLang="en-US"/>
          </a:p>
        </p:txBody>
      </p:sp>
      <p:sp>
        <p:nvSpPr>
          <p:cNvPr id="4" name="页脚占位符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1D3FF8A8-1C17-417D-93CD-64148B49E082}" type="slidenum">
              <a:rPr lang="zh-CN" altLang="en-US" smtClean="0"/>
              <a:t>‹#›</a:t>
            </a:fld>
            <a:endParaRPr lang="zh-CN" altLang="en-US"/>
          </a:p>
        </p:txBody>
      </p:sp>
    </p:spTree>
    <p:extLst>
      <p:ext uri="{BB962C8B-B14F-4D97-AF65-F5344CB8AC3E}">
        <p14:creationId xmlns:p14="http://schemas.microsoft.com/office/powerpoint/2010/main" val="426561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0DEB8A5-A76E-40BE-9ACE-21C88FB699C4}" type="datetimeFigureOut">
              <a:rPr lang="en-US" smtClean="0"/>
              <a:pPr/>
              <a:t>4/20/2020</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05E5DD82-83EE-4F88-8CA2-094E7F7A1085}" type="slidenum">
              <a:rPr lang="en-US" smtClean="0"/>
              <a:pPr/>
              <a:t>‹#›</a:t>
            </a:fld>
            <a:endParaRPr lang="en-US"/>
          </a:p>
        </p:txBody>
      </p:sp>
    </p:spTree>
    <p:extLst>
      <p:ext uri="{BB962C8B-B14F-4D97-AF65-F5344CB8AC3E}">
        <p14:creationId xmlns:p14="http://schemas.microsoft.com/office/powerpoint/2010/main" val="298689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 /><Relationship Id="rId1" Type="http://schemas.openxmlformats.org/officeDocument/2006/relationships/notesMaster" Target="../notesMasters/notesMaster1.xml" /></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 /><Relationship Id="rId1" Type="http://schemas.openxmlformats.org/officeDocument/2006/relationships/notesMaster" Target="../notesMasters/notesMaster1.xml" /></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 /><Relationship Id="rId1" Type="http://schemas.openxmlformats.org/officeDocument/2006/relationships/notesMaster" Target="../notesMasters/notesMaster1.xml" /></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 /><Relationship Id="rId1" Type="http://schemas.openxmlformats.org/officeDocument/2006/relationships/notesMaster" Target="../notesMasters/notesMaster1.xml" /></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 /><Relationship Id="rId1" Type="http://schemas.openxmlformats.org/officeDocument/2006/relationships/notesMaster" Target="../notesMasters/notesMaster1.xml" /></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 /><Relationship Id="rId1" Type="http://schemas.openxmlformats.org/officeDocument/2006/relationships/notesMaster" Target="../notesMasters/notesMaster1.xml" /></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 /><Relationship Id="rId1" Type="http://schemas.openxmlformats.org/officeDocument/2006/relationships/notesMaster" Target="../notesMasters/notesMaster1.xml" /></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 /><Relationship Id="rId1" Type="http://schemas.openxmlformats.org/officeDocument/2006/relationships/notesMaster" Target="../notesMasters/notesMaster1.xml" /></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 /><Relationship Id="rId1" Type="http://schemas.openxmlformats.org/officeDocument/2006/relationships/notesMaster" Target="../notesMasters/notesMaster1.xml" /></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 /><Relationship Id="rId1" Type="http://schemas.openxmlformats.org/officeDocument/2006/relationships/notesMaster" Target="../notesMasters/notesMaster1.xml" /></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E5DD82-83EE-4F88-8CA2-094E7F7A1085}" type="slidenum">
              <a:rPr lang="en-US" smtClean="0"/>
              <a:pPr/>
              <a:t>1</a:t>
            </a:fld>
            <a:endParaRPr lang="en-US"/>
          </a:p>
        </p:txBody>
      </p:sp>
    </p:spTree>
    <p:extLst>
      <p:ext uri="{BB962C8B-B14F-4D97-AF65-F5344CB8AC3E}">
        <p14:creationId xmlns:p14="http://schemas.microsoft.com/office/powerpoint/2010/main" val="3205075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A2A91F1F-6040-495A-ABB5-BDB7B821A130}" type="slidenum">
              <a:rPr lang="en-US" altLang="zh-CN" b="0">
                <a:solidFill>
                  <a:schemeClr val="tx1"/>
                </a:solidFill>
                <a:ea typeface="宋体" panose="02010600030101010101" pitchFamily="2" charset="-122"/>
              </a:rPr>
              <a:pPr/>
              <a:t>14</a:t>
            </a:fld>
            <a:endParaRPr lang="en-US" altLang="zh-CN" b="0">
              <a:solidFill>
                <a:schemeClr val="tx1"/>
              </a:solidFill>
              <a:ea typeface="宋体" panose="02010600030101010101" pitchFamily="2" charset="-122"/>
            </a:endParaRPr>
          </a:p>
        </p:txBody>
      </p:sp>
      <p:sp>
        <p:nvSpPr>
          <p:cNvPr id="777219" name="Rectangle 2"/>
          <p:cNvSpPr>
            <a:spLocks noGrp="1" noRot="1" noChangeAspect="1" noChangeArrowheads="1" noTextEdit="1"/>
          </p:cNvSpPr>
          <p:nvPr>
            <p:ph type="sldImg"/>
          </p:nvPr>
        </p:nvSpPr>
        <p:spPr>
          <a:ln/>
        </p:spPr>
      </p:sp>
      <p:sp>
        <p:nvSpPr>
          <p:cNvPr id="77722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617240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1F658ECC-B9F1-440F-BD5A-9D357C221A7F}" type="slidenum">
              <a:rPr lang="en-US" altLang="zh-CN" b="0">
                <a:solidFill>
                  <a:schemeClr val="tx1"/>
                </a:solidFill>
                <a:ea typeface="宋体" panose="02010600030101010101" pitchFamily="2" charset="-122"/>
              </a:rPr>
              <a:pPr/>
              <a:t>15</a:t>
            </a:fld>
            <a:endParaRPr lang="en-US" altLang="zh-CN" b="0">
              <a:solidFill>
                <a:schemeClr val="tx1"/>
              </a:solidFill>
              <a:ea typeface="宋体" panose="02010600030101010101" pitchFamily="2" charset="-122"/>
            </a:endParaRPr>
          </a:p>
        </p:txBody>
      </p:sp>
      <p:sp>
        <p:nvSpPr>
          <p:cNvPr id="778243" name="Rectangle 2"/>
          <p:cNvSpPr>
            <a:spLocks noGrp="1" noRot="1" noChangeAspect="1" noChangeArrowheads="1" noTextEdit="1"/>
          </p:cNvSpPr>
          <p:nvPr>
            <p:ph type="sldImg"/>
          </p:nvPr>
        </p:nvSpPr>
        <p:spPr>
          <a:ln/>
        </p:spPr>
      </p:sp>
      <p:sp>
        <p:nvSpPr>
          <p:cNvPr id="77824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351583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EB8F4FE0-B162-4728-B12C-C39E23DE79A0}" type="slidenum">
              <a:rPr lang="en-US" altLang="zh-CN" b="0">
                <a:solidFill>
                  <a:schemeClr val="tx1"/>
                </a:solidFill>
                <a:ea typeface="宋体" panose="02010600030101010101" pitchFamily="2" charset="-122"/>
              </a:rPr>
              <a:pPr/>
              <a:t>16</a:t>
            </a:fld>
            <a:endParaRPr lang="en-US" altLang="zh-CN" b="0">
              <a:solidFill>
                <a:schemeClr val="tx1"/>
              </a:solidFill>
              <a:ea typeface="宋体" panose="02010600030101010101" pitchFamily="2" charset="-122"/>
            </a:endParaRPr>
          </a:p>
        </p:txBody>
      </p:sp>
      <p:sp>
        <p:nvSpPr>
          <p:cNvPr id="779267" name="Rectangle 2"/>
          <p:cNvSpPr>
            <a:spLocks noGrp="1" noRot="1" noChangeAspect="1" noChangeArrowheads="1" noTextEdit="1"/>
          </p:cNvSpPr>
          <p:nvPr>
            <p:ph type="sldImg"/>
          </p:nvPr>
        </p:nvSpPr>
        <p:spPr>
          <a:ln/>
        </p:spPr>
      </p:sp>
      <p:sp>
        <p:nvSpPr>
          <p:cNvPr id="77926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56467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17591F62-1C3E-4A7D-97DF-5279347B4E1B}" type="slidenum">
              <a:rPr lang="en-US" altLang="zh-CN" b="0">
                <a:solidFill>
                  <a:schemeClr val="tx1"/>
                </a:solidFill>
                <a:ea typeface="宋体" panose="02010600030101010101" pitchFamily="2" charset="-122"/>
              </a:rPr>
              <a:pPr/>
              <a:t>17</a:t>
            </a:fld>
            <a:endParaRPr lang="en-US" altLang="zh-CN" b="0">
              <a:solidFill>
                <a:schemeClr val="tx1"/>
              </a:solidFill>
              <a:ea typeface="宋体" panose="02010600030101010101" pitchFamily="2" charset="-122"/>
            </a:endParaRPr>
          </a:p>
        </p:txBody>
      </p:sp>
      <p:sp>
        <p:nvSpPr>
          <p:cNvPr id="786435" name="Rectangle 2"/>
          <p:cNvSpPr>
            <a:spLocks noGrp="1" noRot="1" noChangeAspect="1" noChangeArrowheads="1" noTextEdit="1"/>
          </p:cNvSpPr>
          <p:nvPr>
            <p:ph type="sldImg"/>
          </p:nvPr>
        </p:nvSpPr>
        <p:spPr>
          <a:ln/>
        </p:spPr>
      </p:sp>
      <p:sp>
        <p:nvSpPr>
          <p:cNvPr id="78643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97953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80142972-9501-41F2-ACF8-AC2558282C86}" type="slidenum">
              <a:rPr lang="en-US" altLang="zh-CN" b="0">
                <a:solidFill>
                  <a:schemeClr val="tx1"/>
                </a:solidFill>
                <a:ea typeface="宋体" panose="02010600030101010101" pitchFamily="2" charset="-122"/>
              </a:rPr>
              <a:pPr/>
              <a:t>18</a:t>
            </a:fld>
            <a:endParaRPr lang="en-US" altLang="zh-CN" b="0">
              <a:solidFill>
                <a:schemeClr val="tx1"/>
              </a:solidFill>
              <a:ea typeface="宋体" panose="02010600030101010101" pitchFamily="2" charset="-122"/>
            </a:endParaRPr>
          </a:p>
        </p:txBody>
      </p:sp>
      <p:sp>
        <p:nvSpPr>
          <p:cNvPr id="787459" name="Rectangle 2"/>
          <p:cNvSpPr>
            <a:spLocks noGrp="1" noRot="1" noChangeAspect="1" noChangeArrowheads="1" noTextEdit="1"/>
          </p:cNvSpPr>
          <p:nvPr>
            <p:ph type="sldImg"/>
          </p:nvPr>
        </p:nvSpPr>
        <p:spPr>
          <a:ln/>
        </p:spPr>
      </p:sp>
      <p:sp>
        <p:nvSpPr>
          <p:cNvPr id="78746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500959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02F57327-D8B2-486C-827E-B6EAA721A0B4}" type="slidenum">
              <a:rPr lang="en-US" altLang="zh-CN" b="0">
                <a:solidFill>
                  <a:schemeClr val="tx1"/>
                </a:solidFill>
                <a:ea typeface="宋体" panose="02010600030101010101" pitchFamily="2" charset="-122"/>
              </a:rPr>
              <a:pPr/>
              <a:t>19</a:t>
            </a:fld>
            <a:endParaRPr lang="en-US" altLang="zh-CN" b="0">
              <a:solidFill>
                <a:schemeClr val="tx1"/>
              </a:solidFill>
              <a:ea typeface="宋体" panose="02010600030101010101" pitchFamily="2" charset="-122"/>
            </a:endParaRPr>
          </a:p>
        </p:txBody>
      </p:sp>
      <p:sp>
        <p:nvSpPr>
          <p:cNvPr id="788483" name="Rectangle 2"/>
          <p:cNvSpPr>
            <a:spLocks noGrp="1" noRot="1" noChangeAspect="1" noChangeArrowheads="1" noTextEdit="1"/>
          </p:cNvSpPr>
          <p:nvPr>
            <p:ph type="sldImg"/>
          </p:nvPr>
        </p:nvSpPr>
        <p:spPr>
          <a:ln/>
        </p:spPr>
      </p:sp>
      <p:sp>
        <p:nvSpPr>
          <p:cNvPr id="78848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614510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E71477ED-D137-4CE7-9923-D4BAAE9DF889}" type="slidenum">
              <a:rPr lang="en-US" altLang="zh-CN" b="0">
                <a:solidFill>
                  <a:schemeClr val="tx1"/>
                </a:solidFill>
                <a:ea typeface="宋体" panose="02010600030101010101" pitchFamily="2" charset="-122"/>
              </a:rPr>
              <a:pPr/>
              <a:t>20</a:t>
            </a:fld>
            <a:endParaRPr lang="en-US" altLang="zh-CN" b="0">
              <a:solidFill>
                <a:schemeClr val="tx1"/>
              </a:solidFill>
              <a:ea typeface="宋体" panose="02010600030101010101" pitchFamily="2" charset="-122"/>
            </a:endParaRPr>
          </a:p>
        </p:txBody>
      </p:sp>
      <p:sp>
        <p:nvSpPr>
          <p:cNvPr id="780291" name="Rectangle 2"/>
          <p:cNvSpPr>
            <a:spLocks noGrp="1" noRot="1" noChangeAspect="1" noChangeArrowheads="1" noTextEdit="1"/>
          </p:cNvSpPr>
          <p:nvPr>
            <p:ph type="sldImg"/>
          </p:nvPr>
        </p:nvSpPr>
        <p:spPr>
          <a:ln/>
        </p:spPr>
      </p:sp>
      <p:sp>
        <p:nvSpPr>
          <p:cNvPr id="78029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676133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DAD02BEE-D266-4385-B7BB-4DCA371BA76F}" type="slidenum">
              <a:rPr lang="en-US" altLang="zh-CN" b="0">
                <a:solidFill>
                  <a:schemeClr val="tx1"/>
                </a:solidFill>
                <a:ea typeface="宋体" panose="02010600030101010101" pitchFamily="2" charset="-122"/>
              </a:rPr>
              <a:pPr/>
              <a:t>21</a:t>
            </a:fld>
            <a:endParaRPr lang="en-US" altLang="zh-CN" b="0">
              <a:solidFill>
                <a:schemeClr val="tx1"/>
              </a:solidFill>
              <a:ea typeface="宋体" panose="02010600030101010101" pitchFamily="2" charset="-122"/>
            </a:endParaRPr>
          </a:p>
        </p:txBody>
      </p:sp>
      <p:sp>
        <p:nvSpPr>
          <p:cNvPr id="781315" name="Rectangle 2"/>
          <p:cNvSpPr>
            <a:spLocks noGrp="1" noRot="1" noChangeAspect="1" noChangeArrowheads="1" noTextEdit="1"/>
          </p:cNvSpPr>
          <p:nvPr>
            <p:ph type="sldImg"/>
          </p:nvPr>
        </p:nvSpPr>
        <p:spPr>
          <a:ln/>
        </p:spPr>
      </p:sp>
      <p:sp>
        <p:nvSpPr>
          <p:cNvPr id="78131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425297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31220146-34A3-4951-ADBE-EC112807A958}" type="slidenum">
              <a:rPr lang="en-US" altLang="zh-CN" b="0">
                <a:solidFill>
                  <a:schemeClr val="tx1"/>
                </a:solidFill>
                <a:ea typeface="宋体" panose="02010600030101010101" pitchFamily="2" charset="-122"/>
              </a:rPr>
              <a:pPr/>
              <a:t>24</a:t>
            </a:fld>
            <a:endParaRPr lang="en-US" altLang="zh-CN" b="0">
              <a:solidFill>
                <a:schemeClr val="tx1"/>
              </a:solidFill>
              <a:ea typeface="宋体" panose="02010600030101010101" pitchFamily="2" charset="-122"/>
            </a:endParaRPr>
          </a:p>
        </p:txBody>
      </p:sp>
      <p:sp>
        <p:nvSpPr>
          <p:cNvPr id="782339" name="Rectangle 2"/>
          <p:cNvSpPr>
            <a:spLocks noGrp="1" noRot="1" noChangeAspect="1" noChangeArrowheads="1" noTextEdit="1"/>
          </p:cNvSpPr>
          <p:nvPr>
            <p:ph type="sldImg"/>
          </p:nvPr>
        </p:nvSpPr>
        <p:spPr>
          <a:ln/>
        </p:spPr>
      </p:sp>
      <p:sp>
        <p:nvSpPr>
          <p:cNvPr id="78234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629944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AF347508-7DF7-4FD9-9F3C-5020AF6303D8}" type="slidenum">
              <a:rPr lang="en-US" altLang="zh-CN" b="0">
                <a:solidFill>
                  <a:schemeClr val="tx1"/>
                </a:solidFill>
                <a:ea typeface="宋体" panose="02010600030101010101" pitchFamily="2" charset="-122"/>
              </a:rPr>
              <a:pPr/>
              <a:t>25</a:t>
            </a:fld>
            <a:endParaRPr lang="en-US" altLang="zh-CN" b="0">
              <a:solidFill>
                <a:schemeClr val="tx1"/>
              </a:solidFill>
              <a:ea typeface="宋体" panose="02010600030101010101" pitchFamily="2" charset="-122"/>
            </a:endParaRPr>
          </a:p>
        </p:txBody>
      </p:sp>
      <p:sp>
        <p:nvSpPr>
          <p:cNvPr id="792579" name="Rectangle 2"/>
          <p:cNvSpPr>
            <a:spLocks noGrp="1" noRot="1" noChangeAspect="1" noChangeArrowheads="1" noTextEdit="1"/>
          </p:cNvSpPr>
          <p:nvPr>
            <p:ph type="sldImg"/>
          </p:nvPr>
        </p:nvSpPr>
        <p:spPr>
          <a:ln/>
        </p:spPr>
      </p:sp>
      <p:sp>
        <p:nvSpPr>
          <p:cNvPr id="79258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051630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E43E83A5-BC15-4932-97D8-8E1BCCA30949}" type="slidenum">
              <a:rPr lang="en-US" altLang="zh-CN" b="0">
                <a:solidFill>
                  <a:schemeClr val="tx1"/>
                </a:solidFill>
                <a:ea typeface="宋体" panose="02010600030101010101" pitchFamily="2" charset="-122"/>
              </a:rPr>
              <a:pPr/>
              <a:t>2</a:t>
            </a:fld>
            <a:endParaRPr lang="en-US" altLang="zh-CN" b="0">
              <a:solidFill>
                <a:schemeClr val="tx1"/>
              </a:solidFill>
              <a:ea typeface="宋体" panose="02010600030101010101" pitchFamily="2" charset="-122"/>
            </a:endParaRPr>
          </a:p>
        </p:txBody>
      </p:sp>
      <p:sp>
        <p:nvSpPr>
          <p:cNvPr id="770051" name="Rectangle 2"/>
          <p:cNvSpPr>
            <a:spLocks noGrp="1" noRot="1" noChangeAspect="1" noChangeArrowheads="1" noTextEdit="1"/>
          </p:cNvSpPr>
          <p:nvPr>
            <p:ph type="sldImg"/>
          </p:nvPr>
        </p:nvSpPr>
        <p:spPr>
          <a:ln/>
        </p:spPr>
      </p:sp>
      <p:sp>
        <p:nvSpPr>
          <p:cNvPr id="770052" name="Rectangle 3"/>
          <p:cNvSpPr>
            <a:spLocks noGrp="1" noChangeArrowheads="1"/>
          </p:cNvSpPr>
          <p:nvPr>
            <p:ph type="body" idx="1"/>
          </p:nvPr>
        </p:nvSpPr>
        <p:spPr>
          <a:noFill/>
        </p:spPr>
        <p:txBody>
          <a:bodyPr/>
          <a:lstStyle/>
          <a:p>
            <a:pPr eaLnBrk="1" hangingPunct="1"/>
            <a:endParaRPr lang="en-US" altLang="zh-CN" dirty="0"/>
          </a:p>
        </p:txBody>
      </p:sp>
    </p:spTree>
    <p:extLst>
      <p:ext uri="{BB962C8B-B14F-4D97-AF65-F5344CB8AC3E}">
        <p14:creationId xmlns:p14="http://schemas.microsoft.com/office/powerpoint/2010/main" val="1390224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55D3D5A3-3A2C-4EF8-BB07-833CB49E54E1}" type="slidenum">
              <a:rPr lang="en-US" altLang="zh-CN" b="0">
                <a:solidFill>
                  <a:schemeClr val="tx1"/>
                </a:solidFill>
                <a:ea typeface="宋体" panose="02010600030101010101" pitchFamily="2" charset="-122"/>
              </a:rPr>
              <a:pPr/>
              <a:t>26</a:t>
            </a:fld>
            <a:endParaRPr lang="en-US" altLang="zh-CN" b="0">
              <a:solidFill>
                <a:schemeClr val="tx1"/>
              </a:solidFill>
              <a:ea typeface="宋体" panose="02010600030101010101" pitchFamily="2" charset="-122"/>
            </a:endParaRPr>
          </a:p>
        </p:txBody>
      </p:sp>
      <p:sp>
        <p:nvSpPr>
          <p:cNvPr id="783363" name="Rectangle 2"/>
          <p:cNvSpPr>
            <a:spLocks noGrp="1" noRot="1" noChangeAspect="1" noChangeArrowheads="1" noTextEdit="1"/>
          </p:cNvSpPr>
          <p:nvPr>
            <p:ph type="sldImg"/>
          </p:nvPr>
        </p:nvSpPr>
        <p:spPr>
          <a:ln/>
        </p:spPr>
      </p:sp>
      <p:sp>
        <p:nvSpPr>
          <p:cNvPr id="78336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736326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D878B48E-CDEF-4738-B3A9-84A645627496}" type="slidenum">
              <a:rPr lang="en-US" altLang="zh-CN" b="0">
                <a:solidFill>
                  <a:schemeClr val="tx1"/>
                </a:solidFill>
                <a:ea typeface="宋体" panose="02010600030101010101" pitchFamily="2" charset="-122"/>
              </a:rPr>
              <a:pPr/>
              <a:t>28</a:t>
            </a:fld>
            <a:endParaRPr lang="en-US" altLang="zh-CN" b="0">
              <a:solidFill>
                <a:schemeClr val="tx1"/>
              </a:solidFill>
              <a:ea typeface="宋体" panose="02010600030101010101" pitchFamily="2" charset="-122"/>
            </a:endParaRPr>
          </a:p>
        </p:txBody>
      </p:sp>
      <p:sp>
        <p:nvSpPr>
          <p:cNvPr id="784387" name="Rectangle 2"/>
          <p:cNvSpPr>
            <a:spLocks noGrp="1" noRot="1" noChangeAspect="1" noChangeArrowheads="1" noTextEdit="1"/>
          </p:cNvSpPr>
          <p:nvPr>
            <p:ph type="sldImg"/>
          </p:nvPr>
        </p:nvSpPr>
        <p:spPr>
          <a:ln/>
        </p:spPr>
      </p:sp>
      <p:sp>
        <p:nvSpPr>
          <p:cNvPr id="78438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2314481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9225282E-DB94-40D1-9BF4-6135BD4644E5}" type="slidenum">
              <a:rPr lang="en-US" altLang="zh-CN" b="0">
                <a:solidFill>
                  <a:schemeClr val="tx1"/>
                </a:solidFill>
                <a:ea typeface="宋体" panose="02010600030101010101" pitchFamily="2" charset="-122"/>
              </a:rPr>
              <a:pPr/>
              <a:t>29</a:t>
            </a:fld>
            <a:endParaRPr lang="en-US" altLang="zh-CN" b="0">
              <a:solidFill>
                <a:schemeClr val="tx1"/>
              </a:solidFill>
              <a:ea typeface="宋体" panose="02010600030101010101" pitchFamily="2" charset="-122"/>
            </a:endParaRPr>
          </a:p>
        </p:txBody>
      </p:sp>
      <p:sp>
        <p:nvSpPr>
          <p:cNvPr id="785411" name="Rectangle 2"/>
          <p:cNvSpPr>
            <a:spLocks noGrp="1" noRot="1" noChangeAspect="1" noChangeArrowheads="1" noTextEdit="1"/>
          </p:cNvSpPr>
          <p:nvPr>
            <p:ph type="sldImg"/>
          </p:nvPr>
        </p:nvSpPr>
        <p:spPr>
          <a:ln/>
        </p:spPr>
      </p:sp>
      <p:sp>
        <p:nvSpPr>
          <p:cNvPr id="78541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781429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F0593486-A1EB-486B-B9A2-C3EC73303E47}" type="slidenum">
              <a:rPr lang="en-US" altLang="zh-CN" b="0">
                <a:solidFill>
                  <a:schemeClr val="tx1"/>
                </a:solidFill>
                <a:ea typeface="宋体" panose="02010600030101010101" pitchFamily="2" charset="-122"/>
              </a:rPr>
              <a:pPr/>
              <a:t>30</a:t>
            </a:fld>
            <a:endParaRPr lang="en-US" altLang="zh-CN" b="0">
              <a:solidFill>
                <a:schemeClr val="tx1"/>
              </a:solidFill>
              <a:ea typeface="宋体" panose="02010600030101010101" pitchFamily="2" charset="-122"/>
            </a:endParaRPr>
          </a:p>
        </p:txBody>
      </p:sp>
      <p:sp>
        <p:nvSpPr>
          <p:cNvPr id="789507" name="Rectangle 2"/>
          <p:cNvSpPr>
            <a:spLocks noGrp="1" noRot="1" noChangeAspect="1" noChangeArrowheads="1" noTextEdit="1"/>
          </p:cNvSpPr>
          <p:nvPr>
            <p:ph type="sldImg"/>
          </p:nvPr>
        </p:nvSpPr>
        <p:spPr>
          <a:ln/>
        </p:spPr>
      </p:sp>
      <p:sp>
        <p:nvSpPr>
          <p:cNvPr id="78950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8308956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C3F4AAD0-8CE8-499E-8257-5C8A27E5FAF9}" type="slidenum">
              <a:rPr lang="en-US" altLang="zh-CN" b="0">
                <a:solidFill>
                  <a:schemeClr val="tx1"/>
                </a:solidFill>
                <a:ea typeface="宋体" panose="02010600030101010101" pitchFamily="2" charset="-122"/>
              </a:rPr>
              <a:pPr/>
              <a:t>32</a:t>
            </a:fld>
            <a:endParaRPr lang="en-US" altLang="zh-CN" b="0">
              <a:solidFill>
                <a:schemeClr val="tx1"/>
              </a:solidFill>
              <a:ea typeface="宋体" panose="02010600030101010101" pitchFamily="2" charset="-122"/>
            </a:endParaRPr>
          </a:p>
        </p:txBody>
      </p:sp>
      <p:sp>
        <p:nvSpPr>
          <p:cNvPr id="790531" name="Rectangle 2"/>
          <p:cNvSpPr>
            <a:spLocks noGrp="1" noRot="1" noChangeAspect="1" noChangeArrowheads="1" noTextEdit="1"/>
          </p:cNvSpPr>
          <p:nvPr>
            <p:ph type="sldImg"/>
          </p:nvPr>
        </p:nvSpPr>
        <p:spPr>
          <a:ln/>
        </p:spPr>
      </p:sp>
      <p:sp>
        <p:nvSpPr>
          <p:cNvPr id="790532"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2556424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117CD37D-82CA-4982-95E2-4FFE07EDE573}" type="slidenum">
              <a:rPr lang="en-US" altLang="zh-CN" b="0">
                <a:solidFill>
                  <a:schemeClr val="tx1"/>
                </a:solidFill>
                <a:ea typeface="宋体" panose="02010600030101010101" pitchFamily="2" charset="-122"/>
              </a:rPr>
              <a:pPr/>
              <a:t>33</a:t>
            </a:fld>
            <a:endParaRPr lang="en-US" altLang="zh-CN" b="0">
              <a:solidFill>
                <a:schemeClr val="tx1"/>
              </a:solidFill>
              <a:ea typeface="宋体" panose="02010600030101010101" pitchFamily="2" charset="-122"/>
            </a:endParaRPr>
          </a:p>
        </p:txBody>
      </p:sp>
      <p:sp>
        <p:nvSpPr>
          <p:cNvPr id="791555" name="Rectangle 2"/>
          <p:cNvSpPr>
            <a:spLocks noGrp="1" noRot="1" noChangeAspect="1" noChangeArrowheads="1" noTextEdit="1"/>
          </p:cNvSpPr>
          <p:nvPr>
            <p:ph type="sldImg"/>
          </p:nvPr>
        </p:nvSpPr>
        <p:spPr>
          <a:ln/>
        </p:spPr>
      </p:sp>
      <p:sp>
        <p:nvSpPr>
          <p:cNvPr id="79155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2230621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5721E356-FF9A-4AEB-A10D-F9878EE1487E}" type="slidenum">
              <a:rPr lang="en-US" altLang="zh-CN" b="0">
                <a:solidFill>
                  <a:schemeClr val="tx1"/>
                </a:solidFill>
                <a:ea typeface="宋体" panose="02010600030101010101" pitchFamily="2" charset="-122"/>
              </a:rPr>
              <a:pPr/>
              <a:t>34</a:t>
            </a:fld>
            <a:endParaRPr lang="en-US" altLang="zh-CN" b="0">
              <a:solidFill>
                <a:schemeClr val="tx1"/>
              </a:solidFill>
              <a:ea typeface="宋体" panose="02010600030101010101" pitchFamily="2" charset="-122"/>
            </a:endParaRPr>
          </a:p>
        </p:txBody>
      </p:sp>
      <p:sp>
        <p:nvSpPr>
          <p:cNvPr id="793603" name="Rectangle 2"/>
          <p:cNvSpPr>
            <a:spLocks noGrp="1" noRot="1" noChangeAspect="1" noChangeArrowheads="1" noTextEdit="1"/>
          </p:cNvSpPr>
          <p:nvPr>
            <p:ph type="sldImg"/>
          </p:nvPr>
        </p:nvSpPr>
        <p:spPr>
          <a:ln/>
        </p:spPr>
      </p:sp>
      <p:sp>
        <p:nvSpPr>
          <p:cNvPr id="79360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102334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FA9835BD-8126-461A-BC9F-0D3019A2EC7E}" type="slidenum">
              <a:rPr lang="en-US" altLang="zh-CN" b="0">
                <a:solidFill>
                  <a:schemeClr val="tx1"/>
                </a:solidFill>
                <a:ea typeface="宋体" panose="02010600030101010101" pitchFamily="2" charset="-122"/>
              </a:rPr>
              <a:pPr/>
              <a:t>35</a:t>
            </a:fld>
            <a:endParaRPr lang="en-US" altLang="zh-CN" b="0">
              <a:solidFill>
                <a:schemeClr val="tx1"/>
              </a:solidFill>
              <a:ea typeface="宋体" panose="02010600030101010101" pitchFamily="2" charset="-122"/>
            </a:endParaRPr>
          </a:p>
        </p:txBody>
      </p:sp>
      <p:sp>
        <p:nvSpPr>
          <p:cNvPr id="794627" name="Rectangle 2"/>
          <p:cNvSpPr>
            <a:spLocks noGrp="1" noRot="1" noChangeAspect="1" noChangeArrowheads="1" noTextEdit="1"/>
          </p:cNvSpPr>
          <p:nvPr>
            <p:ph type="sldImg"/>
          </p:nvPr>
        </p:nvSpPr>
        <p:spPr>
          <a:ln/>
        </p:spPr>
      </p:sp>
      <p:sp>
        <p:nvSpPr>
          <p:cNvPr id="79462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8070675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BBE47E94-F076-4C8C-9D7E-F7E44F6E31AF}" type="slidenum">
              <a:rPr lang="en-US" altLang="zh-CN" b="0">
                <a:solidFill>
                  <a:schemeClr val="tx1"/>
                </a:solidFill>
                <a:ea typeface="宋体" panose="02010600030101010101" pitchFamily="2" charset="-122"/>
              </a:rPr>
              <a:pPr/>
              <a:t>36</a:t>
            </a:fld>
            <a:endParaRPr lang="en-US" altLang="zh-CN" b="0">
              <a:solidFill>
                <a:schemeClr val="tx1"/>
              </a:solidFill>
              <a:ea typeface="宋体" panose="02010600030101010101" pitchFamily="2" charset="-122"/>
            </a:endParaRPr>
          </a:p>
        </p:txBody>
      </p:sp>
      <p:sp>
        <p:nvSpPr>
          <p:cNvPr id="795651" name="Rectangle 2"/>
          <p:cNvSpPr>
            <a:spLocks noGrp="1" noRot="1" noChangeAspect="1" noChangeArrowheads="1" noTextEdit="1"/>
          </p:cNvSpPr>
          <p:nvPr>
            <p:ph type="sldImg"/>
          </p:nvPr>
        </p:nvSpPr>
        <p:spPr>
          <a:ln/>
        </p:spPr>
      </p:sp>
      <p:sp>
        <p:nvSpPr>
          <p:cNvPr id="79565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182287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2BDC7B73-E0B4-4471-ABBE-695E7AB49B8A}" type="slidenum">
              <a:rPr lang="en-US" altLang="zh-CN" b="0">
                <a:solidFill>
                  <a:schemeClr val="tx1"/>
                </a:solidFill>
                <a:ea typeface="宋体" panose="02010600030101010101" pitchFamily="2" charset="-122"/>
              </a:rPr>
              <a:pPr/>
              <a:t>37</a:t>
            </a:fld>
            <a:endParaRPr lang="en-US" altLang="zh-CN" b="0">
              <a:solidFill>
                <a:schemeClr val="tx1"/>
              </a:solidFill>
              <a:ea typeface="宋体" panose="02010600030101010101" pitchFamily="2" charset="-122"/>
            </a:endParaRPr>
          </a:p>
        </p:txBody>
      </p:sp>
      <p:sp>
        <p:nvSpPr>
          <p:cNvPr id="796675" name="Rectangle 2"/>
          <p:cNvSpPr>
            <a:spLocks noGrp="1" noRot="1" noChangeAspect="1" noChangeArrowheads="1" noTextEdit="1"/>
          </p:cNvSpPr>
          <p:nvPr>
            <p:ph type="sldImg"/>
          </p:nvPr>
        </p:nvSpPr>
        <p:spPr>
          <a:ln/>
        </p:spPr>
      </p:sp>
      <p:sp>
        <p:nvSpPr>
          <p:cNvPr id="79667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34731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74B99BC4-B4EB-4B25-BCA9-6973CB5109DF}" type="slidenum">
              <a:rPr lang="en-US" altLang="zh-CN" b="0">
                <a:solidFill>
                  <a:schemeClr val="tx1"/>
                </a:solidFill>
                <a:ea typeface="宋体" panose="02010600030101010101" pitchFamily="2" charset="-122"/>
              </a:rPr>
              <a:pPr/>
              <a:t>3</a:t>
            </a:fld>
            <a:endParaRPr lang="en-US" altLang="zh-CN" b="0">
              <a:solidFill>
                <a:schemeClr val="tx1"/>
              </a:solidFill>
              <a:ea typeface="宋体" panose="02010600030101010101" pitchFamily="2" charset="-122"/>
            </a:endParaRPr>
          </a:p>
        </p:txBody>
      </p:sp>
      <p:sp>
        <p:nvSpPr>
          <p:cNvPr id="771075" name="Rectangle 2"/>
          <p:cNvSpPr>
            <a:spLocks noGrp="1" noRot="1" noChangeAspect="1" noChangeArrowheads="1" noTextEdit="1"/>
          </p:cNvSpPr>
          <p:nvPr>
            <p:ph type="sldImg"/>
          </p:nvPr>
        </p:nvSpPr>
        <p:spPr>
          <a:ln/>
        </p:spPr>
      </p:sp>
      <p:sp>
        <p:nvSpPr>
          <p:cNvPr id="77107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7466308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25112F33-6298-4AF1-8A05-16C9061527B8}" type="slidenum">
              <a:rPr lang="en-US" altLang="zh-CN" b="0">
                <a:solidFill>
                  <a:schemeClr val="tx1"/>
                </a:solidFill>
                <a:ea typeface="宋体" panose="02010600030101010101" pitchFamily="2" charset="-122"/>
              </a:rPr>
              <a:pPr/>
              <a:t>38</a:t>
            </a:fld>
            <a:endParaRPr lang="en-US" altLang="zh-CN" b="0">
              <a:solidFill>
                <a:schemeClr val="tx1"/>
              </a:solidFill>
              <a:ea typeface="宋体" panose="02010600030101010101" pitchFamily="2" charset="-122"/>
            </a:endParaRPr>
          </a:p>
        </p:txBody>
      </p:sp>
      <p:sp>
        <p:nvSpPr>
          <p:cNvPr id="797699" name="Rectangle 2"/>
          <p:cNvSpPr>
            <a:spLocks noGrp="1" noRot="1" noChangeAspect="1" noChangeArrowheads="1" noTextEdit="1"/>
          </p:cNvSpPr>
          <p:nvPr>
            <p:ph type="sldImg"/>
          </p:nvPr>
        </p:nvSpPr>
        <p:spPr>
          <a:ln/>
        </p:spPr>
      </p:sp>
      <p:sp>
        <p:nvSpPr>
          <p:cNvPr id="79770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5710520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35839032-A02F-4B22-BF7F-414A42499050}" type="slidenum">
              <a:rPr lang="en-US" altLang="zh-CN" b="0">
                <a:solidFill>
                  <a:schemeClr val="tx1"/>
                </a:solidFill>
                <a:ea typeface="宋体" panose="02010600030101010101" pitchFamily="2" charset="-122"/>
              </a:rPr>
              <a:pPr/>
              <a:t>39</a:t>
            </a:fld>
            <a:endParaRPr lang="en-US" altLang="zh-CN" b="0">
              <a:solidFill>
                <a:schemeClr val="tx1"/>
              </a:solidFill>
              <a:ea typeface="宋体" panose="02010600030101010101" pitchFamily="2" charset="-122"/>
            </a:endParaRPr>
          </a:p>
        </p:txBody>
      </p:sp>
      <p:sp>
        <p:nvSpPr>
          <p:cNvPr id="798723" name="Rectangle 2"/>
          <p:cNvSpPr>
            <a:spLocks noGrp="1" noRot="1" noChangeAspect="1" noChangeArrowheads="1" noTextEdit="1"/>
          </p:cNvSpPr>
          <p:nvPr>
            <p:ph type="sldImg"/>
          </p:nvPr>
        </p:nvSpPr>
        <p:spPr>
          <a:ln/>
        </p:spPr>
      </p:sp>
      <p:sp>
        <p:nvSpPr>
          <p:cNvPr id="79872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0657199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832FA4CE-979E-49C3-A595-86D80ADEB124}" type="slidenum">
              <a:rPr lang="en-US" altLang="zh-CN" b="0">
                <a:solidFill>
                  <a:schemeClr val="tx1"/>
                </a:solidFill>
                <a:ea typeface="宋体" panose="02010600030101010101" pitchFamily="2" charset="-122"/>
              </a:rPr>
              <a:pPr/>
              <a:t>40</a:t>
            </a:fld>
            <a:endParaRPr lang="en-US" altLang="zh-CN" b="0">
              <a:solidFill>
                <a:schemeClr val="tx1"/>
              </a:solidFill>
              <a:ea typeface="宋体" panose="02010600030101010101" pitchFamily="2" charset="-122"/>
            </a:endParaRPr>
          </a:p>
        </p:txBody>
      </p:sp>
      <p:sp>
        <p:nvSpPr>
          <p:cNvPr id="799747" name="Rectangle 2"/>
          <p:cNvSpPr>
            <a:spLocks noGrp="1" noRot="1" noChangeAspect="1" noChangeArrowheads="1" noTextEdit="1"/>
          </p:cNvSpPr>
          <p:nvPr>
            <p:ph type="sldImg"/>
          </p:nvPr>
        </p:nvSpPr>
        <p:spPr>
          <a:ln/>
        </p:spPr>
      </p:sp>
      <p:sp>
        <p:nvSpPr>
          <p:cNvPr id="79974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0044402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9596A1B8-1EA8-4683-8246-AAC06512898D}" type="slidenum">
              <a:rPr lang="en-US" altLang="zh-CN" b="0">
                <a:solidFill>
                  <a:schemeClr val="tx1"/>
                </a:solidFill>
                <a:ea typeface="宋体" panose="02010600030101010101" pitchFamily="2" charset="-122"/>
              </a:rPr>
              <a:pPr/>
              <a:t>41</a:t>
            </a:fld>
            <a:endParaRPr lang="en-US" altLang="zh-CN" b="0">
              <a:solidFill>
                <a:schemeClr val="tx1"/>
              </a:solidFill>
              <a:ea typeface="宋体" panose="02010600030101010101" pitchFamily="2" charset="-122"/>
            </a:endParaRPr>
          </a:p>
        </p:txBody>
      </p:sp>
      <p:sp>
        <p:nvSpPr>
          <p:cNvPr id="800771" name="Rectangle 2"/>
          <p:cNvSpPr>
            <a:spLocks noGrp="1" noRot="1" noChangeAspect="1" noChangeArrowheads="1" noTextEdit="1"/>
          </p:cNvSpPr>
          <p:nvPr>
            <p:ph type="sldImg"/>
          </p:nvPr>
        </p:nvSpPr>
        <p:spPr>
          <a:ln/>
        </p:spPr>
      </p:sp>
      <p:sp>
        <p:nvSpPr>
          <p:cNvPr id="800772"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28306907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CEE1CBAA-FC81-4834-A71A-0765DED82F90}" type="slidenum">
              <a:rPr lang="en-US" altLang="zh-CN" b="0">
                <a:solidFill>
                  <a:schemeClr val="tx1"/>
                </a:solidFill>
                <a:ea typeface="宋体" panose="02010600030101010101" pitchFamily="2" charset="-122"/>
              </a:rPr>
              <a:pPr/>
              <a:t>42</a:t>
            </a:fld>
            <a:endParaRPr lang="en-US" altLang="zh-CN" b="0">
              <a:solidFill>
                <a:schemeClr val="tx1"/>
              </a:solidFill>
              <a:ea typeface="宋体" panose="02010600030101010101" pitchFamily="2" charset="-122"/>
            </a:endParaRPr>
          </a:p>
        </p:txBody>
      </p:sp>
      <p:sp>
        <p:nvSpPr>
          <p:cNvPr id="801795" name="Rectangle 2"/>
          <p:cNvSpPr>
            <a:spLocks noGrp="1" noRot="1" noChangeAspect="1" noChangeArrowheads="1" noTextEdit="1"/>
          </p:cNvSpPr>
          <p:nvPr>
            <p:ph type="sldImg"/>
          </p:nvPr>
        </p:nvSpPr>
        <p:spPr>
          <a:ln/>
        </p:spPr>
      </p:sp>
      <p:sp>
        <p:nvSpPr>
          <p:cNvPr id="80179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8756719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199DCA99-F540-4861-BAF1-64FDAA86C144}" type="slidenum">
              <a:rPr lang="en-US" altLang="zh-CN" b="0">
                <a:solidFill>
                  <a:schemeClr val="tx1"/>
                </a:solidFill>
                <a:ea typeface="宋体" panose="02010600030101010101" pitchFamily="2" charset="-122"/>
              </a:rPr>
              <a:pPr/>
              <a:t>43</a:t>
            </a:fld>
            <a:endParaRPr lang="en-US" altLang="zh-CN" b="0">
              <a:solidFill>
                <a:schemeClr val="tx1"/>
              </a:solidFill>
              <a:ea typeface="宋体" panose="02010600030101010101" pitchFamily="2" charset="-122"/>
            </a:endParaRPr>
          </a:p>
        </p:txBody>
      </p:sp>
      <p:sp>
        <p:nvSpPr>
          <p:cNvPr id="802819" name="Rectangle 2"/>
          <p:cNvSpPr>
            <a:spLocks noGrp="1" noRot="1" noChangeAspect="1" noChangeArrowheads="1" noTextEdit="1"/>
          </p:cNvSpPr>
          <p:nvPr>
            <p:ph type="sldImg"/>
          </p:nvPr>
        </p:nvSpPr>
        <p:spPr>
          <a:ln/>
        </p:spPr>
      </p:sp>
      <p:sp>
        <p:nvSpPr>
          <p:cNvPr id="80282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0748540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CF72FC2A-C79B-48E7-A69F-1C085F4F9EB1}" type="slidenum">
              <a:rPr lang="en-US" altLang="zh-CN" b="0">
                <a:solidFill>
                  <a:schemeClr val="tx1"/>
                </a:solidFill>
                <a:ea typeface="宋体" panose="02010600030101010101" pitchFamily="2" charset="-122"/>
              </a:rPr>
              <a:pPr/>
              <a:t>44</a:t>
            </a:fld>
            <a:endParaRPr lang="en-US" altLang="zh-CN" b="0">
              <a:solidFill>
                <a:schemeClr val="tx1"/>
              </a:solidFill>
              <a:ea typeface="宋体" panose="02010600030101010101" pitchFamily="2" charset="-122"/>
            </a:endParaRPr>
          </a:p>
        </p:txBody>
      </p:sp>
      <p:sp>
        <p:nvSpPr>
          <p:cNvPr id="803843" name="Rectangle 2"/>
          <p:cNvSpPr>
            <a:spLocks noGrp="1" noRot="1" noChangeAspect="1" noChangeArrowheads="1" noTextEdit="1"/>
          </p:cNvSpPr>
          <p:nvPr>
            <p:ph type="sldImg"/>
          </p:nvPr>
        </p:nvSpPr>
        <p:spPr>
          <a:ln/>
        </p:spPr>
      </p:sp>
      <p:sp>
        <p:nvSpPr>
          <p:cNvPr id="80384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1324931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2A91B9A9-2568-44A2-935A-EE95F99497E2}" type="slidenum">
              <a:rPr lang="en-US" altLang="zh-CN" b="0">
                <a:solidFill>
                  <a:schemeClr val="tx1"/>
                </a:solidFill>
                <a:ea typeface="宋体" panose="02010600030101010101" pitchFamily="2" charset="-122"/>
              </a:rPr>
              <a:pPr/>
              <a:t>45</a:t>
            </a:fld>
            <a:endParaRPr lang="en-US" altLang="zh-CN" b="0">
              <a:solidFill>
                <a:schemeClr val="tx1"/>
              </a:solidFill>
              <a:ea typeface="宋体" panose="02010600030101010101" pitchFamily="2" charset="-122"/>
            </a:endParaRPr>
          </a:p>
        </p:txBody>
      </p:sp>
      <p:sp>
        <p:nvSpPr>
          <p:cNvPr id="804867" name="Rectangle 2"/>
          <p:cNvSpPr>
            <a:spLocks noGrp="1" noRot="1" noChangeAspect="1" noChangeArrowheads="1" noTextEdit="1"/>
          </p:cNvSpPr>
          <p:nvPr>
            <p:ph type="sldImg"/>
          </p:nvPr>
        </p:nvSpPr>
        <p:spPr>
          <a:ln/>
        </p:spPr>
      </p:sp>
      <p:sp>
        <p:nvSpPr>
          <p:cNvPr id="80486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5780952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C682D18D-2474-4122-980C-301620FE58A1}" type="slidenum">
              <a:rPr lang="en-US" altLang="zh-CN" b="0">
                <a:solidFill>
                  <a:schemeClr val="tx1"/>
                </a:solidFill>
                <a:ea typeface="宋体" panose="02010600030101010101" pitchFamily="2" charset="-122"/>
              </a:rPr>
              <a:pPr/>
              <a:t>46</a:t>
            </a:fld>
            <a:endParaRPr lang="en-US" altLang="zh-CN" b="0">
              <a:solidFill>
                <a:schemeClr val="tx1"/>
              </a:solidFill>
              <a:ea typeface="宋体" panose="02010600030101010101" pitchFamily="2" charset="-122"/>
            </a:endParaRPr>
          </a:p>
        </p:txBody>
      </p:sp>
      <p:sp>
        <p:nvSpPr>
          <p:cNvPr id="805891" name="Rectangle 2"/>
          <p:cNvSpPr>
            <a:spLocks noGrp="1" noRot="1" noChangeAspect="1" noChangeArrowheads="1" noTextEdit="1"/>
          </p:cNvSpPr>
          <p:nvPr>
            <p:ph type="sldImg"/>
          </p:nvPr>
        </p:nvSpPr>
        <p:spPr>
          <a:ln/>
        </p:spPr>
      </p:sp>
      <p:sp>
        <p:nvSpPr>
          <p:cNvPr id="80589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0495762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C51E879E-93B2-47A0-BA02-8E2F96A60564}" type="slidenum">
              <a:rPr lang="en-US" altLang="zh-CN" b="0">
                <a:solidFill>
                  <a:schemeClr val="tx1"/>
                </a:solidFill>
                <a:ea typeface="宋体" panose="02010600030101010101" pitchFamily="2" charset="-122"/>
              </a:rPr>
              <a:pPr/>
              <a:t>47</a:t>
            </a:fld>
            <a:endParaRPr lang="en-US" altLang="zh-CN" b="0">
              <a:solidFill>
                <a:schemeClr val="tx1"/>
              </a:solidFill>
              <a:ea typeface="宋体" panose="02010600030101010101" pitchFamily="2" charset="-122"/>
            </a:endParaRPr>
          </a:p>
        </p:txBody>
      </p:sp>
      <p:sp>
        <p:nvSpPr>
          <p:cNvPr id="806915" name="Rectangle 2"/>
          <p:cNvSpPr>
            <a:spLocks noGrp="1" noRot="1" noChangeAspect="1" noChangeArrowheads="1" noTextEdit="1"/>
          </p:cNvSpPr>
          <p:nvPr>
            <p:ph type="sldImg"/>
          </p:nvPr>
        </p:nvSpPr>
        <p:spPr>
          <a:ln/>
        </p:spPr>
      </p:sp>
      <p:sp>
        <p:nvSpPr>
          <p:cNvPr id="80691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130557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F4B69D16-7E58-40D1-8267-2F19F5D66C0B}" type="slidenum">
              <a:rPr lang="en-US" altLang="zh-CN" b="0">
                <a:solidFill>
                  <a:schemeClr val="tx1"/>
                </a:solidFill>
                <a:ea typeface="宋体" panose="02010600030101010101" pitchFamily="2" charset="-122"/>
              </a:rPr>
              <a:pPr/>
              <a:t>4</a:t>
            </a:fld>
            <a:endParaRPr lang="en-US" altLang="zh-CN" b="0">
              <a:solidFill>
                <a:schemeClr val="tx1"/>
              </a:solidFill>
              <a:ea typeface="宋体" panose="02010600030101010101" pitchFamily="2" charset="-122"/>
            </a:endParaRPr>
          </a:p>
        </p:txBody>
      </p:sp>
      <p:sp>
        <p:nvSpPr>
          <p:cNvPr id="772099" name="Rectangle 2"/>
          <p:cNvSpPr>
            <a:spLocks noGrp="1" noRot="1" noChangeAspect="1" noChangeArrowheads="1" noTextEdit="1"/>
          </p:cNvSpPr>
          <p:nvPr>
            <p:ph type="sldImg"/>
          </p:nvPr>
        </p:nvSpPr>
        <p:spPr>
          <a:ln/>
        </p:spPr>
      </p:sp>
      <p:sp>
        <p:nvSpPr>
          <p:cNvPr id="77210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2265487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AC61442B-BA33-41DB-B3CC-379DCEF85BD7}" type="slidenum">
              <a:rPr lang="en-US" altLang="zh-CN" b="0">
                <a:solidFill>
                  <a:schemeClr val="tx1"/>
                </a:solidFill>
                <a:ea typeface="宋体" panose="02010600030101010101" pitchFamily="2" charset="-122"/>
              </a:rPr>
              <a:pPr/>
              <a:t>48</a:t>
            </a:fld>
            <a:endParaRPr lang="en-US" altLang="zh-CN" b="0">
              <a:solidFill>
                <a:schemeClr val="tx1"/>
              </a:solidFill>
              <a:ea typeface="宋体" panose="02010600030101010101" pitchFamily="2" charset="-122"/>
            </a:endParaRPr>
          </a:p>
        </p:txBody>
      </p:sp>
      <p:sp>
        <p:nvSpPr>
          <p:cNvPr id="807939" name="Rectangle 2"/>
          <p:cNvSpPr>
            <a:spLocks noGrp="1" noRot="1" noChangeAspect="1" noChangeArrowheads="1" noTextEdit="1"/>
          </p:cNvSpPr>
          <p:nvPr>
            <p:ph type="sldImg"/>
          </p:nvPr>
        </p:nvSpPr>
        <p:spPr>
          <a:ln/>
        </p:spPr>
      </p:sp>
      <p:sp>
        <p:nvSpPr>
          <p:cNvPr id="80794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5533090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92EB1F0C-E122-4024-9738-821184914D70}" type="slidenum">
              <a:rPr lang="en-US" altLang="zh-CN" b="0">
                <a:solidFill>
                  <a:schemeClr val="tx1"/>
                </a:solidFill>
                <a:ea typeface="宋体" panose="02010600030101010101" pitchFamily="2" charset="-122"/>
              </a:rPr>
              <a:pPr/>
              <a:t>49</a:t>
            </a:fld>
            <a:endParaRPr lang="en-US" altLang="zh-CN" b="0">
              <a:solidFill>
                <a:schemeClr val="tx1"/>
              </a:solidFill>
              <a:ea typeface="宋体" panose="02010600030101010101" pitchFamily="2" charset="-122"/>
            </a:endParaRPr>
          </a:p>
        </p:txBody>
      </p:sp>
      <p:sp>
        <p:nvSpPr>
          <p:cNvPr id="808963" name="Rectangle 2"/>
          <p:cNvSpPr>
            <a:spLocks noGrp="1" noRot="1" noChangeAspect="1" noChangeArrowheads="1" noTextEdit="1"/>
          </p:cNvSpPr>
          <p:nvPr>
            <p:ph type="sldImg"/>
          </p:nvPr>
        </p:nvSpPr>
        <p:spPr>
          <a:ln/>
        </p:spPr>
      </p:sp>
      <p:sp>
        <p:nvSpPr>
          <p:cNvPr id="80896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9508008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A5B5DBC4-4331-4AEA-BD68-8ED7FE9EE514}" type="slidenum">
              <a:rPr lang="en-US" altLang="zh-CN" b="0">
                <a:solidFill>
                  <a:schemeClr val="tx1"/>
                </a:solidFill>
                <a:ea typeface="宋体" panose="02010600030101010101" pitchFamily="2" charset="-122"/>
              </a:rPr>
              <a:pPr/>
              <a:t>50</a:t>
            </a:fld>
            <a:endParaRPr lang="en-US" altLang="zh-CN" b="0">
              <a:solidFill>
                <a:schemeClr val="tx1"/>
              </a:solidFill>
              <a:ea typeface="宋体" panose="02010600030101010101" pitchFamily="2" charset="-122"/>
            </a:endParaRPr>
          </a:p>
        </p:txBody>
      </p:sp>
      <p:sp>
        <p:nvSpPr>
          <p:cNvPr id="809987" name="Rectangle 2"/>
          <p:cNvSpPr>
            <a:spLocks noGrp="1" noRot="1" noChangeAspect="1" noChangeArrowheads="1" noTextEdit="1"/>
          </p:cNvSpPr>
          <p:nvPr>
            <p:ph type="sldImg"/>
          </p:nvPr>
        </p:nvSpPr>
        <p:spPr>
          <a:ln/>
        </p:spPr>
      </p:sp>
      <p:sp>
        <p:nvSpPr>
          <p:cNvPr id="80998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9582701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C61C89A8-EEF1-4693-9E6C-80CBB06AE14C}" type="slidenum">
              <a:rPr lang="en-US" altLang="zh-CN" b="0">
                <a:solidFill>
                  <a:schemeClr val="tx1"/>
                </a:solidFill>
                <a:ea typeface="宋体" panose="02010600030101010101" pitchFamily="2" charset="-122"/>
              </a:rPr>
              <a:pPr/>
              <a:t>51</a:t>
            </a:fld>
            <a:endParaRPr lang="en-US" altLang="zh-CN" b="0">
              <a:solidFill>
                <a:schemeClr val="tx1"/>
              </a:solidFill>
              <a:ea typeface="宋体" panose="02010600030101010101" pitchFamily="2" charset="-122"/>
            </a:endParaRPr>
          </a:p>
        </p:txBody>
      </p:sp>
      <p:sp>
        <p:nvSpPr>
          <p:cNvPr id="811011" name="Rectangle 2"/>
          <p:cNvSpPr>
            <a:spLocks noGrp="1" noRot="1" noChangeAspect="1" noChangeArrowheads="1" noTextEdit="1"/>
          </p:cNvSpPr>
          <p:nvPr>
            <p:ph type="sldImg"/>
          </p:nvPr>
        </p:nvSpPr>
        <p:spPr>
          <a:ln/>
        </p:spPr>
      </p:sp>
      <p:sp>
        <p:nvSpPr>
          <p:cNvPr id="811012"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18856451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0B7E7ED8-A6C4-4161-A398-8FE3C46C272C}" type="slidenum">
              <a:rPr lang="en-US" altLang="zh-CN" b="0">
                <a:solidFill>
                  <a:schemeClr val="tx1"/>
                </a:solidFill>
                <a:ea typeface="宋体" panose="02010600030101010101" pitchFamily="2" charset="-122"/>
              </a:rPr>
              <a:pPr/>
              <a:t>52</a:t>
            </a:fld>
            <a:endParaRPr lang="en-US" altLang="zh-CN" b="0">
              <a:solidFill>
                <a:schemeClr val="tx1"/>
              </a:solidFill>
              <a:ea typeface="宋体" panose="02010600030101010101" pitchFamily="2" charset="-122"/>
            </a:endParaRPr>
          </a:p>
        </p:txBody>
      </p:sp>
      <p:sp>
        <p:nvSpPr>
          <p:cNvPr id="812035" name="Rectangle 2"/>
          <p:cNvSpPr>
            <a:spLocks noGrp="1" noRot="1" noChangeAspect="1" noChangeArrowheads="1" noTextEdit="1"/>
          </p:cNvSpPr>
          <p:nvPr>
            <p:ph type="sldImg"/>
          </p:nvPr>
        </p:nvSpPr>
        <p:spPr>
          <a:ln/>
        </p:spPr>
      </p:sp>
      <p:sp>
        <p:nvSpPr>
          <p:cNvPr id="81203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6174858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8D556F82-B102-4D4C-9833-8F7944849D7C}" type="slidenum">
              <a:rPr lang="en-US" altLang="zh-CN" b="0">
                <a:solidFill>
                  <a:schemeClr val="tx1"/>
                </a:solidFill>
                <a:ea typeface="宋体" panose="02010600030101010101" pitchFamily="2" charset="-122"/>
              </a:rPr>
              <a:pPr/>
              <a:t>54</a:t>
            </a:fld>
            <a:endParaRPr lang="en-US" altLang="zh-CN" b="0">
              <a:solidFill>
                <a:schemeClr val="tx1"/>
              </a:solidFill>
              <a:ea typeface="宋体" panose="02010600030101010101" pitchFamily="2" charset="-122"/>
            </a:endParaRPr>
          </a:p>
        </p:txBody>
      </p:sp>
      <p:sp>
        <p:nvSpPr>
          <p:cNvPr id="813059" name="Rectangle 2"/>
          <p:cNvSpPr>
            <a:spLocks noGrp="1" noRot="1" noChangeAspect="1" noChangeArrowheads="1" noTextEdit="1"/>
          </p:cNvSpPr>
          <p:nvPr>
            <p:ph type="sldImg"/>
          </p:nvPr>
        </p:nvSpPr>
        <p:spPr>
          <a:ln/>
        </p:spPr>
      </p:sp>
      <p:sp>
        <p:nvSpPr>
          <p:cNvPr id="81306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0672102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769BAC7A-9C65-4FB1-96E1-06E48AE91847}" type="slidenum">
              <a:rPr lang="en-US" altLang="zh-CN" b="0">
                <a:solidFill>
                  <a:schemeClr val="tx1"/>
                </a:solidFill>
                <a:ea typeface="宋体" panose="02010600030101010101" pitchFamily="2" charset="-122"/>
              </a:rPr>
              <a:pPr/>
              <a:t>55</a:t>
            </a:fld>
            <a:endParaRPr lang="en-US" altLang="zh-CN" b="0">
              <a:solidFill>
                <a:schemeClr val="tx1"/>
              </a:solidFill>
              <a:ea typeface="宋体" panose="02010600030101010101" pitchFamily="2" charset="-122"/>
            </a:endParaRPr>
          </a:p>
        </p:txBody>
      </p:sp>
      <p:sp>
        <p:nvSpPr>
          <p:cNvPr id="814083" name="Rectangle 2"/>
          <p:cNvSpPr>
            <a:spLocks noGrp="1" noRot="1" noChangeAspect="1" noChangeArrowheads="1" noTextEdit="1"/>
          </p:cNvSpPr>
          <p:nvPr>
            <p:ph type="sldImg"/>
          </p:nvPr>
        </p:nvSpPr>
        <p:spPr>
          <a:ln/>
        </p:spPr>
      </p:sp>
      <p:sp>
        <p:nvSpPr>
          <p:cNvPr id="81408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8826161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C443395E-B450-42D8-B119-5B09C394B16C}" type="slidenum">
              <a:rPr lang="en-US" altLang="zh-CN" b="0">
                <a:solidFill>
                  <a:schemeClr val="tx1"/>
                </a:solidFill>
                <a:ea typeface="宋体" panose="02010600030101010101" pitchFamily="2" charset="-122"/>
              </a:rPr>
              <a:pPr/>
              <a:t>57</a:t>
            </a:fld>
            <a:endParaRPr lang="en-US" altLang="zh-CN" b="0">
              <a:solidFill>
                <a:schemeClr val="tx1"/>
              </a:solidFill>
              <a:ea typeface="宋体" panose="02010600030101010101" pitchFamily="2" charset="-122"/>
            </a:endParaRPr>
          </a:p>
        </p:txBody>
      </p:sp>
      <p:sp>
        <p:nvSpPr>
          <p:cNvPr id="815107" name="Rectangle 2"/>
          <p:cNvSpPr>
            <a:spLocks noGrp="1" noRot="1" noChangeAspect="1" noChangeArrowheads="1" noTextEdit="1"/>
          </p:cNvSpPr>
          <p:nvPr>
            <p:ph type="sldImg"/>
          </p:nvPr>
        </p:nvSpPr>
        <p:spPr>
          <a:ln/>
        </p:spPr>
      </p:sp>
      <p:sp>
        <p:nvSpPr>
          <p:cNvPr id="81510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8811920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71F298AD-88AD-4064-A35D-F88AD26361D1}" type="slidenum">
              <a:rPr lang="en-US" altLang="zh-CN" b="0">
                <a:solidFill>
                  <a:schemeClr val="tx1"/>
                </a:solidFill>
                <a:ea typeface="宋体" panose="02010600030101010101" pitchFamily="2" charset="-122"/>
              </a:rPr>
              <a:pPr/>
              <a:t>58</a:t>
            </a:fld>
            <a:endParaRPr lang="en-US" altLang="zh-CN" b="0">
              <a:solidFill>
                <a:schemeClr val="tx1"/>
              </a:solidFill>
              <a:ea typeface="宋体" panose="02010600030101010101" pitchFamily="2" charset="-122"/>
            </a:endParaRPr>
          </a:p>
        </p:txBody>
      </p:sp>
      <p:sp>
        <p:nvSpPr>
          <p:cNvPr id="816131" name="Rectangle 2"/>
          <p:cNvSpPr>
            <a:spLocks noGrp="1" noRot="1" noChangeAspect="1" noChangeArrowheads="1" noTextEdit="1"/>
          </p:cNvSpPr>
          <p:nvPr>
            <p:ph type="sldImg"/>
          </p:nvPr>
        </p:nvSpPr>
        <p:spPr>
          <a:ln/>
        </p:spPr>
      </p:sp>
      <p:sp>
        <p:nvSpPr>
          <p:cNvPr id="81613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516797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7F90382A-A123-4C05-A749-A3C7E24687D1}" type="slidenum">
              <a:rPr lang="en-US" altLang="zh-CN" b="0">
                <a:solidFill>
                  <a:schemeClr val="tx1"/>
                </a:solidFill>
                <a:ea typeface="宋体" panose="02010600030101010101" pitchFamily="2" charset="-122"/>
              </a:rPr>
              <a:pPr/>
              <a:t>59</a:t>
            </a:fld>
            <a:endParaRPr lang="en-US" altLang="zh-CN" b="0">
              <a:solidFill>
                <a:schemeClr val="tx1"/>
              </a:solidFill>
              <a:ea typeface="宋体" panose="02010600030101010101" pitchFamily="2" charset="-122"/>
            </a:endParaRPr>
          </a:p>
        </p:txBody>
      </p:sp>
      <p:sp>
        <p:nvSpPr>
          <p:cNvPr id="817155" name="Rectangle 2"/>
          <p:cNvSpPr>
            <a:spLocks noGrp="1" noRot="1" noChangeAspect="1" noChangeArrowheads="1" noTextEdit="1"/>
          </p:cNvSpPr>
          <p:nvPr>
            <p:ph type="sldImg"/>
          </p:nvPr>
        </p:nvSpPr>
        <p:spPr>
          <a:ln/>
        </p:spPr>
      </p:sp>
      <p:sp>
        <p:nvSpPr>
          <p:cNvPr id="81715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522583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3FC83E4D-0865-49DC-9C77-C8BAF3AF6517}" type="slidenum">
              <a:rPr lang="en-US" altLang="zh-CN" b="0">
                <a:solidFill>
                  <a:schemeClr val="tx1"/>
                </a:solidFill>
                <a:ea typeface="宋体" panose="02010600030101010101" pitchFamily="2" charset="-122"/>
              </a:rPr>
              <a:pPr/>
              <a:t>5</a:t>
            </a:fld>
            <a:endParaRPr lang="en-US" altLang="zh-CN" b="0">
              <a:solidFill>
                <a:schemeClr val="tx1"/>
              </a:solidFill>
              <a:ea typeface="宋体" panose="02010600030101010101" pitchFamily="2" charset="-122"/>
            </a:endParaRPr>
          </a:p>
        </p:txBody>
      </p:sp>
      <p:sp>
        <p:nvSpPr>
          <p:cNvPr id="773123" name="Rectangle 2"/>
          <p:cNvSpPr>
            <a:spLocks noGrp="1" noRot="1" noChangeAspect="1" noChangeArrowheads="1" noTextEdit="1"/>
          </p:cNvSpPr>
          <p:nvPr>
            <p:ph type="sldImg"/>
          </p:nvPr>
        </p:nvSpPr>
        <p:spPr>
          <a:ln/>
        </p:spPr>
      </p:sp>
      <p:sp>
        <p:nvSpPr>
          <p:cNvPr id="77312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2772240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CF1231F5-D970-4E16-BC2D-1F69275958CA}" type="slidenum">
              <a:rPr lang="en-US" altLang="zh-CN" b="0">
                <a:solidFill>
                  <a:schemeClr val="tx1"/>
                </a:solidFill>
                <a:ea typeface="宋体" panose="02010600030101010101" pitchFamily="2" charset="-122"/>
              </a:rPr>
              <a:pPr/>
              <a:t>60</a:t>
            </a:fld>
            <a:endParaRPr lang="en-US" altLang="zh-CN" b="0">
              <a:solidFill>
                <a:schemeClr val="tx1"/>
              </a:solidFill>
              <a:ea typeface="宋体" panose="02010600030101010101" pitchFamily="2" charset="-122"/>
            </a:endParaRPr>
          </a:p>
        </p:txBody>
      </p:sp>
      <p:sp>
        <p:nvSpPr>
          <p:cNvPr id="818179" name="Rectangle 2"/>
          <p:cNvSpPr>
            <a:spLocks noGrp="1" noRot="1" noChangeAspect="1" noChangeArrowheads="1" noTextEdit="1"/>
          </p:cNvSpPr>
          <p:nvPr>
            <p:ph type="sldImg"/>
          </p:nvPr>
        </p:nvSpPr>
        <p:spPr>
          <a:ln/>
        </p:spPr>
      </p:sp>
      <p:sp>
        <p:nvSpPr>
          <p:cNvPr id="81818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3751720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1D725322-4F59-4CFF-8D85-D2B59A781F78}" type="slidenum">
              <a:rPr lang="en-US" altLang="zh-CN" b="0">
                <a:solidFill>
                  <a:schemeClr val="tx1"/>
                </a:solidFill>
                <a:ea typeface="宋体" panose="02010600030101010101" pitchFamily="2" charset="-122"/>
              </a:rPr>
              <a:pPr/>
              <a:t>61</a:t>
            </a:fld>
            <a:endParaRPr lang="en-US" altLang="zh-CN" b="0">
              <a:solidFill>
                <a:schemeClr val="tx1"/>
              </a:solidFill>
              <a:ea typeface="宋体" panose="02010600030101010101" pitchFamily="2" charset="-122"/>
            </a:endParaRPr>
          </a:p>
        </p:txBody>
      </p:sp>
      <p:sp>
        <p:nvSpPr>
          <p:cNvPr id="819203" name="Rectangle 2"/>
          <p:cNvSpPr>
            <a:spLocks noGrp="1" noRot="1" noChangeAspect="1" noChangeArrowheads="1" noTextEdit="1"/>
          </p:cNvSpPr>
          <p:nvPr>
            <p:ph type="sldImg"/>
          </p:nvPr>
        </p:nvSpPr>
        <p:spPr>
          <a:ln/>
        </p:spPr>
      </p:sp>
      <p:sp>
        <p:nvSpPr>
          <p:cNvPr id="81920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7791685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34BA340F-360B-4AF1-85CB-82C1B8DD57CE}" type="slidenum">
              <a:rPr lang="en-US" altLang="zh-CN" b="0">
                <a:solidFill>
                  <a:schemeClr val="tx1"/>
                </a:solidFill>
                <a:ea typeface="宋体" panose="02010600030101010101" pitchFamily="2" charset="-122"/>
              </a:rPr>
              <a:pPr/>
              <a:t>62</a:t>
            </a:fld>
            <a:endParaRPr lang="en-US" altLang="zh-CN" b="0">
              <a:solidFill>
                <a:schemeClr val="tx1"/>
              </a:solidFill>
              <a:ea typeface="宋体" panose="02010600030101010101" pitchFamily="2" charset="-122"/>
            </a:endParaRPr>
          </a:p>
        </p:txBody>
      </p:sp>
      <p:sp>
        <p:nvSpPr>
          <p:cNvPr id="820227" name="Rectangle 2"/>
          <p:cNvSpPr>
            <a:spLocks noGrp="1" noRot="1" noChangeAspect="1" noChangeArrowheads="1" noTextEdit="1"/>
          </p:cNvSpPr>
          <p:nvPr>
            <p:ph type="sldImg"/>
          </p:nvPr>
        </p:nvSpPr>
        <p:spPr>
          <a:ln/>
        </p:spPr>
      </p:sp>
      <p:sp>
        <p:nvSpPr>
          <p:cNvPr id="82022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9129348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2F49E88E-5F86-4993-BB0D-C97C9954D014}" type="slidenum">
              <a:rPr lang="en-US" altLang="zh-CN" b="0">
                <a:solidFill>
                  <a:schemeClr val="tx1"/>
                </a:solidFill>
                <a:ea typeface="宋体" panose="02010600030101010101" pitchFamily="2" charset="-122"/>
              </a:rPr>
              <a:pPr/>
              <a:t>63</a:t>
            </a:fld>
            <a:endParaRPr lang="en-US" altLang="zh-CN" b="0">
              <a:solidFill>
                <a:schemeClr val="tx1"/>
              </a:solidFill>
              <a:ea typeface="宋体" panose="02010600030101010101" pitchFamily="2" charset="-122"/>
            </a:endParaRPr>
          </a:p>
        </p:txBody>
      </p:sp>
      <p:sp>
        <p:nvSpPr>
          <p:cNvPr id="821251" name="Rectangle 2"/>
          <p:cNvSpPr>
            <a:spLocks noGrp="1" noRot="1" noChangeAspect="1" noChangeArrowheads="1" noTextEdit="1"/>
          </p:cNvSpPr>
          <p:nvPr>
            <p:ph type="sldImg"/>
          </p:nvPr>
        </p:nvSpPr>
        <p:spPr>
          <a:ln/>
        </p:spPr>
      </p:sp>
      <p:sp>
        <p:nvSpPr>
          <p:cNvPr id="82125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0430905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2F49E88E-5F86-4993-BB0D-C97C9954D014}" type="slidenum">
              <a:rPr lang="en-US" altLang="zh-CN" b="0">
                <a:solidFill>
                  <a:schemeClr val="tx1"/>
                </a:solidFill>
                <a:ea typeface="宋体" panose="02010600030101010101" pitchFamily="2" charset="-122"/>
              </a:rPr>
              <a:pPr/>
              <a:t>64</a:t>
            </a:fld>
            <a:endParaRPr lang="en-US" altLang="zh-CN" b="0">
              <a:solidFill>
                <a:schemeClr val="tx1"/>
              </a:solidFill>
              <a:ea typeface="宋体" panose="02010600030101010101" pitchFamily="2" charset="-122"/>
            </a:endParaRPr>
          </a:p>
        </p:txBody>
      </p:sp>
      <p:sp>
        <p:nvSpPr>
          <p:cNvPr id="821251" name="Rectangle 2"/>
          <p:cNvSpPr>
            <a:spLocks noGrp="1" noRot="1" noChangeAspect="1" noChangeArrowheads="1" noTextEdit="1"/>
          </p:cNvSpPr>
          <p:nvPr>
            <p:ph type="sldImg"/>
          </p:nvPr>
        </p:nvSpPr>
        <p:spPr>
          <a:ln/>
        </p:spPr>
      </p:sp>
      <p:sp>
        <p:nvSpPr>
          <p:cNvPr id="82125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1739726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1B736EA0-619B-4345-A7B3-C31C35E65BE9}" type="slidenum">
              <a:rPr lang="en-US" altLang="zh-CN" b="0">
                <a:solidFill>
                  <a:schemeClr val="tx1"/>
                </a:solidFill>
                <a:ea typeface="宋体" panose="02010600030101010101" pitchFamily="2" charset="-122"/>
              </a:rPr>
              <a:pPr/>
              <a:t>65</a:t>
            </a:fld>
            <a:endParaRPr lang="en-US" altLang="zh-CN" b="0">
              <a:solidFill>
                <a:schemeClr val="tx1"/>
              </a:solidFill>
              <a:ea typeface="宋体" panose="02010600030101010101" pitchFamily="2" charset="-122"/>
            </a:endParaRPr>
          </a:p>
        </p:txBody>
      </p:sp>
      <p:sp>
        <p:nvSpPr>
          <p:cNvPr id="822275" name="Rectangle 2"/>
          <p:cNvSpPr>
            <a:spLocks noGrp="1" noRot="1" noChangeAspect="1" noChangeArrowheads="1" noTextEdit="1"/>
          </p:cNvSpPr>
          <p:nvPr>
            <p:ph type="sldImg"/>
          </p:nvPr>
        </p:nvSpPr>
        <p:spPr>
          <a:ln/>
        </p:spPr>
      </p:sp>
      <p:sp>
        <p:nvSpPr>
          <p:cNvPr id="82227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9510263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FF8491D5-364F-403E-AEE0-E2FE8057A954}" type="slidenum">
              <a:rPr lang="en-US" altLang="zh-CN" b="0">
                <a:solidFill>
                  <a:schemeClr val="tx1"/>
                </a:solidFill>
                <a:ea typeface="宋体" panose="02010600030101010101" pitchFamily="2" charset="-122"/>
              </a:rPr>
              <a:pPr/>
              <a:t>66</a:t>
            </a:fld>
            <a:endParaRPr lang="en-US" altLang="zh-CN" b="0">
              <a:solidFill>
                <a:schemeClr val="tx1"/>
              </a:solidFill>
              <a:ea typeface="宋体" panose="02010600030101010101" pitchFamily="2" charset="-122"/>
            </a:endParaRPr>
          </a:p>
        </p:txBody>
      </p:sp>
      <p:sp>
        <p:nvSpPr>
          <p:cNvPr id="823299" name="Rectangle 2"/>
          <p:cNvSpPr>
            <a:spLocks noGrp="1" noRot="1" noChangeAspect="1" noChangeArrowheads="1" noTextEdit="1"/>
          </p:cNvSpPr>
          <p:nvPr>
            <p:ph type="sldImg"/>
          </p:nvPr>
        </p:nvSpPr>
        <p:spPr>
          <a:ln/>
        </p:spPr>
      </p:sp>
      <p:sp>
        <p:nvSpPr>
          <p:cNvPr id="82330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8403734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7DDE4558-2D55-43B2-AB7B-958E08FB07DD}" type="slidenum">
              <a:rPr lang="en-US" altLang="zh-CN" b="0">
                <a:solidFill>
                  <a:schemeClr val="tx1"/>
                </a:solidFill>
                <a:ea typeface="宋体" panose="02010600030101010101" pitchFamily="2" charset="-122"/>
              </a:rPr>
              <a:pPr/>
              <a:t>67</a:t>
            </a:fld>
            <a:endParaRPr lang="en-US" altLang="zh-CN" b="0">
              <a:solidFill>
                <a:schemeClr val="tx1"/>
              </a:solidFill>
              <a:ea typeface="宋体" panose="02010600030101010101" pitchFamily="2" charset="-122"/>
            </a:endParaRPr>
          </a:p>
        </p:txBody>
      </p:sp>
      <p:sp>
        <p:nvSpPr>
          <p:cNvPr id="824323" name="Rectangle 2"/>
          <p:cNvSpPr>
            <a:spLocks noGrp="1" noRot="1" noChangeAspect="1" noChangeArrowheads="1" noTextEdit="1"/>
          </p:cNvSpPr>
          <p:nvPr>
            <p:ph type="sldImg"/>
          </p:nvPr>
        </p:nvSpPr>
        <p:spPr>
          <a:ln/>
        </p:spPr>
      </p:sp>
      <p:sp>
        <p:nvSpPr>
          <p:cNvPr id="82432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7910967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413943CD-6754-4B1D-8F55-1B171248CEA0}" type="slidenum">
              <a:rPr lang="en-US" altLang="zh-CN" b="0">
                <a:solidFill>
                  <a:schemeClr val="tx1"/>
                </a:solidFill>
                <a:ea typeface="宋体" panose="02010600030101010101" pitchFamily="2" charset="-122"/>
              </a:rPr>
              <a:pPr/>
              <a:t>69</a:t>
            </a:fld>
            <a:endParaRPr lang="en-US" altLang="zh-CN" b="0">
              <a:solidFill>
                <a:schemeClr val="tx1"/>
              </a:solidFill>
              <a:ea typeface="宋体" panose="02010600030101010101" pitchFamily="2" charset="-122"/>
            </a:endParaRPr>
          </a:p>
        </p:txBody>
      </p:sp>
      <p:sp>
        <p:nvSpPr>
          <p:cNvPr id="825347" name="Rectangle 2"/>
          <p:cNvSpPr>
            <a:spLocks noGrp="1" noRot="1" noChangeAspect="1" noChangeArrowheads="1" noTextEdit="1"/>
          </p:cNvSpPr>
          <p:nvPr>
            <p:ph type="sldImg"/>
          </p:nvPr>
        </p:nvSpPr>
        <p:spPr>
          <a:ln/>
        </p:spPr>
      </p:sp>
      <p:sp>
        <p:nvSpPr>
          <p:cNvPr id="82534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2050288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E7AF3252-133C-40EC-A744-BCBB66440574}" type="slidenum">
              <a:rPr lang="en-US" altLang="zh-CN" b="0">
                <a:solidFill>
                  <a:schemeClr val="tx1"/>
                </a:solidFill>
                <a:ea typeface="宋体" panose="02010600030101010101" pitchFamily="2" charset="-122"/>
              </a:rPr>
              <a:pPr/>
              <a:t>70</a:t>
            </a:fld>
            <a:endParaRPr lang="en-US" altLang="zh-CN" b="0">
              <a:solidFill>
                <a:schemeClr val="tx1"/>
              </a:solidFill>
              <a:ea typeface="宋体" panose="02010600030101010101" pitchFamily="2" charset="-122"/>
            </a:endParaRPr>
          </a:p>
        </p:txBody>
      </p:sp>
      <p:sp>
        <p:nvSpPr>
          <p:cNvPr id="826371" name="Rectangle 2"/>
          <p:cNvSpPr>
            <a:spLocks noGrp="1" noRot="1" noChangeAspect="1" noChangeArrowheads="1" noTextEdit="1"/>
          </p:cNvSpPr>
          <p:nvPr>
            <p:ph type="sldImg"/>
          </p:nvPr>
        </p:nvSpPr>
        <p:spPr>
          <a:ln/>
        </p:spPr>
      </p:sp>
      <p:sp>
        <p:nvSpPr>
          <p:cNvPr id="82637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624191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C19BE0BF-BDD4-4DCB-B989-B62EFFAEDAC6}" type="slidenum">
              <a:rPr lang="en-US" altLang="zh-CN" b="0">
                <a:solidFill>
                  <a:schemeClr val="tx1"/>
                </a:solidFill>
                <a:ea typeface="宋体" panose="02010600030101010101" pitchFamily="2" charset="-122"/>
              </a:rPr>
              <a:pPr/>
              <a:t>6</a:t>
            </a:fld>
            <a:endParaRPr lang="en-US" altLang="zh-CN" b="0">
              <a:solidFill>
                <a:schemeClr val="tx1"/>
              </a:solidFill>
              <a:ea typeface="宋体" panose="02010600030101010101" pitchFamily="2" charset="-122"/>
            </a:endParaRPr>
          </a:p>
        </p:txBody>
      </p:sp>
      <p:sp>
        <p:nvSpPr>
          <p:cNvPr id="774147" name="Rectangle 2"/>
          <p:cNvSpPr>
            <a:spLocks noGrp="1" noRot="1" noChangeAspect="1" noChangeArrowheads="1" noTextEdit="1"/>
          </p:cNvSpPr>
          <p:nvPr>
            <p:ph type="sldImg"/>
          </p:nvPr>
        </p:nvSpPr>
        <p:spPr>
          <a:ln/>
        </p:spPr>
      </p:sp>
      <p:sp>
        <p:nvSpPr>
          <p:cNvPr id="77414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6208447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894505E2-654E-484C-8F0B-5F08CD5E5F77}" type="slidenum">
              <a:rPr lang="en-US" altLang="zh-CN" b="0">
                <a:solidFill>
                  <a:schemeClr val="tx1"/>
                </a:solidFill>
                <a:ea typeface="宋体" panose="02010600030101010101" pitchFamily="2" charset="-122"/>
              </a:rPr>
              <a:pPr/>
              <a:t>71</a:t>
            </a:fld>
            <a:endParaRPr lang="en-US" altLang="zh-CN" b="0">
              <a:solidFill>
                <a:schemeClr val="tx1"/>
              </a:solidFill>
              <a:ea typeface="宋体" panose="02010600030101010101" pitchFamily="2" charset="-122"/>
            </a:endParaRPr>
          </a:p>
        </p:txBody>
      </p:sp>
      <p:sp>
        <p:nvSpPr>
          <p:cNvPr id="827395" name="Rectangle 2"/>
          <p:cNvSpPr>
            <a:spLocks noGrp="1" noRot="1" noChangeAspect="1" noChangeArrowheads="1" noTextEdit="1"/>
          </p:cNvSpPr>
          <p:nvPr>
            <p:ph type="sldImg"/>
          </p:nvPr>
        </p:nvSpPr>
        <p:spPr>
          <a:ln/>
        </p:spPr>
      </p:sp>
      <p:sp>
        <p:nvSpPr>
          <p:cNvPr id="82739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6219487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0C3E1795-A315-4D3C-9586-91EED9DCD9A8}" type="slidenum">
              <a:rPr lang="en-US" altLang="zh-CN" b="0">
                <a:solidFill>
                  <a:schemeClr val="tx1"/>
                </a:solidFill>
                <a:ea typeface="宋体" panose="02010600030101010101" pitchFamily="2" charset="-122"/>
              </a:rPr>
              <a:pPr/>
              <a:t>72</a:t>
            </a:fld>
            <a:endParaRPr lang="en-US" altLang="zh-CN" b="0">
              <a:solidFill>
                <a:schemeClr val="tx1"/>
              </a:solidFill>
              <a:ea typeface="宋体" panose="02010600030101010101" pitchFamily="2" charset="-122"/>
            </a:endParaRPr>
          </a:p>
        </p:txBody>
      </p:sp>
      <p:sp>
        <p:nvSpPr>
          <p:cNvPr id="828419" name="Rectangle 2"/>
          <p:cNvSpPr>
            <a:spLocks noGrp="1" noRot="1" noChangeAspect="1" noChangeArrowheads="1" noTextEdit="1"/>
          </p:cNvSpPr>
          <p:nvPr>
            <p:ph type="sldImg"/>
          </p:nvPr>
        </p:nvSpPr>
        <p:spPr>
          <a:ln/>
        </p:spPr>
      </p:sp>
      <p:sp>
        <p:nvSpPr>
          <p:cNvPr id="82842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0806472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19D94D9D-F601-4C7C-8CD9-525B701383A0}" type="slidenum">
              <a:rPr lang="en-US" altLang="zh-CN" b="0">
                <a:solidFill>
                  <a:schemeClr val="tx1"/>
                </a:solidFill>
                <a:ea typeface="宋体" panose="02010600030101010101" pitchFamily="2" charset="-122"/>
              </a:rPr>
              <a:pPr/>
              <a:t>73</a:t>
            </a:fld>
            <a:endParaRPr lang="en-US" altLang="zh-CN" b="0">
              <a:solidFill>
                <a:schemeClr val="tx1"/>
              </a:solidFill>
              <a:ea typeface="宋体" panose="02010600030101010101" pitchFamily="2" charset="-122"/>
            </a:endParaRPr>
          </a:p>
        </p:txBody>
      </p:sp>
      <p:sp>
        <p:nvSpPr>
          <p:cNvPr id="829443" name="Rectangle 2"/>
          <p:cNvSpPr>
            <a:spLocks noGrp="1" noRot="1" noChangeAspect="1" noChangeArrowheads="1" noTextEdit="1"/>
          </p:cNvSpPr>
          <p:nvPr>
            <p:ph type="sldImg"/>
          </p:nvPr>
        </p:nvSpPr>
        <p:spPr>
          <a:ln/>
        </p:spPr>
      </p:sp>
      <p:sp>
        <p:nvSpPr>
          <p:cNvPr id="82944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1120995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A64F8E2C-7608-4620-9F22-6FD8BD9746E1}" type="slidenum">
              <a:rPr lang="en-US" altLang="zh-CN" b="0">
                <a:solidFill>
                  <a:schemeClr val="tx1"/>
                </a:solidFill>
                <a:ea typeface="宋体" panose="02010600030101010101" pitchFamily="2" charset="-122"/>
              </a:rPr>
              <a:pPr/>
              <a:t>74</a:t>
            </a:fld>
            <a:endParaRPr lang="en-US" altLang="zh-CN" b="0">
              <a:solidFill>
                <a:schemeClr val="tx1"/>
              </a:solidFill>
              <a:ea typeface="宋体" panose="02010600030101010101" pitchFamily="2" charset="-122"/>
            </a:endParaRPr>
          </a:p>
        </p:txBody>
      </p:sp>
      <p:sp>
        <p:nvSpPr>
          <p:cNvPr id="830467" name="Rectangle 2"/>
          <p:cNvSpPr>
            <a:spLocks noGrp="1" noRot="1" noChangeAspect="1" noChangeArrowheads="1" noTextEdit="1"/>
          </p:cNvSpPr>
          <p:nvPr>
            <p:ph type="sldImg"/>
          </p:nvPr>
        </p:nvSpPr>
        <p:spPr>
          <a:ln/>
        </p:spPr>
      </p:sp>
      <p:sp>
        <p:nvSpPr>
          <p:cNvPr id="83046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04683470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556BC05C-3221-4E3D-B675-3E000DE7A2F5}" type="slidenum">
              <a:rPr lang="en-US" altLang="zh-CN" b="0">
                <a:solidFill>
                  <a:schemeClr val="tx1"/>
                </a:solidFill>
                <a:ea typeface="宋体" panose="02010600030101010101" pitchFamily="2" charset="-122"/>
              </a:rPr>
              <a:pPr/>
              <a:t>75</a:t>
            </a:fld>
            <a:endParaRPr lang="en-US" altLang="zh-CN" b="0">
              <a:solidFill>
                <a:schemeClr val="tx1"/>
              </a:solidFill>
              <a:ea typeface="宋体" panose="02010600030101010101" pitchFamily="2" charset="-122"/>
            </a:endParaRPr>
          </a:p>
        </p:txBody>
      </p:sp>
      <p:sp>
        <p:nvSpPr>
          <p:cNvPr id="831491" name="Rectangle 2"/>
          <p:cNvSpPr>
            <a:spLocks noGrp="1" noRot="1" noChangeAspect="1" noChangeArrowheads="1" noTextEdit="1"/>
          </p:cNvSpPr>
          <p:nvPr>
            <p:ph type="sldImg"/>
          </p:nvPr>
        </p:nvSpPr>
        <p:spPr>
          <a:ln/>
        </p:spPr>
      </p:sp>
      <p:sp>
        <p:nvSpPr>
          <p:cNvPr id="83149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85032337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B1B5A0A3-957C-4F28-A1F9-BA69CC12CC6D}" type="slidenum">
              <a:rPr lang="en-US" altLang="zh-CN" b="0">
                <a:solidFill>
                  <a:schemeClr val="tx1"/>
                </a:solidFill>
                <a:ea typeface="宋体" panose="02010600030101010101" pitchFamily="2" charset="-122"/>
              </a:rPr>
              <a:pPr/>
              <a:t>76</a:t>
            </a:fld>
            <a:endParaRPr lang="en-US" altLang="zh-CN" b="0">
              <a:solidFill>
                <a:schemeClr val="tx1"/>
              </a:solidFill>
              <a:ea typeface="宋体" panose="02010600030101010101" pitchFamily="2" charset="-122"/>
            </a:endParaRPr>
          </a:p>
        </p:txBody>
      </p:sp>
      <p:sp>
        <p:nvSpPr>
          <p:cNvPr id="832515" name="Rectangle 2"/>
          <p:cNvSpPr>
            <a:spLocks noGrp="1" noRot="1" noChangeAspect="1" noChangeArrowheads="1" noTextEdit="1"/>
          </p:cNvSpPr>
          <p:nvPr>
            <p:ph type="sldImg"/>
          </p:nvPr>
        </p:nvSpPr>
        <p:spPr>
          <a:ln/>
        </p:spPr>
      </p:sp>
      <p:sp>
        <p:nvSpPr>
          <p:cNvPr id="83251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2155661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A40613E4-8C81-45CD-8C28-9D2C6391DC2E}" type="slidenum">
              <a:rPr lang="en-US" altLang="zh-CN" b="0">
                <a:solidFill>
                  <a:schemeClr val="tx1"/>
                </a:solidFill>
                <a:ea typeface="宋体" panose="02010600030101010101" pitchFamily="2" charset="-122"/>
              </a:rPr>
              <a:pPr/>
              <a:t>77</a:t>
            </a:fld>
            <a:endParaRPr lang="en-US" altLang="zh-CN" b="0">
              <a:solidFill>
                <a:schemeClr val="tx1"/>
              </a:solidFill>
              <a:ea typeface="宋体" panose="02010600030101010101" pitchFamily="2" charset="-122"/>
            </a:endParaRPr>
          </a:p>
        </p:txBody>
      </p:sp>
      <p:sp>
        <p:nvSpPr>
          <p:cNvPr id="833539" name="Rectangle 2"/>
          <p:cNvSpPr>
            <a:spLocks noGrp="1" noRot="1" noChangeAspect="1" noChangeArrowheads="1" noTextEdit="1"/>
          </p:cNvSpPr>
          <p:nvPr>
            <p:ph type="sldImg"/>
          </p:nvPr>
        </p:nvSpPr>
        <p:spPr>
          <a:ln/>
        </p:spPr>
      </p:sp>
      <p:sp>
        <p:nvSpPr>
          <p:cNvPr id="83354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92682446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23BDAB4E-0610-4F0F-8A24-66579E2C2D07}" type="slidenum">
              <a:rPr lang="en-US" altLang="zh-CN" b="0">
                <a:solidFill>
                  <a:schemeClr val="tx1"/>
                </a:solidFill>
                <a:ea typeface="宋体" panose="02010600030101010101" pitchFamily="2" charset="-122"/>
              </a:rPr>
              <a:pPr/>
              <a:t>78</a:t>
            </a:fld>
            <a:endParaRPr lang="en-US" altLang="zh-CN" b="0">
              <a:solidFill>
                <a:schemeClr val="tx1"/>
              </a:solidFill>
              <a:ea typeface="宋体" panose="02010600030101010101" pitchFamily="2" charset="-122"/>
            </a:endParaRPr>
          </a:p>
        </p:txBody>
      </p:sp>
      <p:sp>
        <p:nvSpPr>
          <p:cNvPr id="834563" name="Rectangle 2"/>
          <p:cNvSpPr>
            <a:spLocks noGrp="1" noRot="1" noChangeAspect="1" noChangeArrowheads="1" noTextEdit="1"/>
          </p:cNvSpPr>
          <p:nvPr>
            <p:ph type="sldImg"/>
          </p:nvPr>
        </p:nvSpPr>
        <p:spPr>
          <a:ln/>
        </p:spPr>
      </p:sp>
      <p:sp>
        <p:nvSpPr>
          <p:cNvPr id="83456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32413783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68B207F8-3D5A-4197-9416-C0AAEFB92BFA}" type="slidenum">
              <a:rPr lang="en-US" altLang="zh-CN" b="0">
                <a:solidFill>
                  <a:schemeClr val="tx1"/>
                </a:solidFill>
                <a:ea typeface="宋体" panose="02010600030101010101" pitchFamily="2" charset="-122"/>
              </a:rPr>
              <a:pPr/>
              <a:t>79</a:t>
            </a:fld>
            <a:endParaRPr lang="en-US" altLang="zh-CN" b="0">
              <a:solidFill>
                <a:schemeClr val="tx1"/>
              </a:solidFill>
              <a:ea typeface="宋体" panose="02010600030101010101" pitchFamily="2" charset="-122"/>
            </a:endParaRPr>
          </a:p>
        </p:txBody>
      </p:sp>
      <p:sp>
        <p:nvSpPr>
          <p:cNvPr id="835587" name="Rectangle 2"/>
          <p:cNvSpPr>
            <a:spLocks noGrp="1" noRot="1" noChangeAspect="1" noChangeArrowheads="1" noTextEdit="1"/>
          </p:cNvSpPr>
          <p:nvPr>
            <p:ph type="sldImg"/>
          </p:nvPr>
        </p:nvSpPr>
        <p:spPr>
          <a:ln/>
        </p:spPr>
      </p:sp>
      <p:sp>
        <p:nvSpPr>
          <p:cNvPr id="83558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56799972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5D67045C-51A7-4F36-83F1-12ACE9FDB56B}" type="slidenum">
              <a:rPr lang="en-US" altLang="zh-CN" b="0">
                <a:solidFill>
                  <a:schemeClr val="tx1"/>
                </a:solidFill>
                <a:ea typeface="宋体" panose="02010600030101010101" pitchFamily="2" charset="-122"/>
              </a:rPr>
              <a:pPr/>
              <a:t>80</a:t>
            </a:fld>
            <a:endParaRPr lang="en-US" altLang="zh-CN" b="0">
              <a:solidFill>
                <a:schemeClr val="tx1"/>
              </a:solidFill>
              <a:ea typeface="宋体" panose="02010600030101010101" pitchFamily="2" charset="-122"/>
            </a:endParaRPr>
          </a:p>
        </p:txBody>
      </p:sp>
      <p:sp>
        <p:nvSpPr>
          <p:cNvPr id="836611" name="Rectangle 2"/>
          <p:cNvSpPr>
            <a:spLocks noGrp="1" noRot="1" noChangeAspect="1" noChangeArrowheads="1" noTextEdit="1"/>
          </p:cNvSpPr>
          <p:nvPr>
            <p:ph type="sldImg"/>
          </p:nvPr>
        </p:nvSpPr>
        <p:spPr>
          <a:ln/>
        </p:spPr>
      </p:sp>
      <p:sp>
        <p:nvSpPr>
          <p:cNvPr id="83661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500148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E4F01537-E7E2-4383-84F5-7753D9AB78F2}" type="slidenum">
              <a:rPr lang="en-US" altLang="zh-CN" b="0">
                <a:solidFill>
                  <a:schemeClr val="tx1"/>
                </a:solidFill>
                <a:ea typeface="宋体" panose="02010600030101010101" pitchFamily="2" charset="-122"/>
              </a:rPr>
              <a:pPr/>
              <a:t>7</a:t>
            </a:fld>
            <a:endParaRPr lang="en-US" altLang="zh-CN" b="0">
              <a:solidFill>
                <a:schemeClr val="tx1"/>
              </a:solidFill>
              <a:ea typeface="宋体" panose="02010600030101010101" pitchFamily="2" charset="-122"/>
            </a:endParaRPr>
          </a:p>
        </p:txBody>
      </p:sp>
      <p:sp>
        <p:nvSpPr>
          <p:cNvPr id="775171" name="Rectangle 2"/>
          <p:cNvSpPr>
            <a:spLocks noGrp="1" noRot="1" noChangeAspect="1" noChangeArrowheads="1" noTextEdit="1"/>
          </p:cNvSpPr>
          <p:nvPr>
            <p:ph type="sldImg"/>
          </p:nvPr>
        </p:nvSpPr>
        <p:spPr>
          <a:ln/>
        </p:spPr>
      </p:sp>
      <p:sp>
        <p:nvSpPr>
          <p:cNvPr id="77517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55675949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588C393A-0604-4C4E-9239-21547D6CC0B8}" type="slidenum">
              <a:rPr lang="en-US" altLang="zh-CN" b="0">
                <a:solidFill>
                  <a:schemeClr val="tx1"/>
                </a:solidFill>
                <a:ea typeface="宋体" panose="02010600030101010101" pitchFamily="2" charset="-122"/>
              </a:rPr>
              <a:pPr/>
              <a:t>81</a:t>
            </a:fld>
            <a:endParaRPr lang="en-US" altLang="zh-CN" b="0">
              <a:solidFill>
                <a:schemeClr val="tx1"/>
              </a:solidFill>
              <a:ea typeface="宋体" panose="02010600030101010101" pitchFamily="2" charset="-122"/>
            </a:endParaRPr>
          </a:p>
        </p:txBody>
      </p:sp>
      <p:sp>
        <p:nvSpPr>
          <p:cNvPr id="837635" name="Rectangle 2"/>
          <p:cNvSpPr>
            <a:spLocks noGrp="1" noRot="1" noChangeAspect="1" noChangeArrowheads="1" noTextEdit="1"/>
          </p:cNvSpPr>
          <p:nvPr>
            <p:ph type="sldImg"/>
          </p:nvPr>
        </p:nvSpPr>
        <p:spPr>
          <a:ln/>
        </p:spPr>
      </p:sp>
      <p:sp>
        <p:nvSpPr>
          <p:cNvPr id="83763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7122749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50C75A6E-5644-448D-ACEA-18ECA70996D5}" type="slidenum">
              <a:rPr lang="en-US" altLang="zh-CN" b="0">
                <a:solidFill>
                  <a:schemeClr val="tx1"/>
                </a:solidFill>
                <a:ea typeface="宋体" panose="02010600030101010101" pitchFamily="2" charset="-122"/>
              </a:rPr>
              <a:pPr/>
              <a:t>82</a:t>
            </a:fld>
            <a:endParaRPr lang="en-US" altLang="zh-CN" b="0">
              <a:solidFill>
                <a:schemeClr val="tx1"/>
              </a:solidFill>
              <a:ea typeface="宋体" panose="02010600030101010101" pitchFamily="2" charset="-122"/>
            </a:endParaRPr>
          </a:p>
        </p:txBody>
      </p:sp>
      <p:sp>
        <p:nvSpPr>
          <p:cNvPr id="838659" name="Rectangle 2"/>
          <p:cNvSpPr>
            <a:spLocks noGrp="1" noRot="1" noChangeAspect="1" noChangeArrowheads="1" noTextEdit="1"/>
          </p:cNvSpPr>
          <p:nvPr>
            <p:ph type="sldImg"/>
          </p:nvPr>
        </p:nvSpPr>
        <p:spPr>
          <a:ln/>
        </p:spPr>
      </p:sp>
      <p:sp>
        <p:nvSpPr>
          <p:cNvPr id="83866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71896035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9835771C-CA63-412F-91E6-04906D94B9D2}" type="slidenum">
              <a:rPr lang="en-US" altLang="zh-CN" b="0">
                <a:solidFill>
                  <a:schemeClr val="tx1"/>
                </a:solidFill>
                <a:ea typeface="宋体" panose="02010600030101010101" pitchFamily="2" charset="-122"/>
              </a:rPr>
              <a:pPr/>
              <a:t>83</a:t>
            </a:fld>
            <a:endParaRPr lang="en-US" altLang="zh-CN" b="0">
              <a:solidFill>
                <a:schemeClr val="tx1"/>
              </a:solidFill>
              <a:ea typeface="宋体" panose="02010600030101010101" pitchFamily="2" charset="-122"/>
            </a:endParaRPr>
          </a:p>
        </p:txBody>
      </p:sp>
      <p:sp>
        <p:nvSpPr>
          <p:cNvPr id="839683" name="Rectangle 2"/>
          <p:cNvSpPr>
            <a:spLocks noGrp="1" noRot="1" noChangeAspect="1" noChangeArrowheads="1" noTextEdit="1"/>
          </p:cNvSpPr>
          <p:nvPr>
            <p:ph type="sldImg"/>
          </p:nvPr>
        </p:nvSpPr>
        <p:spPr>
          <a:ln/>
        </p:spPr>
      </p:sp>
      <p:sp>
        <p:nvSpPr>
          <p:cNvPr id="83968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8264412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D3916130-42D2-4A7C-B538-263F3C95CAC0}" type="slidenum">
              <a:rPr lang="en-US" altLang="zh-CN" b="0">
                <a:solidFill>
                  <a:schemeClr val="tx1"/>
                </a:solidFill>
                <a:ea typeface="宋体" panose="02010600030101010101" pitchFamily="2" charset="-122"/>
              </a:rPr>
              <a:pPr/>
              <a:t>84</a:t>
            </a:fld>
            <a:endParaRPr lang="en-US" altLang="zh-CN" b="0">
              <a:solidFill>
                <a:schemeClr val="tx1"/>
              </a:solidFill>
              <a:ea typeface="宋体" panose="02010600030101010101" pitchFamily="2" charset="-122"/>
            </a:endParaRPr>
          </a:p>
        </p:txBody>
      </p:sp>
      <p:sp>
        <p:nvSpPr>
          <p:cNvPr id="840707" name="Rectangle 2"/>
          <p:cNvSpPr>
            <a:spLocks noGrp="1" noRot="1" noChangeAspect="1" noChangeArrowheads="1" noTextEdit="1"/>
          </p:cNvSpPr>
          <p:nvPr>
            <p:ph type="sldImg"/>
          </p:nvPr>
        </p:nvSpPr>
        <p:spPr>
          <a:ln/>
        </p:spPr>
      </p:sp>
      <p:sp>
        <p:nvSpPr>
          <p:cNvPr id="84070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14584343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7DF0BC2E-185C-4B9F-B4DD-BD650FF3C8CE}" type="slidenum">
              <a:rPr lang="en-US" altLang="zh-CN" b="0">
                <a:solidFill>
                  <a:schemeClr val="tx1"/>
                </a:solidFill>
                <a:ea typeface="宋体" panose="02010600030101010101" pitchFamily="2" charset="-122"/>
              </a:rPr>
              <a:pPr/>
              <a:t>85</a:t>
            </a:fld>
            <a:endParaRPr lang="en-US" altLang="zh-CN" b="0">
              <a:solidFill>
                <a:schemeClr val="tx1"/>
              </a:solidFill>
              <a:ea typeface="宋体" panose="02010600030101010101" pitchFamily="2" charset="-122"/>
            </a:endParaRPr>
          </a:p>
        </p:txBody>
      </p:sp>
      <p:sp>
        <p:nvSpPr>
          <p:cNvPr id="841731" name="Rectangle 2"/>
          <p:cNvSpPr>
            <a:spLocks noGrp="1" noRot="1" noChangeAspect="1" noChangeArrowheads="1" noTextEdit="1"/>
          </p:cNvSpPr>
          <p:nvPr>
            <p:ph type="sldImg"/>
          </p:nvPr>
        </p:nvSpPr>
        <p:spPr>
          <a:ln/>
        </p:spPr>
      </p:sp>
      <p:sp>
        <p:nvSpPr>
          <p:cNvPr id="84173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43132595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83DF7DD5-9B08-406C-AD03-DA19A6EF3EDA}" type="slidenum">
              <a:rPr lang="en-US" altLang="zh-CN" b="0">
                <a:solidFill>
                  <a:schemeClr val="tx1"/>
                </a:solidFill>
                <a:ea typeface="宋体" panose="02010600030101010101" pitchFamily="2" charset="-122"/>
              </a:rPr>
              <a:pPr/>
              <a:t>86</a:t>
            </a:fld>
            <a:endParaRPr lang="en-US" altLang="zh-CN" b="0">
              <a:solidFill>
                <a:schemeClr val="tx1"/>
              </a:solidFill>
              <a:ea typeface="宋体" panose="02010600030101010101" pitchFamily="2" charset="-122"/>
            </a:endParaRPr>
          </a:p>
        </p:txBody>
      </p:sp>
      <p:sp>
        <p:nvSpPr>
          <p:cNvPr id="842755" name="Rectangle 2"/>
          <p:cNvSpPr>
            <a:spLocks noGrp="1" noRot="1" noChangeAspect="1" noChangeArrowheads="1" noTextEdit="1"/>
          </p:cNvSpPr>
          <p:nvPr>
            <p:ph type="sldImg"/>
          </p:nvPr>
        </p:nvSpPr>
        <p:spPr>
          <a:ln/>
        </p:spPr>
      </p:sp>
      <p:sp>
        <p:nvSpPr>
          <p:cNvPr id="84275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44653339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77582CA3-8FD2-4902-AB15-DDAF643A9E83}" type="slidenum">
              <a:rPr lang="en-US" altLang="zh-CN" b="0">
                <a:solidFill>
                  <a:schemeClr val="tx1"/>
                </a:solidFill>
                <a:ea typeface="宋体" panose="02010600030101010101" pitchFamily="2" charset="-122"/>
              </a:rPr>
              <a:pPr/>
              <a:t>87</a:t>
            </a:fld>
            <a:endParaRPr lang="en-US" altLang="zh-CN" b="0">
              <a:solidFill>
                <a:schemeClr val="tx1"/>
              </a:solidFill>
              <a:ea typeface="宋体" panose="02010600030101010101" pitchFamily="2" charset="-122"/>
            </a:endParaRPr>
          </a:p>
        </p:txBody>
      </p:sp>
      <p:sp>
        <p:nvSpPr>
          <p:cNvPr id="843779" name="Rectangle 2"/>
          <p:cNvSpPr>
            <a:spLocks noGrp="1" noRot="1" noChangeAspect="1" noChangeArrowheads="1" noTextEdit="1"/>
          </p:cNvSpPr>
          <p:nvPr>
            <p:ph type="sldImg"/>
          </p:nvPr>
        </p:nvSpPr>
        <p:spPr>
          <a:ln/>
        </p:spPr>
      </p:sp>
      <p:sp>
        <p:nvSpPr>
          <p:cNvPr id="84378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00056666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D26CF8B5-E2DB-4653-AA4E-465EBDFB8C06}" type="slidenum">
              <a:rPr lang="en-US" altLang="zh-CN" b="0">
                <a:solidFill>
                  <a:schemeClr val="tx1"/>
                </a:solidFill>
                <a:ea typeface="宋体" panose="02010600030101010101" pitchFamily="2" charset="-122"/>
              </a:rPr>
              <a:pPr/>
              <a:t>88</a:t>
            </a:fld>
            <a:endParaRPr lang="en-US" altLang="zh-CN" b="0">
              <a:solidFill>
                <a:schemeClr val="tx1"/>
              </a:solidFill>
              <a:ea typeface="宋体" panose="02010600030101010101" pitchFamily="2" charset="-122"/>
            </a:endParaRPr>
          </a:p>
        </p:txBody>
      </p:sp>
      <p:sp>
        <p:nvSpPr>
          <p:cNvPr id="844803" name="Rectangle 2"/>
          <p:cNvSpPr>
            <a:spLocks noGrp="1" noRot="1" noChangeAspect="1" noChangeArrowheads="1" noTextEdit="1"/>
          </p:cNvSpPr>
          <p:nvPr>
            <p:ph type="sldImg"/>
          </p:nvPr>
        </p:nvSpPr>
        <p:spPr>
          <a:ln/>
        </p:spPr>
      </p:sp>
      <p:sp>
        <p:nvSpPr>
          <p:cNvPr id="84480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63156132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16563818-E45A-4F59-BE44-1DAC954F2FFF}" type="slidenum">
              <a:rPr lang="en-US" altLang="zh-CN" b="0">
                <a:solidFill>
                  <a:schemeClr val="tx1"/>
                </a:solidFill>
                <a:ea typeface="宋体" panose="02010600030101010101" pitchFamily="2" charset="-122"/>
              </a:rPr>
              <a:pPr/>
              <a:t>89</a:t>
            </a:fld>
            <a:endParaRPr lang="en-US" altLang="zh-CN" b="0">
              <a:solidFill>
                <a:schemeClr val="tx1"/>
              </a:solidFill>
              <a:ea typeface="宋体" panose="02010600030101010101" pitchFamily="2" charset="-122"/>
            </a:endParaRPr>
          </a:p>
        </p:txBody>
      </p:sp>
      <p:sp>
        <p:nvSpPr>
          <p:cNvPr id="845827" name="Rectangle 2"/>
          <p:cNvSpPr>
            <a:spLocks noGrp="1" noRot="1" noChangeAspect="1" noChangeArrowheads="1" noTextEdit="1"/>
          </p:cNvSpPr>
          <p:nvPr>
            <p:ph type="sldImg"/>
          </p:nvPr>
        </p:nvSpPr>
        <p:spPr>
          <a:ln/>
        </p:spPr>
      </p:sp>
      <p:sp>
        <p:nvSpPr>
          <p:cNvPr id="84582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27922434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CC454D22-F241-4396-B9AF-C0A8411AEB63}" type="slidenum">
              <a:rPr lang="en-US" altLang="zh-CN" b="0">
                <a:solidFill>
                  <a:schemeClr val="tx1"/>
                </a:solidFill>
                <a:ea typeface="宋体" panose="02010600030101010101" pitchFamily="2" charset="-122"/>
              </a:rPr>
              <a:pPr/>
              <a:t>90</a:t>
            </a:fld>
            <a:endParaRPr lang="en-US" altLang="zh-CN" b="0">
              <a:solidFill>
                <a:schemeClr val="tx1"/>
              </a:solidFill>
              <a:ea typeface="宋体" panose="02010600030101010101" pitchFamily="2" charset="-122"/>
            </a:endParaRPr>
          </a:p>
        </p:txBody>
      </p:sp>
      <p:sp>
        <p:nvSpPr>
          <p:cNvPr id="846851" name="Rectangle 2"/>
          <p:cNvSpPr>
            <a:spLocks noGrp="1" noRot="1" noChangeAspect="1" noChangeArrowheads="1" noTextEdit="1"/>
          </p:cNvSpPr>
          <p:nvPr>
            <p:ph type="sldImg"/>
          </p:nvPr>
        </p:nvSpPr>
        <p:spPr>
          <a:ln/>
        </p:spPr>
      </p:sp>
      <p:sp>
        <p:nvSpPr>
          <p:cNvPr id="84685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70377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F955ECED-9C95-426C-922E-C69D6837289E}" type="slidenum">
              <a:rPr lang="en-US" altLang="zh-CN" b="0">
                <a:solidFill>
                  <a:schemeClr val="tx1"/>
                </a:solidFill>
                <a:ea typeface="宋体" panose="02010600030101010101" pitchFamily="2" charset="-122"/>
              </a:rPr>
              <a:pPr/>
              <a:t>8</a:t>
            </a:fld>
            <a:endParaRPr lang="en-US" altLang="zh-CN" b="0">
              <a:solidFill>
                <a:schemeClr val="tx1"/>
              </a:solidFill>
              <a:ea typeface="宋体" panose="02010600030101010101" pitchFamily="2" charset="-122"/>
            </a:endParaRPr>
          </a:p>
        </p:txBody>
      </p:sp>
      <p:sp>
        <p:nvSpPr>
          <p:cNvPr id="776195" name="Rectangle 2"/>
          <p:cNvSpPr>
            <a:spLocks noGrp="1" noRot="1" noChangeAspect="1" noChangeArrowheads="1" noTextEdit="1"/>
          </p:cNvSpPr>
          <p:nvPr>
            <p:ph type="sldImg"/>
          </p:nvPr>
        </p:nvSpPr>
        <p:spPr>
          <a:ln/>
        </p:spPr>
      </p:sp>
      <p:sp>
        <p:nvSpPr>
          <p:cNvPr id="77619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30884655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B8245953-E987-4A9A-BE49-D596BA350FE5}" type="slidenum">
              <a:rPr lang="en-US" altLang="zh-CN" b="0">
                <a:solidFill>
                  <a:schemeClr val="tx1"/>
                </a:solidFill>
                <a:ea typeface="宋体" panose="02010600030101010101" pitchFamily="2" charset="-122"/>
              </a:rPr>
              <a:pPr/>
              <a:t>91</a:t>
            </a:fld>
            <a:endParaRPr lang="en-US" altLang="zh-CN" b="0">
              <a:solidFill>
                <a:schemeClr val="tx1"/>
              </a:solidFill>
              <a:ea typeface="宋体" panose="02010600030101010101" pitchFamily="2" charset="-122"/>
            </a:endParaRPr>
          </a:p>
        </p:txBody>
      </p:sp>
      <p:sp>
        <p:nvSpPr>
          <p:cNvPr id="847875" name="Rectangle 2"/>
          <p:cNvSpPr>
            <a:spLocks noGrp="1" noRot="1" noChangeAspect="1" noChangeArrowheads="1" noTextEdit="1"/>
          </p:cNvSpPr>
          <p:nvPr>
            <p:ph type="sldImg"/>
          </p:nvPr>
        </p:nvSpPr>
        <p:spPr>
          <a:ln/>
        </p:spPr>
      </p:sp>
      <p:sp>
        <p:nvSpPr>
          <p:cNvPr id="84787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24464462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C372F24D-85FC-45FC-B038-43C6DDE54DBB}" type="slidenum">
              <a:rPr lang="en-US" altLang="zh-CN" b="0">
                <a:solidFill>
                  <a:schemeClr val="tx1"/>
                </a:solidFill>
                <a:ea typeface="宋体" panose="02010600030101010101" pitchFamily="2" charset="-122"/>
              </a:rPr>
              <a:pPr/>
              <a:t>92</a:t>
            </a:fld>
            <a:endParaRPr lang="en-US" altLang="zh-CN" b="0">
              <a:solidFill>
                <a:schemeClr val="tx1"/>
              </a:solidFill>
              <a:ea typeface="宋体" panose="02010600030101010101" pitchFamily="2" charset="-122"/>
            </a:endParaRPr>
          </a:p>
        </p:txBody>
      </p:sp>
      <p:sp>
        <p:nvSpPr>
          <p:cNvPr id="848899" name="Rectangle 2"/>
          <p:cNvSpPr>
            <a:spLocks noGrp="1" noRot="1" noChangeAspect="1" noChangeArrowheads="1" noTextEdit="1"/>
          </p:cNvSpPr>
          <p:nvPr>
            <p:ph type="sldImg"/>
          </p:nvPr>
        </p:nvSpPr>
        <p:spPr>
          <a:ln/>
        </p:spPr>
      </p:sp>
      <p:sp>
        <p:nvSpPr>
          <p:cNvPr id="84890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96020605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62944B47-B7AC-4E47-BED1-10A804CB4F9E}" type="slidenum">
              <a:rPr lang="en-US" altLang="zh-CN" b="0">
                <a:solidFill>
                  <a:schemeClr val="tx1"/>
                </a:solidFill>
                <a:ea typeface="宋体" panose="02010600030101010101" pitchFamily="2" charset="-122"/>
              </a:rPr>
              <a:pPr/>
              <a:t>93</a:t>
            </a:fld>
            <a:endParaRPr lang="en-US" altLang="zh-CN" b="0">
              <a:solidFill>
                <a:schemeClr val="tx1"/>
              </a:solidFill>
              <a:ea typeface="宋体" panose="02010600030101010101" pitchFamily="2" charset="-122"/>
            </a:endParaRPr>
          </a:p>
        </p:txBody>
      </p:sp>
      <p:sp>
        <p:nvSpPr>
          <p:cNvPr id="849923" name="Rectangle 2"/>
          <p:cNvSpPr>
            <a:spLocks noGrp="1" noRot="1" noChangeAspect="1" noChangeArrowheads="1" noTextEdit="1"/>
          </p:cNvSpPr>
          <p:nvPr>
            <p:ph type="sldImg"/>
          </p:nvPr>
        </p:nvSpPr>
        <p:spPr>
          <a:ln/>
        </p:spPr>
      </p:sp>
      <p:sp>
        <p:nvSpPr>
          <p:cNvPr id="84992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23161776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2FDE0D6C-310A-486C-A790-923FAE18AE56}" type="slidenum">
              <a:rPr lang="en-US" altLang="zh-CN" b="0">
                <a:solidFill>
                  <a:schemeClr val="tx1"/>
                </a:solidFill>
                <a:ea typeface="宋体" panose="02010600030101010101" pitchFamily="2" charset="-122"/>
              </a:rPr>
              <a:pPr/>
              <a:t>94</a:t>
            </a:fld>
            <a:endParaRPr lang="en-US" altLang="zh-CN" b="0">
              <a:solidFill>
                <a:schemeClr val="tx1"/>
              </a:solidFill>
              <a:ea typeface="宋体" panose="02010600030101010101" pitchFamily="2" charset="-122"/>
            </a:endParaRPr>
          </a:p>
        </p:txBody>
      </p:sp>
      <p:sp>
        <p:nvSpPr>
          <p:cNvPr id="850947" name="Rectangle 2"/>
          <p:cNvSpPr>
            <a:spLocks noGrp="1" noRot="1" noChangeAspect="1" noChangeArrowheads="1" noTextEdit="1"/>
          </p:cNvSpPr>
          <p:nvPr>
            <p:ph type="sldImg"/>
          </p:nvPr>
        </p:nvSpPr>
        <p:spPr>
          <a:ln/>
        </p:spPr>
      </p:sp>
      <p:sp>
        <p:nvSpPr>
          <p:cNvPr id="85094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6355742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3D8498B4-6584-4176-BD49-13EB0B5EC2C0}" type="slidenum">
              <a:rPr lang="en-US" altLang="zh-CN" b="0">
                <a:solidFill>
                  <a:schemeClr val="tx1"/>
                </a:solidFill>
                <a:ea typeface="宋体" panose="02010600030101010101" pitchFamily="2" charset="-122"/>
              </a:rPr>
              <a:pPr/>
              <a:t>95</a:t>
            </a:fld>
            <a:endParaRPr lang="en-US" altLang="zh-CN" b="0">
              <a:solidFill>
                <a:schemeClr val="tx1"/>
              </a:solidFill>
              <a:ea typeface="宋体" panose="02010600030101010101" pitchFamily="2" charset="-122"/>
            </a:endParaRPr>
          </a:p>
        </p:txBody>
      </p:sp>
      <p:sp>
        <p:nvSpPr>
          <p:cNvPr id="851971" name="Rectangle 2"/>
          <p:cNvSpPr>
            <a:spLocks noGrp="1" noRot="1" noChangeAspect="1" noChangeArrowheads="1" noTextEdit="1"/>
          </p:cNvSpPr>
          <p:nvPr>
            <p:ph type="sldImg"/>
          </p:nvPr>
        </p:nvSpPr>
        <p:spPr>
          <a:ln/>
        </p:spPr>
      </p:sp>
      <p:sp>
        <p:nvSpPr>
          <p:cNvPr id="85197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79629854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474A3D4C-6A2F-4878-A075-39F69B6C8FF4}" type="slidenum">
              <a:rPr lang="en-US" altLang="zh-CN" b="0">
                <a:solidFill>
                  <a:schemeClr val="tx1"/>
                </a:solidFill>
                <a:ea typeface="宋体" panose="02010600030101010101" pitchFamily="2" charset="-122"/>
              </a:rPr>
              <a:pPr/>
              <a:t>96</a:t>
            </a:fld>
            <a:endParaRPr lang="en-US" altLang="zh-CN" b="0">
              <a:solidFill>
                <a:schemeClr val="tx1"/>
              </a:solidFill>
              <a:ea typeface="宋体" panose="02010600030101010101" pitchFamily="2" charset="-122"/>
            </a:endParaRPr>
          </a:p>
        </p:txBody>
      </p:sp>
      <p:sp>
        <p:nvSpPr>
          <p:cNvPr id="852995" name="Rectangle 2"/>
          <p:cNvSpPr>
            <a:spLocks noGrp="1" noRot="1" noChangeAspect="1" noChangeArrowheads="1" noTextEdit="1"/>
          </p:cNvSpPr>
          <p:nvPr>
            <p:ph type="sldImg"/>
          </p:nvPr>
        </p:nvSpPr>
        <p:spPr>
          <a:ln/>
        </p:spPr>
      </p:sp>
      <p:sp>
        <p:nvSpPr>
          <p:cNvPr id="85299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29397537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14EF722E-E079-4B52-A69A-7B3B51A8CD66}" type="slidenum">
              <a:rPr lang="en-US" altLang="zh-CN" b="0">
                <a:solidFill>
                  <a:schemeClr val="tx1"/>
                </a:solidFill>
                <a:ea typeface="宋体" panose="02010600030101010101" pitchFamily="2" charset="-122"/>
              </a:rPr>
              <a:pPr/>
              <a:t>97</a:t>
            </a:fld>
            <a:endParaRPr lang="en-US" altLang="zh-CN" b="0">
              <a:solidFill>
                <a:schemeClr val="tx1"/>
              </a:solidFill>
              <a:ea typeface="宋体" panose="02010600030101010101" pitchFamily="2" charset="-122"/>
            </a:endParaRPr>
          </a:p>
        </p:txBody>
      </p:sp>
      <p:sp>
        <p:nvSpPr>
          <p:cNvPr id="854019" name="Rectangle 2"/>
          <p:cNvSpPr>
            <a:spLocks noGrp="1" noRot="1" noChangeAspect="1" noChangeArrowheads="1" noTextEdit="1"/>
          </p:cNvSpPr>
          <p:nvPr>
            <p:ph type="sldImg"/>
          </p:nvPr>
        </p:nvSpPr>
        <p:spPr>
          <a:solidFill>
            <a:srgbClr val="FFFFFF"/>
          </a:solidFill>
          <a:ln/>
        </p:spPr>
      </p:sp>
      <p:sp>
        <p:nvSpPr>
          <p:cNvPr id="85402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2870068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7"/>
          <p:cNvSpPr>
            <a:spLocks noGrp="1" noChangeArrowheads="1"/>
          </p:cNvSpPr>
          <p:nvPr>
            <p:ph type="sldNum" sz="quarter" idx="5"/>
          </p:nvPr>
        </p:nvSpPr>
        <p:spPr>
          <a:noFill/>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A2A91F1F-6040-495A-ABB5-BDB7B821A130}" type="slidenum">
              <a:rPr lang="en-US" altLang="zh-CN" b="0">
                <a:solidFill>
                  <a:schemeClr val="tx1"/>
                </a:solidFill>
                <a:ea typeface="宋体" panose="02010600030101010101" pitchFamily="2" charset="-122"/>
              </a:rPr>
              <a:pPr/>
              <a:t>12</a:t>
            </a:fld>
            <a:endParaRPr lang="en-US" altLang="zh-CN" b="0">
              <a:solidFill>
                <a:schemeClr val="tx1"/>
              </a:solidFill>
              <a:ea typeface="宋体" panose="02010600030101010101" pitchFamily="2" charset="-122"/>
            </a:endParaRPr>
          </a:p>
        </p:txBody>
      </p:sp>
      <p:sp>
        <p:nvSpPr>
          <p:cNvPr id="777219" name="Rectangle 2"/>
          <p:cNvSpPr>
            <a:spLocks noGrp="1" noRot="1" noChangeAspect="1" noChangeArrowheads="1" noTextEdit="1"/>
          </p:cNvSpPr>
          <p:nvPr>
            <p:ph type="sldImg"/>
          </p:nvPr>
        </p:nvSpPr>
        <p:spPr>
          <a:ln/>
        </p:spPr>
      </p:sp>
      <p:sp>
        <p:nvSpPr>
          <p:cNvPr id="77722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366735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C101A876-BD54-4A08-8B86-154055DAA485}" type="datetime8">
              <a:rPr lang="zh-CN" altLang="en-US" smtClean="0"/>
              <a:t>2020年4月20日1时7分</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45D80814-8C59-4B1E-8040-AFF011EA3B61}"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16F2EB7-6BF7-4F1C-AE21-D0C988CED58B}" type="datetime8">
              <a:rPr lang="zh-CN" altLang="en-US" smtClean="0"/>
              <a:t>2020年4月20日1时7分</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80814-8C59-4B1E-8040-AFF011EA3B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1CA88A2-BE08-4097-9222-CF141FA76A7F}" type="datetime8">
              <a:rPr lang="zh-CN" altLang="en-US" smtClean="0"/>
              <a:t>2020年4月20日1时7分</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80814-8C59-4B1E-8040-AFF011EA3B61}"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latin typeface="+mn-ea"/>
                <a:ea typeface="+mn-ea"/>
              </a:defRPr>
            </a:lvl1pPr>
          </a:lstStyle>
          <a:p>
            <a:r>
              <a:rPr kumimoji="0" lang="en-US" dirty="0"/>
              <a:t>Click to edit Master title style</a:t>
            </a:r>
          </a:p>
        </p:txBody>
      </p:sp>
      <p:sp>
        <p:nvSpPr>
          <p:cNvPr id="4" name="Date Placeholder 3"/>
          <p:cNvSpPr>
            <a:spLocks noGrp="1"/>
          </p:cNvSpPr>
          <p:nvPr>
            <p:ph type="dt" sz="half" idx="10"/>
          </p:nvPr>
        </p:nvSpPr>
        <p:spPr/>
        <p:txBody>
          <a:bodyPr/>
          <a:lstStyle/>
          <a:p>
            <a:fld id="{94F914B2-3535-45F0-A5B7-1482F7A702D8}" type="datetime8">
              <a:rPr lang="zh-CN" altLang="en-US" smtClean="0"/>
              <a:t>2020年4月20日1时7分</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80814-8C59-4B1E-8040-AFF011EA3B61}" type="slidenum">
              <a:rPr lang="en-US" smtClean="0"/>
              <a:pPr/>
              <a:t>‹#›</a:t>
            </a:fld>
            <a:endParaRPr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F4925023-296C-45CE-98BD-853AD51DEC60}" type="datetime8">
              <a:rPr lang="zh-CN" altLang="en-US" smtClean="0"/>
              <a:t>2020年4月20日1时7分</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45D80814-8C59-4B1E-8040-AFF011EA3B61}"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a:t>Click to edit Master title style</a:t>
            </a:r>
          </a:p>
        </p:txBody>
      </p:sp>
      <p:sp>
        <p:nvSpPr>
          <p:cNvPr id="5" name="Date Placeholder 4"/>
          <p:cNvSpPr>
            <a:spLocks noGrp="1"/>
          </p:cNvSpPr>
          <p:nvPr>
            <p:ph type="dt" sz="half" idx="10"/>
          </p:nvPr>
        </p:nvSpPr>
        <p:spPr/>
        <p:txBody>
          <a:bodyPr/>
          <a:lstStyle/>
          <a:p>
            <a:fld id="{A2EE599F-034F-4AEF-9A04-61B52D8294B1}" type="datetime8">
              <a:rPr lang="zh-CN" altLang="en-US" smtClean="0"/>
              <a:t>2020年4月20日1时7分</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80814-8C59-4B1E-8040-AFF011EA3B61}"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525A1698-7632-47D3-BA20-D1BE4251258A}" type="datetime8">
              <a:rPr lang="zh-CN" altLang="en-US" smtClean="0"/>
              <a:t>2020年4月20日1时7分</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D80814-8C59-4B1E-8040-AFF011EA3B61}"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lvl1pPr>
              <a:defRPr>
                <a:solidFill>
                  <a:srgbClr val="0070C0"/>
                </a:solidFill>
                <a:latin typeface="+mn-ea"/>
                <a:ea typeface="+mn-ea"/>
              </a:defRPr>
            </a:lvl1pPr>
          </a:lstStyle>
          <a:p>
            <a:r>
              <a:rPr kumimoji="0" lang="en-US" dirty="0"/>
              <a:t>Click to edit Master title style</a:t>
            </a:r>
          </a:p>
        </p:txBody>
      </p:sp>
      <p:sp>
        <p:nvSpPr>
          <p:cNvPr id="3" name="Date Placeholder 2"/>
          <p:cNvSpPr>
            <a:spLocks noGrp="1"/>
          </p:cNvSpPr>
          <p:nvPr>
            <p:ph type="dt" sz="half" idx="10"/>
          </p:nvPr>
        </p:nvSpPr>
        <p:spPr/>
        <p:txBody>
          <a:bodyPr/>
          <a:lstStyle>
            <a:lvl1pPr>
              <a:defRPr>
                <a:solidFill>
                  <a:srgbClr val="0070C0"/>
                </a:solidFill>
              </a:defRPr>
            </a:lvl1pPr>
          </a:lstStyle>
          <a:p>
            <a:fld id="{973A9026-696E-42A0-8844-4B3A6C3CB6B5}" type="datetime8">
              <a:rPr lang="zh-CN" altLang="en-US" smtClean="0"/>
              <a:pPr/>
              <a:t>2020年4月20日1时7分</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0070C0"/>
                </a:solidFill>
              </a:defRPr>
            </a:lvl1pPr>
          </a:lstStyle>
          <a:p>
            <a:fld id="{45D80814-8C59-4B1E-8040-AFF011EA3B61}"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0070C0"/>
                </a:solidFill>
              </a:defRPr>
            </a:lvl1pPr>
          </a:lstStyle>
          <a:p>
            <a:fld id="{D68FBBAA-F6DF-463E-88F7-1FC28B0AF886}" type="datetime8">
              <a:rPr lang="zh-CN" altLang="en-US" smtClean="0"/>
              <a:pPr/>
              <a:t>2020年4月20日1时7分</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lvl1pPr>
              <a:defRPr>
                <a:solidFill>
                  <a:srgbClr val="0070C0"/>
                </a:solidFill>
              </a:defRPr>
            </a:lvl1pPr>
          </a:lstStyle>
          <a:p>
            <a:fld id="{45D80814-8C59-4B1E-8040-AFF011EA3B61}" type="slidenum">
              <a:rPr lang="en-US" smtClean="0"/>
              <a:pPr/>
              <a:t>‹#›</a:t>
            </a:fld>
            <a:endParaRPr lang="en-US"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D497EE6-946B-49F4-A3DD-99409FCAC271}" type="datetime8">
              <a:rPr lang="zh-CN" altLang="en-US" smtClean="0"/>
              <a:t>2020年4月20日1时7分</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80814-8C59-4B1E-8040-AFF011EA3B61}" type="slidenum">
              <a:rPr lang="en-US" smtClean="0"/>
              <a:pPr/>
              <a:t>‹#›</a:t>
            </a:fld>
            <a:r>
              <a:rPr lang="en-US"/>
              <a:t>/24</a:t>
            </a:r>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1DA33F3-EE6C-4BED-B460-3768E6DA948B}" type="datetime8">
              <a:rPr lang="zh-CN" altLang="en-US" smtClean="0"/>
              <a:t>2020年4月20日1时7分</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80814-8C59-4B1E-8040-AFF011EA3B61}"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rgbClr val="0070C0"/>
                </a:solidFill>
              </a:defRPr>
            </a:lvl1pPr>
          </a:lstStyle>
          <a:p>
            <a:fld id="{053A00CC-608A-466C-8A91-0EBCDBE907C7}" type="datetime8">
              <a:rPr lang="zh-CN" altLang="en-US" smtClean="0"/>
              <a:pPr/>
              <a:t>2020年4月20日1时7分</a:t>
            </a:fld>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rgbClr val="0070C0"/>
                </a:solidFill>
              </a:defRPr>
            </a:lvl1pPr>
          </a:lstStyle>
          <a:p>
            <a:fld id="{45D80814-8C59-4B1E-8040-AFF011EA3B61}"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hdr="0" ftr="0"/>
  <p:txStyles>
    <p:titleStyle>
      <a:lvl1pPr algn="l" rtl="0" eaLnBrk="1" latinLnBrk="0" hangingPunct="1">
        <a:spcBef>
          <a:spcPct val="0"/>
        </a:spcBef>
        <a:buNone/>
        <a:defRPr kumimoji="0" sz="3200" b="1" kern="1200">
          <a:solidFill>
            <a:srgbClr val="0070C0"/>
          </a:solidFill>
          <a:effectLst>
            <a:outerShdw blurRad="38100" dist="38100" dir="2700000" algn="tl">
              <a:srgbClr val="000000">
                <a:alpha val="43137"/>
              </a:srgbClr>
            </a:outerShdw>
          </a:effectLst>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6.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8" Type="http://schemas.openxmlformats.org/officeDocument/2006/relationships/slide" Target="slide20.xml" /><Relationship Id="rId13" Type="http://schemas.openxmlformats.org/officeDocument/2006/relationships/slide" Target="slide63.xml" /><Relationship Id="rId3" Type="http://schemas.openxmlformats.org/officeDocument/2006/relationships/notesSlide" Target="../notesSlides/notesSlide2.xml" /><Relationship Id="rId7" Type="http://schemas.openxmlformats.org/officeDocument/2006/relationships/slide" Target="slide12.xml" /><Relationship Id="rId12" Type="http://schemas.openxmlformats.org/officeDocument/2006/relationships/slide" Target="slide49.xml" /><Relationship Id="rId2" Type="http://schemas.openxmlformats.org/officeDocument/2006/relationships/slideLayout" Target="../slideLayouts/slideLayout2.xml" /><Relationship Id="rId16" Type="http://schemas.openxmlformats.org/officeDocument/2006/relationships/slide" Target="slide95.xml" /><Relationship Id="rId1" Type="http://schemas.openxmlformats.org/officeDocument/2006/relationships/vmlDrawing" Target="../drawings/vmlDrawing1.vml" /><Relationship Id="rId6" Type="http://schemas.openxmlformats.org/officeDocument/2006/relationships/slide" Target="slide4.xml" /><Relationship Id="rId11" Type="http://schemas.openxmlformats.org/officeDocument/2006/relationships/slide" Target="slide40.xml" /><Relationship Id="rId5" Type="http://schemas.openxmlformats.org/officeDocument/2006/relationships/image" Target="../media/image2.wmf" /><Relationship Id="rId15" Type="http://schemas.openxmlformats.org/officeDocument/2006/relationships/slide" Target="slide91.xml" /><Relationship Id="rId10" Type="http://schemas.openxmlformats.org/officeDocument/2006/relationships/slide" Target="slide34.xml" /><Relationship Id="rId4" Type="http://schemas.openxmlformats.org/officeDocument/2006/relationships/oleObject" Target="../embeddings/oleObject1.bin" /><Relationship Id="rId9" Type="http://schemas.openxmlformats.org/officeDocument/2006/relationships/slide" Target="slide24.xml" /><Relationship Id="rId14" Type="http://schemas.openxmlformats.org/officeDocument/2006/relationships/slide" Target="slide73.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6.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6.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 /><Relationship Id="rId7" Type="http://schemas.openxmlformats.org/officeDocument/2006/relationships/image" Target="../media/image4.wmf" /><Relationship Id="rId2" Type="http://schemas.openxmlformats.org/officeDocument/2006/relationships/slideLayout" Target="../slideLayouts/slideLayout7.xml" /><Relationship Id="rId1" Type="http://schemas.openxmlformats.org/officeDocument/2006/relationships/vmlDrawing" Target="../drawings/vmlDrawing2.vml" /><Relationship Id="rId6" Type="http://schemas.openxmlformats.org/officeDocument/2006/relationships/oleObject" Target="../embeddings/oleObject3.bin" /><Relationship Id="rId5" Type="http://schemas.openxmlformats.org/officeDocument/2006/relationships/image" Target="../media/image3.wmf" /><Relationship Id="rId4" Type="http://schemas.openxmlformats.org/officeDocument/2006/relationships/oleObject" Target="../embeddings/oleObject2.bin"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6.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6.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7.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7.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7.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7.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7.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7.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7.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7.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7.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7.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7.xml" /></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7.xml" /></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7.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7.xml" /></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6.xml" /></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7.xml" /></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7.xml" /></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 /><Relationship Id="rId1" Type="http://schemas.openxmlformats.org/officeDocument/2006/relationships/slideLayout" Target="../slideLayouts/slideLayout7.xml" /></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7.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 /><Relationship Id="rId1" Type="http://schemas.openxmlformats.org/officeDocument/2006/relationships/slideLayout" Target="../slideLayouts/slideLayout7.xml" /></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 /><Relationship Id="rId1" Type="http://schemas.openxmlformats.org/officeDocument/2006/relationships/slideLayout" Target="../slideLayouts/slideLayout7.xml" /></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 /><Relationship Id="rId1" Type="http://schemas.openxmlformats.org/officeDocument/2006/relationships/slideLayout" Target="../slideLayouts/slideLayout7.xml" /></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 /><Relationship Id="rId1" Type="http://schemas.openxmlformats.org/officeDocument/2006/relationships/slideLayout" Target="../slideLayouts/slideLayout6.xml" /></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 /><Relationship Id="rId1" Type="http://schemas.openxmlformats.org/officeDocument/2006/relationships/slideLayout" Target="../slideLayouts/slideLayout7.xml" /></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 /><Relationship Id="rId1" Type="http://schemas.openxmlformats.org/officeDocument/2006/relationships/slideLayout" Target="../slideLayouts/slideLayout7.xml" /></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 /><Relationship Id="rId1" Type="http://schemas.openxmlformats.org/officeDocument/2006/relationships/slideLayout" Target="../slideLayouts/slideLayout7.xml" /></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 /><Relationship Id="rId1" Type="http://schemas.openxmlformats.org/officeDocument/2006/relationships/slideLayout" Target="../slideLayouts/slideLayout7.xml" /></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 /><Relationship Id="rId1" Type="http://schemas.openxmlformats.org/officeDocument/2006/relationships/slideLayout" Target="../slideLayouts/slideLayout7.xml" /></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 /><Relationship Id="rId1" Type="http://schemas.openxmlformats.org/officeDocument/2006/relationships/slideLayout" Target="../slideLayouts/slideLayout7.xml" /></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 /><Relationship Id="rId1" Type="http://schemas.openxmlformats.org/officeDocument/2006/relationships/slideLayout" Target="../slideLayouts/slideLayout7.xml" /></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 /><Relationship Id="rId1" Type="http://schemas.openxmlformats.org/officeDocument/2006/relationships/slideLayout" Target="../slideLayouts/slideLayout7.xml" /></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 /><Relationship Id="rId1" Type="http://schemas.openxmlformats.org/officeDocument/2006/relationships/slideLayout" Target="../slideLayouts/slideLayout7.xml" /></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 /><Relationship Id="rId1" Type="http://schemas.openxmlformats.org/officeDocument/2006/relationships/slideLayout" Target="../slideLayouts/slideLayout7.xml" /></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 /><Relationship Id="rId1" Type="http://schemas.openxmlformats.org/officeDocument/2006/relationships/slideLayout" Target="../slideLayouts/slideLayout7.xml" /></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 /><Relationship Id="rId1" Type="http://schemas.openxmlformats.org/officeDocument/2006/relationships/slideLayout" Target="../slideLayouts/slideLayout7.xml" /></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 /><Relationship Id="rId1" Type="http://schemas.openxmlformats.org/officeDocument/2006/relationships/slideLayout" Target="../slideLayouts/slideLayout7.xml" /></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 /><Relationship Id="rId1" Type="http://schemas.openxmlformats.org/officeDocument/2006/relationships/slideLayout" Target="../slideLayouts/slideLayout7.xml" /></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9.xml" /><Relationship Id="rId1" Type="http://schemas.openxmlformats.org/officeDocument/2006/relationships/slideLayout" Target="../slideLayouts/slideLayout7.xml" /></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 /><Relationship Id="rId1" Type="http://schemas.openxmlformats.org/officeDocument/2006/relationships/slideLayout" Target="../slideLayouts/slideLayout6.xml" /></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1.xml" /><Relationship Id="rId1" Type="http://schemas.openxmlformats.org/officeDocument/2006/relationships/slideLayout" Target="../slideLayouts/slideLayout7.xml" /></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2.xml" /><Relationship Id="rId1" Type="http://schemas.openxmlformats.org/officeDocument/2006/relationships/slideLayout" Target="../slideLayouts/slideLayout7.xml" /></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 /><Relationship Id="rId1" Type="http://schemas.openxmlformats.org/officeDocument/2006/relationships/slideLayout" Target="../slideLayouts/slideLayout7.xml" /></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4.xml" /><Relationship Id="rId1" Type="http://schemas.openxmlformats.org/officeDocument/2006/relationships/slideLayout" Target="../slideLayouts/slideLayout7.xml" /></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5.xml" /><Relationship Id="rId1" Type="http://schemas.openxmlformats.org/officeDocument/2006/relationships/slideLayout" Target="../slideLayouts/slideLayout7.xml" /></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6.xm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0248" y="-8009"/>
            <a:ext cx="8229600" cy="990600"/>
          </a:xfrm>
        </p:spPr>
        <p:txBody>
          <a:bodyPr>
            <a:normAutofit/>
          </a:bodyPr>
          <a:lstStyle/>
          <a:p>
            <a:pPr algn="ctr"/>
            <a:r>
              <a:rPr lang="en-US" altLang="zh-CN" sz="4400" dirty="0">
                <a:solidFill>
                  <a:srgbClr val="FF0000"/>
                </a:solidFill>
              </a:rPr>
              <a:t>C</a:t>
            </a:r>
            <a:r>
              <a:rPr lang="zh-CN" altLang="en-US" sz="4400" dirty="0">
                <a:solidFill>
                  <a:srgbClr val="FF0000"/>
                </a:solidFill>
              </a:rPr>
              <a:t>语言程序设计</a:t>
            </a:r>
          </a:p>
        </p:txBody>
      </p:sp>
      <p:sp>
        <p:nvSpPr>
          <p:cNvPr id="11" name="文本框 10"/>
          <p:cNvSpPr txBox="1"/>
          <p:nvPr/>
        </p:nvSpPr>
        <p:spPr>
          <a:xfrm>
            <a:off x="6739758" y="3135695"/>
            <a:ext cx="1502468" cy="461665"/>
          </a:xfrm>
          <a:prstGeom prst="rect">
            <a:avLst/>
          </a:prstGeom>
          <a:noFill/>
        </p:spPr>
        <p:txBody>
          <a:bodyPr wrap="square" rtlCol="0">
            <a:spAutoFit/>
          </a:bodyPr>
          <a:lstStyle/>
          <a:p>
            <a:r>
              <a:rPr lang="zh-CN" altLang="en-US" sz="2400" dirty="0">
                <a:solidFill>
                  <a:srgbClr val="FE0000"/>
                </a:solidFill>
              </a:rPr>
              <a:t>基本语法</a:t>
            </a:r>
          </a:p>
        </p:txBody>
      </p:sp>
      <p:sp>
        <p:nvSpPr>
          <p:cNvPr id="20" name="圆角矩形 19"/>
          <p:cNvSpPr/>
          <p:nvPr/>
        </p:nvSpPr>
        <p:spPr>
          <a:xfrm>
            <a:off x="2803977" y="1651473"/>
            <a:ext cx="1044116" cy="50378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FE0000"/>
                </a:solidFill>
              </a:rPr>
              <a:t>程序</a:t>
            </a:r>
          </a:p>
        </p:txBody>
      </p:sp>
      <p:sp>
        <p:nvSpPr>
          <p:cNvPr id="21" name="圆角矩形 20"/>
          <p:cNvSpPr/>
          <p:nvPr/>
        </p:nvSpPr>
        <p:spPr>
          <a:xfrm>
            <a:off x="5045388" y="1651473"/>
            <a:ext cx="1044116" cy="50378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FE0000"/>
                </a:solidFill>
              </a:rPr>
              <a:t>功能</a:t>
            </a:r>
          </a:p>
        </p:txBody>
      </p:sp>
      <p:sp>
        <p:nvSpPr>
          <p:cNvPr id="23" name="十字箭头 22"/>
          <p:cNvSpPr/>
          <p:nvPr/>
        </p:nvSpPr>
        <p:spPr>
          <a:xfrm>
            <a:off x="3959932" y="1543120"/>
            <a:ext cx="989356" cy="682978"/>
          </a:xfrm>
          <a:prstGeom prst="quad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995936" y="1091910"/>
            <a:ext cx="917348" cy="39703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66FF"/>
                </a:solidFill>
              </a:rPr>
              <a:t>算法</a:t>
            </a:r>
          </a:p>
        </p:txBody>
      </p:sp>
      <p:sp>
        <p:nvSpPr>
          <p:cNvPr id="25" name="圆角矩形 24"/>
          <p:cNvSpPr/>
          <p:nvPr/>
        </p:nvSpPr>
        <p:spPr>
          <a:xfrm>
            <a:off x="3342798" y="2332254"/>
            <a:ext cx="2223624" cy="39703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66FF"/>
                </a:solidFill>
              </a:rPr>
              <a:t>计算机语言</a:t>
            </a:r>
          </a:p>
        </p:txBody>
      </p:sp>
      <p:sp>
        <p:nvSpPr>
          <p:cNvPr id="26" name="圆角矩形 25"/>
          <p:cNvSpPr/>
          <p:nvPr/>
        </p:nvSpPr>
        <p:spPr>
          <a:xfrm>
            <a:off x="3995936" y="3216141"/>
            <a:ext cx="917348" cy="39703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4D05"/>
                </a:solidFill>
              </a:rPr>
              <a:t>函数</a:t>
            </a:r>
          </a:p>
        </p:txBody>
      </p:sp>
      <p:sp>
        <p:nvSpPr>
          <p:cNvPr id="27" name="圆角矩形 26"/>
          <p:cNvSpPr/>
          <p:nvPr/>
        </p:nvSpPr>
        <p:spPr>
          <a:xfrm>
            <a:off x="2452796" y="4124070"/>
            <a:ext cx="917348" cy="39703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66FF"/>
                </a:solidFill>
              </a:rPr>
              <a:t>数据</a:t>
            </a:r>
          </a:p>
        </p:txBody>
      </p:sp>
      <p:sp>
        <p:nvSpPr>
          <p:cNvPr id="30" name="右箭头 29"/>
          <p:cNvSpPr/>
          <p:nvPr/>
        </p:nvSpPr>
        <p:spPr>
          <a:xfrm rot="10800000">
            <a:off x="2099157" y="4273349"/>
            <a:ext cx="255848" cy="163549"/>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7257211" y="3654532"/>
            <a:ext cx="1370175" cy="1647849"/>
            <a:chOff x="7094623" y="4479848"/>
            <a:chExt cx="1370175" cy="1647849"/>
          </a:xfrm>
        </p:grpSpPr>
        <p:sp>
          <p:nvSpPr>
            <p:cNvPr id="31" name="圆角矩形 30"/>
            <p:cNvSpPr/>
            <p:nvPr/>
          </p:nvSpPr>
          <p:spPr>
            <a:xfrm>
              <a:off x="7220178" y="4784377"/>
              <a:ext cx="1119066" cy="30211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66FF"/>
                  </a:solidFill>
                </a:rPr>
                <a:t>顺序</a:t>
              </a:r>
            </a:p>
          </p:txBody>
        </p:sp>
        <p:sp>
          <p:nvSpPr>
            <p:cNvPr id="32" name="圆角矩形 31"/>
            <p:cNvSpPr/>
            <p:nvPr/>
          </p:nvSpPr>
          <p:spPr>
            <a:xfrm>
              <a:off x="7220178" y="5212420"/>
              <a:ext cx="1119066" cy="30211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66FF"/>
                  </a:solidFill>
                </a:rPr>
                <a:t>选择</a:t>
              </a:r>
            </a:p>
          </p:txBody>
        </p:sp>
        <p:sp>
          <p:nvSpPr>
            <p:cNvPr id="33" name="圆角矩形 32"/>
            <p:cNvSpPr/>
            <p:nvPr/>
          </p:nvSpPr>
          <p:spPr>
            <a:xfrm>
              <a:off x="7220178" y="5650917"/>
              <a:ext cx="1119066" cy="30211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66FF"/>
                  </a:solidFill>
                </a:rPr>
                <a:t>循环</a:t>
              </a:r>
            </a:p>
          </p:txBody>
        </p:sp>
        <p:sp>
          <p:nvSpPr>
            <p:cNvPr id="34" name="矩形 33"/>
            <p:cNvSpPr/>
            <p:nvPr/>
          </p:nvSpPr>
          <p:spPr>
            <a:xfrm>
              <a:off x="7094623" y="4479848"/>
              <a:ext cx="1370175" cy="16478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圆角矩形 38"/>
          <p:cNvSpPr/>
          <p:nvPr/>
        </p:nvSpPr>
        <p:spPr>
          <a:xfrm>
            <a:off x="3997583" y="4124067"/>
            <a:ext cx="917348" cy="39703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66FF"/>
                </a:solidFill>
              </a:rPr>
              <a:t>运算</a:t>
            </a:r>
          </a:p>
        </p:txBody>
      </p:sp>
      <p:cxnSp>
        <p:nvCxnSpPr>
          <p:cNvPr id="41" name="肘形连接符 40"/>
          <p:cNvCxnSpPr>
            <a:stCxn id="26" idx="2"/>
            <a:endCxn id="27" idx="0"/>
          </p:cNvCxnSpPr>
          <p:nvPr/>
        </p:nvCxnSpPr>
        <p:spPr>
          <a:xfrm rot="5400000">
            <a:off x="3427593" y="3097052"/>
            <a:ext cx="510895" cy="1543140"/>
          </a:xfrm>
          <a:prstGeom prst="bentConnector3">
            <a:avLst>
              <a:gd name="adj1" fmla="val 50000"/>
            </a:avLst>
          </a:prstGeom>
          <a:ln w="603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圆角矩形 43"/>
          <p:cNvSpPr/>
          <p:nvPr/>
        </p:nvSpPr>
        <p:spPr>
          <a:xfrm>
            <a:off x="5359593" y="4117763"/>
            <a:ext cx="1474158" cy="39703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66FF"/>
                </a:solidFill>
              </a:rPr>
              <a:t>设计结构</a:t>
            </a:r>
          </a:p>
        </p:txBody>
      </p:sp>
      <p:cxnSp>
        <p:nvCxnSpPr>
          <p:cNvPr id="47" name="肘形连接符 46"/>
          <p:cNvCxnSpPr>
            <a:endCxn id="39" idx="0"/>
          </p:cNvCxnSpPr>
          <p:nvPr/>
        </p:nvCxnSpPr>
        <p:spPr>
          <a:xfrm rot="16200000" flipH="1">
            <a:off x="4202319" y="3870129"/>
            <a:ext cx="506230" cy="1645"/>
          </a:xfrm>
          <a:prstGeom prst="bentConnector3">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26" idx="2"/>
            <a:endCxn id="44" idx="0"/>
          </p:cNvCxnSpPr>
          <p:nvPr/>
        </p:nvCxnSpPr>
        <p:spPr>
          <a:xfrm rot="16200000" flipH="1">
            <a:off x="5023347" y="3044438"/>
            <a:ext cx="504588" cy="1642062"/>
          </a:xfrm>
          <a:prstGeom prst="bentConnector3">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799542" y="3531519"/>
            <a:ext cx="1107996" cy="369332"/>
          </a:xfrm>
          <a:prstGeom prst="rect">
            <a:avLst/>
          </a:prstGeom>
        </p:spPr>
        <p:txBody>
          <a:bodyPr wrap="none">
            <a:spAutoFit/>
          </a:bodyPr>
          <a:lstStyle/>
          <a:p>
            <a:pPr algn="ctr"/>
            <a:r>
              <a:rPr lang="zh-CN" altLang="en-US" dirty="0">
                <a:solidFill>
                  <a:srgbClr val="0066FF"/>
                </a:solidFill>
              </a:rPr>
              <a:t>数据类型</a:t>
            </a:r>
          </a:p>
        </p:txBody>
      </p:sp>
      <p:sp>
        <p:nvSpPr>
          <p:cNvPr id="54" name="圆角矩形 53"/>
          <p:cNvSpPr/>
          <p:nvPr/>
        </p:nvSpPr>
        <p:spPr>
          <a:xfrm>
            <a:off x="830858" y="3993461"/>
            <a:ext cx="1119066" cy="30211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66FF"/>
                </a:solidFill>
              </a:rPr>
              <a:t>基类型</a:t>
            </a:r>
          </a:p>
        </p:txBody>
      </p:sp>
      <p:sp>
        <p:nvSpPr>
          <p:cNvPr id="55" name="圆角矩形 54"/>
          <p:cNvSpPr/>
          <p:nvPr/>
        </p:nvSpPr>
        <p:spPr>
          <a:xfrm>
            <a:off x="830858" y="4421504"/>
            <a:ext cx="1119066" cy="30211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66FF"/>
                </a:solidFill>
              </a:rPr>
              <a:t>数组</a:t>
            </a:r>
          </a:p>
        </p:txBody>
      </p:sp>
      <p:sp>
        <p:nvSpPr>
          <p:cNvPr id="56" name="圆角矩形 55"/>
          <p:cNvSpPr/>
          <p:nvPr/>
        </p:nvSpPr>
        <p:spPr>
          <a:xfrm>
            <a:off x="830858" y="4860001"/>
            <a:ext cx="1119066" cy="30211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66FF"/>
                </a:solidFill>
              </a:rPr>
              <a:t>自定义</a:t>
            </a:r>
          </a:p>
        </p:txBody>
      </p:sp>
      <p:sp>
        <p:nvSpPr>
          <p:cNvPr id="57" name="矩形 56"/>
          <p:cNvSpPr/>
          <p:nvPr/>
        </p:nvSpPr>
        <p:spPr>
          <a:xfrm>
            <a:off x="700937" y="3484083"/>
            <a:ext cx="1370175" cy="18182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右箭头 57"/>
          <p:cNvSpPr/>
          <p:nvPr/>
        </p:nvSpPr>
        <p:spPr>
          <a:xfrm>
            <a:off x="6875809" y="4257955"/>
            <a:ext cx="255848" cy="163549"/>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右箭头 58"/>
          <p:cNvSpPr/>
          <p:nvPr/>
        </p:nvSpPr>
        <p:spPr>
          <a:xfrm rot="5400000">
            <a:off x="4326685" y="4641842"/>
            <a:ext cx="255848" cy="163549"/>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a:off x="2843247" y="4916375"/>
            <a:ext cx="3198002" cy="1443904"/>
            <a:chOff x="2891502" y="5083897"/>
            <a:chExt cx="3198002" cy="1443904"/>
          </a:xfrm>
        </p:grpSpPr>
        <p:sp>
          <p:nvSpPr>
            <p:cNvPr id="62" name="圆角矩形 61"/>
            <p:cNvSpPr/>
            <p:nvPr/>
          </p:nvSpPr>
          <p:spPr>
            <a:xfrm>
              <a:off x="2975275" y="5168822"/>
              <a:ext cx="357728" cy="122192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66FF"/>
                  </a:solidFill>
                </a:rPr>
                <a:t>算数运算</a:t>
              </a:r>
            </a:p>
          </p:txBody>
        </p:sp>
        <p:sp>
          <p:nvSpPr>
            <p:cNvPr id="63" name="圆角矩形 62"/>
            <p:cNvSpPr/>
            <p:nvPr/>
          </p:nvSpPr>
          <p:spPr>
            <a:xfrm>
              <a:off x="3497061" y="5185097"/>
              <a:ext cx="357728" cy="122192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66FF"/>
                  </a:solidFill>
                </a:rPr>
                <a:t>关系运算</a:t>
              </a:r>
            </a:p>
          </p:txBody>
        </p:sp>
        <p:sp>
          <p:nvSpPr>
            <p:cNvPr id="64" name="圆角矩形 63"/>
            <p:cNvSpPr/>
            <p:nvPr/>
          </p:nvSpPr>
          <p:spPr>
            <a:xfrm>
              <a:off x="4028169" y="5179311"/>
              <a:ext cx="357728" cy="122192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66FF"/>
                  </a:solidFill>
                </a:rPr>
                <a:t>逻辑运算</a:t>
              </a:r>
            </a:p>
          </p:txBody>
        </p:sp>
        <p:sp>
          <p:nvSpPr>
            <p:cNvPr id="65" name="圆角矩形 64"/>
            <p:cNvSpPr/>
            <p:nvPr/>
          </p:nvSpPr>
          <p:spPr>
            <a:xfrm>
              <a:off x="5121393" y="5185097"/>
              <a:ext cx="357728" cy="122192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66FF"/>
                  </a:solidFill>
                </a:rPr>
                <a:t>位运算</a:t>
              </a:r>
            </a:p>
          </p:txBody>
        </p:sp>
        <p:sp>
          <p:nvSpPr>
            <p:cNvPr id="66" name="圆角矩形 65"/>
            <p:cNvSpPr/>
            <p:nvPr/>
          </p:nvSpPr>
          <p:spPr>
            <a:xfrm>
              <a:off x="5632648" y="5187272"/>
              <a:ext cx="357728" cy="122192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66FF"/>
                  </a:solidFill>
                </a:rPr>
                <a:t>…</a:t>
              </a:r>
              <a:endParaRPr lang="zh-CN" altLang="en-US" dirty="0">
                <a:solidFill>
                  <a:srgbClr val="0066FF"/>
                </a:solidFill>
              </a:endParaRPr>
            </a:p>
          </p:txBody>
        </p:sp>
        <p:sp>
          <p:nvSpPr>
            <p:cNvPr id="67" name="矩形 66"/>
            <p:cNvSpPr/>
            <p:nvPr/>
          </p:nvSpPr>
          <p:spPr>
            <a:xfrm>
              <a:off x="2891502" y="5083897"/>
              <a:ext cx="3198002" cy="14439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矩形 68"/>
          <p:cNvSpPr/>
          <p:nvPr/>
        </p:nvSpPr>
        <p:spPr>
          <a:xfrm>
            <a:off x="323528" y="3088434"/>
            <a:ext cx="8568952" cy="33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右箭头 69"/>
          <p:cNvSpPr/>
          <p:nvPr/>
        </p:nvSpPr>
        <p:spPr>
          <a:xfrm rot="5400000">
            <a:off x="4314323" y="2837113"/>
            <a:ext cx="255848" cy="163549"/>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a:off x="6609599" y="5661527"/>
            <a:ext cx="1044116" cy="50378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FE0000"/>
                </a:solidFill>
              </a:rPr>
              <a:t>指针</a:t>
            </a:r>
          </a:p>
        </p:txBody>
      </p:sp>
      <p:sp>
        <p:nvSpPr>
          <p:cNvPr id="74" name="文本框 73"/>
          <p:cNvSpPr txBox="1"/>
          <p:nvPr/>
        </p:nvSpPr>
        <p:spPr>
          <a:xfrm>
            <a:off x="2509317" y="3149217"/>
            <a:ext cx="1223496" cy="461665"/>
          </a:xfrm>
          <a:prstGeom prst="rect">
            <a:avLst/>
          </a:prstGeom>
          <a:noFill/>
        </p:spPr>
        <p:txBody>
          <a:bodyPr wrap="square" rtlCol="0">
            <a:spAutoFit/>
          </a:bodyPr>
          <a:lstStyle/>
          <a:p>
            <a:r>
              <a:rPr lang="en-US" altLang="zh-CN" sz="2400" dirty="0">
                <a:solidFill>
                  <a:srgbClr val="FE0000"/>
                </a:solidFill>
              </a:rPr>
              <a:t>C</a:t>
            </a:r>
            <a:r>
              <a:rPr lang="zh-CN" altLang="en-US" sz="2400" dirty="0">
                <a:solidFill>
                  <a:srgbClr val="FE0000"/>
                </a:solidFill>
              </a:rPr>
              <a:t>语言</a:t>
            </a:r>
          </a:p>
        </p:txBody>
      </p:sp>
      <p:cxnSp>
        <p:nvCxnSpPr>
          <p:cNvPr id="76" name="肘形连接符 75"/>
          <p:cNvCxnSpPr>
            <a:stCxn id="21" idx="3"/>
            <a:endCxn id="26" idx="3"/>
          </p:cNvCxnSpPr>
          <p:nvPr/>
        </p:nvCxnSpPr>
        <p:spPr>
          <a:xfrm flipH="1">
            <a:off x="4913284" y="1903367"/>
            <a:ext cx="1176220" cy="1511291"/>
          </a:xfrm>
          <a:prstGeom prst="bentConnector3">
            <a:avLst>
              <a:gd name="adj1" fmla="val -19435"/>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78" name="左右箭头 77"/>
          <p:cNvSpPr/>
          <p:nvPr/>
        </p:nvSpPr>
        <p:spPr>
          <a:xfrm>
            <a:off x="3457076" y="4269928"/>
            <a:ext cx="451927" cy="151576"/>
          </a:xfrm>
          <a:prstGeom prst="lef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左右箭头 78"/>
          <p:cNvSpPr/>
          <p:nvPr/>
        </p:nvSpPr>
        <p:spPr>
          <a:xfrm>
            <a:off x="4964702" y="4248054"/>
            <a:ext cx="352834" cy="151576"/>
          </a:xfrm>
          <a:prstGeom prst="lef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4532888" y="5019750"/>
            <a:ext cx="357728" cy="122192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66FF"/>
                </a:solidFill>
              </a:rPr>
              <a:t>条件运算</a:t>
            </a:r>
          </a:p>
        </p:txBody>
      </p:sp>
    </p:spTree>
    <p:extLst>
      <p:ext uri="{BB962C8B-B14F-4D97-AF65-F5344CB8AC3E}">
        <p14:creationId xmlns:p14="http://schemas.microsoft.com/office/powerpoint/2010/main" val="165411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
        <p:nvSpPr>
          <p:cNvPr id="4" name="矩形 3"/>
          <p:cNvSpPr/>
          <p:nvPr/>
        </p:nvSpPr>
        <p:spPr>
          <a:xfrm>
            <a:off x="467544" y="692696"/>
            <a:ext cx="8208912" cy="5647700"/>
          </a:xfrm>
          <a:prstGeom prst="rect">
            <a:avLst/>
          </a:prstGeom>
        </p:spPr>
        <p:txBody>
          <a:bodyPr wrap="square">
            <a:spAutoFit/>
          </a:bodyPr>
          <a:lstStyle/>
          <a:p>
            <a:pPr>
              <a:buClr>
                <a:srgbClr val="0000CC"/>
              </a:buClr>
            </a:pPr>
            <a:r>
              <a:rPr lang="en-US" altLang="zh-CN" sz="2800" b="1" dirty="0">
                <a:solidFill>
                  <a:srgbClr val="FE0000"/>
                </a:solidFill>
              </a:rPr>
              <a:t>C</a:t>
            </a:r>
            <a:r>
              <a:rPr lang="zh-CN" altLang="en-US" sz="2800" b="1" dirty="0">
                <a:solidFill>
                  <a:srgbClr val="FE0000"/>
                </a:solidFill>
              </a:rPr>
              <a:t>语言库函数</a:t>
            </a:r>
            <a:endParaRPr lang="en-US" altLang="zh-CN" sz="2800" b="1" dirty="0">
              <a:solidFill>
                <a:srgbClr val="FE0000"/>
              </a:solidFill>
            </a:endParaRPr>
          </a:p>
          <a:p>
            <a:pPr marL="457200" indent="-457200">
              <a:spcBef>
                <a:spcPts val="600"/>
              </a:spcBef>
              <a:spcAft>
                <a:spcPts val="600"/>
              </a:spcAft>
              <a:buClr>
                <a:srgbClr val="0000CC"/>
              </a:buClr>
              <a:buFont typeface="Wingdings" panose="05000000000000000000" pitchFamily="2" charset="2"/>
              <a:buChar char="p"/>
            </a:pPr>
            <a:r>
              <a:rPr lang="zh-CN" altLang="en-US" sz="2400" dirty="0"/>
              <a:t>函数是 </a:t>
            </a:r>
            <a:r>
              <a:rPr lang="en-US" altLang="zh-CN" sz="2400" dirty="0"/>
              <a:t>C </a:t>
            </a:r>
            <a:r>
              <a:rPr lang="zh-CN" altLang="en-US" sz="2400" dirty="0"/>
              <a:t>语言程序的基本构件。</a:t>
            </a:r>
          </a:p>
          <a:p>
            <a:pPr marL="457200" indent="-457200">
              <a:spcBef>
                <a:spcPts val="600"/>
              </a:spcBef>
              <a:spcAft>
                <a:spcPts val="600"/>
              </a:spcAft>
              <a:buClr>
                <a:srgbClr val="0000CC"/>
              </a:buClr>
              <a:buFont typeface="Wingdings" panose="05000000000000000000" pitchFamily="2" charset="2"/>
              <a:buChar char="p"/>
            </a:pPr>
            <a:r>
              <a:rPr lang="zh-CN" altLang="en-US" sz="2400" dirty="0"/>
              <a:t>任何 </a:t>
            </a:r>
            <a:r>
              <a:rPr lang="en-US" altLang="zh-CN" sz="2400" dirty="0"/>
              <a:t>C </a:t>
            </a:r>
            <a:r>
              <a:rPr lang="zh-CN" altLang="en-US" sz="2400" dirty="0"/>
              <a:t>语言系统都带有一个相当大的函数库，库中以函数的方式提供了许多程序中经常要用的功能。</a:t>
            </a:r>
          </a:p>
          <a:p>
            <a:pPr marL="457200" indent="-457200">
              <a:spcBef>
                <a:spcPts val="600"/>
              </a:spcBef>
              <a:spcAft>
                <a:spcPts val="600"/>
              </a:spcAft>
              <a:buClr>
                <a:srgbClr val="0000CC"/>
              </a:buClr>
              <a:buFont typeface="Wingdings" panose="05000000000000000000" pitchFamily="2" charset="2"/>
              <a:buChar char="p"/>
            </a:pPr>
            <a:r>
              <a:rPr lang="en-US" altLang="zh-CN" sz="2400" dirty="0"/>
              <a:t>ANSI C </a:t>
            </a:r>
            <a:r>
              <a:rPr lang="zh-CN" altLang="en-US" sz="2400" dirty="0"/>
              <a:t>标准里对过去各种 </a:t>
            </a:r>
            <a:r>
              <a:rPr lang="en-US" altLang="zh-CN" sz="2400" dirty="0"/>
              <a:t>C </a:t>
            </a:r>
            <a:r>
              <a:rPr lang="zh-CN" altLang="en-US" sz="2400" dirty="0"/>
              <a:t>系统的函数库进行了分析，并将其规范化，将一批最常用的功能总结出来，定义了 </a:t>
            </a:r>
            <a:r>
              <a:rPr lang="en-US" altLang="zh-CN" sz="2400" dirty="0"/>
              <a:t>C </a:t>
            </a:r>
            <a:r>
              <a:rPr lang="zh-CN" altLang="en-US" sz="2400" dirty="0"/>
              <a:t>语言的标准库。</a:t>
            </a:r>
          </a:p>
          <a:p>
            <a:pPr marL="457200" indent="-457200">
              <a:spcBef>
                <a:spcPts val="600"/>
              </a:spcBef>
              <a:spcAft>
                <a:spcPts val="600"/>
              </a:spcAft>
              <a:buClr>
                <a:srgbClr val="0000CC"/>
              </a:buClr>
              <a:buFont typeface="Wingdings" panose="05000000000000000000" pitchFamily="2" charset="2"/>
              <a:buChar char="p"/>
            </a:pPr>
            <a:r>
              <a:rPr lang="zh-CN" altLang="en-US" sz="2400" dirty="0"/>
              <a:t>今天，每个 </a:t>
            </a:r>
            <a:r>
              <a:rPr lang="en-US" altLang="zh-CN" sz="2400" dirty="0"/>
              <a:t>C </a:t>
            </a:r>
            <a:r>
              <a:rPr lang="zh-CN" altLang="en-US" sz="2400" dirty="0"/>
              <a:t>语言系统都按照这个标准提供了一批标准库函数。</a:t>
            </a:r>
          </a:p>
          <a:p>
            <a:pPr marL="457200" indent="-457200">
              <a:spcBef>
                <a:spcPts val="600"/>
              </a:spcBef>
              <a:spcAft>
                <a:spcPts val="600"/>
              </a:spcAft>
              <a:buClr>
                <a:srgbClr val="0000CC"/>
              </a:buClr>
              <a:buFont typeface="Wingdings" panose="05000000000000000000" pitchFamily="2" charset="2"/>
              <a:buChar char="p"/>
            </a:pPr>
            <a:r>
              <a:rPr lang="zh-CN" altLang="en-US" sz="2400" dirty="0"/>
              <a:t>此外，每个 </a:t>
            </a:r>
            <a:r>
              <a:rPr lang="en-US" altLang="zh-CN" sz="2400" dirty="0"/>
              <a:t>C </a:t>
            </a:r>
            <a:r>
              <a:rPr lang="zh-CN" altLang="en-US" sz="2400" dirty="0"/>
              <a:t>系统通常还根据它实际运行环境的情况提供另外一些扩充函数库，以便在这个 </a:t>
            </a:r>
            <a:r>
              <a:rPr lang="en-US" altLang="zh-CN" sz="2400" dirty="0"/>
              <a:t>C </a:t>
            </a:r>
            <a:r>
              <a:rPr lang="zh-CN" altLang="en-US" sz="2400" dirty="0"/>
              <a:t>语言系统里开发的程序可以使用特定硬件的功能、特定操作系统的功能等</a:t>
            </a:r>
            <a:r>
              <a:rPr lang="zh-CN" altLang="en-US" sz="1600" dirty="0"/>
              <a:t>。</a:t>
            </a:r>
          </a:p>
        </p:txBody>
      </p:sp>
    </p:spTree>
    <p:extLst>
      <p:ext uri="{BB962C8B-B14F-4D97-AF65-F5344CB8AC3E}">
        <p14:creationId xmlns:p14="http://schemas.microsoft.com/office/powerpoint/2010/main" val="947864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899592" y="299384"/>
            <a:ext cx="7793037" cy="1143000"/>
          </a:xfrm>
          <a:prstGeom prst="rect">
            <a:avLst/>
          </a:prstGeom>
        </p:spPr>
        <p:txBody>
          <a:bodyPr vert="horz" anchor="b" anchorCtr="0">
            <a:normAutofit/>
          </a:bodyPr>
          <a:lstStyle>
            <a:lvl1pPr algn="l" rtl="0" eaLnBrk="1" latinLnBrk="0" hangingPunct="1">
              <a:spcBef>
                <a:spcPct val="0"/>
              </a:spcBef>
              <a:buNone/>
              <a:defRPr kumimoji="0" sz="3200" b="1" kern="1200">
                <a:solidFill>
                  <a:srgbClr val="0070C0"/>
                </a:solidFill>
                <a:effectLst>
                  <a:outerShdw blurRad="38100" dist="38100" dir="2700000" algn="tl">
                    <a:srgbClr val="000000">
                      <a:alpha val="43137"/>
                    </a:srgbClr>
                  </a:outerShdw>
                </a:effectLst>
                <a:latin typeface="+mj-lt"/>
                <a:ea typeface="+mj-ea"/>
                <a:cs typeface="+mj-cs"/>
              </a:defRPr>
            </a:lvl1pPr>
          </a:lstStyle>
          <a:p>
            <a:r>
              <a:rPr lang="zh-CN" altLang="en-US" sz="3600" dirty="0">
                <a:solidFill>
                  <a:srgbClr val="0000CC"/>
                </a:solidFill>
                <a:effectLst/>
                <a:latin typeface="+mn-ea"/>
                <a:ea typeface="+mn-ea"/>
              </a:rPr>
              <a:t>函数调用简单示意图</a:t>
            </a:r>
          </a:p>
        </p:txBody>
      </p:sp>
      <p:sp>
        <p:nvSpPr>
          <p:cNvPr id="5" name="Line 3"/>
          <p:cNvSpPr>
            <a:spLocks noChangeShapeType="1"/>
          </p:cNvSpPr>
          <p:nvPr/>
        </p:nvSpPr>
        <p:spPr bwMode="auto">
          <a:xfrm>
            <a:off x="1666230" y="3218855"/>
            <a:ext cx="9906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ea"/>
            </a:endParaRPr>
          </a:p>
        </p:txBody>
      </p:sp>
      <p:sp>
        <p:nvSpPr>
          <p:cNvPr id="6" name="Line 4"/>
          <p:cNvSpPr>
            <a:spLocks noChangeShapeType="1"/>
          </p:cNvSpPr>
          <p:nvPr/>
        </p:nvSpPr>
        <p:spPr bwMode="auto">
          <a:xfrm>
            <a:off x="3952230" y="3218855"/>
            <a:ext cx="2286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ea"/>
            </a:endParaRPr>
          </a:p>
        </p:txBody>
      </p:sp>
      <p:sp>
        <p:nvSpPr>
          <p:cNvPr id="7" name="Line 5"/>
          <p:cNvSpPr>
            <a:spLocks noChangeShapeType="1"/>
          </p:cNvSpPr>
          <p:nvPr/>
        </p:nvSpPr>
        <p:spPr bwMode="auto">
          <a:xfrm>
            <a:off x="1666230" y="5109567"/>
            <a:ext cx="464820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ea"/>
            </a:endParaRPr>
          </a:p>
        </p:txBody>
      </p:sp>
      <p:sp>
        <p:nvSpPr>
          <p:cNvPr id="8" name="Line 6"/>
          <p:cNvSpPr>
            <a:spLocks noChangeShapeType="1"/>
          </p:cNvSpPr>
          <p:nvPr/>
        </p:nvSpPr>
        <p:spPr bwMode="auto">
          <a:xfrm>
            <a:off x="2656830" y="3218855"/>
            <a:ext cx="0" cy="990600"/>
          </a:xfrm>
          <a:prstGeom prst="line">
            <a:avLst/>
          </a:prstGeom>
          <a:noFill/>
          <a:ln w="9525">
            <a:solidFill>
              <a:schemeClr val="tx1"/>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ea"/>
            </a:endParaRPr>
          </a:p>
        </p:txBody>
      </p:sp>
      <p:sp>
        <p:nvSpPr>
          <p:cNvPr id="9" name="Line 7"/>
          <p:cNvSpPr>
            <a:spLocks noChangeShapeType="1"/>
          </p:cNvSpPr>
          <p:nvPr/>
        </p:nvSpPr>
        <p:spPr bwMode="auto">
          <a:xfrm>
            <a:off x="2656830" y="4209455"/>
            <a:ext cx="1295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ea"/>
            </a:endParaRPr>
          </a:p>
        </p:txBody>
      </p:sp>
      <p:sp>
        <p:nvSpPr>
          <p:cNvPr id="10" name="Line 8"/>
          <p:cNvSpPr>
            <a:spLocks noChangeShapeType="1"/>
          </p:cNvSpPr>
          <p:nvPr/>
        </p:nvSpPr>
        <p:spPr bwMode="auto">
          <a:xfrm flipV="1">
            <a:off x="3952230" y="3218855"/>
            <a:ext cx="0" cy="990600"/>
          </a:xfrm>
          <a:prstGeom prst="line">
            <a:avLst/>
          </a:prstGeom>
          <a:noFill/>
          <a:ln w="9525">
            <a:solidFill>
              <a:schemeClr val="tx1"/>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ea"/>
            </a:endParaRPr>
          </a:p>
        </p:txBody>
      </p:sp>
      <p:sp>
        <p:nvSpPr>
          <p:cNvPr id="11" name="Text Box 9"/>
          <p:cNvSpPr txBox="1">
            <a:spLocks noChangeArrowheads="1"/>
          </p:cNvSpPr>
          <p:nvPr/>
        </p:nvSpPr>
        <p:spPr bwMode="auto">
          <a:xfrm>
            <a:off x="1574155" y="2747367"/>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Courier New" panose="02070309020205020404" pitchFamily="49" charset="0"/>
                <a:ea typeface="幼圆" panose="02010509060101010101" pitchFamily="49" charset="-122"/>
              </a:defRPr>
            </a:lvl1pPr>
            <a:lvl2pPr marL="742950" indent="-285750" eaLnBrk="0" hangingPunct="0">
              <a:defRPr kumimoji="1" sz="2400">
                <a:solidFill>
                  <a:schemeClr val="tx1"/>
                </a:solidFill>
                <a:latin typeface="Courier New" panose="02070309020205020404" pitchFamily="49" charset="0"/>
                <a:ea typeface="幼圆" panose="02010509060101010101" pitchFamily="49" charset="-122"/>
              </a:defRPr>
            </a:lvl2pPr>
            <a:lvl3pPr marL="1143000" indent="-228600" eaLnBrk="0" hangingPunct="0">
              <a:defRPr kumimoji="1" sz="2400">
                <a:solidFill>
                  <a:schemeClr val="tx1"/>
                </a:solidFill>
                <a:latin typeface="Courier New" panose="02070309020205020404" pitchFamily="49" charset="0"/>
                <a:ea typeface="幼圆" panose="02010509060101010101" pitchFamily="49" charset="-122"/>
              </a:defRPr>
            </a:lvl3pPr>
            <a:lvl4pPr marL="1600200" indent="-228600" eaLnBrk="0" hangingPunct="0">
              <a:defRPr kumimoji="1" sz="2400">
                <a:solidFill>
                  <a:schemeClr val="tx1"/>
                </a:solidFill>
                <a:latin typeface="Courier New" panose="02070309020205020404" pitchFamily="49" charset="0"/>
                <a:ea typeface="幼圆" panose="02010509060101010101" pitchFamily="49" charset="-122"/>
              </a:defRPr>
            </a:lvl4pPr>
            <a:lvl5pPr marL="2057400" indent="-228600" eaLnBrk="0" hangingPunct="0">
              <a:defRPr kumimoji="1" sz="2400">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9pPr>
          </a:lstStyle>
          <a:p>
            <a:pPr eaLnBrk="1" hangingPunct="1"/>
            <a:r>
              <a:rPr lang="zh-CN" altLang="en-US">
                <a:latin typeface="+mn-ea"/>
                <a:ea typeface="+mn-ea"/>
              </a:rPr>
              <a:t>主程序</a:t>
            </a:r>
          </a:p>
        </p:txBody>
      </p:sp>
      <p:sp>
        <p:nvSpPr>
          <p:cNvPr id="12" name="Text Box 10"/>
          <p:cNvSpPr txBox="1">
            <a:spLocks noChangeArrowheads="1"/>
          </p:cNvSpPr>
          <p:nvPr/>
        </p:nvSpPr>
        <p:spPr bwMode="auto">
          <a:xfrm>
            <a:off x="1894830" y="3826867"/>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Courier New" panose="02070309020205020404" pitchFamily="49" charset="0"/>
                <a:ea typeface="幼圆" panose="02010509060101010101" pitchFamily="49" charset="-122"/>
              </a:defRPr>
            </a:lvl1pPr>
            <a:lvl2pPr marL="742950" indent="-285750" eaLnBrk="0" hangingPunct="0">
              <a:defRPr kumimoji="1" sz="2400">
                <a:solidFill>
                  <a:schemeClr val="tx1"/>
                </a:solidFill>
                <a:latin typeface="Courier New" panose="02070309020205020404" pitchFamily="49" charset="0"/>
                <a:ea typeface="幼圆" panose="02010509060101010101" pitchFamily="49" charset="-122"/>
              </a:defRPr>
            </a:lvl2pPr>
            <a:lvl3pPr marL="1143000" indent="-228600" eaLnBrk="0" hangingPunct="0">
              <a:defRPr kumimoji="1" sz="2400">
                <a:solidFill>
                  <a:schemeClr val="tx1"/>
                </a:solidFill>
                <a:latin typeface="Courier New" panose="02070309020205020404" pitchFamily="49" charset="0"/>
                <a:ea typeface="幼圆" panose="02010509060101010101" pitchFamily="49" charset="-122"/>
              </a:defRPr>
            </a:lvl3pPr>
            <a:lvl4pPr marL="1600200" indent="-228600" eaLnBrk="0" hangingPunct="0">
              <a:defRPr kumimoji="1" sz="2400">
                <a:solidFill>
                  <a:schemeClr val="tx1"/>
                </a:solidFill>
                <a:latin typeface="Courier New" panose="02070309020205020404" pitchFamily="49" charset="0"/>
                <a:ea typeface="幼圆" panose="02010509060101010101" pitchFamily="49" charset="-122"/>
              </a:defRPr>
            </a:lvl4pPr>
            <a:lvl5pPr marL="2057400" indent="-228600" eaLnBrk="0" hangingPunct="0">
              <a:defRPr kumimoji="1" sz="2400">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9pPr>
          </a:lstStyle>
          <a:p>
            <a:pPr eaLnBrk="1" hangingPunct="1"/>
            <a:r>
              <a:rPr lang="zh-CN" altLang="en-US">
                <a:latin typeface="+mn-ea"/>
                <a:ea typeface="+mn-ea"/>
              </a:rPr>
              <a:t>函数</a:t>
            </a:r>
          </a:p>
        </p:txBody>
      </p:sp>
      <p:sp>
        <p:nvSpPr>
          <p:cNvPr id="13" name="Text Box 11"/>
          <p:cNvSpPr txBox="1">
            <a:spLocks noChangeArrowheads="1"/>
          </p:cNvSpPr>
          <p:nvPr/>
        </p:nvSpPr>
        <p:spPr bwMode="auto">
          <a:xfrm>
            <a:off x="5933430" y="5036542"/>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Courier New" panose="02070309020205020404" pitchFamily="49" charset="0"/>
                <a:ea typeface="幼圆" panose="02010509060101010101" pitchFamily="49" charset="-122"/>
              </a:defRPr>
            </a:lvl1pPr>
            <a:lvl2pPr marL="742950" indent="-285750" eaLnBrk="0" hangingPunct="0">
              <a:defRPr kumimoji="1" sz="2400">
                <a:solidFill>
                  <a:schemeClr val="tx1"/>
                </a:solidFill>
                <a:latin typeface="Courier New" panose="02070309020205020404" pitchFamily="49" charset="0"/>
                <a:ea typeface="幼圆" panose="02010509060101010101" pitchFamily="49" charset="-122"/>
              </a:defRPr>
            </a:lvl2pPr>
            <a:lvl3pPr marL="1143000" indent="-228600" eaLnBrk="0" hangingPunct="0">
              <a:defRPr kumimoji="1" sz="2400">
                <a:solidFill>
                  <a:schemeClr val="tx1"/>
                </a:solidFill>
                <a:latin typeface="Courier New" panose="02070309020205020404" pitchFamily="49" charset="0"/>
                <a:ea typeface="幼圆" panose="02010509060101010101" pitchFamily="49" charset="-122"/>
              </a:defRPr>
            </a:lvl3pPr>
            <a:lvl4pPr marL="1600200" indent="-228600" eaLnBrk="0" hangingPunct="0">
              <a:defRPr kumimoji="1" sz="2400">
                <a:solidFill>
                  <a:schemeClr val="tx1"/>
                </a:solidFill>
                <a:latin typeface="Courier New" panose="02070309020205020404" pitchFamily="49" charset="0"/>
                <a:ea typeface="幼圆" panose="02010509060101010101" pitchFamily="49" charset="-122"/>
              </a:defRPr>
            </a:lvl4pPr>
            <a:lvl5pPr marL="2057400" indent="-228600" eaLnBrk="0" hangingPunct="0">
              <a:defRPr kumimoji="1" sz="2400">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9pPr>
          </a:lstStyle>
          <a:p>
            <a:pPr eaLnBrk="1" hangingPunct="1"/>
            <a:r>
              <a:rPr lang="en-US" altLang="zh-CN">
                <a:latin typeface="+mn-ea"/>
                <a:ea typeface="+mn-ea"/>
              </a:rPr>
              <a:t>t</a:t>
            </a:r>
            <a:endParaRPr lang="zh-CN" altLang="en-US">
              <a:latin typeface="+mn-ea"/>
              <a:ea typeface="+mn-ea"/>
            </a:endParaRPr>
          </a:p>
        </p:txBody>
      </p:sp>
      <p:sp>
        <p:nvSpPr>
          <p:cNvPr id="14" name="AutoShape 12"/>
          <p:cNvSpPr>
            <a:spLocks noChangeArrowheads="1"/>
          </p:cNvSpPr>
          <p:nvPr/>
        </p:nvSpPr>
        <p:spPr bwMode="auto">
          <a:xfrm>
            <a:off x="2733030" y="2061567"/>
            <a:ext cx="3276600" cy="838200"/>
          </a:xfrm>
          <a:prstGeom prst="wedgeRectCallout">
            <a:avLst>
              <a:gd name="adj1" fmla="val -50921"/>
              <a:gd name="adj2" fmla="val 86366"/>
            </a:avLst>
          </a:prstGeom>
          <a:solidFill>
            <a:schemeClr val="accent2">
              <a:lumMod val="20000"/>
              <a:lumOff val="80000"/>
            </a:schemeClr>
          </a:solidFill>
          <a:ln w="9525">
            <a:solidFill>
              <a:schemeClr val="tx1"/>
            </a:solidFill>
            <a:miter lim="800000"/>
            <a:headEnd/>
            <a:tailEnd/>
          </a:ln>
          <a:effectLst/>
        </p:spPr>
        <p:txBody>
          <a:bodyPr/>
          <a:lstStyle>
            <a:lvl1pPr eaLnBrk="0" hangingPunct="0">
              <a:defRPr kumimoji="1" sz="2400">
                <a:solidFill>
                  <a:schemeClr val="tx1"/>
                </a:solidFill>
                <a:latin typeface="Courier New" panose="02070309020205020404" pitchFamily="49" charset="0"/>
                <a:ea typeface="幼圆" panose="02010509060101010101" pitchFamily="49" charset="-122"/>
              </a:defRPr>
            </a:lvl1pPr>
            <a:lvl2pPr marL="742950" indent="-285750" eaLnBrk="0" hangingPunct="0">
              <a:defRPr kumimoji="1" sz="2400">
                <a:solidFill>
                  <a:schemeClr val="tx1"/>
                </a:solidFill>
                <a:latin typeface="Courier New" panose="02070309020205020404" pitchFamily="49" charset="0"/>
                <a:ea typeface="幼圆" panose="02010509060101010101" pitchFamily="49" charset="-122"/>
              </a:defRPr>
            </a:lvl2pPr>
            <a:lvl3pPr marL="1143000" indent="-228600" eaLnBrk="0" hangingPunct="0">
              <a:defRPr kumimoji="1" sz="2400">
                <a:solidFill>
                  <a:schemeClr val="tx1"/>
                </a:solidFill>
                <a:latin typeface="Courier New" panose="02070309020205020404" pitchFamily="49" charset="0"/>
                <a:ea typeface="幼圆" panose="02010509060101010101" pitchFamily="49" charset="-122"/>
              </a:defRPr>
            </a:lvl3pPr>
            <a:lvl4pPr marL="1600200" indent="-228600" eaLnBrk="0" hangingPunct="0">
              <a:defRPr kumimoji="1" sz="2400">
                <a:solidFill>
                  <a:schemeClr val="tx1"/>
                </a:solidFill>
                <a:latin typeface="Courier New" panose="02070309020205020404" pitchFamily="49" charset="0"/>
                <a:ea typeface="幼圆" panose="02010509060101010101" pitchFamily="49" charset="-122"/>
              </a:defRPr>
            </a:lvl4pPr>
            <a:lvl5pPr marL="2057400" indent="-228600" eaLnBrk="0" hangingPunct="0">
              <a:defRPr kumimoji="1" sz="2400">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9pPr>
          </a:lstStyle>
          <a:p>
            <a:pPr algn="ctr" eaLnBrk="1" hangingPunct="1"/>
            <a:r>
              <a:rPr lang="zh-CN" altLang="en-US" dirty="0">
                <a:latin typeface="+mn-ea"/>
                <a:ea typeface="+mn-ea"/>
              </a:rPr>
              <a:t>函数调用点，控制权转移到函数，主程序等待</a:t>
            </a:r>
          </a:p>
        </p:txBody>
      </p:sp>
      <p:sp>
        <p:nvSpPr>
          <p:cNvPr id="15" name="AutoShape 13"/>
          <p:cNvSpPr>
            <a:spLocks noChangeArrowheads="1"/>
          </p:cNvSpPr>
          <p:nvPr/>
        </p:nvSpPr>
        <p:spPr bwMode="auto">
          <a:xfrm>
            <a:off x="4485630" y="3814167"/>
            <a:ext cx="3581400" cy="838200"/>
          </a:xfrm>
          <a:prstGeom prst="wedgeRectCallout">
            <a:avLst>
              <a:gd name="adj1" fmla="val -62634"/>
              <a:gd name="adj2" fmla="val -5116"/>
            </a:avLst>
          </a:prstGeom>
          <a:solidFill>
            <a:schemeClr val="accent2">
              <a:lumMod val="20000"/>
              <a:lumOff val="80000"/>
            </a:schemeClr>
          </a:solidFill>
          <a:ln w="9525">
            <a:solidFill>
              <a:schemeClr val="tx1"/>
            </a:solidFill>
            <a:miter lim="800000"/>
            <a:headEnd/>
            <a:tailEnd/>
          </a:ln>
          <a:effectLst/>
        </p:spPr>
        <p:txBody>
          <a:bodyPr/>
          <a:lstStyle>
            <a:lvl1pPr eaLnBrk="0" hangingPunct="0">
              <a:defRPr kumimoji="1" sz="2400">
                <a:solidFill>
                  <a:schemeClr val="tx1"/>
                </a:solidFill>
                <a:latin typeface="Courier New" panose="02070309020205020404" pitchFamily="49" charset="0"/>
                <a:ea typeface="幼圆" panose="02010509060101010101" pitchFamily="49" charset="-122"/>
              </a:defRPr>
            </a:lvl1pPr>
            <a:lvl2pPr marL="742950" indent="-285750" eaLnBrk="0" hangingPunct="0">
              <a:defRPr kumimoji="1" sz="2400">
                <a:solidFill>
                  <a:schemeClr val="tx1"/>
                </a:solidFill>
                <a:latin typeface="Courier New" panose="02070309020205020404" pitchFamily="49" charset="0"/>
                <a:ea typeface="幼圆" panose="02010509060101010101" pitchFamily="49" charset="-122"/>
              </a:defRPr>
            </a:lvl2pPr>
            <a:lvl3pPr marL="1143000" indent="-228600" eaLnBrk="0" hangingPunct="0">
              <a:defRPr kumimoji="1" sz="2400">
                <a:solidFill>
                  <a:schemeClr val="tx1"/>
                </a:solidFill>
                <a:latin typeface="Courier New" panose="02070309020205020404" pitchFamily="49" charset="0"/>
                <a:ea typeface="幼圆" panose="02010509060101010101" pitchFamily="49" charset="-122"/>
              </a:defRPr>
            </a:lvl3pPr>
            <a:lvl4pPr marL="1600200" indent="-228600" eaLnBrk="0" hangingPunct="0">
              <a:defRPr kumimoji="1" sz="2400">
                <a:solidFill>
                  <a:schemeClr val="tx1"/>
                </a:solidFill>
                <a:latin typeface="Courier New" panose="02070309020205020404" pitchFamily="49" charset="0"/>
                <a:ea typeface="幼圆" panose="02010509060101010101" pitchFamily="49" charset="-122"/>
              </a:defRPr>
            </a:lvl4pPr>
            <a:lvl5pPr marL="2057400" indent="-228600" eaLnBrk="0" hangingPunct="0">
              <a:defRPr kumimoji="1" sz="2400">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9pPr>
          </a:lstStyle>
          <a:p>
            <a:pPr algn="ctr" eaLnBrk="1" hangingPunct="1"/>
            <a:r>
              <a:rPr lang="zh-CN" altLang="en-US" dirty="0">
                <a:latin typeface="+mn-ea"/>
                <a:ea typeface="+mn-ea"/>
              </a:rPr>
              <a:t>函数执行完毕，控制返回到主程序，主程序继续</a:t>
            </a:r>
          </a:p>
        </p:txBody>
      </p:sp>
      <p:sp>
        <p:nvSpPr>
          <p:cNvPr id="16"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mn-ea"/>
              </a:rPr>
              <a:t>C</a:t>
            </a:r>
            <a:r>
              <a:rPr kumimoji="1" lang="zh-CN" altLang="en-US" sz="2000" b="1" dirty="0">
                <a:solidFill>
                  <a:srgbClr val="3333CC"/>
                </a:solidFill>
                <a:latin typeface="+mn-ea"/>
              </a:rPr>
              <a:t>语言程序设计                                                            </a:t>
            </a:r>
            <a:r>
              <a:rPr kumimoji="1" lang="zh-CN" altLang="en-US" b="1" dirty="0">
                <a:solidFill>
                  <a:srgbClr val="3333CC"/>
                </a:solidFill>
                <a:latin typeface="+mn-ea"/>
              </a:rPr>
              <a:t>第</a:t>
            </a:r>
            <a:r>
              <a:rPr kumimoji="1" lang="en-US" altLang="zh-CN" b="1" dirty="0">
                <a:solidFill>
                  <a:srgbClr val="3333CC"/>
                </a:solidFill>
                <a:latin typeface="+mn-ea"/>
              </a:rPr>
              <a:t>7</a:t>
            </a:r>
            <a:r>
              <a:rPr kumimoji="1" lang="zh-CN" altLang="en-US" b="1" dirty="0">
                <a:solidFill>
                  <a:srgbClr val="3333CC"/>
                </a:solidFill>
                <a:latin typeface="+mn-ea"/>
              </a:rPr>
              <a:t>章  用函数实现模块化程序设计</a:t>
            </a:r>
          </a:p>
        </p:txBody>
      </p:sp>
    </p:spTree>
    <p:extLst>
      <p:ext uri="{BB962C8B-B14F-4D97-AF65-F5344CB8AC3E}">
        <p14:creationId xmlns:p14="http://schemas.microsoft.com/office/powerpoint/2010/main" val="711565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
        <p:nvSpPr>
          <p:cNvPr id="8" name="Rectangle 4"/>
          <p:cNvSpPr>
            <a:spLocks noChangeArrowheads="1"/>
          </p:cNvSpPr>
          <p:nvPr/>
        </p:nvSpPr>
        <p:spPr bwMode="auto">
          <a:xfrm>
            <a:off x="389451" y="517025"/>
            <a:ext cx="7759700" cy="782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0" indent="0" eaLnBrk="1" hangingPunct="1">
              <a:spcBef>
                <a:spcPct val="20000"/>
              </a:spcBef>
              <a:buClr>
                <a:schemeClr val="accent1"/>
              </a:buClr>
            </a:pPr>
            <a:r>
              <a:rPr lang="en-US" altLang="zh-CN" sz="3200" dirty="0">
                <a:solidFill>
                  <a:srgbClr val="0000CC"/>
                </a:solidFill>
                <a:latin typeface="+mn-ea"/>
                <a:ea typeface="+mn-ea"/>
              </a:rPr>
              <a:t>7.2 </a:t>
            </a:r>
            <a:r>
              <a:rPr lang="zh-CN" altLang="en-US" sz="3200" dirty="0">
                <a:solidFill>
                  <a:srgbClr val="0000CC"/>
                </a:solidFill>
                <a:latin typeface="+mn-ea"/>
                <a:ea typeface="+mn-ea"/>
              </a:rPr>
              <a:t>怎样定义函数</a:t>
            </a:r>
            <a:endParaRPr lang="en-US" altLang="zh-CN" sz="3200" dirty="0">
              <a:solidFill>
                <a:srgbClr val="0000CC"/>
              </a:solidFill>
              <a:latin typeface="+mn-ea"/>
              <a:ea typeface="+mn-ea"/>
            </a:endParaRPr>
          </a:p>
          <a:p>
            <a:pPr marL="0" indent="0" eaLnBrk="1" hangingPunct="1">
              <a:spcBef>
                <a:spcPct val="20000"/>
              </a:spcBef>
              <a:buClr>
                <a:schemeClr val="accent1"/>
              </a:buClr>
            </a:pPr>
            <a:endParaRPr lang="zh-CN" altLang="en-US" sz="2800" dirty="0">
              <a:solidFill>
                <a:schemeClr val="tx1"/>
              </a:solidFill>
              <a:latin typeface="+mn-ea"/>
              <a:ea typeface="+mn-ea"/>
            </a:endParaRPr>
          </a:p>
        </p:txBody>
      </p:sp>
      <p:sp>
        <p:nvSpPr>
          <p:cNvPr id="10" name="Rectangle 3"/>
          <p:cNvSpPr>
            <a:spLocks noChangeArrowheads="1"/>
          </p:cNvSpPr>
          <p:nvPr/>
        </p:nvSpPr>
        <p:spPr bwMode="auto">
          <a:xfrm>
            <a:off x="611560" y="1347833"/>
            <a:ext cx="8077200" cy="457200"/>
          </a:xfrm>
          <a:prstGeom prst="rect">
            <a:avLst/>
          </a:prstGeom>
          <a:noFill/>
          <a:ln>
            <a:noFill/>
          </a:ln>
          <a:effectLst/>
        </p:spPr>
        <p:txBody>
          <a:bodyPr>
            <a:spAutoFit/>
          </a:bodyPr>
          <a:lstStyle>
            <a:lvl1pPr eaLnBrk="0" hangingPunct="0">
              <a:defRPr kumimoji="1" sz="2400">
                <a:solidFill>
                  <a:schemeClr val="tx1"/>
                </a:solidFill>
                <a:latin typeface="Courier New" panose="02070309020205020404" pitchFamily="49" charset="0"/>
                <a:ea typeface="幼圆" panose="02010509060101010101" pitchFamily="49" charset="-122"/>
              </a:defRPr>
            </a:lvl1pPr>
            <a:lvl2pPr marL="742950" indent="-285750" eaLnBrk="0" hangingPunct="0">
              <a:defRPr kumimoji="1" sz="2400">
                <a:solidFill>
                  <a:schemeClr val="tx1"/>
                </a:solidFill>
                <a:latin typeface="Courier New" panose="02070309020205020404" pitchFamily="49" charset="0"/>
                <a:ea typeface="幼圆" panose="02010509060101010101" pitchFamily="49" charset="-122"/>
              </a:defRPr>
            </a:lvl2pPr>
            <a:lvl3pPr marL="1143000" indent="-228600" eaLnBrk="0" hangingPunct="0">
              <a:defRPr kumimoji="1" sz="2400">
                <a:solidFill>
                  <a:schemeClr val="tx1"/>
                </a:solidFill>
                <a:latin typeface="Courier New" panose="02070309020205020404" pitchFamily="49" charset="0"/>
                <a:ea typeface="幼圆" panose="02010509060101010101" pitchFamily="49" charset="-122"/>
              </a:defRPr>
            </a:lvl3pPr>
            <a:lvl4pPr marL="1600200" indent="-228600" eaLnBrk="0" hangingPunct="0">
              <a:defRPr kumimoji="1" sz="2400">
                <a:solidFill>
                  <a:schemeClr val="tx1"/>
                </a:solidFill>
                <a:latin typeface="Courier New" panose="02070309020205020404" pitchFamily="49" charset="0"/>
                <a:ea typeface="幼圆" panose="02010509060101010101" pitchFamily="49" charset="-122"/>
              </a:defRPr>
            </a:lvl4pPr>
            <a:lvl5pPr marL="2057400" indent="-228600" eaLnBrk="0" hangingPunct="0">
              <a:defRPr kumimoji="1" sz="2400">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9pPr>
          </a:lstStyle>
          <a:p>
            <a:pPr eaLnBrk="1" hangingPunct="1">
              <a:spcBef>
                <a:spcPct val="50000"/>
              </a:spcBef>
            </a:pPr>
            <a:r>
              <a:rPr lang="zh-CN" altLang="en-US" dirty="0">
                <a:latin typeface="+mn-ea"/>
                <a:ea typeface="+mn-ea"/>
              </a:rPr>
              <a:t>一个函数由两部分组成：</a:t>
            </a:r>
            <a:r>
              <a:rPr lang="zh-CN" altLang="en-US" dirty="0">
                <a:solidFill>
                  <a:srgbClr val="FF0000"/>
                </a:solidFill>
                <a:latin typeface="+mn-ea"/>
                <a:ea typeface="+mn-ea"/>
              </a:rPr>
              <a:t>函数头部</a:t>
            </a:r>
            <a:r>
              <a:rPr lang="zh-CN" altLang="en-US" dirty="0">
                <a:latin typeface="+mn-ea"/>
                <a:ea typeface="+mn-ea"/>
              </a:rPr>
              <a:t>和</a:t>
            </a:r>
            <a:r>
              <a:rPr lang="zh-CN" altLang="en-US" dirty="0">
                <a:solidFill>
                  <a:srgbClr val="FF0000"/>
                </a:solidFill>
                <a:latin typeface="+mn-ea"/>
                <a:ea typeface="+mn-ea"/>
              </a:rPr>
              <a:t>函数体</a:t>
            </a:r>
          </a:p>
        </p:txBody>
      </p:sp>
      <p:sp>
        <p:nvSpPr>
          <p:cNvPr id="11" name="Text Box 4"/>
          <p:cNvSpPr txBox="1">
            <a:spLocks noChangeArrowheads="1"/>
          </p:cNvSpPr>
          <p:nvPr/>
        </p:nvSpPr>
        <p:spPr bwMode="auto">
          <a:xfrm>
            <a:off x="985664" y="2145947"/>
            <a:ext cx="141577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Courier New" panose="02070309020205020404" pitchFamily="49" charset="0"/>
                <a:ea typeface="幼圆" panose="02010509060101010101" pitchFamily="49" charset="-122"/>
              </a:defRPr>
            </a:lvl1pPr>
            <a:lvl2pPr marL="742950" indent="-285750" eaLnBrk="0" hangingPunct="0">
              <a:defRPr kumimoji="1" sz="2400">
                <a:solidFill>
                  <a:schemeClr val="tx1"/>
                </a:solidFill>
                <a:latin typeface="Courier New" panose="02070309020205020404" pitchFamily="49" charset="0"/>
                <a:ea typeface="幼圆" panose="02010509060101010101" pitchFamily="49" charset="-122"/>
              </a:defRPr>
            </a:lvl2pPr>
            <a:lvl3pPr marL="1143000" indent="-228600" eaLnBrk="0" hangingPunct="0">
              <a:defRPr kumimoji="1" sz="2400">
                <a:solidFill>
                  <a:schemeClr val="tx1"/>
                </a:solidFill>
                <a:latin typeface="Courier New" panose="02070309020205020404" pitchFamily="49" charset="0"/>
                <a:ea typeface="幼圆" panose="02010509060101010101" pitchFamily="49" charset="-122"/>
              </a:defRPr>
            </a:lvl3pPr>
            <a:lvl4pPr marL="1600200" indent="-228600" eaLnBrk="0" hangingPunct="0">
              <a:defRPr kumimoji="1" sz="2400">
                <a:solidFill>
                  <a:schemeClr val="tx1"/>
                </a:solidFill>
                <a:latin typeface="Courier New" panose="02070309020205020404" pitchFamily="49" charset="0"/>
                <a:ea typeface="幼圆" panose="02010509060101010101" pitchFamily="49" charset="-122"/>
              </a:defRPr>
            </a:lvl4pPr>
            <a:lvl5pPr marL="2057400" indent="-228600" eaLnBrk="0" hangingPunct="0">
              <a:defRPr kumimoji="1" sz="2400">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9pPr>
          </a:lstStyle>
          <a:p>
            <a:pPr eaLnBrk="1" hangingPunct="1"/>
            <a:r>
              <a:rPr lang="zh-CN" altLang="en-US">
                <a:latin typeface="+mn-ea"/>
                <a:ea typeface="+mn-ea"/>
              </a:rPr>
              <a:t>函数头部</a:t>
            </a:r>
          </a:p>
          <a:p>
            <a:pPr eaLnBrk="1" hangingPunct="1"/>
            <a:br>
              <a:rPr lang="zh-CN" altLang="en-US">
                <a:latin typeface="+mn-ea"/>
                <a:ea typeface="+mn-ea"/>
              </a:rPr>
            </a:br>
            <a:r>
              <a:rPr lang="zh-CN" altLang="en-US">
                <a:latin typeface="+mn-ea"/>
                <a:ea typeface="+mn-ea"/>
              </a:rPr>
              <a:t>函数体</a:t>
            </a:r>
          </a:p>
        </p:txBody>
      </p:sp>
      <p:sp>
        <p:nvSpPr>
          <p:cNvPr id="13" name="Rectangle 5"/>
          <p:cNvSpPr>
            <a:spLocks noChangeArrowheads="1"/>
          </p:cNvSpPr>
          <p:nvPr/>
        </p:nvSpPr>
        <p:spPr bwMode="auto">
          <a:xfrm>
            <a:off x="3347864" y="2114197"/>
            <a:ext cx="495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Courier New" panose="02070309020205020404" pitchFamily="49" charset="0"/>
                <a:ea typeface="幼圆" panose="02010509060101010101" pitchFamily="49" charset="-122"/>
              </a:defRPr>
            </a:lvl1pPr>
            <a:lvl2pPr marL="742950" indent="-285750" eaLnBrk="0" hangingPunct="0">
              <a:defRPr kumimoji="1" sz="2400">
                <a:solidFill>
                  <a:schemeClr val="tx1"/>
                </a:solidFill>
                <a:latin typeface="Courier New" panose="02070309020205020404" pitchFamily="49" charset="0"/>
                <a:ea typeface="幼圆" panose="02010509060101010101" pitchFamily="49" charset="-122"/>
              </a:defRPr>
            </a:lvl2pPr>
            <a:lvl3pPr marL="1143000" indent="-228600" eaLnBrk="0" hangingPunct="0">
              <a:defRPr kumimoji="1" sz="2400">
                <a:solidFill>
                  <a:schemeClr val="tx1"/>
                </a:solidFill>
                <a:latin typeface="Courier New" panose="02070309020205020404" pitchFamily="49" charset="0"/>
                <a:ea typeface="幼圆" panose="02010509060101010101" pitchFamily="49" charset="-122"/>
              </a:defRPr>
            </a:lvl3pPr>
            <a:lvl4pPr marL="1600200" indent="-228600" eaLnBrk="0" hangingPunct="0">
              <a:defRPr kumimoji="1" sz="2400">
                <a:solidFill>
                  <a:schemeClr val="tx1"/>
                </a:solidFill>
                <a:latin typeface="Courier New" panose="02070309020205020404" pitchFamily="49" charset="0"/>
                <a:ea typeface="幼圆" panose="02010509060101010101" pitchFamily="49" charset="-122"/>
              </a:defRPr>
            </a:lvl4pPr>
            <a:lvl5pPr marL="2057400" indent="-228600" eaLnBrk="0" hangingPunct="0">
              <a:defRPr kumimoji="1" sz="2400">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9pPr>
          </a:lstStyle>
          <a:p>
            <a:pPr eaLnBrk="1" hangingPunct="1">
              <a:spcBef>
                <a:spcPct val="50000"/>
              </a:spcBef>
            </a:pPr>
            <a:r>
              <a:rPr lang="zh-CN" altLang="en-US">
                <a:latin typeface="+mn-ea"/>
                <a:ea typeface="+mn-ea"/>
              </a:rPr>
              <a:t>返回值类型 函数名(形式参数表)</a:t>
            </a:r>
          </a:p>
        </p:txBody>
      </p:sp>
      <p:sp>
        <p:nvSpPr>
          <p:cNvPr id="14" name="Line 6"/>
          <p:cNvSpPr>
            <a:spLocks noChangeShapeType="1"/>
          </p:cNvSpPr>
          <p:nvPr/>
        </p:nvSpPr>
        <p:spPr bwMode="auto">
          <a:xfrm>
            <a:off x="2357264" y="2418997"/>
            <a:ext cx="914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ea"/>
            </a:endParaRPr>
          </a:p>
        </p:txBody>
      </p:sp>
      <p:sp>
        <p:nvSpPr>
          <p:cNvPr id="15" name="AutoShape 7"/>
          <p:cNvSpPr>
            <a:spLocks/>
          </p:cNvSpPr>
          <p:nvPr/>
        </p:nvSpPr>
        <p:spPr bwMode="auto">
          <a:xfrm>
            <a:off x="757064" y="2223735"/>
            <a:ext cx="152400" cy="914400"/>
          </a:xfrm>
          <a:prstGeom prst="leftBrace">
            <a:avLst>
              <a:gd name="adj1" fmla="val 50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Courier New" panose="02070309020205020404" pitchFamily="49" charset="0"/>
                <a:ea typeface="幼圆" panose="02010509060101010101" pitchFamily="49" charset="-122"/>
              </a:defRPr>
            </a:lvl1pPr>
            <a:lvl2pPr marL="742950" indent="-285750" eaLnBrk="0" hangingPunct="0">
              <a:defRPr kumimoji="1" sz="2400">
                <a:solidFill>
                  <a:schemeClr val="tx1"/>
                </a:solidFill>
                <a:latin typeface="Courier New" panose="02070309020205020404" pitchFamily="49" charset="0"/>
                <a:ea typeface="幼圆" panose="02010509060101010101" pitchFamily="49" charset="-122"/>
              </a:defRPr>
            </a:lvl2pPr>
            <a:lvl3pPr marL="1143000" indent="-228600" eaLnBrk="0" hangingPunct="0">
              <a:defRPr kumimoji="1" sz="2400">
                <a:solidFill>
                  <a:schemeClr val="tx1"/>
                </a:solidFill>
                <a:latin typeface="Courier New" panose="02070309020205020404" pitchFamily="49" charset="0"/>
                <a:ea typeface="幼圆" panose="02010509060101010101" pitchFamily="49" charset="-122"/>
              </a:defRPr>
            </a:lvl3pPr>
            <a:lvl4pPr marL="1600200" indent="-228600" eaLnBrk="0" hangingPunct="0">
              <a:defRPr kumimoji="1" sz="2400">
                <a:solidFill>
                  <a:schemeClr val="tx1"/>
                </a:solidFill>
                <a:latin typeface="Courier New" panose="02070309020205020404" pitchFamily="49" charset="0"/>
                <a:ea typeface="幼圆" panose="02010509060101010101" pitchFamily="49" charset="-122"/>
              </a:defRPr>
            </a:lvl4pPr>
            <a:lvl5pPr marL="2057400" indent="-228600" eaLnBrk="0" hangingPunct="0">
              <a:defRPr kumimoji="1" sz="2400">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9pPr>
          </a:lstStyle>
          <a:p>
            <a:pPr eaLnBrk="1" hangingPunct="1"/>
            <a:endParaRPr lang="zh-CN" altLang="en-US">
              <a:latin typeface="+mn-ea"/>
              <a:ea typeface="+mn-ea"/>
            </a:endParaRPr>
          </a:p>
        </p:txBody>
      </p:sp>
      <p:sp>
        <p:nvSpPr>
          <p:cNvPr id="16" name="AutoShape 8"/>
          <p:cNvSpPr>
            <a:spLocks/>
          </p:cNvSpPr>
          <p:nvPr/>
        </p:nvSpPr>
        <p:spPr bwMode="auto">
          <a:xfrm>
            <a:off x="2096914" y="2801585"/>
            <a:ext cx="228600" cy="685800"/>
          </a:xfrm>
          <a:prstGeom prst="leftBrace">
            <a:avLst>
              <a:gd name="adj1" fmla="val 25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Courier New" panose="02070309020205020404" pitchFamily="49" charset="0"/>
                <a:ea typeface="幼圆" panose="02010509060101010101" pitchFamily="49" charset="-122"/>
              </a:defRPr>
            </a:lvl1pPr>
            <a:lvl2pPr marL="742950" indent="-285750" eaLnBrk="0" hangingPunct="0">
              <a:defRPr kumimoji="1" sz="2400">
                <a:solidFill>
                  <a:schemeClr val="tx1"/>
                </a:solidFill>
                <a:latin typeface="Courier New" panose="02070309020205020404" pitchFamily="49" charset="0"/>
                <a:ea typeface="幼圆" panose="02010509060101010101" pitchFamily="49" charset="-122"/>
              </a:defRPr>
            </a:lvl2pPr>
            <a:lvl3pPr marL="1143000" indent="-228600" eaLnBrk="0" hangingPunct="0">
              <a:defRPr kumimoji="1" sz="2400">
                <a:solidFill>
                  <a:schemeClr val="tx1"/>
                </a:solidFill>
                <a:latin typeface="Courier New" panose="02070309020205020404" pitchFamily="49" charset="0"/>
                <a:ea typeface="幼圆" panose="02010509060101010101" pitchFamily="49" charset="-122"/>
              </a:defRPr>
            </a:lvl3pPr>
            <a:lvl4pPr marL="1600200" indent="-228600" eaLnBrk="0" hangingPunct="0">
              <a:defRPr kumimoji="1" sz="2400">
                <a:solidFill>
                  <a:schemeClr val="tx1"/>
                </a:solidFill>
                <a:latin typeface="Courier New" panose="02070309020205020404" pitchFamily="49" charset="0"/>
                <a:ea typeface="幼圆" panose="02010509060101010101" pitchFamily="49" charset="-122"/>
              </a:defRPr>
            </a:lvl4pPr>
            <a:lvl5pPr marL="2057400" indent="-228600" eaLnBrk="0" hangingPunct="0">
              <a:defRPr kumimoji="1" sz="2400">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9pPr>
          </a:lstStyle>
          <a:p>
            <a:pPr algn="ctr" eaLnBrk="1" hangingPunct="1"/>
            <a:endParaRPr lang="zh-CN" altLang="en-US">
              <a:latin typeface="+mn-ea"/>
              <a:ea typeface="+mn-ea"/>
            </a:endParaRPr>
          </a:p>
        </p:txBody>
      </p:sp>
      <p:sp>
        <p:nvSpPr>
          <p:cNvPr id="17" name="Rectangle 9"/>
          <p:cNvSpPr>
            <a:spLocks noChangeArrowheads="1"/>
          </p:cNvSpPr>
          <p:nvPr/>
        </p:nvSpPr>
        <p:spPr bwMode="auto">
          <a:xfrm>
            <a:off x="2401714" y="2571397"/>
            <a:ext cx="264687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Courier New" panose="02070309020205020404" pitchFamily="49" charset="0"/>
                <a:ea typeface="幼圆" panose="02010509060101010101" pitchFamily="49" charset="-122"/>
              </a:defRPr>
            </a:lvl1pPr>
            <a:lvl2pPr marL="742950" indent="-285750" eaLnBrk="0" hangingPunct="0">
              <a:defRPr kumimoji="1" sz="2400">
                <a:solidFill>
                  <a:schemeClr val="tx1"/>
                </a:solidFill>
                <a:latin typeface="Courier New" panose="02070309020205020404" pitchFamily="49" charset="0"/>
                <a:ea typeface="幼圆" panose="02010509060101010101" pitchFamily="49" charset="-122"/>
              </a:defRPr>
            </a:lvl2pPr>
            <a:lvl3pPr marL="1143000" indent="-228600" eaLnBrk="0" hangingPunct="0">
              <a:defRPr kumimoji="1" sz="2400">
                <a:solidFill>
                  <a:schemeClr val="tx1"/>
                </a:solidFill>
                <a:latin typeface="Courier New" panose="02070309020205020404" pitchFamily="49" charset="0"/>
                <a:ea typeface="幼圆" panose="02010509060101010101" pitchFamily="49" charset="-122"/>
              </a:defRPr>
            </a:lvl3pPr>
            <a:lvl4pPr marL="1600200" indent="-228600" eaLnBrk="0" hangingPunct="0">
              <a:defRPr kumimoji="1" sz="2400">
                <a:solidFill>
                  <a:schemeClr val="tx1"/>
                </a:solidFill>
                <a:latin typeface="Courier New" panose="02070309020205020404" pitchFamily="49" charset="0"/>
                <a:ea typeface="幼圆" panose="02010509060101010101" pitchFamily="49" charset="-122"/>
              </a:defRPr>
            </a:lvl4pPr>
            <a:lvl5pPr marL="2057400" indent="-228600" eaLnBrk="0" hangingPunct="0">
              <a:defRPr kumimoji="1" sz="2400">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9pPr>
          </a:lstStyle>
          <a:p>
            <a:pPr eaLnBrk="1" hangingPunct="1"/>
            <a:r>
              <a:rPr lang="zh-CN" altLang="en-US">
                <a:latin typeface="+mn-ea"/>
                <a:ea typeface="+mn-ea"/>
              </a:rPr>
              <a:t>局部变量声明部分</a:t>
            </a:r>
            <a:br>
              <a:rPr lang="zh-CN" altLang="en-US">
                <a:latin typeface="+mn-ea"/>
                <a:ea typeface="+mn-ea"/>
              </a:rPr>
            </a:br>
            <a:endParaRPr lang="zh-CN" altLang="en-US">
              <a:latin typeface="+mn-ea"/>
              <a:ea typeface="+mn-ea"/>
            </a:endParaRPr>
          </a:p>
          <a:p>
            <a:pPr eaLnBrk="1" hangingPunct="1"/>
            <a:r>
              <a:rPr lang="zh-CN" altLang="en-US">
                <a:latin typeface="+mn-ea"/>
                <a:ea typeface="+mn-ea"/>
              </a:rPr>
              <a:t>执行部分</a:t>
            </a:r>
          </a:p>
        </p:txBody>
      </p:sp>
      <p:sp>
        <p:nvSpPr>
          <p:cNvPr id="18" name="Text Box 10"/>
          <p:cNvSpPr txBox="1">
            <a:spLocks noChangeArrowheads="1"/>
          </p:cNvSpPr>
          <p:nvPr/>
        </p:nvSpPr>
        <p:spPr bwMode="auto">
          <a:xfrm>
            <a:off x="840160" y="3976320"/>
            <a:ext cx="6921504" cy="1938992"/>
          </a:xfrm>
          <a:prstGeom prst="rect">
            <a:avLst/>
          </a:prstGeom>
          <a:ln w="31750">
            <a:solidFill>
              <a:srgbClr val="0000CC"/>
            </a:solid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defRPr kumimoji="1" sz="2400">
                <a:solidFill>
                  <a:schemeClr val="tx1"/>
                </a:solidFill>
                <a:latin typeface="Courier New" panose="02070309020205020404" pitchFamily="49" charset="0"/>
                <a:ea typeface="幼圆" panose="02010509060101010101" pitchFamily="49" charset="-122"/>
              </a:defRPr>
            </a:lvl1pPr>
            <a:lvl2pPr marL="742950" indent="-285750" eaLnBrk="0" hangingPunct="0">
              <a:defRPr kumimoji="1" sz="2400">
                <a:solidFill>
                  <a:schemeClr val="tx1"/>
                </a:solidFill>
                <a:latin typeface="Courier New" panose="02070309020205020404" pitchFamily="49" charset="0"/>
                <a:ea typeface="幼圆" panose="02010509060101010101" pitchFamily="49" charset="-122"/>
              </a:defRPr>
            </a:lvl2pPr>
            <a:lvl3pPr marL="1143000" indent="-228600" eaLnBrk="0" hangingPunct="0">
              <a:defRPr kumimoji="1" sz="2400">
                <a:solidFill>
                  <a:schemeClr val="tx1"/>
                </a:solidFill>
                <a:latin typeface="Courier New" panose="02070309020205020404" pitchFamily="49" charset="0"/>
                <a:ea typeface="幼圆" panose="02010509060101010101" pitchFamily="49" charset="-122"/>
              </a:defRPr>
            </a:lvl3pPr>
            <a:lvl4pPr marL="1600200" indent="-228600" eaLnBrk="0" hangingPunct="0">
              <a:defRPr kumimoji="1" sz="2400">
                <a:solidFill>
                  <a:schemeClr val="tx1"/>
                </a:solidFill>
                <a:latin typeface="Courier New" panose="02070309020205020404" pitchFamily="49" charset="0"/>
                <a:ea typeface="幼圆" panose="02010509060101010101" pitchFamily="49" charset="-122"/>
              </a:defRPr>
            </a:lvl4pPr>
            <a:lvl5pPr marL="2057400" indent="-228600" eaLnBrk="0" hangingPunct="0">
              <a:defRPr kumimoji="1" sz="2400">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9pPr>
          </a:lstStyle>
          <a:p>
            <a:pPr eaLnBrk="1" hangingPunct="1">
              <a:spcBef>
                <a:spcPct val="50000"/>
              </a:spcBef>
            </a:pPr>
            <a:r>
              <a:rPr lang="zh-CN" altLang="en-US" dirty="0">
                <a:solidFill>
                  <a:srgbClr val="FF0000"/>
                </a:solidFill>
                <a:latin typeface="+mn-ea"/>
                <a:ea typeface="+mn-ea"/>
              </a:rPr>
              <a:t>返回值类型 函数名(形式参数表)</a:t>
            </a:r>
            <a:br>
              <a:rPr lang="zh-CN" altLang="en-US" dirty="0">
                <a:solidFill>
                  <a:srgbClr val="FF0000"/>
                </a:solidFill>
                <a:latin typeface="+mn-ea"/>
                <a:ea typeface="+mn-ea"/>
              </a:rPr>
            </a:br>
            <a:r>
              <a:rPr lang="zh-CN" altLang="en-US" dirty="0">
                <a:solidFill>
                  <a:srgbClr val="FF0000"/>
                </a:solidFill>
                <a:latin typeface="+mn-ea"/>
                <a:ea typeface="+mn-ea"/>
              </a:rPr>
              <a:t>{</a:t>
            </a:r>
            <a:br>
              <a:rPr lang="zh-CN" altLang="en-US" dirty="0">
                <a:solidFill>
                  <a:srgbClr val="FF0000"/>
                </a:solidFill>
                <a:latin typeface="+mn-ea"/>
                <a:ea typeface="+mn-ea"/>
              </a:rPr>
            </a:br>
            <a:r>
              <a:rPr lang="zh-CN" altLang="en-US" dirty="0">
                <a:solidFill>
                  <a:srgbClr val="FF0000"/>
                </a:solidFill>
                <a:latin typeface="+mn-ea"/>
                <a:ea typeface="+mn-ea"/>
              </a:rPr>
              <a:t>  （局部变量）声明部分</a:t>
            </a:r>
          </a:p>
          <a:p>
            <a:pPr eaLnBrk="1" hangingPunct="1"/>
            <a:r>
              <a:rPr lang="zh-CN" altLang="en-US" dirty="0">
                <a:solidFill>
                  <a:srgbClr val="FF0000"/>
                </a:solidFill>
                <a:latin typeface="+mn-ea"/>
                <a:ea typeface="+mn-ea"/>
              </a:rPr>
              <a:t>    执行部分（语句）</a:t>
            </a:r>
            <a:br>
              <a:rPr lang="zh-CN" altLang="en-US" dirty="0">
                <a:solidFill>
                  <a:srgbClr val="FF0000"/>
                </a:solidFill>
                <a:latin typeface="+mn-ea"/>
                <a:ea typeface="+mn-ea"/>
              </a:rPr>
            </a:br>
            <a:r>
              <a:rPr lang="zh-CN" altLang="en-US" dirty="0">
                <a:solidFill>
                  <a:srgbClr val="FF0000"/>
                </a:solidFill>
                <a:latin typeface="+mn-ea"/>
                <a:ea typeface="+mn-ea"/>
              </a:rPr>
              <a:t>}</a:t>
            </a:r>
          </a:p>
        </p:txBody>
      </p:sp>
    </p:spTree>
    <p:extLst>
      <p:ext uri="{BB962C8B-B14F-4D97-AF65-F5344CB8AC3E}">
        <p14:creationId xmlns:p14="http://schemas.microsoft.com/office/powerpoint/2010/main" val="2398760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683568" y="625550"/>
            <a:ext cx="8136904" cy="2077492"/>
          </a:xfrm>
          <a:prstGeom prst="rect">
            <a:avLst/>
          </a:prstGeom>
          <a:ln w="31750">
            <a:solidFill>
              <a:srgbClr val="0000CC"/>
            </a:solidFill>
          </a:ln>
        </p:spPr>
        <p:style>
          <a:lnRef idx="2">
            <a:schemeClr val="dk1"/>
          </a:lnRef>
          <a:fillRef idx="1">
            <a:schemeClr val="lt1"/>
          </a:fillRef>
          <a:effectRef idx="0">
            <a:schemeClr val="dk1"/>
          </a:effectRef>
          <a:fontRef idx="minor">
            <a:schemeClr val="dk1"/>
          </a:fontRef>
        </p:style>
        <p:txBody>
          <a:bodyPr wrap="square">
            <a:spAutoFit/>
          </a:bodyPr>
          <a:lstStyle>
            <a:lvl1pPr marL="457200" indent="-457200" eaLnBrk="0" hangingPunct="0">
              <a:defRPr kumimoji="1" sz="2400">
                <a:solidFill>
                  <a:schemeClr val="tx1"/>
                </a:solidFill>
                <a:latin typeface="Courier New" panose="02070309020205020404" pitchFamily="49" charset="0"/>
                <a:ea typeface="幼圆" panose="02010509060101010101" pitchFamily="49" charset="-122"/>
              </a:defRPr>
            </a:lvl1pPr>
            <a:lvl2pPr marL="742950" indent="-285750" eaLnBrk="0" hangingPunct="0">
              <a:defRPr kumimoji="1" sz="2400">
                <a:solidFill>
                  <a:schemeClr val="tx1"/>
                </a:solidFill>
                <a:latin typeface="Courier New" panose="02070309020205020404" pitchFamily="49" charset="0"/>
                <a:ea typeface="幼圆" panose="02010509060101010101" pitchFamily="49" charset="-122"/>
              </a:defRPr>
            </a:lvl2pPr>
            <a:lvl3pPr marL="1143000" indent="-228600" eaLnBrk="0" hangingPunct="0">
              <a:defRPr kumimoji="1" sz="2400">
                <a:solidFill>
                  <a:schemeClr val="tx1"/>
                </a:solidFill>
                <a:latin typeface="Courier New" panose="02070309020205020404" pitchFamily="49" charset="0"/>
                <a:ea typeface="幼圆" panose="02010509060101010101" pitchFamily="49" charset="-122"/>
              </a:defRPr>
            </a:lvl3pPr>
            <a:lvl4pPr marL="1600200" indent="-228600" eaLnBrk="0" hangingPunct="0">
              <a:defRPr kumimoji="1" sz="2400">
                <a:solidFill>
                  <a:schemeClr val="tx1"/>
                </a:solidFill>
                <a:latin typeface="Courier New" panose="02070309020205020404" pitchFamily="49" charset="0"/>
                <a:ea typeface="幼圆" panose="02010509060101010101" pitchFamily="49" charset="-122"/>
              </a:defRPr>
            </a:lvl4pPr>
            <a:lvl5pPr marL="2057400" indent="-228600" eaLnBrk="0" hangingPunct="0">
              <a:defRPr kumimoji="1" sz="2400">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9pPr>
          </a:lstStyle>
          <a:p>
            <a:pPr marL="0" indent="0" eaLnBrk="1" hangingPunct="1">
              <a:buClr>
                <a:srgbClr val="FF0000"/>
              </a:buClr>
            </a:pPr>
            <a:r>
              <a:rPr lang="zh-CN" altLang="en-US" sz="2800" b="1" dirty="0">
                <a:solidFill>
                  <a:srgbClr val="0000CC"/>
                </a:solidFill>
                <a:latin typeface="+mn-ea"/>
                <a:ea typeface="+mn-ea"/>
              </a:rPr>
              <a:t>函数头部</a:t>
            </a:r>
            <a:endParaRPr lang="en-US" altLang="zh-CN" sz="2800" b="1" dirty="0">
              <a:solidFill>
                <a:srgbClr val="0000CC"/>
              </a:solidFill>
              <a:latin typeface="+mn-ea"/>
              <a:ea typeface="+mn-ea"/>
            </a:endParaRPr>
          </a:p>
          <a:p>
            <a:pPr marL="342900" indent="-342900" eaLnBrk="1" hangingPunct="1">
              <a:buClr>
                <a:srgbClr val="FF0000"/>
              </a:buClr>
              <a:buFont typeface="Wingdings" panose="05000000000000000000" pitchFamily="2" charset="2"/>
              <a:buChar char="p"/>
            </a:pPr>
            <a:r>
              <a:rPr lang="zh-CN" altLang="en-US" b="1" dirty="0">
                <a:solidFill>
                  <a:srgbClr val="FF0000"/>
                </a:solidFill>
                <a:latin typeface="+mn-ea"/>
                <a:ea typeface="+mn-ea"/>
              </a:rPr>
              <a:t>返回值类型</a:t>
            </a:r>
            <a:r>
              <a:rPr lang="zh-CN" altLang="en-US" dirty="0">
                <a:solidFill>
                  <a:srgbClr val="FF0000"/>
                </a:solidFill>
                <a:latin typeface="+mn-ea"/>
                <a:ea typeface="+mn-ea"/>
              </a:rPr>
              <a:t>：</a:t>
            </a:r>
            <a:r>
              <a:rPr lang="zh-CN" altLang="en-US" dirty="0">
                <a:latin typeface="+mn-ea"/>
                <a:ea typeface="+mn-ea"/>
              </a:rPr>
              <a:t>描述在函数执行完毕时返回什么类型的值。</a:t>
            </a:r>
          </a:p>
          <a:p>
            <a:pPr marL="342900" indent="-342900" eaLnBrk="1" hangingPunct="1">
              <a:buClr>
                <a:srgbClr val="FF0000"/>
              </a:buClr>
              <a:buFont typeface="Wingdings" panose="05000000000000000000" pitchFamily="2" charset="2"/>
              <a:buChar char="p"/>
            </a:pPr>
            <a:r>
              <a:rPr lang="zh-CN" altLang="en-US" b="1" dirty="0">
                <a:solidFill>
                  <a:srgbClr val="FF0000"/>
                </a:solidFill>
                <a:latin typeface="+mn-ea"/>
                <a:ea typeface="+mn-ea"/>
              </a:rPr>
              <a:t>函数名</a:t>
            </a:r>
            <a:r>
              <a:rPr lang="zh-CN" altLang="en-US" dirty="0">
                <a:solidFill>
                  <a:srgbClr val="FF0000"/>
                </a:solidFill>
                <a:latin typeface="+mn-ea"/>
                <a:ea typeface="+mn-ea"/>
              </a:rPr>
              <a:t>：</a:t>
            </a:r>
            <a:r>
              <a:rPr lang="zh-CN" altLang="en-US" dirty="0">
                <a:latin typeface="+mn-ea"/>
                <a:ea typeface="+mn-ea"/>
              </a:rPr>
              <a:t>用一个标识符表示，作为这个函数的唯一标识。</a:t>
            </a:r>
          </a:p>
          <a:p>
            <a:pPr marL="342900" indent="-342900" eaLnBrk="1" hangingPunct="1">
              <a:buClr>
                <a:srgbClr val="FF0000"/>
              </a:buClr>
              <a:buFont typeface="Wingdings" panose="05000000000000000000" pitchFamily="2" charset="2"/>
              <a:buChar char="p"/>
            </a:pPr>
            <a:r>
              <a:rPr lang="zh-CN" altLang="en-US" b="1" dirty="0">
                <a:solidFill>
                  <a:srgbClr val="FF0000"/>
                </a:solidFill>
                <a:latin typeface="+mn-ea"/>
                <a:ea typeface="+mn-ea"/>
              </a:rPr>
              <a:t>参数表 ：</a:t>
            </a:r>
            <a:r>
              <a:rPr lang="zh-CN" altLang="en-US" dirty="0">
                <a:latin typeface="+mn-ea"/>
                <a:ea typeface="+mn-ea"/>
              </a:rPr>
              <a:t>描述函数的参数个数和各个参数的类型。</a:t>
            </a:r>
            <a:endParaRPr lang="en-US" altLang="zh-CN" dirty="0">
              <a:latin typeface="+mn-ea"/>
              <a:ea typeface="+mn-ea"/>
            </a:endParaRPr>
          </a:p>
          <a:p>
            <a:pPr marL="0" indent="0" eaLnBrk="1" hangingPunct="1">
              <a:spcBef>
                <a:spcPts val="600"/>
              </a:spcBef>
              <a:spcAft>
                <a:spcPts val="600"/>
              </a:spcAft>
              <a:buClr>
                <a:srgbClr val="FF0000"/>
              </a:buClr>
            </a:pPr>
            <a:endParaRPr lang="en-US" altLang="zh-CN" dirty="0">
              <a:latin typeface="+mn-ea"/>
              <a:ea typeface="+mn-ea"/>
            </a:endParaRPr>
          </a:p>
        </p:txBody>
      </p:sp>
      <p:sp>
        <p:nvSpPr>
          <p:cNvPr id="7" name="Rectangle 3"/>
          <p:cNvSpPr txBox="1">
            <a:spLocks noChangeArrowheads="1"/>
          </p:cNvSpPr>
          <p:nvPr/>
        </p:nvSpPr>
        <p:spPr>
          <a:xfrm>
            <a:off x="683568" y="260648"/>
            <a:ext cx="7793037" cy="1143000"/>
          </a:xfrm>
          <a:prstGeom prst="rect">
            <a:avLst/>
          </a:prstGeom>
        </p:spPr>
        <p:txBody>
          <a:bodyPr vert="horz" anchor="b" anchorCtr="0">
            <a:normAutofit/>
          </a:bodyPr>
          <a:lstStyle>
            <a:lvl1pPr algn="l" rtl="0" eaLnBrk="1" latinLnBrk="0" hangingPunct="1">
              <a:spcBef>
                <a:spcPct val="0"/>
              </a:spcBef>
              <a:buNone/>
              <a:defRPr kumimoji="0" sz="3200" b="1" kern="1200">
                <a:solidFill>
                  <a:srgbClr val="0070C0"/>
                </a:solidFill>
                <a:effectLst>
                  <a:outerShdw blurRad="38100" dist="38100" dir="2700000" algn="tl">
                    <a:srgbClr val="000000">
                      <a:alpha val="43137"/>
                    </a:srgbClr>
                  </a:outerShdw>
                </a:effectLst>
                <a:latin typeface="+mj-lt"/>
                <a:ea typeface="+mj-ea"/>
                <a:cs typeface="+mj-cs"/>
              </a:defRPr>
            </a:lvl1pPr>
          </a:lstStyle>
          <a:p>
            <a:endParaRPr lang="zh-CN" altLang="en-US" sz="3600" dirty="0">
              <a:solidFill>
                <a:srgbClr val="0000CC"/>
              </a:solidFill>
              <a:latin typeface="+mn-ea"/>
              <a:ea typeface="+mn-ea"/>
            </a:endParaRPr>
          </a:p>
        </p:txBody>
      </p:sp>
      <p:sp>
        <p:nvSpPr>
          <p:cNvPr id="9" name="Rectangle 5"/>
          <p:cNvSpPr>
            <a:spLocks noChangeArrowheads="1"/>
          </p:cNvSpPr>
          <p:nvPr/>
        </p:nvSpPr>
        <p:spPr bwMode="auto">
          <a:xfrm>
            <a:off x="2051720" y="2060848"/>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Courier New" panose="02070309020205020404" pitchFamily="49" charset="0"/>
                <a:ea typeface="幼圆" panose="02010509060101010101" pitchFamily="49" charset="-122"/>
              </a:defRPr>
            </a:lvl1pPr>
            <a:lvl2pPr marL="914400" indent="-457200" eaLnBrk="0" hangingPunct="0">
              <a:defRPr kumimoji="1" sz="2400">
                <a:solidFill>
                  <a:schemeClr val="tx1"/>
                </a:solidFill>
                <a:latin typeface="Courier New" panose="02070309020205020404" pitchFamily="49" charset="0"/>
                <a:ea typeface="幼圆" panose="02010509060101010101" pitchFamily="49" charset="-122"/>
              </a:defRPr>
            </a:lvl2pPr>
            <a:lvl3pPr marL="1143000" indent="-228600" eaLnBrk="0" hangingPunct="0">
              <a:defRPr kumimoji="1" sz="2400">
                <a:solidFill>
                  <a:schemeClr val="tx1"/>
                </a:solidFill>
                <a:latin typeface="Courier New" panose="02070309020205020404" pitchFamily="49" charset="0"/>
                <a:ea typeface="幼圆" panose="02010509060101010101" pitchFamily="49" charset="-122"/>
              </a:defRPr>
            </a:lvl3pPr>
            <a:lvl4pPr marL="1600200" indent="-228600" eaLnBrk="0" hangingPunct="0">
              <a:defRPr kumimoji="1" sz="2400">
                <a:solidFill>
                  <a:schemeClr val="tx1"/>
                </a:solidFill>
                <a:latin typeface="Courier New" panose="02070309020205020404" pitchFamily="49" charset="0"/>
                <a:ea typeface="幼圆" panose="02010509060101010101" pitchFamily="49" charset="-122"/>
              </a:defRPr>
            </a:lvl4pPr>
            <a:lvl5pPr marL="2057400" indent="-228600" eaLnBrk="0" hangingPunct="0">
              <a:defRPr kumimoji="1" sz="2400">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9pPr>
          </a:lstStyle>
          <a:p>
            <a:pPr lvl="1" eaLnBrk="1" hangingPunct="1">
              <a:buClr>
                <a:schemeClr val="hlink"/>
              </a:buClr>
              <a:buFont typeface="Wingdings" panose="05000000000000000000" pitchFamily="2" charset="2"/>
              <a:buNone/>
            </a:pPr>
            <a:r>
              <a:rPr lang="en-US" altLang="zh-CN" dirty="0">
                <a:solidFill>
                  <a:srgbClr val="0000CC"/>
                </a:solidFill>
                <a:latin typeface="+mn-ea"/>
                <a:ea typeface="+mn-ea"/>
              </a:rPr>
              <a:t>double</a:t>
            </a:r>
            <a:r>
              <a:rPr lang="en-US" altLang="zh-CN" dirty="0">
                <a:latin typeface="+mn-ea"/>
                <a:ea typeface="+mn-ea"/>
              </a:rPr>
              <a:t> </a:t>
            </a:r>
            <a:r>
              <a:rPr lang="en-US" altLang="zh-CN" dirty="0" err="1">
                <a:solidFill>
                  <a:srgbClr val="FF0000"/>
                </a:solidFill>
                <a:latin typeface="+mn-ea"/>
                <a:ea typeface="+mn-ea"/>
              </a:rPr>
              <a:t>c_area</a:t>
            </a:r>
            <a:r>
              <a:rPr lang="en-US" altLang="zh-CN" dirty="0">
                <a:solidFill>
                  <a:srgbClr val="7030A0"/>
                </a:solidFill>
                <a:latin typeface="+mn-ea"/>
                <a:ea typeface="+mn-ea"/>
              </a:rPr>
              <a:t>(double r)</a:t>
            </a:r>
            <a:endParaRPr lang="zh-CN" altLang="en-US" dirty="0">
              <a:solidFill>
                <a:srgbClr val="7030A0"/>
              </a:solidFill>
              <a:latin typeface="+mn-ea"/>
              <a:ea typeface="+mn-ea"/>
            </a:endParaRPr>
          </a:p>
        </p:txBody>
      </p:sp>
      <p:sp>
        <p:nvSpPr>
          <p:cNvPr id="10"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
        <p:nvSpPr>
          <p:cNvPr id="11" name="Rectangle 2"/>
          <p:cNvSpPr>
            <a:spLocks noChangeArrowheads="1"/>
          </p:cNvSpPr>
          <p:nvPr/>
        </p:nvSpPr>
        <p:spPr bwMode="auto">
          <a:xfrm>
            <a:off x="683568" y="3151192"/>
            <a:ext cx="8136904" cy="2739211"/>
          </a:xfrm>
          <a:prstGeom prst="rect">
            <a:avLst/>
          </a:prstGeom>
          <a:ln w="31750">
            <a:solidFill>
              <a:srgbClr val="0000CC"/>
            </a:solidFill>
          </a:ln>
        </p:spPr>
        <p:style>
          <a:lnRef idx="2">
            <a:schemeClr val="dk1"/>
          </a:lnRef>
          <a:fillRef idx="1">
            <a:schemeClr val="lt1"/>
          </a:fillRef>
          <a:effectRef idx="0">
            <a:schemeClr val="dk1"/>
          </a:effectRef>
          <a:fontRef idx="minor">
            <a:schemeClr val="dk1"/>
          </a:fontRef>
        </p:style>
        <p:txBody>
          <a:bodyPr wrap="square">
            <a:spAutoFit/>
          </a:bodyPr>
          <a:lstStyle>
            <a:lvl1pPr marL="457200" indent="-457200" eaLnBrk="0" hangingPunct="0">
              <a:defRPr kumimoji="1" sz="2400">
                <a:solidFill>
                  <a:schemeClr val="tx1"/>
                </a:solidFill>
                <a:latin typeface="Courier New" panose="02070309020205020404" pitchFamily="49" charset="0"/>
                <a:ea typeface="幼圆" panose="02010509060101010101" pitchFamily="49" charset="-122"/>
              </a:defRPr>
            </a:lvl1pPr>
            <a:lvl2pPr marL="742950" indent="-285750" eaLnBrk="0" hangingPunct="0">
              <a:defRPr kumimoji="1" sz="2400">
                <a:solidFill>
                  <a:schemeClr val="tx1"/>
                </a:solidFill>
                <a:latin typeface="Courier New" panose="02070309020205020404" pitchFamily="49" charset="0"/>
                <a:ea typeface="幼圆" panose="02010509060101010101" pitchFamily="49" charset="-122"/>
              </a:defRPr>
            </a:lvl2pPr>
            <a:lvl3pPr marL="1143000" indent="-228600" eaLnBrk="0" hangingPunct="0">
              <a:defRPr kumimoji="1" sz="2400">
                <a:solidFill>
                  <a:schemeClr val="tx1"/>
                </a:solidFill>
                <a:latin typeface="Courier New" panose="02070309020205020404" pitchFamily="49" charset="0"/>
                <a:ea typeface="幼圆" panose="02010509060101010101" pitchFamily="49" charset="-122"/>
              </a:defRPr>
            </a:lvl3pPr>
            <a:lvl4pPr marL="1600200" indent="-228600" eaLnBrk="0" hangingPunct="0">
              <a:defRPr kumimoji="1" sz="2400">
                <a:solidFill>
                  <a:schemeClr val="tx1"/>
                </a:solidFill>
                <a:latin typeface="Courier New" panose="02070309020205020404" pitchFamily="49" charset="0"/>
                <a:ea typeface="幼圆" panose="02010509060101010101" pitchFamily="49" charset="-122"/>
              </a:defRPr>
            </a:lvl4pPr>
            <a:lvl5pPr marL="2057400" indent="-228600" eaLnBrk="0" hangingPunct="0">
              <a:defRPr kumimoji="1" sz="2400">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9pPr>
          </a:lstStyle>
          <a:p>
            <a:pPr marL="0" indent="0" eaLnBrk="1" hangingPunct="1">
              <a:buClr>
                <a:srgbClr val="FF0000"/>
              </a:buClr>
            </a:pPr>
            <a:r>
              <a:rPr lang="zh-CN" altLang="en-US" sz="2800" b="1" dirty="0">
                <a:solidFill>
                  <a:srgbClr val="0000CC"/>
                </a:solidFill>
                <a:latin typeface="+mn-ea"/>
                <a:ea typeface="+mn-ea"/>
              </a:rPr>
              <a:t>函数体</a:t>
            </a:r>
          </a:p>
          <a:p>
            <a:pPr marL="342900" indent="-342900" eaLnBrk="1" hangingPunct="1">
              <a:buClr>
                <a:srgbClr val="FF0000"/>
              </a:buClr>
              <a:buFont typeface="Wingdings" panose="05000000000000000000" pitchFamily="2" charset="2"/>
              <a:buChar char="p"/>
            </a:pPr>
            <a:r>
              <a:rPr lang="zh-CN" altLang="en-US" b="1" dirty="0">
                <a:solidFill>
                  <a:srgbClr val="FF0000"/>
                </a:solidFill>
                <a:latin typeface="+mn-ea"/>
                <a:ea typeface="+mn-ea"/>
              </a:rPr>
              <a:t>（局部变量）声明部分：</a:t>
            </a:r>
            <a:r>
              <a:rPr lang="zh-CN" altLang="en-US" dirty="0">
                <a:latin typeface="+mn-ea"/>
                <a:ea typeface="+mn-ea"/>
              </a:rPr>
              <a:t>在函数体里定义的变量被称为这个函数的“局部变量”。</a:t>
            </a:r>
          </a:p>
          <a:p>
            <a:pPr marL="628650" lvl="1" indent="-342900" eaLnBrk="1" hangingPunct="1">
              <a:buClr>
                <a:srgbClr val="FF0000"/>
              </a:buClr>
              <a:buFont typeface="Wingdings" panose="05000000000000000000" pitchFamily="2" charset="2"/>
              <a:buChar char="ü"/>
            </a:pPr>
            <a:r>
              <a:rPr lang="zh-CN" altLang="en-US" dirty="0">
                <a:latin typeface="+mn-ea"/>
                <a:ea typeface="+mn-ea"/>
              </a:rPr>
              <a:t>只能在本函数体里面使用，在函数外部是不可见的。</a:t>
            </a:r>
          </a:p>
          <a:p>
            <a:pPr marL="628650" lvl="1" indent="-342900" eaLnBrk="1" hangingPunct="1">
              <a:buClr>
                <a:srgbClr val="FF0000"/>
              </a:buClr>
              <a:buFont typeface="Wingdings" panose="05000000000000000000" pitchFamily="2" charset="2"/>
              <a:buChar char="ü"/>
            </a:pPr>
            <a:r>
              <a:rPr lang="zh-CN" altLang="en-US" dirty="0">
                <a:latin typeface="+mn-ea"/>
                <a:ea typeface="+mn-ea"/>
              </a:rPr>
              <a:t>参数表里定义的参数也被看作局部变量。</a:t>
            </a:r>
          </a:p>
          <a:p>
            <a:pPr marL="342900" indent="-342900" eaLnBrk="1" hangingPunct="1">
              <a:buClr>
                <a:srgbClr val="FF0000"/>
              </a:buClr>
              <a:buFont typeface="Wingdings" panose="05000000000000000000" pitchFamily="2" charset="2"/>
              <a:buChar char="p"/>
            </a:pPr>
            <a:r>
              <a:rPr lang="zh-CN" altLang="en-US" b="1" dirty="0">
                <a:solidFill>
                  <a:srgbClr val="FF0000"/>
                </a:solidFill>
                <a:latin typeface="+mn-ea"/>
                <a:ea typeface="+mn-ea"/>
              </a:rPr>
              <a:t>执行部分：</a:t>
            </a:r>
            <a:r>
              <a:rPr lang="zh-CN" altLang="en-US" dirty="0">
                <a:latin typeface="+mn-ea"/>
                <a:ea typeface="+mn-ea"/>
              </a:rPr>
              <a:t>语句序列。</a:t>
            </a:r>
            <a:endParaRPr lang="en-US" altLang="zh-CN" dirty="0">
              <a:latin typeface="+mn-ea"/>
              <a:ea typeface="+mn-ea"/>
            </a:endParaRPr>
          </a:p>
          <a:p>
            <a:pPr marL="342900" indent="-342900" eaLnBrk="1" hangingPunct="1">
              <a:buClr>
                <a:srgbClr val="FF0000"/>
              </a:buClr>
              <a:buFont typeface="Wingdings" panose="05000000000000000000" pitchFamily="2" charset="2"/>
              <a:buChar char="p"/>
            </a:pPr>
            <a:r>
              <a:rPr lang="en-US" altLang="zh-CN" b="1" dirty="0">
                <a:solidFill>
                  <a:srgbClr val="FF0000"/>
                </a:solidFill>
                <a:latin typeface="+mn-ea"/>
                <a:ea typeface="+mn-ea"/>
              </a:rPr>
              <a:t>return </a:t>
            </a:r>
            <a:r>
              <a:rPr lang="zh-CN" altLang="en-US" b="1" dirty="0">
                <a:solidFill>
                  <a:srgbClr val="FF0000"/>
                </a:solidFill>
                <a:latin typeface="+mn-ea"/>
                <a:ea typeface="+mn-ea"/>
              </a:rPr>
              <a:t>表达式：</a:t>
            </a:r>
            <a:r>
              <a:rPr lang="zh-CN" altLang="en-US" dirty="0">
                <a:latin typeface="+mn-ea"/>
                <a:ea typeface="+mn-ea"/>
              </a:rPr>
              <a:t>函数执行结束，返回表达式的值。</a:t>
            </a:r>
          </a:p>
        </p:txBody>
      </p:sp>
    </p:spTree>
    <p:extLst>
      <p:ext uri="{BB962C8B-B14F-4D97-AF65-F5344CB8AC3E}">
        <p14:creationId xmlns:p14="http://schemas.microsoft.com/office/powerpoint/2010/main" val="3994867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8" name="Rectangle 4"/>
          <p:cNvSpPr>
            <a:spLocks noChangeArrowheads="1"/>
          </p:cNvSpPr>
          <p:nvPr/>
        </p:nvSpPr>
        <p:spPr bwMode="auto">
          <a:xfrm>
            <a:off x="467543" y="890128"/>
            <a:ext cx="8038281" cy="229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457200" lvl="1" indent="0" eaLnBrk="1" hangingPunct="1">
              <a:spcBef>
                <a:spcPct val="20000"/>
              </a:spcBef>
              <a:buClr>
                <a:srgbClr val="339933"/>
              </a:buClr>
            </a:pPr>
            <a:r>
              <a:rPr lang="zh-CN" altLang="en-US" sz="2800" dirty="0">
                <a:solidFill>
                  <a:srgbClr val="0000CC"/>
                </a:solidFill>
                <a:latin typeface="+mn-ea"/>
                <a:ea typeface="+mn-ea"/>
              </a:rPr>
              <a:t>无参函数的定义形式</a:t>
            </a:r>
          </a:p>
          <a:p>
            <a:pPr marL="1257300" lvl="2" indent="-342900" eaLnBrk="1" hangingPunct="1">
              <a:spcBef>
                <a:spcPct val="20000"/>
              </a:spcBef>
              <a:buClr>
                <a:srgbClr val="FF3300"/>
              </a:buClr>
              <a:buFont typeface="Wingdings" panose="05000000000000000000" pitchFamily="2" charset="2"/>
              <a:buChar char="p"/>
            </a:pPr>
            <a:r>
              <a:rPr lang="zh-CN" altLang="en-US" sz="2400" dirty="0">
                <a:solidFill>
                  <a:schemeClr val="tx1"/>
                </a:solidFill>
                <a:latin typeface="+mn-ea"/>
                <a:ea typeface="+mn-ea"/>
              </a:rPr>
              <a:t>类型标识符：</a:t>
            </a:r>
          </a:p>
          <a:p>
            <a:pPr marL="1714500" lvl="3" indent="-342900" eaLnBrk="1" hangingPunct="1">
              <a:spcBef>
                <a:spcPct val="20000"/>
              </a:spcBef>
              <a:buClr>
                <a:srgbClr val="FF0000"/>
              </a:buClr>
              <a:buFont typeface="Wingdings" panose="05000000000000000000" pitchFamily="2" charset="2"/>
              <a:buChar char="ü"/>
            </a:pPr>
            <a:r>
              <a:rPr lang="zh-CN" altLang="en-US" sz="2400" dirty="0">
                <a:solidFill>
                  <a:schemeClr val="tx1"/>
                </a:solidFill>
                <a:latin typeface="+mn-ea"/>
                <a:ea typeface="+mn-ea"/>
              </a:rPr>
              <a:t>用于指定函数带回的值的类型，不写时为</a:t>
            </a:r>
            <a:r>
              <a:rPr lang="en-US" altLang="zh-CN" sz="2400" dirty="0" err="1">
                <a:solidFill>
                  <a:schemeClr val="tx1"/>
                </a:solidFill>
                <a:latin typeface="+mn-ea"/>
                <a:ea typeface="+mn-ea"/>
              </a:rPr>
              <a:t>int</a:t>
            </a:r>
            <a:r>
              <a:rPr lang="zh-CN" altLang="en-US" sz="2400" dirty="0">
                <a:solidFill>
                  <a:schemeClr val="tx1"/>
                </a:solidFill>
                <a:latin typeface="+mn-ea"/>
                <a:ea typeface="+mn-ea"/>
              </a:rPr>
              <a:t>型。</a:t>
            </a:r>
          </a:p>
          <a:p>
            <a:pPr marL="1714500" lvl="3" indent="-342900" eaLnBrk="1" hangingPunct="1">
              <a:spcBef>
                <a:spcPct val="20000"/>
              </a:spcBef>
              <a:buClr>
                <a:srgbClr val="FF0000"/>
              </a:buClr>
              <a:buFont typeface="Wingdings" panose="05000000000000000000" pitchFamily="2" charset="2"/>
              <a:buChar char="ü"/>
            </a:pPr>
            <a:r>
              <a:rPr lang="zh-CN" altLang="en-US" sz="2400" dirty="0">
                <a:solidFill>
                  <a:schemeClr val="tx1"/>
                </a:solidFill>
                <a:latin typeface="+mn-ea"/>
                <a:ea typeface="+mn-ea"/>
              </a:rPr>
              <a:t>不带回值时：</a:t>
            </a:r>
            <a:r>
              <a:rPr lang="en-US" altLang="zh-CN" sz="2400" dirty="0">
                <a:solidFill>
                  <a:srgbClr val="FF0000"/>
                </a:solidFill>
                <a:latin typeface="+mn-ea"/>
                <a:ea typeface="+mn-ea"/>
              </a:rPr>
              <a:t>void</a:t>
            </a:r>
            <a:r>
              <a:rPr lang="zh-CN" altLang="en-US" sz="2400" dirty="0">
                <a:solidFill>
                  <a:schemeClr val="tx1"/>
                </a:solidFill>
                <a:latin typeface="+mn-ea"/>
                <a:ea typeface="+mn-ea"/>
              </a:rPr>
              <a:t>。</a:t>
            </a:r>
          </a:p>
        </p:txBody>
      </p:sp>
      <p:sp>
        <p:nvSpPr>
          <p:cNvPr id="257032" name="Text Box 10"/>
          <p:cNvSpPr txBox="1">
            <a:spLocks noChangeArrowheads="1"/>
          </p:cNvSpPr>
          <p:nvPr/>
        </p:nvSpPr>
        <p:spPr bwMode="auto">
          <a:xfrm>
            <a:off x="4822825" y="3911600"/>
            <a:ext cx="3683000" cy="1590675"/>
          </a:xfrm>
          <a:prstGeom prst="rect">
            <a:avLst/>
          </a:prstGeom>
          <a:gradFill rotWithShape="0">
            <a:gsLst>
              <a:gs pos="0">
                <a:srgbClr val="FFEEFF"/>
              </a:gs>
              <a:gs pos="100000">
                <a:srgbClr val="FFCCFF"/>
              </a:gs>
            </a:gsLst>
            <a:path path="shape">
              <a:fillToRect l="50000" t="50000" r="50000" b="50000"/>
            </a:path>
          </a:gra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a:solidFill>
                  <a:schemeClr val="tx1"/>
                </a:solidFill>
                <a:latin typeface="+mn-ea"/>
                <a:ea typeface="+mn-ea"/>
              </a:rPr>
              <a:t>类型标识符     函数名</a:t>
            </a:r>
            <a:r>
              <a:rPr lang="zh-CN" altLang="en-US" sz="2400">
                <a:solidFill>
                  <a:srgbClr val="FF3300"/>
                </a:solidFill>
                <a:latin typeface="+mn-ea"/>
                <a:ea typeface="+mn-ea"/>
              </a:rPr>
              <a:t>（）</a:t>
            </a:r>
          </a:p>
          <a:p>
            <a:pPr>
              <a:spcBef>
                <a:spcPct val="0"/>
              </a:spcBef>
            </a:pPr>
            <a:r>
              <a:rPr lang="en-US" altLang="zh-CN" sz="2400">
                <a:solidFill>
                  <a:srgbClr val="FF3300"/>
                </a:solidFill>
                <a:latin typeface="+mn-ea"/>
                <a:ea typeface="+mn-ea"/>
              </a:rPr>
              <a:t>{ </a:t>
            </a:r>
            <a:r>
              <a:rPr lang="en-US" altLang="zh-CN" sz="2400">
                <a:solidFill>
                  <a:schemeClr val="tx1"/>
                </a:solidFill>
                <a:latin typeface="+mn-ea"/>
                <a:ea typeface="+mn-ea"/>
              </a:rPr>
              <a:t>   </a:t>
            </a:r>
            <a:r>
              <a:rPr lang="zh-CN" altLang="en-US" sz="2400">
                <a:solidFill>
                  <a:schemeClr val="tx1"/>
                </a:solidFill>
                <a:latin typeface="+mn-ea"/>
                <a:ea typeface="+mn-ea"/>
              </a:rPr>
              <a:t>说明部分</a:t>
            </a:r>
          </a:p>
          <a:p>
            <a:pPr>
              <a:spcBef>
                <a:spcPct val="0"/>
              </a:spcBef>
            </a:pPr>
            <a:r>
              <a:rPr lang="zh-CN" altLang="en-US" sz="2400">
                <a:solidFill>
                  <a:schemeClr val="tx1"/>
                </a:solidFill>
                <a:latin typeface="+mn-ea"/>
                <a:ea typeface="+mn-ea"/>
              </a:rPr>
              <a:t>      语句</a:t>
            </a:r>
          </a:p>
          <a:p>
            <a:pPr>
              <a:spcBef>
                <a:spcPct val="0"/>
              </a:spcBef>
            </a:pPr>
            <a:r>
              <a:rPr lang="en-US" altLang="zh-CN" sz="2400">
                <a:solidFill>
                  <a:srgbClr val="FF3300"/>
                </a:solidFill>
                <a:latin typeface="+mn-ea"/>
                <a:ea typeface="+mn-ea"/>
              </a:rPr>
              <a:t>}</a:t>
            </a:r>
          </a:p>
        </p:txBody>
      </p:sp>
      <p:sp>
        <p:nvSpPr>
          <p:cNvPr id="564236" name="Text Box 12"/>
          <p:cNvSpPr txBox="1">
            <a:spLocks noChangeArrowheads="1"/>
          </p:cNvSpPr>
          <p:nvPr/>
        </p:nvSpPr>
        <p:spPr bwMode="auto">
          <a:xfrm>
            <a:off x="311150" y="3672496"/>
            <a:ext cx="4426212" cy="2383208"/>
          </a:xfrm>
          <a:prstGeom prst="rect">
            <a:avLst/>
          </a:prstGeom>
          <a:solidFill>
            <a:schemeClr val="accent2">
              <a:lumMod val="20000"/>
              <a:lumOff val="80000"/>
            </a:schemeClr>
          </a:solidFill>
          <a:ln w="38100">
            <a:solidFill>
              <a:srgbClr val="0000FF"/>
            </a:solidFill>
            <a:miter lim="800000"/>
            <a:headEnd/>
            <a:tailEnd/>
          </a:ln>
          <a:effectLst/>
        </p:spPr>
        <p:txBody>
          <a:bodyPr wrap="none" tIns="82800" bIns="82800"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dirty="0">
                <a:solidFill>
                  <a:schemeClr val="tx1"/>
                </a:solidFill>
                <a:latin typeface="+mn-ea"/>
                <a:ea typeface="+mn-ea"/>
              </a:rPr>
              <a:t>例   无参函数</a:t>
            </a:r>
          </a:p>
          <a:p>
            <a:pPr>
              <a:spcBef>
                <a:spcPct val="0"/>
              </a:spcBef>
            </a:pPr>
            <a:r>
              <a:rPr lang="zh-CN" altLang="en-US" sz="2400" dirty="0">
                <a:solidFill>
                  <a:srgbClr val="FF0000"/>
                </a:solidFill>
                <a:latin typeface="+mn-ea"/>
                <a:ea typeface="+mn-ea"/>
              </a:rPr>
              <a:t>  </a:t>
            </a:r>
            <a:r>
              <a:rPr lang="en-US" altLang="zh-CN" sz="2400" dirty="0">
                <a:solidFill>
                  <a:srgbClr val="FF0000"/>
                </a:solidFill>
                <a:latin typeface="+mn-ea"/>
                <a:ea typeface="+mn-ea"/>
              </a:rPr>
              <a:t>void </a:t>
            </a:r>
            <a:r>
              <a:rPr lang="en-US" altLang="zh-CN" sz="2400" dirty="0" err="1">
                <a:solidFill>
                  <a:schemeClr val="tx1"/>
                </a:solidFill>
                <a:latin typeface="+mn-ea"/>
                <a:ea typeface="+mn-ea"/>
              </a:rPr>
              <a:t>print_star</a:t>
            </a:r>
            <a:r>
              <a:rPr lang="en-US" altLang="zh-CN" sz="2400" dirty="0">
                <a:solidFill>
                  <a:schemeClr val="tx1"/>
                </a:solidFill>
                <a:latin typeface="+mn-ea"/>
                <a:ea typeface="+mn-ea"/>
              </a:rPr>
              <a:t>( )</a:t>
            </a:r>
          </a:p>
          <a:p>
            <a:pPr>
              <a:spcBef>
                <a:spcPct val="0"/>
              </a:spcBef>
            </a:pPr>
            <a:r>
              <a:rPr lang="en-US" altLang="zh-CN" sz="2400" dirty="0">
                <a:solidFill>
                  <a:schemeClr val="tx1"/>
                </a:solidFill>
                <a:latin typeface="+mn-ea"/>
                <a:ea typeface="+mn-ea"/>
              </a:rPr>
              <a:t> {   </a:t>
            </a:r>
            <a:r>
              <a:rPr lang="en-US" altLang="zh-CN" sz="2400" dirty="0" err="1">
                <a:solidFill>
                  <a:schemeClr val="tx1"/>
                </a:solidFill>
                <a:latin typeface="+mn-ea"/>
                <a:ea typeface="+mn-ea"/>
              </a:rPr>
              <a:t>printf</a:t>
            </a:r>
            <a:r>
              <a:rPr lang="en-US" altLang="zh-CN" sz="2400" dirty="0">
                <a:solidFill>
                  <a:schemeClr val="tx1"/>
                </a:solidFill>
                <a:latin typeface="+mn-ea"/>
                <a:ea typeface="+mn-ea"/>
              </a:rPr>
              <a:t>(“**********\n”);   }</a:t>
            </a:r>
          </a:p>
          <a:p>
            <a:pPr>
              <a:spcBef>
                <a:spcPct val="0"/>
              </a:spcBef>
            </a:pPr>
            <a:r>
              <a:rPr lang="zh-CN" altLang="en-US" sz="2400" dirty="0">
                <a:solidFill>
                  <a:schemeClr val="tx1"/>
                </a:solidFill>
                <a:latin typeface="+mn-ea"/>
                <a:ea typeface="+mn-ea"/>
              </a:rPr>
              <a:t>或</a:t>
            </a:r>
          </a:p>
          <a:p>
            <a:pPr>
              <a:spcBef>
                <a:spcPct val="0"/>
              </a:spcBef>
            </a:pPr>
            <a:r>
              <a:rPr lang="zh-CN" altLang="en-US" sz="2400" dirty="0">
                <a:solidFill>
                  <a:srgbClr val="FF0000"/>
                </a:solidFill>
                <a:latin typeface="+mn-ea"/>
                <a:ea typeface="+mn-ea"/>
              </a:rPr>
              <a:t> </a:t>
            </a:r>
            <a:r>
              <a:rPr lang="en-US" altLang="zh-CN" sz="2400" dirty="0">
                <a:solidFill>
                  <a:srgbClr val="FF0000"/>
                </a:solidFill>
                <a:latin typeface="+mn-ea"/>
                <a:ea typeface="+mn-ea"/>
              </a:rPr>
              <a:t>void </a:t>
            </a:r>
            <a:r>
              <a:rPr lang="en-US" altLang="zh-CN" sz="2400" dirty="0" err="1">
                <a:solidFill>
                  <a:schemeClr val="tx1"/>
                </a:solidFill>
                <a:latin typeface="+mn-ea"/>
                <a:ea typeface="+mn-ea"/>
              </a:rPr>
              <a:t>print_star</a:t>
            </a:r>
            <a:r>
              <a:rPr lang="en-US" altLang="zh-CN" sz="2400" dirty="0">
                <a:solidFill>
                  <a:schemeClr val="tx1"/>
                </a:solidFill>
                <a:latin typeface="+mn-ea"/>
                <a:ea typeface="+mn-ea"/>
              </a:rPr>
              <a:t>(</a:t>
            </a:r>
            <a:r>
              <a:rPr lang="en-US" altLang="zh-CN" sz="2400" dirty="0">
                <a:solidFill>
                  <a:srgbClr val="0000FF"/>
                </a:solidFill>
                <a:latin typeface="+mn-ea"/>
                <a:ea typeface="+mn-ea"/>
              </a:rPr>
              <a:t>void</a:t>
            </a:r>
            <a:r>
              <a:rPr lang="en-US" altLang="zh-CN" sz="2400" dirty="0">
                <a:solidFill>
                  <a:schemeClr val="tx1"/>
                </a:solidFill>
                <a:latin typeface="+mn-ea"/>
                <a:ea typeface="+mn-ea"/>
              </a:rPr>
              <a:t> )</a:t>
            </a:r>
          </a:p>
          <a:p>
            <a:pPr>
              <a:spcBef>
                <a:spcPct val="0"/>
              </a:spcBef>
            </a:pPr>
            <a:r>
              <a:rPr lang="en-US" altLang="zh-CN" sz="2400" dirty="0">
                <a:solidFill>
                  <a:schemeClr val="tx1"/>
                </a:solidFill>
                <a:latin typeface="+mn-ea"/>
                <a:ea typeface="+mn-ea"/>
              </a:rPr>
              <a:t> {   </a:t>
            </a:r>
            <a:r>
              <a:rPr lang="en-US" altLang="zh-CN" sz="2400" dirty="0" err="1">
                <a:solidFill>
                  <a:schemeClr val="tx1"/>
                </a:solidFill>
                <a:latin typeface="+mn-ea"/>
                <a:ea typeface="+mn-ea"/>
              </a:rPr>
              <a:t>printf</a:t>
            </a:r>
            <a:r>
              <a:rPr lang="en-US" altLang="zh-CN" sz="2400" dirty="0">
                <a:solidFill>
                  <a:schemeClr val="tx1"/>
                </a:solidFill>
                <a:latin typeface="+mn-ea"/>
                <a:ea typeface="+mn-ea"/>
              </a:rPr>
              <a:t>(“**********\n”);   }</a:t>
            </a:r>
          </a:p>
        </p:txBody>
      </p:sp>
      <p:sp>
        <p:nvSpPr>
          <p:cNvPr id="564237" name="AutoShape 13"/>
          <p:cNvSpPr>
            <a:spLocks noChangeArrowheads="1"/>
          </p:cNvSpPr>
          <p:nvPr/>
        </p:nvSpPr>
        <p:spPr bwMode="auto">
          <a:xfrm>
            <a:off x="5114369" y="2632919"/>
            <a:ext cx="2423638" cy="649188"/>
          </a:xfrm>
          <a:prstGeom prst="wedgeEllipseCallout">
            <a:avLst>
              <a:gd name="adj1" fmla="val 47157"/>
              <a:gd name="adj2" fmla="val 170343"/>
            </a:avLst>
          </a:prstGeom>
          <a:solidFill>
            <a:srgbClr val="FFCC99"/>
          </a:solidFill>
          <a:ln w="3175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defRPr/>
            </a:pPr>
            <a:r>
              <a:rPr lang="zh-CN" altLang="en-US" sz="2400">
                <a:solidFill>
                  <a:srgbClr val="FF3300"/>
                </a:solidFill>
                <a:effectLst>
                  <a:outerShdw blurRad="38100" dist="38100" dir="2700000" algn="tl">
                    <a:srgbClr val="000000"/>
                  </a:outerShdw>
                </a:effectLst>
                <a:latin typeface="+mn-ea"/>
              </a:rPr>
              <a:t>合法标识符</a:t>
            </a:r>
          </a:p>
        </p:txBody>
      </p:sp>
      <p:sp>
        <p:nvSpPr>
          <p:cNvPr id="564238" name="AutoShape 14"/>
          <p:cNvSpPr>
            <a:spLocks noChangeArrowheads="1"/>
          </p:cNvSpPr>
          <p:nvPr/>
        </p:nvSpPr>
        <p:spPr bwMode="auto">
          <a:xfrm>
            <a:off x="7210862" y="5834906"/>
            <a:ext cx="1558053" cy="649188"/>
          </a:xfrm>
          <a:prstGeom prst="wedgeEllipseCallout">
            <a:avLst>
              <a:gd name="adj1" fmla="val -94917"/>
              <a:gd name="adj2" fmla="val -197306"/>
            </a:avLst>
          </a:prstGeom>
          <a:solidFill>
            <a:srgbClr val="FFCC99"/>
          </a:solidFill>
          <a:ln w="3175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defRPr/>
            </a:pPr>
            <a:r>
              <a:rPr lang="zh-CN" altLang="en-US" sz="2400">
                <a:solidFill>
                  <a:srgbClr val="FF3300"/>
                </a:solidFill>
                <a:effectLst>
                  <a:outerShdw blurRad="38100" dist="38100" dir="2700000" algn="tl">
                    <a:srgbClr val="000000"/>
                  </a:outerShdw>
                </a:effectLst>
                <a:latin typeface="+mn-ea"/>
              </a:rPr>
              <a:t>函数体</a:t>
            </a:r>
          </a:p>
        </p:txBody>
      </p:sp>
      <p:sp>
        <p:nvSpPr>
          <p:cNvPr id="12"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mn-ea"/>
              </a:rPr>
              <a:t>C</a:t>
            </a:r>
            <a:r>
              <a:rPr kumimoji="1" lang="zh-CN" altLang="en-US" sz="2000" b="1" dirty="0">
                <a:solidFill>
                  <a:srgbClr val="3333CC"/>
                </a:solidFill>
                <a:latin typeface="+mn-ea"/>
              </a:rPr>
              <a:t>语言程序设计                                                            </a:t>
            </a:r>
            <a:r>
              <a:rPr kumimoji="1" lang="zh-CN" altLang="en-US" b="1" dirty="0">
                <a:solidFill>
                  <a:srgbClr val="3333CC"/>
                </a:solidFill>
                <a:latin typeface="+mn-ea"/>
              </a:rPr>
              <a:t>第</a:t>
            </a:r>
            <a:r>
              <a:rPr kumimoji="1" lang="en-US" altLang="zh-CN" b="1" dirty="0">
                <a:solidFill>
                  <a:srgbClr val="3333CC"/>
                </a:solidFill>
                <a:latin typeface="+mn-ea"/>
              </a:rPr>
              <a:t>7</a:t>
            </a:r>
            <a:r>
              <a:rPr kumimoji="1" lang="zh-CN" altLang="en-US" b="1" dirty="0">
                <a:solidFill>
                  <a:srgbClr val="3333CC"/>
                </a:solidFill>
                <a:latin typeface="+mn-ea"/>
              </a:rPr>
              <a:t>章  用函数实现模块化程序设计</a:t>
            </a:r>
          </a:p>
        </p:txBody>
      </p:sp>
    </p:spTree>
    <p:extLst>
      <p:ext uri="{BB962C8B-B14F-4D97-AF65-F5344CB8AC3E}">
        <p14:creationId xmlns:p14="http://schemas.microsoft.com/office/powerpoint/2010/main" val="18178887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4237"/>
                                        </p:tgtEl>
                                        <p:attrNameLst>
                                          <p:attrName>style.visibility</p:attrName>
                                        </p:attrNameLst>
                                      </p:cBhvr>
                                      <p:to>
                                        <p:strVal val="visible"/>
                                      </p:to>
                                    </p:set>
                                    <p:animEffect transition="in" filter="box(out)">
                                      <p:cBhvr>
                                        <p:cTn id="7" dur="500"/>
                                        <p:tgtEl>
                                          <p:spTgt spid="5642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64238"/>
                                        </p:tgtEl>
                                        <p:attrNameLst>
                                          <p:attrName>style.visibility</p:attrName>
                                        </p:attrNameLst>
                                      </p:cBhvr>
                                      <p:to>
                                        <p:strVal val="visible"/>
                                      </p:to>
                                    </p:set>
                                    <p:animEffect transition="in" filter="box(out)">
                                      <p:cBhvr>
                                        <p:cTn id="12" dur="500"/>
                                        <p:tgtEl>
                                          <p:spTgt spid="5642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64236"/>
                                        </p:tgtEl>
                                        <p:attrNameLst>
                                          <p:attrName>style.visibility</p:attrName>
                                        </p:attrNameLst>
                                      </p:cBhvr>
                                      <p:to>
                                        <p:strVal val="visible"/>
                                      </p:to>
                                    </p:set>
                                    <p:animEffect transition="in" filter="box(out)">
                                      <p:cBhvr>
                                        <p:cTn id="17" dur="500"/>
                                        <p:tgtEl>
                                          <p:spTgt spid="564236"/>
                                        </p:tgtEl>
                                      </p:cBhvr>
                                    </p:animEffect>
                                  </p:childTnLst>
                                  <p:subTnLst>
                                    <p:set>
                                      <p:cBhvr override="childStyle">
                                        <p:cTn dur="1" fill="hold" display="0" masterRel="nextClick" afterEffect="1"/>
                                        <p:tgtEl>
                                          <p:spTgt spid="56423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36" grpId="0" animBg="1" autoUpdateAnimBg="0"/>
      <p:bldP spid="564237" grpId="0" animBg="1" autoUpdateAnimBg="0"/>
      <p:bldP spid="564238"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2" name="Rectangle 4"/>
          <p:cNvSpPr>
            <a:spLocks noChangeArrowheads="1"/>
          </p:cNvSpPr>
          <p:nvPr/>
        </p:nvSpPr>
        <p:spPr bwMode="auto">
          <a:xfrm>
            <a:off x="655638" y="681038"/>
            <a:ext cx="77597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914400" lvl="1" indent="-457200" eaLnBrk="1" hangingPunct="1">
              <a:spcBef>
                <a:spcPct val="20000"/>
              </a:spcBef>
              <a:buClr>
                <a:srgbClr val="FF0000"/>
              </a:buClr>
              <a:buFont typeface="Wingdings" panose="05000000000000000000" pitchFamily="2" charset="2"/>
              <a:buChar char="p"/>
            </a:pPr>
            <a:r>
              <a:rPr lang="zh-CN" altLang="en-US" sz="2800" dirty="0">
                <a:solidFill>
                  <a:schemeClr val="tx1"/>
                </a:solidFill>
                <a:latin typeface="+mn-ea"/>
                <a:ea typeface="+mn-ea"/>
              </a:rPr>
              <a:t>有参函数定义的一般形式</a:t>
            </a:r>
          </a:p>
        </p:txBody>
      </p:sp>
      <p:grpSp>
        <p:nvGrpSpPr>
          <p:cNvPr id="258056" name="Group 11"/>
          <p:cNvGrpSpPr>
            <a:grpSpLocks/>
          </p:cNvGrpSpPr>
          <p:nvPr/>
        </p:nvGrpSpPr>
        <p:grpSpPr bwMode="auto">
          <a:xfrm>
            <a:off x="882650" y="1824038"/>
            <a:ext cx="7227888" cy="1758950"/>
            <a:chOff x="556" y="1149"/>
            <a:chExt cx="4553" cy="1108"/>
          </a:xfrm>
        </p:grpSpPr>
        <p:sp>
          <p:nvSpPr>
            <p:cNvPr id="258064" name="Text Box 9"/>
            <p:cNvSpPr txBox="1">
              <a:spLocks noChangeArrowheads="1"/>
            </p:cNvSpPr>
            <p:nvPr/>
          </p:nvSpPr>
          <p:spPr bwMode="auto">
            <a:xfrm>
              <a:off x="1673" y="1209"/>
              <a:ext cx="3436" cy="1048"/>
            </a:xfrm>
            <a:prstGeom prst="rect">
              <a:avLst/>
            </a:prstGeom>
            <a:gradFill rotWithShape="0">
              <a:gsLst>
                <a:gs pos="0">
                  <a:srgbClr val="FFEEFF"/>
                </a:gs>
                <a:gs pos="100000">
                  <a:srgbClr val="FFCCFF"/>
                </a:gs>
              </a:gsLst>
              <a:path path="shape">
                <a:fillToRect l="50000" t="50000" r="50000" b="50000"/>
              </a:path>
            </a:gra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a:solidFill>
                    <a:schemeClr val="tx1"/>
                  </a:solidFill>
                  <a:latin typeface="+mn-ea"/>
                  <a:ea typeface="+mn-ea"/>
                </a:rPr>
                <a:t>类型标识符    函数名</a:t>
              </a:r>
              <a:r>
                <a:rPr lang="zh-CN" altLang="en-US" sz="2400">
                  <a:solidFill>
                    <a:srgbClr val="FF3300"/>
                  </a:solidFill>
                  <a:latin typeface="+mn-ea"/>
                  <a:ea typeface="+mn-ea"/>
                </a:rPr>
                <a:t>（</a:t>
              </a:r>
              <a:r>
                <a:rPr lang="zh-CN" altLang="en-US" sz="2400">
                  <a:solidFill>
                    <a:schemeClr val="tx1"/>
                  </a:solidFill>
                  <a:latin typeface="+mn-ea"/>
                  <a:ea typeface="+mn-ea"/>
                </a:rPr>
                <a:t>形式参数表列</a:t>
              </a:r>
              <a:r>
                <a:rPr lang="zh-CN" altLang="en-US" sz="2400">
                  <a:solidFill>
                    <a:srgbClr val="FF3300"/>
                  </a:solidFill>
                  <a:latin typeface="+mn-ea"/>
                  <a:ea typeface="+mn-ea"/>
                </a:rPr>
                <a:t>）</a:t>
              </a:r>
            </a:p>
            <a:p>
              <a:pPr>
                <a:spcBef>
                  <a:spcPct val="0"/>
                </a:spcBef>
              </a:pPr>
              <a:r>
                <a:rPr lang="en-US" altLang="zh-CN" sz="2400">
                  <a:solidFill>
                    <a:srgbClr val="FF3300"/>
                  </a:solidFill>
                  <a:latin typeface="+mn-ea"/>
                  <a:ea typeface="+mn-ea"/>
                </a:rPr>
                <a:t>{  </a:t>
              </a:r>
              <a:r>
                <a:rPr lang="zh-CN" altLang="en-US" sz="2400">
                  <a:solidFill>
                    <a:schemeClr val="tx1"/>
                  </a:solidFill>
                  <a:latin typeface="+mn-ea"/>
                  <a:ea typeface="+mn-ea"/>
                </a:rPr>
                <a:t>说明部分</a:t>
              </a:r>
            </a:p>
            <a:p>
              <a:pPr>
                <a:spcBef>
                  <a:spcPct val="0"/>
                </a:spcBef>
              </a:pPr>
              <a:r>
                <a:rPr lang="zh-CN" altLang="en-US" sz="2400">
                  <a:solidFill>
                    <a:schemeClr val="tx1"/>
                  </a:solidFill>
                  <a:latin typeface="+mn-ea"/>
                  <a:ea typeface="+mn-ea"/>
                </a:rPr>
                <a:t>    语句</a:t>
              </a:r>
            </a:p>
            <a:p>
              <a:pPr>
                <a:spcBef>
                  <a:spcPct val="0"/>
                </a:spcBef>
              </a:pPr>
              <a:r>
                <a:rPr lang="en-US" altLang="zh-CN" sz="2400">
                  <a:solidFill>
                    <a:srgbClr val="FF3300"/>
                  </a:solidFill>
                  <a:latin typeface="+mn-ea"/>
                  <a:ea typeface="+mn-ea"/>
                </a:rPr>
                <a:t>}</a:t>
              </a:r>
            </a:p>
          </p:txBody>
        </p:sp>
        <p:sp>
          <p:nvSpPr>
            <p:cNvPr id="258065" name="Text Box 10"/>
            <p:cNvSpPr txBox="1">
              <a:spLocks noChangeArrowheads="1"/>
            </p:cNvSpPr>
            <p:nvPr/>
          </p:nvSpPr>
          <p:spPr bwMode="auto">
            <a:xfrm>
              <a:off x="556" y="1149"/>
              <a:ext cx="9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zh-CN" altLang="en-US" sz="2400">
                  <a:solidFill>
                    <a:srgbClr val="008000"/>
                  </a:solidFill>
                  <a:latin typeface="+mn-ea"/>
                  <a:ea typeface="+mn-ea"/>
                </a:rPr>
                <a:t>现代风格</a:t>
              </a:r>
              <a:r>
                <a:rPr lang="en-US" altLang="zh-CN" sz="2400">
                  <a:solidFill>
                    <a:srgbClr val="008000"/>
                  </a:solidFill>
                  <a:latin typeface="+mn-ea"/>
                  <a:ea typeface="+mn-ea"/>
                </a:rPr>
                <a:t>:</a:t>
              </a:r>
              <a:endParaRPr lang="en-US" altLang="zh-CN" sz="2400">
                <a:solidFill>
                  <a:schemeClr val="tx1"/>
                </a:solidFill>
                <a:latin typeface="+mn-ea"/>
                <a:ea typeface="+mn-ea"/>
              </a:endParaRPr>
            </a:p>
          </p:txBody>
        </p:sp>
      </p:grpSp>
      <p:sp>
        <p:nvSpPr>
          <p:cNvPr id="566284" name="AutoShape 12"/>
          <p:cNvSpPr>
            <a:spLocks noChangeArrowheads="1"/>
          </p:cNvSpPr>
          <p:nvPr/>
        </p:nvSpPr>
        <p:spPr bwMode="auto">
          <a:xfrm>
            <a:off x="5648325" y="465138"/>
            <a:ext cx="3284538" cy="1165225"/>
          </a:xfrm>
          <a:prstGeom prst="wedgeEllipseCallout">
            <a:avLst>
              <a:gd name="adj1" fmla="val -110704"/>
              <a:gd name="adj2" fmla="val 83787"/>
            </a:avLst>
          </a:prstGeom>
          <a:solidFill>
            <a:srgbClr val="FFCC99"/>
          </a:solidFill>
          <a:ln w="3175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spcBef>
                <a:spcPct val="0"/>
              </a:spcBef>
              <a:defRPr/>
            </a:pPr>
            <a:r>
              <a:rPr lang="zh-CN" altLang="en-US" sz="2400" dirty="0">
                <a:solidFill>
                  <a:srgbClr val="FF3300"/>
                </a:solidFill>
                <a:effectLst>
                  <a:outerShdw blurRad="38100" dist="38100" dir="2700000" algn="tl">
                    <a:srgbClr val="000000"/>
                  </a:outerShdw>
                </a:effectLst>
                <a:latin typeface="+mn-ea"/>
              </a:rPr>
              <a:t>函数返回值类型</a:t>
            </a:r>
          </a:p>
          <a:p>
            <a:pPr algn="ctr" eaLnBrk="1" hangingPunct="1">
              <a:spcBef>
                <a:spcPct val="0"/>
              </a:spcBef>
              <a:defRPr/>
            </a:pPr>
            <a:r>
              <a:rPr lang="zh-CN" altLang="en-US" sz="2400" dirty="0">
                <a:solidFill>
                  <a:srgbClr val="FF3300"/>
                </a:solidFill>
                <a:effectLst>
                  <a:outerShdw blurRad="38100" dist="38100" dir="2700000" algn="tl">
                    <a:srgbClr val="000000"/>
                  </a:outerShdw>
                </a:effectLst>
                <a:latin typeface="+mn-ea"/>
              </a:rPr>
              <a:t>隐含为</a:t>
            </a:r>
            <a:r>
              <a:rPr lang="en-US" altLang="zh-CN" sz="2400" dirty="0" err="1">
                <a:solidFill>
                  <a:srgbClr val="0000CC"/>
                </a:solidFill>
                <a:effectLst>
                  <a:outerShdw blurRad="38100" dist="38100" dir="2700000" algn="tl">
                    <a:srgbClr val="000000"/>
                  </a:outerShdw>
                </a:effectLst>
                <a:latin typeface="+mn-ea"/>
              </a:rPr>
              <a:t>int</a:t>
            </a:r>
            <a:r>
              <a:rPr lang="zh-CN" altLang="en-US" sz="2400" dirty="0">
                <a:solidFill>
                  <a:srgbClr val="FF3300"/>
                </a:solidFill>
                <a:effectLst>
                  <a:outerShdw blurRad="38100" dist="38100" dir="2700000" algn="tl">
                    <a:srgbClr val="000000"/>
                  </a:outerShdw>
                </a:effectLst>
                <a:latin typeface="+mn-ea"/>
              </a:rPr>
              <a:t>型</a:t>
            </a:r>
          </a:p>
        </p:txBody>
      </p:sp>
      <p:sp>
        <p:nvSpPr>
          <p:cNvPr id="566285" name="AutoShape 13"/>
          <p:cNvSpPr>
            <a:spLocks noChangeArrowheads="1"/>
          </p:cNvSpPr>
          <p:nvPr/>
        </p:nvSpPr>
        <p:spPr bwMode="auto">
          <a:xfrm>
            <a:off x="444937" y="2597994"/>
            <a:ext cx="1558053" cy="649188"/>
          </a:xfrm>
          <a:prstGeom prst="wedgeEllipseCallout">
            <a:avLst>
              <a:gd name="adj1" fmla="val 110167"/>
              <a:gd name="adj2" fmla="val -1472"/>
            </a:avLst>
          </a:prstGeom>
          <a:solidFill>
            <a:srgbClr val="FFCC99"/>
          </a:solidFill>
          <a:ln w="3175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defRPr/>
            </a:pPr>
            <a:r>
              <a:rPr lang="zh-CN" altLang="en-US" sz="2400">
                <a:solidFill>
                  <a:srgbClr val="FF3300"/>
                </a:solidFill>
                <a:effectLst>
                  <a:outerShdw blurRad="38100" dist="38100" dir="2700000" algn="tl">
                    <a:srgbClr val="000000"/>
                  </a:outerShdw>
                </a:effectLst>
                <a:latin typeface="+mn-ea"/>
              </a:rPr>
              <a:t>函数体</a:t>
            </a:r>
          </a:p>
        </p:txBody>
      </p:sp>
      <p:sp>
        <p:nvSpPr>
          <p:cNvPr id="566286" name="Text Box 14"/>
          <p:cNvSpPr txBox="1">
            <a:spLocks noChangeArrowheads="1"/>
          </p:cNvSpPr>
          <p:nvPr/>
        </p:nvSpPr>
        <p:spPr bwMode="auto">
          <a:xfrm>
            <a:off x="868363" y="3738563"/>
            <a:ext cx="3803650" cy="2320925"/>
          </a:xfrm>
          <a:prstGeom prst="rect">
            <a:avLst/>
          </a:prstGeom>
          <a:solidFill>
            <a:schemeClr val="bg2"/>
          </a:solidFill>
          <a:ln w="38100">
            <a:solidFill>
              <a:srgbClr val="0000FF"/>
            </a:solidFill>
            <a:miter lim="800000"/>
            <a:headEnd/>
            <a:tailEnd/>
          </a:ln>
          <a:effec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dirty="0">
                <a:solidFill>
                  <a:schemeClr val="tx1"/>
                </a:solidFill>
                <a:latin typeface="+mn-ea"/>
                <a:ea typeface="+mn-ea"/>
              </a:rPr>
              <a:t>例   有参函数（现代风格）</a:t>
            </a:r>
          </a:p>
          <a:p>
            <a:pPr>
              <a:spcBef>
                <a:spcPct val="0"/>
              </a:spcBef>
            </a:pPr>
            <a:r>
              <a:rPr lang="zh-CN" altLang="en-US" sz="2400" dirty="0">
                <a:solidFill>
                  <a:schemeClr val="tx1"/>
                </a:solidFill>
                <a:latin typeface="+mn-ea"/>
                <a:ea typeface="+mn-ea"/>
              </a:rPr>
              <a:t>  </a:t>
            </a:r>
            <a:r>
              <a:rPr lang="en-US" altLang="zh-CN" sz="2400" dirty="0" err="1">
                <a:solidFill>
                  <a:schemeClr val="tx1"/>
                </a:solidFill>
                <a:latin typeface="+mn-ea"/>
                <a:ea typeface="+mn-ea"/>
              </a:rPr>
              <a:t>int</a:t>
            </a:r>
            <a:r>
              <a:rPr lang="en-US" altLang="zh-CN" sz="2400" dirty="0">
                <a:solidFill>
                  <a:schemeClr val="tx1"/>
                </a:solidFill>
                <a:latin typeface="+mn-ea"/>
                <a:ea typeface="+mn-ea"/>
              </a:rPr>
              <a:t> max</a:t>
            </a:r>
            <a:r>
              <a:rPr lang="en-US" altLang="zh-CN" sz="2400" dirty="0">
                <a:solidFill>
                  <a:srgbClr val="0000FF"/>
                </a:solidFill>
                <a:latin typeface="+mn-ea"/>
                <a:ea typeface="+mn-ea"/>
              </a:rPr>
              <a:t>(</a:t>
            </a:r>
            <a:r>
              <a:rPr lang="en-US" altLang="zh-CN" sz="2400" dirty="0" err="1">
                <a:solidFill>
                  <a:srgbClr val="0000FF"/>
                </a:solidFill>
                <a:latin typeface="+mn-ea"/>
                <a:ea typeface="+mn-ea"/>
              </a:rPr>
              <a:t>int</a:t>
            </a:r>
            <a:r>
              <a:rPr lang="en-US" altLang="zh-CN" sz="2400" dirty="0">
                <a:solidFill>
                  <a:srgbClr val="0000FF"/>
                </a:solidFill>
                <a:latin typeface="+mn-ea"/>
                <a:ea typeface="+mn-ea"/>
              </a:rPr>
              <a:t> </a:t>
            </a:r>
            <a:r>
              <a:rPr lang="en-US" altLang="zh-CN" sz="2400" dirty="0" err="1">
                <a:solidFill>
                  <a:srgbClr val="0000FF"/>
                </a:solidFill>
                <a:latin typeface="+mn-ea"/>
                <a:ea typeface="+mn-ea"/>
              </a:rPr>
              <a:t>x,int</a:t>
            </a:r>
            <a:r>
              <a:rPr lang="en-US" altLang="zh-CN" sz="2400" dirty="0">
                <a:solidFill>
                  <a:srgbClr val="0000FF"/>
                </a:solidFill>
                <a:latin typeface="+mn-ea"/>
                <a:ea typeface="+mn-ea"/>
              </a:rPr>
              <a:t> y</a:t>
            </a:r>
            <a:r>
              <a:rPr lang="en-US" altLang="zh-CN" sz="2400" dirty="0">
                <a:solidFill>
                  <a:schemeClr val="tx1"/>
                </a:solidFill>
                <a:latin typeface="+mn-ea"/>
                <a:ea typeface="+mn-ea"/>
              </a:rPr>
              <a:t>)</a:t>
            </a:r>
          </a:p>
          <a:p>
            <a:pPr>
              <a:spcBef>
                <a:spcPct val="0"/>
              </a:spcBef>
            </a:pPr>
            <a:r>
              <a:rPr lang="en-US" altLang="zh-CN" sz="2400" dirty="0">
                <a:solidFill>
                  <a:schemeClr val="tx1"/>
                </a:solidFill>
                <a:latin typeface="+mn-ea"/>
                <a:ea typeface="+mn-ea"/>
              </a:rPr>
              <a:t>  {    </a:t>
            </a:r>
            <a:r>
              <a:rPr lang="en-US" altLang="zh-CN" sz="2400" dirty="0" err="1">
                <a:solidFill>
                  <a:schemeClr val="tx1"/>
                </a:solidFill>
                <a:latin typeface="+mn-ea"/>
                <a:ea typeface="+mn-ea"/>
              </a:rPr>
              <a:t>int</a:t>
            </a:r>
            <a:r>
              <a:rPr lang="en-US" altLang="zh-CN" sz="2400" dirty="0">
                <a:solidFill>
                  <a:schemeClr val="tx1"/>
                </a:solidFill>
                <a:latin typeface="+mn-ea"/>
                <a:ea typeface="+mn-ea"/>
              </a:rPr>
              <a:t> z;</a:t>
            </a:r>
          </a:p>
          <a:p>
            <a:pPr>
              <a:spcBef>
                <a:spcPct val="0"/>
              </a:spcBef>
            </a:pPr>
            <a:r>
              <a:rPr lang="en-US" altLang="zh-CN" sz="2400" dirty="0">
                <a:solidFill>
                  <a:schemeClr val="tx1"/>
                </a:solidFill>
                <a:latin typeface="+mn-ea"/>
                <a:ea typeface="+mn-ea"/>
              </a:rPr>
              <a:t>      z=x&gt;</a:t>
            </a:r>
            <a:r>
              <a:rPr lang="en-US" altLang="zh-CN" sz="2400" dirty="0" err="1">
                <a:solidFill>
                  <a:schemeClr val="tx1"/>
                </a:solidFill>
                <a:latin typeface="+mn-ea"/>
                <a:ea typeface="+mn-ea"/>
              </a:rPr>
              <a:t>y?x:y</a:t>
            </a:r>
            <a:r>
              <a:rPr lang="en-US" altLang="zh-CN" sz="2400" dirty="0">
                <a:solidFill>
                  <a:schemeClr val="tx1"/>
                </a:solidFill>
                <a:latin typeface="+mn-ea"/>
                <a:ea typeface="+mn-ea"/>
              </a:rPr>
              <a:t>;</a:t>
            </a:r>
          </a:p>
          <a:p>
            <a:pPr>
              <a:spcBef>
                <a:spcPct val="0"/>
              </a:spcBef>
            </a:pPr>
            <a:r>
              <a:rPr lang="en-US" altLang="zh-CN" sz="2400" dirty="0">
                <a:solidFill>
                  <a:schemeClr val="tx1"/>
                </a:solidFill>
                <a:latin typeface="+mn-ea"/>
                <a:ea typeface="+mn-ea"/>
              </a:rPr>
              <a:t>      return(z);</a:t>
            </a:r>
          </a:p>
          <a:p>
            <a:pPr>
              <a:spcBef>
                <a:spcPct val="0"/>
              </a:spcBef>
            </a:pPr>
            <a:r>
              <a:rPr lang="en-US" altLang="zh-CN" sz="2400" dirty="0">
                <a:solidFill>
                  <a:schemeClr val="tx1"/>
                </a:solidFill>
                <a:latin typeface="+mn-ea"/>
                <a:ea typeface="+mn-ea"/>
              </a:rPr>
              <a:t>  }</a:t>
            </a:r>
          </a:p>
        </p:txBody>
      </p:sp>
      <p:grpSp>
        <p:nvGrpSpPr>
          <p:cNvPr id="566291" name="Group 19"/>
          <p:cNvGrpSpPr>
            <a:grpSpLocks/>
          </p:cNvGrpSpPr>
          <p:nvPr/>
        </p:nvGrpSpPr>
        <p:grpSpPr bwMode="auto">
          <a:xfrm>
            <a:off x="5027613" y="3738563"/>
            <a:ext cx="3803650" cy="2320925"/>
            <a:chOff x="3167" y="2355"/>
            <a:chExt cx="2396" cy="1462"/>
          </a:xfrm>
        </p:grpSpPr>
        <p:sp>
          <p:nvSpPr>
            <p:cNvPr id="258061" name="Text Box 16"/>
            <p:cNvSpPr txBox="1">
              <a:spLocks noChangeArrowheads="1"/>
            </p:cNvSpPr>
            <p:nvPr/>
          </p:nvSpPr>
          <p:spPr bwMode="auto">
            <a:xfrm>
              <a:off x="3167" y="2355"/>
              <a:ext cx="2396" cy="1462"/>
            </a:xfrm>
            <a:prstGeom prst="rect">
              <a:avLst/>
            </a:prstGeom>
            <a:solidFill>
              <a:schemeClr val="bg2"/>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dirty="0">
                  <a:solidFill>
                    <a:schemeClr val="tx1"/>
                  </a:solidFill>
                  <a:latin typeface="+mn-ea"/>
                  <a:ea typeface="+mn-ea"/>
                </a:rPr>
                <a:t>例   有参函数（现代风格）</a:t>
              </a:r>
            </a:p>
            <a:p>
              <a:pPr>
                <a:spcBef>
                  <a:spcPct val="0"/>
                </a:spcBef>
              </a:pPr>
              <a:r>
                <a:rPr lang="zh-CN" altLang="en-US" sz="2400" dirty="0">
                  <a:solidFill>
                    <a:schemeClr val="tx1"/>
                  </a:solidFill>
                  <a:latin typeface="+mn-ea"/>
                  <a:ea typeface="+mn-ea"/>
                </a:rPr>
                <a:t>  </a:t>
              </a:r>
              <a:r>
                <a:rPr lang="en-US" altLang="zh-CN" sz="2400" dirty="0" err="1">
                  <a:solidFill>
                    <a:schemeClr val="tx1"/>
                  </a:solidFill>
                  <a:latin typeface="+mn-ea"/>
                  <a:ea typeface="+mn-ea"/>
                </a:rPr>
                <a:t>int</a:t>
              </a:r>
              <a:r>
                <a:rPr lang="en-US" altLang="zh-CN" sz="2400" dirty="0">
                  <a:solidFill>
                    <a:schemeClr val="tx1"/>
                  </a:solidFill>
                  <a:latin typeface="+mn-ea"/>
                  <a:ea typeface="+mn-ea"/>
                </a:rPr>
                <a:t> max(</a:t>
              </a:r>
              <a:r>
                <a:rPr lang="en-US" altLang="zh-CN" sz="2400" dirty="0" err="1">
                  <a:solidFill>
                    <a:srgbClr val="FF3300"/>
                  </a:solidFill>
                  <a:latin typeface="+mn-ea"/>
                  <a:ea typeface="+mn-ea"/>
                </a:rPr>
                <a:t>int</a:t>
              </a:r>
              <a:r>
                <a:rPr lang="en-US" altLang="zh-CN" sz="2400" dirty="0">
                  <a:solidFill>
                    <a:srgbClr val="FF3300"/>
                  </a:solidFill>
                  <a:latin typeface="+mn-ea"/>
                  <a:ea typeface="+mn-ea"/>
                </a:rPr>
                <a:t> x, y</a:t>
              </a:r>
              <a:r>
                <a:rPr lang="en-US" altLang="zh-CN" sz="2400" dirty="0">
                  <a:solidFill>
                    <a:schemeClr val="tx1"/>
                  </a:solidFill>
                  <a:latin typeface="+mn-ea"/>
                  <a:ea typeface="+mn-ea"/>
                </a:rPr>
                <a:t>)</a:t>
              </a:r>
            </a:p>
            <a:p>
              <a:pPr>
                <a:spcBef>
                  <a:spcPct val="0"/>
                </a:spcBef>
              </a:pPr>
              <a:r>
                <a:rPr lang="en-US" altLang="zh-CN" sz="2400" dirty="0">
                  <a:solidFill>
                    <a:schemeClr val="tx1"/>
                  </a:solidFill>
                  <a:latin typeface="+mn-ea"/>
                  <a:ea typeface="+mn-ea"/>
                </a:rPr>
                <a:t>  {    </a:t>
              </a:r>
              <a:r>
                <a:rPr lang="en-US" altLang="zh-CN" sz="2400" dirty="0" err="1">
                  <a:solidFill>
                    <a:schemeClr val="tx1"/>
                  </a:solidFill>
                  <a:latin typeface="+mn-ea"/>
                  <a:ea typeface="+mn-ea"/>
                </a:rPr>
                <a:t>int</a:t>
              </a:r>
              <a:r>
                <a:rPr lang="en-US" altLang="zh-CN" sz="2400" dirty="0">
                  <a:solidFill>
                    <a:schemeClr val="tx1"/>
                  </a:solidFill>
                  <a:latin typeface="+mn-ea"/>
                  <a:ea typeface="+mn-ea"/>
                </a:rPr>
                <a:t> z;</a:t>
              </a:r>
            </a:p>
            <a:p>
              <a:pPr>
                <a:spcBef>
                  <a:spcPct val="0"/>
                </a:spcBef>
              </a:pPr>
              <a:r>
                <a:rPr lang="en-US" altLang="zh-CN" sz="2400" dirty="0">
                  <a:solidFill>
                    <a:schemeClr val="tx1"/>
                  </a:solidFill>
                  <a:latin typeface="+mn-ea"/>
                  <a:ea typeface="+mn-ea"/>
                </a:rPr>
                <a:t>      z=x&gt;</a:t>
              </a:r>
              <a:r>
                <a:rPr lang="en-US" altLang="zh-CN" sz="2400" dirty="0" err="1">
                  <a:solidFill>
                    <a:schemeClr val="tx1"/>
                  </a:solidFill>
                  <a:latin typeface="+mn-ea"/>
                  <a:ea typeface="+mn-ea"/>
                </a:rPr>
                <a:t>y?x:y</a:t>
              </a:r>
              <a:r>
                <a:rPr lang="en-US" altLang="zh-CN" sz="2400" dirty="0">
                  <a:solidFill>
                    <a:schemeClr val="tx1"/>
                  </a:solidFill>
                  <a:latin typeface="+mn-ea"/>
                  <a:ea typeface="+mn-ea"/>
                </a:rPr>
                <a:t>;</a:t>
              </a:r>
            </a:p>
            <a:p>
              <a:pPr>
                <a:spcBef>
                  <a:spcPct val="0"/>
                </a:spcBef>
              </a:pPr>
              <a:r>
                <a:rPr lang="en-US" altLang="zh-CN" sz="2400" dirty="0">
                  <a:solidFill>
                    <a:schemeClr val="tx1"/>
                  </a:solidFill>
                  <a:latin typeface="+mn-ea"/>
                  <a:ea typeface="+mn-ea"/>
                </a:rPr>
                <a:t>      return(z);</a:t>
              </a:r>
            </a:p>
            <a:p>
              <a:pPr>
                <a:spcBef>
                  <a:spcPct val="0"/>
                </a:spcBef>
              </a:pPr>
              <a:r>
                <a:rPr lang="en-US" altLang="zh-CN" sz="2400" dirty="0">
                  <a:solidFill>
                    <a:schemeClr val="tx1"/>
                  </a:solidFill>
                  <a:latin typeface="+mn-ea"/>
                  <a:ea typeface="+mn-ea"/>
                </a:rPr>
                <a:t>  }</a:t>
              </a:r>
            </a:p>
          </p:txBody>
        </p:sp>
        <p:sp>
          <p:nvSpPr>
            <p:cNvPr id="258062" name="Line 17"/>
            <p:cNvSpPr>
              <a:spLocks noChangeShapeType="1"/>
            </p:cNvSpPr>
            <p:nvPr/>
          </p:nvSpPr>
          <p:spPr bwMode="auto">
            <a:xfrm flipH="1">
              <a:off x="4774" y="3311"/>
              <a:ext cx="216" cy="19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258063" name="Line 18"/>
            <p:cNvSpPr>
              <a:spLocks noChangeShapeType="1"/>
            </p:cNvSpPr>
            <p:nvPr/>
          </p:nvSpPr>
          <p:spPr bwMode="auto">
            <a:xfrm>
              <a:off x="4810" y="3251"/>
              <a:ext cx="132" cy="27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grpSp>
      <p:sp>
        <p:nvSpPr>
          <p:cNvPr id="18"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mn-ea"/>
              </a:rPr>
              <a:t>C</a:t>
            </a:r>
            <a:r>
              <a:rPr kumimoji="1" lang="zh-CN" altLang="en-US" sz="2000" b="1" dirty="0">
                <a:solidFill>
                  <a:srgbClr val="3333CC"/>
                </a:solidFill>
                <a:latin typeface="+mn-ea"/>
              </a:rPr>
              <a:t>语言程序设计                                                            </a:t>
            </a:r>
            <a:r>
              <a:rPr kumimoji="1" lang="zh-CN" altLang="en-US" b="1" dirty="0">
                <a:solidFill>
                  <a:srgbClr val="3333CC"/>
                </a:solidFill>
                <a:latin typeface="+mn-ea"/>
              </a:rPr>
              <a:t>第</a:t>
            </a:r>
            <a:r>
              <a:rPr kumimoji="1" lang="en-US" altLang="zh-CN" b="1" dirty="0">
                <a:solidFill>
                  <a:srgbClr val="3333CC"/>
                </a:solidFill>
                <a:latin typeface="+mn-ea"/>
              </a:rPr>
              <a:t>7</a:t>
            </a:r>
            <a:r>
              <a:rPr kumimoji="1" lang="zh-CN" altLang="en-US" b="1" dirty="0">
                <a:solidFill>
                  <a:srgbClr val="3333CC"/>
                </a:solidFill>
                <a:latin typeface="+mn-ea"/>
              </a:rPr>
              <a:t>章  用函数实现模块化程序设计</a:t>
            </a:r>
          </a:p>
        </p:txBody>
      </p:sp>
    </p:spTree>
    <p:extLst>
      <p:ext uri="{BB962C8B-B14F-4D97-AF65-F5344CB8AC3E}">
        <p14:creationId xmlns:p14="http://schemas.microsoft.com/office/powerpoint/2010/main" val="1337753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6284"/>
                                        </p:tgtEl>
                                        <p:attrNameLst>
                                          <p:attrName>style.visibility</p:attrName>
                                        </p:attrNameLst>
                                      </p:cBhvr>
                                      <p:to>
                                        <p:strVal val="visible"/>
                                      </p:to>
                                    </p:set>
                                    <p:animEffect transition="in" filter="box(out)">
                                      <p:cBhvr>
                                        <p:cTn id="7" dur="500"/>
                                        <p:tgtEl>
                                          <p:spTgt spid="5662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66285"/>
                                        </p:tgtEl>
                                        <p:attrNameLst>
                                          <p:attrName>style.visibility</p:attrName>
                                        </p:attrNameLst>
                                      </p:cBhvr>
                                      <p:to>
                                        <p:strVal val="visible"/>
                                      </p:to>
                                    </p:set>
                                    <p:animEffect transition="in" filter="box(out)">
                                      <p:cBhvr>
                                        <p:cTn id="12" dur="500"/>
                                        <p:tgtEl>
                                          <p:spTgt spid="5662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66286"/>
                                        </p:tgtEl>
                                        <p:attrNameLst>
                                          <p:attrName>style.visibility</p:attrName>
                                        </p:attrNameLst>
                                      </p:cBhvr>
                                      <p:to>
                                        <p:strVal val="visible"/>
                                      </p:to>
                                    </p:set>
                                    <p:animEffect transition="in" filter="box(out)">
                                      <p:cBhvr>
                                        <p:cTn id="17" dur="500"/>
                                        <p:tgtEl>
                                          <p:spTgt spid="5662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6291"/>
                                        </p:tgtEl>
                                        <p:attrNameLst>
                                          <p:attrName>style.visibility</p:attrName>
                                        </p:attrNameLst>
                                      </p:cBhvr>
                                      <p:to>
                                        <p:strVal val="visible"/>
                                      </p:to>
                                    </p:set>
                                    <p:animEffect transition="in" filter="blinds(horizontal)">
                                      <p:cBhvr>
                                        <p:cTn id="22" dur="500"/>
                                        <p:tgtEl>
                                          <p:spTgt spid="566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84" grpId="0" animBg="1" autoUpdateAnimBg="0"/>
      <p:bldP spid="566285" grpId="0" animBg="1" autoUpdateAnimBg="0"/>
      <p:bldP spid="566286"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6" name="Rectangle 4"/>
          <p:cNvSpPr>
            <a:spLocks noChangeArrowheads="1"/>
          </p:cNvSpPr>
          <p:nvPr/>
        </p:nvSpPr>
        <p:spPr bwMode="auto">
          <a:xfrm>
            <a:off x="655638" y="681038"/>
            <a:ext cx="7759700" cy="969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914400" lvl="1" indent="-457200" eaLnBrk="1" hangingPunct="1">
              <a:spcBef>
                <a:spcPct val="20000"/>
              </a:spcBef>
              <a:buClr>
                <a:srgbClr val="FF0000"/>
              </a:buClr>
              <a:buFont typeface="Wingdings" panose="05000000000000000000" pitchFamily="2" charset="2"/>
              <a:buChar char="p"/>
            </a:pPr>
            <a:r>
              <a:rPr lang="zh-CN" altLang="en-US" sz="2800" dirty="0">
                <a:solidFill>
                  <a:schemeClr val="tx1"/>
                </a:solidFill>
                <a:latin typeface="+mn-ea"/>
                <a:ea typeface="+mn-ea"/>
              </a:rPr>
              <a:t>空函数</a:t>
            </a:r>
          </a:p>
          <a:p>
            <a:pPr lvl="2" eaLnBrk="1" hangingPunct="1">
              <a:spcBef>
                <a:spcPct val="20000"/>
              </a:spcBef>
              <a:buClr>
                <a:srgbClr val="FF3300"/>
              </a:buClr>
              <a:buFont typeface="Wingdings" panose="05000000000000000000" pitchFamily="2" charset="2"/>
              <a:buChar char="v"/>
            </a:pPr>
            <a:r>
              <a:rPr lang="zh-CN" altLang="en-US" sz="2400" dirty="0">
                <a:solidFill>
                  <a:schemeClr val="tx1"/>
                </a:solidFill>
                <a:latin typeface="+mn-ea"/>
                <a:ea typeface="+mn-ea"/>
              </a:rPr>
              <a:t>为扩充功能预留，在主调函数中先占一个位置。</a:t>
            </a:r>
          </a:p>
        </p:txBody>
      </p:sp>
      <p:sp>
        <p:nvSpPr>
          <p:cNvPr id="568328" name="Text Box 8"/>
          <p:cNvSpPr txBox="1">
            <a:spLocks noChangeArrowheads="1"/>
          </p:cNvSpPr>
          <p:nvPr/>
        </p:nvSpPr>
        <p:spPr bwMode="auto">
          <a:xfrm>
            <a:off x="1882775" y="1701800"/>
            <a:ext cx="3683000" cy="860425"/>
          </a:xfrm>
          <a:prstGeom prst="rect">
            <a:avLst/>
          </a:prstGeom>
          <a:gradFill rotWithShape="0">
            <a:gsLst>
              <a:gs pos="0">
                <a:srgbClr val="FFEEFF"/>
              </a:gs>
              <a:gs pos="100000">
                <a:srgbClr val="FFCCFF"/>
              </a:gs>
            </a:gsLst>
            <a:path path="shape">
              <a:fillToRect l="50000" t="50000" r="50000" b="50000"/>
            </a:path>
          </a:gra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a:solidFill>
                  <a:schemeClr val="tx1"/>
                </a:solidFill>
                <a:latin typeface="+mn-ea"/>
                <a:ea typeface="+mn-ea"/>
              </a:rPr>
              <a:t>类型标识符     函数名</a:t>
            </a:r>
            <a:r>
              <a:rPr lang="zh-CN" altLang="en-US" sz="2400">
                <a:solidFill>
                  <a:srgbClr val="FF3300"/>
                </a:solidFill>
                <a:latin typeface="+mn-ea"/>
                <a:ea typeface="+mn-ea"/>
              </a:rPr>
              <a:t>（）</a:t>
            </a:r>
          </a:p>
          <a:p>
            <a:pPr>
              <a:spcBef>
                <a:spcPct val="0"/>
              </a:spcBef>
            </a:pPr>
            <a:r>
              <a:rPr lang="en-US" altLang="zh-CN" sz="2400">
                <a:solidFill>
                  <a:srgbClr val="FF3300"/>
                </a:solidFill>
                <a:latin typeface="+mn-ea"/>
                <a:ea typeface="+mn-ea"/>
              </a:rPr>
              <a:t>{    }</a:t>
            </a:r>
          </a:p>
        </p:txBody>
      </p:sp>
      <p:grpSp>
        <p:nvGrpSpPr>
          <p:cNvPr id="568332" name="Group 12"/>
          <p:cNvGrpSpPr>
            <a:grpSpLocks/>
          </p:cNvGrpSpPr>
          <p:nvPr/>
        </p:nvGrpSpPr>
        <p:grpSpPr bwMode="auto">
          <a:xfrm>
            <a:off x="5757863" y="1695450"/>
            <a:ext cx="3414712" cy="1901825"/>
            <a:chOff x="2430" y="2575"/>
            <a:chExt cx="2151" cy="1198"/>
          </a:xfrm>
        </p:grpSpPr>
        <p:sp>
          <p:nvSpPr>
            <p:cNvPr id="259085" name="Text Box 10"/>
            <p:cNvSpPr txBox="1">
              <a:spLocks noChangeArrowheads="1"/>
            </p:cNvSpPr>
            <p:nvPr/>
          </p:nvSpPr>
          <p:spPr bwMode="auto">
            <a:xfrm>
              <a:off x="2430" y="2575"/>
              <a:ext cx="1060" cy="772"/>
            </a:xfrm>
            <a:prstGeom prst="rect">
              <a:avLst/>
            </a:prstGeom>
            <a:solidFill>
              <a:schemeClr val="bg2"/>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dirty="0">
                  <a:solidFill>
                    <a:schemeClr val="tx1"/>
                  </a:solidFill>
                  <a:latin typeface="+mn-ea"/>
                  <a:ea typeface="+mn-ea"/>
                </a:rPr>
                <a:t>例   </a:t>
              </a:r>
              <a:r>
                <a:rPr lang="zh-CN" altLang="en-US" sz="2400" dirty="0">
                  <a:solidFill>
                    <a:srgbClr val="0000FF"/>
                  </a:solidFill>
                  <a:latin typeface="+mn-ea"/>
                  <a:ea typeface="+mn-ea"/>
                </a:rPr>
                <a:t>空函数</a:t>
              </a:r>
              <a:endParaRPr lang="zh-CN" altLang="en-US" sz="2400" dirty="0">
                <a:solidFill>
                  <a:schemeClr val="tx1"/>
                </a:solidFill>
                <a:latin typeface="+mn-ea"/>
                <a:ea typeface="+mn-ea"/>
              </a:endParaRPr>
            </a:p>
            <a:p>
              <a:pPr>
                <a:spcBef>
                  <a:spcPct val="0"/>
                </a:spcBef>
              </a:pPr>
              <a:r>
                <a:rPr lang="zh-CN" altLang="en-US" sz="2400" dirty="0">
                  <a:solidFill>
                    <a:schemeClr val="tx1"/>
                  </a:solidFill>
                  <a:latin typeface="+mn-ea"/>
                  <a:ea typeface="+mn-ea"/>
                </a:rPr>
                <a:t>  </a:t>
              </a:r>
              <a:r>
                <a:rPr lang="en-US" altLang="zh-CN" sz="2400" dirty="0">
                  <a:solidFill>
                    <a:schemeClr val="tx1"/>
                  </a:solidFill>
                  <a:latin typeface="+mn-ea"/>
                  <a:ea typeface="+mn-ea"/>
                </a:rPr>
                <a:t>dummy( )</a:t>
              </a:r>
            </a:p>
            <a:p>
              <a:pPr>
                <a:spcBef>
                  <a:spcPct val="0"/>
                </a:spcBef>
              </a:pPr>
              <a:r>
                <a:rPr lang="en-US" altLang="zh-CN" sz="2400" dirty="0">
                  <a:solidFill>
                    <a:schemeClr val="tx1"/>
                  </a:solidFill>
                  <a:latin typeface="+mn-ea"/>
                  <a:ea typeface="+mn-ea"/>
                </a:rPr>
                <a:t> {  }</a:t>
              </a:r>
            </a:p>
          </p:txBody>
        </p:sp>
        <p:sp>
          <p:nvSpPr>
            <p:cNvPr id="568331" name="AutoShape 11"/>
            <p:cNvSpPr>
              <a:spLocks noChangeArrowheads="1"/>
            </p:cNvSpPr>
            <p:nvPr/>
          </p:nvSpPr>
          <p:spPr bwMode="auto">
            <a:xfrm>
              <a:off x="3054" y="3364"/>
              <a:ext cx="1527" cy="409"/>
            </a:xfrm>
            <a:prstGeom prst="wedgeEllipseCallout">
              <a:avLst>
                <a:gd name="adj1" fmla="val -75199"/>
                <a:gd name="adj2" fmla="val -85574"/>
              </a:avLst>
            </a:prstGeom>
            <a:solidFill>
              <a:srgbClr val="FFCC99"/>
            </a:solidFill>
            <a:ln w="2857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defRPr/>
              </a:pPr>
              <a:r>
                <a:rPr lang="zh-CN" altLang="en-US" sz="2400" b="0">
                  <a:solidFill>
                    <a:srgbClr val="FF3300"/>
                  </a:solidFill>
                  <a:effectLst>
                    <a:outerShdw blurRad="38100" dist="38100" dir="2700000" algn="tl">
                      <a:srgbClr val="000000"/>
                    </a:outerShdw>
                  </a:effectLst>
                  <a:latin typeface="+mn-ea"/>
                </a:rPr>
                <a:t>函数体为空</a:t>
              </a:r>
            </a:p>
          </p:txBody>
        </p:sp>
      </p:grpSp>
      <p:sp>
        <p:nvSpPr>
          <p:cNvPr id="568333" name="Rectangle 13"/>
          <p:cNvSpPr>
            <a:spLocks noChangeArrowheads="1"/>
          </p:cNvSpPr>
          <p:nvPr/>
        </p:nvSpPr>
        <p:spPr bwMode="auto">
          <a:xfrm>
            <a:off x="669925" y="2974975"/>
            <a:ext cx="7759700" cy="969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914400" lvl="1" indent="-457200" eaLnBrk="1" hangingPunct="1">
              <a:spcBef>
                <a:spcPct val="20000"/>
              </a:spcBef>
              <a:buClr>
                <a:srgbClr val="FE0000"/>
              </a:buClr>
              <a:buFont typeface="Wingdings" panose="05000000000000000000" pitchFamily="2" charset="2"/>
              <a:buChar char="p"/>
            </a:pPr>
            <a:r>
              <a:rPr lang="zh-CN" altLang="en-US" sz="2800" dirty="0">
                <a:solidFill>
                  <a:schemeClr val="tx1"/>
                </a:solidFill>
                <a:latin typeface="+mn-ea"/>
                <a:ea typeface="+mn-ea"/>
              </a:rPr>
              <a:t>对形参的声明的传统方式</a:t>
            </a:r>
          </a:p>
          <a:p>
            <a:pPr marL="1257300" lvl="2" indent="-342900" eaLnBrk="1" hangingPunct="1">
              <a:spcBef>
                <a:spcPct val="20000"/>
              </a:spcBef>
              <a:buClr>
                <a:srgbClr val="FF3300"/>
              </a:buClr>
              <a:buFont typeface="Wingdings" panose="05000000000000000000" pitchFamily="2" charset="2"/>
              <a:buChar char="ü"/>
            </a:pPr>
            <a:r>
              <a:rPr lang="zh-CN" altLang="en-US" sz="2400" dirty="0">
                <a:solidFill>
                  <a:schemeClr val="tx1"/>
                </a:solidFill>
                <a:latin typeface="+mn-ea"/>
                <a:ea typeface="+mn-ea"/>
              </a:rPr>
              <a:t>即把对形参的声明放在函数定义的下一行</a:t>
            </a:r>
          </a:p>
        </p:txBody>
      </p:sp>
      <p:sp>
        <p:nvSpPr>
          <p:cNvPr id="568335" name="Text Box 15"/>
          <p:cNvSpPr txBox="1">
            <a:spLocks noChangeArrowheads="1"/>
          </p:cNvSpPr>
          <p:nvPr/>
        </p:nvSpPr>
        <p:spPr bwMode="auto">
          <a:xfrm>
            <a:off x="400050" y="4010025"/>
            <a:ext cx="4530725" cy="2028825"/>
          </a:xfrm>
          <a:prstGeom prst="rect">
            <a:avLst/>
          </a:prstGeom>
          <a:gradFill rotWithShape="0">
            <a:gsLst>
              <a:gs pos="0">
                <a:srgbClr val="FFEEFF"/>
              </a:gs>
              <a:gs pos="100000">
                <a:srgbClr val="FFCCFF"/>
              </a:gs>
            </a:gsLst>
            <a:path path="shape">
              <a:fillToRect l="50000" t="50000" r="50000" b="50000"/>
            </a:path>
          </a:gra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a:solidFill>
                  <a:schemeClr val="tx1"/>
                </a:solidFill>
                <a:latin typeface="+mn-ea"/>
                <a:ea typeface="+mn-ea"/>
              </a:rPr>
              <a:t>类型标识符    函数名（形参表）</a:t>
            </a:r>
          </a:p>
          <a:p>
            <a:pPr>
              <a:spcBef>
                <a:spcPct val="0"/>
              </a:spcBef>
            </a:pPr>
            <a:r>
              <a:rPr lang="zh-CN" altLang="en-US" sz="2400">
                <a:solidFill>
                  <a:schemeClr val="tx1"/>
                </a:solidFill>
                <a:latin typeface="+mn-ea"/>
                <a:ea typeface="+mn-ea"/>
              </a:rPr>
              <a:t>形参类型说明</a:t>
            </a:r>
          </a:p>
          <a:p>
            <a:pPr>
              <a:spcBef>
                <a:spcPct val="0"/>
              </a:spcBef>
            </a:pPr>
            <a:r>
              <a:rPr lang="en-US" altLang="zh-CN" sz="2400">
                <a:solidFill>
                  <a:srgbClr val="FF3300"/>
                </a:solidFill>
                <a:latin typeface="+mn-ea"/>
                <a:ea typeface="+mn-ea"/>
              </a:rPr>
              <a:t>{</a:t>
            </a:r>
            <a:r>
              <a:rPr lang="en-US" altLang="zh-CN" sz="2400">
                <a:solidFill>
                  <a:schemeClr val="accent2"/>
                </a:solidFill>
                <a:latin typeface="+mn-ea"/>
                <a:ea typeface="+mn-ea"/>
              </a:rPr>
              <a:t>  </a:t>
            </a:r>
            <a:r>
              <a:rPr lang="zh-CN" altLang="en-US" sz="2400">
                <a:solidFill>
                  <a:schemeClr val="tx1"/>
                </a:solidFill>
                <a:latin typeface="+mn-ea"/>
                <a:ea typeface="+mn-ea"/>
              </a:rPr>
              <a:t>说明部分</a:t>
            </a:r>
          </a:p>
          <a:p>
            <a:pPr>
              <a:spcBef>
                <a:spcPct val="0"/>
              </a:spcBef>
            </a:pPr>
            <a:r>
              <a:rPr lang="zh-CN" altLang="en-US" sz="2400">
                <a:solidFill>
                  <a:schemeClr val="tx1"/>
                </a:solidFill>
                <a:latin typeface="+mn-ea"/>
                <a:ea typeface="+mn-ea"/>
              </a:rPr>
              <a:t>    语句</a:t>
            </a:r>
          </a:p>
          <a:p>
            <a:pPr>
              <a:spcBef>
                <a:spcPct val="0"/>
              </a:spcBef>
            </a:pPr>
            <a:r>
              <a:rPr lang="en-US" altLang="zh-CN" sz="2400">
                <a:solidFill>
                  <a:srgbClr val="FF3300"/>
                </a:solidFill>
                <a:latin typeface="+mn-ea"/>
                <a:ea typeface="+mn-ea"/>
              </a:rPr>
              <a:t>}</a:t>
            </a:r>
          </a:p>
        </p:txBody>
      </p:sp>
      <p:sp>
        <p:nvSpPr>
          <p:cNvPr id="568337" name="Text Box 17"/>
          <p:cNvSpPr txBox="1">
            <a:spLocks noChangeArrowheads="1"/>
          </p:cNvSpPr>
          <p:nvPr/>
        </p:nvSpPr>
        <p:spPr bwMode="auto">
          <a:xfrm>
            <a:off x="5053013" y="3992563"/>
            <a:ext cx="3803650" cy="2686050"/>
          </a:xfrm>
          <a:prstGeom prst="rect">
            <a:avLst/>
          </a:prstGeom>
          <a:solidFill>
            <a:schemeClr val="bg2"/>
          </a:solidFill>
          <a:ln w="38100">
            <a:solidFill>
              <a:srgbClr val="0000FF"/>
            </a:solidFill>
            <a:miter lim="800000"/>
            <a:headEnd/>
            <a:tailEnd/>
          </a:ln>
          <a:effec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dirty="0">
                <a:solidFill>
                  <a:schemeClr val="tx1"/>
                </a:solidFill>
                <a:latin typeface="+mn-ea"/>
                <a:ea typeface="+mn-ea"/>
              </a:rPr>
              <a:t>例   有参函数（传统风格）</a:t>
            </a:r>
          </a:p>
          <a:p>
            <a:pPr>
              <a:spcBef>
                <a:spcPct val="0"/>
              </a:spcBef>
            </a:pPr>
            <a:r>
              <a:rPr lang="zh-CN" altLang="en-US" sz="2400" dirty="0">
                <a:solidFill>
                  <a:schemeClr val="tx1"/>
                </a:solidFill>
                <a:latin typeface="+mn-ea"/>
                <a:ea typeface="+mn-ea"/>
              </a:rPr>
              <a:t>  </a:t>
            </a:r>
            <a:r>
              <a:rPr lang="en-US" altLang="zh-CN" sz="2400" dirty="0" err="1">
                <a:solidFill>
                  <a:schemeClr val="tx1"/>
                </a:solidFill>
                <a:latin typeface="+mn-ea"/>
                <a:ea typeface="+mn-ea"/>
              </a:rPr>
              <a:t>int</a:t>
            </a:r>
            <a:r>
              <a:rPr lang="en-US" altLang="zh-CN" sz="2400" dirty="0">
                <a:solidFill>
                  <a:schemeClr val="tx1"/>
                </a:solidFill>
                <a:latin typeface="+mn-ea"/>
                <a:ea typeface="+mn-ea"/>
              </a:rPr>
              <a:t> max(</a:t>
            </a:r>
            <a:r>
              <a:rPr lang="en-US" altLang="zh-CN" sz="2400" dirty="0" err="1">
                <a:solidFill>
                  <a:srgbClr val="FF3300"/>
                </a:solidFill>
                <a:latin typeface="+mn-ea"/>
                <a:ea typeface="+mn-ea"/>
              </a:rPr>
              <a:t>x,y</a:t>
            </a:r>
            <a:r>
              <a:rPr lang="en-US" altLang="zh-CN" sz="2400" dirty="0">
                <a:solidFill>
                  <a:schemeClr val="tx1"/>
                </a:solidFill>
                <a:latin typeface="+mn-ea"/>
                <a:ea typeface="+mn-ea"/>
              </a:rPr>
              <a:t>)</a:t>
            </a:r>
          </a:p>
          <a:p>
            <a:pPr>
              <a:spcBef>
                <a:spcPct val="0"/>
              </a:spcBef>
            </a:pPr>
            <a:r>
              <a:rPr lang="en-US" altLang="zh-CN" sz="2400" dirty="0">
                <a:solidFill>
                  <a:schemeClr val="tx1"/>
                </a:solidFill>
                <a:latin typeface="+mn-ea"/>
                <a:ea typeface="+mn-ea"/>
              </a:rPr>
              <a:t>  </a:t>
            </a:r>
            <a:r>
              <a:rPr lang="en-US" altLang="zh-CN" sz="2400" dirty="0" err="1">
                <a:solidFill>
                  <a:srgbClr val="FF3300"/>
                </a:solidFill>
                <a:latin typeface="+mn-ea"/>
                <a:ea typeface="+mn-ea"/>
              </a:rPr>
              <a:t>int</a:t>
            </a:r>
            <a:r>
              <a:rPr lang="en-US" altLang="zh-CN" sz="2400" dirty="0">
                <a:solidFill>
                  <a:srgbClr val="FF3300"/>
                </a:solidFill>
                <a:latin typeface="+mn-ea"/>
                <a:ea typeface="+mn-ea"/>
              </a:rPr>
              <a:t> </a:t>
            </a:r>
            <a:r>
              <a:rPr lang="en-US" altLang="zh-CN" sz="2400" dirty="0" err="1">
                <a:solidFill>
                  <a:srgbClr val="FF3300"/>
                </a:solidFill>
                <a:latin typeface="+mn-ea"/>
                <a:ea typeface="+mn-ea"/>
              </a:rPr>
              <a:t>x,y</a:t>
            </a:r>
            <a:r>
              <a:rPr lang="en-US" altLang="zh-CN" sz="2400" dirty="0">
                <a:solidFill>
                  <a:srgbClr val="FF3300"/>
                </a:solidFill>
                <a:latin typeface="+mn-ea"/>
                <a:ea typeface="+mn-ea"/>
              </a:rPr>
              <a:t>;</a:t>
            </a:r>
          </a:p>
          <a:p>
            <a:pPr>
              <a:spcBef>
                <a:spcPct val="0"/>
              </a:spcBef>
            </a:pPr>
            <a:r>
              <a:rPr lang="en-US" altLang="zh-CN" sz="2400" dirty="0">
                <a:solidFill>
                  <a:schemeClr val="tx1"/>
                </a:solidFill>
                <a:latin typeface="+mn-ea"/>
                <a:ea typeface="+mn-ea"/>
              </a:rPr>
              <a:t> {    </a:t>
            </a:r>
            <a:r>
              <a:rPr lang="en-US" altLang="zh-CN" sz="2400" dirty="0" err="1">
                <a:solidFill>
                  <a:schemeClr val="tx1"/>
                </a:solidFill>
                <a:latin typeface="+mn-ea"/>
                <a:ea typeface="+mn-ea"/>
              </a:rPr>
              <a:t>int</a:t>
            </a:r>
            <a:r>
              <a:rPr lang="en-US" altLang="zh-CN" sz="2400" dirty="0">
                <a:solidFill>
                  <a:schemeClr val="tx1"/>
                </a:solidFill>
                <a:latin typeface="+mn-ea"/>
                <a:ea typeface="+mn-ea"/>
              </a:rPr>
              <a:t> z;</a:t>
            </a:r>
          </a:p>
          <a:p>
            <a:pPr>
              <a:spcBef>
                <a:spcPct val="0"/>
              </a:spcBef>
            </a:pPr>
            <a:r>
              <a:rPr lang="en-US" altLang="zh-CN" sz="2400" dirty="0">
                <a:solidFill>
                  <a:schemeClr val="tx1"/>
                </a:solidFill>
                <a:latin typeface="+mn-ea"/>
                <a:ea typeface="+mn-ea"/>
              </a:rPr>
              <a:t>      z=x&gt;</a:t>
            </a:r>
            <a:r>
              <a:rPr lang="en-US" altLang="zh-CN" sz="2400" dirty="0" err="1">
                <a:solidFill>
                  <a:schemeClr val="tx1"/>
                </a:solidFill>
                <a:latin typeface="+mn-ea"/>
                <a:ea typeface="+mn-ea"/>
              </a:rPr>
              <a:t>y?x:y</a:t>
            </a:r>
            <a:r>
              <a:rPr lang="en-US" altLang="zh-CN" sz="2400" dirty="0">
                <a:solidFill>
                  <a:schemeClr val="tx1"/>
                </a:solidFill>
                <a:latin typeface="+mn-ea"/>
                <a:ea typeface="+mn-ea"/>
              </a:rPr>
              <a:t>;</a:t>
            </a:r>
          </a:p>
          <a:p>
            <a:pPr>
              <a:spcBef>
                <a:spcPct val="0"/>
              </a:spcBef>
            </a:pPr>
            <a:r>
              <a:rPr lang="en-US" altLang="zh-CN" sz="2400" dirty="0">
                <a:solidFill>
                  <a:schemeClr val="tx1"/>
                </a:solidFill>
                <a:latin typeface="+mn-ea"/>
                <a:ea typeface="+mn-ea"/>
              </a:rPr>
              <a:t>      return(z);</a:t>
            </a:r>
          </a:p>
          <a:p>
            <a:pPr>
              <a:spcBef>
                <a:spcPct val="0"/>
              </a:spcBef>
            </a:pPr>
            <a:r>
              <a:rPr lang="en-US" altLang="zh-CN" sz="2400" dirty="0">
                <a:solidFill>
                  <a:schemeClr val="tx1"/>
                </a:solidFill>
                <a:latin typeface="+mn-ea"/>
                <a:ea typeface="+mn-ea"/>
              </a:rPr>
              <a:t> }</a:t>
            </a:r>
          </a:p>
        </p:txBody>
      </p:sp>
      <p:sp>
        <p:nvSpPr>
          <p:cNvPr id="15"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mn-ea"/>
              </a:rPr>
              <a:t>C</a:t>
            </a:r>
            <a:r>
              <a:rPr kumimoji="1" lang="zh-CN" altLang="en-US" sz="2000" b="1" dirty="0">
                <a:solidFill>
                  <a:srgbClr val="3333CC"/>
                </a:solidFill>
                <a:latin typeface="+mn-ea"/>
              </a:rPr>
              <a:t>语言程序设计                                                            </a:t>
            </a:r>
            <a:r>
              <a:rPr kumimoji="1" lang="zh-CN" altLang="en-US" b="1" dirty="0">
                <a:solidFill>
                  <a:srgbClr val="3333CC"/>
                </a:solidFill>
                <a:latin typeface="+mn-ea"/>
              </a:rPr>
              <a:t>第</a:t>
            </a:r>
            <a:r>
              <a:rPr kumimoji="1" lang="en-US" altLang="zh-CN" b="1" dirty="0">
                <a:solidFill>
                  <a:srgbClr val="3333CC"/>
                </a:solidFill>
                <a:latin typeface="+mn-ea"/>
              </a:rPr>
              <a:t>7</a:t>
            </a:r>
            <a:r>
              <a:rPr kumimoji="1" lang="zh-CN" altLang="en-US" b="1" dirty="0">
                <a:solidFill>
                  <a:srgbClr val="3333CC"/>
                </a:solidFill>
                <a:latin typeface="+mn-ea"/>
              </a:rPr>
              <a:t>章  用函数实现模块化程序设计</a:t>
            </a:r>
          </a:p>
        </p:txBody>
      </p:sp>
    </p:spTree>
    <p:extLst>
      <p:ext uri="{BB962C8B-B14F-4D97-AF65-F5344CB8AC3E}">
        <p14:creationId xmlns:p14="http://schemas.microsoft.com/office/powerpoint/2010/main" val="2131395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8328"/>
                                        </p:tgtEl>
                                        <p:attrNameLst>
                                          <p:attrName>style.visibility</p:attrName>
                                        </p:attrNameLst>
                                      </p:cBhvr>
                                      <p:to>
                                        <p:strVal val="visible"/>
                                      </p:to>
                                    </p:set>
                                    <p:animEffect transition="in" filter="box(out)">
                                      <p:cBhvr>
                                        <p:cTn id="7" dur="500"/>
                                        <p:tgtEl>
                                          <p:spTgt spid="5683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568332"/>
                                        </p:tgtEl>
                                        <p:attrNameLst>
                                          <p:attrName>style.visibility</p:attrName>
                                        </p:attrNameLst>
                                      </p:cBhvr>
                                      <p:to>
                                        <p:strVal val="visible"/>
                                      </p:to>
                                    </p:set>
                                    <p:anim calcmode="lin" valueType="num">
                                      <p:cBhvr additive="base">
                                        <p:cTn id="12" dur="500" fill="hold"/>
                                        <p:tgtEl>
                                          <p:spTgt spid="568332"/>
                                        </p:tgtEl>
                                        <p:attrNameLst>
                                          <p:attrName>ppt_x</p:attrName>
                                        </p:attrNameLst>
                                      </p:cBhvr>
                                      <p:tavLst>
                                        <p:tav tm="0">
                                          <p:val>
                                            <p:strVal val="1+#ppt_w/2"/>
                                          </p:val>
                                        </p:tav>
                                        <p:tav tm="100000">
                                          <p:val>
                                            <p:strVal val="#ppt_x"/>
                                          </p:val>
                                        </p:tav>
                                      </p:tavLst>
                                    </p:anim>
                                    <p:anim calcmode="lin" valueType="num">
                                      <p:cBhvr additive="base">
                                        <p:cTn id="13" dur="500" fill="hold"/>
                                        <p:tgtEl>
                                          <p:spTgt spid="56833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68333"/>
                                        </p:tgtEl>
                                        <p:attrNameLst>
                                          <p:attrName>style.visibility</p:attrName>
                                        </p:attrNameLst>
                                      </p:cBhvr>
                                      <p:to>
                                        <p:strVal val="visible"/>
                                      </p:to>
                                    </p:set>
                                    <p:anim calcmode="lin" valueType="num">
                                      <p:cBhvr additive="base">
                                        <p:cTn id="18" dur="500" fill="hold"/>
                                        <p:tgtEl>
                                          <p:spTgt spid="568333"/>
                                        </p:tgtEl>
                                        <p:attrNameLst>
                                          <p:attrName>ppt_x</p:attrName>
                                        </p:attrNameLst>
                                      </p:cBhvr>
                                      <p:tavLst>
                                        <p:tav tm="0">
                                          <p:val>
                                            <p:strVal val="#ppt_x"/>
                                          </p:val>
                                        </p:tav>
                                        <p:tav tm="100000">
                                          <p:val>
                                            <p:strVal val="#ppt_x"/>
                                          </p:val>
                                        </p:tav>
                                      </p:tavLst>
                                    </p:anim>
                                    <p:anim calcmode="lin" valueType="num">
                                      <p:cBhvr additive="base">
                                        <p:cTn id="19" dur="500" fill="hold"/>
                                        <p:tgtEl>
                                          <p:spTgt spid="568333"/>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568335"/>
                                        </p:tgtEl>
                                        <p:attrNameLst>
                                          <p:attrName>style.visibility</p:attrName>
                                        </p:attrNameLst>
                                      </p:cBhvr>
                                      <p:to>
                                        <p:strVal val="visible"/>
                                      </p:to>
                                    </p:set>
                                    <p:animEffect transition="in" filter="box(out)">
                                      <p:cBhvr>
                                        <p:cTn id="24" dur="500"/>
                                        <p:tgtEl>
                                          <p:spTgt spid="56833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5" fill="hold" grpId="0" nodeType="clickEffect">
                                  <p:stCondLst>
                                    <p:cond delay="0"/>
                                  </p:stCondLst>
                                  <p:childTnLst>
                                    <p:set>
                                      <p:cBhvr>
                                        <p:cTn id="28" dur="1" fill="hold">
                                          <p:stCondLst>
                                            <p:cond delay="0"/>
                                          </p:stCondLst>
                                        </p:cTn>
                                        <p:tgtEl>
                                          <p:spTgt spid="568337"/>
                                        </p:tgtEl>
                                        <p:attrNameLst>
                                          <p:attrName>style.visibility</p:attrName>
                                        </p:attrNameLst>
                                      </p:cBhvr>
                                      <p:to>
                                        <p:strVal val="visible"/>
                                      </p:to>
                                    </p:set>
                                    <p:animEffect transition="in" filter="blinds(vertical)">
                                      <p:cBhvr>
                                        <p:cTn id="29" dur="500"/>
                                        <p:tgtEl>
                                          <p:spTgt spid="568337"/>
                                        </p:tgtEl>
                                      </p:cBhvr>
                                    </p:animEffect>
                                  </p:childTnLst>
                                  <p:subTnLst>
                                    <p:set>
                                      <p:cBhvr override="childStyle">
                                        <p:cTn dur="1" fill="hold" display="0" masterRel="nextClick" afterEffect="1"/>
                                        <p:tgtEl>
                                          <p:spTgt spid="56833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8" grpId="0" animBg="1" autoUpdateAnimBg="0"/>
      <p:bldP spid="568333" grpId="0" autoUpdateAnimBg="0"/>
      <p:bldP spid="568335" grpId="0" animBg="1" autoUpdateAnimBg="0"/>
      <p:bldP spid="568337"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8" name="Rectangle 4"/>
          <p:cNvSpPr>
            <a:spLocks noChangeArrowheads="1"/>
          </p:cNvSpPr>
          <p:nvPr/>
        </p:nvSpPr>
        <p:spPr bwMode="auto">
          <a:xfrm>
            <a:off x="251520" y="1196752"/>
            <a:ext cx="8488362" cy="464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1" eaLnBrk="1" hangingPunct="1">
              <a:spcBef>
                <a:spcPct val="20000"/>
              </a:spcBef>
              <a:buClr>
                <a:srgbClr val="339933"/>
              </a:buClr>
              <a:buFont typeface="Wingdings" panose="05000000000000000000" pitchFamily="2" charset="2"/>
              <a:buNone/>
            </a:pPr>
            <a:r>
              <a:rPr lang="zh-CN" altLang="en-US" sz="2800" dirty="0">
                <a:solidFill>
                  <a:srgbClr val="FF0000"/>
                </a:solidFill>
                <a:latin typeface="+mn-ea"/>
                <a:ea typeface="+mn-ea"/>
              </a:rPr>
              <a:t>主调函数：</a:t>
            </a:r>
            <a:r>
              <a:rPr kumimoji="0" lang="zh-CN" altLang="en-US" sz="2800" dirty="0">
                <a:solidFill>
                  <a:schemeClr val="tx1"/>
                </a:solidFill>
                <a:latin typeface="+mn-ea"/>
                <a:ea typeface="+mn-ea"/>
              </a:rPr>
              <a:t>主动去调用其它函数 </a:t>
            </a:r>
            <a:endParaRPr lang="zh-CN" altLang="en-US" sz="2800" dirty="0">
              <a:solidFill>
                <a:schemeClr val="tx1"/>
              </a:solidFill>
              <a:latin typeface="+mn-ea"/>
              <a:ea typeface="+mn-ea"/>
            </a:endParaRPr>
          </a:p>
          <a:p>
            <a:pPr lvl="1" eaLnBrk="1" hangingPunct="1">
              <a:spcBef>
                <a:spcPct val="20000"/>
              </a:spcBef>
              <a:buClr>
                <a:srgbClr val="339933"/>
              </a:buClr>
              <a:buFont typeface="Wingdings" panose="05000000000000000000" pitchFamily="2" charset="2"/>
              <a:buNone/>
            </a:pPr>
            <a:r>
              <a:rPr kumimoji="0" lang="zh-CN" altLang="en-US" sz="2800" dirty="0">
                <a:solidFill>
                  <a:srgbClr val="FF0000"/>
                </a:solidFill>
                <a:latin typeface="+mn-ea"/>
                <a:ea typeface="+mn-ea"/>
              </a:rPr>
              <a:t>被调函数：</a:t>
            </a:r>
            <a:r>
              <a:rPr kumimoji="0" lang="zh-CN" altLang="en-US" sz="2800" dirty="0">
                <a:solidFill>
                  <a:schemeClr val="tx1"/>
                </a:solidFill>
                <a:latin typeface="+mn-ea"/>
                <a:ea typeface="+mn-ea"/>
              </a:rPr>
              <a:t>被其它函数所调用</a:t>
            </a:r>
            <a:endParaRPr lang="zh-CN" altLang="en-US" sz="2800" dirty="0">
              <a:solidFill>
                <a:schemeClr val="tx1"/>
              </a:solidFill>
              <a:latin typeface="+mn-ea"/>
              <a:ea typeface="+mn-ea"/>
            </a:endParaRPr>
          </a:p>
          <a:p>
            <a:pPr marL="457200" lvl="1" indent="0" eaLnBrk="1" hangingPunct="1">
              <a:spcBef>
                <a:spcPct val="20000"/>
              </a:spcBef>
              <a:buClr>
                <a:srgbClr val="339933"/>
              </a:buClr>
            </a:pPr>
            <a:r>
              <a:rPr lang="zh-CN" altLang="en-US" sz="2800" dirty="0">
                <a:solidFill>
                  <a:schemeClr val="tx1"/>
                </a:solidFill>
                <a:latin typeface="+mn-ea"/>
                <a:ea typeface="+mn-ea"/>
              </a:rPr>
              <a:t>函数调用的一般形式</a:t>
            </a:r>
          </a:p>
          <a:p>
            <a:pPr marL="1371600" lvl="2" indent="-457200" eaLnBrk="1" hangingPunct="1">
              <a:spcBef>
                <a:spcPct val="20000"/>
              </a:spcBef>
              <a:buClr>
                <a:srgbClr val="FF3300"/>
              </a:buClr>
              <a:buFont typeface="Wingdings" panose="05000000000000000000" pitchFamily="2" charset="2"/>
              <a:buChar char="p"/>
            </a:pPr>
            <a:r>
              <a:rPr kumimoji="0" lang="zh-CN" altLang="en-US" sz="2800" dirty="0">
                <a:solidFill>
                  <a:srgbClr val="FF3300"/>
                </a:solidFill>
                <a:latin typeface="+mn-ea"/>
                <a:ea typeface="+mn-ea"/>
              </a:rPr>
              <a:t>函数名（实参表列）</a:t>
            </a:r>
            <a:endParaRPr lang="zh-CN" altLang="en-US" sz="2800" dirty="0">
              <a:solidFill>
                <a:srgbClr val="FF3300"/>
              </a:solidFill>
              <a:latin typeface="+mn-ea"/>
              <a:ea typeface="+mn-ea"/>
            </a:endParaRPr>
          </a:p>
          <a:p>
            <a:pPr marL="1714500" lvl="3" indent="-342900" eaLnBrk="1" hangingPunct="1">
              <a:spcBef>
                <a:spcPct val="20000"/>
              </a:spcBef>
              <a:buClr>
                <a:srgbClr val="FF0000"/>
              </a:buClr>
              <a:buFont typeface="Wingdings" panose="05000000000000000000" pitchFamily="2" charset="2"/>
              <a:buChar char="ü"/>
            </a:pPr>
            <a:r>
              <a:rPr kumimoji="0" lang="zh-CN" altLang="en-US" sz="2400" dirty="0">
                <a:solidFill>
                  <a:schemeClr val="tx1"/>
                </a:solidFill>
                <a:latin typeface="+mn-ea"/>
                <a:ea typeface="+mn-ea"/>
              </a:rPr>
              <a:t>实参表列：有确定值的数据或表达式</a:t>
            </a:r>
            <a:endParaRPr lang="zh-CN" altLang="en-US" sz="2400" dirty="0">
              <a:solidFill>
                <a:schemeClr val="tx1"/>
              </a:solidFill>
              <a:latin typeface="+mn-ea"/>
              <a:ea typeface="+mn-ea"/>
            </a:endParaRPr>
          </a:p>
          <a:p>
            <a:pPr marL="1714500" lvl="3" indent="-342900" eaLnBrk="1" hangingPunct="1">
              <a:spcBef>
                <a:spcPct val="20000"/>
              </a:spcBef>
              <a:buClr>
                <a:srgbClr val="FF0000"/>
              </a:buClr>
              <a:buFont typeface="Wingdings" panose="05000000000000000000" pitchFamily="2" charset="2"/>
              <a:buChar char="ü"/>
            </a:pPr>
            <a:r>
              <a:rPr lang="zh-CN" altLang="en-US" sz="2400" dirty="0">
                <a:solidFill>
                  <a:schemeClr val="tx1"/>
                </a:solidFill>
                <a:latin typeface="+mn-ea"/>
                <a:ea typeface="+mn-ea"/>
              </a:rPr>
              <a:t>实参与形参</a:t>
            </a:r>
            <a:r>
              <a:rPr lang="zh-CN" altLang="en-US" sz="2400" dirty="0">
                <a:solidFill>
                  <a:srgbClr val="FF3300"/>
                </a:solidFill>
                <a:latin typeface="+mn-ea"/>
                <a:ea typeface="+mn-ea"/>
              </a:rPr>
              <a:t>个数相等，类型一致，按顺序一一对应，</a:t>
            </a:r>
            <a:r>
              <a:rPr kumimoji="0" lang="zh-CN" altLang="en-US" sz="2400" dirty="0">
                <a:solidFill>
                  <a:schemeClr val="tx1"/>
                </a:solidFill>
                <a:latin typeface="+mn-ea"/>
                <a:ea typeface="+mn-ea"/>
              </a:rPr>
              <a:t>当有多个实参时，实参间用</a:t>
            </a:r>
            <a:r>
              <a:rPr kumimoji="0" lang="zh-CN" altLang="en-US" sz="2400" dirty="0">
                <a:solidFill>
                  <a:srgbClr val="FF3300"/>
                </a:solidFill>
                <a:latin typeface="+mn-ea"/>
                <a:ea typeface="+mn-ea"/>
              </a:rPr>
              <a:t>“ ，”</a:t>
            </a:r>
            <a:r>
              <a:rPr kumimoji="0" lang="zh-CN" altLang="en-US" sz="2400" dirty="0">
                <a:solidFill>
                  <a:schemeClr val="tx1"/>
                </a:solidFill>
                <a:latin typeface="+mn-ea"/>
                <a:ea typeface="+mn-ea"/>
              </a:rPr>
              <a:t>分隔</a:t>
            </a:r>
            <a:endParaRPr lang="zh-CN" altLang="en-US" sz="2400" dirty="0">
              <a:solidFill>
                <a:schemeClr val="tx1"/>
              </a:solidFill>
              <a:latin typeface="+mn-ea"/>
              <a:ea typeface="+mn-ea"/>
            </a:endParaRPr>
          </a:p>
          <a:p>
            <a:pPr marL="1714500" lvl="3" indent="-342900" eaLnBrk="1" hangingPunct="1">
              <a:spcBef>
                <a:spcPct val="20000"/>
              </a:spcBef>
              <a:buClr>
                <a:srgbClr val="FF0000"/>
              </a:buClr>
              <a:buFont typeface="Wingdings" panose="05000000000000000000" pitchFamily="2" charset="2"/>
              <a:buChar char="ü"/>
            </a:pPr>
            <a:r>
              <a:rPr lang="zh-CN" altLang="en-US" sz="2400" dirty="0">
                <a:solidFill>
                  <a:srgbClr val="FE0000"/>
                </a:solidFill>
                <a:latin typeface="+mn-ea"/>
                <a:ea typeface="+mn-ea"/>
              </a:rPr>
              <a:t>实参表求值顺序，因系统而定</a:t>
            </a:r>
            <a:endParaRPr lang="en-US" altLang="zh-CN" sz="2400" dirty="0">
              <a:solidFill>
                <a:srgbClr val="FE0000"/>
              </a:solidFill>
              <a:latin typeface="+mn-ea"/>
              <a:ea typeface="+mn-ea"/>
            </a:endParaRPr>
          </a:p>
          <a:p>
            <a:pPr marL="1714500" lvl="3" indent="-342900" eaLnBrk="1" hangingPunct="1">
              <a:spcBef>
                <a:spcPct val="20000"/>
              </a:spcBef>
              <a:buClr>
                <a:srgbClr val="FF0000"/>
              </a:buClr>
              <a:buFont typeface="Wingdings" panose="05000000000000000000" pitchFamily="2" charset="2"/>
              <a:buChar char="ü"/>
            </a:pPr>
            <a:r>
              <a:rPr kumimoji="0" lang="zh-CN" altLang="en-US" sz="2400" dirty="0">
                <a:solidFill>
                  <a:schemeClr val="tx1"/>
                </a:solidFill>
                <a:latin typeface="+mn-ea"/>
                <a:ea typeface="+mn-ea"/>
              </a:rPr>
              <a:t>调用无参函数时，实参表列为空，但</a:t>
            </a:r>
            <a:r>
              <a:rPr kumimoji="0" lang="zh-CN" altLang="en-US" sz="2400" dirty="0">
                <a:solidFill>
                  <a:srgbClr val="FF0000"/>
                </a:solidFill>
                <a:latin typeface="+mn-ea"/>
                <a:ea typeface="+mn-ea"/>
              </a:rPr>
              <a:t>（  ）</a:t>
            </a:r>
            <a:r>
              <a:rPr kumimoji="0" lang="zh-CN" altLang="en-US" sz="2400" dirty="0">
                <a:solidFill>
                  <a:schemeClr val="tx1"/>
                </a:solidFill>
                <a:latin typeface="+mn-ea"/>
                <a:ea typeface="+mn-ea"/>
              </a:rPr>
              <a:t>不能省</a:t>
            </a:r>
            <a:endParaRPr lang="zh-CN" altLang="en-US" sz="2400" dirty="0">
              <a:solidFill>
                <a:schemeClr val="tx1"/>
              </a:solidFill>
              <a:latin typeface="+mn-ea"/>
              <a:ea typeface="+mn-ea"/>
            </a:endParaRPr>
          </a:p>
        </p:txBody>
      </p:sp>
      <p:sp>
        <p:nvSpPr>
          <p:cNvPr id="8"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
        <p:nvSpPr>
          <p:cNvPr id="4" name="Rectangle 4"/>
          <p:cNvSpPr>
            <a:spLocks noChangeArrowheads="1"/>
          </p:cNvSpPr>
          <p:nvPr/>
        </p:nvSpPr>
        <p:spPr bwMode="auto">
          <a:xfrm>
            <a:off x="389451" y="517025"/>
            <a:ext cx="7759700" cy="782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0" indent="0" eaLnBrk="1" hangingPunct="1">
              <a:spcBef>
                <a:spcPct val="20000"/>
              </a:spcBef>
              <a:buClr>
                <a:schemeClr val="accent1"/>
              </a:buClr>
            </a:pPr>
            <a:r>
              <a:rPr lang="en-US" altLang="zh-CN" sz="3200" dirty="0">
                <a:solidFill>
                  <a:srgbClr val="0000CC"/>
                </a:solidFill>
                <a:latin typeface="+mn-ea"/>
                <a:ea typeface="+mn-ea"/>
              </a:rPr>
              <a:t>7.3 </a:t>
            </a:r>
            <a:r>
              <a:rPr lang="zh-CN" altLang="en-US" sz="3200" dirty="0">
                <a:solidFill>
                  <a:srgbClr val="0000CC"/>
                </a:solidFill>
                <a:latin typeface="+mn-ea"/>
                <a:ea typeface="+mn-ea"/>
              </a:rPr>
              <a:t>函数调用</a:t>
            </a:r>
            <a:endParaRPr lang="en-US" altLang="zh-CN" sz="3200" dirty="0">
              <a:solidFill>
                <a:srgbClr val="0000CC"/>
              </a:solidFill>
              <a:latin typeface="+mn-ea"/>
              <a:ea typeface="+mn-ea"/>
            </a:endParaRPr>
          </a:p>
          <a:p>
            <a:pPr marL="0" indent="0" eaLnBrk="1" hangingPunct="1">
              <a:spcBef>
                <a:spcPct val="20000"/>
              </a:spcBef>
              <a:buClr>
                <a:schemeClr val="accent1"/>
              </a:buClr>
            </a:pPr>
            <a:endParaRPr lang="zh-CN" altLang="en-US" sz="2800" dirty="0">
              <a:solidFill>
                <a:schemeClr val="tx1"/>
              </a:solidFill>
              <a:latin typeface="+mn-ea"/>
              <a:ea typeface="+mn-ea"/>
            </a:endParaRPr>
          </a:p>
        </p:txBody>
      </p:sp>
    </p:spTree>
    <p:extLst>
      <p:ext uri="{BB962C8B-B14F-4D97-AF65-F5344CB8AC3E}">
        <p14:creationId xmlns:p14="http://schemas.microsoft.com/office/powerpoint/2010/main" val="3569174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6" name="Rectangle 8"/>
          <p:cNvSpPr>
            <a:spLocks noChangeArrowheads="1"/>
          </p:cNvSpPr>
          <p:nvPr/>
        </p:nvSpPr>
        <p:spPr bwMode="auto">
          <a:xfrm>
            <a:off x="3103563" y="901700"/>
            <a:ext cx="3169457" cy="5337863"/>
          </a:xfrm>
          <a:prstGeom prst="rect">
            <a:avLst/>
          </a:prstGeom>
          <a:solidFill>
            <a:schemeClr val="accent2">
              <a:lumMod val="20000"/>
              <a:lumOff val="80000"/>
            </a:schemeClr>
          </a:solidFill>
          <a:ln w="38100">
            <a:solidFill>
              <a:srgbClr val="0000FF"/>
            </a:solidFill>
            <a:miter lim="800000"/>
            <a:headEnd/>
            <a:tailEnd/>
          </a:ln>
          <a:effectLst/>
        </p:spPr>
        <p:txBody>
          <a:bodyPr wrap="none" tIns="82800" bIns="82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chemeClr val="tx1"/>
                </a:solidFill>
                <a:latin typeface="+mn-ea"/>
                <a:ea typeface="+mn-ea"/>
              </a:rPr>
              <a:t>#include &lt;</a:t>
            </a:r>
            <a:r>
              <a:rPr lang="en-US" altLang="zh-CN" sz="2400" dirty="0" err="1">
                <a:solidFill>
                  <a:schemeClr val="tx1"/>
                </a:solidFill>
                <a:latin typeface="+mn-ea"/>
                <a:ea typeface="+mn-ea"/>
              </a:rPr>
              <a:t>stdio.h</a:t>
            </a:r>
            <a:r>
              <a:rPr lang="en-US" altLang="zh-CN" sz="2400" dirty="0">
                <a:solidFill>
                  <a:schemeClr val="tx1"/>
                </a:solidFill>
                <a:latin typeface="+mn-ea"/>
                <a:ea typeface="+mn-ea"/>
              </a:rPr>
              <a:t>&gt;</a:t>
            </a:r>
          </a:p>
          <a:p>
            <a:pPr>
              <a:spcBef>
                <a:spcPct val="0"/>
              </a:spcBef>
            </a:pPr>
            <a:r>
              <a:rPr lang="en-US" altLang="zh-CN" sz="2400" dirty="0">
                <a:solidFill>
                  <a:schemeClr val="tx1"/>
                </a:solidFill>
                <a:latin typeface="+mn-ea"/>
                <a:ea typeface="+mn-ea"/>
              </a:rPr>
              <a:t>void main()</a:t>
            </a:r>
          </a:p>
          <a:p>
            <a:pPr>
              <a:spcBef>
                <a:spcPct val="0"/>
              </a:spcBef>
            </a:pPr>
            <a:r>
              <a:rPr lang="en-US" altLang="zh-CN" sz="2400" dirty="0">
                <a:solidFill>
                  <a:schemeClr val="tx1"/>
                </a:solidFill>
                <a:latin typeface="+mn-ea"/>
                <a:ea typeface="+mn-ea"/>
              </a:rPr>
              <a:t>{  </a:t>
            </a:r>
            <a:r>
              <a:rPr lang="en-US" altLang="zh-CN" sz="2400" dirty="0" err="1">
                <a:solidFill>
                  <a:schemeClr val="tx1"/>
                </a:solidFill>
                <a:latin typeface="+mn-ea"/>
                <a:ea typeface="+mn-ea"/>
              </a:rPr>
              <a:t>int</a:t>
            </a:r>
            <a:r>
              <a:rPr lang="en-US" altLang="zh-CN" sz="2400" dirty="0">
                <a:solidFill>
                  <a:schemeClr val="tx1"/>
                </a:solidFill>
                <a:latin typeface="+mn-ea"/>
                <a:ea typeface="+mn-ea"/>
              </a:rPr>
              <a:t> f(</a:t>
            </a:r>
            <a:r>
              <a:rPr lang="en-US" altLang="zh-CN" sz="2400" dirty="0" err="1">
                <a:solidFill>
                  <a:schemeClr val="tx1"/>
                </a:solidFill>
                <a:latin typeface="+mn-ea"/>
                <a:ea typeface="+mn-ea"/>
              </a:rPr>
              <a:t>int</a:t>
            </a:r>
            <a:r>
              <a:rPr lang="en-US" altLang="zh-CN" sz="2400" dirty="0">
                <a:solidFill>
                  <a:schemeClr val="tx1"/>
                </a:solidFill>
                <a:latin typeface="+mn-ea"/>
                <a:ea typeface="+mn-ea"/>
              </a:rPr>
              <a:t> </a:t>
            </a:r>
            <a:r>
              <a:rPr lang="en-US" altLang="zh-CN" sz="2400" dirty="0" err="1">
                <a:solidFill>
                  <a:schemeClr val="tx1"/>
                </a:solidFill>
                <a:latin typeface="+mn-ea"/>
                <a:ea typeface="+mn-ea"/>
              </a:rPr>
              <a:t>a,int</a:t>
            </a:r>
            <a:r>
              <a:rPr lang="en-US" altLang="zh-CN" sz="2400" dirty="0">
                <a:solidFill>
                  <a:schemeClr val="tx1"/>
                </a:solidFill>
                <a:latin typeface="+mn-ea"/>
                <a:ea typeface="+mn-ea"/>
              </a:rPr>
              <a:t> b); </a:t>
            </a:r>
          </a:p>
          <a:p>
            <a:pPr>
              <a:spcBef>
                <a:spcPct val="0"/>
              </a:spcBef>
            </a:pPr>
            <a:r>
              <a:rPr lang="en-US" altLang="zh-CN" sz="2400" dirty="0">
                <a:solidFill>
                  <a:schemeClr val="tx1"/>
                </a:solidFill>
                <a:latin typeface="+mn-ea"/>
                <a:ea typeface="+mn-ea"/>
              </a:rPr>
              <a:t>    </a:t>
            </a:r>
            <a:r>
              <a:rPr lang="en-US" altLang="zh-CN" sz="2400" dirty="0" err="1">
                <a:solidFill>
                  <a:schemeClr val="tx1"/>
                </a:solidFill>
                <a:latin typeface="+mn-ea"/>
                <a:ea typeface="+mn-ea"/>
              </a:rPr>
              <a:t>int</a:t>
            </a:r>
            <a:r>
              <a:rPr lang="en-US" altLang="zh-CN" sz="2400" dirty="0">
                <a:solidFill>
                  <a:schemeClr val="tx1"/>
                </a:solidFill>
                <a:latin typeface="+mn-ea"/>
                <a:ea typeface="+mn-ea"/>
              </a:rPr>
              <a:t> </a:t>
            </a:r>
            <a:r>
              <a:rPr lang="en-US" altLang="zh-CN" sz="2400" dirty="0" err="1">
                <a:solidFill>
                  <a:schemeClr val="tx1"/>
                </a:solidFill>
                <a:latin typeface="+mn-ea"/>
                <a:ea typeface="+mn-ea"/>
              </a:rPr>
              <a:t>i</a:t>
            </a:r>
            <a:r>
              <a:rPr lang="en-US" altLang="zh-CN" sz="2400" dirty="0">
                <a:solidFill>
                  <a:schemeClr val="tx1"/>
                </a:solidFill>
                <a:latin typeface="+mn-ea"/>
                <a:ea typeface="+mn-ea"/>
              </a:rPr>
              <a:t>=2,p;</a:t>
            </a:r>
          </a:p>
          <a:p>
            <a:pPr>
              <a:spcBef>
                <a:spcPct val="0"/>
              </a:spcBef>
            </a:pPr>
            <a:r>
              <a:rPr lang="en-US" altLang="zh-CN" sz="2400" dirty="0">
                <a:solidFill>
                  <a:schemeClr val="tx1"/>
                </a:solidFill>
                <a:latin typeface="+mn-ea"/>
                <a:ea typeface="+mn-ea"/>
              </a:rPr>
              <a:t>    </a:t>
            </a:r>
            <a:r>
              <a:rPr lang="en-US" altLang="zh-CN" sz="2400" dirty="0">
                <a:solidFill>
                  <a:srgbClr val="FF3300"/>
                </a:solidFill>
                <a:latin typeface="+mn-ea"/>
                <a:ea typeface="+mn-ea"/>
              </a:rPr>
              <a:t>p=f(</a:t>
            </a:r>
            <a:r>
              <a:rPr lang="en-US" altLang="zh-CN" sz="2400" dirty="0" err="1">
                <a:solidFill>
                  <a:srgbClr val="FF3300"/>
                </a:solidFill>
                <a:latin typeface="+mn-ea"/>
                <a:ea typeface="+mn-ea"/>
              </a:rPr>
              <a:t>i</a:t>
            </a:r>
            <a:r>
              <a:rPr lang="en-US" altLang="zh-CN" sz="2400" dirty="0">
                <a:solidFill>
                  <a:srgbClr val="FF3300"/>
                </a:solidFill>
                <a:latin typeface="+mn-ea"/>
                <a:ea typeface="+mn-ea"/>
              </a:rPr>
              <a:t>,++</a:t>
            </a:r>
            <a:r>
              <a:rPr lang="en-US" altLang="zh-CN" sz="2400" dirty="0" err="1">
                <a:solidFill>
                  <a:srgbClr val="FF3300"/>
                </a:solidFill>
                <a:latin typeface="+mn-ea"/>
                <a:ea typeface="+mn-ea"/>
              </a:rPr>
              <a:t>i</a:t>
            </a:r>
            <a:r>
              <a:rPr lang="en-US" altLang="zh-CN" sz="2400" dirty="0">
                <a:solidFill>
                  <a:srgbClr val="FF3300"/>
                </a:solidFill>
                <a:latin typeface="+mn-ea"/>
                <a:ea typeface="+mn-ea"/>
              </a:rPr>
              <a:t>);</a:t>
            </a:r>
            <a:r>
              <a:rPr lang="en-US" altLang="zh-CN" sz="2400" dirty="0">
                <a:solidFill>
                  <a:schemeClr val="tx1"/>
                </a:solidFill>
                <a:latin typeface="+mn-ea"/>
                <a:ea typeface="+mn-ea"/>
              </a:rPr>
              <a:t>     </a:t>
            </a:r>
          </a:p>
          <a:p>
            <a:pPr>
              <a:spcBef>
                <a:spcPct val="0"/>
              </a:spcBef>
            </a:pPr>
            <a:r>
              <a:rPr lang="en-US" altLang="zh-CN" sz="2400" dirty="0">
                <a:solidFill>
                  <a:schemeClr val="tx1"/>
                </a:solidFill>
                <a:latin typeface="+mn-ea"/>
                <a:ea typeface="+mn-ea"/>
              </a:rPr>
              <a:t>    </a:t>
            </a:r>
            <a:r>
              <a:rPr lang="en-US" altLang="zh-CN" sz="2400" dirty="0" err="1">
                <a:solidFill>
                  <a:schemeClr val="tx1"/>
                </a:solidFill>
                <a:latin typeface="+mn-ea"/>
                <a:ea typeface="+mn-ea"/>
              </a:rPr>
              <a:t>printf</a:t>
            </a:r>
            <a:r>
              <a:rPr lang="en-US" altLang="zh-CN" sz="2400" dirty="0">
                <a:solidFill>
                  <a:schemeClr val="tx1"/>
                </a:solidFill>
                <a:latin typeface="+mn-ea"/>
                <a:ea typeface="+mn-ea"/>
              </a:rPr>
              <a:t>("%</a:t>
            </a:r>
            <a:r>
              <a:rPr lang="en-US" altLang="zh-CN" sz="2400" dirty="0" err="1">
                <a:solidFill>
                  <a:schemeClr val="tx1"/>
                </a:solidFill>
                <a:latin typeface="+mn-ea"/>
                <a:ea typeface="+mn-ea"/>
              </a:rPr>
              <a:t>d",p</a:t>
            </a:r>
            <a:r>
              <a:rPr lang="en-US" altLang="zh-CN" sz="2400" dirty="0">
                <a:solidFill>
                  <a:schemeClr val="tx1"/>
                </a:solidFill>
                <a:latin typeface="+mn-ea"/>
                <a:ea typeface="+mn-ea"/>
              </a:rPr>
              <a:t>);</a:t>
            </a:r>
          </a:p>
          <a:p>
            <a:pPr>
              <a:spcBef>
                <a:spcPct val="0"/>
              </a:spcBef>
            </a:pPr>
            <a:r>
              <a:rPr lang="en-US" altLang="zh-CN" sz="2400" dirty="0">
                <a:solidFill>
                  <a:schemeClr val="tx1"/>
                </a:solidFill>
                <a:latin typeface="+mn-ea"/>
                <a:ea typeface="+mn-ea"/>
              </a:rPr>
              <a:t>}</a:t>
            </a:r>
          </a:p>
          <a:p>
            <a:pPr>
              <a:spcBef>
                <a:spcPct val="0"/>
              </a:spcBef>
            </a:pPr>
            <a:r>
              <a:rPr lang="en-US" altLang="zh-CN" sz="2400" dirty="0" err="1">
                <a:solidFill>
                  <a:schemeClr val="tx1"/>
                </a:solidFill>
                <a:latin typeface="+mn-ea"/>
                <a:ea typeface="+mn-ea"/>
              </a:rPr>
              <a:t>int</a:t>
            </a:r>
            <a:r>
              <a:rPr lang="en-US" altLang="zh-CN" sz="2400" dirty="0">
                <a:solidFill>
                  <a:schemeClr val="tx1"/>
                </a:solidFill>
                <a:latin typeface="+mn-ea"/>
                <a:ea typeface="+mn-ea"/>
              </a:rPr>
              <a:t> f(</a:t>
            </a:r>
            <a:r>
              <a:rPr lang="en-US" altLang="zh-CN" sz="2400" dirty="0" err="1">
                <a:solidFill>
                  <a:schemeClr val="tx1"/>
                </a:solidFill>
                <a:latin typeface="+mn-ea"/>
                <a:ea typeface="+mn-ea"/>
              </a:rPr>
              <a:t>int</a:t>
            </a:r>
            <a:r>
              <a:rPr lang="en-US" altLang="zh-CN" sz="2400" dirty="0">
                <a:solidFill>
                  <a:schemeClr val="tx1"/>
                </a:solidFill>
                <a:latin typeface="+mn-ea"/>
                <a:ea typeface="+mn-ea"/>
              </a:rPr>
              <a:t> a, </a:t>
            </a:r>
            <a:r>
              <a:rPr lang="en-US" altLang="zh-CN" sz="2400" dirty="0" err="1">
                <a:solidFill>
                  <a:schemeClr val="tx1"/>
                </a:solidFill>
                <a:latin typeface="+mn-ea"/>
                <a:ea typeface="+mn-ea"/>
              </a:rPr>
              <a:t>int</a:t>
            </a:r>
            <a:r>
              <a:rPr lang="en-US" altLang="zh-CN" sz="2400" dirty="0">
                <a:solidFill>
                  <a:schemeClr val="tx1"/>
                </a:solidFill>
                <a:latin typeface="+mn-ea"/>
                <a:ea typeface="+mn-ea"/>
              </a:rPr>
              <a:t> b)</a:t>
            </a:r>
          </a:p>
          <a:p>
            <a:pPr>
              <a:spcBef>
                <a:spcPct val="0"/>
              </a:spcBef>
            </a:pPr>
            <a:r>
              <a:rPr lang="en-US" altLang="zh-CN" sz="2400" dirty="0">
                <a:solidFill>
                  <a:schemeClr val="tx1"/>
                </a:solidFill>
                <a:latin typeface="+mn-ea"/>
                <a:ea typeface="+mn-ea"/>
              </a:rPr>
              <a:t>{   </a:t>
            </a:r>
            <a:r>
              <a:rPr lang="en-US" altLang="zh-CN" sz="2400" dirty="0" err="1">
                <a:solidFill>
                  <a:schemeClr val="tx1"/>
                </a:solidFill>
                <a:latin typeface="+mn-ea"/>
                <a:ea typeface="+mn-ea"/>
              </a:rPr>
              <a:t>int</a:t>
            </a:r>
            <a:r>
              <a:rPr lang="en-US" altLang="zh-CN" sz="2400" dirty="0">
                <a:solidFill>
                  <a:schemeClr val="tx1"/>
                </a:solidFill>
                <a:latin typeface="+mn-ea"/>
                <a:ea typeface="+mn-ea"/>
              </a:rPr>
              <a:t> c;</a:t>
            </a:r>
          </a:p>
          <a:p>
            <a:pPr>
              <a:spcBef>
                <a:spcPct val="0"/>
              </a:spcBef>
            </a:pPr>
            <a:r>
              <a:rPr lang="en-US" altLang="zh-CN" sz="2400" dirty="0">
                <a:solidFill>
                  <a:schemeClr val="tx1"/>
                </a:solidFill>
                <a:latin typeface="+mn-ea"/>
                <a:ea typeface="+mn-ea"/>
              </a:rPr>
              <a:t>    if(a&gt;b)  c=1;</a:t>
            </a:r>
          </a:p>
          <a:p>
            <a:pPr>
              <a:spcBef>
                <a:spcPct val="0"/>
              </a:spcBef>
            </a:pPr>
            <a:r>
              <a:rPr lang="en-US" altLang="zh-CN" sz="2400" dirty="0">
                <a:solidFill>
                  <a:schemeClr val="tx1"/>
                </a:solidFill>
                <a:latin typeface="+mn-ea"/>
                <a:ea typeface="+mn-ea"/>
              </a:rPr>
              <a:t>    else if(a==b)   c=0;</a:t>
            </a:r>
          </a:p>
          <a:p>
            <a:pPr>
              <a:spcBef>
                <a:spcPct val="0"/>
              </a:spcBef>
            </a:pPr>
            <a:r>
              <a:rPr lang="en-US" altLang="zh-CN" sz="2400" dirty="0">
                <a:solidFill>
                  <a:schemeClr val="tx1"/>
                </a:solidFill>
                <a:latin typeface="+mn-ea"/>
                <a:ea typeface="+mn-ea"/>
              </a:rPr>
              <a:t>    else c=-1;</a:t>
            </a:r>
          </a:p>
          <a:p>
            <a:pPr>
              <a:spcBef>
                <a:spcPct val="0"/>
              </a:spcBef>
            </a:pPr>
            <a:r>
              <a:rPr lang="en-US" altLang="zh-CN" sz="2400" dirty="0">
                <a:solidFill>
                  <a:schemeClr val="tx1"/>
                </a:solidFill>
                <a:latin typeface="+mn-ea"/>
                <a:ea typeface="+mn-ea"/>
              </a:rPr>
              <a:t>    return(c);</a:t>
            </a:r>
          </a:p>
          <a:p>
            <a:pPr>
              <a:spcBef>
                <a:spcPct val="0"/>
              </a:spcBef>
            </a:pPr>
            <a:r>
              <a:rPr lang="en-US" altLang="zh-CN" sz="2400" dirty="0">
                <a:solidFill>
                  <a:schemeClr val="tx1"/>
                </a:solidFill>
                <a:latin typeface="+mn-ea"/>
                <a:ea typeface="+mn-ea"/>
              </a:rPr>
              <a:t>}</a:t>
            </a:r>
          </a:p>
        </p:txBody>
      </p:sp>
      <p:sp>
        <p:nvSpPr>
          <p:cNvPr id="268296" name="Text Box 9"/>
          <p:cNvSpPr txBox="1">
            <a:spLocks noChangeArrowheads="1"/>
          </p:cNvSpPr>
          <p:nvPr/>
        </p:nvSpPr>
        <p:spPr bwMode="auto">
          <a:xfrm>
            <a:off x="3092450" y="401638"/>
            <a:ext cx="2932113"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a:solidFill>
                  <a:schemeClr val="tx1"/>
                </a:solidFill>
                <a:latin typeface="+mn-ea"/>
                <a:ea typeface="+mn-ea"/>
              </a:rPr>
              <a:t>例</a:t>
            </a:r>
            <a:r>
              <a:rPr lang="en-US" altLang="zh-CN" sz="2400" dirty="0">
                <a:solidFill>
                  <a:schemeClr val="tx1"/>
                </a:solidFill>
                <a:latin typeface="+mn-ea"/>
                <a:ea typeface="+mn-ea"/>
              </a:rPr>
              <a:t> </a:t>
            </a:r>
            <a:r>
              <a:rPr lang="zh-CN" altLang="en-US" sz="2400" dirty="0">
                <a:solidFill>
                  <a:schemeClr val="tx1"/>
                </a:solidFill>
                <a:latin typeface="+mn-ea"/>
                <a:ea typeface="+mn-ea"/>
              </a:rPr>
              <a:t>参数求值顺序</a:t>
            </a:r>
          </a:p>
        </p:txBody>
      </p:sp>
      <p:sp>
        <p:nvSpPr>
          <p:cNvPr id="585739" name="Text Box 11"/>
          <p:cNvSpPr txBox="1">
            <a:spLocks noChangeArrowheads="1"/>
          </p:cNvSpPr>
          <p:nvPr/>
        </p:nvSpPr>
        <p:spPr bwMode="auto">
          <a:xfrm>
            <a:off x="169863" y="1274673"/>
            <a:ext cx="2783134" cy="1200329"/>
          </a:xfrm>
          <a:prstGeom prst="rect">
            <a:avLst/>
          </a:prstGeom>
          <a:solidFill>
            <a:srgbClr val="33CCCC"/>
          </a:solidFill>
          <a:ln w="3175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a:solidFill>
                  <a:schemeClr val="tx1"/>
                </a:solidFill>
                <a:latin typeface="+mn-ea"/>
                <a:ea typeface="+mn-ea"/>
              </a:rPr>
              <a:t>按自右向左求值</a:t>
            </a:r>
          </a:p>
          <a:p>
            <a:pPr eaLnBrk="1" hangingPunct="1">
              <a:spcBef>
                <a:spcPct val="0"/>
              </a:spcBef>
            </a:pPr>
            <a:r>
              <a:rPr lang="zh-CN" altLang="en-US" sz="2400">
                <a:solidFill>
                  <a:schemeClr val="tx1"/>
                </a:solidFill>
                <a:latin typeface="+mn-ea"/>
                <a:ea typeface="+mn-ea"/>
              </a:rPr>
              <a:t>函数调用等于</a:t>
            </a:r>
            <a:r>
              <a:rPr lang="en-US" altLang="zh-CN" sz="2400">
                <a:solidFill>
                  <a:srgbClr val="FF3300"/>
                </a:solidFill>
                <a:latin typeface="+mn-ea"/>
                <a:ea typeface="+mn-ea"/>
              </a:rPr>
              <a:t>f(3,3)</a:t>
            </a:r>
          </a:p>
          <a:p>
            <a:pPr eaLnBrk="1" hangingPunct="1">
              <a:spcBef>
                <a:spcPct val="0"/>
              </a:spcBef>
            </a:pPr>
            <a:r>
              <a:rPr lang="zh-CN" altLang="en-US" sz="2400">
                <a:solidFill>
                  <a:schemeClr val="tx1"/>
                </a:solidFill>
                <a:latin typeface="+mn-ea"/>
                <a:ea typeface="+mn-ea"/>
              </a:rPr>
              <a:t>运行结果：</a:t>
            </a:r>
            <a:r>
              <a:rPr lang="en-US" altLang="zh-CN" sz="2400">
                <a:solidFill>
                  <a:schemeClr val="tx1"/>
                </a:solidFill>
                <a:latin typeface="+mn-ea"/>
                <a:ea typeface="+mn-ea"/>
              </a:rPr>
              <a:t>0</a:t>
            </a:r>
          </a:p>
        </p:txBody>
      </p:sp>
      <p:sp>
        <p:nvSpPr>
          <p:cNvPr id="585740" name="Text Box 12"/>
          <p:cNvSpPr txBox="1">
            <a:spLocks noChangeArrowheads="1"/>
          </p:cNvSpPr>
          <p:nvPr/>
        </p:nvSpPr>
        <p:spPr bwMode="auto">
          <a:xfrm>
            <a:off x="6213475" y="1274673"/>
            <a:ext cx="2783134" cy="1200329"/>
          </a:xfrm>
          <a:prstGeom prst="rect">
            <a:avLst/>
          </a:prstGeom>
          <a:solidFill>
            <a:srgbClr val="33CCCC"/>
          </a:solidFill>
          <a:ln w="3175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a:solidFill>
                  <a:schemeClr val="tx1"/>
                </a:solidFill>
                <a:latin typeface="+mn-ea"/>
                <a:ea typeface="+mn-ea"/>
              </a:rPr>
              <a:t>按自左向右求值</a:t>
            </a:r>
          </a:p>
          <a:p>
            <a:pPr eaLnBrk="1" hangingPunct="1">
              <a:spcBef>
                <a:spcPct val="0"/>
              </a:spcBef>
            </a:pPr>
            <a:r>
              <a:rPr lang="zh-CN" altLang="en-US" sz="2400">
                <a:solidFill>
                  <a:schemeClr val="tx1"/>
                </a:solidFill>
                <a:latin typeface="+mn-ea"/>
                <a:ea typeface="+mn-ea"/>
              </a:rPr>
              <a:t>函数调用等于</a:t>
            </a:r>
            <a:r>
              <a:rPr lang="en-US" altLang="zh-CN" sz="2400">
                <a:solidFill>
                  <a:srgbClr val="FF3300"/>
                </a:solidFill>
                <a:latin typeface="+mn-ea"/>
                <a:ea typeface="+mn-ea"/>
              </a:rPr>
              <a:t>f(2,3)</a:t>
            </a:r>
          </a:p>
          <a:p>
            <a:pPr eaLnBrk="1" hangingPunct="1">
              <a:spcBef>
                <a:spcPct val="0"/>
              </a:spcBef>
            </a:pPr>
            <a:r>
              <a:rPr lang="zh-CN" altLang="en-US" sz="2400">
                <a:solidFill>
                  <a:schemeClr val="tx1"/>
                </a:solidFill>
                <a:latin typeface="+mn-ea"/>
                <a:ea typeface="+mn-ea"/>
              </a:rPr>
              <a:t>运行结果：</a:t>
            </a:r>
            <a:r>
              <a:rPr lang="en-US" altLang="zh-CN" sz="2400">
                <a:solidFill>
                  <a:schemeClr val="tx1"/>
                </a:solidFill>
                <a:latin typeface="+mn-ea"/>
                <a:ea typeface="+mn-ea"/>
              </a:rPr>
              <a:t>- 1</a:t>
            </a:r>
          </a:p>
        </p:txBody>
      </p:sp>
      <p:sp>
        <p:nvSpPr>
          <p:cNvPr id="585741" name="Text Box 13"/>
          <p:cNvSpPr txBox="1">
            <a:spLocks noChangeArrowheads="1"/>
          </p:cNvSpPr>
          <p:nvPr/>
        </p:nvSpPr>
        <p:spPr bwMode="auto">
          <a:xfrm>
            <a:off x="3186990" y="5820760"/>
            <a:ext cx="3054350" cy="461665"/>
          </a:xfrm>
          <a:prstGeom prst="rect">
            <a:avLst/>
          </a:prstGeom>
          <a:solidFill>
            <a:srgbClr val="FFCC99"/>
          </a:solidFill>
          <a:ln w="38100">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r>
              <a:rPr lang="zh-CN" altLang="en-US" sz="2400" dirty="0">
                <a:solidFill>
                  <a:schemeClr val="tx1"/>
                </a:solidFill>
                <a:latin typeface="+mn-ea"/>
                <a:ea typeface="+mn-ea"/>
              </a:rPr>
              <a:t>为使程序有通用性：</a:t>
            </a:r>
          </a:p>
        </p:txBody>
      </p:sp>
      <p:sp>
        <p:nvSpPr>
          <p:cNvPr id="585742" name="AutoShape 14"/>
          <p:cNvSpPr>
            <a:spLocks noChangeArrowheads="1"/>
          </p:cNvSpPr>
          <p:nvPr/>
        </p:nvSpPr>
        <p:spPr bwMode="auto">
          <a:xfrm>
            <a:off x="0" y="3740150"/>
            <a:ext cx="2922588" cy="1590675"/>
          </a:xfrm>
          <a:prstGeom prst="wedgeRectCallout">
            <a:avLst>
              <a:gd name="adj1" fmla="val 65699"/>
              <a:gd name="adj2" fmla="val -113574"/>
            </a:avLst>
          </a:prstGeom>
          <a:solidFill>
            <a:srgbClr val="FFCC99"/>
          </a:solidFill>
          <a:ln w="25400">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lstStyle/>
          <a:p>
            <a:pPr>
              <a:lnSpc>
                <a:spcPct val="90000"/>
              </a:lnSpc>
              <a:defRPr/>
            </a:pPr>
            <a:r>
              <a:rPr lang="zh-CN" altLang="en-US" sz="2400">
                <a:solidFill>
                  <a:srgbClr val="FF3300"/>
                </a:solidFill>
                <a:effectLst>
                  <a:outerShdw blurRad="38100" dist="38100" dir="2700000" algn="tl">
                    <a:srgbClr val="000000"/>
                  </a:outerShdw>
                </a:effectLst>
                <a:latin typeface="+mn-ea"/>
              </a:rPr>
              <a:t>需自右向左求值时，</a:t>
            </a:r>
          </a:p>
          <a:p>
            <a:pPr>
              <a:lnSpc>
                <a:spcPct val="90000"/>
              </a:lnSpc>
              <a:defRPr/>
            </a:pPr>
            <a:r>
              <a:rPr lang="zh-CN" altLang="en-US" sz="2400">
                <a:solidFill>
                  <a:srgbClr val="FF3300"/>
                </a:solidFill>
                <a:effectLst>
                  <a:outerShdw blurRad="38100" dist="38100" dir="2700000" algn="tl">
                    <a:srgbClr val="000000"/>
                  </a:outerShdw>
                </a:effectLst>
                <a:latin typeface="+mn-ea"/>
              </a:rPr>
              <a:t>改为：</a:t>
            </a:r>
            <a:r>
              <a:rPr lang="en-US" altLang="zh-CN" sz="2400">
                <a:solidFill>
                  <a:srgbClr val="FF3300"/>
                </a:solidFill>
                <a:effectLst>
                  <a:outerShdw blurRad="38100" dist="38100" dir="2700000" algn="tl">
                    <a:srgbClr val="000000"/>
                  </a:outerShdw>
                </a:effectLst>
                <a:latin typeface="+mn-ea"/>
              </a:rPr>
              <a:t>j=++i;</a:t>
            </a:r>
          </a:p>
          <a:p>
            <a:pPr>
              <a:lnSpc>
                <a:spcPct val="90000"/>
              </a:lnSpc>
              <a:defRPr/>
            </a:pPr>
            <a:r>
              <a:rPr lang="en-US" altLang="zh-CN" sz="2400">
                <a:solidFill>
                  <a:srgbClr val="FF3300"/>
                </a:solidFill>
                <a:effectLst>
                  <a:outerShdw blurRad="38100" dist="38100" dir="2700000" algn="tl">
                    <a:srgbClr val="000000"/>
                  </a:outerShdw>
                </a:effectLst>
                <a:latin typeface="+mn-ea"/>
              </a:rPr>
              <a:t>            p=f ( j , j ) ;</a:t>
            </a:r>
          </a:p>
        </p:txBody>
      </p:sp>
      <p:sp>
        <p:nvSpPr>
          <p:cNvPr id="585743" name="AutoShape 15"/>
          <p:cNvSpPr>
            <a:spLocks noChangeArrowheads="1"/>
          </p:cNvSpPr>
          <p:nvPr/>
        </p:nvSpPr>
        <p:spPr bwMode="auto">
          <a:xfrm>
            <a:off x="6221413" y="3683000"/>
            <a:ext cx="2922587" cy="2068513"/>
          </a:xfrm>
          <a:prstGeom prst="wedgeRectCallout">
            <a:avLst>
              <a:gd name="adj1" fmla="val -93130"/>
              <a:gd name="adj2" fmla="val -99579"/>
            </a:avLst>
          </a:prstGeom>
          <a:solidFill>
            <a:srgbClr val="FFCC99"/>
          </a:solidFill>
          <a:ln w="25400">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lstStyle/>
          <a:p>
            <a:pPr>
              <a:lnSpc>
                <a:spcPct val="90000"/>
              </a:lnSpc>
              <a:defRPr/>
            </a:pPr>
            <a:r>
              <a:rPr lang="zh-CN" altLang="en-US" sz="2400">
                <a:solidFill>
                  <a:srgbClr val="FF3300"/>
                </a:solidFill>
                <a:effectLst>
                  <a:outerShdw blurRad="38100" dist="38100" dir="2700000" algn="tl">
                    <a:srgbClr val="000000"/>
                  </a:outerShdw>
                </a:effectLst>
                <a:latin typeface="+mn-ea"/>
              </a:rPr>
              <a:t>需自左向右求值时，</a:t>
            </a:r>
          </a:p>
          <a:p>
            <a:pPr>
              <a:lnSpc>
                <a:spcPct val="90000"/>
              </a:lnSpc>
              <a:defRPr/>
            </a:pPr>
            <a:r>
              <a:rPr lang="zh-CN" altLang="en-US" sz="2400">
                <a:solidFill>
                  <a:srgbClr val="FF3300"/>
                </a:solidFill>
                <a:effectLst>
                  <a:outerShdw blurRad="38100" dist="38100" dir="2700000" algn="tl">
                    <a:srgbClr val="000000"/>
                  </a:outerShdw>
                </a:effectLst>
                <a:latin typeface="+mn-ea"/>
              </a:rPr>
              <a:t>改为：</a:t>
            </a:r>
            <a:r>
              <a:rPr lang="en-US" altLang="zh-CN" sz="2400">
                <a:solidFill>
                  <a:srgbClr val="FF3300"/>
                </a:solidFill>
                <a:effectLst>
                  <a:outerShdw blurRad="38100" dist="38100" dir="2700000" algn="tl">
                    <a:srgbClr val="000000"/>
                  </a:outerShdw>
                </a:effectLst>
                <a:latin typeface="+mn-ea"/>
              </a:rPr>
              <a:t>j = i ;</a:t>
            </a:r>
          </a:p>
          <a:p>
            <a:pPr>
              <a:lnSpc>
                <a:spcPct val="90000"/>
              </a:lnSpc>
              <a:defRPr/>
            </a:pPr>
            <a:r>
              <a:rPr lang="en-US" altLang="zh-CN" sz="2400">
                <a:solidFill>
                  <a:srgbClr val="FF3300"/>
                </a:solidFill>
                <a:effectLst>
                  <a:outerShdw blurRad="38100" dist="38100" dir="2700000" algn="tl">
                    <a:srgbClr val="000000"/>
                  </a:outerShdw>
                </a:effectLst>
                <a:latin typeface="+mn-ea"/>
              </a:rPr>
              <a:t>            k = ++ i ;</a:t>
            </a:r>
          </a:p>
          <a:p>
            <a:pPr>
              <a:lnSpc>
                <a:spcPct val="90000"/>
              </a:lnSpc>
              <a:defRPr/>
            </a:pPr>
            <a:r>
              <a:rPr lang="en-US" altLang="zh-CN" sz="2400">
                <a:solidFill>
                  <a:srgbClr val="FF3300"/>
                </a:solidFill>
                <a:effectLst>
                  <a:outerShdw blurRad="38100" dist="38100" dir="2700000" algn="tl">
                    <a:srgbClr val="000000"/>
                  </a:outerShdw>
                </a:effectLst>
                <a:latin typeface="+mn-ea"/>
              </a:rPr>
              <a:t>            p = f ( j , k ) ;</a:t>
            </a:r>
          </a:p>
        </p:txBody>
      </p:sp>
      <p:sp>
        <p:nvSpPr>
          <p:cNvPr id="585745" name="Text Box 17"/>
          <p:cNvSpPr txBox="1">
            <a:spLocks noChangeArrowheads="1"/>
          </p:cNvSpPr>
          <p:nvPr/>
        </p:nvSpPr>
        <p:spPr bwMode="auto">
          <a:xfrm>
            <a:off x="1561430" y="6008730"/>
            <a:ext cx="6912768" cy="461665"/>
          </a:xfrm>
          <a:prstGeom prst="rect">
            <a:avLst/>
          </a:prstGeom>
          <a:solidFill>
            <a:srgbClr val="FFCCFF"/>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r>
              <a:rPr lang="en-US" altLang="zh-CN" sz="2400" dirty="0" err="1">
                <a:solidFill>
                  <a:schemeClr val="tx1"/>
                </a:solidFill>
                <a:latin typeface="+mn-ea"/>
                <a:ea typeface="+mn-ea"/>
              </a:rPr>
              <a:t>Printf</a:t>
            </a:r>
            <a:r>
              <a:rPr lang="en-US" altLang="zh-CN" sz="2400" dirty="0">
                <a:solidFill>
                  <a:schemeClr val="tx1"/>
                </a:solidFill>
                <a:latin typeface="+mn-ea"/>
                <a:ea typeface="+mn-ea"/>
              </a:rPr>
              <a:t>(“%d,%d”,</a:t>
            </a:r>
            <a:r>
              <a:rPr lang="en-US" altLang="zh-CN" sz="2400" dirty="0" err="1">
                <a:solidFill>
                  <a:schemeClr val="tx1"/>
                </a:solidFill>
                <a:latin typeface="+mn-ea"/>
                <a:ea typeface="+mn-ea"/>
              </a:rPr>
              <a:t>i,i</a:t>
            </a:r>
            <a:r>
              <a:rPr lang="en-US" altLang="zh-CN" sz="2400" dirty="0">
                <a:solidFill>
                  <a:schemeClr val="tx1"/>
                </a:solidFill>
                <a:latin typeface="+mn-ea"/>
                <a:ea typeface="+mn-ea"/>
              </a:rPr>
              <a:t>++);   /*</a:t>
            </a:r>
            <a:r>
              <a:rPr lang="zh-CN" altLang="en-US" sz="2400" dirty="0">
                <a:solidFill>
                  <a:schemeClr val="tx1"/>
                </a:solidFill>
                <a:latin typeface="+mn-ea"/>
                <a:ea typeface="+mn-ea"/>
              </a:rPr>
              <a:t>同样存在此情况*</a:t>
            </a:r>
            <a:r>
              <a:rPr lang="en-US" altLang="zh-CN" sz="2400" dirty="0">
                <a:solidFill>
                  <a:schemeClr val="tx1"/>
                </a:solidFill>
                <a:latin typeface="+mn-ea"/>
                <a:ea typeface="+mn-ea"/>
              </a:rPr>
              <a:t>/</a:t>
            </a:r>
          </a:p>
        </p:txBody>
      </p:sp>
      <p:sp>
        <p:nvSpPr>
          <p:cNvPr id="15"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mn-ea"/>
              </a:rPr>
              <a:t>C</a:t>
            </a:r>
            <a:r>
              <a:rPr kumimoji="1" lang="zh-CN" altLang="en-US" sz="2000" b="1" dirty="0">
                <a:solidFill>
                  <a:srgbClr val="3333CC"/>
                </a:solidFill>
                <a:latin typeface="+mn-ea"/>
              </a:rPr>
              <a:t>语言程序设计                                                            </a:t>
            </a:r>
            <a:r>
              <a:rPr kumimoji="1" lang="zh-CN" altLang="en-US" b="1" dirty="0">
                <a:solidFill>
                  <a:srgbClr val="3333CC"/>
                </a:solidFill>
                <a:latin typeface="+mn-ea"/>
              </a:rPr>
              <a:t>第</a:t>
            </a:r>
            <a:r>
              <a:rPr kumimoji="1" lang="en-US" altLang="zh-CN" b="1" dirty="0">
                <a:solidFill>
                  <a:srgbClr val="3333CC"/>
                </a:solidFill>
                <a:latin typeface="+mn-ea"/>
              </a:rPr>
              <a:t>7</a:t>
            </a:r>
            <a:r>
              <a:rPr kumimoji="1" lang="zh-CN" altLang="en-US" b="1" dirty="0">
                <a:solidFill>
                  <a:srgbClr val="3333CC"/>
                </a:solidFill>
                <a:latin typeface="+mn-ea"/>
              </a:rPr>
              <a:t>章  用函数实现模块化程序设计</a:t>
            </a:r>
          </a:p>
        </p:txBody>
      </p:sp>
    </p:spTree>
    <p:extLst>
      <p:ext uri="{BB962C8B-B14F-4D97-AF65-F5344CB8AC3E}">
        <p14:creationId xmlns:p14="http://schemas.microsoft.com/office/powerpoint/2010/main" val="3693660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85736"/>
                                        </p:tgtEl>
                                        <p:attrNameLst>
                                          <p:attrName>style.visibility</p:attrName>
                                        </p:attrNameLst>
                                      </p:cBhvr>
                                      <p:to>
                                        <p:strVal val="visible"/>
                                      </p:to>
                                    </p:set>
                                    <p:animEffect transition="in" filter="box(out)">
                                      <p:cBhvr>
                                        <p:cTn id="7" dur="500"/>
                                        <p:tgtEl>
                                          <p:spTgt spid="5857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85739"/>
                                        </p:tgtEl>
                                        <p:attrNameLst>
                                          <p:attrName>style.visibility</p:attrName>
                                        </p:attrNameLst>
                                      </p:cBhvr>
                                      <p:to>
                                        <p:strVal val="visible"/>
                                      </p:to>
                                    </p:set>
                                    <p:animEffect transition="in" filter="box(out)">
                                      <p:cBhvr>
                                        <p:cTn id="12" dur="500"/>
                                        <p:tgtEl>
                                          <p:spTgt spid="5857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85740"/>
                                        </p:tgtEl>
                                        <p:attrNameLst>
                                          <p:attrName>style.visibility</p:attrName>
                                        </p:attrNameLst>
                                      </p:cBhvr>
                                      <p:to>
                                        <p:strVal val="visible"/>
                                      </p:to>
                                    </p:set>
                                    <p:animEffect transition="in" filter="box(out)">
                                      <p:cBhvr>
                                        <p:cTn id="17" dur="500"/>
                                        <p:tgtEl>
                                          <p:spTgt spid="5857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85741"/>
                                        </p:tgtEl>
                                        <p:attrNameLst>
                                          <p:attrName>style.visibility</p:attrName>
                                        </p:attrNameLst>
                                      </p:cBhvr>
                                      <p:to>
                                        <p:strVal val="visible"/>
                                      </p:to>
                                    </p:set>
                                    <p:anim calcmode="lin" valueType="num">
                                      <p:cBhvr additive="base">
                                        <p:cTn id="22" dur="500" fill="hold"/>
                                        <p:tgtEl>
                                          <p:spTgt spid="585741"/>
                                        </p:tgtEl>
                                        <p:attrNameLst>
                                          <p:attrName>ppt_x</p:attrName>
                                        </p:attrNameLst>
                                      </p:cBhvr>
                                      <p:tavLst>
                                        <p:tav tm="0">
                                          <p:val>
                                            <p:strVal val="#ppt_x"/>
                                          </p:val>
                                        </p:tav>
                                        <p:tav tm="100000">
                                          <p:val>
                                            <p:strVal val="#ppt_x"/>
                                          </p:val>
                                        </p:tav>
                                      </p:tavLst>
                                    </p:anim>
                                    <p:anim calcmode="lin" valueType="num">
                                      <p:cBhvr additive="base">
                                        <p:cTn id="23" dur="500" fill="hold"/>
                                        <p:tgtEl>
                                          <p:spTgt spid="585741"/>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585742"/>
                                        </p:tgtEl>
                                        <p:attrNameLst>
                                          <p:attrName>style.visibility</p:attrName>
                                        </p:attrNameLst>
                                      </p:cBhvr>
                                      <p:to>
                                        <p:strVal val="visible"/>
                                      </p:to>
                                    </p:set>
                                    <p:anim calcmode="lin" valueType="num">
                                      <p:cBhvr additive="base">
                                        <p:cTn id="28" dur="500" fill="hold"/>
                                        <p:tgtEl>
                                          <p:spTgt spid="585742"/>
                                        </p:tgtEl>
                                        <p:attrNameLst>
                                          <p:attrName>ppt_x</p:attrName>
                                        </p:attrNameLst>
                                      </p:cBhvr>
                                      <p:tavLst>
                                        <p:tav tm="0">
                                          <p:val>
                                            <p:strVal val="0-#ppt_w/2"/>
                                          </p:val>
                                        </p:tav>
                                        <p:tav tm="100000">
                                          <p:val>
                                            <p:strVal val="#ppt_x"/>
                                          </p:val>
                                        </p:tav>
                                      </p:tavLst>
                                    </p:anim>
                                    <p:anim calcmode="lin" valueType="num">
                                      <p:cBhvr additive="base">
                                        <p:cTn id="29" dur="500" fill="hold"/>
                                        <p:tgtEl>
                                          <p:spTgt spid="585742"/>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585743"/>
                                        </p:tgtEl>
                                        <p:attrNameLst>
                                          <p:attrName>style.visibility</p:attrName>
                                        </p:attrNameLst>
                                      </p:cBhvr>
                                      <p:to>
                                        <p:strVal val="visible"/>
                                      </p:to>
                                    </p:set>
                                    <p:anim calcmode="lin" valueType="num">
                                      <p:cBhvr additive="base">
                                        <p:cTn id="34" dur="500" fill="hold"/>
                                        <p:tgtEl>
                                          <p:spTgt spid="585743"/>
                                        </p:tgtEl>
                                        <p:attrNameLst>
                                          <p:attrName>ppt_x</p:attrName>
                                        </p:attrNameLst>
                                      </p:cBhvr>
                                      <p:tavLst>
                                        <p:tav tm="0">
                                          <p:val>
                                            <p:strVal val="1+#ppt_w/2"/>
                                          </p:val>
                                        </p:tav>
                                        <p:tav tm="100000">
                                          <p:val>
                                            <p:strVal val="#ppt_x"/>
                                          </p:val>
                                        </p:tav>
                                      </p:tavLst>
                                    </p:anim>
                                    <p:anim calcmode="lin" valueType="num">
                                      <p:cBhvr additive="base">
                                        <p:cTn id="35" dur="500" fill="hold"/>
                                        <p:tgtEl>
                                          <p:spTgt spid="585743"/>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585745"/>
                                        </p:tgtEl>
                                        <p:attrNameLst>
                                          <p:attrName>style.visibility</p:attrName>
                                        </p:attrNameLst>
                                      </p:cBhvr>
                                      <p:to>
                                        <p:strVal val="visible"/>
                                      </p:to>
                                    </p:set>
                                    <p:animEffect transition="in" filter="box(out)">
                                      <p:cBhvr>
                                        <p:cTn id="40" dur="500"/>
                                        <p:tgtEl>
                                          <p:spTgt spid="585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6" grpId="0" animBg="1" autoUpdateAnimBg="0"/>
      <p:bldP spid="585739" grpId="0" animBg="1" autoUpdateAnimBg="0"/>
      <p:bldP spid="585740" grpId="0" animBg="1" autoUpdateAnimBg="0"/>
      <p:bldP spid="585741" grpId="0" animBg="1" autoUpdateAnimBg="0"/>
      <p:bldP spid="585742" grpId="0" animBg="1" autoUpdateAnimBg="0"/>
      <p:bldP spid="585743" grpId="0" animBg="1" autoUpdateAnimBg="0"/>
      <p:bldP spid="585745"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6" name="Rectangle 4"/>
          <p:cNvSpPr>
            <a:spLocks noChangeArrowheads="1"/>
          </p:cNvSpPr>
          <p:nvPr/>
        </p:nvSpPr>
        <p:spPr bwMode="auto">
          <a:xfrm>
            <a:off x="655638" y="681038"/>
            <a:ext cx="8064500" cy="6176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457200" lvl="1" indent="0" eaLnBrk="1" hangingPunct="1">
              <a:spcBef>
                <a:spcPct val="20000"/>
              </a:spcBef>
              <a:buClr>
                <a:srgbClr val="339933"/>
              </a:buClr>
            </a:pPr>
            <a:r>
              <a:rPr lang="zh-CN" altLang="en-US" sz="2800" dirty="0">
                <a:solidFill>
                  <a:srgbClr val="0000CC"/>
                </a:solidFill>
                <a:latin typeface="+mn-ea"/>
                <a:ea typeface="+mn-ea"/>
              </a:rPr>
              <a:t>函数调用的形式</a:t>
            </a:r>
          </a:p>
          <a:p>
            <a:pPr lvl="2" eaLnBrk="1" hangingPunct="1">
              <a:spcBef>
                <a:spcPct val="20000"/>
              </a:spcBef>
              <a:buClr>
                <a:srgbClr val="FF3300"/>
              </a:buClr>
              <a:buFont typeface="Wingdings" panose="05000000000000000000" pitchFamily="2" charset="2"/>
              <a:buNone/>
            </a:pPr>
            <a:r>
              <a:rPr lang="zh-CN" altLang="en-US" sz="2400" dirty="0">
                <a:solidFill>
                  <a:schemeClr val="tx1"/>
                </a:solidFill>
                <a:latin typeface="+mn-ea"/>
                <a:ea typeface="+mn-ea"/>
              </a:rPr>
              <a:t>按函数在程序中出现的位置，有三种调用方式：</a:t>
            </a:r>
          </a:p>
          <a:p>
            <a:pPr marL="1257300" lvl="2" indent="-342900" eaLnBrk="1" hangingPunct="1">
              <a:spcBef>
                <a:spcPct val="20000"/>
              </a:spcBef>
              <a:buClr>
                <a:srgbClr val="FF3300"/>
              </a:buClr>
              <a:buFont typeface="Wingdings" panose="05000000000000000000" pitchFamily="2" charset="2"/>
              <a:buChar char="p"/>
            </a:pPr>
            <a:r>
              <a:rPr lang="zh-CN" altLang="en-US" sz="2400" dirty="0">
                <a:solidFill>
                  <a:srgbClr val="0066FF"/>
                </a:solidFill>
                <a:latin typeface="+mn-ea"/>
                <a:ea typeface="+mn-ea"/>
              </a:rPr>
              <a:t>函数语句：</a:t>
            </a:r>
            <a:r>
              <a:rPr kumimoji="0" lang="zh-CN" altLang="en-US" sz="2400" dirty="0">
                <a:solidFill>
                  <a:schemeClr val="tx1"/>
                </a:solidFill>
                <a:latin typeface="+mn-ea"/>
                <a:ea typeface="+mn-ea"/>
              </a:rPr>
              <a:t>以独立的语句去调用函数。不要求有返回值，仅完成一定的操作。</a:t>
            </a:r>
            <a:endParaRPr lang="zh-CN" altLang="en-US" sz="2400" dirty="0">
              <a:solidFill>
                <a:schemeClr val="tx1"/>
              </a:solidFill>
              <a:latin typeface="+mn-ea"/>
              <a:ea typeface="+mn-ea"/>
            </a:endParaRPr>
          </a:p>
          <a:p>
            <a:pPr lvl="2" eaLnBrk="1" hangingPunct="1">
              <a:spcBef>
                <a:spcPct val="20000"/>
              </a:spcBef>
              <a:buClr>
                <a:srgbClr val="FF3300"/>
              </a:buClr>
              <a:buFont typeface="Wingdings" panose="05000000000000000000" pitchFamily="2" charset="2"/>
              <a:buNone/>
            </a:pPr>
            <a:r>
              <a:rPr lang="zh-CN" altLang="en-US" sz="2400" dirty="0">
                <a:solidFill>
                  <a:schemeClr val="tx1"/>
                </a:solidFill>
                <a:latin typeface="+mn-ea"/>
                <a:ea typeface="+mn-ea"/>
              </a:rPr>
              <a:t>      例   </a:t>
            </a:r>
            <a:r>
              <a:rPr lang="en-US" altLang="zh-CN" sz="2400" dirty="0" err="1">
                <a:solidFill>
                  <a:schemeClr val="tx1"/>
                </a:solidFill>
                <a:latin typeface="+mn-ea"/>
                <a:ea typeface="+mn-ea"/>
              </a:rPr>
              <a:t>print_star</a:t>
            </a:r>
            <a:r>
              <a:rPr lang="en-US" altLang="zh-CN" sz="2400" dirty="0">
                <a:solidFill>
                  <a:schemeClr val="tx1"/>
                </a:solidFill>
                <a:latin typeface="+mn-ea"/>
                <a:ea typeface="+mn-ea"/>
              </a:rPr>
              <a:t>();</a:t>
            </a:r>
          </a:p>
          <a:p>
            <a:pPr lvl="2" eaLnBrk="1" hangingPunct="1">
              <a:spcBef>
                <a:spcPct val="20000"/>
              </a:spcBef>
              <a:buClr>
                <a:srgbClr val="FF3300"/>
              </a:buClr>
              <a:buFont typeface="Wingdings" panose="05000000000000000000" pitchFamily="2" charset="2"/>
              <a:buNone/>
            </a:pPr>
            <a:r>
              <a:rPr lang="en-US" altLang="zh-CN" sz="2400" dirty="0">
                <a:solidFill>
                  <a:schemeClr val="tx1"/>
                </a:solidFill>
                <a:latin typeface="+mn-ea"/>
                <a:ea typeface="+mn-ea"/>
              </a:rPr>
              <a:t>             </a:t>
            </a:r>
            <a:r>
              <a:rPr lang="en-US" altLang="zh-CN" sz="2400" dirty="0" err="1">
                <a:solidFill>
                  <a:schemeClr val="tx1"/>
                </a:solidFill>
                <a:latin typeface="+mn-ea"/>
                <a:ea typeface="+mn-ea"/>
              </a:rPr>
              <a:t>printf</a:t>
            </a:r>
            <a:r>
              <a:rPr lang="en-US" altLang="zh-CN" sz="2400" dirty="0">
                <a:solidFill>
                  <a:schemeClr val="tx1"/>
                </a:solidFill>
                <a:latin typeface="+mn-ea"/>
                <a:ea typeface="+mn-ea"/>
              </a:rPr>
              <a:t>(“</a:t>
            </a:r>
            <a:r>
              <a:rPr lang="en-US" altLang="zh-CN" sz="2400" dirty="0" err="1">
                <a:solidFill>
                  <a:schemeClr val="tx1"/>
                </a:solidFill>
                <a:latin typeface="+mn-ea"/>
                <a:ea typeface="+mn-ea"/>
              </a:rPr>
              <a:t>Hello,World</a:t>
            </a:r>
            <a:r>
              <a:rPr lang="en-US" altLang="zh-CN" sz="2400" dirty="0">
                <a:solidFill>
                  <a:schemeClr val="tx1"/>
                </a:solidFill>
                <a:latin typeface="+mn-ea"/>
                <a:ea typeface="+mn-ea"/>
              </a:rPr>
              <a:t>!\n”);</a:t>
            </a:r>
          </a:p>
          <a:p>
            <a:pPr marL="1257300" lvl="2" indent="-342900" eaLnBrk="1" hangingPunct="1">
              <a:spcBef>
                <a:spcPct val="20000"/>
              </a:spcBef>
              <a:buClr>
                <a:srgbClr val="FF3300"/>
              </a:buClr>
              <a:buFont typeface="Wingdings" panose="05000000000000000000" pitchFamily="2" charset="2"/>
              <a:buChar char="p"/>
            </a:pPr>
            <a:r>
              <a:rPr lang="zh-CN" altLang="en-US" sz="2400" dirty="0">
                <a:solidFill>
                  <a:srgbClr val="0066FF"/>
                </a:solidFill>
                <a:latin typeface="+mn-ea"/>
                <a:ea typeface="+mn-ea"/>
              </a:rPr>
              <a:t>函数表达式：</a:t>
            </a:r>
          </a:p>
          <a:p>
            <a:pPr lvl="2" eaLnBrk="1" hangingPunct="1">
              <a:spcBef>
                <a:spcPct val="20000"/>
              </a:spcBef>
              <a:buClr>
                <a:srgbClr val="FF3300"/>
              </a:buClr>
              <a:buFont typeface="Wingdings" panose="05000000000000000000" pitchFamily="2" charset="2"/>
              <a:buNone/>
            </a:pPr>
            <a:r>
              <a:rPr kumimoji="0" lang="zh-CN" altLang="en-US" sz="2400" dirty="0">
                <a:solidFill>
                  <a:schemeClr val="tx1"/>
                </a:solidFill>
                <a:latin typeface="+mn-ea"/>
                <a:ea typeface="+mn-ea"/>
              </a:rPr>
              <a:t>    函数返回一个确定值，以参加表达式的运算。不可用于</a:t>
            </a:r>
            <a:r>
              <a:rPr kumimoji="0" lang="en-US" altLang="zh-CN" sz="2400" dirty="0">
                <a:solidFill>
                  <a:srgbClr val="FF0000"/>
                </a:solidFill>
                <a:latin typeface="+mn-ea"/>
                <a:ea typeface="+mn-ea"/>
              </a:rPr>
              <a:t>void</a:t>
            </a:r>
            <a:endParaRPr lang="en-US" altLang="zh-CN" sz="2400" dirty="0">
              <a:solidFill>
                <a:srgbClr val="FF0000"/>
              </a:solidFill>
              <a:latin typeface="+mn-ea"/>
              <a:ea typeface="+mn-ea"/>
            </a:endParaRPr>
          </a:p>
          <a:p>
            <a:pPr lvl="3" eaLnBrk="1" hangingPunct="1">
              <a:spcBef>
                <a:spcPct val="20000"/>
              </a:spcBef>
              <a:buClr>
                <a:srgbClr val="FFCC00"/>
              </a:buClr>
              <a:buFont typeface="Wingdings" panose="05000000000000000000" pitchFamily="2" charset="2"/>
              <a:buNone/>
            </a:pPr>
            <a:r>
              <a:rPr lang="zh-CN" altLang="en-US" sz="2400" dirty="0">
                <a:solidFill>
                  <a:schemeClr val="tx1"/>
                </a:solidFill>
                <a:latin typeface="+mn-ea"/>
                <a:ea typeface="+mn-ea"/>
              </a:rPr>
              <a:t>例   </a:t>
            </a:r>
            <a:r>
              <a:rPr lang="en-US" altLang="zh-CN" sz="2400" dirty="0">
                <a:solidFill>
                  <a:schemeClr val="tx1"/>
                </a:solidFill>
                <a:latin typeface="+mn-ea"/>
                <a:ea typeface="+mn-ea"/>
              </a:rPr>
              <a:t>m=max(</a:t>
            </a:r>
            <a:r>
              <a:rPr lang="en-US" altLang="zh-CN" sz="2400" dirty="0" err="1">
                <a:solidFill>
                  <a:schemeClr val="tx1"/>
                </a:solidFill>
                <a:latin typeface="+mn-ea"/>
                <a:ea typeface="+mn-ea"/>
              </a:rPr>
              <a:t>a,b</a:t>
            </a:r>
            <a:r>
              <a:rPr lang="en-US" altLang="zh-CN" sz="2400" dirty="0">
                <a:solidFill>
                  <a:schemeClr val="tx1"/>
                </a:solidFill>
                <a:latin typeface="+mn-ea"/>
                <a:ea typeface="+mn-ea"/>
              </a:rPr>
              <a:t>)*2;</a:t>
            </a:r>
            <a:endParaRPr lang="en-US" altLang="zh-CN" sz="2400" dirty="0">
              <a:solidFill>
                <a:srgbClr val="FF0000"/>
              </a:solidFill>
              <a:latin typeface="+mn-ea"/>
              <a:ea typeface="+mn-ea"/>
            </a:endParaRPr>
          </a:p>
          <a:p>
            <a:pPr marL="1257300" lvl="2" indent="-342900" eaLnBrk="1" hangingPunct="1">
              <a:spcBef>
                <a:spcPct val="20000"/>
              </a:spcBef>
              <a:buClr>
                <a:srgbClr val="FF3300"/>
              </a:buClr>
              <a:buFont typeface="Wingdings" panose="05000000000000000000" pitchFamily="2" charset="2"/>
              <a:buChar char="p"/>
            </a:pPr>
            <a:r>
              <a:rPr lang="zh-CN" altLang="en-US" sz="2400" dirty="0">
                <a:solidFill>
                  <a:srgbClr val="0066FF"/>
                </a:solidFill>
                <a:latin typeface="+mn-ea"/>
                <a:ea typeface="+mn-ea"/>
              </a:rPr>
              <a:t>函数参数：</a:t>
            </a:r>
            <a:r>
              <a:rPr kumimoji="0" lang="zh-CN" altLang="en-US" sz="2400" dirty="0">
                <a:solidFill>
                  <a:schemeClr val="tx1"/>
                </a:solidFill>
                <a:latin typeface="+mn-ea"/>
                <a:ea typeface="+mn-ea"/>
              </a:rPr>
              <a:t>函数调用作为另一个函数的参数。</a:t>
            </a:r>
          </a:p>
          <a:p>
            <a:pPr lvl="2" eaLnBrk="1" hangingPunct="1">
              <a:spcBef>
                <a:spcPct val="20000"/>
              </a:spcBef>
              <a:buClr>
                <a:srgbClr val="FF3300"/>
              </a:buClr>
              <a:buFont typeface="Wingdings" panose="05000000000000000000" pitchFamily="2" charset="2"/>
              <a:buNone/>
            </a:pPr>
            <a:r>
              <a:rPr lang="zh-CN" altLang="en-US" sz="2400" dirty="0">
                <a:solidFill>
                  <a:schemeClr val="tx1"/>
                </a:solidFill>
                <a:latin typeface="+mn-ea"/>
                <a:ea typeface="+mn-ea"/>
              </a:rPr>
              <a:t>      例   </a:t>
            </a:r>
            <a:r>
              <a:rPr lang="en-US" altLang="zh-CN" sz="2400" dirty="0" err="1">
                <a:solidFill>
                  <a:schemeClr val="tx1"/>
                </a:solidFill>
                <a:latin typeface="+mn-ea"/>
                <a:ea typeface="+mn-ea"/>
              </a:rPr>
              <a:t>printf</a:t>
            </a:r>
            <a:r>
              <a:rPr lang="en-US" altLang="zh-CN" sz="2400" dirty="0">
                <a:solidFill>
                  <a:schemeClr val="tx1"/>
                </a:solidFill>
                <a:latin typeface="+mn-ea"/>
                <a:ea typeface="+mn-ea"/>
              </a:rPr>
              <a:t>(“%</a:t>
            </a:r>
            <a:r>
              <a:rPr lang="en-US" altLang="zh-CN" sz="2400" dirty="0" err="1">
                <a:solidFill>
                  <a:schemeClr val="tx1"/>
                </a:solidFill>
                <a:latin typeface="+mn-ea"/>
                <a:ea typeface="+mn-ea"/>
              </a:rPr>
              <a:t>d”,max</a:t>
            </a:r>
            <a:r>
              <a:rPr lang="en-US" altLang="zh-CN" sz="2400" dirty="0">
                <a:solidFill>
                  <a:schemeClr val="tx1"/>
                </a:solidFill>
                <a:latin typeface="+mn-ea"/>
                <a:ea typeface="+mn-ea"/>
              </a:rPr>
              <a:t>(</a:t>
            </a:r>
            <a:r>
              <a:rPr lang="en-US" altLang="zh-CN" sz="2400" dirty="0" err="1">
                <a:solidFill>
                  <a:schemeClr val="tx1"/>
                </a:solidFill>
                <a:latin typeface="+mn-ea"/>
                <a:ea typeface="+mn-ea"/>
              </a:rPr>
              <a:t>a,b</a:t>
            </a:r>
            <a:r>
              <a:rPr lang="en-US" altLang="zh-CN" sz="2400" dirty="0">
                <a:solidFill>
                  <a:schemeClr val="tx1"/>
                </a:solidFill>
                <a:latin typeface="+mn-ea"/>
                <a:ea typeface="+mn-ea"/>
              </a:rPr>
              <a:t>));   /*</a:t>
            </a:r>
            <a:r>
              <a:rPr lang="zh-CN" altLang="en-US" sz="2400" dirty="0">
                <a:solidFill>
                  <a:schemeClr val="tx1"/>
                </a:solidFill>
                <a:latin typeface="+mn-ea"/>
                <a:ea typeface="+mn-ea"/>
              </a:rPr>
              <a:t>输出大数*</a:t>
            </a:r>
            <a:r>
              <a:rPr lang="en-US" altLang="zh-CN" sz="2400" dirty="0">
                <a:solidFill>
                  <a:schemeClr val="tx1"/>
                </a:solidFill>
                <a:latin typeface="+mn-ea"/>
                <a:ea typeface="+mn-ea"/>
              </a:rPr>
              <a:t>/</a:t>
            </a:r>
          </a:p>
          <a:p>
            <a:pPr lvl="2" eaLnBrk="1" hangingPunct="1">
              <a:spcBef>
                <a:spcPct val="20000"/>
              </a:spcBef>
              <a:buClr>
                <a:srgbClr val="FF3300"/>
              </a:buClr>
              <a:buFont typeface="Wingdings" panose="05000000000000000000" pitchFamily="2" charset="2"/>
              <a:buNone/>
            </a:pPr>
            <a:r>
              <a:rPr lang="en-US" altLang="zh-CN" sz="2400" dirty="0">
                <a:solidFill>
                  <a:schemeClr val="tx1"/>
                </a:solidFill>
                <a:latin typeface="+mn-ea"/>
                <a:ea typeface="+mn-ea"/>
              </a:rPr>
              <a:t>             m=max(</a:t>
            </a:r>
            <a:r>
              <a:rPr lang="en-US" altLang="zh-CN" sz="2400" dirty="0" err="1">
                <a:solidFill>
                  <a:schemeClr val="tx1"/>
                </a:solidFill>
                <a:latin typeface="+mn-ea"/>
                <a:ea typeface="+mn-ea"/>
              </a:rPr>
              <a:t>a,max</a:t>
            </a:r>
            <a:r>
              <a:rPr lang="en-US" altLang="zh-CN" sz="2400" dirty="0">
                <a:solidFill>
                  <a:schemeClr val="tx1"/>
                </a:solidFill>
                <a:latin typeface="+mn-ea"/>
                <a:ea typeface="+mn-ea"/>
              </a:rPr>
              <a:t>(</a:t>
            </a:r>
            <a:r>
              <a:rPr lang="en-US" altLang="zh-CN" sz="2400" dirty="0" err="1">
                <a:solidFill>
                  <a:schemeClr val="tx1"/>
                </a:solidFill>
                <a:latin typeface="+mn-ea"/>
                <a:ea typeface="+mn-ea"/>
              </a:rPr>
              <a:t>b,c</a:t>
            </a:r>
            <a:r>
              <a:rPr lang="en-US" altLang="zh-CN" sz="2400" dirty="0">
                <a:solidFill>
                  <a:schemeClr val="tx1"/>
                </a:solidFill>
                <a:latin typeface="+mn-ea"/>
                <a:ea typeface="+mn-ea"/>
              </a:rPr>
              <a:t>));         /*</a:t>
            </a:r>
            <a:r>
              <a:rPr lang="zh-CN" altLang="en-US" sz="2400" dirty="0">
                <a:solidFill>
                  <a:schemeClr val="tx1"/>
                </a:solidFill>
                <a:latin typeface="+mn-ea"/>
                <a:ea typeface="+mn-ea"/>
              </a:rPr>
              <a:t>三数比大小*</a:t>
            </a:r>
            <a:r>
              <a:rPr lang="en-US" altLang="zh-CN" sz="2400" dirty="0">
                <a:solidFill>
                  <a:schemeClr val="tx1"/>
                </a:solidFill>
                <a:latin typeface="+mn-ea"/>
                <a:ea typeface="+mn-ea"/>
              </a:rPr>
              <a:t>/</a:t>
            </a:r>
          </a:p>
        </p:txBody>
      </p:sp>
      <p:sp>
        <p:nvSpPr>
          <p:cNvPr id="8"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994962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8835" name="Object 3"/>
          <p:cNvGraphicFramePr>
            <a:graphicFrameLocks noChangeAspect="1"/>
          </p:cNvGraphicFramePr>
          <p:nvPr>
            <p:extLst>
              <p:ext uri="{D42A27DB-BD31-4B8C-83A1-F6EECF244321}">
                <p14:modId xmlns:p14="http://schemas.microsoft.com/office/powerpoint/2010/main" val="59936011"/>
              </p:ext>
            </p:extLst>
          </p:nvPr>
        </p:nvGraphicFramePr>
        <p:xfrm>
          <a:off x="557174" y="4942883"/>
          <a:ext cx="1449388" cy="1281113"/>
        </p:xfrm>
        <a:graphic>
          <a:graphicData uri="http://schemas.openxmlformats.org/presentationml/2006/ole">
            <mc:AlternateContent xmlns:mc="http://schemas.openxmlformats.org/markup-compatibility/2006">
              <mc:Choice xmlns:v="urn:schemas-microsoft-com:vml" Requires="v">
                <p:oleObj spid="_x0000_s1025" name="剪辑" r:id="rId4" imgW="3954463" imgH="3497263" progId="MS_ClipArt_Gallery.2">
                  <p:embed/>
                </p:oleObj>
              </mc:Choice>
              <mc:Fallback>
                <p:oleObj name="剪辑" r:id="rId4" imgW="3954463" imgH="3497263" progId="MS_ClipArt_Gallery.2">
                  <p:embed/>
                  <p:pic>
                    <p:nvPicPr>
                      <p:cNvPr id="24883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174" y="4942883"/>
                        <a:ext cx="1449388" cy="1281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8840" name="AutoShape 8">
            <a:hlinkClick r:id="rId6" action="ppaction://hlinksldjump" highlightClick="1"/>
          </p:cNvPr>
          <p:cNvSpPr>
            <a:spLocks noChangeArrowheads="1"/>
          </p:cNvSpPr>
          <p:nvPr/>
        </p:nvSpPr>
        <p:spPr bwMode="auto">
          <a:xfrm>
            <a:off x="555799" y="1228927"/>
            <a:ext cx="457200" cy="457200"/>
          </a:xfrm>
          <a:prstGeom prst="diamond">
            <a:avLst/>
          </a:prstGeom>
          <a:gradFill rotWithShape="0">
            <a:gsLst>
              <a:gs pos="0">
                <a:srgbClr val="0000FF"/>
              </a:gs>
              <a:gs pos="100000">
                <a:srgbClr val="000076"/>
              </a:gs>
            </a:gsLst>
            <a:path path="shape">
              <a:fillToRect l="50000" t="50000" r="50000" b="50000"/>
            </a:path>
          </a:gradFill>
          <a:ln>
            <a:noFill/>
          </a:ln>
          <a:effectLst>
            <a:prstShdw prst="shdw17" dist="17961" dir="2700000">
              <a:srgbClr val="000099"/>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248841" name="AutoShape 9">
            <a:hlinkClick r:id="rId7" action="ppaction://hlinksldjump" highlightClick="1"/>
          </p:cNvPr>
          <p:cNvSpPr>
            <a:spLocks noChangeArrowheads="1"/>
          </p:cNvSpPr>
          <p:nvPr/>
        </p:nvSpPr>
        <p:spPr bwMode="auto">
          <a:xfrm>
            <a:off x="555799" y="1776615"/>
            <a:ext cx="457200" cy="457200"/>
          </a:xfrm>
          <a:prstGeom prst="diamond">
            <a:avLst/>
          </a:prstGeom>
          <a:gradFill rotWithShape="0">
            <a:gsLst>
              <a:gs pos="0">
                <a:srgbClr val="0000FF"/>
              </a:gs>
              <a:gs pos="100000">
                <a:srgbClr val="000076"/>
              </a:gs>
            </a:gsLst>
            <a:path path="shape">
              <a:fillToRect l="50000" t="50000" r="50000" b="50000"/>
            </a:path>
          </a:gradFill>
          <a:ln>
            <a:noFill/>
          </a:ln>
          <a:effectLst>
            <a:prstShdw prst="shdw17" dist="17961" dir="2700000">
              <a:srgbClr val="000099"/>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248842" name="AutoShape 10">
            <a:hlinkClick r:id="rId8" action="ppaction://hlinksldjump" highlightClick="1"/>
          </p:cNvPr>
          <p:cNvSpPr>
            <a:spLocks noChangeArrowheads="1"/>
          </p:cNvSpPr>
          <p:nvPr/>
        </p:nvSpPr>
        <p:spPr bwMode="auto">
          <a:xfrm>
            <a:off x="555799" y="2341765"/>
            <a:ext cx="457200" cy="457200"/>
          </a:xfrm>
          <a:prstGeom prst="diamond">
            <a:avLst/>
          </a:prstGeom>
          <a:gradFill rotWithShape="0">
            <a:gsLst>
              <a:gs pos="0">
                <a:srgbClr val="0000FF"/>
              </a:gs>
              <a:gs pos="100000">
                <a:srgbClr val="000076"/>
              </a:gs>
            </a:gsLst>
            <a:path path="shape">
              <a:fillToRect l="50000" t="50000" r="50000" b="50000"/>
            </a:path>
          </a:gradFill>
          <a:ln>
            <a:noFill/>
          </a:ln>
          <a:effectLst>
            <a:prstShdw prst="shdw17" dist="17961" dir="2700000">
              <a:srgbClr val="000099"/>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248843" name="AutoShape 11">
            <a:hlinkClick r:id="rId9" action="ppaction://hlinksldjump" highlightClick="1"/>
          </p:cNvPr>
          <p:cNvSpPr>
            <a:spLocks noChangeArrowheads="1"/>
          </p:cNvSpPr>
          <p:nvPr/>
        </p:nvSpPr>
        <p:spPr bwMode="auto">
          <a:xfrm>
            <a:off x="555799" y="2906915"/>
            <a:ext cx="457200" cy="457200"/>
          </a:xfrm>
          <a:prstGeom prst="diamond">
            <a:avLst/>
          </a:prstGeom>
          <a:gradFill rotWithShape="0">
            <a:gsLst>
              <a:gs pos="0">
                <a:srgbClr val="0000FF"/>
              </a:gs>
              <a:gs pos="100000">
                <a:srgbClr val="000076"/>
              </a:gs>
            </a:gsLst>
            <a:path path="shape">
              <a:fillToRect l="50000" t="50000" r="50000" b="50000"/>
            </a:path>
          </a:gradFill>
          <a:ln>
            <a:noFill/>
          </a:ln>
          <a:effectLst>
            <a:prstShdw prst="shdw17" dist="17961" dir="2700000">
              <a:srgbClr val="000099"/>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248844" name="Rectangle 12"/>
          <p:cNvSpPr>
            <a:spLocks noChangeArrowheads="1"/>
          </p:cNvSpPr>
          <p:nvPr/>
        </p:nvSpPr>
        <p:spPr bwMode="auto">
          <a:xfrm>
            <a:off x="1187624" y="1197177"/>
            <a:ext cx="2695266"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800" b="0" dirty="0">
                <a:solidFill>
                  <a:schemeClr val="tx1"/>
                </a:solidFill>
                <a:ea typeface="隶书" panose="02010509060101010101" pitchFamily="49" charset="-122"/>
              </a:rPr>
              <a:t>为什么要用函数</a:t>
            </a:r>
            <a:endParaRPr lang="zh-CN" altLang="en-US" sz="2800" b="0" dirty="0">
              <a:solidFill>
                <a:schemeClr val="tx1"/>
              </a:solidFill>
              <a:latin typeface="隶书" panose="02010509060101010101" pitchFamily="49" charset="-122"/>
              <a:ea typeface="隶书" panose="02010509060101010101" pitchFamily="49" charset="-122"/>
            </a:endParaRPr>
          </a:p>
        </p:txBody>
      </p:sp>
      <p:sp>
        <p:nvSpPr>
          <p:cNvPr id="248845" name="Rectangle 13"/>
          <p:cNvSpPr>
            <a:spLocks noChangeArrowheads="1"/>
          </p:cNvSpPr>
          <p:nvPr/>
        </p:nvSpPr>
        <p:spPr bwMode="auto">
          <a:xfrm>
            <a:off x="1187624" y="1744865"/>
            <a:ext cx="2336194"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800" b="0" dirty="0">
                <a:solidFill>
                  <a:schemeClr val="tx1"/>
                </a:solidFill>
                <a:ea typeface="隶书" panose="02010509060101010101" pitchFamily="49" charset="-122"/>
              </a:rPr>
              <a:t>怎样定义函数</a:t>
            </a:r>
            <a:endParaRPr lang="zh-CN" altLang="en-US" sz="2800" b="0" dirty="0">
              <a:solidFill>
                <a:schemeClr val="tx1"/>
              </a:solidFill>
              <a:latin typeface="隶书" panose="02010509060101010101" pitchFamily="49" charset="-122"/>
              <a:ea typeface="隶书" panose="02010509060101010101" pitchFamily="49" charset="-122"/>
            </a:endParaRPr>
          </a:p>
        </p:txBody>
      </p:sp>
      <p:sp>
        <p:nvSpPr>
          <p:cNvPr id="248846" name="Rectangle 14"/>
          <p:cNvSpPr>
            <a:spLocks noChangeArrowheads="1"/>
          </p:cNvSpPr>
          <p:nvPr/>
        </p:nvSpPr>
        <p:spPr bwMode="auto">
          <a:xfrm>
            <a:off x="1187624" y="2310015"/>
            <a:ext cx="1618048"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800" b="0" dirty="0">
                <a:solidFill>
                  <a:schemeClr val="tx1"/>
                </a:solidFill>
                <a:ea typeface="隶书" panose="02010509060101010101" pitchFamily="49" charset="-122"/>
              </a:rPr>
              <a:t>调用函数</a:t>
            </a:r>
            <a:endParaRPr lang="zh-CN" altLang="en-US" sz="2800" b="0" dirty="0">
              <a:solidFill>
                <a:schemeClr val="tx1"/>
              </a:solidFill>
              <a:latin typeface="隶书" panose="02010509060101010101" pitchFamily="49" charset="-122"/>
              <a:ea typeface="隶书" panose="02010509060101010101" pitchFamily="49" charset="-122"/>
            </a:endParaRPr>
          </a:p>
        </p:txBody>
      </p:sp>
      <p:sp>
        <p:nvSpPr>
          <p:cNvPr id="248847" name="Rectangle 15"/>
          <p:cNvSpPr>
            <a:spLocks noChangeArrowheads="1"/>
          </p:cNvSpPr>
          <p:nvPr/>
        </p:nvSpPr>
        <p:spPr bwMode="auto">
          <a:xfrm>
            <a:off x="1187624" y="2876752"/>
            <a:ext cx="3054339"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800" b="0" dirty="0">
                <a:solidFill>
                  <a:schemeClr val="tx1"/>
                </a:solidFill>
                <a:latin typeface="隶书" panose="02010509060101010101" pitchFamily="49" charset="-122"/>
                <a:ea typeface="隶书" panose="02010509060101010101" pitchFamily="49" charset="-122"/>
              </a:rPr>
              <a:t>函数的声明和原型</a:t>
            </a:r>
          </a:p>
        </p:txBody>
      </p:sp>
      <p:sp>
        <p:nvSpPr>
          <p:cNvPr id="248848" name="AutoShape 16">
            <a:hlinkClick r:id="rId10" action="ppaction://hlinksldjump" highlightClick="1"/>
          </p:cNvPr>
          <p:cNvSpPr>
            <a:spLocks noChangeArrowheads="1"/>
          </p:cNvSpPr>
          <p:nvPr/>
        </p:nvSpPr>
        <p:spPr bwMode="auto">
          <a:xfrm>
            <a:off x="555799" y="3467302"/>
            <a:ext cx="457200" cy="457200"/>
          </a:xfrm>
          <a:prstGeom prst="diamond">
            <a:avLst/>
          </a:prstGeom>
          <a:gradFill rotWithShape="0">
            <a:gsLst>
              <a:gs pos="0">
                <a:srgbClr val="0000FF"/>
              </a:gs>
              <a:gs pos="100000">
                <a:srgbClr val="000076"/>
              </a:gs>
            </a:gsLst>
            <a:path path="shape">
              <a:fillToRect l="50000" t="50000" r="50000" b="50000"/>
            </a:path>
          </a:gradFill>
          <a:ln>
            <a:noFill/>
          </a:ln>
          <a:effectLst>
            <a:prstShdw prst="shdw17" dist="17961" dir="2700000">
              <a:srgbClr val="000099"/>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248849" name="Rectangle 17"/>
          <p:cNvSpPr>
            <a:spLocks noChangeArrowheads="1"/>
          </p:cNvSpPr>
          <p:nvPr/>
        </p:nvSpPr>
        <p:spPr bwMode="auto">
          <a:xfrm>
            <a:off x="1187624" y="3437140"/>
            <a:ext cx="2670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800" b="0">
                <a:solidFill>
                  <a:schemeClr val="tx1"/>
                </a:solidFill>
                <a:ea typeface="隶书" panose="02010509060101010101" pitchFamily="49" charset="-122"/>
              </a:rPr>
              <a:t>函数的嵌套调用</a:t>
            </a:r>
            <a:endParaRPr lang="zh-CN" altLang="en-US" sz="2800" b="0">
              <a:solidFill>
                <a:schemeClr val="tx1"/>
              </a:solidFill>
              <a:latin typeface="隶书" panose="02010509060101010101" pitchFamily="49" charset="-122"/>
              <a:ea typeface="隶书" panose="02010509060101010101" pitchFamily="49" charset="-122"/>
            </a:endParaRPr>
          </a:p>
        </p:txBody>
      </p:sp>
      <p:sp>
        <p:nvSpPr>
          <p:cNvPr id="248850" name="AutoShape 18">
            <a:hlinkClick r:id="rId11" action="ppaction://hlinksldjump" highlightClick="1"/>
          </p:cNvPr>
          <p:cNvSpPr>
            <a:spLocks noChangeArrowheads="1"/>
          </p:cNvSpPr>
          <p:nvPr/>
        </p:nvSpPr>
        <p:spPr bwMode="auto">
          <a:xfrm>
            <a:off x="555799" y="4021340"/>
            <a:ext cx="457200" cy="457200"/>
          </a:xfrm>
          <a:prstGeom prst="diamond">
            <a:avLst/>
          </a:prstGeom>
          <a:gradFill rotWithShape="0">
            <a:gsLst>
              <a:gs pos="0">
                <a:srgbClr val="0000FF"/>
              </a:gs>
              <a:gs pos="100000">
                <a:srgbClr val="000076"/>
              </a:gs>
            </a:gsLst>
            <a:path path="shape">
              <a:fillToRect l="50000" t="50000" r="50000" b="50000"/>
            </a:path>
          </a:gradFill>
          <a:ln>
            <a:noFill/>
          </a:ln>
          <a:effectLst>
            <a:prstShdw prst="shdw17" dist="17961" dir="2700000">
              <a:srgbClr val="000099"/>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248851" name="AutoShape 19">
            <a:hlinkClick r:id="rId12" action="ppaction://hlinksldjump" highlightClick="1"/>
          </p:cNvPr>
          <p:cNvSpPr>
            <a:spLocks noChangeArrowheads="1"/>
          </p:cNvSpPr>
          <p:nvPr/>
        </p:nvSpPr>
        <p:spPr bwMode="auto">
          <a:xfrm>
            <a:off x="4276899" y="2924377"/>
            <a:ext cx="457200" cy="457200"/>
          </a:xfrm>
          <a:prstGeom prst="diamond">
            <a:avLst/>
          </a:prstGeom>
          <a:gradFill rotWithShape="0">
            <a:gsLst>
              <a:gs pos="0">
                <a:srgbClr val="0000FF"/>
              </a:gs>
              <a:gs pos="100000">
                <a:srgbClr val="000076"/>
              </a:gs>
            </a:gsLst>
            <a:path path="shape">
              <a:fillToRect l="50000" t="50000" r="50000" b="50000"/>
            </a:path>
          </a:gradFill>
          <a:ln>
            <a:noFill/>
          </a:ln>
          <a:effectLst>
            <a:prstShdw prst="shdw17" dist="17961" dir="2700000">
              <a:srgbClr val="000099"/>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248852" name="AutoShape 20">
            <a:hlinkClick r:id="rId13" action="ppaction://hlinksldjump" highlightClick="1"/>
          </p:cNvPr>
          <p:cNvSpPr>
            <a:spLocks noChangeArrowheads="1"/>
          </p:cNvSpPr>
          <p:nvPr/>
        </p:nvSpPr>
        <p:spPr bwMode="auto">
          <a:xfrm>
            <a:off x="4276899" y="3480002"/>
            <a:ext cx="457200" cy="457200"/>
          </a:xfrm>
          <a:prstGeom prst="diamond">
            <a:avLst/>
          </a:prstGeom>
          <a:gradFill rotWithShape="0">
            <a:gsLst>
              <a:gs pos="0">
                <a:srgbClr val="0000FF"/>
              </a:gs>
              <a:gs pos="100000">
                <a:srgbClr val="000076"/>
              </a:gs>
            </a:gsLst>
            <a:path path="shape">
              <a:fillToRect l="50000" t="50000" r="50000" b="50000"/>
            </a:path>
          </a:gradFill>
          <a:ln>
            <a:noFill/>
          </a:ln>
          <a:effectLst>
            <a:prstShdw prst="shdw17" dist="17961" dir="2700000">
              <a:srgbClr val="000099"/>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248853" name="Rectangle 21"/>
          <p:cNvSpPr>
            <a:spLocks noChangeArrowheads="1"/>
          </p:cNvSpPr>
          <p:nvPr/>
        </p:nvSpPr>
        <p:spPr bwMode="auto">
          <a:xfrm>
            <a:off x="1187624" y="3989590"/>
            <a:ext cx="2670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800" b="0">
                <a:solidFill>
                  <a:schemeClr val="tx1"/>
                </a:solidFill>
                <a:ea typeface="隶书" panose="02010509060101010101" pitchFamily="49" charset="-122"/>
              </a:rPr>
              <a:t>函数的递归调用</a:t>
            </a:r>
            <a:endParaRPr lang="zh-CN" altLang="en-US" sz="2800" b="0">
              <a:solidFill>
                <a:schemeClr val="tx1"/>
              </a:solidFill>
              <a:latin typeface="隶书" panose="02010509060101010101" pitchFamily="49" charset="-122"/>
              <a:ea typeface="隶书" panose="02010509060101010101" pitchFamily="49" charset="-122"/>
            </a:endParaRPr>
          </a:p>
        </p:txBody>
      </p:sp>
      <p:sp>
        <p:nvSpPr>
          <p:cNvPr id="248854" name="Rectangle 22"/>
          <p:cNvSpPr>
            <a:spLocks noChangeArrowheads="1"/>
          </p:cNvSpPr>
          <p:nvPr/>
        </p:nvSpPr>
        <p:spPr bwMode="auto">
          <a:xfrm>
            <a:off x="4896024" y="2897390"/>
            <a:ext cx="3025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800" b="0">
                <a:solidFill>
                  <a:schemeClr val="tx1"/>
                </a:solidFill>
                <a:ea typeface="隶书" panose="02010509060101010101" pitchFamily="49" charset="-122"/>
              </a:rPr>
              <a:t>数组作为函数参数</a:t>
            </a:r>
            <a:endParaRPr lang="zh-CN" altLang="en-US" sz="2800" b="0">
              <a:solidFill>
                <a:schemeClr val="tx1"/>
              </a:solidFill>
              <a:latin typeface="隶书" panose="02010509060101010101" pitchFamily="49" charset="-122"/>
              <a:ea typeface="隶书" panose="02010509060101010101" pitchFamily="49" charset="-122"/>
            </a:endParaRPr>
          </a:p>
        </p:txBody>
      </p:sp>
      <p:sp>
        <p:nvSpPr>
          <p:cNvPr id="248855" name="Rectangle 23"/>
          <p:cNvSpPr>
            <a:spLocks noChangeArrowheads="1"/>
          </p:cNvSpPr>
          <p:nvPr/>
        </p:nvSpPr>
        <p:spPr bwMode="auto">
          <a:xfrm>
            <a:off x="4896024" y="3464127"/>
            <a:ext cx="3381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800" b="0" dirty="0">
                <a:solidFill>
                  <a:schemeClr val="tx1"/>
                </a:solidFill>
                <a:ea typeface="隶书" panose="02010509060101010101" pitchFamily="49" charset="-122"/>
              </a:rPr>
              <a:t>局部变量和全局变量</a:t>
            </a:r>
            <a:endParaRPr lang="zh-CN" altLang="en-US" sz="2800" b="0" dirty="0">
              <a:solidFill>
                <a:schemeClr val="tx1"/>
              </a:solidFill>
              <a:latin typeface="隶书" panose="02010509060101010101" pitchFamily="49" charset="-122"/>
              <a:ea typeface="隶书" panose="02010509060101010101" pitchFamily="49" charset="-122"/>
            </a:endParaRPr>
          </a:p>
        </p:txBody>
      </p:sp>
      <p:sp>
        <p:nvSpPr>
          <p:cNvPr id="248856" name="AutoShape 24">
            <a:hlinkClick r:id="rId14" action="ppaction://hlinksldjump" highlightClick="1"/>
          </p:cNvPr>
          <p:cNvSpPr>
            <a:spLocks noChangeArrowheads="1"/>
          </p:cNvSpPr>
          <p:nvPr/>
        </p:nvSpPr>
        <p:spPr bwMode="auto">
          <a:xfrm>
            <a:off x="4276899" y="4040390"/>
            <a:ext cx="457200" cy="457200"/>
          </a:xfrm>
          <a:prstGeom prst="diamond">
            <a:avLst/>
          </a:prstGeom>
          <a:gradFill rotWithShape="0">
            <a:gsLst>
              <a:gs pos="0">
                <a:srgbClr val="0000FF"/>
              </a:gs>
              <a:gs pos="100000">
                <a:srgbClr val="000076"/>
              </a:gs>
            </a:gsLst>
            <a:path path="shape">
              <a:fillToRect l="50000" t="50000" r="50000" b="50000"/>
            </a:path>
          </a:gradFill>
          <a:ln>
            <a:noFill/>
          </a:ln>
          <a:effectLst>
            <a:prstShdw prst="shdw17" dist="17961" dir="2700000">
              <a:srgbClr val="000099"/>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248857" name="Rectangle 25"/>
          <p:cNvSpPr>
            <a:spLocks noChangeArrowheads="1"/>
          </p:cNvSpPr>
          <p:nvPr/>
        </p:nvSpPr>
        <p:spPr bwMode="auto">
          <a:xfrm>
            <a:off x="4896024" y="4024515"/>
            <a:ext cx="4131557"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800" b="0" dirty="0">
                <a:solidFill>
                  <a:schemeClr val="tx1"/>
                </a:solidFill>
                <a:ea typeface="隶书" panose="02010509060101010101" pitchFamily="49" charset="-122"/>
              </a:rPr>
              <a:t>变量的存储方式和生存期</a:t>
            </a:r>
            <a:endParaRPr lang="zh-CN" altLang="en-US" sz="2800" b="0" dirty="0">
              <a:solidFill>
                <a:schemeClr val="tx1"/>
              </a:solidFill>
              <a:latin typeface="隶书" panose="02010509060101010101" pitchFamily="49" charset="-122"/>
              <a:ea typeface="隶书" panose="02010509060101010101" pitchFamily="49" charset="-122"/>
            </a:endParaRPr>
          </a:p>
        </p:txBody>
      </p:sp>
      <p:sp>
        <p:nvSpPr>
          <p:cNvPr id="248858" name="AutoShape 26">
            <a:hlinkClick r:id="rId15" action="ppaction://hlinksldjump" highlightClick="1"/>
          </p:cNvPr>
          <p:cNvSpPr>
            <a:spLocks noChangeArrowheads="1"/>
          </p:cNvSpPr>
          <p:nvPr/>
        </p:nvSpPr>
        <p:spPr bwMode="auto">
          <a:xfrm>
            <a:off x="4276899" y="4565852"/>
            <a:ext cx="457200" cy="457200"/>
          </a:xfrm>
          <a:prstGeom prst="diamond">
            <a:avLst/>
          </a:prstGeom>
          <a:gradFill rotWithShape="0">
            <a:gsLst>
              <a:gs pos="0">
                <a:srgbClr val="0000FF"/>
              </a:gs>
              <a:gs pos="100000">
                <a:srgbClr val="000076"/>
              </a:gs>
            </a:gsLst>
            <a:path path="shape">
              <a:fillToRect l="50000" t="50000" r="50000" b="50000"/>
            </a:path>
          </a:gradFill>
          <a:ln>
            <a:noFill/>
          </a:ln>
          <a:effectLst>
            <a:prstShdw prst="shdw17" dist="17961" dir="2700000">
              <a:srgbClr val="000099"/>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248859" name="Rectangle 27"/>
          <p:cNvSpPr>
            <a:spLocks noChangeArrowheads="1"/>
          </p:cNvSpPr>
          <p:nvPr/>
        </p:nvSpPr>
        <p:spPr bwMode="auto">
          <a:xfrm>
            <a:off x="4896024" y="4549977"/>
            <a:ext cx="3772484"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800" b="0" dirty="0">
                <a:solidFill>
                  <a:schemeClr val="tx1"/>
                </a:solidFill>
                <a:ea typeface="隶书" panose="02010509060101010101" pitchFamily="49" charset="-122"/>
              </a:rPr>
              <a:t>关于变量的声明和定义</a:t>
            </a:r>
            <a:endParaRPr lang="zh-CN" altLang="en-US" sz="2800" b="0" dirty="0">
              <a:solidFill>
                <a:schemeClr val="tx1"/>
              </a:solidFill>
              <a:latin typeface="隶书" panose="02010509060101010101" pitchFamily="49" charset="-122"/>
              <a:ea typeface="隶书" panose="02010509060101010101" pitchFamily="49" charset="-122"/>
            </a:endParaRPr>
          </a:p>
        </p:txBody>
      </p:sp>
      <p:sp>
        <p:nvSpPr>
          <p:cNvPr id="248860" name="AutoShape 28">
            <a:hlinkClick r:id="rId16" action="ppaction://hlinksldjump" highlightClick="1"/>
          </p:cNvPr>
          <p:cNvSpPr>
            <a:spLocks noChangeArrowheads="1"/>
          </p:cNvSpPr>
          <p:nvPr/>
        </p:nvSpPr>
        <p:spPr bwMode="auto">
          <a:xfrm>
            <a:off x="4276899" y="5126240"/>
            <a:ext cx="457200" cy="457200"/>
          </a:xfrm>
          <a:prstGeom prst="diamond">
            <a:avLst/>
          </a:prstGeom>
          <a:gradFill rotWithShape="0">
            <a:gsLst>
              <a:gs pos="0">
                <a:srgbClr val="0000FF"/>
              </a:gs>
              <a:gs pos="100000">
                <a:srgbClr val="000076"/>
              </a:gs>
            </a:gsLst>
            <a:path path="shape">
              <a:fillToRect l="50000" t="50000" r="50000" b="50000"/>
            </a:path>
          </a:gradFill>
          <a:ln>
            <a:noFill/>
          </a:ln>
          <a:effectLst>
            <a:prstShdw prst="shdw17" dist="17961" dir="2700000">
              <a:srgbClr val="000099"/>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248861" name="Rectangle 29"/>
          <p:cNvSpPr>
            <a:spLocks noChangeArrowheads="1"/>
          </p:cNvSpPr>
          <p:nvPr/>
        </p:nvSpPr>
        <p:spPr bwMode="auto">
          <a:xfrm>
            <a:off x="4896024" y="5110365"/>
            <a:ext cx="3413412"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800" b="0" dirty="0">
                <a:solidFill>
                  <a:schemeClr val="tx1"/>
                </a:solidFill>
                <a:ea typeface="隶书" panose="02010509060101010101" pitchFamily="49" charset="-122"/>
              </a:rPr>
              <a:t>内部函数和外部函数</a:t>
            </a:r>
            <a:endParaRPr lang="zh-CN" altLang="en-US" sz="2800" b="0" dirty="0">
              <a:solidFill>
                <a:schemeClr val="tx1"/>
              </a:solidFill>
              <a:latin typeface="隶书" panose="02010509060101010101" pitchFamily="49" charset="-122"/>
              <a:ea typeface="隶书" panose="02010509060101010101" pitchFamily="49" charset="-122"/>
            </a:endParaRPr>
          </a:p>
        </p:txBody>
      </p:sp>
      <p:sp>
        <p:nvSpPr>
          <p:cNvPr id="30"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
        <p:nvSpPr>
          <p:cNvPr id="32" name="Rectangle 4"/>
          <p:cNvSpPr txBox="1">
            <a:spLocks noChangeArrowheads="1"/>
          </p:cNvSpPr>
          <p:nvPr/>
        </p:nvSpPr>
        <p:spPr>
          <a:xfrm>
            <a:off x="208756" y="392374"/>
            <a:ext cx="8726487" cy="804803"/>
          </a:xfrm>
          <a:prstGeom prst="rect">
            <a:avLst/>
          </a:prstGeom>
        </p:spPr>
        <p:txBody>
          <a:bodyPr vert="horz" anchor="b" anchorCtr="0">
            <a:normAutofit/>
          </a:bodyPr>
          <a:lstStyle>
            <a:lvl1pPr algn="l" rtl="0" eaLnBrk="1" latinLnBrk="0" hangingPunct="1">
              <a:spcBef>
                <a:spcPct val="0"/>
              </a:spcBef>
              <a:buNone/>
              <a:defRPr kumimoji="0" sz="3200" b="1" kern="1200">
                <a:solidFill>
                  <a:srgbClr val="0070C0"/>
                </a:solidFill>
                <a:effectLst>
                  <a:outerShdw blurRad="38100" dist="38100" dir="2700000" algn="tl">
                    <a:srgbClr val="000000">
                      <a:alpha val="43137"/>
                    </a:srgbClr>
                  </a:outerShdw>
                </a:effectLst>
                <a:latin typeface="+mj-lt"/>
                <a:ea typeface="+mj-ea"/>
                <a:cs typeface="+mj-cs"/>
              </a:defRPr>
            </a:lvl1pPr>
          </a:lstStyle>
          <a:p>
            <a:pPr algn="ctr"/>
            <a:r>
              <a:rPr lang="zh-CN" altLang="en-US" dirty="0">
                <a:solidFill>
                  <a:srgbClr val="0000CC"/>
                </a:solidFill>
                <a:effectLst/>
                <a:latin typeface="+mn-ea"/>
                <a:ea typeface="+mn-ea"/>
              </a:rPr>
              <a:t>第</a:t>
            </a:r>
            <a:r>
              <a:rPr lang="en-US" altLang="zh-CN" dirty="0">
                <a:solidFill>
                  <a:srgbClr val="0000CC"/>
                </a:solidFill>
                <a:effectLst/>
                <a:latin typeface="+mn-ea"/>
                <a:ea typeface="+mn-ea"/>
              </a:rPr>
              <a:t>7</a:t>
            </a:r>
            <a:r>
              <a:rPr lang="zh-CN" altLang="en-US" dirty="0">
                <a:solidFill>
                  <a:srgbClr val="0000CC"/>
                </a:solidFill>
                <a:effectLst/>
                <a:latin typeface="+mn-ea"/>
                <a:ea typeface="+mn-ea"/>
              </a:rPr>
              <a:t>章 用函数实现模块化程序设计</a:t>
            </a:r>
          </a:p>
        </p:txBody>
      </p:sp>
    </p:spTree>
    <p:extLst>
      <p:ext uri="{BB962C8B-B14F-4D97-AF65-F5344CB8AC3E}">
        <p14:creationId xmlns:p14="http://schemas.microsoft.com/office/powerpoint/2010/main" val="3249928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100" name="Rectangle 4"/>
          <p:cNvSpPr>
            <a:spLocks noChangeArrowheads="1"/>
          </p:cNvSpPr>
          <p:nvPr/>
        </p:nvSpPr>
        <p:spPr bwMode="auto">
          <a:xfrm>
            <a:off x="107157" y="454396"/>
            <a:ext cx="8208962" cy="199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457200" lvl="1" indent="0" eaLnBrk="1" hangingPunct="1">
              <a:spcBef>
                <a:spcPct val="20000"/>
              </a:spcBef>
              <a:buClr>
                <a:srgbClr val="339933"/>
              </a:buClr>
            </a:pPr>
            <a:r>
              <a:rPr lang="zh-CN" altLang="en-US" sz="2800" dirty="0">
                <a:solidFill>
                  <a:srgbClr val="0000CC"/>
                </a:solidFill>
                <a:latin typeface="+mn-ea"/>
                <a:ea typeface="+mn-ea"/>
              </a:rPr>
              <a:t>函数调用时的数据传递</a:t>
            </a:r>
            <a:endParaRPr lang="en-US" altLang="zh-CN" sz="2800" dirty="0">
              <a:solidFill>
                <a:srgbClr val="0000CC"/>
              </a:solidFill>
              <a:latin typeface="+mn-ea"/>
              <a:ea typeface="+mn-ea"/>
            </a:endParaRPr>
          </a:p>
          <a:p>
            <a:pPr marL="1257300" lvl="2" indent="-342900" eaLnBrk="1" hangingPunct="1">
              <a:spcBef>
                <a:spcPct val="20000"/>
              </a:spcBef>
              <a:buClr>
                <a:srgbClr val="FF3300"/>
              </a:buClr>
              <a:buFont typeface="Wingdings" panose="05000000000000000000" pitchFamily="2" charset="2"/>
              <a:buChar char="p"/>
            </a:pPr>
            <a:r>
              <a:rPr lang="zh-CN" altLang="en-US" sz="2400" dirty="0">
                <a:solidFill>
                  <a:schemeClr val="tx1"/>
                </a:solidFill>
                <a:latin typeface="+mn-ea"/>
                <a:ea typeface="+mn-ea"/>
              </a:rPr>
              <a:t>形式参数：定义函数时函数名后面括号中的变量名</a:t>
            </a:r>
          </a:p>
          <a:p>
            <a:pPr marL="1257300" lvl="2" indent="-342900" eaLnBrk="1" hangingPunct="1">
              <a:spcBef>
                <a:spcPct val="20000"/>
              </a:spcBef>
              <a:buClr>
                <a:srgbClr val="FF3300"/>
              </a:buClr>
              <a:buFont typeface="Wingdings" panose="05000000000000000000" pitchFamily="2" charset="2"/>
              <a:buChar char="p"/>
            </a:pPr>
            <a:r>
              <a:rPr lang="zh-CN" altLang="en-US" sz="2400" dirty="0">
                <a:solidFill>
                  <a:schemeClr val="tx1"/>
                </a:solidFill>
                <a:latin typeface="+mn-ea"/>
                <a:ea typeface="+mn-ea"/>
              </a:rPr>
              <a:t>实际参数：调用函数时函数名后面括号中的表达式</a:t>
            </a:r>
          </a:p>
        </p:txBody>
      </p:sp>
      <p:sp>
        <p:nvSpPr>
          <p:cNvPr id="260104" name="Rectangle 8"/>
          <p:cNvSpPr>
            <a:spLocks noChangeArrowheads="1"/>
          </p:cNvSpPr>
          <p:nvPr/>
        </p:nvSpPr>
        <p:spPr bwMode="auto">
          <a:xfrm>
            <a:off x="4499992" y="1988840"/>
            <a:ext cx="4408487" cy="4524315"/>
          </a:xfrm>
          <a:prstGeom prst="rect">
            <a:avLst/>
          </a:prstGeom>
          <a:solidFill>
            <a:schemeClr val="accent2">
              <a:lumMod val="20000"/>
              <a:lumOff val="80000"/>
            </a:schemeClr>
          </a:solidFill>
          <a:ln w="38100">
            <a:solidFill>
              <a:srgbClr val="0000FF"/>
            </a:solidFill>
            <a:miter lim="800000"/>
            <a:headEnd/>
            <a:tailEnd/>
          </a:ln>
          <a:effectLst/>
        </p:spPr>
        <p:txBody>
          <a:bodyPr wrap="squar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dirty="0">
                <a:solidFill>
                  <a:schemeClr val="tx1"/>
                </a:solidFill>
              </a:rPr>
              <a:t>例</a:t>
            </a:r>
            <a:r>
              <a:rPr lang="en-US" altLang="zh-CN" sz="2400" dirty="0">
                <a:solidFill>
                  <a:schemeClr val="tx1"/>
                </a:solidFill>
              </a:rPr>
              <a:t>7.2</a:t>
            </a:r>
            <a:r>
              <a:rPr lang="zh-CN" altLang="en-US" sz="2400" dirty="0">
                <a:solidFill>
                  <a:schemeClr val="tx1"/>
                </a:solidFill>
              </a:rPr>
              <a:t>比较两个数并输出大者</a:t>
            </a:r>
          </a:p>
          <a:p>
            <a:pPr>
              <a:spcBef>
                <a:spcPct val="0"/>
              </a:spcBef>
            </a:pPr>
            <a:r>
              <a:rPr lang="en-US" altLang="zh-CN" sz="2400" dirty="0">
                <a:solidFill>
                  <a:schemeClr val="tx1"/>
                </a:solidFill>
              </a:rPr>
              <a:t>#include &lt;</a:t>
            </a:r>
            <a:r>
              <a:rPr lang="en-US" altLang="zh-CN" sz="2400" dirty="0" err="1">
                <a:solidFill>
                  <a:schemeClr val="tx1"/>
                </a:solidFill>
              </a:rPr>
              <a:t>stdio.h</a:t>
            </a:r>
            <a:r>
              <a:rPr lang="en-US" altLang="zh-CN" sz="2400" dirty="0">
                <a:solidFill>
                  <a:schemeClr val="tx1"/>
                </a:solidFill>
              </a:rPr>
              <a:t>&gt; </a:t>
            </a:r>
          </a:p>
          <a:p>
            <a:pPr>
              <a:spcBef>
                <a:spcPct val="0"/>
              </a:spcBef>
            </a:pPr>
            <a:r>
              <a:rPr lang="en-US" altLang="zh-CN" sz="2400" dirty="0">
                <a:solidFill>
                  <a:schemeClr val="tx1"/>
                </a:solidFill>
              </a:rPr>
              <a:t>void main()</a:t>
            </a:r>
          </a:p>
          <a:p>
            <a:pPr>
              <a:spcBef>
                <a:spcPct val="0"/>
              </a:spcBef>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max(</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x,int</a:t>
            </a:r>
            <a:r>
              <a:rPr lang="en-US" altLang="zh-CN" sz="2400" dirty="0">
                <a:solidFill>
                  <a:schemeClr val="tx1"/>
                </a:solidFill>
              </a:rPr>
              <a:t> y);</a:t>
            </a:r>
          </a:p>
          <a:p>
            <a:pPr>
              <a:spcBef>
                <a:spcPct val="0"/>
              </a:spcBef>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a,b,c</a:t>
            </a:r>
            <a:r>
              <a:rPr lang="en-US" altLang="zh-CN" sz="2400" dirty="0">
                <a:solidFill>
                  <a:schemeClr val="tx1"/>
                </a:solidFill>
              </a:rPr>
              <a:t>;</a:t>
            </a:r>
          </a:p>
          <a:p>
            <a:pPr>
              <a:spcBef>
                <a:spcPct val="0"/>
              </a:spcBef>
            </a:pPr>
            <a:r>
              <a:rPr lang="en-US" altLang="zh-CN" sz="2400" dirty="0">
                <a:solidFill>
                  <a:schemeClr val="tx1"/>
                </a:solidFill>
              </a:rPr>
              <a:t>   </a:t>
            </a:r>
            <a:r>
              <a:rPr lang="en-US" altLang="zh-CN" sz="2400" dirty="0" err="1">
                <a:solidFill>
                  <a:schemeClr val="tx1"/>
                </a:solidFill>
              </a:rPr>
              <a:t>scanf</a:t>
            </a:r>
            <a:r>
              <a:rPr lang="en-US" altLang="zh-CN" sz="2400" dirty="0">
                <a:solidFill>
                  <a:schemeClr val="tx1"/>
                </a:solidFill>
              </a:rPr>
              <a:t>("%</a:t>
            </a:r>
            <a:r>
              <a:rPr lang="en-US" altLang="zh-CN" sz="2400" dirty="0" err="1">
                <a:solidFill>
                  <a:schemeClr val="tx1"/>
                </a:solidFill>
              </a:rPr>
              <a:t>d,%d",&amp;a,&amp;b</a:t>
            </a:r>
            <a:r>
              <a:rPr lang="en-US" altLang="zh-CN" sz="2400" dirty="0">
                <a:solidFill>
                  <a:schemeClr val="tx1"/>
                </a:solidFill>
              </a:rPr>
              <a:t>);</a:t>
            </a:r>
          </a:p>
          <a:p>
            <a:pPr>
              <a:spcBef>
                <a:spcPct val="0"/>
              </a:spcBef>
            </a:pPr>
            <a:r>
              <a:rPr lang="en-US" altLang="zh-CN" sz="2400" dirty="0">
                <a:solidFill>
                  <a:schemeClr val="tx1"/>
                </a:solidFill>
              </a:rPr>
              <a:t>   c=</a:t>
            </a:r>
            <a:r>
              <a:rPr lang="en-US" altLang="zh-CN" sz="2400" dirty="0">
                <a:solidFill>
                  <a:srgbClr val="FF3300"/>
                </a:solidFill>
              </a:rPr>
              <a:t>max(</a:t>
            </a:r>
            <a:r>
              <a:rPr lang="en-US" altLang="zh-CN" sz="2400" dirty="0" err="1">
                <a:solidFill>
                  <a:srgbClr val="33CC33"/>
                </a:solidFill>
              </a:rPr>
              <a:t>a,b</a:t>
            </a:r>
            <a:r>
              <a:rPr lang="en-US" altLang="zh-CN" sz="2400" dirty="0">
                <a:solidFill>
                  <a:srgbClr val="FF3300"/>
                </a:solidFill>
              </a:rPr>
              <a:t>);</a:t>
            </a:r>
          </a:p>
          <a:p>
            <a:pPr>
              <a:spcBef>
                <a:spcPct val="0"/>
              </a:spcBef>
            </a:pPr>
            <a:r>
              <a:rPr lang="en-US" altLang="zh-CN" sz="2400" dirty="0">
                <a:solidFill>
                  <a:schemeClr val="tx1"/>
                </a:solidFill>
              </a:rPr>
              <a:t>   </a:t>
            </a:r>
            <a:r>
              <a:rPr lang="en-US" altLang="zh-CN" sz="2400" dirty="0" err="1">
                <a:solidFill>
                  <a:schemeClr val="tx1"/>
                </a:solidFill>
              </a:rPr>
              <a:t>printf</a:t>
            </a:r>
            <a:r>
              <a:rPr lang="en-US" altLang="zh-CN" sz="2400" dirty="0">
                <a:solidFill>
                  <a:schemeClr val="tx1"/>
                </a:solidFill>
              </a:rPr>
              <a:t>("Max is %</a:t>
            </a:r>
            <a:r>
              <a:rPr lang="en-US" altLang="zh-CN" sz="2400" dirty="0" err="1">
                <a:solidFill>
                  <a:schemeClr val="tx1"/>
                </a:solidFill>
              </a:rPr>
              <a:t>d",c</a:t>
            </a:r>
            <a:r>
              <a:rPr lang="en-US" altLang="zh-CN" sz="2400" dirty="0">
                <a:solidFill>
                  <a:schemeClr val="tx1"/>
                </a:solidFill>
              </a:rPr>
              <a:t>);}</a:t>
            </a:r>
          </a:p>
          <a:p>
            <a:pPr>
              <a:spcBef>
                <a:spcPct val="0"/>
              </a:spcBef>
            </a:pPr>
            <a:r>
              <a:rPr lang="en-US" altLang="zh-CN" sz="2400" dirty="0" err="1">
                <a:solidFill>
                  <a:schemeClr val="tx1"/>
                </a:solidFill>
              </a:rPr>
              <a:t>int</a:t>
            </a:r>
            <a:r>
              <a:rPr lang="en-US" altLang="zh-CN" sz="2400" dirty="0">
                <a:solidFill>
                  <a:schemeClr val="tx1"/>
                </a:solidFill>
              </a:rPr>
              <a:t> max(</a:t>
            </a:r>
            <a:r>
              <a:rPr lang="en-US" altLang="zh-CN" sz="2400" dirty="0" err="1">
                <a:solidFill>
                  <a:srgbClr val="0000FF"/>
                </a:solidFill>
              </a:rPr>
              <a:t>int</a:t>
            </a:r>
            <a:r>
              <a:rPr lang="en-US" altLang="zh-CN" sz="2400" dirty="0">
                <a:solidFill>
                  <a:srgbClr val="0000FF"/>
                </a:solidFill>
              </a:rPr>
              <a:t>  x, </a:t>
            </a:r>
            <a:r>
              <a:rPr lang="en-US" altLang="zh-CN" sz="2400" dirty="0" err="1">
                <a:solidFill>
                  <a:srgbClr val="0000FF"/>
                </a:solidFill>
              </a:rPr>
              <a:t>int</a:t>
            </a:r>
            <a:r>
              <a:rPr lang="en-US" altLang="zh-CN" sz="2400" dirty="0">
                <a:solidFill>
                  <a:srgbClr val="0000FF"/>
                </a:solidFill>
              </a:rPr>
              <a:t>  y</a:t>
            </a:r>
            <a:r>
              <a:rPr lang="en-US" altLang="zh-CN" sz="2400" dirty="0">
                <a:solidFill>
                  <a:schemeClr val="tx1"/>
                </a:solidFill>
              </a:rPr>
              <a:t>)</a:t>
            </a:r>
          </a:p>
          <a:p>
            <a:pPr>
              <a:spcBef>
                <a:spcPct val="0"/>
              </a:spcBef>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z;</a:t>
            </a:r>
          </a:p>
          <a:p>
            <a:pPr>
              <a:spcBef>
                <a:spcPct val="0"/>
              </a:spcBef>
            </a:pPr>
            <a:r>
              <a:rPr lang="en-US" altLang="zh-CN" sz="2400" dirty="0">
                <a:solidFill>
                  <a:schemeClr val="tx1"/>
                </a:solidFill>
              </a:rPr>
              <a:t>   z=x&gt;</a:t>
            </a:r>
            <a:r>
              <a:rPr lang="en-US" altLang="zh-CN" sz="2400" dirty="0" err="1">
                <a:solidFill>
                  <a:schemeClr val="tx1"/>
                </a:solidFill>
              </a:rPr>
              <a:t>y?x:y</a:t>
            </a:r>
            <a:r>
              <a:rPr lang="en-US" altLang="zh-CN" sz="2400" dirty="0">
                <a:solidFill>
                  <a:schemeClr val="tx1"/>
                </a:solidFill>
              </a:rPr>
              <a:t>;</a:t>
            </a:r>
          </a:p>
          <a:p>
            <a:pPr>
              <a:spcBef>
                <a:spcPct val="0"/>
              </a:spcBef>
            </a:pPr>
            <a:r>
              <a:rPr lang="en-US" altLang="zh-CN" sz="2400" dirty="0">
                <a:solidFill>
                  <a:schemeClr val="tx1"/>
                </a:solidFill>
              </a:rPr>
              <a:t>   return(z);}</a:t>
            </a:r>
          </a:p>
        </p:txBody>
      </p:sp>
      <p:grpSp>
        <p:nvGrpSpPr>
          <p:cNvPr id="570377" name="Group 9"/>
          <p:cNvGrpSpPr>
            <a:grpSpLocks/>
          </p:cNvGrpSpPr>
          <p:nvPr/>
        </p:nvGrpSpPr>
        <p:grpSpPr bwMode="auto">
          <a:xfrm>
            <a:off x="5388992" y="5000328"/>
            <a:ext cx="3587750" cy="406400"/>
            <a:chOff x="3084" y="2904"/>
            <a:chExt cx="2260" cy="256"/>
          </a:xfrm>
        </p:grpSpPr>
        <p:sp>
          <p:nvSpPr>
            <p:cNvPr id="260124" name="Freeform 10"/>
            <p:cNvSpPr>
              <a:spLocks/>
            </p:cNvSpPr>
            <p:nvPr/>
          </p:nvSpPr>
          <p:spPr bwMode="auto">
            <a:xfrm>
              <a:off x="3084" y="3120"/>
              <a:ext cx="864" cy="24"/>
            </a:xfrm>
            <a:custGeom>
              <a:avLst/>
              <a:gdLst>
                <a:gd name="T0" fmla="*/ 0 w 864"/>
                <a:gd name="T1" fmla="*/ 0 h 24"/>
                <a:gd name="T2" fmla="*/ 408 w 864"/>
                <a:gd name="T3" fmla="*/ 12 h 24"/>
                <a:gd name="T4" fmla="*/ 636 w 864"/>
                <a:gd name="T5" fmla="*/ 24 h 24"/>
                <a:gd name="T6" fmla="*/ 864 w 864"/>
                <a:gd name="T7" fmla="*/ 0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24">
                  <a:moveTo>
                    <a:pt x="0" y="0"/>
                  </a:moveTo>
                  <a:cubicBezTo>
                    <a:pt x="168" y="19"/>
                    <a:pt x="208" y="22"/>
                    <a:pt x="408" y="12"/>
                  </a:cubicBezTo>
                  <a:cubicBezTo>
                    <a:pt x="484" y="16"/>
                    <a:pt x="560" y="24"/>
                    <a:pt x="636" y="24"/>
                  </a:cubicBezTo>
                  <a:cubicBezTo>
                    <a:pt x="715" y="24"/>
                    <a:pt x="787" y="0"/>
                    <a:pt x="864" y="0"/>
                  </a:cubicBezTo>
                </a:path>
              </a:pathLst>
            </a:custGeom>
            <a:noFill/>
            <a:ln w="9525"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0125" name="AutoShape 11"/>
            <p:cNvSpPr>
              <a:spLocks/>
            </p:cNvSpPr>
            <p:nvPr/>
          </p:nvSpPr>
          <p:spPr bwMode="auto">
            <a:xfrm>
              <a:off x="4902" y="2904"/>
              <a:ext cx="442" cy="256"/>
            </a:xfrm>
            <a:prstGeom prst="borderCallout2">
              <a:avLst>
                <a:gd name="adj1" fmla="val 28125"/>
                <a:gd name="adj2" fmla="val -10861"/>
                <a:gd name="adj3" fmla="val 28125"/>
                <a:gd name="adj4" fmla="val -112671"/>
                <a:gd name="adj5" fmla="val 89065"/>
                <a:gd name="adj6" fmla="val -214481"/>
              </a:avLst>
            </a:prstGeom>
            <a:solidFill>
              <a:srgbClr val="FFFF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zh-CN" altLang="en-US" sz="2000">
                  <a:solidFill>
                    <a:schemeClr val="tx1"/>
                  </a:solidFill>
                  <a:ea typeface="宋体" panose="02010600030101010101" pitchFamily="2" charset="-122"/>
                </a:rPr>
                <a:t>形参</a:t>
              </a:r>
            </a:p>
          </p:txBody>
        </p:sp>
      </p:grpSp>
      <p:grpSp>
        <p:nvGrpSpPr>
          <p:cNvPr id="570380" name="Group 12"/>
          <p:cNvGrpSpPr>
            <a:grpSpLocks/>
          </p:cNvGrpSpPr>
          <p:nvPr/>
        </p:nvGrpSpPr>
        <p:grpSpPr bwMode="auto">
          <a:xfrm>
            <a:off x="5858892" y="4317703"/>
            <a:ext cx="3016250" cy="406400"/>
            <a:chOff x="3408" y="2244"/>
            <a:chExt cx="1900" cy="256"/>
          </a:xfrm>
        </p:grpSpPr>
        <p:sp>
          <p:nvSpPr>
            <p:cNvPr id="260122" name="AutoShape 13"/>
            <p:cNvSpPr>
              <a:spLocks/>
            </p:cNvSpPr>
            <p:nvPr/>
          </p:nvSpPr>
          <p:spPr bwMode="auto">
            <a:xfrm>
              <a:off x="4866" y="2244"/>
              <a:ext cx="442" cy="256"/>
            </a:xfrm>
            <a:prstGeom prst="borderCallout2">
              <a:avLst>
                <a:gd name="adj1" fmla="val 28125"/>
                <a:gd name="adj2" fmla="val -10861"/>
                <a:gd name="adj3" fmla="val 28125"/>
                <a:gd name="adj4" fmla="val -130315"/>
                <a:gd name="adj5" fmla="val 70315"/>
                <a:gd name="adj6" fmla="val -249773"/>
              </a:avLst>
            </a:prstGeom>
            <a:solidFill>
              <a:srgbClr val="FFFF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zh-CN" altLang="en-US" sz="2000">
                  <a:solidFill>
                    <a:schemeClr val="tx1"/>
                  </a:solidFill>
                  <a:ea typeface="宋体" panose="02010600030101010101" pitchFamily="2" charset="-122"/>
                </a:rPr>
                <a:t>实参</a:t>
              </a:r>
            </a:p>
          </p:txBody>
        </p:sp>
        <p:sp>
          <p:nvSpPr>
            <p:cNvPr id="260123" name="Freeform 14"/>
            <p:cNvSpPr>
              <a:spLocks/>
            </p:cNvSpPr>
            <p:nvPr/>
          </p:nvSpPr>
          <p:spPr bwMode="auto">
            <a:xfrm>
              <a:off x="3408" y="2424"/>
              <a:ext cx="348" cy="1"/>
            </a:xfrm>
            <a:custGeom>
              <a:avLst/>
              <a:gdLst>
                <a:gd name="T0" fmla="*/ 0 w 348"/>
                <a:gd name="T1" fmla="*/ 0 h 1"/>
                <a:gd name="T2" fmla="*/ 348 w 348"/>
                <a:gd name="T3" fmla="*/ 0 h 1"/>
                <a:gd name="T4" fmla="*/ 0 60000 65536"/>
                <a:gd name="T5" fmla="*/ 0 60000 65536"/>
              </a:gdLst>
              <a:ahLst/>
              <a:cxnLst>
                <a:cxn ang="T4">
                  <a:pos x="T0" y="T1"/>
                </a:cxn>
                <a:cxn ang="T5">
                  <a:pos x="T2" y="T3"/>
                </a:cxn>
              </a:cxnLst>
              <a:rect l="0" t="0" r="r" b="b"/>
              <a:pathLst>
                <a:path w="348" h="1">
                  <a:moveTo>
                    <a:pt x="0" y="0"/>
                  </a:moveTo>
                  <a:cubicBezTo>
                    <a:pt x="116" y="0"/>
                    <a:pt x="232" y="0"/>
                    <a:pt x="348" y="0"/>
                  </a:cubicBezTo>
                </a:path>
              </a:pathLst>
            </a:custGeom>
            <a:noFill/>
            <a:ln w="9525"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70405" name="Group 37"/>
          <p:cNvGrpSpPr>
            <a:grpSpLocks/>
          </p:cNvGrpSpPr>
          <p:nvPr/>
        </p:nvGrpSpPr>
        <p:grpSpPr bwMode="auto">
          <a:xfrm>
            <a:off x="283592" y="2795290"/>
            <a:ext cx="4267200" cy="2359025"/>
            <a:chOff x="151" y="1986"/>
            <a:chExt cx="2688" cy="1486"/>
          </a:xfrm>
        </p:grpSpPr>
        <p:sp>
          <p:nvSpPr>
            <p:cNvPr id="260116" name="Line 16"/>
            <p:cNvSpPr>
              <a:spLocks noChangeShapeType="1"/>
            </p:cNvSpPr>
            <p:nvPr/>
          </p:nvSpPr>
          <p:spPr bwMode="auto">
            <a:xfrm>
              <a:off x="151" y="2312"/>
              <a:ext cx="2502" cy="0"/>
            </a:xfrm>
            <a:prstGeom prst="line">
              <a:avLst/>
            </a:prstGeom>
            <a:noFill/>
            <a:ln w="9525">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260117" name="Group 36"/>
            <p:cNvGrpSpPr>
              <a:grpSpLocks/>
            </p:cNvGrpSpPr>
            <p:nvPr/>
          </p:nvGrpSpPr>
          <p:grpSpPr bwMode="auto">
            <a:xfrm>
              <a:off x="215" y="1986"/>
              <a:ext cx="2624" cy="1486"/>
              <a:chOff x="215" y="1986"/>
              <a:chExt cx="2624" cy="1486"/>
            </a:xfrm>
          </p:grpSpPr>
          <p:sp>
            <p:nvSpPr>
              <p:cNvPr id="260118" name="Text Box 18"/>
              <p:cNvSpPr txBox="1">
                <a:spLocks noChangeArrowheads="1"/>
              </p:cNvSpPr>
              <p:nvPr/>
            </p:nvSpPr>
            <p:spPr bwMode="auto">
              <a:xfrm>
                <a:off x="304" y="1986"/>
                <a:ext cx="110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400">
                    <a:solidFill>
                      <a:schemeClr val="tx1"/>
                    </a:solidFill>
                  </a:rPr>
                  <a:t>c=max(a,b);</a:t>
                </a:r>
              </a:p>
            </p:txBody>
          </p:sp>
          <p:sp>
            <p:nvSpPr>
              <p:cNvPr id="260119" name="Text Box 19"/>
              <p:cNvSpPr txBox="1">
                <a:spLocks noChangeArrowheads="1"/>
              </p:cNvSpPr>
              <p:nvPr/>
            </p:nvSpPr>
            <p:spPr bwMode="auto">
              <a:xfrm>
                <a:off x="1483" y="2009"/>
                <a:ext cx="135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a:solidFill>
                      <a:schemeClr val="tx1"/>
                    </a:solidFill>
                  </a:rPr>
                  <a:t>（</a:t>
                </a:r>
                <a:r>
                  <a:rPr lang="en-US" altLang="zh-CN" sz="2400">
                    <a:solidFill>
                      <a:schemeClr val="tx1"/>
                    </a:solidFill>
                  </a:rPr>
                  <a:t>main </a:t>
                </a:r>
                <a:r>
                  <a:rPr lang="zh-CN" altLang="en-US" sz="2400">
                    <a:solidFill>
                      <a:schemeClr val="tx1"/>
                    </a:solidFill>
                  </a:rPr>
                  <a:t>函数）</a:t>
                </a:r>
              </a:p>
            </p:txBody>
          </p:sp>
          <p:sp>
            <p:nvSpPr>
              <p:cNvPr id="260120" name="Text Box 20"/>
              <p:cNvSpPr txBox="1">
                <a:spLocks noChangeArrowheads="1"/>
              </p:cNvSpPr>
              <p:nvPr/>
            </p:nvSpPr>
            <p:spPr bwMode="auto">
              <a:xfrm>
                <a:off x="1508" y="2293"/>
                <a:ext cx="129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a:solidFill>
                      <a:schemeClr val="tx1"/>
                    </a:solidFill>
                  </a:rPr>
                  <a:t>（</a:t>
                </a:r>
                <a:r>
                  <a:rPr lang="en-US" altLang="zh-CN" sz="2400">
                    <a:solidFill>
                      <a:schemeClr val="tx1"/>
                    </a:solidFill>
                  </a:rPr>
                  <a:t>max </a:t>
                </a:r>
                <a:r>
                  <a:rPr lang="zh-CN" altLang="en-US" sz="2400">
                    <a:solidFill>
                      <a:schemeClr val="tx1"/>
                    </a:solidFill>
                  </a:rPr>
                  <a:t>函数）</a:t>
                </a:r>
              </a:p>
            </p:txBody>
          </p:sp>
          <p:sp>
            <p:nvSpPr>
              <p:cNvPr id="260121" name="Text Box 21"/>
              <p:cNvSpPr txBox="1">
                <a:spLocks noChangeArrowheads="1"/>
              </p:cNvSpPr>
              <p:nvPr/>
            </p:nvSpPr>
            <p:spPr bwMode="auto">
              <a:xfrm>
                <a:off x="215" y="2264"/>
                <a:ext cx="1476" cy="1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400">
                    <a:solidFill>
                      <a:schemeClr val="tx1"/>
                    </a:solidFill>
                  </a:rPr>
                  <a:t>max(int x, int  y)</a:t>
                </a:r>
              </a:p>
              <a:p>
                <a:pPr eaLnBrk="1" hangingPunct="1">
                  <a:spcBef>
                    <a:spcPct val="0"/>
                  </a:spcBef>
                </a:pPr>
                <a:r>
                  <a:rPr lang="en-US" altLang="zh-CN" sz="2400">
                    <a:solidFill>
                      <a:schemeClr val="tx1"/>
                    </a:solidFill>
                  </a:rPr>
                  <a:t>{   int z;</a:t>
                </a:r>
              </a:p>
              <a:p>
                <a:pPr eaLnBrk="1" hangingPunct="1">
                  <a:spcBef>
                    <a:spcPct val="0"/>
                  </a:spcBef>
                </a:pPr>
                <a:r>
                  <a:rPr lang="en-US" altLang="zh-CN" sz="2400">
                    <a:solidFill>
                      <a:schemeClr val="tx1"/>
                    </a:solidFill>
                  </a:rPr>
                  <a:t>     z=x&gt;y?x:y;</a:t>
                </a:r>
              </a:p>
              <a:p>
                <a:pPr eaLnBrk="1" hangingPunct="1">
                  <a:spcBef>
                    <a:spcPct val="0"/>
                  </a:spcBef>
                </a:pPr>
                <a:r>
                  <a:rPr lang="en-US" altLang="zh-CN" sz="2400">
                    <a:solidFill>
                      <a:schemeClr val="tx1"/>
                    </a:solidFill>
                  </a:rPr>
                  <a:t>     return(z);</a:t>
                </a:r>
              </a:p>
              <a:p>
                <a:pPr eaLnBrk="1" hangingPunct="1">
                  <a:spcBef>
                    <a:spcPct val="0"/>
                  </a:spcBef>
                </a:pPr>
                <a:r>
                  <a:rPr lang="en-US" altLang="zh-CN" sz="2400">
                    <a:solidFill>
                      <a:schemeClr val="tx1"/>
                    </a:solidFill>
                  </a:rPr>
                  <a:t>} </a:t>
                </a:r>
              </a:p>
            </p:txBody>
          </p:sp>
        </p:grpSp>
      </p:grpSp>
      <p:sp>
        <p:nvSpPr>
          <p:cNvPr id="570390" name="Line 22"/>
          <p:cNvSpPr>
            <a:spLocks noChangeShapeType="1"/>
          </p:cNvSpPr>
          <p:nvPr/>
        </p:nvSpPr>
        <p:spPr bwMode="auto">
          <a:xfrm flipH="1">
            <a:off x="1391667" y="3190578"/>
            <a:ext cx="317500" cy="300037"/>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70391" name="Line 23"/>
          <p:cNvSpPr>
            <a:spLocks noChangeShapeType="1"/>
          </p:cNvSpPr>
          <p:nvPr/>
        </p:nvSpPr>
        <p:spPr bwMode="auto">
          <a:xfrm>
            <a:off x="1931417" y="3177878"/>
            <a:ext cx="349250" cy="35560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570406" name="Group 38"/>
          <p:cNvGrpSpPr>
            <a:grpSpLocks/>
          </p:cNvGrpSpPr>
          <p:nvPr/>
        </p:nvGrpSpPr>
        <p:grpSpPr bwMode="auto">
          <a:xfrm>
            <a:off x="262954" y="3174703"/>
            <a:ext cx="1600200" cy="1919287"/>
            <a:chOff x="138" y="2225"/>
            <a:chExt cx="1008" cy="1209"/>
          </a:xfrm>
        </p:grpSpPr>
        <p:sp>
          <p:nvSpPr>
            <p:cNvPr id="260112" name="Line 25"/>
            <p:cNvSpPr>
              <a:spLocks noChangeShapeType="1"/>
            </p:cNvSpPr>
            <p:nvPr/>
          </p:nvSpPr>
          <p:spPr bwMode="auto">
            <a:xfrm>
              <a:off x="1135" y="3178"/>
              <a:ext cx="0" cy="256"/>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60113" name="Line 26"/>
            <p:cNvSpPr>
              <a:spLocks noChangeShapeType="1"/>
            </p:cNvSpPr>
            <p:nvPr/>
          </p:nvSpPr>
          <p:spPr bwMode="auto">
            <a:xfrm flipH="1">
              <a:off x="140" y="3420"/>
              <a:ext cx="1006"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60114" name="Line 27"/>
            <p:cNvSpPr>
              <a:spLocks noChangeShapeType="1"/>
            </p:cNvSpPr>
            <p:nvPr/>
          </p:nvSpPr>
          <p:spPr bwMode="auto">
            <a:xfrm flipV="1">
              <a:off x="138" y="2423"/>
              <a:ext cx="0" cy="985"/>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60115" name="Line 28"/>
            <p:cNvSpPr>
              <a:spLocks noChangeShapeType="1"/>
            </p:cNvSpPr>
            <p:nvPr/>
          </p:nvSpPr>
          <p:spPr bwMode="auto">
            <a:xfrm flipV="1">
              <a:off x="138" y="2225"/>
              <a:ext cx="462" cy="198"/>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570407" name="Rectangle 39"/>
          <p:cNvSpPr>
            <a:spLocks noChangeArrowheads="1"/>
          </p:cNvSpPr>
          <p:nvPr/>
        </p:nvSpPr>
        <p:spPr bwMode="auto">
          <a:xfrm>
            <a:off x="6466904" y="5548015"/>
            <a:ext cx="2509838" cy="952500"/>
          </a:xfrm>
          <a:prstGeom prst="rect">
            <a:avLst/>
          </a:prstGeom>
          <a:solidFill>
            <a:srgbClr val="C0C0C0"/>
          </a:solidFill>
          <a:ln w="762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nSpc>
                <a:spcPct val="60000"/>
              </a:lnSpc>
              <a:spcBef>
                <a:spcPct val="0"/>
              </a:spcBef>
            </a:pPr>
            <a:r>
              <a:rPr kumimoji="0" lang="zh-CN" altLang="en-US" sz="2400">
                <a:solidFill>
                  <a:schemeClr val="tx1"/>
                </a:solidFill>
              </a:rPr>
              <a:t>运行：</a:t>
            </a:r>
            <a:r>
              <a:rPr kumimoji="0" lang="en-US" altLang="zh-CN" sz="2400">
                <a:solidFill>
                  <a:schemeClr val="tx1"/>
                </a:solidFill>
              </a:rPr>
              <a:t>7</a:t>
            </a:r>
            <a:r>
              <a:rPr kumimoji="0" lang="zh-CN" altLang="en-US" sz="2400">
                <a:solidFill>
                  <a:schemeClr val="tx1"/>
                </a:solidFill>
              </a:rPr>
              <a:t>，</a:t>
            </a:r>
            <a:r>
              <a:rPr kumimoji="0" lang="en-US" altLang="zh-CN" sz="2400">
                <a:solidFill>
                  <a:schemeClr val="tx1"/>
                </a:solidFill>
              </a:rPr>
              <a:t>8</a:t>
            </a:r>
            <a:r>
              <a:rPr kumimoji="0" lang="en-US" altLang="zh-CN" sz="2400">
                <a:solidFill>
                  <a:schemeClr val="tx1"/>
                </a:solidFill>
                <a:sym typeface="Symbol" panose="05050102010706020507" pitchFamily="18" charset="2"/>
              </a:rPr>
              <a:t></a:t>
            </a:r>
            <a:endParaRPr kumimoji="0" lang="en-US" altLang="zh-CN" sz="2400">
              <a:solidFill>
                <a:schemeClr val="tx1"/>
              </a:solidFill>
            </a:endParaRPr>
          </a:p>
          <a:p>
            <a:pPr>
              <a:lnSpc>
                <a:spcPct val="60000"/>
              </a:lnSpc>
            </a:pPr>
            <a:r>
              <a:rPr kumimoji="0" lang="en-US" altLang="zh-CN" sz="2400">
                <a:solidFill>
                  <a:schemeClr val="tx1"/>
                </a:solidFill>
              </a:rPr>
              <a:t>            Max  is  8</a:t>
            </a:r>
            <a:endParaRPr kumimoji="0" lang="en-US" altLang="zh-CN" sz="2400">
              <a:solidFill>
                <a:schemeClr val="tx1"/>
              </a:solidFill>
              <a:sym typeface="Symbol" panose="05050102010706020507" pitchFamily="18" charset="2"/>
            </a:endParaRPr>
          </a:p>
        </p:txBody>
      </p:sp>
      <p:sp>
        <p:nvSpPr>
          <p:cNvPr id="30"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2397698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70377"/>
                                        </p:tgtEl>
                                        <p:attrNameLst>
                                          <p:attrName>style.visibility</p:attrName>
                                        </p:attrNameLst>
                                      </p:cBhvr>
                                      <p:to>
                                        <p:strVal val="visible"/>
                                      </p:to>
                                    </p:set>
                                    <p:anim calcmode="lin" valueType="num">
                                      <p:cBhvr additive="base">
                                        <p:cTn id="7" dur="500" fill="hold"/>
                                        <p:tgtEl>
                                          <p:spTgt spid="570377"/>
                                        </p:tgtEl>
                                        <p:attrNameLst>
                                          <p:attrName>ppt_x</p:attrName>
                                        </p:attrNameLst>
                                      </p:cBhvr>
                                      <p:tavLst>
                                        <p:tav tm="0">
                                          <p:val>
                                            <p:strVal val="1+#ppt_w/2"/>
                                          </p:val>
                                        </p:tav>
                                        <p:tav tm="100000">
                                          <p:val>
                                            <p:strVal val="#ppt_x"/>
                                          </p:val>
                                        </p:tav>
                                      </p:tavLst>
                                    </p:anim>
                                    <p:anim calcmode="lin" valueType="num">
                                      <p:cBhvr additive="base">
                                        <p:cTn id="8" dur="500" fill="hold"/>
                                        <p:tgtEl>
                                          <p:spTgt spid="5703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570380"/>
                                        </p:tgtEl>
                                        <p:attrNameLst>
                                          <p:attrName>style.visibility</p:attrName>
                                        </p:attrNameLst>
                                      </p:cBhvr>
                                      <p:to>
                                        <p:strVal val="visible"/>
                                      </p:to>
                                    </p:set>
                                    <p:anim calcmode="lin" valueType="num">
                                      <p:cBhvr additive="base">
                                        <p:cTn id="13" dur="500" fill="hold"/>
                                        <p:tgtEl>
                                          <p:spTgt spid="570380"/>
                                        </p:tgtEl>
                                        <p:attrNameLst>
                                          <p:attrName>ppt_x</p:attrName>
                                        </p:attrNameLst>
                                      </p:cBhvr>
                                      <p:tavLst>
                                        <p:tav tm="0">
                                          <p:val>
                                            <p:strVal val="1+#ppt_w/2"/>
                                          </p:val>
                                        </p:tav>
                                        <p:tav tm="100000">
                                          <p:val>
                                            <p:strVal val="#ppt_x"/>
                                          </p:val>
                                        </p:tav>
                                      </p:tavLst>
                                    </p:anim>
                                    <p:anim calcmode="lin" valueType="num">
                                      <p:cBhvr additive="base">
                                        <p:cTn id="14" dur="500" fill="hold"/>
                                        <p:tgtEl>
                                          <p:spTgt spid="57038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70405"/>
                                        </p:tgtEl>
                                        <p:attrNameLst>
                                          <p:attrName>style.visibility</p:attrName>
                                        </p:attrNameLst>
                                      </p:cBhvr>
                                      <p:to>
                                        <p:strVal val="visible"/>
                                      </p:to>
                                    </p:set>
                                    <p:anim calcmode="lin" valueType="num">
                                      <p:cBhvr additive="base">
                                        <p:cTn id="19" dur="500" fill="hold"/>
                                        <p:tgtEl>
                                          <p:spTgt spid="570405"/>
                                        </p:tgtEl>
                                        <p:attrNameLst>
                                          <p:attrName>ppt_x</p:attrName>
                                        </p:attrNameLst>
                                      </p:cBhvr>
                                      <p:tavLst>
                                        <p:tav tm="0">
                                          <p:val>
                                            <p:strVal val="0-#ppt_w/2"/>
                                          </p:val>
                                        </p:tav>
                                        <p:tav tm="100000">
                                          <p:val>
                                            <p:strVal val="#ppt_x"/>
                                          </p:val>
                                        </p:tav>
                                      </p:tavLst>
                                    </p:anim>
                                    <p:anim calcmode="lin" valueType="num">
                                      <p:cBhvr additive="base">
                                        <p:cTn id="20" dur="500" fill="hold"/>
                                        <p:tgtEl>
                                          <p:spTgt spid="57040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570390"/>
                                        </p:tgtEl>
                                        <p:attrNameLst>
                                          <p:attrName>style.visibility</p:attrName>
                                        </p:attrNameLst>
                                      </p:cBhvr>
                                      <p:to>
                                        <p:strVal val="visible"/>
                                      </p:to>
                                    </p:set>
                                    <p:animEffect transition="in" filter="box(out)">
                                      <p:cBhvr>
                                        <p:cTn id="25" dur="500"/>
                                        <p:tgtEl>
                                          <p:spTgt spid="57039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570391"/>
                                        </p:tgtEl>
                                        <p:attrNameLst>
                                          <p:attrName>style.visibility</p:attrName>
                                        </p:attrNameLst>
                                      </p:cBhvr>
                                      <p:to>
                                        <p:strVal val="visible"/>
                                      </p:to>
                                    </p:set>
                                    <p:animEffect transition="in" filter="box(out)">
                                      <p:cBhvr>
                                        <p:cTn id="30" dur="500"/>
                                        <p:tgtEl>
                                          <p:spTgt spid="57039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570406"/>
                                        </p:tgtEl>
                                        <p:attrNameLst>
                                          <p:attrName>style.visibility</p:attrName>
                                        </p:attrNameLst>
                                      </p:cBhvr>
                                      <p:to>
                                        <p:strVal val="visible"/>
                                      </p:to>
                                    </p:set>
                                    <p:anim calcmode="lin" valueType="num">
                                      <p:cBhvr additive="base">
                                        <p:cTn id="35" dur="500" fill="hold"/>
                                        <p:tgtEl>
                                          <p:spTgt spid="570406"/>
                                        </p:tgtEl>
                                        <p:attrNameLst>
                                          <p:attrName>ppt_x</p:attrName>
                                        </p:attrNameLst>
                                      </p:cBhvr>
                                      <p:tavLst>
                                        <p:tav tm="0">
                                          <p:val>
                                            <p:strVal val="0-#ppt_w/2"/>
                                          </p:val>
                                        </p:tav>
                                        <p:tav tm="100000">
                                          <p:val>
                                            <p:strVal val="#ppt_x"/>
                                          </p:val>
                                        </p:tav>
                                      </p:tavLst>
                                    </p:anim>
                                    <p:anim calcmode="lin" valueType="num">
                                      <p:cBhvr additive="base">
                                        <p:cTn id="36" dur="500" fill="hold"/>
                                        <p:tgtEl>
                                          <p:spTgt spid="570406"/>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570407"/>
                                        </p:tgtEl>
                                        <p:attrNameLst>
                                          <p:attrName>style.visibility</p:attrName>
                                        </p:attrNameLst>
                                      </p:cBhvr>
                                      <p:to>
                                        <p:strVal val="visible"/>
                                      </p:to>
                                    </p:set>
                                    <p:animEffect transition="in" filter="box(out)">
                                      <p:cBhvr>
                                        <p:cTn id="41" dur="500"/>
                                        <p:tgtEl>
                                          <p:spTgt spid="570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90" grpId="0" animBg="1"/>
      <p:bldP spid="570391" grpId="0" animBg="1"/>
      <p:bldP spid="570407"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4" name="Rectangle 4"/>
          <p:cNvSpPr>
            <a:spLocks noChangeArrowheads="1"/>
          </p:cNvSpPr>
          <p:nvPr/>
        </p:nvSpPr>
        <p:spPr bwMode="auto">
          <a:xfrm>
            <a:off x="-612576" y="288925"/>
            <a:ext cx="9361040" cy="656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914400" lvl="2" indent="0" eaLnBrk="1" hangingPunct="1">
              <a:spcBef>
                <a:spcPct val="20000"/>
              </a:spcBef>
              <a:buClr>
                <a:srgbClr val="FF3300"/>
              </a:buClr>
            </a:pPr>
            <a:r>
              <a:rPr lang="zh-CN" altLang="en-US" sz="2800" dirty="0">
                <a:solidFill>
                  <a:srgbClr val="0000CC"/>
                </a:solidFill>
                <a:latin typeface="+mn-ea"/>
                <a:ea typeface="+mn-ea"/>
              </a:rPr>
              <a:t>函数调用的过程</a:t>
            </a:r>
          </a:p>
          <a:p>
            <a:pPr marL="1714500" lvl="3" indent="-342900" eaLnBrk="1" hangingPunct="1">
              <a:lnSpc>
                <a:spcPct val="110000"/>
              </a:lnSpc>
              <a:spcBef>
                <a:spcPct val="20000"/>
              </a:spcBef>
              <a:buClr>
                <a:srgbClr val="FF0000"/>
              </a:buClr>
              <a:buFont typeface="Wingdings" panose="05000000000000000000" pitchFamily="2" charset="2"/>
              <a:buChar char="p"/>
            </a:pPr>
            <a:r>
              <a:rPr lang="zh-CN" altLang="en-US" sz="2400" dirty="0">
                <a:solidFill>
                  <a:schemeClr val="tx1"/>
                </a:solidFill>
                <a:latin typeface="+mn-ea"/>
                <a:ea typeface="+mn-ea"/>
              </a:rPr>
              <a:t>实参可以是常量、变量或表达式。必须有确定的值。</a:t>
            </a:r>
            <a:r>
              <a:rPr kumimoji="0" lang="zh-CN" altLang="en-US" sz="2400" dirty="0">
                <a:solidFill>
                  <a:schemeClr val="tx1"/>
                </a:solidFill>
                <a:latin typeface="+mn-ea"/>
                <a:ea typeface="+mn-ea"/>
              </a:rPr>
              <a:t>当函数调用时，将实参的值传递给形参，若是数组名，则传送的是数组首地址。 </a:t>
            </a:r>
            <a:endParaRPr lang="zh-CN" altLang="en-US" sz="2400" dirty="0">
              <a:solidFill>
                <a:schemeClr val="tx1"/>
              </a:solidFill>
              <a:latin typeface="+mn-ea"/>
              <a:ea typeface="+mn-ea"/>
            </a:endParaRPr>
          </a:p>
          <a:p>
            <a:pPr marL="1714500" lvl="3" indent="-342900" eaLnBrk="1" hangingPunct="1">
              <a:lnSpc>
                <a:spcPct val="110000"/>
              </a:lnSpc>
              <a:spcBef>
                <a:spcPct val="20000"/>
              </a:spcBef>
              <a:buClr>
                <a:srgbClr val="FF0000"/>
              </a:buClr>
              <a:buFont typeface="Wingdings" panose="05000000000000000000" pitchFamily="2" charset="2"/>
              <a:buChar char="p"/>
            </a:pPr>
            <a:r>
              <a:rPr lang="zh-CN" altLang="en-US" sz="2400" dirty="0">
                <a:solidFill>
                  <a:schemeClr val="tx1"/>
                </a:solidFill>
                <a:latin typeface="+mn-ea"/>
                <a:ea typeface="+mn-ea"/>
              </a:rPr>
              <a:t>形参必须指定类型，只能是简单变量或数组，不能是常量或表达式</a:t>
            </a:r>
          </a:p>
          <a:p>
            <a:pPr marL="1714500" lvl="3" indent="-342900" eaLnBrk="1" hangingPunct="1">
              <a:lnSpc>
                <a:spcPct val="110000"/>
              </a:lnSpc>
              <a:spcBef>
                <a:spcPct val="20000"/>
              </a:spcBef>
              <a:buClr>
                <a:srgbClr val="FF0000"/>
              </a:buClr>
              <a:buFont typeface="Wingdings" panose="05000000000000000000" pitchFamily="2" charset="2"/>
              <a:buChar char="p"/>
            </a:pPr>
            <a:r>
              <a:rPr lang="zh-CN" altLang="en-US" sz="2400" dirty="0">
                <a:solidFill>
                  <a:schemeClr val="tx1"/>
                </a:solidFill>
                <a:latin typeface="+mn-ea"/>
                <a:ea typeface="+mn-ea"/>
              </a:rPr>
              <a:t>形参与实参</a:t>
            </a:r>
            <a:r>
              <a:rPr lang="zh-CN" altLang="en-US" sz="2400" dirty="0">
                <a:solidFill>
                  <a:srgbClr val="FF3300"/>
                </a:solidFill>
                <a:latin typeface="+mn-ea"/>
                <a:ea typeface="+mn-ea"/>
              </a:rPr>
              <a:t>类型一致，个数相同顺序相同。</a:t>
            </a:r>
          </a:p>
          <a:p>
            <a:pPr marL="1714500" lvl="3" indent="-342900" eaLnBrk="1" hangingPunct="1">
              <a:lnSpc>
                <a:spcPct val="110000"/>
              </a:lnSpc>
              <a:spcBef>
                <a:spcPct val="20000"/>
              </a:spcBef>
              <a:buClr>
                <a:srgbClr val="FF0000"/>
              </a:buClr>
              <a:buFont typeface="Wingdings" panose="05000000000000000000" pitchFamily="2" charset="2"/>
              <a:buChar char="p"/>
            </a:pPr>
            <a:r>
              <a:rPr lang="zh-CN" altLang="en-US" sz="2400" dirty="0">
                <a:solidFill>
                  <a:schemeClr val="tx1"/>
                </a:solidFill>
                <a:latin typeface="+mn-ea"/>
                <a:ea typeface="+mn-ea"/>
              </a:rPr>
              <a:t>若形参与实参类型不一致，自动按形参类型转换</a:t>
            </a:r>
            <a:r>
              <a:rPr lang="en-US" altLang="zh-CN" sz="2400" dirty="0">
                <a:solidFill>
                  <a:schemeClr val="tx1"/>
                </a:solidFill>
                <a:latin typeface="+mn-ea"/>
                <a:ea typeface="+mn-ea"/>
              </a:rPr>
              <a:t>———</a:t>
            </a:r>
            <a:r>
              <a:rPr lang="zh-CN" altLang="en-US" sz="2400" dirty="0">
                <a:solidFill>
                  <a:srgbClr val="3333CC"/>
                </a:solidFill>
                <a:latin typeface="+mn-ea"/>
                <a:ea typeface="+mn-ea"/>
              </a:rPr>
              <a:t>函数调用转换</a:t>
            </a:r>
          </a:p>
          <a:p>
            <a:pPr marL="1714500" lvl="3" indent="-342900" eaLnBrk="1" hangingPunct="1">
              <a:lnSpc>
                <a:spcPct val="110000"/>
              </a:lnSpc>
              <a:spcBef>
                <a:spcPct val="20000"/>
              </a:spcBef>
              <a:buClr>
                <a:srgbClr val="FF0000"/>
              </a:buClr>
              <a:buFont typeface="Wingdings" panose="05000000000000000000" pitchFamily="2" charset="2"/>
              <a:buChar char="p"/>
            </a:pPr>
            <a:r>
              <a:rPr lang="zh-CN" altLang="en-US" sz="2400" dirty="0">
                <a:solidFill>
                  <a:schemeClr val="tx1"/>
                </a:solidFill>
                <a:latin typeface="+mn-ea"/>
                <a:ea typeface="+mn-ea"/>
              </a:rPr>
              <a:t>形参在函数被调用前不占内存</a:t>
            </a:r>
            <a:r>
              <a:rPr lang="en-US" altLang="zh-CN" sz="2400" dirty="0">
                <a:solidFill>
                  <a:schemeClr val="tx1"/>
                </a:solidFill>
                <a:latin typeface="+mn-ea"/>
                <a:ea typeface="+mn-ea"/>
              </a:rPr>
              <a:t>;</a:t>
            </a:r>
            <a:r>
              <a:rPr lang="zh-CN" altLang="en-US" sz="2400" dirty="0">
                <a:solidFill>
                  <a:srgbClr val="0000FF"/>
                </a:solidFill>
                <a:latin typeface="+mn-ea"/>
                <a:ea typeface="+mn-ea"/>
              </a:rPr>
              <a:t>函数调用时为形参分配内存；调用结束，内存释放</a:t>
            </a:r>
          </a:p>
          <a:p>
            <a:pPr marL="1714500" lvl="3" indent="-342900" eaLnBrk="1" hangingPunct="1">
              <a:lnSpc>
                <a:spcPct val="110000"/>
              </a:lnSpc>
              <a:spcBef>
                <a:spcPct val="20000"/>
              </a:spcBef>
              <a:buClr>
                <a:srgbClr val="FF0000"/>
              </a:buClr>
              <a:buFont typeface="Wingdings" panose="05000000000000000000" pitchFamily="2" charset="2"/>
              <a:buChar char="p"/>
            </a:pPr>
            <a:r>
              <a:rPr kumimoji="0" lang="zh-CN" altLang="en-US" sz="2400" dirty="0">
                <a:solidFill>
                  <a:schemeClr val="tx1"/>
                </a:solidFill>
                <a:latin typeface="+mn-ea"/>
                <a:ea typeface="+mn-ea"/>
              </a:rPr>
              <a:t>实参对形参的数据传送是值传送，也是</a:t>
            </a:r>
            <a:r>
              <a:rPr kumimoji="0" lang="zh-CN" altLang="en-US" sz="2400" dirty="0">
                <a:solidFill>
                  <a:srgbClr val="FF0000"/>
                </a:solidFill>
                <a:latin typeface="+mn-ea"/>
                <a:ea typeface="+mn-ea"/>
              </a:rPr>
              <a:t>单向传送</a:t>
            </a:r>
            <a:r>
              <a:rPr kumimoji="0" lang="zh-CN" altLang="en-US" sz="2400" dirty="0">
                <a:solidFill>
                  <a:schemeClr val="tx1"/>
                </a:solidFill>
                <a:latin typeface="+mn-ea"/>
                <a:ea typeface="+mn-ea"/>
              </a:rPr>
              <a:t>，当被调函数的形参发生变化时，并不改变主调函数实参的值。</a:t>
            </a:r>
            <a:r>
              <a:rPr kumimoji="0" lang="zh-CN" altLang="en-US" sz="2400" dirty="0">
                <a:solidFill>
                  <a:srgbClr val="FF0000"/>
                </a:solidFill>
                <a:latin typeface="+mn-ea"/>
                <a:ea typeface="+mn-ea"/>
              </a:rPr>
              <a:t>形、实参占据的是不同的存储单元。</a:t>
            </a:r>
            <a:r>
              <a:rPr kumimoji="0" lang="zh-CN" altLang="en-US" sz="2400" b="0" dirty="0">
                <a:solidFill>
                  <a:schemeClr val="tx1"/>
                </a:solidFill>
                <a:latin typeface="+mn-ea"/>
                <a:ea typeface="+mn-ea"/>
              </a:rPr>
              <a:t> </a:t>
            </a:r>
          </a:p>
        </p:txBody>
      </p:sp>
      <p:sp>
        <p:nvSpPr>
          <p:cNvPr id="8"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3555398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1027"/>
          <p:cNvSpPr txBox="1">
            <a:spLocks noChangeArrowheads="1"/>
          </p:cNvSpPr>
          <p:nvPr/>
        </p:nvSpPr>
        <p:spPr bwMode="auto">
          <a:xfrm>
            <a:off x="899592" y="1202295"/>
            <a:ext cx="2665363" cy="1938992"/>
          </a:xfrm>
          <a:prstGeom prst="rect">
            <a:avLst/>
          </a:prstGeom>
          <a:solidFill>
            <a:schemeClr val="accent2">
              <a:lumMod val="20000"/>
              <a:lumOff val="80000"/>
            </a:schemeClr>
          </a:solidFill>
          <a:ln w="25400">
            <a:solidFill>
              <a:srgbClr val="0000CC"/>
            </a:solidFill>
          </a:ln>
          <a:effectLst/>
        </p:spPr>
        <p:txBody>
          <a:bodyPr wrap="square">
            <a:spAutoFit/>
          </a:bodyPr>
          <a:lstStyle>
            <a:lvl1pPr eaLnBrk="0" hangingPunct="0">
              <a:defRPr kumimoji="1" sz="2400">
                <a:solidFill>
                  <a:schemeClr val="tx1"/>
                </a:solidFill>
                <a:latin typeface="Courier New" panose="02070309020205020404" pitchFamily="49" charset="0"/>
                <a:ea typeface="幼圆" panose="02010509060101010101" pitchFamily="49" charset="-122"/>
              </a:defRPr>
            </a:lvl1pPr>
            <a:lvl2pPr marL="742950" indent="-285750" eaLnBrk="0" hangingPunct="0">
              <a:defRPr kumimoji="1" sz="2400">
                <a:solidFill>
                  <a:schemeClr val="tx1"/>
                </a:solidFill>
                <a:latin typeface="Courier New" panose="02070309020205020404" pitchFamily="49" charset="0"/>
                <a:ea typeface="幼圆" panose="02010509060101010101" pitchFamily="49" charset="-122"/>
              </a:defRPr>
            </a:lvl2pPr>
            <a:lvl3pPr marL="1143000" indent="-228600" eaLnBrk="0" hangingPunct="0">
              <a:defRPr kumimoji="1" sz="2400">
                <a:solidFill>
                  <a:schemeClr val="tx1"/>
                </a:solidFill>
                <a:latin typeface="Courier New" panose="02070309020205020404" pitchFamily="49" charset="0"/>
                <a:ea typeface="幼圆" panose="02010509060101010101" pitchFamily="49" charset="-122"/>
              </a:defRPr>
            </a:lvl3pPr>
            <a:lvl4pPr marL="1600200" indent="-228600" eaLnBrk="0" hangingPunct="0">
              <a:defRPr kumimoji="1" sz="2400">
                <a:solidFill>
                  <a:schemeClr val="tx1"/>
                </a:solidFill>
                <a:latin typeface="Courier New" panose="02070309020205020404" pitchFamily="49" charset="0"/>
                <a:ea typeface="幼圆" panose="02010509060101010101" pitchFamily="49" charset="-122"/>
              </a:defRPr>
            </a:lvl4pPr>
            <a:lvl5pPr marL="2057400" indent="-228600" eaLnBrk="0" hangingPunct="0">
              <a:defRPr kumimoji="1" sz="2400">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9pPr>
          </a:lstStyle>
          <a:p>
            <a:pPr eaLnBrk="1" hangingPunct="1"/>
            <a:r>
              <a:rPr lang="zh-CN" altLang="en-US" dirty="0">
                <a:latin typeface="+mn-ea"/>
                <a:ea typeface="+mn-ea"/>
              </a:rPr>
              <a:t>函数的定义：</a:t>
            </a:r>
          </a:p>
          <a:p>
            <a:pPr eaLnBrk="1" hangingPunct="1"/>
            <a:r>
              <a:rPr lang="en-US" altLang="zh-CN" dirty="0" err="1">
                <a:latin typeface="+mn-ea"/>
                <a:ea typeface="+mn-ea"/>
              </a:rPr>
              <a:t>int</a:t>
            </a:r>
            <a:r>
              <a:rPr lang="en-US" altLang="zh-CN" dirty="0">
                <a:latin typeface="+mn-ea"/>
                <a:ea typeface="+mn-ea"/>
              </a:rPr>
              <a:t> f(</a:t>
            </a:r>
            <a:r>
              <a:rPr lang="en-US" altLang="zh-CN" dirty="0" err="1">
                <a:latin typeface="+mn-ea"/>
                <a:ea typeface="+mn-ea"/>
              </a:rPr>
              <a:t>int</a:t>
            </a:r>
            <a:r>
              <a:rPr lang="en-US" altLang="zh-CN" dirty="0">
                <a:latin typeface="+mn-ea"/>
                <a:ea typeface="+mn-ea"/>
              </a:rPr>
              <a:t> a, </a:t>
            </a:r>
            <a:r>
              <a:rPr lang="en-US" altLang="zh-CN" dirty="0" err="1">
                <a:latin typeface="+mn-ea"/>
                <a:ea typeface="+mn-ea"/>
              </a:rPr>
              <a:t>int</a:t>
            </a:r>
            <a:r>
              <a:rPr lang="en-US" altLang="zh-CN" dirty="0">
                <a:latin typeface="+mn-ea"/>
                <a:ea typeface="+mn-ea"/>
              </a:rPr>
              <a:t> b)</a:t>
            </a:r>
            <a:br>
              <a:rPr lang="en-US" altLang="zh-CN" dirty="0">
                <a:latin typeface="+mn-ea"/>
                <a:ea typeface="+mn-ea"/>
              </a:rPr>
            </a:br>
            <a:r>
              <a:rPr lang="en-US" altLang="zh-CN" dirty="0">
                <a:latin typeface="+mn-ea"/>
                <a:ea typeface="+mn-ea"/>
              </a:rPr>
              <a:t>{</a:t>
            </a:r>
          </a:p>
          <a:p>
            <a:pPr eaLnBrk="1" hangingPunct="1"/>
            <a:r>
              <a:rPr lang="en-US" altLang="zh-CN" dirty="0">
                <a:latin typeface="+mn-ea"/>
                <a:ea typeface="+mn-ea"/>
              </a:rPr>
              <a:t>   ...</a:t>
            </a:r>
          </a:p>
          <a:p>
            <a:pPr eaLnBrk="1" hangingPunct="1"/>
            <a:r>
              <a:rPr lang="en-US" altLang="zh-CN" dirty="0">
                <a:latin typeface="+mn-ea"/>
                <a:ea typeface="+mn-ea"/>
              </a:rPr>
              <a:t>}</a:t>
            </a:r>
          </a:p>
        </p:txBody>
      </p:sp>
      <p:sp>
        <p:nvSpPr>
          <p:cNvPr id="24591" name="Rectangle 1038"/>
          <p:cNvSpPr>
            <a:spLocks noChangeArrowheads="1"/>
          </p:cNvSpPr>
          <p:nvPr/>
        </p:nvSpPr>
        <p:spPr bwMode="auto">
          <a:xfrm>
            <a:off x="5724128" y="1196438"/>
            <a:ext cx="2031325" cy="830997"/>
          </a:xfrm>
          <a:prstGeom prst="rect">
            <a:avLst/>
          </a:prstGeom>
          <a:solidFill>
            <a:schemeClr val="accent2">
              <a:lumMod val="20000"/>
              <a:lumOff val="80000"/>
            </a:schemeClr>
          </a:solidFill>
          <a:ln w="25400">
            <a:solidFill>
              <a:srgbClr val="0000CC"/>
            </a:solidFill>
          </a:ln>
          <a:effectLst/>
        </p:spPr>
        <p:txBody>
          <a:bodyPr wrap="none">
            <a:spAutoFit/>
          </a:bodyPr>
          <a:lstStyle>
            <a:lvl1pPr eaLnBrk="0" hangingPunct="0">
              <a:defRPr kumimoji="1" sz="2400">
                <a:solidFill>
                  <a:schemeClr val="tx1"/>
                </a:solidFill>
                <a:latin typeface="Courier New" panose="02070309020205020404" pitchFamily="49" charset="0"/>
                <a:ea typeface="幼圆" panose="02010509060101010101" pitchFamily="49" charset="-122"/>
              </a:defRPr>
            </a:lvl1pPr>
            <a:lvl2pPr marL="742950" indent="-285750" eaLnBrk="0" hangingPunct="0">
              <a:defRPr kumimoji="1" sz="2400">
                <a:solidFill>
                  <a:schemeClr val="tx1"/>
                </a:solidFill>
                <a:latin typeface="Courier New" panose="02070309020205020404" pitchFamily="49" charset="0"/>
                <a:ea typeface="幼圆" panose="02010509060101010101" pitchFamily="49" charset="-122"/>
              </a:defRPr>
            </a:lvl2pPr>
            <a:lvl3pPr marL="1143000" indent="-228600" eaLnBrk="0" hangingPunct="0">
              <a:defRPr kumimoji="1" sz="2400">
                <a:solidFill>
                  <a:schemeClr val="tx1"/>
                </a:solidFill>
                <a:latin typeface="Courier New" panose="02070309020205020404" pitchFamily="49" charset="0"/>
                <a:ea typeface="幼圆" panose="02010509060101010101" pitchFamily="49" charset="-122"/>
              </a:defRPr>
            </a:lvl3pPr>
            <a:lvl4pPr marL="1600200" indent="-228600" eaLnBrk="0" hangingPunct="0">
              <a:defRPr kumimoji="1" sz="2400">
                <a:solidFill>
                  <a:schemeClr val="tx1"/>
                </a:solidFill>
                <a:latin typeface="Courier New" panose="02070309020205020404" pitchFamily="49" charset="0"/>
                <a:ea typeface="幼圆" panose="02010509060101010101" pitchFamily="49" charset="-122"/>
              </a:defRPr>
            </a:lvl4pPr>
            <a:lvl5pPr marL="2057400" indent="-228600" eaLnBrk="0" hangingPunct="0">
              <a:defRPr kumimoji="1" sz="2400">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9pPr>
          </a:lstStyle>
          <a:p>
            <a:pPr eaLnBrk="1" hangingPunct="1"/>
            <a:r>
              <a:rPr lang="zh-CN" altLang="en-US" dirty="0">
                <a:latin typeface="+mn-ea"/>
                <a:ea typeface="+mn-ea"/>
              </a:rPr>
              <a:t>函数的调用：</a:t>
            </a:r>
          </a:p>
          <a:p>
            <a:pPr eaLnBrk="1" hangingPunct="1"/>
            <a:r>
              <a:rPr lang="en-US" altLang="zh-CN" dirty="0">
                <a:latin typeface="+mn-ea"/>
                <a:ea typeface="+mn-ea"/>
              </a:rPr>
              <a:t>f(</a:t>
            </a:r>
            <a:r>
              <a:rPr lang="en-US" altLang="zh-CN" dirty="0" err="1">
                <a:latin typeface="+mn-ea"/>
                <a:ea typeface="+mn-ea"/>
              </a:rPr>
              <a:t>m,n</a:t>
            </a:r>
            <a:r>
              <a:rPr lang="en-US" altLang="zh-CN" dirty="0">
                <a:latin typeface="+mn-ea"/>
                <a:ea typeface="+mn-ea"/>
              </a:rPr>
              <a:t>)</a:t>
            </a:r>
          </a:p>
        </p:txBody>
      </p:sp>
      <p:sp>
        <p:nvSpPr>
          <p:cNvPr id="18"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mn-ea"/>
              </a:rPr>
              <a:t>C</a:t>
            </a:r>
            <a:r>
              <a:rPr kumimoji="1" lang="zh-CN" altLang="en-US" sz="2000" b="1" dirty="0">
                <a:solidFill>
                  <a:srgbClr val="3333CC"/>
                </a:solidFill>
                <a:latin typeface="+mn-ea"/>
              </a:rPr>
              <a:t>语言程序设计                                                            </a:t>
            </a:r>
            <a:r>
              <a:rPr kumimoji="1" lang="zh-CN" altLang="en-US" b="1" dirty="0">
                <a:solidFill>
                  <a:srgbClr val="3333CC"/>
                </a:solidFill>
                <a:latin typeface="+mn-ea"/>
              </a:rPr>
              <a:t>第</a:t>
            </a:r>
            <a:r>
              <a:rPr kumimoji="1" lang="en-US" altLang="zh-CN" b="1" dirty="0">
                <a:solidFill>
                  <a:srgbClr val="3333CC"/>
                </a:solidFill>
                <a:latin typeface="+mn-ea"/>
              </a:rPr>
              <a:t>7</a:t>
            </a:r>
            <a:r>
              <a:rPr kumimoji="1" lang="zh-CN" altLang="en-US" b="1" dirty="0">
                <a:solidFill>
                  <a:srgbClr val="3333CC"/>
                </a:solidFill>
                <a:latin typeface="+mn-ea"/>
              </a:rPr>
              <a:t>章  用函数实现模块化程序设计</a:t>
            </a:r>
          </a:p>
        </p:txBody>
      </p:sp>
      <p:sp>
        <p:nvSpPr>
          <p:cNvPr id="21" name="Rectangle 1026"/>
          <p:cNvSpPr>
            <a:spLocks noChangeArrowheads="1"/>
          </p:cNvSpPr>
          <p:nvPr/>
        </p:nvSpPr>
        <p:spPr bwMode="auto">
          <a:xfrm>
            <a:off x="4942579" y="3783134"/>
            <a:ext cx="1676400" cy="182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Courier New" panose="02070309020205020404" pitchFamily="49" charset="0"/>
                <a:ea typeface="幼圆" panose="02010509060101010101" pitchFamily="49" charset="-122"/>
              </a:defRPr>
            </a:lvl1pPr>
            <a:lvl2pPr marL="742950" indent="-285750" eaLnBrk="0" hangingPunct="0">
              <a:defRPr kumimoji="1" sz="2400">
                <a:solidFill>
                  <a:schemeClr val="tx1"/>
                </a:solidFill>
                <a:latin typeface="Courier New" panose="02070309020205020404" pitchFamily="49" charset="0"/>
                <a:ea typeface="幼圆" panose="02010509060101010101" pitchFamily="49" charset="-122"/>
              </a:defRPr>
            </a:lvl2pPr>
            <a:lvl3pPr marL="1143000" indent="-228600" eaLnBrk="0" hangingPunct="0">
              <a:defRPr kumimoji="1" sz="2400">
                <a:solidFill>
                  <a:schemeClr val="tx1"/>
                </a:solidFill>
                <a:latin typeface="Courier New" panose="02070309020205020404" pitchFamily="49" charset="0"/>
                <a:ea typeface="幼圆" panose="02010509060101010101" pitchFamily="49" charset="-122"/>
              </a:defRPr>
            </a:lvl3pPr>
            <a:lvl4pPr marL="1600200" indent="-228600" eaLnBrk="0" hangingPunct="0">
              <a:defRPr kumimoji="1" sz="2400">
                <a:solidFill>
                  <a:schemeClr val="tx1"/>
                </a:solidFill>
                <a:latin typeface="Courier New" panose="02070309020205020404" pitchFamily="49" charset="0"/>
                <a:ea typeface="幼圆" panose="02010509060101010101" pitchFamily="49" charset="-122"/>
              </a:defRPr>
            </a:lvl4pPr>
            <a:lvl5pPr marL="2057400" indent="-228600" eaLnBrk="0" hangingPunct="0">
              <a:defRPr kumimoji="1" sz="2400">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9pPr>
          </a:lstStyle>
          <a:p>
            <a:pPr eaLnBrk="1" hangingPunct="1"/>
            <a:endParaRPr lang="zh-CN" altLang="en-US"/>
          </a:p>
        </p:txBody>
      </p:sp>
      <p:sp>
        <p:nvSpPr>
          <p:cNvPr id="22" name="Rectangle 1028"/>
          <p:cNvSpPr>
            <a:spLocks noChangeArrowheads="1"/>
          </p:cNvSpPr>
          <p:nvPr/>
        </p:nvSpPr>
        <p:spPr bwMode="auto">
          <a:xfrm>
            <a:off x="4599679" y="4087934"/>
            <a:ext cx="6858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Courier New" panose="02070309020205020404" pitchFamily="49" charset="0"/>
                <a:ea typeface="幼圆" panose="02010509060101010101" pitchFamily="49" charset="-122"/>
              </a:defRPr>
            </a:lvl1pPr>
            <a:lvl2pPr marL="742950" indent="-285750" eaLnBrk="0" hangingPunct="0">
              <a:defRPr kumimoji="1" sz="2400">
                <a:solidFill>
                  <a:schemeClr val="tx1"/>
                </a:solidFill>
                <a:latin typeface="Courier New" panose="02070309020205020404" pitchFamily="49" charset="0"/>
                <a:ea typeface="幼圆" panose="02010509060101010101" pitchFamily="49" charset="-122"/>
              </a:defRPr>
            </a:lvl2pPr>
            <a:lvl3pPr marL="1143000" indent="-228600" eaLnBrk="0" hangingPunct="0">
              <a:defRPr kumimoji="1" sz="2400">
                <a:solidFill>
                  <a:schemeClr val="tx1"/>
                </a:solidFill>
                <a:latin typeface="Courier New" panose="02070309020205020404" pitchFamily="49" charset="0"/>
                <a:ea typeface="幼圆" panose="02010509060101010101" pitchFamily="49" charset="-122"/>
              </a:defRPr>
            </a:lvl3pPr>
            <a:lvl4pPr marL="1600200" indent="-228600" eaLnBrk="0" hangingPunct="0">
              <a:defRPr kumimoji="1" sz="2400">
                <a:solidFill>
                  <a:schemeClr val="tx1"/>
                </a:solidFill>
                <a:latin typeface="Courier New" panose="02070309020205020404" pitchFamily="49" charset="0"/>
                <a:ea typeface="幼圆" panose="02010509060101010101" pitchFamily="49" charset="-122"/>
              </a:defRPr>
            </a:lvl4pPr>
            <a:lvl5pPr marL="2057400" indent="-228600" eaLnBrk="0" hangingPunct="0">
              <a:defRPr kumimoji="1" sz="2400">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9pPr>
          </a:lstStyle>
          <a:p>
            <a:pPr eaLnBrk="1" hangingPunct="1"/>
            <a:endParaRPr lang="zh-CN" altLang="en-US"/>
          </a:p>
        </p:txBody>
      </p:sp>
      <p:sp>
        <p:nvSpPr>
          <p:cNvPr id="23" name="Text Box 1029"/>
          <p:cNvSpPr txBox="1">
            <a:spLocks noChangeArrowheads="1"/>
          </p:cNvSpPr>
          <p:nvPr/>
        </p:nvSpPr>
        <p:spPr bwMode="auto">
          <a:xfrm>
            <a:off x="5552179" y="4240334"/>
            <a:ext cx="1158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Courier New" panose="02070309020205020404" pitchFamily="49" charset="0"/>
                <a:ea typeface="幼圆" panose="02010509060101010101" pitchFamily="49" charset="-122"/>
              </a:defRPr>
            </a:lvl1pPr>
            <a:lvl2pPr marL="742950" indent="-285750" eaLnBrk="0" hangingPunct="0">
              <a:defRPr kumimoji="1" sz="2400">
                <a:solidFill>
                  <a:schemeClr val="tx1"/>
                </a:solidFill>
                <a:latin typeface="Courier New" panose="02070309020205020404" pitchFamily="49" charset="0"/>
                <a:ea typeface="幼圆" panose="02010509060101010101" pitchFamily="49" charset="-122"/>
              </a:defRPr>
            </a:lvl2pPr>
            <a:lvl3pPr marL="1143000" indent="-228600" eaLnBrk="0" hangingPunct="0">
              <a:defRPr kumimoji="1" sz="2400">
                <a:solidFill>
                  <a:schemeClr val="tx1"/>
                </a:solidFill>
                <a:latin typeface="Courier New" panose="02070309020205020404" pitchFamily="49" charset="0"/>
                <a:ea typeface="幼圆" panose="02010509060101010101" pitchFamily="49" charset="-122"/>
              </a:defRPr>
            </a:lvl3pPr>
            <a:lvl4pPr marL="1600200" indent="-228600" eaLnBrk="0" hangingPunct="0">
              <a:defRPr kumimoji="1" sz="2400">
                <a:solidFill>
                  <a:schemeClr val="tx1"/>
                </a:solidFill>
                <a:latin typeface="Courier New" panose="02070309020205020404" pitchFamily="49" charset="0"/>
                <a:ea typeface="幼圆" panose="02010509060101010101" pitchFamily="49" charset="-122"/>
              </a:defRPr>
            </a:lvl4pPr>
            <a:lvl5pPr marL="2057400" indent="-228600" eaLnBrk="0" hangingPunct="0">
              <a:defRPr kumimoji="1" sz="2400">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9pPr>
          </a:lstStyle>
          <a:p>
            <a:pPr eaLnBrk="1" hangingPunct="1"/>
            <a:r>
              <a:rPr lang="zh-CN" altLang="en-US"/>
              <a:t>函数</a:t>
            </a:r>
            <a:r>
              <a:rPr lang="en-US" altLang="zh-CN"/>
              <a:t>f</a:t>
            </a:r>
            <a:r>
              <a:rPr lang="zh-CN" altLang="en-US"/>
              <a:t>的内部</a:t>
            </a:r>
          </a:p>
        </p:txBody>
      </p:sp>
      <p:sp>
        <p:nvSpPr>
          <p:cNvPr id="24" name="Rectangle 1030"/>
          <p:cNvSpPr>
            <a:spLocks noChangeArrowheads="1"/>
          </p:cNvSpPr>
          <p:nvPr/>
        </p:nvSpPr>
        <p:spPr bwMode="auto">
          <a:xfrm>
            <a:off x="4599679" y="4926134"/>
            <a:ext cx="6858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Courier New" panose="02070309020205020404" pitchFamily="49" charset="0"/>
                <a:ea typeface="幼圆" panose="02010509060101010101" pitchFamily="49" charset="-122"/>
              </a:defRPr>
            </a:lvl1pPr>
            <a:lvl2pPr marL="742950" indent="-285750" eaLnBrk="0" hangingPunct="0">
              <a:defRPr kumimoji="1" sz="2400">
                <a:solidFill>
                  <a:schemeClr val="tx1"/>
                </a:solidFill>
                <a:latin typeface="Courier New" panose="02070309020205020404" pitchFamily="49" charset="0"/>
                <a:ea typeface="幼圆" panose="02010509060101010101" pitchFamily="49" charset="-122"/>
              </a:defRPr>
            </a:lvl2pPr>
            <a:lvl3pPr marL="1143000" indent="-228600" eaLnBrk="0" hangingPunct="0">
              <a:defRPr kumimoji="1" sz="2400">
                <a:solidFill>
                  <a:schemeClr val="tx1"/>
                </a:solidFill>
                <a:latin typeface="Courier New" panose="02070309020205020404" pitchFamily="49" charset="0"/>
                <a:ea typeface="幼圆" panose="02010509060101010101" pitchFamily="49" charset="-122"/>
              </a:defRPr>
            </a:lvl3pPr>
            <a:lvl4pPr marL="1600200" indent="-228600" eaLnBrk="0" hangingPunct="0">
              <a:defRPr kumimoji="1" sz="2400">
                <a:solidFill>
                  <a:schemeClr val="tx1"/>
                </a:solidFill>
                <a:latin typeface="Courier New" panose="02070309020205020404" pitchFamily="49" charset="0"/>
                <a:ea typeface="幼圆" panose="02010509060101010101" pitchFamily="49" charset="-122"/>
              </a:defRPr>
            </a:lvl4pPr>
            <a:lvl5pPr marL="2057400" indent="-228600" eaLnBrk="0" hangingPunct="0">
              <a:defRPr kumimoji="1" sz="2400">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9pPr>
          </a:lstStyle>
          <a:p>
            <a:pPr eaLnBrk="1" hangingPunct="1"/>
            <a:endParaRPr lang="zh-CN" altLang="en-US"/>
          </a:p>
        </p:txBody>
      </p:sp>
      <p:sp>
        <p:nvSpPr>
          <p:cNvPr id="25" name="Rectangle 1031"/>
          <p:cNvSpPr>
            <a:spLocks noChangeArrowheads="1"/>
          </p:cNvSpPr>
          <p:nvPr/>
        </p:nvSpPr>
        <p:spPr bwMode="auto">
          <a:xfrm>
            <a:off x="2427979" y="4087934"/>
            <a:ext cx="6858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Courier New" panose="02070309020205020404" pitchFamily="49" charset="0"/>
                <a:ea typeface="幼圆" panose="02010509060101010101" pitchFamily="49" charset="-122"/>
              </a:defRPr>
            </a:lvl1pPr>
            <a:lvl2pPr marL="742950" indent="-285750" eaLnBrk="0" hangingPunct="0">
              <a:defRPr kumimoji="1" sz="2400">
                <a:solidFill>
                  <a:schemeClr val="tx1"/>
                </a:solidFill>
                <a:latin typeface="Courier New" panose="02070309020205020404" pitchFamily="49" charset="0"/>
                <a:ea typeface="幼圆" panose="02010509060101010101" pitchFamily="49" charset="-122"/>
              </a:defRPr>
            </a:lvl2pPr>
            <a:lvl3pPr marL="1143000" indent="-228600" eaLnBrk="0" hangingPunct="0">
              <a:defRPr kumimoji="1" sz="2400">
                <a:solidFill>
                  <a:schemeClr val="tx1"/>
                </a:solidFill>
                <a:latin typeface="Courier New" panose="02070309020205020404" pitchFamily="49" charset="0"/>
                <a:ea typeface="幼圆" panose="02010509060101010101" pitchFamily="49" charset="-122"/>
              </a:defRPr>
            </a:lvl3pPr>
            <a:lvl4pPr marL="1600200" indent="-228600" eaLnBrk="0" hangingPunct="0">
              <a:defRPr kumimoji="1" sz="2400">
                <a:solidFill>
                  <a:schemeClr val="tx1"/>
                </a:solidFill>
                <a:latin typeface="Courier New" panose="02070309020205020404" pitchFamily="49" charset="0"/>
                <a:ea typeface="幼圆" panose="02010509060101010101" pitchFamily="49" charset="-122"/>
              </a:defRPr>
            </a:lvl4pPr>
            <a:lvl5pPr marL="2057400" indent="-228600" eaLnBrk="0" hangingPunct="0">
              <a:defRPr kumimoji="1" sz="2400">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9pPr>
          </a:lstStyle>
          <a:p>
            <a:pPr eaLnBrk="1" hangingPunct="1"/>
            <a:endParaRPr lang="zh-CN" altLang="en-US"/>
          </a:p>
        </p:txBody>
      </p:sp>
      <p:sp>
        <p:nvSpPr>
          <p:cNvPr id="26" name="Rectangle 1032"/>
          <p:cNvSpPr>
            <a:spLocks noChangeArrowheads="1"/>
          </p:cNvSpPr>
          <p:nvPr/>
        </p:nvSpPr>
        <p:spPr bwMode="auto">
          <a:xfrm>
            <a:off x="2427979" y="4926134"/>
            <a:ext cx="6858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Courier New" panose="02070309020205020404" pitchFamily="49" charset="0"/>
                <a:ea typeface="幼圆" panose="02010509060101010101" pitchFamily="49" charset="-122"/>
              </a:defRPr>
            </a:lvl1pPr>
            <a:lvl2pPr marL="742950" indent="-285750" eaLnBrk="0" hangingPunct="0">
              <a:defRPr kumimoji="1" sz="2400">
                <a:solidFill>
                  <a:schemeClr val="tx1"/>
                </a:solidFill>
                <a:latin typeface="Courier New" panose="02070309020205020404" pitchFamily="49" charset="0"/>
                <a:ea typeface="幼圆" panose="02010509060101010101" pitchFamily="49" charset="-122"/>
              </a:defRPr>
            </a:lvl2pPr>
            <a:lvl3pPr marL="1143000" indent="-228600" eaLnBrk="0" hangingPunct="0">
              <a:defRPr kumimoji="1" sz="2400">
                <a:solidFill>
                  <a:schemeClr val="tx1"/>
                </a:solidFill>
                <a:latin typeface="Courier New" panose="02070309020205020404" pitchFamily="49" charset="0"/>
                <a:ea typeface="幼圆" panose="02010509060101010101" pitchFamily="49" charset="-122"/>
              </a:defRPr>
            </a:lvl3pPr>
            <a:lvl4pPr marL="1600200" indent="-228600" eaLnBrk="0" hangingPunct="0">
              <a:defRPr kumimoji="1" sz="2400">
                <a:solidFill>
                  <a:schemeClr val="tx1"/>
                </a:solidFill>
                <a:latin typeface="Courier New" panose="02070309020205020404" pitchFamily="49" charset="0"/>
                <a:ea typeface="幼圆" panose="02010509060101010101" pitchFamily="49" charset="-122"/>
              </a:defRPr>
            </a:lvl4pPr>
            <a:lvl5pPr marL="2057400" indent="-228600" eaLnBrk="0" hangingPunct="0">
              <a:defRPr kumimoji="1" sz="2400">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9pPr>
          </a:lstStyle>
          <a:p>
            <a:pPr eaLnBrk="1" hangingPunct="1"/>
            <a:endParaRPr lang="zh-CN" altLang="en-US"/>
          </a:p>
        </p:txBody>
      </p:sp>
      <p:sp>
        <p:nvSpPr>
          <p:cNvPr id="27" name="Text Box 1033"/>
          <p:cNvSpPr txBox="1">
            <a:spLocks noChangeArrowheads="1"/>
          </p:cNvSpPr>
          <p:nvPr/>
        </p:nvSpPr>
        <p:spPr bwMode="auto">
          <a:xfrm>
            <a:off x="2507354" y="3714872"/>
            <a:ext cx="2740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Courier New" panose="02070309020205020404" pitchFamily="49" charset="0"/>
                <a:ea typeface="幼圆" panose="02010509060101010101" pitchFamily="49" charset="-122"/>
              </a:defRPr>
            </a:lvl1pPr>
            <a:lvl2pPr marL="742950" indent="-285750" eaLnBrk="0" hangingPunct="0">
              <a:defRPr kumimoji="1" sz="2400">
                <a:solidFill>
                  <a:schemeClr val="tx1"/>
                </a:solidFill>
                <a:latin typeface="Courier New" panose="02070309020205020404" pitchFamily="49" charset="0"/>
                <a:ea typeface="幼圆" panose="02010509060101010101" pitchFamily="49" charset="-122"/>
              </a:defRPr>
            </a:lvl2pPr>
            <a:lvl3pPr marL="1143000" indent="-228600" eaLnBrk="0" hangingPunct="0">
              <a:defRPr kumimoji="1" sz="2400">
                <a:solidFill>
                  <a:schemeClr val="tx1"/>
                </a:solidFill>
                <a:latin typeface="Courier New" panose="02070309020205020404" pitchFamily="49" charset="0"/>
                <a:ea typeface="幼圆" panose="02010509060101010101" pitchFamily="49" charset="-122"/>
              </a:defRPr>
            </a:lvl3pPr>
            <a:lvl4pPr marL="1600200" indent="-228600" eaLnBrk="0" hangingPunct="0">
              <a:defRPr kumimoji="1" sz="2400">
                <a:solidFill>
                  <a:schemeClr val="tx1"/>
                </a:solidFill>
                <a:latin typeface="Courier New" panose="02070309020205020404" pitchFamily="49" charset="0"/>
                <a:ea typeface="幼圆" panose="02010509060101010101" pitchFamily="49" charset="-122"/>
              </a:defRPr>
            </a:lvl4pPr>
            <a:lvl5pPr marL="2057400" indent="-228600" eaLnBrk="0" hangingPunct="0">
              <a:defRPr kumimoji="1" sz="2400">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9pPr>
          </a:lstStyle>
          <a:p>
            <a:pPr eaLnBrk="1" hangingPunct="1"/>
            <a:r>
              <a:rPr lang="en-US" altLang="zh-CN"/>
              <a:t>m            a</a:t>
            </a:r>
          </a:p>
        </p:txBody>
      </p:sp>
      <p:sp>
        <p:nvSpPr>
          <p:cNvPr id="28" name="Text Box 1034"/>
          <p:cNvSpPr txBox="1">
            <a:spLocks noChangeArrowheads="1"/>
          </p:cNvSpPr>
          <p:nvPr/>
        </p:nvSpPr>
        <p:spPr bwMode="auto">
          <a:xfrm>
            <a:off x="2504179" y="4554659"/>
            <a:ext cx="2740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Courier New" panose="02070309020205020404" pitchFamily="49" charset="0"/>
                <a:ea typeface="幼圆" panose="02010509060101010101" pitchFamily="49" charset="-122"/>
              </a:defRPr>
            </a:lvl1pPr>
            <a:lvl2pPr marL="742950" indent="-285750" eaLnBrk="0" hangingPunct="0">
              <a:defRPr kumimoji="1" sz="2400">
                <a:solidFill>
                  <a:schemeClr val="tx1"/>
                </a:solidFill>
                <a:latin typeface="Courier New" panose="02070309020205020404" pitchFamily="49" charset="0"/>
                <a:ea typeface="幼圆" panose="02010509060101010101" pitchFamily="49" charset="-122"/>
              </a:defRPr>
            </a:lvl2pPr>
            <a:lvl3pPr marL="1143000" indent="-228600" eaLnBrk="0" hangingPunct="0">
              <a:defRPr kumimoji="1" sz="2400">
                <a:solidFill>
                  <a:schemeClr val="tx1"/>
                </a:solidFill>
                <a:latin typeface="Courier New" panose="02070309020205020404" pitchFamily="49" charset="0"/>
                <a:ea typeface="幼圆" panose="02010509060101010101" pitchFamily="49" charset="-122"/>
              </a:defRPr>
            </a:lvl3pPr>
            <a:lvl4pPr marL="1600200" indent="-228600" eaLnBrk="0" hangingPunct="0">
              <a:defRPr kumimoji="1" sz="2400">
                <a:solidFill>
                  <a:schemeClr val="tx1"/>
                </a:solidFill>
                <a:latin typeface="Courier New" panose="02070309020205020404" pitchFamily="49" charset="0"/>
                <a:ea typeface="幼圆" panose="02010509060101010101" pitchFamily="49" charset="-122"/>
              </a:defRPr>
            </a:lvl4pPr>
            <a:lvl5pPr marL="2057400" indent="-228600" eaLnBrk="0" hangingPunct="0">
              <a:defRPr kumimoji="1" sz="2400">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9pPr>
          </a:lstStyle>
          <a:p>
            <a:pPr eaLnBrk="1" hangingPunct="1"/>
            <a:r>
              <a:rPr lang="en-US" altLang="zh-CN"/>
              <a:t>n            b</a:t>
            </a:r>
          </a:p>
        </p:txBody>
      </p:sp>
      <p:sp>
        <p:nvSpPr>
          <p:cNvPr id="29" name="Line 1035"/>
          <p:cNvSpPr>
            <a:spLocks noChangeShapeType="1"/>
          </p:cNvSpPr>
          <p:nvPr/>
        </p:nvSpPr>
        <p:spPr bwMode="auto">
          <a:xfrm>
            <a:off x="2732779" y="4240334"/>
            <a:ext cx="2209800" cy="0"/>
          </a:xfrm>
          <a:prstGeom prst="line">
            <a:avLst/>
          </a:prstGeom>
          <a:noFill/>
          <a:ln w="9525">
            <a:solidFill>
              <a:schemeClr val="tx1"/>
            </a:solidFill>
            <a:prstDash val="lg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0" name="Line 1036"/>
          <p:cNvSpPr>
            <a:spLocks noChangeShapeType="1"/>
          </p:cNvSpPr>
          <p:nvPr/>
        </p:nvSpPr>
        <p:spPr bwMode="auto">
          <a:xfrm>
            <a:off x="2732779" y="5078534"/>
            <a:ext cx="2209800" cy="0"/>
          </a:xfrm>
          <a:prstGeom prst="line">
            <a:avLst/>
          </a:prstGeom>
          <a:noFill/>
          <a:ln w="9525">
            <a:solidFill>
              <a:schemeClr val="tx1"/>
            </a:solidFill>
            <a:prstDash val="lg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 name="Text Box 1037"/>
          <p:cNvSpPr txBox="1">
            <a:spLocks noChangeArrowheads="1"/>
          </p:cNvSpPr>
          <p:nvPr/>
        </p:nvSpPr>
        <p:spPr bwMode="auto">
          <a:xfrm>
            <a:off x="3364604" y="4148259"/>
            <a:ext cx="14255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Courier New" panose="02070309020205020404" pitchFamily="49" charset="0"/>
                <a:ea typeface="幼圆" panose="02010509060101010101" pitchFamily="49" charset="-122"/>
              </a:defRPr>
            </a:lvl1pPr>
            <a:lvl2pPr marL="742950" indent="-285750" eaLnBrk="0" hangingPunct="0">
              <a:defRPr kumimoji="1" sz="2400">
                <a:solidFill>
                  <a:schemeClr val="tx1"/>
                </a:solidFill>
                <a:latin typeface="Courier New" panose="02070309020205020404" pitchFamily="49" charset="0"/>
                <a:ea typeface="幼圆" panose="02010509060101010101" pitchFamily="49" charset="-122"/>
              </a:defRPr>
            </a:lvl2pPr>
            <a:lvl3pPr marL="1143000" indent="-228600" eaLnBrk="0" hangingPunct="0">
              <a:defRPr kumimoji="1" sz="2400">
                <a:solidFill>
                  <a:schemeClr val="tx1"/>
                </a:solidFill>
                <a:latin typeface="Courier New" panose="02070309020205020404" pitchFamily="49" charset="0"/>
                <a:ea typeface="幼圆" panose="02010509060101010101" pitchFamily="49" charset="-122"/>
              </a:defRPr>
            </a:lvl3pPr>
            <a:lvl4pPr marL="1600200" indent="-228600" eaLnBrk="0" hangingPunct="0">
              <a:defRPr kumimoji="1" sz="2400">
                <a:solidFill>
                  <a:schemeClr val="tx1"/>
                </a:solidFill>
                <a:latin typeface="Courier New" panose="02070309020205020404" pitchFamily="49" charset="0"/>
                <a:ea typeface="幼圆" panose="02010509060101010101" pitchFamily="49" charset="-122"/>
              </a:defRPr>
            </a:lvl4pPr>
            <a:lvl5pPr marL="2057400" indent="-228600" eaLnBrk="0" hangingPunct="0">
              <a:defRPr kumimoji="1" sz="2400">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9pPr>
          </a:lstStyle>
          <a:p>
            <a:pPr eaLnBrk="1" hangingPunct="1"/>
            <a:r>
              <a:rPr lang="zh-CN" altLang="en-US" sz="2000"/>
              <a:t>调用时进行参数值的复制</a:t>
            </a:r>
          </a:p>
        </p:txBody>
      </p:sp>
      <p:sp>
        <p:nvSpPr>
          <p:cNvPr id="32" name="Text Box 1039"/>
          <p:cNvSpPr txBox="1">
            <a:spLocks noChangeArrowheads="1"/>
          </p:cNvSpPr>
          <p:nvPr/>
        </p:nvSpPr>
        <p:spPr bwMode="auto">
          <a:xfrm>
            <a:off x="3266179" y="5688134"/>
            <a:ext cx="25859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Courier New" panose="02070309020205020404" pitchFamily="49" charset="0"/>
                <a:ea typeface="幼圆" panose="02010509060101010101" pitchFamily="49" charset="-122"/>
              </a:defRPr>
            </a:lvl1pPr>
            <a:lvl2pPr marL="742950" indent="-285750" eaLnBrk="0" hangingPunct="0">
              <a:defRPr kumimoji="1" sz="2400">
                <a:solidFill>
                  <a:schemeClr val="tx1"/>
                </a:solidFill>
                <a:latin typeface="Courier New" panose="02070309020205020404" pitchFamily="49" charset="0"/>
                <a:ea typeface="幼圆" panose="02010509060101010101" pitchFamily="49" charset="-122"/>
              </a:defRPr>
            </a:lvl2pPr>
            <a:lvl3pPr marL="1143000" indent="-228600" eaLnBrk="0" hangingPunct="0">
              <a:defRPr kumimoji="1" sz="2400">
                <a:solidFill>
                  <a:schemeClr val="tx1"/>
                </a:solidFill>
                <a:latin typeface="Courier New" panose="02070309020205020404" pitchFamily="49" charset="0"/>
                <a:ea typeface="幼圆" panose="02010509060101010101" pitchFamily="49" charset="-122"/>
              </a:defRPr>
            </a:lvl3pPr>
            <a:lvl4pPr marL="1600200" indent="-228600" eaLnBrk="0" hangingPunct="0">
              <a:defRPr kumimoji="1" sz="2400">
                <a:solidFill>
                  <a:schemeClr val="tx1"/>
                </a:solidFill>
                <a:latin typeface="Courier New" panose="02070309020205020404" pitchFamily="49" charset="0"/>
                <a:ea typeface="幼圆" panose="02010509060101010101" pitchFamily="49" charset="-122"/>
              </a:defRPr>
            </a:lvl4pPr>
            <a:lvl5pPr marL="2057400" indent="-228600" eaLnBrk="0" hangingPunct="0">
              <a:defRPr kumimoji="1" sz="2400">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9pPr>
          </a:lstStyle>
          <a:p>
            <a:pPr eaLnBrk="1" hangingPunct="1"/>
            <a:r>
              <a:rPr lang="zh-CN" altLang="en-US" b="1" dirty="0">
                <a:latin typeface="+mn-ea"/>
                <a:ea typeface="+mn-ea"/>
              </a:rPr>
              <a:t>函数 </a:t>
            </a:r>
            <a:r>
              <a:rPr lang="en-US" altLang="zh-CN" b="1" dirty="0">
                <a:latin typeface="+mn-ea"/>
                <a:ea typeface="+mn-ea"/>
              </a:rPr>
              <a:t>f </a:t>
            </a:r>
            <a:r>
              <a:rPr lang="zh-CN" altLang="en-US" b="1" dirty="0">
                <a:latin typeface="+mn-ea"/>
                <a:ea typeface="+mn-ea"/>
              </a:rPr>
              <a:t>的调用环境</a:t>
            </a:r>
          </a:p>
        </p:txBody>
      </p:sp>
    </p:spTree>
    <p:extLst>
      <p:ext uri="{BB962C8B-B14F-4D97-AF65-F5344CB8AC3E}">
        <p14:creationId xmlns:p14="http://schemas.microsoft.com/office/powerpoint/2010/main" val="1999607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1026"/>
          <p:cNvSpPr>
            <a:spLocks noGrp="1" noChangeArrowheads="1"/>
          </p:cNvSpPr>
          <p:nvPr>
            <p:ph type="title" idx="4294967295"/>
          </p:nvPr>
        </p:nvSpPr>
        <p:spPr>
          <a:xfrm>
            <a:off x="761391" y="276255"/>
            <a:ext cx="7793037" cy="762000"/>
          </a:xfrm>
        </p:spPr>
        <p:txBody>
          <a:bodyPr>
            <a:normAutofit/>
          </a:bodyPr>
          <a:lstStyle/>
          <a:p>
            <a:pPr eaLnBrk="1" hangingPunct="1"/>
            <a:r>
              <a:rPr lang="zh-CN" altLang="en-US" sz="2800" dirty="0">
                <a:solidFill>
                  <a:srgbClr val="FF0000"/>
                </a:solidFill>
              </a:rPr>
              <a:t>[</a:t>
            </a:r>
            <a:r>
              <a:rPr lang="zh-CN" altLang="en-US" sz="2800" dirty="0">
                <a:solidFill>
                  <a:srgbClr val="FF0000"/>
                </a:solidFill>
                <a:effectLst/>
                <a:latin typeface="宋体" panose="02010600030101010101" pitchFamily="2" charset="-122"/>
              </a:rPr>
              <a:t>例</a:t>
            </a:r>
            <a:r>
              <a:rPr lang="zh-CN" altLang="en-US" sz="2800" dirty="0">
                <a:solidFill>
                  <a:srgbClr val="FF0000"/>
                </a:solidFill>
                <a:effectLst/>
              </a:rPr>
              <a:t>] </a:t>
            </a:r>
            <a:r>
              <a:rPr lang="zh-CN" altLang="en-US" sz="2800" dirty="0">
                <a:solidFill>
                  <a:srgbClr val="FF0000"/>
                </a:solidFill>
                <a:effectLst/>
                <a:latin typeface="宋体" panose="02010600030101010101" pitchFamily="2" charset="-122"/>
              </a:rPr>
              <a:t>交换两个变量的值</a:t>
            </a:r>
            <a:r>
              <a:rPr lang="zh-CN" altLang="en-US" sz="2800" dirty="0">
                <a:solidFill>
                  <a:srgbClr val="FF0000"/>
                </a:solidFill>
              </a:rPr>
              <a:t> </a:t>
            </a:r>
          </a:p>
        </p:txBody>
      </p:sp>
      <p:sp>
        <p:nvSpPr>
          <p:cNvPr id="25604" name="Text Box 1027"/>
          <p:cNvSpPr txBox="1">
            <a:spLocks noChangeArrowheads="1"/>
          </p:cNvSpPr>
          <p:nvPr/>
        </p:nvSpPr>
        <p:spPr bwMode="auto">
          <a:xfrm>
            <a:off x="762000" y="1196752"/>
            <a:ext cx="5410200" cy="5262979"/>
          </a:xfrm>
          <a:prstGeom prst="rect">
            <a:avLst/>
          </a:prstGeom>
          <a:solidFill>
            <a:schemeClr val="accent2">
              <a:lumMod val="20000"/>
              <a:lumOff val="80000"/>
            </a:schemeClr>
          </a:solidFill>
          <a:ln w="25400">
            <a:solidFill>
              <a:srgbClr val="0000CC"/>
            </a:solidFill>
          </a:ln>
          <a:effectLst/>
        </p:spPr>
        <p:txBody>
          <a:bodyPr>
            <a:spAutoFit/>
          </a:bodyPr>
          <a:lstStyle>
            <a:lvl1pPr eaLnBrk="0" hangingPunct="0">
              <a:defRPr kumimoji="1" sz="2400">
                <a:solidFill>
                  <a:schemeClr val="tx1"/>
                </a:solidFill>
                <a:latin typeface="Courier New" panose="02070309020205020404" pitchFamily="49" charset="0"/>
                <a:ea typeface="幼圆" panose="02010509060101010101" pitchFamily="49" charset="-122"/>
              </a:defRPr>
            </a:lvl1pPr>
            <a:lvl2pPr marL="742950" indent="-285750" eaLnBrk="0" hangingPunct="0">
              <a:defRPr kumimoji="1" sz="2400">
                <a:solidFill>
                  <a:schemeClr val="tx1"/>
                </a:solidFill>
                <a:latin typeface="Courier New" panose="02070309020205020404" pitchFamily="49" charset="0"/>
                <a:ea typeface="幼圆" panose="02010509060101010101" pitchFamily="49" charset="-122"/>
              </a:defRPr>
            </a:lvl2pPr>
            <a:lvl3pPr marL="1143000" indent="-228600" eaLnBrk="0" hangingPunct="0">
              <a:defRPr kumimoji="1" sz="2400">
                <a:solidFill>
                  <a:schemeClr val="tx1"/>
                </a:solidFill>
                <a:latin typeface="Courier New" panose="02070309020205020404" pitchFamily="49" charset="0"/>
                <a:ea typeface="幼圆" panose="02010509060101010101" pitchFamily="49" charset="-122"/>
              </a:defRPr>
            </a:lvl3pPr>
            <a:lvl4pPr marL="1600200" indent="-228600" eaLnBrk="0" hangingPunct="0">
              <a:defRPr kumimoji="1" sz="2400">
                <a:solidFill>
                  <a:schemeClr val="tx1"/>
                </a:solidFill>
                <a:latin typeface="Courier New" panose="02070309020205020404" pitchFamily="49" charset="0"/>
                <a:ea typeface="幼圆" panose="02010509060101010101" pitchFamily="49" charset="-122"/>
              </a:defRPr>
            </a:lvl4pPr>
            <a:lvl5pPr marL="2057400" indent="-228600" eaLnBrk="0" hangingPunct="0">
              <a:defRPr kumimoji="1" sz="2400">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9pPr>
          </a:lstStyle>
          <a:p>
            <a:pPr eaLnBrk="1" hangingPunct="1"/>
            <a:r>
              <a:rPr lang="en-US" altLang="zh-CN" dirty="0">
                <a:latin typeface="+mn-ea"/>
                <a:ea typeface="+mn-ea"/>
              </a:rPr>
              <a:t>swap(</a:t>
            </a:r>
            <a:r>
              <a:rPr lang="en-US" altLang="zh-CN" dirty="0" err="1">
                <a:latin typeface="+mn-ea"/>
                <a:ea typeface="+mn-ea"/>
              </a:rPr>
              <a:t>int</a:t>
            </a:r>
            <a:r>
              <a:rPr lang="en-US" altLang="zh-CN" dirty="0">
                <a:latin typeface="+mn-ea"/>
                <a:ea typeface="+mn-ea"/>
              </a:rPr>
              <a:t> a, </a:t>
            </a:r>
            <a:r>
              <a:rPr lang="en-US" altLang="zh-CN" dirty="0" err="1">
                <a:latin typeface="+mn-ea"/>
                <a:ea typeface="+mn-ea"/>
              </a:rPr>
              <a:t>int</a:t>
            </a:r>
            <a:r>
              <a:rPr lang="en-US" altLang="zh-CN" dirty="0">
                <a:latin typeface="+mn-ea"/>
                <a:ea typeface="+mn-ea"/>
              </a:rPr>
              <a:t> b)</a:t>
            </a:r>
            <a:br>
              <a:rPr lang="en-US" altLang="zh-CN" dirty="0">
                <a:latin typeface="+mn-ea"/>
                <a:ea typeface="+mn-ea"/>
              </a:rPr>
            </a:br>
            <a:r>
              <a:rPr lang="en-US" altLang="zh-CN" dirty="0">
                <a:latin typeface="+mn-ea"/>
                <a:ea typeface="+mn-ea"/>
              </a:rPr>
              <a:t>{ </a:t>
            </a:r>
            <a:r>
              <a:rPr lang="en-US" altLang="zh-CN" dirty="0" err="1">
                <a:latin typeface="+mn-ea"/>
                <a:ea typeface="+mn-ea"/>
              </a:rPr>
              <a:t>int</a:t>
            </a:r>
            <a:r>
              <a:rPr lang="en-US" altLang="zh-CN" dirty="0">
                <a:latin typeface="+mn-ea"/>
                <a:ea typeface="+mn-ea"/>
              </a:rPr>
              <a:t>  </a:t>
            </a:r>
            <a:r>
              <a:rPr lang="en-US" altLang="zh-CN" dirty="0" err="1">
                <a:latin typeface="+mn-ea"/>
                <a:ea typeface="+mn-ea"/>
              </a:rPr>
              <a:t>tmp</a:t>
            </a:r>
            <a:r>
              <a:rPr lang="en-US" altLang="zh-CN" dirty="0">
                <a:latin typeface="+mn-ea"/>
                <a:ea typeface="+mn-ea"/>
              </a:rPr>
              <a:t>;</a:t>
            </a:r>
            <a:br>
              <a:rPr lang="en-US" altLang="zh-CN" dirty="0">
                <a:latin typeface="+mn-ea"/>
                <a:ea typeface="+mn-ea"/>
              </a:rPr>
            </a:br>
            <a:r>
              <a:rPr lang="en-US" altLang="zh-CN" dirty="0">
                <a:latin typeface="+mn-ea"/>
                <a:ea typeface="+mn-ea"/>
              </a:rPr>
              <a:t>  </a:t>
            </a:r>
            <a:r>
              <a:rPr lang="en-US" altLang="zh-CN" dirty="0" err="1">
                <a:latin typeface="+mn-ea"/>
                <a:ea typeface="+mn-ea"/>
              </a:rPr>
              <a:t>printf</a:t>
            </a:r>
            <a:r>
              <a:rPr lang="en-US" altLang="zh-CN" dirty="0">
                <a:latin typeface="+mn-ea"/>
                <a:ea typeface="+mn-ea"/>
              </a:rPr>
              <a:t>(“A=%4d   B=%4d\n”, a, b);</a:t>
            </a:r>
            <a:br>
              <a:rPr lang="en-US" altLang="zh-CN" dirty="0">
                <a:latin typeface="+mn-ea"/>
                <a:ea typeface="+mn-ea"/>
              </a:rPr>
            </a:br>
            <a:r>
              <a:rPr lang="en-US" altLang="zh-CN" dirty="0">
                <a:latin typeface="+mn-ea"/>
                <a:ea typeface="+mn-ea"/>
              </a:rPr>
              <a:t>  </a:t>
            </a:r>
            <a:r>
              <a:rPr lang="en-US" altLang="zh-CN" dirty="0" err="1">
                <a:latin typeface="+mn-ea"/>
                <a:ea typeface="+mn-ea"/>
              </a:rPr>
              <a:t>tmp</a:t>
            </a:r>
            <a:r>
              <a:rPr lang="en-US" altLang="zh-CN" dirty="0">
                <a:latin typeface="+mn-ea"/>
                <a:ea typeface="+mn-ea"/>
              </a:rPr>
              <a:t>=a; a=b; b=</a:t>
            </a:r>
            <a:r>
              <a:rPr lang="en-US" altLang="zh-CN" dirty="0" err="1">
                <a:latin typeface="+mn-ea"/>
                <a:ea typeface="+mn-ea"/>
              </a:rPr>
              <a:t>tmp</a:t>
            </a:r>
            <a:r>
              <a:rPr lang="en-US" altLang="zh-CN" dirty="0">
                <a:latin typeface="+mn-ea"/>
                <a:ea typeface="+mn-ea"/>
              </a:rPr>
              <a:t>;</a:t>
            </a:r>
            <a:br>
              <a:rPr lang="en-US" altLang="zh-CN" dirty="0">
                <a:latin typeface="+mn-ea"/>
                <a:ea typeface="+mn-ea"/>
              </a:rPr>
            </a:br>
            <a:r>
              <a:rPr lang="en-US" altLang="zh-CN" dirty="0">
                <a:latin typeface="+mn-ea"/>
                <a:ea typeface="+mn-ea"/>
              </a:rPr>
              <a:t>  </a:t>
            </a:r>
            <a:r>
              <a:rPr lang="en-US" altLang="zh-CN" dirty="0" err="1">
                <a:latin typeface="+mn-ea"/>
                <a:ea typeface="+mn-ea"/>
              </a:rPr>
              <a:t>printf</a:t>
            </a:r>
            <a:r>
              <a:rPr lang="en-US" altLang="zh-CN" dirty="0">
                <a:latin typeface="+mn-ea"/>
                <a:ea typeface="+mn-ea"/>
              </a:rPr>
              <a:t>(“A=%4d   B=%4d\n”, a, b);</a:t>
            </a:r>
            <a:br>
              <a:rPr lang="en-US" altLang="zh-CN" dirty="0">
                <a:latin typeface="+mn-ea"/>
                <a:ea typeface="+mn-ea"/>
              </a:rPr>
            </a:br>
            <a:r>
              <a:rPr lang="en-US" altLang="zh-CN" dirty="0">
                <a:latin typeface="+mn-ea"/>
                <a:ea typeface="+mn-ea"/>
              </a:rPr>
              <a:t>}</a:t>
            </a:r>
            <a:endParaRPr lang="zh-CN" altLang="en-US" dirty="0">
              <a:latin typeface="+mn-ea"/>
              <a:ea typeface="+mn-ea"/>
            </a:endParaRPr>
          </a:p>
          <a:p>
            <a:pPr eaLnBrk="1" hangingPunct="1"/>
            <a:r>
              <a:rPr lang="en-US" altLang="zh-CN" dirty="0">
                <a:latin typeface="+mn-ea"/>
                <a:ea typeface="+mn-ea"/>
              </a:rPr>
              <a:t>main()</a:t>
            </a:r>
            <a:br>
              <a:rPr lang="en-US" altLang="zh-CN" dirty="0">
                <a:latin typeface="+mn-ea"/>
                <a:ea typeface="+mn-ea"/>
              </a:rPr>
            </a:br>
            <a:r>
              <a:rPr lang="en-US" altLang="zh-CN" dirty="0">
                <a:latin typeface="+mn-ea"/>
                <a:ea typeface="+mn-ea"/>
              </a:rPr>
              <a:t>{ </a:t>
            </a:r>
            <a:r>
              <a:rPr lang="en-US" altLang="zh-CN" dirty="0" err="1">
                <a:latin typeface="+mn-ea"/>
                <a:ea typeface="+mn-ea"/>
              </a:rPr>
              <a:t>int</a:t>
            </a:r>
            <a:r>
              <a:rPr lang="en-US" altLang="zh-CN" dirty="0">
                <a:latin typeface="+mn-ea"/>
                <a:ea typeface="+mn-ea"/>
              </a:rPr>
              <a:t> x, y;</a:t>
            </a:r>
            <a:br>
              <a:rPr lang="en-US" altLang="zh-CN" dirty="0">
                <a:latin typeface="+mn-ea"/>
                <a:ea typeface="+mn-ea"/>
              </a:rPr>
            </a:br>
            <a:r>
              <a:rPr lang="en-US" altLang="zh-CN" dirty="0">
                <a:latin typeface="+mn-ea"/>
                <a:ea typeface="+mn-ea"/>
              </a:rPr>
              <a:t>  x = 46;</a:t>
            </a:r>
            <a:br>
              <a:rPr lang="en-US" altLang="zh-CN" dirty="0">
                <a:latin typeface="+mn-ea"/>
                <a:ea typeface="+mn-ea"/>
              </a:rPr>
            </a:br>
            <a:r>
              <a:rPr lang="en-US" altLang="zh-CN" dirty="0">
                <a:latin typeface="+mn-ea"/>
                <a:ea typeface="+mn-ea"/>
              </a:rPr>
              <a:t>  y = -100;</a:t>
            </a:r>
            <a:br>
              <a:rPr lang="en-US" altLang="zh-CN" dirty="0">
                <a:latin typeface="+mn-ea"/>
                <a:ea typeface="+mn-ea"/>
              </a:rPr>
            </a:br>
            <a:r>
              <a:rPr lang="en-US" altLang="zh-CN" dirty="0">
                <a:latin typeface="+mn-ea"/>
                <a:ea typeface="+mn-ea"/>
              </a:rPr>
              <a:t>  </a:t>
            </a:r>
            <a:r>
              <a:rPr lang="en-US" altLang="zh-CN" dirty="0" err="1">
                <a:latin typeface="+mn-ea"/>
                <a:ea typeface="+mn-ea"/>
              </a:rPr>
              <a:t>printf</a:t>
            </a:r>
            <a:r>
              <a:rPr lang="en-US" altLang="zh-CN" dirty="0">
                <a:latin typeface="+mn-ea"/>
                <a:ea typeface="+mn-ea"/>
              </a:rPr>
              <a:t>(“X=%4d   Y=%4d\n”, x, y);</a:t>
            </a:r>
            <a:br>
              <a:rPr lang="en-US" altLang="zh-CN" dirty="0">
                <a:latin typeface="+mn-ea"/>
                <a:ea typeface="+mn-ea"/>
              </a:rPr>
            </a:br>
            <a:r>
              <a:rPr lang="en-US" altLang="zh-CN" dirty="0">
                <a:latin typeface="+mn-ea"/>
                <a:ea typeface="+mn-ea"/>
              </a:rPr>
              <a:t>  swap(x, y);</a:t>
            </a:r>
            <a:br>
              <a:rPr lang="en-US" altLang="zh-CN" dirty="0">
                <a:latin typeface="+mn-ea"/>
                <a:ea typeface="+mn-ea"/>
              </a:rPr>
            </a:br>
            <a:r>
              <a:rPr lang="en-US" altLang="zh-CN" dirty="0">
                <a:latin typeface="+mn-ea"/>
                <a:ea typeface="+mn-ea"/>
              </a:rPr>
              <a:t>  </a:t>
            </a:r>
            <a:r>
              <a:rPr lang="en-US" altLang="zh-CN" dirty="0" err="1">
                <a:latin typeface="+mn-ea"/>
                <a:ea typeface="+mn-ea"/>
              </a:rPr>
              <a:t>printf</a:t>
            </a:r>
            <a:r>
              <a:rPr lang="en-US" altLang="zh-CN" dirty="0">
                <a:latin typeface="+mn-ea"/>
                <a:ea typeface="+mn-ea"/>
              </a:rPr>
              <a:t>(“X=%4d   Y=%4d\n”, x, y);</a:t>
            </a:r>
            <a:br>
              <a:rPr lang="en-US" altLang="zh-CN" dirty="0">
                <a:latin typeface="+mn-ea"/>
                <a:ea typeface="+mn-ea"/>
              </a:rPr>
            </a:br>
            <a:r>
              <a:rPr lang="en-US" altLang="zh-CN" dirty="0">
                <a:latin typeface="+mn-ea"/>
                <a:ea typeface="+mn-ea"/>
              </a:rPr>
              <a:t>}</a:t>
            </a:r>
            <a:endParaRPr lang="zh-CN" altLang="en-US" dirty="0">
              <a:latin typeface="+mn-ea"/>
              <a:ea typeface="+mn-ea"/>
            </a:endParaRPr>
          </a:p>
        </p:txBody>
      </p:sp>
      <p:sp>
        <p:nvSpPr>
          <p:cNvPr id="25605" name="Rectangle 1028"/>
          <p:cNvSpPr>
            <a:spLocks noChangeArrowheads="1"/>
          </p:cNvSpPr>
          <p:nvPr/>
        </p:nvSpPr>
        <p:spPr bwMode="auto">
          <a:xfrm>
            <a:off x="6172200" y="1676400"/>
            <a:ext cx="2819400" cy="4054475"/>
          </a:xfrm>
          <a:prstGeom prst="rect">
            <a:avLst/>
          </a:prstGeom>
          <a:noFill/>
          <a:ln w="31750">
            <a:solidFill>
              <a:srgbClr val="0000CC"/>
            </a:solidFill>
          </a:ln>
          <a:effectLst/>
        </p:spPr>
        <p:txBody>
          <a:bodyPr>
            <a:spAutoFit/>
          </a:bodyPr>
          <a:lstStyle>
            <a:lvl1pPr eaLnBrk="0" hangingPunct="0">
              <a:defRPr kumimoji="1" sz="2400">
                <a:solidFill>
                  <a:schemeClr val="tx1"/>
                </a:solidFill>
                <a:latin typeface="Courier New" panose="02070309020205020404" pitchFamily="49" charset="0"/>
                <a:ea typeface="幼圆" panose="02010509060101010101" pitchFamily="49" charset="-122"/>
              </a:defRPr>
            </a:lvl1pPr>
            <a:lvl2pPr marL="742950" indent="-285750" eaLnBrk="0" hangingPunct="0">
              <a:defRPr kumimoji="1" sz="2400">
                <a:solidFill>
                  <a:schemeClr val="tx1"/>
                </a:solidFill>
                <a:latin typeface="Courier New" panose="02070309020205020404" pitchFamily="49" charset="0"/>
                <a:ea typeface="幼圆" panose="02010509060101010101" pitchFamily="49" charset="-122"/>
              </a:defRPr>
            </a:lvl2pPr>
            <a:lvl3pPr marL="1143000" indent="-228600" eaLnBrk="0" hangingPunct="0">
              <a:defRPr kumimoji="1" sz="2400">
                <a:solidFill>
                  <a:schemeClr val="tx1"/>
                </a:solidFill>
                <a:latin typeface="Courier New" panose="02070309020205020404" pitchFamily="49" charset="0"/>
                <a:ea typeface="幼圆" panose="02010509060101010101" pitchFamily="49" charset="-122"/>
              </a:defRPr>
            </a:lvl3pPr>
            <a:lvl4pPr marL="1600200" indent="-228600" eaLnBrk="0" hangingPunct="0">
              <a:defRPr kumimoji="1" sz="2400">
                <a:solidFill>
                  <a:schemeClr val="tx1"/>
                </a:solidFill>
                <a:latin typeface="Courier New" panose="02070309020205020404" pitchFamily="49" charset="0"/>
                <a:ea typeface="幼圆" panose="02010509060101010101" pitchFamily="49" charset="-122"/>
              </a:defRPr>
            </a:lvl4pPr>
            <a:lvl5pPr marL="2057400" indent="-228600" eaLnBrk="0" hangingPunct="0">
              <a:defRPr kumimoji="1" sz="2400">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9pPr>
          </a:lstStyle>
          <a:p>
            <a:pPr eaLnBrk="1" hangingPunct="1">
              <a:spcBef>
                <a:spcPct val="50000"/>
              </a:spcBef>
            </a:pPr>
            <a:r>
              <a:rPr lang="zh-CN" altLang="en-US" sz="2000" dirty="0">
                <a:latin typeface="+mn-ea"/>
                <a:ea typeface="+mn-ea"/>
              </a:rPr>
              <a:t>程序运行结果为：</a:t>
            </a:r>
          </a:p>
          <a:p>
            <a:pPr eaLnBrk="1" hangingPunct="1">
              <a:spcBef>
                <a:spcPct val="50000"/>
              </a:spcBef>
            </a:pPr>
            <a:r>
              <a:rPr lang="en-US" altLang="zh-CN" sz="2000" dirty="0">
                <a:latin typeface="+mn-ea"/>
                <a:ea typeface="+mn-ea"/>
              </a:rPr>
              <a:t>X=  46   Y=-100</a:t>
            </a:r>
          </a:p>
          <a:p>
            <a:pPr eaLnBrk="1" hangingPunct="1">
              <a:spcBef>
                <a:spcPct val="50000"/>
              </a:spcBef>
            </a:pPr>
            <a:r>
              <a:rPr lang="en-US" altLang="zh-CN" sz="2000" dirty="0">
                <a:latin typeface="+mn-ea"/>
                <a:ea typeface="+mn-ea"/>
              </a:rPr>
              <a:t>A=  46   B=-100</a:t>
            </a:r>
          </a:p>
          <a:p>
            <a:pPr eaLnBrk="1" hangingPunct="1">
              <a:spcBef>
                <a:spcPct val="50000"/>
              </a:spcBef>
            </a:pPr>
            <a:r>
              <a:rPr lang="en-US" altLang="zh-CN" sz="2000" dirty="0">
                <a:latin typeface="+mn-ea"/>
                <a:ea typeface="+mn-ea"/>
              </a:rPr>
              <a:t>A=-100   B=  46</a:t>
            </a:r>
          </a:p>
          <a:p>
            <a:pPr eaLnBrk="1" hangingPunct="1">
              <a:spcBef>
                <a:spcPct val="50000"/>
              </a:spcBef>
            </a:pPr>
            <a:r>
              <a:rPr lang="en-US" altLang="zh-CN" sz="2000" dirty="0">
                <a:latin typeface="+mn-ea"/>
                <a:ea typeface="+mn-ea"/>
              </a:rPr>
              <a:t>X=  46   Y=-100</a:t>
            </a:r>
          </a:p>
          <a:p>
            <a:pPr eaLnBrk="1" hangingPunct="1">
              <a:spcBef>
                <a:spcPct val="50000"/>
              </a:spcBef>
            </a:pPr>
            <a:r>
              <a:rPr lang="zh-CN" altLang="en-US" sz="2000" dirty="0">
                <a:latin typeface="+mn-ea"/>
                <a:ea typeface="+mn-ea"/>
              </a:rPr>
              <a:t>本来希望通过调用</a:t>
            </a:r>
            <a:r>
              <a:rPr lang="en-US" altLang="zh-CN" sz="2000" dirty="0">
                <a:latin typeface="+mn-ea"/>
                <a:ea typeface="+mn-ea"/>
              </a:rPr>
              <a:t>swap( )</a:t>
            </a:r>
            <a:r>
              <a:rPr lang="zh-CN" altLang="en-US" sz="2000" dirty="0">
                <a:latin typeface="+mn-ea"/>
                <a:ea typeface="+mn-ea"/>
              </a:rPr>
              <a:t>函数来交换变量</a:t>
            </a:r>
            <a:r>
              <a:rPr lang="en-US" altLang="zh-CN" sz="2000" dirty="0">
                <a:latin typeface="+mn-ea"/>
                <a:ea typeface="+mn-ea"/>
              </a:rPr>
              <a:t>x</a:t>
            </a:r>
            <a:r>
              <a:rPr lang="zh-CN" altLang="en-US" sz="2000" dirty="0">
                <a:latin typeface="+mn-ea"/>
                <a:ea typeface="+mn-ea"/>
              </a:rPr>
              <a:t>和</a:t>
            </a:r>
            <a:r>
              <a:rPr lang="en-US" altLang="zh-CN" sz="2000" dirty="0">
                <a:latin typeface="+mn-ea"/>
                <a:ea typeface="+mn-ea"/>
              </a:rPr>
              <a:t>y</a:t>
            </a:r>
            <a:r>
              <a:rPr lang="zh-CN" altLang="en-US" sz="2000" dirty="0">
                <a:latin typeface="+mn-ea"/>
                <a:ea typeface="+mn-ea"/>
              </a:rPr>
              <a:t>的值</a:t>
            </a:r>
          </a:p>
          <a:p>
            <a:pPr eaLnBrk="1" hangingPunct="1">
              <a:spcBef>
                <a:spcPct val="50000"/>
              </a:spcBef>
            </a:pPr>
            <a:r>
              <a:rPr lang="zh-CN" altLang="en-US" sz="2000" dirty="0">
                <a:latin typeface="+mn-ea"/>
                <a:ea typeface="+mn-ea"/>
              </a:rPr>
              <a:t>但形参</a:t>
            </a:r>
            <a:r>
              <a:rPr lang="en-US" altLang="zh-CN" sz="2000" dirty="0">
                <a:latin typeface="+mn-ea"/>
                <a:ea typeface="+mn-ea"/>
              </a:rPr>
              <a:t>a</a:t>
            </a:r>
            <a:r>
              <a:rPr lang="zh-CN" altLang="en-US" sz="2000" dirty="0">
                <a:latin typeface="+mn-ea"/>
                <a:ea typeface="+mn-ea"/>
              </a:rPr>
              <a:t>和</a:t>
            </a:r>
            <a:r>
              <a:rPr lang="en-US" altLang="zh-CN" sz="2000" dirty="0">
                <a:latin typeface="+mn-ea"/>
                <a:ea typeface="+mn-ea"/>
              </a:rPr>
              <a:t>b</a:t>
            </a:r>
            <a:r>
              <a:rPr lang="zh-CN" altLang="en-US" sz="2000" dirty="0">
                <a:latin typeface="+mn-ea"/>
                <a:ea typeface="+mn-ea"/>
              </a:rPr>
              <a:t>的变化并不会影响到实参</a:t>
            </a:r>
            <a:r>
              <a:rPr lang="en-US" altLang="zh-CN" sz="2000" dirty="0">
                <a:latin typeface="+mn-ea"/>
                <a:ea typeface="+mn-ea"/>
              </a:rPr>
              <a:t>x</a:t>
            </a:r>
            <a:r>
              <a:rPr lang="zh-CN" altLang="en-US" sz="2000" dirty="0">
                <a:latin typeface="+mn-ea"/>
                <a:ea typeface="+mn-ea"/>
              </a:rPr>
              <a:t>和</a:t>
            </a:r>
            <a:r>
              <a:rPr lang="en-US" altLang="zh-CN" sz="2000" dirty="0">
                <a:latin typeface="+mn-ea"/>
                <a:ea typeface="+mn-ea"/>
              </a:rPr>
              <a:t>y。</a:t>
            </a:r>
          </a:p>
        </p:txBody>
      </p:sp>
      <p:sp>
        <p:nvSpPr>
          <p:cNvPr id="6"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72561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51" name="Rectangle 8"/>
          <p:cNvSpPr>
            <a:spLocks noChangeArrowheads="1"/>
          </p:cNvSpPr>
          <p:nvPr/>
        </p:nvSpPr>
        <p:spPr bwMode="auto">
          <a:xfrm>
            <a:off x="209550" y="419100"/>
            <a:ext cx="5588000" cy="5680075"/>
          </a:xfrm>
          <a:prstGeom prst="rect">
            <a:avLst/>
          </a:prstGeom>
          <a:solidFill>
            <a:schemeClr val="accent2">
              <a:lumMod val="20000"/>
              <a:lumOff val="80000"/>
            </a:schemeClr>
          </a:solidFill>
          <a:ln w="38100">
            <a:solidFill>
              <a:srgbClr val="0000FF"/>
            </a:solidFill>
            <a:miter lim="800000"/>
            <a:headEnd/>
            <a:tailEnd/>
          </a:ln>
          <a:effectLst/>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dirty="0">
                <a:solidFill>
                  <a:schemeClr val="tx1"/>
                </a:solidFill>
              </a:rPr>
              <a:t>例：</a:t>
            </a:r>
            <a:r>
              <a:rPr kumimoji="0" lang="zh-CN" altLang="en-US" sz="2400" dirty="0">
                <a:solidFill>
                  <a:srgbClr val="FF0000"/>
                </a:solidFill>
              </a:rPr>
              <a:t>形、实参占据的是不同的存储单元</a:t>
            </a:r>
            <a:endParaRPr lang="zh-CN" altLang="en-US" sz="2400" dirty="0">
              <a:solidFill>
                <a:schemeClr val="tx1"/>
              </a:solidFill>
            </a:endParaRPr>
          </a:p>
          <a:p>
            <a:pPr>
              <a:spcBef>
                <a:spcPct val="0"/>
              </a:spcBef>
            </a:pPr>
            <a:r>
              <a:rPr lang="en-US" altLang="zh-CN" sz="2400" dirty="0">
                <a:solidFill>
                  <a:schemeClr val="tx1"/>
                </a:solidFill>
              </a:rPr>
              <a:t>#include &lt;</a:t>
            </a:r>
            <a:r>
              <a:rPr lang="en-US" altLang="zh-CN" sz="2400" dirty="0" err="1">
                <a:solidFill>
                  <a:schemeClr val="tx1"/>
                </a:solidFill>
              </a:rPr>
              <a:t>stdio.h</a:t>
            </a:r>
            <a:r>
              <a:rPr lang="en-US" altLang="zh-CN" sz="2400" dirty="0">
                <a:solidFill>
                  <a:schemeClr val="tx1"/>
                </a:solidFill>
              </a:rPr>
              <a:t>&gt;</a:t>
            </a:r>
            <a:endParaRPr kumimoji="0" lang="en-US" altLang="zh-CN" sz="240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void main(  )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a:t>
            </a:r>
            <a:r>
              <a:rPr kumimoji="0" lang="en-US" altLang="zh-CN" sz="2400" dirty="0" err="1">
                <a:solidFill>
                  <a:schemeClr val="tx1"/>
                </a:solidFill>
                <a:ea typeface="宋体" panose="02010600030101010101" pitchFamily="2" charset="-122"/>
              </a:rPr>
              <a:t>int</a:t>
            </a:r>
            <a:r>
              <a:rPr kumimoji="0" lang="en-US" altLang="zh-CN" sz="2400" dirty="0">
                <a:solidFill>
                  <a:schemeClr val="tx1"/>
                </a:solidFill>
                <a:ea typeface="宋体" panose="02010600030101010101" pitchFamily="2" charset="-122"/>
              </a:rPr>
              <a:t>  a=2,b=3;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a:t>
            </a:r>
            <a:r>
              <a:rPr kumimoji="0" lang="en-US" altLang="zh-CN" sz="2400" dirty="0" err="1">
                <a:solidFill>
                  <a:schemeClr val="tx1"/>
                </a:solidFill>
                <a:ea typeface="宋体" panose="02010600030101010101" pitchFamily="2" charset="-122"/>
              </a:rPr>
              <a:t>printf</a:t>
            </a:r>
            <a:r>
              <a:rPr kumimoji="0" lang="en-US" altLang="zh-CN" sz="2400" dirty="0">
                <a:solidFill>
                  <a:schemeClr val="tx1"/>
                </a:solidFill>
                <a:ea typeface="宋体" panose="02010600030101010101" pitchFamily="2" charset="-122"/>
              </a:rPr>
              <a:t> (“a=%d, b=%d\ </a:t>
            </a:r>
            <a:r>
              <a:rPr kumimoji="0" lang="en-US" altLang="zh-CN" sz="2400" dirty="0" err="1">
                <a:solidFill>
                  <a:schemeClr val="tx1"/>
                </a:solidFill>
                <a:ea typeface="宋体" panose="02010600030101010101" pitchFamily="2" charset="-122"/>
              </a:rPr>
              <a:t>n”,a</a:t>
            </a:r>
            <a:r>
              <a:rPr kumimoji="0" lang="en-US" altLang="zh-CN" sz="2400" dirty="0">
                <a:solidFill>
                  <a:schemeClr val="tx1"/>
                </a:solidFill>
                <a:ea typeface="宋体" panose="02010600030101010101" pitchFamily="2" charset="-122"/>
              </a:rPr>
              <a:t>, b);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a:t>
            </a:r>
            <a:r>
              <a:rPr kumimoji="0" lang="en-US" altLang="zh-CN" sz="2400" dirty="0" err="1">
                <a:solidFill>
                  <a:schemeClr val="tx1"/>
                </a:solidFill>
                <a:ea typeface="宋体" panose="02010600030101010101" pitchFamily="2" charset="-122"/>
              </a:rPr>
              <a:t>printf</a:t>
            </a:r>
            <a:r>
              <a:rPr kumimoji="0" lang="en-US" altLang="zh-CN" sz="2400" dirty="0">
                <a:solidFill>
                  <a:schemeClr val="tx1"/>
                </a:solidFill>
                <a:ea typeface="宋体" panose="02010600030101010101" pitchFamily="2" charset="-122"/>
              </a:rPr>
              <a:t>(“&amp;a=%</a:t>
            </a:r>
            <a:r>
              <a:rPr kumimoji="0" lang="en-US" altLang="zh-CN" sz="2400" dirty="0" err="1">
                <a:solidFill>
                  <a:schemeClr val="tx1"/>
                </a:solidFill>
                <a:ea typeface="宋体" panose="02010600030101010101" pitchFamily="2" charset="-122"/>
              </a:rPr>
              <a:t>x,&amp;b</a:t>
            </a:r>
            <a:r>
              <a:rPr kumimoji="0" lang="en-US" altLang="zh-CN" sz="2400" dirty="0">
                <a:solidFill>
                  <a:schemeClr val="tx1"/>
                </a:solidFill>
                <a:ea typeface="宋体" panose="02010600030101010101" pitchFamily="2" charset="-122"/>
              </a:rPr>
              <a:t>=%x\n” ,</a:t>
            </a:r>
            <a:r>
              <a:rPr kumimoji="0" lang="en-US" altLang="zh-CN" sz="2400" dirty="0">
                <a:solidFill>
                  <a:srgbClr val="0000CC"/>
                </a:solidFill>
                <a:ea typeface="宋体" panose="02010600030101010101" pitchFamily="2" charset="-122"/>
              </a:rPr>
              <a:t>&amp;</a:t>
            </a:r>
            <a:r>
              <a:rPr kumimoji="0" lang="en-US" altLang="zh-CN" sz="2400" dirty="0" err="1">
                <a:solidFill>
                  <a:srgbClr val="0000CC"/>
                </a:solidFill>
                <a:ea typeface="宋体" panose="02010600030101010101" pitchFamily="2" charset="-122"/>
              </a:rPr>
              <a:t>a,&amp;b</a:t>
            </a:r>
            <a:r>
              <a:rPr kumimoji="0" lang="en-US" altLang="zh-CN" sz="2400" dirty="0">
                <a:solidFill>
                  <a:schemeClr val="tx1"/>
                </a:solidFill>
                <a:ea typeface="宋体" panose="02010600030101010101" pitchFamily="2" charset="-122"/>
              </a:rPr>
              <a:t>);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add(</a:t>
            </a:r>
            <a:r>
              <a:rPr kumimoji="0" lang="en-US" altLang="zh-CN" sz="2400" dirty="0" err="1">
                <a:solidFill>
                  <a:schemeClr val="tx1"/>
                </a:solidFill>
                <a:ea typeface="宋体" panose="02010600030101010101" pitchFamily="2" charset="-122"/>
              </a:rPr>
              <a:t>a,b</a:t>
            </a:r>
            <a:r>
              <a:rPr kumimoji="0" lang="en-US" altLang="zh-CN" sz="2400" dirty="0">
                <a:solidFill>
                  <a:schemeClr val="tx1"/>
                </a:solidFill>
                <a:ea typeface="宋体" panose="02010600030101010101" pitchFamily="2" charset="-122"/>
              </a:rPr>
              <a:t>);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a:t>
            </a:r>
            <a:r>
              <a:rPr kumimoji="0" lang="en-US" altLang="zh-CN" sz="2400" dirty="0" err="1">
                <a:solidFill>
                  <a:schemeClr val="tx1"/>
                </a:solidFill>
                <a:ea typeface="宋体" panose="02010600030101010101" pitchFamily="2" charset="-122"/>
              </a:rPr>
              <a:t>printf</a:t>
            </a:r>
            <a:r>
              <a:rPr kumimoji="0" lang="en-US" altLang="zh-CN" sz="2400" dirty="0">
                <a:solidFill>
                  <a:schemeClr val="tx1"/>
                </a:solidFill>
                <a:ea typeface="宋体" panose="02010600030101010101" pitchFamily="2" charset="-122"/>
              </a:rPr>
              <a:t>(“a=%</a:t>
            </a:r>
            <a:r>
              <a:rPr kumimoji="0" lang="en-US" altLang="zh-CN" sz="2400" dirty="0" err="1">
                <a:solidFill>
                  <a:schemeClr val="tx1"/>
                </a:solidFill>
                <a:ea typeface="宋体" panose="02010600030101010101" pitchFamily="2" charset="-122"/>
              </a:rPr>
              <a:t>d,b</a:t>
            </a:r>
            <a:r>
              <a:rPr kumimoji="0" lang="en-US" altLang="zh-CN" sz="2400" dirty="0">
                <a:solidFill>
                  <a:schemeClr val="tx1"/>
                </a:solidFill>
                <a:ea typeface="宋体" panose="02010600030101010101" pitchFamily="2" charset="-122"/>
              </a:rPr>
              <a:t>=%d\n”, </a:t>
            </a:r>
            <a:r>
              <a:rPr kumimoji="0" lang="en-US" altLang="zh-CN" sz="2400" dirty="0" err="1">
                <a:solidFill>
                  <a:schemeClr val="tx1"/>
                </a:solidFill>
                <a:ea typeface="宋体" panose="02010600030101010101" pitchFamily="2" charset="-122"/>
              </a:rPr>
              <a:t>a,b</a:t>
            </a:r>
            <a:r>
              <a:rPr kumimoji="0" lang="en-US" altLang="zh-CN" sz="2400" dirty="0">
                <a:solidFill>
                  <a:schemeClr val="tx1"/>
                </a:solidFill>
                <a:ea typeface="宋体" panose="02010600030101010101" pitchFamily="2" charset="-122"/>
              </a:rPr>
              <a:t>);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a:t>
            </a:r>
            <a:r>
              <a:rPr kumimoji="0" lang="en-US" altLang="zh-CN" sz="2400" dirty="0" err="1">
                <a:solidFill>
                  <a:schemeClr val="tx1"/>
                </a:solidFill>
                <a:ea typeface="宋体" panose="02010600030101010101" pitchFamily="2" charset="-122"/>
              </a:rPr>
              <a:t>printf</a:t>
            </a:r>
            <a:r>
              <a:rPr kumimoji="0" lang="en-US" altLang="zh-CN" sz="2400" dirty="0">
                <a:solidFill>
                  <a:schemeClr val="tx1"/>
                </a:solidFill>
                <a:ea typeface="宋体" panose="02010600030101010101" pitchFamily="2" charset="-122"/>
              </a:rPr>
              <a:t>(“&amp;a=%</a:t>
            </a:r>
            <a:r>
              <a:rPr kumimoji="0" lang="en-US" altLang="zh-CN" sz="2400" dirty="0" err="1">
                <a:solidFill>
                  <a:schemeClr val="tx1"/>
                </a:solidFill>
                <a:ea typeface="宋体" panose="02010600030101010101" pitchFamily="2" charset="-122"/>
              </a:rPr>
              <a:t>x,&amp;b</a:t>
            </a:r>
            <a:r>
              <a:rPr kumimoji="0" lang="en-US" altLang="zh-CN" sz="2400" dirty="0">
                <a:solidFill>
                  <a:schemeClr val="tx1"/>
                </a:solidFill>
                <a:ea typeface="宋体" panose="02010600030101010101" pitchFamily="2" charset="-122"/>
              </a:rPr>
              <a:t>=%x\n”, </a:t>
            </a:r>
            <a:r>
              <a:rPr kumimoji="0" lang="en-US" altLang="zh-CN" sz="2400" dirty="0">
                <a:solidFill>
                  <a:srgbClr val="800000"/>
                </a:solidFill>
                <a:ea typeface="宋体" panose="02010600030101010101" pitchFamily="2" charset="-122"/>
              </a:rPr>
              <a:t>&amp;</a:t>
            </a:r>
            <a:r>
              <a:rPr kumimoji="0" lang="en-US" altLang="zh-CN" sz="2400" dirty="0" err="1">
                <a:solidFill>
                  <a:srgbClr val="800000"/>
                </a:solidFill>
                <a:ea typeface="宋体" panose="02010600030101010101" pitchFamily="2" charset="-122"/>
              </a:rPr>
              <a:t>a,&amp;b</a:t>
            </a:r>
            <a:r>
              <a:rPr kumimoji="0" lang="en-US" altLang="zh-CN" sz="2400" dirty="0">
                <a:solidFill>
                  <a:schemeClr val="tx1"/>
                </a:solidFill>
                <a:ea typeface="宋体" panose="02010600030101010101" pitchFamily="2" charset="-122"/>
              </a:rPr>
              <a:t>);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add(</a:t>
            </a:r>
            <a:r>
              <a:rPr kumimoji="0" lang="en-US" altLang="zh-CN" sz="2400" dirty="0" err="1">
                <a:solidFill>
                  <a:schemeClr val="tx1"/>
                </a:solidFill>
                <a:ea typeface="宋体" panose="02010600030101010101" pitchFamily="2" charset="-122"/>
              </a:rPr>
              <a:t>int</a:t>
            </a:r>
            <a:r>
              <a:rPr kumimoji="0" lang="en-US" altLang="zh-CN" sz="2400" dirty="0">
                <a:solidFill>
                  <a:schemeClr val="tx1"/>
                </a:solidFill>
                <a:ea typeface="宋体" panose="02010600030101010101" pitchFamily="2" charset="-122"/>
              </a:rPr>
              <a:t> </a:t>
            </a:r>
            <a:r>
              <a:rPr kumimoji="0" lang="en-US" altLang="zh-CN" sz="2400" dirty="0" err="1">
                <a:solidFill>
                  <a:schemeClr val="tx1"/>
                </a:solidFill>
                <a:ea typeface="宋体" panose="02010600030101010101" pitchFamily="2" charset="-122"/>
              </a:rPr>
              <a:t>x,int</a:t>
            </a:r>
            <a:r>
              <a:rPr kumimoji="0" lang="en-US" altLang="zh-CN" sz="2400" dirty="0">
                <a:solidFill>
                  <a:schemeClr val="tx1"/>
                </a:solidFill>
                <a:ea typeface="宋体" panose="02010600030101010101" pitchFamily="2" charset="-122"/>
              </a:rPr>
              <a:t> y)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{x=x+8; y=y+12;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a:t>
            </a:r>
            <a:r>
              <a:rPr kumimoji="0" lang="en-US" altLang="zh-CN" sz="2400" dirty="0" err="1">
                <a:solidFill>
                  <a:schemeClr val="tx1"/>
                </a:solidFill>
                <a:ea typeface="宋体" panose="02010600030101010101" pitchFamily="2" charset="-122"/>
              </a:rPr>
              <a:t>printf</a:t>
            </a:r>
            <a:r>
              <a:rPr kumimoji="0" lang="en-US" altLang="zh-CN" sz="2400" dirty="0">
                <a:solidFill>
                  <a:schemeClr val="tx1"/>
                </a:solidFill>
                <a:ea typeface="宋体" panose="02010600030101010101" pitchFamily="2" charset="-122"/>
              </a:rPr>
              <a:t>(“x=%</a:t>
            </a:r>
            <a:r>
              <a:rPr kumimoji="0" lang="en-US" altLang="zh-CN" sz="2400" dirty="0" err="1">
                <a:solidFill>
                  <a:schemeClr val="tx1"/>
                </a:solidFill>
                <a:ea typeface="宋体" panose="02010600030101010101" pitchFamily="2" charset="-122"/>
              </a:rPr>
              <a:t>d,y</a:t>
            </a:r>
            <a:r>
              <a:rPr kumimoji="0" lang="en-US" altLang="zh-CN" sz="2400" dirty="0">
                <a:solidFill>
                  <a:schemeClr val="tx1"/>
                </a:solidFill>
                <a:ea typeface="宋体" panose="02010600030101010101" pitchFamily="2" charset="-122"/>
              </a:rPr>
              <a:t>=%d\ n”,</a:t>
            </a:r>
            <a:r>
              <a:rPr kumimoji="0" lang="en-US" altLang="zh-CN" sz="2400" dirty="0" err="1">
                <a:solidFill>
                  <a:schemeClr val="tx1"/>
                </a:solidFill>
                <a:ea typeface="宋体" panose="02010600030101010101" pitchFamily="2" charset="-122"/>
              </a:rPr>
              <a:t>x,y</a:t>
            </a:r>
            <a:r>
              <a:rPr kumimoji="0" lang="en-US" altLang="zh-CN" sz="2400" dirty="0">
                <a:solidFill>
                  <a:schemeClr val="tx1"/>
                </a:solidFill>
                <a:ea typeface="宋体" panose="02010600030101010101" pitchFamily="2" charset="-122"/>
              </a:rPr>
              <a:t>);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a:t>
            </a:r>
            <a:r>
              <a:rPr kumimoji="0" lang="en-US" altLang="zh-CN" sz="2400" dirty="0" err="1">
                <a:solidFill>
                  <a:schemeClr val="tx1"/>
                </a:solidFill>
                <a:ea typeface="宋体" panose="02010600030101010101" pitchFamily="2" charset="-122"/>
              </a:rPr>
              <a:t>printf</a:t>
            </a:r>
            <a:r>
              <a:rPr kumimoji="0" lang="en-US" altLang="zh-CN" sz="2400" dirty="0">
                <a:solidFill>
                  <a:schemeClr val="tx1"/>
                </a:solidFill>
                <a:ea typeface="宋体" panose="02010600030101010101" pitchFamily="2" charset="-122"/>
              </a:rPr>
              <a:t>(“&amp;x=%</a:t>
            </a:r>
            <a:r>
              <a:rPr kumimoji="0" lang="en-US" altLang="zh-CN" sz="2400" dirty="0" err="1">
                <a:solidFill>
                  <a:schemeClr val="tx1"/>
                </a:solidFill>
                <a:ea typeface="宋体" panose="02010600030101010101" pitchFamily="2" charset="-122"/>
              </a:rPr>
              <a:t>x,&amp;y</a:t>
            </a:r>
            <a:r>
              <a:rPr kumimoji="0" lang="en-US" altLang="zh-CN" sz="2400" dirty="0">
                <a:solidFill>
                  <a:schemeClr val="tx1"/>
                </a:solidFill>
                <a:ea typeface="宋体" panose="02010600030101010101" pitchFamily="2" charset="-122"/>
              </a:rPr>
              <a:t>=%x\</a:t>
            </a:r>
            <a:r>
              <a:rPr kumimoji="0" lang="en-US" altLang="zh-CN" sz="2400" dirty="0" err="1">
                <a:solidFill>
                  <a:schemeClr val="tx1"/>
                </a:solidFill>
                <a:ea typeface="宋体" panose="02010600030101010101" pitchFamily="2" charset="-122"/>
              </a:rPr>
              <a:t>n”,</a:t>
            </a:r>
            <a:r>
              <a:rPr kumimoji="0" lang="en-US" altLang="zh-CN" sz="2400" dirty="0" err="1">
                <a:solidFill>
                  <a:srgbClr val="33CC33"/>
                </a:solidFill>
                <a:ea typeface="宋体" panose="02010600030101010101" pitchFamily="2" charset="-122"/>
              </a:rPr>
              <a:t>&amp;x,&amp;y</a:t>
            </a:r>
            <a:r>
              <a:rPr kumimoji="0" lang="en-US" altLang="zh-CN" sz="2400" dirty="0">
                <a:solidFill>
                  <a:schemeClr val="tx1"/>
                </a:solidFill>
                <a:ea typeface="宋体" panose="02010600030101010101" pitchFamily="2" charset="-122"/>
              </a:rPr>
              <a:t>); </a:t>
            </a:r>
            <a:endParaRPr kumimoji="0" lang="en-US" altLang="zh-CN" sz="2400" b="0" dirty="0">
              <a:solidFill>
                <a:schemeClr val="tx1"/>
              </a:solidFill>
              <a:ea typeface="宋体" panose="02010600030101010101" pitchFamily="2" charset="-122"/>
            </a:endParaRPr>
          </a:p>
          <a:p>
            <a:pPr>
              <a:lnSpc>
                <a:spcPct val="70000"/>
              </a:lnSpc>
            </a:pPr>
            <a:r>
              <a:rPr kumimoji="0" lang="en-US" altLang="zh-CN" sz="2400" dirty="0">
                <a:solidFill>
                  <a:schemeClr val="tx1"/>
                </a:solidFill>
                <a:ea typeface="宋体" panose="02010600030101010101" pitchFamily="2" charset="-122"/>
              </a:rPr>
              <a:t>}</a:t>
            </a:r>
            <a:r>
              <a:rPr kumimoji="0" lang="en-US" altLang="zh-CN" sz="2400" b="0" dirty="0">
                <a:solidFill>
                  <a:schemeClr val="tx1"/>
                </a:solidFill>
                <a:ea typeface="宋体" panose="02010600030101010101" pitchFamily="2" charset="-122"/>
              </a:rPr>
              <a:t>  </a:t>
            </a:r>
          </a:p>
        </p:txBody>
      </p:sp>
      <p:grpSp>
        <p:nvGrpSpPr>
          <p:cNvPr id="262152" name="Group 9"/>
          <p:cNvGrpSpPr>
            <a:grpSpLocks/>
          </p:cNvGrpSpPr>
          <p:nvPr/>
        </p:nvGrpSpPr>
        <p:grpSpPr bwMode="auto">
          <a:xfrm>
            <a:off x="5753100" y="1182688"/>
            <a:ext cx="3200400" cy="1524000"/>
            <a:chOff x="3216" y="336"/>
            <a:chExt cx="2016" cy="960"/>
          </a:xfrm>
        </p:grpSpPr>
        <p:sp>
          <p:nvSpPr>
            <p:cNvPr id="262154" name="Line 10"/>
            <p:cNvSpPr>
              <a:spLocks noChangeShapeType="1"/>
            </p:cNvSpPr>
            <p:nvPr/>
          </p:nvSpPr>
          <p:spPr bwMode="auto">
            <a:xfrm flipV="1">
              <a:off x="5040" y="432"/>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62155" name="Group 11"/>
            <p:cNvGrpSpPr>
              <a:grpSpLocks/>
            </p:cNvGrpSpPr>
            <p:nvPr/>
          </p:nvGrpSpPr>
          <p:grpSpPr bwMode="auto">
            <a:xfrm>
              <a:off x="3216" y="336"/>
              <a:ext cx="2016" cy="960"/>
              <a:chOff x="3216" y="336"/>
              <a:chExt cx="2016" cy="960"/>
            </a:xfrm>
          </p:grpSpPr>
          <p:sp>
            <p:nvSpPr>
              <p:cNvPr id="262156" name="Rectangle 12"/>
              <p:cNvSpPr>
                <a:spLocks noChangeArrowheads="1"/>
              </p:cNvSpPr>
              <p:nvPr/>
            </p:nvSpPr>
            <p:spPr bwMode="auto">
              <a:xfrm>
                <a:off x="3792" y="336"/>
                <a:ext cx="672"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rgbClr val="FF0000"/>
                    </a:solidFill>
                    <a:ea typeface="宋体" panose="02010600030101010101" pitchFamily="2" charset="-122"/>
                  </a:rPr>
                  <a:t>2</a:t>
                </a:r>
                <a:r>
                  <a:rPr kumimoji="0" lang="en-US" altLang="zh-CN" sz="2000">
                    <a:solidFill>
                      <a:schemeClr val="tx1"/>
                    </a:solidFill>
                    <a:ea typeface="宋体" panose="02010600030101010101" pitchFamily="2" charset="-122"/>
                  </a:rPr>
                  <a:t>+8=10</a:t>
                </a:r>
                <a:endParaRPr lang="en-US" altLang="zh-CN" sz="2400" b="0">
                  <a:solidFill>
                    <a:schemeClr val="tx1"/>
                  </a:solidFill>
                  <a:ea typeface="宋体" panose="02010600030101010101" pitchFamily="2" charset="-122"/>
                </a:endParaRPr>
              </a:p>
            </p:txBody>
          </p:sp>
          <p:sp>
            <p:nvSpPr>
              <p:cNvPr id="262157" name="Rectangle 13"/>
              <p:cNvSpPr>
                <a:spLocks noChangeArrowheads="1"/>
              </p:cNvSpPr>
              <p:nvPr/>
            </p:nvSpPr>
            <p:spPr bwMode="auto">
              <a:xfrm>
                <a:off x="3792" y="576"/>
                <a:ext cx="672"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rgbClr val="FF0000"/>
                    </a:solidFill>
                    <a:ea typeface="宋体" panose="02010600030101010101" pitchFamily="2" charset="-122"/>
                  </a:rPr>
                  <a:t>3</a:t>
                </a:r>
                <a:r>
                  <a:rPr kumimoji="0" lang="en-US" altLang="zh-CN" sz="2000">
                    <a:solidFill>
                      <a:schemeClr val="tx1"/>
                    </a:solidFill>
                    <a:ea typeface="宋体" panose="02010600030101010101" pitchFamily="2" charset="-122"/>
                  </a:rPr>
                  <a:t>+12=15</a:t>
                </a:r>
                <a:endParaRPr lang="en-US" altLang="zh-CN" sz="2400" b="0">
                  <a:solidFill>
                    <a:schemeClr val="tx1"/>
                  </a:solidFill>
                  <a:ea typeface="宋体" panose="02010600030101010101" pitchFamily="2" charset="-122"/>
                </a:endParaRPr>
              </a:p>
            </p:txBody>
          </p:sp>
          <p:sp>
            <p:nvSpPr>
              <p:cNvPr id="262158" name="Rectangle 14"/>
              <p:cNvSpPr>
                <a:spLocks noChangeArrowheads="1"/>
              </p:cNvSpPr>
              <p:nvPr/>
            </p:nvSpPr>
            <p:spPr bwMode="auto">
              <a:xfrm>
                <a:off x="3792" y="816"/>
                <a:ext cx="672"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kumimoji="0" lang="en-US" altLang="zh-CN" sz="2000">
                    <a:solidFill>
                      <a:schemeClr val="tx1"/>
                    </a:solidFill>
                    <a:ea typeface="宋体" panose="02010600030101010101" pitchFamily="2" charset="-122"/>
                  </a:rPr>
                  <a:t>2</a:t>
                </a:r>
                <a:endParaRPr lang="en-US" altLang="zh-CN" sz="2400" b="0">
                  <a:solidFill>
                    <a:schemeClr val="tx1"/>
                  </a:solidFill>
                  <a:ea typeface="宋体" panose="02010600030101010101" pitchFamily="2" charset="-122"/>
                </a:endParaRPr>
              </a:p>
            </p:txBody>
          </p:sp>
          <p:sp>
            <p:nvSpPr>
              <p:cNvPr id="262159" name="Rectangle 15"/>
              <p:cNvSpPr>
                <a:spLocks noChangeArrowheads="1"/>
              </p:cNvSpPr>
              <p:nvPr/>
            </p:nvSpPr>
            <p:spPr bwMode="auto">
              <a:xfrm>
                <a:off x="3792" y="1056"/>
                <a:ext cx="672"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kumimoji="0" lang="en-US" altLang="zh-CN" sz="2000">
                    <a:solidFill>
                      <a:schemeClr val="tx1"/>
                    </a:solidFill>
                    <a:ea typeface="宋体" panose="02010600030101010101" pitchFamily="2" charset="-122"/>
                  </a:rPr>
                  <a:t>3</a:t>
                </a:r>
                <a:endParaRPr lang="en-US" altLang="zh-CN" sz="2400" b="0">
                  <a:solidFill>
                    <a:schemeClr val="tx1"/>
                  </a:solidFill>
                  <a:ea typeface="宋体" panose="02010600030101010101" pitchFamily="2" charset="-122"/>
                </a:endParaRPr>
              </a:p>
            </p:txBody>
          </p:sp>
          <p:sp>
            <p:nvSpPr>
              <p:cNvPr id="262160" name="Rectangle 16"/>
              <p:cNvSpPr>
                <a:spLocks noChangeArrowheads="1"/>
              </p:cNvSpPr>
              <p:nvPr/>
            </p:nvSpPr>
            <p:spPr bwMode="auto">
              <a:xfrm>
                <a:off x="3216" y="336"/>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kumimoji="0" lang="en-US" altLang="zh-CN" sz="2000">
                    <a:solidFill>
                      <a:schemeClr val="tx1"/>
                    </a:solidFill>
                    <a:ea typeface="宋体" panose="02010600030101010101" pitchFamily="2" charset="-122"/>
                  </a:rPr>
                  <a:t>ffd2</a:t>
                </a:r>
                <a:endParaRPr lang="en-US" altLang="zh-CN" sz="2400" b="0">
                  <a:solidFill>
                    <a:schemeClr val="tx1"/>
                  </a:solidFill>
                  <a:ea typeface="宋体" panose="02010600030101010101" pitchFamily="2" charset="-122"/>
                </a:endParaRPr>
              </a:p>
            </p:txBody>
          </p:sp>
          <p:sp>
            <p:nvSpPr>
              <p:cNvPr id="262161" name="Rectangle 17"/>
              <p:cNvSpPr>
                <a:spLocks noChangeArrowheads="1"/>
              </p:cNvSpPr>
              <p:nvPr/>
            </p:nvSpPr>
            <p:spPr bwMode="auto">
              <a:xfrm>
                <a:off x="3216" y="576"/>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kumimoji="0" lang="en-US" altLang="zh-CN" sz="2000">
                    <a:solidFill>
                      <a:schemeClr val="tx1"/>
                    </a:solidFill>
                    <a:ea typeface="宋体" panose="02010600030101010101" pitchFamily="2" charset="-122"/>
                  </a:rPr>
                  <a:t>ffd4</a:t>
                </a:r>
                <a:endParaRPr lang="en-US" altLang="zh-CN" sz="2400" b="0">
                  <a:solidFill>
                    <a:schemeClr val="tx1"/>
                  </a:solidFill>
                  <a:ea typeface="宋体" panose="02010600030101010101" pitchFamily="2" charset="-122"/>
                </a:endParaRPr>
              </a:p>
            </p:txBody>
          </p:sp>
          <p:sp>
            <p:nvSpPr>
              <p:cNvPr id="262162" name="Rectangle 18"/>
              <p:cNvSpPr>
                <a:spLocks noChangeArrowheads="1"/>
              </p:cNvSpPr>
              <p:nvPr/>
            </p:nvSpPr>
            <p:spPr bwMode="auto">
              <a:xfrm>
                <a:off x="3216" y="816"/>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kumimoji="0" lang="en-US" altLang="zh-CN" sz="2000">
                    <a:solidFill>
                      <a:schemeClr val="tx1"/>
                    </a:solidFill>
                    <a:ea typeface="宋体" panose="02010600030101010101" pitchFamily="2" charset="-122"/>
                  </a:rPr>
                  <a:t>ffd6</a:t>
                </a:r>
                <a:endParaRPr lang="en-US" altLang="zh-CN" sz="2400" b="0">
                  <a:solidFill>
                    <a:schemeClr val="tx1"/>
                  </a:solidFill>
                  <a:ea typeface="宋体" panose="02010600030101010101" pitchFamily="2" charset="-122"/>
                </a:endParaRPr>
              </a:p>
            </p:txBody>
          </p:sp>
          <p:sp>
            <p:nvSpPr>
              <p:cNvPr id="262163" name="Rectangle 19"/>
              <p:cNvSpPr>
                <a:spLocks noChangeArrowheads="1"/>
              </p:cNvSpPr>
              <p:nvPr/>
            </p:nvSpPr>
            <p:spPr bwMode="auto">
              <a:xfrm>
                <a:off x="3216" y="1056"/>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kumimoji="0" lang="en-US" altLang="zh-CN" sz="2000">
                    <a:solidFill>
                      <a:schemeClr val="tx1"/>
                    </a:solidFill>
                    <a:ea typeface="宋体" panose="02010600030101010101" pitchFamily="2" charset="-122"/>
                  </a:rPr>
                  <a:t>ffd8</a:t>
                </a:r>
                <a:endParaRPr lang="en-US" altLang="zh-CN" sz="2400" b="0">
                  <a:solidFill>
                    <a:schemeClr val="tx1"/>
                  </a:solidFill>
                  <a:ea typeface="宋体" panose="02010600030101010101" pitchFamily="2" charset="-122"/>
                </a:endParaRPr>
              </a:p>
            </p:txBody>
          </p:sp>
          <p:sp>
            <p:nvSpPr>
              <p:cNvPr id="262164" name="Rectangle 20"/>
              <p:cNvSpPr>
                <a:spLocks noChangeArrowheads="1"/>
              </p:cNvSpPr>
              <p:nvPr/>
            </p:nvSpPr>
            <p:spPr bwMode="auto">
              <a:xfrm>
                <a:off x="4608" y="336"/>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kumimoji="0" lang="en-US" altLang="zh-CN" sz="2000">
                    <a:solidFill>
                      <a:schemeClr val="tx1"/>
                    </a:solidFill>
                    <a:ea typeface="宋体" panose="02010600030101010101" pitchFamily="2" charset="-122"/>
                  </a:rPr>
                  <a:t>x</a:t>
                </a:r>
                <a:endParaRPr lang="en-US" altLang="zh-CN" sz="2400" b="0">
                  <a:solidFill>
                    <a:schemeClr val="tx1"/>
                  </a:solidFill>
                  <a:ea typeface="宋体" panose="02010600030101010101" pitchFamily="2" charset="-122"/>
                </a:endParaRPr>
              </a:p>
            </p:txBody>
          </p:sp>
          <p:sp>
            <p:nvSpPr>
              <p:cNvPr id="262165" name="Rectangle 21"/>
              <p:cNvSpPr>
                <a:spLocks noChangeArrowheads="1"/>
              </p:cNvSpPr>
              <p:nvPr/>
            </p:nvSpPr>
            <p:spPr bwMode="auto">
              <a:xfrm>
                <a:off x="4656" y="816"/>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kumimoji="0" lang="en-US" altLang="zh-CN" sz="2000">
                    <a:solidFill>
                      <a:schemeClr val="tx1"/>
                    </a:solidFill>
                    <a:ea typeface="宋体" panose="02010600030101010101" pitchFamily="2" charset="-122"/>
                  </a:rPr>
                  <a:t>a</a:t>
                </a:r>
                <a:endParaRPr lang="en-US" altLang="zh-CN" sz="2400" b="0">
                  <a:solidFill>
                    <a:schemeClr val="tx1"/>
                  </a:solidFill>
                  <a:ea typeface="宋体" panose="02010600030101010101" pitchFamily="2" charset="-122"/>
                </a:endParaRPr>
              </a:p>
            </p:txBody>
          </p:sp>
          <p:sp>
            <p:nvSpPr>
              <p:cNvPr id="262166" name="Rectangle 22"/>
              <p:cNvSpPr>
                <a:spLocks noChangeArrowheads="1"/>
              </p:cNvSpPr>
              <p:nvPr/>
            </p:nvSpPr>
            <p:spPr bwMode="auto">
              <a:xfrm>
                <a:off x="4608" y="576"/>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kumimoji="0" lang="en-US" altLang="zh-CN" sz="2000">
                    <a:solidFill>
                      <a:schemeClr val="tx1"/>
                    </a:solidFill>
                    <a:ea typeface="宋体" panose="02010600030101010101" pitchFamily="2" charset="-122"/>
                  </a:rPr>
                  <a:t>y</a:t>
                </a:r>
                <a:endParaRPr lang="en-US" altLang="zh-CN" sz="2400" b="0">
                  <a:solidFill>
                    <a:schemeClr val="tx1"/>
                  </a:solidFill>
                  <a:ea typeface="宋体" panose="02010600030101010101" pitchFamily="2" charset="-122"/>
                </a:endParaRPr>
              </a:p>
            </p:txBody>
          </p:sp>
          <p:sp>
            <p:nvSpPr>
              <p:cNvPr id="262167" name="Rectangle 23"/>
              <p:cNvSpPr>
                <a:spLocks noChangeArrowheads="1"/>
              </p:cNvSpPr>
              <p:nvPr/>
            </p:nvSpPr>
            <p:spPr bwMode="auto">
              <a:xfrm>
                <a:off x="4656" y="1056"/>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kumimoji="0" lang="en-US" altLang="zh-CN" sz="2000">
                    <a:solidFill>
                      <a:schemeClr val="tx1"/>
                    </a:solidFill>
                    <a:ea typeface="宋体" panose="02010600030101010101" pitchFamily="2" charset="-122"/>
                  </a:rPr>
                  <a:t>b</a:t>
                </a:r>
                <a:endParaRPr lang="en-US" altLang="zh-CN" sz="2400" b="0">
                  <a:solidFill>
                    <a:schemeClr val="tx1"/>
                  </a:solidFill>
                  <a:ea typeface="宋体" panose="02010600030101010101" pitchFamily="2" charset="-122"/>
                </a:endParaRPr>
              </a:p>
            </p:txBody>
          </p:sp>
          <p:sp>
            <p:nvSpPr>
              <p:cNvPr id="262168" name="Line 24"/>
              <p:cNvSpPr>
                <a:spLocks noChangeShapeType="1"/>
              </p:cNvSpPr>
              <p:nvPr/>
            </p:nvSpPr>
            <p:spPr bwMode="auto">
              <a:xfrm>
                <a:off x="4848" y="96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2169" name="Line 25"/>
              <p:cNvSpPr>
                <a:spLocks noChangeShapeType="1"/>
              </p:cNvSpPr>
              <p:nvPr/>
            </p:nvSpPr>
            <p:spPr bwMode="auto">
              <a:xfrm flipH="1">
                <a:off x="4848" y="432"/>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2170" name="Line 26"/>
              <p:cNvSpPr>
                <a:spLocks noChangeShapeType="1"/>
              </p:cNvSpPr>
              <p:nvPr/>
            </p:nvSpPr>
            <p:spPr bwMode="auto">
              <a:xfrm>
                <a:off x="4848" y="1200"/>
                <a:ext cx="38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2171" name="Line 27"/>
              <p:cNvSpPr>
                <a:spLocks noChangeShapeType="1"/>
              </p:cNvSpPr>
              <p:nvPr/>
            </p:nvSpPr>
            <p:spPr bwMode="auto">
              <a:xfrm flipV="1">
                <a:off x="5232" y="672"/>
                <a:ext cx="0" cy="52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2172" name="Line 28"/>
              <p:cNvSpPr>
                <a:spLocks noChangeShapeType="1"/>
              </p:cNvSpPr>
              <p:nvPr/>
            </p:nvSpPr>
            <p:spPr bwMode="auto">
              <a:xfrm flipH="1">
                <a:off x="4896" y="672"/>
                <a:ext cx="336"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574493" name="Rectangle 29"/>
          <p:cNvSpPr>
            <a:spLocks noChangeArrowheads="1"/>
          </p:cNvSpPr>
          <p:nvPr/>
        </p:nvSpPr>
        <p:spPr bwMode="auto">
          <a:xfrm>
            <a:off x="6237288" y="3076575"/>
            <a:ext cx="2590800" cy="2895600"/>
          </a:xfrm>
          <a:prstGeom prst="rect">
            <a:avLst/>
          </a:prstGeom>
          <a:solidFill>
            <a:schemeClr val="bg1"/>
          </a:solidFill>
          <a:ln w="28575">
            <a:solidFill>
              <a:srgbClr val="3366FF"/>
            </a:solidFill>
            <a:miter lim="800000"/>
            <a:headEnd/>
            <a:tailEnd/>
          </a:ln>
          <a:effec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zh-CN" altLang="en-US" sz="2400" dirty="0">
                <a:solidFill>
                  <a:schemeClr val="tx1"/>
                </a:solidFill>
              </a:rPr>
              <a:t>运行结果： </a:t>
            </a:r>
          </a:p>
          <a:p>
            <a:pPr>
              <a:spcBef>
                <a:spcPct val="0"/>
              </a:spcBef>
            </a:pPr>
            <a:r>
              <a:rPr kumimoji="0" lang="en-US" altLang="zh-CN" sz="2400" dirty="0">
                <a:solidFill>
                  <a:srgbClr val="FF0000"/>
                </a:solidFill>
              </a:rPr>
              <a:t>a=2,b=3</a:t>
            </a:r>
            <a:endParaRPr kumimoji="0" lang="en-US" altLang="zh-CN" sz="2400" dirty="0">
              <a:solidFill>
                <a:schemeClr val="tx1"/>
              </a:solidFill>
            </a:endParaRPr>
          </a:p>
          <a:p>
            <a:pPr>
              <a:spcBef>
                <a:spcPct val="0"/>
              </a:spcBef>
            </a:pPr>
            <a:r>
              <a:rPr kumimoji="0" lang="en-US" altLang="zh-CN" sz="2400" dirty="0">
                <a:solidFill>
                  <a:srgbClr val="0000CC"/>
                </a:solidFill>
              </a:rPr>
              <a:t>&amp;a=ffd6,&amp;b=ffd8 </a:t>
            </a:r>
          </a:p>
          <a:p>
            <a:pPr>
              <a:spcBef>
                <a:spcPct val="0"/>
              </a:spcBef>
            </a:pPr>
            <a:r>
              <a:rPr kumimoji="0" lang="en-US" altLang="zh-CN" sz="2400" dirty="0">
                <a:solidFill>
                  <a:srgbClr val="FF0000"/>
                </a:solidFill>
              </a:rPr>
              <a:t>x=10,y=15 </a:t>
            </a:r>
            <a:endParaRPr kumimoji="0" lang="en-US" altLang="zh-CN" sz="2400" dirty="0">
              <a:solidFill>
                <a:schemeClr val="tx1"/>
              </a:solidFill>
            </a:endParaRPr>
          </a:p>
          <a:p>
            <a:pPr>
              <a:spcBef>
                <a:spcPct val="0"/>
              </a:spcBef>
            </a:pPr>
            <a:r>
              <a:rPr kumimoji="0" lang="en-US" altLang="zh-CN" sz="2400" dirty="0">
                <a:solidFill>
                  <a:srgbClr val="33CC33"/>
                </a:solidFill>
              </a:rPr>
              <a:t>&amp;x=ffd2,&amp;y=ffd4</a:t>
            </a:r>
          </a:p>
          <a:p>
            <a:pPr>
              <a:spcBef>
                <a:spcPct val="0"/>
              </a:spcBef>
            </a:pPr>
            <a:r>
              <a:rPr kumimoji="0" lang="en-US" altLang="zh-CN" sz="2400" dirty="0">
                <a:solidFill>
                  <a:srgbClr val="FF0000"/>
                </a:solidFill>
              </a:rPr>
              <a:t>a=2, b=3</a:t>
            </a:r>
            <a:endParaRPr kumimoji="0" lang="en-US" altLang="zh-CN" sz="2400" dirty="0">
              <a:solidFill>
                <a:schemeClr val="tx1"/>
              </a:solidFill>
            </a:endParaRPr>
          </a:p>
          <a:p>
            <a:pPr>
              <a:lnSpc>
                <a:spcPct val="50000"/>
              </a:lnSpc>
            </a:pPr>
            <a:r>
              <a:rPr kumimoji="0" lang="en-US" altLang="zh-CN" sz="2400" dirty="0">
                <a:solidFill>
                  <a:srgbClr val="800000"/>
                </a:solidFill>
              </a:rPr>
              <a:t>&amp;a=ffd6,&amp;b=ffd8</a:t>
            </a:r>
            <a:endParaRPr lang="en-US" altLang="zh-CN" sz="2400" dirty="0">
              <a:solidFill>
                <a:srgbClr val="800000"/>
              </a:solidFill>
            </a:endParaRPr>
          </a:p>
        </p:txBody>
      </p:sp>
      <p:sp>
        <p:nvSpPr>
          <p:cNvPr id="29"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26755357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4493"/>
                                        </p:tgtEl>
                                        <p:attrNameLst>
                                          <p:attrName>style.visibility</p:attrName>
                                        </p:attrNameLst>
                                      </p:cBhvr>
                                      <p:to>
                                        <p:strVal val="visible"/>
                                      </p:to>
                                    </p:set>
                                    <p:animEffect transition="in" filter="blinds(horizontal)">
                                      <p:cBhvr>
                                        <p:cTn id="7" dur="500"/>
                                        <p:tgtEl>
                                          <p:spTgt spid="574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93"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4439" name="Group 28"/>
          <p:cNvGrpSpPr>
            <a:grpSpLocks/>
          </p:cNvGrpSpPr>
          <p:nvPr/>
        </p:nvGrpSpPr>
        <p:grpSpPr bwMode="auto">
          <a:xfrm>
            <a:off x="914400" y="1676400"/>
            <a:ext cx="7281863" cy="3733800"/>
            <a:chOff x="576" y="1056"/>
            <a:chExt cx="4587" cy="2352"/>
          </a:xfrm>
        </p:grpSpPr>
        <p:sp>
          <p:nvSpPr>
            <p:cNvPr id="274441" name="Text Box 9"/>
            <p:cNvSpPr txBox="1">
              <a:spLocks noChangeArrowheads="1"/>
            </p:cNvSpPr>
            <p:nvPr/>
          </p:nvSpPr>
          <p:spPr bwMode="auto">
            <a:xfrm>
              <a:off x="576" y="1120"/>
              <a:ext cx="1081" cy="2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28575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just" eaLnBrk="1" hangingPunct="1">
                <a:lnSpc>
                  <a:spcPct val="140000"/>
                </a:lnSpc>
                <a:spcBef>
                  <a:spcPct val="0"/>
                </a:spcBef>
              </a:pPr>
              <a:r>
                <a:rPr lang="en-US" altLang="zh-CN" sz="2400" dirty="0">
                  <a:solidFill>
                    <a:schemeClr val="tx2"/>
                  </a:solidFill>
                  <a:latin typeface="+mn-ea"/>
                  <a:ea typeface="+mn-ea"/>
                </a:rPr>
                <a:t>main()</a:t>
              </a:r>
            </a:p>
            <a:p>
              <a:pPr algn="just" eaLnBrk="1" hangingPunct="1">
                <a:lnSpc>
                  <a:spcPct val="140000"/>
                </a:lnSpc>
                <a:spcBef>
                  <a:spcPct val="0"/>
                </a:spcBef>
              </a:pPr>
              <a:endParaRPr lang="en-US" altLang="zh-CN" sz="2400" dirty="0">
                <a:solidFill>
                  <a:schemeClr val="tx2"/>
                </a:solidFill>
                <a:latin typeface="+mn-ea"/>
                <a:ea typeface="+mn-ea"/>
              </a:endParaRPr>
            </a:p>
            <a:p>
              <a:pPr algn="just" eaLnBrk="1" hangingPunct="1">
                <a:lnSpc>
                  <a:spcPct val="140000"/>
                </a:lnSpc>
                <a:spcBef>
                  <a:spcPct val="0"/>
                </a:spcBef>
              </a:pPr>
              <a:r>
                <a:rPr lang="zh-CN" altLang="en-US" sz="2400" dirty="0">
                  <a:solidFill>
                    <a:schemeClr val="tx2"/>
                  </a:solidFill>
                  <a:latin typeface="+mn-ea"/>
                  <a:ea typeface="+mn-ea"/>
                </a:rPr>
                <a:t>调</a:t>
              </a:r>
              <a:r>
                <a:rPr lang="en-US" altLang="zh-CN" sz="2400" dirty="0">
                  <a:solidFill>
                    <a:schemeClr val="tx2"/>
                  </a:solidFill>
                  <a:latin typeface="+mn-ea"/>
                  <a:ea typeface="+mn-ea"/>
                </a:rPr>
                <a:t>fun()</a:t>
              </a:r>
            </a:p>
            <a:p>
              <a:pPr algn="just" eaLnBrk="1" hangingPunct="1">
                <a:lnSpc>
                  <a:spcPct val="140000"/>
                </a:lnSpc>
                <a:spcBef>
                  <a:spcPct val="0"/>
                </a:spcBef>
              </a:pPr>
              <a:endParaRPr lang="en-US" altLang="zh-CN" sz="2400" dirty="0">
                <a:solidFill>
                  <a:schemeClr val="tx2"/>
                </a:solidFill>
                <a:latin typeface="+mn-ea"/>
                <a:ea typeface="+mn-ea"/>
              </a:endParaRPr>
            </a:p>
            <a:p>
              <a:pPr algn="just" eaLnBrk="1" hangingPunct="1">
                <a:lnSpc>
                  <a:spcPct val="140000"/>
                </a:lnSpc>
                <a:spcBef>
                  <a:spcPct val="0"/>
                </a:spcBef>
              </a:pPr>
              <a:r>
                <a:rPr lang="zh-CN" altLang="en-US" sz="2400" dirty="0">
                  <a:solidFill>
                    <a:schemeClr val="tx2"/>
                  </a:solidFill>
                  <a:latin typeface="+mn-ea"/>
                  <a:ea typeface="+mn-ea"/>
                </a:rPr>
                <a:t>结束</a:t>
              </a:r>
            </a:p>
          </p:txBody>
        </p:sp>
        <p:sp>
          <p:nvSpPr>
            <p:cNvPr id="274442" name="Text Box 10"/>
            <p:cNvSpPr txBox="1">
              <a:spLocks noChangeArrowheads="1"/>
            </p:cNvSpPr>
            <p:nvPr/>
          </p:nvSpPr>
          <p:spPr bwMode="auto">
            <a:xfrm>
              <a:off x="4463" y="1204"/>
              <a:ext cx="700" cy="2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just" eaLnBrk="1" hangingPunct="1">
                <a:lnSpc>
                  <a:spcPct val="160000"/>
                </a:lnSpc>
                <a:spcBef>
                  <a:spcPct val="0"/>
                </a:spcBef>
              </a:pPr>
              <a:r>
                <a:rPr lang="en-US" altLang="zh-CN" sz="2400">
                  <a:solidFill>
                    <a:schemeClr val="tx2"/>
                  </a:solidFill>
                  <a:latin typeface="+mn-ea"/>
                  <a:ea typeface="+mn-ea"/>
                </a:rPr>
                <a:t>fun()</a:t>
              </a:r>
            </a:p>
            <a:p>
              <a:pPr algn="just" eaLnBrk="1" hangingPunct="1">
                <a:lnSpc>
                  <a:spcPct val="160000"/>
                </a:lnSpc>
                <a:spcBef>
                  <a:spcPct val="0"/>
                </a:spcBef>
              </a:pPr>
              <a:endParaRPr lang="en-US" altLang="zh-CN" sz="2400">
                <a:solidFill>
                  <a:schemeClr val="tx2"/>
                </a:solidFill>
                <a:latin typeface="+mn-ea"/>
                <a:ea typeface="+mn-ea"/>
              </a:endParaRPr>
            </a:p>
            <a:p>
              <a:pPr algn="just" eaLnBrk="1" hangingPunct="1">
                <a:lnSpc>
                  <a:spcPct val="160000"/>
                </a:lnSpc>
                <a:spcBef>
                  <a:spcPct val="0"/>
                </a:spcBef>
              </a:pPr>
              <a:endParaRPr lang="en-US" altLang="zh-CN" sz="2400">
                <a:solidFill>
                  <a:schemeClr val="tx2"/>
                </a:solidFill>
                <a:latin typeface="+mn-ea"/>
                <a:ea typeface="+mn-ea"/>
              </a:endParaRPr>
            </a:p>
            <a:p>
              <a:pPr algn="just" eaLnBrk="1" hangingPunct="1">
                <a:lnSpc>
                  <a:spcPct val="160000"/>
                </a:lnSpc>
                <a:spcBef>
                  <a:spcPct val="0"/>
                </a:spcBef>
              </a:pPr>
              <a:endParaRPr lang="en-US" altLang="zh-CN" sz="2400">
                <a:solidFill>
                  <a:schemeClr val="tx2"/>
                </a:solidFill>
                <a:latin typeface="+mn-ea"/>
                <a:ea typeface="+mn-ea"/>
              </a:endParaRPr>
            </a:p>
            <a:p>
              <a:pPr algn="just" eaLnBrk="1" hangingPunct="1">
                <a:lnSpc>
                  <a:spcPct val="160000"/>
                </a:lnSpc>
                <a:spcBef>
                  <a:spcPct val="0"/>
                </a:spcBef>
              </a:pPr>
              <a:r>
                <a:rPr lang="zh-CN" altLang="en-US" sz="2400">
                  <a:solidFill>
                    <a:schemeClr val="tx2"/>
                  </a:solidFill>
                  <a:latin typeface="+mn-ea"/>
                  <a:ea typeface="+mn-ea"/>
                </a:rPr>
                <a:t>返回</a:t>
              </a:r>
            </a:p>
          </p:txBody>
        </p:sp>
        <p:sp>
          <p:nvSpPr>
            <p:cNvPr id="274443" name="Line 11"/>
            <p:cNvSpPr>
              <a:spLocks noChangeShapeType="1"/>
            </p:cNvSpPr>
            <p:nvPr/>
          </p:nvSpPr>
          <p:spPr bwMode="auto">
            <a:xfrm>
              <a:off x="1015" y="1425"/>
              <a:ext cx="0" cy="437"/>
            </a:xfrm>
            <a:prstGeom prst="line">
              <a:avLst/>
            </a:prstGeom>
            <a:noFill/>
            <a:ln w="158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274444" name="Line 12"/>
            <p:cNvSpPr>
              <a:spLocks noChangeShapeType="1"/>
            </p:cNvSpPr>
            <p:nvPr/>
          </p:nvSpPr>
          <p:spPr bwMode="auto">
            <a:xfrm>
              <a:off x="1041" y="2119"/>
              <a:ext cx="0" cy="438"/>
            </a:xfrm>
            <a:prstGeom prst="line">
              <a:avLst/>
            </a:prstGeom>
            <a:noFill/>
            <a:ln w="158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274445" name="Line 13"/>
            <p:cNvSpPr>
              <a:spLocks noChangeShapeType="1"/>
            </p:cNvSpPr>
            <p:nvPr/>
          </p:nvSpPr>
          <p:spPr bwMode="auto">
            <a:xfrm flipV="1">
              <a:off x="1503" y="1525"/>
              <a:ext cx="748" cy="44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274446" name="Line 14"/>
            <p:cNvSpPr>
              <a:spLocks noChangeShapeType="1"/>
            </p:cNvSpPr>
            <p:nvPr/>
          </p:nvSpPr>
          <p:spPr bwMode="auto">
            <a:xfrm flipH="1" flipV="1">
              <a:off x="1493" y="2109"/>
              <a:ext cx="746" cy="743"/>
            </a:xfrm>
            <a:prstGeom prst="line">
              <a:avLst/>
            </a:prstGeom>
            <a:noFill/>
            <a:ln w="158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274447" name="Line 15"/>
            <p:cNvSpPr>
              <a:spLocks noChangeShapeType="1"/>
            </p:cNvSpPr>
            <p:nvPr/>
          </p:nvSpPr>
          <p:spPr bwMode="auto">
            <a:xfrm>
              <a:off x="4696" y="1612"/>
              <a:ext cx="0" cy="1167"/>
            </a:xfrm>
            <a:prstGeom prst="line">
              <a:avLst/>
            </a:prstGeom>
            <a:noFill/>
            <a:ln w="158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274448" name="Text Box 16"/>
            <p:cNvSpPr txBox="1">
              <a:spLocks noChangeArrowheads="1"/>
            </p:cNvSpPr>
            <p:nvPr/>
          </p:nvSpPr>
          <p:spPr bwMode="auto">
            <a:xfrm>
              <a:off x="725" y="1521"/>
              <a:ext cx="2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just" eaLnBrk="1" hangingPunct="1">
                <a:spcBef>
                  <a:spcPct val="0"/>
                </a:spcBef>
              </a:pPr>
              <a:r>
                <a:rPr lang="en-US" altLang="zh-CN" sz="2400">
                  <a:solidFill>
                    <a:schemeClr val="tx2"/>
                  </a:solidFill>
                  <a:latin typeface="+mn-ea"/>
                  <a:ea typeface="+mn-ea"/>
                </a:rPr>
                <a:t>①</a:t>
              </a:r>
            </a:p>
          </p:txBody>
        </p:sp>
        <p:sp>
          <p:nvSpPr>
            <p:cNvPr id="274449" name="Text Box 17"/>
            <p:cNvSpPr txBox="1">
              <a:spLocks noChangeArrowheads="1"/>
            </p:cNvSpPr>
            <p:nvPr/>
          </p:nvSpPr>
          <p:spPr bwMode="auto">
            <a:xfrm>
              <a:off x="1703" y="1484"/>
              <a:ext cx="233"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just" eaLnBrk="1" hangingPunct="1">
                <a:spcBef>
                  <a:spcPct val="0"/>
                </a:spcBef>
              </a:pPr>
              <a:r>
                <a:rPr lang="en-US" altLang="zh-CN" sz="2400">
                  <a:solidFill>
                    <a:schemeClr val="tx2"/>
                  </a:solidFill>
                  <a:latin typeface="+mn-ea"/>
                  <a:ea typeface="+mn-ea"/>
                </a:rPr>
                <a:t>②</a:t>
              </a:r>
            </a:p>
          </p:txBody>
        </p:sp>
        <p:sp>
          <p:nvSpPr>
            <p:cNvPr id="274450" name="Text Box 18"/>
            <p:cNvSpPr txBox="1">
              <a:spLocks noChangeArrowheads="1"/>
            </p:cNvSpPr>
            <p:nvPr/>
          </p:nvSpPr>
          <p:spPr bwMode="auto">
            <a:xfrm>
              <a:off x="4781" y="1937"/>
              <a:ext cx="23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just" eaLnBrk="1" hangingPunct="1">
                <a:spcBef>
                  <a:spcPct val="0"/>
                </a:spcBef>
              </a:pPr>
              <a:r>
                <a:rPr lang="en-US" altLang="zh-CN" sz="2400">
                  <a:solidFill>
                    <a:schemeClr val="tx2"/>
                  </a:solidFill>
                  <a:latin typeface="+mn-ea"/>
                  <a:ea typeface="+mn-ea"/>
                </a:rPr>
                <a:t>④</a:t>
              </a:r>
            </a:p>
          </p:txBody>
        </p:sp>
        <p:sp>
          <p:nvSpPr>
            <p:cNvPr id="274451" name="Text Box 19"/>
            <p:cNvSpPr txBox="1">
              <a:spLocks noChangeArrowheads="1"/>
            </p:cNvSpPr>
            <p:nvPr/>
          </p:nvSpPr>
          <p:spPr bwMode="auto">
            <a:xfrm>
              <a:off x="1762" y="2576"/>
              <a:ext cx="23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just" eaLnBrk="1" hangingPunct="1">
                <a:spcBef>
                  <a:spcPct val="0"/>
                </a:spcBef>
              </a:pPr>
              <a:r>
                <a:rPr lang="en-US" altLang="zh-CN" sz="2400">
                  <a:solidFill>
                    <a:schemeClr val="tx2"/>
                  </a:solidFill>
                  <a:latin typeface="+mn-ea"/>
                  <a:ea typeface="+mn-ea"/>
                </a:rPr>
                <a:t>⑥</a:t>
              </a:r>
            </a:p>
          </p:txBody>
        </p:sp>
        <p:sp>
          <p:nvSpPr>
            <p:cNvPr id="274452" name="Text Box 20"/>
            <p:cNvSpPr txBox="1">
              <a:spLocks noChangeArrowheads="1"/>
            </p:cNvSpPr>
            <p:nvPr/>
          </p:nvSpPr>
          <p:spPr bwMode="auto">
            <a:xfrm>
              <a:off x="739" y="2205"/>
              <a:ext cx="23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just" eaLnBrk="1" hangingPunct="1">
                <a:spcBef>
                  <a:spcPct val="0"/>
                </a:spcBef>
              </a:pPr>
              <a:r>
                <a:rPr lang="en-US" altLang="zh-CN" sz="2400">
                  <a:solidFill>
                    <a:schemeClr val="tx2"/>
                  </a:solidFill>
                  <a:latin typeface="+mn-ea"/>
                  <a:ea typeface="+mn-ea"/>
                </a:rPr>
                <a:t>⑦</a:t>
              </a:r>
            </a:p>
          </p:txBody>
        </p:sp>
        <p:sp>
          <p:nvSpPr>
            <p:cNvPr id="274453" name="Text Box 21"/>
            <p:cNvSpPr txBox="1">
              <a:spLocks noChangeArrowheads="1"/>
            </p:cNvSpPr>
            <p:nvPr/>
          </p:nvSpPr>
          <p:spPr bwMode="auto">
            <a:xfrm>
              <a:off x="2302" y="1056"/>
              <a:ext cx="976" cy="9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182880" rIns="0" bIns="0"/>
            <a:lstStyle>
              <a:lvl1pPr marL="17145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just" eaLnBrk="1" hangingPunct="1"/>
              <a:r>
                <a:rPr lang="zh-CN" altLang="en-US" sz="2400">
                  <a:solidFill>
                    <a:schemeClr val="tx2"/>
                  </a:solidFill>
                  <a:latin typeface="+mn-ea"/>
                  <a:ea typeface="+mn-ea"/>
                </a:rPr>
                <a:t>保存：</a:t>
              </a:r>
            </a:p>
            <a:p>
              <a:pPr algn="just" eaLnBrk="1" hangingPunct="1">
                <a:spcBef>
                  <a:spcPct val="0"/>
                </a:spcBef>
              </a:pPr>
              <a:r>
                <a:rPr lang="zh-CN" altLang="en-US" sz="2400">
                  <a:solidFill>
                    <a:schemeClr val="tx2"/>
                  </a:solidFill>
                  <a:latin typeface="+mn-ea"/>
                  <a:ea typeface="+mn-ea"/>
                </a:rPr>
                <a:t>返回地址</a:t>
              </a:r>
            </a:p>
            <a:p>
              <a:pPr algn="just" eaLnBrk="1" hangingPunct="1">
                <a:spcBef>
                  <a:spcPct val="0"/>
                </a:spcBef>
              </a:pPr>
              <a:r>
                <a:rPr lang="zh-CN" altLang="en-US" sz="2400">
                  <a:solidFill>
                    <a:schemeClr val="tx2"/>
                  </a:solidFill>
                  <a:latin typeface="+mn-ea"/>
                  <a:ea typeface="+mn-ea"/>
                </a:rPr>
                <a:t>当前现场</a:t>
              </a:r>
            </a:p>
          </p:txBody>
        </p:sp>
        <p:sp>
          <p:nvSpPr>
            <p:cNvPr id="274454" name="Line 22"/>
            <p:cNvSpPr>
              <a:spLocks noChangeShapeType="1"/>
            </p:cNvSpPr>
            <p:nvPr/>
          </p:nvSpPr>
          <p:spPr bwMode="auto">
            <a:xfrm>
              <a:off x="3417" y="1476"/>
              <a:ext cx="1085" cy="0"/>
            </a:xfrm>
            <a:prstGeom prst="line">
              <a:avLst/>
            </a:prstGeom>
            <a:noFill/>
            <a:ln w="158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274455" name="Text Box 23"/>
            <p:cNvSpPr txBox="1">
              <a:spLocks noChangeArrowheads="1"/>
            </p:cNvSpPr>
            <p:nvPr/>
          </p:nvSpPr>
          <p:spPr bwMode="auto">
            <a:xfrm>
              <a:off x="3858" y="1187"/>
              <a:ext cx="23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just" eaLnBrk="1" hangingPunct="1">
                <a:spcBef>
                  <a:spcPct val="0"/>
                </a:spcBef>
              </a:pPr>
              <a:r>
                <a:rPr lang="en-US" altLang="zh-CN" sz="2400">
                  <a:solidFill>
                    <a:schemeClr val="tx2"/>
                  </a:solidFill>
                  <a:latin typeface="+mn-ea"/>
                  <a:ea typeface="+mn-ea"/>
                </a:rPr>
                <a:t>③</a:t>
              </a:r>
            </a:p>
          </p:txBody>
        </p:sp>
        <p:sp>
          <p:nvSpPr>
            <p:cNvPr id="274456" name="Line 24"/>
            <p:cNvSpPr>
              <a:spLocks noChangeShapeType="1"/>
            </p:cNvSpPr>
            <p:nvPr/>
          </p:nvSpPr>
          <p:spPr bwMode="auto">
            <a:xfrm flipH="1">
              <a:off x="3654" y="2955"/>
              <a:ext cx="816" cy="0"/>
            </a:xfrm>
            <a:prstGeom prst="line">
              <a:avLst/>
            </a:prstGeom>
            <a:noFill/>
            <a:ln w="158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274457" name="Text Box 25"/>
            <p:cNvSpPr txBox="1">
              <a:spLocks noChangeArrowheads="1"/>
            </p:cNvSpPr>
            <p:nvPr/>
          </p:nvSpPr>
          <p:spPr bwMode="auto">
            <a:xfrm>
              <a:off x="2242" y="2423"/>
              <a:ext cx="1363" cy="9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182880" rIns="0" bIns="0"/>
            <a:lstStyle>
              <a:lvl1pPr marL="17145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just" eaLnBrk="1" hangingPunct="1">
                <a:spcBef>
                  <a:spcPct val="0"/>
                </a:spcBef>
              </a:pPr>
              <a:r>
                <a:rPr lang="zh-CN" altLang="en-US" sz="2400">
                  <a:solidFill>
                    <a:schemeClr val="tx2"/>
                  </a:solidFill>
                  <a:latin typeface="+mn-ea"/>
                  <a:ea typeface="+mn-ea"/>
                </a:rPr>
                <a:t>恢复：</a:t>
              </a:r>
            </a:p>
            <a:p>
              <a:pPr algn="just" eaLnBrk="1" hangingPunct="1">
                <a:spcBef>
                  <a:spcPct val="0"/>
                </a:spcBef>
              </a:pPr>
              <a:r>
                <a:rPr lang="zh-CN" altLang="en-US" sz="2400">
                  <a:solidFill>
                    <a:schemeClr val="tx2"/>
                  </a:solidFill>
                  <a:latin typeface="+mn-ea"/>
                  <a:ea typeface="+mn-ea"/>
                </a:rPr>
                <a:t>主调程序现场</a:t>
              </a:r>
            </a:p>
            <a:p>
              <a:pPr algn="just" eaLnBrk="1" hangingPunct="1">
                <a:spcBef>
                  <a:spcPct val="0"/>
                </a:spcBef>
              </a:pPr>
              <a:r>
                <a:rPr lang="zh-CN" altLang="en-US" sz="2400">
                  <a:solidFill>
                    <a:schemeClr val="tx2"/>
                  </a:solidFill>
                  <a:latin typeface="+mn-ea"/>
                  <a:ea typeface="+mn-ea"/>
                </a:rPr>
                <a:t>返回地址</a:t>
              </a:r>
            </a:p>
          </p:txBody>
        </p:sp>
        <p:sp>
          <p:nvSpPr>
            <p:cNvPr id="274458" name="Text Box 26"/>
            <p:cNvSpPr txBox="1">
              <a:spLocks noChangeArrowheads="1"/>
            </p:cNvSpPr>
            <p:nvPr/>
          </p:nvSpPr>
          <p:spPr bwMode="auto">
            <a:xfrm>
              <a:off x="3983" y="2683"/>
              <a:ext cx="23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just" eaLnBrk="1" hangingPunct="1">
                <a:spcBef>
                  <a:spcPct val="0"/>
                </a:spcBef>
              </a:pPr>
              <a:r>
                <a:rPr lang="en-US" altLang="zh-CN" sz="2400">
                  <a:solidFill>
                    <a:schemeClr val="tx2"/>
                  </a:solidFill>
                  <a:latin typeface="+mn-ea"/>
                  <a:ea typeface="+mn-ea"/>
                </a:rPr>
                <a:t>⑤</a:t>
              </a:r>
            </a:p>
          </p:txBody>
        </p:sp>
      </p:grpSp>
      <p:sp>
        <p:nvSpPr>
          <p:cNvPr id="274440" name="Rectangle 27"/>
          <p:cNvSpPr>
            <a:spLocks noChangeArrowheads="1"/>
          </p:cNvSpPr>
          <p:nvPr/>
        </p:nvSpPr>
        <p:spPr bwMode="auto">
          <a:xfrm>
            <a:off x="304800" y="877888"/>
            <a:ext cx="3968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800">
                <a:solidFill>
                  <a:schemeClr val="tx1"/>
                </a:solidFill>
                <a:latin typeface="+mn-ea"/>
                <a:ea typeface="+mn-ea"/>
              </a:rPr>
              <a:t>函数调用的执行过程</a:t>
            </a:r>
            <a:endParaRPr lang="zh-CN" altLang="en-US" sz="2800">
              <a:solidFill>
                <a:srgbClr val="0000FF"/>
              </a:solidFill>
              <a:latin typeface="+mn-ea"/>
              <a:ea typeface="+mn-ea"/>
            </a:endParaRPr>
          </a:p>
        </p:txBody>
      </p:sp>
      <p:sp>
        <p:nvSpPr>
          <p:cNvPr id="27"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mn-ea"/>
              </a:rPr>
              <a:t>C</a:t>
            </a:r>
            <a:r>
              <a:rPr kumimoji="1" lang="zh-CN" altLang="en-US" sz="2000" b="1" dirty="0">
                <a:solidFill>
                  <a:srgbClr val="3333CC"/>
                </a:solidFill>
                <a:latin typeface="+mn-ea"/>
              </a:rPr>
              <a:t>语言程序设计                                                            </a:t>
            </a:r>
            <a:r>
              <a:rPr kumimoji="1" lang="zh-CN" altLang="en-US" b="1" dirty="0">
                <a:solidFill>
                  <a:srgbClr val="3333CC"/>
                </a:solidFill>
                <a:latin typeface="+mn-ea"/>
              </a:rPr>
              <a:t>第</a:t>
            </a:r>
            <a:r>
              <a:rPr kumimoji="1" lang="en-US" altLang="zh-CN" b="1" dirty="0">
                <a:solidFill>
                  <a:srgbClr val="3333CC"/>
                </a:solidFill>
                <a:latin typeface="+mn-ea"/>
              </a:rPr>
              <a:t>7</a:t>
            </a:r>
            <a:r>
              <a:rPr kumimoji="1" lang="zh-CN" altLang="en-US" b="1" dirty="0">
                <a:solidFill>
                  <a:srgbClr val="3333CC"/>
                </a:solidFill>
                <a:latin typeface="+mn-ea"/>
              </a:rPr>
              <a:t>章  用函数实现模块化程序设计</a:t>
            </a:r>
          </a:p>
        </p:txBody>
      </p:sp>
    </p:spTree>
    <p:extLst>
      <p:ext uri="{BB962C8B-B14F-4D97-AF65-F5344CB8AC3E}">
        <p14:creationId xmlns:p14="http://schemas.microsoft.com/office/powerpoint/2010/main" val="2693074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2" name="Rectangle 4"/>
          <p:cNvSpPr>
            <a:spLocks noChangeArrowheads="1"/>
          </p:cNvSpPr>
          <p:nvPr/>
        </p:nvSpPr>
        <p:spPr bwMode="auto">
          <a:xfrm>
            <a:off x="276225" y="555625"/>
            <a:ext cx="8674100" cy="600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457200" lvl="1" indent="0" eaLnBrk="1" hangingPunct="1">
              <a:spcBef>
                <a:spcPct val="20000"/>
              </a:spcBef>
              <a:buClr>
                <a:srgbClr val="339933"/>
              </a:buClr>
            </a:pPr>
            <a:r>
              <a:rPr lang="zh-CN" altLang="en-US" sz="3200" dirty="0">
                <a:solidFill>
                  <a:srgbClr val="0000CC"/>
                </a:solidFill>
                <a:latin typeface="+mn-ea"/>
                <a:ea typeface="+mn-ea"/>
              </a:rPr>
              <a:t>函数的返回值</a:t>
            </a:r>
            <a:endParaRPr lang="en-US" altLang="zh-CN" sz="3200" dirty="0">
              <a:solidFill>
                <a:srgbClr val="0000CC"/>
              </a:solidFill>
              <a:latin typeface="+mn-ea"/>
              <a:ea typeface="+mn-ea"/>
            </a:endParaRPr>
          </a:p>
          <a:p>
            <a:pPr marL="457200" lvl="1" indent="0" eaLnBrk="1" hangingPunct="1">
              <a:spcBef>
                <a:spcPct val="20000"/>
              </a:spcBef>
              <a:buClr>
                <a:srgbClr val="339933"/>
              </a:buClr>
            </a:pPr>
            <a:endParaRPr lang="zh-CN" altLang="en-US" sz="3200" dirty="0">
              <a:solidFill>
                <a:srgbClr val="0000CC"/>
              </a:solidFill>
              <a:latin typeface="+mn-ea"/>
              <a:ea typeface="+mn-ea"/>
            </a:endParaRPr>
          </a:p>
          <a:p>
            <a:pPr marL="1371600" lvl="2" indent="-457200" eaLnBrk="1" hangingPunct="1">
              <a:lnSpc>
                <a:spcPct val="150000"/>
              </a:lnSpc>
              <a:spcBef>
                <a:spcPct val="20000"/>
              </a:spcBef>
              <a:buClr>
                <a:srgbClr val="FF3300"/>
              </a:buClr>
              <a:buFont typeface="Wingdings" panose="05000000000000000000" pitchFamily="2" charset="2"/>
              <a:buChar char="p"/>
            </a:pPr>
            <a:r>
              <a:rPr lang="zh-CN" altLang="en-US" sz="3200" dirty="0">
                <a:solidFill>
                  <a:schemeClr val="tx1"/>
                </a:solidFill>
                <a:latin typeface="+mn-ea"/>
                <a:ea typeface="+mn-ea"/>
              </a:rPr>
              <a:t>返回语句形式：</a:t>
            </a:r>
          </a:p>
          <a:p>
            <a:pPr lvl="2" eaLnBrk="1" hangingPunct="1">
              <a:lnSpc>
                <a:spcPct val="150000"/>
              </a:lnSpc>
              <a:spcBef>
                <a:spcPct val="20000"/>
              </a:spcBef>
              <a:buClr>
                <a:srgbClr val="FF3300"/>
              </a:buClr>
              <a:buFont typeface="Wingdings" panose="05000000000000000000" pitchFamily="2" charset="2"/>
              <a:buNone/>
            </a:pPr>
            <a:r>
              <a:rPr lang="zh-CN" altLang="en-US" sz="3200" dirty="0">
                <a:solidFill>
                  <a:srgbClr val="0000FF"/>
                </a:solidFill>
                <a:latin typeface="+mn-ea"/>
                <a:ea typeface="+mn-ea"/>
              </a:rPr>
              <a:t>      </a:t>
            </a:r>
            <a:r>
              <a:rPr lang="en-US" altLang="zh-CN" sz="3200" dirty="0">
                <a:solidFill>
                  <a:srgbClr val="0000FF"/>
                </a:solidFill>
                <a:latin typeface="+mn-ea"/>
                <a:ea typeface="+mn-ea"/>
              </a:rPr>
              <a:t>return(</a:t>
            </a:r>
            <a:r>
              <a:rPr lang="zh-CN" altLang="zh-CN" sz="3200" dirty="0">
                <a:solidFill>
                  <a:srgbClr val="0000FF"/>
                </a:solidFill>
                <a:latin typeface="+mn-ea"/>
                <a:ea typeface="+mn-ea"/>
              </a:rPr>
              <a:t>表达式)；</a:t>
            </a:r>
            <a:r>
              <a:rPr lang="zh-CN" altLang="zh-CN" sz="3200" dirty="0">
                <a:solidFill>
                  <a:schemeClr val="tx1"/>
                </a:solidFill>
                <a:latin typeface="+mn-ea"/>
                <a:ea typeface="+mn-ea"/>
              </a:rPr>
              <a:t>或</a:t>
            </a:r>
            <a:r>
              <a:rPr lang="zh-CN" altLang="zh-CN" sz="3200" dirty="0">
                <a:solidFill>
                  <a:srgbClr val="0000FF"/>
                </a:solidFill>
                <a:latin typeface="+mn-ea"/>
                <a:ea typeface="+mn-ea"/>
              </a:rPr>
              <a:t> </a:t>
            </a:r>
            <a:r>
              <a:rPr lang="en-US" altLang="zh-CN" sz="3200" dirty="0">
                <a:solidFill>
                  <a:srgbClr val="0000FF"/>
                </a:solidFill>
                <a:latin typeface="+mn-ea"/>
                <a:ea typeface="+mn-ea"/>
              </a:rPr>
              <a:t>return   </a:t>
            </a:r>
            <a:r>
              <a:rPr lang="zh-CN" altLang="zh-CN" sz="3200" dirty="0">
                <a:solidFill>
                  <a:srgbClr val="0000FF"/>
                </a:solidFill>
                <a:latin typeface="+mn-ea"/>
                <a:ea typeface="+mn-ea"/>
              </a:rPr>
              <a:t>表达式;</a:t>
            </a:r>
            <a:r>
              <a:rPr lang="en-US" altLang="zh-CN" sz="3200" dirty="0">
                <a:solidFill>
                  <a:srgbClr val="0000FF"/>
                </a:solidFill>
                <a:latin typeface="+mn-ea"/>
                <a:ea typeface="+mn-ea"/>
              </a:rPr>
              <a:t> </a:t>
            </a:r>
            <a:endParaRPr lang="zh-CN" altLang="zh-CN" sz="3200" dirty="0">
              <a:solidFill>
                <a:srgbClr val="0000FF"/>
              </a:solidFill>
              <a:latin typeface="+mn-ea"/>
              <a:ea typeface="+mn-ea"/>
            </a:endParaRPr>
          </a:p>
          <a:p>
            <a:pPr marL="1371600" lvl="2" indent="-457200" eaLnBrk="1" hangingPunct="1">
              <a:lnSpc>
                <a:spcPct val="150000"/>
              </a:lnSpc>
              <a:spcBef>
                <a:spcPct val="20000"/>
              </a:spcBef>
              <a:buClr>
                <a:srgbClr val="FF3300"/>
              </a:buClr>
              <a:buFont typeface="Wingdings" panose="05000000000000000000" pitchFamily="2" charset="2"/>
              <a:buChar char="p"/>
            </a:pPr>
            <a:r>
              <a:rPr lang="zh-CN" altLang="zh-CN" sz="3200" dirty="0">
                <a:solidFill>
                  <a:schemeClr val="tx1"/>
                </a:solidFill>
                <a:latin typeface="+mn-ea"/>
                <a:ea typeface="+mn-ea"/>
              </a:rPr>
              <a:t>功能：使程序控制从被调用函数返回到调用函数中，同时把返值带给调用函数</a:t>
            </a:r>
          </a:p>
        </p:txBody>
      </p:sp>
      <p:sp>
        <p:nvSpPr>
          <p:cNvPr id="8"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mn-ea"/>
              </a:rPr>
              <a:t>C</a:t>
            </a:r>
            <a:r>
              <a:rPr kumimoji="1" lang="zh-CN" altLang="en-US" sz="2000" b="1" dirty="0">
                <a:solidFill>
                  <a:srgbClr val="3333CC"/>
                </a:solidFill>
                <a:latin typeface="+mn-ea"/>
              </a:rPr>
              <a:t>语言程序设计                                                            </a:t>
            </a:r>
            <a:r>
              <a:rPr kumimoji="1" lang="zh-CN" altLang="en-US" b="1" dirty="0">
                <a:solidFill>
                  <a:srgbClr val="3333CC"/>
                </a:solidFill>
                <a:latin typeface="+mn-ea"/>
              </a:rPr>
              <a:t>第</a:t>
            </a:r>
            <a:r>
              <a:rPr kumimoji="1" lang="en-US" altLang="zh-CN" b="1" dirty="0">
                <a:solidFill>
                  <a:srgbClr val="3333CC"/>
                </a:solidFill>
                <a:latin typeface="+mn-ea"/>
              </a:rPr>
              <a:t>7</a:t>
            </a:r>
            <a:r>
              <a:rPr kumimoji="1" lang="zh-CN" altLang="en-US" b="1" dirty="0">
                <a:solidFill>
                  <a:srgbClr val="3333CC"/>
                </a:solidFill>
                <a:latin typeface="+mn-ea"/>
              </a:rPr>
              <a:t>章  用函数实现模块化程序设计</a:t>
            </a:r>
          </a:p>
        </p:txBody>
      </p:sp>
    </p:spTree>
    <p:extLst>
      <p:ext uri="{BB962C8B-B14F-4D97-AF65-F5344CB8AC3E}">
        <p14:creationId xmlns:p14="http://schemas.microsoft.com/office/powerpoint/2010/main" val="1465170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3"/>
          <p:cNvSpPr>
            <a:spLocks noGrp="1" noChangeArrowheads="1"/>
          </p:cNvSpPr>
          <p:nvPr>
            <p:ph type="body" idx="4294967295"/>
          </p:nvPr>
        </p:nvSpPr>
        <p:spPr>
          <a:xfrm>
            <a:off x="-180528" y="692696"/>
            <a:ext cx="9036496" cy="5228818"/>
          </a:xfrm>
        </p:spPr>
        <p:txBody>
          <a:bodyPr>
            <a:normAutofit fontScale="25000" lnSpcReduction="20000"/>
          </a:bodyPr>
          <a:lstStyle/>
          <a:p>
            <a:pPr lvl="3" eaLnBrk="1" hangingPunct="1">
              <a:lnSpc>
                <a:spcPct val="130000"/>
              </a:lnSpc>
              <a:buClr>
                <a:srgbClr val="FF0000"/>
              </a:buClr>
              <a:buSzPct val="100000"/>
            </a:pPr>
            <a:r>
              <a:rPr lang="zh-CN" altLang="en-US" sz="9600" dirty="0"/>
              <a:t>函数的返回值，必须用 </a:t>
            </a:r>
            <a:r>
              <a:rPr lang="en-US" altLang="zh-CN" sz="9600" dirty="0"/>
              <a:t>return </a:t>
            </a:r>
            <a:r>
              <a:rPr lang="zh-CN" altLang="en-US" sz="9600" dirty="0"/>
              <a:t>语句带回。</a:t>
            </a:r>
          </a:p>
          <a:p>
            <a:pPr lvl="3" eaLnBrk="1" hangingPunct="1">
              <a:lnSpc>
                <a:spcPct val="130000"/>
              </a:lnSpc>
              <a:buClr>
                <a:srgbClr val="FF0000"/>
              </a:buClr>
              <a:buSzPct val="100000"/>
            </a:pPr>
            <a:r>
              <a:rPr lang="en-US" altLang="zh-CN" sz="9600" dirty="0"/>
              <a:t>return </a:t>
            </a:r>
            <a:r>
              <a:rPr lang="zh-CN" altLang="en-US" sz="9600" dirty="0"/>
              <a:t>语句只能把</a:t>
            </a:r>
            <a:r>
              <a:rPr lang="zh-CN" altLang="en-US" sz="9600" dirty="0">
                <a:solidFill>
                  <a:srgbClr val="0000CC"/>
                </a:solidFill>
              </a:rPr>
              <a:t>一个</a:t>
            </a:r>
            <a:r>
              <a:rPr lang="zh-CN" altLang="en-US" sz="9600" dirty="0"/>
              <a:t>返值传递给调用函数。</a:t>
            </a:r>
          </a:p>
          <a:p>
            <a:pPr lvl="3" eaLnBrk="1" hangingPunct="1">
              <a:lnSpc>
                <a:spcPct val="130000"/>
              </a:lnSpc>
              <a:buClr>
                <a:srgbClr val="FF0000"/>
              </a:buClr>
              <a:buSzPct val="100000"/>
            </a:pPr>
            <a:r>
              <a:rPr lang="zh-CN" altLang="zh-CN" sz="9600" dirty="0"/>
              <a:t>函数中可有多个</a:t>
            </a:r>
            <a:r>
              <a:rPr lang="en-US" altLang="zh-CN" sz="9600" dirty="0"/>
              <a:t>return</a:t>
            </a:r>
            <a:r>
              <a:rPr lang="zh-CN" altLang="zh-CN" sz="9600" dirty="0"/>
              <a:t>语句，</a:t>
            </a:r>
            <a:r>
              <a:rPr kumimoji="0" lang="zh-CN" altLang="en-US" sz="9600" dirty="0"/>
              <a:t>执行哪一个由程序执行情况来定。 </a:t>
            </a:r>
          </a:p>
          <a:p>
            <a:pPr lvl="1">
              <a:lnSpc>
                <a:spcPct val="130000"/>
              </a:lnSpc>
              <a:spcBef>
                <a:spcPct val="0"/>
              </a:spcBef>
              <a:buClrTx/>
              <a:buFont typeface="Times New Roman" panose="02020603050405020304" pitchFamily="18" charset="0"/>
              <a:buNone/>
            </a:pPr>
            <a:r>
              <a:rPr kumimoji="0" lang="zh-CN" altLang="en-US" sz="9600" dirty="0">
                <a:solidFill>
                  <a:srgbClr val="FF0000"/>
                </a:solidFill>
                <a:ea typeface="宋体" panose="02010600030101010101" pitchFamily="2" charset="-122"/>
              </a:rPr>
              <a:t>                                  </a:t>
            </a:r>
            <a:r>
              <a:rPr kumimoji="0" lang="en-US" altLang="zh-CN" sz="9600" dirty="0">
                <a:solidFill>
                  <a:srgbClr val="FF0000"/>
                </a:solidFill>
                <a:ea typeface="宋体" panose="02010600030101010101" pitchFamily="2" charset="-122"/>
              </a:rPr>
              <a:t>if(a&gt;b)   return(a); </a:t>
            </a:r>
            <a:endParaRPr kumimoji="0" lang="en-US" altLang="zh-CN" sz="9600" b="0" dirty="0">
              <a:ea typeface="宋体" panose="02010600030101010101" pitchFamily="2" charset="-122"/>
            </a:endParaRPr>
          </a:p>
          <a:p>
            <a:pPr lvl="1">
              <a:lnSpc>
                <a:spcPct val="130000"/>
              </a:lnSpc>
              <a:spcBef>
                <a:spcPct val="0"/>
              </a:spcBef>
              <a:buClrTx/>
              <a:buFont typeface="Times New Roman" panose="02020603050405020304" pitchFamily="18" charset="0"/>
              <a:buNone/>
            </a:pPr>
            <a:r>
              <a:rPr kumimoji="0" lang="en-US" altLang="zh-CN" sz="9600" dirty="0">
                <a:solidFill>
                  <a:srgbClr val="FF0000"/>
                </a:solidFill>
                <a:ea typeface="宋体" panose="02010600030101010101" pitchFamily="2" charset="-122"/>
              </a:rPr>
              <a:t>                                  else        return(b); </a:t>
            </a:r>
            <a:endParaRPr kumimoji="0" lang="en-US" altLang="zh-CN" sz="9600" b="0" dirty="0">
              <a:ea typeface="宋体" panose="02010600030101010101" pitchFamily="2" charset="-122"/>
            </a:endParaRPr>
          </a:p>
          <a:p>
            <a:pPr lvl="3" eaLnBrk="1" hangingPunct="1">
              <a:lnSpc>
                <a:spcPct val="130000"/>
              </a:lnSpc>
              <a:buClr>
                <a:srgbClr val="FF0000"/>
              </a:buClr>
              <a:buSzPct val="100000"/>
            </a:pPr>
            <a:r>
              <a:rPr kumimoji="0" lang="en-US" altLang="zh-CN" sz="9600" dirty="0"/>
              <a:t>return </a:t>
            </a:r>
            <a:r>
              <a:rPr kumimoji="0" lang="zh-CN" altLang="en-US" sz="9600" dirty="0"/>
              <a:t>后的值可以是一个表达式，如：</a:t>
            </a:r>
            <a:r>
              <a:rPr kumimoji="0" lang="en-US" altLang="zh-CN" sz="9600" dirty="0">
                <a:solidFill>
                  <a:srgbClr val="FF3300"/>
                </a:solidFill>
              </a:rPr>
              <a:t>return(x &gt; y ?  x :  y);</a:t>
            </a:r>
          </a:p>
          <a:p>
            <a:pPr lvl="3" eaLnBrk="1" hangingPunct="1">
              <a:lnSpc>
                <a:spcPct val="130000"/>
              </a:lnSpc>
              <a:buClr>
                <a:srgbClr val="FF0000"/>
              </a:buClr>
              <a:buSzPct val="100000"/>
            </a:pPr>
            <a:r>
              <a:rPr lang="zh-CN" altLang="en-US" sz="9600" dirty="0"/>
              <a:t>返回值的类型为定义的函数类型，不指定的按整型处理。</a:t>
            </a:r>
          </a:p>
          <a:p>
            <a:pPr lvl="4">
              <a:lnSpc>
                <a:spcPct val="130000"/>
              </a:lnSpc>
              <a:spcBef>
                <a:spcPct val="0"/>
              </a:spcBef>
              <a:buClrTx/>
              <a:buFont typeface="Times New Roman" panose="02020603050405020304" pitchFamily="18" charset="0"/>
              <a:buNone/>
            </a:pPr>
            <a:r>
              <a:rPr kumimoji="0" lang="zh-CN" altLang="en-US" sz="9600" dirty="0"/>
              <a:t>如：      </a:t>
            </a:r>
            <a:r>
              <a:rPr kumimoji="0" lang="en-US" altLang="zh-CN" sz="9600" dirty="0" err="1"/>
              <a:t>int</a:t>
            </a:r>
            <a:r>
              <a:rPr kumimoji="0" lang="en-US" altLang="zh-CN" sz="9600" dirty="0"/>
              <a:t>   max(</a:t>
            </a:r>
            <a:r>
              <a:rPr kumimoji="0" lang="en-US" altLang="zh-CN" sz="9600" dirty="0" err="1"/>
              <a:t>int</a:t>
            </a:r>
            <a:r>
              <a:rPr kumimoji="0" lang="en-US" altLang="zh-CN" sz="9600" dirty="0"/>
              <a:t> x, </a:t>
            </a:r>
            <a:r>
              <a:rPr kumimoji="0" lang="en-US" altLang="zh-CN" sz="9600" dirty="0" err="1"/>
              <a:t>int</a:t>
            </a:r>
            <a:r>
              <a:rPr kumimoji="0" lang="en-US" altLang="zh-CN" sz="9600" dirty="0"/>
              <a:t> y) </a:t>
            </a:r>
            <a:endParaRPr kumimoji="0" lang="en-US" altLang="zh-CN" sz="9600" b="0" dirty="0"/>
          </a:p>
          <a:p>
            <a:pPr lvl="4">
              <a:lnSpc>
                <a:spcPct val="130000"/>
              </a:lnSpc>
              <a:spcBef>
                <a:spcPct val="0"/>
              </a:spcBef>
              <a:buClrTx/>
              <a:buFont typeface="Times New Roman" panose="02020603050405020304" pitchFamily="18" charset="0"/>
              <a:buNone/>
            </a:pPr>
            <a:r>
              <a:rPr kumimoji="0" lang="en-US" altLang="zh-CN" sz="9600" dirty="0"/>
              <a:t>              float  min(float </a:t>
            </a:r>
            <a:r>
              <a:rPr kumimoji="0" lang="en-US" altLang="zh-CN" sz="9600" dirty="0" err="1"/>
              <a:t>a,float</a:t>
            </a:r>
            <a:r>
              <a:rPr kumimoji="0" lang="en-US" altLang="zh-CN" sz="9600" dirty="0"/>
              <a:t> b) </a:t>
            </a:r>
            <a:endParaRPr kumimoji="0" lang="en-US" altLang="zh-CN" sz="9600" b="0" dirty="0"/>
          </a:p>
          <a:p>
            <a:pPr lvl="4">
              <a:lnSpc>
                <a:spcPct val="130000"/>
              </a:lnSpc>
              <a:spcBef>
                <a:spcPct val="0"/>
              </a:spcBef>
              <a:buClrTx/>
              <a:buFont typeface="Times New Roman" panose="02020603050405020304" pitchFamily="18" charset="0"/>
              <a:buNone/>
            </a:pPr>
            <a:r>
              <a:rPr kumimoji="0" lang="en-US" altLang="zh-CN" sz="9600" dirty="0"/>
              <a:t>              double  </a:t>
            </a:r>
            <a:r>
              <a:rPr kumimoji="0" lang="en-US" altLang="zh-CN" sz="9600" dirty="0" err="1"/>
              <a:t>abc</a:t>
            </a:r>
            <a:r>
              <a:rPr kumimoji="0" lang="en-US" altLang="zh-CN" sz="9600" dirty="0"/>
              <a:t>(float d1,float d2)</a:t>
            </a:r>
          </a:p>
          <a:p>
            <a:pPr eaLnBrk="1" hangingPunct="1">
              <a:lnSpc>
                <a:spcPct val="90000"/>
              </a:lnSpc>
            </a:pPr>
            <a:endParaRPr lang="en-US" altLang="zh-CN" sz="2400" dirty="0"/>
          </a:p>
        </p:txBody>
      </p:sp>
      <p:sp>
        <p:nvSpPr>
          <p:cNvPr id="3"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436168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0" name="Rectangle 4"/>
          <p:cNvSpPr>
            <a:spLocks noChangeArrowheads="1"/>
          </p:cNvSpPr>
          <p:nvPr/>
        </p:nvSpPr>
        <p:spPr bwMode="auto">
          <a:xfrm>
            <a:off x="838324" y="468372"/>
            <a:ext cx="7759700"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342900" lvl="3" indent="-342900" eaLnBrk="1" hangingPunct="1">
              <a:spcBef>
                <a:spcPct val="20000"/>
              </a:spcBef>
              <a:buClr>
                <a:srgbClr val="FF0000"/>
              </a:buClr>
              <a:buFont typeface="Wingdings" panose="05000000000000000000" pitchFamily="2" charset="2"/>
              <a:buChar char="p"/>
            </a:pPr>
            <a:r>
              <a:rPr lang="zh-CN" altLang="en-US" sz="2400" dirty="0">
                <a:solidFill>
                  <a:schemeClr val="tx1"/>
                </a:solidFill>
                <a:latin typeface="+mn-ea"/>
                <a:ea typeface="+mn-ea"/>
              </a:rPr>
              <a:t>若 </a:t>
            </a:r>
            <a:r>
              <a:rPr lang="en-US" altLang="zh-CN" sz="2400" dirty="0">
                <a:solidFill>
                  <a:schemeClr val="tx1"/>
                </a:solidFill>
                <a:latin typeface="+mn-ea"/>
                <a:ea typeface="+mn-ea"/>
              </a:rPr>
              <a:t>return </a:t>
            </a:r>
            <a:r>
              <a:rPr lang="zh-CN" altLang="en-US" sz="2400" dirty="0">
                <a:solidFill>
                  <a:schemeClr val="tx1"/>
                </a:solidFill>
                <a:latin typeface="+mn-ea"/>
                <a:ea typeface="+mn-ea"/>
              </a:rPr>
              <a:t>语句中表达式类型与函数类型不一致，则转换为函数类型。</a:t>
            </a:r>
          </a:p>
          <a:p>
            <a:pPr marL="342900" lvl="3" indent="-342900" eaLnBrk="1" hangingPunct="1">
              <a:spcBef>
                <a:spcPct val="20000"/>
              </a:spcBef>
              <a:buClr>
                <a:srgbClr val="FF0000"/>
              </a:buClr>
              <a:buFont typeface="Wingdings" panose="05000000000000000000" pitchFamily="2" charset="2"/>
              <a:buChar char="p"/>
            </a:pPr>
            <a:r>
              <a:rPr lang="zh-CN" altLang="zh-CN" sz="2400" dirty="0">
                <a:solidFill>
                  <a:schemeClr val="tx1"/>
                </a:solidFill>
                <a:latin typeface="+mn-ea"/>
                <a:ea typeface="+mn-ea"/>
              </a:rPr>
              <a:t>若无</a:t>
            </a:r>
            <a:r>
              <a:rPr lang="en-US" altLang="zh-CN" sz="2400" dirty="0">
                <a:solidFill>
                  <a:schemeClr val="tx1"/>
                </a:solidFill>
                <a:latin typeface="+mn-ea"/>
                <a:ea typeface="+mn-ea"/>
              </a:rPr>
              <a:t>return</a:t>
            </a:r>
            <a:r>
              <a:rPr lang="zh-CN" altLang="zh-CN" sz="2400" dirty="0">
                <a:solidFill>
                  <a:schemeClr val="tx1"/>
                </a:solidFill>
                <a:latin typeface="+mn-ea"/>
                <a:ea typeface="+mn-ea"/>
              </a:rPr>
              <a:t>语句，遇</a:t>
            </a:r>
            <a:r>
              <a:rPr lang="zh-CN" altLang="zh-CN" sz="2400" dirty="0">
                <a:solidFill>
                  <a:srgbClr val="FF3300"/>
                </a:solidFill>
                <a:latin typeface="+mn-ea"/>
                <a:ea typeface="+mn-ea"/>
              </a:rPr>
              <a:t>}</a:t>
            </a:r>
            <a:r>
              <a:rPr lang="zh-CN" altLang="zh-CN" sz="2400" dirty="0">
                <a:solidFill>
                  <a:schemeClr val="tx1"/>
                </a:solidFill>
                <a:latin typeface="+mn-ea"/>
                <a:ea typeface="+mn-ea"/>
              </a:rPr>
              <a:t>时，自动返回调用函数。</a:t>
            </a:r>
            <a:r>
              <a:rPr kumimoji="0" lang="zh-CN" altLang="en-US" sz="2400" dirty="0">
                <a:solidFill>
                  <a:srgbClr val="FF3300"/>
                </a:solidFill>
                <a:latin typeface="+mn-ea"/>
                <a:ea typeface="+mn-ea"/>
              </a:rPr>
              <a:t>可能返回一个不确定或无用的值 。</a:t>
            </a:r>
          </a:p>
          <a:p>
            <a:pPr marL="342900" lvl="3" indent="-342900" eaLnBrk="1" hangingPunct="1">
              <a:spcBef>
                <a:spcPct val="20000"/>
              </a:spcBef>
              <a:buClr>
                <a:srgbClr val="FF0000"/>
              </a:buClr>
              <a:buFont typeface="Wingdings" panose="05000000000000000000" pitchFamily="2" charset="2"/>
              <a:buChar char="p"/>
            </a:pPr>
            <a:r>
              <a:rPr lang="zh-CN" altLang="en-US" sz="2400" dirty="0">
                <a:solidFill>
                  <a:schemeClr val="tx1"/>
                </a:solidFill>
                <a:latin typeface="+mn-ea"/>
                <a:ea typeface="+mn-ea"/>
              </a:rPr>
              <a:t>无返回值的函数，定义为 </a:t>
            </a:r>
            <a:r>
              <a:rPr lang="en-US" altLang="zh-CN" sz="2400" dirty="0">
                <a:solidFill>
                  <a:schemeClr val="tx1"/>
                </a:solidFill>
                <a:latin typeface="+mn-ea"/>
                <a:ea typeface="+mn-ea"/>
              </a:rPr>
              <a:t>void </a:t>
            </a:r>
            <a:r>
              <a:rPr lang="zh-CN" altLang="en-US" sz="2400" dirty="0">
                <a:solidFill>
                  <a:schemeClr val="tx1"/>
                </a:solidFill>
                <a:latin typeface="+mn-ea"/>
                <a:ea typeface="+mn-ea"/>
              </a:rPr>
              <a:t>类型。</a:t>
            </a:r>
          </a:p>
        </p:txBody>
      </p:sp>
      <p:sp>
        <p:nvSpPr>
          <p:cNvPr id="579593" name="Rectangle 9"/>
          <p:cNvSpPr>
            <a:spLocks noChangeArrowheads="1"/>
          </p:cNvSpPr>
          <p:nvPr/>
        </p:nvSpPr>
        <p:spPr bwMode="auto">
          <a:xfrm>
            <a:off x="1216149" y="3067372"/>
            <a:ext cx="3502025" cy="3051175"/>
          </a:xfrm>
          <a:prstGeom prst="rect">
            <a:avLst/>
          </a:prstGeom>
          <a:solidFill>
            <a:schemeClr val="accent2">
              <a:lumMod val="20000"/>
              <a:lumOff val="80000"/>
            </a:schemeClr>
          </a:solidFill>
          <a:ln w="38100">
            <a:solidFill>
              <a:srgbClr val="0000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printstar</a:t>
            </a:r>
            <a:r>
              <a:rPr lang="en-US" altLang="zh-CN" sz="2400" dirty="0">
                <a:solidFill>
                  <a:schemeClr val="tx1"/>
                </a:solidFill>
                <a:ea typeface="宋体" panose="02010600030101010101" pitchFamily="2" charset="-122"/>
              </a:rPr>
              <a:t>()</a:t>
            </a:r>
          </a:p>
          <a:p>
            <a:pPr>
              <a:spcBef>
                <a:spcPct val="0"/>
              </a:spcBef>
            </a:pP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printf</a:t>
            </a:r>
            <a:r>
              <a:rPr lang="en-US" altLang="zh-CN" sz="2400" dirty="0">
                <a:solidFill>
                  <a:schemeClr val="tx1"/>
                </a:solidFill>
                <a:ea typeface="宋体" panose="02010600030101010101" pitchFamily="2" charset="-122"/>
              </a:rPr>
              <a:t>("**********");</a:t>
            </a:r>
          </a:p>
          <a:p>
            <a:pPr>
              <a:spcBef>
                <a:spcPct val="0"/>
              </a:spcBef>
            </a:pPr>
            <a:r>
              <a:rPr lang="en-US" altLang="zh-CN" sz="2400" dirty="0">
                <a:solidFill>
                  <a:schemeClr val="tx1"/>
                </a:solidFill>
                <a:ea typeface="宋体" panose="02010600030101010101" pitchFamily="2" charset="-122"/>
              </a:rPr>
              <a:t>}</a:t>
            </a:r>
          </a:p>
          <a:p>
            <a:pPr>
              <a:spcBef>
                <a:spcPct val="0"/>
              </a:spcBef>
            </a:pPr>
            <a:r>
              <a:rPr lang="en-US" altLang="zh-CN" sz="2400" dirty="0">
                <a:solidFill>
                  <a:schemeClr val="tx1"/>
                </a:solidFill>
                <a:ea typeface="宋体" panose="02010600030101010101" pitchFamily="2" charset="-122"/>
              </a:rPr>
              <a:t>main()</a:t>
            </a:r>
          </a:p>
          <a:p>
            <a:pPr>
              <a:spcBef>
                <a:spcPct val="0"/>
              </a:spcBef>
            </a:pP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int</a:t>
            </a:r>
            <a:r>
              <a:rPr lang="en-US" altLang="zh-CN" sz="2400" dirty="0">
                <a:solidFill>
                  <a:schemeClr val="tx1"/>
                </a:solidFill>
                <a:ea typeface="宋体" panose="02010600030101010101" pitchFamily="2" charset="-122"/>
              </a:rPr>
              <a:t> a;</a:t>
            </a:r>
          </a:p>
          <a:p>
            <a:pPr>
              <a:spcBef>
                <a:spcPct val="0"/>
              </a:spcBef>
            </a:pPr>
            <a:r>
              <a:rPr lang="en-US" altLang="zh-CN" sz="2400" dirty="0">
                <a:solidFill>
                  <a:schemeClr val="tx1"/>
                </a:solidFill>
                <a:ea typeface="宋体" panose="02010600030101010101" pitchFamily="2" charset="-122"/>
              </a:rPr>
              <a:t>    a=</a:t>
            </a:r>
            <a:r>
              <a:rPr lang="en-US" altLang="zh-CN" sz="2400" dirty="0" err="1">
                <a:solidFill>
                  <a:schemeClr val="tx1"/>
                </a:solidFill>
                <a:ea typeface="宋体" panose="02010600030101010101" pitchFamily="2" charset="-122"/>
              </a:rPr>
              <a:t>printstar</a:t>
            </a:r>
            <a:r>
              <a:rPr lang="en-US" altLang="zh-CN" sz="2400" dirty="0">
                <a:solidFill>
                  <a:schemeClr val="tx1"/>
                </a:solidFill>
                <a:ea typeface="宋体" panose="02010600030101010101" pitchFamily="2" charset="-122"/>
              </a:rPr>
              <a:t>();</a:t>
            </a:r>
          </a:p>
          <a:p>
            <a:pPr>
              <a:spcBef>
                <a:spcPct val="0"/>
              </a:spcBef>
            </a:pP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printf</a:t>
            </a:r>
            <a:r>
              <a:rPr lang="en-US" altLang="zh-CN" sz="2400" dirty="0">
                <a:solidFill>
                  <a:schemeClr val="tx1"/>
                </a:solidFill>
                <a:ea typeface="宋体" panose="02010600030101010101" pitchFamily="2" charset="-122"/>
              </a:rPr>
              <a:t>("%</a:t>
            </a:r>
            <a:r>
              <a:rPr lang="en-US" altLang="zh-CN" sz="2400" dirty="0" err="1">
                <a:solidFill>
                  <a:schemeClr val="tx1"/>
                </a:solidFill>
                <a:ea typeface="宋体" panose="02010600030101010101" pitchFamily="2" charset="-122"/>
              </a:rPr>
              <a:t>d",a</a:t>
            </a:r>
            <a:r>
              <a:rPr lang="en-US" altLang="zh-CN" sz="2400" dirty="0">
                <a:solidFill>
                  <a:schemeClr val="tx1"/>
                </a:solidFill>
                <a:ea typeface="宋体" panose="02010600030101010101" pitchFamily="2" charset="-122"/>
              </a:rPr>
              <a:t>);</a:t>
            </a:r>
          </a:p>
          <a:p>
            <a:pPr>
              <a:spcBef>
                <a:spcPct val="0"/>
              </a:spcBef>
            </a:pPr>
            <a:r>
              <a:rPr lang="en-US" altLang="zh-CN" sz="2400" dirty="0">
                <a:solidFill>
                  <a:schemeClr val="tx1"/>
                </a:solidFill>
                <a:ea typeface="宋体" panose="02010600030101010101" pitchFamily="2" charset="-122"/>
              </a:rPr>
              <a:t>}</a:t>
            </a:r>
          </a:p>
        </p:txBody>
      </p:sp>
      <p:sp>
        <p:nvSpPr>
          <p:cNvPr id="579594" name="Text Box 10"/>
          <p:cNvSpPr txBox="1">
            <a:spLocks noChangeArrowheads="1"/>
          </p:cNvSpPr>
          <p:nvPr/>
        </p:nvSpPr>
        <p:spPr bwMode="auto">
          <a:xfrm>
            <a:off x="1814513" y="2514600"/>
            <a:ext cx="5486400"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a:solidFill>
                  <a:schemeClr val="tx1"/>
                </a:solidFill>
                <a:latin typeface="+mn-ea"/>
                <a:ea typeface="+mn-ea"/>
              </a:rPr>
              <a:t>例：</a:t>
            </a:r>
            <a:r>
              <a:rPr lang="zh-CN" altLang="zh-CN" sz="2400">
                <a:solidFill>
                  <a:schemeClr val="tx1"/>
                </a:solidFill>
                <a:latin typeface="+mn-ea"/>
                <a:ea typeface="+mn-ea"/>
              </a:rPr>
              <a:t>无</a:t>
            </a:r>
            <a:r>
              <a:rPr lang="en-US" altLang="zh-CN" sz="2400">
                <a:solidFill>
                  <a:schemeClr val="tx1"/>
                </a:solidFill>
                <a:latin typeface="+mn-ea"/>
                <a:ea typeface="+mn-ea"/>
              </a:rPr>
              <a:t>return</a:t>
            </a:r>
            <a:r>
              <a:rPr lang="zh-CN" altLang="zh-CN" sz="2400">
                <a:solidFill>
                  <a:schemeClr val="tx1"/>
                </a:solidFill>
                <a:latin typeface="+mn-ea"/>
                <a:ea typeface="+mn-ea"/>
              </a:rPr>
              <a:t>语句，</a:t>
            </a:r>
            <a:r>
              <a:rPr lang="zh-CN" altLang="en-US" sz="2400">
                <a:solidFill>
                  <a:schemeClr val="tx1"/>
                </a:solidFill>
                <a:latin typeface="+mn-ea"/>
                <a:ea typeface="+mn-ea"/>
              </a:rPr>
              <a:t>函数带回不确定值</a:t>
            </a:r>
          </a:p>
        </p:txBody>
      </p:sp>
      <p:sp>
        <p:nvSpPr>
          <p:cNvPr id="579595" name="Text Box 11"/>
          <p:cNvSpPr txBox="1">
            <a:spLocks noChangeArrowheads="1"/>
          </p:cNvSpPr>
          <p:nvPr/>
        </p:nvSpPr>
        <p:spPr bwMode="auto">
          <a:xfrm>
            <a:off x="2267744" y="6214118"/>
            <a:ext cx="1204913" cy="396875"/>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000" dirty="0">
                <a:solidFill>
                  <a:schemeClr val="tx1"/>
                </a:solidFill>
                <a:latin typeface="+mn-ea"/>
                <a:ea typeface="+mn-ea"/>
              </a:rPr>
              <a:t>输出：</a:t>
            </a:r>
            <a:r>
              <a:rPr lang="en-US" altLang="zh-CN" sz="2000" dirty="0">
                <a:solidFill>
                  <a:schemeClr val="tx1"/>
                </a:solidFill>
                <a:latin typeface="+mn-ea"/>
                <a:ea typeface="+mn-ea"/>
              </a:rPr>
              <a:t>10</a:t>
            </a:r>
          </a:p>
        </p:txBody>
      </p:sp>
      <p:sp>
        <p:nvSpPr>
          <p:cNvPr id="579596" name="Rectangle 12"/>
          <p:cNvSpPr>
            <a:spLocks noChangeArrowheads="1"/>
          </p:cNvSpPr>
          <p:nvPr/>
        </p:nvSpPr>
        <p:spPr bwMode="auto">
          <a:xfrm>
            <a:off x="4860032" y="3067372"/>
            <a:ext cx="3502025" cy="3051175"/>
          </a:xfrm>
          <a:prstGeom prst="rect">
            <a:avLst/>
          </a:prstGeom>
          <a:solidFill>
            <a:schemeClr val="accent2">
              <a:lumMod val="20000"/>
              <a:lumOff val="80000"/>
            </a:schemeClr>
          </a:solidFill>
          <a:ln w="38100">
            <a:solidFill>
              <a:srgbClr val="0000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rgbClr val="FF3300"/>
                </a:solidFill>
                <a:ea typeface="宋体" panose="02010600030101010101" pitchFamily="2" charset="-122"/>
              </a:rPr>
              <a:t>void</a:t>
            </a: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printstar</a:t>
            </a:r>
            <a:r>
              <a:rPr lang="en-US" altLang="zh-CN" sz="2400" dirty="0">
                <a:solidFill>
                  <a:schemeClr val="tx1"/>
                </a:solidFill>
                <a:ea typeface="宋体" panose="02010600030101010101" pitchFamily="2" charset="-122"/>
              </a:rPr>
              <a:t>()</a:t>
            </a:r>
          </a:p>
          <a:p>
            <a:pPr>
              <a:spcBef>
                <a:spcPct val="0"/>
              </a:spcBef>
            </a:pP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printf</a:t>
            </a:r>
            <a:r>
              <a:rPr lang="en-US" altLang="zh-CN" sz="2400" dirty="0">
                <a:solidFill>
                  <a:schemeClr val="tx1"/>
                </a:solidFill>
                <a:ea typeface="宋体" panose="02010600030101010101" pitchFamily="2" charset="-122"/>
              </a:rPr>
              <a:t>("**********");</a:t>
            </a:r>
          </a:p>
          <a:p>
            <a:pPr>
              <a:spcBef>
                <a:spcPct val="0"/>
              </a:spcBef>
            </a:pPr>
            <a:r>
              <a:rPr lang="en-US" altLang="zh-CN" sz="2400" dirty="0">
                <a:solidFill>
                  <a:schemeClr val="tx1"/>
                </a:solidFill>
                <a:ea typeface="宋体" panose="02010600030101010101" pitchFamily="2" charset="-122"/>
              </a:rPr>
              <a:t>}</a:t>
            </a:r>
          </a:p>
          <a:p>
            <a:pPr>
              <a:spcBef>
                <a:spcPct val="0"/>
              </a:spcBef>
            </a:pPr>
            <a:r>
              <a:rPr lang="en-US" altLang="zh-CN" sz="2400" dirty="0">
                <a:solidFill>
                  <a:schemeClr val="tx1"/>
                </a:solidFill>
                <a:ea typeface="宋体" panose="02010600030101010101" pitchFamily="2" charset="-122"/>
              </a:rPr>
              <a:t>main()</a:t>
            </a:r>
          </a:p>
          <a:p>
            <a:pPr>
              <a:spcBef>
                <a:spcPct val="0"/>
              </a:spcBef>
            </a:pP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int</a:t>
            </a:r>
            <a:r>
              <a:rPr lang="en-US" altLang="zh-CN" sz="2400" dirty="0">
                <a:solidFill>
                  <a:schemeClr val="tx1"/>
                </a:solidFill>
                <a:ea typeface="宋体" panose="02010600030101010101" pitchFamily="2" charset="-122"/>
              </a:rPr>
              <a:t> a;</a:t>
            </a:r>
          </a:p>
          <a:p>
            <a:pPr>
              <a:spcBef>
                <a:spcPct val="0"/>
              </a:spcBef>
            </a:pPr>
            <a:r>
              <a:rPr lang="en-US" altLang="zh-CN" sz="2400" dirty="0">
                <a:solidFill>
                  <a:schemeClr val="tx1"/>
                </a:solidFill>
                <a:ea typeface="宋体" panose="02010600030101010101" pitchFamily="2" charset="-122"/>
              </a:rPr>
              <a:t>    a=</a:t>
            </a:r>
            <a:r>
              <a:rPr lang="en-US" altLang="zh-CN" sz="2400" dirty="0" err="1">
                <a:solidFill>
                  <a:schemeClr val="tx1"/>
                </a:solidFill>
                <a:ea typeface="宋体" panose="02010600030101010101" pitchFamily="2" charset="-122"/>
              </a:rPr>
              <a:t>printstar</a:t>
            </a:r>
            <a:r>
              <a:rPr lang="en-US" altLang="zh-CN" sz="2400" dirty="0">
                <a:solidFill>
                  <a:schemeClr val="tx1"/>
                </a:solidFill>
                <a:ea typeface="宋体" panose="02010600030101010101" pitchFamily="2" charset="-122"/>
              </a:rPr>
              <a:t>();</a:t>
            </a:r>
          </a:p>
          <a:p>
            <a:pPr>
              <a:spcBef>
                <a:spcPct val="0"/>
              </a:spcBef>
            </a:pP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printf</a:t>
            </a:r>
            <a:r>
              <a:rPr lang="en-US" altLang="zh-CN" sz="2400" dirty="0">
                <a:solidFill>
                  <a:schemeClr val="tx1"/>
                </a:solidFill>
                <a:ea typeface="宋体" panose="02010600030101010101" pitchFamily="2" charset="-122"/>
              </a:rPr>
              <a:t>("%</a:t>
            </a:r>
            <a:r>
              <a:rPr lang="en-US" altLang="zh-CN" sz="2400" dirty="0" err="1">
                <a:solidFill>
                  <a:schemeClr val="tx1"/>
                </a:solidFill>
                <a:ea typeface="宋体" panose="02010600030101010101" pitchFamily="2" charset="-122"/>
              </a:rPr>
              <a:t>d",a</a:t>
            </a:r>
            <a:r>
              <a:rPr lang="en-US" altLang="zh-CN" sz="2400" dirty="0">
                <a:solidFill>
                  <a:schemeClr val="tx1"/>
                </a:solidFill>
                <a:ea typeface="宋体" panose="02010600030101010101" pitchFamily="2" charset="-122"/>
              </a:rPr>
              <a:t>);</a:t>
            </a:r>
          </a:p>
          <a:p>
            <a:pPr>
              <a:spcBef>
                <a:spcPct val="0"/>
              </a:spcBef>
            </a:pPr>
            <a:r>
              <a:rPr lang="en-US" altLang="zh-CN" sz="2400" dirty="0">
                <a:solidFill>
                  <a:schemeClr val="tx1"/>
                </a:solidFill>
                <a:ea typeface="宋体" panose="02010600030101010101" pitchFamily="2" charset="-122"/>
              </a:rPr>
              <a:t>}</a:t>
            </a:r>
          </a:p>
        </p:txBody>
      </p:sp>
      <p:sp>
        <p:nvSpPr>
          <p:cNvPr id="579597" name="Text Box 13"/>
          <p:cNvSpPr txBox="1">
            <a:spLocks noChangeArrowheads="1"/>
          </p:cNvSpPr>
          <p:nvPr/>
        </p:nvSpPr>
        <p:spPr bwMode="auto">
          <a:xfrm>
            <a:off x="5880000" y="6214119"/>
            <a:ext cx="1462087" cy="396875"/>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000" dirty="0">
                <a:solidFill>
                  <a:srgbClr val="FF3300"/>
                </a:solidFill>
                <a:latin typeface="+mn-ea"/>
                <a:ea typeface="+mn-ea"/>
              </a:rPr>
              <a:t>编译错误！</a:t>
            </a:r>
          </a:p>
        </p:txBody>
      </p:sp>
      <p:sp>
        <p:nvSpPr>
          <p:cNvPr id="13"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mn-ea"/>
              </a:rPr>
              <a:t>C</a:t>
            </a:r>
            <a:r>
              <a:rPr kumimoji="1" lang="zh-CN" altLang="en-US" sz="2000" b="1" dirty="0">
                <a:solidFill>
                  <a:srgbClr val="3333CC"/>
                </a:solidFill>
                <a:latin typeface="+mn-ea"/>
              </a:rPr>
              <a:t>语言程序设计                                                            </a:t>
            </a:r>
            <a:r>
              <a:rPr kumimoji="1" lang="zh-CN" altLang="en-US" b="1" dirty="0">
                <a:solidFill>
                  <a:srgbClr val="3333CC"/>
                </a:solidFill>
                <a:latin typeface="+mn-ea"/>
              </a:rPr>
              <a:t>第</a:t>
            </a:r>
            <a:r>
              <a:rPr kumimoji="1" lang="en-US" altLang="zh-CN" b="1" dirty="0">
                <a:solidFill>
                  <a:srgbClr val="3333CC"/>
                </a:solidFill>
                <a:latin typeface="+mn-ea"/>
              </a:rPr>
              <a:t>7</a:t>
            </a:r>
            <a:r>
              <a:rPr kumimoji="1" lang="zh-CN" altLang="en-US" b="1" dirty="0">
                <a:solidFill>
                  <a:srgbClr val="3333CC"/>
                </a:solidFill>
                <a:latin typeface="+mn-ea"/>
              </a:rPr>
              <a:t>章  用函数实现模块化程序设计</a:t>
            </a:r>
          </a:p>
        </p:txBody>
      </p:sp>
    </p:spTree>
    <p:extLst>
      <p:ext uri="{BB962C8B-B14F-4D97-AF65-F5344CB8AC3E}">
        <p14:creationId xmlns:p14="http://schemas.microsoft.com/office/powerpoint/2010/main" val="13751192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79594"/>
                                        </p:tgtEl>
                                        <p:attrNameLst>
                                          <p:attrName>style.visibility</p:attrName>
                                        </p:attrNameLst>
                                      </p:cBhvr>
                                      <p:to>
                                        <p:strVal val="visible"/>
                                      </p:to>
                                    </p:set>
                                    <p:anim calcmode="lin" valueType="num">
                                      <p:cBhvr additive="base">
                                        <p:cTn id="7" dur="500" fill="hold"/>
                                        <p:tgtEl>
                                          <p:spTgt spid="579594"/>
                                        </p:tgtEl>
                                        <p:attrNameLst>
                                          <p:attrName>ppt_x</p:attrName>
                                        </p:attrNameLst>
                                      </p:cBhvr>
                                      <p:tavLst>
                                        <p:tav tm="0">
                                          <p:val>
                                            <p:strVal val="1+#ppt_w/2"/>
                                          </p:val>
                                        </p:tav>
                                        <p:tav tm="100000">
                                          <p:val>
                                            <p:strVal val="#ppt_x"/>
                                          </p:val>
                                        </p:tav>
                                      </p:tavLst>
                                    </p:anim>
                                    <p:anim calcmode="lin" valueType="num">
                                      <p:cBhvr additive="base">
                                        <p:cTn id="8" dur="500" fill="hold"/>
                                        <p:tgtEl>
                                          <p:spTgt spid="5795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579593"/>
                                        </p:tgtEl>
                                        <p:attrNameLst>
                                          <p:attrName>style.visibility</p:attrName>
                                        </p:attrNameLst>
                                      </p:cBhvr>
                                      <p:to>
                                        <p:strVal val="visible"/>
                                      </p:to>
                                    </p:set>
                                    <p:animEffect transition="in" filter="box(out)">
                                      <p:cBhvr>
                                        <p:cTn id="13" dur="500"/>
                                        <p:tgtEl>
                                          <p:spTgt spid="57959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579595"/>
                                        </p:tgtEl>
                                        <p:attrNameLst>
                                          <p:attrName>style.visibility</p:attrName>
                                        </p:attrNameLst>
                                      </p:cBhvr>
                                      <p:to>
                                        <p:strVal val="visible"/>
                                      </p:to>
                                    </p:set>
                                    <p:animEffect transition="in" filter="box(out)">
                                      <p:cBhvr>
                                        <p:cTn id="18" dur="500"/>
                                        <p:tgtEl>
                                          <p:spTgt spid="57959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579596"/>
                                        </p:tgtEl>
                                        <p:attrNameLst>
                                          <p:attrName>style.visibility</p:attrName>
                                        </p:attrNameLst>
                                      </p:cBhvr>
                                      <p:to>
                                        <p:strVal val="visible"/>
                                      </p:to>
                                    </p:set>
                                    <p:animEffect transition="in" filter="box(out)">
                                      <p:cBhvr>
                                        <p:cTn id="23" dur="500"/>
                                        <p:tgtEl>
                                          <p:spTgt spid="57959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579597"/>
                                        </p:tgtEl>
                                        <p:attrNameLst>
                                          <p:attrName>style.visibility</p:attrName>
                                        </p:attrNameLst>
                                      </p:cBhvr>
                                      <p:to>
                                        <p:strVal val="visible"/>
                                      </p:to>
                                    </p:set>
                                    <p:animEffect transition="in" filter="box(out)">
                                      <p:cBhvr>
                                        <p:cTn id="28" dur="500"/>
                                        <p:tgtEl>
                                          <p:spTgt spid="579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93" grpId="0" animBg="1" autoUpdateAnimBg="0"/>
      <p:bldP spid="579594" grpId="0" animBg="1" autoUpdateAnimBg="0"/>
      <p:bldP spid="579595" grpId="0" animBg="1" autoUpdateAnimBg="0"/>
      <p:bldP spid="579596" grpId="0" animBg="1" autoUpdateAnimBg="0"/>
      <p:bldP spid="579597"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7" name="Text Box 8"/>
          <p:cNvSpPr txBox="1">
            <a:spLocks noChangeArrowheads="1"/>
          </p:cNvSpPr>
          <p:nvPr/>
        </p:nvSpPr>
        <p:spPr bwMode="auto">
          <a:xfrm>
            <a:off x="668338" y="1447800"/>
            <a:ext cx="3348037" cy="2320925"/>
          </a:xfrm>
          <a:prstGeom prst="rect">
            <a:avLst/>
          </a:prstGeom>
          <a:solidFill>
            <a:schemeClr val="accent2">
              <a:lumMod val="20000"/>
              <a:lumOff val="80000"/>
            </a:schemeClr>
          </a:solidFill>
          <a:ln w="38100">
            <a:solidFill>
              <a:srgbClr val="0000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rgbClr val="0000CC"/>
                </a:solidFill>
              </a:rPr>
              <a:t>  void   </a:t>
            </a:r>
            <a:r>
              <a:rPr lang="en-US" altLang="zh-CN" sz="2400" dirty="0">
                <a:solidFill>
                  <a:schemeClr val="tx1"/>
                </a:solidFill>
              </a:rPr>
              <a:t>swap(</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x,int</a:t>
            </a:r>
            <a:r>
              <a:rPr lang="en-US" altLang="zh-CN" sz="2400" dirty="0">
                <a:solidFill>
                  <a:schemeClr val="tx1"/>
                </a:solidFill>
              </a:rPr>
              <a:t> y )</a:t>
            </a:r>
          </a:p>
          <a:p>
            <a:pPr>
              <a:spcBef>
                <a:spcPct val="0"/>
              </a:spcBef>
            </a:pPr>
            <a:r>
              <a:rPr lang="en-US" altLang="zh-CN" sz="2400" dirty="0">
                <a:solidFill>
                  <a:schemeClr val="tx1"/>
                </a:solidFill>
              </a:rPr>
              <a:t> {    </a:t>
            </a:r>
            <a:r>
              <a:rPr lang="en-US" altLang="zh-CN" sz="2400" dirty="0" err="1">
                <a:solidFill>
                  <a:schemeClr val="tx1"/>
                </a:solidFill>
              </a:rPr>
              <a:t>int</a:t>
            </a:r>
            <a:r>
              <a:rPr lang="en-US" altLang="zh-CN" sz="2400" dirty="0">
                <a:solidFill>
                  <a:schemeClr val="tx1"/>
                </a:solidFill>
              </a:rPr>
              <a:t> temp;</a:t>
            </a:r>
          </a:p>
          <a:p>
            <a:pPr>
              <a:spcBef>
                <a:spcPct val="0"/>
              </a:spcBef>
            </a:pPr>
            <a:r>
              <a:rPr lang="en-US" altLang="zh-CN" sz="2400" dirty="0">
                <a:solidFill>
                  <a:schemeClr val="tx1"/>
                </a:solidFill>
              </a:rPr>
              <a:t>      temp=x;</a:t>
            </a:r>
          </a:p>
          <a:p>
            <a:pPr>
              <a:spcBef>
                <a:spcPct val="0"/>
              </a:spcBef>
            </a:pPr>
            <a:r>
              <a:rPr lang="en-US" altLang="zh-CN" sz="2400" dirty="0">
                <a:solidFill>
                  <a:schemeClr val="tx1"/>
                </a:solidFill>
              </a:rPr>
              <a:t>      x=y;</a:t>
            </a:r>
          </a:p>
          <a:p>
            <a:pPr>
              <a:spcBef>
                <a:spcPct val="0"/>
              </a:spcBef>
            </a:pPr>
            <a:r>
              <a:rPr lang="en-US" altLang="zh-CN" sz="2400" dirty="0">
                <a:solidFill>
                  <a:schemeClr val="tx1"/>
                </a:solidFill>
              </a:rPr>
              <a:t>      y=temp;</a:t>
            </a:r>
          </a:p>
          <a:p>
            <a:pPr>
              <a:spcBef>
                <a:spcPct val="0"/>
              </a:spcBef>
            </a:pPr>
            <a:r>
              <a:rPr lang="en-US" altLang="zh-CN" sz="2400" dirty="0">
                <a:solidFill>
                  <a:schemeClr val="tx1"/>
                </a:solidFill>
              </a:rPr>
              <a:t> }</a:t>
            </a:r>
          </a:p>
        </p:txBody>
      </p:sp>
      <p:sp>
        <p:nvSpPr>
          <p:cNvPr id="266248" name="Text Box 9"/>
          <p:cNvSpPr txBox="1">
            <a:spLocks noChangeArrowheads="1"/>
          </p:cNvSpPr>
          <p:nvPr/>
        </p:nvSpPr>
        <p:spPr bwMode="auto">
          <a:xfrm>
            <a:off x="688975" y="777875"/>
            <a:ext cx="2851150"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a:solidFill>
                  <a:schemeClr val="tx1"/>
                </a:solidFill>
              </a:rPr>
              <a:t>例：无返回值函数</a:t>
            </a:r>
          </a:p>
        </p:txBody>
      </p:sp>
      <p:sp>
        <p:nvSpPr>
          <p:cNvPr id="581643" name="Text Box 11"/>
          <p:cNvSpPr txBox="1">
            <a:spLocks noChangeArrowheads="1"/>
          </p:cNvSpPr>
          <p:nvPr/>
        </p:nvSpPr>
        <p:spPr bwMode="auto">
          <a:xfrm>
            <a:off x="566738" y="4264025"/>
            <a:ext cx="3879850"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a:solidFill>
                  <a:schemeClr val="tx1"/>
                </a:solidFill>
              </a:rPr>
              <a:t>例</a:t>
            </a:r>
            <a:r>
              <a:rPr lang="en-US" altLang="zh-CN" sz="2400" dirty="0">
                <a:solidFill>
                  <a:schemeClr val="tx1"/>
                </a:solidFill>
              </a:rPr>
              <a:t>7.3: </a:t>
            </a:r>
            <a:r>
              <a:rPr lang="zh-CN" altLang="en-US" sz="2400" dirty="0">
                <a:solidFill>
                  <a:schemeClr val="tx1"/>
                </a:solidFill>
              </a:rPr>
              <a:t>函数返回值类型转换</a:t>
            </a:r>
          </a:p>
        </p:txBody>
      </p:sp>
      <p:sp>
        <p:nvSpPr>
          <p:cNvPr id="581644" name="Rectangle 12"/>
          <p:cNvSpPr>
            <a:spLocks noChangeArrowheads="1"/>
          </p:cNvSpPr>
          <p:nvPr/>
        </p:nvSpPr>
        <p:spPr bwMode="auto">
          <a:xfrm>
            <a:off x="4454525" y="568325"/>
            <a:ext cx="4421188" cy="6108700"/>
          </a:xfrm>
          <a:prstGeom prst="rect">
            <a:avLst/>
          </a:prstGeom>
          <a:solidFill>
            <a:schemeClr val="accent2">
              <a:lumMod val="20000"/>
              <a:lumOff val="80000"/>
            </a:schemeClr>
          </a:solidFill>
          <a:ln w="38100">
            <a:solidFill>
              <a:srgbClr val="0000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800" dirty="0">
                <a:solidFill>
                  <a:schemeClr val="tx1"/>
                </a:solidFill>
              </a:rPr>
              <a:t>#include &lt;</a:t>
            </a:r>
            <a:r>
              <a:rPr lang="en-US" altLang="zh-CN" sz="2800" dirty="0" err="1">
                <a:solidFill>
                  <a:schemeClr val="tx1"/>
                </a:solidFill>
              </a:rPr>
              <a:t>stdio.h</a:t>
            </a:r>
            <a:r>
              <a:rPr lang="en-US" altLang="zh-CN" sz="2800" dirty="0">
                <a:solidFill>
                  <a:schemeClr val="tx1"/>
                </a:solidFill>
              </a:rPr>
              <a:t>&gt;</a:t>
            </a:r>
            <a:endParaRPr lang="en-US" altLang="zh-CN" sz="2800" dirty="0">
              <a:solidFill>
                <a:schemeClr val="tx1"/>
              </a:solidFill>
              <a:ea typeface="宋体" panose="02010600030101010101" pitchFamily="2" charset="-122"/>
            </a:endParaRPr>
          </a:p>
          <a:p>
            <a:pPr>
              <a:spcBef>
                <a:spcPct val="0"/>
              </a:spcBef>
            </a:pPr>
            <a:r>
              <a:rPr lang="en-US" altLang="zh-CN" sz="2800" dirty="0">
                <a:solidFill>
                  <a:schemeClr val="tx1"/>
                </a:solidFill>
                <a:ea typeface="宋体" panose="02010600030101010101" pitchFamily="2" charset="-122"/>
              </a:rPr>
              <a:t>void main()</a:t>
            </a:r>
          </a:p>
          <a:p>
            <a:pPr>
              <a:spcBef>
                <a:spcPct val="0"/>
              </a:spcBef>
            </a:pPr>
            <a:r>
              <a:rPr lang="en-US" altLang="zh-CN" sz="2800" dirty="0">
                <a:solidFill>
                  <a:schemeClr val="tx1"/>
                </a:solidFill>
                <a:ea typeface="宋体" panose="02010600030101010101" pitchFamily="2" charset="-122"/>
              </a:rPr>
              <a:t>{  </a:t>
            </a:r>
            <a:r>
              <a:rPr lang="en-US" altLang="zh-CN" sz="2800" dirty="0" err="1">
                <a:solidFill>
                  <a:schemeClr val="tx1"/>
                </a:solidFill>
                <a:ea typeface="宋体" panose="02010600030101010101" pitchFamily="2" charset="-122"/>
              </a:rPr>
              <a:t>int</a:t>
            </a:r>
            <a:r>
              <a:rPr lang="en-US" altLang="zh-CN" sz="2800" dirty="0">
                <a:solidFill>
                  <a:schemeClr val="tx1"/>
                </a:solidFill>
                <a:ea typeface="宋体" panose="02010600030101010101" pitchFamily="2" charset="-122"/>
              </a:rPr>
              <a:t> max(float </a:t>
            </a:r>
            <a:r>
              <a:rPr lang="en-US" altLang="zh-CN" sz="2800" dirty="0" err="1">
                <a:solidFill>
                  <a:schemeClr val="tx1"/>
                </a:solidFill>
                <a:ea typeface="宋体" panose="02010600030101010101" pitchFamily="2" charset="-122"/>
              </a:rPr>
              <a:t>x,float</a:t>
            </a:r>
            <a:r>
              <a:rPr lang="en-US" altLang="zh-CN" sz="2800" dirty="0">
                <a:solidFill>
                  <a:schemeClr val="tx1"/>
                </a:solidFill>
                <a:ea typeface="宋体" panose="02010600030101010101" pitchFamily="2" charset="-122"/>
              </a:rPr>
              <a:t> y);</a:t>
            </a:r>
          </a:p>
          <a:p>
            <a:pPr>
              <a:spcBef>
                <a:spcPct val="0"/>
              </a:spcBef>
            </a:pPr>
            <a:r>
              <a:rPr lang="en-US" altLang="zh-CN" sz="2800" dirty="0">
                <a:solidFill>
                  <a:schemeClr val="tx1"/>
                </a:solidFill>
                <a:ea typeface="宋体" panose="02010600030101010101" pitchFamily="2" charset="-122"/>
              </a:rPr>
              <a:t>    float </a:t>
            </a:r>
            <a:r>
              <a:rPr lang="en-US" altLang="zh-CN" sz="2800" dirty="0" err="1">
                <a:solidFill>
                  <a:schemeClr val="tx1"/>
                </a:solidFill>
                <a:ea typeface="宋体" panose="02010600030101010101" pitchFamily="2" charset="-122"/>
              </a:rPr>
              <a:t>a,b</a:t>
            </a:r>
            <a:r>
              <a:rPr lang="en-US" altLang="zh-CN" sz="2800" dirty="0">
                <a:solidFill>
                  <a:schemeClr val="tx1"/>
                </a:solidFill>
                <a:ea typeface="宋体" panose="02010600030101010101" pitchFamily="2" charset="-122"/>
              </a:rPr>
              <a:t>;</a:t>
            </a:r>
          </a:p>
          <a:p>
            <a:pPr>
              <a:spcBef>
                <a:spcPct val="0"/>
              </a:spcBef>
            </a:pPr>
            <a:r>
              <a:rPr lang="en-US" altLang="zh-CN" sz="2800" dirty="0">
                <a:solidFill>
                  <a:schemeClr val="tx1"/>
                </a:solidFill>
                <a:ea typeface="宋体" panose="02010600030101010101" pitchFamily="2" charset="-122"/>
              </a:rPr>
              <a:t>    </a:t>
            </a:r>
            <a:r>
              <a:rPr lang="en-US" altLang="zh-CN" sz="2800" dirty="0" err="1">
                <a:solidFill>
                  <a:srgbClr val="FF0000"/>
                </a:solidFill>
                <a:ea typeface="宋体" panose="02010600030101010101" pitchFamily="2" charset="-122"/>
              </a:rPr>
              <a:t>int</a:t>
            </a:r>
            <a:r>
              <a:rPr lang="en-US" altLang="zh-CN" sz="2800" dirty="0">
                <a:solidFill>
                  <a:srgbClr val="FF0000"/>
                </a:solidFill>
                <a:ea typeface="宋体" panose="02010600030101010101" pitchFamily="2" charset="-122"/>
              </a:rPr>
              <a:t> c;</a:t>
            </a:r>
          </a:p>
          <a:p>
            <a:pPr>
              <a:spcBef>
                <a:spcPct val="0"/>
              </a:spcBef>
            </a:pPr>
            <a:r>
              <a:rPr lang="en-US" altLang="zh-CN" sz="2800" dirty="0">
                <a:solidFill>
                  <a:schemeClr val="tx1"/>
                </a:solidFill>
                <a:ea typeface="宋体" panose="02010600030101010101" pitchFamily="2" charset="-122"/>
              </a:rPr>
              <a:t>    </a:t>
            </a:r>
            <a:r>
              <a:rPr lang="en-US" altLang="zh-CN" sz="2800" dirty="0" err="1">
                <a:solidFill>
                  <a:schemeClr val="tx1"/>
                </a:solidFill>
                <a:ea typeface="宋体" panose="02010600030101010101" pitchFamily="2" charset="-122"/>
              </a:rPr>
              <a:t>scanf</a:t>
            </a:r>
            <a:r>
              <a:rPr lang="en-US" altLang="zh-CN" sz="2800" dirty="0">
                <a:solidFill>
                  <a:schemeClr val="tx1"/>
                </a:solidFill>
                <a:ea typeface="宋体" panose="02010600030101010101" pitchFamily="2" charset="-122"/>
              </a:rPr>
              <a:t>("%</a:t>
            </a:r>
            <a:r>
              <a:rPr lang="en-US" altLang="zh-CN" sz="2800" dirty="0" err="1">
                <a:solidFill>
                  <a:schemeClr val="tx1"/>
                </a:solidFill>
                <a:ea typeface="宋体" panose="02010600030101010101" pitchFamily="2" charset="-122"/>
              </a:rPr>
              <a:t>f,%f",&amp;a,&amp;b</a:t>
            </a:r>
            <a:r>
              <a:rPr lang="en-US" altLang="zh-CN" sz="2800" dirty="0">
                <a:solidFill>
                  <a:schemeClr val="tx1"/>
                </a:solidFill>
                <a:ea typeface="宋体" panose="02010600030101010101" pitchFamily="2" charset="-122"/>
              </a:rPr>
              <a:t>);</a:t>
            </a:r>
          </a:p>
          <a:p>
            <a:pPr>
              <a:spcBef>
                <a:spcPct val="0"/>
              </a:spcBef>
            </a:pPr>
            <a:r>
              <a:rPr lang="en-US" altLang="zh-CN" sz="2800" dirty="0">
                <a:solidFill>
                  <a:schemeClr val="tx1"/>
                </a:solidFill>
                <a:ea typeface="宋体" panose="02010600030101010101" pitchFamily="2" charset="-122"/>
              </a:rPr>
              <a:t>    c=max(</a:t>
            </a:r>
            <a:r>
              <a:rPr lang="en-US" altLang="zh-CN" sz="2800" dirty="0" err="1">
                <a:solidFill>
                  <a:schemeClr val="tx1"/>
                </a:solidFill>
                <a:ea typeface="宋体" panose="02010600030101010101" pitchFamily="2" charset="-122"/>
              </a:rPr>
              <a:t>a,b</a:t>
            </a:r>
            <a:r>
              <a:rPr lang="en-US" altLang="zh-CN" sz="2800" dirty="0">
                <a:solidFill>
                  <a:schemeClr val="tx1"/>
                </a:solidFill>
                <a:ea typeface="宋体" panose="02010600030101010101" pitchFamily="2" charset="-122"/>
              </a:rPr>
              <a:t>);</a:t>
            </a:r>
          </a:p>
          <a:p>
            <a:pPr>
              <a:spcBef>
                <a:spcPct val="0"/>
              </a:spcBef>
            </a:pPr>
            <a:r>
              <a:rPr lang="en-US" altLang="zh-CN" sz="2800" dirty="0">
                <a:solidFill>
                  <a:schemeClr val="tx1"/>
                </a:solidFill>
                <a:ea typeface="宋体" panose="02010600030101010101" pitchFamily="2" charset="-122"/>
              </a:rPr>
              <a:t>    </a:t>
            </a:r>
            <a:r>
              <a:rPr lang="en-US" altLang="zh-CN" sz="2800" dirty="0" err="1">
                <a:solidFill>
                  <a:schemeClr val="tx1"/>
                </a:solidFill>
                <a:ea typeface="宋体" panose="02010600030101010101" pitchFamily="2" charset="-122"/>
              </a:rPr>
              <a:t>printf</a:t>
            </a:r>
            <a:r>
              <a:rPr lang="en-US" altLang="zh-CN" sz="2800" dirty="0">
                <a:solidFill>
                  <a:schemeClr val="tx1"/>
                </a:solidFill>
                <a:ea typeface="宋体" panose="02010600030101010101" pitchFamily="2" charset="-122"/>
              </a:rPr>
              <a:t>("Max is %d\</a:t>
            </a:r>
            <a:r>
              <a:rPr lang="en-US" altLang="zh-CN" sz="2800" dirty="0" err="1">
                <a:solidFill>
                  <a:schemeClr val="tx1"/>
                </a:solidFill>
                <a:ea typeface="宋体" panose="02010600030101010101" pitchFamily="2" charset="-122"/>
              </a:rPr>
              <a:t>n",c</a:t>
            </a:r>
            <a:r>
              <a:rPr lang="en-US" altLang="zh-CN" sz="2800" dirty="0">
                <a:solidFill>
                  <a:schemeClr val="tx1"/>
                </a:solidFill>
                <a:ea typeface="宋体" panose="02010600030101010101" pitchFamily="2" charset="-122"/>
              </a:rPr>
              <a:t>);</a:t>
            </a:r>
          </a:p>
          <a:p>
            <a:pPr>
              <a:spcBef>
                <a:spcPct val="0"/>
              </a:spcBef>
            </a:pPr>
            <a:r>
              <a:rPr lang="en-US" altLang="zh-CN" sz="2800" dirty="0">
                <a:solidFill>
                  <a:schemeClr val="tx1"/>
                </a:solidFill>
                <a:ea typeface="宋体" panose="02010600030101010101" pitchFamily="2" charset="-122"/>
              </a:rPr>
              <a:t>}</a:t>
            </a:r>
          </a:p>
          <a:p>
            <a:pPr>
              <a:spcBef>
                <a:spcPct val="0"/>
              </a:spcBef>
            </a:pPr>
            <a:r>
              <a:rPr lang="en-US" altLang="zh-CN" sz="2800" dirty="0" err="1">
                <a:solidFill>
                  <a:srgbClr val="CC3300"/>
                </a:solidFill>
                <a:ea typeface="宋体" panose="02010600030101010101" pitchFamily="2" charset="-122"/>
              </a:rPr>
              <a:t>int</a:t>
            </a:r>
            <a:r>
              <a:rPr lang="en-US" altLang="zh-CN" sz="2800" dirty="0">
                <a:solidFill>
                  <a:srgbClr val="CC3300"/>
                </a:solidFill>
                <a:ea typeface="宋体" panose="02010600030101010101" pitchFamily="2" charset="-122"/>
              </a:rPr>
              <a:t> max</a:t>
            </a:r>
            <a:r>
              <a:rPr lang="en-US" altLang="zh-CN" sz="2800" dirty="0">
                <a:solidFill>
                  <a:schemeClr val="tx1"/>
                </a:solidFill>
                <a:ea typeface="宋体" panose="02010600030101010101" pitchFamily="2" charset="-122"/>
              </a:rPr>
              <a:t>(float x, float y)</a:t>
            </a:r>
          </a:p>
          <a:p>
            <a:pPr>
              <a:spcBef>
                <a:spcPct val="0"/>
              </a:spcBef>
            </a:pPr>
            <a:r>
              <a:rPr lang="en-US" altLang="zh-CN" sz="2800" dirty="0">
                <a:solidFill>
                  <a:schemeClr val="tx1"/>
                </a:solidFill>
                <a:ea typeface="宋体" panose="02010600030101010101" pitchFamily="2" charset="-122"/>
              </a:rPr>
              <a:t>{   float z;</a:t>
            </a:r>
          </a:p>
          <a:p>
            <a:pPr>
              <a:spcBef>
                <a:spcPct val="0"/>
              </a:spcBef>
            </a:pPr>
            <a:r>
              <a:rPr lang="en-US" altLang="zh-CN" sz="2800" dirty="0">
                <a:solidFill>
                  <a:schemeClr val="tx1"/>
                </a:solidFill>
                <a:ea typeface="宋体" panose="02010600030101010101" pitchFamily="2" charset="-122"/>
              </a:rPr>
              <a:t>    z=x&gt;</a:t>
            </a:r>
            <a:r>
              <a:rPr lang="en-US" altLang="zh-CN" sz="2800" dirty="0" err="1">
                <a:solidFill>
                  <a:schemeClr val="tx1"/>
                </a:solidFill>
                <a:ea typeface="宋体" panose="02010600030101010101" pitchFamily="2" charset="-122"/>
              </a:rPr>
              <a:t>y?x:y</a:t>
            </a:r>
            <a:r>
              <a:rPr lang="en-US" altLang="zh-CN" sz="2800" dirty="0">
                <a:solidFill>
                  <a:schemeClr val="tx1"/>
                </a:solidFill>
                <a:ea typeface="宋体" panose="02010600030101010101" pitchFamily="2" charset="-122"/>
              </a:rPr>
              <a:t>;</a:t>
            </a:r>
          </a:p>
          <a:p>
            <a:pPr>
              <a:spcBef>
                <a:spcPct val="0"/>
              </a:spcBef>
            </a:pPr>
            <a:r>
              <a:rPr lang="en-US" altLang="zh-CN" sz="2800" dirty="0">
                <a:solidFill>
                  <a:schemeClr val="tx1"/>
                </a:solidFill>
                <a:ea typeface="宋体" panose="02010600030101010101" pitchFamily="2" charset="-122"/>
              </a:rPr>
              <a:t>    </a:t>
            </a:r>
            <a:r>
              <a:rPr lang="en-US" altLang="zh-CN" sz="2800" dirty="0">
                <a:solidFill>
                  <a:srgbClr val="0000FF"/>
                </a:solidFill>
                <a:ea typeface="宋体" panose="02010600030101010101" pitchFamily="2" charset="-122"/>
              </a:rPr>
              <a:t>return(z);</a:t>
            </a:r>
            <a:endParaRPr lang="en-US" altLang="zh-CN" sz="2800" dirty="0">
              <a:solidFill>
                <a:schemeClr val="tx1"/>
              </a:solidFill>
              <a:ea typeface="宋体" panose="02010600030101010101" pitchFamily="2" charset="-122"/>
            </a:endParaRPr>
          </a:p>
          <a:p>
            <a:pPr>
              <a:spcBef>
                <a:spcPct val="0"/>
              </a:spcBef>
            </a:pPr>
            <a:r>
              <a:rPr lang="en-US" altLang="zh-CN" sz="2800" dirty="0">
                <a:solidFill>
                  <a:schemeClr val="tx1"/>
                </a:solidFill>
                <a:ea typeface="宋体" panose="02010600030101010101" pitchFamily="2" charset="-122"/>
              </a:rPr>
              <a:t>}</a:t>
            </a:r>
          </a:p>
        </p:txBody>
      </p:sp>
      <p:sp>
        <p:nvSpPr>
          <p:cNvPr id="581645" name="Rectangle 13"/>
          <p:cNvSpPr>
            <a:spLocks noChangeArrowheads="1"/>
          </p:cNvSpPr>
          <p:nvPr/>
        </p:nvSpPr>
        <p:spPr bwMode="auto">
          <a:xfrm>
            <a:off x="2079625" y="5226050"/>
            <a:ext cx="2246313" cy="1042988"/>
          </a:xfrm>
          <a:prstGeom prst="rect">
            <a:avLst/>
          </a:prstGeom>
          <a:solidFill>
            <a:srgbClr val="C0C0C0"/>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r>
              <a:rPr lang="zh-CN" altLang="en-US" sz="2400">
                <a:solidFill>
                  <a:schemeClr val="tx1"/>
                </a:solidFill>
              </a:rPr>
              <a:t>输入：</a:t>
            </a:r>
            <a:r>
              <a:rPr lang="en-US" altLang="zh-CN" sz="2400">
                <a:solidFill>
                  <a:schemeClr val="tx1"/>
                </a:solidFill>
              </a:rPr>
              <a:t>1.5</a:t>
            </a:r>
            <a:r>
              <a:rPr lang="zh-CN" altLang="en-US" sz="2400">
                <a:solidFill>
                  <a:schemeClr val="tx1"/>
                </a:solidFill>
              </a:rPr>
              <a:t>，</a:t>
            </a:r>
            <a:r>
              <a:rPr lang="en-US" altLang="zh-CN" sz="2400">
                <a:solidFill>
                  <a:schemeClr val="tx1"/>
                </a:solidFill>
              </a:rPr>
              <a:t>2.5</a:t>
            </a:r>
          </a:p>
          <a:p>
            <a:pPr algn="ctr"/>
            <a:r>
              <a:rPr lang="zh-CN" altLang="en-US" sz="2400">
                <a:solidFill>
                  <a:schemeClr val="tx1"/>
                </a:solidFill>
              </a:rPr>
              <a:t>输出：</a:t>
            </a:r>
            <a:r>
              <a:rPr lang="en-US" altLang="zh-CN" sz="2400">
                <a:solidFill>
                  <a:schemeClr val="tx1"/>
                </a:solidFill>
              </a:rPr>
              <a:t>Max is 2</a:t>
            </a:r>
          </a:p>
        </p:txBody>
      </p:sp>
      <p:sp>
        <p:nvSpPr>
          <p:cNvPr id="12"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2030178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1643"/>
                                        </p:tgtEl>
                                        <p:attrNameLst>
                                          <p:attrName>style.visibility</p:attrName>
                                        </p:attrNameLst>
                                      </p:cBhvr>
                                      <p:to>
                                        <p:strVal val="visible"/>
                                      </p:to>
                                    </p:set>
                                    <p:anim calcmode="lin" valueType="num">
                                      <p:cBhvr additive="base">
                                        <p:cTn id="7" dur="500" fill="hold"/>
                                        <p:tgtEl>
                                          <p:spTgt spid="581643"/>
                                        </p:tgtEl>
                                        <p:attrNameLst>
                                          <p:attrName>ppt_x</p:attrName>
                                        </p:attrNameLst>
                                      </p:cBhvr>
                                      <p:tavLst>
                                        <p:tav tm="0">
                                          <p:val>
                                            <p:strVal val="0-#ppt_w/2"/>
                                          </p:val>
                                        </p:tav>
                                        <p:tav tm="100000">
                                          <p:val>
                                            <p:strVal val="#ppt_x"/>
                                          </p:val>
                                        </p:tav>
                                      </p:tavLst>
                                    </p:anim>
                                    <p:anim calcmode="lin" valueType="num">
                                      <p:cBhvr additive="base">
                                        <p:cTn id="8" dur="500" fill="hold"/>
                                        <p:tgtEl>
                                          <p:spTgt spid="58164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581644"/>
                                        </p:tgtEl>
                                        <p:attrNameLst>
                                          <p:attrName>style.visibility</p:attrName>
                                        </p:attrNameLst>
                                      </p:cBhvr>
                                      <p:to>
                                        <p:strVal val="visible"/>
                                      </p:to>
                                    </p:set>
                                    <p:animEffect transition="in" filter="box(out)">
                                      <p:cBhvr>
                                        <p:cTn id="12" dur="500"/>
                                        <p:tgtEl>
                                          <p:spTgt spid="5816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81645"/>
                                        </p:tgtEl>
                                        <p:attrNameLst>
                                          <p:attrName>style.visibility</p:attrName>
                                        </p:attrNameLst>
                                      </p:cBhvr>
                                      <p:to>
                                        <p:strVal val="visible"/>
                                      </p:to>
                                    </p:set>
                                    <p:animEffect transition="in" filter="box(in)">
                                      <p:cBhvr>
                                        <p:cTn id="17" dur="500"/>
                                        <p:tgtEl>
                                          <p:spTgt spid="581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43" grpId="0" animBg="1" autoUpdateAnimBg="0"/>
      <p:bldP spid="581644" grpId="0" animBg="1" autoUpdateAnimBg="0"/>
      <p:bldP spid="581645"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0" name="Rectangle 4"/>
          <p:cNvSpPr>
            <a:spLocks noChangeArrowheads="1"/>
          </p:cNvSpPr>
          <p:nvPr/>
        </p:nvSpPr>
        <p:spPr bwMode="auto">
          <a:xfrm>
            <a:off x="655638" y="681038"/>
            <a:ext cx="775970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20000"/>
              </a:spcBef>
              <a:buClr>
                <a:schemeClr val="accent1"/>
              </a:buClr>
            </a:pPr>
            <a:r>
              <a:rPr lang="zh-CN" altLang="en-US" sz="3200" dirty="0">
                <a:solidFill>
                  <a:srgbClr val="0000CC"/>
                </a:solidFill>
                <a:latin typeface="+mn-ea"/>
                <a:ea typeface="+mn-ea"/>
              </a:rPr>
              <a:t>本章学习目标</a:t>
            </a:r>
          </a:p>
        </p:txBody>
      </p:sp>
      <p:sp>
        <p:nvSpPr>
          <p:cNvPr id="429064" name="Rectangle 8"/>
          <p:cNvSpPr>
            <a:spLocks noChangeArrowheads="1"/>
          </p:cNvSpPr>
          <p:nvPr/>
        </p:nvSpPr>
        <p:spPr bwMode="auto">
          <a:xfrm>
            <a:off x="533400" y="1295400"/>
            <a:ext cx="8287072"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457200" lvl="1" indent="-457200" eaLnBrk="1" hangingPunct="1">
              <a:lnSpc>
                <a:spcPct val="120000"/>
              </a:lnSpc>
              <a:spcBef>
                <a:spcPct val="20000"/>
              </a:spcBef>
              <a:buClr>
                <a:srgbClr val="FF0000"/>
              </a:buClr>
              <a:buFont typeface="Wingdings" panose="05000000000000000000" pitchFamily="2" charset="2"/>
              <a:buChar char="p"/>
            </a:pPr>
            <a:r>
              <a:rPr lang="zh-CN" altLang="en-US" sz="2800" dirty="0">
                <a:solidFill>
                  <a:schemeClr val="tx1"/>
                </a:solidFill>
                <a:latin typeface="+mn-ea"/>
                <a:ea typeface="+mn-ea"/>
              </a:rPr>
              <a:t>认识到函数是一种简化程序结构的重要手段；</a:t>
            </a:r>
          </a:p>
          <a:p>
            <a:pPr marL="457200" lvl="1" indent="-457200" eaLnBrk="1" hangingPunct="1">
              <a:lnSpc>
                <a:spcPct val="120000"/>
              </a:lnSpc>
              <a:spcBef>
                <a:spcPct val="20000"/>
              </a:spcBef>
              <a:buClr>
                <a:srgbClr val="FF0000"/>
              </a:buClr>
              <a:buFont typeface="Wingdings" panose="05000000000000000000" pitchFamily="2" charset="2"/>
              <a:buChar char="p"/>
            </a:pPr>
            <a:r>
              <a:rPr lang="zh-CN" altLang="en-US" sz="2800" dirty="0">
                <a:solidFill>
                  <a:schemeClr val="tx1"/>
                </a:solidFill>
                <a:latin typeface="+mn-ea"/>
                <a:ea typeface="+mn-ea"/>
              </a:rPr>
              <a:t>理解函数调用和函数调用过程中的参数传递；</a:t>
            </a:r>
          </a:p>
          <a:p>
            <a:pPr marL="457200" lvl="1" indent="-457200" eaLnBrk="1" hangingPunct="1">
              <a:lnSpc>
                <a:spcPct val="120000"/>
              </a:lnSpc>
              <a:spcBef>
                <a:spcPct val="20000"/>
              </a:spcBef>
              <a:buClr>
                <a:srgbClr val="FF0000"/>
              </a:buClr>
              <a:buFont typeface="Wingdings" panose="05000000000000000000" pitchFamily="2" charset="2"/>
              <a:buChar char="p"/>
            </a:pPr>
            <a:r>
              <a:rPr lang="zh-CN" altLang="en-US" sz="2800" dirty="0">
                <a:solidFill>
                  <a:schemeClr val="tx1"/>
                </a:solidFill>
                <a:latin typeface="+mn-ea"/>
                <a:ea typeface="+mn-ea"/>
              </a:rPr>
              <a:t>理解函数原型</a:t>
            </a:r>
            <a:r>
              <a:rPr lang="en-US" altLang="zh-CN" sz="2800" dirty="0">
                <a:solidFill>
                  <a:schemeClr val="tx1"/>
                </a:solidFill>
                <a:latin typeface="+mn-ea"/>
                <a:ea typeface="+mn-ea"/>
              </a:rPr>
              <a:t>(</a:t>
            </a:r>
            <a:r>
              <a:rPr lang="zh-CN" altLang="en-US" sz="2800" dirty="0">
                <a:solidFill>
                  <a:schemeClr val="tx1"/>
                </a:solidFill>
                <a:latin typeface="+mn-ea"/>
                <a:ea typeface="+mn-ea"/>
              </a:rPr>
              <a:t>声明</a:t>
            </a:r>
            <a:r>
              <a:rPr lang="en-US" altLang="zh-CN" sz="2800" dirty="0">
                <a:solidFill>
                  <a:schemeClr val="tx1"/>
                </a:solidFill>
                <a:latin typeface="+mn-ea"/>
                <a:ea typeface="+mn-ea"/>
              </a:rPr>
              <a:t>)</a:t>
            </a:r>
            <a:r>
              <a:rPr lang="zh-CN" altLang="en-US" sz="2800" dirty="0">
                <a:solidFill>
                  <a:schemeClr val="tx1"/>
                </a:solidFill>
                <a:latin typeface="+mn-ea"/>
                <a:ea typeface="+mn-ea"/>
              </a:rPr>
              <a:t>和怎样写函数原型；</a:t>
            </a:r>
          </a:p>
          <a:p>
            <a:pPr marL="457200" lvl="1" indent="-457200" eaLnBrk="1" hangingPunct="1">
              <a:lnSpc>
                <a:spcPct val="120000"/>
              </a:lnSpc>
              <a:spcBef>
                <a:spcPct val="20000"/>
              </a:spcBef>
              <a:buClr>
                <a:srgbClr val="FF0000"/>
              </a:buClr>
              <a:buFont typeface="Wingdings" panose="05000000000000000000" pitchFamily="2" charset="2"/>
              <a:buChar char="p"/>
            </a:pPr>
            <a:r>
              <a:rPr lang="zh-CN" altLang="en-US" sz="2800" dirty="0">
                <a:solidFill>
                  <a:schemeClr val="tx1"/>
                </a:solidFill>
                <a:latin typeface="+mn-ea"/>
                <a:ea typeface="+mn-ea"/>
              </a:rPr>
              <a:t>能够用前几章的知识实现简单的函数；</a:t>
            </a:r>
          </a:p>
          <a:p>
            <a:pPr marL="457200" lvl="1" indent="-457200" eaLnBrk="1" hangingPunct="1">
              <a:lnSpc>
                <a:spcPct val="120000"/>
              </a:lnSpc>
              <a:spcBef>
                <a:spcPct val="20000"/>
              </a:spcBef>
              <a:buClr>
                <a:srgbClr val="FF0000"/>
              </a:buClr>
              <a:buFont typeface="Wingdings" panose="05000000000000000000" pitchFamily="2" charset="2"/>
              <a:buChar char="p"/>
            </a:pPr>
            <a:r>
              <a:rPr lang="zh-CN" altLang="en-US" sz="2800" dirty="0">
                <a:solidFill>
                  <a:schemeClr val="tx1"/>
                </a:solidFill>
                <a:latin typeface="+mn-ea"/>
                <a:ea typeface="+mn-ea"/>
              </a:rPr>
              <a:t>能够用</a:t>
            </a:r>
            <a:r>
              <a:rPr lang="en-US" altLang="zh-CN" sz="2800" dirty="0">
                <a:solidFill>
                  <a:schemeClr val="tx1"/>
                </a:solidFill>
                <a:latin typeface="+mn-ea"/>
                <a:ea typeface="+mn-ea"/>
              </a:rPr>
              <a:t>return</a:t>
            </a:r>
            <a:r>
              <a:rPr lang="zh-CN" altLang="en-US" sz="2800" dirty="0">
                <a:solidFill>
                  <a:schemeClr val="tx1"/>
                </a:solidFill>
                <a:latin typeface="+mn-ea"/>
                <a:ea typeface="+mn-ea"/>
              </a:rPr>
              <a:t>语句实现函数的返回值；</a:t>
            </a:r>
          </a:p>
          <a:p>
            <a:pPr marL="457200" lvl="1" indent="-457200" eaLnBrk="1" hangingPunct="1">
              <a:lnSpc>
                <a:spcPct val="120000"/>
              </a:lnSpc>
              <a:spcBef>
                <a:spcPct val="20000"/>
              </a:spcBef>
              <a:buClr>
                <a:srgbClr val="FF0000"/>
              </a:buClr>
              <a:buFont typeface="Wingdings" panose="05000000000000000000" pitchFamily="2" charset="2"/>
              <a:buChar char="p"/>
            </a:pPr>
            <a:r>
              <a:rPr lang="zh-CN" altLang="en-US" sz="2800" dirty="0">
                <a:solidFill>
                  <a:schemeClr val="tx1"/>
                </a:solidFill>
                <a:latin typeface="+mn-ea"/>
                <a:ea typeface="+mn-ea"/>
              </a:rPr>
              <a:t>能够理解函数调用过程中形式参数和实际参数的关系，理解数组名作为函数参数时代表的意义；</a:t>
            </a:r>
          </a:p>
          <a:p>
            <a:pPr marL="457200" lvl="1" indent="-457200" eaLnBrk="1" hangingPunct="1">
              <a:lnSpc>
                <a:spcPct val="120000"/>
              </a:lnSpc>
              <a:spcBef>
                <a:spcPct val="20000"/>
              </a:spcBef>
              <a:buClr>
                <a:srgbClr val="FF0000"/>
              </a:buClr>
              <a:buFont typeface="Wingdings" panose="05000000000000000000" pitchFamily="2" charset="2"/>
              <a:buChar char="p"/>
            </a:pPr>
            <a:r>
              <a:rPr lang="zh-CN" altLang="en-US" sz="2800" dirty="0">
                <a:solidFill>
                  <a:schemeClr val="tx1"/>
                </a:solidFill>
                <a:latin typeface="+mn-ea"/>
                <a:ea typeface="+mn-ea"/>
              </a:rPr>
              <a:t>能够理解函数的嵌套调用和递归调用机制</a:t>
            </a:r>
            <a:r>
              <a:rPr lang="en-US" altLang="en-US" sz="2800" dirty="0">
                <a:solidFill>
                  <a:schemeClr val="tx1"/>
                </a:solidFill>
                <a:latin typeface="+mn-ea"/>
                <a:ea typeface="+mn-ea"/>
              </a:rPr>
              <a:t> </a:t>
            </a:r>
            <a:r>
              <a:rPr lang="zh-CN" altLang="en-US" sz="2800" dirty="0">
                <a:solidFill>
                  <a:schemeClr val="tx1"/>
                </a:solidFill>
                <a:latin typeface="+mn-ea"/>
                <a:ea typeface="+mn-ea"/>
              </a:rPr>
              <a:t>。</a:t>
            </a:r>
          </a:p>
        </p:txBody>
      </p:sp>
      <p:sp>
        <p:nvSpPr>
          <p:cNvPr id="9"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mn-ea"/>
              </a:rPr>
              <a:t>C</a:t>
            </a:r>
            <a:r>
              <a:rPr kumimoji="1" lang="zh-CN" altLang="en-US" sz="2000" b="1" dirty="0">
                <a:solidFill>
                  <a:srgbClr val="3333CC"/>
                </a:solidFill>
                <a:latin typeface="+mn-ea"/>
              </a:rPr>
              <a:t>语言程序设计                                                            </a:t>
            </a:r>
            <a:r>
              <a:rPr kumimoji="1" lang="zh-CN" altLang="en-US" b="1" dirty="0">
                <a:solidFill>
                  <a:srgbClr val="3333CC"/>
                </a:solidFill>
                <a:latin typeface="+mn-ea"/>
              </a:rPr>
              <a:t>第</a:t>
            </a:r>
            <a:r>
              <a:rPr kumimoji="1" lang="en-US" altLang="zh-CN" b="1" dirty="0">
                <a:solidFill>
                  <a:srgbClr val="3333CC"/>
                </a:solidFill>
                <a:latin typeface="+mn-ea"/>
              </a:rPr>
              <a:t>7</a:t>
            </a:r>
            <a:r>
              <a:rPr kumimoji="1" lang="zh-CN" altLang="en-US" b="1" dirty="0">
                <a:solidFill>
                  <a:srgbClr val="3333CC"/>
                </a:solidFill>
                <a:latin typeface="+mn-ea"/>
              </a:rPr>
              <a:t>章  用函数实现模块化程序设计</a:t>
            </a:r>
          </a:p>
        </p:txBody>
      </p:sp>
    </p:spTree>
    <p:extLst>
      <p:ext uri="{BB962C8B-B14F-4D97-AF65-F5344CB8AC3E}">
        <p14:creationId xmlns:p14="http://schemas.microsoft.com/office/powerpoint/2010/main" val="3001536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0" name="Rectangle 4"/>
          <p:cNvSpPr>
            <a:spLocks noChangeArrowheads="1"/>
          </p:cNvSpPr>
          <p:nvPr/>
        </p:nvSpPr>
        <p:spPr bwMode="auto">
          <a:xfrm>
            <a:off x="25119" y="1416578"/>
            <a:ext cx="8939369" cy="4488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457200" lvl="1" indent="0" eaLnBrk="1" hangingPunct="1">
              <a:spcBef>
                <a:spcPct val="20000"/>
              </a:spcBef>
              <a:buClr>
                <a:srgbClr val="339933"/>
              </a:buClr>
            </a:pPr>
            <a:r>
              <a:rPr lang="zh-CN" altLang="en-US" sz="3200" dirty="0">
                <a:solidFill>
                  <a:schemeClr val="tx1"/>
                </a:solidFill>
                <a:latin typeface="+mn-ea"/>
                <a:ea typeface="+mn-ea"/>
              </a:rPr>
              <a:t>对被调用函数要求：</a:t>
            </a:r>
          </a:p>
          <a:p>
            <a:pPr marL="1828800" lvl="3" indent="-457200" eaLnBrk="1" hangingPunct="1">
              <a:spcBef>
                <a:spcPct val="20000"/>
              </a:spcBef>
              <a:buClr>
                <a:srgbClr val="FE0000"/>
              </a:buClr>
              <a:buFont typeface="Wingdings" panose="05000000000000000000" pitchFamily="2" charset="2"/>
              <a:buChar char="p"/>
            </a:pPr>
            <a:r>
              <a:rPr lang="zh-CN" altLang="en-US" sz="3200" dirty="0">
                <a:solidFill>
                  <a:schemeClr val="tx1"/>
                </a:solidFill>
                <a:latin typeface="+mn-ea"/>
                <a:ea typeface="+mn-ea"/>
              </a:rPr>
              <a:t>必须是</a:t>
            </a:r>
            <a:r>
              <a:rPr lang="zh-CN" altLang="en-US" sz="3200" dirty="0">
                <a:solidFill>
                  <a:srgbClr val="FF3300"/>
                </a:solidFill>
                <a:latin typeface="+mn-ea"/>
                <a:ea typeface="+mn-ea"/>
              </a:rPr>
              <a:t>已存在</a:t>
            </a:r>
            <a:r>
              <a:rPr lang="zh-CN" altLang="en-US" sz="3200" dirty="0">
                <a:solidFill>
                  <a:schemeClr val="tx1"/>
                </a:solidFill>
                <a:latin typeface="+mn-ea"/>
                <a:ea typeface="+mn-ea"/>
              </a:rPr>
              <a:t>的函数</a:t>
            </a:r>
          </a:p>
          <a:p>
            <a:pPr marL="1828800" lvl="3" indent="-457200" eaLnBrk="1" hangingPunct="1">
              <a:spcBef>
                <a:spcPct val="20000"/>
              </a:spcBef>
              <a:buClr>
                <a:srgbClr val="FE0000"/>
              </a:buClr>
              <a:buFont typeface="Wingdings" panose="05000000000000000000" pitchFamily="2" charset="2"/>
              <a:buChar char="p"/>
            </a:pPr>
            <a:r>
              <a:rPr lang="zh-CN" altLang="en-US" sz="3200" dirty="0">
                <a:solidFill>
                  <a:schemeClr val="tx1"/>
                </a:solidFill>
                <a:latin typeface="+mn-ea"/>
                <a:ea typeface="+mn-ea"/>
              </a:rPr>
              <a:t>库函数</a:t>
            </a:r>
            <a:r>
              <a:rPr lang="en-US" altLang="zh-CN" sz="3200" dirty="0">
                <a:solidFill>
                  <a:schemeClr val="tx1"/>
                </a:solidFill>
                <a:latin typeface="+mn-ea"/>
                <a:ea typeface="+mn-ea"/>
              </a:rPr>
              <a:t>:  </a:t>
            </a:r>
            <a:r>
              <a:rPr lang="en-US" altLang="zh-CN" sz="3200" dirty="0">
                <a:solidFill>
                  <a:srgbClr val="0000FF"/>
                </a:solidFill>
                <a:latin typeface="+mn-ea"/>
                <a:ea typeface="+mn-ea"/>
              </a:rPr>
              <a:t>#include &lt;*.h&gt;</a:t>
            </a:r>
            <a:endParaRPr lang="en-US" altLang="zh-CN" sz="3200" dirty="0">
              <a:solidFill>
                <a:schemeClr val="tx1"/>
              </a:solidFill>
              <a:latin typeface="+mn-ea"/>
              <a:ea typeface="+mn-ea"/>
            </a:endParaRPr>
          </a:p>
          <a:p>
            <a:pPr marL="1828800" lvl="3" indent="-457200" eaLnBrk="1" hangingPunct="1">
              <a:spcBef>
                <a:spcPct val="20000"/>
              </a:spcBef>
              <a:buClr>
                <a:srgbClr val="FE0000"/>
              </a:buClr>
              <a:buFont typeface="Wingdings" panose="05000000000000000000" pitchFamily="2" charset="2"/>
              <a:buChar char="p"/>
            </a:pPr>
            <a:r>
              <a:rPr lang="zh-CN" altLang="zh-CN" sz="3200" dirty="0">
                <a:solidFill>
                  <a:schemeClr val="tx1"/>
                </a:solidFill>
                <a:latin typeface="+mn-ea"/>
                <a:ea typeface="+mn-ea"/>
              </a:rPr>
              <a:t>用户自定义函数：</a:t>
            </a:r>
            <a:r>
              <a:rPr lang="zh-CN" altLang="en-US" sz="3200" dirty="0">
                <a:solidFill>
                  <a:schemeClr val="tx1"/>
                </a:solidFill>
                <a:latin typeface="+mn-ea"/>
                <a:ea typeface="+mn-ea"/>
              </a:rPr>
              <a:t>如果被调函数定义在主调函数之后，那么</a:t>
            </a:r>
            <a:r>
              <a:rPr lang="zh-CN" altLang="zh-CN" sz="3200" dirty="0">
                <a:solidFill>
                  <a:srgbClr val="0000FF"/>
                </a:solidFill>
                <a:latin typeface="+mn-ea"/>
                <a:ea typeface="+mn-ea"/>
              </a:rPr>
              <a:t>在主调函数中对被调函数作声明。</a:t>
            </a:r>
            <a:endParaRPr lang="zh-CN" altLang="en-US" sz="3200" dirty="0">
              <a:solidFill>
                <a:schemeClr val="tx1"/>
              </a:solidFill>
              <a:latin typeface="+mn-ea"/>
              <a:ea typeface="+mn-ea"/>
            </a:endParaRPr>
          </a:p>
          <a:p>
            <a:pPr lvl="2" eaLnBrk="1" hangingPunct="1">
              <a:spcBef>
                <a:spcPct val="20000"/>
              </a:spcBef>
              <a:buClr>
                <a:srgbClr val="FF3300"/>
              </a:buClr>
              <a:buFont typeface="Wingdings" panose="05000000000000000000" pitchFamily="2" charset="2"/>
              <a:buChar char="v"/>
            </a:pPr>
            <a:endParaRPr lang="en-US" altLang="zh-CN" sz="2400" dirty="0">
              <a:solidFill>
                <a:srgbClr val="990033"/>
              </a:solidFill>
              <a:latin typeface="+mn-ea"/>
              <a:ea typeface="+mn-ea"/>
            </a:endParaRPr>
          </a:p>
        </p:txBody>
      </p:sp>
      <p:sp>
        <p:nvSpPr>
          <p:cNvPr id="8"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
        <p:nvSpPr>
          <p:cNvPr id="4" name="Rectangle 4"/>
          <p:cNvSpPr>
            <a:spLocks noChangeArrowheads="1"/>
          </p:cNvSpPr>
          <p:nvPr/>
        </p:nvSpPr>
        <p:spPr bwMode="auto">
          <a:xfrm>
            <a:off x="389451" y="517025"/>
            <a:ext cx="7759700" cy="782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0" indent="0">
              <a:spcBef>
                <a:spcPct val="20000"/>
              </a:spcBef>
              <a:buClr>
                <a:schemeClr val="accent1"/>
              </a:buClr>
            </a:pPr>
            <a:r>
              <a:rPr lang="en-US" altLang="zh-CN" sz="3200" dirty="0">
                <a:solidFill>
                  <a:srgbClr val="0000CC"/>
                </a:solidFill>
                <a:latin typeface="+mn-ea"/>
                <a:ea typeface="+mn-ea"/>
              </a:rPr>
              <a:t>7.4 </a:t>
            </a:r>
            <a:r>
              <a:rPr lang="zh-CN" altLang="en-US" sz="3200" dirty="0">
                <a:solidFill>
                  <a:srgbClr val="0000CC"/>
                </a:solidFill>
                <a:latin typeface="+mn-ea"/>
                <a:ea typeface="+mn-ea"/>
              </a:rPr>
              <a:t>对被调用函数的声明和函数原型</a:t>
            </a:r>
          </a:p>
          <a:p>
            <a:pPr marL="0" indent="0" eaLnBrk="1" hangingPunct="1">
              <a:spcBef>
                <a:spcPct val="20000"/>
              </a:spcBef>
              <a:buClr>
                <a:schemeClr val="accent1"/>
              </a:buClr>
            </a:pPr>
            <a:endParaRPr lang="zh-CN" altLang="en-US" sz="2800" dirty="0">
              <a:solidFill>
                <a:schemeClr val="tx1"/>
              </a:solidFill>
              <a:latin typeface="+mn-ea"/>
              <a:ea typeface="+mn-ea"/>
            </a:endParaRPr>
          </a:p>
        </p:txBody>
      </p:sp>
    </p:spTree>
    <p:extLst>
      <p:ext uri="{BB962C8B-B14F-4D97-AF65-F5344CB8AC3E}">
        <p14:creationId xmlns:p14="http://schemas.microsoft.com/office/powerpoint/2010/main" val="2062369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body" idx="4294967295"/>
          </p:nvPr>
        </p:nvSpPr>
        <p:spPr>
          <a:xfrm>
            <a:off x="395536" y="836712"/>
            <a:ext cx="8450262" cy="4648200"/>
          </a:xfrm>
        </p:spPr>
        <p:txBody>
          <a:bodyPr>
            <a:normAutofit fontScale="77500" lnSpcReduction="20000"/>
          </a:bodyPr>
          <a:lstStyle/>
          <a:p>
            <a:pPr marL="0" lvl="2" indent="0" eaLnBrk="1" hangingPunct="1">
              <a:lnSpc>
                <a:spcPct val="170000"/>
              </a:lnSpc>
              <a:buNone/>
            </a:pPr>
            <a:r>
              <a:rPr lang="zh-CN" altLang="en-US" sz="3300" dirty="0">
                <a:solidFill>
                  <a:srgbClr val="0000CC"/>
                </a:solidFill>
              </a:rPr>
              <a:t>函数声明</a:t>
            </a:r>
          </a:p>
          <a:p>
            <a:pPr marL="457200" lvl="3" indent="-457200">
              <a:spcBef>
                <a:spcPts val="1200"/>
              </a:spcBef>
              <a:spcAft>
                <a:spcPts val="1200"/>
              </a:spcAft>
              <a:buClr>
                <a:srgbClr val="FE0000"/>
              </a:buClr>
              <a:buSzPct val="100000"/>
            </a:pPr>
            <a:r>
              <a:rPr lang="zh-CN" altLang="en-US" sz="3200" dirty="0"/>
              <a:t>一般形式：</a:t>
            </a:r>
            <a:r>
              <a:rPr lang="zh-CN" altLang="en-US" sz="3200" dirty="0">
                <a:solidFill>
                  <a:srgbClr val="FF3300"/>
                </a:solidFill>
              </a:rPr>
              <a:t>函数类型  函数名</a:t>
            </a:r>
            <a:r>
              <a:rPr lang="en-US" altLang="zh-CN" sz="3200" dirty="0">
                <a:solidFill>
                  <a:srgbClr val="FF3300"/>
                </a:solidFill>
              </a:rPr>
              <a:t>(</a:t>
            </a:r>
            <a:r>
              <a:rPr lang="zh-CN" altLang="en-US" sz="3200" dirty="0">
                <a:solidFill>
                  <a:srgbClr val="FF3300"/>
                </a:solidFill>
              </a:rPr>
              <a:t>形参类型  </a:t>
            </a:r>
            <a:r>
              <a:rPr lang="en-US" altLang="zh-CN" sz="3200" dirty="0">
                <a:solidFill>
                  <a:srgbClr val="FF3300"/>
                </a:solidFill>
              </a:rPr>
              <a:t>[</a:t>
            </a:r>
            <a:r>
              <a:rPr lang="zh-CN" altLang="en-US" sz="3200" dirty="0">
                <a:solidFill>
                  <a:srgbClr val="FF3300"/>
                </a:solidFill>
              </a:rPr>
              <a:t>形参名</a:t>
            </a:r>
            <a:r>
              <a:rPr lang="en-US" altLang="zh-CN" sz="3200" dirty="0">
                <a:solidFill>
                  <a:srgbClr val="FF3300"/>
                </a:solidFill>
              </a:rPr>
              <a:t>],….. );</a:t>
            </a:r>
          </a:p>
          <a:p>
            <a:pPr marL="457200" lvl="3" indent="-457200">
              <a:spcBef>
                <a:spcPts val="1200"/>
              </a:spcBef>
              <a:spcAft>
                <a:spcPts val="1200"/>
              </a:spcAft>
              <a:buClr>
                <a:srgbClr val="FE0000"/>
              </a:buClr>
              <a:buSzPct val="100000"/>
            </a:pPr>
            <a:r>
              <a:rPr lang="zh-CN" altLang="en-US" sz="3200" dirty="0"/>
              <a:t>作用：告诉编译系统</a:t>
            </a:r>
            <a:r>
              <a:rPr lang="zh-CN" altLang="en-US" sz="3200" dirty="0">
                <a:sym typeface="Symbol" panose="05050102010706020507" pitchFamily="18" charset="2"/>
              </a:rPr>
              <a:t>函数类型、参数个数及类型，以便检验</a:t>
            </a:r>
          </a:p>
          <a:p>
            <a:pPr marL="457200" lvl="3" indent="-457200">
              <a:spcBef>
                <a:spcPts val="1200"/>
              </a:spcBef>
              <a:spcAft>
                <a:spcPts val="1200"/>
              </a:spcAft>
              <a:buClr>
                <a:srgbClr val="FE0000"/>
              </a:buClr>
              <a:buSzPct val="100000"/>
            </a:pPr>
            <a:r>
              <a:rPr lang="en-US" altLang="zh-CN" sz="3200" dirty="0">
                <a:sym typeface="Symbol" panose="05050102010706020507" pitchFamily="18" charset="2"/>
              </a:rPr>
              <a:t>C</a:t>
            </a:r>
            <a:r>
              <a:rPr lang="zh-CN" altLang="en-US" sz="3200" dirty="0">
                <a:sym typeface="Symbol" panose="05050102010706020507" pitchFamily="18" charset="2"/>
              </a:rPr>
              <a:t>语言中函数首部称为</a:t>
            </a:r>
            <a:r>
              <a:rPr lang="zh-CN" altLang="en-US" sz="3200" dirty="0">
                <a:solidFill>
                  <a:srgbClr val="FF3300"/>
                </a:solidFill>
                <a:sym typeface="Symbol" panose="05050102010706020507" pitchFamily="18" charset="2"/>
              </a:rPr>
              <a:t>函数原型</a:t>
            </a:r>
            <a:r>
              <a:rPr lang="zh-CN" altLang="en-US" sz="3200" dirty="0">
                <a:sym typeface="Symbol" panose="05050102010706020507" pitchFamily="18" charset="2"/>
              </a:rPr>
              <a:t>。</a:t>
            </a:r>
          </a:p>
          <a:p>
            <a:pPr marL="457200" lvl="3" indent="-457200">
              <a:spcBef>
                <a:spcPts val="1200"/>
              </a:spcBef>
              <a:spcAft>
                <a:spcPts val="1200"/>
              </a:spcAft>
              <a:buClr>
                <a:srgbClr val="FE0000"/>
              </a:buClr>
              <a:buSzPct val="100000"/>
            </a:pPr>
            <a:r>
              <a:rPr lang="zh-CN" altLang="en-US" sz="3200" dirty="0">
                <a:solidFill>
                  <a:srgbClr val="FF3300"/>
                </a:solidFill>
                <a:sym typeface="Symbol" panose="05050102010706020507" pitchFamily="18" charset="2"/>
              </a:rPr>
              <a:t>函数定义</a:t>
            </a:r>
            <a:r>
              <a:rPr lang="zh-CN" altLang="en-US" sz="3200" dirty="0">
                <a:sym typeface="Symbol" panose="05050102010706020507" pitchFamily="18" charset="2"/>
              </a:rPr>
              <a:t>与</a:t>
            </a:r>
            <a:r>
              <a:rPr lang="zh-CN" altLang="en-US" sz="3200" dirty="0">
                <a:solidFill>
                  <a:srgbClr val="0000FF"/>
                </a:solidFill>
                <a:sym typeface="Symbol" panose="05050102010706020507" pitchFamily="18" charset="2"/>
              </a:rPr>
              <a:t>函数声明</a:t>
            </a:r>
            <a:r>
              <a:rPr lang="zh-CN" altLang="en-US" sz="3200" dirty="0">
                <a:sym typeface="Symbol" panose="05050102010706020507" pitchFamily="18" charset="2"/>
              </a:rPr>
              <a:t>不同，声明只与函数定义的第一行相同。声明可以不写</a:t>
            </a:r>
            <a:r>
              <a:rPr lang="zh-CN" altLang="en-US" sz="3200" dirty="0">
                <a:solidFill>
                  <a:srgbClr val="FF3300"/>
                </a:solidFill>
              </a:rPr>
              <a:t>形参名</a:t>
            </a:r>
            <a:r>
              <a:rPr lang="zh-CN" altLang="en-US" sz="3200" dirty="0">
                <a:sym typeface="Symbol" panose="05050102010706020507" pitchFamily="18" charset="2"/>
              </a:rPr>
              <a:t>，只写</a:t>
            </a:r>
            <a:r>
              <a:rPr lang="zh-CN" altLang="en-US" sz="3200" dirty="0">
                <a:solidFill>
                  <a:srgbClr val="FF3300"/>
                </a:solidFill>
              </a:rPr>
              <a:t>形参类型</a:t>
            </a:r>
            <a:r>
              <a:rPr lang="zh-CN" altLang="en-US" sz="3200" dirty="0">
                <a:sym typeface="Symbol" panose="05050102010706020507" pitchFamily="18" charset="2"/>
              </a:rPr>
              <a:t>。</a:t>
            </a:r>
          </a:p>
          <a:p>
            <a:pPr marL="457200" lvl="3" indent="-457200">
              <a:spcBef>
                <a:spcPts val="1200"/>
              </a:spcBef>
              <a:spcAft>
                <a:spcPts val="1200"/>
              </a:spcAft>
              <a:buClr>
                <a:srgbClr val="FE0000"/>
              </a:buClr>
              <a:buSzPct val="100000"/>
            </a:pPr>
            <a:r>
              <a:rPr lang="zh-CN" altLang="en-US" sz="3200" dirty="0"/>
              <a:t>函数说明位置：</a:t>
            </a:r>
            <a:r>
              <a:rPr lang="zh-CN" altLang="en-US" sz="3200" dirty="0">
                <a:solidFill>
                  <a:srgbClr val="990033"/>
                </a:solidFill>
              </a:rPr>
              <a:t>程序的数据说明部分（函数内或外）</a:t>
            </a:r>
          </a:p>
        </p:txBody>
      </p:sp>
      <p:sp>
        <p:nvSpPr>
          <p:cNvPr id="3"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840377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91" name="Rectangle 9"/>
          <p:cNvSpPr>
            <a:spLocks noChangeArrowheads="1"/>
          </p:cNvSpPr>
          <p:nvPr/>
        </p:nvSpPr>
        <p:spPr bwMode="auto">
          <a:xfrm>
            <a:off x="1143000" y="1192213"/>
            <a:ext cx="7061200" cy="4876800"/>
          </a:xfrm>
          <a:prstGeom prst="rect">
            <a:avLst/>
          </a:prstGeom>
          <a:solidFill>
            <a:schemeClr val="accent2">
              <a:lumMod val="20000"/>
              <a:lumOff val="80000"/>
            </a:schemeClr>
          </a:solidFill>
          <a:ln w="38100">
            <a:solidFill>
              <a:srgbClr val="3366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chemeClr val="tx1"/>
                </a:solidFill>
              </a:rPr>
              <a:t>#include &lt;</a:t>
            </a:r>
            <a:r>
              <a:rPr lang="en-US" altLang="zh-CN" sz="2400" dirty="0" err="1">
                <a:solidFill>
                  <a:schemeClr val="tx1"/>
                </a:solidFill>
              </a:rPr>
              <a:t>stdio.h</a:t>
            </a:r>
            <a:r>
              <a:rPr lang="en-US" altLang="zh-CN" sz="2400" dirty="0">
                <a:solidFill>
                  <a:schemeClr val="tx1"/>
                </a:solidFill>
              </a:rPr>
              <a:t>&gt;</a:t>
            </a:r>
          </a:p>
          <a:p>
            <a:pPr>
              <a:spcBef>
                <a:spcPct val="0"/>
              </a:spcBef>
            </a:pPr>
            <a:r>
              <a:rPr lang="en-US" altLang="zh-CN" sz="2400" dirty="0">
                <a:solidFill>
                  <a:schemeClr val="tx1"/>
                </a:solidFill>
              </a:rPr>
              <a:t>void main()</a:t>
            </a:r>
          </a:p>
          <a:p>
            <a:pPr>
              <a:spcBef>
                <a:spcPct val="0"/>
              </a:spcBef>
            </a:pPr>
            <a:r>
              <a:rPr lang="en-US" altLang="zh-CN" sz="2400" dirty="0">
                <a:solidFill>
                  <a:schemeClr val="tx1"/>
                </a:solidFill>
              </a:rPr>
              <a:t>{ </a:t>
            </a:r>
            <a:r>
              <a:rPr lang="en-US" altLang="zh-CN" sz="2400" dirty="0">
                <a:solidFill>
                  <a:srgbClr val="0000FF"/>
                </a:solidFill>
              </a:rPr>
              <a:t>float add(float </a:t>
            </a:r>
            <a:r>
              <a:rPr lang="en-US" altLang="zh-CN" sz="2400" dirty="0" err="1">
                <a:solidFill>
                  <a:srgbClr val="0000FF"/>
                </a:solidFill>
              </a:rPr>
              <a:t>x,float</a:t>
            </a:r>
            <a:r>
              <a:rPr lang="en-US" altLang="zh-CN" sz="2400" dirty="0">
                <a:solidFill>
                  <a:srgbClr val="0000FF"/>
                </a:solidFill>
              </a:rPr>
              <a:t> y );  </a:t>
            </a:r>
            <a:r>
              <a:rPr lang="en-US" altLang="zh-CN" sz="2400" dirty="0">
                <a:solidFill>
                  <a:schemeClr val="tx1"/>
                </a:solidFill>
              </a:rPr>
              <a:t>/*</a:t>
            </a:r>
            <a:r>
              <a:rPr lang="zh-CN" altLang="en-US" sz="2400" dirty="0">
                <a:solidFill>
                  <a:schemeClr val="tx1"/>
                </a:solidFill>
              </a:rPr>
              <a:t>对被调用函数的声明*</a:t>
            </a:r>
            <a:r>
              <a:rPr lang="en-US" altLang="zh-CN" sz="2400" dirty="0">
                <a:solidFill>
                  <a:schemeClr val="tx1"/>
                </a:solidFill>
              </a:rPr>
              <a:t>/</a:t>
            </a:r>
          </a:p>
          <a:p>
            <a:pPr>
              <a:spcBef>
                <a:spcPct val="0"/>
              </a:spcBef>
            </a:pPr>
            <a:r>
              <a:rPr lang="en-US" altLang="zh-CN" sz="2400" dirty="0">
                <a:solidFill>
                  <a:schemeClr val="tx1"/>
                </a:solidFill>
              </a:rPr>
              <a:t>   float </a:t>
            </a:r>
            <a:r>
              <a:rPr lang="en-US" altLang="zh-CN" sz="2400" dirty="0" err="1">
                <a:solidFill>
                  <a:schemeClr val="tx1"/>
                </a:solidFill>
              </a:rPr>
              <a:t>a,b,c</a:t>
            </a:r>
            <a:r>
              <a:rPr lang="en-US" altLang="zh-CN" sz="2400" dirty="0">
                <a:solidFill>
                  <a:schemeClr val="tx1"/>
                </a:solidFill>
              </a:rPr>
              <a:t>;</a:t>
            </a:r>
          </a:p>
          <a:p>
            <a:pPr>
              <a:spcBef>
                <a:spcPct val="0"/>
              </a:spcBef>
            </a:pPr>
            <a:r>
              <a:rPr lang="en-US" altLang="zh-CN" sz="2400" dirty="0">
                <a:solidFill>
                  <a:schemeClr val="tx1"/>
                </a:solidFill>
              </a:rPr>
              <a:t>   </a:t>
            </a:r>
            <a:r>
              <a:rPr lang="en-US" altLang="zh-CN" sz="2400" dirty="0" err="1">
                <a:solidFill>
                  <a:schemeClr val="tx1"/>
                </a:solidFill>
              </a:rPr>
              <a:t>scanf</a:t>
            </a:r>
            <a:r>
              <a:rPr lang="en-US" altLang="zh-CN" sz="2400" dirty="0">
                <a:solidFill>
                  <a:schemeClr val="tx1"/>
                </a:solidFill>
              </a:rPr>
              <a:t>("%</a:t>
            </a:r>
            <a:r>
              <a:rPr lang="en-US" altLang="zh-CN" sz="2400" dirty="0" err="1">
                <a:solidFill>
                  <a:schemeClr val="tx1"/>
                </a:solidFill>
              </a:rPr>
              <a:t>f,%f",&amp;a,&amp;b</a:t>
            </a:r>
            <a:r>
              <a:rPr lang="en-US" altLang="zh-CN" sz="2400" dirty="0">
                <a:solidFill>
                  <a:schemeClr val="tx1"/>
                </a:solidFill>
              </a:rPr>
              <a:t>);</a:t>
            </a:r>
          </a:p>
          <a:p>
            <a:pPr>
              <a:spcBef>
                <a:spcPct val="0"/>
              </a:spcBef>
            </a:pPr>
            <a:r>
              <a:rPr lang="en-US" altLang="zh-CN" sz="2400" dirty="0">
                <a:solidFill>
                  <a:schemeClr val="tx1"/>
                </a:solidFill>
              </a:rPr>
              <a:t>   c=add(</a:t>
            </a:r>
            <a:r>
              <a:rPr lang="en-US" altLang="zh-CN" sz="2400" dirty="0" err="1">
                <a:solidFill>
                  <a:schemeClr val="tx1"/>
                </a:solidFill>
              </a:rPr>
              <a:t>a,b</a:t>
            </a:r>
            <a:r>
              <a:rPr lang="en-US" altLang="zh-CN" sz="2400" dirty="0">
                <a:solidFill>
                  <a:schemeClr val="tx1"/>
                </a:solidFill>
              </a:rPr>
              <a:t>);</a:t>
            </a:r>
          </a:p>
          <a:p>
            <a:pPr>
              <a:spcBef>
                <a:spcPct val="0"/>
              </a:spcBef>
            </a:pPr>
            <a:r>
              <a:rPr lang="en-US" altLang="zh-CN" sz="2400" dirty="0">
                <a:solidFill>
                  <a:schemeClr val="tx1"/>
                </a:solidFill>
              </a:rPr>
              <a:t>   </a:t>
            </a:r>
            <a:r>
              <a:rPr lang="en-US" altLang="zh-CN" sz="2400" dirty="0" err="1">
                <a:solidFill>
                  <a:schemeClr val="tx1"/>
                </a:solidFill>
              </a:rPr>
              <a:t>printf</a:t>
            </a:r>
            <a:r>
              <a:rPr lang="en-US" altLang="zh-CN" sz="2400" dirty="0">
                <a:solidFill>
                  <a:schemeClr val="tx1"/>
                </a:solidFill>
              </a:rPr>
              <a:t>("sum is %</a:t>
            </a:r>
            <a:r>
              <a:rPr lang="en-US" altLang="zh-CN" sz="2400" dirty="0" err="1">
                <a:solidFill>
                  <a:schemeClr val="tx1"/>
                </a:solidFill>
              </a:rPr>
              <a:t>f",c</a:t>
            </a:r>
            <a:r>
              <a:rPr lang="en-US" altLang="zh-CN" sz="2400" dirty="0">
                <a:solidFill>
                  <a:schemeClr val="tx1"/>
                </a:solidFill>
              </a:rPr>
              <a:t>);</a:t>
            </a:r>
          </a:p>
          <a:p>
            <a:pPr>
              <a:spcBef>
                <a:spcPct val="0"/>
              </a:spcBef>
            </a:pPr>
            <a:r>
              <a:rPr lang="en-US" altLang="zh-CN" sz="2400" dirty="0">
                <a:solidFill>
                  <a:schemeClr val="tx1"/>
                </a:solidFill>
              </a:rPr>
              <a:t>}</a:t>
            </a:r>
          </a:p>
          <a:p>
            <a:pPr>
              <a:spcBef>
                <a:spcPct val="0"/>
              </a:spcBef>
            </a:pPr>
            <a:r>
              <a:rPr lang="en-US" altLang="zh-CN" sz="2400" dirty="0">
                <a:solidFill>
                  <a:srgbClr val="0000FF"/>
                </a:solidFill>
              </a:rPr>
              <a:t>float add(float x, float y)   </a:t>
            </a:r>
            <a:r>
              <a:rPr lang="en-US" altLang="zh-CN" sz="2400" dirty="0">
                <a:solidFill>
                  <a:schemeClr val="tx1"/>
                </a:solidFill>
              </a:rPr>
              <a:t>/*</a:t>
            </a:r>
            <a:r>
              <a:rPr lang="zh-CN" altLang="en-US" sz="2400" dirty="0">
                <a:solidFill>
                  <a:schemeClr val="tx1"/>
                </a:solidFill>
              </a:rPr>
              <a:t>函数首部*</a:t>
            </a:r>
            <a:r>
              <a:rPr lang="en-US" altLang="zh-CN" sz="2400" dirty="0">
                <a:solidFill>
                  <a:schemeClr val="tx1"/>
                </a:solidFill>
              </a:rPr>
              <a:t>/</a:t>
            </a:r>
          </a:p>
          <a:p>
            <a:pPr>
              <a:spcBef>
                <a:spcPct val="0"/>
              </a:spcBef>
            </a:pPr>
            <a:r>
              <a:rPr lang="en-US" altLang="zh-CN" sz="2400" dirty="0">
                <a:solidFill>
                  <a:schemeClr val="tx1"/>
                </a:solidFill>
              </a:rPr>
              <a:t>{  float z;                            /*</a:t>
            </a:r>
            <a:r>
              <a:rPr lang="zh-CN" altLang="en-US" sz="2400" dirty="0">
                <a:solidFill>
                  <a:schemeClr val="tx1"/>
                </a:solidFill>
              </a:rPr>
              <a:t>函数体</a:t>
            </a:r>
          </a:p>
          <a:p>
            <a:pPr>
              <a:spcBef>
                <a:spcPct val="0"/>
              </a:spcBef>
            </a:pPr>
            <a:r>
              <a:rPr lang="zh-CN" altLang="en-US" sz="2400" dirty="0">
                <a:solidFill>
                  <a:schemeClr val="tx1"/>
                </a:solidFill>
              </a:rPr>
              <a:t>    </a:t>
            </a:r>
            <a:r>
              <a:rPr lang="en-US" altLang="zh-CN" sz="2400" dirty="0">
                <a:solidFill>
                  <a:schemeClr val="tx1"/>
                </a:solidFill>
              </a:rPr>
              <a:t>z=</a:t>
            </a:r>
            <a:r>
              <a:rPr lang="en-US" altLang="zh-CN" sz="2400" dirty="0" err="1">
                <a:solidFill>
                  <a:schemeClr val="tx1"/>
                </a:solidFill>
              </a:rPr>
              <a:t>x+y</a:t>
            </a:r>
            <a:r>
              <a:rPr lang="en-US" altLang="zh-CN" sz="2400" dirty="0">
                <a:solidFill>
                  <a:schemeClr val="tx1"/>
                </a:solidFill>
              </a:rPr>
              <a:t>;</a:t>
            </a:r>
          </a:p>
          <a:p>
            <a:pPr>
              <a:spcBef>
                <a:spcPct val="0"/>
              </a:spcBef>
            </a:pPr>
            <a:r>
              <a:rPr lang="en-US" altLang="zh-CN" sz="2400" dirty="0">
                <a:solidFill>
                  <a:schemeClr val="tx1"/>
                </a:solidFill>
              </a:rPr>
              <a:t>    return(z);</a:t>
            </a:r>
          </a:p>
          <a:p>
            <a:pPr>
              <a:spcBef>
                <a:spcPct val="0"/>
              </a:spcBef>
            </a:pPr>
            <a:r>
              <a:rPr lang="en-US" altLang="zh-CN" sz="2400" dirty="0">
                <a:solidFill>
                  <a:schemeClr val="tx1"/>
                </a:solidFill>
              </a:rPr>
              <a:t>}</a:t>
            </a:r>
          </a:p>
        </p:txBody>
      </p:sp>
      <p:sp>
        <p:nvSpPr>
          <p:cNvPr id="591882" name="AutoShape 10"/>
          <p:cNvSpPr>
            <a:spLocks noChangeArrowheads="1"/>
          </p:cNvSpPr>
          <p:nvPr/>
        </p:nvSpPr>
        <p:spPr bwMode="auto">
          <a:xfrm>
            <a:off x="5738813" y="2552700"/>
            <a:ext cx="3405187" cy="730250"/>
          </a:xfrm>
          <a:prstGeom prst="wedgeEllipseCallout">
            <a:avLst>
              <a:gd name="adj1" fmla="val -87250"/>
              <a:gd name="adj2" fmla="val -100870"/>
            </a:avLst>
          </a:prstGeom>
          <a:solidFill>
            <a:srgbClr val="FFCC99"/>
          </a:solidFill>
          <a:ln w="25400">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400">
                <a:solidFill>
                  <a:srgbClr val="FF3300"/>
                </a:solidFill>
              </a:rPr>
              <a:t> float  add(float,float);</a:t>
            </a:r>
          </a:p>
        </p:txBody>
      </p:sp>
      <p:sp>
        <p:nvSpPr>
          <p:cNvPr id="272393" name="Text Box 11"/>
          <p:cNvSpPr txBox="1">
            <a:spLocks noChangeArrowheads="1"/>
          </p:cNvSpPr>
          <p:nvPr/>
        </p:nvSpPr>
        <p:spPr bwMode="auto">
          <a:xfrm>
            <a:off x="1150938" y="706438"/>
            <a:ext cx="4294187"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a:solidFill>
                  <a:schemeClr val="tx1"/>
                </a:solidFill>
              </a:rPr>
              <a:t>例</a:t>
            </a:r>
            <a:r>
              <a:rPr lang="en-US" altLang="zh-CN" sz="2400" dirty="0">
                <a:solidFill>
                  <a:schemeClr val="tx1"/>
                </a:solidFill>
              </a:rPr>
              <a:t>7.4  </a:t>
            </a:r>
            <a:r>
              <a:rPr lang="zh-CN" altLang="en-US" sz="2400" dirty="0">
                <a:solidFill>
                  <a:schemeClr val="tx1"/>
                </a:solidFill>
              </a:rPr>
              <a:t>对被调用的函数作声明</a:t>
            </a:r>
          </a:p>
        </p:txBody>
      </p:sp>
      <p:sp>
        <p:nvSpPr>
          <p:cNvPr id="591884" name="Text Box 12"/>
          <p:cNvSpPr txBox="1">
            <a:spLocks noChangeArrowheads="1"/>
          </p:cNvSpPr>
          <p:nvPr/>
        </p:nvSpPr>
        <p:spPr bwMode="auto">
          <a:xfrm>
            <a:off x="4529138" y="5443538"/>
            <a:ext cx="3403600" cy="1039812"/>
          </a:xfrm>
          <a:prstGeom prst="rect">
            <a:avLst/>
          </a:prstGeom>
          <a:solidFill>
            <a:srgbClr val="C0C0C0"/>
          </a:solidFill>
          <a:ln w="3492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r>
              <a:rPr lang="zh-CN" altLang="en-US" sz="2400">
                <a:solidFill>
                  <a:schemeClr val="tx1"/>
                </a:solidFill>
              </a:rPr>
              <a:t>输入：</a:t>
            </a:r>
            <a:r>
              <a:rPr lang="en-US" altLang="zh-CN" sz="2400">
                <a:solidFill>
                  <a:schemeClr val="tx1"/>
                </a:solidFill>
              </a:rPr>
              <a:t>3.6 </a:t>
            </a:r>
            <a:r>
              <a:rPr lang="zh-CN" altLang="en-US" sz="2400">
                <a:solidFill>
                  <a:schemeClr val="tx1"/>
                </a:solidFill>
              </a:rPr>
              <a:t>，</a:t>
            </a:r>
            <a:r>
              <a:rPr lang="en-US" altLang="zh-CN" sz="2400">
                <a:solidFill>
                  <a:schemeClr val="tx1"/>
                </a:solidFill>
              </a:rPr>
              <a:t>6.5</a:t>
            </a:r>
          </a:p>
          <a:p>
            <a:r>
              <a:rPr lang="zh-CN" altLang="en-US" sz="2400">
                <a:solidFill>
                  <a:schemeClr val="tx1"/>
                </a:solidFill>
              </a:rPr>
              <a:t>输出：</a:t>
            </a:r>
            <a:r>
              <a:rPr lang="en-US" altLang="zh-CN" sz="2400">
                <a:solidFill>
                  <a:schemeClr val="tx1"/>
                </a:solidFill>
              </a:rPr>
              <a:t>sum is 10.100000</a:t>
            </a:r>
          </a:p>
        </p:txBody>
      </p:sp>
      <p:sp>
        <p:nvSpPr>
          <p:cNvPr id="11"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34136139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91884"/>
                                        </p:tgtEl>
                                        <p:attrNameLst>
                                          <p:attrName>style.visibility</p:attrName>
                                        </p:attrNameLst>
                                      </p:cBhvr>
                                      <p:to>
                                        <p:strVal val="visible"/>
                                      </p:to>
                                    </p:set>
                                    <p:animEffect transition="in" filter="box(out)">
                                      <p:cBhvr>
                                        <p:cTn id="7" dur="500"/>
                                        <p:tgtEl>
                                          <p:spTgt spid="5918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91882"/>
                                        </p:tgtEl>
                                        <p:attrNameLst>
                                          <p:attrName>style.visibility</p:attrName>
                                        </p:attrNameLst>
                                      </p:cBhvr>
                                      <p:to>
                                        <p:strVal val="visible"/>
                                      </p:to>
                                    </p:set>
                                    <p:animEffect transition="in" filter="box(out)">
                                      <p:cBhvr>
                                        <p:cTn id="12" dur="500"/>
                                        <p:tgtEl>
                                          <p:spTgt spid="591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82" grpId="0" animBg="1" autoUpdateAnimBg="0"/>
      <p:bldP spid="591884"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2" name="Rectangle 4"/>
          <p:cNvSpPr>
            <a:spLocks noChangeArrowheads="1"/>
          </p:cNvSpPr>
          <p:nvPr/>
        </p:nvSpPr>
        <p:spPr bwMode="auto">
          <a:xfrm>
            <a:off x="-468560" y="620688"/>
            <a:ext cx="8928992" cy="3459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1714500" lvl="3" indent="-342900" eaLnBrk="1" hangingPunct="1">
              <a:spcBef>
                <a:spcPct val="20000"/>
              </a:spcBef>
              <a:buClr>
                <a:srgbClr val="FF0000"/>
              </a:buClr>
              <a:buFont typeface="Wingdings" panose="05000000000000000000" pitchFamily="2" charset="2"/>
              <a:buChar char="p"/>
            </a:pPr>
            <a:r>
              <a:rPr lang="zh-CN" altLang="en-US" sz="2400" dirty="0">
                <a:solidFill>
                  <a:schemeClr val="tx1"/>
                </a:solidFill>
                <a:latin typeface="+mn-ea"/>
                <a:ea typeface="+mn-ea"/>
              </a:rPr>
              <a:t>旧版本</a:t>
            </a:r>
            <a:r>
              <a:rPr lang="en-US" altLang="zh-CN" sz="2400" dirty="0">
                <a:solidFill>
                  <a:schemeClr val="tx1"/>
                </a:solidFill>
                <a:latin typeface="+mn-ea"/>
                <a:ea typeface="+mn-ea"/>
              </a:rPr>
              <a:t>C</a:t>
            </a:r>
            <a:r>
              <a:rPr lang="zh-CN" altLang="en-US" sz="2400" dirty="0">
                <a:solidFill>
                  <a:schemeClr val="tx1"/>
                </a:solidFill>
                <a:latin typeface="+mn-ea"/>
                <a:ea typeface="+mn-ea"/>
              </a:rPr>
              <a:t>中函数声明不采用函数原型，只声明</a:t>
            </a:r>
            <a:r>
              <a:rPr lang="zh-CN" altLang="en-US" sz="2400" dirty="0">
                <a:solidFill>
                  <a:srgbClr val="FF3300"/>
                </a:solidFill>
                <a:latin typeface="+mn-ea"/>
                <a:ea typeface="+mn-ea"/>
              </a:rPr>
              <a:t>函数名</a:t>
            </a:r>
            <a:r>
              <a:rPr lang="zh-CN" altLang="en-US" sz="2400" dirty="0">
                <a:solidFill>
                  <a:schemeClr val="tx1"/>
                </a:solidFill>
                <a:latin typeface="+mn-ea"/>
                <a:ea typeface="+mn-ea"/>
              </a:rPr>
              <a:t>和</a:t>
            </a:r>
            <a:r>
              <a:rPr lang="zh-CN" altLang="en-US" sz="2400" dirty="0">
                <a:solidFill>
                  <a:srgbClr val="FF3300"/>
                </a:solidFill>
                <a:latin typeface="+mn-ea"/>
                <a:ea typeface="+mn-ea"/>
              </a:rPr>
              <a:t>函数类型</a:t>
            </a:r>
            <a:r>
              <a:rPr lang="zh-CN" altLang="en-US" sz="2400" dirty="0">
                <a:solidFill>
                  <a:schemeClr val="tx1"/>
                </a:solidFill>
                <a:latin typeface="+mn-ea"/>
                <a:ea typeface="+mn-ea"/>
              </a:rPr>
              <a:t>。如： </a:t>
            </a:r>
            <a:r>
              <a:rPr lang="en-US" altLang="zh-CN" sz="2400" dirty="0">
                <a:solidFill>
                  <a:srgbClr val="0066FF"/>
                </a:solidFill>
                <a:latin typeface="+mn-ea"/>
                <a:ea typeface="+mn-ea"/>
              </a:rPr>
              <a:t>float add( )</a:t>
            </a:r>
          </a:p>
          <a:p>
            <a:pPr marL="1714500" lvl="3" indent="-342900" eaLnBrk="1" hangingPunct="1">
              <a:spcBef>
                <a:spcPct val="20000"/>
              </a:spcBef>
              <a:buClr>
                <a:srgbClr val="FF0000"/>
              </a:buClr>
              <a:buFont typeface="Wingdings" panose="05000000000000000000" pitchFamily="2" charset="2"/>
              <a:buChar char="p"/>
            </a:pPr>
            <a:r>
              <a:rPr lang="zh-CN" altLang="en-US" sz="2400" dirty="0">
                <a:solidFill>
                  <a:schemeClr val="tx1"/>
                </a:solidFill>
                <a:latin typeface="+mn-ea"/>
                <a:ea typeface="+mn-ea"/>
              </a:rPr>
              <a:t>函数调用之前，如果未对函数作声明，则编译系统把第一次遇到的函数形式作为函数声明，并默认为</a:t>
            </a:r>
            <a:r>
              <a:rPr lang="en-US" altLang="zh-CN" sz="2400" dirty="0" err="1">
                <a:solidFill>
                  <a:schemeClr val="tx1"/>
                </a:solidFill>
                <a:latin typeface="+mn-ea"/>
                <a:ea typeface="+mn-ea"/>
              </a:rPr>
              <a:t>int</a:t>
            </a:r>
            <a:r>
              <a:rPr lang="zh-CN" altLang="en-US" sz="2400" dirty="0">
                <a:solidFill>
                  <a:schemeClr val="tx1"/>
                </a:solidFill>
                <a:latin typeface="+mn-ea"/>
                <a:ea typeface="+mn-ea"/>
              </a:rPr>
              <a:t>型。即：函数类型是</a:t>
            </a:r>
            <a:r>
              <a:rPr lang="en-US" altLang="zh-CN" sz="2400" dirty="0" err="1">
                <a:solidFill>
                  <a:srgbClr val="FF3300"/>
                </a:solidFill>
                <a:latin typeface="+mn-ea"/>
                <a:ea typeface="+mn-ea"/>
              </a:rPr>
              <a:t>int</a:t>
            </a:r>
            <a:r>
              <a:rPr lang="zh-CN" altLang="en-US" sz="2400" dirty="0">
                <a:solidFill>
                  <a:srgbClr val="FF3300"/>
                </a:solidFill>
                <a:latin typeface="+mn-ea"/>
                <a:ea typeface="+mn-ea"/>
              </a:rPr>
              <a:t>型</a:t>
            </a:r>
            <a:r>
              <a:rPr lang="zh-CN" altLang="en-US" sz="2400" dirty="0">
                <a:solidFill>
                  <a:schemeClr val="tx1"/>
                </a:solidFill>
                <a:latin typeface="+mn-ea"/>
                <a:ea typeface="+mn-ea"/>
              </a:rPr>
              <a:t>可以不作函数声明，</a:t>
            </a:r>
            <a:r>
              <a:rPr lang="zh-CN" altLang="en-US" sz="2400" dirty="0">
                <a:solidFill>
                  <a:srgbClr val="FF3300"/>
                </a:solidFill>
                <a:latin typeface="+mn-ea"/>
                <a:ea typeface="+mn-ea"/>
              </a:rPr>
              <a:t>最好作声明</a:t>
            </a:r>
            <a:r>
              <a:rPr lang="zh-CN" altLang="en-US" sz="2400" dirty="0">
                <a:solidFill>
                  <a:schemeClr val="tx1"/>
                </a:solidFill>
                <a:latin typeface="+mn-ea"/>
                <a:ea typeface="+mn-ea"/>
              </a:rPr>
              <a:t>。</a:t>
            </a:r>
          </a:p>
          <a:p>
            <a:pPr marL="1714500" lvl="3" indent="-342900" eaLnBrk="1" hangingPunct="1">
              <a:spcBef>
                <a:spcPct val="20000"/>
              </a:spcBef>
              <a:buClr>
                <a:srgbClr val="FF0000"/>
              </a:buClr>
              <a:buFont typeface="Wingdings" panose="05000000000000000000" pitchFamily="2" charset="2"/>
              <a:buChar char="p"/>
            </a:pPr>
            <a:r>
              <a:rPr lang="zh-CN" altLang="en-US" sz="2400" dirty="0">
                <a:solidFill>
                  <a:schemeClr val="tx1"/>
                </a:solidFill>
                <a:latin typeface="+mn-ea"/>
                <a:ea typeface="+mn-ea"/>
              </a:rPr>
              <a:t>被调用函数的定义（程序）在主调函数之前，可以不加函数声明。</a:t>
            </a:r>
          </a:p>
          <a:p>
            <a:pPr marL="1714500" lvl="3" indent="-342900" eaLnBrk="1" hangingPunct="1">
              <a:spcBef>
                <a:spcPct val="20000"/>
              </a:spcBef>
              <a:buClr>
                <a:srgbClr val="FF0000"/>
              </a:buClr>
              <a:buFont typeface="Wingdings" panose="05000000000000000000" pitchFamily="2" charset="2"/>
              <a:buChar char="p"/>
            </a:pPr>
            <a:r>
              <a:rPr lang="zh-CN" altLang="en-US" sz="2400" dirty="0">
                <a:solidFill>
                  <a:schemeClr val="tx1"/>
                </a:solidFill>
                <a:latin typeface="+mn-ea"/>
                <a:ea typeface="+mn-ea"/>
              </a:rPr>
              <a:t>在所有函数定义前，已在函数外部做了函数声明，则在各主调函数中可以不加函数声明。</a:t>
            </a:r>
          </a:p>
        </p:txBody>
      </p:sp>
      <p:grpSp>
        <p:nvGrpSpPr>
          <p:cNvPr id="593931" name="Group 11"/>
          <p:cNvGrpSpPr>
            <a:grpSpLocks/>
          </p:cNvGrpSpPr>
          <p:nvPr/>
        </p:nvGrpSpPr>
        <p:grpSpPr bwMode="auto">
          <a:xfrm>
            <a:off x="193675" y="2081213"/>
            <a:ext cx="8675688" cy="4511675"/>
            <a:chOff x="112" y="1558"/>
            <a:chExt cx="5465" cy="2842"/>
          </a:xfrm>
        </p:grpSpPr>
        <p:sp>
          <p:nvSpPr>
            <p:cNvPr id="273423" name="Rectangle 9"/>
            <p:cNvSpPr>
              <a:spLocks noChangeArrowheads="1"/>
            </p:cNvSpPr>
            <p:nvPr/>
          </p:nvSpPr>
          <p:spPr bwMode="auto">
            <a:xfrm>
              <a:off x="3233" y="1558"/>
              <a:ext cx="2344" cy="2842"/>
            </a:xfrm>
            <a:prstGeom prst="rect">
              <a:avLst/>
            </a:prstGeom>
            <a:solidFill>
              <a:schemeClr val="accent2">
                <a:lumMod val="20000"/>
                <a:lumOff val="80000"/>
              </a:schemeClr>
            </a:solidFill>
            <a:ln w="381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chemeClr val="tx1"/>
                  </a:solidFill>
                </a:rPr>
                <a:t>#include &lt;</a:t>
              </a:r>
              <a:r>
                <a:rPr lang="en-US" altLang="zh-CN" sz="2400" dirty="0" err="1">
                  <a:solidFill>
                    <a:schemeClr val="tx1"/>
                  </a:solidFill>
                </a:rPr>
                <a:t>stdio.h</a:t>
              </a:r>
              <a:r>
                <a:rPr lang="en-US" altLang="zh-CN" sz="2400" dirty="0">
                  <a:solidFill>
                    <a:schemeClr val="tx1"/>
                  </a:solidFill>
                </a:rPr>
                <a:t>&gt;</a:t>
              </a:r>
              <a:endParaRPr lang="en-US" altLang="zh-CN" sz="2400" dirty="0">
                <a:solidFill>
                  <a:srgbClr val="0000FF"/>
                </a:solidFill>
              </a:endParaRPr>
            </a:p>
            <a:p>
              <a:pPr>
                <a:spcBef>
                  <a:spcPct val="0"/>
                </a:spcBef>
              </a:pPr>
              <a:r>
                <a:rPr lang="en-US" altLang="zh-CN" sz="2400" dirty="0">
                  <a:solidFill>
                    <a:srgbClr val="0000FF"/>
                  </a:solidFill>
                </a:rPr>
                <a:t>float add(float x, float y)</a:t>
              </a:r>
              <a:endParaRPr lang="en-US" altLang="zh-CN" sz="2400" dirty="0">
                <a:solidFill>
                  <a:schemeClr val="tx1"/>
                </a:solidFill>
              </a:endParaRPr>
            </a:p>
            <a:p>
              <a:pPr>
                <a:spcBef>
                  <a:spcPct val="0"/>
                </a:spcBef>
              </a:pPr>
              <a:r>
                <a:rPr lang="en-US" altLang="zh-CN" sz="2400" dirty="0">
                  <a:solidFill>
                    <a:schemeClr val="tx1"/>
                  </a:solidFill>
                </a:rPr>
                <a:t>{   float z;</a:t>
              </a:r>
            </a:p>
            <a:p>
              <a:pPr>
                <a:spcBef>
                  <a:spcPct val="0"/>
                </a:spcBef>
              </a:pPr>
              <a:r>
                <a:rPr lang="en-US" altLang="zh-CN" sz="2400" dirty="0">
                  <a:solidFill>
                    <a:schemeClr val="tx1"/>
                  </a:solidFill>
                </a:rPr>
                <a:t>    z=</a:t>
              </a:r>
              <a:r>
                <a:rPr lang="en-US" altLang="zh-CN" sz="2400" dirty="0" err="1">
                  <a:solidFill>
                    <a:schemeClr val="tx1"/>
                  </a:solidFill>
                </a:rPr>
                <a:t>x+y</a:t>
              </a:r>
              <a:r>
                <a:rPr lang="en-US" altLang="zh-CN" sz="2400" dirty="0">
                  <a:solidFill>
                    <a:schemeClr val="tx1"/>
                  </a:solidFill>
                </a:rPr>
                <a:t>;</a:t>
              </a:r>
            </a:p>
            <a:p>
              <a:pPr>
                <a:spcBef>
                  <a:spcPct val="0"/>
                </a:spcBef>
              </a:pPr>
              <a:r>
                <a:rPr lang="en-US" altLang="zh-CN" sz="2400" dirty="0">
                  <a:solidFill>
                    <a:schemeClr val="tx1"/>
                  </a:solidFill>
                </a:rPr>
                <a:t>    return(z);</a:t>
              </a:r>
            </a:p>
            <a:p>
              <a:pPr>
                <a:spcBef>
                  <a:spcPct val="0"/>
                </a:spcBef>
              </a:pPr>
              <a:r>
                <a:rPr lang="en-US" altLang="zh-CN" sz="2400" dirty="0">
                  <a:solidFill>
                    <a:schemeClr val="tx1"/>
                  </a:solidFill>
                </a:rPr>
                <a:t>}</a:t>
              </a:r>
            </a:p>
            <a:p>
              <a:pPr>
                <a:spcBef>
                  <a:spcPct val="0"/>
                </a:spcBef>
              </a:pPr>
              <a:r>
                <a:rPr lang="en-US" altLang="zh-CN" sz="2400" dirty="0">
                  <a:solidFill>
                    <a:schemeClr val="tx1"/>
                  </a:solidFill>
                </a:rPr>
                <a:t>main()</a:t>
              </a:r>
            </a:p>
            <a:p>
              <a:pPr>
                <a:spcBef>
                  <a:spcPct val="0"/>
                </a:spcBef>
              </a:pPr>
              <a:r>
                <a:rPr lang="en-US" altLang="zh-CN" sz="2400" dirty="0">
                  <a:solidFill>
                    <a:schemeClr val="tx1"/>
                  </a:solidFill>
                </a:rPr>
                <a:t>{   float </a:t>
              </a:r>
              <a:r>
                <a:rPr lang="en-US" altLang="zh-CN" sz="2400" dirty="0" err="1">
                  <a:solidFill>
                    <a:schemeClr val="tx1"/>
                  </a:solidFill>
                </a:rPr>
                <a:t>a,b,c</a:t>
              </a:r>
              <a:r>
                <a:rPr lang="en-US" altLang="zh-CN" sz="2400" dirty="0">
                  <a:solidFill>
                    <a:schemeClr val="tx1"/>
                  </a:solidFill>
                </a:rPr>
                <a:t>;</a:t>
              </a:r>
            </a:p>
            <a:p>
              <a:pPr>
                <a:spcBef>
                  <a:spcPct val="0"/>
                </a:spcBef>
              </a:pPr>
              <a:r>
                <a:rPr lang="en-US" altLang="zh-CN" sz="2400" dirty="0">
                  <a:solidFill>
                    <a:schemeClr val="tx1"/>
                  </a:solidFill>
                </a:rPr>
                <a:t>    </a:t>
              </a:r>
              <a:r>
                <a:rPr lang="en-US" altLang="zh-CN" sz="2400" dirty="0" err="1">
                  <a:solidFill>
                    <a:schemeClr val="tx1"/>
                  </a:solidFill>
                </a:rPr>
                <a:t>scanf</a:t>
              </a:r>
              <a:r>
                <a:rPr lang="en-US" altLang="zh-CN" sz="2400" dirty="0">
                  <a:solidFill>
                    <a:schemeClr val="tx1"/>
                  </a:solidFill>
                </a:rPr>
                <a:t>("%</a:t>
              </a:r>
              <a:r>
                <a:rPr lang="en-US" altLang="zh-CN" sz="2400" dirty="0" err="1">
                  <a:solidFill>
                    <a:schemeClr val="tx1"/>
                  </a:solidFill>
                </a:rPr>
                <a:t>f,%f",&amp;a,&amp;b</a:t>
              </a:r>
              <a:r>
                <a:rPr lang="en-US" altLang="zh-CN" sz="2400" dirty="0">
                  <a:solidFill>
                    <a:schemeClr val="tx1"/>
                  </a:solidFill>
                </a:rPr>
                <a:t>);</a:t>
              </a:r>
            </a:p>
            <a:p>
              <a:pPr>
                <a:spcBef>
                  <a:spcPct val="0"/>
                </a:spcBef>
              </a:pPr>
              <a:r>
                <a:rPr lang="en-US" altLang="zh-CN" sz="2400" dirty="0">
                  <a:solidFill>
                    <a:schemeClr val="tx1"/>
                  </a:solidFill>
                </a:rPr>
                <a:t>    c=add(</a:t>
              </a:r>
              <a:r>
                <a:rPr lang="en-US" altLang="zh-CN" sz="2400" dirty="0" err="1">
                  <a:solidFill>
                    <a:schemeClr val="tx1"/>
                  </a:solidFill>
                </a:rPr>
                <a:t>a,b</a:t>
              </a:r>
              <a:r>
                <a:rPr lang="en-US" altLang="zh-CN" sz="2400" dirty="0">
                  <a:solidFill>
                    <a:schemeClr val="tx1"/>
                  </a:solidFill>
                </a:rPr>
                <a:t>);</a:t>
              </a:r>
            </a:p>
            <a:p>
              <a:pPr>
                <a:spcBef>
                  <a:spcPct val="0"/>
                </a:spcBef>
              </a:pPr>
              <a:r>
                <a:rPr lang="en-US" altLang="zh-CN" sz="2400" dirty="0">
                  <a:solidFill>
                    <a:schemeClr val="tx1"/>
                  </a:solidFill>
                </a:rPr>
                <a:t>    </a:t>
              </a:r>
              <a:r>
                <a:rPr lang="en-US" altLang="zh-CN" sz="2400" dirty="0" err="1">
                  <a:solidFill>
                    <a:schemeClr val="tx1"/>
                  </a:solidFill>
                </a:rPr>
                <a:t>printf</a:t>
              </a:r>
              <a:r>
                <a:rPr lang="en-US" altLang="zh-CN" sz="2400" dirty="0">
                  <a:solidFill>
                    <a:schemeClr val="tx1"/>
                  </a:solidFill>
                </a:rPr>
                <a:t>("sum is %</a:t>
              </a:r>
              <a:r>
                <a:rPr lang="en-US" altLang="zh-CN" sz="2400" dirty="0" err="1">
                  <a:solidFill>
                    <a:schemeClr val="tx1"/>
                  </a:solidFill>
                </a:rPr>
                <a:t>f",c</a:t>
              </a:r>
              <a:r>
                <a:rPr lang="en-US" altLang="zh-CN" sz="2400" dirty="0">
                  <a:solidFill>
                    <a:schemeClr val="tx1"/>
                  </a:solidFill>
                </a:rPr>
                <a:t>);</a:t>
              </a:r>
            </a:p>
            <a:p>
              <a:pPr>
                <a:spcBef>
                  <a:spcPct val="0"/>
                </a:spcBef>
              </a:pPr>
              <a:r>
                <a:rPr lang="en-US" altLang="zh-CN" sz="2400" dirty="0">
                  <a:solidFill>
                    <a:schemeClr val="tx1"/>
                  </a:solidFill>
                </a:rPr>
                <a:t>}</a:t>
              </a:r>
            </a:p>
          </p:txBody>
        </p:sp>
        <p:sp>
          <p:nvSpPr>
            <p:cNvPr id="593930" name="AutoShape 10"/>
            <p:cNvSpPr>
              <a:spLocks noChangeArrowheads="1"/>
            </p:cNvSpPr>
            <p:nvPr/>
          </p:nvSpPr>
          <p:spPr bwMode="auto">
            <a:xfrm>
              <a:off x="112" y="2650"/>
              <a:ext cx="3120" cy="736"/>
            </a:xfrm>
            <a:prstGeom prst="wedgeEllipseCallout">
              <a:avLst>
                <a:gd name="adj1" fmla="val 52435"/>
                <a:gd name="adj2" fmla="val -172454"/>
              </a:avLst>
            </a:prstGeom>
            <a:solidFill>
              <a:srgbClr val="FFCC99"/>
            </a:solidFill>
            <a:ln w="25400">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spcBef>
                  <a:spcPct val="0"/>
                </a:spcBef>
                <a:defRPr/>
              </a:pPr>
              <a:r>
                <a:rPr lang="zh-CN" altLang="en-US" sz="2400" b="0" dirty="0">
                  <a:solidFill>
                    <a:srgbClr val="FF3300"/>
                  </a:solidFill>
                  <a:effectLst>
                    <a:outerShdw blurRad="38100" dist="38100" dir="2700000" algn="tl">
                      <a:srgbClr val="000000"/>
                    </a:outerShdw>
                  </a:effectLst>
                </a:rPr>
                <a:t>被调函数出现在主调函数之前，不必函数说明</a:t>
              </a:r>
            </a:p>
          </p:txBody>
        </p:sp>
      </p:grpSp>
      <p:grpSp>
        <p:nvGrpSpPr>
          <p:cNvPr id="593941" name="Group 21"/>
          <p:cNvGrpSpPr>
            <a:grpSpLocks/>
          </p:cNvGrpSpPr>
          <p:nvPr/>
        </p:nvGrpSpPr>
        <p:grpSpPr bwMode="auto">
          <a:xfrm>
            <a:off x="-468560" y="2081213"/>
            <a:ext cx="9517063" cy="4511675"/>
            <a:chOff x="124" y="691"/>
            <a:chExt cx="5995" cy="2842"/>
          </a:xfrm>
        </p:grpSpPr>
        <p:sp>
          <p:nvSpPr>
            <p:cNvPr id="273421" name="Rectangle 19"/>
            <p:cNvSpPr>
              <a:spLocks noChangeArrowheads="1"/>
            </p:cNvSpPr>
            <p:nvPr/>
          </p:nvSpPr>
          <p:spPr bwMode="auto">
            <a:xfrm>
              <a:off x="3712" y="691"/>
              <a:ext cx="2407" cy="2842"/>
            </a:xfrm>
            <a:prstGeom prst="rect">
              <a:avLst/>
            </a:prstGeom>
            <a:solidFill>
              <a:schemeClr val="accent2">
                <a:lumMod val="20000"/>
                <a:lumOff val="80000"/>
              </a:schemeClr>
            </a:solidFill>
            <a:ln w="381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chemeClr val="tx1"/>
                  </a:solidFill>
                  <a:ea typeface="宋体" panose="02010600030101010101" pitchFamily="2" charset="-122"/>
                </a:rPr>
                <a:t>void main()</a:t>
              </a:r>
            </a:p>
            <a:p>
              <a:pPr>
                <a:spcBef>
                  <a:spcPct val="0"/>
                </a:spcBef>
              </a:pPr>
              <a:r>
                <a:rPr lang="en-US" altLang="zh-CN" sz="2400" dirty="0">
                  <a:solidFill>
                    <a:schemeClr val="tx1"/>
                  </a:solidFill>
                  <a:ea typeface="宋体" panose="02010600030101010101" pitchFamily="2" charset="-122"/>
                </a:rPr>
                <a:t>{  float </a:t>
              </a:r>
              <a:r>
                <a:rPr lang="en-US" altLang="zh-CN" sz="2400" dirty="0" err="1">
                  <a:solidFill>
                    <a:schemeClr val="tx1"/>
                  </a:solidFill>
                  <a:ea typeface="宋体" panose="02010600030101010101" pitchFamily="2" charset="-122"/>
                </a:rPr>
                <a:t>a,b</a:t>
              </a:r>
              <a:r>
                <a:rPr lang="en-US" altLang="zh-CN" sz="2400" dirty="0">
                  <a:solidFill>
                    <a:schemeClr val="tx1"/>
                  </a:solidFill>
                  <a:ea typeface="宋体" panose="02010600030101010101" pitchFamily="2" charset="-122"/>
                </a:rPr>
                <a:t>;</a:t>
              </a:r>
            </a:p>
            <a:p>
              <a:pPr>
                <a:spcBef>
                  <a:spcPct val="0"/>
                </a:spcBef>
              </a:pP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int</a:t>
              </a:r>
              <a:r>
                <a:rPr lang="en-US" altLang="zh-CN" sz="2400" dirty="0">
                  <a:solidFill>
                    <a:schemeClr val="tx1"/>
                  </a:solidFill>
                  <a:ea typeface="宋体" panose="02010600030101010101" pitchFamily="2" charset="-122"/>
                </a:rPr>
                <a:t> c;</a:t>
              </a:r>
            </a:p>
            <a:p>
              <a:pPr>
                <a:spcBef>
                  <a:spcPct val="0"/>
                </a:spcBef>
              </a:pP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scanf</a:t>
              </a:r>
              <a:r>
                <a:rPr lang="en-US" altLang="zh-CN" sz="2400" dirty="0">
                  <a:solidFill>
                    <a:schemeClr val="tx1"/>
                  </a:solidFill>
                  <a:ea typeface="宋体" panose="02010600030101010101" pitchFamily="2" charset="-122"/>
                </a:rPr>
                <a:t>("%</a:t>
              </a:r>
              <a:r>
                <a:rPr lang="en-US" altLang="zh-CN" sz="2400" dirty="0" err="1">
                  <a:solidFill>
                    <a:schemeClr val="tx1"/>
                  </a:solidFill>
                  <a:ea typeface="宋体" panose="02010600030101010101" pitchFamily="2" charset="-122"/>
                </a:rPr>
                <a:t>f,%f",&amp;a,&amp;b</a:t>
              </a:r>
              <a:r>
                <a:rPr lang="en-US" altLang="zh-CN" sz="2400" dirty="0">
                  <a:solidFill>
                    <a:schemeClr val="tx1"/>
                  </a:solidFill>
                  <a:ea typeface="宋体" panose="02010600030101010101" pitchFamily="2" charset="-122"/>
                </a:rPr>
                <a:t>);</a:t>
              </a:r>
            </a:p>
            <a:p>
              <a:pPr>
                <a:spcBef>
                  <a:spcPct val="0"/>
                </a:spcBef>
              </a:pPr>
              <a:r>
                <a:rPr lang="en-US" altLang="zh-CN" sz="2400" dirty="0">
                  <a:solidFill>
                    <a:schemeClr val="tx1"/>
                  </a:solidFill>
                  <a:ea typeface="宋体" panose="02010600030101010101" pitchFamily="2" charset="-122"/>
                </a:rPr>
                <a:t>    c=max(</a:t>
              </a:r>
              <a:r>
                <a:rPr lang="en-US" altLang="zh-CN" sz="2400" dirty="0" err="1">
                  <a:solidFill>
                    <a:schemeClr val="tx1"/>
                  </a:solidFill>
                  <a:ea typeface="宋体" panose="02010600030101010101" pitchFamily="2" charset="-122"/>
                </a:rPr>
                <a:t>a,b</a:t>
              </a:r>
              <a:r>
                <a:rPr lang="en-US" altLang="zh-CN" sz="2400" dirty="0">
                  <a:solidFill>
                    <a:schemeClr val="tx1"/>
                  </a:solidFill>
                  <a:ea typeface="宋体" panose="02010600030101010101" pitchFamily="2" charset="-122"/>
                </a:rPr>
                <a:t>);</a:t>
              </a:r>
            </a:p>
            <a:p>
              <a:pPr>
                <a:spcBef>
                  <a:spcPct val="0"/>
                </a:spcBef>
              </a:pP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printf</a:t>
              </a:r>
              <a:r>
                <a:rPr lang="en-US" altLang="zh-CN" sz="2400" dirty="0">
                  <a:solidFill>
                    <a:schemeClr val="tx1"/>
                  </a:solidFill>
                  <a:ea typeface="宋体" panose="02010600030101010101" pitchFamily="2" charset="-122"/>
                </a:rPr>
                <a:t>("Max is %d\</a:t>
              </a:r>
              <a:r>
                <a:rPr lang="en-US" altLang="zh-CN" sz="2400" dirty="0" err="1">
                  <a:solidFill>
                    <a:schemeClr val="tx1"/>
                  </a:solidFill>
                  <a:ea typeface="宋体" panose="02010600030101010101" pitchFamily="2" charset="-122"/>
                </a:rPr>
                <a:t>n",c</a:t>
              </a:r>
              <a:r>
                <a:rPr lang="en-US" altLang="zh-CN" sz="2400" dirty="0">
                  <a:solidFill>
                    <a:schemeClr val="tx1"/>
                  </a:solidFill>
                  <a:ea typeface="宋体" panose="02010600030101010101" pitchFamily="2" charset="-122"/>
                </a:rPr>
                <a:t>);</a:t>
              </a:r>
            </a:p>
            <a:p>
              <a:pPr>
                <a:spcBef>
                  <a:spcPct val="0"/>
                </a:spcBef>
              </a:pPr>
              <a:r>
                <a:rPr lang="en-US" altLang="zh-CN" sz="2400" dirty="0">
                  <a:solidFill>
                    <a:schemeClr val="tx1"/>
                  </a:solidFill>
                  <a:ea typeface="宋体" panose="02010600030101010101" pitchFamily="2" charset="-122"/>
                </a:rPr>
                <a:t>}</a:t>
              </a:r>
            </a:p>
            <a:p>
              <a:pPr>
                <a:spcBef>
                  <a:spcPct val="0"/>
                </a:spcBef>
              </a:pPr>
              <a:r>
                <a:rPr lang="en-US" altLang="zh-CN" sz="2400" dirty="0">
                  <a:solidFill>
                    <a:srgbClr val="0000FF"/>
                  </a:solidFill>
                  <a:ea typeface="宋体" panose="02010600030101010101" pitchFamily="2" charset="-122"/>
                </a:rPr>
                <a:t>max(float x, float y)</a:t>
              </a:r>
              <a:endParaRPr lang="en-US" altLang="zh-CN" sz="2400" dirty="0">
                <a:solidFill>
                  <a:schemeClr val="tx1"/>
                </a:solidFill>
                <a:ea typeface="宋体" panose="02010600030101010101" pitchFamily="2" charset="-122"/>
              </a:endParaRPr>
            </a:p>
            <a:p>
              <a:pPr>
                <a:spcBef>
                  <a:spcPct val="0"/>
                </a:spcBef>
              </a:pPr>
              <a:r>
                <a:rPr lang="en-US" altLang="zh-CN" sz="2400" dirty="0">
                  <a:solidFill>
                    <a:schemeClr val="tx1"/>
                  </a:solidFill>
                  <a:ea typeface="宋体" panose="02010600030101010101" pitchFamily="2" charset="-122"/>
                </a:rPr>
                <a:t>{  float z;</a:t>
              </a:r>
            </a:p>
            <a:p>
              <a:pPr>
                <a:spcBef>
                  <a:spcPct val="0"/>
                </a:spcBef>
              </a:pPr>
              <a:r>
                <a:rPr lang="en-US" altLang="zh-CN" sz="2400" dirty="0">
                  <a:solidFill>
                    <a:schemeClr val="tx1"/>
                  </a:solidFill>
                  <a:ea typeface="宋体" panose="02010600030101010101" pitchFamily="2" charset="-122"/>
                </a:rPr>
                <a:t>    z=x&gt;</a:t>
              </a:r>
              <a:r>
                <a:rPr lang="en-US" altLang="zh-CN" sz="2400" dirty="0" err="1">
                  <a:solidFill>
                    <a:schemeClr val="tx1"/>
                  </a:solidFill>
                  <a:ea typeface="宋体" panose="02010600030101010101" pitchFamily="2" charset="-122"/>
                </a:rPr>
                <a:t>y?x:y</a:t>
              </a:r>
              <a:r>
                <a:rPr lang="en-US" altLang="zh-CN" sz="2400" dirty="0">
                  <a:solidFill>
                    <a:schemeClr val="tx1"/>
                  </a:solidFill>
                  <a:ea typeface="宋体" panose="02010600030101010101" pitchFamily="2" charset="-122"/>
                </a:rPr>
                <a:t>;</a:t>
              </a:r>
            </a:p>
            <a:p>
              <a:pPr>
                <a:spcBef>
                  <a:spcPct val="0"/>
                </a:spcBef>
              </a:pPr>
              <a:r>
                <a:rPr lang="en-US" altLang="zh-CN" sz="2400" dirty="0">
                  <a:solidFill>
                    <a:schemeClr val="tx1"/>
                  </a:solidFill>
                  <a:ea typeface="宋体" panose="02010600030101010101" pitchFamily="2" charset="-122"/>
                </a:rPr>
                <a:t>    return(z);</a:t>
              </a:r>
            </a:p>
            <a:p>
              <a:pPr>
                <a:spcBef>
                  <a:spcPct val="0"/>
                </a:spcBef>
              </a:pPr>
              <a:r>
                <a:rPr lang="en-US" altLang="zh-CN" sz="2400" dirty="0">
                  <a:solidFill>
                    <a:schemeClr val="tx1"/>
                  </a:solidFill>
                  <a:ea typeface="宋体" panose="02010600030101010101" pitchFamily="2" charset="-122"/>
                </a:rPr>
                <a:t>}</a:t>
              </a:r>
            </a:p>
          </p:txBody>
        </p:sp>
        <p:sp>
          <p:nvSpPr>
            <p:cNvPr id="593940" name="AutoShape 20"/>
            <p:cNvSpPr>
              <a:spLocks noChangeArrowheads="1"/>
            </p:cNvSpPr>
            <p:nvPr/>
          </p:nvSpPr>
          <p:spPr bwMode="auto">
            <a:xfrm>
              <a:off x="124" y="1688"/>
              <a:ext cx="3158" cy="665"/>
            </a:xfrm>
            <a:prstGeom prst="wedgeEllipseCallout">
              <a:avLst>
                <a:gd name="adj1" fmla="val 52819"/>
                <a:gd name="adj2" fmla="val 147292"/>
              </a:avLst>
            </a:prstGeom>
            <a:solidFill>
              <a:srgbClr val="FFCC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nchor="ctr"/>
            <a:lstStyle/>
            <a:p>
              <a:pPr algn="ctr" eaLnBrk="1" hangingPunct="1">
                <a:spcBef>
                  <a:spcPct val="0"/>
                </a:spcBef>
                <a:defRPr/>
              </a:pPr>
              <a:r>
                <a:rPr lang="en-US" altLang="zh-CN" sz="2400">
                  <a:solidFill>
                    <a:srgbClr val="FF3300"/>
                  </a:solidFill>
                  <a:effectLst>
                    <a:outerShdw blurRad="38100" dist="38100" dir="2700000" algn="tl">
                      <a:srgbClr val="000000"/>
                    </a:outerShdw>
                  </a:effectLst>
                </a:rPr>
                <a:t>int</a:t>
              </a:r>
              <a:r>
                <a:rPr lang="zh-CN" altLang="en-US" sz="2400">
                  <a:solidFill>
                    <a:srgbClr val="FF3300"/>
                  </a:solidFill>
                  <a:effectLst>
                    <a:outerShdw blurRad="38100" dist="38100" dir="2700000" algn="tl">
                      <a:srgbClr val="000000"/>
                    </a:outerShdw>
                  </a:effectLst>
                </a:rPr>
                <a:t>型函数可不作函数说明</a:t>
              </a:r>
            </a:p>
          </p:txBody>
        </p:sp>
      </p:grpSp>
      <p:grpSp>
        <p:nvGrpSpPr>
          <p:cNvPr id="593948" name="Group 28"/>
          <p:cNvGrpSpPr>
            <a:grpSpLocks/>
          </p:cNvGrpSpPr>
          <p:nvPr/>
        </p:nvGrpSpPr>
        <p:grpSpPr bwMode="auto">
          <a:xfrm>
            <a:off x="306388" y="2220913"/>
            <a:ext cx="8597900" cy="4146550"/>
            <a:chOff x="193" y="1399"/>
            <a:chExt cx="5416" cy="2612"/>
          </a:xfrm>
        </p:grpSpPr>
        <p:sp>
          <p:nvSpPr>
            <p:cNvPr id="273419" name="Rectangle 26"/>
            <p:cNvSpPr>
              <a:spLocks noChangeArrowheads="1"/>
            </p:cNvSpPr>
            <p:nvPr/>
          </p:nvSpPr>
          <p:spPr bwMode="auto">
            <a:xfrm>
              <a:off x="3232" y="1399"/>
              <a:ext cx="2377" cy="2612"/>
            </a:xfrm>
            <a:prstGeom prst="rect">
              <a:avLst/>
            </a:prstGeom>
            <a:solidFill>
              <a:schemeClr val="accent2">
                <a:lumMod val="20000"/>
                <a:lumOff val="80000"/>
              </a:schemeClr>
            </a:solidFill>
            <a:ln w="381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chemeClr val="tx1"/>
                  </a:solidFill>
                  <a:ea typeface="宋体" panose="02010600030101010101" pitchFamily="2" charset="-122"/>
                </a:rPr>
                <a:t>char letter(</a:t>
              </a:r>
              <a:r>
                <a:rPr lang="en-US" altLang="zh-CN" sz="2400" dirty="0" err="1">
                  <a:solidFill>
                    <a:schemeClr val="tx1"/>
                  </a:solidFill>
                  <a:ea typeface="宋体" panose="02010600030101010101" pitchFamily="2" charset="-122"/>
                </a:rPr>
                <a:t>char,char</a:t>
              </a:r>
              <a:r>
                <a:rPr lang="en-US" altLang="zh-CN" sz="2400" dirty="0">
                  <a:solidFill>
                    <a:schemeClr val="tx1"/>
                  </a:solidFill>
                  <a:ea typeface="宋体" panose="02010600030101010101" pitchFamily="2" charset="-122"/>
                </a:rPr>
                <a:t>);</a:t>
              </a:r>
            </a:p>
            <a:p>
              <a:pPr>
                <a:spcBef>
                  <a:spcPct val="0"/>
                </a:spcBef>
              </a:pPr>
              <a:r>
                <a:rPr lang="en-US" altLang="zh-CN" sz="2400" dirty="0">
                  <a:solidFill>
                    <a:schemeClr val="tx1"/>
                  </a:solidFill>
                  <a:ea typeface="宋体" panose="02010600030101010101" pitchFamily="2" charset="-122"/>
                </a:rPr>
                <a:t>float f(</a:t>
              </a:r>
              <a:r>
                <a:rPr lang="en-US" altLang="zh-CN" sz="2400" dirty="0" err="1">
                  <a:solidFill>
                    <a:schemeClr val="tx1"/>
                  </a:solidFill>
                  <a:ea typeface="宋体" panose="02010600030101010101" pitchFamily="2" charset="-122"/>
                </a:rPr>
                <a:t>float,float</a:t>
              </a:r>
              <a:r>
                <a:rPr lang="en-US" altLang="zh-CN" sz="2400" dirty="0">
                  <a:solidFill>
                    <a:schemeClr val="tx1"/>
                  </a:solidFill>
                  <a:ea typeface="宋体" panose="02010600030101010101" pitchFamily="2" charset="-122"/>
                </a:rPr>
                <a:t>);</a:t>
              </a:r>
            </a:p>
            <a:p>
              <a:pPr>
                <a:spcBef>
                  <a:spcPct val="0"/>
                </a:spcBef>
              </a:pPr>
              <a:r>
                <a:rPr lang="en-US" altLang="zh-CN" sz="2400" dirty="0" err="1">
                  <a:solidFill>
                    <a:schemeClr val="tx1"/>
                  </a:solidFill>
                  <a:ea typeface="宋体" panose="02010600030101010101" pitchFamily="2" charset="-122"/>
                </a:rPr>
                <a:t>int</a:t>
              </a:r>
              <a:r>
                <a:rPr lang="en-US" altLang="zh-CN" sz="2400" dirty="0">
                  <a:solidFill>
                    <a:schemeClr val="tx1"/>
                  </a:solidFill>
                  <a:ea typeface="宋体" panose="02010600030101010101" pitchFamily="2" charset="-122"/>
                </a:rPr>
                <a:t> I(</a:t>
              </a:r>
              <a:r>
                <a:rPr lang="en-US" altLang="zh-CN" sz="2400" dirty="0" err="1">
                  <a:solidFill>
                    <a:schemeClr val="tx1"/>
                  </a:solidFill>
                  <a:ea typeface="宋体" panose="02010600030101010101" pitchFamily="2" charset="-122"/>
                </a:rPr>
                <a:t>float,float</a:t>
              </a:r>
              <a:r>
                <a:rPr lang="en-US" altLang="zh-CN" sz="2400" dirty="0">
                  <a:solidFill>
                    <a:schemeClr val="tx1"/>
                  </a:solidFill>
                  <a:ea typeface="宋体" panose="02010600030101010101" pitchFamily="2" charset="-122"/>
                </a:rPr>
                <a:t>);</a:t>
              </a:r>
            </a:p>
            <a:p>
              <a:pPr>
                <a:spcBef>
                  <a:spcPct val="0"/>
                </a:spcBef>
              </a:pPr>
              <a:r>
                <a:rPr lang="en-US" altLang="zh-CN" sz="2400" dirty="0">
                  <a:solidFill>
                    <a:schemeClr val="tx1"/>
                  </a:solidFill>
                  <a:ea typeface="宋体" panose="02010600030101010101" pitchFamily="2" charset="-122"/>
                </a:rPr>
                <a:t>main()</a:t>
              </a:r>
            </a:p>
            <a:p>
              <a:pPr>
                <a:spcBef>
                  <a:spcPct val="0"/>
                </a:spcBef>
              </a:pPr>
              <a:r>
                <a:rPr lang="en-US" altLang="zh-CN" sz="2400" dirty="0">
                  <a:solidFill>
                    <a:schemeClr val="tx1"/>
                  </a:solidFill>
                  <a:ea typeface="宋体" panose="02010600030101010101" pitchFamily="2" charset="-122"/>
                </a:rPr>
                <a:t>{……}</a:t>
              </a:r>
            </a:p>
            <a:p>
              <a:pPr>
                <a:spcBef>
                  <a:spcPct val="0"/>
                </a:spcBef>
              </a:pPr>
              <a:r>
                <a:rPr lang="en-US" altLang="zh-CN" sz="2400" dirty="0">
                  <a:solidFill>
                    <a:schemeClr val="tx1"/>
                  </a:solidFill>
                  <a:ea typeface="宋体" panose="02010600030101010101" pitchFamily="2" charset="-122"/>
                </a:rPr>
                <a:t>char letter(char c1,char c2)</a:t>
              </a:r>
            </a:p>
            <a:p>
              <a:pPr>
                <a:spcBef>
                  <a:spcPct val="0"/>
                </a:spcBef>
              </a:pPr>
              <a:r>
                <a:rPr lang="en-US" altLang="zh-CN" sz="2400" dirty="0">
                  <a:solidFill>
                    <a:schemeClr val="tx1"/>
                  </a:solidFill>
                  <a:ea typeface="宋体" panose="02010600030101010101" pitchFamily="2" charset="-122"/>
                </a:rPr>
                <a:t>{……}</a:t>
              </a:r>
            </a:p>
            <a:p>
              <a:pPr>
                <a:spcBef>
                  <a:spcPct val="0"/>
                </a:spcBef>
              </a:pPr>
              <a:r>
                <a:rPr lang="en-US" altLang="zh-CN" sz="2400" dirty="0">
                  <a:solidFill>
                    <a:schemeClr val="tx1"/>
                  </a:solidFill>
                  <a:ea typeface="宋体" panose="02010600030101010101" pitchFamily="2" charset="-122"/>
                </a:rPr>
                <a:t>float f(float </a:t>
              </a:r>
              <a:r>
                <a:rPr lang="en-US" altLang="zh-CN" sz="2400" dirty="0" err="1">
                  <a:solidFill>
                    <a:schemeClr val="tx1"/>
                  </a:solidFill>
                  <a:ea typeface="宋体" panose="02010600030101010101" pitchFamily="2" charset="-122"/>
                </a:rPr>
                <a:t>x,float</a:t>
              </a:r>
              <a:r>
                <a:rPr lang="en-US" altLang="zh-CN" sz="2400" dirty="0">
                  <a:solidFill>
                    <a:schemeClr val="tx1"/>
                  </a:solidFill>
                  <a:ea typeface="宋体" panose="02010600030101010101" pitchFamily="2" charset="-122"/>
                </a:rPr>
                <a:t> y)</a:t>
              </a:r>
            </a:p>
            <a:p>
              <a:pPr>
                <a:spcBef>
                  <a:spcPct val="0"/>
                </a:spcBef>
              </a:pPr>
              <a:r>
                <a:rPr lang="en-US" altLang="zh-CN" sz="2400" dirty="0">
                  <a:solidFill>
                    <a:schemeClr val="tx1"/>
                  </a:solidFill>
                  <a:ea typeface="宋体" panose="02010600030101010101" pitchFamily="2" charset="-122"/>
                </a:rPr>
                <a:t>{……}</a:t>
              </a:r>
            </a:p>
            <a:p>
              <a:pPr>
                <a:spcBef>
                  <a:spcPct val="0"/>
                </a:spcBef>
              </a:pPr>
              <a:r>
                <a:rPr lang="en-US" altLang="zh-CN" sz="2400" dirty="0" err="1">
                  <a:solidFill>
                    <a:schemeClr val="tx1"/>
                  </a:solidFill>
                  <a:ea typeface="宋体" panose="02010600030101010101" pitchFamily="2" charset="-122"/>
                </a:rPr>
                <a:t>Int</a:t>
              </a:r>
              <a:r>
                <a:rPr lang="en-US" altLang="zh-CN" sz="2400" dirty="0">
                  <a:solidFill>
                    <a:schemeClr val="tx1"/>
                  </a:solidFill>
                  <a:ea typeface="宋体" panose="02010600030101010101" pitchFamily="2" charset="-122"/>
                </a:rPr>
                <a:t> I(float </a:t>
              </a:r>
              <a:r>
                <a:rPr lang="en-US" altLang="zh-CN" sz="2400" dirty="0" err="1">
                  <a:solidFill>
                    <a:schemeClr val="tx1"/>
                  </a:solidFill>
                  <a:ea typeface="宋体" panose="02010600030101010101" pitchFamily="2" charset="-122"/>
                </a:rPr>
                <a:t>j,float</a:t>
              </a:r>
              <a:r>
                <a:rPr lang="en-US" altLang="zh-CN" sz="2400" dirty="0">
                  <a:solidFill>
                    <a:schemeClr val="tx1"/>
                  </a:solidFill>
                  <a:ea typeface="宋体" panose="02010600030101010101" pitchFamily="2" charset="-122"/>
                </a:rPr>
                <a:t> k)</a:t>
              </a:r>
            </a:p>
            <a:p>
              <a:pPr>
                <a:spcBef>
                  <a:spcPct val="0"/>
                </a:spcBef>
              </a:pPr>
              <a:r>
                <a:rPr lang="en-US" altLang="zh-CN" sz="2400" dirty="0">
                  <a:solidFill>
                    <a:schemeClr val="tx1"/>
                  </a:solidFill>
                  <a:ea typeface="宋体" panose="02010600030101010101" pitchFamily="2" charset="-122"/>
                </a:rPr>
                <a:t>{……}</a:t>
              </a:r>
            </a:p>
          </p:txBody>
        </p:sp>
        <p:sp>
          <p:nvSpPr>
            <p:cNvPr id="593947" name="AutoShape 27"/>
            <p:cNvSpPr>
              <a:spLocks noChangeArrowheads="1"/>
            </p:cNvSpPr>
            <p:nvPr/>
          </p:nvSpPr>
          <p:spPr bwMode="auto">
            <a:xfrm>
              <a:off x="193" y="1767"/>
              <a:ext cx="2848" cy="665"/>
            </a:xfrm>
            <a:prstGeom prst="wedgeEllipseCallout">
              <a:avLst>
                <a:gd name="adj1" fmla="val 59338"/>
                <a:gd name="adj2" fmla="val -50148"/>
              </a:avLst>
            </a:prstGeom>
            <a:solidFill>
              <a:srgbClr val="FFCC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nchor="ctr"/>
            <a:lstStyle/>
            <a:p>
              <a:pPr algn="ctr" eaLnBrk="1" hangingPunct="1">
                <a:spcBef>
                  <a:spcPct val="0"/>
                </a:spcBef>
                <a:defRPr/>
              </a:pPr>
              <a:r>
                <a:rPr lang="zh-CN" altLang="en-US" sz="2400">
                  <a:solidFill>
                    <a:srgbClr val="FF3300"/>
                  </a:solidFill>
                  <a:effectLst>
                    <a:outerShdw blurRad="38100" dist="38100" dir="2700000" algn="tl">
                      <a:srgbClr val="000000"/>
                    </a:outerShdw>
                  </a:effectLst>
                </a:rPr>
                <a:t>在函数外面做函数说明</a:t>
              </a:r>
            </a:p>
          </p:txBody>
        </p:sp>
      </p:grpSp>
      <p:sp>
        <p:nvSpPr>
          <p:cNvPr id="17"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21108998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593941"/>
                                        </p:tgtEl>
                                        <p:attrNameLst>
                                          <p:attrName>style.visibility</p:attrName>
                                        </p:attrNameLst>
                                      </p:cBhvr>
                                      <p:to>
                                        <p:strVal val="visible"/>
                                      </p:to>
                                    </p:set>
                                    <p:animEffect transition="in" filter="box(out)">
                                      <p:cBhvr>
                                        <p:cTn id="7" dur="500"/>
                                        <p:tgtEl>
                                          <p:spTgt spid="593941"/>
                                        </p:tgtEl>
                                      </p:cBhvr>
                                    </p:animEffect>
                                  </p:childTnLst>
                                  <p:subTnLst>
                                    <p:set>
                                      <p:cBhvr override="childStyle">
                                        <p:cTn dur="1" fill="hold" display="0" masterRel="nextClick" afterEffect="1"/>
                                        <p:tgtEl>
                                          <p:spTgt spid="593941"/>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93931"/>
                                        </p:tgtEl>
                                        <p:attrNameLst>
                                          <p:attrName>style.visibility</p:attrName>
                                        </p:attrNameLst>
                                      </p:cBhvr>
                                      <p:to>
                                        <p:strVal val="visible"/>
                                      </p:to>
                                    </p:set>
                                    <p:animEffect transition="in" filter="box(in)">
                                      <p:cBhvr>
                                        <p:cTn id="12" dur="500"/>
                                        <p:tgtEl>
                                          <p:spTgt spid="593931"/>
                                        </p:tgtEl>
                                      </p:cBhvr>
                                    </p:animEffect>
                                  </p:childTnLst>
                                  <p:subTnLst>
                                    <p:set>
                                      <p:cBhvr override="childStyle">
                                        <p:cTn dur="1" fill="hold" display="0" masterRel="nextClick" afterEffect="1"/>
                                        <p:tgtEl>
                                          <p:spTgt spid="593931"/>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593948"/>
                                        </p:tgtEl>
                                        <p:attrNameLst>
                                          <p:attrName>style.visibility</p:attrName>
                                        </p:attrNameLst>
                                      </p:cBhvr>
                                      <p:to>
                                        <p:strVal val="visible"/>
                                      </p:to>
                                    </p:set>
                                    <p:animEffect transition="in" filter="box(out)">
                                      <p:cBhvr>
                                        <p:cTn id="17" dur="500"/>
                                        <p:tgtEl>
                                          <p:spTgt spid="593948"/>
                                        </p:tgtEl>
                                      </p:cBhvr>
                                    </p:animEffect>
                                  </p:childTnLst>
                                  <p:subTnLst>
                                    <p:set>
                                      <p:cBhvr override="childStyle">
                                        <p:cTn dur="1" fill="hold" display="0" masterRel="nextClick" afterEffect="1"/>
                                        <p:tgtEl>
                                          <p:spTgt spid="59394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5464" name="Group 11"/>
          <p:cNvGrpSpPr>
            <a:grpSpLocks/>
          </p:cNvGrpSpPr>
          <p:nvPr/>
        </p:nvGrpSpPr>
        <p:grpSpPr bwMode="auto">
          <a:xfrm>
            <a:off x="419100" y="1068388"/>
            <a:ext cx="8382000" cy="1524000"/>
            <a:chOff x="264" y="673"/>
            <a:chExt cx="5280" cy="960"/>
          </a:xfrm>
        </p:grpSpPr>
        <p:sp>
          <p:nvSpPr>
            <p:cNvPr id="275490" name="Rectangle 9"/>
            <p:cNvSpPr>
              <a:spLocks noChangeArrowheads="1"/>
            </p:cNvSpPr>
            <p:nvPr/>
          </p:nvSpPr>
          <p:spPr bwMode="auto">
            <a:xfrm>
              <a:off x="264" y="673"/>
              <a:ext cx="5280"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latin typeface="+mn-ea"/>
                  <a:ea typeface="+mn-ea"/>
                </a:rPr>
                <a:t>                          </a:t>
              </a:r>
              <a:r>
                <a:rPr kumimoji="0" lang="zh-CN" altLang="en-US" sz="2000">
                  <a:solidFill>
                    <a:srgbClr val="FF3300"/>
                  </a:solidFill>
                  <a:latin typeface="+mn-ea"/>
                  <a:ea typeface="+mn-ea"/>
                </a:rPr>
                <a:t>不允许嵌套定义</a:t>
              </a:r>
              <a:r>
                <a:rPr kumimoji="0" lang="zh-CN" altLang="en-US" sz="2000">
                  <a:solidFill>
                    <a:schemeClr val="tx1"/>
                  </a:solidFill>
                  <a:latin typeface="+mn-ea"/>
                  <a:ea typeface="+mn-ea"/>
                </a:rPr>
                <a:t>，函数间的关系是平行的、独立的。 </a:t>
              </a:r>
            </a:p>
            <a:p>
              <a:pPr>
                <a:spcBef>
                  <a:spcPct val="0"/>
                </a:spcBef>
              </a:pPr>
              <a:r>
                <a:rPr kumimoji="0" lang="en-US" altLang="zh-CN" sz="2000">
                  <a:solidFill>
                    <a:schemeClr val="tx1"/>
                  </a:solidFill>
                  <a:latin typeface="+mn-ea"/>
                  <a:ea typeface="+mn-ea"/>
                </a:rPr>
                <a:t>C</a:t>
              </a:r>
              <a:r>
                <a:rPr kumimoji="0" lang="zh-CN" altLang="en-US" sz="2000">
                  <a:solidFill>
                    <a:schemeClr val="tx1"/>
                  </a:solidFill>
                  <a:latin typeface="+mn-ea"/>
                  <a:ea typeface="+mn-ea"/>
                </a:rPr>
                <a:t>中的函数： </a:t>
              </a:r>
            </a:p>
            <a:p>
              <a:pPr>
                <a:lnSpc>
                  <a:spcPct val="60000"/>
                </a:lnSpc>
              </a:pPr>
              <a:r>
                <a:rPr kumimoji="0" lang="zh-CN" altLang="en-US" sz="2000">
                  <a:solidFill>
                    <a:schemeClr val="tx1"/>
                  </a:solidFill>
                  <a:latin typeface="+mn-ea"/>
                  <a:ea typeface="+mn-ea"/>
                </a:rPr>
                <a:t>                          </a:t>
              </a:r>
              <a:r>
                <a:rPr kumimoji="0" lang="zh-CN" altLang="en-US" sz="2000">
                  <a:solidFill>
                    <a:srgbClr val="0066FF"/>
                  </a:solidFill>
                  <a:latin typeface="+mn-ea"/>
                  <a:ea typeface="+mn-ea"/>
                </a:rPr>
                <a:t>允许嵌套调用</a:t>
              </a:r>
              <a:r>
                <a:rPr kumimoji="0" lang="zh-CN" altLang="en-US" sz="2000">
                  <a:solidFill>
                    <a:schemeClr val="tx1"/>
                  </a:solidFill>
                  <a:latin typeface="+mn-ea"/>
                  <a:ea typeface="+mn-ea"/>
                </a:rPr>
                <a:t>，即在调用某函数过程中又调用另一函数。</a:t>
              </a:r>
              <a:endParaRPr lang="zh-CN" altLang="en-US" sz="2000">
                <a:solidFill>
                  <a:schemeClr val="tx1"/>
                </a:solidFill>
                <a:latin typeface="+mn-ea"/>
                <a:ea typeface="+mn-ea"/>
              </a:endParaRPr>
            </a:p>
          </p:txBody>
        </p:sp>
        <p:sp>
          <p:nvSpPr>
            <p:cNvPr id="275491" name="AutoShape 10"/>
            <p:cNvSpPr>
              <a:spLocks/>
            </p:cNvSpPr>
            <p:nvPr/>
          </p:nvSpPr>
          <p:spPr bwMode="auto">
            <a:xfrm>
              <a:off x="1224" y="865"/>
              <a:ext cx="96" cy="528"/>
            </a:xfrm>
            <a:prstGeom prst="leftBrace">
              <a:avLst>
                <a:gd name="adj1" fmla="val 4583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latin typeface="+mn-ea"/>
                <a:ea typeface="+mn-ea"/>
              </a:endParaRPr>
            </a:p>
          </p:txBody>
        </p:sp>
      </p:grpSp>
      <p:grpSp>
        <p:nvGrpSpPr>
          <p:cNvPr id="595980" name="Group 12"/>
          <p:cNvGrpSpPr>
            <a:grpSpLocks/>
          </p:cNvGrpSpPr>
          <p:nvPr/>
        </p:nvGrpSpPr>
        <p:grpSpPr bwMode="auto">
          <a:xfrm>
            <a:off x="1801813" y="2585613"/>
            <a:ext cx="6121400" cy="3161137"/>
            <a:chOff x="1115" y="1532"/>
            <a:chExt cx="3003" cy="1571"/>
          </a:xfrm>
        </p:grpSpPr>
        <p:sp>
          <p:nvSpPr>
            <p:cNvPr id="275466" name="Text Box 13"/>
            <p:cNvSpPr txBox="1">
              <a:spLocks noChangeArrowheads="1"/>
            </p:cNvSpPr>
            <p:nvPr/>
          </p:nvSpPr>
          <p:spPr bwMode="auto">
            <a:xfrm>
              <a:off x="1153" y="1532"/>
              <a:ext cx="481"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a:solidFill>
                    <a:schemeClr val="tx1"/>
                  </a:solidFill>
                  <a:latin typeface="+mn-ea"/>
                  <a:ea typeface="+mn-ea"/>
                </a:rPr>
                <a:t>main( )</a:t>
              </a:r>
            </a:p>
          </p:txBody>
        </p:sp>
        <p:sp>
          <p:nvSpPr>
            <p:cNvPr id="275467" name="Text Box 14"/>
            <p:cNvSpPr txBox="1">
              <a:spLocks noChangeArrowheads="1"/>
            </p:cNvSpPr>
            <p:nvPr/>
          </p:nvSpPr>
          <p:spPr bwMode="auto">
            <a:xfrm>
              <a:off x="1115" y="2186"/>
              <a:ext cx="654"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zh-CN" sz="2000">
                  <a:solidFill>
                    <a:schemeClr val="tx1"/>
                  </a:solidFill>
                  <a:latin typeface="+mn-ea"/>
                  <a:ea typeface="+mn-ea"/>
                </a:rPr>
                <a:t>调用函数</a:t>
              </a:r>
              <a:r>
                <a:rPr lang="en-US" altLang="zh-CN" sz="2000">
                  <a:solidFill>
                    <a:schemeClr val="tx1"/>
                  </a:solidFill>
                  <a:latin typeface="+mn-ea"/>
                  <a:ea typeface="+mn-ea"/>
                </a:rPr>
                <a:t>a</a:t>
              </a:r>
            </a:p>
          </p:txBody>
        </p:sp>
        <p:sp>
          <p:nvSpPr>
            <p:cNvPr id="275468" name="Text Box 15"/>
            <p:cNvSpPr txBox="1">
              <a:spLocks noChangeArrowheads="1"/>
            </p:cNvSpPr>
            <p:nvPr/>
          </p:nvSpPr>
          <p:spPr bwMode="auto">
            <a:xfrm>
              <a:off x="1151" y="2906"/>
              <a:ext cx="341"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zh-CN" sz="2000">
                  <a:solidFill>
                    <a:schemeClr val="tx1"/>
                  </a:solidFill>
                  <a:latin typeface="+mn-ea"/>
                  <a:ea typeface="+mn-ea"/>
                </a:rPr>
                <a:t>结束</a:t>
              </a:r>
              <a:endParaRPr lang="zh-CN" altLang="en-US" sz="2000">
                <a:solidFill>
                  <a:schemeClr val="tx1"/>
                </a:solidFill>
                <a:latin typeface="+mn-ea"/>
                <a:ea typeface="+mn-ea"/>
              </a:endParaRPr>
            </a:p>
          </p:txBody>
        </p:sp>
        <p:sp>
          <p:nvSpPr>
            <p:cNvPr id="275469" name="Text Box 16"/>
            <p:cNvSpPr txBox="1">
              <a:spLocks noChangeArrowheads="1"/>
            </p:cNvSpPr>
            <p:nvPr/>
          </p:nvSpPr>
          <p:spPr bwMode="auto">
            <a:xfrm>
              <a:off x="2500" y="1562"/>
              <a:ext cx="404"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a:solidFill>
                    <a:schemeClr val="tx1"/>
                  </a:solidFill>
                  <a:latin typeface="+mn-ea"/>
                  <a:ea typeface="+mn-ea"/>
                </a:rPr>
                <a:t>a</a:t>
              </a:r>
              <a:r>
                <a:rPr lang="zh-CN" altLang="zh-CN" sz="2000">
                  <a:solidFill>
                    <a:schemeClr val="tx1"/>
                  </a:solidFill>
                  <a:latin typeface="+mn-ea"/>
                  <a:ea typeface="+mn-ea"/>
                </a:rPr>
                <a:t>函数</a:t>
              </a:r>
              <a:endParaRPr lang="zh-CN" altLang="en-US" sz="2000">
                <a:solidFill>
                  <a:schemeClr val="tx1"/>
                </a:solidFill>
                <a:latin typeface="+mn-ea"/>
                <a:ea typeface="+mn-ea"/>
              </a:endParaRPr>
            </a:p>
          </p:txBody>
        </p:sp>
        <p:sp>
          <p:nvSpPr>
            <p:cNvPr id="275470" name="Text Box 17"/>
            <p:cNvSpPr txBox="1">
              <a:spLocks noChangeArrowheads="1"/>
            </p:cNvSpPr>
            <p:nvPr/>
          </p:nvSpPr>
          <p:spPr bwMode="auto">
            <a:xfrm>
              <a:off x="3653" y="1562"/>
              <a:ext cx="411"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a:solidFill>
                    <a:schemeClr val="tx1"/>
                  </a:solidFill>
                  <a:latin typeface="+mn-ea"/>
                  <a:ea typeface="+mn-ea"/>
                </a:rPr>
                <a:t>b</a:t>
              </a:r>
              <a:r>
                <a:rPr lang="zh-CN" altLang="zh-CN" sz="2000">
                  <a:solidFill>
                    <a:schemeClr val="tx1"/>
                  </a:solidFill>
                  <a:latin typeface="+mn-ea"/>
                  <a:ea typeface="+mn-ea"/>
                </a:rPr>
                <a:t>函数</a:t>
              </a:r>
              <a:endParaRPr lang="zh-CN" altLang="en-US" sz="2000">
                <a:solidFill>
                  <a:schemeClr val="tx1"/>
                </a:solidFill>
                <a:latin typeface="+mn-ea"/>
                <a:ea typeface="+mn-ea"/>
              </a:endParaRPr>
            </a:p>
          </p:txBody>
        </p:sp>
        <p:sp>
          <p:nvSpPr>
            <p:cNvPr id="275471" name="Text Box 18"/>
            <p:cNvSpPr txBox="1">
              <a:spLocks noChangeArrowheads="1"/>
            </p:cNvSpPr>
            <p:nvPr/>
          </p:nvSpPr>
          <p:spPr bwMode="auto">
            <a:xfrm>
              <a:off x="2344" y="2234"/>
              <a:ext cx="661"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zh-CN" sz="2000">
                  <a:solidFill>
                    <a:schemeClr val="tx1"/>
                  </a:solidFill>
                  <a:latin typeface="+mn-ea"/>
                  <a:ea typeface="+mn-ea"/>
                </a:rPr>
                <a:t>调用函数</a:t>
              </a:r>
              <a:r>
                <a:rPr lang="en-US" altLang="zh-CN" sz="2000">
                  <a:solidFill>
                    <a:schemeClr val="tx1"/>
                  </a:solidFill>
                  <a:latin typeface="+mn-ea"/>
                  <a:ea typeface="+mn-ea"/>
                </a:rPr>
                <a:t>b</a:t>
              </a:r>
            </a:p>
          </p:txBody>
        </p:sp>
        <p:sp>
          <p:nvSpPr>
            <p:cNvPr id="275472" name="Line 19"/>
            <p:cNvSpPr>
              <a:spLocks noChangeShapeType="1"/>
            </p:cNvSpPr>
            <p:nvPr/>
          </p:nvSpPr>
          <p:spPr bwMode="auto">
            <a:xfrm>
              <a:off x="1344" y="1728"/>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275473" name="Line 20"/>
            <p:cNvSpPr>
              <a:spLocks noChangeShapeType="1"/>
            </p:cNvSpPr>
            <p:nvPr/>
          </p:nvSpPr>
          <p:spPr bwMode="auto">
            <a:xfrm>
              <a:off x="1344" y="2400"/>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275474" name="Line 21"/>
            <p:cNvSpPr>
              <a:spLocks noChangeShapeType="1"/>
            </p:cNvSpPr>
            <p:nvPr/>
          </p:nvSpPr>
          <p:spPr bwMode="auto">
            <a:xfrm flipV="1">
              <a:off x="1872" y="1776"/>
              <a:ext cx="720"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275475" name="Line 22"/>
            <p:cNvSpPr>
              <a:spLocks noChangeShapeType="1"/>
            </p:cNvSpPr>
            <p:nvPr/>
          </p:nvSpPr>
          <p:spPr bwMode="auto">
            <a:xfrm>
              <a:off x="2592" y="1872"/>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275476" name="Line 23"/>
            <p:cNvSpPr>
              <a:spLocks noChangeShapeType="1"/>
            </p:cNvSpPr>
            <p:nvPr/>
          </p:nvSpPr>
          <p:spPr bwMode="auto">
            <a:xfrm>
              <a:off x="2592" y="2448"/>
              <a:ext cx="0"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275477" name="Line 24"/>
            <p:cNvSpPr>
              <a:spLocks noChangeShapeType="1"/>
            </p:cNvSpPr>
            <p:nvPr/>
          </p:nvSpPr>
          <p:spPr bwMode="auto">
            <a:xfrm flipH="1" flipV="1">
              <a:off x="1824" y="2400"/>
              <a:ext cx="720"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275478" name="Line 25"/>
            <p:cNvSpPr>
              <a:spLocks noChangeShapeType="1"/>
            </p:cNvSpPr>
            <p:nvPr/>
          </p:nvSpPr>
          <p:spPr bwMode="auto">
            <a:xfrm flipV="1">
              <a:off x="3072" y="1776"/>
              <a:ext cx="768"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275479" name="Line 26"/>
            <p:cNvSpPr>
              <a:spLocks noChangeShapeType="1"/>
            </p:cNvSpPr>
            <p:nvPr/>
          </p:nvSpPr>
          <p:spPr bwMode="auto">
            <a:xfrm>
              <a:off x="3840" y="1872"/>
              <a:ext cx="0" cy="115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275480" name="Line 27"/>
            <p:cNvSpPr>
              <a:spLocks noChangeShapeType="1"/>
            </p:cNvSpPr>
            <p:nvPr/>
          </p:nvSpPr>
          <p:spPr bwMode="auto">
            <a:xfrm flipH="1" flipV="1">
              <a:off x="3024" y="2400"/>
              <a:ext cx="768"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275481" name="Text Box 28"/>
            <p:cNvSpPr txBox="1">
              <a:spLocks noChangeArrowheads="1"/>
            </p:cNvSpPr>
            <p:nvPr/>
          </p:nvSpPr>
          <p:spPr bwMode="auto">
            <a:xfrm>
              <a:off x="1996" y="1898"/>
              <a:ext cx="202"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a:solidFill>
                    <a:schemeClr val="tx1"/>
                  </a:solidFill>
                  <a:latin typeface="+mn-ea"/>
                  <a:ea typeface="+mn-ea"/>
                  <a:sym typeface="Wingdings" panose="05000000000000000000" pitchFamily="2" charset="2"/>
                </a:rPr>
                <a:t></a:t>
              </a:r>
            </a:p>
          </p:txBody>
        </p:sp>
        <p:sp>
          <p:nvSpPr>
            <p:cNvPr id="275482" name="Text Box 29"/>
            <p:cNvSpPr txBox="1">
              <a:spLocks noChangeArrowheads="1"/>
            </p:cNvSpPr>
            <p:nvPr/>
          </p:nvSpPr>
          <p:spPr bwMode="auto">
            <a:xfrm>
              <a:off x="1132" y="1849"/>
              <a:ext cx="203"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a:solidFill>
                    <a:schemeClr val="tx1"/>
                  </a:solidFill>
                  <a:latin typeface="+mn-ea"/>
                  <a:ea typeface="+mn-ea"/>
                  <a:sym typeface="Wingdings" panose="05000000000000000000" pitchFamily="2" charset="2"/>
                </a:rPr>
                <a:t></a:t>
              </a:r>
            </a:p>
          </p:txBody>
        </p:sp>
        <p:sp>
          <p:nvSpPr>
            <p:cNvPr id="275483" name="Text Box 30"/>
            <p:cNvSpPr txBox="1">
              <a:spLocks noChangeArrowheads="1"/>
            </p:cNvSpPr>
            <p:nvPr/>
          </p:nvSpPr>
          <p:spPr bwMode="auto">
            <a:xfrm>
              <a:off x="2620" y="1946"/>
              <a:ext cx="20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a:solidFill>
                    <a:schemeClr val="tx1"/>
                  </a:solidFill>
                  <a:latin typeface="+mn-ea"/>
                  <a:ea typeface="+mn-ea"/>
                  <a:sym typeface="Wingdings" panose="05000000000000000000" pitchFamily="2" charset="2"/>
                </a:rPr>
                <a:t></a:t>
              </a:r>
            </a:p>
          </p:txBody>
        </p:sp>
        <p:sp>
          <p:nvSpPr>
            <p:cNvPr id="275484" name="Text Box 31"/>
            <p:cNvSpPr txBox="1">
              <a:spLocks noChangeArrowheads="1"/>
            </p:cNvSpPr>
            <p:nvPr/>
          </p:nvSpPr>
          <p:spPr bwMode="auto">
            <a:xfrm>
              <a:off x="3244" y="1946"/>
              <a:ext cx="20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a:solidFill>
                    <a:schemeClr val="tx1"/>
                  </a:solidFill>
                  <a:latin typeface="+mn-ea"/>
                  <a:ea typeface="+mn-ea"/>
                  <a:sym typeface="Wingdings" panose="05000000000000000000" pitchFamily="2" charset="2"/>
                </a:rPr>
                <a:t></a:t>
              </a:r>
            </a:p>
          </p:txBody>
        </p:sp>
        <p:sp>
          <p:nvSpPr>
            <p:cNvPr id="275485" name="Text Box 32"/>
            <p:cNvSpPr txBox="1">
              <a:spLocks noChangeArrowheads="1"/>
            </p:cNvSpPr>
            <p:nvPr/>
          </p:nvSpPr>
          <p:spPr bwMode="auto">
            <a:xfrm>
              <a:off x="3916" y="2186"/>
              <a:ext cx="202"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a:solidFill>
                    <a:schemeClr val="tx1"/>
                  </a:solidFill>
                  <a:latin typeface="+mn-ea"/>
                  <a:ea typeface="+mn-ea"/>
                  <a:sym typeface="Wingdings" panose="05000000000000000000" pitchFamily="2" charset="2"/>
                </a:rPr>
                <a:t></a:t>
              </a:r>
            </a:p>
          </p:txBody>
        </p:sp>
        <p:sp>
          <p:nvSpPr>
            <p:cNvPr id="275486" name="Text Box 33"/>
            <p:cNvSpPr txBox="1">
              <a:spLocks noChangeArrowheads="1"/>
            </p:cNvSpPr>
            <p:nvPr/>
          </p:nvSpPr>
          <p:spPr bwMode="auto">
            <a:xfrm>
              <a:off x="3341" y="2714"/>
              <a:ext cx="20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a:solidFill>
                    <a:schemeClr val="tx1"/>
                  </a:solidFill>
                  <a:latin typeface="+mn-ea"/>
                  <a:ea typeface="+mn-ea"/>
                  <a:sym typeface="Wingdings" panose="05000000000000000000" pitchFamily="2" charset="2"/>
                </a:rPr>
                <a:t></a:t>
              </a:r>
            </a:p>
          </p:txBody>
        </p:sp>
        <p:sp>
          <p:nvSpPr>
            <p:cNvPr id="275487" name="Text Box 34"/>
            <p:cNvSpPr txBox="1">
              <a:spLocks noChangeArrowheads="1"/>
            </p:cNvSpPr>
            <p:nvPr/>
          </p:nvSpPr>
          <p:spPr bwMode="auto">
            <a:xfrm>
              <a:off x="2620" y="2570"/>
              <a:ext cx="20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a:solidFill>
                    <a:schemeClr val="tx1"/>
                  </a:solidFill>
                  <a:latin typeface="+mn-ea"/>
                  <a:ea typeface="+mn-ea"/>
                  <a:sym typeface="Wingdings" panose="05000000000000000000" pitchFamily="2" charset="2"/>
                </a:rPr>
                <a:t></a:t>
              </a:r>
            </a:p>
          </p:txBody>
        </p:sp>
        <p:sp>
          <p:nvSpPr>
            <p:cNvPr id="275488" name="Text Box 35"/>
            <p:cNvSpPr txBox="1">
              <a:spLocks noChangeArrowheads="1"/>
            </p:cNvSpPr>
            <p:nvPr/>
          </p:nvSpPr>
          <p:spPr bwMode="auto">
            <a:xfrm>
              <a:off x="1996" y="2618"/>
              <a:ext cx="20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a:solidFill>
                    <a:schemeClr val="tx1"/>
                  </a:solidFill>
                  <a:latin typeface="+mn-ea"/>
                  <a:ea typeface="+mn-ea"/>
                  <a:sym typeface="Wingdings" panose="05000000000000000000" pitchFamily="2" charset="2"/>
                </a:rPr>
                <a:t></a:t>
              </a:r>
            </a:p>
          </p:txBody>
        </p:sp>
        <p:sp>
          <p:nvSpPr>
            <p:cNvPr id="275489" name="Text Box 36"/>
            <p:cNvSpPr txBox="1">
              <a:spLocks noChangeArrowheads="1"/>
            </p:cNvSpPr>
            <p:nvPr/>
          </p:nvSpPr>
          <p:spPr bwMode="auto">
            <a:xfrm>
              <a:off x="1132" y="2521"/>
              <a:ext cx="203"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a:solidFill>
                    <a:schemeClr val="tx1"/>
                  </a:solidFill>
                  <a:latin typeface="+mn-ea"/>
                  <a:ea typeface="+mn-ea"/>
                  <a:sym typeface="Wingdings" panose="05000000000000000000" pitchFamily="2" charset="2"/>
                </a:rPr>
                <a:t></a:t>
              </a:r>
            </a:p>
          </p:txBody>
        </p:sp>
      </p:grpSp>
      <p:sp>
        <p:nvSpPr>
          <p:cNvPr id="36"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mn-ea"/>
              </a:rPr>
              <a:t>C</a:t>
            </a:r>
            <a:r>
              <a:rPr kumimoji="1" lang="zh-CN" altLang="en-US" sz="2000" b="1" dirty="0">
                <a:solidFill>
                  <a:srgbClr val="3333CC"/>
                </a:solidFill>
                <a:latin typeface="+mn-ea"/>
              </a:rPr>
              <a:t>语言程序设计                                                            </a:t>
            </a:r>
            <a:r>
              <a:rPr kumimoji="1" lang="zh-CN" altLang="en-US" b="1" dirty="0">
                <a:solidFill>
                  <a:srgbClr val="3333CC"/>
                </a:solidFill>
                <a:latin typeface="+mn-ea"/>
              </a:rPr>
              <a:t>第</a:t>
            </a:r>
            <a:r>
              <a:rPr kumimoji="1" lang="en-US" altLang="zh-CN" b="1" dirty="0">
                <a:solidFill>
                  <a:srgbClr val="3333CC"/>
                </a:solidFill>
                <a:latin typeface="+mn-ea"/>
              </a:rPr>
              <a:t>7</a:t>
            </a:r>
            <a:r>
              <a:rPr kumimoji="1" lang="zh-CN" altLang="en-US" b="1" dirty="0">
                <a:solidFill>
                  <a:srgbClr val="3333CC"/>
                </a:solidFill>
                <a:latin typeface="+mn-ea"/>
              </a:rPr>
              <a:t>章  用函数实现模块化程序设计</a:t>
            </a:r>
          </a:p>
        </p:txBody>
      </p:sp>
      <p:sp>
        <p:nvSpPr>
          <p:cNvPr id="32" name="Rectangle 4"/>
          <p:cNvSpPr>
            <a:spLocks noChangeArrowheads="1"/>
          </p:cNvSpPr>
          <p:nvPr/>
        </p:nvSpPr>
        <p:spPr bwMode="auto">
          <a:xfrm>
            <a:off x="389451" y="517025"/>
            <a:ext cx="7759700" cy="782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0" indent="0">
              <a:spcBef>
                <a:spcPct val="20000"/>
              </a:spcBef>
              <a:buClr>
                <a:schemeClr val="accent1"/>
              </a:buClr>
            </a:pPr>
            <a:r>
              <a:rPr lang="en-US" altLang="zh-CN" sz="3200" dirty="0">
                <a:solidFill>
                  <a:srgbClr val="0000CC"/>
                </a:solidFill>
                <a:latin typeface="+mn-ea"/>
                <a:ea typeface="+mn-ea"/>
              </a:rPr>
              <a:t>7.5 </a:t>
            </a:r>
            <a:r>
              <a:rPr lang="zh-CN" altLang="en-US" sz="3200" dirty="0">
                <a:solidFill>
                  <a:srgbClr val="0000CC"/>
                </a:solidFill>
                <a:latin typeface="+mn-ea"/>
                <a:ea typeface="+mn-ea"/>
              </a:rPr>
              <a:t>函数的嵌套调用</a:t>
            </a:r>
            <a:endParaRPr lang="zh-CN" altLang="en-US" sz="2800" dirty="0">
              <a:solidFill>
                <a:schemeClr val="tx1"/>
              </a:solidFill>
              <a:latin typeface="+mn-ea"/>
              <a:ea typeface="+mn-ea"/>
            </a:endParaRPr>
          </a:p>
        </p:txBody>
      </p:sp>
    </p:spTree>
    <p:extLst>
      <p:ext uri="{BB962C8B-B14F-4D97-AF65-F5344CB8AC3E}">
        <p14:creationId xmlns:p14="http://schemas.microsoft.com/office/powerpoint/2010/main" val="863024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595980"/>
                                        </p:tgtEl>
                                        <p:attrNameLst>
                                          <p:attrName>style.visibility</p:attrName>
                                        </p:attrNameLst>
                                      </p:cBhvr>
                                      <p:to>
                                        <p:strVal val="visible"/>
                                      </p:to>
                                    </p:set>
                                    <p:animEffect transition="in" filter="box(out)">
                                      <p:cBhvr>
                                        <p:cTn id="7" dur="500"/>
                                        <p:tgtEl>
                                          <p:spTgt spid="595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7" name="Rectangle 8"/>
          <p:cNvSpPr>
            <a:spLocks noChangeArrowheads="1"/>
          </p:cNvSpPr>
          <p:nvPr/>
        </p:nvSpPr>
        <p:spPr bwMode="auto">
          <a:xfrm>
            <a:off x="1835696" y="1239838"/>
            <a:ext cx="5815013" cy="5241925"/>
          </a:xfrm>
          <a:prstGeom prst="rect">
            <a:avLst/>
          </a:prstGeom>
          <a:solidFill>
            <a:schemeClr val="accent2">
              <a:lumMod val="20000"/>
              <a:lumOff val="80000"/>
            </a:schemeClr>
          </a:solidFill>
          <a:ln w="38100">
            <a:solidFill>
              <a:srgbClr val="0000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nSpc>
                <a:spcPct val="80000"/>
              </a:lnSpc>
              <a:spcBef>
                <a:spcPct val="20000"/>
              </a:spcBef>
              <a:buClr>
                <a:schemeClr val="accent2"/>
              </a:buClr>
              <a:buSzPct val="80000"/>
              <a:buFont typeface="Wingdings" panose="05000000000000000000" pitchFamily="2" charset="2"/>
              <a:buNone/>
            </a:pPr>
            <a:r>
              <a:rPr kumimoji="0" lang="en-US" altLang="zh-CN" sz="2400" dirty="0">
                <a:solidFill>
                  <a:schemeClr val="tx1"/>
                </a:solidFill>
              </a:rPr>
              <a:t>#include &lt;</a:t>
            </a:r>
            <a:r>
              <a:rPr kumimoji="0" lang="en-US" altLang="zh-CN" sz="2400" dirty="0" err="1">
                <a:solidFill>
                  <a:schemeClr val="tx1"/>
                </a:solidFill>
              </a:rPr>
              <a:t>stdio.h</a:t>
            </a:r>
            <a:r>
              <a:rPr kumimoji="0" lang="en-US" altLang="zh-CN" sz="2400" dirty="0">
                <a:solidFill>
                  <a:schemeClr val="tx1"/>
                </a:solidFill>
              </a:rPr>
              <a:t>&gt;</a:t>
            </a:r>
          </a:p>
          <a:p>
            <a:pPr>
              <a:lnSpc>
                <a:spcPct val="80000"/>
              </a:lnSpc>
              <a:spcBef>
                <a:spcPct val="20000"/>
              </a:spcBef>
              <a:buClr>
                <a:schemeClr val="accent2"/>
              </a:buClr>
              <a:buSzPct val="80000"/>
              <a:buFont typeface="Wingdings" panose="05000000000000000000" pitchFamily="2" charset="2"/>
              <a:buNone/>
            </a:pPr>
            <a:r>
              <a:rPr kumimoji="0" lang="en-US" altLang="zh-CN" sz="2400" dirty="0" err="1">
                <a:solidFill>
                  <a:srgbClr val="FF3300"/>
                </a:solidFill>
              </a:rPr>
              <a:t>int</a:t>
            </a:r>
            <a:r>
              <a:rPr kumimoji="0" lang="en-US" altLang="zh-CN" sz="2400" dirty="0">
                <a:solidFill>
                  <a:srgbClr val="FF3300"/>
                </a:solidFill>
              </a:rPr>
              <a:t> fun1(</a:t>
            </a:r>
            <a:r>
              <a:rPr kumimoji="0" lang="en-US" altLang="zh-CN" sz="2400" dirty="0" err="1">
                <a:solidFill>
                  <a:srgbClr val="FF3300"/>
                </a:solidFill>
              </a:rPr>
              <a:t>int</a:t>
            </a:r>
            <a:r>
              <a:rPr kumimoji="0" lang="en-US" altLang="zh-CN" sz="2400" dirty="0">
                <a:solidFill>
                  <a:srgbClr val="FF3300"/>
                </a:solidFill>
              </a:rPr>
              <a:t> </a:t>
            </a:r>
            <a:r>
              <a:rPr kumimoji="0" lang="en-US" altLang="zh-CN" sz="2400" dirty="0" err="1">
                <a:solidFill>
                  <a:srgbClr val="FF3300"/>
                </a:solidFill>
              </a:rPr>
              <a:t>x,int</a:t>
            </a:r>
            <a:r>
              <a:rPr kumimoji="0" lang="en-US" altLang="zh-CN" sz="2400" dirty="0">
                <a:solidFill>
                  <a:srgbClr val="FF3300"/>
                </a:solidFill>
              </a:rPr>
              <a:t> y);</a:t>
            </a:r>
          </a:p>
          <a:p>
            <a:pPr>
              <a:lnSpc>
                <a:spcPct val="80000"/>
              </a:lnSpc>
              <a:spcBef>
                <a:spcPct val="20000"/>
              </a:spcBef>
              <a:buClr>
                <a:schemeClr val="accent2"/>
              </a:buClr>
              <a:buSzPct val="80000"/>
              <a:buFont typeface="Wingdings" panose="05000000000000000000" pitchFamily="2" charset="2"/>
              <a:buNone/>
            </a:pPr>
            <a:r>
              <a:rPr kumimoji="0" lang="en-US" altLang="zh-CN" sz="2400" dirty="0">
                <a:solidFill>
                  <a:schemeClr val="tx1"/>
                </a:solidFill>
              </a:rPr>
              <a:t>void main(void)</a:t>
            </a:r>
          </a:p>
          <a:p>
            <a:pPr>
              <a:lnSpc>
                <a:spcPct val="80000"/>
              </a:lnSpc>
              <a:spcBef>
                <a:spcPct val="20000"/>
              </a:spcBef>
              <a:buClr>
                <a:schemeClr val="accent2"/>
              </a:buClr>
              <a:buSzPct val="80000"/>
              <a:buFont typeface="Wingdings" panose="05000000000000000000" pitchFamily="2" charset="2"/>
              <a:buNone/>
            </a:pPr>
            <a:r>
              <a:rPr kumimoji="0" lang="en-US" altLang="zh-CN" sz="2400" dirty="0">
                <a:solidFill>
                  <a:schemeClr val="tx1"/>
                </a:solidFill>
              </a:rPr>
              <a:t>{ </a:t>
            </a:r>
            <a:r>
              <a:rPr kumimoji="0" lang="en-US" altLang="zh-CN" sz="2400" dirty="0" err="1">
                <a:solidFill>
                  <a:schemeClr val="tx1"/>
                </a:solidFill>
              </a:rPr>
              <a:t>int</a:t>
            </a:r>
            <a:r>
              <a:rPr kumimoji="0" lang="en-US" altLang="zh-CN" sz="2400" dirty="0">
                <a:solidFill>
                  <a:schemeClr val="tx1"/>
                </a:solidFill>
              </a:rPr>
              <a:t> </a:t>
            </a:r>
            <a:r>
              <a:rPr kumimoji="0" lang="en-US" altLang="zh-CN" sz="2400" dirty="0" err="1">
                <a:solidFill>
                  <a:schemeClr val="tx1"/>
                </a:solidFill>
              </a:rPr>
              <a:t>a,b</a:t>
            </a:r>
            <a:r>
              <a:rPr kumimoji="0" lang="en-US" altLang="zh-CN" sz="2400" dirty="0">
                <a:solidFill>
                  <a:schemeClr val="tx1"/>
                </a:solidFill>
              </a:rPr>
              <a:t>;</a:t>
            </a:r>
          </a:p>
          <a:p>
            <a:pPr>
              <a:lnSpc>
                <a:spcPct val="80000"/>
              </a:lnSpc>
              <a:spcBef>
                <a:spcPct val="20000"/>
              </a:spcBef>
              <a:buClr>
                <a:schemeClr val="accent2"/>
              </a:buClr>
              <a:buSzPct val="80000"/>
              <a:buFont typeface="Wingdings" panose="05000000000000000000" pitchFamily="2" charset="2"/>
              <a:buNone/>
            </a:pPr>
            <a:r>
              <a:rPr kumimoji="0" lang="en-US" altLang="zh-CN" sz="2400" dirty="0">
                <a:solidFill>
                  <a:schemeClr val="tx1"/>
                </a:solidFill>
              </a:rPr>
              <a:t>   </a:t>
            </a:r>
            <a:r>
              <a:rPr kumimoji="0" lang="en-US" altLang="zh-CN" sz="2400" dirty="0" err="1">
                <a:solidFill>
                  <a:schemeClr val="tx1"/>
                </a:solidFill>
              </a:rPr>
              <a:t>scanf</a:t>
            </a:r>
            <a:r>
              <a:rPr kumimoji="0" lang="en-US" altLang="zh-CN" sz="2400" dirty="0">
                <a:solidFill>
                  <a:schemeClr val="tx1"/>
                </a:solidFill>
              </a:rPr>
              <a:t>(“%</a:t>
            </a:r>
            <a:r>
              <a:rPr kumimoji="0" lang="en-US" altLang="zh-CN" sz="2400" dirty="0" err="1">
                <a:solidFill>
                  <a:schemeClr val="tx1"/>
                </a:solidFill>
              </a:rPr>
              <a:t>d%d</a:t>
            </a:r>
            <a:r>
              <a:rPr kumimoji="0" lang="en-US" altLang="zh-CN" sz="2400" dirty="0">
                <a:solidFill>
                  <a:schemeClr val="tx1"/>
                </a:solidFill>
              </a:rPr>
              <a:t>”,&amp;</a:t>
            </a:r>
            <a:r>
              <a:rPr kumimoji="0" lang="en-US" altLang="zh-CN" sz="2400" dirty="0" err="1">
                <a:solidFill>
                  <a:schemeClr val="tx1"/>
                </a:solidFill>
              </a:rPr>
              <a:t>a,&amp;b</a:t>
            </a:r>
            <a:r>
              <a:rPr kumimoji="0" lang="en-US" altLang="zh-CN" sz="2400" dirty="0">
                <a:solidFill>
                  <a:schemeClr val="tx1"/>
                </a:solidFill>
              </a:rPr>
              <a:t>);</a:t>
            </a:r>
          </a:p>
          <a:p>
            <a:pPr>
              <a:lnSpc>
                <a:spcPct val="80000"/>
              </a:lnSpc>
              <a:spcBef>
                <a:spcPct val="20000"/>
              </a:spcBef>
              <a:buClr>
                <a:schemeClr val="accent2"/>
              </a:buClr>
              <a:buSzPct val="80000"/>
              <a:buFont typeface="Wingdings" panose="05000000000000000000" pitchFamily="2" charset="2"/>
              <a:buNone/>
            </a:pPr>
            <a:r>
              <a:rPr kumimoji="0" lang="en-US" altLang="zh-CN" sz="2400" dirty="0">
                <a:solidFill>
                  <a:schemeClr val="tx1"/>
                </a:solidFill>
              </a:rPr>
              <a:t>   </a:t>
            </a:r>
            <a:r>
              <a:rPr kumimoji="0" lang="en-US" altLang="zh-CN" sz="2400" dirty="0" err="1">
                <a:solidFill>
                  <a:schemeClr val="tx1"/>
                </a:solidFill>
              </a:rPr>
              <a:t>printf</a:t>
            </a:r>
            <a:r>
              <a:rPr kumimoji="0" lang="en-US" altLang="zh-CN" sz="2400" dirty="0">
                <a:solidFill>
                  <a:schemeClr val="tx1"/>
                </a:solidFill>
              </a:rPr>
              <a:t>(“The result is</a:t>
            </a:r>
            <a:r>
              <a:rPr kumimoji="0" lang="zh-CN" altLang="en-US" sz="2400" dirty="0">
                <a:solidFill>
                  <a:schemeClr val="tx1"/>
                </a:solidFill>
              </a:rPr>
              <a:t>：</a:t>
            </a:r>
            <a:r>
              <a:rPr kumimoji="0" lang="en-US" altLang="zh-CN" sz="2400" dirty="0">
                <a:solidFill>
                  <a:schemeClr val="tx1"/>
                </a:solidFill>
              </a:rPr>
              <a:t>%d\n”,</a:t>
            </a:r>
            <a:r>
              <a:rPr kumimoji="0" lang="en-US" altLang="zh-CN" sz="2400" dirty="0">
                <a:solidFill>
                  <a:srgbClr val="FF3300"/>
                </a:solidFill>
              </a:rPr>
              <a:t>fun1(</a:t>
            </a:r>
            <a:r>
              <a:rPr kumimoji="0" lang="en-US" altLang="zh-CN" sz="2400" dirty="0" err="1">
                <a:solidFill>
                  <a:srgbClr val="FF3300"/>
                </a:solidFill>
              </a:rPr>
              <a:t>a,b</a:t>
            </a:r>
            <a:r>
              <a:rPr kumimoji="0" lang="en-US" altLang="zh-CN" sz="2400" dirty="0">
                <a:solidFill>
                  <a:srgbClr val="FF3300"/>
                </a:solidFill>
              </a:rPr>
              <a:t>)</a:t>
            </a:r>
            <a:r>
              <a:rPr kumimoji="0" lang="en-US" altLang="zh-CN" sz="2400" dirty="0">
                <a:solidFill>
                  <a:schemeClr val="tx1"/>
                </a:solidFill>
              </a:rPr>
              <a:t> );</a:t>
            </a:r>
          </a:p>
          <a:p>
            <a:pPr>
              <a:lnSpc>
                <a:spcPct val="80000"/>
              </a:lnSpc>
              <a:spcBef>
                <a:spcPct val="20000"/>
              </a:spcBef>
              <a:buClr>
                <a:schemeClr val="accent2"/>
              </a:buClr>
              <a:buSzPct val="80000"/>
              <a:buFont typeface="Wingdings" panose="05000000000000000000" pitchFamily="2" charset="2"/>
              <a:buNone/>
            </a:pPr>
            <a:r>
              <a:rPr kumimoji="0" lang="en-US" altLang="zh-CN" sz="2400" dirty="0">
                <a:solidFill>
                  <a:schemeClr val="tx1"/>
                </a:solidFill>
              </a:rPr>
              <a:t>}</a:t>
            </a:r>
          </a:p>
          <a:p>
            <a:pPr>
              <a:lnSpc>
                <a:spcPct val="60000"/>
              </a:lnSpc>
              <a:spcBef>
                <a:spcPct val="20000"/>
              </a:spcBef>
              <a:buClr>
                <a:schemeClr val="accent2"/>
              </a:buClr>
              <a:buSzPct val="80000"/>
              <a:buFont typeface="Wingdings" panose="05000000000000000000" pitchFamily="2" charset="2"/>
              <a:buNone/>
            </a:pPr>
            <a:endParaRPr kumimoji="0" lang="en-US" altLang="zh-CN" sz="2400" dirty="0">
              <a:solidFill>
                <a:srgbClr val="FF3300"/>
              </a:solidFill>
            </a:endParaRPr>
          </a:p>
          <a:p>
            <a:pPr>
              <a:lnSpc>
                <a:spcPct val="60000"/>
              </a:lnSpc>
              <a:spcBef>
                <a:spcPct val="20000"/>
              </a:spcBef>
              <a:buClr>
                <a:schemeClr val="accent2"/>
              </a:buClr>
              <a:buSzPct val="80000"/>
              <a:buFont typeface="Wingdings" panose="05000000000000000000" pitchFamily="2" charset="2"/>
              <a:buNone/>
            </a:pPr>
            <a:r>
              <a:rPr kumimoji="0" lang="en-US" altLang="zh-CN" sz="2400" dirty="0" err="1">
                <a:solidFill>
                  <a:srgbClr val="FF3300"/>
                </a:solidFill>
              </a:rPr>
              <a:t>int</a:t>
            </a:r>
            <a:r>
              <a:rPr kumimoji="0" lang="en-US" altLang="zh-CN" sz="2400" dirty="0">
                <a:solidFill>
                  <a:srgbClr val="FF3300"/>
                </a:solidFill>
              </a:rPr>
              <a:t> fun1(</a:t>
            </a:r>
            <a:r>
              <a:rPr kumimoji="0" lang="en-US" altLang="zh-CN" sz="2400" dirty="0" err="1">
                <a:solidFill>
                  <a:srgbClr val="FF3300"/>
                </a:solidFill>
              </a:rPr>
              <a:t>int</a:t>
            </a:r>
            <a:r>
              <a:rPr kumimoji="0" lang="en-US" altLang="zh-CN" sz="2400" dirty="0">
                <a:solidFill>
                  <a:srgbClr val="FF3300"/>
                </a:solidFill>
              </a:rPr>
              <a:t> </a:t>
            </a:r>
            <a:r>
              <a:rPr kumimoji="0" lang="en-US" altLang="zh-CN" sz="2400" dirty="0" err="1">
                <a:solidFill>
                  <a:srgbClr val="FF3300"/>
                </a:solidFill>
              </a:rPr>
              <a:t>x,int</a:t>
            </a:r>
            <a:r>
              <a:rPr kumimoji="0" lang="en-US" altLang="zh-CN" sz="2400" dirty="0">
                <a:solidFill>
                  <a:srgbClr val="FF3300"/>
                </a:solidFill>
              </a:rPr>
              <a:t> y)</a:t>
            </a:r>
          </a:p>
          <a:p>
            <a:pPr>
              <a:lnSpc>
                <a:spcPct val="60000"/>
              </a:lnSpc>
              <a:spcBef>
                <a:spcPct val="20000"/>
              </a:spcBef>
              <a:buClr>
                <a:schemeClr val="accent2"/>
              </a:buClr>
              <a:buSzPct val="80000"/>
              <a:buFont typeface="Wingdings" panose="05000000000000000000" pitchFamily="2" charset="2"/>
              <a:buNone/>
            </a:pPr>
            <a:r>
              <a:rPr kumimoji="0" lang="en-US" altLang="zh-CN" sz="2400" dirty="0">
                <a:solidFill>
                  <a:schemeClr val="tx1"/>
                </a:solidFill>
              </a:rPr>
              <a:t>{ </a:t>
            </a:r>
            <a:r>
              <a:rPr kumimoji="0" lang="en-US" altLang="zh-CN" sz="2400" dirty="0" err="1">
                <a:solidFill>
                  <a:srgbClr val="0066FF"/>
                </a:solidFill>
              </a:rPr>
              <a:t>int</a:t>
            </a:r>
            <a:r>
              <a:rPr kumimoji="0" lang="en-US" altLang="zh-CN" sz="2400" dirty="0">
                <a:solidFill>
                  <a:srgbClr val="0066FF"/>
                </a:solidFill>
              </a:rPr>
              <a:t> fun2(</a:t>
            </a:r>
            <a:r>
              <a:rPr kumimoji="0" lang="en-US" altLang="zh-CN" sz="2400" dirty="0" err="1">
                <a:solidFill>
                  <a:srgbClr val="0066FF"/>
                </a:solidFill>
              </a:rPr>
              <a:t>int</a:t>
            </a:r>
            <a:r>
              <a:rPr kumimoji="0" lang="en-US" altLang="zh-CN" sz="2400" dirty="0">
                <a:solidFill>
                  <a:srgbClr val="0066FF"/>
                </a:solidFill>
              </a:rPr>
              <a:t> m);</a:t>
            </a:r>
          </a:p>
          <a:p>
            <a:pPr>
              <a:lnSpc>
                <a:spcPct val="60000"/>
              </a:lnSpc>
              <a:spcBef>
                <a:spcPct val="20000"/>
              </a:spcBef>
              <a:buClr>
                <a:schemeClr val="accent2"/>
              </a:buClr>
              <a:buSzPct val="80000"/>
              <a:buFont typeface="Wingdings" panose="05000000000000000000" pitchFamily="2" charset="2"/>
              <a:buNone/>
            </a:pPr>
            <a:r>
              <a:rPr kumimoji="0" lang="en-US" altLang="zh-CN" sz="2400" dirty="0">
                <a:solidFill>
                  <a:schemeClr val="tx1"/>
                </a:solidFill>
              </a:rPr>
              <a:t>   return ( </a:t>
            </a:r>
            <a:r>
              <a:rPr kumimoji="0" lang="en-US" altLang="zh-CN" sz="2400" dirty="0">
                <a:solidFill>
                  <a:srgbClr val="0066FF"/>
                </a:solidFill>
              </a:rPr>
              <a:t>fun2(x)+fun2(y)</a:t>
            </a:r>
            <a:r>
              <a:rPr kumimoji="0" lang="en-US" altLang="zh-CN" sz="2400" dirty="0">
                <a:solidFill>
                  <a:schemeClr val="tx1"/>
                </a:solidFill>
              </a:rPr>
              <a:t> );</a:t>
            </a:r>
          </a:p>
          <a:p>
            <a:pPr>
              <a:lnSpc>
                <a:spcPct val="60000"/>
              </a:lnSpc>
              <a:spcBef>
                <a:spcPct val="20000"/>
              </a:spcBef>
              <a:buClr>
                <a:schemeClr val="accent2"/>
              </a:buClr>
              <a:buSzPct val="80000"/>
              <a:buFont typeface="Wingdings" panose="05000000000000000000" pitchFamily="2" charset="2"/>
              <a:buNone/>
            </a:pPr>
            <a:r>
              <a:rPr kumimoji="0" lang="en-US" altLang="zh-CN" sz="2400" dirty="0">
                <a:solidFill>
                  <a:schemeClr val="tx1"/>
                </a:solidFill>
              </a:rPr>
              <a:t>}</a:t>
            </a:r>
          </a:p>
          <a:p>
            <a:pPr>
              <a:lnSpc>
                <a:spcPct val="60000"/>
              </a:lnSpc>
              <a:spcBef>
                <a:spcPct val="20000"/>
              </a:spcBef>
              <a:buClr>
                <a:schemeClr val="accent2"/>
              </a:buClr>
              <a:buSzPct val="80000"/>
              <a:buFont typeface="Wingdings" panose="05000000000000000000" pitchFamily="2" charset="2"/>
              <a:buNone/>
            </a:pPr>
            <a:endParaRPr kumimoji="0" lang="en-US" altLang="zh-CN" sz="2400" dirty="0">
              <a:solidFill>
                <a:srgbClr val="0066FF"/>
              </a:solidFill>
            </a:endParaRPr>
          </a:p>
          <a:p>
            <a:pPr>
              <a:lnSpc>
                <a:spcPct val="60000"/>
              </a:lnSpc>
              <a:spcBef>
                <a:spcPct val="20000"/>
              </a:spcBef>
              <a:buClr>
                <a:schemeClr val="accent2"/>
              </a:buClr>
              <a:buSzPct val="80000"/>
              <a:buFont typeface="Wingdings" panose="05000000000000000000" pitchFamily="2" charset="2"/>
              <a:buNone/>
            </a:pPr>
            <a:r>
              <a:rPr kumimoji="0" lang="en-US" altLang="zh-CN" sz="2400" dirty="0" err="1">
                <a:solidFill>
                  <a:srgbClr val="0066FF"/>
                </a:solidFill>
              </a:rPr>
              <a:t>int</a:t>
            </a:r>
            <a:r>
              <a:rPr kumimoji="0" lang="en-US" altLang="zh-CN" sz="2400" dirty="0">
                <a:solidFill>
                  <a:srgbClr val="0066FF"/>
                </a:solidFill>
              </a:rPr>
              <a:t> fun2(</a:t>
            </a:r>
            <a:r>
              <a:rPr kumimoji="0" lang="en-US" altLang="zh-CN" sz="2400" dirty="0" err="1">
                <a:solidFill>
                  <a:srgbClr val="0066FF"/>
                </a:solidFill>
              </a:rPr>
              <a:t>int</a:t>
            </a:r>
            <a:r>
              <a:rPr kumimoji="0" lang="en-US" altLang="zh-CN" sz="2400" dirty="0">
                <a:solidFill>
                  <a:srgbClr val="0066FF"/>
                </a:solidFill>
              </a:rPr>
              <a:t> m)</a:t>
            </a:r>
          </a:p>
          <a:p>
            <a:pPr>
              <a:lnSpc>
                <a:spcPct val="60000"/>
              </a:lnSpc>
              <a:spcBef>
                <a:spcPct val="20000"/>
              </a:spcBef>
              <a:buClr>
                <a:schemeClr val="accent2"/>
              </a:buClr>
              <a:buSzPct val="80000"/>
              <a:buFont typeface="Wingdings" panose="05000000000000000000" pitchFamily="2" charset="2"/>
              <a:buNone/>
            </a:pPr>
            <a:r>
              <a:rPr kumimoji="0" lang="en-US" altLang="zh-CN" sz="2400" dirty="0">
                <a:solidFill>
                  <a:schemeClr val="tx1"/>
                </a:solidFill>
              </a:rPr>
              <a:t>{ return (m*m);</a:t>
            </a:r>
          </a:p>
          <a:p>
            <a:pPr>
              <a:lnSpc>
                <a:spcPct val="60000"/>
              </a:lnSpc>
              <a:spcBef>
                <a:spcPct val="20000"/>
              </a:spcBef>
              <a:buClr>
                <a:schemeClr val="accent2"/>
              </a:buClr>
              <a:buSzPct val="80000"/>
              <a:buFont typeface="Wingdings" panose="05000000000000000000" pitchFamily="2" charset="2"/>
              <a:buNone/>
            </a:pPr>
            <a:r>
              <a:rPr kumimoji="0" lang="en-US" altLang="zh-CN" sz="2400" dirty="0">
                <a:solidFill>
                  <a:schemeClr val="tx1"/>
                </a:solidFill>
              </a:rPr>
              <a:t>}</a:t>
            </a:r>
          </a:p>
        </p:txBody>
      </p:sp>
      <p:sp>
        <p:nvSpPr>
          <p:cNvPr id="276488" name="Text Box 9"/>
          <p:cNvSpPr txBox="1">
            <a:spLocks noChangeArrowheads="1"/>
          </p:cNvSpPr>
          <p:nvPr/>
        </p:nvSpPr>
        <p:spPr bwMode="auto">
          <a:xfrm>
            <a:off x="1150938" y="706438"/>
            <a:ext cx="4184650"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a:solidFill>
                  <a:schemeClr val="tx1"/>
                </a:solidFill>
              </a:rPr>
              <a:t>例    </a:t>
            </a:r>
            <a:r>
              <a:rPr kumimoji="0" lang="zh-CN" altLang="en-US" sz="2400">
                <a:solidFill>
                  <a:schemeClr val="tx1"/>
                </a:solidFill>
                <a:latin typeface="楷体_GB2312" pitchFamily="49" charset="-122"/>
              </a:rPr>
              <a:t>输入两个整数，求平方和</a:t>
            </a:r>
          </a:p>
        </p:txBody>
      </p:sp>
      <p:sp>
        <p:nvSpPr>
          <p:cNvPr id="600074" name="Text Box 10"/>
          <p:cNvSpPr txBox="1">
            <a:spLocks noChangeArrowheads="1"/>
          </p:cNvSpPr>
          <p:nvPr/>
        </p:nvSpPr>
        <p:spPr bwMode="auto">
          <a:xfrm>
            <a:off x="5176838" y="5441950"/>
            <a:ext cx="3403600" cy="1039813"/>
          </a:xfrm>
          <a:prstGeom prst="rect">
            <a:avLst/>
          </a:prstGeom>
          <a:solidFill>
            <a:srgbClr val="C0C0C0"/>
          </a:solidFill>
          <a:ln w="3492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r>
              <a:rPr lang="zh-CN" altLang="en-US" sz="2400">
                <a:solidFill>
                  <a:schemeClr val="tx1"/>
                </a:solidFill>
              </a:rPr>
              <a:t>输入： </a:t>
            </a:r>
            <a:r>
              <a:rPr lang="en-US" altLang="zh-CN" sz="2400">
                <a:solidFill>
                  <a:schemeClr val="tx1"/>
                </a:solidFill>
              </a:rPr>
              <a:t>3  4</a:t>
            </a:r>
          </a:p>
          <a:p>
            <a:r>
              <a:rPr lang="zh-CN" altLang="en-US" sz="2400">
                <a:solidFill>
                  <a:schemeClr val="tx1"/>
                </a:solidFill>
              </a:rPr>
              <a:t>输出： </a:t>
            </a:r>
            <a:r>
              <a:rPr lang="en-US" altLang="zh-CN" sz="2400">
                <a:solidFill>
                  <a:schemeClr val="tx1"/>
                </a:solidFill>
              </a:rPr>
              <a:t>The result is: 25</a:t>
            </a:r>
          </a:p>
        </p:txBody>
      </p:sp>
      <p:sp>
        <p:nvSpPr>
          <p:cNvPr id="10"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3927098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00074"/>
                                        </p:tgtEl>
                                        <p:attrNameLst>
                                          <p:attrName>style.visibility</p:attrName>
                                        </p:attrNameLst>
                                      </p:cBhvr>
                                      <p:to>
                                        <p:strVal val="visible"/>
                                      </p:to>
                                    </p:set>
                                    <p:animEffect transition="in" filter="box(out)">
                                      <p:cBhvr>
                                        <p:cTn id="7" dur="500"/>
                                        <p:tgtEl>
                                          <p:spTgt spid="600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74"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20" name="Rectangle 8"/>
          <p:cNvSpPr>
            <a:spLocks noChangeArrowheads="1"/>
          </p:cNvSpPr>
          <p:nvPr/>
        </p:nvSpPr>
        <p:spPr bwMode="auto">
          <a:xfrm>
            <a:off x="0" y="1144588"/>
            <a:ext cx="4568825" cy="3708400"/>
          </a:xfrm>
          <a:prstGeom prst="rect">
            <a:avLst/>
          </a:prstGeom>
          <a:solidFill>
            <a:schemeClr val="accent2">
              <a:lumMod val="20000"/>
              <a:lumOff val="80000"/>
            </a:schemeClr>
          </a:solidFill>
          <a:ln w="38100">
            <a:solidFill>
              <a:srgbClr val="0000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nSpc>
                <a:spcPct val="80000"/>
              </a:lnSpc>
              <a:spcBef>
                <a:spcPct val="20000"/>
              </a:spcBef>
              <a:buClr>
                <a:schemeClr val="accent2"/>
              </a:buClr>
              <a:buSzPct val="80000"/>
              <a:buFont typeface="Wingdings" panose="05000000000000000000" pitchFamily="2" charset="2"/>
              <a:buNone/>
            </a:pPr>
            <a:r>
              <a:rPr kumimoji="0" lang="en-US" altLang="zh-CN" sz="2400" dirty="0">
                <a:solidFill>
                  <a:schemeClr val="tx1"/>
                </a:solidFill>
              </a:rPr>
              <a:t>#include &lt;</a:t>
            </a:r>
            <a:r>
              <a:rPr kumimoji="0" lang="en-US" altLang="zh-CN" sz="2400" dirty="0" err="1">
                <a:solidFill>
                  <a:schemeClr val="tx1"/>
                </a:solidFill>
              </a:rPr>
              <a:t>stdio.h</a:t>
            </a:r>
            <a:r>
              <a:rPr kumimoji="0" lang="en-US" altLang="zh-CN" sz="2400" dirty="0">
                <a:solidFill>
                  <a:schemeClr val="tx1"/>
                </a:solidFill>
              </a:rPr>
              <a:t>&gt;</a:t>
            </a:r>
          </a:p>
          <a:p>
            <a:pPr>
              <a:spcBef>
                <a:spcPct val="0"/>
              </a:spcBef>
            </a:pPr>
            <a:r>
              <a:rPr lang="en-US" altLang="zh-CN" sz="2400" dirty="0">
                <a:solidFill>
                  <a:schemeClr val="tx1"/>
                </a:solidFill>
              </a:rPr>
              <a:t> </a:t>
            </a:r>
            <a:r>
              <a:rPr lang="en-US" altLang="zh-CN" sz="2400" dirty="0" err="1">
                <a:solidFill>
                  <a:srgbClr val="33CC33"/>
                </a:solidFill>
              </a:rPr>
              <a:t>int</a:t>
            </a:r>
            <a:r>
              <a:rPr lang="en-US" altLang="zh-CN" sz="2400" dirty="0">
                <a:solidFill>
                  <a:srgbClr val="33CC33"/>
                </a:solidFill>
              </a:rPr>
              <a:t> </a:t>
            </a:r>
            <a:r>
              <a:rPr lang="en-US" altLang="zh-CN" sz="2400" dirty="0" err="1">
                <a:solidFill>
                  <a:srgbClr val="33CC33"/>
                </a:solidFill>
              </a:rPr>
              <a:t>dif</a:t>
            </a:r>
            <a:r>
              <a:rPr lang="en-US" altLang="zh-CN" sz="2400" dirty="0">
                <a:solidFill>
                  <a:srgbClr val="33CC33"/>
                </a:solidFill>
              </a:rPr>
              <a:t>(</a:t>
            </a:r>
            <a:r>
              <a:rPr lang="en-US" altLang="zh-CN" sz="2400" dirty="0" err="1">
                <a:solidFill>
                  <a:srgbClr val="33CC33"/>
                </a:solidFill>
              </a:rPr>
              <a:t>int</a:t>
            </a:r>
            <a:r>
              <a:rPr lang="en-US" altLang="zh-CN" sz="2400" dirty="0">
                <a:solidFill>
                  <a:srgbClr val="33CC33"/>
                </a:solidFill>
              </a:rPr>
              <a:t> </a:t>
            </a:r>
            <a:r>
              <a:rPr lang="en-US" altLang="zh-CN" sz="2400" dirty="0" err="1">
                <a:solidFill>
                  <a:srgbClr val="33CC33"/>
                </a:solidFill>
              </a:rPr>
              <a:t>x,int</a:t>
            </a:r>
            <a:r>
              <a:rPr lang="en-US" altLang="zh-CN" sz="2400" dirty="0">
                <a:solidFill>
                  <a:srgbClr val="33CC33"/>
                </a:solidFill>
              </a:rPr>
              <a:t> </a:t>
            </a:r>
            <a:r>
              <a:rPr lang="en-US" altLang="zh-CN" sz="2400" dirty="0" err="1">
                <a:solidFill>
                  <a:srgbClr val="33CC33"/>
                </a:solidFill>
              </a:rPr>
              <a:t>y,int</a:t>
            </a:r>
            <a:r>
              <a:rPr lang="en-US" altLang="zh-CN" sz="2400" dirty="0">
                <a:solidFill>
                  <a:srgbClr val="33CC33"/>
                </a:solidFill>
              </a:rPr>
              <a:t> z);</a:t>
            </a:r>
          </a:p>
          <a:p>
            <a:pPr>
              <a:spcBef>
                <a:spcPct val="0"/>
              </a:spcBef>
            </a:pPr>
            <a:r>
              <a:rPr lang="en-US" altLang="zh-CN" sz="2400" dirty="0">
                <a:solidFill>
                  <a:srgbClr val="33CC33"/>
                </a:solidFill>
              </a:rPr>
              <a:t> </a:t>
            </a:r>
            <a:r>
              <a:rPr lang="en-US" altLang="zh-CN" sz="2400" dirty="0" err="1">
                <a:solidFill>
                  <a:srgbClr val="33CC33"/>
                </a:solidFill>
              </a:rPr>
              <a:t>int</a:t>
            </a:r>
            <a:r>
              <a:rPr lang="en-US" altLang="zh-CN" sz="2400" dirty="0">
                <a:solidFill>
                  <a:srgbClr val="33CC33"/>
                </a:solidFill>
              </a:rPr>
              <a:t> max(</a:t>
            </a:r>
            <a:r>
              <a:rPr lang="en-US" altLang="zh-CN" sz="2400" dirty="0" err="1">
                <a:solidFill>
                  <a:srgbClr val="33CC33"/>
                </a:solidFill>
              </a:rPr>
              <a:t>int</a:t>
            </a:r>
            <a:r>
              <a:rPr lang="en-US" altLang="zh-CN" sz="2400" dirty="0">
                <a:solidFill>
                  <a:srgbClr val="33CC33"/>
                </a:solidFill>
              </a:rPr>
              <a:t> </a:t>
            </a:r>
            <a:r>
              <a:rPr lang="en-US" altLang="zh-CN" sz="2400" dirty="0" err="1">
                <a:solidFill>
                  <a:srgbClr val="33CC33"/>
                </a:solidFill>
              </a:rPr>
              <a:t>x,int</a:t>
            </a:r>
            <a:r>
              <a:rPr lang="en-US" altLang="zh-CN" sz="2400" dirty="0">
                <a:solidFill>
                  <a:srgbClr val="33CC33"/>
                </a:solidFill>
              </a:rPr>
              <a:t> </a:t>
            </a:r>
            <a:r>
              <a:rPr lang="en-US" altLang="zh-CN" sz="2400" dirty="0" err="1">
                <a:solidFill>
                  <a:srgbClr val="33CC33"/>
                </a:solidFill>
              </a:rPr>
              <a:t>y,int</a:t>
            </a:r>
            <a:r>
              <a:rPr lang="en-US" altLang="zh-CN" sz="2400" dirty="0">
                <a:solidFill>
                  <a:srgbClr val="33CC33"/>
                </a:solidFill>
              </a:rPr>
              <a:t> z);</a:t>
            </a:r>
          </a:p>
          <a:p>
            <a:pPr>
              <a:spcBef>
                <a:spcPct val="0"/>
              </a:spcBef>
            </a:pPr>
            <a:r>
              <a:rPr lang="en-US" altLang="zh-CN" sz="2400" dirty="0">
                <a:solidFill>
                  <a:srgbClr val="33CC33"/>
                </a:solidFill>
              </a:rPr>
              <a:t> </a:t>
            </a:r>
            <a:r>
              <a:rPr lang="en-US" altLang="zh-CN" sz="2400" dirty="0" err="1">
                <a:solidFill>
                  <a:srgbClr val="33CC33"/>
                </a:solidFill>
              </a:rPr>
              <a:t>int</a:t>
            </a:r>
            <a:r>
              <a:rPr lang="en-US" altLang="zh-CN" sz="2400" dirty="0">
                <a:solidFill>
                  <a:srgbClr val="33CC33"/>
                </a:solidFill>
              </a:rPr>
              <a:t> min(</a:t>
            </a:r>
            <a:r>
              <a:rPr lang="en-US" altLang="zh-CN" sz="2400" dirty="0" err="1">
                <a:solidFill>
                  <a:srgbClr val="33CC33"/>
                </a:solidFill>
              </a:rPr>
              <a:t>int</a:t>
            </a:r>
            <a:r>
              <a:rPr lang="en-US" altLang="zh-CN" sz="2400" dirty="0">
                <a:solidFill>
                  <a:srgbClr val="33CC33"/>
                </a:solidFill>
              </a:rPr>
              <a:t> </a:t>
            </a:r>
            <a:r>
              <a:rPr lang="en-US" altLang="zh-CN" sz="2400" dirty="0" err="1">
                <a:solidFill>
                  <a:srgbClr val="33CC33"/>
                </a:solidFill>
              </a:rPr>
              <a:t>x,int</a:t>
            </a:r>
            <a:r>
              <a:rPr lang="en-US" altLang="zh-CN" sz="2400" dirty="0">
                <a:solidFill>
                  <a:srgbClr val="33CC33"/>
                </a:solidFill>
              </a:rPr>
              <a:t> </a:t>
            </a:r>
            <a:r>
              <a:rPr lang="en-US" altLang="zh-CN" sz="2400" dirty="0" err="1">
                <a:solidFill>
                  <a:srgbClr val="33CC33"/>
                </a:solidFill>
              </a:rPr>
              <a:t>y,int</a:t>
            </a:r>
            <a:r>
              <a:rPr lang="en-US" altLang="zh-CN" sz="2400" dirty="0">
                <a:solidFill>
                  <a:srgbClr val="33CC33"/>
                </a:solidFill>
              </a:rPr>
              <a:t> z);</a:t>
            </a:r>
          </a:p>
          <a:p>
            <a:pPr>
              <a:spcBef>
                <a:spcPct val="0"/>
              </a:spcBef>
            </a:pPr>
            <a:r>
              <a:rPr lang="en-US" altLang="zh-CN" sz="2400" dirty="0">
                <a:solidFill>
                  <a:schemeClr val="tx1"/>
                </a:solidFill>
              </a:rPr>
              <a:t>void main()</a:t>
            </a:r>
          </a:p>
          <a:p>
            <a:pPr>
              <a:spcBef>
                <a:spcPct val="0"/>
              </a:spcBef>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a,b,c,d</a:t>
            </a:r>
            <a:r>
              <a:rPr lang="en-US" altLang="zh-CN" sz="2400" dirty="0">
                <a:solidFill>
                  <a:schemeClr val="tx1"/>
                </a:solidFill>
              </a:rPr>
              <a:t>;</a:t>
            </a:r>
          </a:p>
          <a:p>
            <a:pPr>
              <a:spcBef>
                <a:spcPct val="0"/>
              </a:spcBef>
            </a:pPr>
            <a:r>
              <a:rPr lang="en-US" altLang="zh-CN" sz="2400" dirty="0">
                <a:solidFill>
                  <a:schemeClr val="tx1"/>
                </a:solidFill>
              </a:rPr>
              <a:t>  </a:t>
            </a:r>
            <a:r>
              <a:rPr lang="en-US" altLang="zh-CN" sz="2400" dirty="0" err="1">
                <a:solidFill>
                  <a:schemeClr val="tx1"/>
                </a:solidFill>
              </a:rPr>
              <a:t>scanf</a:t>
            </a:r>
            <a:r>
              <a:rPr lang="en-US" altLang="zh-CN" sz="2400" dirty="0">
                <a:solidFill>
                  <a:schemeClr val="tx1"/>
                </a:solidFill>
              </a:rPr>
              <a:t>("%</a:t>
            </a:r>
            <a:r>
              <a:rPr lang="en-US" altLang="zh-CN" sz="2400" dirty="0" err="1">
                <a:solidFill>
                  <a:schemeClr val="tx1"/>
                </a:solidFill>
              </a:rPr>
              <a:t>d%d%d</a:t>
            </a:r>
            <a:r>
              <a:rPr lang="en-US" altLang="zh-CN" sz="2400" dirty="0">
                <a:solidFill>
                  <a:schemeClr val="tx1"/>
                </a:solidFill>
              </a:rPr>
              <a:t>",&amp;</a:t>
            </a:r>
            <a:r>
              <a:rPr lang="en-US" altLang="zh-CN" sz="2400" dirty="0" err="1">
                <a:solidFill>
                  <a:schemeClr val="tx1"/>
                </a:solidFill>
              </a:rPr>
              <a:t>a,&amp;b,&amp;c</a:t>
            </a:r>
            <a:r>
              <a:rPr lang="en-US" altLang="zh-CN" sz="2400" dirty="0">
                <a:solidFill>
                  <a:schemeClr val="tx1"/>
                </a:solidFill>
              </a:rPr>
              <a:t>);</a:t>
            </a:r>
          </a:p>
          <a:p>
            <a:pPr>
              <a:spcBef>
                <a:spcPct val="0"/>
              </a:spcBef>
            </a:pPr>
            <a:r>
              <a:rPr lang="en-US" altLang="zh-CN" sz="2400" dirty="0">
                <a:solidFill>
                  <a:schemeClr val="tx1"/>
                </a:solidFill>
              </a:rPr>
              <a:t>  </a:t>
            </a:r>
            <a:r>
              <a:rPr lang="en-US" altLang="zh-CN" sz="2400" dirty="0">
                <a:solidFill>
                  <a:srgbClr val="FF3300"/>
                </a:solidFill>
              </a:rPr>
              <a:t>d=</a:t>
            </a:r>
            <a:r>
              <a:rPr lang="en-US" altLang="zh-CN" sz="2400" dirty="0" err="1">
                <a:solidFill>
                  <a:srgbClr val="FF3300"/>
                </a:solidFill>
              </a:rPr>
              <a:t>dif</a:t>
            </a:r>
            <a:r>
              <a:rPr lang="en-US" altLang="zh-CN" sz="2400" dirty="0">
                <a:solidFill>
                  <a:srgbClr val="FF3300"/>
                </a:solidFill>
              </a:rPr>
              <a:t>(</a:t>
            </a:r>
            <a:r>
              <a:rPr lang="en-US" altLang="zh-CN" sz="2400" dirty="0" err="1">
                <a:solidFill>
                  <a:srgbClr val="FF3300"/>
                </a:solidFill>
              </a:rPr>
              <a:t>a,b,c</a:t>
            </a:r>
            <a:r>
              <a:rPr lang="en-US" altLang="zh-CN" sz="2400" dirty="0">
                <a:solidFill>
                  <a:srgbClr val="FF3300"/>
                </a:solidFill>
              </a:rPr>
              <a:t>);</a:t>
            </a:r>
          </a:p>
          <a:p>
            <a:pPr>
              <a:spcBef>
                <a:spcPct val="0"/>
              </a:spcBef>
            </a:pPr>
            <a:r>
              <a:rPr lang="en-US" altLang="zh-CN" sz="2400" dirty="0">
                <a:solidFill>
                  <a:schemeClr val="tx1"/>
                </a:solidFill>
              </a:rPr>
              <a:t>  </a:t>
            </a:r>
            <a:r>
              <a:rPr lang="en-US" altLang="zh-CN" sz="2400" dirty="0" err="1">
                <a:solidFill>
                  <a:schemeClr val="tx1"/>
                </a:solidFill>
              </a:rPr>
              <a:t>printf</a:t>
            </a:r>
            <a:r>
              <a:rPr lang="en-US" altLang="zh-CN" sz="2400" dirty="0">
                <a:solidFill>
                  <a:schemeClr val="tx1"/>
                </a:solidFill>
              </a:rPr>
              <a:t>("Max-Min=%d\</a:t>
            </a:r>
            <a:r>
              <a:rPr lang="en-US" altLang="zh-CN" sz="2400" dirty="0" err="1">
                <a:solidFill>
                  <a:schemeClr val="tx1"/>
                </a:solidFill>
              </a:rPr>
              <a:t>n",d</a:t>
            </a:r>
            <a:r>
              <a:rPr lang="en-US" altLang="zh-CN" sz="2400" dirty="0">
                <a:solidFill>
                  <a:schemeClr val="tx1"/>
                </a:solidFill>
              </a:rPr>
              <a:t>);</a:t>
            </a:r>
          </a:p>
          <a:p>
            <a:pPr>
              <a:spcBef>
                <a:spcPct val="0"/>
              </a:spcBef>
            </a:pPr>
            <a:r>
              <a:rPr lang="en-US" altLang="zh-CN" sz="2400" dirty="0">
                <a:solidFill>
                  <a:schemeClr val="tx1"/>
                </a:solidFill>
              </a:rPr>
              <a:t>}</a:t>
            </a:r>
          </a:p>
        </p:txBody>
      </p:sp>
      <p:sp>
        <p:nvSpPr>
          <p:cNvPr id="277512" name="Text Box 9"/>
          <p:cNvSpPr txBox="1">
            <a:spLocks noChangeArrowheads="1"/>
          </p:cNvSpPr>
          <p:nvPr/>
        </p:nvSpPr>
        <p:spPr bwMode="auto">
          <a:xfrm>
            <a:off x="207963" y="635000"/>
            <a:ext cx="5340350"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a:solidFill>
                  <a:schemeClr val="tx1"/>
                </a:solidFill>
              </a:rPr>
              <a:t>例   求三个数中最大数和最小数的差值</a:t>
            </a:r>
          </a:p>
        </p:txBody>
      </p:sp>
      <p:sp>
        <p:nvSpPr>
          <p:cNvPr id="602123" name="Rectangle 11"/>
          <p:cNvSpPr>
            <a:spLocks noChangeArrowheads="1"/>
          </p:cNvSpPr>
          <p:nvPr/>
        </p:nvSpPr>
        <p:spPr bwMode="auto">
          <a:xfrm>
            <a:off x="4668838" y="1144588"/>
            <a:ext cx="4475162" cy="4511675"/>
          </a:xfrm>
          <a:prstGeom prst="rect">
            <a:avLst/>
          </a:prstGeom>
          <a:solidFill>
            <a:schemeClr val="accent2">
              <a:lumMod val="20000"/>
              <a:lumOff val="80000"/>
            </a:schemeClr>
          </a:solidFill>
          <a:ln w="38100">
            <a:solidFill>
              <a:srgbClr val="0000FF"/>
            </a:solidFill>
            <a:miter lim="800000"/>
            <a:headEnd/>
            <a:tailEnd/>
          </a:ln>
          <a:effectLst/>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err="1">
                <a:solidFill>
                  <a:srgbClr val="FF3300"/>
                </a:solidFill>
              </a:rPr>
              <a:t>int</a:t>
            </a:r>
            <a:r>
              <a:rPr lang="en-US" altLang="zh-CN" sz="2400" dirty="0">
                <a:solidFill>
                  <a:srgbClr val="FF3300"/>
                </a:solidFill>
              </a:rPr>
              <a:t> </a:t>
            </a:r>
            <a:r>
              <a:rPr lang="en-US" altLang="zh-CN" sz="2400" dirty="0" err="1">
                <a:solidFill>
                  <a:srgbClr val="FF3300"/>
                </a:solidFill>
              </a:rPr>
              <a:t>dif</a:t>
            </a:r>
            <a:r>
              <a:rPr lang="en-US" altLang="zh-CN" sz="2400" dirty="0">
                <a:solidFill>
                  <a:srgbClr val="FF3300"/>
                </a:solidFill>
              </a:rPr>
              <a:t>(</a:t>
            </a:r>
            <a:r>
              <a:rPr lang="en-US" altLang="zh-CN" sz="2400" dirty="0" err="1">
                <a:solidFill>
                  <a:srgbClr val="FF3300"/>
                </a:solidFill>
              </a:rPr>
              <a:t>int</a:t>
            </a:r>
            <a:r>
              <a:rPr lang="en-US" altLang="zh-CN" sz="2400" dirty="0">
                <a:solidFill>
                  <a:srgbClr val="FF3300"/>
                </a:solidFill>
              </a:rPr>
              <a:t> </a:t>
            </a:r>
            <a:r>
              <a:rPr lang="en-US" altLang="zh-CN" sz="2400" dirty="0" err="1">
                <a:solidFill>
                  <a:srgbClr val="FF3300"/>
                </a:solidFill>
              </a:rPr>
              <a:t>x,int</a:t>
            </a:r>
            <a:r>
              <a:rPr lang="en-US" altLang="zh-CN" sz="2400" dirty="0">
                <a:solidFill>
                  <a:srgbClr val="FF3300"/>
                </a:solidFill>
              </a:rPr>
              <a:t> </a:t>
            </a:r>
            <a:r>
              <a:rPr lang="en-US" altLang="zh-CN" sz="2400" dirty="0" err="1">
                <a:solidFill>
                  <a:srgbClr val="FF3300"/>
                </a:solidFill>
              </a:rPr>
              <a:t>y,int</a:t>
            </a:r>
            <a:r>
              <a:rPr lang="en-US" altLang="zh-CN" sz="2400" dirty="0">
                <a:solidFill>
                  <a:srgbClr val="FF3300"/>
                </a:solidFill>
              </a:rPr>
              <a:t> z)</a:t>
            </a:r>
          </a:p>
          <a:p>
            <a:pPr>
              <a:spcBef>
                <a:spcPct val="0"/>
              </a:spcBef>
            </a:pPr>
            <a:r>
              <a:rPr lang="en-US" altLang="zh-CN" sz="2400" dirty="0">
                <a:solidFill>
                  <a:schemeClr val="tx1"/>
                </a:solidFill>
              </a:rPr>
              <a:t>{ return </a:t>
            </a:r>
            <a:r>
              <a:rPr lang="en-US" altLang="zh-CN" sz="2400" dirty="0">
                <a:solidFill>
                  <a:srgbClr val="3366FF"/>
                </a:solidFill>
              </a:rPr>
              <a:t>max(</a:t>
            </a:r>
            <a:r>
              <a:rPr lang="en-US" altLang="zh-CN" sz="2400" dirty="0" err="1">
                <a:solidFill>
                  <a:srgbClr val="3366FF"/>
                </a:solidFill>
              </a:rPr>
              <a:t>x,y,z</a:t>
            </a:r>
            <a:r>
              <a:rPr lang="en-US" altLang="zh-CN" sz="2400" dirty="0">
                <a:solidFill>
                  <a:srgbClr val="3366FF"/>
                </a:solidFill>
              </a:rPr>
              <a:t>)</a:t>
            </a:r>
            <a:r>
              <a:rPr lang="en-US" altLang="zh-CN" sz="2400" dirty="0">
                <a:solidFill>
                  <a:schemeClr val="tx1"/>
                </a:solidFill>
              </a:rPr>
              <a:t>-</a:t>
            </a:r>
            <a:r>
              <a:rPr lang="en-US" altLang="zh-CN" sz="2400" dirty="0">
                <a:solidFill>
                  <a:srgbClr val="993300"/>
                </a:solidFill>
              </a:rPr>
              <a:t>min(</a:t>
            </a:r>
            <a:r>
              <a:rPr lang="en-US" altLang="zh-CN" sz="2400" dirty="0" err="1">
                <a:solidFill>
                  <a:srgbClr val="993300"/>
                </a:solidFill>
              </a:rPr>
              <a:t>x,y,z</a:t>
            </a:r>
            <a:r>
              <a:rPr lang="en-US" altLang="zh-CN" sz="2400" dirty="0">
                <a:solidFill>
                  <a:srgbClr val="993300"/>
                </a:solidFill>
              </a:rPr>
              <a:t>)</a:t>
            </a:r>
            <a:r>
              <a:rPr lang="en-US" altLang="zh-CN" sz="2400" dirty="0">
                <a:solidFill>
                  <a:schemeClr val="tx1"/>
                </a:solidFill>
              </a:rPr>
              <a:t>; }</a:t>
            </a:r>
          </a:p>
          <a:p>
            <a:pPr>
              <a:spcBef>
                <a:spcPct val="0"/>
              </a:spcBef>
            </a:pPr>
            <a:r>
              <a:rPr lang="en-US" altLang="zh-CN" sz="2400" dirty="0" err="1">
                <a:solidFill>
                  <a:srgbClr val="0000FF"/>
                </a:solidFill>
              </a:rPr>
              <a:t>int</a:t>
            </a:r>
            <a:r>
              <a:rPr lang="en-US" altLang="zh-CN" sz="2400" dirty="0">
                <a:solidFill>
                  <a:srgbClr val="0000FF"/>
                </a:solidFill>
              </a:rPr>
              <a:t> max(</a:t>
            </a:r>
            <a:r>
              <a:rPr lang="en-US" altLang="zh-CN" sz="2400" dirty="0" err="1">
                <a:solidFill>
                  <a:srgbClr val="0000FF"/>
                </a:solidFill>
              </a:rPr>
              <a:t>int</a:t>
            </a:r>
            <a:r>
              <a:rPr lang="en-US" altLang="zh-CN" sz="2400" dirty="0">
                <a:solidFill>
                  <a:srgbClr val="0000FF"/>
                </a:solidFill>
              </a:rPr>
              <a:t> </a:t>
            </a:r>
            <a:r>
              <a:rPr lang="en-US" altLang="zh-CN" sz="2400" dirty="0" err="1">
                <a:solidFill>
                  <a:srgbClr val="0000FF"/>
                </a:solidFill>
              </a:rPr>
              <a:t>x,int</a:t>
            </a:r>
            <a:r>
              <a:rPr lang="en-US" altLang="zh-CN" sz="2400" dirty="0">
                <a:solidFill>
                  <a:srgbClr val="0000FF"/>
                </a:solidFill>
              </a:rPr>
              <a:t> </a:t>
            </a:r>
            <a:r>
              <a:rPr lang="en-US" altLang="zh-CN" sz="2400" dirty="0" err="1">
                <a:solidFill>
                  <a:srgbClr val="0000FF"/>
                </a:solidFill>
              </a:rPr>
              <a:t>y,int</a:t>
            </a:r>
            <a:r>
              <a:rPr lang="en-US" altLang="zh-CN" sz="2400" dirty="0">
                <a:solidFill>
                  <a:srgbClr val="0000FF"/>
                </a:solidFill>
              </a:rPr>
              <a:t> z)</a:t>
            </a:r>
          </a:p>
          <a:p>
            <a:pPr>
              <a:spcBef>
                <a:spcPct val="0"/>
              </a:spcBef>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r;</a:t>
            </a:r>
          </a:p>
          <a:p>
            <a:pPr>
              <a:spcBef>
                <a:spcPct val="0"/>
              </a:spcBef>
            </a:pPr>
            <a:r>
              <a:rPr lang="en-US" altLang="zh-CN" sz="2400" dirty="0">
                <a:solidFill>
                  <a:schemeClr val="tx1"/>
                </a:solidFill>
              </a:rPr>
              <a:t>   r=x&gt;</a:t>
            </a:r>
            <a:r>
              <a:rPr lang="en-US" altLang="zh-CN" sz="2400" dirty="0" err="1">
                <a:solidFill>
                  <a:schemeClr val="tx1"/>
                </a:solidFill>
              </a:rPr>
              <a:t>y?x:y</a:t>
            </a:r>
            <a:r>
              <a:rPr lang="en-US" altLang="zh-CN" sz="2400" dirty="0">
                <a:solidFill>
                  <a:schemeClr val="tx1"/>
                </a:solidFill>
              </a:rPr>
              <a:t>;</a:t>
            </a:r>
          </a:p>
          <a:p>
            <a:pPr>
              <a:spcBef>
                <a:spcPct val="0"/>
              </a:spcBef>
            </a:pPr>
            <a:r>
              <a:rPr lang="en-US" altLang="zh-CN" sz="2400" dirty="0">
                <a:solidFill>
                  <a:schemeClr val="tx1"/>
                </a:solidFill>
              </a:rPr>
              <a:t>   return(r&gt;</a:t>
            </a:r>
            <a:r>
              <a:rPr lang="en-US" altLang="zh-CN" sz="2400" dirty="0" err="1">
                <a:solidFill>
                  <a:schemeClr val="tx1"/>
                </a:solidFill>
              </a:rPr>
              <a:t>z?r:z</a:t>
            </a:r>
            <a:r>
              <a:rPr lang="en-US" altLang="zh-CN" sz="2400" dirty="0">
                <a:solidFill>
                  <a:schemeClr val="tx1"/>
                </a:solidFill>
              </a:rPr>
              <a:t>);</a:t>
            </a:r>
          </a:p>
          <a:p>
            <a:pPr>
              <a:spcBef>
                <a:spcPct val="0"/>
              </a:spcBef>
            </a:pPr>
            <a:r>
              <a:rPr lang="en-US" altLang="zh-CN" sz="2400" dirty="0">
                <a:solidFill>
                  <a:schemeClr val="tx1"/>
                </a:solidFill>
              </a:rPr>
              <a:t>}</a:t>
            </a:r>
          </a:p>
          <a:p>
            <a:pPr>
              <a:spcBef>
                <a:spcPct val="0"/>
              </a:spcBef>
            </a:pPr>
            <a:r>
              <a:rPr lang="en-US" altLang="zh-CN" sz="2400" dirty="0" err="1">
                <a:solidFill>
                  <a:srgbClr val="993300"/>
                </a:solidFill>
              </a:rPr>
              <a:t>int</a:t>
            </a:r>
            <a:r>
              <a:rPr lang="en-US" altLang="zh-CN" sz="2400" dirty="0">
                <a:solidFill>
                  <a:srgbClr val="993300"/>
                </a:solidFill>
              </a:rPr>
              <a:t> min(</a:t>
            </a:r>
            <a:r>
              <a:rPr lang="en-US" altLang="zh-CN" sz="2400" dirty="0" err="1">
                <a:solidFill>
                  <a:srgbClr val="993300"/>
                </a:solidFill>
              </a:rPr>
              <a:t>int</a:t>
            </a:r>
            <a:r>
              <a:rPr lang="en-US" altLang="zh-CN" sz="2400" dirty="0">
                <a:solidFill>
                  <a:srgbClr val="993300"/>
                </a:solidFill>
              </a:rPr>
              <a:t> </a:t>
            </a:r>
            <a:r>
              <a:rPr lang="en-US" altLang="zh-CN" sz="2400" dirty="0" err="1">
                <a:solidFill>
                  <a:srgbClr val="993300"/>
                </a:solidFill>
              </a:rPr>
              <a:t>x,int</a:t>
            </a:r>
            <a:r>
              <a:rPr lang="en-US" altLang="zh-CN" sz="2400" dirty="0">
                <a:solidFill>
                  <a:srgbClr val="993300"/>
                </a:solidFill>
              </a:rPr>
              <a:t> </a:t>
            </a:r>
            <a:r>
              <a:rPr lang="en-US" altLang="zh-CN" sz="2400" dirty="0" err="1">
                <a:solidFill>
                  <a:srgbClr val="993300"/>
                </a:solidFill>
              </a:rPr>
              <a:t>y,int</a:t>
            </a:r>
            <a:r>
              <a:rPr lang="en-US" altLang="zh-CN" sz="2400" dirty="0">
                <a:solidFill>
                  <a:srgbClr val="993300"/>
                </a:solidFill>
              </a:rPr>
              <a:t> z)</a:t>
            </a:r>
          </a:p>
          <a:p>
            <a:pPr>
              <a:spcBef>
                <a:spcPct val="0"/>
              </a:spcBef>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r;</a:t>
            </a:r>
          </a:p>
          <a:p>
            <a:pPr>
              <a:spcBef>
                <a:spcPct val="0"/>
              </a:spcBef>
            </a:pPr>
            <a:r>
              <a:rPr lang="en-US" altLang="zh-CN" sz="2400" dirty="0">
                <a:solidFill>
                  <a:schemeClr val="tx1"/>
                </a:solidFill>
              </a:rPr>
              <a:t>   r=x&lt;</a:t>
            </a:r>
            <a:r>
              <a:rPr lang="en-US" altLang="zh-CN" sz="2400" dirty="0" err="1">
                <a:solidFill>
                  <a:schemeClr val="tx1"/>
                </a:solidFill>
              </a:rPr>
              <a:t>y?x:y</a:t>
            </a:r>
            <a:r>
              <a:rPr lang="en-US" altLang="zh-CN" sz="2400" dirty="0">
                <a:solidFill>
                  <a:schemeClr val="tx1"/>
                </a:solidFill>
              </a:rPr>
              <a:t>;</a:t>
            </a:r>
          </a:p>
          <a:p>
            <a:pPr>
              <a:spcBef>
                <a:spcPct val="0"/>
              </a:spcBef>
            </a:pPr>
            <a:r>
              <a:rPr lang="en-US" altLang="zh-CN" sz="2400" dirty="0">
                <a:solidFill>
                  <a:schemeClr val="tx1"/>
                </a:solidFill>
              </a:rPr>
              <a:t>   return(r&lt;</a:t>
            </a:r>
            <a:r>
              <a:rPr lang="en-US" altLang="zh-CN" sz="2400" dirty="0" err="1">
                <a:solidFill>
                  <a:schemeClr val="tx1"/>
                </a:solidFill>
              </a:rPr>
              <a:t>z?r:z</a:t>
            </a:r>
            <a:r>
              <a:rPr lang="en-US" altLang="zh-CN" sz="2400" dirty="0">
                <a:solidFill>
                  <a:schemeClr val="tx1"/>
                </a:solidFill>
              </a:rPr>
              <a:t>);</a:t>
            </a:r>
          </a:p>
          <a:p>
            <a:pPr>
              <a:spcBef>
                <a:spcPct val="0"/>
              </a:spcBef>
            </a:pPr>
            <a:r>
              <a:rPr lang="en-US" altLang="zh-CN" sz="2400" dirty="0">
                <a:solidFill>
                  <a:schemeClr val="tx1"/>
                </a:solidFill>
              </a:rPr>
              <a:t>}</a:t>
            </a:r>
          </a:p>
        </p:txBody>
      </p:sp>
      <p:grpSp>
        <p:nvGrpSpPr>
          <p:cNvPr id="602145" name="Group 33"/>
          <p:cNvGrpSpPr>
            <a:grpSpLocks/>
          </p:cNvGrpSpPr>
          <p:nvPr/>
        </p:nvGrpSpPr>
        <p:grpSpPr bwMode="auto">
          <a:xfrm>
            <a:off x="0" y="4802188"/>
            <a:ext cx="4738688" cy="2055812"/>
            <a:chOff x="0" y="3025"/>
            <a:chExt cx="2985" cy="1295"/>
          </a:xfrm>
        </p:grpSpPr>
        <p:sp>
          <p:nvSpPr>
            <p:cNvPr id="277516" name="Text Box 13"/>
            <p:cNvSpPr txBox="1">
              <a:spLocks noChangeArrowheads="1"/>
            </p:cNvSpPr>
            <p:nvPr/>
          </p:nvSpPr>
          <p:spPr bwMode="auto">
            <a:xfrm>
              <a:off x="124" y="3025"/>
              <a:ext cx="6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a:solidFill>
                    <a:schemeClr val="tx1"/>
                  </a:solidFill>
                </a:rPr>
                <a:t>main( )</a:t>
              </a:r>
            </a:p>
          </p:txBody>
        </p:sp>
        <p:sp>
          <p:nvSpPr>
            <p:cNvPr id="277517" name="Text Box 14"/>
            <p:cNvSpPr txBox="1">
              <a:spLocks noChangeArrowheads="1"/>
            </p:cNvSpPr>
            <p:nvPr/>
          </p:nvSpPr>
          <p:spPr bwMode="auto">
            <a:xfrm>
              <a:off x="0" y="3493"/>
              <a:ext cx="9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zh-CN" sz="2000">
                  <a:solidFill>
                    <a:schemeClr val="tx1"/>
                  </a:solidFill>
                </a:rPr>
                <a:t>调用函数</a:t>
              </a:r>
              <a:r>
                <a:rPr lang="en-US" altLang="zh-CN" sz="2000">
                  <a:solidFill>
                    <a:schemeClr val="tx1"/>
                  </a:solidFill>
                </a:rPr>
                <a:t>dif</a:t>
              </a:r>
            </a:p>
          </p:txBody>
        </p:sp>
        <p:sp>
          <p:nvSpPr>
            <p:cNvPr id="277518" name="Text Box 15"/>
            <p:cNvSpPr txBox="1">
              <a:spLocks noChangeArrowheads="1"/>
            </p:cNvSpPr>
            <p:nvPr/>
          </p:nvSpPr>
          <p:spPr bwMode="auto">
            <a:xfrm>
              <a:off x="106" y="3878"/>
              <a:ext cx="43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zh-CN" sz="2000">
                  <a:solidFill>
                    <a:schemeClr val="tx1"/>
                  </a:solidFill>
                </a:rPr>
                <a:t>输出</a:t>
              </a:r>
              <a:endParaRPr lang="zh-CN" altLang="en-US" sz="2000">
                <a:solidFill>
                  <a:schemeClr val="tx1"/>
                </a:solidFill>
              </a:endParaRPr>
            </a:p>
            <a:p>
              <a:pPr algn="ctr">
                <a:spcBef>
                  <a:spcPct val="0"/>
                </a:spcBef>
              </a:pPr>
              <a:r>
                <a:rPr lang="zh-CN" altLang="zh-CN" sz="2000">
                  <a:solidFill>
                    <a:schemeClr val="tx1"/>
                  </a:solidFill>
                </a:rPr>
                <a:t>结束</a:t>
              </a:r>
              <a:endParaRPr lang="zh-CN" altLang="en-US" sz="2000">
                <a:solidFill>
                  <a:schemeClr val="tx1"/>
                </a:solidFill>
              </a:endParaRPr>
            </a:p>
          </p:txBody>
        </p:sp>
        <p:sp>
          <p:nvSpPr>
            <p:cNvPr id="277519" name="Text Box 16"/>
            <p:cNvSpPr txBox="1">
              <a:spLocks noChangeArrowheads="1"/>
            </p:cNvSpPr>
            <p:nvPr/>
          </p:nvSpPr>
          <p:spPr bwMode="auto">
            <a:xfrm>
              <a:off x="1325" y="3045"/>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a:solidFill>
                    <a:schemeClr val="tx1"/>
                  </a:solidFill>
                </a:rPr>
                <a:t>dif</a:t>
              </a:r>
              <a:r>
                <a:rPr lang="zh-CN" altLang="zh-CN" sz="2000">
                  <a:solidFill>
                    <a:schemeClr val="tx1"/>
                  </a:solidFill>
                </a:rPr>
                <a:t>函数</a:t>
              </a:r>
              <a:endParaRPr lang="zh-CN" altLang="en-US" sz="2000">
                <a:solidFill>
                  <a:schemeClr val="tx1"/>
                </a:solidFill>
              </a:endParaRPr>
            </a:p>
          </p:txBody>
        </p:sp>
        <p:sp>
          <p:nvSpPr>
            <p:cNvPr id="277520" name="Text Box 17"/>
            <p:cNvSpPr txBox="1">
              <a:spLocks noChangeArrowheads="1"/>
            </p:cNvSpPr>
            <p:nvPr/>
          </p:nvSpPr>
          <p:spPr bwMode="auto">
            <a:xfrm>
              <a:off x="2254" y="3054"/>
              <a:ext cx="73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a:solidFill>
                    <a:schemeClr val="tx1"/>
                  </a:solidFill>
                </a:rPr>
                <a:t>max</a:t>
              </a:r>
              <a:r>
                <a:rPr lang="zh-CN" altLang="zh-CN" sz="2000">
                  <a:solidFill>
                    <a:schemeClr val="tx1"/>
                  </a:solidFill>
                </a:rPr>
                <a:t>函数</a:t>
              </a:r>
              <a:endParaRPr lang="zh-CN" altLang="en-US" sz="2000">
                <a:solidFill>
                  <a:schemeClr val="tx1"/>
                </a:solidFill>
              </a:endParaRPr>
            </a:p>
          </p:txBody>
        </p:sp>
        <p:sp>
          <p:nvSpPr>
            <p:cNvPr id="277521" name="Text Box 18"/>
            <p:cNvSpPr txBox="1">
              <a:spLocks noChangeArrowheads="1"/>
            </p:cNvSpPr>
            <p:nvPr/>
          </p:nvSpPr>
          <p:spPr bwMode="auto">
            <a:xfrm>
              <a:off x="1098" y="3447"/>
              <a:ext cx="105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zh-CN" sz="2000">
                  <a:solidFill>
                    <a:schemeClr val="tx1"/>
                  </a:solidFill>
                </a:rPr>
                <a:t>调用函数</a:t>
              </a:r>
              <a:r>
                <a:rPr lang="en-US" altLang="zh-CN" sz="2000">
                  <a:solidFill>
                    <a:schemeClr val="tx1"/>
                  </a:solidFill>
                </a:rPr>
                <a:t>max</a:t>
              </a:r>
            </a:p>
          </p:txBody>
        </p:sp>
        <p:sp>
          <p:nvSpPr>
            <p:cNvPr id="277522" name="Line 19"/>
            <p:cNvSpPr>
              <a:spLocks noChangeShapeType="1"/>
            </p:cNvSpPr>
            <p:nvPr/>
          </p:nvSpPr>
          <p:spPr bwMode="auto">
            <a:xfrm>
              <a:off x="369" y="3227"/>
              <a:ext cx="0" cy="303"/>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23" name="Line 20"/>
            <p:cNvSpPr>
              <a:spLocks noChangeShapeType="1"/>
            </p:cNvSpPr>
            <p:nvPr/>
          </p:nvSpPr>
          <p:spPr bwMode="auto">
            <a:xfrm>
              <a:off x="369" y="3735"/>
              <a:ext cx="0" cy="221"/>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24" name="Line 21"/>
            <p:cNvSpPr>
              <a:spLocks noChangeShapeType="1"/>
            </p:cNvSpPr>
            <p:nvPr/>
          </p:nvSpPr>
          <p:spPr bwMode="auto">
            <a:xfrm flipV="1">
              <a:off x="856" y="3198"/>
              <a:ext cx="502" cy="380"/>
            </a:xfrm>
            <a:prstGeom prst="line">
              <a:avLst/>
            </a:prstGeom>
            <a:noFill/>
            <a:ln w="15875">
              <a:solidFill>
                <a:srgbClr val="9933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25" name="Line 22"/>
            <p:cNvSpPr>
              <a:spLocks noChangeShapeType="1"/>
            </p:cNvSpPr>
            <p:nvPr/>
          </p:nvSpPr>
          <p:spPr bwMode="auto">
            <a:xfrm>
              <a:off x="1606" y="3257"/>
              <a:ext cx="0" cy="236"/>
            </a:xfrm>
            <a:prstGeom prst="line">
              <a:avLst/>
            </a:prstGeom>
            <a:noFill/>
            <a:ln w="15875">
              <a:solidFill>
                <a:srgbClr val="9933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26" name="Line 23"/>
            <p:cNvSpPr>
              <a:spLocks noChangeShapeType="1"/>
            </p:cNvSpPr>
            <p:nvPr/>
          </p:nvSpPr>
          <p:spPr bwMode="auto">
            <a:xfrm flipH="1">
              <a:off x="1597" y="3871"/>
              <a:ext cx="1" cy="333"/>
            </a:xfrm>
            <a:prstGeom prst="line">
              <a:avLst/>
            </a:prstGeom>
            <a:noFill/>
            <a:ln w="15875">
              <a:solidFill>
                <a:srgbClr val="9933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27" name="Line 24"/>
            <p:cNvSpPr>
              <a:spLocks noChangeShapeType="1"/>
            </p:cNvSpPr>
            <p:nvPr/>
          </p:nvSpPr>
          <p:spPr bwMode="auto">
            <a:xfrm flipH="1" flipV="1">
              <a:off x="896" y="3681"/>
              <a:ext cx="583" cy="502"/>
            </a:xfrm>
            <a:prstGeom prst="line">
              <a:avLst/>
            </a:prstGeom>
            <a:noFill/>
            <a:ln w="15875">
              <a:solidFill>
                <a:srgbClr val="9933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28" name="Text Box 25"/>
            <p:cNvSpPr txBox="1">
              <a:spLocks noChangeArrowheads="1"/>
            </p:cNvSpPr>
            <p:nvPr/>
          </p:nvSpPr>
          <p:spPr bwMode="auto">
            <a:xfrm>
              <a:off x="1098" y="3651"/>
              <a:ext cx="10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zh-CN" sz="2000">
                  <a:solidFill>
                    <a:schemeClr val="tx1"/>
                  </a:solidFill>
                </a:rPr>
                <a:t>调用函数</a:t>
              </a:r>
              <a:r>
                <a:rPr lang="en-US" altLang="zh-CN" sz="2000">
                  <a:solidFill>
                    <a:schemeClr val="tx1"/>
                  </a:solidFill>
                </a:rPr>
                <a:t>min</a:t>
              </a:r>
            </a:p>
          </p:txBody>
        </p:sp>
        <p:sp>
          <p:nvSpPr>
            <p:cNvPr id="277529" name="Line 26"/>
            <p:cNvSpPr>
              <a:spLocks noChangeShapeType="1"/>
            </p:cNvSpPr>
            <p:nvPr/>
          </p:nvSpPr>
          <p:spPr bwMode="auto">
            <a:xfrm flipV="1">
              <a:off x="2120" y="3296"/>
              <a:ext cx="256" cy="250"/>
            </a:xfrm>
            <a:prstGeom prst="line">
              <a:avLst/>
            </a:prstGeom>
            <a:noFill/>
            <a:ln w="1905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7530" name="Line 27"/>
            <p:cNvSpPr>
              <a:spLocks noChangeShapeType="1"/>
            </p:cNvSpPr>
            <p:nvPr/>
          </p:nvSpPr>
          <p:spPr bwMode="auto">
            <a:xfrm>
              <a:off x="2561" y="3263"/>
              <a:ext cx="0" cy="396"/>
            </a:xfrm>
            <a:prstGeom prst="line">
              <a:avLst/>
            </a:prstGeom>
            <a:noFill/>
            <a:ln w="1905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7531" name="Line 28"/>
            <p:cNvSpPr>
              <a:spLocks noChangeShapeType="1"/>
            </p:cNvSpPr>
            <p:nvPr/>
          </p:nvSpPr>
          <p:spPr bwMode="auto">
            <a:xfrm flipH="1">
              <a:off x="2120" y="3599"/>
              <a:ext cx="368" cy="1"/>
            </a:xfrm>
            <a:prstGeom prst="line">
              <a:avLst/>
            </a:prstGeom>
            <a:noFill/>
            <a:ln w="1905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7532" name="Line 29"/>
            <p:cNvSpPr>
              <a:spLocks noChangeShapeType="1"/>
            </p:cNvSpPr>
            <p:nvPr/>
          </p:nvSpPr>
          <p:spPr bwMode="auto">
            <a:xfrm flipV="1">
              <a:off x="2081" y="3782"/>
              <a:ext cx="208" cy="4"/>
            </a:xfrm>
            <a:prstGeom prst="line">
              <a:avLst/>
            </a:prstGeom>
            <a:noFill/>
            <a:ln w="19050">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7533" name="Line 30"/>
            <p:cNvSpPr>
              <a:spLocks noChangeShapeType="1"/>
            </p:cNvSpPr>
            <p:nvPr/>
          </p:nvSpPr>
          <p:spPr bwMode="auto">
            <a:xfrm>
              <a:off x="2560" y="3862"/>
              <a:ext cx="0" cy="328"/>
            </a:xfrm>
            <a:prstGeom prst="line">
              <a:avLst/>
            </a:prstGeom>
            <a:noFill/>
            <a:ln w="19050">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7534" name="Line 31"/>
            <p:cNvSpPr>
              <a:spLocks noChangeShapeType="1"/>
            </p:cNvSpPr>
            <p:nvPr/>
          </p:nvSpPr>
          <p:spPr bwMode="auto">
            <a:xfrm flipH="1" flipV="1">
              <a:off x="2078" y="3842"/>
              <a:ext cx="384" cy="336"/>
            </a:xfrm>
            <a:prstGeom prst="line">
              <a:avLst/>
            </a:prstGeom>
            <a:noFill/>
            <a:ln w="19050">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7535" name="Text Box 32"/>
            <p:cNvSpPr txBox="1">
              <a:spLocks noChangeArrowheads="1"/>
            </p:cNvSpPr>
            <p:nvPr/>
          </p:nvSpPr>
          <p:spPr bwMode="auto">
            <a:xfrm>
              <a:off x="2270" y="3649"/>
              <a:ext cx="7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a:solidFill>
                    <a:schemeClr val="tx1"/>
                  </a:solidFill>
                </a:rPr>
                <a:t>min</a:t>
              </a:r>
              <a:r>
                <a:rPr lang="zh-CN" altLang="zh-CN" sz="2000">
                  <a:solidFill>
                    <a:schemeClr val="tx1"/>
                  </a:solidFill>
                </a:rPr>
                <a:t>函数</a:t>
              </a:r>
              <a:endParaRPr lang="zh-CN" altLang="en-US" sz="2000">
                <a:solidFill>
                  <a:schemeClr val="tx1"/>
                </a:solidFill>
              </a:endParaRPr>
            </a:p>
          </p:txBody>
        </p:sp>
      </p:grpSp>
      <p:sp>
        <p:nvSpPr>
          <p:cNvPr id="32"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5635348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02120"/>
                                        </p:tgtEl>
                                        <p:attrNameLst>
                                          <p:attrName>style.visibility</p:attrName>
                                        </p:attrNameLst>
                                      </p:cBhvr>
                                      <p:to>
                                        <p:strVal val="visible"/>
                                      </p:to>
                                    </p:set>
                                    <p:animEffect transition="in" filter="box(out)">
                                      <p:cBhvr>
                                        <p:cTn id="7" dur="500"/>
                                        <p:tgtEl>
                                          <p:spTgt spid="602120"/>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602123"/>
                                        </p:tgtEl>
                                        <p:attrNameLst>
                                          <p:attrName>style.visibility</p:attrName>
                                        </p:attrNameLst>
                                      </p:cBhvr>
                                      <p:to>
                                        <p:strVal val="visible"/>
                                      </p:to>
                                    </p:set>
                                    <p:animEffect transition="in" filter="box(out)">
                                      <p:cBhvr>
                                        <p:cTn id="11" dur="500"/>
                                        <p:tgtEl>
                                          <p:spTgt spid="60212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12" fill="hold" nodeType="clickEffect">
                                  <p:stCondLst>
                                    <p:cond delay="0"/>
                                  </p:stCondLst>
                                  <p:childTnLst>
                                    <p:set>
                                      <p:cBhvr>
                                        <p:cTn id="15" dur="1" fill="hold">
                                          <p:stCondLst>
                                            <p:cond delay="0"/>
                                          </p:stCondLst>
                                        </p:cTn>
                                        <p:tgtEl>
                                          <p:spTgt spid="602145"/>
                                        </p:tgtEl>
                                        <p:attrNameLst>
                                          <p:attrName>style.visibility</p:attrName>
                                        </p:attrNameLst>
                                      </p:cBhvr>
                                      <p:to>
                                        <p:strVal val="visible"/>
                                      </p:to>
                                    </p:set>
                                    <p:anim calcmode="lin" valueType="num">
                                      <p:cBhvr additive="base">
                                        <p:cTn id="16" dur="500" fill="hold"/>
                                        <p:tgtEl>
                                          <p:spTgt spid="602145"/>
                                        </p:tgtEl>
                                        <p:attrNameLst>
                                          <p:attrName>ppt_x</p:attrName>
                                        </p:attrNameLst>
                                      </p:cBhvr>
                                      <p:tavLst>
                                        <p:tav tm="0">
                                          <p:val>
                                            <p:strVal val="0-#ppt_w/2"/>
                                          </p:val>
                                        </p:tav>
                                        <p:tav tm="100000">
                                          <p:val>
                                            <p:strVal val="#ppt_x"/>
                                          </p:val>
                                        </p:tav>
                                      </p:tavLst>
                                    </p:anim>
                                    <p:anim calcmode="lin" valueType="num">
                                      <p:cBhvr additive="base">
                                        <p:cTn id="17" dur="500" fill="hold"/>
                                        <p:tgtEl>
                                          <p:spTgt spid="6021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20" grpId="0" animBg="1" autoUpdateAnimBg="0"/>
      <p:bldP spid="602123"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8535" name="Group 10"/>
          <p:cNvGrpSpPr>
            <a:grpSpLocks/>
          </p:cNvGrpSpPr>
          <p:nvPr/>
        </p:nvGrpSpPr>
        <p:grpSpPr bwMode="auto">
          <a:xfrm>
            <a:off x="207963" y="635001"/>
            <a:ext cx="6586538" cy="461963"/>
            <a:chOff x="131" y="400"/>
            <a:chExt cx="4149" cy="291"/>
          </a:xfrm>
        </p:grpSpPr>
        <p:sp>
          <p:nvSpPr>
            <p:cNvPr id="278565" name="Text Box 8"/>
            <p:cNvSpPr txBox="1">
              <a:spLocks noChangeArrowheads="1"/>
            </p:cNvSpPr>
            <p:nvPr/>
          </p:nvSpPr>
          <p:spPr bwMode="auto">
            <a:xfrm>
              <a:off x="131" y="400"/>
              <a:ext cx="4149" cy="291"/>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a:solidFill>
                    <a:schemeClr val="tx1"/>
                  </a:solidFill>
                </a:rPr>
                <a:t>例</a:t>
              </a:r>
              <a:r>
                <a:rPr lang="en-US" altLang="zh-CN" sz="2400" dirty="0">
                  <a:solidFill>
                    <a:schemeClr val="tx1"/>
                  </a:solidFill>
                </a:rPr>
                <a:t>    </a:t>
              </a:r>
              <a:r>
                <a:rPr lang="zh-CN" altLang="en-US" sz="2400" dirty="0">
                  <a:solidFill>
                    <a:schemeClr val="tx1"/>
                  </a:solidFill>
                </a:rPr>
                <a:t>用弦截法求方程                                       的根</a:t>
              </a:r>
            </a:p>
          </p:txBody>
        </p:sp>
        <p:graphicFrame>
          <p:nvGraphicFramePr>
            <p:cNvPr id="278566" name="Object 9"/>
            <p:cNvGraphicFramePr>
              <a:graphicFrameLocks noChangeAspect="1"/>
            </p:cNvGraphicFramePr>
            <p:nvPr>
              <p:extLst>
                <p:ext uri="{D42A27DB-BD31-4B8C-83A1-F6EECF244321}">
                  <p14:modId xmlns:p14="http://schemas.microsoft.com/office/powerpoint/2010/main" val="647934025"/>
                </p:ext>
              </p:extLst>
            </p:nvPr>
          </p:nvGraphicFramePr>
          <p:xfrm>
            <a:off x="2006" y="417"/>
            <a:ext cx="1812" cy="252"/>
          </p:xfrm>
          <a:graphic>
            <a:graphicData uri="http://schemas.openxmlformats.org/presentationml/2006/ole">
              <mc:AlternateContent xmlns:mc="http://schemas.openxmlformats.org/markup-compatibility/2006">
                <mc:Choice xmlns:v="urn:schemas-microsoft-com:vml" Requires="v">
                  <p:oleObj spid="_x0000_s2049" name="公式" r:id="rId4" imgW="1447172" imgH="203112" progId="Equation.3">
                    <p:embed/>
                  </p:oleObj>
                </mc:Choice>
                <mc:Fallback>
                  <p:oleObj name="公式" r:id="rId4" imgW="1447172" imgH="203112" progId="Equation.3">
                    <p:embed/>
                    <p:pic>
                      <p:nvPicPr>
                        <p:cNvPr id="278566"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 y="417"/>
                          <a:ext cx="1812"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04195" name="Group 35"/>
          <p:cNvGrpSpPr>
            <a:grpSpLocks/>
          </p:cNvGrpSpPr>
          <p:nvPr/>
        </p:nvGrpSpPr>
        <p:grpSpPr bwMode="auto">
          <a:xfrm>
            <a:off x="5778500" y="1098550"/>
            <a:ext cx="3365500" cy="3595688"/>
            <a:chOff x="2980" y="719"/>
            <a:chExt cx="2120" cy="2265"/>
          </a:xfrm>
        </p:grpSpPr>
        <p:sp>
          <p:nvSpPr>
            <p:cNvPr id="278543" name="Text Box 20"/>
            <p:cNvSpPr txBox="1">
              <a:spLocks noChangeArrowheads="1"/>
            </p:cNvSpPr>
            <p:nvPr/>
          </p:nvSpPr>
          <p:spPr bwMode="auto">
            <a:xfrm>
              <a:off x="3169" y="719"/>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a:solidFill>
                    <a:schemeClr val="tx1"/>
                  </a:solidFill>
                </a:rPr>
                <a:t>y</a:t>
              </a:r>
            </a:p>
          </p:txBody>
        </p:sp>
        <p:grpSp>
          <p:nvGrpSpPr>
            <p:cNvPr id="278544" name="Group 34"/>
            <p:cNvGrpSpPr>
              <a:grpSpLocks/>
            </p:cNvGrpSpPr>
            <p:nvPr/>
          </p:nvGrpSpPr>
          <p:grpSpPr bwMode="auto">
            <a:xfrm>
              <a:off x="2980" y="784"/>
              <a:ext cx="2120" cy="2200"/>
              <a:chOff x="2980" y="784"/>
              <a:chExt cx="2120" cy="2200"/>
            </a:xfrm>
          </p:grpSpPr>
          <p:sp>
            <p:nvSpPr>
              <p:cNvPr id="278545" name="Line 12"/>
              <p:cNvSpPr>
                <a:spLocks noChangeShapeType="1"/>
              </p:cNvSpPr>
              <p:nvPr/>
            </p:nvSpPr>
            <p:spPr bwMode="auto">
              <a:xfrm>
                <a:off x="3110" y="2320"/>
                <a:ext cx="187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6" name="Line 13"/>
              <p:cNvSpPr>
                <a:spLocks noChangeShapeType="1"/>
              </p:cNvSpPr>
              <p:nvPr/>
            </p:nvSpPr>
            <p:spPr bwMode="auto">
              <a:xfrm flipV="1">
                <a:off x="3350" y="784"/>
                <a:ext cx="0" cy="214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7" name="Line 14"/>
              <p:cNvSpPr>
                <a:spLocks noChangeShapeType="1"/>
              </p:cNvSpPr>
              <p:nvPr/>
            </p:nvSpPr>
            <p:spPr bwMode="auto">
              <a:xfrm flipV="1">
                <a:off x="3158" y="1120"/>
                <a:ext cx="1643" cy="1632"/>
              </a:xfrm>
              <a:prstGeom prst="line">
                <a:avLst/>
              </a:prstGeom>
              <a:noFill/>
              <a:ln w="1905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8" name="Freeform 15"/>
              <p:cNvSpPr>
                <a:spLocks/>
              </p:cNvSpPr>
              <p:nvPr/>
            </p:nvSpPr>
            <p:spPr bwMode="auto">
              <a:xfrm>
                <a:off x="3162" y="1108"/>
                <a:ext cx="1645" cy="1644"/>
              </a:xfrm>
              <a:custGeom>
                <a:avLst/>
                <a:gdLst>
                  <a:gd name="T0" fmla="*/ 0 w 1645"/>
                  <a:gd name="T1" fmla="*/ 1644 h 1644"/>
                  <a:gd name="T2" fmla="*/ 611 w 1645"/>
                  <a:gd name="T3" fmla="*/ 1478 h 1644"/>
                  <a:gd name="T4" fmla="*/ 1200 w 1645"/>
                  <a:gd name="T5" fmla="*/ 1011 h 1644"/>
                  <a:gd name="T6" fmla="*/ 1645 w 1645"/>
                  <a:gd name="T7" fmla="*/ 0 h 16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5" h="1644">
                    <a:moveTo>
                      <a:pt x="0" y="1644"/>
                    </a:moveTo>
                    <a:cubicBezTo>
                      <a:pt x="205" y="1613"/>
                      <a:pt x="411" y="1583"/>
                      <a:pt x="611" y="1478"/>
                    </a:cubicBezTo>
                    <a:cubicBezTo>
                      <a:pt x="811" y="1373"/>
                      <a:pt x="1028" y="1257"/>
                      <a:pt x="1200" y="1011"/>
                    </a:cubicBezTo>
                    <a:cubicBezTo>
                      <a:pt x="1372" y="765"/>
                      <a:pt x="1573" y="163"/>
                      <a:pt x="1645"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9" name="Line 16"/>
              <p:cNvSpPr>
                <a:spLocks noChangeShapeType="1"/>
              </p:cNvSpPr>
              <p:nvPr/>
            </p:nvSpPr>
            <p:spPr bwMode="auto">
              <a:xfrm>
                <a:off x="4795" y="1119"/>
                <a:ext cx="0" cy="1199"/>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0" name="Line 17"/>
              <p:cNvSpPr>
                <a:spLocks noChangeShapeType="1"/>
              </p:cNvSpPr>
              <p:nvPr/>
            </p:nvSpPr>
            <p:spPr bwMode="auto">
              <a:xfrm>
                <a:off x="3584" y="2319"/>
                <a:ext cx="0" cy="34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1" name="Line 18"/>
              <p:cNvSpPr>
                <a:spLocks noChangeShapeType="1"/>
              </p:cNvSpPr>
              <p:nvPr/>
            </p:nvSpPr>
            <p:spPr bwMode="auto">
              <a:xfrm flipV="1">
                <a:off x="3151" y="2319"/>
                <a:ext cx="0" cy="42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2" name="Text Box 19"/>
              <p:cNvSpPr txBox="1">
                <a:spLocks noChangeArrowheads="1"/>
              </p:cNvSpPr>
              <p:nvPr/>
            </p:nvSpPr>
            <p:spPr bwMode="auto">
              <a:xfrm>
                <a:off x="4904" y="229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rPr>
                  <a:t>x</a:t>
                </a:r>
              </a:p>
            </p:txBody>
          </p:sp>
          <p:sp>
            <p:nvSpPr>
              <p:cNvPr id="278553" name="Text Box 21"/>
              <p:cNvSpPr txBox="1">
                <a:spLocks noChangeArrowheads="1"/>
              </p:cNvSpPr>
              <p:nvPr/>
            </p:nvSpPr>
            <p:spPr bwMode="auto">
              <a:xfrm>
                <a:off x="3491" y="2653"/>
                <a:ext cx="35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rPr>
                  <a:t>f(x)</a:t>
                </a:r>
              </a:p>
            </p:txBody>
          </p:sp>
          <p:sp>
            <p:nvSpPr>
              <p:cNvPr id="278554" name="Text Box 22"/>
              <p:cNvSpPr txBox="1">
                <a:spLocks noChangeArrowheads="1"/>
              </p:cNvSpPr>
              <p:nvPr/>
            </p:nvSpPr>
            <p:spPr bwMode="auto">
              <a:xfrm>
                <a:off x="3204" y="2258"/>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rPr>
                  <a:t>0</a:t>
                </a:r>
              </a:p>
            </p:txBody>
          </p:sp>
          <p:sp>
            <p:nvSpPr>
              <p:cNvPr id="278555" name="Text Box 23"/>
              <p:cNvSpPr txBox="1">
                <a:spLocks noChangeArrowheads="1"/>
              </p:cNvSpPr>
              <p:nvPr/>
            </p:nvSpPr>
            <p:spPr bwMode="auto">
              <a:xfrm>
                <a:off x="3004" y="2091"/>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rPr>
                  <a:t>x1</a:t>
                </a:r>
              </a:p>
            </p:txBody>
          </p:sp>
          <p:sp>
            <p:nvSpPr>
              <p:cNvPr id="278556" name="Text Box 24"/>
              <p:cNvSpPr txBox="1">
                <a:spLocks noChangeArrowheads="1"/>
              </p:cNvSpPr>
              <p:nvPr/>
            </p:nvSpPr>
            <p:spPr bwMode="auto">
              <a:xfrm>
                <a:off x="4678" y="2264"/>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rPr>
                  <a:t>x2</a:t>
                </a:r>
              </a:p>
            </p:txBody>
          </p:sp>
          <p:sp>
            <p:nvSpPr>
              <p:cNvPr id="278557" name="Text Box 25"/>
              <p:cNvSpPr txBox="1">
                <a:spLocks noChangeArrowheads="1"/>
              </p:cNvSpPr>
              <p:nvPr/>
            </p:nvSpPr>
            <p:spPr bwMode="auto">
              <a:xfrm>
                <a:off x="3457" y="211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rPr>
                  <a:t>x</a:t>
                </a:r>
              </a:p>
            </p:txBody>
          </p:sp>
          <p:sp>
            <p:nvSpPr>
              <p:cNvPr id="278558" name="Text Box 26"/>
              <p:cNvSpPr txBox="1">
                <a:spLocks noChangeArrowheads="1"/>
              </p:cNvSpPr>
              <p:nvPr/>
            </p:nvSpPr>
            <p:spPr bwMode="auto">
              <a:xfrm>
                <a:off x="2980" y="2734"/>
                <a:ext cx="4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rPr>
                  <a:t>f(x1)</a:t>
                </a:r>
              </a:p>
            </p:txBody>
          </p:sp>
          <p:sp>
            <p:nvSpPr>
              <p:cNvPr id="278559" name="Text Box 27"/>
              <p:cNvSpPr txBox="1">
                <a:spLocks noChangeArrowheads="1"/>
              </p:cNvSpPr>
              <p:nvPr/>
            </p:nvSpPr>
            <p:spPr bwMode="auto">
              <a:xfrm>
                <a:off x="4617" y="887"/>
                <a:ext cx="4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rPr>
                  <a:t>f(x2)</a:t>
                </a:r>
              </a:p>
            </p:txBody>
          </p:sp>
          <p:sp>
            <p:nvSpPr>
              <p:cNvPr id="278560" name="Line 29"/>
              <p:cNvSpPr>
                <a:spLocks noChangeShapeType="1"/>
              </p:cNvSpPr>
              <p:nvPr/>
            </p:nvSpPr>
            <p:spPr bwMode="auto">
              <a:xfrm flipV="1">
                <a:off x="3589" y="1118"/>
                <a:ext cx="1212" cy="1556"/>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61" name="Line 30"/>
              <p:cNvSpPr>
                <a:spLocks noChangeShapeType="1"/>
              </p:cNvSpPr>
              <p:nvPr/>
            </p:nvSpPr>
            <p:spPr bwMode="auto">
              <a:xfrm>
                <a:off x="3856" y="2318"/>
                <a:ext cx="0" cy="234"/>
              </a:xfrm>
              <a:prstGeom prst="line">
                <a:avLst/>
              </a:prstGeom>
              <a:noFill/>
              <a:ln w="9525">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62" name="Oval 31"/>
              <p:cNvSpPr>
                <a:spLocks noChangeArrowheads="1"/>
              </p:cNvSpPr>
              <p:nvPr/>
            </p:nvSpPr>
            <p:spPr bwMode="auto">
              <a:xfrm>
                <a:off x="4167" y="2295"/>
                <a:ext cx="47" cy="47"/>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278563" name="Line 32"/>
              <p:cNvSpPr>
                <a:spLocks noChangeShapeType="1"/>
              </p:cNvSpPr>
              <p:nvPr/>
            </p:nvSpPr>
            <p:spPr bwMode="auto">
              <a:xfrm flipV="1">
                <a:off x="3856" y="1118"/>
                <a:ext cx="945" cy="1422"/>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64" name="Line 33"/>
              <p:cNvSpPr>
                <a:spLocks noChangeShapeType="1"/>
              </p:cNvSpPr>
              <p:nvPr/>
            </p:nvSpPr>
            <p:spPr bwMode="auto">
              <a:xfrm>
                <a:off x="4000" y="2318"/>
                <a:ext cx="0" cy="145"/>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04196" name="Rectangle 36"/>
          <p:cNvSpPr>
            <a:spLocks noChangeArrowheads="1"/>
          </p:cNvSpPr>
          <p:nvPr/>
        </p:nvSpPr>
        <p:spPr bwMode="auto">
          <a:xfrm>
            <a:off x="352425" y="1219200"/>
            <a:ext cx="54292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nSpc>
                <a:spcPct val="110000"/>
              </a:lnSpc>
              <a:spcBef>
                <a:spcPct val="0"/>
              </a:spcBef>
            </a:pPr>
            <a:r>
              <a:rPr kumimoji="0" lang="en-US" altLang="zh-CN" sz="2000">
                <a:solidFill>
                  <a:schemeClr val="tx1"/>
                </a:solidFill>
                <a:ea typeface="宋体" panose="02010600030101010101" pitchFamily="2" charset="-122"/>
              </a:rPr>
              <a:t>1. </a:t>
            </a:r>
            <a:r>
              <a:rPr kumimoji="0" lang="zh-CN" altLang="en-US" sz="2000">
                <a:solidFill>
                  <a:schemeClr val="tx1"/>
                </a:solidFill>
                <a:ea typeface="宋体" panose="02010600030101010101" pitchFamily="2" charset="-122"/>
              </a:rPr>
              <a:t>取</a:t>
            </a:r>
            <a:r>
              <a:rPr kumimoji="0" lang="en-US" altLang="zh-CN" sz="2000">
                <a:solidFill>
                  <a:schemeClr val="tx1"/>
                </a:solidFill>
                <a:ea typeface="宋体" panose="02010600030101010101" pitchFamily="2" charset="-122"/>
              </a:rPr>
              <a:t>x1,x2</a:t>
            </a:r>
            <a:r>
              <a:rPr kumimoji="0" lang="zh-CN" altLang="en-US" sz="2000">
                <a:solidFill>
                  <a:schemeClr val="tx1"/>
                </a:solidFill>
                <a:ea typeface="宋体" panose="02010600030101010101" pitchFamily="2" charset="-122"/>
              </a:rPr>
              <a:t>两点，求得</a:t>
            </a:r>
            <a:r>
              <a:rPr kumimoji="0" lang="en-US" altLang="zh-CN" sz="2000">
                <a:solidFill>
                  <a:schemeClr val="tx1"/>
                </a:solidFill>
                <a:ea typeface="宋体" panose="02010600030101010101" pitchFamily="2" charset="-122"/>
              </a:rPr>
              <a:t>f(x1),  f(x2) </a:t>
            </a:r>
            <a:r>
              <a:rPr kumimoji="0" lang="zh-CN" altLang="en-US" sz="2000">
                <a:solidFill>
                  <a:schemeClr val="tx1"/>
                </a:solidFill>
                <a:ea typeface="宋体" panose="02010600030101010101" pitchFamily="2" charset="-122"/>
              </a:rPr>
              <a:t>。   </a:t>
            </a:r>
          </a:p>
          <a:p>
            <a:pPr>
              <a:lnSpc>
                <a:spcPct val="110000"/>
              </a:lnSpc>
              <a:spcBef>
                <a:spcPct val="0"/>
              </a:spcBef>
            </a:pPr>
            <a:r>
              <a:rPr kumimoji="0" lang="zh-CN" altLang="en-US" sz="2000">
                <a:solidFill>
                  <a:schemeClr val="tx1"/>
                </a:solidFill>
                <a:ea typeface="宋体" panose="02010600030101010101" pitchFamily="2" charset="-122"/>
              </a:rPr>
              <a:t>    异号：</a:t>
            </a:r>
            <a:r>
              <a:rPr kumimoji="0" lang="en-US" altLang="zh-CN" sz="2000">
                <a:solidFill>
                  <a:schemeClr val="tx1"/>
                </a:solidFill>
                <a:ea typeface="宋体" panose="02010600030101010101" pitchFamily="2" charset="-122"/>
              </a:rPr>
              <a:t>x1,x2</a:t>
            </a:r>
            <a:r>
              <a:rPr kumimoji="0" lang="zh-CN" altLang="en-US" sz="2000">
                <a:solidFill>
                  <a:schemeClr val="tx1"/>
                </a:solidFill>
                <a:ea typeface="宋体" panose="02010600030101010101" pitchFamily="2" charset="-122"/>
              </a:rPr>
              <a:t>之间必有一根。</a:t>
            </a:r>
          </a:p>
          <a:p>
            <a:pPr>
              <a:lnSpc>
                <a:spcPct val="110000"/>
              </a:lnSpc>
              <a:spcBef>
                <a:spcPct val="0"/>
              </a:spcBef>
            </a:pPr>
            <a:r>
              <a:rPr kumimoji="0" lang="zh-CN" altLang="en-US" sz="2000">
                <a:solidFill>
                  <a:schemeClr val="tx1"/>
                </a:solidFill>
                <a:ea typeface="宋体" panose="02010600030101010101" pitchFamily="2" charset="-122"/>
              </a:rPr>
              <a:t>    同号：改变</a:t>
            </a:r>
            <a:r>
              <a:rPr kumimoji="0" lang="en-US" altLang="zh-CN" sz="2000">
                <a:solidFill>
                  <a:schemeClr val="tx1"/>
                </a:solidFill>
                <a:ea typeface="宋体" panose="02010600030101010101" pitchFamily="2" charset="-122"/>
              </a:rPr>
              <a:t>x1, x2</a:t>
            </a:r>
            <a:r>
              <a:rPr kumimoji="0" lang="zh-CN" altLang="en-US" sz="2000">
                <a:solidFill>
                  <a:schemeClr val="tx1"/>
                </a:solidFill>
                <a:ea typeface="宋体" panose="02010600030101010101" pitchFamily="2" charset="-122"/>
              </a:rPr>
              <a:t>，直到</a:t>
            </a:r>
            <a:r>
              <a:rPr kumimoji="0" lang="en-US" altLang="zh-CN" sz="2000">
                <a:solidFill>
                  <a:schemeClr val="tx1"/>
                </a:solidFill>
                <a:ea typeface="宋体" panose="02010600030101010101" pitchFamily="2" charset="-122"/>
              </a:rPr>
              <a:t>f(x1), f(x2)</a:t>
            </a:r>
            <a:r>
              <a:rPr kumimoji="0" lang="zh-CN" altLang="en-US" sz="2000">
                <a:solidFill>
                  <a:schemeClr val="tx1"/>
                </a:solidFill>
                <a:ea typeface="宋体" panose="02010600030101010101" pitchFamily="2" charset="-122"/>
              </a:rPr>
              <a:t>异号为止。 </a:t>
            </a:r>
          </a:p>
        </p:txBody>
      </p:sp>
      <p:grpSp>
        <p:nvGrpSpPr>
          <p:cNvPr id="604198" name="Group 38"/>
          <p:cNvGrpSpPr>
            <a:grpSpLocks/>
          </p:cNvGrpSpPr>
          <p:nvPr/>
        </p:nvGrpSpPr>
        <p:grpSpPr bwMode="auto">
          <a:xfrm>
            <a:off x="352425" y="2362200"/>
            <a:ext cx="5907088" cy="1395413"/>
            <a:chOff x="222" y="1488"/>
            <a:chExt cx="3721" cy="879"/>
          </a:xfrm>
        </p:grpSpPr>
        <p:graphicFrame>
          <p:nvGraphicFramePr>
            <p:cNvPr id="278541" name="Object 28"/>
            <p:cNvGraphicFramePr>
              <a:graphicFrameLocks noChangeAspect="1"/>
            </p:cNvGraphicFramePr>
            <p:nvPr/>
          </p:nvGraphicFramePr>
          <p:xfrm>
            <a:off x="1638" y="1801"/>
            <a:ext cx="1770" cy="490"/>
          </p:xfrm>
          <a:graphic>
            <a:graphicData uri="http://schemas.openxmlformats.org/presentationml/2006/ole">
              <mc:AlternateContent xmlns:mc="http://schemas.openxmlformats.org/markup-compatibility/2006">
                <mc:Choice xmlns:v="urn:schemas-microsoft-com:vml" Requires="v">
                  <p:oleObj spid="_x0000_s2050" name="公式" r:id="rId6" imgW="1600200" imgH="444240" progId="Equation.3">
                    <p:embed/>
                  </p:oleObj>
                </mc:Choice>
                <mc:Fallback>
                  <p:oleObj name="公式" r:id="rId6" imgW="1600200" imgH="444240" progId="Equation.3">
                    <p:embed/>
                    <p:pic>
                      <p:nvPicPr>
                        <p:cNvPr id="278541"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8" y="1801"/>
                          <a:ext cx="1770" cy="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8542" name="Rectangle 37"/>
            <p:cNvSpPr>
              <a:spLocks noChangeArrowheads="1"/>
            </p:cNvSpPr>
            <p:nvPr/>
          </p:nvSpPr>
          <p:spPr bwMode="auto">
            <a:xfrm>
              <a:off x="222" y="1488"/>
              <a:ext cx="3721" cy="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2. </a:t>
              </a:r>
              <a:r>
                <a:rPr kumimoji="0" lang="zh-CN" altLang="en-US" sz="2000">
                  <a:solidFill>
                    <a:schemeClr val="tx1"/>
                  </a:solidFill>
                  <a:ea typeface="宋体" panose="02010600030101010101" pitchFamily="2" charset="-122"/>
                </a:rPr>
                <a:t>连</a:t>
              </a:r>
              <a:r>
                <a:rPr kumimoji="0" lang="en-US" altLang="zh-CN" sz="2000">
                  <a:solidFill>
                    <a:schemeClr val="tx1"/>
                  </a:solidFill>
                  <a:ea typeface="宋体" panose="02010600030101010101" pitchFamily="2" charset="-122"/>
                </a:rPr>
                <a:t>f(x1),f(x2)</a:t>
              </a:r>
              <a:r>
                <a:rPr kumimoji="0" lang="zh-CN" altLang="en-US" sz="2000">
                  <a:solidFill>
                    <a:schemeClr val="tx1"/>
                  </a:solidFill>
                  <a:ea typeface="宋体" panose="02010600030101010101" pitchFamily="2" charset="-122"/>
                </a:rPr>
                <a:t>两点（弦）交</a:t>
              </a:r>
              <a:r>
                <a:rPr kumimoji="0" lang="en-US" altLang="zh-CN" sz="2000">
                  <a:solidFill>
                    <a:schemeClr val="tx1"/>
                  </a:solidFill>
                  <a:ea typeface="宋体" panose="02010600030101010101" pitchFamily="2" charset="-122"/>
                </a:rPr>
                <a:t>x</a:t>
              </a:r>
              <a:r>
                <a:rPr kumimoji="0" lang="zh-CN" altLang="en-US" sz="2000">
                  <a:solidFill>
                    <a:schemeClr val="tx1"/>
                  </a:solidFill>
                  <a:ea typeface="宋体" panose="02010600030101010101" pitchFamily="2" charset="-122"/>
                </a:rPr>
                <a:t>轴于</a:t>
              </a:r>
              <a:r>
                <a:rPr kumimoji="0" lang="en-US" altLang="zh-CN" sz="2000">
                  <a:solidFill>
                    <a:schemeClr val="tx1"/>
                  </a:solidFill>
                  <a:ea typeface="宋体" panose="02010600030101010101" pitchFamily="2" charset="-122"/>
                </a:rPr>
                <a:t>x</a:t>
              </a:r>
              <a:r>
                <a:rPr kumimoji="0" lang="zh-CN" altLang="en-US" sz="2000">
                  <a:solidFill>
                    <a:schemeClr val="tx1"/>
                  </a:solidFill>
                  <a:ea typeface="宋体" panose="02010600030101010101" pitchFamily="2" charset="-122"/>
                </a:rPr>
                <a:t>。 </a:t>
              </a:r>
            </a:p>
            <a:p>
              <a:pPr>
                <a:spcBef>
                  <a:spcPct val="0"/>
                </a:spcBef>
              </a:pPr>
              <a:r>
                <a:rPr kumimoji="0" lang="zh-CN" altLang="en-US" sz="2000">
                  <a:solidFill>
                    <a:schemeClr val="tx1"/>
                  </a:solidFill>
                  <a:ea typeface="宋体" panose="02010600030101010101" pitchFamily="2" charset="-122"/>
                </a:rPr>
                <a:t>      </a:t>
              </a:r>
              <a:r>
                <a:rPr kumimoji="0" lang="en-US" altLang="zh-CN" sz="2000">
                  <a:solidFill>
                    <a:schemeClr val="tx1"/>
                  </a:solidFill>
                  <a:ea typeface="宋体" panose="02010600030101010101" pitchFamily="2" charset="-122"/>
                </a:rPr>
                <a:t>X</a:t>
              </a:r>
              <a:r>
                <a:rPr kumimoji="0" lang="zh-CN" altLang="en-US" sz="2000">
                  <a:solidFill>
                    <a:schemeClr val="tx1"/>
                  </a:solidFill>
                  <a:ea typeface="宋体" panose="02010600030101010101" pitchFamily="2" charset="-122"/>
                </a:rPr>
                <a:t>点的坐标求法：     </a:t>
              </a:r>
            </a:p>
            <a:p>
              <a:pPr>
                <a:spcBef>
                  <a:spcPct val="0"/>
                </a:spcBef>
              </a:pPr>
              <a:r>
                <a:rPr kumimoji="0" lang="zh-CN" altLang="en-US" sz="2000">
                  <a:solidFill>
                    <a:schemeClr val="tx1"/>
                  </a:solidFill>
                  <a:ea typeface="宋体" panose="02010600030101010101" pitchFamily="2" charset="-122"/>
                </a:rPr>
                <a:t>   ①求</a:t>
              </a:r>
              <a:r>
                <a:rPr kumimoji="0" lang="en-US" altLang="zh-CN" sz="2000">
                  <a:solidFill>
                    <a:schemeClr val="tx1"/>
                  </a:solidFill>
                  <a:ea typeface="宋体" panose="02010600030101010101" pitchFamily="2" charset="-122"/>
                </a:rPr>
                <a:t>X</a:t>
              </a:r>
              <a:r>
                <a:rPr kumimoji="0" lang="zh-CN" altLang="en-US" sz="2000">
                  <a:solidFill>
                    <a:schemeClr val="tx1"/>
                  </a:solidFill>
                  <a:ea typeface="宋体" panose="02010600030101010101" pitchFamily="2" charset="-122"/>
                </a:rPr>
                <a:t>点的</a:t>
              </a:r>
              <a:r>
                <a:rPr kumimoji="0" lang="en-US" altLang="zh-CN" sz="2000">
                  <a:solidFill>
                    <a:schemeClr val="tx1"/>
                  </a:solidFill>
                  <a:ea typeface="宋体" panose="02010600030101010101" pitchFamily="2" charset="-122"/>
                </a:rPr>
                <a:t>x</a:t>
              </a:r>
              <a:r>
                <a:rPr kumimoji="0" lang="zh-CN" altLang="en-US" sz="2000">
                  <a:solidFill>
                    <a:schemeClr val="tx1"/>
                  </a:solidFill>
                  <a:ea typeface="宋体" panose="02010600030101010101" pitchFamily="2" charset="-122"/>
                </a:rPr>
                <a:t>坐标 </a:t>
              </a:r>
            </a:p>
            <a:p>
              <a:pPr>
                <a:spcBef>
                  <a:spcPct val="0"/>
                </a:spcBef>
              </a:pPr>
              <a:r>
                <a:rPr kumimoji="0" lang="zh-CN" altLang="en-US" sz="2000">
                  <a:solidFill>
                    <a:schemeClr val="tx1"/>
                  </a:solidFill>
                  <a:ea typeface="宋体" panose="02010600030101010101" pitchFamily="2" charset="-122"/>
                </a:rPr>
                <a:t>   ②从</a:t>
              </a:r>
              <a:r>
                <a:rPr kumimoji="0" lang="en-US" altLang="zh-CN" sz="2000">
                  <a:solidFill>
                    <a:schemeClr val="tx1"/>
                  </a:solidFill>
                  <a:ea typeface="宋体" panose="02010600030101010101" pitchFamily="2" charset="-122"/>
                </a:rPr>
                <a:t>x</a:t>
              </a:r>
              <a:r>
                <a:rPr kumimoji="0" lang="zh-CN" altLang="en-US" sz="2000">
                  <a:solidFill>
                    <a:schemeClr val="tx1"/>
                  </a:solidFill>
                  <a:ea typeface="宋体" panose="02010600030101010101" pitchFamily="2" charset="-122"/>
                </a:rPr>
                <a:t>值得</a:t>
              </a:r>
              <a:r>
                <a:rPr kumimoji="0" lang="en-US" altLang="zh-CN" sz="2000">
                  <a:solidFill>
                    <a:schemeClr val="tx1"/>
                  </a:solidFill>
                  <a:ea typeface="宋体" panose="02010600030101010101" pitchFamily="2" charset="-122"/>
                </a:rPr>
                <a:t>f(x)</a:t>
              </a:r>
            </a:p>
          </p:txBody>
        </p:sp>
      </p:grpSp>
      <p:sp>
        <p:nvSpPr>
          <p:cNvPr id="604199" name="Rectangle 39"/>
          <p:cNvSpPr>
            <a:spLocks noChangeArrowheads="1"/>
          </p:cNvSpPr>
          <p:nvPr/>
        </p:nvSpPr>
        <p:spPr bwMode="auto">
          <a:xfrm>
            <a:off x="352425" y="3794125"/>
            <a:ext cx="4697413"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3. </a:t>
            </a:r>
            <a:r>
              <a:rPr kumimoji="0" lang="zh-CN" altLang="en-US" sz="2000">
                <a:solidFill>
                  <a:schemeClr val="tx1"/>
                </a:solidFill>
                <a:ea typeface="宋体" panose="02010600030101010101" pitchFamily="2" charset="-122"/>
              </a:rPr>
              <a:t>若</a:t>
            </a:r>
            <a:r>
              <a:rPr kumimoji="0" lang="en-US" altLang="zh-CN" sz="2000">
                <a:solidFill>
                  <a:schemeClr val="tx1"/>
                </a:solidFill>
                <a:ea typeface="宋体" panose="02010600030101010101" pitchFamily="2" charset="-122"/>
              </a:rPr>
              <a:t>f(x)</a:t>
            </a:r>
            <a:r>
              <a:rPr kumimoji="0" lang="zh-CN" altLang="en-US" sz="2000">
                <a:solidFill>
                  <a:schemeClr val="tx1"/>
                </a:solidFill>
                <a:ea typeface="宋体" panose="02010600030101010101" pitchFamily="2" charset="-122"/>
              </a:rPr>
              <a:t>与</a:t>
            </a:r>
            <a:r>
              <a:rPr kumimoji="0" lang="en-US" altLang="zh-CN" sz="2000">
                <a:solidFill>
                  <a:schemeClr val="tx1"/>
                </a:solidFill>
                <a:ea typeface="宋体" panose="02010600030101010101" pitchFamily="2" charset="-122"/>
              </a:rPr>
              <a:t>f(x1)</a:t>
            </a:r>
            <a:r>
              <a:rPr kumimoji="0" lang="zh-CN" altLang="en-US" sz="2000">
                <a:solidFill>
                  <a:schemeClr val="tx1"/>
                </a:solidFill>
                <a:ea typeface="宋体" panose="02010600030101010101" pitchFamily="2" charset="-122"/>
              </a:rPr>
              <a:t>同号，</a:t>
            </a:r>
          </a:p>
          <a:p>
            <a:pPr>
              <a:spcBef>
                <a:spcPct val="0"/>
              </a:spcBef>
            </a:pPr>
            <a:r>
              <a:rPr kumimoji="0" lang="zh-CN" altLang="en-US" sz="2000">
                <a:solidFill>
                  <a:schemeClr val="tx1"/>
                </a:solidFill>
                <a:ea typeface="宋体" panose="02010600030101010101" pitchFamily="2" charset="-122"/>
              </a:rPr>
              <a:t>        则根必在（</a:t>
            </a:r>
            <a:r>
              <a:rPr kumimoji="0" lang="en-US" altLang="zh-CN" sz="2000">
                <a:solidFill>
                  <a:schemeClr val="tx1"/>
                </a:solidFill>
                <a:ea typeface="宋体" panose="02010600030101010101" pitchFamily="2" charset="-122"/>
              </a:rPr>
              <a:t>x,x2)</a:t>
            </a:r>
            <a:r>
              <a:rPr kumimoji="0" lang="zh-CN" altLang="en-US" sz="2000">
                <a:solidFill>
                  <a:schemeClr val="tx1"/>
                </a:solidFill>
                <a:ea typeface="宋体" panose="02010600030101010101" pitchFamily="2" charset="-122"/>
              </a:rPr>
              <a:t>区间，此时将</a:t>
            </a:r>
            <a:r>
              <a:rPr kumimoji="0" lang="en-US" altLang="zh-CN" sz="2000">
                <a:solidFill>
                  <a:schemeClr val="tx1"/>
                </a:solidFill>
                <a:ea typeface="宋体" panose="02010600030101010101" pitchFamily="2" charset="-122"/>
              </a:rPr>
              <a:t>x1=x;  </a:t>
            </a:r>
            <a:endParaRPr kumimoji="0" lang="en-US" altLang="zh-CN" sz="2000" b="0">
              <a:solidFill>
                <a:schemeClr val="tx1"/>
              </a:solidFill>
              <a:ea typeface="宋体" panose="02010600030101010101" pitchFamily="2" charset="-122"/>
            </a:endParaRPr>
          </a:p>
          <a:p>
            <a:pPr>
              <a:spcBef>
                <a:spcPct val="0"/>
              </a:spcBef>
            </a:pPr>
            <a:r>
              <a:rPr kumimoji="0" lang="en-US" altLang="zh-CN" sz="2000">
                <a:solidFill>
                  <a:schemeClr val="tx1"/>
                </a:solidFill>
                <a:ea typeface="宋体" panose="02010600030101010101" pitchFamily="2" charset="-122"/>
              </a:rPr>
              <a:t>    </a:t>
            </a:r>
            <a:r>
              <a:rPr kumimoji="0" lang="zh-CN" altLang="en-US" sz="2000">
                <a:solidFill>
                  <a:schemeClr val="tx1"/>
                </a:solidFill>
                <a:ea typeface="宋体" panose="02010600030101010101" pitchFamily="2" charset="-122"/>
              </a:rPr>
              <a:t>若</a:t>
            </a:r>
            <a:r>
              <a:rPr kumimoji="0" lang="en-US" altLang="zh-CN" sz="2000">
                <a:solidFill>
                  <a:schemeClr val="tx1"/>
                </a:solidFill>
                <a:ea typeface="宋体" panose="02010600030101010101" pitchFamily="2" charset="-122"/>
              </a:rPr>
              <a:t>f(x)</a:t>
            </a:r>
            <a:r>
              <a:rPr kumimoji="0" lang="zh-CN" altLang="en-US" sz="2000">
                <a:solidFill>
                  <a:schemeClr val="tx1"/>
                </a:solidFill>
                <a:ea typeface="宋体" panose="02010600030101010101" pitchFamily="2" charset="-122"/>
              </a:rPr>
              <a:t>与</a:t>
            </a:r>
            <a:r>
              <a:rPr kumimoji="0" lang="en-US" altLang="zh-CN" sz="2000">
                <a:solidFill>
                  <a:schemeClr val="tx1"/>
                </a:solidFill>
                <a:ea typeface="宋体" panose="02010600030101010101" pitchFamily="2" charset="-122"/>
              </a:rPr>
              <a:t>f(x2)</a:t>
            </a:r>
            <a:r>
              <a:rPr kumimoji="0" lang="zh-CN" altLang="en-US" sz="2000">
                <a:solidFill>
                  <a:schemeClr val="tx1"/>
                </a:solidFill>
                <a:ea typeface="宋体" panose="02010600030101010101" pitchFamily="2" charset="-122"/>
              </a:rPr>
              <a:t>同号，</a:t>
            </a:r>
          </a:p>
          <a:p>
            <a:pPr>
              <a:spcBef>
                <a:spcPct val="0"/>
              </a:spcBef>
            </a:pPr>
            <a:r>
              <a:rPr kumimoji="0" lang="zh-CN" altLang="en-US" sz="2000">
                <a:solidFill>
                  <a:schemeClr val="tx1"/>
                </a:solidFill>
                <a:ea typeface="宋体" panose="02010600030101010101" pitchFamily="2" charset="-122"/>
              </a:rPr>
              <a:t>        则根必在（</a:t>
            </a:r>
            <a:r>
              <a:rPr kumimoji="0" lang="en-US" altLang="zh-CN" sz="2000">
                <a:solidFill>
                  <a:schemeClr val="tx1"/>
                </a:solidFill>
                <a:ea typeface="宋体" panose="02010600030101010101" pitchFamily="2" charset="-122"/>
              </a:rPr>
              <a:t>x1,x)</a:t>
            </a:r>
            <a:r>
              <a:rPr kumimoji="0" lang="zh-CN" altLang="en-US" sz="2000">
                <a:solidFill>
                  <a:schemeClr val="tx1"/>
                </a:solidFill>
                <a:ea typeface="宋体" panose="02010600030101010101" pitchFamily="2" charset="-122"/>
              </a:rPr>
              <a:t>区间，此时将</a:t>
            </a:r>
            <a:r>
              <a:rPr kumimoji="0" lang="en-US" altLang="zh-CN" sz="2000">
                <a:solidFill>
                  <a:schemeClr val="tx1"/>
                </a:solidFill>
                <a:ea typeface="宋体" panose="02010600030101010101" pitchFamily="2" charset="-122"/>
              </a:rPr>
              <a:t>x2=x;</a:t>
            </a:r>
          </a:p>
        </p:txBody>
      </p:sp>
      <p:sp>
        <p:nvSpPr>
          <p:cNvPr id="604200" name="Rectangle 40"/>
          <p:cNvSpPr>
            <a:spLocks noChangeArrowheads="1"/>
          </p:cNvSpPr>
          <p:nvPr/>
        </p:nvSpPr>
        <p:spPr bwMode="auto">
          <a:xfrm>
            <a:off x="352425" y="5129213"/>
            <a:ext cx="73136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nSpc>
                <a:spcPct val="115000"/>
              </a:lnSpc>
            </a:pPr>
            <a:r>
              <a:rPr kumimoji="0" lang="en-US" altLang="zh-CN" sz="2000">
                <a:solidFill>
                  <a:schemeClr val="tx1"/>
                </a:solidFill>
                <a:ea typeface="宋体" panose="02010600030101010101" pitchFamily="2" charset="-122"/>
              </a:rPr>
              <a:t>4. </a:t>
            </a:r>
            <a:r>
              <a:rPr kumimoji="0" lang="zh-CN" altLang="en-US" sz="2000">
                <a:solidFill>
                  <a:schemeClr val="tx1"/>
                </a:solidFill>
                <a:ea typeface="宋体" panose="02010600030101010101" pitchFamily="2" charset="-122"/>
              </a:rPr>
              <a:t>重复步骤</a:t>
            </a:r>
            <a:r>
              <a:rPr kumimoji="0" lang="en-US" altLang="zh-CN" sz="2000">
                <a:solidFill>
                  <a:schemeClr val="tx1"/>
                </a:solidFill>
                <a:ea typeface="宋体" panose="02010600030101010101" pitchFamily="2" charset="-122"/>
              </a:rPr>
              <a:t>2</a:t>
            </a:r>
            <a:r>
              <a:rPr kumimoji="0" lang="zh-CN" altLang="en-US" sz="2000">
                <a:solidFill>
                  <a:schemeClr val="tx1"/>
                </a:solidFill>
                <a:ea typeface="宋体" panose="02010600030101010101" pitchFamily="2" charset="-122"/>
              </a:rPr>
              <a:t>和</a:t>
            </a:r>
            <a:r>
              <a:rPr kumimoji="0" lang="en-US" altLang="zh-CN" sz="2000">
                <a:solidFill>
                  <a:schemeClr val="tx1"/>
                </a:solidFill>
                <a:ea typeface="宋体" panose="02010600030101010101" pitchFamily="2" charset="-122"/>
              </a:rPr>
              <a:t>3 </a:t>
            </a:r>
            <a:r>
              <a:rPr kumimoji="0" lang="zh-CN" altLang="en-US" sz="2000">
                <a:solidFill>
                  <a:schemeClr val="tx1"/>
                </a:solidFill>
                <a:ea typeface="宋体" panose="02010600030101010101" pitchFamily="2" charset="-122"/>
              </a:rPr>
              <a:t>，直到</a:t>
            </a:r>
            <a:r>
              <a:rPr kumimoji="0" lang="en-US" altLang="zh-CN" sz="2000">
                <a:solidFill>
                  <a:schemeClr val="tx1"/>
                </a:solidFill>
                <a:ea typeface="宋体" panose="02010600030101010101" pitchFamily="2" charset="-122"/>
              </a:rPr>
              <a:t>| f(x) | &lt; ε</a:t>
            </a:r>
            <a:r>
              <a:rPr kumimoji="0" lang="zh-CN" altLang="en-US" sz="2000">
                <a:solidFill>
                  <a:schemeClr val="tx1"/>
                </a:solidFill>
                <a:ea typeface="宋体" panose="02010600030101010101" pitchFamily="2" charset="-122"/>
              </a:rPr>
              <a:t>为止</a:t>
            </a:r>
            <a:r>
              <a:rPr kumimoji="0" lang="en-US" altLang="zh-CN" sz="2000">
                <a:solidFill>
                  <a:schemeClr val="tx1"/>
                </a:solidFill>
                <a:ea typeface="宋体" panose="02010600030101010101" pitchFamily="2" charset="-122"/>
              </a:rPr>
              <a:t>,   </a:t>
            </a:r>
            <a:r>
              <a:rPr kumimoji="0" lang="zh-CN" altLang="en-US" sz="2000">
                <a:solidFill>
                  <a:schemeClr val="tx1"/>
                </a:solidFill>
                <a:ea typeface="宋体" panose="02010600030101010101" pitchFamily="2" charset="-122"/>
              </a:rPr>
              <a:t>设</a:t>
            </a:r>
            <a:r>
              <a:rPr kumimoji="0" lang="en-US" altLang="zh-CN" sz="2000">
                <a:solidFill>
                  <a:schemeClr val="tx1"/>
                </a:solidFill>
                <a:ea typeface="宋体" panose="02010600030101010101" pitchFamily="2" charset="-122"/>
              </a:rPr>
              <a:t>ε &lt; 10</a:t>
            </a:r>
            <a:r>
              <a:rPr kumimoji="0" lang="en-US" altLang="zh-CN" sz="2000" baseline="30000">
                <a:solidFill>
                  <a:schemeClr val="tx1"/>
                </a:solidFill>
                <a:ea typeface="宋体" panose="02010600030101010101" pitchFamily="2" charset="-122"/>
              </a:rPr>
              <a:t>-6</a:t>
            </a:r>
            <a:r>
              <a:rPr kumimoji="0" lang="en-US" altLang="zh-CN" sz="2000">
                <a:solidFill>
                  <a:schemeClr val="tx1"/>
                </a:solidFill>
                <a:ea typeface="宋体" panose="02010600030101010101" pitchFamily="2" charset="-122"/>
              </a:rPr>
              <a:t> , </a:t>
            </a:r>
            <a:r>
              <a:rPr kumimoji="0" lang="zh-CN" altLang="en-US" sz="2000">
                <a:solidFill>
                  <a:schemeClr val="tx1"/>
                </a:solidFill>
                <a:ea typeface="宋体" panose="02010600030101010101" pitchFamily="2" charset="-122"/>
              </a:rPr>
              <a:t>则 </a:t>
            </a:r>
            <a:r>
              <a:rPr kumimoji="0" lang="en-US" altLang="zh-CN" sz="2000">
                <a:solidFill>
                  <a:schemeClr val="tx1"/>
                </a:solidFill>
                <a:ea typeface="宋体" panose="02010600030101010101" pitchFamily="2" charset="-122"/>
              </a:rPr>
              <a:t>f(x)≈0</a:t>
            </a:r>
          </a:p>
        </p:txBody>
      </p:sp>
      <p:sp>
        <p:nvSpPr>
          <p:cNvPr id="39"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13153094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604195"/>
                                        </p:tgtEl>
                                        <p:attrNameLst>
                                          <p:attrName>style.visibility</p:attrName>
                                        </p:attrNameLst>
                                      </p:cBhvr>
                                      <p:to>
                                        <p:strVal val="visible"/>
                                      </p:to>
                                    </p:set>
                                    <p:animEffect transition="in" filter="box(out)">
                                      <p:cBhvr>
                                        <p:cTn id="7" dur="500"/>
                                        <p:tgtEl>
                                          <p:spTgt spid="6041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04196"/>
                                        </p:tgtEl>
                                        <p:attrNameLst>
                                          <p:attrName>style.visibility</p:attrName>
                                        </p:attrNameLst>
                                      </p:cBhvr>
                                      <p:to>
                                        <p:strVal val="visible"/>
                                      </p:to>
                                    </p:set>
                                    <p:anim calcmode="lin" valueType="num">
                                      <p:cBhvr additive="base">
                                        <p:cTn id="12" dur="500" fill="hold"/>
                                        <p:tgtEl>
                                          <p:spTgt spid="604196"/>
                                        </p:tgtEl>
                                        <p:attrNameLst>
                                          <p:attrName>ppt_x</p:attrName>
                                        </p:attrNameLst>
                                      </p:cBhvr>
                                      <p:tavLst>
                                        <p:tav tm="0">
                                          <p:val>
                                            <p:strVal val="0-#ppt_w/2"/>
                                          </p:val>
                                        </p:tav>
                                        <p:tav tm="100000">
                                          <p:val>
                                            <p:strVal val="#ppt_x"/>
                                          </p:val>
                                        </p:tav>
                                      </p:tavLst>
                                    </p:anim>
                                    <p:anim calcmode="lin" valueType="num">
                                      <p:cBhvr additive="base">
                                        <p:cTn id="13" dur="500" fill="hold"/>
                                        <p:tgtEl>
                                          <p:spTgt spid="60419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604198"/>
                                        </p:tgtEl>
                                        <p:attrNameLst>
                                          <p:attrName>style.visibility</p:attrName>
                                        </p:attrNameLst>
                                      </p:cBhvr>
                                      <p:to>
                                        <p:strVal val="visible"/>
                                      </p:to>
                                    </p:set>
                                    <p:animEffect transition="in" filter="box(out)">
                                      <p:cBhvr>
                                        <p:cTn id="18" dur="500"/>
                                        <p:tgtEl>
                                          <p:spTgt spid="60419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04199"/>
                                        </p:tgtEl>
                                        <p:attrNameLst>
                                          <p:attrName>style.visibility</p:attrName>
                                        </p:attrNameLst>
                                      </p:cBhvr>
                                      <p:to>
                                        <p:strVal val="visible"/>
                                      </p:to>
                                    </p:set>
                                    <p:anim calcmode="lin" valueType="num">
                                      <p:cBhvr additive="base">
                                        <p:cTn id="23" dur="500" fill="hold"/>
                                        <p:tgtEl>
                                          <p:spTgt spid="604199"/>
                                        </p:tgtEl>
                                        <p:attrNameLst>
                                          <p:attrName>ppt_x</p:attrName>
                                        </p:attrNameLst>
                                      </p:cBhvr>
                                      <p:tavLst>
                                        <p:tav tm="0">
                                          <p:val>
                                            <p:strVal val="0-#ppt_w/2"/>
                                          </p:val>
                                        </p:tav>
                                        <p:tav tm="100000">
                                          <p:val>
                                            <p:strVal val="#ppt_x"/>
                                          </p:val>
                                        </p:tav>
                                      </p:tavLst>
                                    </p:anim>
                                    <p:anim calcmode="lin" valueType="num">
                                      <p:cBhvr additive="base">
                                        <p:cTn id="24" dur="500" fill="hold"/>
                                        <p:tgtEl>
                                          <p:spTgt spid="604199"/>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604200"/>
                                        </p:tgtEl>
                                        <p:attrNameLst>
                                          <p:attrName>style.visibility</p:attrName>
                                        </p:attrNameLst>
                                      </p:cBhvr>
                                      <p:to>
                                        <p:strVal val="visible"/>
                                      </p:to>
                                    </p:set>
                                    <p:anim calcmode="lin" valueType="num">
                                      <p:cBhvr additive="base">
                                        <p:cTn id="29" dur="500" fill="hold"/>
                                        <p:tgtEl>
                                          <p:spTgt spid="604200"/>
                                        </p:tgtEl>
                                        <p:attrNameLst>
                                          <p:attrName>ppt_x</p:attrName>
                                        </p:attrNameLst>
                                      </p:cBhvr>
                                      <p:tavLst>
                                        <p:tav tm="0">
                                          <p:val>
                                            <p:strVal val="0-#ppt_w/2"/>
                                          </p:val>
                                        </p:tav>
                                        <p:tav tm="100000">
                                          <p:val>
                                            <p:strVal val="#ppt_x"/>
                                          </p:val>
                                        </p:tav>
                                      </p:tavLst>
                                    </p:anim>
                                    <p:anim calcmode="lin" valueType="num">
                                      <p:cBhvr additive="base">
                                        <p:cTn id="30" dur="500" fill="hold"/>
                                        <p:tgtEl>
                                          <p:spTgt spid="6042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6" grpId="0" autoUpdateAnimBg="0"/>
      <p:bldP spid="604199" grpId="0" autoUpdateAnimBg="0"/>
      <p:bldP spid="604200"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6" name="Rectangle 4"/>
          <p:cNvSpPr>
            <a:spLocks noChangeArrowheads="1"/>
          </p:cNvSpPr>
          <p:nvPr/>
        </p:nvSpPr>
        <p:spPr bwMode="auto">
          <a:xfrm>
            <a:off x="190500" y="820738"/>
            <a:ext cx="4298950" cy="2728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zh-CN" altLang="en-US" sz="2400">
                <a:solidFill>
                  <a:srgbClr val="FF0000"/>
                </a:solidFill>
              </a:rPr>
              <a:t>用三个函数实现各部分的功能</a:t>
            </a:r>
            <a:r>
              <a:rPr kumimoji="0" lang="en-US" altLang="zh-CN" sz="2400">
                <a:solidFill>
                  <a:srgbClr val="FF0000"/>
                </a:solidFill>
              </a:rPr>
              <a:t>: </a:t>
            </a:r>
            <a:endParaRPr kumimoji="0" lang="en-US" altLang="zh-CN" sz="2400" b="0">
              <a:solidFill>
                <a:schemeClr val="tx1"/>
              </a:solidFill>
            </a:endParaRPr>
          </a:p>
          <a:p>
            <a:pPr>
              <a:spcBef>
                <a:spcPct val="0"/>
              </a:spcBef>
            </a:pPr>
            <a:r>
              <a:rPr kumimoji="0" lang="en-US" altLang="zh-CN" sz="2400">
                <a:solidFill>
                  <a:schemeClr val="tx1"/>
                </a:solidFill>
              </a:rPr>
              <a:t>① </a:t>
            </a:r>
            <a:r>
              <a:rPr kumimoji="0" lang="zh-CN" altLang="en-US" sz="2400">
                <a:solidFill>
                  <a:schemeClr val="tx1"/>
                </a:solidFill>
              </a:rPr>
              <a:t>函数</a:t>
            </a:r>
            <a:r>
              <a:rPr kumimoji="0" lang="en-US" altLang="zh-CN" sz="2400">
                <a:solidFill>
                  <a:schemeClr val="tx1"/>
                </a:solidFill>
              </a:rPr>
              <a:t>f(x)</a:t>
            </a:r>
            <a:r>
              <a:rPr kumimoji="0" lang="zh-CN" altLang="en-US" sz="2400">
                <a:solidFill>
                  <a:schemeClr val="tx1"/>
                </a:solidFill>
              </a:rPr>
              <a:t>：</a:t>
            </a:r>
          </a:p>
          <a:p>
            <a:pPr>
              <a:spcBef>
                <a:spcPct val="0"/>
              </a:spcBef>
            </a:pPr>
            <a:r>
              <a:rPr kumimoji="0" lang="zh-CN" altLang="en-US" sz="2400">
                <a:solidFill>
                  <a:schemeClr val="tx1"/>
                </a:solidFill>
              </a:rPr>
              <a:t>     求</a:t>
            </a:r>
            <a:r>
              <a:rPr kumimoji="0" lang="en-US" altLang="zh-CN" sz="2400">
                <a:solidFill>
                  <a:schemeClr val="tx1"/>
                </a:solidFill>
              </a:rPr>
              <a:t>x</a:t>
            </a:r>
            <a:r>
              <a:rPr kumimoji="0" lang="zh-CN" altLang="en-US" sz="2400">
                <a:solidFill>
                  <a:schemeClr val="tx1"/>
                </a:solidFill>
              </a:rPr>
              <a:t>的函数</a:t>
            </a:r>
            <a:r>
              <a:rPr kumimoji="0" lang="en-US" altLang="zh-CN" sz="2400">
                <a:solidFill>
                  <a:schemeClr val="tx1"/>
                </a:solidFill>
              </a:rPr>
              <a:t>:x</a:t>
            </a:r>
            <a:r>
              <a:rPr kumimoji="0" lang="en-US" altLang="zh-CN" sz="2400" baseline="30000">
                <a:solidFill>
                  <a:schemeClr val="tx1"/>
                </a:solidFill>
              </a:rPr>
              <a:t>3</a:t>
            </a:r>
            <a:r>
              <a:rPr kumimoji="0" lang="en-US" altLang="zh-CN" sz="2400">
                <a:solidFill>
                  <a:schemeClr val="tx1"/>
                </a:solidFill>
              </a:rPr>
              <a:t> - 5x</a:t>
            </a:r>
            <a:r>
              <a:rPr kumimoji="0" lang="en-US" altLang="zh-CN" sz="2400" baseline="30000">
                <a:solidFill>
                  <a:schemeClr val="tx1"/>
                </a:solidFill>
              </a:rPr>
              <a:t>2</a:t>
            </a:r>
            <a:r>
              <a:rPr kumimoji="0" lang="en-US" altLang="zh-CN" sz="2400">
                <a:solidFill>
                  <a:schemeClr val="tx1"/>
                </a:solidFill>
              </a:rPr>
              <a:t> +16x-80 </a:t>
            </a:r>
            <a:endParaRPr kumimoji="0" lang="en-US" altLang="zh-CN" sz="2400" b="0">
              <a:solidFill>
                <a:schemeClr val="tx1"/>
              </a:solidFill>
            </a:endParaRPr>
          </a:p>
          <a:p>
            <a:pPr>
              <a:spcBef>
                <a:spcPct val="0"/>
              </a:spcBef>
            </a:pPr>
            <a:r>
              <a:rPr kumimoji="0" lang="en-US" altLang="zh-CN" sz="2400">
                <a:solidFill>
                  <a:schemeClr val="tx1"/>
                </a:solidFill>
              </a:rPr>
              <a:t>② </a:t>
            </a:r>
            <a:r>
              <a:rPr kumimoji="0" lang="zh-CN" altLang="en-US" sz="2400">
                <a:solidFill>
                  <a:schemeClr val="tx1"/>
                </a:solidFill>
              </a:rPr>
              <a:t>函数</a:t>
            </a:r>
            <a:r>
              <a:rPr kumimoji="0" lang="en-US" altLang="zh-CN" sz="2400">
                <a:solidFill>
                  <a:schemeClr val="tx1"/>
                </a:solidFill>
              </a:rPr>
              <a:t>xpoint(x1,x2)</a:t>
            </a:r>
            <a:r>
              <a:rPr kumimoji="0" lang="zh-CN" altLang="en-US" sz="2400">
                <a:solidFill>
                  <a:schemeClr val="tx1"/>
                </a:solidFill>
              </a:rPr>
              <a:t>：</a:t>
            </a:r>
          </a:p>
          <a:p>
            <a:pPr>
              <a:spcBef>
                <a:spcPct val="0"/>
              </a:spcBef>
            </a:pPr>
            <a:r>
              <a:rPr kumimoji="0" lang="zh-CN" altLang="en-US" sz="2400">
                <a:solidFill>
                  <a:schemeClr val="tx1"/>
                </a:solidFill>
              </a:rPr>
              <a:t>     求弦与</a:t>
            </a:r>
            <a:r>
              <a:rPr kumimoji="0" lang="en-US" altLang="zh-CN" sz="2400">
                <a:solidFill>
                  <a:schemeClr val="tx1"/>
                </a:solidFill>
              </a:rPr>
              <a:t>x</a:t>
            </a:r>
            <a:r>
              <a:rPr kumimoji="0" lang="zh-CN" altLang="en-US" sz="2400">
                <a:solidFill>
                  <a:schemeClr val="tx1"/>
                </a:solidFill>
              </a:rPr>
              <a:t>轴交点</a:t>
            </a:r>
            <a:r>
              <a:rPr kumimoji="0" lang="en-US" altLang="zh-CN" sz="2400">
                <a:solidFill>
                  <a:schemeClr val="tx1"/>
                </a:solidFill>
              </a:rPr>
              <a:t>X</a:t>
            </a:r>
            <a:r>
              <a:rPr kumimoji="0" lang="zh-CN" altLang="en-US" sz="2400">
                <a:solidFill>
                  <a:schemeClr val="tx1"/>
                </a:solidFill>
              </a:rPr>
              <a:t>的</a:t>
            </a:r>
            <a:r>
              <a:rPr kumimoji="0" lang="en-US" altLang="zh-CN" sz="2400">
                <a:solidFill>
                  <a:schemeClr val="tx1"/>
                </a:solidFill>
              </a:rPr>
              <a:t>x</a:t>
            </a:r>
            <a:r>
              <a:rPr kumimoji="0" lang="zh-CN" altLang="en-US" sz="2400">
                <a:solidFill>
                  <a:schemeClr val="tx1"/>
                </a:solidFill>
              </a:rPr>
              <a:t>坐标 </a:t>
            </a:r>
            <a:endParaRPr kumimoji="0" lang="zh-CN" altLang="en-US" sz="2400" b="0">
              <a:solidFill>
                <a:schemeClr val="tx1"/>
              </a:solidFill>
            </a:endParaRPr>
          </a:p>
          <a:p>
            <a:pPr>
              <a:spcBef>
                <a:spcPct val="0"/>
              </a:spcBef>
            </a:pPr>
            <a:r>
              <a:rPr kumimoji="0" lang="zh-CN" altLang="en-US" sz="2400">
                <a:solidFill>
                  <a:schemeClr val="tx1"/>
                </a:solidFill>
              </a:rPr>
              <a:t>③ 函数</a:t>
            </a:r>
            <a:r>
              <a:rPr kumimoji="0" lang="en-US" altLang="zh-CN" sz="2400">
                <a:solidFill>
                  <a:schemeClr val="tx1"/>
                </a:solidFill>
              </a:rPr>
              <a:t>root(x1, x2) </a:t>
            </a:r>
            <a:r>
              <a:rPr kumimoji="0" lang="zh-CN" altLang="en-US" sz="2400">
                <a:solidFill>
                  <a:schemeClr val="tx1"/>
                </a:solidFill>
              </a:rPr>
              <a:t>：</a:t>
            </a:r>
          </a:p>
          <a:p>
            <a:pPr>
              <a:spcBef>
                <a:spcPct val="0"/>
              </a:spcBef>
            </a:pPr>
            <a:r>
              <a:rPr kumimoji="0" lang="zh-CN" altLang="en-US" sz="2400">
                <a:solidFill>
                  <a:schemeClr val="tx1"/>
                </a:solidFill>
              </a:rPr>
              <a:t>     求</a:t>
            </a:r>
            <a:r>
              <a:rPr kumimoji="0" lang="en-US" altLang="zh-CN" sz="2400">
                <a:solidFill>
                  <a:schemeClr val="tx1"/>
                </a:solidFill>
              </a:rPr>
              <a:t>(x1, x2)</a:t>
            </a:r>
            <a:r>
              <a:rPr kumimoji="0" lang="zh-CN" altLang="en-US" sz="2400">
                <a:solidFill>
                  <a:schemeClr val="tx1"/>
                </a:solidFill>
              </a:rPr>
              <a:t>区间的实根 </a:t>
            </a:r>
            <a:endParaRPr kumimoji="0" lang="zh-CN" altLang="en-US" sz="2400" b="0">
              <a:solidFill>
                <a:schemeClr val="tx1"/>
              </a:solidFill>
            </a:endParaRPr>
          </a:p>
        </p:txBody>
      </p:sp>
      <p:grpSp>
        <p:nvGrpSpPr>
          <p:cNvPr id="606246" name="Group 38"/>
          <p:cNvGrpSpPr>
            <a:grpSpLocks/>
          </p:cNvGrpSpPr>
          <p:nvPr/>
        </p:nvGrpSpPr>
        <p:grpSpPr bwMode="auto">
          <a:xfrm>
            <a:off x="4814888" y="508000"/>
            <a:ext cx="4256087" cy="4337050"/>
            <a:chOff x="1464" y="1435"/>
            <a:chExt cx="2681" cy="2732"/>
          </a:xfrm>
        </p:grpSpPr>
        <p:sp>
          <p:nvSpPr>
            <p:cNvPr id="279586" name="Rectangle 11"/>
            <p:cNvSpPr>
              <a:spLocks noChangeArrowheads="1"/>
            </p:cNvSpPr>
            <p:nvPr/>
          </p:nvSpPr>
          <p:spPr bwMode="auto">
            <a:xfrm>
              <a:off x="1464" y="1435"/>
              <a:ext cx="2669" cy="27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279587" name="Line 12"/>
            <p:cNvSpPr>
              <a:spLocks noChangeShapeType="1"/>
            </p:cNvSpPr>
            <p:nvPr/>
          </p:nvSpPr>
          <p:spPr bwMode="auto">
            <a:xfrm>
              <a:off x="1921" y="1437"/>
              <a:ext cx="0"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88" name="Line 13"/>
            <p:cNvSpPr>
              <a:spLocks noChangeShapeType="1"/>
            </p:cNvSpPr>
            <p:nvPr/>
          </p:nvSpPr>
          <p:spPr bwMode="auto">
            <a:xfrm>
              <a:off x="1921" y="1759"/>
              <a:ext cx="22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89" name="Line 14"/>
            <p:cNvSpPr>
              <a:spLocks noChangeShapeType="1"/>
            </p:cNvSpPr>
            <p:nvPr/>
          </p:nvSpPr>
          <p:spPr bwMode="auto">
            <a:xfrm>
              <a:off x="1478" y="2070"/>
              <a:ext cx="26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90" name="Line 15"/>
            <p:cNvSpPr>
              <a:spLocks noChangeShapeType="1"/>
            </p:cNvSpPr>
            <p:nvPr/>
          </p:nvSpPr>
          <p:spPr bwMode="auto">
            <a:xfrm>
              <a:off x="1921" y="2070"/>
              <a:ext cx="0" cy="1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91" name="Line 16"/>
            <p:cNvSpPr>
              <a:spLocks noChangeShapeType="1"/>
            </p:cNvSpPr>
            <p:nvPr/>
          </p:nvSpPr>
          <p:spPr bwMode="auto">
            <a:xfrm>
              <a:off x="1932" y="2370"/>
              <a:ext cx="22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92" name="Text Box 17"/>
            <p:cNvSpPr txBox="1">
              <a:spLocks noChangeArrowheads="1"/>
            </p:cNvSpPr>
            <p:nvPr/>
          </p:nvSpPr>
          <p:spPr bwMode="auto">
            <a:xfrm>
              <a:off x="1974" y="2131"/>
              <a:ext cx="16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ea typeface="宋体" panose="02010600030101010101" pitchFamily="2" charset="-122"/>
                </a:rPr>
                <a:t>       </a:t>
              </a:r>
              <a:r>
                <a:rPr lang="zh-CN" altLang="en-US" sz="2000">
                  <a:solidFill>
                    <a:schemeClr val="tx1"/>
                  </a:solidFill>
                  <a:ea typeface="宋体" panose="02010600030101010101" pitchFamily="2" charset="-122"/>
                </a:rPr>
                <a:t>求弦</a:t>
              </a:r>
              <a:r>
                <a:rPr lang="zh-CN" altLang="zh-CN" sz="2000">
                  <a:solidFill>
                    <a:schemeClr val="tx1"/>
                  </a:solidFill>
                  <a:ea typeface="宋体" panose="02010600030101010101" pitchFamily="2" charset="-122"/>
                </a:rPr>
                <a:t>与</a:t>
              </a:r>
              <a:r>
                <a:rPr lang="en-US" altLang="zh-CN" sz="2000">
                  <a:solidFill>
                    <a:schemeClr val="tx1"/>
                  </a:solidFill>
                  <a:ea typeface="宋体" panose="02010600030101010101" pitchFamily="2" charset="-122"/>
                </a:rPr>
                <a:t>x</a:t>
              </a:r>
              <a:r>
                <a:rPr lang="zh-CN" altLang="zh-CN" sz="2000">
                  <a:solidFill>
                    <a:schemeClr val="tx1"/>
                  </a:solidFill>
                  <a:ea typeface="宋体" panose="02010600030101010101" pitchFamily="2" charset="-122"/>
                </a:rPr>
                <a:t>轴的交点</a:t>
              </a:r>
              <a:r>
                <a:rPr lang="en-US" altLang="zh-CN" sz="2000">
                  <a:solidFill>
                    <a:schemeClr val="tx1"/>
                  </a:solidFill>
                  <a:ea typeface="宋体" panose="02010600030101010101" pitchFamily="2" charset="-122"/>
                </a:rPr>
                <a:t>x</a:t>
              </a:r>
            </a:p>
          </p:txBody>
        </p:sp>
        <p:sp>
          <p:nvSpPr>
            <p:cNvPr id="279593" name="Line 18"/>
            <p:cNvSpPr>
              <a:spLocks noChangeShapeType="1"/>
            </p:cNvSpPr>
            <p:nvPr/>
          </p:nvSpPr>
          <p:spPr bwMode="auto">
            <a:xfrm>
              <a:off x="1921" y="2648"/>
              <a:ext cx="22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94" name="Line 19"/>
            <p:cNvSpPr>
              <a:spLocks noChangeShapeType="1"/>
            </p:cNvSpPr>
            <p:nvPr/>
          </p:nvSpPr>
          <p:spPr bwMode="auto">
            <a:xfrm>
              <a:off x="1921" y="3025"/>
              <a:ext cx="22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95" name="Line 20"/>
            <p:cNvSpPr>
              <a:spLocks noChangeShapeType="1"/>
            </p:cNvSpPr>
            <p:nvPr/>
          </p:nvSpPr>
          <p:spPr bwMode="auto">
            <a:xfrm>
              <a:off x="1921" y="2648"/>
              <a:ext cx="1112"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96" name="Line 21"/>
            <p:cNvSpPr>
              <a:spLocks noChangeShapeType="1"/>
            </p:cNvSpPr>
            <p:nvPr/>
          </p:nvSpPr>
          <p:spPr bwMode="auto">
            <a:xfrm flipV="1">
              <a:off x="3033" y="2648"/>
              <a:ext cx="1089"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97" name="Line 22"/>
            <p:cNvSpPr>
              <a:spLocks noChangeShapeType="1"/>
            </p:cNvSpPr>
            <p:nvPr/>
          </p:nvSpPr>
          <p:spPr bwMode="auto">
            <a:xfrm flipH="1">
              <a:off x="3032" y="3014"/>
              <a:ext cx="1" cy="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98" name="Line 23"/>
            <p:cNvSpPr>
              <a:spLocks noChangeShapeType="1"/>
            </p:cNvSpPr>
            <p:nvPr/>
          </p:nvSpPr>
          <p:spPr bwMode="auto">
            <a:xfrm>
              <a:off x="1921" y="3470"/>
              <a:ext cx="22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99" name="Line 24"/>
            <p:cNvSpPr>
              <a:spLocks noChangeShapeType="1"/>
            </p:cNvSpPr>
            <p:nvPr/>
          </p:nvSpPr>
          <p:spPr bwMode="auto">
            <a:xfrm>
              <a:off x="1466" y="3803"/>
              <a:ext cx="26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600" name="Text Box 25"/>
            <p:cNvSpPr txBox="1">
              <a:spLocks noChangeArrowheads="1"/>
            </p:cNvSpPr>
            <p:nvPr/>
          </p:nvSpPr>
          <p:spPr bwMode="auto">
            <a:xfrm>
              <a:off x="2074" y="1476"/>
              <a:ext cx="16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000">
                  <a:solidFill>
                    <a:schemeClr val="tx1"/>
                  </a:solidFill>
                  <a:ea typeface="宋体" panose="02010600030101010101" pitchFamily="2" charset="-122"/>
                </a:rPr>
                <a:t>输入</a:t>
              </a:r>
              <a:r>
                <a:rPr lang="en-US" altLang="zh-CN" sz="2000">
                  <a:solidFill>
                    <a:schemeClr val="tx1"/>
                  </a:solidFill>
                  <a:ea typeface="宋体" panose="02010600030101010101" pitchFamily="2" charset="-122"/>
                </a:rPr>
                <a:t>x1,x2,</a:t>
              </a:r>
              <a:r>
                <a:rPr lang="zh-CN" altLang="zh-CN" sz="2000">
                  <a:solidFill>
                    <a:schemeClr val="tx1"/>
                  </a:solidFill>
                  <a:ea typeface="宋体" panose="02010600030101010101" pitchFamily="2" charset="-122"/>
                </a:rPr>
                <a:t>求</a:t>
              </a:r>
              <a:r>
                <a:rPr lang="en-US" altLang="zh-CN" sz="2000">
                  <a:solidFill>
                    <a:schemeClr val="tx1"/>
                  </a:solidFill>
                  <a:ea typeface="宋体" panose="02010600030101010101" pitchFamily="2" charset="-122"/>
                </a:rPr>
                <a:t>f(x1),f(x2)</a:t>
              </a:r>
            </a:p>
          </p:txBody>
        </p:sp>
        <p:sp>
          <p:nvSpPr>
            <p:cNvPr id="279601" name="Text Box 26"/>
            <p:cNvSpPr txBox="1">
              <a:spLocks noChangeArrowheads="1"/>
            </p:cNvSpPr>
            <p:nvPr/>
          </p:nvSpPr>
          <p:spPr bwMode="auto">
            <a:xfrm>
              <a:off x="1708" y="1799"/>
              <a:ext cx="15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000">
                  <a:solidFill>
                    <a:schemeClr val="tx1"/>
                  </a:solidFill>
                  <a:ea typeface="宋体" panose="02010600030101010101" pitchFamily="2" charset="-122"/>
                </a:rPr>
                <a:t>直到</a:t>
              </a:r>
              <a:r>
                <a:rPr lang="en-US" altLang="zh-CN" sz="2000">
                  <a:solidFill>
                    <a:schemeClr val="tx1"/>
                  </a:solidFill>
                  <a:ea typeface="宋体" panose="02010600030101010101" pitchFamily="2" charset="-122"/>
                </a:rPr>
                <a:t>f(x1)</a:t>
              </a:r>
              <a:r>
                <a:rPr lang="zh-CN" altLang="zh-CN" sz="2000">
                  <a:solidFill>
                    <a:schemeClr val="tx1"/>
                  </a:solidFill>
                  <a:ea typeface="宋体" panose="02010600030101010101" pitchFamily="2" charset="-122"/>
                </a:rPr>
                <a:t>与</a:t>
              </a:r>
              <a:r>
                <a:rPr lang="en-US" altLang="zh-CN" sz="2000">
                  <a:solidFill>
                    <a:schemeClr val="tx1"/>
                  </a:solidFill>
                  <a:ea typeface="宋体" panose="02010600030101010101" pitchFamily="2" charset="-122"/>
                </a:rPr>
                <a:t>f(x2)</a:t>
              </a:r>
              <a:r>
                <a:rPr lang="zh-CN" altLang="zh-CN" sz="2000">
                  <a:solidFill>
                    <a:schemeClr val="tx1"/>
                  </a:solidFill>
                  <a:ea typeface="宋体" panose="02010600030101010101" pitchFamily="2" charset="-122"/>
                </a:rPr>
                <a:t>异号</a:t>
              </a:r>
              <a:endParaRPr lang="zh-CN" altLang="en-US" sz="2000">
                <a:solidFill>
                  <a:schemeClr val="tx1"/>
                </a:solidFill>
                <a:ea typeface="宋体" panose="02010600030101010101" pitchFamily="2" charset="-122"/>
              </a:endParaRPr>
            </a:p>
          </p:txBody>
        </p:sp>
        <p:sp>
          <p:nvSpPr>
            <p:cNvPr id="279602" name="Text Box 27"/>
            <p:cNvSpPr txBox="1">
              <a:spLocks noChangeArrowheads="1"/>
            </p:cNvSpPr>
            <p:nvPr/>
          </p:nvSpPr>
          <p:spPr bwMode="auto">
            <a:xfrm>
              <a:off x="2364" y="2389"/>
              <a:ext cx="11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ea typeface="宋体" panose="02010600030101010101" pitchFamily="2" charset="-122"/>
                </a:rPr>
                <a:t>y=f(x),y1=f(x1)</a:t>
              </a:r>
            </a:p>
          </p:txBody>
        </p:sp>
        <p:sp>
          <p:nvSpPr>
            <p:cNvPr id="279603" name="Text Box 28"/>
            <p:cNvSpPr txBox="1">
              <a:spLocks noChangeArrowheads="1"/>
            </p:cNvSpPr>
            <p:nvPr/>
          </p:nvSpPr>
          <p:spPr bwMode="auto">
            <a:xfrm>
              <a:off x="2619" y="2665"/>
              <a:ext cx="8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ea typeface="宋体" panose="02010600030101010101" pitchFamily="2" charset="-122"/>
                </a:rPr>
                <a:t>y</a:t>
              </a:r>
              <a:r>
                <a:rPr lang="zh-CN" altLang="zh-CN" sz="2000">
                  <a:solidFill>
                    <a:schemeClr val="tx1"/>
                  </a:solidFill>
                  <a:ea typeface="宋体" panose="02010600030101010101" pitchFamily="2" charset="-122"/>
                </a:rPr>
                <a:t>与</a:t>
              </a:r>
              <a:r>
                <a:rPr lang="en-US" altLang="zh-CN" sz="2000">
                  <a:solidFill>
                    <a:schemeClr val="tx1"/>
                  </a:solidFill>
                  <a:ea typeface="宋体" panose="02010600030101010101" pitchFamily="2" charset="-122"/>
                </a:rPr>
                <a:t>y1</a:t>
              </a:r>
              <a:r>
                <a:rPr lang="zh-CN" altLang="zh-CN" sz="2000">
                  <a:solidFill>
                    <a:schemeClr val="tx1"/>
                  </a:solidFill>
                  <a:ea typeface="宋体" panose="02010600030101010101" pitchFamily="2" charset="-122"/>
                </a:rPr>
                <a:t>同号</a:t>
              </a:r>
              <a:endParaRPr lang="zh-CN" altLang="en-US" sz="2000">
                <a:solidFill>
                  <a:schemeClr val="tx1"/>
                </a:solidFill>
                <a:ea typeface="宋体" panose="02010600030101010101" pitchFamily="2" charset="-122"/>
              </a:endParaRPr>
            </a:p>
          </p:txBody>
        </p:sp>
        <p:sp>
          <p:nvSpPr>
            <p:cNvPr id="279604" name="Text Box 29"/>
            <p:cNvSpPr txBox="1">
              <a:spLocks noChangeArrowheads="1"/>
            </p:cNvSpPr>
            <p:nvPr/>
          </p:nvSpPr>
          <p:spPr bwMode="auto">
            <a:xfrm>
              <a:off x="2008" y="2765"/>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000">
                  <a:solidFill>
                    <a:schemeClr val="tx1"/>
                  </a:solidFill>
                  <a:ea typeface="宋体" panose="02010600030101010101" pitchFamily="2" charset="-122"/>
                </a:rPr>
                <a:t>真</a:t>
              </a:r>
            </a:p>
          </p:txBody>
        </p:sp>
        <p:sp>
          <p:nvSpPr>
            <p:cNvPr id="279605" name="Text Box 30"/>
            <p:cNvSpPr txBox="1">
              <a:spLocks noChangeArrowheads="1"/>
            </p:cNvSpPr>
            <p:nvPr/>
          </p:nvSpPr>
          <p:spPr bwMode="auto">
            <a:xfrm>
              <a:off x="3719" y="2753"/>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000">
                  <a:solidFill>
                    <a:schemeClr val="tx1"/>
                  </a:solidFill>
                  <a:ea typeface="宋体" panose="02010600030101010101" pitchFamily="2" charset="-122"/>
                </a:rPr>
                <a:t>假</a:t>
              </a:r>
            </a:p>
          </p:txBody>
        </p:sp>
        <p:sp>
          <p:nvSpPr>
            <p:cNvPr id="279606" name="Text Box 31"/>
            <p:cNvSpPr txBox="1">
              <a:spLocks noChangeArrowheads="1"/>
            </p:cNvSpPr>
            <p:nvPr/>
          </p:nvSpPr>
          <p:spPr bwMode="auto">
            <a:xfrm>
              <a:off x="2152" y="3042"/>
              <a:ext cx="447"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ea typeface="宋体" panose="02010600030101010101" pitchFamily="2" charset="-122"/>
                </a:rPr>
                <a:t>x1=x</a:t>
              </a:r>
            </a:p>
            <a:p>
              <a:pPr eaLnBrk="1" hangingPunct="1">
                <a:spcBef>
                  <a:spcPct val="0"/>
                </a:spcBef>
              </a:pPr>
              <a:r>
                <a:rPr lang="en-US" altLang="zh-CN" sz="2000">
                  <a:solidFill>
                    <a:schemeClr val="tx1"/>
                  </a:solidFill>
                  <a:ea typeface="宋体" panose="02010600030101010101" pitchFamily="2" charset="-122"/>
                </a:rPr>
                <a:t>y1=y</a:t>
              </a:r>
            </a:p>
          </p:txBody>
        </p:sp>
        <p:sp>
          <p:nvSpPr>
            <p:cNvPr id="279607" name="Text Box 32"/>
            <p:cNvSpPr txBox="1">
              <a:spLocks noChangeArrowheads="1"/>
            </p:cNvSpPr>
            <p:nvPr/>
          </p:nvSpPr>
          <p:spPr bwMode="auto">
            <a:xfrm>
              <a:off x="3303" y="3038"/>
              <a:ext cx="4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ea typeface="宋体" panose="02010600030101010101" pitchFamily="2" charset="-122"/>
                </a:rPr>
                <a:t>x2=x</a:t>
              </a:r>
            </a:p>
          </p:txBody>
        </p:sp>
        <p:sp>
          <p:nvSpPr>
            <p:cNvPr id="279608" name="Text Box 33"/>
            <p:cNvSpPr txBox="1">
              <a:spLocks noChangeArrowheads="1"/>
            </p:cNvSpPr>
            <p:nvPr/>
          </p:nvSpPr>
          <p:spPr bwMode="auto">
            <a:xfrm>
              <a:off x="1903" y="3527"/>
              <a:ext cx="7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000">
                  <a:solidFill>
                    <a:schemeClr val="tx1"/>
                  </a:solidFill>
                  <a:ea typeface="宋体" panose="02010600030101010101" pitchFamily="2" charset="-122"/>
                </a:rPr>
                <a:t>直到 </a:t>
              </a:r>
              <a:r>
                <a:rPr lang="en-US" altLang="zh-CN" sz="2000">
                  <a:solidFill>
                    <a:schemeClr val="tx1"/>
                  </a:solidFill>
                  <a:ea typeface="宋体" panose="02010600030101010101" pitchFamily="2" charset="-122"/>
                </a:rPr>
                <a:t>|y|&lt;</a:t>
              </a:r>
              <a:r>
                <a:rPr lang="en-US" altLang="zh-CN" sz="2000">
                  <a:solidFill>
                    <a:schemeClr val="tx1"/>
                  </a:solidFill>
                  <a:ea typeface="宋体" panose="02010600030101010101" pitchFamily="2" charset="-122"/>
                  <a:sym typeface="Symbol" panose="05050102010706020507" pitchFamily="18" charset="2"/>
                </a:rPr>
                <a:t></a:t>
              </a:r>
              <a:endParaRPr lang="en-US" altLang="zh-CN" sz="2000">
                <a:solidFill>
                  <a:schemeClr val="tx1"/>
                </a:solidFill>
                <a:ea typeface="宋体" panose="02010600030101010101" pitchFamily="2" charset="-122"/>
              </a:endParaRPr>
            </a:p>
          </p:txBody>
        </p:sp>
        <p:sp>
          <p:nvSpPr>
            <p:cNvPr id="279609" name="Text Box 34"/>
            <p:cNvSpPr txBox="1">
              <a:spLocks noChangeArrowheads="1"/>
            </p:cNvSpPr>
            <p:nvPr/>
          </p:nvSpPr>
          <p:spPr bwMode="auto">
            <a:xfrm>
              <a:off x="1941" y="3864"/>
              <a:ext cx="13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ea typeface="宋体" panose="02010600030101010101" pitchFamily="2" charset="-122"/>
                </a:rPr>
                <a:t>root=x   </a:t>
              </a:r>
              <a:r>
                <a:rPr lang="zh-CN" altLang="zh-CN" sz="2000">
                  <a:solidFill>
                    <a:schemeClr val="tx1"/>
                  </a:solidFill>
                  <a:ea typeface="宋体" panose="02010600030101010101" pitchFamily="2" charset="-122"/>
                </a:rPr>
                <a:t>输出  </a:t>
              </a:r>
              <a:r>
                <a:rPr lang="en-US" altLang="zh-CN" sz="2000">
                  <a:solidFill>
                    <a:schemeClr val="tx1"/>
                  </a:solidFill>
                  <a:ea typeface="宋体" panose="02010600030101010101" pitchFamily="2" charset="-122"/>
                </a:rPr>
                <a:t>root</a:t>
              </a:r>
            </a:p>
          </p:txBody>
        </p:sp>
      </p:grpSp>
      <p:grpSp>
        <p:nvGrpSpPr>
          <p:cNvPr id="606249" name="Group 41"/>
          <p:cNvGrpSpPr>
            <a:grpSpLocks/>
          </p:cNvGrpSpPr>
          <p:nvPr/>
        </p:nvGrpSpPr>
        <p:grpSpPr bwMode="auto">
          <a:xfrm>
            <a:off x="3522663" y="1547813"/>
            <a:ext cx="1289050" cy="2728912"/>
            <a:chOff x="2219" y="975"/>
            <a:chExt cx="812" cy="1719"/>
          </a:xfrm>
        </p:grpSpPr>
        <p:sp>
          <p:nvSpPr>
            <p:cNvPr id="279584" name="Text Box 36"/>
            <p:cNvSpPr txBox="1">
              <a:spLocks noChangeArrowheads="1"/>
            </p:cNvSpPr>
            <p:nvPr/>
          </p:nvSpPr>
          <p:spPr bwMode="auto">
            <a:xfrm>
              <a:off x="2219" y="1691"/>
              <a:ext cx="7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rgbClr val="FF3300"/>
                  </a:solidFill>
                  <a:ea typeface="宋体" panose="02010600030101010101" pitchFamily="2" charset="-122"/>
                </a:rPr>
                <a:t>root</a:t>
              </a:r>
              <a:r>
                <a:rPr lang="zh-CN" altLang="zh-CN" sz="2000">
                  <a:solidFill>
                    <a:srgbClr val="FF3300"/>
                  </a:solidFill>
                  <a:ea typeface="宋体" panose="02010600030101010101" pitchFamily="2" charset="-122"/>
                </a:rPr>
                <a:t>函数</a:t>
              </a:r>
              <a:endParaRPr lang="zh-CN" altLang="en-US" sz="2000">
                <a:solidFill>
                  <a:srgbClr val="FF3300"/>
                </a:solidFill>
                <a:ea typeface="宋体" panose="02010600030101010101" pitchFamily="2" charset="-122"/>
              </a:endParaRPr>
            </a:p>
          </p:txBody>
        </p:sp>
        <p:sp>
          <p:nvSpPr>
            <p:cNvPr id="606247" name="AutoShape 39"/>
            <p:cNvSpPr>
              <a:spLocks/>
            </p:cNvSpPr>
            <p:nvPr/>
          </p:nvSpPr>
          <p:spPr bwMode="auto">
            <a:xfrm>
              <a:off x="2907" y="975"/>
              <a:ext cx="124" cy="1719"/>
            </a:xfrm>
            <a:prstGeom prst="leftBrace">
              <a:avLst>
                <a:gd name="adj1" fmla="val 115524"/>
                <a:gd name="adj2" fmla="val 50000"/>
              </a:avLst>
            </a:prstGeom>
            <a:noFill/>
            <a:ln w="25400">
              <a:solidFill>
                <a:srgbClr val="FF3300"/>
              </a:solidFill>
              <a:round/>
              <a:headEnd/>
              <a:tailEnd/>
            </a:ln>
            <a:effectLst/>
            <a:extLst>
              <a:ext uri="{909E8E84-426E-40DD-AFC4-6F175D3DCCD1}">
                <a14:hiddenFill xmlns:a14="http://schemas.microsoft.com/office/drawing/2010/main">
                  <a:gradFill rotWithShape="0">
                    <a:gsLst>
                      <a:gs pos="0">
                        <a:schemeClr val="hlink">
                          <a:gamma/>
                          <a:shade val="60784"/>
                          <a:invGamma/>
                        </a:schemeClr>
                      </a:gs>
                      <a:gs pos="50000">
                        <a:schemeClr val="hlink"/>
                      </a:gs>
                      <a:gs pos="100000">
                        <a:schemeClr val="hlink">
                          <a:gamma/>
                          <a:shade val="60784"/>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endParaRPr lang="zh-CN" altLang="en-US"/>
            </a:p>
          </p:txBody>
        </p:sp>
      </p:grpSp>
      <p:grpSp>
        <p:nvGrpSpPr>
          <p:cNvPr id="606272" name="Group 64"/>
          <p:cNvGrpSpPr>
            <a:grpSpLocks/>
          </p:cNvGrpSpPr>
          <p:nvPr/>
        </p:nvGrpSpPr>
        <p:grpSpPr bwMode="auto">
          <a:xfrm>
            <a:off x="1801813" y="4833938"/>
            <a:ext cx="7088187" cy="2024062"/>
            <a:chOff x="1135" y="3045"/>
            <a:chExt cx="4465" cy="1275"/>
          </a:xfrm>
        </p:grpSpPr>
        <p:sp>
          <p:nvSpPr>
            <p:cNvPr id="279563" name="Text Box 43"/>
            <p:cNvSpPr txBox="1">
              <a:spLocks noChangeArrowheads="1"/>
            </p:cNvSpPr>
            <p:nvPr/>
          </p:nvSpPr>
          <p:spPr bwMode="auto">
            <a:xfrm>
              <a:off x="1376" y="3061"/>
              <a:ext cx="6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a:solidFill>
                    <a:schemeClr val="tx1"/>
                  </a:solidFill>
                  <a:ea typeface="宋体" panose="02010600030101010101" pitchFamily="2" charset="-122"/>
                </a:rPr>
                <a:t>main( )</a:t>
              </a:r>
            </a:p>
          </p:txBody>
        </p:sp>
        <p:sp>
          <p:nvSpPr>
            <p:cNvPr id="279564" name="Text Box 44"/>
            <p:cNvSpPr txBox="1">
              <a:spLocks noChangeArrowheads="1"/>
            </p:cNvSpPr>
            <p:nvPr/>
          </p:nvSpPr>
          <p:spPr bwMode="auto">
            <a:xfrm>
              <a:off x="1135" y="3476"/>
              <a:ext cx="10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zh-CN" sz="2000">
                  <a:solidFill>
                    <a:schemeClr val="tx1"/>
                  </a:solidFill>
                  <a:ea typeface="宋体" panose="02010600030101010101" pitchFamily="2" charset="-122"/>
                </a:rPr>
                <a:t>调用函数</a:t>
              </a:r>
              <a:r>
                <a:rPr lang="en-US" altLang="zh-CN" sz="2000">
                  <a:solidFill>
                    <a:schemeClr val="tx1"/>
                  </a:solidFill>
                  <a:ea typeface="宋体" panose="02010600030101010101" pitchFamily="2" charset="-122"/>
                </a:rPr>
                <a:t>root</a:t>
              </a:r>
            </a:p>
          </p:txBody>
        </p:sp>
        <p:sp>
          <p:nvSpPr>
            <p:cNvPr id="279565" name="Text Box 45"/>
            <p:cNvSpPr txBox="1">
              <a:spLocks noChangeArrowheads="1"/>
            </p:cNvSpPr>
            <p:nvPr/>
          </p:nvSpPr>
          <p:spPr bwMode="auto">
            <a:xfrm>
              <a:off x="1226" y="3878"/>
              <a:ext cx="71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zh-CN" sz="2000">
                  <a:solidFill>
                    <a:schemeClr val="tx1"/>
                  </a:solidFill>
                  <a:ea typeface="宋体" panose="02010600030101010101" pitchFamily="2" charset="-122"/>
                </a:rPr>
                <a:t>输出根 </a:t>
              </a:r>
              <a:r>
                <a:rPr lang="en-US" altLang="zh-CN" sz="2000">
                  <a:solidFill>
                    <a:schemeClr val="tx1"/>
                  </a:solidFill>
                  <a:ea typeface="宋体" panose="02010600030101010101" pitchFamily="2" charset="-122"/>
                </a:rPr>
                <a:t>x</a:t>
              </a:r>
            </a:p>
            <a:p>
              <a:pPr algn="ctr">
                <a:spcBef>
                  <a:spcPct val="0"/>
                </a:spcBef>
              </a:pPr>
              <a:r>
                <a:rPr lang="zh-CN" altLang="zh-CN" sz="2000">
                  <a:solidFill>
                    <a:schemeClr val="tx1"/>
                  </a:solidFill>
                  <a:ea typeface="宋体" panose="02010600030101010101" pitchFamily="2" charset="-122"/>
                </a:rPr>
                <a:t>结束</a:t>
              </a:r>
              <a:endParaRPr lang="zh-CN" altLang="en-US" sz="2000">
                <a:solidFill>
                  <a:schemeClr val="tx1"/>
                </a:solidFill>
                <a:ea typeface="宋体" panose="02010600030101010101" pitchFamily="2" charset="-122"/>
              </a:endParaRPr>
            </a:p>
          </p:txBody>
        </p:sp>
        <p:sp>
          <p:nvSpPr>
            <p:cNvPr id="279566" name="Text Box 46"/>
            <p:cNvSpPr txBox="1">
              <a:spLocks noChangeArrowheads="1"/>
            </p:cNvSpPr>
            <p:nvPr/>
          </p:nvSpPr>
          <p:spPr bwMode="auto">
            <a:xfrm>
              <a:off x="2546" y="3045"/>
              <a:ext cx="7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a:solidFill>
                    <a:schemeClr val="tx1"/>
                  </a:solidFill>
                  <a:ea typeface="宋体" panose="02010600030101010101" pitchFamily="2" charset="-122"/>
                </a:rPr>
                <a:t>root</a:t>
              </a:r>
              <a:r>
                <a:rPr lang="zh-CN" altLang="zh-CN" sz="2000">
                  <a:solidFill>
                    <a:schemeClr val="tx1"/>
                  </a:solidFill>
                  <a:ea typeface="宋体" panose="02010600030101010101" pitchFamily="2" charset="-122"/>
                </a:rPr>
                <a:t>函数</a:t>
              </a:r>
              <a:endParaRPr lang="zh-CN" altLang="en-US" sz="2000">
                <a:solidFill>
                  <a:schemeClr val="tx1"/>
                </a:solidFill>
                <a:ea typeface="宋体" panose="02010600030101010101" pitchFamily="2" charset="-122"/>
              </a:endParaRPr>
            </a:p>
          </p:txBody>
        </p:sp>
        <p:sp>
          <p:nvSpPr>
            <p:cNvPr id="279567" name="Text Box 47"/>
            <p:cNvSpPr txBox="1">
              <a:spLocks noChangeArrowheads="1"/>
            </p:cNvSpPr>
            <p:nvPr/>
          </p:nvSpPr>
          <p:spPr bwMode="auto">
            <a:xfrm>
              <a:off x="3864" y="3047"/>
              <a:ext cx="8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a:solidFill>
                    <a:schemeClr val="tx1"/>
                  </a:solidFill>
                  <a:ea typeface="宋体" panose="02010600030101010101" pitchFamily="2" charset="-122"/>
                </a:rPr>
                <a:t>xpoint</a:t>
              </a:r>
              <a:r>
                <a:rPr lang="zh-CN" altLang="zh-CN" sz="2000">
                  <a:solidFill>
                    <a:schemeClr val="tx1"/>
                  </a:solidFill>
                  <a:ea typeface="宋体" panose="02010600030101010101" pitchFamily="2" charset="-122"/>
                </a:rPr>
                <a:t>函数</a:t>
              </a:r>
              <a:endParaRPr lang="zh-CN" altLang="en-US" sz="2000">
                <a:solidFill>
                  <a:schemeClr val="tx1"/>
                </a:solidFill>
                <a:ea typeface="宋体" panose="02010600030101010101" pitchFamily="2" charset="-122"/>
              </a:endParaRPr>
            </a:p>
          </p:txBody>
        </p:sp>
        <p:sp>
          <p:nvSpPr>
            <p:cNvPr id="279568" name="Text Box 48"/>
            <p:cNvSpPr txBox="1">
              <a:spLocks noChangeArrowheads="1"/>
            </p:cNvSpPr>
            <p:nvPr/>
          </p:nvSpPr>
          <p:spPr bwMode="auto">
            <a:xfrm>
              <a:off x="2370" y="3500"/>
              <a:ext cx="11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zh-CN" sz="2000">
                  <a:solidFill>
                    <a:schemeClr val="tx1"/>
                  </a:solidFill>
                  <a:ea typeface="宋体" panose="02010600030101010101" pitchFamily="2" charset="-122"/>
                </a:rPr>
                <a:t>调用函数</a:t>
              </a:r>
              <a:r>
                <a:rPr lang="en-US" altLang="zh-CN" sz="2000">
                  <a:solidFill>
                    <a:schemeClr val="tx1"/>
                  </a:solidFill>
                  <a:ea typeface="宋体" panose="02010600030101010101" pitchFamily="2" charset="-122"/>
                </a:rPr>
                <a:t>xpoint</a:t>
              </a:r>
            </a:p>
          </p:txBody>
        </p:sp>
        <p:sp>
          <p:nvSpPr>
            <p:cNvPr id="279569" name="Line 49"/>
            <p:cNvSpPr>
              <a:spLocks noChangeShapeType="1"/>
            </p:cNvSpPr>
            <p:nvPr/>
          </p:nvSpPr>
          <p:spPr bwMode="auto">
            <a:xfrm>
              <a:off x="1630" y="3306"/>
              <a:ext cx="0" cy="2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70" name="Line 50"/>
            <p:cNvSpPr>
              <a:spLocks noChangeShapeType="1"/>
            </p:cNvSpPr>
            <p:nvPr/>
          </p:nvSpPr>
          <p:spPr bwMode="auto">
            <a:xfrm>
              <a:off x="1630" y="3708"/>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71" name="Line 51"/>
            <p:cNvSpPr>
              <a:spLocks noChangeShapeType="1"/>
            </p:cNvSpPr>
            <p:nvPr/>
          </p:nvSpPr>
          <p:spPr bwMode="auto">
            <a:xfrm flipV="1">
              <a:off x="2161" y="3269"/>
              <a:ext cx="653" cy="2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72" name="Line 52"/>
            <p:cNvSpPr>
              <a:spLocks noChangeShapeType="1"/>
            </p:cNvSpPr>
            <p:nvPr/>
          </p:nvSpPr>
          <p:spPr bwMode="auto">
            <a:xfrm>
              <a:off x="2885" y="3302"/>
              <a:ext cx="0" cy="2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73" name="Line 53"/>
            <p:cNvSpPr>
              <a:spLocks noChangeShapeType="1"/>
            </p:cNvSpPr>
            <p:nvPr/>
          </p:nvSpPr>
          <p:spPr bwMode="auto">
            <a:xfrm>
              <a:off x="2885" y="3741"/>
              <a:ext cx="0" cy="3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74" name="Line 54"/>
            <p:cNvSpPr>
              <a:spLocks noChangeShapeType="1"/>
            </p:cNvSpPr>
            <p:nvPr/>
          </p:nvSpPr>
          <p:spPr bwMode="auto">
            <a:xfrm flipH="1" flipV="1">
              <a:off x="2113" y="3619"/>
              <a:ext cx="724" cy="4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75" name="Line 55"/>
            <p:cNvSpPr>
              <a:spLocks noChangeShapeType="1"/>
            </p:cNvSpPr>
            <p:nvPr/>
          </p:nvSpPr>
          <p:spPr bwMode="auto">
            <a:xfrm flipV="1">
              <a:off x="4637" y="3301"/>
              <a:ext cx="657" cy="30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76" name="Line 56"/>
            <p:cNvSpPr>
              <a:spLocks noChangeShapeType="1"/>
            </p:cNvSpPr>
            <p:nvPr/>
          </p:nvSpPr>
          <p:spPr bwMode="auto">
            <a:xfrm>
              <a:off x="5347" y="3315"/>
              <a:ext cx="0" cy="6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77" name="Line 57"/>
            <p:cNvSpPr>
              <a:spLocks noChangeShapeType="1"/>
            </p:cNvSpPr>
            <p:nvPr/>
          </p:nvSpPr>
          <p:spPr bwMode="auto">
            <a:xfrm flipH="1" flipV="1">
              <a:off x="4606" y="3677"/>
              <a:ext cx="648" cy="2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78" name="Text Box 58"/>
            <p:cNvSpPr txBox="1">
              <a:spLocks noChangeArrowheads="1"/>
            </p:cNvSpPr>
            <p:nvPr/>
          </p:nvSpPr>
          <p:spPr bwMode="auto">
            <a:xfrm>
              <a:off x="3842" y="3513"/>
              <a:ext cx="8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zh-CN" sz="2000">
                  <a:solidFill>
                    <a:schemeClr val="tx1"/>
                  </a:solidFill>
                  <a:ea typeface="宋体" panose="02010600030101010101" pitchFamily="2" charset="-122"/>
                </a:rPr>
                <a:t>调用函数</a:t>
              </a:r>
              <a:r>
                <a:rPr lang="en-US" altLang="zh-CN" sz="2000">
                  <a:solidFill>
                    <a:schemeClr val="tx1"/>
                  </a:solidFill>
                  <a:ea typeface="宋体" panose="02010600030101010101" pitchFamily="2" charset="-122"/>
                </a:rPr>
                <a:t>f</a:t>
              </a:r>
            </a:p>
          </p:txBody>
        </p:sp>
        <p:sp>
          <p:nvSpPr>
            <p:cNvPr id="279579" name="Line 59"/>
            <p:cNvSpPr>
              <a:spLocks noChangeShapeType="1"/>
            </p:cNvSpPr>
            <p:nvPr/>
          </p:nvSpPr>
          <p:spPr bwMode="auto">
            <a:xfrm flipV="1">
              <a:off x="3575" y="3299"/>
              <a:ext cx="609" cy="2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80" name="Line 60"/>
            <p:cNvSpPr>
              <a:spLocks noChangeShapeType="1"/>
            </p:cNvSpPr>
            <p:nvPr/>
          </p:nvSpPr>
          <p:spPr bwMode="auto">
            <a:xfrm>
              <a:off x="4255" y="3295"/>
              <a:ext cx="0" cy="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81" name="Line 61"/>
            <p:cNvSpPr>
              <a:spLocks noChangeShapeType="1"/>
            </p:cNvSpPr>
            <p:nvPr/>
          </p:nvSpPr>
          <p:spPr bwMode="auto">
            <a:xfrm>
              <a:off x="4255" y="3709"/>
              <a:ext cx="0" cy="3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82" name="Line 62"/>
            <p:cNvSpPr>
              <a:spLocks noChangeShapeType="1"/>
            </p:cNvSpPr>
            <p:nvPr/>
          </p:nvSpPr>
          <p:spPr bwMode="auto">
            <a:xfrm flipH="1" flipV="1">
              <a:off x="3518" y="3657"/>
              <a:ext cx="671" cy="34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83" name="Text Box 63"/>
            <p:cNvSpPr txBox="1">
              <a:spLocks noChangeArrowheads="1"/>
            </p:cNvSpPr>
            <p:nvPr/>
          </p:nvSpPr>
          <p:spPr bwMode="auto">
            <a:xfrm>
              <a:off x="5111" y="3075"/>
              <a:ext cx="4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a:solidFill>
                    <a:schemeClr val="tx1"/>
                  </a:solidFill>
                  <a:ea typeface="宋体" panose="02010600030101010101" pitchFamily="2" charset="-122"/>
                </a:rPr>
                <a:t>f</a:t>
              </a:r>
              <a:r>
                <a:rPr lang="zh-CN" altLang="zh-CN" sz="2000">
                  <a:solidFill>
                    <a:schemeClr val="tx1"/>
                  </a:solidFill>
                  <a:ea typeface="宋体" panose="02010600030101010101" pitchFamily="2" charset="-122"/>
                </a:rPr>
                <a:t>函数</a:t>
              </a:r>
              <a:endParaRPr lang="zh-CN" altLang="en-US" sz="2000">
                <a:solidFill>
                  <a:schemeClr val="tx1"/>
                </a:solidFill>
                <a:ea typeface="宋体" panose="02010600030101010101" pitchFamily="2" charset="-122"/>
              </a:endParaRPr>
            </a:p>
          </p:txBody>
        </p:sp>
      </p:grpSp>
      <p:sp>
        <p:nvSpPr>
          <p:cNvPr id="58"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29035198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606246"/>
                                        </p:tgtEl>
                                        <p:attrNameLst>
                                          <p:attrName>style.visibility</p:attrName>
                                        </p:attrNameLst>
                                      </p:cBhvr>
                                      <p:to>
                                        <p:strVal val="visible"/>
                                      </p:to>
                                    </p:set>
                                    <p:animEffect transition="in" filter="box(out)">
                                      <p:cBhvr>
                                        <p:cTn id="7" dur="500"/>
                                        <p:tgtEl>
                                          <p:spTgt spid="6062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606249"/>
                                        </p:tgtEl>
                                        <p:attrNameLst>
                                          <p:attrName>style.visibility</p:attrName>
                                        </p:attrNameLst>
                                      </p:cBhvr>
                                      <p:to>
                                        <p:strVal val="visible"/>
                                      </p:to>
                                    </p:set>
                                    <p:anim calcmode="lin" valueType="num">
                                      <p:cBhvr additive="base">
                                        <p:cTn id="12" dur="500" fill="hold"/>
                                        <p:tgtEl>
                                          <p:spTgt spid="606249"/>
                                        </p:tgtEl>
                                        <p:attrNameLst>
                                          <p:attrName>ppt_x</p:attrName>
                                        </p:attrNameLst>
                                      </p:cBhvr>
                                      <p:tavLst>
                                        <p:tav tm="0">
                                          <p:val>
                                            <p:strVal val="0-#ppt_w/2"/>
                                          </p:val>
                                        </p:tav>
                                        <p:tav tm="100000">
                                          <p:val>
                                            <p:strVal val="#ppt_x"/>
                                          </p:val>
                                        </p:tav>
                                      </p:tavLst>
                                    </p:anim>
                                    <p:anim calcmode="lin" valueType="num">
                                      <p:cBhvr additive="base">
                                        <p:cTn id="13" dur="500" fill="hold"/>
                                        <p:tgtEl>
                                          <p:spTgt spid="60624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606249"/>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606272"/>
                                        </p:tgtEl>
                                        <p:attrNameLst>
                                          <p:attrName>style.visibility</p:attrName>
                                        </p:attrNameLst>
                                      </p:cBhvr>
                                      <p:to>
                                        <p:strVal val="visible"/>
                                      </p:to>
                                    </p:set>
                                    <p:animEffect transition="in" filter="box(out)">
                                      <p:cBhvr>
                                        <p:cTn id="18" dur="500"/>
                                        <p:tgtEl>
                                          <p:spTgt spid="606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83" name="Rectangle 8"/>
          <p:cNvSpPr>
            <a:spLocks noChangeArrowheads="1"/>
          </p:cNvSpPr>
          <p:nvPr/>
        </p:nvSpPr>
        <p:spPr bwMode="auto">
          <a:xfrm>
            <a:off x="96838" y="466725"/>
            <a:ext cx="4924425" cy="3744913"/>
          </a:xfrm>
          <a:prstGeom prst="rect">
            <a:avLst/>
          </a:prstGeom>
          <a:solidFill>
            <a:schemeClr val="accent2">
              <a:lumMod val="20000"/>
              <a:lumOff val="80000"/>
            </a:schemeClr>
          </a:solidFill>
          <a:ln w="38100">
            <a:solidFill>
              <a:srgbClr val="0000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nSpc>
                <a:spcPct val="90000"/>
              </a:lnSpc>
              <a:spcBef>
                <a:spcPct val="0"/>
              </a:spcBef>
            </a:pPr>
            <a:r>
              <a:rPr lang="en-US" altLang="zh-CN" sz="2400" dirty="0">
                <a:solidFill>
                  <a:schemeClr val="tx1"/>
                </a:solidFill>
              </a:rPr>
              <a:t>#include &lt;</a:t>
            </a:r>
            <a:r>
              <a:rPr lang="en-US" altLang="zh-CN" sz="2400" dirty="0" err="1">
                <a:solidFill>
                  <a:schemeClr val="tx1"/>
                </a:solidFill>
              </a:rPr>
              <a:t>stdio.h</a:t>
            </a:r>
            <a:r>
              <a:rPr lang="en-US" altLang="zh-CN" sz="2400" dirty="0">
                <a:solidFill>
                  <a:schemeClr val="tx1"/>
                </a:solidFill>
              </a:rPr>
              <a:t>&gt;</a:t>
            </a:r>
            <a:endParaRPr kumimoji="0" lang="en-US" altLang="zh-CN" sz="2400" dirty="0">
              <a:solidFill>
                <a:schemeClr val="tx1"/>
              </a:solidFill>
            </a:endParaRPr>
          </a:p>
          <a:p>
            <a:pPr>
              <a:lnSpc>
                <a:spcPct val="90000"/>
              </a:lnSpc>
              <a:spcBef>
                <a:spcPct val="0"/>
              </a:spcBef>
            </a:pPr>
            <a:r>
              <a:rPr kumimoji="0" lang="en-US" altLang="zh-CN" sz="2400" dirty="0">
                <a:solidFill>
                  <a:schemeClr val="tx1"/>
                </a:solidFill>
              </a:rPr>
              <a:t>#include  &lt;</a:t>
            </a:r>
            <a:r>
              <a:rPr kumimoji="0" lang="en-US" altLang="zh-CN" sz="2400" dirty="0" err="1">
                <a:solidFill>
                  <a:schemeClr val="tx1"/>
                </a:solidFill>
              </a:rPr>
              <a:t>math.h</a:t>
            </a:r>
            <a:r>
              <a:rPr kumimoji="0" lang="en-US" altLang="zh-CN" sz="2400" dirty="0">
                <a:solidFill>
                  <a:schemeClr val="tx1"/>
                </a:solidFill>
              </a:rPr>
              <a:t>&gt;</a:t>
            </a:r>
          </a:p>
          <a:p>
            <a:pPr>
              <a:lnSpc>
                <a:spcPct val="90000"/>
              </a:lnSpc>
              <a:spcBef>
                <a:spcPct val="0"/>
              </a:spcBef>
            </a:pPr>
            <a:r>
              <a:rPr kumimoji="0" lang="en-US" altLang="zh-CN" sz="2400" dirty="0">
                <a:solidFill>
                  <a:schemeClr val="tx1"/>
                </a:solidFill>
              </a:rPr>
              <a:t>float  f(float x) </a:t>
            </a:r>
          </a:p>
          <a:p>
            <a:pPr>
              <a:lnSpc>
                <a:spcPct val="90000"/>
              </a:lnSpc>
              <a:spcBef>
                <a:spcPct val="0"/>
              </a:spcBef>
            </a:pPr>
            <a:r>
              <a:rPr kumimoji="0" lang="en-US" altLang="zh-CN" sz="2400" dirty="0">
                <a:solidFill>
                  <a:schemeClr val="tx1"/>
                </a:solidFill>
              </a:rPr>
              <a:t>{ float  y;</a:t>
            </a:r>
          </a:p>
          <a:p>
            <a:pPr>
              <a:lnSpc>
                <a:spcPct val="90000"/>
              </a:lnSpc>
              <a:spcBef>
                <a:spcPct val="0"/>
              </a:spcBef>
            </a:pPr>
            <a:r>
              <a:rPr kumimoji="0" lang="en-US" altLang="zh-CN" sz="2400" dirty="0">
                <a:solidFill>
                  <a:schemeClr val="tx1"/>
                </a:solidFill>
              </a:rPr>
              <a:t>   y=((x-5.0)*x+16.0)*x-80.0; </a:t>
            </a:r>
          </a:p>
          <a:p>
            <a:pPr>
              <a:lnSpc>
                <a:spcPct val="90000"/>
              </a:lnSpc>
              <a:spcBef>
                <a:spcPct val="0"/>
              </a:spcBef>
            </a:pPr>
            <a:r>
              <a:rPr kumimoji="0" lang="en-US" altLang="zh-CN" sz="2400" dirty="0">
                <a:solidFill>
                  <a:schemeClr val="tx1"/>
                </a:solidFill>
              </a:rPr>
              <a:t>   return(y);</a:t>
            </a:r>
          </a:p>
          <a:p>
            <a:pPr>
              <a:lnSpc>
                <a:spcPct val="90000"/>
              </a:lnSpc>
              <a:spcBef>
                <a:spcPct val="0"/>
              </a:spcBef>
            </a:pPr>
            <a:r>
              <a:rPr kumimoji="0" lang="en-US" altLang="zh-CN" sz="2400" dirty="0">
                <a:solidFill>
                  <a:schemeClr val="tx1"/>
                </a:solidFill>
              </a:rPr>
              <a:t>} </a:t>
            </a:r>
          </a:p>
          <a:p>
            <a:pPr>
              <a:lnSpc>
                <a:spcPct val="90000"/>
              </a:lnSpc>
              <a:spcBef>
                <a:spcPct val="0"/>
              </a:spcBef>
            </a:pPr>
            <a:r>
              <a:rPr kumimoji="0" lang="en-US" altLang="zh-CN" sz="2400" dirty="0">
                <a:solidFill>
                  <a:schemeClr val="tx1"/>
                </a:solidFill>
              </a:rPr>
              <a:t>float  </a:t>
            </a:r>
            <a:r>
              <a:rPr kumimoji="0" lang="en-US" altLang="zh-CN" sz="2400" dirty="0" err="1">
                <a:solidFill>
                  <a:schemeClr val="tx1"/>
                </a:solidFill>
              </a:rPr>
              <a:t>xpoint</a:t>
            </a:r>
            <a:r>
              <a:rPr kumimoji="0" lang="en-US" altLang="zh-CN" sz="2400" dirty="0">
                <a:solidFill>
                  <a:schemeClr val="tx1"/>
                </a:solidFill>
              </a:rPr>
              <a:t>(float x1, float x2) </a:t>
            </a:r>
          </a:p>
          <a:p>
            <a:pPr>
              <a:lnSpc>
                <a:spcPct val="90000"/>
              </a:lnSpc>
              <a:spcBef>
                <a:spcPct val="0"/>
              </a:spcBef>
            </a:pPr>
            <a:r>
              <a:rPr kumimoji="0" lang="en-US" altLang="zh-CN" sz="2400" dirty="0">
                <a:solidFill>
                  <a:schemeClr val="tx1"/>
                </a:solidFill>
              </a:rPr>
              <a:t>{ float  y; </a:t>
            </a:r>
          </a:p>
          <a:p>
            <a:pPr>
              <a:lnSpc>
                <a:spcPct val="90000"/>
              </a:lnSpc>
              <a:spcBef>
                <a:spcPct val="0"/>
              </a:spcBef>
            </a:pPr>
            <a:r>
              <a:rPr kumimoji="0" lang="en-US" altLang="zh-CN" sz="2400" dirty="0">
                <a:solidFill>
                  <a:schemeClr val="tx1"/>
                </a:solidFill>
              </a:rPr>
              <a:t>   y=(x1*f(x2)-x2*f(x1))/(f(x2)-f(x1));</a:t>
            </a:r>
          </a:p>
          <a:p>
            <a:pPr>
              <a:lnSpc>
                <a:spcPct val="90000"/>
              </a:lnSpc>
              <a:spcBef>
                <a:spcPct val="0"/>
              </a:spcBef>
            </a:pPr>
            <a:r>
              <a:rPr kumimoji="0" lang="en-US" altLang="zh-CN" sz="2400" dirty="0">
                <a:solidFill>
                  <a:schemeClr val="tx1"/>
                </a:solidFill>
              </a:rPr>
              <a:t>   return(y);}</a:t>
            </a:r>
          </a:p>
        </p:txBody>
      </p:sp>
      <p:sp>
        <p:nvSpPr>
          <p:cNvPr id="608265" name="Rectangle 9"/>
          <p:cNvSpPr>
            <a:spLocks noChangeArrowheads="1"/>
          </p:cNvSpPr>
          <p:nvPr/>
        </p:nvSpPr>
        <p:spPr bwMode="auto">
          <a:xfrm>
            <a:off x="5157788" y="466725"/>
            <a:ext cx="3881437" cy="3744913"/>
          </a:xfrm>
          <a:prstGeom prst="rect">
            <a:avLst/>
          </a:prstGeom>
          <a:solidFill>
            <a:schemeClr val="accent2">
              <a:lumMod val="20000"/>
              <a:lumOff val="80000"/>
            </a:schemeClr>
          </a:solidFill>
          <a:ln w="38100">
            <a:solidFill>
              <a:srgbClr val="0000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nSpc>
                <a:spcPct val="90000"/>
              </a:lnSpc>
              <a:spcBef>
                <a:spcPct val="0"/>
              </a:spcBef>
            </a:pPr>
            <a:r>
              <a:rPr kumimoji="0" lang="en-US" altLang="zh-CN" sz="2400" dirty="0">
                <a:solidFill>
                  <a:schemeClr val="tx1"/>
                </a:solidFill>
              </a:rPr>
              <a:t>float  root(float x1,float x2) </a:t>
            </a:r>
          </a:p>
          <a:p>
            <a:pPr>
              <a:lnSpc>
                <a:spcPct val="90000"/>
              </a:lnSpc>
              <a:spcBef>
                <a:spcPct val="0"/>
              </a:spcBef>
            </a:pPr>
            <a:r>
              <a:rPr kumimoji="0" lang="en-US" altLang="zh-CN" sz="2400" dirty="0">
                <a:solidFill>
                  <a:schemeClr val="tx1"/>
                </a:solidFill>
              </a:rPr>
              <a:t>{ float  x, y, y1;</a:t>
            </a:r>
          </a:p>
          <a:p>
            <a:pPr>
              <a:lnSpc>
                <a:spcPct val="90000"/>
              </a:lnSpc>
              <a:spcBef>
                <a:spcPct val="0"/>
              </a:spcBef>
            </a:pPr>
            <a:r>
              <a:rPr kumimoji="0" lang="en-US" altLang="zh-CN" sz="2400" dirty="0">
                <a:solidFill>
                  <a:schemeClr val="tx1"/>
                </a:solidFill>
              </a:rPr>
              <a:t>   y1=f(x1); </a:t>
            </a:r>
          </a:p>
          <a:p>
            <a:pPr>
              <a:lnSpc>
                <a:spcPct val="90000"/>
              </a:lnSpc>
              <a:spcBef>
                <a:spcPct val="0"/>
              </a:spcBef>
            </a:pPr>
            <a:r>
              <a:rPr kumimoji="0" lang="en-US" altLang="zh-CN" sz="2400" dirty="0">
                <a:solidFill>
                  <a:schemeClr val="tx1"/>
                </a:solidFill>
              </a:rPr>
              <a:t>   do</a:t>
            </a:r>
          </a:p>
          <a:p>
            <a:pPr>
              <a:lnSpc>
                <a:spcPct val="90000"/>
              </a:lnSpc>
              <a:spcBef>
                <a:spcPct val="0"/>
              </a:spcBef>
            </a:pPr>
            <a:r>
              <a:rPr kumimoji="0" lang="en-US" altLang="zh-CN" sz="2400" dirty="0">
                <a:solidFill>
                  <a:schemeClr val="tx1"/>
                </a:solidFill>
              </a:rPr>
              <a:t>   { x=</a:t>
            </a:r>
            <a:r>
              <a:rPr kumimoji="0" lang="en-US" altLang="zh-CN" sz="2400" dirty="0" err="1">
                <a:solidFill>
                  <a:schemeClr val="tx1"/>
                </a:solidFill>
              </a:rPr>
              <a:t>xpoint</a:t>
            </a:r>
            <a:r>
              <a:rPr kumimoji="0" lang="en-US" altLang="zh-CN" sz="2400" dirty="0">
                <a:solidFill>
                  <a:schemeClr val="tx1"/>
                </a:solidFill>
              </a:rPr>
              <a:t>(x1, x2);y=f(x); </a:t>
            </a:r>
          </a:p>
          <a:p>
            <a:pPr>
              <a:lnSpc>
                <a:spcPct val="90000"/>
              </a:lnSpc>
              <a:spcBef>
                <a:spcPct val="0"/>
              </a:spcBef>
            </a:pPr>
            <a:r>
              <a:rPr kumimoji="0" lang="en-US" altLang="zh-CN" sz="2400" dirty="0">
                <a:solidFill>
                  <a:schemeClr val="tx1"/>
                </a:solidFill>
              </a:rPr>
              <a:t>      if(y*y1 &gt; 0)</a:t>
            </a:r>
          </a:p>
          <a:p>
            <a:pPr>
              <a:lnSpc>
                <a:spcPct val="90000"/>
              </a:lnSpc>
              <a:spcBef>
                <a:spcPct val="0"/>
              </a:spcBef>
            </a:pPr>
            <a:r>
              <a:rPr kumimoji="0" lang="en-US" altLang="zh-CN" sz="2400" dirty="0">
                <a:solidFill>
                  <a:schemeClr val="tx1"/>
                </a:solidFill>
              </a:rPr>
              <a:t>        { y1=y;x1=x;} </a:t>
            </a:r>
          </a:p>
          <a:p>
            <a:pPr>
              <a:lnSpc>
                <a:spcPct val="90000"/>
              </a:lnSpc>
              <a:spcBef>
                <a:spcPct val="0"/>
              </a:spcBef>
            </a:pPr>
            <a:r>
              <a:rPr kumimoji="0" lang="en-US" altLang="zh-CN" sz="2400" dirty="0">
                <a:solidFill>
                  <a:schemeClr val="tx1"/>
                </a:solidFill>
              </a:rPr>
              <a:t>      else  x2=x; </a:t>
            </a:r>
          </a:p>
          <a:p>
            <a:pPr>
              <a:lnSpc>
                <a:spcPct val="90000"/>
              </a:lnSpc>
              <a:spcBef>
                <a:spcPct val="0"/>
              </a:spcBef>
            </a:pPr>
            <a:r>
              <a:rPr kumimoji="0" lang="en-US" altLang="zh-CN" sz="2400" dirty="0">
                <a:solidFill>
                  <a:schemeClr val="tx1"/>
                </a:solidFill>
              </a:rPr>
              <a:t>    }while(</a:t>
            </a:r>
            <a:r>
              <a:rPr kumimoji="0" lang="en-US" altLang="zh-CN" sz="2400" dirty="0" err="1">
                <a:solidFill>
                  <a:schemeClr val="tx1"/>
                </a:solidFill>
              </a:rPr>
              <a:t>fabs</a:t>
            </a:r>
            <a:r>
              <a:rPr kumimoji="0" lang="en-US" altLang="zh-CN" sz="2400" dirty="0">
                <a:solidFill>
                  <a:schemeClr val="tx1"/>
                </a:solidFill>
              </a:rPr>
              <a:t>(y) &gt;=0.0001); </a:t>
            </a:r>
          </a:p>
          <a:p>
            <a:pPr>
              <a:lnSpc>
                <a:spcPct val="90000"/>
              </a:lnSpc>
              <a:spcBef>
                <a:spcPct val="0"/>
              </a:spcBef>
            </a:pPr>
            <a:r>
              <a:rPr kumimoji="0" lang="en-US" altLang="zh-CN" sz="2400" dirty="0">
                <a:solidFill>
                  <a:schemeClr val="tx1"/>
                </a:solidFill>
              </a:rPr>
              <a:t>   return(x);  </a:t>
            </a:r>
          </a:p>
          <a:p>
            <a:pPr>
              <a:lnSpc>
                <a:spcPct val="90000"/>
              </a:lnSpc>
              <a:spcBef>
                <a:spcPct val="0"/>
              </a:spcBef>
            </a:pPr>
            <a:r>
              <a:rPr kumimoji="0" lang="en-US" altLang="zh-CN" sz="2400" dirty="0">
                <a:solidFill>
                  <a:schemeClr val="tx1"/>
                </a:solidFill>
              </a:rPr>
              <a:t>}</a:t>
            </a:r>
          </a:p>
        </p:txBody>
      </p:sp>
      <p:sp>
        <p:nvSpPr>
          <p:cNvPr id="608266" name="Rectangle 10"/>
          <p:cNvSpPr>
            <a:spLocks noChangeArrowheads="1"/>
          </p:cNvSpPr>
          <p:nvPr/>
        </p:nvSpPr>
        <p:spPr bwMode="auto">
          <a:xfrm>
            <a:off x="71438" y="4318000"/>
            <a:ext cx="8447087" cy="2430463"/>
          </a:xfrm>
          <a:prstGeom prst="rect">
            <a:avLst/>
          </a:prstGeom>
          <a:solidFill>
            <a:schemeClr val="accent2">
              <a:lumMod val="20000"/>
              <a:lumOff val="80000"/>
            </a:schemeClr>
          </a:solidFill>
          <a:ln w="38100">
            <a:solidFill>
              <a:srgbClr val="0000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nSpc>
                <a:spcPct val="90000"/>
              </a:lnSpc>
              <a:spcBef>
                <a:spcPct val="0"/>
              </a:spcBef>
            </a:pPr>
            <a:r>
              <a:rPr kumimoji="0" lang="en-US" altLang="zh-CN" sz="2400" dirty="0">
                <a:solidFill>
                  <a:schemeClr val="tx1"/>
                </a:solidFill>
                <a:ea typeface="宋体" panose="02010600030101010101" pitchFamily="2" charset="-122"/>
              </a:rPr>
              <a:t>void main(  ) </a:t>
            </a:r>
            <a:endParaRPr kumimoji="0" lang="en-US" altLang="zh-CN" sz="2400" b="0" dirty="0">
              <a:solidFill>
                <a:schemeClr val="tx1"/>
              </a:solidFill>
              <a:ea typeface="宋体" panose="02010600030101010101" pitchFamily="2" charset="-122"/>
            </a:endParaRPr>
          </a:p>
          <a:p>
            <a:pPr>
              <a:lnSpc>
                <a:spcPct val="90000"/>
              </a:lnSpc>
              <a:spcBef>
                <a:spcPct val="0"/>
              </a:spcBef>
            </a:pPr>
            <a:r>
              <a:rPr kumimoji="0" lang="en-US" altLang="zh-CN" sz="2400" dirty="0">
                <a:solidFill>
                  <a:schemeClr val="tx1"/>
                </a:solidFill>
                <a:ea typeface="宋体" panose="02010600030101010101" pitchFamily="2" charset="-122"/>
              </a:rPr>
              <a:t>{ float  x1, x2, f1, f2, x; </a:t>
            </a:r>
            <a:endParaRPr kumimoji="0" lang="en-US" altLang="zh-CN" sz="2400" b="0" dirty="0">
              <a:solidFill>
                <a:schemeClr val="tx1"/>
              </a:solidFill>
              <a:ea typeface="宋体" panose="02010600030101010101" pitchFamily="2" charset="-122"/>
            </a:endParaRPr>
          </a:p>
          <a:p>
            <a:pPr>
              <a:lnSpc>
                <a:spcPct val="90000"/>
              </a:lnSpc>
              <a:spcBef>
                <a:spcPct val="0"/>
              </a:spcBef>
            </a:pPr>
            <a:r>
              <a:rPr kumimoji="0" lang="en-US" altLang="zh-CN" sz="2400" dirty="0">
                <a:solidFill>
                  <a:schemeClr val="tx1"/>
                </a:solidFill>
                <a:ea typeface="宋体" panose="02010600030101010101" pitchFamily="2" charset="-122"/>
              </a:rPr>
              <a:t>   do { </a:t>
            </a:r>
            <a:r>
              <a:rPr kumimoji="0" lang="en-US" altLang="zh-CN" sz="2400" dirty="0" err="1">
                <a:solidFill>
                  <a:schemeClr val="tx1"/>
                </a:solidFill>
                <a:ea typeface="宋体" panose="02010600030101010101" pitchFamily="2" charset="-122"/>
              </a:rPr>
              <a:t>printf</a:t>
            </a:r>
            <a:r>
              <a:rPr kumimoji="0" lang="en-US" altLang="zh-CN" sz="2400" dirty="0">
                <a:solidFill>
                  <a:schemeClr val="tx1"/>
                </a:solidFill>
                <a:ea typeface="宋体" panose="02010600030101010101" pitchFamily="2" charset="-122"/>
              </a:rPr>
              <a:t>(“input  x1, x2:\ n”); </a:t>
            </a:r>
            <a:endParaRPr kumimoji="0" lang="en-US" altLang="zh-CN" sz="2400" b="0" dirty="0">
              <a:solidFill>
                <a:schemeClr val="tx1"/>
              </a:solidFill>
              <a:ea typeface="宋体" panose="02010600030101010101" pitchFamily="2" charset="-122"/>
            </a:endParaRPr>
          </a:p>
          <a:p>
            <a:pPr>
              <a:lnSpc>
                <a:spcPct val="90000"/>
              </a:lnSpc>
              <a:spcBef>
                <a:spcPct val="0"/>
              </a:spcBef>
            </a:pPr>
            <a:r>
              <a:rPr kumimoji="0" lang="en-US" altLang="zh-CN" sz="2400" dirty="0">
                <a:solidFill>
                  <a:schemeClr val="tx1"/>
                </a:solidFill>
                <a:ea typeface="宋体" panose="02010600030101010101" pitchFamily="2" charset="-122"/>
              </a:rPr>
              <a:t>           </a:t>
            </a:r>
            <a:r>
              <a:rPr kumimoji="0" lang="en-US" altLang="zh-CN" sz="2400" dirty="0" err="1">
                <a:solidFill>
                  <a:schemeClr val="tx1"/>
                </a:solidFill>
                <a:ea typeface="宋体" panose="02010600030101010101" pitchFamily="2" charset="-122"/>
              </a:rPr>
              <a:t>scanf</a:t>
            </a:r>
            <a:r>
              <a:rPr kumimoji="0" lang="en-US" altLang="zh-CN" sz="2400" dirty="0">
                <a:solidFill>
                  <a:schemeClr val="tx1"/>
                </a:solidFill>
                <a:ea typeface="宋体" panose="02010600030101010101" pitchFamily="2" charset="-122"/>
              </a:rPr>
              <a:t>(“%f%f”,&amp;x1,&amp;x2);  f1=f(x1); f2=f(x2); </a:t>
            </a:r>
            <a:endParaRPr kumimoji="0" lang="en-US" altLang="zh-CN" sz="2400" b="0" dirty="0">
              <a:solidFill>
                <a:schemeClr val="tx1"/>
              </a:solidFill>
              <a:ea typeface="宋体" panose="02010600030101010101" pitchFamily="2" charset="-122"/>
            </a:endParaRPr>
          </a:p>
          <a:p>
            <a:pPr>
              <a:lnSpc>
                <a:spcPct val="90000"/>
              </a:lnSpc>
              <a:spcBef>
                <a:spcPct val="0"/>
              </a:spcBef>
            </a:pPr>
            <a:r>
              <a:rPr kumimoji="0" lang="en-US" altLang="zh-CN" sz="2400" dirty="0">
                <a:solidFill>
                  <a:schemeClr val="tx1"/>
                </a:solidFill>
                <a:ea typeface="宋体" panose="02010600030101010101" pitchFamily="2" charset="-122"/>
              </a:rPr>
              <a:t>         }while(f1*f2 &gt;=0); </a:t>
            </a:r>
            <a:endParaRPr kumimoji="0" lang="en-US" altLang="zh-CN" sz="2400" b="0" dirty="0">
              <a:solidFill>
                <a:schemeClr val="tx1"/>
              </a:solidFill>
              <a:ea typeface="宋体" panose="02010600030101010101" pitchFamily="2" charset="-122"/>
            </a:endParaRPr>
          </a:p>
          <a:p>
            <a:pPr>
              <a:lnSpc>
                <a:spcPct val="90000"/>
              </a:lnSpc>
              <a:spcBef>
                <a:spcPct val="0"/>
              </a:spcBef>
            </a:pPr>
            <a:r>
              <a:rPr kumimoji="0" lang="en-US" altLang="zh-CN" sz="2400" dirty="0">
                <a:solidFill>
                  <a:schemeClr val="tx1"/>
                </a:solidFill>
                <a:ea typeface="宋体" panose="02010600030101010101" pitchFamily="2" charset="-122"/>
              </a:rPr>
              <a:t>    x=root(x1, x2);  </a:t>
            </a:r>
            <a:r>
              <a:rPr kumimoji="0" lang="en-US" altLang="zh-CN" sz="2400" dirty="0" err="1">
                <a:solidFill>
                  <a:schemeClr val="tx1"/>
                </a:solidFill>
                <a:ea typeface="宋体" panose="02010600030101010101" pitchFamily="2" charset="-122"/>
              </a:rPr>
              <a:t>printf</a:t>
            </a:r>
            <a:r>
              <a:rPr kumimoji="0" lang="en-US" altLang="zh-CN" sz="2400" dirty="0">
                <a:solidFill>
                  <a:schemeClr val="tx1"/>
                </a:solidFill>
                <a:ea typeface="宋体" panose="02010600030101010101" pitchFamily="2" charset="-122"/>
              </a:rPr>
              <a:t>(“A  root  of  equation  is  %8.4f\ </a:t>
            </a:r>
            <a:r>
              <a:rPr kumimoji="0" lang="en-US" altLang="zh-CN" sz="2400" dirty="0" err="1">
                <a:solidFill>
                  <a:schemeClr val="tx1"/>
                </a:solidFill>
                <a:ea typeface="宋体" panose="02010600030101010101" pitchFamily="2" charset="-122"/>
              </a:rPr>
              <a:t>n”,x</a:t>
            </a:r>
            <a:r>
              <a:rPr kumimoji="0" lang="en-US" altLang="zh-CN" sz="2400" dirty="0">
                <a:solidFill>
                  <a:schemeClr val="tx1"/>
                </a:solidFill>
                <a:ea typeface="宋体" panose="02010600030101010101" pitchFamily="2" charset="-122"/>
              </a:rPr>
              <a:t>);</a:t>
            </a:r>
          </a:p>
          <a:p>
            <a:pPr>
              <a:lnSpc>
                <a:spcPct val="90000"/>
              </a:lnSpc>
              <a:spcBef>
                <a:spcPct val="0"/>
              </a:spcBef>
            </a:pPr>
            <a:r>
              <a:rPr kumimoji="0" lang="en-US" altLang="zh-CN" sz="2400" dirty="0">
                <a:solidFill>
                  <a:schemeClr val="tx1"/>
                </a:solidFill>
                <a:ea typeface="宋体" panose="02010600030101010101" pitchFamily="2" charset="-122"/>
              </a:rPr>
              <a:t>}</a:t>
            </a:r>
          </a:p>
        </p:txBody>
      </p:sp>
      <p:sp>
        <p:nvSpPr>
          <p:cNvPr id="608267" name="Text Box 11"/>
          <p:cNvSpPr txBox="1">
            <a:spLocks noChangeArrowheads="1"/>
          </p:cNvSpPr>
          <p:nvPr/>
        </p:nvSpPr>
        <p:spPr bwMode="auto">
          <a:xfrm>
            <a:off x="5734050" y="3860800"/>
            <a:ext cx="3197225" cy="1349375"/>
          </a:xfrm>
          <a:prstGeom prst="rect">
            <a:avLst/>
          </a:prstGeom>
          <a:solidFill>
            <a:srgbClr val="C0C0C0"/>
          </a:solidFill>
          <a:ln w="38100">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000">
                <a:solidFill>
                  <a:schemeClr val="tx1"/>
                </a:solidFill>
                <a:ea typeface="宋体" panose="02010600030101010101" pitchFamily="2" charset="-122"/>
              </a:rPr>
              <a:t>运行情况：</a:t>
            </a:r>
          </a:p>
          <a:p>
            <a:pPr eaLnBrk="1" hangingPunct="1">
              <a:spcBef>
                <a:spcPct val="0"/>
              </a:spcBef>
            </a:pPr>
            <a:r>
              <a:rPr lang="en-US" altLang="zh-CN" sz="2000">
                <a:solidFill>
                  <a:schemeClr val="tx1"/>
                </a:solidFill>
                <a:ea typeface="宋体" panose="02010600030101010101" pitchFamily="2" charset="-122"/>
              </a:rPr>
              <a:t>Input x1,x2:</a:t>
            </a:r>
          </a:p>
          <a:p>
            <a:pPr eaLnBrk="1" hangingPunct="1">
              <a:spcBef>
                <a:spcPct val="0"/>
              </a:spcBef>
            </a:pPr>
            <a:r>
              <a:rPr lang="en-US" altLang="zh-CN" sz="2000">
                <a:solidFill>
                  <a:schemeClr val="tx1"/>
                </a:solidFill>
                <a:ea typeface="宋体" panose="02010600030101010101" pitchFamily="2" charset="-122"/>
              </a:rPr>
              <a:t>2,6</a:t>
            </a:r>
            <a:r>
              <a:rPr lang="en-US" altLang="zh-CN" sz="2000">
                <a:solidFill>
                  <a:schemeClr val="tx1"/>
                </a:solidFill>
                <a:ea typeface="宋体" panose="02010600030101010101" pitchFamily="2" charset="-122"/>
                <a:sym typeface="Symbol" panose="05050102010706020507" pitchFamily="18" charset="2"/>
              </a:rPr>
              <a:t></a:t>
            </a:r>
          </a:p>
          <a:p>
            <a:pPr eaLnBrk="1" hangingPunct="1">
              <a:spcBef>
                <a:spcPct val="0"/>
              </a:spcBef>
            </a:pPr>
            <a:r>
              <a:rPr lang="en-US" altLang="zh-CN" sz="2000">
                <a:solidFill>
                  <a:schemeClr val="tx1"/>
                </a:solidFill>
                <a:ea typeface="宋体" panose="02010600030101010101" pitchFamily="2" charset="-122"/>
                <a:sym typeface="Symbol" panose="05050102010706020507" pitchFamily="18" charset="2"/>
              </a:rPr>
              <a:t>A root of equation is 5.0000</a:t>
            </a:r>
            <a:endParaRPr lang="en-US" altLang="zh-CN" sz="2000">
              <a:solidFill>
                <a:schemeClr val="tx1"/>
              </a:solidFill>
              <a:ea typeface="宋体" panose="02010600030101010101" pitchFamily="2" charset="-122"/>
            </a:endParaRPr>
          </a:p>
        </p:txBody>
      </p:sp>
      <p:sp>
        <p:nvSpPr>
          <p:cNvPr id="11"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1980651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08265"/>
                                        </p:tgtEl>
                                        <p:attrNameLst>
                                          <p:attrName>style.visibility</p:attrName>
                                        </p:attrNameLst>
                                      </p:cBhvr>
                                      <p:to>
                                        <p:strVal val="visible"/>
                                      </p:to>
                                    </p:set>
                                    <p:animEffect transition="in" filter="box(out)">
                                      <p:cBhvr>
                                        <p:cTn id="7" dur="500"/>
                                        <p:tgtEl>
                                          <p:spTgt spid="6082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08266"/>
                                        </p:tgtEl>
                                        <p:attrNameLst>
                                          <p:attrName>style.visibility</p:attrName>
                                        </p:attrNameLst>
                                      </p:cBhvr>
                                      <p:to>
                                        <p:strVal val="visible"/>
                                      </p:to>
                                    </p:set>
                                    <p:animEffect transition="in" filter="box(out)">
                                      <p:cBhvr>
                                        <p:cTn id="12" dur="500"/>
                                        <p:tgtEl>
                                          <p:spTgt spid="6082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08267"/>
                                        </p:tgtEl>
                                        <p:attrNameLst>
                                          <p:attrName>style.visibility</p:attrName>
                                        </p:attrNameLst>
                                      </p:cBhvr>
                                      <p:to>
                                        <p:strVal val="visible"/>
                                      </p:to>
                                    </p:set>
                                    <p:animEffect transition="in" filter="dissolve">
                                      <p:cBhvr>
                                        <p:cTn id="17" dur="500"/>
                                        <p:tgtEl>
                                          <p:spTgt spid="608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65" grpId="0" animBg="1" autoUpdateAnimBg="0"/>
      <p:bldP spid="608266" grpId="0" animBg="1" autoUpdateAnimBg="0"/>
      <p:bldP spid="608267"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4" name="Rectangle 4"/>
          <p:cNvSpPr>
            <a:spLocks noChangeArrowheads="1"/>
          </p:cNvSpPr>
          <p:nvPr/>
        </p:nvSpPr>
        <p:spPr bwMode="auto">
          <a:xfrm>
            <a:off x="389451" y="517025"/>
            <a:ext cx="7759700" cy="782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0" indent="0" eaLnBrk="1" hangingPunct="1">
              <a:spcBef>
                <a:spcPct val="20000"/>
              </a:spcBef>
              <a:buClr>
                <a:schemeClr val="accent1"/>
              </a:buClr>
            </a:pPr>
            <a:r>
              <a:rPr lang="en-US" altLang="zh-CN" sz="3200" dirty="0">
                <a:solidFill>
                  <a:srgbClr val="0000CC"/>
                </a:solidFill>
                <a:latin typeface="+mn-ea"/>
                <a:ea typeface="+mn-ea"/>
              </a:rPr>
              <a:t>7.1 </a:t>
            </a:r>
            <a:r>
              <a:rPr lang="zh-CN" altLang="en-US" sz="3200" dirty="0">
                <a:solidFill>
                  <a:srgbClr val="0000CC"/>
                </a:solidFill>
                <a:latin typeface="+mn-ea"/>
                <a:ea typeface="+mn-ea"/>
              </a:rPr>
              <a:t>为什么要用函数</a:t>
            </a:r>
            <a:endParaRPr lang="en-US" altLang="zh-CN" sz="3200" dirty="0">
              <a:solidFill>
                <a:srgbClr val="0000CC"/>
              </a:solidFill>
              <a:latin typeface="+mn-ea"/>
              <a:ea typeface="+mn-ea"/>
            </a:endParaRPr>
          </a:p>
          <a:p>
            <a:pPr marL="0" indent="0" eaLnBrk="1" hangingPunct="1">
              <a:spcBef>
                <a:spcPct val="20000"/>
              </a:spcBef>
              <a:buClr>
                <a:schemeClr val="accent1"/>
              </a:buClr>
            </a:pPr>
            <a:endParaRPr lang="zh-CN" altLang="en-US" sz="2800" dirty="0">
              <a:solidFill>
                <a:schemeClr val="tx1"/>
              </a:solidFill>
              <a:latin typeface="+mn-ea"/>
              <a:ea typeface="+mn-ea"/>
            </a:endParaRPr>
          </a:p>
        </p:txBody>
      </p:sp>
      <p:sp>
        <p:nvSpPr>
          <p:cNvPr id="553993" name="Text Box 9"/>
          <p:cNvSpPr txBox="1">
            <a:spLocks noChangeArrowheads="1"/>
          </p:cNvSpPr>
          <p:nvPr/>
        </p:nvSpPr>
        <p:spPr bwMode="auto">
          <a:xfrm>
            <a:off x="577086" y="1207011"/>
            <a:ext cx="8136904" cy="1438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kumimoji="1" b="1">
                <a:solidFill>
                  <a:srgbClr val="993366"/>
                </a:solidFill>
                <a:latin typeface="Times New Roman" panose="02020603050405020304" pitchFamily="18" charset="0"/>
                <a:ea typeface="楷体_GB2312" pitchFamily="49" charset="-122"/>
              </a:defRPr>
            </a:lvl1pPr>
            <a:lvl2pPr marL="742950" indent="-285750" defTabSz="762000">
              <a:defRPr kumimoji="1" b="1">
                <a:solidFill>
                  <a:srgbClr val="993366"/>
                </a:solidFill>
                <a:latin typeface="Times New Roman" panose="02020603050405020304" pitchFamily="18" charset="0"/>
                <a:ea typeface="楷体_GB2312" pitchFamily="49" charset="-122"/>
              </a:defRPr>
            </a:lvl2pPr>
            <a:lvl3pPr marL="1143000" indent="-228600" defTabSz="762000">
              <a:defRPr kumimoji="1" b="1">
                <a:solidFill>
                  <a:srgbClr val="993366"/>
                </a:solidFill>
                <a:latin typeface="Times New Roman" panose="02020603050405020304" pitchFamily="18" charset="0"/>
                <a:ea typeface="楷体_GB2312" pitchFamily="49" charset="-122"/>
              </a:defRPr>
            </a:lvl3pPr>
            <a:lvl4pPr marL="1600200" indent="-228600" defTabSz="762000">
              <a:defRPr kumimoji="1" b="1">
                <a:solidFill>
                  <a:srgbClr val="993366"/>
                </a:solidFill>
                <a:latin typeface="Times New Roman" panose="02020603050405020304" pitchFamily="18" charset="0"/>
                <a:ea typeface="楷体_GB2312" pitchFamily="49" charset="-122"/>
              </a:defRPr>
            </a:lvl4pPr>
            <a:lvl5pPr marL="2057400" indent="-228600" defTabSz="762000">
              <a:defRPr kumimoji="1" b="1">
                <a:solidFill>
                  <a:srgbClr val="993366"/>
                </a:solidFill>
                <a:latin typeface="Times New Roman" panose="02020603050405020304" pitchFamily="18" charset="0"/>
                <a:ea typeface="楷体_GB2312" pitchFamily="49" charset="-122"/>
              </a:defRPr>
            </a:lvl5pPr>
            <a:lvl6pPr marL="25146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indent="457200">
              <a:lnSpc>
                <a:spcPts val="3500"/>
              </a:lnSpc>
              <a:spcBef>
                <a:spcPct val="0"/>
              </a:spcBef>
            </a:pPr>
            <a:r>
              <a:rPr lang="zh-CN" altLang="en-US" sz="2400" dirty="0">
                <a:solidFill>
                  <a:schemeClr val="tx1"/>
                </a:solidFill>
                <a:latin typeface="+mn-ea"/>
                <a:ea typeface="+mn-ea"/>
              </a:rPr>
              <a:t>一个大的程序一般应分为若干个程序模块，每个模块实现一个特定的功能，这些模块称为</a:t>
            </a:r>
            <a:r>
              <a:rPr lang="zh-CN" altLang="en-US" sz="2400" dirty="0">
                <a:solidFill>
                  <a:srgbClr val="0000CC"/>
                </a:solidFill>
                <a:latin typeface="+mn-ea"/>
                <a:ea typeface="+mn-ea"/>
              </a:rPr>
              <a:t>子程序</a:t>
            </a:r>
            <a:r>
              <a:rPr lang="zh-CN" altLang="en-US" sz="2400" dirty="0">
                <a:solidFill>
                  <a:schemeClr val="tx1"/>
                </a:solidFill>
                <a:latin typeface="+mn-ea"/>
                <a:ea typeface="+mn-ea"/>
              </a:rPr>
              <a:t>，在</a:t>
            </a:r>
            <a:r>
              <a:rPr lang="en-US" altLang="zh-CN" sz="2400" dirty="0">
                <a:solidFill>
                  <a:schemeClr val="tx1"/>
                </a:solidFill>
                <a:latin typeface="+mn-ea"/>
                <a:ea typeface="+mn-ea"/>
              </a:rPr>
              <a:t>C</a:t>
            </a:r>
            <a:r>
              <a:rPr lang="zh-CN" altLang="en-US" sz="2400" dirty="0">
                <a:solidFill>
                  <a:schemeClr val="tx1"/>
                </a:solidFill>
                <a:latin typeface="+mn-ea"/>
                <a:ea typeface="+mn-ea"/>
              </a:rPr>
              <a:t>语言中子程序用</a:t>
            </a:r>
            <a:r>
              <a:rPr lang="zh-CN" altLang="en-US" sz="2400" dirty="0">
                <a:solidFill>
                  <a:srgbClr val="0000CC"/>
                </a:solidFill>
                <a:latin typeface="+mn-ea"/>
                <a:ea typeface="+mn-ea"/>
              </a:rPr>
              <a:t>函数</a:t>
            </a:r>
            <a:r>
              <a:rPr lang="zh-CN" altLang="en-US" sz="2400" dirty="0">
                <a:solidFill>
                  <a:schemeClr val="tx1"/>
                </a:solidFill>
                <a:latin typeface="+mn-ea"/>
                <a:ea typeface="+mn-ea"/>
              </a:rPr>
              <a:t>实现。</a:t>
            </a:r>
            <a:endParaRPr lang="zh-CN" altLang="en-US" sz="2400" b="0" dirty="0">
              <a:solidFill>
                <a:schemeClr val="tx1"/>
              </a:solidFill>
              <a:latin typeface="+mn-ea"/>
              <a:ea typeface="+mn-ea"/>
            </a:endParaRPr>
          </a:p>
        </p:txBody>
      </p:sp>
      <p:grpSp>
        <p:nvGrpSpPr>
          <p:cNvPr id="2" name="组合 1"/>
          <p:cNvGrpSpPr/>
          <p:nvPr/>
        </p:nvGrpSpPr>
        <p:grpSpPr>
          <a:xfrm>
            <a:off x="1410213" y="3215779"/>
            <a:ext cx="5076825" cy="2735263"/>
            <a:chOff x="1410213" y="3215779"/>
            <a:chExt cx="5076825" cy="2735263"/>
          </a:xfrm>
        </p:grpSpPr>
        <p:sp>
          <p:nvSpPr>
            <p:cNvPr id="250890" name="Rectangle 11"/>
            <p:cNvSpPr>
              <a:spLocks noChangeArrowheads="1"/>
            </p:cNvSpPr>
            <p:nvPr/>
          </p:nvSpPr>
          <p:spPr bwMode="auto">
            <a:xfrm>
              <a:off x="3769238" y="3215779"/>
              <a:ext cx="1001713" cy="455613"/>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latin typeface="+mn-ea"/>
                <a:ea typeface="+mn-ea"/>
              </a:endParaRPr>
            </a:p>
          </p:txBody>
        </p:sp>
        <p:sp>
          <p:nvSpPr>
            <p:cNvPr id="250891" name="Text Box 12"/>
            <p:cNvSpPr txBox="1">
              <a:spLocks noChangeArrowheads="1"/>
            </p:cNvSpPr>
            <p:nvPr/>
          </p:nvSpPr>
          <p:spPr bwMode="auto">
            <a:xfrm>
              <a:off x="3912113" y="3264992"/>
              <a:ext cx="733425" cy="396875"/>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b="1">
                  <a:solidFill>
                    <a:srgbClr val="993366"/>
                  </a:solidFill>
                  <a:latin typeface="Times New Roman" panose="02020603050405020304" pitchFamily="18" charset="0"/>
                  <a:ea typeface="楷体_GB2312" pitchFamily="49" charset="-122"/>
                </a:defRPr>
              </a:lvl1pPr>
              <a:lvl2pPr marL="742950" indent="-285750" defTabSz="762000">
                <a:defRPr kumimoji="1" b="1">
                  <a:solidFill>
                    <a:srgbClr val="993366"/>
                  </a:solidFill>
                  <a:latin typeface="Times New Roman" panose="02020603050405020304" pitchFamily="18" charset="0"/>
                  <a:ea typeface="楷体_GB2312" pitchFamily="49" charset="-122"/>
                </a:defRPr>
              </a:lvl2pPr>
              <a:lvl3pPr marL="1143000" indent="-228600" defTabSz="762000">
                <a:defRPr kumimoji="1" b="1">
                  <a:solidFill>
                    <a:srgbClr val="993366"/>
                  </a:solidFill>
                  <a:latin typeface="Times New Roman" panose="02020603050405020304" pitchFamily="18" charset="0"/>
                  <a:ea typeface="楷体_GB2312" pitchFamily="49" charset="-122"/>
                </a:defRPr>
              </a:lvl3pPr>
              <a:lvl4pPr marL="1600200" indent="-228600" defTabSz="762000">
                <a:defRPr kumimoji="1" b="1">
                  <a:solidFill>
                    <a:srgbClr val="993366"/>
                  </a:solidFill>
                  <a:latin typeface="Times New Roman" panose="02020603050405020304" pitchFamily="18" charset="0"/>
                  <a:ea typeface="楷体_GB2312" pitchFamily="49" charset="-122"/>
                </a:defRPr>
              </a:lvl4pPr>
              <a:lvl5pPr marL="2057400" indent="-228600" defTabSz="762000">
                <a:defRPr kumimoji="1" b="1">
                  <a:solidFill>
                    <a:srgbClr val="993366"/>
                  </a:solidFill>
                  <a:latin typeface="Times New Roman" panose="02020603050405020304" pitchFamily="18" charset="0"/>
                  <a:ea typeface="楷体_GB2312" pitchFamily="49" charset="-122"/>
                </a:defRPr>
              </a:lvl5pPr>
              <a:lvl6pPr marL="25146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000" dirty="0">
                  <a:solidFill>
                    <a:schemeClr val="tx1"/>
                  </a:solidFill>
                  <a:latin typeface="+mn-ea"/>
                  <a:ea typeface="+mn-ea"/>
                </a:rPr>
                <a:t>main</a:t>
              </a:r>
            </a:p>
          </p:txBody>
        </p:sp>
        <p:sp>
          <p:nvSpPr>
            <p:cNvPr id="250892" name="Rectangle 13"/>
            <p:cNvSpPr>
              <a:spLocks noChangeArrowheads="1"/>
            </p:cNvSpPr>
            <p:nvPr/>
          </p:nvSpPr>
          <p:spPr bwMode="auto">
            <a:xfrm>
              <a:off x="1838838" y="4388942"/>
              <a:ext cx="500063" cy="455613"/>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latin typeface="+mn-ea"/>
                <a:ea typeface="+mn-ea"/>
              </a:endParaRPr>
            </a:p>
          </p:txBody>
        </p:sp>
        <p:sp>
          <p:nvSpPr>
            <p:cNvPr id="250893" name="Text Box 14"/>
            <p:cNvSpPr txBox="1">
              <a:spLocks noChangeArrowheads="1"/>
            </p:cNvSpPr>
            <p:nvPr/>
          </p:nvSpPr>
          <p:spPr bwMode="auto">
            <a:xfrm>
              <a:off x="1910276" y="4438154"/>
              <a:ext cx="311150" cy="396875"/>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b="1">
                  <a:solidFill>
                    <a:srgbClr val="993366"/>
                  </a:solidFill>
                  <a:latin typeface="Times New Roman" panose="02020603050405020304" pitchFamily="18" charset="0"/>
                  <a:ea typeface="楷体_GB2312" pitchFamily="49" charset="-122"/>
                </a:defRPr>
              </a:lvl1pPr>
              <a:lvl2pPr marL="742950" indent="-285750" defTabSz="762000">
                <a:defRPr kumimoji="1" b="1">
                  <a:solidFill>
                    <a:srgbClr val="993366"/>
                  </a:solidFill>
                  <a:latin typeface="Times New Roman" panose="02020603050405020304" pitchFamily="18" charset="0"/>
                  <a:ea typeface="楷体_GB2312" pitchFamily="49" charset="-122"/>
                </a:defRPr>
              </a:lvl2pPr>
              <a:lvl3pPr marL="1143000" indent="-228600" defTabSz="762000">
                <a:defRPr kumimoji="1" b="1">
                  <a:solidFill>
                    <a:srgbClr val="993366"/>
                  </a:solidFill>
                  <a:latin typeface="Times New Roman" panose="02020603050405020304" pitchFamily="18" charset="0"/>
                  <a:ea typeface="楷体_GB2312" pitchFamily="49" charset="-122"/>
                </a:defRPr>
              </a:lvl3pPr>
              <a:lvl4pPr marL="1600200" indent="-228600" defTabSz="762000">
                <a:defRPr kumimoji="1" b="1">
                  <a:solidFill>
                    <a:srgbClr val="993366"/>
                  </a:solidFill>
                  <a:latin typeface="Times New Roman" panose="02020603050405020304" pitchFamily="18" charset="0"/>
                  <a:ea typeface="楷体_GB2312" pitchFamily="49" charset="-122"/>
                </a:defRPr>
              </a:lvl4pPr>
              <a:lvl5pPr marL="2057400" indent="-228600" defTabSz="762000">
                <a:defRPr kumimoji="1" b="1">
                  <a:solidFill>
                    <a:srgbClr val="993366"/>
                  </a:solidFill>
                  <a:latin typeface="Times New Roman" panose="02020603050405020304" pitchFamily="18" charset="0"/>
                  <a:ea typeface="楷体_GB2312" pitchFamily="49" charset="-122"/>
                </a:defRPr>
              </a:lvl5pPr>
              <a:lvl6pPr marL="25146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000">
                  <a:solidFill>
                    <a:schemeClr val="tx1"/>
                  </a:solidFill>
                  <a:latin typeface="+mn-ea"/>
                  <a:ea typeface="+mn-ea"/>
                </a:rPr>
                <a:t>a</a:t>
              </a:r>
              <a:endParaRPr lang="en-US" altLang="zh-CN" sz="2000">
                <a:solidFill>
                  <a:srgbClr val="FFFF66"/>
                </a:solidFill>
                <a:latin typeface="+mn-ea"/>
                <a:ea typeface="+mn-ea"/>
              </a:endParaRPr>
            </a:p>
          </p:txBody>
        </p:sp>
        <p:sp>
          <p:nvSpPr>
            <p:cNvPr id="250894" name="Rectangle 15"/>
            <p:cNvSpPr>
              <a:spLocks noChangeArrowheads="1"/>
            </p:cNvSpPr>
            <p:nvPr/>
          </p:nvSpPr>
          <p:spPr bwMode="auto">
            <a:xfrm>
              <a:off x="3983551" y="4388942"/>
              <a:ext cx="500063" cy="455613"/>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latin typeface="+mn-ea"/>
                <a:ea typeface="+mn-ea"/>
              </a:endParaRPr>
            </a:p>
          </p:txBody>
        </p:sp>
        <p:sp>
          <p:nvSpPr>
            <p:cNvPr id="250895" name="Text Box 16"/>
            <p:cNvSpPr txBox="1">
              <a:spLocks noChangeArrowheads="1"/>
            </p:cNvSpPr>
            <p:nvPr/>
          </p:nvSpPr>
          <p:spPr bwMode="auto">
            <a:xfrm>
              <a:off x="4054988" y="4438154"/>
              <a:ext cx="325438" cy="396875"/>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b="1">
                  <a:solidFill>
                    <a:srgbClr val="993366"/>
                  </a:solidFill>
                  <a:latin typeface="Times New Roman" panose="02020603050405020304" pitchFamily="18" charset="0"/>
                  <a:ea typeface="楷体_GB2312" pitchFamily="49" charset="-122"/>
                </a:defRPr>
              </a:lvl1pPr>
              <a:lvl2pPr marL="742950" indent="-285750" defTabSz="762000">
                <a:defRPr kumimoji="1" b="1">
                  <a:solidFill>
                    <a:srgbClr val="993366"/>
                  </a:solidFill>
                  <a:latin typeface="Times New Roman" panose="02020603050405020304" pitchFamily="18" charset="0"/>
                  <a:ea typeface="楷体_GB2312" pitchFamily="49" charset="-122"/>
                </a:defRPr>
              </a:lvl2pPr>
              <a:lvl3pPr marL="1143000" indent="-228600" defTabSz="762000">
                <a:defRPr kumimoji="1" b="1">
                  <a:solidFill>
                    <a:srgbClr val="993366"/>
                  </a:solidFill>
                  <a:latin typeface="Times New Roman" panose="02020603050405020304" pitchFamily="18" charset="0"/>
                  <a:ea typeface="楷体_GB2312" pitchFamily="49" charset="-122"/>
                </a:defRPr>
              </a:lvl3pPr>
              <a:lvl4pPr marL="1600200" indent="-228600" defTabSz="762000">
                <a:defRPr kumimoji="1" b="1">
                  <a:solidFill>
                    <a:srgbClr val="993366"/>
                  </a:solidFill>
                  <a:latin typeface="Times New Roman" panose="02020603050405020304" pitchFamily="18" charset="0"/>
                  <a:ea typeface="楷体_GB2312" pitchFamily="49" charset="-122"/>
                </a:defRPr>
              </a:lvl4pPr>
              <a:lvl5pPr marL="2057400" indent="-228600" defTabSz="762000">
                <a:defRPr kumimoji="1" b="1">
                  <a:solidFill>
                    <a:srgbClr val="993366"/>
                  </a:solidFill>
                  <a:latin typeface="Times New Roman" panose="02020603050405020304" pitchFamily="18" charset="0"/>
                  <a:ea typeface="楷体_GB2312" pitchFamily="49" charset="-122"/>
                </a:defRPr>
              </a:lvl5pPr>
              <a:lvl6pPr marL="25146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000">
                  <a:solidFill>
                    <a:schemeClr val="tx1"/>
                  </a:solidFill>
                  <a:latin typeface="+mn-ea"/>
                  <a:ea typeface="+mn-ea"/>
                </a:rPr>
                <a:t>b</a:t>
              </a:r>
              <a:endParaRPr lang="en-US" altLang="zh-CN" sz="2000">
                <a:solidFill>
                  <a:srgbClr val="FFFF66"/>
                </a:solidFill>
                <a:latin typeface="+mn-ea"/>
                <a:ea typeface="+mn-ea"/>
              </a:endParaRPr>
            </a:p>
          </p:txBody>
        </p:sp>
        <p:sp>
          <p:nvSpPr>
            <p:cNvPr id="250896" name="Rectangle 17"/>
            <p:cNvSpPr>
              <a:spLocks noChangeArrowheads="1"/>
            </p:cNvSpPr>
            <p:nvPr/>
          </p:nvSpPr>
          <p:spPr bwMode="auto">
            <a:xfrm>
              <a:off x="5985388" y="4388942"/>
              <a:ext cx="501650" cy="455613"/>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latin typeface="+mn-ea"/>
                <a:ea typeface="+mn-ea"/>
              </a:endParaRPr>
            </a:p>
          </p:txBody>
        </p:sp>
        <p:sp>
          <p:nvSpPr>
            <p:cNvPr id="250897" name="Text Box 18"/>
            <p:cNvSpPr txBox="1">
              <a:spLocks noChangeArrowheads="1"/>
            </p:cNvSpPr>
            <p:nvPr/>
          </p:nvSpPr>
          <p:spPr bwMode="auto">
            <a:xfrm>
              <a:off x="6056826" y="4438154"/>
              <a:ext cx="296863" cy="396875"/>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b="1">
                  <a:solidFill>
                    <a:srgbClr val="993366"/>
                  </a:solidFill>
                  <a:latin typeface="Times New Roman" panose="02020603050405020304" pitchFamily="18" charset="0"/>
                  <a:ea typeface="楷体_GB2312" pitchFamily="49" charset="-122"/>
                </a:defRPr>
              </a:lvl1pPr>
              <a:lvl2pPr marL="742950" indent="-285750" defTabSz="762000">
                <a:defRPr kumimoji="1" b="1">
                  <a:solidFill>
                    <a:srgbClr val="993366"/>
                  </a:solidFill>
                  <a:latin typeface="Times New Roman" panose="02020603050405020304" pitchFamily="18" charset="0"/>
                  <a:ea typeface="楷体_GB2312" pitchFamily="49" charset="-122"/>
                </a:defRPr>
              </a:lvl2pPr>
              <a:lvl3pPr marL="1143000" indent="-228600" defTabSz="762000">
                <a:defRPr kumimoji="1" b="1">
                  <a:solidFill>
                    <a:srgbClr val="993366"/>
                  </a:solidFill>
                  <a:latin typeface="Times New Roman" panose="02020603050405020304" pitchFamily="18" charset="0"/>
                  <a:ea typeface="楷体_GB2312" pitchFamily="49" charset="-122"/>
                </a:defRPr>
              </a:lvl3pPr>
              <a:lvl4pPr marL="1600200" indent="-228600" defTabSz="762000">
                <a:defRPr kumimoji="1" b="1">
                  <a:solidFill>
                    <a:srgbClr val="993366"/>
                  </a:solidFill>
                  <a:latin typeface="Times New Roman" panose="02020603050405020304" pitchFamily="18" charset="0"/>
                  <a:ea typeface="楷体_GB2312" pitchFamily="49" charset="-122"/>
                </a:defRPr>
              </a:lvl4pPr>
              <a:lvl5pPr marL="2057400" indent="-228600" defTabSz="762000">
                <a:defRPr kumimoji="1" b="1">
                  <a:solidFill>
                    <a:srgbClr val="993366"/>
                  </a:solidFill>
                  <a:latin typeface="Times New Roman" panose="02020603050405020304" pitchFamily="18" charset="0"/>
                  <a:ea typeface="楷体_GB2312" pitchFamily="49" charset="-122"/>
                </a:defRPr>
              </a:lvl5pPr>
              <a:lvl6pPr marL="25146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000">
                  <a:solidFill>
                    <a:schemeClr val="tx1"/>
                  </a:solidFill>
                  <a:latin typeface="+mn-ea"/>
                  <a:ea typeface="+mn-ea"/>
                </a:rPr>
                <a:t>c</a:t>
              </a:r>
              <a:endParaRPr lang="en-US" altLang="zh-CN" sz="2000">
                <a:solidFill>
                  <a:srgbClr val="FFFF66"/>
                </a:solidFill>
                <a:latin typeface="+mn-ea"/>
                <a:ea typeface="+mn-ea"/>
              </a:endParaRPr>
            </a:p>
          </p:txBody>
        </p:sp>
        <p:sp>
          <p:nvSpPr>
            <p:cNvPr id="250898" name="Rectangle 19"/>
            <p:cNvSpPr>
              <a:spLocks noChangeArrowheads="1"/>
            </p:cNvSpPr>
            <p:nvPr/>
          </p:nvSpPr>
          <p:spPr bwMode="auto">
            <a:xfrm>
              <a:off x="1410213" y="5495429"/>
              <a:ext cx="500063" cy="455613"/>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latin typeface="+mn-ea"/>
                <a:ea typeface="+mn-ea"/>
              </a:endParaRPr>
            </a:p>
          </p:txBody>
        </p:sp>
        <p:sp>
          <p:nvSpPr>
            <p:cNvPr id="250899" name="Text Box 20"/>
            <p:cNvSpPr txBox="1">
              <a:spLocks noChangeArrowheads="1"/>
            </p:cNvSpPr>
            <p:nvPr/>
          </p:nvSpPr>
          <p:spPr bwMode="auto">
            <a:xfrm>
              <a:off x="1467363" y="5544642"/>
              <a:ext cx="415925" cy="40005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b="1">
                  <a:solidFill>
                    <a:srgbClr val="993366"/>
                  </a:solidFill>
                  <a:latin typeface="Times New Roman" panose="02020603050405020304" pitchFamily="18" charset="0"/>
                  <a:ea typeface="楷体_GB2312" pitchFamily="49" charset="-122"/>
                </a:defRPr>
              </a:lvl1pPr>
              <a:lvl2pPr marL="742950" indent="-285750" defTabSz="762000">
                <a:defRPr kumimoji="1" b="1">
                  <a:solidFill>
                    <a:srgbClr val="993366"/>
                  </a:solidFill>
                  <a:latin typeface="Times New Roman" panose="02020603050405020304" pitchFamily="18" charset="0"/>
                  <a:ea typeface="楷体_GB2312" pitchFamily="49" charset="-122"/>
                </a:defRPr>
              </a:lvl2pPr>
              <a:lvl3pPr marL="1143000" indent="-228600" defTabSz="762000">
                <a:defRPr kumimoji="1" b="1">
                  <a:solidFill>
                    <a:srgbClr val="993366"/>
                  </a:solidFill>
                  <a:latin typeface="Times New Roman" panose="02020603050405020304" pitchFamily="18" charset="0"/>
                  <a:ea typeface="楷体_GB2312" pitchFamily="49" charset="-122"/>
                </a:defRPr>
              </a:lvl3pPr>
              <a:lvl4pPr marL="1600200" indent="-228600" defTabSz="762000">
                <a:defRPr kumimoji="1" b="1">
                  <a:solidFill>
                    <a:srgbClr val="993366"/>
                  </a:solidFill>
                  <a:latin typeface="Times New Roman" panose="02020603050405020304" pitchFamily="18" charset="0"/>
                  <a:ea typeface="楷体_GB2312" pitchFamily="49" charset="-122"/>
                </a:defRPr>
              </a:lvl4pPr>
              <a:lvl5pPr marL="2057400" indent="-228600" defTabSz="762000">
                <a:defRPr kumimoji="1" b="1">
                  <a:solidFill>
                    <a:srgbClr val="993366"/>
                  </a:solidFill>
                  <a:latin typeface="Times New Roman" panose="02020603050405020304" pitchFamily="18" charset="0"/>
                  <a:ea typeface="楷体_GB2312" pitchFamily="49" charset="-122"/>
                </a:defRPr>
              </a:lvl5pPr>
              <a:lvl6pPr marL="25146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000">
                  <a:solidFill>
                    <a:schemeClr val="tx1"/>
                  </a:solidFill>
                  <a:latin typeface="+mn-ea"/>
                  <a:ea typeface="+mn-ea"/>
                </a:rPr>
                <a:t>a1</a:t>
              </a:r>
              <a:endParaRPr lang="en-US" altLang="zh-CN" sz="2000">
                <a:solidFill>
                  <a:srgbClr val="FFFF66"/>
                </a:solidFill>
                <a:latin typeface="+mn-ea"/>
                <a:ea typeface="+mn-ea"/>
              </a:endParaRPr>
            </a:p>
          </p:txBody>
        </p:sp>
        <p:sp>
          <p:nvSpPr>
            <p:cNvPr id="250900" name="Rectangle 21"/>
            <p:cNvSpPr>
              <a:spLocks noChangeArrowheads="1"/>
            </p:cNvSpPr>
            <p:nvPr/>
          </p:nvSpPr>
          <p:spPr bwMode="auto">
            <a:xfrm>
              <a:off x="2410338" y="5495429"/>
              <a:ext cx="500063" cy="455613"/>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latin typeface="+mn-ea"/>
                <a:ea typeface="+mn-ea"/>
              </a:endParaRPr>
            </a:p>
          </p:txBody>
        </p:sp>
        <p:sp>
          <p:nvSpPr>
            <p:cNvPr id="250901" name="Text Box 22"/>
            <p:cNvSpPr txBox="1">
              <a:spLocks noChangeArrowheads="1"/>
            </p:cNvSpPr>
            <p:nvPr/>
          </p:nvSpPr>
          <p:spPr bwMode="auto">
            <a:xfrm>
              <a:off x="2481776" y="5544642"/>
              <a:ext cx="379413" cy="40005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spAutoFit/>
            </a:bodyPr>
            <a:lstStyle>
              <a:lvl1pPr defTabSz="762000">
                <a:defRPr kumimoji="1" b="1">
                  <a:solidFill>
                    <a:srgbClr val="993366"/>
                  </a:solidFill>
                  <a:latin typeface="Times New Roman" panose="02020603050405020304" pitchFamily="18" charset="0"/>
                  <a:ea typeface="楷体_GB2312" pitchFamily="49" charset="-122"/>
                </a:defRPr>
              </a:lvl1pPr>
              <a:lvl2pPr marL="742950" indent="-285750" defTabSz="762000">
                <a:defRPr kumimoji="1" b="1">
                  <a:solidFill>
                    <a:srgbClr val="993366"/>
                  </a:solidFill>
                  <a:latin typeface="Times New Roman" panose="02020603050405020304" pitchFamily="18" charset="0"/>
                  <a:ea typeface="楷体_GB2312" pitchFamily="49" charset="-122"/>
                </a:defRPr>
              </a:lvl2pPr>
              <a:lvl3pPr marL="1143000" indent="-228600" defTabSz="762000">
                <a:defRPr kumimoji="1" b="1">
                  <a:solidFill>
                    <a:srgbClr val="993366"/>
                  </a:solidFill>
                  <a:latin typeface="Times New Roman" panose="02020603050405020304" pitchFamily="18" charset="0"/>
                  <a:ea typeface="楷体_GB2312" pitchFamily="49" charset="-122"/>
                </a:defRPr>
              </a:lvl3pPr>
              <a:lvl4pPr marL="1600200" indent="-228600" defTabSz="762000">
                <a:defRPr kumimoji="1" b="1">
                  <a:solidFill>
                    <a:srgbClr val="993366"/>
                  </a:solidFill>
                  <a:latin typeface="Times New Roman" panose="02020603050405020304" pitchFamily="18" charset="0"/>
                  <a:ea typeface="楷体_GB2312" pitchFamily="49" charset="-122"/>
                </a:defRPr>
              </a:lvl4pPr>
              <a:lvl5pPr marL="2057400" indent="-228600" defTabSz="762000">
                <a:defRPr kumimoji="1" b="1">
                  <a:solidFill>
                    <a:srgbClr val="993366"/>
                  </a:solidFill>
                  <a:latin typeface="Times New Roman" panose="02020603050405020304" pitchFamily="18" charset="0"/>
                  <a:ea typeface="楷体_GB2312" pitchFamily="49" charset="-122"/>
                </a:defRPr>
              </a:lvl5pPr>
              <a:lvl6pPr marL="25146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000">
                  <a:solidFill>
                    <a:schemeClr val="tx1"/>
                  </a:solidFill>
                  <a:latin typeface="+mn-ea"/>
                  <a:ea typeface="+mn-ea"/>
                </a:rPr>
                <a:t>ab</a:t>
              </a:r>
              <a:endParaRPr lang="en-US" altLang="zh-CN" sz="2000">
                <a:solidFill>
                  <a:srgbClr val="FFFF66"/>
                </a:solidFill>
                <a:latin typeface="+mn-ea"/>
                <a:ea typeface="+mn-ea"/>
              </a:endParaRPr>
            </a:p>
          </p:txBody>
        </p:sp>
        <p:sp>
          <p:nvSpPr>
            <p:cNvPr id="250902" name="Rectangle 23"/>
            <p:cNvSpPr>
              <a:spLocks noChangeArrowheads="1"/>
            </p:cNvSpPr>
            <p:nvPr/>
          </p:nvSpPr>
          <p:spPr bwMode="auto">
            <a:xfrm>
              <a:off x="3626363" y="5495429"/>
              <a:ext cx="500063" cy="455613"/>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latin typeface="+mn-ea"/>
                <a:ea typeface="+mn-ea"/>
              </a:endParaRPr>
            </a:p>
          </p:txBody>
        </p:sp>
        <p:sp>
          <p:nvSpPr>
            <p:cNvPr id="250903" name="Text Box 24"/>
            <p:cNvSpPr txBox="1">
              <a:spLocks noChangeArrowheads="1"/>
            </p:cNvSpPr>
            <p:nvPr/>
          </p:nvSpPr>
          <p:spPr bwMode="auto">
            <a:xfrm>
              <a:off x="3697801" y="5544642"/>
              <a:ext cx="354013" cy="40005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spAutoFit/>
            </a:bodyPr>
            <a:lstStyle>
              <a:lvl1pPr defTabSz="762000">
                <a:defRPr kumimoji="1" b="1">
                  <a:solidFill>
                    <a:srgbClr val="993366"/>
                  </a:solidFill>
                  <a:latin typeface="Times New Roman" panose="02020603050405020304" pitchFamily="18" charset="0"/>
                  <a:ea typeface="楷体_GB2312" pitchFamily="49" charset="-122"/>
                </a:defRPr>
              </a:lvl1pPr>
              <a:lvl2pPr marL="742950" indent="-285750" defTabSz="762000">
                <a:defRPr kumimoji="1" b="1">
                  <a:solidFill>
                    <a:srgbClr val="993366"/>
                  </a:solidFill>
                  <a:latin typeface="Times New Roman" panose="02020603050405020304" pitchFamily="18" charset="0"/>
                  <a:ea typeface="楷体_GB2312" pitchFamily="49" charset="-122"/>
                </a:defRPr>
              </a:lvl2pPr>
              <a:lvl3pPr marL="1143000" indent="-228600" defTabSz="762000">
                <a:defRPr kumimoji="1" b="1">
                  <a:solidFill>
                    <a:srgbClr val="993366"/>
                  </a:solidFill>
                  <a:latin typeface="Times New Roman" panose="02020603050405020304" pitchFamily="18" charset="0"/>
                  <a:ea typeface="楷体_GB2312" pitchFamily="49" charset="-122"/>
                </a:defRPr>
              </a:lvl3pPr>
              <a:lvl4pPr marL="1600200" indent="-228600" defTabSz="762000">
                <a:defRPr kumimoji="1" b="1">
                  <a:solidFill>
                    <a:srgbClr val="993366"/>
                  </a:solidFill>
                  <a:latin typeface="Times New Roman" panose="02020603050405020304" pitchFamily="18" charset="0"/>
                  <a:ea typeface="楷体_GB2312" pitchFamily="49" charset="-122"/>
                </a:defRPr>
              </a:lvl4pPr>
              <a:lvl5pPr marL="2057400" indent="-228600" defTabSz="762000">
                <a:defRPr kumimoji="1" b="1">
                  <a:solidFill>
                    <a:srgbClr val="993366"/>
                  </a:solidFill>
                  <a:latin typeface="Times New Roman" panose="02020603050405020304" pitchFamily="18" charset="0"/>
                  <a:ea typeface="楷体_GB2312" pitchFamily="49" charset="-122"/>
                </a:defRPr>
              </a:lvl5pPr>
              <a:lvl6pPr marL="25146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000">
                  <a:solidFill>
                    <a:schemeClr val="tx1"/>
                  </a:solidFill>
                  <a:latin typeface="+mn-ea"/>
                  <a:ea typeface="+mn-ea"/>
                </a:rPr>
                <a:t>b1</a:t>
              </a:r>
              <a:endParaRPr lang="en-US" altLang="zh-CN" sz="2000">
                <a:solidFill>
                  <a:srgbClr val="FFFF66"/>
                </a:solidFill>
                <a:latin typeface="+mn-ea"/>
                <a:ea typeface="+mn-ea"/>
              </a:endParaRPr>
            </a:p>
          </p:txBody>
        </p:sp>
        <p:sp>
          <p:nvSpPr>
            <p:cNvPr id="250904" name="Rectangle 25"/>
            <p:cNvSpPr>
              <a:spLocks noChangeArrowheads="1"/>
            </p:cNvSpPr>
            <p:nvPr/>
          </p:nvSpPr>
          <p:spPr bwMode="auto">
            <a:xfrm>
              <a:off x="4770951" y="5495429"/>
              <a:ext cx="500063" cy="455613"/>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latin typeface="+mn-ea"/>
                <a:ea typeface="+mn-ea"/>
              </a:endParaRPr>
            </a:p>
          </p:txBody>
        </p:sp>
        <p:sp>
          <p:nvSpPr>
            <p:cNvPr id="250905" name="Text Box 26"/>
            <p:cNvSpPr txBox="1">
              <a:spLocks noChangeArrowheads="1"/>
            </p:cNvSpPr>
            <p:nvPr/>
          </p:nvSpPr>
          <p:spPr bwMode="auto">
            <a:xfrm>
              <a:off x="4842388" y="5544642"/>
              <a:ext cx="396875" cy="40005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spAutoFit/>
            </a:bodyPr>
            <a:lstStyle>
              <a:lvl1pPr defTabSz="762000">
                <a:defRPr kumimoji="1" b="1">
                  <a:solidFill>
                    <a:srgbClr val="993366"/>
                  </a:solidFill>
                  <a:latin typeface="Times New Roman" panose="02020603050405020304" pitchFamily="18" charset="0"/>
                  <a:ea typeface="楷体_GB2312" pitchFamily="49" charset="-122"/>
                </a:defRPr>
              </a:lvl1pPr>
              <a:lvl2pPr marL="742950" indent="-285750" defTabSz="762000">
                <a:defRPr kumimoji="1" b="1">
                  <a:solidFill>
                    <a:srgbClr val="993366"/>
                  </a:solidFill>
                  <a:latin typeface="Times New Roman" panose="02020603050405020304" pitchFamily="18" charset="0"/>
                  <a:ea typeface="楷体_GB2312" pitchFamily="49" charset="-122"/>
                </a:defRPr>
              </a:lvl2pPr>
              <a:lvl3pPr marL="1143000" indent="-228600" defTabSz="762000">
                <a:defRPr kumimoji="1" b="1">
                  <a:solidFill>
                    <a:srgbClr val="993366"/>
                  </a:solidFill>
                  <a:latin typeface="Times New Roman" panose="02020603050405020304" pitchFamily="18" charset="0"/>
                  <a:ea typeface="楷体_GB2312" pitchFamily="49" charset="-122"/>
                </a:defRPr>
              </a:lvl3pPr>
              <a:lvl4pPr marL="1600200" indent="-228600" defTabSz="762000">
                <a:defRPr kumimoji="1" b="1">
                  <a:solidFill>
                    <a:srgbClr val="993366"/>
                  </a:solidFill>
                  <a:latin typeface="Times New Roman" panose="02020603050405020304" pitchFamily="18" charset="0"/>
                  <a:ea typeface="楷体_GB2312" pitchFamily="49" charset="-122"/>
                </a:defRPr>
              </a:lvl4pPr>
              <a:lvl5pPr marL="2057400" indent="-228600" defTabSz="762000">
                <a:defRPr kumimoji="1" b="1">
                  <a:solidFill>
                    <a:srgbClr val="993366"/>
                  </a:solidFill>
                  <a:latin typeface="Times New Roman" panose="02020603050405020304" pitchFamily="18" charset="0"/>
                  <a:ea typeface="楷体_GB2312" pitchFamily="49" charset="-122"/>
                </a:defRPr>
              </a:lvl5pPr>
              <a:lvl6pPr marL="25146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000">
                  <a:solidFill>
                    <a:schemeClr val="tx1"/>
                  </a:solidFill>
                  <a:latin typeface="+mn-ea"/>
                  <a:ea typeface="+mn-ea"/>
                </a:rPr>
                <a:t>b2</a:t>
              </a:r>
              <a:endParaRPr lang="en-US" altLang="zh-CN" sz="2000">
                <a:solidFill>
                  <a:srgbClr val="FFFF66"/>
                </a:solidFill>
                <a:latin typeface="+mn-ea"/>
                <a:ea typeface="+mn-ea"/>
              </a:endParaRPr>
            </a:p>
          </p:txBody>
        </p:sp>
        <p:sp>
          <p:nvSpPr>
            <p:cNvPr id="250906" name="Line 27"/>
            <p:cNvSpPr>
              <a:spLocks noChangeShapeType="1"/>
            </p:cNvSpPr>
            <p:nvPr/>
          </p:nvSpPr>
          <p:spPr bwMode="auto">
            <a:xfrm flipH="1">
              <a:off x="2053151" y="3671392"/>
              <a:ext cx="2144713" cy="717550"/>
            </a:xfrm>
            <a:prstGeom prst="line">
              <a:avLst/>
            </a:prstGeom>
            <a:noFill/>
            <a:ln w="38100">
              <a:solidFill>
                <a:srgbClr val="00FF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250907" name="Line 28"/>
            <p:cNvSpPr>
              <a:spLocks noChangeShapeType="1"/>
            </p:cNvSpPr>
            <p:nvPr/>
          </p:nvSpPr>
          <p:spPr bwMode="auto">
            <a:xfrm flipH="1">
              <a:off x="4269301" y="3671392"/>
              <a:ext cx="0" cy="717550"/>
            </a:xfrm>
            <a:prstGeom prst="line">
              <a:avLst/>
            </a:prstGeom>
            <a:noFill/>
            <a:ln w="38100">
              <a:solidFill>
                <a:srgbClr val="00FF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250908" name="Line 29"/>
            <p:cNvSpPr>
              <a:spLocks noChangeShapeType="1"/>
            </p:cNvSpPr>
            <p:nvPr/>
          </p:nvSpPr>
          <p:spPr bwMode="auto">
            <a:xfrm>
              <a:off x="4269301" y="3736479"/>
              <a:ext cx="1930400" cy="652463"/>
            </a:xfrm>
            <a:prstGeom prst="line">
              <a:avLst/>
            </a:prstGeom>
            <a:noFill/>
            <a:ln w="38100">
              <a:solidFill>
                <a:srgbClr val="00FF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250909" name="Line 30"/>
            <p:cNvSpPr>
              <a:spLocks noChangeShapeType="1"/>
            </p:cNvSpPr>
            <p:nvPr/>
          </p:nvSpPr>
          <p:spPr bwMode="auto">
            <a:xfrm flipH="1">
              <a:off x="1624526" y="4844554"/>
              <a:ext cx="428625" cy="650875"/>
            </a:xfrm>
            <a:prstGeom prst="line">
              <a:avLst/>
            </a:prstGeom>
            <a:noFill/>
            <a:ln w="38100">
              <a:solidFill>
                <a:srgbClr val="00FF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250910" name="Line 31"/>
            <p:cNvSpPr>
              <a:spLocks noChangeShapeType="1"/>
            </p:cNvSpPr>
            <p:nvPr/>
          </p:nvSpPr>
          <p:spPr bwMode="auto">
            <a:xfrm>
              <a:off x="2053151" y="4844554"/>
              <a:ext cx="642938" cy="650875"/>
            </a:xfrm>
            <a:prstGeom prst="line">
              <a:avLst/>
            </a:prstGeom>
            <a:noFill/>
            <a:ln w="38100">
              <a:solidFill>
                <a:srgbClr val="00FF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250911" name="Line 32"/>
            <p:cNvSpPr>
              <a:spLocks noChangeShapeType="1"/>
            </p:cNvSpPr>
            <p:nvPr/>
          </p:nvSpPr>
          <p:spPr bwMode="auto">
            <a:xfrm flipH="1">
              <a:off x="3912113" y="4909642"/>
              <a:ext cx="285750" cy="585788"/>
            </a:xfrm>
            <a:prstGeom prst="line">
              <a:avLst/>
            </a:prstGeom>
            <a:noFill/>
            <a:ln w="38100">
              <a:solidFill>
                <a:srgbClr val="00FF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250912" name="Line 33"/>
            <p:cNvSpPr>
              <a:spLocks noChangeShapeType="1"/>
            </p:cNvSpPr>
            <p:nvPr/>
          </p:nvSpPr>
          <p:spPr bwMode="auto">
            <a:xfrm>
              <a:off x="4269301" y="4909642"/>
              <a:ext cx="715963" cy="585788"/>
            </a:xfrm>
            <a:prstGeom prst="line">
              <a:avLst/>
            </a:prstGeom>
            <a:noFill/>
            <a:ln w="38100">
              <a:solidFill>
                <a:srgbClr val="00FF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250913" name="Line 34"/>
            <p:cNvSpPr>
              <a:spLocks noChangeShapeType="1"/>
            </p:cNvSpPr>
            <p:nvPr/>
          </p:nvSpPr>
          <p:spPr bwMode="auto">
            <a:xfrm flipH="1">
              <a:off x="2767526" y="4909642"/>
              <a:ext cx="1430338" cy="585788"/>
            </a:xfrm>
            <a:prstGeom prst="line">
              <a:avLst/>
            </a:prstGeom>
            <a:noFill/>
            <a:ln w="38100">
              <a:solidFill>
                <a:srgbClr val="00FF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grpSp>
      <p:sp>
        <p:nvSpPr>
          <p:cNvPr id="250914" name="AutoShape 35"/>
          <p:cNvSpPr>
            <a:spLocks noChangeArrowheads="1"/>
          </p:cNvSpPr>
          <p:nvPr/>
        </p:nvSpPr>
        <p:spPr bwMode="auto">
          <a:xfrm>
            <a:off x="5056701" y="2564904"/>
            <a:ext cx="1787525" cy="520700"/>
          </a:xfrm>
          <a:prstGeom prst="wedgeRectCallout">
            <a:avLst>
              <a:gd name="adj1" fmla="val -68208"/>
              <a:gd name="adj2" fmla="val 123782"/>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b="1">
                <a:solidFill>
                  <a:srgbClr val="993366"/>
                </a:solidFill>
                <a:latin typeface="Times New Roman" panose="02020603050405020304" pitchFamily="18" charset="0"/>
                <a:ea typeface="楷体_GB2312" pitchFamily="49" charset="-122"/>
              </a:defRPr>
            </a:lvl1pPr>
            <a:lvl2pPr marL="742950" indent="-285750" defTabSz="762000">
              <a:defRPr kumimoji="1" b="1">
                <a:solidFill>
                  <a:srgbClr val="993366"/>
                </a:solidFill>
                <a:latin typeface="Times New Roman" panose="02020603050405020304" pitchFamily="18" charset="0"/>
                <a:ea typeface="楷体_GB2312" pitchFamily="49" charset="-122"/>
              </a:defRPr>
            </a:lvl2pPr>
            <a:lvl3pPr marL="1143000" indent="-228600" defTabSz="762000">
              <a:defRPr kumimoji="1" b="1">
                <a:solidFill>
                  <a:srgbClr val="993366"/>
                </a:solidFill>
                <a:latin typeface="Times New Roman" panose="02020603050405020304" pitchFamily="18" charset="0"/>
                <a:ea typeface="楷体_GB2312" pitchFamily="49" charset="-122"/>
              </a:defRPr>
            </a:lvl3pPr>
            <a:lvl4pPr marL="1600200" indent="-228600" defTabSz="762000">
              <a:defRPr kumimoji="1" b="1">
                <a:solidFill>
                  <a:srgbClr val="993366"/>
                </a:solidFill>
                <a:latin typeface="Times New Roman" panose="02020603050405020304" pitchFamily="18" charset="0"/>
                <a:ea typeface="楷体_GB2312" pitchFamily="49" charset="-122"/>
              </a:defRPr>
            </a:lvl4pPr>
            <a:lvl5pPr marL="2057400" indent="-228600" defTabSz="762000">
              <a:defRPr kumimoji="1" b="1">
                <a:solidFill>
                  <a:srgbClr val="993366"/>
                </a:solidFill>
                <a:latin typeface="Times New Roman" panose="02020603050405020304" pitchFamily="18" charset="0"/>
                <a:ea typeface="楷体_GB2312" pitchFamily="49" charset="-122"/>
              </a:defRPr>
            </a:lvl5pPr>
            <a:lvl6pPr marL="25146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000">
                <a:solidFill>
                  <a:schemeClr val="tx1"/>
                </a:solidFill>
                <a:latin typeface="+mn-ea"/>
                <a:ea typeface="+mn-ea"/>
              </a:rPr>
              <a:t>不能被调用</a:t>
            </a:r>
            <a:endParaRPr lang="zh-CN" altLang="en-US" sz="2000">
              <a:solidFill>
                <a:srgbClr val="FFFF66"/>
              </a:solidFill>
              <a:latin typeface="+mn-ea"/>
              <a:ea typeface="+mn-ea"/>
            </a:endParaRPr>
          </a:p>
        </p:txBody>
      </p:sp>
      <p:sp>
        <p:nvSpPr>
          <p:cNvPr id="250915" name="AutoShape 36"/>
          <p:cNvSpPr>
            <a:spLocks/>
          </p:cNvSpPr>
          <p:nvPr/>
        </p:nvSpPr>
        <p:spPr bwMode="auto">
          <a:xfrm>
            <a:off x="6772788" y="4258767"/>
            <a:ext cx="214313" cy="1692275"/>
          </a:xfrm>
          <a:prstGeom prst="rightBrace">
            <a:avLst>
              <a:gd name="adj1" fmla="val 65802"/>
              <a:gd name="adj2" fmla="val 50000"/>
            </a:avLst>
          </a:prstGeom>
          <a:noFill/>
          <a:ln w="38100">
            <a:solidFill>
              <a:srgbClr val="FF3300"/>
            </a:solidFill>
            <a:round/>
            <a:headEnd type="none" w="sm" len="sm"/>
            <a:tailEnd type="none" w="sm" len="sm"/>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latin typeface="+mn-ea"/>
              <a:ea typeface="+mn-ea"/>
            </a:endParaRPr>
          </a:p>
        </p:txBody>
      </p:sp>
      <p:sp>
        <p:nvSpPr>
          <p:cNvPr id="250916" name="AutoShape 37"/>
          <p:cNvSpPr>
            <a:spLocks noChangeArrowheads="1"/>
          </p:cNvSpPr>
          <p:nvPr/>
        </p:nvSpPr>
        <p:spPr bwMode="auto">
          <a:xfrm>
            <a:off x="7058538" y="3215779"/>
            <a:ext cx="1787525" cy="1042988"/>
          </a:xfrm>
          <a:prstGeom prst="wedgeRectCallout">
            <a:avLst>
              <a:gd name="adj1" fmla="val -50176"/>
              <a:gd name="adj2" fmla="val 140412"/>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b="1">
                <a:solidFill>
                  <a:srgbClr val="993366"/>
                </a:solidFill>
                <a:latin typeface="Times New Roman" panose="02020603050405020304" pitchFamily="18" charset="0"/>
                <a:ea typeface="楷体_GB2312" pitchFamily="49" charset="-122"/>
              </a:defRPr>
            </a:lvl1pPr>
            <a:lvl2pPr marL="742950" indent="-285750" defTabSz="762000">
              <a:defRPr kumimoji="1" b="1">
                <a:solidFill>
                  <a:srgbClr val="993366"/>
                </a:solidFill>
                <a:latin typeface="Times New Roman" panose="02020603050405020304" pitchFamily="18" charset="0"/>
                <a:ea typeface="楷体_GB2312" pitchFamily="49" charset="-122"/>
              </a:defRPr>
            </a:lvl2pPr>
            <a:lvl3pPr marL="1143000" indent="-228600" defTabSz="762000">
              <a:defRPr kumimoji="1" b="1">
                <a:solidFill>
                  <a:srgbClr val="993366"/>
                </a:solidFill>
                <a:latin typeface="Times New Roman" panose="02020603050405020304" pitchFamily="18" charset="0"/>
                <a:ea typeface="楷体_GB2312" pitchFamily="49" charset="-122"/>
              </a:defRPr>
            </a:lvl3pPr>
            <a:lvl4pPr marL="1600200" indent="-228600" defTabSz="762000">
              <a:defRPr kumimoji="1" b="1">
                <a:solidFill>
                  <a:srgbClr val="993366"/>
                </a:solidFill>
                <a:latin typeface="Times New Roman" panose="02020603050405020304" pitchFamily="18" charset="0"/>
                <a:ea typeface="楷体_GB2312" pitchFamily="49" charset="-122"/>
              </a:defRPr>
            </a:lvl4pPr>
            <a:lvl5pPr marL="2057400" indent="-228600" defTabSz="762000">
              <a:defRPr kumimoji="1" b="1">
                <a:solidFill>
                  <a:srgbClr val="993366"/>
                </a:solidFill>
                <a:latin typeface="Times New Roman" panose="02020603050405020304" pitchFamily="18" charset="0"/>
                <a:ea typeface="楷体_GB2312" pitchFamily="49" charset="-122"/>
              </a:defRPr>
            </a:lvl5pPr>
            <a:lvl6pPr marL="25146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just">
              <a:spcBef>
                <a:spcPct val="0"/>
              </a:spcBef>
            </a:pPr>
            <a:r>
              <a:rPr lang="zh-CN" altLang="en-US" sz="2000" dirty="0">
                <a:solidFill>
                  <a:schemeClr val="tx1"/>
                </a:solidFill>
                <a:latin typeface="+mn-ea"/>
                <a:ea typeface="+mn-ea"/>
              </a:rPr>
              <a:t>所有函数都是</a:t>
            </a:r>
          </a:p>
          <a:p>
            <a:pPr algn="just">
              <a:spcBef>
                <a:spcPct val="0"/>
              </a:spcBef>
            </a:pPr>
            <a:r>
              <a:rPr lang="zh-CN" altLang="en-US" sz="2000" dirty="0">
                <a:solidFill>
                  <a:schemeClr val="tx1"/>
                </a:solidFill>
                <a:latin typeface="+mn-ea"/>
                <a:ea typeface="+mn-ea"/>
              </a:rPr>
              <a:t>平行的，不能</a:t>
            </a:r>
          </a:p>
          <a:p>
            <a:pPr algn="just">
              <a:spcBef>
                <a:spcPct val="0"/>
              </a:spcBef>
            </a:pPr>
            <a:r>
              <a:rPr lang="zh-CN" altLang="en-US" sz="2000" dirty="0">
                <a:solidFill>
                  <a:schemeClr val="tx1"/>
                </a:solidFill>
                <a:latin typeface="+mn-ea"/>
                <a:ea typeface="+mn-ea"/>
              </a:rPr>
              <a:t>嵌套定义</a:t>
            </a:r>
            <a:endParaRPr lang="zh-CN" altLang="en-US" sz="2000" dirty="0">
              <a:solidFill>
                <a:srgbClr val="FFFF66"/>
              </a:solidFill>
              <a:latin typeface="+mn-ea"/>
              <a:ea typeface="+mn-ea"/>
            </a:endParaRPr>
          </a:p>
        </p:txBody>
      </p:sp>
      <p:sp>
        <p:nvSpPr>
          <p:cNvPr id="250917" name="AutoShape 38"/>
          <p:cNvSpPr>
            <a:spLocks noChangeArrowheads="1"/>
          </p:cNvSpPr>
          <p:nvPr/>
        </p:nvSpPr>
        <p:spPr bwMode="auto">
          <a:xfrm>
            <a:off x="479938" y="2695079"/>
            <a:ext cx="1716088" cy="1497013"/>
          </a:xfrm>
          <a:prstGeom prst="cloudCallout">
            <a:avLst>
              <a:gd name="adj1" fmla="val 17898"/>
              <a:gd name="adj2" fmla="val 99843"/>
            </a:avLst>
          </a:prstGeom>
          <a:solidFill>
            <a:srgbClr val="FFFF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lvl1pPr defTabSz="762000">
              <a:defRPr kumimoji="1" b="1">
                <a:solidFill>
                  <a:srgbClr val="993366"/>
                </a:solidFill>
                <a:latin typeface="Times New Roman" panose="02020603050405020304" pitchFamily="18" charset="0"/>
                <a:ea typeface="楷体_GB2312" pitchFamily="49" charset="-122"/>
              </a:defRPr>
            </a:lvl1pPr>
            <a:lvl2pPr marL="742950" indent="-285750" defTabSz="762000">
              <a:defRPr kumimoji="1" b="1">
                <a:solidFill>
                  <a:srgbClr val="993366"/>
                </a:solidFill>
                <a:latin typeface="Times New Roman" panose="02020603050405020304" pitchFamily="18" charset="0"/>
                <a:ea typeface="楷体_GB2312" pitchFamily="49" charset="-122"/>
              </a:defRPr>
            </a:lvl2pPr>
            <a:lvl3pPr marL="1143000" indent="-228600" defTabSz="762000">
              <a:defRPr kumimoji="1" b="1">
                <a:solidFill>
                  <a:srgbClr val="993366"/>
                </a:solidFill>
                <a:latin typeface="Times New Roman" panose="02020603050405020304" pitchFamily="18" charset="0"/>
                <a:ea typeface="楷体_GB2312" pitchFamily="49" charset="-122"/>
              </a:defRPr>
            </a:lvl3pPr>
            <a:lvl4pPr marL="1600200" indent="-228600" defTabSz="762000">
              <a:defRPr kumimoji="1" b="1">
                <a:solidFill>
                  <a:srgbClr val="993366"/>
                </a:solidFill>
                <a:latin typeface="Times New Roman" panose="02020603050405020304" pitchFamily="18" charset="0"/>
                <a:ea typeface="楷体_GB2312" pitchFamily="49" charset="-122"/>
              </a:defRPr>
            </a:lvl4pPr>
            <a:lvl5pPr marL="2057400" indent="-228600" defTabSz="762000">
              <a:defRPr kumimoji="1" b="1">
                <a:solidFill>
                  <a:srgbClr val="993366"/>
                </a:solidFill>
                <a:latin typeface="Times New Roman" panose="02020603050405020304" pitchFamily="18" charset="0"/>
                <a:ea typeface="楷体_GB2312" pitchFamily="49" charset="-122"/>
              </a:defRPr>
            </a:lvl5pPr>
            <a:lvl6pPr marL="25146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a:solidFill>
                  <a:schemeClr val="tx1"/>
                </a:solidFill>
                <a:latin typeface="+mn-ea"/>
                <a:ea typeface="+mn-ea"/>
              </a:rPr>
              <a:t>分为</a:t>
            </a:r>
            <a:r>
              <a:rPr lang="en-US" altLang="zh-CN" sz="2000">
                <a:solidFill>
                  <a:schemeClr val="tx1"/>
                </a:solidFill>
                <a:latin typeface="+mn-ea"/>
                <a:ea typeface="+mn-ea"/>
              </a:rPr>
              <a:t>:</a:t>
            </a:r>
          </a:p>
          <a:p>
            <a:pPr>
              <a:spcBef>
                <a:spcPct val="0"/>
              </a:spcBef>
            </a:pPr>
            <a:r>
              <a:rPr lang="zh-CN" altLang="en-US" sz="2000">
                <a:solidFill>
                  <a:schemeClr val="tx1"/>
                </a:solidFill>
                <a:latin typeface="+mn-ea"/>
                <a:ea typeface="+mn-ea"/>
              </a:rPr>
              <a:t>库函数和</a:t>
            </a:r>
          </a:p>
          <a:p>
            <a:pPr>
              <a:spcBef>
                <a:spcPct val="0"/>
              </a:spcBef>
            </a:pPr>
            <a:r>
              <a:rPr lang="zh-CN" altLang="en-US" sz="2000">
                <a:solidFill>
                  <a:schemeClr val="tx1"/>
                </a:solidFill>
                <a:latin typeface="+mn-ea"/>
                <a:ea typeface="+mn-ea"/>
              </a:rPr>
              <a:t>自定义函数</a:t>
            </a:r>
          </a:p>
        </p:txBody>
      </p:sp>
      <p:sp>
        <p:nvSpPr>
          <p:cNvPr id="39"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mn-ea"/>
              </a:rPr>
              <a:t>C</a:t>
            </a:r>
            <a:r>
              <a:rPr kumimoji="1" lang="zh-CN" altLang="en-US" sz="2000" b="1" dirty="0">
                <a:solidFill>
                  <a:srgbClr val="3333CC"/>
                </a:solidFill>
                <a:latin typeface="+mn-ea"/>
              </a:rPr>
              <a:t>语言程序设计                                                            </a:t>
            </a:r>
            <a:r>
              <a:rPr kumimoji="1" lang="zh-CN" altLang="en-US" b="1" dirty="0">
                <a:solidFill>
                  <a:srgbClr val="3333CC"/>
                </a:solidFill>
                <a:latin typeface="+mn-ea"/>
              </a:rPr>
              <a:t>第</a:t>
            </a:r>
            <a:r>
              <a:rPr kumimoji="1" lang="en-US" altLang="zh-CN" b="1" dirty="0">
                <a:solidFill>
                  <a:srgbClr val="3333CC"/>
                </a:solidFill>
                <a:latin typeface="+mn-ea"/>
              </a:rPr>
              <a:t>7</a:t>
            </a:r>
            <a:r>
              <a:rPr kumimoji="1" lang="zh-CN" altLang="en-US" b="1" dirty="0">
                <a:solidFill>
                  <a:srgbClr val="3333CC"/>
                </a:solidFill>
                <a:latin typeface="+mn-ea"/>
              </a:rPr>
              <a:t>章  用函数实现模块化程序设计</a:t>
            </a:r>
          </a:p>
        </p:txBody>
      </p:sp>
    </p:spTree>
    <p:extLst>
      <p:ext uri="{BB962C8B-B14F-4D97-AF65-F5344CB8AC3E}">
        <p14:creationId xmlns:p14="http://schemas.microsoft.com/office/powerpoint/2010/main" val="303797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50917"/>
                                        </p:tgtEl>
                                        <p:attrNameLst>
                                          <p:attrName>style.visibility</p:attrName>
                                        </p:attrNameLst>
                                      </p:cBhvr>
                                      <p:to>
                                        <p:strVal val="visible"/>
                                      </p:to>
                                    </p:set>
                                    <p:animEffect transition="in" filter="fade">
                                      <p:cBhvr>
                                        <p:cTn id="14" dur="1000"/>
                                        <p:tgtEl>
                                          <p:spTgt spid="250917"/>
                                        </p:tgtEl>
                                      </p:cBhvr>
                                    </p:animEffect>
                                    <p:anim calcmode="lin" valueType="num">
                                      <p:cBhvr>
                                        <p:cTn id="15" dur="1000" fill="hold"/>
                                        <p:tgtEl>
                                          <p:spTgt spid="250917"/>
                                        </p:tgtEl>
                                        <p:attrNameLst>
                                          <p:attrName>ppt_x</p:attrName>
                                        </p:attrNameLst>
                                      </p:cBhvr>
                                      <p:tavLst>
                                        <p:tav tm="0">
                                          <p:val>
                                            <p:strVal val="#ppt_x"/>
                                          </p:val>
                                        </p:tav>
                                        <p:tav tm="100000">
                                          <p:val>
                                            <p:strVal val="#ppt_x"/>
                                          </p:val>
                                        </p:tav>
                                      </p:tavLst>
                                    </p:anim>
                                    <p:anim calcmode="lin" valueType="num">
                                      <p:cBhvr>
                                        <p:cTn id="16" dur="1000" fill="hold"/>
                                        <p:tgtEl>
                                          <p:spTgt spid="2509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50916"/>
                                        </p:tgtEl>
                                        <p:attrNameLst>
                                          <p:attrName>style.visibility</p:attrName>
                                        </p:attrNameLst>
                                      </p:cBhvr>
                                      <p:to>
                                        <p:strVal val="visible"/>
                                      </p:to>
                                    </p:set>
                                    <p:animEffect transition="in" filter="fade">
                                      <p:cBhvr>
                                        <p:cTn id="21" dur="1000"/>
                                        <p:tgtEl>
                                          <p:spTgt spid="250916"/>
                                        </p:tgtEl>
                                      </p:cBhvr>
                                    </p:animEffect>
                                    <p:anim calcmode="lin" valueType="num">
                                      <p:cBhvr>
                                        <p:cTn id="22" dur="1000" fill="hold"/>
                                        <p:tgtEl>
                                          <p:spTgt spid="250916"/>
                                        </p:tgtEl>
                                        <p:attrNameLst>
                                          <p:attrName>ppt_x</p:attrName>
                                        </p:attrNameLst>
                                      </p:cBhvr>
                                      <p:tavLst>
                                        <p:tav tm="0">
                                          <p:val>
                                            <p:strVal val="#ppt_x"/>
                                          </p:val>
                                        </p:tav>
                                        <p:tav tm="100000">
                                          <p:val>
                                            <p:strVal val="#ppt_x"/>
                                          </p:val>
                                        </p:tav>
                                      </p:tavLst>
                                    </p:anim>
                                    <p:anim calcmode="lin" valueType="num">
                                      <p:cBhvr>
                                        <p:cTn id="23" dur="1000" fill="hold"/>
                                        <p:tgtEl>
                                          <p:spTgt spid="25091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50915"/>
                                        </p:tgtEl>
                                        <p:attrNameLst>
                                          <p:attrName>style.visibility</p:attrName>
                                        </p:attrNameLst>
                                      </p:cBhvr>
                                      <p:to>
                                        <p:strVal val="visible"/>
                                      </p:to>
                                    </p:set>
                                    <p:animEffect transition="in" filter="fade">
                                      <p:cBhvr>
                                        <p:cTn id="26" dur="1000"/>
                                        <p:tgtEl>
                                          <p:spTgt spid="250915"/>
                                        </p:tgtEl>
                                      </p:cBhvr>
                                    </p:animEffect>
                                    <p:anim calcmode="lin" valueType="num">
                                      <p:cBhvr>
                                        <p:cTn id="27" dur="1000" fill="hold"/>
                                        <p:tgtEl>
                                          <p:spTgt spid="250915"/>
                                        </p:tgtEl>
                                        <p:attrNameLst>
                                          <p:attrName>ppt_x</p:attrName>
                                        </p:attrNameLst>
                                      </p:cBhvr>
                                      <p:tavLst>
                                        <p:tav tm="0">
                                          <p:val>
                                            <p:strVal val="#ppt_x"/>
                                          </p:val>
                                        </p:tav>
                                        <p:tav tm="100000">
                                          <p:val>
                                            <p:strVal val="#ppt_x"/>
                                          </p:val>
                                        </p:tav>
                                      </p:tavLst>
                                    </p:anim>
                                    <p:anim calcmode="lin" valueType="num">
                                      <p:cBhvr>
                                        <p:cTn id="28" dur="1000" fill="hold"/>
                                        <p:tgtEl>
                                          <p:spTgt spid="25091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50914"/>
                                        </p:tgtEl>
                                        <p:attrNameLst>
                                          <p:attrName>style.visibility</p:attrName>
                                        </p:attrNameLst>
                                      </p:cBhvr>
                                      <p:to>
                                        <p:strVal val="visible"/>
                                      </p:to>
                                    </p:set>
                                    <p:animEffect transition="in" filter="fade">
                                      <p:cBhvr>
                                        <p:cTn id="33" dur="1000"/>
                                        <p:tgtEl>
                                          <p:spTgt spid="250914"/>
                                        </p:tgtEl>
                                      </p:cBhvr>
                                    </p:animEffect>
                                    <p:anim calcmode="lin" valueType="num">
                                      <p:cBhvr>
                                        <p:cTn id="34" dur="1000" fill="hold"/>
                                        <p:tgtEl>
                                          <p:spTgt spid="250914"/>
                                        </p:tgtEl>
                                        <p:attrNameLst>
                                          <p:attrName>ppt_x</p:attrName>
                                        </p:attrNameLst>
                                      </p:cBhvr>
                                      <p:tavLst>
                                        <p:tav tm="0">
                                          <p:val>
                                            <p:strVal val="#ppt_x"/>
                                          </p:val>
                                        </p:tav>
                                        <p:tav tm="100000">
                                          <p:val>
                                            <p:strVal val="#ppt_x"/>
                                          </p:val>
                                        </p:tav>
                                      </p:tavLst>
                                    </p:anim>
                                    <p:anim calcmode="lin" valueType="num">
                                      <p:cBhvr>
                                        <p:cTn id="35" dur="1000" fill="hold"/>
                                        <p:tgtEl>
                                          <p:spTgt spid="2509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914" grpId="0" animBg="1"/>
      <p:bldP spid="250915" grpId="0" animBg="1"/>
      <p:bldP spid="250916" grpId="0" animBg="1"/>
      <p:bldP spid="2509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4" name="Rectangle 4"/>
          <p:cNvSpPr>
            <a:spLocks noChangeArrowheads="1"/>
          </p:cNvSpPr>
          <p:nvPr/>
        </p:nvSpPr>
        <p:spPr bwMode="auto">
          <a:xfrm>
            <a:off x="539552" y="1291461"/>
            <a:ext cx="7759700" cy="196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1" eaLnBrk="1" hangingPunct="1">
              <a:spcBef>
                <a:spcPct val="20000"/>
              </a:spcBef>
              <a:buClr>
                <a:srgbClr val="339933"/>
              </a:buClr>
              <a:buFont typeface="Wingdings" panose="05000000000000000000" pitchFamily="2" charset="2"/>
              <a:buNone/>
            </a:pPr>
            <a:r>
              <a:rPr kumimoji="0" lang="zh-CN" altLang="en-US" sz="2400" dirty="0">
                <a:solidFill>
                  <a:srgbClr val="FF0000"/>
                </a:solidFill>
                <a:latin typeface="+mn-ea"/>
                <a:ea typeface="+mn-ea"/>
              </a:rPr>
              <a:t>递归：</a:t>
            </a:r>
            <a:r>
              <a:rPr kumimoji="0" lang="zh-CN" altLang="en-US" sz="2400" dirty="0">
                <a:solidFill>
                  <a:schemeClr val="tx1"/>
                </a:solidFill>
                <a:latin typeface="+mn-ea"/>
                <a:ea typeface="+mn-ea"/>
              </a:rPr>
              <a:t>在函数调用过程中，直接或间接的调用自身。</a:t>
            </a:r>
            <a:endParaRPr lang="zh-CN" altLang="en-US" sz="2400" dirty="0">
              <a:solidFill>
                <a:schemeClr val="tx1"/>
              </a:solidFill>
              <a:latin typeface="+mn-ea"/>
              <a:ea typeface="+mn-ea"/>
            </a:endParaRPr>
          </a:p>
          <a:p>
            <a:pPr marL="457200" lvl="1" indent="0" eaLnBrk="1" hangingPunct="1">
              <a:spcBef>
                <a:spcPct val="20000"/>
              </a:spcBef>
              <a:buClr>
                <a:srgbClr val="339933"/>
              </a:buClr>
            </a:pPr>
            <a:r>
              <a:rPr lang="zh-CN" altLang="en-US" sz="2800" dirty="0">
                <a:solidFill>
                  <a:srgbClr val="FF0000"/>
                </a:solidFill>
                <a:latin typeface="+mn-ea"/>
                <a:ea typeface="+mn-ea"/>
              </a:rPr>
              <a:t>递归调用方式</a:t>
            </a:r>
          </a:p>
          <a:p>
            <a:pPr marL="1257300" lvl="2" indent="-342900" eaLnBrk="1" hangingPunct="1">
              <a:spcBef>
                <a:spcPct val="20000"/>
              </a:spcBef>
              <a:buClr>
                <a:srgbClr val="FF3300"/>
              </a:buClr>
              <a:buFont typeface="Wingdings" panose="05000000000000000000" pitchFamily="2" charset="2"/>
              <a:buChar char="p"/>
            </a:pPr>
            <a:r>
              <a:rPr lang="zh-CN" altLang="en-US" sz="2400" dirty="0">
                <a:solidFill>
                  <a:schemeClr val="tx1"/>
                </a:solidFill>
                <a:latin typeface="+mn-ea"/>
                <a:ea typeface="+mn-ea"/>
              </a:rPr>
              <a:t>直接递归调用：</a:t>
            </a:r>
            <a:r>
              <a:rPr kumimoji="0" lang="zh-CN" altLang="en-US" sz="2400" dirty="0">
                <a:solidFill>
                  <a:schemeClr val="tx1"/>
                </a:solidFill>
                <a:latin typeface="+mn-ea"/>
                <a:ea typeface="+mn-ea"/>
              </a:rPr>
              <a:t>在函数体内又调用自身 </a:t>
            </a:r>
            <a:endParaRPr lang="zh-CN" altLang="en-US" sz="2400" dirty="0">
              <a:solidFill>
                <a:schemeClr val="tx1"/>
              </a:solidFill>
              <a:latin typeface="+mn-ea"/>
              <a:ea typeface="+mn-ea"/>
            </a:endParaRPr>
          </a:p>
        </p:txBody>
      </p:sp>
      <p:grpSp>
        <p:nvGrpSpPr>
          <p:cNvPr id="610312" name="Group 8"/>
          <p:cNvGrpSpPr>
            <a:grpSpLocks/>
          </p:cNvGrpSpPr>
          <p:nvPr/>
        </p:nvGrpSpPr>
        <p:grpSpPr bwMode="auto">
          <a:xfrm>
            <a:off x="5510214" y="3008313"/>
            <a:ext cx="900113" cy="1952626"/>
            <a:chOff x="1104" y="1727"/>
            <a:chExt cx="567" cy="1230"/>
          </a:xfrm>
        </p:grpSpPr>
        <p:sp>
          <p:nvSpPr>
            <p:cNvPr id="281610" name="Text Box 9"/>
            <p:cNvSpPr txBox="1">
              <a:spLocks noChangeArrowheads="1"/>
            </p:cNvSpPr>
            <p:nvPr/>
          </p:nvSpPr>
          <p:spPr bwMode="auto">
            <a:xfrm>
              <a:off x="1309" y="1727"/>
              <a:ext cx="36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400">
                  <a:solidFill>
                    <a:schemeClr val="tx1"/>
                  </a:solidFill>
                  <a:latin typeface="+mn-ea"/>
                  <a:ea typeface="+mn-ea"/>
                </a:rPr>
                <a:t>f( )</a:t>
              </a:r>
            </a:p>
          </p:txBody>
        </p:sp>
        <p:sp>
          <p:nvSpPr>
            <p:cNvPr id="281611" name="Text Box 10"/>
            <p:cNvSpPr txBox="1">
              <a:spLocks noChangeArrowheads="1"/>
            </p:cNvSpPr>
            <p:nvPr/>
          </p:nvSpPr>
          <p:spPr bwMode="auto">
            <a:xfrm>
              <a:off x="1275" y="2669"/>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zh-CN" sz="2400">
                  <a:solidFill>
                    <a:schemeClr val="tx1"/>
                  </a:solidFill>
                  <a:latin typeface="+mn-ea"/>
                  <a:ea typeface="+mn-ea"/>
                </a:rPr>
                <a:t>调</a:t>
              </a:r>
              <a:r>
                <a:rPr lang="en-US" altLang="zh-CN" sz="2400">
                  <a:solidFill>
                    <a:schemeClr val="tx1"/>
                  </a:solidFill>
                  <a:latin typeface="+mn-ea"/>
                  <a:ea typeface="+mn-ea"/>
                </a:rPr>
                <a:t>f</a:t>
              </a:r>
            </a:p>
          </p:txBody>
        </p:sp>
        <p:sp>
          <p:nvSpPr>
            <p:cNvPr id="281612" name="Line 11"/>
            <p:cNvSpPr>
              <a:spLocks noChangeShapeType="1"/>
            </p:cNvSpPr>
            <p:nvPr/>
          </p:nvSpPr>
          <p:spPr bwMode="auto">
            <a:xfrm>
              <a:off x="1488" y="2016"/>
              <a:ext cx="0"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281613" name="Line 12"/>
            <p:cNvSpPr>
              <a:spLocks noChangeShapeType="1"/>
            </p:cNvSpPr>
            <p:nvPr/>
          </p:nvSpPr>
          <p:spPr bwMode="auto">
            <a:xfrm flipH="1">
              <a:off x="1104" y="2784"/>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281614" name="Line 13"/>
            <p:cNvSpPr>
              <a:spLocks noChangeShapeType="1"/>
            </p:cNvSpPr>
            <p:nvPr/>
          </p:nvSpPr>
          <p:spPr bwMode="auto">
            <a:xfrm flipV="1">
              <a:off x="1104" y="1872"/>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281615" name="Line 14"/>
            <p:cNvSpPr>
              <a:spLocks noChangeShapeType="1"/>
            </p:cNvSpPr>
            <p:nvPr/>
          </p:nvSpPr>
          <p:spPr bwMode="auto">
            <a:xfrm>
              <a:off x="1104" y="187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grpSp>
      <p:sp>
        <p:nvSpPr>
          <p:cNvPr id="610319" name="Text Box 15"/>
          <p:cNvSpPr txBox="1">
            <a:spLocks noChangeArrowheads="1"/>
          </p:cNvSpPr>
          <p:nvPr/>
        </p:nvSpPr>
        <p:spPr bwMode="auto">
          <a:xfrm>
            <a:off x="2087563" y="2782888"/>
            <a:ext cx="2193925" cy="2686050"/>
          </a:xfrm>
          <a:prstGeom prst="rect">
            <a:avLst/>
          </a:prstGeom>
          <a:solidFill>
            <a:srgbClr val="FFCCFF"/>
          </a:solidFill>
          <a:ln w="381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400">
                <a:solidFill>
                  <a:schemeClr val="tx1"/>
                </a:solidFill>
                <a:latin typeface="+mn-ea"/>
                <a:ea typeface="+mn-ea"/>
              </a:rPr>
              <a:t>int  </a:t>
            </a:r>
            <a:r>
              <a:rPr lang="en-US" altLang="zh-CN" sz="2400">
                <a:solidFill>
                  <a:srgbClr val="0000FF"/>
                </a:solidFill>
                <a:latin typeface="+mn-ea"/>
                <a:ea typeface="+mn-ea"/>
              </a:rPr>
              <a:t>f(int x)</a:t>
            </a:r>
            <a:endParaRPr lang="en-US" altLang="zh-CN" sz="2400">
              <a:solidFill>
                <a:schemeClr val="tx1"/>
              </a:solidFill>
              <a:latin typeface="+mn-ea"/>
              <a:ea typeface="+mn-ea"/>
            </a:endParaRPr>
          </a:p>
          <a:p>
            <a:pPr eaLnBrk="1" hangingPunct="1">
              <a:spcBef>
                <a:spcPct val="0"/>
              </a:spcBef>
            </a:pPr>
            <a:r>
              <a:rPr lang="en-US" altLang="zh-CN" sz="2400">
                <a:solidFill>
                  <a:schemeClr val="tx1"/>
                </a:solidFill>
                <a:latin typeface="+mn-ea"/>
                <a:ea typeface="+mn-ea"/>
              </a:rPr>
              <a:t>{    int y,z;</a:t>
            </a:r>
          </a:p>
          <a:p>
            <a:pPr eaLnBrk="1" hangingPunct="1">
              <a:spcBef>
                <a:spcPct val="0"/>
              </a:spcBef>
            </a:pPr>
            <a:r>
              <a:rPr lang="en-US" altLang="zh-CN" sz="2400">
                <a:solidFill>
                  <a:schemeClr val="tx1"/>
                </a:solidFill>
                <a:latin typeface="+mn-ea"/>
                <a:ea typeface="+mn-ea"/>
              </a:rPr>
              <a:t>       ……</a:t>
            </a:r>
          </a:p>
          <a:p>
            <a:pPr eaLnBrk="1" hangingPunct="1">
              <a:spcBef>
                <a:spcPct val="0"/>
              </a:spcBef>
            </a:pPr>
            <a:r>
              <a:rPr lang="en-US" altLang="zh-CN" sz="2400">
                <a:solidFill>
                  <a:schemeClr val="tx1"/>
                </a:solidFill>
                <a:latin typeface="+mn-ea"/>
                <a:ea typeface="+mn-ea"/>
              </a:rPr>
              <a:t>      </a:t>
            </a:r>
            <a:r>
              <a:rPr lang="en-US" altLang="zh-CN" sz="2400">
                <a:solidFill>
                  <a:srgbClr val="FF3300"/>
                </a:solidFill>
                <a:latin typeface="+mn-ea"/>
                <a:ea typeface="+mn-ea"/>
              </a:rPr>
              <a:t>z=f(y);</a:t>
            </a:r>
          </a:p>
          <a:p>
            <a:pPr eaLnBrk="1" hangingPunct="1">
              <a:spcBef>
                <a:spcPct val="0"/>
              </a:spcBef>
            </a:pPr>
            <a:r>
              <a:rPr lang="en-US" altLang="zh-CN" sz="2400">
                <a:solidFill>
                  <a:schemeClr val="tx1"/>
                </a:solidFill>
                <a:latin typeface="+mn-ea"/>
                <a:ea typeface="+mn-ea"/>
              </a:rPr>
              <a:t>      …….</a:t>
            </a:r>
          </a:p>
          <a:p>
            <a:pPr eaLnBrk="1" hangingPunct="1">
              <a:spcBef>
                <a:spcPct val="0"/>
              </a:spcBef>
            </a:pPr>
            <a:r>
              <a:rPr lang="en-US" altLang="zh-CN" sz="2400">
                <a:solidFill>
                  <a:schemeClr val="tx1"/>
                </a:solidFill>
                <a:latin typeface="+mn-ea"/>
                <a:ea typeface="+mn-ea"/>
              </a:rPr>
              <a:t>     return(2*z);</a:t>
            </a:r>
          </a:p>
          <a:p>
            <a:pPr eaLnBrk="1" hangingPunct="1">
              <a:spcBef>
                <a:spcPct val="0"/>
              </a:spcBef>
            </a:pPr>
            <a:r>
              <a:rPr lang="en-US" altLang="zh-CN" sz="2400">
                <a:solidFill>
                  <a:schemeClr val="tx1"/>
                </a:solidFill>
                <a:latin typeface="+mn-ea"/>
                <a:ea typeface="+mn-ea"/>
              </a:rPr>
              <a:t>}</a:t>
            </a:r>
          </a:p>
        </p:txBody>
      </p:sp>
      <p:sp>
        <p:nvSpPr>
          <p:cNvPr id="16"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mn-ea"/>
              </a:rPr>
              <a:t>C</a:t>
            </a:r>
            <a:r>
              <a:rPr kumimoji="1" lang="zh-CN" altLang="en-US" sz="2000" b="1" dirty="0">
                <a:solidFill>
                  <a:srgbClr val="3333CC"/>
                </a:solidFill>
                <a:latin typeface="+mn-ea"/>
              </a:rPr>
              <a:t>语言程序设计                                                            </a:t>
            </a:r>
            <a:r>
              <a:rPr kumimoji="1" lang="zh-CN" altLang="en-US" b="1" dirty="0">
                <a:solidFill>
                  <a:srgbClr val="3333CC"/>
                </a:solidFill>
                <a:latin typeface="+mn-ea"/>
              </a:rPr>
              <a:t>第</a:t>
            </a:r>
            <a:r>
              <a:rPr kumimoji="1" lang="en-US" altLang="zh-CN" b="1" dirty="0">
                <a:solidFill>
                  <a:srgbClr val="3333CC"/>
                </a:solidFill>
                <a:latin typeface="+mn-ea"/>
              </a:rPr>
              <a:t>7</a:t>
            </a:r>
            <a:r>
              <a:rPr kumimoji="1" lang="zh-CN" altLang="en-US" b="1" dirty="0">
                <a:solidFill>
                  <a:srgbClr val="3333CC"/>
                </a:solidFill>
                <a:latin typeface="+mn-ea"/>
              </a:rPr>
              <a:t>章  用函数实现模块化程序设计</a:t>
            </a:r>
          </a:p>
        </p:txBody>
      </p:sp>
      <p:sp>
        <p:nvSpPr>
          <p:cNvPr id="12" name="Rectangle 4"/>
          <p:cNvSpPr>
            <a:spLocks noChangeArrowheads="1"/>
          </p:cNvSpPr>
          <p:nvPr/>
        </p:nvSpPr>
        <p:spPr bwMode="auto">
          <a:xfrm>
            <a:off x="389451" y="517025"/>
            <a:ext cx="7759700" cy="782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0" indent="0">
              <a:spcBef>
                <a:spcPct val="20000"/>
              </a:spcBef>
              <a:buClr>
                <a:schemeClr val="accent1"/>
              </a:buClr>
            </a:pPr>
            <a:r>
              <a:rPr lang="en-US" altLang="zh-CN" sz="3200" dirty="0">
                <a:solidFill>
                  <a:srgbClr val="0000CC"/>
                </a:solidFill>
                <a:latin typeface="+mn-ea"/>
                <a:ea typeface="+mn-ea"/>
              </a:rPr>
              <a:t>7.6 </a:t>
            </a:r>
            <a:r>
              <a:rPr lang="zh-CN" altLang="en-US" sz="3200" dirty="0">
                <a:solidFill>
                  <a:srgbClr val="0000CC"/>
                </a:solidFill>
                <a:latin typeface="+mn-ea"/>
                <a:ea typeface="+mn-ea"/>
              </a:rPr>
              <a:t>函数的递归调用</a:t>
            </a:r>
            <a:endParaRPr lang="zh-CN" altLang="en-US" sz="2800" dirty="0">
              <a:solidFill>
                <a:schemeClr val="tx1"/>
              </a:solidFill>
              <a:latin typeface="+mn-ea"/>
              <a:ea typeface="+mn-ea"/>
            </a:endParaRPr>
          </a:p>
        </p:txBody>
      </p:sp>
    </p:spTree>
    <p:extLst>
      <p:ext uri="{BB962C8B-B14F-4D97-AF65-F5344CB8AC3E}">
        <p14:creationId xmlns:p14="http://schemas.microsoft.com/office/powerpoint/2010/main" val="1515162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10319"/>
                                        </p:tgtEl>
                                        <p:attrNameLst>
                                          <p:attrName>style.visibility</p:attrName>
                                        </p:attrNameLst>
                                      </p:cBhvr>
                                      <p:to>
                                        <p:strVal val="visible"/>
                                      </p:to>
                                    </p:set>
                                    <p:animEffect transition="in" filter="box(out)">
                                      <p:cBhvr>
                                        <p:cTn id="7" dur="500"/>
                                        <p:tgtEl>
                                          <p:spTgt spid="6103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610312"/>
                                        </p:tgtEl>
                                        <p:attrNameLst>
                                          <p:attrName>style.visibility</p:attrName>
                                        </p:attrNameLst>
                                      </p:cBhvr>
                                      <p:to>
                                        <p:strVal val="visible"/>
                                      </p:to>
                                    </p:set>
                                    <p:animEffect transition="in" filter="box(out)">
                                      <p:cBhvr>
                                        <p:cTn id="12" dur="500"/>
                                        <p:tgtEl>
                                          <p:spTgt spid="610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19"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8" name="Rectangle 4"/>
          <p:cNvSpPr>
            <a:spLocks noChangeArrowheads="1"/>
          </p:cNvSpPr>
          <p:nvPr/>
        </p:nvSpPr>
        <p:spPr bwMode="auto">
          <a:xfrm>
            <a:off x="395536" y="548680"/>
            <a:ext cx="7759700" cy="84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1257300" lvl="2" indent="-342900" eaLnBrk="1" hangingPunct="1">
              <a:spcBef>
                <a:spcPct val="20000"/>
              </a:spcBef>
              <a:buClr>
                <a:srgbClr val="FF3300"/>
              </a:buClr>
              <a:buFont typeface="Wingdings" panose="05000000000000000000" pitchFamily="2" charset="2"/>
              <a:buChar char="p"/>
            </a:pPr>
            <a:r>
              <a:rPr lang="zh-CN" altLang="en-US" sz="2400" dirty="0">
                <a:solidFill>
                  <a:schemeClr val="tx1"/>
                </a:solidFill>
                <a:latin typeface="+mn-ea"/>
                <a:ea typeface="+mn-ea"/>
              </a:rPr>
              <a:t>间接递归调用：</a:t>
            </a:r>
            <a:r>
              <a:rPr kumimoji="0" lang="zh-CN" altLang="en-US" sz="2400" dirty="0">
                <a:solidFill>
                  <a:schemeClr val="tx1"/>
                </a:solidFill>
                <a:latin typeface="+mn-ea"/>
                <a:ea typeface="+mn-ea"/>
              </a:rPr>
              <a:t>当函数</a:t>
            </a:r>
            <a:r>
              <a:rPr kumimoji="0" lang="en-US" altLang="zh-CN" sz="2400" dirty="0">
                <a:solidFill>
                  <a:schemeClr val="tx1"/>
                </a:solidFill>
                <a:latin typeface="+mn-ea"/>
                <a:ea typeface="+mn-ea"/>
              </a:rPr>
              <a:t>1</a:t>
            </a:r>
            <a:r>
              <a:rPr kumimoji="0" lang="zh-CN" altLang="en-US" sz="2400" dirty="0">
                <a:solidFill>
                  <a:schemeClr val="tx1"/>
                </a:solidFill>
                <a:latin typeface="+mn-ea"/>
                <a:ea typeface="+mn-ea"/>
              </a:rPr>
              <a:t>去调用另一函数</a:t>
            </a:r>
            <a:r>
              <a:rPr kumimoji="0" lang="en-US" altLang="zh-CN" sz="2400" dirty="0">
                <a:solidFill>
                  <a:schemeClr val="tx1"/>
                </a:solidFill>
                <a:latin typeface="+mn-ea"/>
                <a:ea typeface="+mn-ea"/>
              </a:rPr>
              <a:t>2</a:t>
            </a:r>
            <a:r>
              <a:rPr kumimoji="0" lang="zh-CN" altLang="en-US" sz="2400" dirty="0">
                <a:solidFill>
                  <a:schemeClr val="tx1"/>
                </a:solidFill>
                <a:latin typeface="+mn-ea"/>
                <a:ea typeface="+mn-ea"/>
              </a:rPr>
              <a:t>时</a:t>
            </a:r>
            <a:r>
              <a:rPr kumimoji="0" lang="en-US" altLang="zh-CN" sz="2400" dirty="0">
                <a:solidFill>
                  <a:schemeClr val="tx1"/>
                </a:solidFill>
                <a:latin typeface="+mn-ea"/>
                <a:ea typeface="+mn-ea"/>
              </a:rPr>
              <a:t>,</a:t>
            </a:r>
            <a:r>
              <a:rPr kumimoji="0" lang="zh-CN" altLang="en-US" sz="2400" dirty="0">
                <a:solidFill>
                  <a:schemeClr val="tx1"/>
                </a:solidFill>
                <a:latin typeface="+mn-ea"/>
                <a:ea typeface="+mn-ea"/>
              </a:rPr>
              <a:t>而另一函数</a:t>
            </a:r>
            <a:r>
              <a:rPr kumimoji="0" lang="en-US" altLang="zh-CN" sz="2400" dirty="0">
                <a:solidFill>
                  <a:schemeClr val="tx1"/>
                </a:solidFill>
                <a:latin typeface="+mn-ea"/>
                <a:ea typeface="+mn-ea"/>
              </a:rPr>
              <a:t>2</a:t>
            </a:r>
            <a:r>
              <a:rPr kumimoji="0" lang="zh-CN" altLang="en-US" sz="2400" dirty="0">
                <a:solidFill>
                  <a:schemeClr val="tx1"/>
                </a:solidFill>
                <a:latin typeface="+mn-ea"/>
                <a:ea typeface="+mn-ea"/>
              </a:rPr>
              <a:t>反过来又调用函数</a:t>
            </a:r>
            <a:r>
              <a:rPr kumimoji="0" lang="en-US" altLang="zh-CN" sz="2400" dirty="0">
                <a:solidFill>
                  <a:schemeClr val="tx1"/>
                </a:solidFill>
                <a:latin typeface="+mn-ea"/>
                <a:ea typeface="+mn-ea"/>
              </a:rPr>
              <a:t>1</a:t>
            </a:r>
            <a:r>
              <a:rPr kumimoji="0" lang="zh-CN" altLang="en-US" sz="2400" dirty="0">
                <a:solidFill>
                  <a:schemeClr val="tx1"/>
                </a:solidFill>
                <a:latin typeface="+mn-ea"/>
                <a:ea typeface="+mn-ea"/>
              </a:rPr>
              <a:t>自身。</a:t>
            </a:r>
            <a:endParaRPr lang="zh-CN" altLang="en-US" sz="2400" dirty="0">
              <a:solidFill>
                <a:schemeClr val="tx1"/>
              </a:solidFill>
              <a:latin typeface="+mn-ea"/>
              <a:ea typeface="+mn-ea"/>
            </a:endParaRPr>
          </a:p>
        </p:txBody>
      </p:sp>
      <p:grpSp>
        <p:nvGrpSpPr>
          <p:cNvPr id="282632" name="Group 26"/>
          <p:cNvGrpSpPr>
            <a:grpSpLocks/>
          </p:cNvGrpSpPr>
          <p:nvPr/>
        </p:nvGrpSpPr>
        <p:grpSpPr bwMode="auto">
          <a:xfrm>
            <a:off x="5827961" y="1551980"/>
            <a:ext cx="2341562" cy="2395537"/>
            <a:chOff x="3835" y="1061"/>
            <a:chExt cx="1475" cy="1509"/>
          </a:xfrm>
        </p:grpSpPr>
        <p:sp>
          <p:nvSpPr>
            <p:cNvPr id="282642" name="Text Box 9"/>
            <p:cNvSpPr txBox="1">
              <a:spLocks noChangeArrowheads="1"/>
            </p:cNvSpPr>
            <p:nvPr/>
          </p:nvSpPr>
          <p:spPr bwMode="auto">
            <a:xfrm>
              <a:off x="3835" y="2049"/>
              <a:ext cx="48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zh-CN" sz="2400">
                  <a:solidFill>
                    <a:schemeClr val="tx1"/>
                  </a:solidFill>
                  <a:latin typeface="+mn-ea"/>
                  <a:ea typeface="+mn-ea"/>
                </a:rPr>
                <a:t>调</a:t>
              </a:r>
              <a:r>
                <a:rPr lang="en-US" altLang="zh-CN" sz="2400">
                  <a:solidFill>
                    <a:schemeClr val="tx1"/>
                  </a:solidFill>
                  <a:latin typeface="+mn-ea"/>
                  <a:ea typeface="+mn-ea"/>
                </a:rPr>
                <a:t>f2</a:t>
              </a:r>
            </a:p>
          </p:txBody>
        </p:sp>
        <p:sp>
          <p:nvSpPr>
            <p:cNvPr id="282643" name="Text Box 10"/>
            <p:cNvSpPr txBox="1">
              <a:spLocks noChangeArrowheads="1"/>
            </p:cNvSpPr>
            <p:nvPr/>
          </p:nvSpPr>
          <p:spPr bwMode="auto">
            <a:xfrm>
              <a:off x="4774" y="2047"/>
              <a:ext cx="43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zh-CN" sz="2400">
                  <a:solidFill>
                    <a:schemeClr val="tx1"/>
                  </a:solidFill>
                  <a:latin typeface="+mn-ea"/>
                  <a:ea typeface="+mn-ea"/>
                </a:rPr>
                <a:t>调</a:t>
              </a:r>
              <a:r>
                <a:rPr lang="en-US" altLang="zh-CN" sz="2400">
                  <a:solidFill>
                    <a:schemeClr val="tx1"/>
                  </a:solidFill>
                  <a:latin typeface="+mn-ea"/>
                  <a:ea typeface="+mn-ea"/>
                </a:rPr>
                <a:t>f1</a:t>
              </a:r>
            </a:p>
          </p:txBody>
        </p:sp>
        <p:sp>
          <p:nvSpPr>
            <p:cNvPr id="282644" name="Text Box 11"/>
            <p:cNvSpPr txBox="1">
              <a:spLocks noChangeArrowheads="1"/>
            </p:cNvSpPr>
            <p:nvPr/>
          </p:nvSpPr>
          <p:spPr bwMode="auto">
            <a:xfrm>
              <a:off x="3898" y="1186"/>
              <a:ext cx="4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400">
                  <a:solidFill>
                    <a:schemeClr val="tx1"/>
                  </a:solidFill>
                  <a:latin typeface="+mn-ea"/>
                  <a:ea typeface="+mn-ea"/>
                </a:rPr>
                <a:t>f1( )</a:t>
              </a:r>
            </a:p>
          </p:txBody>
        </p:sp>
        <p:sp>
          <p:nvSpPr>
            <p:cNvPr id="282645" name="Text Box 12"/>
            <p:cNvSpPr txBox="1">
              <a:spLocks noChangeArrowheads="1"/>
            </p:cNvSpPr>
            <p:nvPr/>
          </p:nvSpPr>
          <p:spPr bwMode="auto">
            <a:xfrm>
              <a:off x="4800" y="1185"/>
              <a:ext cx="47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400">
                  <a:solidFill>
                    <a:schemeClr val="tx1"/>
                  </a:solidFill>
                  <a:latin typeface="+mn-ea"/>
                  <a:ea typeface="+mn-ea"/>
                </a:rPr>
                <a:t>f2( )</a:t>
              </a:r>
            </a:p>
          </p:txBody>
        </p:sp>
        <p:sp>
          <p:nvSpPr>
            <p:cNvPr id="282646" name="Line 13"/>
            <p:cNvSpPr>
              <a:spLocks noChangeShapeType="1"/>
            </p:cNvSpPr>
            <p:nvPr/>
          </p:nvSpPr>
          <p:spPr bwMode="auto">
            <a:xfrm>
              <a:off x="4062" y="1445"/>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282647" name="Line 14"/>
            <p:cNvSpPr>
              <a:spLocks noChangeShapeType="1"/>
            </p:cNvSpPr>
            <p:nvPr/>
          </p:nvSpPr>
          <p:spPr bwMode="auto">
            <a:xfrm flipV="1">
              <a:off x="4206" y="1397"/>
              <a:ext cx="768" cy="7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282648" name="Line 15"/>
            <p:cNvSpPr>
              <a:spLocks noChangeShapeType="1"/>
            </p:cNvSpPr>
            <p:nvPr/>
          </p:nvSpPr>
          <p:spPr bwMode="auto">
            <a:xfrm>
              <a:off x="4974" y="1493"/>
              <a:ext cx="0"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282649" name="Line 16"/>
            <p:cNvSpPr>
              <a:spLocks noChangeShapeType="1"/>
            </p:cNvSpPr>
            <p:nvPr/>
          </p:nvSpPr>
          <p:spPr bwMode="auto">
            <a:xfrm>
              <a:off x="5118" y="2213"/>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282650" name="Line 17"/>
            <p:cNvSpPr>
              <a:spLocks noChangeShapeType="1"/>
            </p:cNvSpPr>
            <p:nvPr/>
          </p:nvSpPr>
          <p:spPr bwMode="auto">
            <a:xfrm flipV="1">
              <a:off x="5310" y="1061"/>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282651" name="Line 18"/>
            <p:cNvSpPr>
              <a:spLocks noChangeShapeType="1"/>
            </p:cNvSpPr>
            <p:nvPr/>
          </p:nvSpPr>
          <p:spPr bwMode="auto">
            <a:xfrm flipH="1">
              <a:off x="4062" y="1061"/>
              <a:ext cx="12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282652" name="Line 19"/>
            <p:cNvSpPr>
              <a:spLocks noChangeShapeType="1"/>
            </p:cNvSpPr>
            <p:nvPr/>
          </p:nvSpPr>
          <p:spPr bwMode="auto">
            <a:xfrm>
              <a:off x="4062" y="1061"/>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grpSp>
      <p:grpSp>
        <p:nvGrpSpPr>
          <p:cNvPr id="282633" name="Group 25"/>
          <p:cNvGrpSpPr>
            <a:grpSpLocks/>
          </p:cNvGrpSpPr>
          <p:nvPr/>
        </p:nvGrpSpPr>
        <p:grpSpPr bwMode="auto">
          <a:xfrm>
            <a:off x="1041648" y="1421805"/>
            <a:ext cx="4737100" cy="2703512"/>
            <a:chOff x="820" y="979"/>
            <a:chExt cx="2984" cy="1703"/>
          </a:xfrm>
        </p:grpSpPr>
        <p:sp>
          <p:nvSpPr>
            <p:cNvPr id="282638" name="Text Box 21"/>
            <p:cNvSpPr txBox="1">
              <a:spLocks noChangeArrowheads="1"/>
            </p:cNvSpPr>
            <p:nvPr/>
          </p:nvSpPr>
          <p:spPr bwMode="auto">
            <a:xfrm>
              <a:off x="820" y="990"/>
              <a:ext cx="1382" cy="1692"/>
            </a:xfrm>
            <a:prstGeom prst="rect">
              <a:avLst/>
            </a:prstGeom>
            <a:solidFill>
              <a:srgbClr val="FFCCFF"/>
            </a:solidFill>
            <a:ln w="381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400">
                  <a:solidFill>
                    <a:schemeClr val="tx1"/>
                  </a:solidFill>
                  <a:latin typeface="+mn-ea"/>
                  <a:ea typeface="+mn-ea"/>
                </a:rPr>
                <a:t>int  </a:t>
              </a:r>
              <a:r>
                <a:rPr lang="en-US" altLang="zh-CN" sz="2400">
                  <a:solidFill>
                    <a:srgbClr val="0000FF"/>
                  </a:solidFill>
                  <a:latin typeface="+mn-ea"/>
                  <a:ea typeface="+mn-ea"/>
                </a:rPr>
                <a:t>f1(int x)</a:t>
              </a:r>
              <a:endParaRPr lang="en-US" altLang="zh-CN" sz="2400">
                <a:solidFill>
                  <a:schemeClr val="tx1"/>
                </a:solidFill>
                <a:latin typeface="+mn-ea"/>
                <a:ea typeface="+mn-ea"/>
              </a:endParaRPr>
            </a:p>
            <a:p>
              <a:pPr eaLnBrk="1" hangingPunct="1">
                <a:spcBef>
                  <a:spcPct val="0"/>
                </a:spcBef>
              </a:pPr>
              <a:r>
                <a:rPr lang="en-US" altLang="zh-CN" sz="2400">
                  <a:solidFill>
                    <a:schemeClr val="tx1"/>
                  </a:solidFill>
                  <a:latin typeface="+mn-ea"/>
                  <a:ea typeface="+mn-ea"/>
                </a:rPr>
                <a:t>{    int y,z;</a:t>
              </a:r>
            </a:p>
            <a:p>
              <a:pPr eaLnBrk="1" hangingPunct="1">
                <a:spcBef>
                  <a:spcPct val="0"/>
                </a:spcBef>
              </a:pPr>
              <a:r>
                <a:rPr lang="en-US" altLang="zh-CN" sz="2400">
                  <a:solidFill>
                    <a:schemeClr val="tx1"/>
                  </a:solidFill>
                  <a:latin typeface="+mn-ea"/>
                  <a:ea typeface="+mn-ea"/>
                </a:rPr>
                <a:t>       ……</a:t>
              </a:r>
            </a:p>
            <a:p>
              <a:pPr eaLnBrk="1" hangingPunct="1">
                <a:spcBef>
                  <a:spcPct val="0"/>
                </a:spcBef>
              </a:pPr>
              <a:r>
                <a:rPr lang="en-US" altLang="zh-CN" sz="2400">
                  <a:solidFill>
                    <a:schemeClr val="tx1"/>
                  </a:solidFill>
                  <a:latin typeface="+mn-ea"/>
                  <a:ea typeface="+mn-ea"/>
                </a:rPr>
                <a:t>      </a:t>
              </a:r>
              <a:r>
                <a:rPr lang="en-US" altLang="zh-CN" sz="2400">
                  <a:solidFill>
                    <a:srgbClr val="FF3300"/>
                  </a:solidFill>
                  <a:latin typeface="+mn-ea"/>
                  <a:ea typeface="+mn-ea"/>
                </a:rPr>
                <a:t>z=f2(y);</a:t>
              </a:r>
            </a:p>
            <a:p>
              <a:pPr eaLnBrk="1" hangingPunct="1">
                <a:spcBef>
                  <a:spcPct val="0"/>
                </a:spcBef>
              </a:pPr>
              <a:r>
                <a:rPr lang="en-US" altLang="zh-CN" sz="2400">
                  <a:solidFill>
                    <a:schemeClr val="tx1"/>
                  </a:solidFill>
                  <a:latin typeface="+mn-ea"/>
                  <a:ea typeface="+mn-ea"/>
                </a:rPr>
                <a:t>      …….</a:t>
              </a:r>
            </a:p>
            <a:p>
              <a:pPr eaLnBrk="1" hangingPunct="1">
                <a:spcBef>
                  <a:spcPct val="0"/>
                </a:spcBef>
              </a:pPr>
              <a:r>
                <a:rPr lang="en-US" altLang="zh-CN" sz="2400">
                  <a:solidFill>
                    <a:schemeClr val="tx1"/>
                  </a:solidFill>
                  <a:latin typeface="+mn-ea"/>
                  <a:ea typeface="+mn-ea"/>
                </a:rPr>
                <a:t>     return(2*z);</a:t>
              </a:r>
            </a:p>
            <a:p>
              <a:pPr eaLnBrk="1" hangingPunct="1">
                <a:spcBef>
                  <a:spcPct val="0"/>
                </a:spcBef>
              </a:pPr>
              <a:r>
                <a:rPr lang="en-US" altLang="zh-CN" sz="2400">
                  <a:solidFill>
                    <a:schemeClr val="tx1"/>
                  </a:solidFill>
                  <a:latin typeface="+mn-ea"/>
                  <a:ea typeface="+mn-ea"/>
                </a:rPr>
                <a:t>}</a:t>
              </a:r>
            </a:p>
          </p:txBody>
        </p:sp>
        <p:sp>
          <p:nvSpPr>
            <p:cNvPr id="282639" name="Text Box 22"/>
            <p:cNvSpPr txBox="1">
              <a:spLocks noChangeArrowheads="1"/>
            </p:cNvSpPr>
            <p:nvPr/>
          </p:nvSpPr>
          <p:spPr bwMode="auto">
            <a:xfrm>
              <a:off x="2409" y="979"/>
              <a:ext cx="1395" cy="1692"/>
            </a:xfrm>
            <a:prstGeom prst="rect">
              <a:avLst/>
            </a:prstGeom>
            <a:solidFill>
              <a:srgbClr val="FFCCFF"/>
            </a:solidFill>
            <a:ln w="381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400">
                  <a:solidFill>
                    <a:schemeClr val="tx1"/>
                  </a:solidFill>
                  <a:latin typeface="+mn-ea"/>
                  <a:ea typeface="+mn-ea"/>
                </a:rPr>
                <a:t>int  </a:t>
              </a:r>
              <a:r>
                <a:rPr lang="en-US" altLang="zh-CN" sz="2400">
                  <a:solidFill>
                    <a:srgbClr val="0000FF"/>
                  </a:solidFill>
                  <a:latin typeface="+mn-ea"/>
                  <a:ea typeface="+mn-ea"/>
                </a:rPr>
                <a:t>f2(int t)</a:t>
              </a:r>
              <a:endParaRPr lang="en-US" altLang="zh-CN" sz="2400">
                <a:solidFill>
                  <a:schemeClr val="tx1"/>
                </a:solidFill>
                <a:latin typeface="+mn-ea"/>
                <a:ea typeface="+mn-ea"/>
              </a:endParaRPr>
            </a:p>
            <a:p>
              <a:pPr eaLnBrk="1" hangingPunct="1">
                <a:spcBef>
                  <a:spcPct val="0"/>
                </a:spcBef>
              </a:pPr>
              <a:r>
                <a:rPr lang="en-US" altLang="zh-CN" sz="2400">
                  <a:solidFill>
                    <a:schemeClr val="tx1"/>
                  </a:solidFill>
                  <a:latin typeface="+mn-ea"/>
                  <a:ea typeface="+mn-ea"/>
                </a:rPr>
                <a:t>{    int a,c;</a:t>
              </a:r>
            </a:p>
            <a:p>
              <a:pPr eaLnBrk="1" hangingPunct="1">
                <a:spcBef>
                  <a:spcPct val="0"/>
                </a:spcBef>
              </a:pPr>
              <a:r>
                <a:rPr lang="en-US" altLang="zh-CN" sz="2400">
                  <a:solidFill>
                    <a:schemeClr val="tx1"/>
                  </a:solidFill>
                  <a:latin typeface="+mn-ea"/>
                  <a:ea typeface="+mn-ea"/>
                </a:rPr>
                <a:t>       ……</a:t>
              </a:r>
            </a:p>
            <a:p>
              <a:pPr eaLnBrk="1" hangingPunct="1">
                <a:spcBef>
                  <a:spcPct val="0"/>
                </a:spcBef>
              </a:pPr>
              <a:r>
                <a:rPr lang="en-US" altLang="zh-CN" sz="2400">
                  <a:solidFill>
                    <a:schemeClr val="tx1"/>
                  </a:solidFill>
                  <a:latin typeface="+mn-ea"/>
                  <a:ea typeface="+mn-ea"/>
                </a:rPr>
                <a:t>      </a:t>
              </a:r>
              <a:r>
                <a:rPr lang="en-US" altLang="zh-CN" sz="2400">
                  <a:solidFill>
                    <a:srgbClr val="FF3300"/>
                  </a:solidFill>
                  <a:latin typeface="+mn-ea"/>
                  <a:ea typeface="+mn-ea"/>
                </a:rPr>
                <a:t>c=f1(a);</a:t>
              </a:r>
            </a:p>
            <a:p>
              <a:pPr eaLnBrk="1" hangingPunct="1">
                <a:spcBef>
                  <a:spcPct val="0"/>
                </a:spcBef>
              </a:pPr>
              <a:r>
                <a:rPr lang="en-US" altLang="zh-CN" sz="2400">
                  <a:solidFill>
                    <a:schemeClr val="tx1"/>
                  </a:solidFill>
                  <a:latin typeface="+mn-ea"/>
                  <a:ea typeface="+mn-ea"/>
                </a:rPr>
                <a:t>      …….</a:t>
              </a:r>
            </a:p>
            <a:p>
              <a:pPr eaLnBrk="1" hangingPunct="1">
                <a:spcBef>
                  <a:spcPct val="0"/>
                </a:spcBef>
              </a:pPr>
              <a:r>
                <a:rPr lang="en-US" altLang="zh-CN" sz="2400">
                  <a:solidFill>
                    <a:schemeClr val="tx1"/>
                  </a:solidFill>
                  <a:latin typeface="+mn-ea"/>
                  <a:ea typeface="+mn-ea"/>
                </a:rPr>
                <a:t>     return(3+c);</a:t>
              </a:r>
            </a:p>
            <a:p>
              <a:pPr eaLnBrk="1" hangingPunct="1">
                <a:spcBef>
                  <a:spcPct val="0"/>
                </a:spcBef>
              </a:pPr>
              <a:r>
                <a:rPr lang="en-US" altLang="zh-CN" sz="2400">
                  <a:solidFill>
                    <a:schemeClr val="tx1"/>
                  </a:solidFill>
                  <a:latin typeface="+mn-ea"/>
                  <a:ea typeface="+mn-ea"/>
                </a:rPr>
                <a:t>}</a:t>
              </a:r>
            </a:p>
          </p:txBody>
        </p:sp>
        <p:sp>
          <p:nvSpPr>
            <p:cNvPr id="282640" name="Line 23"/>
            <p:cNvSpPr>
              <a:spLocks noChangeShapeType="1"/>
            </p:cNvSpPr>
            <p:nvPr/>
          </p:nvSpPr>
          <p:spPr bwMode="auto">
            <a:xfrm flipV="1">
              <a:off x="1826" y="1200"/>
              <a:ext cx="607" cy="662"/>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mn-ea"/>
              </a:endParaRPr>
            </a:p>
          </p:txBody>
        </p:sp>
        <p:sp>
          <p:nvSpPr>
            <p:cNvPr id="282641" name="Line 24"/>
            <p:cNvSpPr>
              <a:spLocks noChangeShapeType="1"/>
            </p:cNvSpPr>
            <p:nvPr/>
          </p:nvSpPr>
          <p:spPr bwMode="auto">
            <a:xfrm flipH="1" flipV="1">
              <a:off x="1864" y="1204"/>
              <a:ext cx="858" cy="619"/>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mn-ea"/>
              </a:endParaRPr>
            </a:p>
          </p:txBody>
        </p:sp>
      </p:grpSp>
      <p:sp>
        <p:nvSpPr>
          <p:cNvPr id="282634" name="Rectangle 27"/>
          <p:cNvSpPr>
            <a:spLocks noChangeArrowheads="1"/>
          </p:cNvSpPr>
          <p:nvPr/>
        </p:nvSpPr>
        <p:spPr bwMode="auto">
          <a:xfrm>
            <a:off x="395536" y="4347567"/>
            <a:ext cx="7759700" cy="84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1257300" lvl="2" indent="-342900" eaLnBrk="1" hangingPunct="1">
              <a:spcBef>
                <a:spcPct val="20000"/>
              </a:spcBef>
              <a:buClr>
                <a:srgbClr val="FF3300"/>
              </a:buClr>
              <a:buFont typeface="Wingdings" panose="05000000000000000000" pitchFamily="2" charset="2"/>
              <a:buChar char="p"/>
            </a:pPr>
            <a:r>
              <a:rPr kumimoji="0" lang="zh-CN" altLang="en-US" sz="2400" dirty="0">
                <a:solidFill>
                  <a:schemeClr val="tx1"/>
                </a:solidFill>
                <a:latin typeface="+mn-ea"/>
                <a:ea typeface="+mn-ea"/>
              </a:rPr>
              <a:t>解决无终止递归调用的方法是：确定好结束递归的条件。</a:t>
            </a:r>
          </a:p>
        </p:txBody>
      </p:sp>
      <p:grpSp>
        <p:nvGrpSpPr>
          <p:cNvPr id="282635" name="Group 32"/>
          <p:cNvGrpSpPr>
            <a:grpSpLocks/>
          </p:cNvGrpSpPr>
          <p:nvPr/>
        </p:nvGrpSpPr>
        <p:grpSpPr bwMode="auto">
          <a:xfrm>
            <a:off x="1844923" y="5200848"/>
            <a:ext cx="5791200" cy="1268413"/>
            <a:chOff x="1329" y="3398"/>
            <a:chExt cx="3648" cy="799"/>
          </a:xfrm>
        </p:grpSpPr>
        <p:sp>
          <p:nvSpPr>
            <p:cNvPr id="282636" name="Rectangle 29"/>
            <p:cNvSpPr>
              <a:spLocks noChangeArrowheads="1"/>
            </p:cNvSpPr>
            <p:nvPr/>
          </p:nvSpPr>
          <p:spPr bwMode="auto">
            <a:xfrm>
              <a:off x="1329" y="3398"/>
              <a:ext cx="3648" cy="799"/>
            </a:xfrm>
            <a:prstGeom prst="rect">
              <a:avLst/>
            </a:prstGeom>
            <a:solidFill>
              <a:srgbClr val="CCFFCC"/>
            </a:solidFill>
            <a:ln w="28575">
              <a:solidFill>
                <a:srgbClr val="99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400">
                  <a:solidFill>
                    <a:schemeClr val="tx1"/>
                  </a:solidFill>
                  <a:latin typeface="+mn-ea"/>
                  <a:ea typeface="+mn-ea"/>
                </a:rPr>
                <a:t>                                </a:t>
              </a:r>
              <a:r>
                <a:rPr kumimoji="0" lang="zh-CN" altLang="en-US" sz="2400">
                  <a:solidFill>
                    <a:schemeClr val="tx1"/>
                  </a:solidFill>
                  <a:latin typeface="+mn-ea"/>
                  <a:ea typeface="+mn-ea"/>
                </a:rPr>
                <a:t>条件成立，进行递归 </a:t>
              </a:r>
            </a:p>
            <a:p>
              <a:pPr>
                <a:spcBef>
                  <a:spcPct val="0"/>
                </a:spcBef>
              </a:pPr>
              <a:r>
                <a:rPr kumimoji="0" lang="zh-CN" altLang="en-US" sz="2400">
                  <a:solidFill>
                    <a:schemeClr val="tx1"/>
                  </a:solidFill>
                  <a:latin typeface="+mn-ea"/>
                  <a:ea typeface="+mn-ea"/>
                </a:rPr>
                <a:t>用</a:t>
              </a:r>
              <a:r>
                <a:rPr kumimoji="0" lang="en-US" altLang="zh-CN" sz="2400">
                  <a:solidFill>
                    <a:schemeClr val="tx1"/>
                  </a:solidFill>
                  <a:latin typeface="+mn-ea"/>
                  <a:ea typeface="+mn-ea"/>
                </a:rPr>
                <a:t>if</a:t>
              </a:r>
              <a:r>
                <a:rPr kumimoji="0" lang="zh-CN" altLang="en-US" sz="2400">
                  <a:solidFill>
                    <a:schemeClr val="tx1"/>
                  </a:solidFill>
                  <a:latin typeface="+mn-ea"/>
                  <a:ea typeface="+mn-ea"/>
                </a:rPr>
                <a:t>语句控制</a:t>
              </a:r>
            </a:p>
            <a:p>
              <a:pPr>
                <a:spcBef>
                  <a:spcPct val="0"/>
                </a:spcBef>
              </a:pPr>
              <a:r>
                <a:rPr kumimoji="0" lang="zh-CN" altLang="en-US" sz="2400">
                  <a:solidFill>
                    <a:schemeClr val="tx1"/>
                  </a:solidFill>
                  <a:latin typeface="+mn-ea"/>
                  <a:ea typeface="+mn-ea"/>
                </a:rPr>
                <a:t>                                条件不成立，结束递归</a:t>
              </a:r>
              <a:endParaRPr lang="zh-CN" altLang="en-US" sz="2400">
                <a:solidFill>
                  <a:schemeClr val="tx1"/>
                </a:solidFill>
                <a:latin typeface="+mn-ea"/>
                <a:ea typeface="+mn-ea"/>
              </a:endParaRPr>
            </a:p>
          </p:txBody>
        </p:sp>
        <p:sp>
          <p:nvSpPr>
            <p:cNvPr id="282637" name="AutoShape 30"/>
            <p:cNvSpPr>
              <a:spLocks/>
            </p:cNvSpPr>
            <p:nvPr/>
          </p:nvSpPr>
          <p:spPr bwMode="auto">
            <a:xfrm>
              <a:off x="2717" y="3546"/>
              <a:ext cx="48" cy="548"/>
            </a:xfrm>
            <a:prstGeom prst="leftBrace">
              <a:avLst>
                <a:gd name="adj1" fmla="val 95139"/>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latin typeface="+mn-ea"/>
                <a:ea typeface="+mn-ea"/>
              </a:endParaRPr>
            </a:p>
          </p:txBody>
        </p:sp>
      </p:grpSp>
      <p:sp>
        <p:nvSpPr>
          <p:cNvPr id="29"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mn-ea"/>
              </a:rPr>
              <a:t>C</a:t>
            </a:r>
            <a:r>
              <a:rPr kumimoji="1" lang="zh-CN" altLang="en-US" sz="2000" b="1" dirty="0">
                <a:solidFill>
                  <a:srgbClr val="3333CC"/>
                </a:solidFill>
                <a:latin typeface="+mn-ea"/>
              </a:rPr>
              <a:t>语言程序设计                                                            </a:t>
            </a:r>
            <a:r>
              <a:rPr kumimoji="1" lang="zh-CN" altLang="en-US" b="1" dirty="0">
                <a:solidFill>
                  <a:srgbClr val="3333CC"/>
                </a:solidFill>
                <a:latin typeface="+mn-ea"/>
              </a:rPr>
              <a:t>第</a:t>
            </a:r>
            <a:r>
              <a:rPr kumimoji="1" lang="en-US" altLang="zh-CN" b="1" dirty="0">
                <a:solidFill>
                  <a:srgbClr val="3333CC"/>
                </a:solidFill>
                <a:latin typeface="+mn-ea"/>
              </a:rPr>
              <a:t>7</a:t>
            </a:r>
            <a:r>
              <a:rPr kumimoji="1" lang="zh-CN" altLang="en-US" b="1" dirty="0">
                <a:solidFill>
                  <a:srgbClr val="3333CC"/>
                </a:solidFill>
                <a:latin typeface="+mn-ea"/>
              </a:rPr>
              <a:t>章  用函数实现模块化程序设计</a:t>
            </a:r>
          </a:p>
        </p:txBody>
      </p:sp>
    </p:spTree>
    <p:extLst>
      <p:ext uri="{BB962C8B-B14F-4D97-AF65-F5344CB8AC3E}">
        <p14:creationId xmlns:p14="http://schemas.microsoft.com/office/powerpoint/2010/main" val="155922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2634"/>
                                        </p:tgtEl>
                                        <p:attrNameLst>
                                          <p:attrName>style.visibility</p:attrName>
                                        </p:attrNameLst>
                                      </p:cBhvr>
                                      <p:to>
                                        <p:strVal val="visible"/>
                                      </p:to>
                                    </p:set>
                                    <p:animEffect transition="in" filter="fade">
                                      <p:cBhvr>
                                        <p:cTn id="7" dur="1000"/>
                                        <p:tgtEl>
                                          <p:spTgt spid="282634"/>
                                        </p:tgtEl>
                                      </p:cBhvr>
                                    </p:animEffect>
                                    <p:anim calcmode="lin" valueType="num">
                                      <p:cBhvr>
                                        <p:cTn id="8" dur="1000" fill="hold"/>
                                        <p:tgtEl>
                                          <p:spTgt spid="282634"/>
                                        </p:tgtEl>
                                        <p:attrNameLst>
                                          <p:attrName>ppt_x</p:attrName>
                                        </p:attrNameLst>
                                      </p:cBhvr>
                                      <p:tavLst>
                                        <p:tav tm="0">
                                          <p:val>
                                            <p:strVal val="#ppt_x"/>
                                          </p:val>
                                        </p:tav>
                                        <p:tav tm="100000">
                                          <p:val>
                                            <p:strVal val="#ppt_x"/>
                                          </p:val>
                                        </p:tav>
                                      </p:tavLst>
                                    </p:anim>
                                    <p:anim calcmode="lin" valueType="num">
                                      <p:cBhvr>
                                        <p:cTn id="9" dur="1000" fill="hold"/>
                                        <p:tgtEl>
                                          <p:spTgt spid="2826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82635"/>
                                        </p:tgtEl>
                                        <p:attrNameLst>
                                          <p:attrName>style.visibility</p:attrName>
                                        </p:attrNameLst>
                                      </p:cBhvr>
                                      <p:to>
                                        <p:strVal val="visible"/>
                                      </p:to>
                                    </p:set>
                                    <p:animEffect transition="in" filter="fade">
                                      <p:cBhvr>
                                        <p:cTn id="14" dur="1000"/>
                                        <p:tgtEl>
                                          <p:spTgt spid="282635"/>
                                        </p:tgtEl>
                                      </p:cBhvr>
                                    </p:animEffect>
                                    <p:anim calcmode="lin" valueType="num">
                                      <p:cBhvr>
                                        <p:cTn id="15" dur="1000" fill="hold"/>
                                        <p:tgtEl>
                                          <p:spTgt spid="282635"/>
                                        </p:tgtEl>
                                        <p:attrNameLst>
                                          <p:attrName>ppt_x</p:attrName>
                                        </p:attrNameLst>
                                      </p:cBhvr>
                                      <p:tavLst>
                                        <p:tav tm="0">
                                          <p:val>
                                            <p:strVal val="#ppt_x"/>
                                          </p:val>
                                        </p:tav>
                                        <p:tav tm="100000">
                                          <p:val>
                                            <p:strVal val="#ppt_x"/>
                                          </p:val>
                                        </p:tav>
                                      </p:tavLst>
                                    </p:anim>
                                    <p:anim calcmode="lin" valueType="num">
                                      <p:cBhvr>
                                        <p:cTn id="16" dur="1000" fill="hold"/>
                                        <p:tgtEl>
                                          <p:spTgt spid="2826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3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5" name="Text Box 8"/>
          <p:cNvSpPr txBox="1">
            <a:spLocks noChangeArrowheads="1"/>
          </p:cNvSpPr>
          <p:nvPr/>
        </p:nvSpPr>
        <p:spPr bwMode="auto">
          <a:xfrm>
            <a:off x="207963" y="635000"/>
            <a:ext cx="8112125" cy="11747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958850" indent="-95885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a:solidFill>
                  <a:schemeClr val="tx1"/>
                </a:solidFill>
                <a:latin typeface="+mn-ea"/>
                <a:ea typeface="+mn-ea"/>
              </a:rPr>
              <a:t>例</a:t>
            </a:r>
            <a:r>
              <a:rPr lang="en-US" altLang="zh-CN" sz="2400" dirty="0">
                <a:solidFill>
                  <a:schemeClr val="tx1"/>
                </a:solidFill>
                <a:latin typeface="+mn-ea"/>
                <a:ea typeface="+mn-ea"/>
              </a:rPr>
              <a:t>7.6   </a:t>
            </a:r>
            <a:r>
              <a:rPr lang="zh-CN" altLang="en-US" sz="2400" dirty="0">
                <a:solidFill>
                  <a:schemeClr val="tx1"/>
                </a:solidFill>
                <a:latin typeface="+mn-ea"/>
                <a:ea typeface="+mn-ea"/>
              </a:rPr>
              <a:t>有</a:t>
            </a:r>
            <a:r>
              <a:rPr lang="en-US" altLang="zh-CN" sz="2400" dirty="0">
                <a:solidFill>
                  <a:schemeClr val="tx1"/>
                </a:solidFill>
                <a:latin typeface="+mn-ea"/>
                <a:ea typeface="+mn-ea"/>
              </a:rPr>
              <a:t>5</a:t>
            </a:r>
            <a:r>
              <a:rPr lang="zh-CN" altLang="en-US" sz="2400" dirty="0">
                <a:solidFill>
                  <a:schemeClr val="tx1"/>
                </a:solidFill>
                <a:latin typeface="+mn-ea"/>
                <a:ea typeface="+mn-ea"/>
              </a:rPr>
              <a:t>个人，第</a:t>
            </a:r>
            <a:r>
              <a:rPr lang="en-US" altLang="zh-CN" sz="2400" dirty="0">
                <a:solidFill>
                  <a:schemeClr val="tx1"/>
                </a:solidFill>
                <a:latin typeface="+mn-ea"/>
                <a:ea typeface="+mn-ea"/>
              </a:rPr>
              <a:t>5</a:t>
            </a:r>
            <a:r>
              <a:rPr lang="zh-CN" altLang="en-US" sz="2400" dirty="0">
                <a:solidFill>
                  <a:schemeClr val="tx1"/>
                </a:solidFill>
                <a:latin typeface="+mn-ea"/>
                <a:ea typeface="+mn-ea"/>
              </a:rPr>
              <a:t>个人比第</a:t>
            </a:r>
            <a:r>
              <a:rPr lang="en-US" altLang="zh-CN" sz="2400" dirty="0">
                <a:solidFill>
                  <a:schemeClr val="tx1"/>
                </a:solidFill>
                <a:latin typeface="+mn-ea"/>
                <a:ea typeface="+mn-ea"/>
              </a:rPr>
              <a:t>4</a:t>
            </a:r>
            <a:r>
              <a:rPr lang="zh-CN" altLang="en-US" sz="2400" dirty="0">
                <a:solidFill>
                  <a:schemeClr val="tx1"/>
                </a:solidFill>
                <a:latin typeface="+mn-ea"/>
                <a:ea typeface="+mn-ea"/>
              </a:rPr>
              <a:t>个人大</a:t>
            </a:r>
            <a:r>
              <a:rPr lang="en-US" altLang="zh-CN" sz="2400" dirty="0">
                <a:solidFill>
                  <a:schemeClr val="tx1"/>
                </a:solidFill>
                <a:latin typeface="+mn-ea"/>
                <a:ea typeface="+mn-ea"/>
              </a:rPr>
              <a:t>2</a:t>
            </a:r>
            <a:r>
              <a:rPr lang="zh-CN" altLang="en-US" sz="2400" dirty="0">
                <a:solidFill>
                  <a:schemeClr val="tx1"/>
                </a:solidFill>
                <a:latin typeface="+mn-ea"/>
                <a:ea typeface="+mn-ea"/>
              </a:rPr>
              <a:t>岁，第</a:t>
            </a:r>
            <a:r>
              <a:rPr lang="en-US" altLang="zh-CN" sz="2400" dirty="0">
                <a:solidFill>
                  <a:schemeClr val="tx1"/>
                </a:solidFill>
                <a:latin typeface="+mn-ea"/>
                <a:ea typeface="+mn-ea"/>
              </a:rPr>
              <a:t>4</a:t>
            </a:r>
            <a:r>
              <a:rPr lang="zh-CN" altLang="en-US" sz="2400" dirty="0">
                <a:solidFill>
                  <a:schemeClr val="tx1"/>
                </a:solidFill>
                <a:latin typeface="+mn-ea"/>
                <a:ea typeface="+mn-ea"/>
              </a:rPr>
              <a:t>个人比第</a:t>
            </a:r>
            <a:r>
              <a:rPr lang="en-US" altLang="zh-CN" sz="2400" dirty="0">
                <a:solidFill>
                  <a:schemeClr val="tx1"/>
                </a:solidFill>
                <a:latin typeface="+mn-ea"/>
                <a:ea typeface="+mn-ea"/>
              </a:rPr>
              <a:t>3</a:t>
            </a:r>
            <a:r>
              <a:rPr lang="zh-CN" altLang="en-US" sz="2400" dirty="0">
                <a:solidFill>
                  <a:schemeClr val="tx1"/>
                </a:solidFill>
                <a:latin typeface="+mn-ea"/>
                <a:ea typeface="+mn-ea"/>
              </a:rPr>
              <a:t>个人大</a:t>
            </a:r>
            <a:r>
              <a:rPr lang="en-US" altLang="zh-CN" sz="2400" dirty="0">
                <a:solidFill>
                  <a:schemeClr val="tx1"/>
                </a:solidFill>
                <a:latin typeface="+mn-ea"/>
                <a:ea typeface="+mn-ea"/>
              </a:rPr>
              <a:t>2</a:t>
            </a:r>
            <a:r>
              <a:rPr lang="zh-CN" altLang="en-US" sz="2400" dirty="0">
                <a:solidFill>
                  <a:schemeClr val="tx1"/>
                </a:solidFill>
                <a:latin typeface="+mn-ea"/>
                <a:ea typeface="+mn-ea"/>
              </a:rPr>
              <a:t>岁，</a:t>
            </a:r>
            <a:r>
              <a:rPr lang="en-US" altLang="zh-CN" sz="2400" dirty="0">
                <a:solidFill>
                  <a:schemeClr val="tx1"/>
                </a:solidFill>
                <a:latin typeface="+mn-ea"/>
                <a:ea typeface="+mn-ea"/>
              </a:rPr>
              <a:t>……</a:t>
            </a:r>
            <a:r>
              <a:rPr lang="zh-CN" altLang="en-US" sz="2400" dirty="0">
                <a:solidFill>
                  <a:schemeClr val="tx1"/>
                </a:solidFill>
                <a:latin typeface="+mn-ea"/>
                <a:ea typeface="+mn-ea"/>
              </a:rPr>
              <a:t>第</a:t>
            </a:r>
            <a:r>
              <a:rPr lang="en-US" altLang="zh-CN" sz="2400" dirty="0">
                <a:solidFill>
                  <a:schemeClr val="tx1"/>
                </a:solidFill>
                <a:latin typeface="+mn-ea"/>
                <a:ea typeface="+mn-ea"/>
              </a:rPr>
              <a:t>2</a:t>
            </a:r>
            <a:r>
              <a:rPr lang="zh-CN" altLang="en-US" sz="2400" dirty="0">
                <a:solidFill>
                  <a:schemeClr val="tx1"/>
                </a:solidFill>
                <a:latin typeface="+mn-ea"/>
                <a:ea typeface="+mn-ea"/>
              </a:rPr>
              <a:t>个人比第</a:t>
            </a:r>
            <a:r>
              <a:rPr lang="en-US" altLang="zh-CN" sz="2400" dirty="0">
                <a:solidFill>
                  <a:schemeClr val="tx1"/>
                </a:solidFill>
                <a:latin typeface="+mn-ea"/>
                <a:ea typeface="+mn-ea"/>
              </a:rPr>
              <a:t>1</a:t>
            </a:r>
            <a:r>
              <a:rPr lang="zh-CN" altLang="en-US" sz="2400" dirty="0">
                <a:solidFill>
                  <a:schemeClr val="tx1"/>
                </a:solidFill>
                <a:latin typeface="+mn-ea"/>
                <a:ea typeface="+mn-ea"/>
              </a:rPr>
              <a:t>个人大</a:t>
            </a:r>
            <a:r>
              <a:rPr lang="en-US" altLang="zh-CN" sz="2400" dirty="0">
                <a:solidFill>
                  <a:schemeClr val="tx1"/>
                </a:solidFill>
                <a:latin typeface="+mn-ea"/>
                <a:ea typeface="+mn-ea"/>
              </a:rPr>
              <a:t>2</a:t>
            </a:r>
            <a:r>
              <a:rPr lang="zh-CN" altLang="en-US" sz="2400" dirty="0">
                <a:solidFill>
                  <a:schemeClr val="tx1"/>
                </a:solidFill>
                <a:latin typeface="+mn-ea"/>
                <a:ea typeface="+mn-ea"/>
              </a:rPr>
              <a:t>岁，第</a:t>
            </a:r>
            <a:r>
              <a:rPr lang="en-US" altLang="zh-CN" sz="2400" dirty="0">
                <a:solidFill>
                  <a:schemeClr val="tx1"/>
                </a:solidFill>
                <a:latin typeface="+mn-ea"/>
                <a:ea typeface="+mn-ea"/>
              </a:rPr>
              <a:t>1</a:t>
            </a:r>
            <a:r>
              <a:rPr lang="zh-CN" altLang="en-US" sz="2400" dirty="0">
                <a:solidFill>
                  <a:schemeClr val="tx1"/>
                </a:solidFill>
                <a:latin typeface="+mn-ea"/>
                <a:ea typeface="+mn-ea"/>
              </a:rPr>
              <a:t>个人</a:t>
            </a:r>
            <a:r>
              <a:rPr lang="en-US" altLang="zh-CN" sz="2400" dirty="0">
                <a:solidFill>
                  <a:schemeClr val="tx1"/>
                </a:solidFill>
                <a:latin typeface="+mn-ea"/>
                <a:ea typeface="+mn-ea"/>
              </a:rPr>
              <a:t>10</a:t>
            </a:r>
            <a:r>
              <a:rPr lang="zh-CN" altLang="en-US" sz="2400" dirty="0">
                <a:solidFill>
                  <a:schemeClr val="tx1"/>
                </a:solidFill>
                <a:latin typeface="+mn-ea"/>
                <a:ea typeface="+mn-ea"/>
              </a:rPr>
              <a:t>岁，问第</a:t>
            </a:r>
            <a:r>
              <a:rPr lang="en-US" altLang="zh-CN" sz="2400" dirty="0">
                <a:solidFill>
                  <a:schemeClr val="tx1"/>
                </a:solidFill>
                <a:latin typeface="+mn-ea"/>
                <a:ea typeface="+mn-ea"/>
              </a:rPr>
              <a:t>5</a:t>
            </a:r>
            <a:r>
              <a:rPr lang="zh-CN" altLang="en-US" sz="2400" dirty="0">
                <a:solidFill>
                  <a:schemeClr val="tx1"/>
                </a:solidFill>
                <a:latin typeface="+mn-ea"/>
                <a:ea typeface="+mn-ea"/>
              </a:rPr>
              <a:t>个人多大？</a:t>
            </a:r>
          </a:p>
        </p:txBody>
      </p:sp>
      <p:grpSp>
        <p:nvGrpSpPr>
          <p:cNvPr id="614437" name="Group 37"/>
          <p:cNvGrpSpPr>
            <a:grpSpLocks/>
          </p:cNvGrpSpPr>
          <p:nvPr/>
        </p:nvGrpSpPr>
        <p:grpSpPr bwMode="auto">
          <a:xfrm>
            <a:off x="373063" y="1958975"/>
            <a:ext cx="8261350" cy="1830388"/>
            <a:chOff x="235" y="1234"/>
            <a:chExt cx="5204" cy="1153"/>
          </a:xfrm>
        </p:grpSpPr>
        <p:sp>
          <p:nvSpPr>
            <p:cNvPr id="283664" name="Rectangle 11"/>
            <p:cNvSpPr>
              <a:spLocks noChangeArrowheads="1"/>
            </p:cNvSpPr>
            <p:nvPr/>
          </p:nvSpPr>
          <p:spPr bwMode="auto">
            <a:xfrm>
              <a:off x="235" y="1234"/>
              <a:ext cx="5204" cy="1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nSpc>
                  <a:spcPct val="130000"/>
                </a:lnSpc>
                <a:spcBef>
                  <a:spcPct val="0"/>
                </a:spcBef>
              </a:pPr>
              <a:r>
                <a:rPr kumimoji="0" lang="en-US" altLang="zh-CN" sz="2400">
                  <a:solidFill>
                    <a:schemeClr val="tx1"/>
                  </a:solidFill>
                  <a:ea typeface="宋体" panose="02010600030101010101" pitchFamily="2" charset="-122"/>
                </a:rPr>
                <a:t> age(5)             age(4)             age(3)            age(2)             age(1) </a:t>
              </a:r>
              <a:endParaRPr kumimoji="0" lang="en-US" altLang="zh-CN" sz="2400" b="0">
                <a:solidFill>
                  <a:schemeClr val="tx1"/>
                </a:solidFill>
                <a:ea typeface="宋体" panose="02010600030101010101" pitchFamily="2" charset="-122"/>
              </a:endParaRPr>
            </a:p>
            <a:p>
              <a:pPr>
                <a:lnSpc>
                  <a:spcPct val="130000"/>
                </a:lnSpc>
                <a:spcBef>
                  <a:spcPct val="0"/>
                </a:spcBef>
              </a:pPr>
              <a:r>
                <a:rPr kumimoji="0" lang="en-US" altLang="zh-CN" sz="2400">
                  <a:solidFill>
                    <a:schemeClr val="tx1"/>
                  </a:solidFill>
                  <a:ea typeface="宋体" panose="02010600030101010101" pitchFamily="2" charset="-122"/>
                </a:rPr>
                <a:t>=2+age(4)       =2+age(3)      =2+age(2)      =2+age(1)</a:t>
              </a:r>
            </a:p>
            <a:p>
              <a:pPr>
                <a:lnSpc>
                  <a:spcPct val="130000"/>
                </a:lnSpc>
                <a:spcBef>
                  <a:spcPct val="0"/>
                </a:spcBef>
              </a:pPr>
              <a:r>
                <a:rPr kumimoji="0" lang="en-US" altLang="zh-CN" sz="2400">
                  <a:solidFill>
                    <a:schemeClr val="tx1"/>
                  </a:solidFill>
                  <a:ea typeface="宋体" panose="02010600030101010101" pitchFamily="2" charset="-122"/>
                </a:rPr>
                <a:t>                                                                                             =10</a:t>
              </a:r>
            </a:p>
            <a:p>
              <a:pPr>
                <a:lnSpc>
                  <a:spcPct val="130000"/>
                </a:lnSpc>
                <a:spcBef>
                  <a:spcPct val="0"/>
                </a:spcBef>
              </a:pPr>
              <a:r>
                <a:rPr kumimoji="0" lang="en-US" altLang="zh-CN" sz="2400">
                  <a:solidFill>
                    <a:schemeClr val="tx1"/>
                  </a:solidFill>
                  <a:ea typeface="宋体" panose="02010600030101010101" pitchFamily="2" charset="-122"/>
                </a:rPr>
                <a:t>=18                  =16                 =14                =12</a:t>
              </a:r>
            </a:p>
          </p:txBody>
        </p:sp>
        <p:sp>
          <p:nvSpPr>
            <p:cNvPr id="283665" name="Line 12"/>
            <p:cNvSpPr>
              <a:spLocks noChangeShapeType="1"/>
            </p:cNvSpPr>
            <p:nvPr/>
          </p:nvSpPr>
          <p:spPr bwMode="auto">
            <a:xfrm flipH="1" flipV="1">
              <a:off x="4488" y="1727"/>
              <a:ext cx="269" cy="231"/>
            </a:xfrm>
            <a:prstGeom prst="line">
              <a:avLst/>
            </a:prstGeom>
            <a:noFill/>
            <a:ln w="254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666" name="Line 13"/>
            <p:cNvSpPr>
              <a:spLocks noChangeShapeType="1"/>
            </p:cNvSpPr>
            <p:nvPr/>
          </p:nvSpPr>
          <p:spPr bwMode="auto">
            <a:xfrm flipH="1" flipV="1">
              <a:off x="3373" y="1783"/>
              <a:ext cx="253" cy="412"/>
            </a:xfrm>
            <a:prstGeom prst="line">
              <a:avLst/>
            </a:prstGeom>
            <a:noFill/>
            <a:ln w="254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667" name="Line 14"/>
            <p:cNvSpPr>
              <a:spLocks noChangeShapeType="1"/>
            </p:cNvSpPr>
            <p:nvPr/>
          </p:nvSpPr>
          <p:spPr bwMode="auto">
            <a:xfrm flipH="1" flipV="1">
              <a:off x="2274" y="1787"/>
              <a:ext cx="307" cy="427"/>
            </a:xfrm>
            <a:prstGeom prst="line">
              <a:avLst/>
            </a:prstGeom>
            <a:noFill/>
            <a:ln w="254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668" name="Line 15"/>
            <p:cNvSpPr>
              <a:spLocks noChangeShapeType="1"/>
            </p:cNvSpPr>
            <p:nvPr/>
          </p:nvSpPr>
          <p:spPr bwMode="auto">
            <a:xfrm flipH="1" flipV="1">
              <a:off x="1151" y="1743"/>
              <a:ext cx="284" cy="444"/>
            </a:xfrm>
            <a:prstGeom prst="line">
              <a:avLst/>
            </a:prstGeom>
            <a:noFill/>
            <a:ln w="254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669" name="Line 16"/>
            <p:cNvSpPr>
              <a:spLocks noChangeShapeType="1"/>
            </p:cNvSpPr>
            <p:nvPr/>
          </p:nvSpPr>
          <p:spPr bwMode="auto">
            <a:xfrm flipV="1">
              <a:off x="1151" y="1451"/>
              <a:ext cx="266" cy="240"/>
            </a:xfrm>
            <a:prstGeom prst="line">
              <a:avLst/>
            </a:prstGeom>
            <a:noFill/>
            <a:ln w="25400">
              <a:solidFill>
                <a:srgbClr val="33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670" name="Line 17"/>
            <p:cNvSpPr>
              <a:spLocks noChangeShapeType="1"/>
            </p:cNvSpPr>
            <p:nvPr/>
          </p:nvSpPr>
          <p:spPr bwMode="auto">
            <a:xfrm flipV="1">
              <a:off x="2279" y="1459"/>
              <a:ext cx="252" cy="232"/>
            </a:xfrm>
            <a:prstGeom prst="line">
              <a:avLst/>
            </a:prstGeom>
            <a:noFill/>
            <a:ln w="25400">
              <a:solidFill>
                <a:srgbClr val="33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671" name="Line 18"/>
            <p:cNvSpPr>
              <a:spLocks noChangeShapeType="1"/>
            </p:cNvSpPr>
            <p:nvPr/>
          </p:nvSpPr>
          <p:spPr bwMode="auto">
            <a:xfrm flipV="1">
              <a:off x="3387" y="1472"/>
              <a:ext cx="261" cy="209"/>
            </a:xfrm>
            <a:prstGeom prst="line">
              <a:avLst/>
            </a:prstGeom>
            <a:noFill/>
            <a:ln w="25400">
              <a:solidFill>
                <a:srgbClr val="33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672" name="Line 19"/>
            <p:cNvSpPr>
              <a:spLocks noChangeShapeType="1"/>
            </p:cNvSpPr>
            <p:nvPr/>
          </p:nvSpPr>
          <p:spPr bwMode="auto">
            <a:xfrm flipV="1">
              <a:off x="4486" y="1454"/>
              <a:ext cx="261" cy="209"/>
            </a:xfrm>
            <a:prstGeom prst="line">
              <a:avLst/>
            </a:prstGeom>
            <a:noFill/>
            <a:ln w="25400">
              <a:solidFill>
                <a:srgbClr val="33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673" name="Line 20"/>
            <p:cNvSpPr>
              <a:spLocks noChangeShapeType="1"/>
            </p:cNvSpPr>
            <p:nvPr/>
          </p:nvSpPr>
          <p:spPr bwMode="auto">
            <a:xfrm flipH="1">
              <a:off x="3789" y="1807"/>
              <a:ext cx="2" cy="355"/>
            </a:xfrm>
            <a:prstGeom prst="line">
              <a:avLst/>
            </a:prstGeom>
            <a:noFill/>
            <a:ln w="254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674" name="Line 21"/>
            <p:cNvSpPr>
              <a:spLocks noChangeShapeType="1"/>
            </p:cNvSpPr>
            <p:nvPr/>
          </p:nvSpPr>
          <p:spPr bwMode="auto">
            <a:xfrm flipH="1">
              <a:off x="2690" y="1807"/>
              <a:ext cx="2" cy="355"/>
            </a:xfrm>
            <a:prstGeom prst="line">
              <a:avLst/>
            </a:prstGeom>
            <a:noFill/>
            <a:ln w="254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675" name="Line 22"/>
            <p:cNvSpPr>
              <a:spLocks noChangeShapeType="1"/>
            </p:cNvSpPr>
            <p:nvPr/>
          </p:nvSpPr>
          <p:spPr bwMode="auto">
            <a:xfrm flipH="1">
              <a:off x="1618" y="1790"/>
              <a:ext cx="2" cy="355"/>
            </a:xfrm>
            <a:prstGeom prst="line">
              <a:avLst/>
            </a:prstGeom>
            <a:noFill/>
            <a:ln w="254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676" name="Line 23"/>
            <p:cNvSpPr>
              <a:spLocks noChangeShapeType="1"/>
            </p:cNvSpPr>
            <p:nvPr/>
          </p:nvSpPr>
          <p:spPr bwMode="auto">
            <a:xfrm flipH="1">
              <a:off x="448" y="1781"/>
              <a:ext cx="2" cy="355"/>
            </a:xfrm>
            <a:prstGeom prst="line">
              <a:avLst/>
            </a:prstGeom>
            <a:noFill/>
            <a:ln w="254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677" name="Line 24"/>
            <p:cNvSpPr>
              <a:spLocks noChangeShapeType="1"/>
            </p:cNvSpPr>
            <p:nvPr/>
          </p:nvSpPr>
          <p:spPr bwMode="auto">
            <a:xfrm flipH="1">
              <a:off x="4923" y="1532"/>
              <a:ext cx="2" cy="355"/>
            </a:xfrm>
            <a:prstGeom prst="line">
              <a:avLst/>
            </a:prstGeom>
            <a:noFill/>
            <a:ln w="25400">
              <a:solidFill>
                <a:srgbClr val="33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14433" name="Group 33"/>
          <p:cNvGrpSpPr>
            <a:grpSpLocks/>
          </p:cNvGrpSpPr>
          <p:nvPr/>
        </p:nvGrpSpPr>
        <p:grpSpPr bwMode="auto">
          <a:xfrm>
            <a:off x="179388" y="3863975"/>
            <a:ext cx="5038725" cy="1244600"/>
            <a:chOff x="113" y="2434"/>
            <a:chExt cx="3174" cy="784"/>
          </a:xfrm>
        </p:grpSpPr>
        <p:sp>
          <p:nvSpPr>
            <p:cNvPr id="283662" name="Rectangle 28"/>
            <p:cNvSpPr>
              <a:spLocks noChangeArrowheads="1"/>
            </p:cNvSpPr>
            <p:nvPr/>
          </p:nvSpPr>
          <p:spPr bwMode="auto">
            <a:xfrm>
              <a:off x="113" y="2434"/>
              <a:ext cx="3174" cy="784"/>
            </a:xfrm>
            <a:prstGeom prst="rect">
              <a:avLst/>
            </a:prstGeom>
            <a:solidFill>
              <a:srgbClr val="CCFFCC"/>
            </a:solidFill>
            <a:ln w="254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400">
                  <a:solidFill>
                    <a:schemeClr val="tx1"/>
                  </a:solidFill>
                </a:rPr>
                <a:t>                                    10                 n=1</a:t>
              </a:r>
            </a:p>
            <a:p>
              <a:pPr>
                <a:spcBef>
                  <a:spcPct val="0"/>
                </a:spcBef>
              </a:pPr>
              <a:r>
                <a:rPr kumimoji="0" lang="zh-CN" altLang="en-US" sz="2400">
                  <a:solidFill>
                    <a:schemeClr val="tx1"/>
                  </a:solidFill>
                </a:rPr>
                <a:t>数学模型：</a:t>
              </a:r>
              <a:r>
                <a:rPr kumimoji="0" lang="en-US" altLang="zh-CN" sz="2400">
                  <a:solidFill>
                    <a:schemeClr val="tx1"/>
                  </a:solidFill>
                </a:rPr>
                <a:t>age(n)= </a:t>
              </a:r>
            </a:p>
            <a:p>
              <a:pPr>
                <a:spcBef>
                  <a:spcPct val="0"/>
                </a:spcBef>
              </a:pPr>
              <a:r>
                <a:rPr kumimoji="0" lang="en-US" altLang="zh-CN" sz="2400">
                  <a:solidFill>
                    <a:schemeClr val="tx1"/>
                  </a:solidFill>
                </a:rPr>
                <a:t>                                    age(n-1)+2   n&gt;1</a:t>
              </a:r>
              <a:endParaRPr lang="en-US" altLang="zh-CN" sz="2400">
                <a:solidFill>
                  <a:schemeClr val="tx1"/>
                </a:solidFill>
              </a:endParaRPr>
            </a:p>
          </p:txBody>
        </p:sp>
        <p:sp>
          <p:nvSpPr>
            <p:cNvPr id="283663" name="AutoShape 27"/>
            <p:cNvSpPr>
              <a:spLocks/>
            </p:cNvSpPr>
            <p:nvPr/>
          </p:nvSpPr>
          <p:spPr bwMode="auto">
            <a:xfrm>
              <a:off x="1800" y="2583"/>
              <a:ext cx="112" cy="528"/>
            </a:xfrm>
            <a:prstGeom prst="leftBrace">
              <a:avLst>
                <a:gd name="adj1" fmla="val 39286"/>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grpSp>
      <p:sp>
        <p:nvSpPr>
          <p:cNvPr id="614432" name="Rectangle 32"/>
          <p:cNvSpPr>
            <a:spLocks noChangeArrowheads="1"/>
          </p:cNvSpPr>
          <p:nvPr/>
        </p:nvSpPr>
        <p:spPr bwMode="auto">
          <a:xfrm>
            <a:off x="5373688" y="3806825"/>
            <a:ext cx="3587750" cy="3051175"/>
          </a:xfrm>
          <a:prstGeom prst="rect">
            <a:avLst/>
          </a:prstGeom>
          <a:solidFill>
            <a:schemeClr val="accent2">
              <a:lumMod val="20000"/>
              <a:lumOff val="80000"/>
            </a:schemeClr>
          </a:solidFill>
          <a:ln w="38100">
            <a:solidFill>
              <a:srgbClr val="0000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400" dirty="0">
                <a:solidFill>
                  <a:schemeClr val="tx1"/>
                </a:solidFill>
                <a:ea typeface="宋体" panose="02010600030101010101" pitchFamily="2" charset="-122"/>
              </a:rPr>
              <a:t>age(</a:t>
            </a:r>
            <a:r>
              <a:rPr kumimoji="0" lang="en-US" altLang="zh-CN" sz="2400" dirty="0" err="1">
                <a:solidFill>
                  <a:schemeClr val="tx1"/>
                </a:solidFill>
                <a:ea typeface="宋体" panose="02010600030101010101" pitchFamily="2" charset="-122"/>
              </a:rPr>
              <a:t>int</a:t>
            </a:r>
            <a:r>
              <a:rPr kumimoji="0" lang="en-US" altLang="zh-CN" sz="2400" dirty="0">
                <a:solidFill>
                  <a:schemeClr val="tx1"/>
                </a:solidFill>
                <a:ea typeface="宋体" panose="02010600030101010101" pitchFamily="2" charset="-122"/>
              </a:rPr>
              <a:t> n)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a:t>
            </a:r>
            <a:r>
              <a:rPr kumimoji="0" lang="en-US" altLang="zh-CN" sz="2400" dirty="0" err="1">
                <a:solidFill>
                  <a:schemeClr val="tx1"/>
                </a:solidFill>
                <a:ea typeface="宋体" panose="02010600030101010101" pitchFamily="2" charset="-122"/>
              </a:rPr>
              <a:t>int</a:t>
            </a:r>
            <a:r>
              <a:rPr kumimoji="0" lang="en-US" altLang="zh-CN" sz="2400" dirty="0">
                <a:solidFill>
                  <a:schemeClr val="tx1"/>
                </a:solidFill>
                <a:ea typeface="宋体" panose="02010600030101010101" pitchFamily="2" charset="-122"/>
              </a:rPr>
              <a:t>  c;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if(n==1)   c=10;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else  c=2+age(n-1);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return(c); } </a:t>
            </a:r>
            <a:endParaRPr kumimoji="0" lang="en-US" altLang="zh-CN" sz="2400" b="0" dirty="0">
              <a:solidFill>
                <a:schemeClr val="tx1"/>
              </a:solidFill>
              <a:ea typeface="宋体" panose="02010600030101010101" pitchFamily="2" charset="-122"/>
            </a:endParaRPr>
          </a:p>
          <a:p>
            <a:pPr>
              <a:spcBef>
                <a:spcPct val="0"/>
              </a:spcBef>
            </a:pPr>
            <a:r>
              <a:rPr lang="en-US" altLang="zh-CN" sz="2400" dirty="0">
                <a:solidFill>
                  <a:schemeClr val="tx1"/>
                </a:solidFill>
              </a:rPr>
              <a:t>#include &lt;</a:t>
            </a:r>
            <a:r>
              <a:rPr lang="en-US" altLang="zh-CN" sz="2400" dirty="0" err="1">
                <a:solidFill>
                  <a:schemeClr val="tx1"/>
                </a:solidFill>
              </a:rPr>
              <a:t>stdio.h</a:t>
            </a:r>
            <a:r>
              <a:rPr lang="en-US" altLang="zh-CN" sz="2400" dirty="0">
                <a:solidFill>
                  <a:schemeClr val="tx1"/>
                </a:solidFill>
              </a:rPr>
              <a:t>&gt;</a:t>
            </a:r>
            <a:endParaRPr kumimoji="0" lang="en-US" altLang="zh-CN" sz="2400" dirty="0">
              <a:solidFill>
                <a:srgbClr val="FF3300"/>
              </a:solidFill>
              <a:ea typeface="宋体" panose="02010600030101010101" pitchFamily="2" charset="-122"/>
            </a:endParaRPr>
          </a:p>
          <a:p>
            <a:pPr>
              <a:spcBef>
                <a:spcPct val="0"/>
              </a:spcBef>
            </a:pPr>
            <a:r>
              <a:rPr kumimoji="0" lang="en-US" altLang="zh-CN" sz="2400" dirty="0">
                <a:solidFill>
                  <a:srgbClr val="FF3300"/>
                </a:solidFill>
                <a:ea typeface="宋体" panose="02010600030101010101" pitchFamily="2" charset="-122"/>
              </a:rPr>
              <a:t>void main(  )</a:t>
            </a:r>
            <a:r>
              <a:rPr kumimoji="0" lang="en-US" altLang="zh-CN" sz="2400" dirty="0">
                <a:solidFill>
                  <a:schemeClr val="accent2"/>
                </a:solidFill>
                <a:ea typeface="宋体" panose="02010600030101010101" pitchFamily="2" charset="-122"/>
              </a:rPr>
              <a:t>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a:t>
            </a:r>
            <a:r>
              <a:rPr kumimoji="0" lang="en-US" altLang="zh-CN" sz="2400" dirty="0" err="1">
                <a:solidFill>
                  <a:schemeClr val="tx1"/>
                </a:solidFill>
                <a:ea typeface="宋体" panose="02010600030101010101" pitchFamily="2" charset="-122"/>
              </a:rPr>
              <a:t>printf</a:t>
            </a:r>
            <a:r>
              <a:rPr kumimoji="0" lang="en-US" altLang="zh-CN" sz="2400" dirty="0">
                <a:solidFill>
                  <a:schemeClr val="tx1"/>
                </a:solidFill>
                <a:ea typeface="宋体" panose="02010600030101010101" pitchFamily="2" charset="-122"/>
              </a:rPr>
              <a:t>(“%d\ n”, age(5));}</a:t>
            </a:r>
          </a:p>
        </p:txBody>
      </p:sp>
      <p:sp>
        <p:nvSpPr>
          <p:cNvPr id="614434" name="Rectangle 34"/>
          <p:cNvSpPr>
            <a:spLocks noChangeArrowheads="1"/>
          </p:cNvSpPr>
          <p:nvPr/>
        </p:nvSpPr>
        <p:spPr bwMode="auto">
          <a:xfrm>
            <a:off x="2870200" y="5448300"/>
            <a:ext cx="2286000" cy="838200"/>
          </a:xfrm>
          <a:prstGeom prst="rect">
            <a:avLst/>
          </a:prstGeom>
          <a:solidFill>
            <a:srgbClr val="C0C0C0"/>
          </a:solidFill>
          <a:ln w="381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zh-CN" altLang="en-US" sz="2400">
                <a:solidFill>
                  <a:schemeClr val="tx1"/>
                </a:solidFill>
                <a:ea typeface="宋体" panose="02010600030101010101" pitchFamily="2" charset="-122"/>
              </a:rPr>
              <a:t>运行结果：</a:t>
            </a:r>
            <a:r>
              <a:rPr kumimoji="0" lang="en-US" altLang="zh-CN" sz="2400">
                <a:solidFill>
                  <a:schemeClr val="tx1"/>
                </a:solidFill>
                <a:ea typeface="宋体" panose="02010600030101010101" pitchFamily="2" charset="-122"/>
              </a:rPr>
              <a:t>18</a:t>
            </a:r>
            <a:endParaRPr lang="en-US" altLang="zh-CN" sz="2400">
              <a:solidFill>
                <a:schemeClr val="tx1"/>
              </a:solidFill>
              <a:ea typeface="宋体" panose="02010600030101010101" pitchFamily="2" charset="-122"/>
            </a:endParaRPr>
          </a:p>
        </p:txBody>
      </p:sp>
      <p:sp>
        <p:nvSpPr>
          <p:cNvPr id="614435" name="AutoShape 35"/>
          <p:cNvSpPr>
            <a:spLocks noChangeArrowheads="1"/>
          </p:cNvSpPr>
          <p:nvPr/>
        </p:nvSpPr>
        <p:spPr bwMode="auto">
          <a:xfrm>
            <a:off x="4656138" y="1504950"/>
            <a:ext cx="928687" cy="463550"/>
          </a:xfrm>
          <a:prstGeom prst="wedgeRectCallout">
            <a:avLst>
              <a:gd name="adj1" fmla="val 47093"/>
              <a:gd name="adj2" fmla="val 157532"/>
            </a:avLst>
          </a:prstGeom>
          <a:solidFill>
            <a:srgbClr val="FFCC99"/>
          </a:solidFill>
          <a:ln w="25400">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2400">
                <a:solidFill>
                  <a:srgbClr val="FF3300"/>
                </a:solidFill>
                <a:effectLst>
                  <a:outerShdw blurRad="38100" dist="38100" dir="2700000" algn="tl">
                    <a:srgbClr val="000000"/>
                  </a:outerShdw>
                </a:effectLst>
              </a:rPr>
              <a:t>回推</a:t>
            </a:r>
          </a:p>
        </p:txBody>
      </p:sp>
      <p:sp>
        <p:nvSpPr>
          <p:cNvPr id="614436" name="AutoShape 36"/>
          <p:cNvSpPr>
            <a:spLocks noChangeArrowheads="1"/>
          </p:cNvSpPr>
          <p:nvPr/>
        </p:nvSpPr>
        <p:spPr bwMode="auto">
          <a:xfrm>
            <a:off x="6792913" y="3305175"/>
            <a:ext cx="928687" cy="463550"/>
          </a:xfrm>
          <a:prstGeom prst="wedgeRectCallout">
            <a:avLst>
              <a:gd name="adj1" fmla="val -128634"/>
              <a:gd name="adj2" fmla="val -85273"/>
            </a:avLst>
          </a:prstGeom>
          <a:solidFill>
            <a:srgbClr val="FFCC99"/>
          </a:solidFill>
          <a:ln w="25400">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2400">
                <a:solidFill>
                  <a:srgbClr val="FF3300"/>
                </a:solidFill>
                <a:effectLst>
                  <a:outerShdw blurRad="38100" dist="38100" dir="2700000" algn="tl">
                    <a:srgbClr val="000000"/>
                  </a:outerShdw>
                </a:effectLst>
              </a:rPr>
              <a:t>递推</a:t>
            </a:r>
          </a:p>
        </p:txBody>
      </p:sp>
      <p:sp>
        <p:nvSpPr>
          <p:cNvPr id="30"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1997832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614437"/>
                                        </p:tgtEl>
                                        <p:attrNameLst>
                                          <p:attrName>style.visibility</p:attrName>
                                        </p:attrNameLst>
                                      </p:cBhvr>
                                      <p:to>
                                        <p:strVal val="visible"/>
                                      </p:to>
                                    </p:set>
                                    <p:animEffect transition="in" filter="box(out)">
                                      <p:cBhvr>
                                        <p:cTn id="7" dur="500"/>
                                        <p:tgtEl>
                                          <p:spTgt spid="6144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14435"/>
                                        </p:tgtEl>
                                        <p:attrNameLst>
                                          <p:attrName>style.visibility</p:attrName>
                                        </p:attrNameLst>
                                      </p:cBhvr>
                                      <p:to>
                                        <p:strVal val="visible"/>
                                      </p:to>
                                    </p:set>
                                    <p:anim calcmode="lin" valueType="num">
                                      <p:cBhvr additive="base">
                                        <p:cTn id="12" dur="500" fill="hold"/>
                                        <p:tgtEl>
                                          <p:spTgt spid="614435"/>
                                        </p:tgtEl>
                                        <p:attrNameLst>
                                          <p:attrName>ppt_x</p:attrName>
                                        </p:attrNameLst>
                                      </p:cBhvr>
                                      <p:tavLst>
                                        <p:tav tm="0">
                                          <p:val>
                                            <p:strVal val="0-#ppt_w/2"/>
                                          </p:val>
                                        </p:tav>
                                        <p:tav tm="100000">
                                          <p:val>
                                            <p:strVal val="#ppt_x"/>
                                          </p:val>
                                        </p:tav>
                                      </p:tavLst>
                                    </p:anim>
                                    <p:anim calcmode="lin" valueType="num">
                                      <p:cBhvr additive="base">
                                        <p:cTn id="13" dur="500" fill="hold"/>
                                        <p:tgtEl>
                                          <p:spTgt spid="61443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614435"/>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614436"/>
                                        </p:tgtEl>
                                        <p:attrNameLst>
                                          <p:attrName>style.visibility</p:attrName>
                                        </p:attrNameLst>
                                      </p:cBhvr>
                                      <p:to>
                                        <p:strVal val="visible"/>
                                      </p:to>
                                    </p:set>
                                    <p:anim calcmode="lin" valueType="num">
                                      <p:cBhvr additive="base">
                                        <p:cTn id="18" dur="500" fill="hold"/>
                                        <p:tgtEl>
                                          <p:spTgt spid="614436"/>
                                        </p:tgtEl>
                                        <p:attrNameLst>
                                          <p:attrName>ppt_x</p:attrName>
                                        </p:attrNameLst>
                                      </p:cBhvr>
                                      <p:tavLst>
                                        <p:tav tm="0">
                                          <p:val>
                                            <p:strVal val="1+#ppt_w/2"/>
                                          </p:val>
                                        </p:tav>
                                        <p:tav tm="100000">
                                          <p:val>
                                            <p:strVal val="#ppt_x"/>
                                          </p:val>
                                        </p:tav>
                                      </p:tavLst>
                                    </p:anim>
                                    <p:anim calcmode="lin" valueType="num">
                                      <p:cBhvr additive="base">
                                        <p:cTn id="19" dur="500" fill="hold"/>
                                        <p:tgtEl>
                                          <p:spTgt spid="61443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614436"/>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614433"/>
                                        </p:tgtEl>
                                        <p:attrNameLst>
                                          <p:attrName>style.visibility</p:attrName>
                                        </p:attrNameLst>
                                      </p:cBhvr>
                                      <p:to>
                                        <p:strVal val="visible"/>
                                      </p:to>
                                    </p:set>
                                    <p:animEffect transition="in" filter="box(in)">
                                      <p:cBhvr>
                                        <p:cTn id="24" dur="500"/>
                                        <p:tgtEl>
                                          <p:spTgt spid="61443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614432"/>
                                        </p:tgtEl>
                                        <p:attrNameLst>
                                          <p:attrName>style.visibility</p:attrName>
                                        </p:attrNameLst>
                                      </p:cBhvr>
                                      <p:to>
                                        <p:strVal val="visible"/>
                                      </p:to>
                                    </p:set>
                                    <p:animEffect transition="in" filter="box(out)">
                                      <p:cBhvr>
                                        <p:cTn id="29" dur="500"/>
                                        <p:tgtEl>
                                          <p:spTgt spid="61443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614434"/>
                                        </p:tgtEl>
                                        <p:attrNameLst>
                                          <p:attrName>style.visibility</p:attrName>
                                        </p:attrNameLst>
                                      </p:cBhvr>
                                      <p:to>
                                        <p:strVal val="visible"/>
                                      </p:to>
                                    </p:set>
                                    <p:animEffect transition="in" filter="checkerboard(across)">
                                      <p:cBhvr>
                                        <p:cTn id="34" dur="500"/>
                                        <p:tgtEl>
                                          <p:spTgt spid="614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2" grpId="0" animBg="1" autoUpdateAnimBg="0"/>
      <p:bldP spid="614434" grpId="0" animBg="1" autoUpdateAnimBg="0"/>
      <p:bldP spid="614435" grpId="0" animBg="1" autoUpdateAnimBg="0"/>
      <p:bldP spid="614436"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6" name="Rectangle 4"/>
          <p:cNvSpPr>
            <a:spLocks noChangeArrowheads="1"/>
          </p:cNvSpPr>
          <p:nvPr/>
        </p:nvSpPr>
        <p:spPr bwMode="auto">
          <a:xfrm>
            <a:off x="251520" y="679375"/>
            <a:ext cx="8236842" cy="1658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1" eaLnBrk="1" hangingPunct="1">
              <a:spcBef>
                <a:spcPct val="20000"/>
              </a:spcBef>
              <a:buClr>
                <a:srgbClr val="339933"/>
              </a:buClr>
              <a:buFont typeface="Wingdings" panose="05000000000000000000" pitchFamily="2" charset="2"/>
              <a:buNone/>
            </a:pPr>
            <a:r>
              <a:rPr kumimoji="0" lang="zh-CN" altLang="en-US" sz="2400" dirty="0">
                <a:solidFill>
                  <a:srgbClr val="FF0000"/>
                </a:solidFill>
                <a:latin typeface="+mn-ea"/>
                <a:ea typeface="+mn-ea"/>
              </a:rPr>
              <a:t>有些问题，可以用递推，也可以用递归的方法解决。</a:t>
            </a:r>
            <a:endParaRPr lang="zh-CN" altLang="en-US" sz="2400" dirty="0">
              <a:solidFill>
                <a:schemeClr val="tx1"/>
              </a:solidFill>
              <a:latin typeface="+mn-ea"/>
              <a:ea typeface="+mn-ea"/>
            </a:endParaRPr>
          </a:p>
          <a:p>
            <a:pPr marL="1257300" lvl="2" indent="-342900" eaLnBrk="1" hangingPunct="1">
              <a:spcBef>
                <a:spcPct val="20000"/>
              </a:spcBef>
              <a:buClr>
                <a:srgbClr val="FF3300"/>
              </a:buClr>
              <a:buFont typeface="Wingdings" panose="05000000000000000000" pitchFamily="2" charset="2"/>
              <a:buChar char="p"/>
            </a:pPr>
            <a:r>
              <a:rPr kumimoji="0" lang="zh-CN" altLang="en-US" sz="2400" dirty="0">
                <a:solidFill>
                  <a:schemeClr val="tx1"/>
                </a:solidFill>
                <a:latin typeface="+mn-ea"/>
                <a:ea typeface="+mn-ea"/>
              </a:rPr>
              <a:t>递推</a:t>
            </a:r>
            <a:r>
              <a:rPr kumimoji="0" lang="en-US" altLang="zh-CN" sz="2400" dirty="0">
                <a:solidFill>
                  <a:schemeClr val="tx1"/>
                </a:solidFill>
                <a:latin typeface="+mn-ea"/>
                <a:ea typeface="+mn-ea"/>
              </a:rPr>
              <a:t>:</a:t>
            </a:r>
            <a:r>
              <a:rPr kumimoji="0" lang="zh-CN" altLang="en-US" sz="2400" dirty="0">
                <a:solidFill>
                  <a:schemeClr val="tx1"/>
                </a:solidFill>
                <a:latin typeface="+mn-ea"/>
                <a:ea typeface="+mn-ea"/>
              </a:rPr>
              <a:t>从一个已知的事实出发</a:t>
            </a:r>
            <a:r>
              <a:rPr kumimoji="0" lang="en-US" altLang="zh-CN" sz="2400" dirty="0">
                <a:solidFill>
                  <a:schemeClr val="tx1"/>
                </a:solidFill>
                <a:latin typeface="+mn-ea"/>
                <a:ea typeface="+mn-ea"/>
              </a:rPr>
              <a:t>,</a:t>
            </a:r>
            <a:r>
              <a:rPr kumimoji="0" lang="zh-CN" altLang="en-US" sz="2400" dirty="0">
                <a:solidFill>
                  <a:schemeClr val="tx1"/>
                </a:solidFill>
                <a:latin typeface="+mn-ea"/>
                <a:ea typeface="+mn-ea"/>
              </a:rPr>
              <a:t>按一定规律推出下一个事实</a:t>
            </a:r>
            <a:r>
              <a:rPr kumimoji="0" lang="en-US" altLang="zh-CN" sz="2400" dirty="0">
                <a:solidFill>
                  <a:schemeClr val="tx1"/>
                </a:solidFill>
                <a:latin typeface="+mn-ea"/>
                <a:ea typeface="+mn-ea"/>
              </a:rPr>
              <a:t>,</a:t>
            </a:r>
            <a:r>
              <a:rPr kumimoji="0" lang="zh-CN" altLang="en-US" sz="2400" dirty="0">
                <a:solidFill>
                  <a:schemeClr val="tx1"/>
                </a:solidFill>
                <a:latin typeface="+mn-ea"/>
                <a:ea typeface="+mn-ea"/>
              </a:rPr>
              <a:t>再从已知的新的事实</a:t>
            </a:r>
            <a:r>
              <a:rPr kumimoji="0" lang="en-US" altLang="zh-CN" sz="2400" dirty="0">
                <a:solidFill>
                  <a:schemeClr val="tx1"/>
                </a:solidFill>
                <a:latin typeface="+mn-ea"/>
                <a:ea typeface="+mn-ea"/>
              </a:rPr>
              <a:t>,</a:t>
            </a:r>
            <a:r>
              <a:rPr kumimoji="0" lang="zh-CN" altLang="en-US" sz="2400" dirty="0">
                <a:solidFill>
                  <a:schemeClr val="tx1"/>
                </a:solidFill>
                <a:latin typeface="+mn-ea"/>
                <a:ea typeface="+mn-ea"/>
              </a:rPr>
              <a:t>推出下一个新的事实</a:t>
            </a:r>
            <a:r>
              <a:rPr kumimoji="0" lang="en-US" altLang="zh-CN" sz="2400" dirty="0">
                <a:solidFill>
                  <a:schemeClr val="tx1"/>
                </a:solidFill>
                <a:latin typeface="+mn-ea"/>
                <a:ea typeface="+mn-ea"/>
              </a:rPr>
              <a:t>.</a:t>
            </a:r>
            <a:endParaRPr lang="en-US" altLang="zh-CN" sz="2400" dirty="0">
              <a:solidFill>
                <a:schemeClr val="tx1"/>
              </a:solidFill>
              <a:latin typeface="+mn-ea"/>
              <a:ea typeface="+mn-ea"/>
            </a:endParaRPr>
          </a:p>
        </p:txBody>
      </p:sp>
      <p:sp>
        <p:nvSpPr>
          <p:cNvPr id="284680" name="Text Box 8"/>
          <p:cNvSpPr txBox="1">
            <a:spLocks noChangeArrowheads="1"/>
          </p:cNvSpPr>
          <p:nvPr/>
        </p:nvSpPr>
        <p:spPr bwMode="auto">
          <a:xfrm>
            <a:off x="798513" y="2308225"/>
            <a:ext cx="6933308" cy="46166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a:solidFill>
                  <a:schemeClr val="tx1"/>
                </a:solidFill>
                <a:latin typeface="+mn-ea"/>
                <a:ea typeface="+mn-ea"/>
              </a:rPr>
              <a:t>例</a:t>
            </a:r>
            <a:r>
              <a:rPr kumimoji="0" lang="zh-CN" altLang="en-US" sz="2400">
                <a:solidFill>
                  <a:schemeClr val="tx1"/>
                </a:solidFill>
                <a:latin typeface="+mn-ea"/>
                <a:ea typeface="+mn-ea"/>
              </a:rPr>
              <a:t>  用递推法求</a:t>
            </a:r>
            <a:r>
              <a:rPr kumimoji="0" lang="en-US" altLang="zh-CN" sz="2400">
                <a:solidFill>
                  <a:schemeClr val="tx1"/>
                </a:solidFill>
                <a:latin typeface="+mn-ea"/>
                <a:ea typeface="+mn-ea"/>
              </a:rPr>
              <a:t>n!   ,</a:t>
            </a:r>
            <a:r>
              <a:rPr kumimoji="0" lang="zh-CN" altLang="en-US" sz="2400">
                <a:solidFill>
                  <a:schemeClr val="tx1"/>
                </a:solidFill>
                <a:latin typeface="+mn-ea"/>
                <a:ea typeface="+mn-ea"/>
              </a:rPr>
              <a:t>即从</a:t>
            </a:r>
            <a:r>
              <a:rPr kumimoji="0" lang="en-US" altLang="zh-CN" sz="2400">
                <a:solidFill>
                  <a:schemeClr val="tx1"/>
                </a:solidFill>
                <a:latin typeface="+mn-ea"/>
                <a:ea typeface="+mn-ea"/>
              </a:rPr>
              <a:t>1</a:t>
            </a:r>
            <a:r>
              <a:rPr kumimoji="0" lang="zh-CN" altLang="en-US" sz="2400">
                <a:solidFill>
                  <a:schemeClr val="tx1"/>
                </a:solidFill>
                <a:latin typeface="+mn-ea"/>
                <a:ea typeface="+mn-ea"/>
              </a:rPr>
              <a:t>开始</a:t>
            </a:r>
            <a:r>
              <a:rPr kumimoji="0" lang="en-US" altLang="zh-CN" sz="2400">
                <a:solidFill>
                  <a:schemeClr val="tx1"/>
                </a:solidFill>
                <a:latin typeface="+mn-ea"/>
                <a:ea typeface="+mn-ea"/>
              </a:rPr>
              <a:t>, </a:t>
            </a:r>
            <a:r>
              <a:rPr kumimoji="0" lang="zh-CN" altLang="en-US" sz="2400">
                <a:solidFill>
                  <a:schemeClr val="tx1"/>
                </a:solidFill>
                <a:latin typeface="+mn-ea"/>
                <a:ea typeface="+mn-ea"/>
              </a:rPr>
              <a:t>乘</a:t>
            </a:r>
            <a:r>
              <a:rPr kumimoji="0" lang="en-US" altLang="zh-CN" sz="2400">
                <a:solidFill>
                  <a:schemeClr val="tx1"/>
                </a:solidFill>
                <a:latin typeface="+mn-ea"/>
                <a:ea typeface="+mn-ea"/>
              </a:rPr>
              <a:t>2, </a:t>
            </a:r>
            <a:r>
              <a:rPr kumimoji="0" lang="zh-CN" altLang="en-US" sz="2400">
                <a:solidFill>
                  <a:schemeClr val="tx1"/>
                </a:solidFill>
                <a:latin typeface="+mn-ea"/>
                <a:ea typeface="+mn-ea"/>
              </a:rPr>
              <a:t>乘</a:t>
            </a:r>
            <a:r>
              <a:rPr kumimoji="0" lang="en-US" altLang="zh-CN" sz="2400">
                <a:solidFill>
                  <a:schemeClr val="tx1"/>
                </a:solidFill>
                <a:latin typeface="+mn-ea"/>
                <a:ea typeface="+mn-ea"/>
              </a:rPr>
              <a:t>3....</a:t>
            </a:r>
            <a:r>
              <a:rPr kumimoji="0" lang="zh-CN" altLang="en-US" sz="2400">
                <a:solidFill>
                  <a:schemeClr val="tx1"/>
                </a:solidFill>
                <a:latin typeface="+mn-ea"/>
                <a:ea typeface="+mn-ea"/>
              </a:rPr>
              <a:t>一直到</a:t>
            </a:r>
            <a:r>
              <a:rPr kumimoji="0" lang="en-US" altLang="zh-CN" sz="2400">
                <a:solidFill>
                  <a:schemeClr val="tx1"/>
                </a:solidFill>
                <a:latin typeface="+mn-ea"/>
                <a:ea typeface="+mn-ea"/>
              </a:rPr>
              <a:t>n </a:t>
            </a:r>
          </a:p>
        </p:txBody>
      </p:sp>
      <p:sp>
        <p:nvSpPr>
          <p:cNvPr id="616458" name="Rectangle 10"/>
          <p:cNvSpPr>
            <a:spLocks noChangeArrowheads="1"/>
          </p:cNvSpPr>
          <p:nvPr/>
        </p:nvSpPr>
        <p:spPr bwMode="auto">
          <a:xfrm>
            <a:off x="2265363" y="3019425"/>
            <a:ext cx="3634328" cy="2677656"/>
          </a:xfrm>
          <a:prstGeom prst="rect">
            <a:avLst/>
          </a:prstGeom>
          <a:solidFill>
            <a:schemeClr val="accent2">
              <a:lumMod val="20000"/>
              <a:lumOff val="80000"/>
            </a:schemeClr>
          </a:solidFill>
          <a:ln w="38100">
            <a:solidFill>
              <a:srgbClr val="0000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chemeClr val="tx1"/>
                </a:solidFill>
                <a:latin typeface="+mn-ea"/>
                <a:ea typeface="+mn-ea"/>
              </a:rPr>
              <a:t>#include &lt;</a:t>
            </a:r>
            <a:r>
              <a:rPr lang="en-US" altLang="zh-CN" sz="2400" dirty="0" err="1">
                <a:solidFill>
                  <a:schemeClr val="tx1"/>
                </a:solidFill>
                <a:latin typeface="+mn-ea"/>
                <a:ea typeface="+mn-ea"/>
              </a:rPr>
              <a:t>stdio.h</a:t>
            </a:r>
            <a:r>
              <a:rPr lang="en-US" altLang="zh-CN" sz="2400" dirty="0">
                <a:solidFill>
                  <a:schemeClr val="tx1"/>
                </a:solidFill>
                <a:latin typeface="+mn-ea"/>
                <a:ea typeface="+mn-ea"/>
              </a:rPr>
              <a:t>&gt;</a:t>
            </a:r>
            <a:endParaRPr kumimoji="0" lang="en-US" altLang="zh-CN" sz="2400" dirty="0">
              <a:solidFill>
                <a:schemeClr val="tx1"/>
              </a:solidFill>
              <a:latin typeface="+mn-ea"/>
              <a:ea typeface="+mn-ea"/>
            </a:endParaRPr>
          </a:p>
          <a:p>
            <a:pPr>
              <a:spcBef>
                <a:spcPct val="0"/>
              </a:spcBef>
            </a:pPr>
            <a:r>
              <a:rPr kumimoji="0" lang="en-US" altLang="zh-CN" sz="2400" dirty="0">
                <a:solidFill>
                  <a:schemeClr val="tx1"/>
                </a:solidFill>
                <a:latin typeface="+mn-ea"/>
                <a:ea typeface="+mn-ea"/>
              </a:rPr>
              <a:t>void main(   ) </a:t>
            </a:r>
          </a:p>
          <a:p>
            <a:pPr>
              <a:spcBef>
                <a:spcPct val="0"/>
              </a:spcBef>
            </a:pPr>
            <a:r>
              <a:rPr kumimoji="0" lang="en-US" altLang="zh-CN" sz="2400" dirty="0">
                <a:solidFill>
                  <a:schemeClr val="tx1"/>
                </a:solidFill>
                <a:latin typeface="+mn-ea"/>
                <a:ea typeface="+mn-ea"/>
              </a:rPr>
              <a:t>{ </a:t>
            </a:r>
            <a:r>
              <a:rPr kumimoji="0" lang="en-US" altLang="zh-CN" sz="2400" dirty="0" err="1">
                <a:solidFill>
                  <a:schemeClr val="tx1"/>
                </a:solidFill>
                <a:latin typeface="+mn-ea"/>
                <a:ea typeface="+mn-ea"/>
              </a:rPr>
              <a:t>int</a:t>
            </a:r>
            <a:r>
              <a:rPr kumimoji="0" lang="en-US" altLang="zh-CN" sz="2400" dirty="0">
                <a:solidFill>
                  <a:schemeClr val="tx1"/>
                </a:solidFill>
                <a:latin typeface="+mn-ea"/>
                <a:ea typeface="+mn-ea"/>
              </a:rPr>
              <a:t>  </a:t>
            </a:r>
            <a:r>
              <a:rPr kumimoji="0" lang="en-US" altLang="zh-CN" sz="2400" dirty="0" err="1">
                <a:solidFill>
                  <a:schemeClr val="tx1"/>
                </a:solidFill>
                <a:latin typeface="+mn-ea"/>
                <a:ea typeface="+mn-ea"/>
              </a:rPr>
              <a:t>i</a:t>
            </a:r>
            <a:r>
              <a:rPr kumimoji="0" lang="en-US" altLang="zh-CN" sz="2400" dirty="0">
                <a:solidFill>
                  <a:schemeClr val="tx1"/>
                </a:solidFill>
                <a:latin typeface="+mn-ea"/>
                <a:ea typeface="+mn-ea"/>
              </a:rPr>
              <a:t>, s=1; </a:t>
            </a:r>
          </a:p>
          <a:p>
            <a:pPr>
              <a:spcBef>
                <a:spcPct val="0"/>
              </a:spcBef>
            </a:pPr>
            <a:r>
              <a:rPr kumimoji="0" lang="en-US" altLang="zh-CN" sz="2400" dirty="0">
                <a:solidFill>
                  <a:schemeClr val="tx1"/>
                </a:solidFill>
                <a:latin typeface="+mn-ea"/>
                <a:ea typeface="+mn-ea"/>
              </a:rPr>
              <a:t>   for(</a:t>
            </a:r>
            <a:r>
              <a:rPr kumimoji="0" lang="en-US" altLang="zh-CN" sz="2400" dirty="0" err="1">
                <a:solidFill>
                  <a:schemeClr val="tx1"/>
                </a:solidFill>
                <a:latin typeface="+mn-ea"/>
                <a:ea typeface="+mn-ea"/>
              </a:rPr>
              <a:t>i</a:t>
            </a:r>
            <a:r>
              <a:rPr kumimoji="0" lang="en-US" altLang="zh-CN" sz="2400" dirty="0">
                <a:solidFill>
                  <a:schemeClr val="tx1"/>
                </a:solidFill>
                <a:latin typeface="+mn-ea"/>
                <a:ea typeface="+mn-ea"/>
              </a:rPr>
              <a:t>=1;i&lt;=5;i++) </a:t>
            </a:r>
          </a:p>
          <a:p>
            <a:pPr>
              <a:spcBef>
                <a:spcPct val="0"/>
              </a:spcBef>
            </a:pPr>
            <a:r>
              <a:rPr kumimoji="0" lang="en-US" altLang="zh-CN" sz="2400" dirty="0">
                <a:solidFill>
                  <a:schemeClr val="tx1"/>
                </a:solidFill>
                <a:latin typeface="+mn-ea"/>
                <a:ea typeface="+mn-ea"/>
              </a:rPr>
              <a:t>      s=s* </a:t>
            </a:r>
            <a:r>
              <a:rPr kumimoji="0" lang="en-US" altLang="zh-CN" sz="2400" dirty="0" err="1">
                <a:solidFill>
                  <a:schemeClr val="tx1"/>
                </a:solidFill>
                <a:latin typeface="+mn-ea"/>
                <a:ea typeface="+mn-ea"/>
              </a:rPr>
              <a:t>i</a:t>
            </a:r>
            <a:r>
              <a:rPr kumimoji="0" lang="en-US" altLang="zh-CN" sz="2400" dirty="0">
                <a:solidFill>
                  <a:schemeClr val="tx1"/>
                </a:solidFill>
                <a:latin typeface="+mn-ea"/>
                <a:ea typeface="+mn-ea"/>
              </a:rPr>
              <a:t>;</a:t>
            </a:r>
          </a:p>
          <a:p>
            <a:pPr>
              <a:spcBef>
                <a:spcPct val="0"/>
              </a:spcBef>
            </a:pPr>
            <a:r>
              <a:rPr kumimoji="0" lang="en-US" altLang="zh-CN" sz="2400" dirty="0">
                <a:solidFill>
                  <a:schemeClr val="tx1"/>
                </a:solidFill>
                <a:latin typeface="+mn-ea"/>
                <a:ea typeface="+mn-ea"/>
              </a:rPr>
              <a:t>   </a:t>
            </a:r>
            <a:r>
              <a:rPr kumimoji="0" lang="en-US" altLang="zh-CN" sz="2400" dirty="0" err="1">
                <a:solidFill>
                  <a:schemeClr val="tx1"/>
                </a:solidFill>
                <a:latin typeface="+mn-ea"/>
                <a:ea typeface="+mn-ea"/>
              </a:rPr>
              <a:t>printf</a:t>
            </a:r>
            <a:r>
              <a:rPr kumimoji="0" lang="en-US" altLang="zh-CN" sz="2400" dirty="0">
                <a:solidFill>
                  <a:schemeClr val="tx1"/>
                </a:solidFill>
                <a:latin typeface="+mn-ea"/>
                <a:ea typeface="+mn-ea"/>
              </a:rPr>
              <a:t>(“s=%d\ </a:t>
            </a:r>
            <a:r>
              <a:rPr kumimoji="0" lang="en-US" altLang="zh-CN" sz="2400" dirty="0" err="1">
                <a:solidFill>
                  <a:schemeClr val="tx1"/>
                </a:solidFill>
                <a:latin typeface="+mn-ea"/>
                <a:ea typeface="+mn-ea"/>
              </a:rPr>
              <a:t>n”,s</a:t>
            </a:r>
            <a:r>
              <a:rPr kumimoji="0" lang="en-US" altLang="zh-CN" sz="2400" dirty="0">
                <a:solidFill>
                  <a:schemeClr val="tx1"/>
                </a:solidFill>
                <a:latin typeface="+mn-ea"/>
                <a:ea typeface="+mn-ea"/>
              </a:rPr>
              <a:t>);  </a:t>
            </a:r>
          </a:p>
          <a:p>
            <a:pPr>
              <a:spcBef>
                <a:spcPct val="0"/>
              </a:spcBef>
            </a:pPr>
            <a:r>
              <a:rPr kumimoji="0" lang="en-US" altLang="zh-CN" sz="2400" dirty="0">
                <a:solidFill>
                  <a:schemeClr val="tx1"/>
                </a:solidFill>
                <a:latin typeface="+mn-ea"/>
                <a:ea typeface="+mn-ea"/>
              </a:rPr>
              <a:t>}</a:t>
            </a:r>
          </a:p>
        </p:txBody>
      </p:sp>
      <p:sp>
        <p:nvSpPr>
          <p:cNvPr id="616459" name="Rectangle 11"/>
          <p:cNvSpPr>
            <a:spLocks noChangeArrowheads="1"/>
          </p:cNvSpPr>
          <p:nvPr/>
        </p:nvSpPr>
        <p:spPr bwMode="auto">
          <a:xfrm>
            <a:off x="5711825" y="4435475"/>
            <a:ext cx="2509838" cy="838200"/>
          </a:xfrm>
          <a:prstGeom prst="rect">
            <a:avLst/>
          </a:prstGeom>
          <a:solidFill>
            <a:srgbClr val="C0C0C0"/>
          </a:solidFill>
          <a:ln w="381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zh-CN" altLang="en-US" sz="2400">
                <a:solidFill>
                  <a:schemeClr val="tx1"/>
                </a:solidFill>
                <a:latin typeface="+mn-ea"/>
                <a:ea typeface="+mn-ea"/>
              </a:rPr>
              <a:t>运行结果：</a:t>
            </a:r>
            <a:r>
              <a:rPr kumimoji="0" lang="en-US" altLang="zh-CN" sz="2400">
                <a:solidFill>
                  <a:schemeClr val="tx1"/>
                </a:solidFill>
                <a:latin typeface="+mn-ea"/>
                <a:ea typeface="+mn-ea"/>
              </a:rPr>
              <a:t>s=120</a:t>
            </a:r>
          </a:p>
        </p:txBody>
      </p:sp>
      <p:sp>
        <p:nvSpPr>
          <p:cNvPr id="11"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mn-ea"/>
              </a:rPr>
              <a:t>C</a:t>
            </a:r>
            <a:r>
              <a:rPr kumimoji="1" lang="zh-CN" altLang="en-US" sz="2000" b="1" dirty="0">
                <a:solidFill>
                  <a:srgbClr val="3333CC"/>
                </a:solidFill>
                <a:latin typeface="+mn-ea"/>
              </a:rPr>
              <a:t>语言程序设计                                                            </a:t>
            </a:r>
            <a:r>
              <a:rPr kumimoji="1" lang="zh-CN" altLang="en-US" b="1" dirty="0">
                <a:solidFill>
                  <a:srgbClr val="3333CC"/>
                </a:solidFill>
                <a:latin typeface="+mn-ea"/>
              </a:rPr>
              <a:t>第</a:t>
            </a:r>
            <a:r>
              <a:rPr kumimoji="1" lang="en-US" altLang="zh-CN" b="1" dirty="0">
                <a:solidFill>
                  <a:srgbClr val="3333CC"/>
                </a:solidFill>
                <a:latin typeface="+mn-ea"/>
              </a:rPr>
              <a:t>7</a:t>
            </a:r>
            <a:r>
              <a:rPr kumimoji="1" lang="zh-CN" altLang="en-US" b="1" dirty="0">
                <a:solidFill>
                  <a:srgbClr val="3333CC"/>
                </a:solidFill>
                <a:latin typeface="+mn-ea"/>
              </a:rPr>
              <a:t>章  用函数实现模块化程序设计</a:t>
            </a:r>
          </a:p>
        </p:txBody>
      </p:sp>
    </p:spTree>
    <p:extLst>
      <p:ext uri="{BB962C8B-B14F-4D97-AF65-F5344CB8AC3E}">
        <p14:creationId xmlns:p14="http://schemas.microsoft.com/office/powerpoint/2010/main" val="2427322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16458"/>
                                        </p:tgtEl>
                                        <p:attrNameLst>
                                          <p:attrName>style.visibility</p:attrName>
                                        </p:attrNameLst>
                                      </p:cBhvr>
                                      <p:to>
                                        <p:strVal val="visible"/>
                                      </p:to>
                                    </p:set>
                                    <p:animEffect transition="in" filter="box(out)">
                                      <p:cBhvr>
                                        <p:cTn id="7" dur="500"/>
                                        <p:tgtEl>
                                          <p:spTgt spid="616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16459"/>
                                        </p:tgtEl>
                                        <p:attrNameLst>
                                          <p:attrName>style.visibility</p:attrName>
                                        </p:attrNameLst>
                                      </p:cBhvr>
                                      <p:to>
                                        <p:strVal val="visible"/>
                                      </p:to>
                                    </p:set>
                                    <p:animEffect transition="in" filter="checkerboard(across)">
                                      <p:cBhvr>
                                        <p:cTn id="12" dur="500"/>
                                        <p:tgtEl>
                                          <p:spTgt spid="616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8" grpId="0" animBg="1" autoUpdateAnimBg="0"/>
      <p:bldP spid="616459"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0" name="Rectangle 4"/>
          <p:cNvSpPr>
            <a:spLocks noChangeArrowheads="1"/>
          </p:cNvSpPr>
          <p:nvPr/>
        </p:nvSpPr>
        <p:spPr bwMode="auto">
          <a:xfrm>
            <a:off x="0" y="428625"/>
            <a:ext cx="7759700" cy="3094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1257300" lvl="2" indent="-342900" eaLnBrk="1" hangingPunct="1">
              <a:spcBef>
                <a:spcPct val="20000"/>
              </a:spcBef>
              <a:buClr>
                <a:srgbClr val="FF3300"/>
              </a:buClr>
              <a:buFont typeface="Wingdings" panose="05000000000000000000" pitchFamily="2" charset="2"/>
              <a:buChar char="p"/>
            </a:pPr>
            <a:r>
              <a:rPr kumimoji="0" lang="zh-CN" altLang="en-US" sz="2400" dirty="0">
                <a:solidFill>
                  <a:schemeClr val="tx1"/>
                </a:solidFill>
                <a:latin typeface="+mn-ea"/>
                <a:ea typeface="+mn-ea"/>
              </a:rPr>
              <a:t>递归</a:t>
            </a:r>
            <a:r>
              <a:rPr kumimoji="0" lang="en-US" altLang="zh-CN" sz="2400" dirty="0">
                <a:solidFill>
                  <a:schemeClr val="tx1"/>
                </a:solidFill>
                <a:latin typeface="+mn-ea"/>
                <a:ea typeface="+mn-ea"/>
              </a:rPr>
              <a:t>:</a:t>
            </a:r>
            <a:r>
              <a:rPr kumimoji="0" lang="zh-CN" altLang="en-US" sz="2400" dirty="0">
                <a:solidFill>
                  <a:schemeClr val="tx1"/>
                </a:solidFill>
                <a:latin typeface="+mn-ea"/>
                <a:ea typeface="+mn-ea"/>
              </a:rPr>
              <a:t>在函数调用自身时</a:t>
            </a:r>
            <a:r>
              <a:rPr kumimoji="0" lang="en-US" altLang="zh-CN" sz="2400" dirty="0">
                <a:solidFill>
                  <a:schemeClr val="tx1"/>
                </a:solidFill>
                <a:latin typeface="+mn-ea"/>
                <a:ea typeface="+mn-ea"/>
              </a:rPr>
              <a:t>,</a:t>
            </a:r>
            <a:r>
              <a:rPr kumimoji="0" lang="zh-CN" altLang="en-US" sz="2400" dirty="0">
                <a:solidFill>
                  <a:schemeClr val="tx1"/>
                </a:solidFill>
                <a:latin typeface="+mn-ea"/>
                <a:ea typeface="+mn-ea"/>
              </a:rPr>
              <a:t>要给出结束递归的条件</a:t>
            </a:r>
            <a:r>
              <a:rPr lang="zh-CN" altLang="en-US" sz="2400" dirty="0">
                <a:solidFill>
                  <a:schemeClr val="tx1"/>
                </a:solidFill>
                <a:latin typeface="+mn-ea"/>
                <a:ea typeface="+mn-ea"/>
              </a:rPr>
              <a:t>。</a:t>
            </a:r>
          </a:p>
          <a:p>
            <a:pPr marL="1714500" lvl="3" indent="-342900" eaLnBrk="1" hangingPunct="1">
              <a:spcBef>
                <a:spcPct val="20000"/>
              </a:spcBef>
              <a:buClr>
                <a:srgbClr val="FF0000"/>
              </a:buClr>
              <a:buFont typeface="Wingdings" panose="05000000000000000000" pitchFamily="2" charset="2"/>
              <a:buChar char="ü"/>
            </a:pPr>
            <a:r>
              <a:rPr lang="zh-CN" altLang="en-US" sz="2000" dirty="0">
                <a:solidFill>
                  <a:schemeClr val="tx1"/>
                </a:solidFill>
                <a:latin typeface="+mn-ea"/>
                <a:ea typeface="+mn-ea"/>
              </a:rPr>
              <a:t>先回推再递推</a:t>
            </a:r>
          </a:p>
          <a:p>
            <a:pPr marL="1714500" lvl="3" indent="-342900" eaLnBrk="1" hangingPunct="1">
              <a:spcBef>
                <a:spcPct val="20000"/>
              </a:spcBef>
              <a:buClr>
                <a:srgbClr val="FF0000"/>
              </a:buClr>
              <a:buFont typeface="Wingdings" panose="05000000000000000000" pitchFamily="2" charset="2"/>
              <a:buChar char="ü"/>
            </a:pPr>
            <a:r>
              <a:rPr lang="zh-CN" altLang="en-US" sz="2000" dirty="0">
                <a:solidFill>
                  <a:schemeClr val="tx1"/>
                </a:solidFill>
                <a:latin typeface="+mn-ea"/>
                <a:ea typeface="+mn-ea"/>
              </a:rPr>
              <a:t>如：</a:t>
            </a:r>
            <a:r>
              <a:rPr lang="en-US" altLang="zh-CN" sz="2000" dirty="0">
                <a:solidFill>
                  <a:schemeClr val="tx1"/>
                </a:solidFill>
                <a:latin typeface="+mn-ea"/>
                <a:ea typeface="+mn-ea"/>
              </a:rPr>
              <a:t>n</a:t>
            </a:r>
            <a:r>
              <a:rPr lang="zh-CN" altLang="en-US" sz="2000" dirty="0">
                <a:solidFill>
                  <a:schemeClr val="tx1"/>
                </a:solidFill>
                <a:latin typeface="+mn-ea"/>
                <a:ea typeface="+mn-ea"/>
              </a:rPr>
              <a:t>！，</a:t>
            </a:r>
          </a:p>
          <a:p>
            <a:pPr lvl="3" eaLnBrk="1" hangingPunct="1">
              <a:spcBef>
                <a:spcPct val="20000"/>
              </a:spcBef>
              <a:buClr>
                <a:srgbClr val="FFCC00"/>
              </a:buClr>
              <a:buFont typeface="Wingdings" panose="05000000000000000000" pitchFamily="2" charset="2"/>
              <a:buNone/>
            </a:pPr>
            <a:r>
              <a:rPr kumimoji="0" lang="zh-CN" altLang="en-US" sz="2000" dirty="0">
                <a:solidFill>
                  <a:schemeClr val="tx1"/>
                </a:solidFill>
                <a:latin typeface="+mn-ea"/>
                <a:ea typeface="+mn-ea"/>
              </a:rPr>
              <a:t>            </a:t>
            </a:r>
            <a:r>
              <a:rPr kumimoji="0" lang="en-US" altLang="zh-CN" sz="2000" dirty="0">
                <a:solidFill>
                  <a:schemeClr val="tx1"/>
                </a:solidFill>
                <a:latin typeface="+mn-ea"/>
                <a:ea typeface="+mn-ea"/>
              </a:rPr>
              <a:t>5!=5 × 4! </a:t>
            </a:r>
          </a:p>
          <a:p>
            <a:pPr lvl="3" eaLnBrk="1" hangingPunct="1">
              <a:spcBef>
                <a:spcPct val="20000"/>
              </a:spcBef>
              <a:buClr>
                <a:srgbClr val="FFCC00"/>
              </a:buClr>
              <a:buFont typeface="Wingdings" panose="05000000000000000000" pitchFamily="2" charset="2"/>
              <a:buNone/>
            </a:pPr>
            <a:r>
              <a:rPr kumimoji="0" lang="en-US" altLang="zh-CN" sz="2000" dirty="0">
                <a:solidFill>
                  <a:schemeClr val="tx1"/>
                </a:solidFill>
                <a:latin typeface="+mn-ea"/>
                <a:ea typeface="+mn-ea"/>
              </a:rPr>
              <a:t>            4!=4 × 3! </a:t>
            </a:r>
          </a:p>
          <a:p>
            <a:pPr lvl="3" eaLnBrk="1" hangingPunct="1">
              <a:spcBef>
                <a:spcPct val="20000"/>
              </a:spcBef>
              <a:buClr>
                <a:srgbClr val="FFCC00"/>
              </a:buClr>
              <a:buFont typeface="Wingdings" panose="05000000000000000000" pitchFamily="2" charset="2"/>
              <a:buNone/>
            </a:pPr>
            <a:r>
              <a:rPr kumimoji="0" lang="en-US" altLang="zh-CN" sz="2000" dirty="0">
                <a:solidFill>
                  <a:schemeClr val="tx1"/>
                </a:solidFill>
                <a:latin typeface="+mn-ea"/>
                <a:ea typeface="+mn-ea"/>
              </a:rPr>
              <a:t>            3!=3 × 2! </a:t>
            </a:r>
          </a:p>
          <a:p>
            <a:pPr lvl="3" eaLnBrk="1" hangingPunct="1">
              <a:spcBef>
                <a:spcPct val="20000"/>
              </a:spcBef>
              <a:buClr>
                <a:srgbClr val="FFCC00"/>
              </a:buClr>
              <a:buFont typeface="Wingdings" panose="05000000000000000000" pitchFamily="2" charset="2"/>
              <a:buNone/>
            </a:pPr>
            <a:r>
              <a:rPr kumimoji="0" lang="en-US" altLang="zh-CN" sz="2000" dirty="0">
                <a:solidFill>
                  <a:schemeClr val="tx1"/>
                </a:solidFill>
                <a:latin typeface="+mn-ea"/>
                <a:ea typeface="+mn-ea"/>
              </a:rPr>
              <a:t>            2!=2 × 1!   </a:t>
            </a:r>
          </a:p>
          <a:p>
            <a:pPr>
              <a:spcBef>
                <a:spcPct val="0"/>
              </a:spcBef>
            </a:pPr>
            <a:r>
              <a:rPr kumimoji="0" lang="en-US" altLang="zh-CN" sz="2000" dirty="0">
                <a:solidFill>
                  <a:schemeClr val="tx1"/>
                </a:solidFill>
                <a:latin typeface="+mn-ea"/>
                <a:ea typeface="+mn-ea"/>
              </a:rPr>
              <a:t>                                  1!=1</a:t>
            </a:r>
          </a:p>
          <a:p>
            <a:pPr>
              <a:spcBef>
                <a:spcPct val="0"/>
              </a:spcBef>
            </a:pPr>
            <a:r>
              <a:rPr kumimoji="0" lang="en-US" altLang="zh-CN" sz="2000" dirty="0">
                <a:solidFill>
                  <a:schemeClr val="tx1"/>
                </a:solidFill>
                <a:latin typeface="+mn-ea"/>
                <a:ea typeface="+mn-ea"/>
              </a:rPr>
              <a:t>                                  0!=1 </a:t>
            </a:r>
            <a:endParaRPr lang="en-US" altLang="zh-CN" sz="2000" dirty="0">
              <a:solidFill>
                <a:schemeClr val="tx1"/>
              </a:solidFill>
              <a:latin typeface="+mn-ea"/>
              <a:ea typeface="+mn-ea"/>
            </a:endParaRPr>
          </a:p>
        </p:txBody>
      </p:sp>
      <p:grpSp>
        <p:nvGrpSpPr>
          <p:cNvPr id="618514" name="Group 18"/>
          <p:cNvGrpSpPr>
            <a:grpSpLocks/>
          </p:cNvGrpSpPr>
          <p:nvPr/>
        </p:nvGrpSpPr>
        <p:grpSpPr bwMode="auto">
          <a:xfrm>
            <a:off x="246063" y="3644900"/>
            <a:ext cx="3338512" cy="1125538"/>
            <a:chOff x="111" y="2402"/>
            <a:chExt cx="2103" cy="709"/>
          </a:xfrm>
        </p:grpSpPr>
        <p:sp>
          <p:nvSpPr>
            <p:cNvPr id="285708" name="Rectangle 10"/>
            <p:cNvSpPr>
              <a:spLocks noChangeArrowheads="1"/>
            </p:cNvSpPr>
            <p:nvPr/>
          </p:nvSpPr>
          <p:spPr bwMode="auto">
            <a:xfrm>
              <a:off x="111" y="2402"/>
              <a:ext cx="2103" cy="709"/>
            </a:xfrm>
            <a:prstGeom prst="rect">
              <a:avLst/>
            </a:prstGeom>
            <a:solidFill>
              <a:srgbClr val="CCFFCC"/>
            </a:solidFill>
            <a:ln w="254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400">
                  <a:solidFill>
                    <a:schemeClr val="tx1"/>
                  </a:solidFill>
                </a:rPr>
                <a:t>         1                (n=0,1) </a:t>
              </a:r>
            </a:p>
            <a:p>
              <a:pPr>
                <a:spcBef>
                  <a:spcPct val="0"/>
                </a:spcBef>
              </a:pPr>
              <a:r>
                <a:rPr kumimoji="0" lang="en-US" altLang="zh-CN" sz="2400">
                  <a:solidFill>
                    <a:schemeClr val="tx1"/>
                  </a:solidFill>
                </a:rPr>
                <a:t>n!=</a:t>
              </a:r>
            </a:p>
            <a:p>
              <a:pPr>
                <a:spcBef>
                  <a:spcPct val="0"/>
                </a:spcBef>
              </a:pPr>
              <a:r>
                <a:rPr kumimoji="0" lang="en-US" altLang="zh-CN" sz="2400">
                  <a:solidFill>
                    <a:schemeClr val="tx1"/>
                  </a:solidFill>
                </a:rPr>
                <a:t>         n*(n-1)!    (n&gt;1)</a:t>
              </a:r>
              <a:endParaRPr lang="en-US" altLang="zh-CN" sz="2400">
                <a:solidFill>
                  <a:schemeClr val="tx1"/>
                </a:solidFill>
              </a:endParaRPr>
            </a:p>
          </p:txBody>
        </p:sp>
        <p:sp>
          <p:nvSpPr>
            <p:cNvPr id="285709" name="AutoShape 9"/>
            <p:cNvSpPr>
              <a:spLocks/>
            </p:cNvSpPr>
            <p:nvPr/>
          </p:nvSpPr>
          <p:spPr bwMode="auto">
            <a:xfrm>
              <a:off x="532" y="2539"/>
              <a:ext cx="77" cy="473"/>
            </a:xfrm>
            <a:prstGeom prst="leftBrace">
              <a:avLst>
                <a:gd name="adj1" fmla="val 5119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grpSp>
      <p:sp>
        <p:nvSpPr>
          <p:cNvPr id="618513" name="Rectangle 17"/>
          <p:cNvSpPr>
            <a:spLocks noChangeArrowheads="1"/>
          </p:cNvSpPr>
          <p:nvPr/>
        </p:nvSpPr>
        <p:spPr bwMode="auto">
          <a:xfrm>
            <a:off x="3940175" y="1250950"/>
            <a:ext cx="5016500" cy="5607050"/>
          </a:xfrm>
          <a:prstGeom prst="rect">
            <a:avLst/>
          </a:prstGeom>
          <a:solidFill>
            <a:schemeClr val="accent2">
              <a:lumMod val="20000"/>
              <a:lumOff val="80000"/>
            </a:schemeClr>
          </a:solidFill>
          <a:ln w="38100">
            <a:solidFill>
              <a:srgbClr val="0000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chemeClr val="tx1"/>
                </a:solidFill>
              </a:rPr>
              <a:t>#include &lt;</a:t>
            </a:r>
            <a:r>
              <a:rPr lang="en-US" altLang="zh-CN" sz="2400" dirty="0" err="1">
                <a:solidFill>
                  <a:schemeClr val="tx1"/>
                </a:solidFill>
              </a:rPr>
              <a:t>stdio.h</a:t>
            </a:r>
            <a:r>
              <a:rPr lang="en-US" altLang="zh-CN" sz="2400" dirty="0">
                <a:solidFill>
                  <a:schemeClr val="tx1"/>
                </a:solidFill>
              </a:rPr>
              <a:t>&gt;</a:t>
            </a:r>
            <a:endParaRPr lang="en-US" altLang="zh-CN" sz="2400" dirty="0">
              <a:solidFill>
                <a:schemeClr val="tx1"/>
              </a:solidFill>
              <a:ea typeface="宋体" panose="02010600030101010101" pitchFamily="2" charset="-122"/>
            </a:endParaRPr>
          </a:p>
          <a:p>
            <a:pPr>
              <a:spcBef>
                <a:spcPct val="0"/>
              </a:spcBef>
            </a:pPr>
            <a:r>
              <a:rPr lang="en-US" altLang="zh-CN" sz="2400" dirty="0">
                <a:solidFill>
                  <a:schemeClr val="tx1"/>
                </a:solidFill>
                <a:ea typeface="宋体" panose="02010600030101010101" pitchFamily="2" charset="-122"/>
              </a:rPr>
              <a:t>void main()</a:t>
            </a:r>
          </a:p>
          <a:p>
            <a:pPr>
              <a:spcBef>
                <a:spcPct val="0"/>
              </a:spcBef>
            </a:pPr>
            <a:r>
              <a:rPr lang="en-US" altLang="zh-CN" sz="2400" dirty="0">
                <a:solidFill>
                  <a:schemeClr val="tx1"/>
                </a:solidFill>
                <a:ea typeface="宋体" panose="02010600030101010101" pitchFamily="2" charset="-122"/>
              </a:rPr>
              <a:t>{ </a:t>
            </a:r>
            <a:r>
              <a:rPr lang="en-US" altLang="zh-CN" sz="2400" dirty="0">
                <a:solidFill>
                  <a:srgbClr val="0000FF"/>
                </a:solidFill>
                <a:ea typeface="宋体" panose="02010600030101010101" pitchFamily="2" charset="-122"/>
              </a:rPr>
              <a:t>float </a:t>
            </a:r>
            <a:r>
              <a:rPr lang="en-US" altLang="zh-CN" sz="2400" dirty="0" err="1">
                <a:solidFill>
                  <a:srgbClr val="0000FF"/>
                </a:solidFill>
                <a:ea typeface="宋体" panose="02010600030101010101" pitchFamily="2" charset="-122"/>
              </a:rPr>
              <a:t>fac</a:t>
            </a:r>
            <a:r>
              <a:rPr lang="en-US" altLang="zh-CN" sz="2400" dirty="0">
                <a:solidFill>
                  <a:srgbClr val="0000FF"/>
                </a:solidFill>
                <a:ea typeface="宋体" panose="02010600030101010101" pitchFamily="2" charset="-122"/>
              </a:rPr>
              <a:t>(</a:t>
            </a:r>
            <a:r>
              <a:rPr lang="en-US" altLang="zh-CN" sz="2400" dirty="0" err="1">
                <a:solidFill>
                  <a:srgbClr val="0000FF"/>
                </a:solidFill>
                <a:ea typeface="宋体" panose="02010600030101010101" pitchFamily="2" charset="-122"/>
              </a:rPr>
              <a:t>int</a:t>
            </a:r>
            <a:r>
              <a:rPr lang="en-US" altLang="zh-CN" sz="2400" dirty="0">
                <a:solidFill>
                  <a:srgbClr val="0000FF"/>
                </a:solidFill>
                <a:ea typeface="宋体" panose="02010600030101010101" pitchFamily="2" charset="-122"/>
              </a:rPr>
              <a:t> n);</a:t>
            </a:r>
          </a:p>
          <a:p>
            <a:pPr>
              <a:spcBef>
                <a:spcPct val="0"/>
              </a:spcBef>
            </a:pP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int</a:t>
            </a:r>
            <a:r>
              <a:rPr lang="en-US" altLang="zh-CN" sz="2400" dirty="0">
                <a:solidFill>
                  <a:schemeClr val="tx1"/>
                </a:solidFill>
                <a:ea typeface="宋体" panose="02010600030101010101" pitchFamily="2" charset="-122"/>
              </a:rPr>
              <a:t> n;  float y;</a:t>
            </a:r>
          </a:p>
          <a:p>
            <a:pPr>
              <a:spcBef>
                <a:spcPct val="0"/>
              </a:spcBef>
            </a:pP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printf</a:t>
            </a:r>
            <a:r>
              <a:rPr lang="en-US" altLang="zh-CN" sz="2400" dirty="0">
                <a:solidFill>
                  <a:schemeClr val="tx1"/>
                </a:solidFill>
                <a:ea typeface="宋体" panose="02010600030101010101" pitchFamily="2" charset="-122"/>
              </a:rPr>
              <a:t>("Input a integer number:");</a:t>
            </a:r>
          </a:p>
          <a:p>
            <a:pPr>
              <a:spcBef>
                <a:spcPct val="0"/>
              </a:spcBef>
            </a:pP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scanf</a:t>
            </a:r>
            <a:r>
              <a:rPr lang="en-US" altLang="zh-CN" sz="2400" dirty="0">
                <a:solidFill>
                  <a:schemeClr val="tx1"/>
                </a:solidFill>
                <a:ea typeface="宋体" panose="02010600030101010101" pitchFamily="2" charset="-122"/>
              </a:rPr>
              <a:t>("%</a:t>
            </a:r>
            <a:r>
              <a:rPr lang="en-US" altLang="zh-CN" sz="2400" dirty="0" err="1">
                <a:solidFill>
                  <a:schemeClr val="tx1"/>
                </a:solidFill>
                <a:ea typeface="宋体" panose="02010600030101010101" pitchFamily="2" charset="-122"/>
              </a:rPr>
              <a:t>d",&amp;n</a:t>
            </a:r>
            <a:r>
              <a:rPr lang="en-US" altLang="zh-CN" sz="2400" dirty="0">
                <a:solidFill>
                  <a:schemeClr val="tx1"/>
                </a:solidFill>
                <a:ea typeface="宋体" panose="02010600030101010101" pitchFamily="2" charset="-122"/>
              </a:rPr>
              <a:t>);</a:t>
            </a:r>
          </a:p>
          <a:p>
            <a:pPr>
              <a:spcBef>
                <a:spcPct val="0"/>
              </a:spcBef>
            </a:pPr>
            <a:r>
              <a:rPr lang="en-US" altLang="zh-CN" sz="2400" dirty="0">
                <a:solidFill>
                  <a:schemeClr val="tx1"/>
                </a:solidFill>
                <a:ea typeface="宋体" panose="02010600030101010101" pitchFamily="2" charset="-122"/>
              </a:rPr>
              <a:t>   </a:t>
            </a:r>
            <a:r>
              <a:rPr lang="en-US" altLang="zh-CN" sz="2400" dirty="0">
                <a:solidFill>
                  <a:srgbClr val="0000FF"/>
                </a:solidFill>
                <a:ea typeface="宋体" panose="02010600030101010101" pitchFamily="2" charset="-122"/>
              </a:rPr>
              <a:t>y=</a:t>
            </a:r>
            <a:r>
              <a:rPr lang="en-US" altLang="zh-CN" sz="2400" dirty="0" err="1">
                <a:solidFill>
                  <a:srgbClr val="0000FF"/>
                </a:solidFill>
                <a:ea typeface="宋体" panose="02010600030101010101" pitchFamily="2" charset="-122"/>
              </a:rPr>
              <a:t>fac</a:t>
            </a:r>
            <a:r>
              <a:rPr lang="en-US" altLang="zh-CN" sz="2400" dirty="0">
                <a:solidFill>
                  <a:srgbClr val="0000FF"/>
                </a:solidFill>
                <a:ea typeface="宋体" panose="02010600030101010101" pitchFamily="2" charset="-122"/>
              </a:rPr>
              <a:t>(n);</a:t>
            </a:r>
          </a:p>
          <a:p>
            <a:pPr>
              <a:spcBef>
                <a:spcPct val="0"/>
              </a:spcBef>
            </a:pP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printf</a:t>
            </a:r>
            <a:r>
              <a:rPr lang="en-US" altLang="zh-CN" sz="2400" dirty="0">
                <a:solidFill>
                  <a:schemeClr val="tx1"/>
                </a:solidFill>
                <a:ea typeface="宋体" panose="02010600030101010101" pitchFamily="2" charset="-122"/>
              </a:rPr>
              <a:t>("%d! =%15d",n,y);</a:t>
            </a:r>
          </a:p>
          <a:p>
            <a:pPr>
              <a:spcBef>
                <a:spcPct val="0"/>
              </a:spcBef>
            </a:pPr>
            <a:r>
              <a:rPr lang="en-US" altLang="zh-CN" sz="2400" dirty="0">
                <a:solidFill>
                  <a:schemeClr val="tx1"/>
                </a:solidFill>
                <a:ea typeface="宋体" panose="02010600030101010101" pitchFamily="2" charset="-122"/>
              </a:rPr>
              <a:t>}</a:t>
            </a:r>
            <a:endParaRPr lang="en-US" altLang="zh-CN" sz="2400" dirty="0">
              <a:solidFill>
                <a:srgbClr val="0000FF"/>
              </a:solidFill>
              <a:ea typeface="宋体" panose="02010600030101010101" pitchFamily="2" charset="-122"/>
            </a:endParaRPr>
          </a:p>
          <a:p>
            <a:pPr>
              <a:spcBef>
                <a:spcPct val="0"/>
              </a:spcBef>
            </a:pPr>
            <a:r>
              <a:rPr lang="en-US" altLang="zh-CN" sz="2400" dirty="0">
                <a:solidFill>
                  <a:srgbClr val="0000FF"/>
                </a:solidFill>
                <a:ea typeface="宋体" panose="02010600030101010101" pitchFamily="2" charset="-122"/>
              </a:rPr>
              <a:t>float </a:t>
            </a:r>
            <a:r>
              <a:rPr lang="en-US" altLang="zh-CN" sz="2400" dirty="0" err="1">
                <a:solidFill>
                  <a:srgbClr val="0000FF"/>
                </a:solidFill>
                <a:ea typeface="宋体" panose="02010600030101010101" pitchFamily="2" charset="-122"/>
              </a:rPr>
              <a:t>fac</a:t>
            </a:r>
            <a:r>
              <a:rPr lang="en-US" altLang="zh-CN" sz="2400" dirty="0">
                <a:solidFill>
                  <a:srgbClr val="0000FF"/>
                </a:solidFill>
                <a:ea typeface="宋体" panose="02010600030101010101" pitchFamily="2" charset="-122"/>
              </a:rPr>
              <a:t>(</a:t>
            </a:r>
            <a:r>
              <a:rPr lang="en-US" altLang="zh-CN" sz="2400" dirty="0" err="1">
                <a:solidFill>
                  <a:srgbClr val="0000FF"/>
                </a:solidFill>
                <a:ea typeface="宋体" panose="02010600030101010101" pitchFamily="2" charset="-122"/>
              </a:rPr>
              <a:t>int</a:t>
            </a:r>
            <a:r>
              <a:rPr lang="en-US" altLang="zh-CN" sz="2400" dirty="0">
                <a:solidFill>
                  <a:srgbClr val="0000FF"/>
                </a:solidFill>
                <a:ea typeface="宋体" panose="02010600030101010101" pitchFamily="2" charset="-122"/>
              </a:rPr>
              <a:t> n)</a:t>
            </a:r>
            <a:endParaRPr lang="en-US" altLang="zh-CN" sz="2400" dirty="0">
              <a:solidFill>
                <a:schemeClr val="tx1"/>
              </a:solidFill>
              <a:ea typeface="宋体" panose="02010600030101010101" pitchFamily="2" charset="-122"/>
            </a:endParaRPr>
          </a:p>
          <a:p>
            <a:pPr>
              <a:spcBef>
                <a:spcPct val="0"/>
              </a:spcBef>
            </a:pPr>
            <a:r>
              <a:rPr lang="en-US" altLang="zh-CN" sz="2400" dirty="0">
                <a:solidFill>
                  <a:schemeClr val="tx1"/>
                </a:solidFill>
                <a:ea typeface="宋体" panose="02010600030101010101" pitchFamily="2" charset="-122"/>
              </a:rPr>
              <a:t>{ float f;</a:t>
            </a:r>
          </a:p>
          <a:p>
            <a:pPr>
              <a:spcBef>
                <a:spcPct val="0"/>
              </a:spcBef>
            </a:pPr>
            <a:r>
              <a:rPr lang="en-US" altLang="zh-CN" sz="2400" dirty="0">
                <a:solidFill>
                  <a:schemeClr val="tx1"/>
                </a:solidFill>
                <a:ea typeface="宋体" panose="02010600030101010101" pitchFamily="2" charset="-122"/>
              </a:rPr>
              <a:t>   if(n&lt;0)  </a:t>
            </a:r>
            <a:r>
              <a:rPr lang="en-US" altLang="zh-CN" sz="2400" dirty="0" err="1">
                <a:solidFill>
                  <a:schemeClr val="tx1"/>
                </a:solidFill>
                <a:ea typeface="宋体" panose="02010600030101010101" pitchFamily="2" charset="-122"/>
              </a:rPr>
              <a:t>printf</a:t>
            </a:r>
            <a:r>
              <a:rPr lang="en-US" altLang="zh-CN" sz="2400" dirty="0">
                <a:solidFill>
                  <a:schemeClr val="tx1"/>
                </a:solidFill>
                <a:ea typeface="宋体" panose="02010600030101010101" pitchFamily="2" charset="-122"/>
              </a:rPr>
              <a:t>("n&lt;0,data error!");</a:t>
            </a:r>
          </a:p>
          <a:p>
            <a:pPr>
              <a:spcBef>
                <a:spcPct val="0"/>
              </a:spcBef>
            </a:pPr>
            <a:r>
              <a:rPr lang="en-US" altLang="zh-CN" sz="2400" dirty="0">
                <a:solidFill>
                  <a:schemeClr val="tx1"/>
                </a:solidFill>
                <a:ea typeface="宋体" panose="02010600030101010101" pitchFamily="2" charset="-122"/>
              </a:rPr>
              <a:t>   else if(n==0||n==1)  f=1;</a:t>
            </a:r>
          </a:p>
          <a:p>
            <a:pPr>
              <a:spcBef>
                <a:spcPct val="0"/>
              </a:spcBef>
            </a:pPr>
            <a:r>
              <a:rPr lang="en-US" altLang="zh-CN" sz="2400" dirty="0">
                <a:solidFill>
                  <a:schemeClr val="tx1"/>
                </a:solidFill>
                <a:ea typeface="宋体" panose="02010600030101010101" pitchFamily="2" charset="-122"/>
              </a:rPr>
              <a:t>          else  </a:t>
            </a:r>
            <a:r>
              <a:rPr lang="en-US" altLang="zh-CN" sz="2400" dirty="0">
                <a:solidFill>
                  <a:srgbClr val="FF3300"/>
                </a:solidFill>
                <a:ea typeface="宋体" panose="02010600030101010101" pitchFamily="2" charset="-122"/>
              </a:rPr>
              <a:t>f=</a:t>
            </a:r>
            <a:r>
              <a:rPr lang="en-US" altLang="zh-CN" sz="2400" dirty="0" err="1">
                <a:solidFill>
                  <a:srgbClr val="FF3300"/>
                </a:solidFill>
                <a:ea typeface="宋体" panose="02010600030101010101" pitchFamily="2" charset="-122"/>
              </a:rPr>
              <a:t>fac</a:t>
            </a:r>
            <a:r>
              <a:rPr lang="en-US" altLang="zh-CN" sz="2400" dirty="0">
                <a:solidFill>
                  <a:srgbClr val="FF3300"/>
                </a:solidFill>
                <a:ea typeface="宋体" panose="02010600030101010101" pitchFamily="2" charset="-122"/>
              </a:rPr>
              <a:t>(n-1)*n;</a:t>
            </a:r>
          </a:p>
          <a:p>
            <a:pPr>
              <a:spcBef>
                <a:spcPct val="0"/>
              </a:spcBef>
            </a:pPr>
            <a:r>
              <a:rPr lang="en-US" altLang="zh-CN" sz="2400" dirty="0">
                <a:solidFill>
                  <a:schemeClr val="tx1"/>
                </a:solidFill>
                <a:ea typeface="宋体" panose="02010600030101010101" pitchFamily="2" charset="-122"/>
              </a:rPr>
              <a:t>   return(f);}</a:t>
            </a:r>
          </a:p>
        </p:txBody>
      </p:sp>
      <p:sp>
        <p:nvSpPr>
          <p:cNvPr id="618515" name="Rectangle 19"/>
          <p:cNvSpPr>
            <a:spLocks noChangeArrowheads="1"/>
          </p:cNvSpPr>
          <p:nvPr/>
        </p:nvSpPr>
        <p:spPr bwMode="auto">
          <a:xfrm>
            <a:off x="0" y="4857750"/>
            <a:ext cx="3805238" cy="1231900"/>
          </a:xfrm>
          <a:prstGeom prst="rect">
            <a:avLst/>
          </a:prstGeom>
          <a:solidFill>
            <a:srgbClr val="C0C0C0"/>
          </a:solidFill>
          <a:ln w="381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r>
              <a:rPr lang="zh-CN" altLang="en-US" sz="2400" dirty="0">
                <a:solidFill>
                  <a:schemeClr val="tx1"/>
                </a:solidFill>
              </a:rPr>
              <a:t>运行：</a:t>
            </a:r>
          </a:p>
          <a:p>
            <a:r>
              <a:rPr lang="en-US" altLang="zh-CN" sz="2400" dirty="0">
                <a:solidFill>
                  <a:schemeClr val="tx1"/>
                </a:solidFill>
              </a:rPr>
              <a:t>input a integer number</a:t>
            </a:r>
            <a:r>
              <a:rPr lang="zh-CN" altLang="en-US" sz="2400" dirty="0">
                <a:solidFill>
                  <a:schemeClr val="tx1"/>
                </a:solidFill>
              </a:rPr>
              <a:t>：</a:t>
            </a:r>
            <a:r>
              <a:rPr lang="en-US" altLang="zh-CN" sz="2400" dirty="0">
                <a:solidFill>
                  <a:schemeClr val="tx1"/>
                </a:solidFill>
              </a:rPr>
              <a:t>10</a:t>
            </a:r>
          </a:p>
          <a:p>
            <a:r>
              <a:rPr lang="en-US" altLang="zh-CN" sz="2400" dirty="0">
                <a:solidFill>
                  <a:schemeClr val="tx1"/>
                </a:solidFill>
              </a:rPr>
              <a:t>10! = 3628800</a:t>
            </a:r>
          </a:p>
        </p:txBody>
      </p:sp>
      <p:sp>
        <p:nvSpPr>
          <p:cNvPr id="618517" name="Text Box 21"/>
          <p:cNvSpPr txBox="1">
            <a:spLocks noChangeArrowheads="1"/>
          </p:cNvSpPr>
          <p:nvPr/>
        </p:nvSpPr>
        <p:spPr bwMode="auto">
          <a:xfrm>
            <a:off x="3963988" y="838200"/>
            <a:ext cx="3163045" cy="46166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a:solidFill>
                  <a:schemeClr val="tx1"/>
                </a:solidFill>
              </a:rPr>
              <a:t>例</a:t>
            </a:r>
            <a:r>
              <a:rPr lang="en-US" altLang="zh-CN" sz="2400" dirty="0">
                <a:solidFill>
                  <a:schemeClr val="tx1"/>
                </a:solidFill>
              </a:rPr>
              <a:t>7.7</a:t>
            </a:r>
            <a:r>
              <a:rPr kumimoji="0" lang="en-US" altLang="zh-CN" sz="2400" dirty="0">
                <a:solidFill>
                  <a:schemeClr val="tx1"/>
                </a:solidFill>
              </a:rPr>
              <a:t>  </a:t>
            </a:r>
            <a:r>
              <a:rPr kumimoji="0" lang="zh-CN" altLang="en-US" sz="2400" dirty="0">
                <a:solidFill>
                  <a:schemeClr val="tx1"/>
                </a:solidFill>
              </a:rPr>
              <a:t>用递归方法求</a:t>
            </a:r>
            <a:r>
              <a:rPr kumimoji="0" lang="en-US" altLang="zh-CN" sz="2400" dirty="0">
                <a:solidFill>
                  <a:schemeClr val="tx1"/>
                </a:solidFill>
              </a:rPr>
              <a:t>n!</a:t>
            </a:r>
          </a:p>
        </p:txBody>
      </p:sp>
      <p:sp>
        <p:nvSpPr>
          <p:cNvPr id="14"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3397479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618514"/>
                                        </p:tgtEl>
                                        <p:attrNameLst>
                                          <p:attrName>style.visibility</p:attrName>
                                        </p:attrNameLst>
                                      </p:cBhvr>
                                      <p:to>
                                        <p:strVal val="visible"/>
                                      </p:to>
                                    </p:set>
                                    <p:animEffect transition="in" filter="box(out)">
                                      <p:cBhvr>
                                        <p:cTn id="7" dur="500"/>
                                        <p:tgtEl>
                                          <p:spTgt spid="6185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18517"/>
                                        </p:tgtEl>
                                        <p:attrNameLst>
                                          <p:attrName>style.visibility</p:attrName>
                                        </p:attrNameLst>
                                      </p:cBhvr>
                                      <p:to>
                                        <p:strVal val="visible"/>
                                      </p:to>
                                    </p:set>
                                    <p:anim calcmode="lin" valueType="num">
                                      <p:cBhvr additive="base">
                                        <p:cTn id="12" dur="500" fill="hold"/>
                                        <p:tgtEl>
                                          <p:spTgt spid="618517"/>
                                        </p:tgtEl>
                                        <p:attrNameLst>
                                          <p:attrName>ppt_x</p:attrName>
                                        </p:attrNameLst>
                                      </p:cBhvr>
                                      <p:tavLst>
                                        <p:tav tm="0">
                                          <p:val>
                                            <p:strVal val="1+#ppt_w/2"/>
                                          </p:val>
                                        </p:tav>
                                        <p:tav tm="100000">
                                          <p:val>
                                            <p:strVal val="#ppt_x"/>
                                          </p:val>
                                        </p:tav>
                                      </p:tavLst>
                                    </p:anim>
                                    <p:anim calcmode="lin" valueType="num">
                                      <p:cBhvr additive="base">
                                        <p:cTn id="13" dur="500" fill="hold"/>
                                        <p:tgtEl>
                                          <p:spTgt spid="61851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4" presetClass="entr" presetSubtype="32" fill="hold" grpId="0" nodeType="afterEffect">
                                  <p:stCondLst>
                                    <p:cond delay="0"/>
                                  </p:stCondLst>
                                  <p:childTnLst>
                                    <p:set>
                                      <p:cBhvr>
                                        <p:cTn id="16" dur="1" fill="hold">
                                          <p:stCondLst>
                                            <p:cond delay="0"/>
                                          </p:stCondLst>
                                        </p:cTn>
                                        <p:tgtEl>
                                          <p:spTgt spid="618513"/>
                                        </p:tgtEl>
                                        <p:attrNameLst>
                                          <p:attrName>style.visibility</p:attrName>
                                        </p:attrNameLst>
                                      </p:cBhvr>
                                      <p:to>
                                        <p:strVal val="visible"/>
                                      </p:to>
                                    </p:set>
                                    <p:animEffect transition="in" filter="box(out)">
                                      <p:cBhvr>
                                        <p:cTn id="17" dur="500"/>
                                        <p:tgtEl>
                                          <p:spTgt spid="6185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18515"/>
                                        </p:tgtEl>
                                        <p:attrNameLst>
                                          <p:attrName>style.visibility</p:attrName>
                                        </p:attrNameLst>
                                      </p:cBhvr>
                                      <p:to>
                                        <p:strVal val="visible"/>
                                      </p:to>
                                    </p:set>
                                    <p:animEffect transition="in" filter="checkerboard(across)">
                                      <p:cBhvr>
                                        <p:cTn id="22" dur="500"/>
                                        <p:tgtEl>
                                          <p:spTgt spid="618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513" grpId="0" animBg="1" autoUpdateAnimBg="0"/>
      <p:bldP spid="618515" grpId="0" animBg="1" autoUpdateAnimBg="0"/>
      <p:bldP spid="618517"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8" name="Rectangle 4"/>
          <p:cNvSpPr>
            <a:spLocks noChangeArrowheads="1"/>
          </p:cNvSpPr>
          <p:nvPr/>
        </p:nvSpPr>
        <p:spPr bwMode="auto">
          <a:xfrm>
            <a:off x="142875" y="1047750"/>
            <a:ext cx="8893175" cy="4992688"/>
          </a:xfrm>
          <a:prstGeom prst="rect">
            <a:avLst/>
          </a:prstGeom>
          <a:solidFill>
            <a:srgbClr val="CCFFCC"/>
          </a:solidFill>
          <a:ln w="38100">
            <a:solidFill>
              <a:srgbClr val="3366FF"/>
            </a:solidFill>
            <a:miter lim="800000"/>
            <a:headEnd/>
            <a:tailEnd/>
          </a:ln>
        </p:spPr>
        <p:txBody>
          <a:bodyPr/>
          <a:lstStyle/>
          <a:p>
            <a:pPr indent="282575">
              <a:spcBef>
                <a:spcPct val="0"/>
              </a:spcBef>
              <a:defRPr/>
            </a:pPr>
            <a:r>
              <a:rPr kumimoji="0" lang="zh-CN" altLang="en-US" sz="2400" b="0" dirty="0">
                <a:solidFill>
                  <a:srgbClr val="FF3300"/>
                </a:solidFill>
                <a:effectLst>
                  <a:outerShdw blurRad="38100" dist="38100" dir="2700000" algn="tl">
                    <a:srgbClr val="000000"/>
                  </a:outerShdw>
                </a:effectLst>
                <a:latin typeface="+mn-ea"/>
              </a:rPr>
              <a:t>十九世纪未，欧洲珍奇商店出现一种汉诺塔游戏，推销材料介绍说：古代印度布拉玛庙里的僧侣们正在玩这种游戏，如果游戏结束，世界未日即来临。</a:t>
            </a:r>
            <a:r>
              <a:rPr kumimoji="0" lang="zh-CN" altLang="en-US" sz="2400" b="0" dirty="0">
                <a:solidFill>
                  <a:srgbClr val="3366FF"/>
                </a:solidFill>
                <a:effectLst>
                  <a:outerShdw blurRad="38100" dist="38100" dir="2700000" algn="tl">
                    <a:srgbClr val="000000"/>
                  </a:outerShdw>
                </a:effectLst>
                <a:latin typeface="+mn-ea"/>
              </a:rPr>
              <a:t>是一个只能用递归方法解决的问题</a:t>
            </a:r>
            <a:r>
              <a:rPr kumimoji="0" lang="zh-CN" altLang="en-US" sz="2400" b="0" dirty="0">
                <a:solidFill>
                  <a:srgbClr val="FF3300"/>
                </a:solidFill>
                <a:effectLst>
                  <a:outerShdw blurRad="38100" dist="38100" dir="2700000" algn="tl">
                    <a:srgbClr val="000000"/>
                  </a:outerShdw>
                </a:effectLst>
                <a:latin typeface="+mn-ea"/>
              </a:rPr>
              <a:t>。 </a:t>
            </a:r>
          </a:p>
          <a:p>
            <a:pPr indent="282575">
              <a:spcBef>
                <a:spcPct val="0"/>
              </a:spcBef>
              <a:defRPr/>
            </a:pPr>
            <a:r>
              <a:rPr kumimoji="0" lang="zh-CN" altLang="en-US" sz="2400" dirty="0">
                <a:solidFill>
                  <a:schemeClr val="tx1"/>
                </a:solidFill>
                <a:effectLst>
                  <a:outerShdw blurRad="38100" dist="38100" dir="2700000" algn="tl">
                    <a:srgbClr val="FFFFFF"/>
                  </a:outerShdw>
                </a:effectLst>
                <a:latin typeface="+mn-ea"/>
              </a:rPr>
              <a:t>规则及分析：</a:t>
            </a:r>
            <a:r>
              <a:rPr kumimoji="0" lang="zh-CN" altLang="en-US" sz="2400" b="0" dirty="0">
                <a:solidFill>
                  <a:srgbClr val="FF3300"/>
                </a:solidFill>
                <a:effectLst>
                  <a:outerShdw blurRad="38100" dist="38100" dir="2700000" algn="tl">
                    <a:srgbClr val="000000"/>
                  </a:outerShdw>
                </a:effectLst>
                <a:latin typeface="+mn-ea"/>
              </a:rPr>
              <a:t> </a:t>
            </a:r>
          </a:p>
          <a:p>
            <a:pPr indent="282575">
              <a:spcBef>
                <a:spcPct val="0"/>
              </a:spcBef>
              <a:defRPr/>
            </a:pPr>
            <a:r>
              <a:rPr kumimoji="0" lang="en-US" altLang="zh-CN" sz="2400" b="0" dirty="0">
                <a:solidFill>
                  <a:srgbClr val="FF3300"/>
                </a:solidFill>
                <a:effectLst>
                  <a:outerShdw blurRad="38100" dist="38100" dir="2700000" algn="tl">
                    <a:srgbClr val="000000"/>
                  </a:outerShdw>
                </a:effectLst>
                <a:latin typeface="+mn-ea"/>
              </a:rPr>
              <a:t>n</a:t>
            </a:r>
            <a:r>
              <a:rPr kumimoji="0" lang="zh-CN" altLang="en-US" sz="2400" b="0" dirty="0">
                <a:solidFill>
                  <a:srgbClr val="FF3300"/>
                </a:solidFill>
                <a:effectLst>
                  <a:outerShdw blurRad="38100" dist="38100" dir="2700000" algn="tl">
                    <a:srgbClr val="000000"/>
                  </a:outerShdw>
                </a:effectLst>
                <a:latin typeface="+mn-ea"/>
              </a:rPr>
              <a:t>个盘子从一根针移到另一根针，每次只能移动一个盘子，不允许大盘在小盘上面。 </a:t>
            </a:r>
          </a:p>
          <a:p>
            <a:pPr indent="282575">
              <a:spcBef>
                <a:spcPct val="0"/>
              </a:spcBef>
              <a:defRPr/>
            </a:pPr>
            <a:r>
              <a:rPr kumimoji="0" lang="zh-CN" altLang="en-US" sz="2400" b="0" dirty="0">
                <a:solidFill>
                  <a:srgbClr val="FF3300"/>
                </a:solidFill>
                <a:effectLst>
                  <a:outerShdw blurRad="38100" dist="38100" dir="2700000" algn="tl">
                    <a:srgbClr val="000000"/>
                  </a:outerShdw>
                </a:effectLst>
                <a:latin typeface="+mn-ea"/>
              </a:rPr>
              <a:t>共有三根针，</a:t>
            </a:r>
            <a:r>
              <a:rPr kumimoji="0" lang="en-US" altLang="zh-CN" sz="2400" b="0" dirty="0">
                <a:solidFill>
                  <a:srgbClr val="FF3300"/>
                </a:solidFill>
                <a:effectLst>
                  <a:outerShdw blurRad="38100" dist="38100" dir="2700000" algn="tl">
                    <a:srgbClr val="000000"/>
                  </a:outerShdw>
                </a:effectLst>
                <a:latin typeface="+mn-ea"/>
              </a:rPr>
              <a:t>n</a:t>
            </a:r>
            <a:r>
              <a:rPr kumimoji="0" lang="zh-CN" altLang="en-US" sz="2400" b="0" dirty="0">
                <a:solidFill>
                  <a:srgbClr val="FF3300"/>
                </a:solidFill>
                <a:effectLst>
                  <a:outerShdw blurRad="38100" dist="38100" dir="2700000" algn="tl">
                    <a:srgbClr val="000000"/>
                  </a:outerShdw>
                </a:effectLst>
                <a:latin typeface="+mn-ea"/>
              </a:rPr>
              <a:t>个盘子由</a:t>
            </a:r>
            <a:r>
              <a:rPr kumimoji="0" lang="en-US" altLang="zh-CN" sz="2400" b="0" dirty="0">
                <a:solidFill>
                  <a:srgbClr val="FF3300"/>
                </a:solidFill>
                <a:effectLst>
                  <a:outerShdw blurRad="38100" dist="38100" dir="2700000" algn="tl">
                    <a:srgbClr val="000000"/>
                  </a:outerShdw>
                </a:effectLst>
                <a:latin typeface="+mn-ea"/>
              </a:rPr>
              <a:t>A</a:t>
            </a:r>
            <a:r>
              <a:rPr kumimoji="0" lang="zh-CN" altLang="en-US" sz="2400" b="0" dirty="0">
                <a:solidFill>
                  <a:srgbClr val="FF3300"/>
                </a:solidFill>
                <a:effectLst>
                  <a:outerShdw blurRad="38100" dist="38100" dir="2700000" algn="tl">
                    <a:srgbClr val="000000"/>
                  </a:outerShdw>
                </a:effectLst>
                <a:latin typeface="+mn-ea"/>
              </a:rPr>
              <a:t>移到</a:t>
            </a:r>
            <a:r>
              <a:rPr kumimoji="0" lang="en-US" altLang="zh-CN" sz="2400" b="0" dirty="0">
                <a:solidFill>
                  <a:srgbClr val="FF3300"/>
                </a:solidFill>
                <a:effectLst>
                  <a:outerShdw blurRad="38100" dist="38100" dir="2700000" algn="tl">
                    <a:srgbClr val="000000"/>
                  </a:outerShdw>
                </a:effectLst>
                <a:latin typeface="+mn-ea"/>
              </a:rPr>
              <a:t>C</a:t>
            </a:r>
            <a:r>
              <a:rPr kumimoji="0" lang="zh-CN" altLang="en-US" sz="2400" b="0" dirty="0">
                <a:solidFill>
                  <a:srgbClr val="FF3300"/>
                </a:solidFill>
                <a:effectLst>
                  <a:outerShdw blurRad="38100" dist="38100" dir="2700000" algn="tl">
                    <a:srgbClr val="000000"/>
                  </a:outerShdw>
                </a:effectLst>
                <a:latin typeface="+mn-ea"/>
              </a:rPr>
              <a:t>，需移动的次数是</a:t>
            </a:r>
            <a:r>
              <a:rPr kumimoji="0" lang="en-US" altLang="zh-CN" sz="2400" b="0" dirty="0">
                <a:solidFill>
                  <a:srgbClr val="FF3300"/>
                </a:solidFill>
                <a:effectLst>
                  <a:outerShdw blurRad="38100" dist="38100" dir="2700000" algn="tl">
                    <a:srgbClr val="000000"/>
                  </a:outerShdw>
                </a:effectLst>
                <a:latin typeface="+mn-ea"/>
              </a:rPr>
              <a:t>2</a:t>
            </a:r>
            <a:r>
              <a:rPr kumimoji="0" lang="en-US" altLang="zh-CN" sz="2400" b="0" baseline="30000" dirty="0">
                <a:solidFill>
                  <a:srgbClr val="FF3300"/>
                </a:solidFill>
                <a:effectLst>
                  <a:outerShdw blurRad="38100" dist="38100" dir="2700000" algn="tl">
                    <a:srgbClr val="000000"/>
                  </a:outerShdw>
                </a:effectLst>
                <a:latin typeface="+mn-ea"/>
              </a:rPr>
              <a:t>n</a:t>
            </a:r>
            <a:r>
              <a:rPr kumimoji="0" lang="en-US" altLang="zh-CN" sz="2400" b="0" dirty="0">
                <a:solidFill>
                  <a:srgbClr val="FF3300"/>
                </a:solidFill>
                <a:effectLst>
                  <a:outerShdw blurRad="38100" dist="38100" dir="2700000" algn="tl">
                    <a:srgbClr val="000000"/>
                  </a:outerShdw>
                </a:effectLst>
                <a:latin typeface="+mn-ea"/>
              </a:rPr>
              <a:t> -1, </a:t>
            </a:r>
            <a:r>
              <a:rPr kumimoji="0" lang="zh-CN" altLang="en-US" sz="2400" b="0" dirty="0">
                <a:solidFill>
                  <a:srgbClr val="FF3300"/>
                </a:solidFill>
                <a:effectLst>
                  <a:outerShdw blurRad="38100" dist="38100" dir="2700000" algn="tl">
                    <a:srgbClr val="000000"/>
                  </a:outerShdw>
                </a:effectLst>
                <a:latin typeface="+mn-ea"/>
              </a:rPr>
              <a:t>若</a:t>
            </a:r>
            <a:r>
              <a:rPr kumimoji="0" lang="en-US" altLang="zh-CN" sz="2400" b="0" dirty="0">
                <a:solidFill>
                  <a:srgbClr val="FF3300"/>
                </a:solidFill>
                <a:effectLst>
                  <a:outerShdw blurRad="38100" dist="38100" dir="2700000" algn="tl">
                    <a:srgbClr val="000000"/>
                  </a:outerShdw>
                </a:effectLst>
                <a:latin typeface="+mn-ea"/>
              </a:rPr>
              <a:t>64</a:t>
            </a:r>
            <a:r>
              <a:rPr kumimoji="0" lang="zh-CN" altLang="en-US" sz="2400" b="0" dirty="0">
                <a:solidFill>
                  <a:srgbClr val="FF3300"/>
                </a:solidFill>
                <a:effectLst>
                  <a:outerShdw blurRad="38100" dist="38100" dir="2700000" algn="tl">
                    <a:srgbClr val="000000"/>
                  </a:outerShdw>
                </a:effectLst>
                <a:latin typeface="+mn-ea"/>
              </a:rPr>
              <a:t>个盘子移动的次数为： </a:t>
            </a:r>
          </a:p>
          <a:p>
            <a:pPr indent="282575">
              <a:spcBef>
                <a:spcPct val="0"/>
              </a:spcBef>
              <a:defRPr/>
            </a:pPr>
            <a:r>
              <a:rPr kumimoji="0" lang="en-US" altLang="zh-CN" sz="2400" b="0" dirty="0">
                <a:solidFill>
                  <a:srgbClr val="FF3300"/>
                </a:solidFill>
                <a:effectLst>
                  <a:outerShdw blurRad="38100" dist="38100" dir="2700000" algn="tl">
                    <a:srgbClr val="000000"/>
                  </a:outerShdw>
                </a:effectLst>
                <a:latin typeface="+mn-ea"/>
              </a:rPr>
              <a:t>2</a:t>
            </a:r>
            <a:r>
              <a:rPr kumimoji="0" lang="en-US" altLang="zh-CN" sz="2400" b="0" baseline="30000" dirty="0">
                <a:solidFill>
                  <a:srgbClr val="FF3300"/>
                </a:solidFill>
                <a:effectLst>
                  <a:outerShdw blurRad="38100" dist="38100" dir="2700000" algn="tl">
                    <a:srgbClr val="000000"/>
                  </a:outerShdw>
                </a:effectLst>
                <a:latin typeface="+mn-ea"/>
              </a:rPr>
              <a:t>64</a:t>
            </a:r>
            <a:r>
              <a:rPr kumimoji="0" lang="en-US" altLang="zh-CN" sz="2400" b="0" dirty="0">
                <a:solidFill>
                  <a:srgbClr val="FF3300"/>
                </a:solidFill>
                <a:effectLst>
                  <a:outerShdw blurRad="38100" dist="38100" dir="2700000" algn="tl">
                    <a:srgbClr val="000000"/>
                  </a:outerShdw>
                </a:effectLst>
                <a:latin typeface="+mn-ea"/>
              </a:rPr>
              <a:t> - 1=18, 446, 744, 073, 709, 551, 600 </a:t>
            </a:r>
          </a:p>
          <a:p>
            <a:pPr indent="282575">
              <a:spcBef>
                <a:spcPct val="0"/>
              </a:spcBef>
              <a:defRPr/>
            </a:pPr>
            <a:r>
              <a:rPr kumimoji="0" lang="zh-CN" altLang="en-US" sz="2400" b="0" dirty="0">
                <a:solidFill>
                  <a:srgbClr val="FF3300"/>
                </a:solidFill>
                <a:effectLst>
                  <a:outerShdw blurRad="38100" dist="38100" dir="2700000" algn="tl">
                    <a:srgbClr val="000000"/>
                  </a:outerShdw>
                </a:effectLst>
                <a:latin typeface="+mn-ea"/>
              </a:rPr>
              <a:t>一年的秒数是：</a:t>
            </a:r>
            <a:r>
              <a:rPr kumimoji="0" lang="en-US" altLang="zh-CN" sz="2400" b="0" dirty="0">
                <a:solidFill>
                  <a:srgbClr val="FF3300"/>
                </a:solidFill>
                <a:effectLst>
                  <a:outerShdw blurRad="38100" dist="38100" dir="2700000" algn="tl">
                    <a:srgbClr val="000000"/>
                  </a:outerShdw>
                </a:effectLst>
                <a:latin typeface="+mn-ea"/>
              </a:rPr>
              <a:t>365 x 24 x 60 x 60=31536000 </a:t>
            </a:r>
          </a:p>
          <a:p>
            <a:pPr indent="282575">
              <a:spcBef>
                <a:spcPct val="0"/>
              </a:spcBef>
              <a:defRPr/>
            </a:pPr>
            <a:r>
              <a:rPr kumimoji="0" lang="en-US" altLang="zh-CN" sz="2400" b="0" dirty="0">
                <a:solidFill>
                  <a:srgbClr val="FF3300"/>
                </a:solidFill>
                <a:effectLst>
                  <a:outerShdw blurRad="38100" dist="38100" dir="2700000" algn="tl">
                    <a:srgbClr val="000000"/>
                  </a:outerShdw>
                </a:effectLst>
                <a:latin typeface="+mn-ea"/>
              </a:rPr>
              <a:t>18446744073709511600÷31536000 </a:t>
            </a:r>
          </a:p>
          <a:p>
            <a:pPr indent="282575">
              <a:spcBef>
                <a:spcPct val="0"/>
              </a:spcBef>
              <a:defRPr/>
            </a:pPr>
            <a:r>
              <a:rPr kumimoji="0" lang="en-US" altLang="zh-CN" sz="2400" b="0" dirty="0">
                <a:solidFill>
                  <a:srgbClr val="FF3300"/>
                </a:solidFill>
                <a:effectLst>
                  <a:outerShdw blurRad="38100" dist="38100" dir="2700000" algn="tl">
                    <a:srgbClr val="000000"/>
                  </a:outerShdw>
                </a:effectLst>
                <a:latin typeface="+mn-ea"/>
              </a:rPr>
              <a:t>=58494217355</a:t>
            </a:r>
            <a:r>
              <a:rPr kumimoji="0" lang="zh-CN" altLang="en-US" sz="2400" b="0" dirty="0">
                <a:solidFill>
                  <a:srgbClr val="FF3300"/>
                </a:solidFill>
                <a:effectLst>
                  <a:outerShdw blurRad="38100" dist="38100" dir="2700000" algn="tl">
                    <a:srgbClr val="000000"/>
                  </a:outerShdw>
                </a:effectLst>
                <a:latin typeface="+mn-ea"/>
              </a:rPr>
              <a:t>年 </a:t>
            </a:r>
          </a:p>
          <a:p>
            <a:pPr indent="282575">
              <a:lnSpc>
                <a:spcPct val="80000"/>
              </a:lnSpc>
              <a:defRPr/>
            </a:pPr>
            <a:r>
              <a:rPr kumimoji="0" lang="zh-CN" altLang="en-US" sz="2400" b="0" dirty="0">
                <a:solidFill>
                  <a:srgbClr val="FF3300"/>
                </a:solidFill>
                <a:effectLst>
                  <a:outerShdw blurRad="38100" dist="38100" dir="2700000" algn="tl">
                    <a:srgbClr val="000000"/>
                  </a:outerShdw>
                </a:effectLst>
                <a:latin typeface="+mn-ea"/>
              </a:rPr>
              <a:t>即</a:t>
            </a:r>
            <a:r>
              <a:rPr kumimoji="0" lang="en-US" altLang="zh-CN" sz="2400" b="0" dirty="0">
                <a:solidFill>
                  <a:srgbClr val="FF3300"/>
                </a:solidFill>
                <a:effectLst>
                  <a:outerShdw blurRad="38100" dist="38100" dir="2700000" algn="tl">
                    <a:srgbClr val="000000"/>
                  </a:outerShdw>
                </a:effectLst>
                <a:latin typeface="+mn-ea"/>
              </a:rPr>
              <a:t>:5849</a:t>
            </a:r>
            <a:r>
              <a:rPr kumimoji="0" lang="zh-CN" altLang="en-US" sz="2400" b="0" dirty="0">
                <a:solidFill>
                  <a:srgbClr val="FF3300"/>
                </a:solidFill>
                <a:effectLst>
                  <a:outerShdw blurRad="38100" dist="38100" dir="2700000" algn="tl">
                    <a:srgbClr val="000000"/>
                  </a:outerShdw>
                </a:effectLst>
                <a:latin typeface="+mn-ea"/>
              </a:rPr>
              <a:t>亿年</a:t>
            </a:r>
            <a:r>
              <a:rPr kumimoji="0" lang="en-US" altLang="zh-CN" sz="2400" b="0" dirty="0">
                <a:solidFill>
                  <a:srgbClr val="FF3300"/>
                </a:solidFill>
                <a:effectLst>
                  <a:outerShdw blurRad="38100" dist="38100" dir="2700000" algn="tl">
                    <a:srgbClr val="000000"/>
                  </a:outerShdw>
                </a:effectLst>
                <a:latin typeface="+mn-ea"/>
              </a:rPr>
              <a:t>, </a:t>
            </a:r>
            <a:r>
              <a:rPr kumimoji="0" lang="zh-CN" altLang="en-US" sz="2400" b="0" dirty="0">
                <a:solidFill>
                  <a:srgbClr val="FF3300"/>
                </a:solidFill>
                <a:effectLst>
                  <a:outerShdw blurRad="38100" dist="38100" dir="2700000" algn="tl">
                    <a:srgbClr val="000000"/>
                  </a:outerShdw>
                </a:effectLst>
                <a:latin typeface="+mn-ea"/>
              </a:rPr>
              <a:t>从能源角度推算</a:t>
            </a:r>
            <a:r>
              <a:rPr kumimoji="0" lang="en-US" altLang="zh-CN" sz="2400" b="0" dirty="0">
                <a:solidFill>
                  <a:srgbClr val="FF3300"/>
                </a:solidFill>
                <a:effectLst>
                  <a:outerShdw blurRad="38100" dist="38100" dir="2700000" algn="tl">
                    <a:srgbClr val="000000"/>
                  </a:outerShdw>
                </a:effectLst>
                <a:latin typeface="+mn-ea"/>
              </a:rPr>
              <a:t>, </a:t>
            </a:r>
            <a:r>
              <a:rPr kumimoji="0" lang="zh-CN" altLang="en-US" sz="2400" b="0" dirty="0">
                <a:solidFill>
                  <a:srgbClr val="FF3300"/>
                </a:solidFill>
                <a:effectLst>
                  <a:outerShdw blurRad="38100" dist="38100" dir="2700000" algn="tl">
                    <a:srgbClr val="000000"/>
                  </a:outerShdw>
                </a:effectLst>
                <a:latin typeface="+mn-ea"/>
              </a:rPr>
              <a:t>太阳系寿命只有</a:t>
            </a:r>
            <a:r>
              <a:rPr kumimoji="0" lang="en-US" altLang="zh-CN" sz="2400" b="0" dirty="0">
                <a:solidFill>
                  <a:srgbClr val="FF3300"/>
                </a:solidFill>
                <a:effectLst>
                  <a:outerShdw blurRad="38100" dist="38100" dir="2700000" algn="tl">
                    <a:srgbClr val="000000"/>
                  </a:outerShdw>
                </a:effectLst>
                <a:latin typeface="+mn-ea"/>
              </a:rPr>
              <a:t>150</a:t>
            </a:r>
            <a:r>
              <a:rPr kumimoji="0" lang="zh-CN" altLang="en-US" sz="2400" b="0" dirty="0">
                <a:solidFill>
                  <a:srgbClr val="FF3300"/>
                </a:solidFill>
                <a:effectLst>
                  <a:outerShdw blurRad="38100" dist="38100" dir="2700000" algn="tl">
                    <a:srgbClr val="000000"/>
                  </a:outerShdw>
                </a:effectLst>
                <a:latin typeface="+mn-ea"/>
              </a:rPr>
              <a:t>亿年</a:t>
            </a:r>
            <a:endParaRPr lang="zh-CN" altLang="en-US" sz="2400" b="0" dirty="0">
              <a:solidFill>
                <a:srgbClr val="FF3300"/>
              </a:solidFill>
              <a:effectLst>
                <a:outerShdw blurRad="38100" dist="38100" dir="2700000" algn="tl">
                  <a:srgbClr val="000000"/>
                </a:outerShdw>
              </a:effectLst>
              <a:latin typeface="+mn-ea"/>
            </a:endParaRPr>
          </a:p>
        </p:txBody>
      </p:sp>
      <p:sp>
        <p:nvSpPr>
          <p:cNvPr id="286728" name="Text Box 8"/>
          <p:cNvSpPr txBox="1">
            <a:spLocks noChangeArrowheads="1"/>
          </p:cNvSpPr>
          <p:nvPr/>
        </p:nvSpPr>
        <p:spPr bwMode="auto">
          <a:xfrm>
            <a:off x="250825" y="493713"/>
            <a:ext cx="4067175"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a:solidFill>
                  <a:schemeClr val="tx1"/>
                </a:solidFill>
                <a:latin typeface="+mn-ea"/>
                <a:ea typeface="+mn-ea"/>
              </a:rPr>
              <a:t>例</a:t>
            </a:r>
            <a:r>
              <a:rPr lang="en-US" altLang="zh-CN" sz="2400" dirty="0">
                <a:solidFill>
                  <a:schemeClr val="tx1"/>
                </a:solidFill>
                <a:latin typeface="+mn-ea"/>
                <a:ea typeface="+mn-ea"/>
              </a:rPr>
              <a:t>7.8</a:t>
            </a:r>
            <a:r>
              <a:rPr kumimoji="0" lang="en-US" altLang="zh-CN" sz="2400" dirty="0">
                <a:solidFill>
                  <a:schemeClr val="tx1"/>
                </a:solidFill>
                <a:latin typeface="+mn-ea"/>
                <a:ea typeface="+mn-ea"/>
              </a:rPr>
              <a:t>  Hanoi</a:t>
            </a:r>
            <a:r>
              <a:rPr kumimoji="0" lang="zh-CN" altLang="en-US" sz="2400" dirty="0">
                <a:solidFill>
                  <a:schemeClr val="tx1"/>
                </a:solidFill>
                <a:latin typeface="+mn-ea"/>
                <a:ea typeface="+mn-ea"/>
              </a:rPr>
              <a:t>（汉诺）塔问题 </a:t>
            </a:r>
          </a:p>
        </p:txBody>
      </p:sp>
      <p:grpSp>
        <p:nvGrpSpPr>
          <p:cNvPr id="620553" name="Group 9"/>
          <p:cNvGrpSpPr>
            <a:grpSpLocks/>
          </p:cNvGrpSpPr>
          <p:nvPr/>
        </p:nvGrpSpPr>
        <p:grpSpPr bwMode="auto">
          <a:xfrm>
            <a:off x="6505575" y="3929063"/>
            <a:ext cx="2286000" cy="1676400"/>
            <a:chOff x="4032" y="2448"/>
            <a:chExt cx="1440" cy="1056"/>
          </a:xfrm>
        </p:grpSpPr>
        <p:sp>
          <p:nvSpPr>
            <p:cNvPr id="286730" name="Line 10"/>
            <p:cNvSpPr>
              <a:spLocks noChangeShapeType="1"/>
            </p:cNvSpPr>
            <p:nvPr/>
          </p:nvSpPr>
          <p:spPr bwMode="auto">
            <a:xfrm>
              <a:off x="4896" y="2448"/>
              <a:ext cx="0" cy="864"/>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286731" name="Line 11"/>
            <p:cNvSpPr>
              <a:spLocks noChangeShapeType="1"/>
            </p:cNvSpPr>
            <p:nvPr/>
          </p:nvSpPr>
          <p:spPr bwMode="auto">
            <a:xfrm>
              <a:off x="5328" y="2448"/>
              <a:ext cx="0" cy="86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286732" name="Line 12"/>
            <p:cNvSpPr>
              <a:spLocks noChangeShapeType="1"/>
            </p:cNvSpPr>
            <p:nvPr/>
          </p:nvSpPr>
          <p:spPr bwMode="auto">
            <a:xfrm>
              <a:off x="4368" y="2448"/>
              <a:ext cx="0" cy="86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286733" name="Rectangle 13"/>
            <p:cNvSpPr>
              <a:spLocks noChangeArrowheads="1"/>
            </p:cNvSpPr>
            <p:nvPr/>
          </p:nvSpPr>
          <p:spPr bwMode="auto">
            <a:xfrm>
              <a:off x="4224" y="2784"/>
              <a:ext cx="288" cy="96"/>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latin typeface="+mn-ea"/>
                <a:ea typeface="+mn-ea"/>
              </a:endParaRPr>
            </a:p>
          </p:txBody>
        </p:sp>
        <p:sp>
          <p:nvSpPr>
            <p:cNvPr id="286734" name="Rectangle 14"/>
            <p:cNvSpPr>
              <a:spLocks noChangeArrowheads="1"/>
            </p:cNvSpPr>
            <p:nvPr/>
          </p:nvSpPr>
          <p:spPr bwMode="auto">
            <a:xfrm>
              <a:off x="4128" y="2880"/>
              <a:ext cx="480" cy="9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latin typeface="+mn-ea"/>
                <a:ea typeface="+mn-ea"/>
              </a:endParaRPr>
            </a:p>
          </p:txBody>
        </p:sp>
        <p:sp>
          <p:nvSpPr>
            <p:cNvPr id="286735" name="Rectangle 15"/>
            <p:cNvSpPr>
              <a:spLocks noChangeArrowheads="1"/>
            </p:cNvSpPr>
            <p:nvPr/>
          </p:nvSpPr>
          <p:spPr bwMode="auto">
            <a:xfrm>
              <a:off x="4032" y="2976"/>
              <a:ext cx="672" cy="96"/>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latin typeface="+mn-ea"/>
                <a:ea typeface="+mn-ea"/>
              </a:endParaRPr>
            </a:p>
          </p:txBody>
        </p:sp>
        <p:sp>
          <p:nvSpPr>
            <p:cNvPr id="286736" name="Rectangle 16"/>
            <p:cNvSpPr>
              <a:spLocks noChangeArrowheads="1"/>
            </p:cNvSpPr>
            <p:nvPr/>
          </p:nvSpPr>
          <p:spPr bwMode="auto">
            <a:xfrm>
              <a:off x="4752" y="3312"/>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kumimoji="0" lang="en-US" altLang="zh-CN" sz="2400" b="0">
                  <a:solidFill>
                    <a:srgbClr val="FF0000"/>
                  </a:solidFill>
                  <a:latin typeface="+mn-ea"/>
                  <a:ea typeface="+mn-ea"/>
                </a:rPr>
                <a:t>B</a:t>
              </a:r>
              <a:endParaRPr lang="en-US" altLang="zh-CN" sz="2400" b="0">
                <a:solidFill>
                  <a:schemeClr val="tx1"/>
                </a:solidFill>
                <a:latin typeface="+mn-ea"/>
                <a:ea typeface="+mn-ea"/>
              </a:endParaRPr>
            </a:p>
          </p:txBody>
        </p:sp>
        <p:sp>
          <p:nvSpPr>
            <p:cNvPr id="286737" name="Rectangle 17"/>
            <p:cNvSpPr>
              <a:spLocks noChangeArrowheads="1"/>
            </p:cNvSpPr>
            <p:nvPr/>
          </p:nvSpPr>
          <p:spPr bwMode="auto">
            <a:xfrm>
              <a:off x="5232" y="3312"/>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kumimoji="0" lang="en-US" altLang="zh-CN" sz="2400" b="0">
                  <a:solidFill>
                    <a:srgbClr val="FF0000"/>
                  </a:solidFill>
                  <a:latin typeface="+mn-ea"/>
                  <a:ea typeface="+mn-ea"/>
                </a:rPr>
                <a:t>C</a:t>
              </a:r>
              <a:endParaRPr lang="en-US" altLang="zh-CN" sz="2400" b="0">
                <a:solidFill>
                  <a:schemeClr val="tx1"/>
                </a:solidFill>
                <a:latin typeface="+mn-ea"/>
                <a:ea typeface="+mn-ea"/>
              </a:endParaRPr>
            </a:p>
          </p:txBody>
        </p:sp>
        <p:sp>
          <p:nvSpPr>
            <p:cNvPr id="286738" name="Rectangle 18"/>
            <p:cNvSpPr>
              <a:spLocks noChangeArrowheads="1"/>
            </p:cNvSpPr>
            <p:nvPr/>
          </p:nvSpPr>
          <p:spPr bwMode="auto">
            <a:xfrm>
              <a:off x="4272" y="3312"/>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kumimoji="0" lang="en-US" altLang="zh-CN" sz="2400" b="0">
                  <a:solidFill>
                    <a:srgbClr val="FF0000"/>
                  </a:solidFill>
                  <a:latin typeface="+mn-ea"/>
                  <a:ea typeface="+mn-ea"/>
                </a:rPr>
                <a:t>A</a:t>
              </a:r>
              <a:endParaRPr lang="en-US" altLang="zh-CN" sz="2400" b="0">
                <a:solidFill>
                  <a:schemeClr val="tx1"/>
                </a:solidFill>
                <a:latin typeface="+mn-ea"/>
                <a:ea typeface="+mn-ea"/>
              </a:endParaRPr>
            </a:p>
          </p:txBody>
        </p:sp>
      </p:grpSp>
      <p:sp>
        <p:nvSpPr>
          <p:cNvPr id="19"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mn-ea"/>
              </a:rPr>
              <a:t>C</a:t>
            </a:r>
            <a:r>
              <a:rPr kumimoji="1" lang="zh-CN" altLang="en-US" sz="2000" b="1" dirty="0">
                <a:solidFill>
                  <a:srgbClr val="3333CC"/>
                </a:solidFill>
                <a:latin typeface="+mn-ea"/>
              </a:rPr>
              <a:t>语言程序设计                                                            </a:t>
            </a:r>
            <a:r>
              <a:rPr kumimoji="1" lang="zh-CN" altLang="en-US" b="1" dirty="0">
                <a:solidFill>
                  <a:srgbClr val="3333CC"/>
                </a:solidFill>
                <a:latin typeface="+mn-ea"/>
              </a:rPr>
              <a:t>第</a:t>
            </a:r>
            <a:r>
              <a:rPr kumimoji="1" lang="en-US" altLang="zh-CN" b="1" dirty="0">
                <a:solidFill>
                  <a:srgbClr val="3333CC"/>
                </a:solidFill>
                <a:latin typeface="+mn-ea"/>
              </a:rPr>
              <a:t>7</a:t>
            </a:r>
            <a:r>
              <a:rPr kumimoji="1" lang="zh-CN" altLang="en-US" b="1" dirty="0">
                <a:solidFill>
                  <a:srgbClr val="3333CC"/>
                </a:solidFill>
                <a:latin typeface="+mn-ea"/>
              </a:rPr>
              <a:t>章  用函数实现模块化程序设计</a:t>
            </a:r>
          </a:p>
        </p:txBody>
      </p:sp>
    </p:spTree>
    <p:extLst>
      <p:ext uri="{BB962C8B-B14F-4D97-AF65-F5344CB8AC3E}">
        <p14:creationId xmlns:p14="http://schemas.microsoft.com/office/powerpoint/2010/main" val="2358292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620553"/>
                                        </p:tgtEl>
                                        <p:attrNameLst>
                                          <p:attrName>style.visibility</p:attrName>
                                        </p:attrNameLst>
                                      </p:cBhvr>
                                      <p:to>
                                        <p:strVal val="visible"/>
                                      </p:to>
                                    </p:set>
                                    <p:animEffect transition="in" filter="box(out)">
                                      <p:cBhvr>
                                        <p:cTn id="7" dur="500"/>
                                        <p:tgtEl>
                                          <p:spTgt spid="620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8" name="Rectangle 4"/>
          <p:cNvSpPr>
            <a:spLocks noChangeArrowheads="1"/>
          </p:cNvSpPr>
          <p:nvPr/>
        </p:nvSpPr>
        <p:spPr bwMode="auto">
          <a:xfrm>
            <a:off x="323528" y="620688"/>
            <a:ext cx="7759700" cy="160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1257300" lvl="2" indent="-342900" eaLnBrk="1" hangingPunct="1">
              <a:spcBef>
                <a:spcPct val="20000"/>
              </a:spcBef>
              <a:buClr>
                <a:srgbClr val="FF3300"/>
              </a:buClr>
              <a:buFont typeface="Wingdings" panose="05000000000000000000" pitchFamily="2" charset="2"/>
              <a:buChar char="p"/>
            </a:pPr>
            <a:r>
              <a:rPr lang="zh-CN" altLang="en-US" sz="2400" dirty="0">
                <a:solidFill>
                  <a:schemeClr val="tx1"/>
                </a:solidFill>
                <a:latin typeface="+mn-ea"/>
                <a:ea typeface="+mn-ea"/>
              </a:rPr>
              <a:t>方法与步骤</a:t>
            </a:r>
          </a:p>
          <a:p>
            <a:pPr marL="1714500" lvl="3" indent="-342900" eaLnBrk="1" hangingPunct="1">
              <a:spcBef>
                <a:spcPct val="20000"/>
              </a:spcBef>
              <a:buClr>
                <a:srgbClr val="FF0000"/>
              </a:buClr>
              <a:buFont typeface="Wingdings" panose="05000000000000000000" pitchFamily="2" charset="2"/>
              <a:buChar char="ü"/>
            </a:pPr>
            <a:r>
              <a:rPr kumimoji="0" lang="zh-CN" altLang="en-US" sz="2000" dirty="0">
                <a:solidFill>
                  <a:schemeClr val="tx1"/>
                </a:solidFill>
                <a:latin typeface="+mn-ea"/>
                <a:ea typeface="+mn-ea"/>
              </a:rPr>
              <a:t>将</a:t>
            </a:r>
            <a:r>
              <a:rPr kumimoji="0" lang="en-US" altLang="zh-CN" sz="2000" dirty="0">
                <a:solidFill>
                  <a:schemeClr val="tx1"/>
                </a:solidFill>
                <a:latin typeface="+mn-ea"/>
                <a:ea typeface="+mn-ea"/>
              </a:rPr>
              <a:t>A</a:t>
            </a:r>
            <a:r>
              <a:rPr kumimoji="0" lang="zh-CN" altLang="en-US" sz="2000" dirty="0">
                <a:solidFill>
                  <a:schemeClr val="tx1"/>
                </a:solidFill>
                <a:latin typeface="+mn-ea"/>
                <a:ea typeface="+mn-ea"/>
              </a:rPr>
              <a:t>上</a:t>
            </a:r>
            <a:r>
              <a:rPr kumimoji="0" lang="en-US" altLang="zh-CN" sz="2000" dirty="0">
                <a:solidFill>
                  <a:schemeClr val="tx1"/>
                </a:solidFill>
                <a:latin typeface="+mn-ea"/>
                <a:ea typeface="+mn-ea"/>
              </a:rPr>
              <a:t>n-1</a:t>
            </a:r>
            <a:r>
              <a:rPr kumimoji="0" lang="zh-CN" altLang="en-US" sz="2000" dirty="0">
                <a:solidFill>
                  <a:schemeClr val="tx1"/>
                </a:solidFill>
                <a:latin typeface="+mn-ea"/>
                <a:ea typeface="+mn-ea"/>
              </a:rPr>
              <a:t>个盘子借助</a:t>
            </a:r>
            <a:r>
              <a:rPr kumimoji="0" lang="en-US" altLang="zh-CN" sz="2000" dirty="0">
                <a:solidFill>
                  <a:schemeClr val="tx1"/>
                </a:solidFill>
                <a:latin typeface="+mn-ea"/>
                <a:ea typeface="+mn-ea"/>
              </a:rPr>
              <a:t>C</a:t>
            </a:r>
            <a:r>
              <a:rPr kumimoji="0" lang="zh-CN" altLang="en-US" sz="2000" dirty="0">
                <a:solidFill>
                  <a:schemeClr val="tx1"/>
                </a:solidFill>
                <a:latin typeface="+mn-ea"/>
                <a:ea typeface="+mn-ea"/>
              </a:rPr>
              <a:t>移到</a:t>
            </a:r>
            <a:r>
              <a:rPr kumimoji="0" lang="en-US" altLang="zh-CN" sz="2000" dirty="0">
                <a:solidFill>
                  <a:schemeClr val="tx1"/>
                </a:solidFill>
                <a:latin typeface="+mn-ea"/>
                <a:ea typeface="+mn-ea"/>
              </a:rPr>
              <a:t>B </a:t>
            </a:r>
            <a:r>
              <a:rPr lang="zh-CN" altLang="en-US" sz="2000" dirty="0">
                <a:solidFill>
                  <a:schemeClr val="tx1"/>
                </a:solidFill>
                <a:latin typeface="+mn-ea"/>
                <a:ea typeface="+mn-ea"/>
              </a:rPr>
              <a:t>。</a:t>
            </a:r>
          </a:p>
          <a:p>
            <a:pPr marL="1714500" lvl="3" indent="-342900" eaLnBrk="1" hangingPunct="1">
              <a:spcBef>
                <a:spcPct val="20000"/>
              </a:spcBef>
              <a:buClr>
                <a:srgbClr val="FF0000"/>
              </a:buClr>
              <a:buFont typeface="Wingdings" panose="05000000000000000000" pitchFamily="2" charset="2"/>
              <a:buChar char="ü"/>
            </a:pPr>
            <a:r>
              <a:rPr kumimoji="0" lang="zh-CN" altLang="en-US" sz="2000" dirty="0">
                <a:solidFill>
                  <a:schemeClr val="tx1"/>
                </a:solidFill>
                <a:latin typeface="+mn-ea"/>
                <a:ea typeface="+mn-ea"/>
              </a:rPr>
              <a:t>把</a:t>
            </a:r>
            <a:r>
              <a:rPr kumimoji="0" lang="en-US" altLang="zh-CN" sz="2000" dirty="0">
                <a:solidFill>
                  <a:schemeClr val="tx1"/>
                </a:solidFill>
                <a:latin typeface="+mn-ea"/>
                <a:ea typeface="+mn-ea"/>
              </a:rPr>
              <a:t>A</a:t>
            </a:r>
            <a:r>
              <a:rPr kumimoji="0" lang="zh-CN" altLang="en-US" sz="2000" dirty="0">
                <a:solidFill>
                  <a:schemeClr val="tx1"/>
                </a:solidFill>
                <a:latin typeface="+mn-ea"/>
                <a:ea typeface="+mn-ea"/>
              </a:rPr>
              <a:t>上剩下一个盘子送到</a:t>
            </a:r>
            <a:r>
              <a:rPr kumimoji="0" lang="en-US" altLang="zh-CN" sz="2000" dirty="0">
                <a:solidFill>
                  <a:schemeClr val="tx1"/>
                </a:solidFill>
                <a:latin typeface="+mn-ea"/>
                <a:ea typeface="+mn-ea"/>
              </a:rPr>
              <a:t>C</a:t>
            </a:r>
            <a:endParaRPr lang="en-US" altLang="zh-CN" sz="2000" dirty="0">
              <a:solidFill>
                <a:srgbClr val="FF0000"/>
              </a:solidFill>
              <a:latin typeface="+mn-ea"/>
              <a:ea typeface="+mn-ea"/>
            </a:endParaRPr>
          </a:p>
          <a:p>
            <a:pPr marL="1714500" lvl="3" indent="-342900" eaLnBrk="1" hangingPunct="1">
              <a:spcBef>
                <a:spcPct val="20000"/>
              </a:spcBef>
              <a:buClr>
                <a:srgbClr val="FF0000"/>
              </a:buClr>
              <a:buFont typeface="Wingdings" panose="05000000000000000000" pitchFamily="2" charset="2"/>
              <a:buChar char="ü"/>
            </a:pPr>
            <a:r>
              <a:rPr kumimoji="0" lang="zh-CN" altLang="en-US" sz="2000" dirty="0">
                <a:solidFill>
                  <a:schemeClr val="tx1"/>
                </a:solidFill>
                <a:latin typeface="+mn-ea"/>
                <a:ea typeface="+mn-ea"/>
              </a:rPr>
              <a:t>将</a:t>
            </a:r>
            <a:r>
              <a:rPr kumimoji="0" lang="en-US" altLang="zh-CN" sz="2000" dirty="0">
                <a:solidFill>
                  <a:schemeClr val="tx1"/>
                </a:solidFill>
                <a:latin typeface="+mn-ea"/>
                <a:ea typeface="+mn-ea"/>
              </a:rPr>
              <a:t>n-1</a:t>
            </a:r>
            <a:r>
              <a:rPr kumimoji="0" lang="zh-CN" altLang="en-US" sz="2000" dirty="0">
                <a:solidFill>
                  <a:schemeClr val="tx1"/>
                </a:solidFill>
                <a:latin typeface="+mn-ea"/>
                <a:ea typeface="+mn-ea"/>
              </a:rPr>
              <a:t>个盘子从</a:t>
            </a:r>
            <a:r>
              <a:rPr kumimoji="0" lang="en-US" altLang="zh-CN" sz="2000" dirty="0">
                <a:solidFill>
                  <a:schemeClr val="tx1"/>
                </a:solidFill>
                <a:latin typeface="+mn-ea"/>
                <a:ea typeface="+mn-ea"/>
              </a:rPr>
              <a:t>B</a:t>
            </a:r>
            <a:r>
              <a:rPr kumimoji="0" lang="zh-CN" altLang="en-US" sz="2000" dirty="0">
                <a:solidFill>
                  <a:schemeClr val="tx1"/>
                </a:solidFill>
                <a:latin typeface="+mn-ea"/>
                <a:ea typeface="+mn-ea"/>
              </a:rPr>
              <a:t>借助</a:t>
            </a:r>
            <a:r>
              <a:rPr kumimoji="0" lang="en-US" altLang="zh-CN" sz="2000" dirty="0">
                <a:solidFill>
                  <a:schemeClr val="tx1"/>
                </a:solidFill>
                <a:latin typeface="+mn-ea"/>
                <a:ea typeface="+mn-ea"/>
              </a:rPr>
              <a:t>A</a:t>
            </a:r>
            <a:r>
              <a:rPr kumimoji="0" lang="zh-CN" altLang="en-US" sz="2000" dirty="0">
                <a:solidFill>
                  <a:schemeClr val="tx1"/>
                </a:solidFill>
                <a:latin typeface="+mn-ea"/>
                <a:ea typeface="+mn-ea"/>
              </a:rPr>
              <a:t>移到</a:t>
            </a:r>
            <a:r>
              <a:rPr kumimoji="0" lang="en-US" altLang="zh-CN" sz="2000" dirty="0">
                <a:solidFill>
                  <a:schemeClr val="tx1"/>
                </a:solidFill>
                <a:latin typeface="+mn-ea"/>
                <a:ea typeface="+mn-ea"/>
              </a:rPr>
              <a:t>C</a:t>
            </a:r>
            <a:endParaRPr lang="en-US" altLang="zh-CN" sz="2000" dirty="0">
              <a:solidFill>
                <a:schemeClr val="tx1"/>
              </a:solidFill>
              <a:latin typeface="+mn-ea"/>
              <a:ea typeface="+mn-ea"/>
            </a:endParaRPr>
          </a:p>
        </p:txBody>
      </p:sp>
      <p:grpSp>
        <p:nvGrpSpPr>
          <p:cNvPr id="622600" name="Group 8"/>
          <p:cNvGrpSpPr>
            <a:grpSpLocks/>
          </p:cNvGrpSpPr>
          <p:nvPr/>
        </p:nvGrpSpPr>
        <p:grpSpPr bwMode="auto">
          <a:xfrm>
            <a:off x="5970265" y="544488"/>
            <a:ext cx="2514600" cy="1676400"/>
            <a:chOff x="1296" y="2160"/>
            <a:chExt cx="1584" cy="1056"/>
          </a:xfrm>
        </p:grpSpPr>
        <p:sp>
          <p:nvSpPr>
            <p:cNvPr id="287755" name="Line 9"/>
            <p:cNvSpPr>
              <a:spLocks noChangeShapeType="1"/>
            </p:cNvSpPr>
            <p:nvPr/>
          </p:nvSpPr>
          <p:spPr bwMode="auto">
            <a:xfrm>
              <a:off x="2256" y="2160"/>
              <a:ext cx="0" cy="864"/>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287756" name="Line 10"/>
            <p:cNvSpPr>
              <a:spLocks noChangeShapeType="1"/>
            </p:cNvSpPr>
            <p:nvPr/>
          </p:nvSpPr>
          <p:spPr bwMode="auto">
            <a:xfrm>
              <a:off x="2736" y="2160"/>
              <a:ext cx="0" cy="864"/>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287757" name="Line 11"/>
            <p:cNvSpPr>
              <a:spLocks noChangeShapeType="1"/>
            </p:cNvSpPr>
            <p:nvPr/>
          </p:nvSpPr>
          <p:spPr bwMode="auto">
            <a:xfrm>
              <a:off x="1632" y="2160"/>
              <a:ext cx="0" cy="86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287758" name="Rectangle 12"/>
            <p:cNvSpPr>
              <a:spLocks noChangeArrowheads="1"/>
            </p:cNvSpPr>
            <p:nvPr/>
          </p:nvSpPr>
          <p:spPr bwMode="auto">
            <a:xfrm>
              <a:off x="1488" y="2496"/>
              <a:ext cx="288" cy="96"/>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latin typeface="+mn-ea"/>
                <a:ea typeface="+mn-ea"/>
              </a:endParaRPr>
            </a:p>
          </p:txBody>
        </p:sp>
        <p:sp>
          <p:nvSpPr>
            <p:cNvPr id="287759" name="Rectangle 13"/>
            <p:cNvSpPr>
              <a:spLocks noChangeArrowheads="1"/>
            </p:cNvSpPr>
            <p:nvPr/>
          </p:nvSpPr>
          <p:spPr bwMode="auto">
            <a:xfrm>
              <a:off x="1392" y="2592"/>
              <a:ext cx="480" cy="9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latin typeface="+mn-ea"/>
                <a:ea typeface="+mn-ea"/>
              </a:endParaRPr>
            </a:p>
          </p:txBody>
        </p:sp>
        <p:sp>
          <p:nvSpPr>
            <p:cNvPr id="287760" name="Rectangle 14"/>
            <p:cNvSpPr>
              <a:spLocks noChangeArrowheads="1"/>
            </p:cNvSpPr>
            <p:nvPr/>
          </p:nvSpPr>
          <p:spPr bwMode="auto">
            <a:xfrm>
              <a:off x="1296" y="2688"/>
              <a:ext cx="672" cy="96"/>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latin typeface="+mn-ea"/>
                <a:ea typeface="+mn-ea"/>
              </a:endParaRPr>
            </a:p>
          </p:txBody>
        </p:sp>
        <p:sp>
          <p:nvSpPr>
            <p:cNvPr id="287761" name="Rectangle 15"/>
            <p:cNvSpPr>
              <a:spLocks noChangeArrowheads="1"/>
            </p:cNvSpPr>
            <p:nvPr/>
          </p:nvSpPr>
          <p:spPr bwMode="auto">
            <a:xfrm>
              <a:off x="2160" y="3024"/>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kumimoji="0" lang="en-US" altLang="zh-CN" sz="2400">
                  <a:solidFill>
                    <a:srgbClr val="FF0000"/>
                  </a:solidFill>
                  <a:latin typeface="+mn-ea"/>
                  <a:ea typeface="+mn-ea"/>
                </a:rPr>
                <a:t>B</a:t>
              </a:r>
              <a:endParaRPr lang="en-US" altLang="zh-CN" sz="2400" b="0">
                <a:solidFill>
                  <a:schemeClr val="tx1"/>
                </a:solidFill>
                <a:latin typeface="+mn-ea"/>
                <a:ea typeface="+mn-ea"/>
              </a:endParaRPr>
            </a:p>
          </p:txBody>
        </p:sp>
        <p:sp>
          <p:nvSpPr>
            <p:cNvPr id="287762" name="Rectangle 16"/>
            <p:cNvSpPr>
              <a:spLocks noChangeArrowheads="1"/>
            </p:cNvSpPr>
            <p:nvPr/>
          </p:nvSpPr>
          <p:spPr bwMode="auto">
            <a:xfrm>
              <a:off x="2640" y="3024"/>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kumimoji="0" lang="en-US" altLang="zh-CN" sz="2400">
                  <a:solidFill>
                    <a:srgbClr val="FF0000"/>
                  </a:solidFill>
                  <a:latin typeface="+mn-ea"/>
                  <a:ea typeface="+mn-ea"/>
                </a:rPr>
                <a:t>C</a:t>
              </a:r>
              <a:endParaRPr lang="en-US" altLang="zh-CN" sz="2400" b="0">
                <a:solidFill>
                  <a:schemeClr val="tx1"/>
                </a:solidFill>
                <a:latin typeface="+mn-ea"/>
                <a:ea typeface="+mn-ea"/>
              </a:endParaRPr>
            </a:p>
          </p:txBody>
        </p:sp>
        <p:sp>
          <p:nvSpPr>
            <p:cNvPr id="287763" name="Rectangle 17"/>
            <p:cNvSpPr>
              <a:spLocks noChangeArrowheads="1"/>
            </p:cNvSpPr>
            <p:nvPr/>
          </p:nvSpPr>
          <p:spPr bwMode="auto">
            <a:xfrm>
              <a:off x="1536" y="3024"/>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kumimoji="0" lang="en-US" altLang="zh-CN" sz="2400">
                  <a:solidFill>
                    <a:srgbClr val="FF0000"/>
                  </a:solidFill>
                  <a:latin typeface="+mn-ea"/>
                  <a:ea typeface="+mn-ea"/>
                </a:rPr>
                <a:t>A</a:t>
              </a:r>
              <a:endParaRPr lang="en-US" altLang="zh-CN" sz="2400" b="0">
                <a:solidFill>
                  <a:schemeClr val="tx1"/>
                </a:solidFill>
                <a:latin typeface="+mn-ea"/>
                <a:ea typeface="+mn-ea"/>
              </a:endParaRPr>
            </a:p>
          </p:txBody>
        </p:sp>
      </p:grpSp>
      <p:sp>
        <p:nvSpPr>
          <p:cNvPr id="622610" name="Rectangle 18"/>
          <p:cNvSpPr>
            <a:spLocks noChangeArrowheads="1"/>
          </p:cNvSpPr>
          <p:nvPr/>
        </p:nvSpPr>
        <p:spPr bwMode="auto">
          <a:xfrm>
            <a:off x="337815" y="2195488"/>
            <a:ext cx="7759700" cy="4148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1257300" lvl="2" indent="-342900" eaLnBrk="1" hangingPunct="1">
              <a:spcBef>
                <a:spcPct val="20000"/>
              </a:spcBef>
              <a:buClr>
                <a:srgbClr val="FF3300"/>
              </a:buClr>
              <a:buFont typeface="Wingdings" panose="05000000000000000000" pitchFamily="2" charset="2"/>
              <a:buChar char="p"/>
            </a:pPr>
            <a:r>
              <a:rPr lang="zh-CN" altLang="en-US" sz="2400" dirty="0">
                <a:solidFill>
                  <a:schemeClr val="tx1"/>
                </a:solidFill>
                <a:latin typeface="+mn-ea"/>
                <a:ea typeface="+mn-ea"/>
              </a:rPr>
              <a:t>简化实例：</a:t>
            </a:r>
            <a:r>
              <a:rPr kumimoji="0" lang="zh-CN" altLang="en-US" sz="2400" dirty="0">
                <a:solidFill>
                  <a:srgbClr val="FF0000"/>
                </a:solidFill>
                <a:latin typeface="+mn-ea"/>
                <a:ea typeface="+mn-ea"/>
              </a:rPr>
              <a:t>将</a:t>
            </a:r>
            <a:r>
              <a:rPr kumimoji="0" lang="en-US" altLang="zh-CN" sz="2400" dirty="0">
                <a:solidFill>
                  <a:srgbClr val="FF0000"/>
                </a:solidFill>
                <a:latin typeface="+mn-ea"/>
                <a:ea typeface="+mn-ea"/>
              </a:rPr>
              <a:t>A</a:t>
            </a:r>
            <a:r>
              <a:rPr kumimoji="0" lang="zh-CN" altLang="en-US" sz="2400" dirty="0">
                <a:solidFill>
                  <a:srgbClr val="FF0000"/>
                </a:solidFill>
                <a:latin typeface="+mn-ea"/>
                <a:ea typeface="+mn-ea"/>
              </a:rPr>
              <a:t>上</a:t>
            </a:r>
            <a:r>
              <a:rPr kumimoji="0" lang="en-US" altLang="zh-CN" sz="2400" dirty="0">
                <a:solidFill>
                  <a:srgbClr val="FF0000"/>
                </a:solidFill>
                <a:latin typeface="+mn-ea"/>
                <a:ea typeface="+mn-ea"/>
              </a:rPr>
              <a:t>3</a:t>
            </a:r>
            <a:r>
              <a:rPr kumimoji="0" lang="zh-CN" altLang="en-US" sz="2400" dirty="0">
                <a:solidFill>
                  <a:srgbClr val="FF0000"/>
                </a:solidFill>
                <a:latin typeface="+mn-ea"/>
                <a:ea typeface="+mn-ea"/>
              </a:rPr>
              <a:t>个盘子移到</a:t>
            </a:r>
            <a:r>
              <a:rPr kumimoji="0" lang="en-US" altLang="zh-CN" sz="2400" dirty="0">
                <a:solidFill>
                  <a:srgbClr val="FF0000"/>
                </a:solidFill>
                <a:latin typeface="+mn-ea"/>
                <a:ea typeface="+mn-ea"/>
              </a:rPr>
              <a:t>C</a:t>
            </a:r>
            <a:endParaRPr lang="en-US" altLang="zh-CN" sz="2400" dirty="0">
              <a:solidFill>
                <a:schemeClr val="tx1"/>
              </a:solidFill>
              <a:latin typeface="+mn-ea"/>
              <a:ea typeface="+mn-ea"/>
            </a:endParaRPr>
          </a:p>
          <a:p>
            <a:pPr lvl="3">
              <a:lnSpc>
                <a:spcPct val="110000"/>
              </a:lnSpc>
              <a:spcBef>
                <a:spcPct val="0"/>
              </a:spcBef>
              <a:buFont typeface="Times New Roman" panose="02020603050405020304" pitchFamily="18" charset="0"/>
              <a:buNone/>
            </a:pPr>
            <a:r>
              <a:rPr kumimoji="0" lang="zh-CN" altLang="en-US" sz="2000" dirty="0">
                <a:solidFill>
                  <a:srgbClr val="FF3300"/>
                </a:solidFill>
                <a:latin typeface="+mn-ea"/>
                <a:ea typeface="+mn-ea"/>
              </a:rPr>
              <a:t>步骤：</a:t>
            </a:r>
            <a:r>
              <a:rPr kumimoji="0" lang="en-US" altLang="zh-CN" sz="2000" dirty="0">
                <a:solidFill>
                  <a:schemeClr val="tx1"/>
                </a:solidFill>
                <a:latin typeface="+mn-ea"/>
                <a:ea typeface="+mn-ea"/>
              </a:rPr>
              <a:t>1. A</a:t>
            </a:r>
            <a:r>
              <a:rPr kumimoji="0" lang="zh-CN" altLang="en-US" sz="2000" dirty="0">
                <a:solidFill>
                  <a:schemeClr val="tx1"/>
                </a:solidFill>
                <a:latin typeface="+mn-ea"/>
                <a:ea typeface="+mn-ea"/>
              </a:rPr>
              <a:t>上两个盘子借助</a:t>
            </a:r>
            <a:r>
              <a:rPr kumimoji="0" lang="en-US" altLang="zh-CN" sz="2000" dirty="0">
                <a:solidFill>
                  <a:schemeClr val="tx1"/>
                </a:solidFill>
                <a:latin typeface="+mn-ea"/>
                <a:ea typeface="+mn-ea"/>
              </a:rPr>
              <a:t>C</a:t>
            </a:r>
            <a:r>
              <a:rPr kumimoji="0" lang="zh-CN" altLang="en-US" sz="2000" dirty="0">
                <a:solidFill>
                  <a:schemeClr val="tx1"/>
                </a:solidFill>
                <a:latin typeface="+mn-ea"/>
                <a:ea typeface="+mn-ea"/>
              </a:rPr>
              <a:t>移到</a:t>
            </a:r>
            <a:r>
              <a:rPr kumimoji="0" lang="en-US" altLang="zh-CN" sz="2000" dirty="0">
                <a:solidFill>
                  <a:schemeClr val="tx1"/>
                </a:solidFill>
                <a:latin typeface="+mn-ea"/>
                <a:ea typeface="+mn-ea"/>
              </a:rPr>
              <a:t>B </a:t>
            </a:r>
            <a:endParaRPr kumimoji="0" lang="en-US" altLang="zh-CN" sz="2000" b="0" dirty="0">
              <a:solidFill>
                <a:schemeClr val="tx1"/>
              </a:solidFill>
              <a:latin typeface="+mn-ea"/>
              <a:ea typeface="+mn-ea"/>
            </a:endParaRPr>
          </a:p>
          <a:p>
            <a:pPr lvl="3">
              <a:lnSpc>
                <a:spcPct val="110000"/>
              </a:lnSpc>
              <a:spcBef>
                <a:spcPct val="0"/>
              </a:spcBef>
              <a:buFont typeface="Times New Roman" panose="02020603050405020304" pitchFamily="18" charset="0"/>
              <a:buNone/>
            </a:pPr>
            <a:r>
              <a:rPr kumimoji="0" lang="en-US" altLang="zh-CN" sz="2000" dirty="0">
                <a:solidFill>
                  <a:schemeClr val="tx1"/>
                </a:solidFill>
                <a:latin typeface="+mn-ea"/>
                <a:ea typeface="+mn-ea"/>
              </a:rPr>
              <a:t>            2. A</a:t>
            </a:r>
            <a:r>
              <a:rPr kumimoji="0" lang="zh-CN" altLang="en-US" sz="2000" dirty="0">
                <a:solidFill>
                  <a:schemeClr val="tx1"/>
                </a:solidFill>
                <a:latin typeface="+mn-ea"/>
                <a:ea typeface="+mn-ea"/>
              </a:rPr>
              <a:t>上最后一个盘子移到</a:t>
            </a:r>
            <a:r>
              <a:rPr kumimoji="0" lang="en-US" altLang="zh-CN" sz="2000" dirty="0">
                <a:solidFill>
                  <a:schemeClr val="tx1"/>
                </a:solidFill>
                <a:latin typeface="+mn-ea"/>
                <a:ea typeface="+mn-ea"/>
              </a:rPr>
              <a:t>C </a:t>
            </a:r>
            <a:r>
              <a:rPr kumimoji="0" lang="zh-CN" altLang="en-US" sz="2000" dirty="0">
                <a:solidFill>
                  <a:srgbClr val="FF3300"/>
                </a:solidFill>
                <a:latin typeface="+mn-ea"/>
                <a:ea typeface="+mn-ea"/>
              </a:rPr>
              <a:t>（可直接完成）</a:t>
            </a:r>
          </a:p>
          <a:p>
            <a:pPr lvl="3">
              <a:lnSpc>
                <a:spcPct val="110000"/>
              </a:lnSpc>
              <a:spcBef>
                <a:spcPct val="0"/>
              </a:spcBef>
              <a:buFont typeface="Times New Roman" panose="02020603050405020304" pitchFamily="18" charset="0"/>
              <a:buNone/>
            </a:pPr>
            <a:r>
              <a:rPr kumimoji="0" lang="zh-CN" altLang="en-US" sz="2000" dirty="0">
                <a:solidFill>
                  <a:schemeClr val="tx1"/>
                </a:solidFill>
                <a:latin typeface="+mn-ea"/>
                <a:ea typeface="+mn-ea"/>
              </a:rPr>
              <a:t>            </a:t>
            </a:r>
            <a:r>
              <a:rPr kumimoji="0" lang="en-US" altLang="zh-CN" sz="2000" dirty="0">
                <a:solidFill>
                  <a:schemeClr val="tx1"/>
                </a:solidFill>
                <a:latin typeface="+mn-ea"/>
                <a:ea typeface="+mn-ea"/>
              </a:rPr>
              <a:t>3. B</a:t>
            </a:r>
            <a:r>
              <a:rPr kumimoji="0" lang="zh-CN" altLang="en-US" sz="2000" dirty="0">
                <a:solidFill>
                  <a:schemeClr val="tx1"/>
                </a:solidFill>
                <a:latin typeface="+mn-ea"/>
                <a:ea typeface="+mn-ea"/>
              </a:rPr>
              <a:t>上两个盘子借助</a:t>
            </a:r>
            <a:r>
              <a:rPr kumimoji="0" lang="en-US" altLang="zh-CN" sz="2000" dirty="0">
                <a:solidFill>
                  <a:schemeClr val="tx1"/>
                </a:solidFill>
                <a:latin typeface="+mn-ea"/>
                <a:ea typeface="+mn-ea"/>
              </a:rPr>
              <a:t>A</a:t>
            </a:r>
            <a:r>
              <a:rPr kumimoji="0" lang="zh-CN" altLang="en-US" sz="2000" dirty="0">
                <a:solidFill>
                  <a:schemeClr val="tx1"/>
                </a:solidFill>
                <a:latin typeface="+mn-ea"/>
                <a:ea typeface="+mn-ea"/>
              </a:rPr>
              <a:t>移到</a:t>
            </a:r>
            <a:r>
              <a:rPr kumimoji="0" lang="en-US" altLang="zh-CN" sz="2000" dirty="0">
                <a:solidFill>
                  <a:schemeClr val="tx1"/>
                </a:solidFill>
                <a:latin typeface="+mn-ea"/>
                <a:ea typeface="+mn-ea"/>
              </a:rPr>
              <a:t>C </a:t>
            </a:r>
            <a:endParaRPr kumimoji="0" lang="en-US" altLang="zh-CN" sz="2000" b="0" dirty="0">
              <a:solidFill>
                <a:schemeClr val="tx1"/>
              </a:solidFill>
              <a:latin typeface="+mn-ea"/>
              <a:ea typeface="+mn-ea"/>
            </a:endParaRPr>
          </a:p>
          <a:p>
            <a:pPr lvl="3">
              <a:lnSpc>
                <a:spcPct val="110000"/>
              </a:lnSpc>
              <a:spcBef>
                <a:spcPct val="0"/>
              </a:spcBef>
              <a:buFont typeface="Times New Roman" panose="02020603050405020304" pitchFamily="18" charset="0"/>
              <a:buNone/>
            </a:pPr>
            <a:r>
              <a:rPr kumimoji="0" lang="zh-CN" altLang="en-US" sz="2000" dirty="0">
                <a:solidFill>
                  <a:srgbClr val="3366FF"/>
                </a:solidFill>
                <a:latin typeface="+mn-ea"/>
                <a:ea typeface="+mn-ea"/>
              </a:rPr>
              <a:t>第一步进一步分解：</a:t>
            </a:r>
            <a:r>
              <a:rPr kumimoji="0" lang="zh-CN" altLang="en-US" sz="2000" dirty="0">
                <a:solidFill>
                  <a:schemeClr val="tx1"/>
                </a:solidFill>
                <a:latin typeface="+mn-ea"/>
                <a:ea typeface="+mn-ea"/>
              </a:rPr>
              <a:t> </a:t>
            </a:r>
            <a:endParaRPr kumimoji="0" lang="zh-CN" altLang="en-US" sz="2000" b="0" dirty="0">
              <a:solidFill>
                <a:schemeClr val="tx1"/>
              </a:solidFill>
              <a:latin typeface="+mn-ea"/>
              <a:ea typeface="+mn-ea"/>
            </a:endParaRPr>
          </a:p>
          <a:p>
            <a:pPr lvl="3">
              <a:lnSpc>
                <a:spcPct val="110000"/>
              </a:lnSpc>
              <a:spcBef>
                <a:spcPct val="0"/>
              </a:spcBef>
              <a:buFont typeface="Times New Roman" panose="02020603050405020304" pitchFamily="18" charset="0"/>
              <a:buNone/>
            </a:pPr>
            <a:r>
              <a:rPr kumimoji="0" lang="en-US" altLang="zh-CN" sz="2000" dirty="0">
                <a:solidFill>
                  <a:schemeClr val="tx1"/>
                </a:solidFill>
                <a:latin typeface="+mn-ea"/>
                <a:ea typeface="+mn-ea"/>
              </a:rPr>
              <a:t>1.1  A</a:t>
            </a:r>
            <a:r>
              <a:rPr kumimoji="0" lang="zh-CN" altLang="en-US" sz="2000" dirty="0">
                <a:solidFill>
                  <a:schemeClr val="tx1"/>
                </a:solidFill>
                <a:latin typeface="+mn-ea"/>
                <a:ea typeface="+mn-ea"/>
              </a:rPr>
              <a:t>上一个盘子从</a:t>
            </a:r>
            <a:r>
              <a:rPr kumimoji="0" lang="en-US" altLang="zh-CN" sz="2000" dirty="0">
                <a:solidFill>
                  <a:schemeClr val="tx1"/>
                </a:solidFill>
                <a:latin typeface="+mn-ea"/>
                <a:ea typeface="+mn-ea"/>
              </a:rPr>
              <a:t>A</a:t>
            </a:r>
            <a:r>
              <a:rPr kumimoji="0" lang="en-US" altLang="zh-CN" sz="2000" dirty="0">
                <a:solidFill>
                  <a:schemeClr val="tx1"/>
                </a:solidFill>
                <a:latin typeface="+mn-ea"/>
                <a:ea typeface="+mn-ea"/>
                <a:sym typeface="Symbol" panose="05050102010706020507" pitchFamily="18" charset="2"/>
              </a:rPr>
              <a:t></a:t>
            </a:r>
            <a:r>
              <a:rPr kumimoji="0" lang="en-US" altLang="zh-CN" sz="2000" dirty="0">
                <a:solidFill>
                  <a:schemeClr val="tx1"/>
                </a:solidFill>
                <a:latin typeface="+mn-ea"/>
                <a:ea typeface="+mn-ea"/>
              </a:rPr>
              <a:t>C </a:t>
            </a:r>
            <a:endParaRPr kumimoji="0" lang="en-US" altLang="zh-CN" sz="2000" b="0" dirty="0">
              <a:solidFill>
                <a:schemeClr val="tx1"/>
              </a:solidFill>
              <a:latin typeface="+mn-ea"/>
              <a:ea typeface="+mn-ea"/>
            </a:endParaRPr>
          </a:p>
          <a:p>
            <a:pPr lvl="3">
              <a:lnSpc>
                <a:spcPct val="110000"/>
              </a:lnSpc>
              <a:spcBef>
                <a:spcPct val="0"/>
              </a:spcBef>
              <a:buFont typeface="Times New Roman" panose="02020603050405020304" pitchFamily="18" charset="0"/>
              <a:buNone/>
            </a:pPr>
            <a:r>
              <a:rPr kumimoji="0" lang="en-US" altLang="zh-CN" sz="2000" dirty="0">
                <a:solidFill>
                  <a:schemeClr val="tx1"/>
                </a:solidFill>
                <a:latin typeface="+mn-ea"/>
                <a:ea typeface="+mn-ea"/>
              </a:rPr>
              <a:t>1.2  A</a:t>
            </a:r>
            <a:r>
              <a:rPr kumimoji="0" lang="zh-CN" altLang="en-US" sz="2000" dirty="0">
                <a:solidFill>
                  <a:schemeClr val="tx1"/>
                </a:solidFill>
                <a:latin typeface="+mn-ea"/>
                <a:ea typeface="+mn-ea"/>
              </a:rPr>
              <a:t>上一个盘子从</a:t>
            </a:r>
            <a:r>
              <a:rPr kumimoji="0" lang="en-US" altLang="zh-CN" sz="2000" dirty="0">
                <a:solidFill>
                  <a:schemeClr val="tx1"/>
                </a:solidFill>
                <a:latin typeface="+mn-ea"/>
                <a:ea typeface="+mn-ea"/>
              </a:rPr>
              <a:t>A</a:t>
            </a:r>
            <a:r>
              <a:rPr kumimoji="0" lang="en-US" altLang="zh-CN" sz="2000" dirty="0">
                <a:solidFill>
                  <a:schemeClr val="tx1"/>
                </a:solidFill>
                <a:latin typeface="+mn-ea"/>
                <a:ea typeface="+mn-ea"/>
                <a:sym typeface="Symbol" panose="05050102010706020507" pitchFamily="18" charset="2"/>
              </a:rPr>
              <a:t></a:t>
            </a:r>
            <a:r>
              <a:rPr kumimoji="0" lang="en-US" altLang="zh-CN" sz="2000" dirty="0">
                <a:solidFill>
                  <a:schemeClr val="tx1"/>
                </a:solidFill>
                <a:latin typeface="+mn-ea"/>
                <a:ea typeface="+mn-ea"/>
              </a:rPr>
              <a:t>B </a:t>
            </a:r>
            <a:endParaRPr kumimoji="0" lang="en-US" altLang="zh-CN" sz="2000" b="0" dirty="0">
              <a:solidFill>
                <a:schemeClr val="tx1"/>
              </a:solidFill>
              <a:latin typeface="+mn-ea"/>
              <a:ea typeface="+mn-ea"/>
            </a:endParaRPr>
          </a:p>
          <a:p>
            <a:pPr lvl="3">
              <a:lnSpc>
                <a:spcPct val="110000"/>
              </a:lnSpc>
              <a:spcBef>
                <a:spcPct val="0"/>
              </a:spcBef>
              <a:buFont typeface="Times New Roman" panose="02020603050405020304" pitchFamily="18" charset="0"/>
              <a:buNone/>
            </a:pPr>
            <a:r>
              <a:rPr kumimoji="0" lang="en-US" altLang="zh-CN" sz="2000" dirty="0">
                <a:solidFill>
                  <a:schemeClr val="tx1"/>
                </a:solidFill>
                <a:latin typeface="+mn-ea"/>
                <a:ea typeface="+mn-ea"/>
              </a:rPr>
              <a:t>1.3  C</a:t>
            </a:r>
            <a:r>
              <a:rPr kumimoji="0" lang="zh-CN" altLang="en-US" sz="2000" dirty="0">
                <a:solidFill>
                  <a:schemeClr val="tx1"/>
                </a:solidFill>
                <a:latin typeface="+mn-ea"/>
                <a:ea typeface="+mn-ea"/>
              </a:rPr>
              <a:t>上一个盘子从</a:t>
            </a:r>
            <a:r>
              <a:rPr kumimoji="0" lang="en-US" altLang="zh-CN" sz="2000" dirty="0">
                <a:solidFill>
                  <a:schemeClr val="tx1"/>
                </a:solidFill>
                <a:latin typeface="+mn-ea"/>
                <a:ea typeface="+mn-ea"/>
              </a:rPr>
              <a:t>C</a:t>
            </a:r>
            <a:r>
              <a:rPr kumimoji="0" lang="en-US" altLang="zh-CN" sz="2000" dirty="0">
                <a:solidFill>
                  <a:schemeClr val="tx1"/>
                </a:solidFill>
                <a:latin typeface="+mn-ea"/>
                <a:ea typeface="+mn-ea"/>
                <a:sym typeface="Symbol" panose="05050102010706020507" pitchFamily="18" charset="2"/>
              </a:rPr>
              <a:t></a:t>
            </a:r>
            <a:r>
              <a:rPr kumimoji="0" lang="en-US" altLang="zh-CN" sz="2000" dirty="0">
                <a:solidFill>
                  <a:schemeClr val="tx1"/>
                </a:solidFill>
                <a:latin typeface="+mn-ea"/>
                <a:ea typeface="+mn-ea"/>
              </a:rPr>
              <a:t>B </a:t>
            </a:r>
            <a:endParaRPr kumimoji="0" lang="en-US" altLang="zh-CN" sz="2000" b="0" dirty="0">
              <a:solidFill>
                <a:schemeClr val="tx1"/>
              </a:solidFill>
              <a:latin typeface="+mn-ea"/>
              <a:ea typeface="+mn-ea"/>
            </a:endParaRPr>
          </a:p>
          <a:p>
            <a:pPr lvl="3">
              <a:lnSpc>
                <a:spcPct val="110000"/>
              </a:lnSpc>
              <a:spcBef>
                <a:spcPct val="0"/>
              </a:spcBef>
              <a:buFont typeface="Times New Roman" panose="02020603050405020304" pitchFamily="18" charset="0"/>
              <a:buNone/>
            </a:pPr>
            <a:r>
              <a:rPr kumimoji="0" lang="zh-CN" altLang="en-US" sz="2000" dirty="0">
                <a:solidFill>
                  <a:srgbClr val="3366FF"/>
                </a:solidFill>
                <a:latin typeface="+mn-ea"/>
                <a:ea typeface="+mn-ea"/>
              </a:rPr>
              <a:t>第三步进一步分解：</a:t>
            </a:r>
            <a:r>
              <a:rPr kumimoji="0" lang="zh-CN" altLang="en-US" sz="2000" dirty="0">
                <a:solidFill>
                  <a:schemeClr val="tx1"/>
                </a:solidFill>
                <a:latin typeface="+mn-ea"/>
                <a:ea typeface="+mn-ea"/>
              </a:rPr>
              <a:t> </a:t>
            </a:r>
            <a:endParaRPr kumimoji="0" lang="zh-CN" altLang="en-US" sz="2000" b="0" dirty="0">
              <a:solidFill>
                <a:schemeClr val="tx1"/>
              </a:solidFill>
              <a:latin typeface="+mn-ea"/>
              <a:ea typeface="+mn-ea"/>
            </a:endParaRPr>
          </a:p>
          <a:p>
            <a:pPr lvl="3">
              <a:lnSpc>
                <a:spcPct val="110000"/>
              </a:lnSpc>
              <a:spcBef>
                <a:spcPct val="0"/>
              </a:spcBef>
              <a:buFont typeface="Times New Roman" panose="02020603050405020304" pitchFamily="18" charset="0"/>
              <a:buNone/>
            </a:pPr>
            <a:r>
              <a:rPr kumimoji="0" lang="en-US" altLang="zh-CN" sz="2000" dirty="0">
                <a:solidFill>
                  <a:schemeClr val="tx1"/>
                </a:solidFill>
                <a:latin typeface="+mn-ea"/>
                <a:ea typeface="+mn-ea"/>
              </a:rPr>
              <a:t>3.1 B</a:t>
            </a:r>
            <a:r>
              <a:rPr kumimoji="0" lang="zh-CN" altLang="en-US" sz="2000" dirty="0">
                <a:solidFill>
                  <a:schemeClr val="tx1"/>
                </a:solidFill>
                <a:latin typeface="+mn-ea"/>
                <a:ea typeface="+mn-ea"/>
              </a:rPr>
              <a:t>上一个盘子从</a:t>
            </a:r>
            <a:r>
              <a:rPr kumimoji="0" lang="en-US" altLang="zh-CN" sz="2000" dirty="0">
                <a:solidFill>
                  <a:schemeClr val="tx1"/>
                </a:solidFill>
                <a:latin typeface="+mn-ea"/>
                <a:ea typeface="+mn-ea"/>
              </a:rPr>
              <a:t>B</a:t>
            </a:r>
            <a:r>
              <a:rPr kumimoji="0" lang="en-US" altLang="zh-CN" sz="2000" dirty="0">
                <a:solidFill>
                  <a:schemeClr val="tx1"/>
                </a:solidFill>
                <a:latin typeface="+mn-ea"/>
                <a:ea typeface="+mn-ea"/>
                <a:sym typeface="Symbol" panose="05050102010706020507" pitchFamily="18" charset="2"/>
              </a:rPr>
              <a:t></a:t>
            </a:r>
            <a:r>
              <a:rPr kumimoji="0" lang="en-US" altLang="zh-CN" sz="2000" dirty="0">
                <a:solidFill>
                  <a:schemeClr val="tx1"/>
                </a:solidFill>
                <a:latin typeface="+mn-ea"/>
                <a:ea typeface="+mn-ea"/>
              </a:rPr>
              <a:t>A </a:t>
            </a:r>
            <a:endParaRPr kumimoji="0" lang="en-US" altLang="zh-CN" sz="2000" b="0" dirty="0">
              <a:solidFill>
                <a:schemeClr val="tx1"/>
              </a:solidFill>
              <a:latin typeface="+mn-ea"/>
              <a:ea typeface="+mn-ea"/>
            </a:endParaRPr>
          </a:p>
          <a:p>
            <a:pPr lvl="3">
              <a:lnSpc>
                <a:spcPct val="110000"/>
              </a:lnSpc>
              <a:spcBef>
                <a:spcPct val="0"/>
              </a:spcBef>
              <a:buFont typeface="Times New Roman" panose="02020603050405020304" pitchFamily="18" charset="0"/>
              <a:buNone/>
            </a:pPr>
            <a:r>
              <a:rPr kumimoji="0" lang="en-US" altLang="zh-CN" sz="2000" dirty="0">
                <a:solidFill>
                  <a:schemeClr val="tx1"/>
                </a:solidFill>
                <a:latin typeface="+mn-ea"/>
                <a:ea typeface="+mn-ea"/>
              </a:rPr>
              <a:t>3.2 B</a:t>
            </a:r>
            <a:r>
              <a:rPr kumimoji="0" lang="zh-CN" altLang="en-US" sz="2000" dirty="0">
                <a:solidFill>
                  <a:schemeClr val="tx1"/>
                </a:solidFill>
                <a:latin typeface="+mn-ea"/>
                <a:ea typeface="+mn-ea"/>
              </a:rPr>
              <a:t>上一个盘子从</a:t>
            </a:r>
            <a:r>
              <a:rPr kumimoji="0" lang="en-US" altLang="zh-CN" sz="2000" dirty="0">
                <a:solidFill>
                  <a:schemeClr val="tx1"/>
                </a:solidFill>
                <a:latin typeface="+mn-ea"/>
                <a:ea typeface="+mn-ea"/>
              </a:rPr>
              <a:t>B</a:t>
            </a:r>
            <a:r>
              <a:rPr kumimoji="0" lang="en-US" altLang="zh-CN" sz="2000" dirty="0">
                <a:solidFill>
                  <a:schemeClr val="tx1"/>
                </a:solidFill>
                <a:latin typeface="+mn-ea"/>
                <a:ea typeface="+mn-ea"/>
                <a:sym typeface="Symbol" panose="05050102010706020507" pitchFamily="18" charset="2"/>
              </a:rPr>
              <a:t></a:t>
            </a:r>
            <a:r>
              <a:rPr kumimoji="0" lang="en-US" altLang="zh-CN" sz="2000" dirty="0">
                <a:solidFill>
                  <a:schemeClr val="tx1"/>
                </a:solidFill>
                <a:latin typeface="+mn-ea"/>
                <a:ea typeface="+mn-ea"/>
              </a:rPr>
              <a:t>C</a:t>
            </a:r>
          </a:p>
          <a:p>
            <a:pPr lvl="3">
              <a:lnSpc>
                <a:spcPct val="110000"/>
              </a:lnSpc>
              <a:spcBef>
                <a:spcPct val="0"/>
              </a:spcBef>
              <a:buFont typeface="Times New Roman" panose="02020603050405020304" pitchFamily="18" charset="0"/>
              <a:buNone/>
            </a:pPr>
            <a:r>
              <a:rPr kumimoji="0" lang="en-US" altLang="zh-CN" sz="2000" dirty="0">
                <a:solidFill>
                  <a:schemeClr val="tx1"/>
                </a:solidFill>
                <a:latin typeface="+mn-ea"/>
                <a:ea typeface="+mn-ea"/>
              </a:rPr>
              <a:t>3.3 A</a:t>
            </a:r>
            <a:r>
              <a:rPr kumimoji="0" lang="zh-CN" altLang="en-US" sz="2000" dirty="0">
                <a:solidFill>
                  <a:schemeClr val="tx1"/>
                </a:solidFill>
                <a:latin typeface="+mn-ea"/>
                <a:ea typeface="+mn-ea"/>
              </a:rPr>
              <a:t>上一个盘子从</a:t>
            </a:r>
            <a:r>
              <a:rPr kumimoji="0" lang="en-US" altLang="zh-CN" sz="2000" dirty="0">
                <a:solidFill>
                  <a:schemeClr val="tx1"/>
                </a:solidFill>
                <a:latin typeface="+mn-ea"/>
                <a:ea typeface="+mn-ea"/>
              </a:rPr>
              <a:t>A</a:t>
            </a:r>
            <a:r>
              <a:rPr kumimoji="0" lang="en-US" altLang="zh-CN" sz="2000" dirty="0">
                <a:solidFill>
                  <a:schemeClr val="tx1"/>
                </a:solidFill>
                <a:latin typeface="+mn-ea"/>
                <a:ea typeface="+mn-ea"/>
                <a:sym typeface="Symbol" panose="05050102010706020507" pitchFamily="18" charset="2"/>
              </a:rPr>
              <a:t></a:t>
            </a:r>
            <a:r>
              <a:rPr kumimoji="0" lang="en-US" altLang="zh-CN" sz="2000" dirty="0">
                <a:solidFill>
                  <a:schemeClr val="tx1"/>
                </a:solidFill>
                <a:latin typeface="+mn-ea"/>
                <a:ea typeface="+mn-ea"/>
              </a:rPr>
              <a:t>C</a:t>
            </a:r>
            <a:endParaRPr lang="en-US" altLang="zh-CN" sz="2000" dirty="0">
              <a:solidFill>
                <a:schemeClr val="tx1"/>
              </a:solidFill>
              <a:latin typeface="+mn-ea"/>
              <a:ea typeface="+mn-ea"/>
            </a:endParaRPr>
          </a:p>
        </p:txBody>
      </p:sp>
      <p:sp>
        <p:nvSpPr>
          <p:cNvPr id="622611" name="Text Box 19"/>
          <p:cNvSpPr txBox="1">
            <a:spLocks noChangeArrowheads="1"/>
          </p:cNvSpPr>
          <p:nvPr/>
        </p:nvSpPr>
        <p:spPr bwMode="auto">
          <a:xfrm>
            <a:off x="4859015" y="4864075"/>
            <a:ext cx="3756025" cy="830997"/>
          </a:xfrm>
          <a:prstGeom prst="rect">
            <a:avLst/>
          </a:prstGeom>
          <a:solidFill>
            <a:srgbClr val="FFCC99"/>
          </a:solidFill>
          <a:ln w="25400">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400" b="0">
                <a:solidFill>
                  <a:srgbClr val="FF3300"/>
                </a:solidFill>
                <a:effectLst>
                  <a:outerShdw blurRad="38100" dist="38100" dir="2700000" algn="tl">
                    <a:srgbClr val="000000"/>
                  </a:outerShdw>
                </a:effectLst>
                <a:latin typeface="+mn-ea"/>
              </a:rPr>
              <a:t>共移动</a:t>
            </a:r>
            <a:r>
              <a:rPr lang="en-US" altLang="zh-CN" sz="2400" b="0">
                <a:solidFill>
                  <a:srgbClr val="FF3300"/>
                </a:solidFill>
                <a:effectLst>
                  <a:outerShdw blurRad="38100" dist="38100" dir="2700000" algn="tl">
                    <a:srgbClr val="000000"/>
                  </a:outerShdw>
                </a:effectLst>
                <a:latin typeface="+mn-ea"/>
              </a:rPr>
              <a:t>7</a:t>
            </a:r>
            <a:r>
              <a:rPr lang="zh-CN" altLang="en-US" sz="2400" b="0">
                <a:solidFill>
                  <a:srgbClr val="FF3300"/>
                </a:solidFill>
                <a:effectLst>
                  <a:outerShdw blurRad="38100" dist="38100" dir="2700000" algn="tl">
                    <a:srgbClr val="000000"/>
                  </a:outerShdw>
                </a:effectLst>
                <a:latin typeface="+mn-ea"/>
              </a:rPr>
              <a:t>步：</a:t>
            </a:r>
            <a:r>
              <a:rPr lang="en-US" altLang="zh-CN" sz="2400" b="0">
                <a:solidFill>
                  <a:srgbClr val="FF3300"/>
                </a:solidFill>
                <a:effectLst>
                  <a:outerShdw blurRad="38100" dist="38100" dir="2700000" algn="tl">
                    <a:srgbClr val="000000"/>
                  </a:outerShdw>
                </a:effectLst>
                <a:latin typeface="+mn-ea"/>
              </a:rPr>
              <a:t>2</a:t>
            </a:r>
            <a:r>
              <a:rPr lang="en-US" altLang="zh-CN" sz="2400" b="0" baseline="30000">
                <a:solidFill>
                  <a:srgbClr val="FF3300"/>
                </a:solidFill>
                <a:effectLst>
                  <a:outerShdw blurRad="38100" dist="38100" dir="2700000" algn="tl">
                    <a:srgbClr val="000000"/>
                  </a:outerShdw>
                </a:effectLst>
                <a:latin typeface="+mn-ea"/>
              </a:rPr>
              <a:t>3</a:t>
            </a:r>
            <a:r>
              <a:rPr lang="en-US" altLang="zh-CN" sz="2400" b="0">
                <a:solidFill>
                  <a:srgbClr val="FF3300"/>
                </a:solidFill>
                <a:effectLst>
                  <a:outerShdw blurRad="38100" dist="38100" dir="2700000" algn="tl">
                    <a:srgbClr val="000000"/>
                  </a:outerShdw>
                </a:effectLst>
                <a:latin typeface="+mn-ea"/>
              </a:rPr>
              <a:t>-1</a:t>
            </a:r>
            <a:r>
              <a:rPr lang="zh-CN" altLang="en-US" sz="2400" b="0">
                <a:solidFill>
                  <a:srgbClr val="FF3300"/>
                </a:solidFill>
                <a:effectLst>
                  <a:outerShdw blurRad="38100" dist="38100" dir="2700000" algn="tl">
                    <a:srgbClr val="000000"/>
                  </a:outerShdw>
                </a:effectLst>
                <a:latin typeface="+mn-ea"/>
              </a:rPr>
              <a:t>次</a:t>
            </a:r>
          </a:p>
          <a:p>
            <a:pPr>
              <a:defRPr/>
            </a:pPr>
            <a:r>
              <a:rPr lang="zh-CN" altLang="en-US" sz="2400" b="0">
                <a:solidFill>
                  <a:srgbClr val="FF3300"/>
                </a:solidFill>
                <a:effectLst>
                  <a:outerShdw blurRad="38100" dist="38100" dir="2700000" algn="tl">
                    <a:srgbClr val="000000"/>
                  </a:outerShdw>
                </a:effectLst>
                <a:latin typeface="+mn-ea"/>
              </a:rPr>
              <a:t>所以，</a:t>
            </a:r>
            <a:r>
              <a:rPr lang="en-US" altLang="zh-CN" sz="2400" b="0">
                <a:solidFill>
                  <a:srgbClr val="FF3300"/>
                </a:solidFill>
                <a:effectLst>
                  <a:outerShdw blurRad="38100" dist="38100" dir="2700000" algn="tl">
                    <a:srgbClr val="000000"/>
                  </a:outerShdw>
                </a:effectLst>
                <a:latin typeface="+mn-ea"/>
              </a:rPr>
              <a:t>n</a:t>
            </a:r>
            <a:r>
              <a:rPr lang="zh-CN" altLang="en-US" sz="2400" b="0">
                <a:solidFill>
                  <a:srgbClr val="FF3300"/>
                </a:solidFill>
                <a:effectLst>
                  <a:outerShdw blurRad="38100" dist="38100" dir="2700000" algn="tl">
                    <a:srgbClr val="000000"/>
                  </a:outerShdw>
                </a:effectLst>
                <a:latin typeface="+mn-ea"/>
              </a:rPr>
              <a:t>个盘要移动</a:t>
            </a:r>
            <a:r>
              <a:rPr lang="en-US" altLang="zh-CN" sz="2400" b="0">
                <a:solidFill>
                  <a:srgbClr val="FF3300"/>
                </a:solidFill>
                <a:effectLst>
                  <a:outerShdw blurRad="38100" dist="38100" dir="2700000" algn="tl">
                    <a:srgbClr val="000000"/>
                  </a:outerShdw>
                </a:effectLst>
                <a:latin typeface="+mn-ea"/>
              </a:rPr>
              <a:t>2</a:t>
            </a:r>
            <a:r>
              <a:rPr lang="en-US" altLang="zh-CN" sz="2400" b="0" baseline="30000">
                <a:solidFill>
                  <a:srgbClr val="FF3300"/>
                </a:solidFill>
                <a:effectLst>
                  <a:outerShdw blurRad="38100" dist="38100" dir="2700000" algn="tl">
                    <a:srgbClr val="000000"/>
                  </a:outerShdw>
                </a:effectLst>
                <a:latin typeface="+mn-ea"/>
              </a:rPr>
              <a:t>n</a:t>
            </a:r>
            <a:r>
              <a:rPr lang="en-US" altLang="zh-CN" sz="2400" b="0">
                <a:solidFill>
                  <a:srgbClr val="FF3300"/>
                </a:solidFill>
                <a:effectLst>
                  <a:outerShdw blurRad="38100" dist="38100" dir="2700000" algn="tl">
                    <a:srgbClr val="000000"/>
                  </a:outerShdw>
                </a:effectLst>
                <a:latin typeface="+mn-ea"/>
              </a:rPr>
              <a:t>-1</a:t>
            </a:r>
            <a:r>
              <a:rPr lang="zh-CN" altLang="en-US" sz="2400" b="0">
                <a:solidFill>
                  <a:srgbClr val="FF3300"/>
                </a:solidFill>
                <a:effectLst>
                  <a:outerShdw blurRad="38100" dist="38100" dir="2700000" algn="tl">
                    <a:srgbClr val="000000"/>
                  </a:outerShdw>
                </a:effectLst>
                <a:latin typeface="+mn-ea"/>
              </a:rPr>
              <a:t>次</a:t>
            </a:r>
          </a:p>
        </p:txBody>
      </p:sp>
      <p:sp>
        <p:nvSpPr>
          <p:cNvPr id="20"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mn-ea"/>
              </a:rPr>
              <a:t>C</a:t>
            </a:r>
            <a:r>
              <a:rPr kumimoji="1" lang="zh-CN" altLang="en-US" sz="2000" b="1" dirty="0">
                <a:solidFill>
                  <a:srgbClr val="3333CC"/>
                </a:solidFill>
                <a:latin typeface="+mn-ea"/>
              </a:rPr>
              <a:t>语言程序设计                                                            </a:t>
            </a:r>
            <a:r>
              <a:rPr kumimoji="1" lang="zh-CN" altLang="en-US" b="1" dirty="0">
                <a:solidFill>
                  <a:srgbClr val="3333CC"/>
                </a:solidFill>
                <a:latin typeface="+mn-ea"/>
              </a:rPr>
              <a:t>第</a:t>
            </a:r>
            <a:r>
              <a:rPr kumimoji="1" lang="en-US" altLang="zh-CN" b="1" dirty="0">
                <a:solidFill>
                  <a:srgbClr val="3333CC"/>
                </a:solidFill>
                <a:latin typeface="+mn-ea"/>
              </a:rPr>
              <a:t>7</a:t>
            </a:r>
            <a:r>
              <a:rPr kumimoji="1" lang="zh-CN" altLang="en-US" b="1" dirty="0">
                <a:solidFill>
                  <a:srgbClr val="3333CC"/>
                </a:solidFill>
                <a:latin typeface="+mn-ea"/>
              </a:rPr>
              <a:t>章  用函数实现模块化程序设计</a:t>
            </a:r>
          </a:p>
        </p:txBody>
      </p:sp>
    </p:spTree>
    <p:extLst>
      <p:ext uri="{BB962C8B-B14F-4D97-AF65-F5344CB8AC3E}">
        <p14:creationId xmlns:p14="http://schemas.microsoft.com/office/powerpoint/2010/main" val="4267001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622600"/>
                                        </p:tgtEl>
                                        <p:attrNameLst>
                                          <p:attrName>style.visibility</p:attrName>
                                        </p:attrNameLst>
                                      </p:cBhvr>
                                      <p:to>
                                        <p:strVal val="visible"/>
                                      </p:to>
                                    </p:set>
                                    <p:animEffect transition="in" filter="box(out)">
                                      <p:cBhvr>
                                        <p:cTn id="7" dur="500"/>
                                        <p:tgtEl>
                                          <p:spTgt spid="6226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22610"/>
                                        </p:tgtEl>
                                        <p:attrNameLst>
                                          <p:attrName>style.visibility</p:attrName>
                                        </p:attrNameLst>
                                      </p:cBhvr>
                                      <p:to>
                                        <p:strVal val="visible"/>
                                      </p:to>
                                    </p:set>
                                    <p:animEffect transition="in" filter="box(out)">
                                      <p:cBhvr>
                                        <p:cTn id="12" dur="500"/>
                                        <p:tgtEl>
                                          <p:spTgt spid="6226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22611"/>
                                        </p:tgtEl>
                                        <p:attrNameLst>
                                          <p:attrName>style.visibility</p:attrName>
                                        </p:attrNameLst>
                                      </p:cBhvr>
                                      <p:to>
                                        <p:strVal val="visible"/>
                                      </p:to>
                                    </p:set>
                                    <p:animEffect transition="in" filter="box(in)">
                                      <p:cBhvr>
                                        <p:cTn id="17" dur="500"/>
                                        <p:tgtEl>
                                          <p:spTgt spid="622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610" grpId="0" autoUpdateAnimBg="0"/>
      <p:bldP spid="622611"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2" name="Rectangle 4"/>
          <p:cNvSpPr>
            <a:spLocks noChangeArrowheads="1"/>
          </p:cNvSpPr>
          <p:nvPr/>
        </p:nvSpPr>
        <p:spPr bwMode="auto">
          <a:xfrm>
            <a:off x="-180528" y="764704"/>
            <a:ext cx="8488362" cy="566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1257300" lvl="2" indent="-342900" eaLnBrk="1" hangingPunct="1">
              <a:spcBef>
                <a:spcPct val="20000"/>
              </a:spcBef>
              <a:buClr>
                <a:srgbClr val="FF3300"/>
              </a:buClr>
              <a:buFont typeface="Wingdings" panose="05000000000000000000" pitchFamily="2" charset="2"/>
              <a:buChar char="p"/>
            </a:pPr>
            <a:r>
              <a:rPr lang="zh-CN" altLang="en-US" sz="2400" dirty="0">
                <a:solidFill>
                  <a:schemeClr val="tx1"/>
                </a:solidFill>
                <a:latin typeface="+mn-ea"/>
                <a:ea typeface="+mn-ea"/>
              </a:rPr>
              <a:t>结论：</a:t>
            </a:r>
            <a:r>
              <a:rPr lang="zh-CN" altLang="en-US" sz="2400" dirty="0">
                <a:solidFill>
                  <a:srgbClr val="FF3300"/>
                </a:solidFill>
                <a:latin typeface="+mn-ea"/>
                <a:ea typeface="+mn-ea"/>
              </a:rPr>
              <a:t>上面三个步骤包含两类操作</a:t>
            </a:r>
          </a:p>
          <a:p>
            <a:pPr marL="1714500" lvl="3" indent="-342900" eaLnBrk="1" hangingPunct="1">
              <a:lnSpc>
                <a:spcPct val="110000"/>
              </a:lnSpc>
              <a:spcBef>
                <a:spcPct val="20000"/>
              </a:spcBef>
              <a:buClr>
                <a:srgbClr val="FF0000"/>
              </a:buClr>
              <a:buFont typeface="Wingdings" panose="05000000000000000000" pitchFamily="2" charset="2"/>
              <a:buChar char="ü"/>
            </a:pPr>
            <a:r>
              <a:rPr lang="zh-CN" altLang="en-US" sz="2000" dirty="0">
                <a:solidFill>
                  <a:schemeClr val="tx1"/>
                </a:solidFill>
                <a:latin typeface="+mn-ea"/>
                <a:ea typeface="+mn-ea"/>
              </a:rPr>
              <a:t>步骤</a:t>
            </a:r>
            <a:r>
              <a:rPr lang="en-US" altLang="zh-CN" sz="2000" dirty="0">
                <a:solidFill>
                  <a:schemeClr val="tx1"/>
                </a:solidFill>
                <a:latin typeface="+mn-ea"/>
                <a:ea typeface="+mn-ea"/>
              </a:rPr>
              <a:t>1</a:t>
            </a:r>
            <a:r>
              <a:rPr lang="zh-CN" altLang="en-US" sz="2000" dirty="0">
                <a:solidFill>
                  <a:schemeClr val="tx1"/>
                </a:solidFill>
                <a:latin typeface="+mn-ea"/>
                <a:ea typeface="+mn-ea"/>
              </a:rPr>
              <a:t>和</a:t>
            </a:r>
            <a:r>
              <a:rPr lang="en-US" altLang="zh-CN" sz="2000" dirty="0">
                <a:solidFill>
                  <a:schemeClr val="tx1"/>
                </a:solidFill>
                <a:latin typeface="+mn-ea"/>
                <a:ea typeface="+mn-ea"/>
              </a:rPr>
              <a:t>3</a:t>
            </a:r>
            <a:r>
              <a:rPr lang="zh-CN" altLang="en-US" sz="2000" dirty="0">
                <a:solidFill>
                  <a:schemeClr val="tx1"/>
                </a:solidFill>
                <a:latin typeface="+mn-ea"/>
                <a:ea typeface="+mn-ea"/>
              </a:rPr>
              <a:t>都是将</a:t>
            </a:r>
            <a:r>
              <a:rPr lang="en-US" altLang="zh-CN" sz="2000" dirty="0">
                <a:solidFill>
                  <a:schemeClr val="tx1"/>
                </a:solidFill>
                <a:latin typeface="+mn-ea"/>
                <a:ea typeface="+mn-ea"/>
              </a:rPr>
              <a:t>n-1</a:t>
            </a:r>
            <a:r>
              <a:rPr lang="zh-CN" altLang="en-US" sz="2000" dirty="0">
                <a:solidFill>
                  <a:schemeClr val="tx1"/>
                </a:solidFill>
                <a:latin typeface="+mn-ea"/>
                <a:ea typeface="+mn-ea"/>
              </a:rPr>
              <a:t>个盘子从一个针移到另一个针上</a:t>
            </a:r>
            <a:r>
              <a:rPr lang="en-US" altLang="zh-CN" sz="2000" dirty="0">
                <a:solidFill>
                  <a:schemeClr val="tx1"/>
                </a:solidFill>
                <a:latin typeface="+mn-ea"/>
                <a:ea typeface="+mn-ea"/>
              </a:rPr>
              <a:t>(n&gt;1</a:t>
            </a:r>
            <a:r>
              <a:rPr lang="zh-CN" altLang="en-US" sz="2000" dirty="0">
                <a:solidFill>
                  <a:schemeClr val="tx1"/>
                </a:solidFill>
                <a:latin typeface="+mn-ea"/>
                <a:ea typeface="+mn-ea"/>
              </a:rPr>
              <a:t>时</a:t>
            </a:r>
            <a:r>
              <a:rPr lang="en-US" altLang="zh-CN" sz="2000" dirty="0">
                <a:solidFill>
                  <a:schemeClr val="tx1"/>
                </a:solidFill>
                <a:latin typeface="+mn-ea"/>
                <a:ea typeface="+mn-ea"/>
              </a:rPr>
              <a:t>)</a:t>
            </a:r>
            <a:r>
              <a:rPr lang="zh-CN" altLang="en-US" sz="2000" dirty="0">
                <a:solidFill>
                  <a:schemeClr val="tx1"/>
                </a:solidFill>
                <a:latin typeface="+mn-ea"/>
                <a:ea typeface="+mn-ea"/>
              </a:rPr>
              <a:t>，这是一个递归的过程；</a:t>
            </a:r>
            <a:r>
              <a:rPr kumimoji="0" lang="zh-CN" altLang="en-US" sz="2000" dirty="0">
                <a:solidFill>
                  <a:schemeClr val="tx1"/>
                </a:solidFill>
                <a:latin typeface="+mn-ea"/>
                <a:ea typeface="+mn-ea"/>
              </a:rPr>
              <a:t>方法一样，只是针的名称不同而已，为使问题一般化，将步骤</a:t>
            </a:r>
            <a:r>
              <a:rPr kumimoji="0" lang="en-US" altLang="zh-CN" sz="2000" dirty="0">
                <a:solidFill>
                  <a:schemeClr val="tx1"/>
                </a:solidFill>
                <a:latin typeface="+mn-ea"/>
                <a:ea typeface="+mn-ea"/>
              </a:rPr>
              <a:t>1</a:t>
            </a:r>
            <a:r>
              <a:rPr kumimoji="0" lang="zh-CN" altLang="en-US" sz="2000" dirty="0">
                <a:solidFill>
                  <a:schemeClr val="tx1"/>
                </a:solidFill>
                <a:latin typeface="+mn-ea"/>
                <a:ea typeface="+mn-ea"/>
              </a:rPr>
              <a:t>和</a:t>
            </a:r>
            <a:r>
              <a:rPr kumimoji="0" lang="en-US" altLang="zh-CN" sz="2000" dirty="0">
                <a:solidFill>
                  <a:schemeClr val="tx1"/>
                </a:solidFill>
                <a:latin typeface="+mn-ea"/>
                <a:ea typeface="+mn-ea"/>
              </a:rPr>
              <a:t>3</a:t>
            </a:r>
            <a:r>
              <a:rPr kumimoji="0" lang="zh-CN" altLang="en-US" sz="2000" dirty="0">
                <a:solidFill>
                  <a:schemeClr val="tx1"/>
                </a:solidFill>
                <a:latin typeface="+mn-ea"/>
                <a:ea typeface="+mn-ea"/>
              </a:rPr>
              <a:t>表示为：将</a:t>
            </a:r>
            <a:r>
              <a:rPr kumimoji="0" lang="en-US" altLang="zh-CN" sz="2000" dirty="0">
                <a:solidFill>
                  <a:schemeClr val="tx1"/>
                </a:solidFill>
                <a:latin typeface="+mn-ea"/>
                <a:ea typeface="+mn-ea"/>
              </a:rPr>
              <a:t>one </a:t>
            </a:r>
            <a:r>
              <a:rPr kumimoji="0" lang="zh-CN" altLang="en-US" sz="2000" dirty="0">
                <a:solidFill>
                  <a:schemeClr val="tx1"/>
                </a:solidFill>
                <a:latin typeface="+mn-ea"/>
                <a:ea typeface="+mn-ea"/>
              </a:rPr>
              <a:t>针上的</a:t>
            </a:r>
            <a:r>
              <a:rPr kumimoji="0" lang="en-US" altLang="zh-CN" sz="2000" dirty="0">
                <a:solidFill>
                  <a:schemeClr val="tx1"/>
                </a:solidFill>
                <a:latin typeface="+mn-ea"/>
                <a:ea typeface="+mn-ea"/>
              </a:rPr>
              <a:t>n-1</a:t>
            </a:r>
            <a:r>
              <a:rPr kumimoji="0" lang="zh-CN" altLang="en-US" sz="2000" dirty="0">
                <a:solidFill>
                  <a:schemeClr val="tx1"/>
                </a:solidFill>
                <a:latin typeface="+mn-ea"/>
                <a:ea typeface="+mn-ea"/>
              </a:rPr>
              <a:t>个盘子移到</a:t>
            </a:r>
            <a:r>
              <a:rPr kumimoji="0" lang="en-US" altLang="zh-CN" sz="2000" dirty="0">
                <a:solidFill>
                  <a:schemeClr val="tx1"/>
                </a:solidFill>
                <a:latin typeface="+mn-ea"/>
                <a:ea typeface="+mn-ea"/>
              </a:rPr>
              <a:t>two</a:t>
            </a:r>
            <a:r>
              <a:rPr kumimoji="0" lang="zh-CN" altLang="en-US" sz="2000" dirty="0">
                <a:solidFill>
                  <a:schemeClr val="tx1"/>
                </a:solidFill>
                <a:latin typeface="+mn-ea"/>
                <a:ea typeface="+mn-ea"/>
              </a:rPr>
              <a:t>针，借助 </a:t>
            </a:r>
            <a:r>
              <a:rPr kumimoji="0" lang="en-US" altLang="zh-CN" sz="2000" dirty="0">
                <a:solidFill>
                  <a:schemeClr val="tx1"/>
                </a:solidFill>
                <a:latin typeface="+mn-ea"/>
                <a:ea typeface="+mn-ea"/>
              </a:rPr>
              <a:t>three</a:t>
            </a:r>
            <a:r>
              <a:rPr kumimoji="0" lang="zh-CN" altLang="en-US" sz="2000" dirty="0">
                <a:solidFill>
                  <a:schemeClr val="tx1"/>
                </a:solidFill>
                <a:latin typeface="+mn-ea"/>
                <a:ea typeface="+mn-ea"/>
              </a:rPr>
              <a:t>针，只是对应关系不同。</a:t>
            </a:r>
          </a:p>
          <a:p>
            <a:pPr lvl="4">
              <a:lnSpc>
                <a:spcPct val="110000"/>
              </a:lnSpc>
              <a:spcBef>
                <a:spcPct val="0"/>
              </a:spcBef>
              <a:buFont typeface="Times New Roman" panose="02020603050405020304" pitchFamily="18" charset="0"/>
              <a:buNone/>
            </a:pPr>
            <a:r>
              <a:rPr kumimoji="0" lang="zh-CN" altLang="en-US" sz="2000" dirty="0">
                <a:solidFill>
                  <a:schemeClr val="tx1"/>
                </a:solidFill>
                <a:latin typeface="+mn-ea"/>
                <a:ea typeface="+mn-ea"/>
              </a:rPr>
              <a:t>第一步对应关系：</a:t>
            </a:r>
            <a:r>
              <a:rPr kumimoji="0" lang="en-US" altLang="zh-CN" sz="2000" dirty="0">
                <a:solidFill>
                  <a:schemeClr val="tx1"/>
                </a:solidFill>
                <a:latin typeface="+mn-ea"/>
                <a:ea typeface="+mn-ea"/>
              </a:rPr>
              <a:t>one </a:t>
            </a:r>
            <a:r>
              <a:rPr kumimoji="0" lang="en-US" altLang="zh-CN" sz="2000" dirty="0">
                <a:solidFill>
                  <a:schemeClr val="tx1"/>
                </a:solidFill>
                <a:latin typeface="+mn-ea"/>
                <a:ea typeface="+mn-ea"/>
                <a:sym typeface="Symbol" panose="05050102010706020507" pitchFamily="18" charset="2"/>
              </a:rPr>
              <a:t></a:t>
            </a:r>
            <a:r>
              <a:rPr kumimoji="0" lang="en-US" altLang="zh-CN" sz="2000" dirty="0">
                <a:solidFill>
                  <a:schemeClr val="tx1"/>
                </a:solidFill>
                <a:latin typeface="+mn-ea"/>
                <a:ea typeface="+mn-ea"/>
              </a:rPr>
              <a:t> A       two </a:t>
            </a:r>
            <a:r>
              <a:rPr kumimoji="0" lang="en-US" altLang="zh-CN" sz="2000" dirty="0">
                <a:solidFill>
                  <a:schemeClr val="tx1"/>
                </a:solidFill>
                <a:latin typeface="+mn-ea"/>
                <a:ea typeface="+mn-ea"/>
                <a:sym typeface="Symbol" panose="05050102010706020507" pitchFamily="18" charset="2"/>
              </a:rPr>
              <a:t></a:t>
            </a:r>
            <a:r>
              <a:rPr kumimoji="0" lang="en-US" altLang="zh-CN" sz="2000" dirty="0">
                <a:solidFill>
                  <a:schemeClr val="tx1"/>
                </a:solidFill>
                <a:latin typeface="+mn-ea"/>
                <a:ea typeface="+mn-ea"/>
              </a:rPr>
              <a:t> B     three </a:t>
            </a:r>
            <a:r>
              <a:rPr kumimoji="0" lang="en-US" altLang="zh-CN" sz="2000" dirty="0">
                <a:solidFill>
                  <a:schemeClr val="tx1"/>
                </a:solidFill>
                <a:latin typeface="+mn-ea"/>
                <a:ea typeface="+mn-ea"/>
                <a:sym typeface="Symbol" panose="05050102010706020507" pitchFamily="18" charset="2"/>
              </a:rPr>
              <a:t></a:t>
            </a:r>
            <a:r>
              <a:rPr kumimoji="0" lang="en-US" altLang="zh-CN" sz="2000" dirty="0">
                <a:solidFill>
                  <a:schemeClr val="tx1"/>
                </a:solidFill>
                <a:latin typeface="+mn-ea"/>
                <a:ea typeface="+mn-ea"/>
              </a:rPr>
              <a:t> C </a:t>
            </a:r>
            <a:endParaRPr kumimoji="0" lang="en-US" altLang="zh-CN" sz="2000" b="0" dirty="0">
              <a:solidFill>
                <a:schemeClr val="tx1"/>
              </a:solidFill>
              <a:latin typeface="+mn-ea"/>
              <a:ea typeface="+mn-ea"/>
            </a:endParaRPr>
          </a:p>
          <a:p>
            <a:pPr lvl="4">
              <a:lnSpc>
                <a:spcPct val="110000"/>
              </a:lnSpc>
              <a:spcBef>
                <a:spcPct val="0"/>
              </a:spcBef>
              <a:buFont typeface="Times New Roman" panose="02020603050405020304" pitchFamily="18" charset="0"/>
              <a:buNone/>
            </a:pPr>
            <a:r>
              <a:rPr kumimoji="0" lang="zh-CN" altLang="en-US" sz="2000" dirty="0">
                <a:solidFill>
                  <a:schemeClr val="tx1"/>
                </a:solidFill>
                <a:latin typeface="+mn-ea"/>
                <a:ea typeface="+mn-ea"/>
              </a:rPr>
              <a:t>第三步对应关系：</a:t>
            </a:r>
            <a:r>
              <a:rPr kumimoji="0" lang="en-US" altLang="zh-CN" sz="2000" dirty="0">
                <a:solidFill>
                  <a:schemeClr val="tx1"/>
                </a:solidFill>
                <a:latin typeface="+mn-ea"/>
                <a:ea typeface="+mn-ea"/>
              </a:rPr>
              <a:t>one </a:t>
            </a:r>
            <a:r>
              <a:rPr kumimoji="0" lang="en-US" altLang="zh-CN" sz="2000" dirty="0">
                <a:solidFill>
                  <a:schemeClr val="tx1"/>
                </a:solidFill>
                <a:latin typeface="+mn-ea"/>
                <a:ea typeface="+mn-ea"/>
                <a:sym typeface="Symbol" panose="05050102010706020507" pitchFamily="18" charset="2"/>
              </a:rPr>
              <a:t></a:t>
            </a:r>
            <a:r>
              <a:rPr kumimoji="0" lang="en-US" altLang="zh-CN" sz="2000" dirty="0">
                <a:solidFill>
                  <a:schemeClr val="tx1"/>
                </a:solidFill>
                <a:latin typeface="+mn-ea"/>
                <a:ea typeface="+mn-ea"/>
              </a:rPr>
              <a:t> B       two </a:t>
            </a:r>
            <a:r>
              <a:rPr kumimoji="0" lang="en-US" altLang="zh-CN" sz="2000" dirty="0">
                <a:solidFill>
                  <a:schemeClr val="tx1"/>
                </a:solidFill>
                <a:latin typeface="+mn-ea"/>
                <a:ea typeface="+mn-ea"/>
                <a:sym typeface="Symbol" panose="05050102010706020507" pitchFamily="18" charset="2"/>
              </a:rPr>
              <a:t></a:t>
            </a:r>
            <a:r>
              <a:rPr kumimoji="0" lang="en-US" altLang="zh-CN" sz="2000" dirty="0">
                <a:solidFill>
                  <a:schemeClr val="tx1"/>
                </a:solidFill>
                <a:latin typeface="+mn-ea"/>
                <a:ea typeface="+mn-ea"/>
              </a:rPr>
              <a:t>  C     three </a:t>
            </a:r>
            <a:r>
              <a:rPr kumimoji="0" lang="en-US" altLang="zh-CN" sz="2000" dirty="0">
                <a:solidFill>
                  <a:schemeClr val="tx1"/>
                </a:solidFill>
                <a:latin typeface="+mn-ea"/>
                <a:ea typeface="+mn-ea"/>
                <a:sym typeface="Symbol" panose="05050102010706020507" pitchFamily="18" charset="2"/>
              </a:rPr>
              <a:t></a:t>
            </a:r>
            <a:r>
              <a:rPr kumimoji="0" lang="en-US" altLang="zh-CN" sz="2000" dirty="0">
                <a:solidFill>
                  <a:schemeClr val="tx1"/>
                </a:solidFill>
                <a:latin typeface="+mn-ea"/>
                <a:ea typeface="+mn-ea"/>
              </a:rPr>
              <a:t> A </a:t>
            </a:r>
            <a:endParaRPr lang="en-US" altLang="zh-CN" sz="2000" dirty="0">
              <a:solidFill>
                <a:schemeClr val="tx1"/>
              </a:solidFill>
              <a:latin typeface="+mn-ea"/>
              <a:ea typeface="+mn-ea"/>
            </a:endParaRPr>
          </a:p>
          <a:p>
            <a:pPr marL="1714500" lvl="3" indent="-342900" eaLnBrk="1" hangingPunct="1">
              <a:lnSpc>
                <a:spcPct val="110000"/>
              </a:lnSpc>
              <a:spcBef>
                <a:spcPct val="20000"/>
              </a:spcBef>
              <a:buClr>
                <a:srgbClr val="FF0000"/>
              </a:buClr>
              <a:buFont typeface="Wingdings" panose="05000000000000000000" pitchFamily="2" charset="2"/>
              <a:buChar char="ü"/>
            </a:pPr>
            <a:r>
              <a:rPr lang="zh-CN" altLang="en-US" sz="2000" dirty="0">
                <a:solidFill>
                  <a:schemeClr val="tx1"/>
                </a:solidFill>
                <a:latin typeface="+mn-ea"/>
                <a:ea typeface="+mn-ea"/>
              </a:rPr>
              <a:t>将</a:t>
            </a:r>
            <a:r>
              <a:rPr lang="en-US" altLang="zh-CN" sz="2000" dirty="0">
                <a:solidFill>
                  <a:schemeClr val="tx1"/>
                </a:solidFill>
                <a:latin typeface="+mn-ea"/>
                <a:ea typeface="+mn-ea"/>
              </a:rPr>
              <a:t>1</a:t>
            </a:r>
            <a:r>
              <a:rPr lang="zh-CN" altLang="en-US" sz="2000" dirty="0">
                <a:solidFill>
                  <a:schemeClr val="tx1"/>
                </a:solidFill>
                <a:latin typeface="+mn-ea"/>
                <a:ea typeface="+mn-ea"/>
              </a:rPr>
              <a:t>个盘子从一个针上移到另一针上。</a:t>
            </a:r>
          </a:p>
          <a:p>
            <a:pPr marL="1257300" lvl="2" indent="-342900" eaLnBrk="1" hangingPunct="1">
              <a:lnSpc>
                <a:spcPct val="110000"/>
              </a:lnSpc>
              <a:spcBef>
                <a:spcPct val="20000"/>
              </a:spcBef>
              <a:buClr>
                <a:srgbClr val="FF3300"/>
              </a:buClr>
              <a:buFont typeface="Wingdings" panose="05000000000000000000" pitchFamily="2" charset="2"/>
              <a:buChar char="p"/>
            </a:pPr>
            <a:r>
              <a:rPr lang="zh-CN" altLang="en-US" sz="2400" dirty="0">
                <a:solidFill>
                  <a:schemeClr val="tx1"/>
                </a:solidFill>
                <a:latin typeface="+mn-ea"/>
                <a:ea typeface="+mn-ea"/>
              </a:rPr>
              <a:t>可以用两个函数分别实现上面两类操作，用</a:t>
            </a:r>
            <a:r>
              <a:rPr lang="en-US" altLang="zh-CN" sz="2400" dirty="0" err="1">
                <a:solidFill>
                  <a:schemeClr val="tx1"/>
                </a:solidFill>
                <a:latin typeface="+mn-ea"/>
                <a:ea typeface="+mn-ea"/>
              </a:rPr>
              <a:t>hanoi</a:t>
            </a:r>
            <a:r>
              <a:rPr lang="zh-CN" altLang="zh-CN" sz="2400" dirty="0">
                <a:solidFill>
                  <a:schemeClr val="tx1"/>
                </a:solidFill>
                <a:latin typeface="+mn-ea"/>
                <a:ea typeface="+mn-ea"/>
              </a:rPr>
              <a:t>函数实现第一类操作，用</a:t>
            </a:r>
            <a:r>
              <a:rPr lang="en-US" altLang="zh-CN" sz="2400" dirty="0">
                <a:solidFill>
                  <a:schemeClr val="tx1"/>
                </a:solidFill>
                <a:latin typeface="+mn-ea"/>
                <a:ea typeface="+mn-ea"/>
              </a:rPr>
              <a:t>move</a:t>
            </a:r>
            <a:r>
              <a:rPr lang="zh-CN" altLang="en-US" sz="2400" dirty="0">
                <a:solidFill>
                  <a:schemeClr val="tx1"/>
                </a:solidFill>
                <a:latin typeface="+mn-ea"/>
                <a:ea typeface="+mn-ea"/>
              </a:rPr>
              <a:t>函数实现第</a:t>
            </a:r>
            <a:r>
              <a:rPr lang="en-US" altLang="zh-CN" sz="2400" dirty="0">
                <a:solidFill>
                  <a:schemeClr val="tx1"/>
                </a:solidFill>
                <a:latin typeface="+mn-ea"/>
                <a:ea typeface="+mn-ea"/>
              </a:rPr>
              <a:t>2</a:t>
            </a:r>
            <a:r>
              <a:rPr lang="zh-CN" altLang="en-US" sz="2400" dirty="0">
                <a:solidFill>
                  <a:schemeClr val="tx1"/>
                </a:solidFill>
                <a:latin typeface="+mn-ea"/>
                <a:ea typeface="+mn-ea"/>
              </a:rPr>
              <a:t>类操作。</a:t>
            </a:r>
          </a:p>
          <a:p>
            <a:pPr marL="1714500" lvl="3" indent="-342900" eaLnBrk="1" hangingPunct="1">
              <a:lnSpc>
                <a:spcPct val="110000"/>
              </a:lnSpc>
              <a:spcBef>
                <a:spcPct val="20000"/>
              </a:spcBef>
              <a:buClr>
                <a:srgbClr val="FF0000"/>
              </a:buClr>
              <a:buFont typeface="Wingdings" panose="05000000000000000000" pitchFamily="2" charset="2"/>
              <a:buChar char="ü"/>
            </a:pPr>
            <a:r>
              <a:rPr lang="en-US" altLang="zh-CN" sz="2000" dirty="0" err="1">
                <a:solidFill>
                  <a:schemeClr val="tx1"/>
                </a:solidFill>
                <a:latin typeface="+mn-ea"/>
                <a:ea typeface="+mn-ea"/>
              </a:rPr>
              <a:t>hanoi</a:t>
            </a:r>
            <a:r>
              <a:rPr lang="en-US" altLang="zh-CN" sz="2000" dirty="0">
                <a:solidFill>
                  <a:schemeClr val="tx1"/>
                </a:solidFill>
                <a:latin typeface="+mn-ea"/>
                <a:ea typeface="+mn-ea"/>
              </a:rPr>
              <a:t>(</a:t>
            </a:r>
            <a:r>
              <a:rPr lang="en-US" altLang="zh-CN" sz="2000" dirty="0" err="1">
                <a:solidFill>
                  <a:schemeClr val="tx1"/>
                </a:solidFill>
                <a:latin typeface="+mn-ea"/>
                <a:ea typeface="+mn-ea"/>
              </a:rPr>
              <a:t>n,one,two,three</a:t>
            </a:r>
            <a:r>
              <a:rPr lang="en-US" altLang="zh-CN" sz="2000" dirty="0">
                <a:solidFill>
                  <a:schemeClr val="tx1"/>
                </a:solidFill>
                <a:latin typeface="+mn-ea"/>
                <a:ea typeface="+mn-ea"/>
              </a:rPr>
              <a:t>)   </a:t>
            </a:r>
            <a:r>
              <a:rPr lang="zh-CN" altLang="en-US" sz="2000" dirty="0">
                <a:solidFill>
                  <a:schemeClr val="tx1"/>
                </a:solidFill>
                <a:latin typeface="+mn-ea"/>
                <a:ea typeface="+mn-ea"/>
              </a:rPr>
              <a:t>将</a:t>
            </a:r>
            <a:r>
              <a:rPr lang="en-US" altLang="zh-CN" sz="2000" dirty="0">
                <a:solidFill>
                  <a:schemeClr val="tx1"/>
                </a:solidFill>
                <a:latin typeface="+mn-ea"/>
                <a:ea typeface="+mn-ea"/>
              </a:rPr>
              <a:t>n</a:t>
            </a:r>
            <a:r>
              <a:rPr lang="zh-CN" altLang="en-US" sz="2000" dirty="0">
                <a:solidFill>
                  <a:schemeClr val="tx1"/>
                </a:solidFill>
                <a:latin typeface="+mn-ea"/>
                <a:ea typeface="+mn-ea"/>
              </a:rPr>
              <a:t>个盘从 </a:t>
            </a:r>
            <a:r>
              <a:rPr lang="en-US" altLang="zh-CN" sz="2000" dirty="0">
                <a:solidFill>
                  <a:schemeClr val="tx1"/>
                </a:solidFill>
                <a:latin typeface="+mn-ea"/>
                <a:ea typeface="+mn-ea"/>
              </a:rPr>
              <a:t>one → three</a:t>
            </a:r>
            <a:r>
              <a:rPr lang="zh-CN" altLang="en-US" sz="2000" dirty="0">
                <a:solidFill>
                  <a:schemeClr val="tx1"/>
                </a:solidFill>
                <a:latin typeface="+mn-ea"/>
                <a:ea typeface="+mn-ea"/>
              </a:rPr>
              <a:t>借助</a:t>
            </a:r>
            <a:r>
              <a:rPr lang="en-US" altLang="zh-CN" sz="2000" dirty="0">
                <a:solidFill>
                  <a:schemeClr val="tx1"/>
                </a:solidFill>
                <a:latin typeface="+mn-ea"/>
                <a:ea typeface="+mn-ea"/>
              </a:rPr>
              <a:t>two</a:t>
            </a:r>
          </a:p>
          <a:p>
            <a:pPr marL="1714500" lvl="3" indent="-342900" eaLnBrk="1" hangingPunct="1">
              <a:lnSpc>
                <a:spcPct val="110000"/>
              </a:lnSpc>
              <a:spcBef>
                <a:spcPct val="20000"/>
              </a:spcBef>
              <a:buClr>
                <a:srgbClr val="FF0000"/>
              </a:buClr>
              <a:buFont typeface="Wingdings" panose="05000000000000000000" pitchFamily="2" charset="2"/>
              <a:buChar char="ü"/>
            </a:pPr>
            <a:r>
              <a:rPr lang="en-US" altLang="zh-CN" sz="2000" dirty="0">
                <a:solidFill>
                  <a:schemeClr val="tx1"/>
                </a:solidFill>
                <a:latin typeface="+mn-ea"/>
                <a:ea typeface="+mn-ea"/>
              </a:rPr>
              <a:t>move(</a:t>
            </a:r>
            <a:r>
              <a:rPr lang="en-US" altLang="zh-CN" sz="2000" dirty="0" err="1">
                <a:solidFill>
                  <a:schemeClr val="tx1"/>
                </a:solidFill>
                <a:latin typeface="+mn-ea"/>
                <a:ea typeface="+mn-ea"/>
              </a:rPr>
              <a:t>x,y</a:t>
            </a:r>
            <a:r>
              <a:rPr lang="en-US" altLang="zh-CN" sz="2000" dirty="0">
                <a:solidFill>
                  <a:schemeClr val="tx1"/>
                </a:solidFill>
                <a:latin typeface="+mn-ea"/>
                <a:ea typeface="+mn-ea"/>
              </a:rPr>
              <a:t>)   </a:t>
            </a:r>
            <a:r>
              <a:rPr lang="zh-CN" altLang="en-US" sz="2000" dirty="0">
                <a:solidFill>
                  <a:schemeClr val="tx1"/>
                </a:solidFill>
                <a:latin typeface="+mn-ea"/>
                <a:ea typeface="+mn-ea"/>
              </a:rPr>
              <a:t>将</a:t>
            </a:r>
            <a:r>
              <a:rPr lang="en-US" altLang="zh-CN" sz="2000" dirty="0">
                <a:solidFill>
                  <a:schemeClr val="tx1"/>
                </a:solidFill>
                <a:latin typeface="+mn-ea"/>
                <a:ea typeface="+mn-ea"/>
              </a:rPr>
              <a:t>1</a:t>
            </a:r>
            <a:r>
              <a:rPr lang="zh-CN" altLang="en-US" sz="2000" dirty="0">
                <a:solidFill>
                  <a:schemeClr val="tx1"/>
                </a:solidFill>
                <a:latin typeface="+mn-ea"/>
                <a:ea typeface="+mn-ea"/>
              </a:rPr>
              <a:t>个盘从</a:t>
            </a:r>
            <a:r>
              <a:rPr lang="en-US" altLang="zh-CN" sz="2000" dirty="0">
                <a:solidFill>
                  <a:schemeClr val="tx1"/>
                </a:solidFill>
                <a:latin typeface="+mn-ea"/>
                <a:ea typeface="+mn-ea"/>
              </a:rPr>
              <a:t>x → y</a:t>
            </a:r>
            <a:r>
              <a:rPr lang="zh-CN" altLang="en-US" sz="2000" dirty="0">
                <a:solidFill>
                  <a:schemeClr val="tx1"/>
                </a:solidFill>
                <a:latin typeface="+mn-ea"/>
                <a:ea typeface="+mn-ea"/>
              </a:rPr>
              <a:t>座，</a:t>
            </a:r>
            <a:r>
              <a:rPr lang="en-US" altLang="zh-CN" sz="2000" dirty="0">
                <a:solidFill>
                  <a:schemeClr val="tx1"/>
                </a:solidFill>
                <a:latin typeface="+mn-ea"/>
                <a:ea typeface="+mn-ea"/>
              </a:rPr>
              <a:t>x</a:t>
            </a:r>
            <a:r>
              <a:rPr lang="zh-CN" altLang="en-US" sz="2000" dirty="0">
                <a:solidFill>
                  <a:schemeClr val="tx1"/>
                </a:solidFill>
                <a:latin typeface="+mn-ea"/>
                <a:ea typeface="+mn-ea"/>
              </a:rPr>
              <a:t>、</a:t>
            </a:r>
            <a:r>
              <a:rPr lang="en-US" altLang="zh-CN" sz="2000" dirty="0">
                <a:solidFill>
                  <a:schemeClr val="tx1"/>
                </a:solidFill>
                <a:latin typeface="+mn-ea"/>
                <a:ea typeface="+mn-ea"/>
              </a:rPr>
              <a:t>y</a:t>
            </a:r>
            <a:r>
              <a:rPr lang="zh-CN" altLang="en-US" sz="2000" dirty="0">
                <a:solidFill>
                  <a:schemeClr val="tx1"/>
                </a:solidFill>
                <a:latin typeface="+mn-ea"/>
                <a:ea typeface="+mn-ea"/>
              </a:rPr>
              <a:t>根据情况取代</a:t>
            </a:r>
            <a:r>
              <a:rPr lang="en-US" altLang="zh-CN" sz="2000" dirty="0">
                <a:solidFill>
                  <a:schemeClr val="tx1"/>
                </a:solidFill>
                <a:latin typeface="+mn-ea"/>
                <a:ea typeface="+mn-ea"/>
              </a:rPr>
              <a:t>ABC</a:t>
            </a:r>
            <a:r>
              <a:rPr lang="zh-CN" altLang="en-US" sz="2000" dirty="0">
                <a:solidFill>
                  <a:schemeClr val="tx1"/>
                </a:solidFill>
                <a:latin typeface="+mn-ea"/>
                <a:ea typeface="+mn-ea"/>
              </a:rPr>
              <a:t>座中的</a:t>
            </a:r>
            <a:r>
              <a:rPr lang="en-US" altLang="zh-CN" sz="2000" dirty="0">
                <a:solidFill>
                  <a:schemeClr val="tx1"/>
                </a:solidFill>
                <a:latin typeface="+mn-ea"/>
                <a:ea typeface="+mn-ea"/>
              </a:rPr>
              <a:t>1</a:t>
            </a:r>
            <a:r>
              <a:rPr lang="zh-CN" altLang="en-US" sz="2000" dirty="0">
                <a:solidFill>
                  <a:schemeClr val="tx1"/>
                </a:solidFill>
                <a:latin typeface="+mn-ea"/>
                <a:ea typeface="+mn-ea"/>
              </a:rPr>
              <a:t>个。</a:t>
            </a:r>
          </a:p>
        </p:txBody>
      </p:sp>
      <p:sp>
        <p:nvSpPr>
          <p:cNvPr id="8"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6541991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9" name="Text Box 8"/>
          <p:cNvSpPr txBox="1">
            <a:spLocks noChangeArrowheads="1"/>
          </p:cNvSpPr>
          <p:nvPr/>
        </p:nvSpPr>
        <p:spPr bwMode="auto">
          <a:xfrm>
            <a:off x="250825" y="493713"/>
            <a:ext cx="7104063"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a:solidFill>
                  <a:schemeClr val="tx1"/>
                </a:solidFill>
                <a:latin typeface="+mn-ea"/>
                <a:ea typeface="+mn-ea"/>
              </a:rPr>
              <a:t>例</a:t>
            </a:r>
            <a:r>
              <a:rPr lang="en-US" altLang="zh-CN" sz="2400" dirty="0">
                <a:solidFill>
                  <a:schemeClr val="tx1"/>
                </a:solidFill>
                <a:latin typeface="+mn-ea"/>
                <a:ea typeface="+mn-ea"/>
              </a:rPr>
              <a:t>7.8</a:t>
            </a:r>
            <a:r>
              <a:rPr kumimoji="0" lang="en-US" altLang="zh-CN" sz="2400" dirty="0">
                <a:solidFill>
                  <a:schemeClr val="tx1"/>
                </a:solidFill>
                <a:latin typeface="+mn-ea"/>
                <a:ea typeface="+mn-ea"/>
              </a:rPr>
              <a:t>  </a:t>
            </a:r>
            <a:r>
              <a:rPr kumimoji="0" lang="zh-CN" altLang="en-US" sz="2400" dirty="0">
                <a:solidFill>
                  <a:schemeClr val="tx1"/>
                </a:solidFill>
                <a:latin typeface="+mn-ea"/>
                <a:ea typeface="+mn-ea"/>
              </a:rPr>
              <a:t>用递归方法解决</a:t>
            </a:r>
            <a:r>
              <a:rPr kumimoji="0" lang="en-US" altLang="zh-CN" sz="2400" dirty="0">
                <a:solidFill>
                  <a:schemeClr val="tx1"/>
                </a:solidFill>
                <a:latin typeface="+mn-ea"/>
                <a:ea typeface="+mn-ea"/>
              </a:rPr>
              <a:t>Hanoi</a:t>
            </a:r>
            <a:r>
              <a:rPr kumimoji="0" lang="zh-CN" altLang="en-US" sz="2400" dirty="0">
                <a:solidFill>
                  <a:schemeClr val="tx1"/>
                </a:solidFill>
                <a:latin typeface="+mn-ea"/>
                <a:ea typeface="+mn-ea"/>
              </a:rPr>
              <a:t>（汉诺）塔问题的程序 </a:t>
            </a:r>
          </a:p>
        </p:txBody>
      </p:sp>
      <p:sp>
        <p:nvSpPr>
          <p:cNvPr id="289800" name="Rectangle 9"/>
          <p:cNvSpPr>
            <a:spLocks noChangeArrowheads="1"/>
          </p:cNvSpPr>
          <p:nvPr/>
        </p:nvSpPr>
        <p:spPr bwMode="auto">
          <a:xfrm>
            <a:off x="287338" y="998538"/>
            <a:ext cx="6600825" cy="5716587"/>
          </a:xfrm>
          <a:prstGeom prst="rect">
            <a:avLst/>
          </a:prstGeom>
          <a:solidFill>
            <a:schemeClr val="accent2">
              <a:lumMod val="20000"/>
              <a:lumOff val="80000"/>
            </a:schemeClr>
          </a:solidFill>
          <a:ln w="38100">
            <a:solidFill>
              <a:srgbClr val="3366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nSpc>
                <a:spcPct val="90000"/>
              </a:lnSpc>
              <a:spcBef>
                <a:spcPct val="0"/>
              </a:spcBef>
            </a:pPr>
            <a:r>
              <a:rPr lang="en-US" altLang="zh-CN" sz="2400" dirty="0">
                <a:solidFill>
                  <a:schemeClr val="tx1"/>
                </a:solidFill>
              </a:rPr>
              <a:t>#include &lt;</a:t>
            </a:r>
            <a:r>
              <a:rPr lang="en-US" altLang="zh-CN" sz="2400" dirty="0" err="1">
                <a:solidFill>
                  <a:schemeClr val="tx1"/>
                </a:solidFill>
              </a:rPr>
              <a:t>stdio.h</a:t>
            </a:r>
            <a:r>
              <a:rPr lang="en-US" altLang="zh-CN" sz="2400" dirty="0">
                <a:solidFill>
                  <a:schemeClr val="tx1"/>
                </a:solidFill>
              </a:rPr>
              <a:t>&gt;</a:t>
            </a:r>
            <a:endParaRPr lang="en-US" altLang="zh-CN" sz="2400" dirty="0">
              <a:solidFill>
                <a:schemeClr val="tx1"/>
              </a:solidFill>
              <a:ea typeface="宋体" panose="02010600030101010101" pitchFamily="2" charset="-122"/>
            </a:endParaRPr>
          </a:p>
          <a:p>
            <a:pPr>
              <a:lnSpc>
                <a:spcPct val="90000"/>
              </a:lnSpc>
              <a:spcBef>
                <a:spcPct val="0"/>
              </a:spcBef>
            </a:pPr>
            <a:r>
              <a:rPr lang="en-US" altLang="zh-CN" sz="2400" dirty="0">
                <a:solidFill>
                  <a:schemeClr val="tx1"/>
                </a:solidFill>
                <a:ea typeface="宋体" panose="02010600030101010101" pitchFamily="2" charset="-122"/>
              </a:rPr>
              <a:t>void main()</a:t>
            </a:r>
          </a:p>
          <a:p>
            <a:pPr>
              <a:lnSpc>
                <a:spcPct val="90000"/>
              </a:lnSpc>
              <a:spcBef>
                <a:spcPct val="0"/>
              </a:spcBef>
            </a:pPr>
            <a:r>
              <a:rPr lang="en-US" altLang="zh-CN" sz="2400" dirty="0">
                <a:solidFill>
                  <a:schemeClr val="tx1"/>
                </a:solidFill>
                <a:ea typeface="宋体" panose="02010600030101010101" pitchFamily="2" charset="-122"/>
              </a:rPr>
              <a:t>{ void </a:t>
            </a:r>
            <a:r>
              <a:rPr lang="en-US" altLang="zh-CN" sz="2400" dirty="0" err="1">
                <a:solidFill>
                  <a:schemeClr val="tx1"/>
                </a:solidFill>
                <a:ea typeface="宋体" panose="02010600030101010101" pitchFamily="2" charset="-122"/>
              </a:rPr>
              <a:t>hanoi</a:t>
            </a:r>
            <a:r>
              <a:rPr lang="en-US" altLang="zh-CN" sz="2400" dirty="0">
                <a:solidFill>
                  <a:schemeClr val="tx1"/>
                </a:solidFill>
                <a:ea typeface="宋体" panose="02010600030101010101" pitchFamily="2" charset="-122"/>
              </a:rPr>
              <a:t>(</a:t>
            </a:r>
            <a:r>
              <a:rPr lang="en-US" altLang="zh-CN" sz="2400" dirty="0" err="1">
                <a:solidFill>
                  <a:schemeClr val="tx1"/>
                </a:solidFill>
                <a:ea typeface="宋体" panose="02010600030101010101" pitchFamily="2" charset="-122"/>
              </a:rPr>
              <a:t>int</a:t>
            </a: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n,char</a:t>
            </a: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one,char</a:t>
            </a: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two,char</a:t>
            </a:r>
            <a:r>
              <a:rPr lang="en-US" altLang="zh-CN" sz="2400" dirty="0">
                <a:solidFill>
                  <a:schemeClr val="tx1"/>
                </a:solidFill>
                <a:ea typeface="宋体" panose="02010600030101010101" pitchFamily="2" charset="-122"/>
              </a:rPr>
              <a:t> three);</a:t>
            </a:r>
          </a:p>
          <a:p>
            <a:pPr>
              <a:lnSpc>
                <a:spcPct val="90000"/>
              </a:lnSpc>
              <a:spcBef>
                <a:spcPct val="0"/>
              </a:spcBef>
            </a:pP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int</a:t>
            </a:r>
            <a:r>
              <a:rPr lang="en-US" altLang="zh-CN" sz="2400" dirty="0">
                <a:solidFill>
                  <a:schemeClr val="tx1"/>
                </a:solidFill>
                <a:ea typeface="宋体" panose="02010600030101010101" pitchFamily="2" charset="-122"/>
              </a:rPr>
              <a:t> m;</a:t>
            </a:r>
          </a:p>
          <a:p>
            <a:pPr>
              <a:lnSpc>
                <a:spcPct val="90000"/>
              </a:lnSpc>
              <a:spcBef>
                <a:spcPct val="0"/>
              </a:spcBef>
            </a:pP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printf</a:t>
            </a:r>
            <a:r>
              <a:rPr lang="en-US" altLang="zh-CN" sz="2400" dirty="0">
                <a:solidFill>
                  <a:schemeClr val="tx1"/>
                </a:solidFill>
                <a:ea typeface="宋体" panose="02010600030101010101" pitchFamily="2" charset="-122"/>
              </a:rPr>
              <a:t>("Input the number of </a:t>
            </a:r>
            <a:r>
              <a:rPr lang="en-US" altLang="zh-CN" sz="2400" dirty="0" err="1">
                <a:solidFill>
                  <a:schemeClr val="tx1"/>
                </a:solidFill>
                <a:ea typeface="宋体" panose="02010600030101010101" pitchFamily="2" charset="-122"/>
              </a:rPr>
              <a:t>diskes</a:t>
            </a:r>
            <a:r>
              <a:rPr lang="en-US" altLang="zh-CN" sz="2400" dirty="0">
                <a:solidFill>
                  <a:schemeClr val="tx1"/>
                </a:solidFill>
                <a:ea typeface="宋体" panose="02010600030101010101" pitchFamily="2" charset="-122"/>
              </a:rPr>
              <a:t>:");</a:t>
            </a:r>
          </a:p>
          <a:p>
            <a:pPr>
              <a:lnSpc>
                <a:spcPct val="90000"/>
              </a:lnSpc>
              <a:spcBef>
                <a:spcPct val="0"/>
              </a:spcBef>
            </a:pP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scanf</a:t>
            </a:r>
            <a:r>
              <a:rPr lang="en-US" altLang="zh-CN" sz="2400" dirty="0">
                <a:solidFill>
                  <a:schemeClr val="tx1"/>
                </a:solidFill>
                <a:ea typeface="宋体" panose="02010600030101010101" pitchFamily="2" charset="-122"/>
              </a:rPr>
              <a:t>("%</a:t>
            </a:r>
            <a:r>
              <a:rPr lang="en-US" altLang="zh-CN" sz="2400" dirty="0" err="1">
                <a:solidFill>
                  <a:schemeClr val="tx1"/>
                </a:solidFill>
                <a:ea typeface="宋体" panose="02010600030101010101" pitchFamily="2" charset="-122"/>
              </a:rPr>
              <a:t>d",&amp;m</a:t>
            </a:r>
            <a:r>
              <a:rPr lang="en-US" altLang="zh-CN" sz="2400" dirty="0">
                <a:solidFill>
                  <a:schemeClr val="tx1"/>
                </a:solidFill>
                <a:ea typeface="宋体" panose="02010600030101010101" pitchFamily="2" charset="-122"/>
              </a:rPr>
              <a:t>);</a:t>
            </a:r>
          </a:p>
          <a:p>
            <a:pPr>
              <a:lnSpc>
                <a:spcPct val="90000"/>
              </a:lnSpc>
              <a:spcBef>
                <a:spcPct val="0"/>
              </a:spcBef>
            </a:pP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printf</a:t>
            </a:r>
            <a:r>
              <a:rPr lang="en-US" altLang="zh-CN" sz="2400" dirty="0">
                <a:solidFill>
                  <a:schemeClr val="tx1"/>
                </a:solidFill>
                <a:ea typeface="宋体" panose="02010600030101010101" pitchFamily="2" charset="-122"/>
              </a:rPr>
              <a:t>("The step to moving %3d </a:t>
            </a:r>
            <a:r>
              <a:rPr lang="en-US" altLang="zh-CN" sz="2400" dirty="0" err="1">
                <a:solidFill>
                  <a:schemeClr val="tx1"/>
                </a:solidFill>
                <a:ea typeface="宋体" panose="02010600030101010101" pitchFamily="2" charset="-122"/>
              </a:rPr>
              <a:t>diskes</a:t>
            </a:r>
            <a:r>
              <a:rPr lang="en-US" altLang="zh-CN" sz="2400" dirty="0">
                <a:solidFill>
                  <a:schemeClr val="tx1"/>
                </a:solidFill>
                <a:ea typeface="宋体" panose="02010600030101010101" pitchFamily="2" charset="-122"/>
              </a:rPr>
              <a:t>:\</a:t>
            </a:r>
            <a:r>
              <a:rPr lang="en-US" altLang="zh-CN" sz="2400" dirty="0" err="1">
                <a:solidFill>
                  <a:schemeClr val="tx1"/>
                </a:solidFill>
                <a:ea typeface="宋体" panose="02010600030101010101" pitchFamily="2" charset="-122"/>
              </a:rPr>
              <a:t>n",m</a:t>
            </a:r>
            <a:r>
              <a:rPr lang="en-US" altLang="zh-CN" sz="2400" dirty="0">
                <a:solidFill>
                  <a:schemeClr val="tx1"/>
                </a:solidFill>
                <a:ea typeface="宋体" panose="02010600030101010101" pitchFamily="2" charset="-122"/>
              </a:rPr>
              <a:t>);</a:t>
            </a:r>
          </a:p>
          <a:p>
            <a:pPr>
              <a:lnSpc>
                <a:spcPct val="90000"/>
              </a:lnSpc>
              <a:spcBef>
                <a:spcPct val="0"/>
              </a:spcBef>
            </a:pP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hanoi</a:t>
            </a:r>
            <a:r>
              <a:rPr lang="en-US" altLang="zh-CN" sz="2400" dirty="0">
                <a:solidFill>
                  <a:schemeClr val="tx1"/>
                </a:solidFill>
                <a:ea typeface="宋体" panose="02010600030101010101" pitchFamily="2" charset="-122"/>
              </a:rPr>
              <a:t>(</a:t>
            </a:r>
            <a:r>
              <a:rPr lang="en-US" altLang="zh-CN" sz="2400" dirty="0" err="1">
                <a:solidFill>
                  <a:schemeClr val="tx1"/>
                </a:solidFill>
                <a:ea typeface="宋体" panose="02010600030101010101" pitchFamily="2" charset="-122"/>
              </a:rPr>
              <a:t>m,'A','B','C</a:t>
            </a:r>
            <a:r>
              <a:rPr lang="en-US" altLang="zh-CN" sz="2400" dirty="0">
                <a:solidFill>
                  <a:schemeClr val="tx1"/>
                </a:solidFill>
                <a:ea typeface="宋体" panose="02010600030101010101" pitchFamily="2" charset="-122"/>
              </a:rPr>
              <a:t>');}</a:t>
            </a:r>
          </a:p>
          <a:p>
            <a:pPr>
              <a:lnSpc>
                <a:spcPct val="90000"/>
              </a:lnSpc>
              <a:spcBef>
                <a:spcPct val="0"/>
              </a:spcBef>
            </a:pPr>
            <a:r>
              <a:rPr lang="en-US" altLang="zh-CN" sz="2400" dirty="0">
                <a:solidFill>
                  <a:schemeClr val="tx1"/>
                </a:solidFill>
                <a:ea typeface="宋体" panose="02010600030101010101" pitchFamily="2" charset="-122"/>
              </a:rPr>
              <a:t>void </a:t>
            </a:r>
            <a:r>
              <a:rPr lang="en-US" altLang="zh-CN" sz="2400" dirty="0" err="1">
                <a:solidFill>
                  <a:schemeClr val="tx1"/>
                </a:solidFill>
                <a:ea typeface="宋体" panose="02010600030101010101" pitchFamily="2" charset="-122"/>
              </a:rPr>
              <a:t>hanoi</a:t>
            </a:r>
            <a:r>
              <a:rPr lang="en-US" altLang="zh-CN" sz="2400" dirty="0">
                <a:solidFill>
                  <a:schemeClr val="tx1"/>
                </a:solidFill>
                <a:ea typeface="宋体" panose="02010600030101010101" pitchFamily="2" charset="-122"/>
              </a:rPr>
              <a:t>(</a:t>
            </a:r>
            <a:r>
              <a:rPr lang="en-US" altLang="zh-CN" sz="2400" dirty="0" err="1">
                <a:solidFill>
                  <a:schemeClr val="tx1"/>
                </a:solidFill>
                <a:ea typeface="宋体" panose="02010600030101010101" pitchFamily="2" charset="-122"/>
              </a:rPr>
              <a:t>int</a:t>
            </a: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n,char</a:t>
            </a: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one,char</a:t>
            </a: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two,char</a:t>
            </a:r>
            <a:r>
              <a:rPr lang="en-US" altLang="zh-CN" sz="2400" dirty="0">
                <a:solidFill>
                  <a:schemeClr val="tx1"/>
                </a:solidFill>
                <a:ea typeface="宋体" panose="02010600030101010101" pitchFamily="2" charset="-122"/>
              </a:rPr>
              <a:t> three)</a:t>
            </a:r>
          </a:p>
          <a:p>
            <a:pPr>
              <a:lnSpc>
                <a:spcPct val="90000"/>
              </a:lnSpc>
              <a:spcBef>
                <a:spcPct val="0"/>
              </a:spcBef>
            </a:pPr>
            <a:r>
              <a:rPr lang="en-US" altLang="zh-CN" sz="2400" dirty="0">
                <a:solidFill>
                  <a:schemeClr val="tx1"/>
                </a:solidFill>
                <a:ea typeface="宋体" panose="02010600030101010101" pitchFamily="2" charset="-122"/>
              </a:rPr>
              <a:t>{void move(char  x, char  y);</a:t>
            </a:r>
          </a:p>
          <a:p>
            <a:pPr>
              <a:lnSpc>
                <a:spcPct val="90000"/>
              </a:lnSpc>
              <a:spcBef>
                <a:spcPct val="0"/>
              </a:spcBef>
            </a:pPr>
            <a:r>
              <a:rPr lang="en-US" altLang="zh-CN" sz="2400" dirty="0">
                <a:solidFill>
                  <a:schemeClr val="tx1"/>
                </a:solidFill>
                <a:ea typeface="宋体" panose="02010600030101010101" pitchFamily="2" charset="-122"/>
              </a:rPr>
              <a:t>  if(n==1)  move(</a:t>
            </a:r>
            <a:r>
              <a:rPr lang="en-US" altLang="zh-CN" sz="2400" dirty="0" err="1">
                <a:solidFill>
                  <a:schemeClr val="tx1"/>
                </a:solidFill>
                <a:ea typeface="宋体" panose="02010600030101010101" pitchFamily="2" charset="-122"/>
              </a:rPr>
              <a:t>one,three</a:t>
            </a:r>
            <a:r>
              <a:rPr lang="en-US" altLang="zh-CN" sz="2400" dirty="0">
                <a:solidFill>
                  <a:schemeClr val="tx1"/>
                </a:solidFill>
                <a:ea typeface="宋体" panose="02010600030101010101" pitchFamily="2" charset="-122"/>
              </a:rPr>
              <a:t>);</a:t>
            </a:r>
          </a:p>
          <a:p>
            <a:pPr>
              <a:lnSpc>
                <a:spcPct val="90000"/>
              </a:lnSpc>
              <a:spcBef>
                <a:spcPct val="0"/>
              </a:spcBef>
            </a:pPr>
            <a:r>
              <a:rPr lang="en-US" altLang="zh-CN" sz="2400" dirty="0">
                <a:solidFill>
                  <a:schemeClr val="tx1"/>
                </a:solidFill>
                <a:ea typeface="宋体" panose="02010600030101010101" pitchFamily="2" charset="-122"/>
              </a:rPr>
              <a:t>    else { </a:t>
            </a:r>
            <a:r>
              <a:rPr lang="en-US" altLang="zh-CN" sz="2400" dirty="0" err="1">
                <a:solidFill>
                  <a:srgbClr val="FF3300"/>
                </a:solidFill>
                <a:ea typeface="宋体" panose="02010600030101010101" pitchFamily="2" charset="-122"/>
              </a:rPr>
              <a:t>hanoi</a:t>
            </a:r>
            <a:r>
              <a:rPr lang="en-US" altLang="zh-CN" sz="2400" dirty="0">
                <a:solidFill>
                  <a:srgbClr val="FF3300"/>
                </a:solidFill>
                <a:ea typeface="宋体" panose="02010600030101010101" pitchFamily="2" charset="-122"/>
              </a:rPr>
              <a:t>(n-1,one,three,two);</a:t>
            </a:r>
          </a:p>
          <a:p>
            <a:pPr>
              <a:lnSpc>
                <a:spcPct val="90000"/>
              </a:lnSpc>
              <a:spcBef>
                <a:spcPct val="0"/>
              </a:spcBef>
            </a:pPr>
            <a:r>
              <a:rPr lang="en-US" altLang="zh-CN" sz="2400" dirty="0">
                <a:solidFill>
                  <a:srgbClr val="FF3300"/>
                </a:solidFill>
                <a:ea typeface="宋体" panose="02010600030101010101" pitchFamily="2" charset="-122"/>
              </a:rPr>
              <a:t>              </a:t>
            </a:r>
            <a:r>
              <a:rPr lang="en-US" altLang="zh-CN" sz="2400" dirty="0">
                <a:solidFill>
                  <a:schemeClr val="tx1"/>
                </a:solidFill>
                <a:ea typeface="宋体" panose="02010600030101010101" pitchFamily="2" charset="-122"/>
              </a:rPr>
              <a:t>move(</a:t>
            </a:r>
            <a:r>
              <a:rPr lang="en-US" altLang="zh-CN" sz="2400" dirty="0" err="1">
                <a:solidFill>
                  <a:schemeClr val="tx1"/>
                </a:solidFill>
                <a:ea typeface="宋体" panose="02010600030101010101" pitchFamily="2" charset="-122"/>
              </a:rPr>
              <a:t>one,three</a:t>
            </a:r>
            <a:r>
              <a:rPr lang="en-US" altLang="zh-CN" sz="2400" dirty="0">
                <a:solidFill>
                  <a:schemeClr val="tx1"/>
                </a:solidFill>
                <a:ea typeface="宋体" panose="02010600030101010101" pitchFamily="2" charset="-122"/>
              </a:rPr>
              <a:t>);</a:t>
            </a:r>
          </a:p>
          <a:p>
            <a:pPr>
              <a:lnSpc>
                <a:spcPct val="90000"/>
              </a:lnSpc>
              <a:spcBef>
                <a:spcPct val="0"/>
              </a:spcBef>
            </a:pPr>
            <a:r>
              <a:rPr lang="en-US" altLang="zh-CN" sz="2400" dirty="0">
                <a:solidFill>
                  <a:schemeClr val="tx1"/>
                </a:solidFill>
                <a:ea typeface="宋体" panose="02010600030101010101" pitchFamily="2" charset="-122"/>
              </a:rPr>
              <a:t>              </a:t>
            </a:r>
            <a:r>
              <a:rPr lang="en-US" altLang="zh-CN" sz="2400" dirty="0" err="1">
                <a:solidFill>
                  <a:srgbClr val="FF3300"/>
                </a:solidFill>
                <a:ea typeface="宋体" panose="02010600030101010101" pitchFamily="2" charset="-122"/>
              </a:rPr>
              <a:t>hanoi</a:t>
            </a:r>
            <a:r>
              <a:rPr lang="en-US" altLang="zh-CN" sz="2400" dirty="0">
                <a:solidFill>
                  <a:srgbClr val="FF3300"/>
                </a:solidFill>
                <a:ea typeface="宋体" panose="02010600030101010101" pitchFamily="2" charset="-122"/>
              </a:rPr>
              <a:t>(n-1,two,one,three);</a:t>
            </a:r>
          </a:p>
          <a:p>
            <a:pPr>
              <a:lnSpc>
                <a:spcPct val="90000"/>
              </a:lnSpc>
              <a:spcBef>
                <a:spcPct val="0"/>
              </a:spcBef>
            </a:pPr>
            <a:r>
              <a:rPr lang="en-US" altLang="zh-CN" sz="2400" dirty="0">
                <a:solidFill>
                  <a:schemeClr val="tx1"/>
                </a:solidFill>
                <a:ea typeface="宋体" panose="02010600030101010101" pitchFamily="2" charset="-122"/>
              </a:rPr>
              <a:t>}} </a:t>
            </a:r>
          </a:p>
          <a:p>
            <a:pPr>
              <a:lnSpc>
                <a:spcPct val="90000"/>
              </a:lnSpc>
              <a:spcBef>
                <a:spcPct val="0"/>
              </a:spcBef>
            </a:pPr>
            <a:r>
              <a:rPr lang="en-US" altLang="zh-CN" sz="2400" dirty="0">
                <a:solidFill>
                  <a:schemeClr val="tx1"/>
                </a:solidFill>
                <a:ea typeface="宋体" panose="02010600030101010101" pitchFamily="2" charset="-122"/>
              </a:rPr>
              <a:t>void move(char  x, char  y)</a:t>
            </a:r>
          </a:p>
          <a:p>
            <a:pPr>
              <a:lnSpc>
                <a:spcPct val="90000"/>
              </a:lnSpc>
              <a:spcBef>
                <a:spcPct val="0"/>
              </a:spcBef>
            </a:pP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printf</a:t>
            </a:r>
            <a:r>
              <a:rPr lang="en-US" altLang="zh-CN" sz="2400" dirty="0">
                <a:solidFill>
                  <a:schemeClr val="tx1"/>
                </a:solidFill>
                <a:ea typeface="宋体" panose="02010600030101010101" pitchFamily="2" charset="-122"/>
              </a:rPr>
              <a:t>("%c---&gt;%c\</a:t>
            </a:r>
            <a:r>
              <a:rPr lang="en-US" altLang="zh-CN" sz="2400" dirty="0" err="1">
                <a:solidFill>
                  <a:schemeClr val="tx1"/>
                </a:solidFill>
                <a:ea typeface="宋体" panose="02010600030101010101" pitchFamily="2" charset="-122"/>
              </a:rPr>
              <a:t>n",x</a:t>
            </a:r>
            <a:r>
              <a:rPr lang="en-US" altLang="zh-CN" sz="2400" dirty="0">
                <a:solidFill>
                  <a:schemeClr val="tx1"/>
                </a:solidFill>
                <a:ea typeface="宋体" panose="02010600030101010101" pitchFamily="2" charset="-122"/>
              </a:rPr>
              <a:t>, y); }</a:t>
            </a:r>
          </a:p>
        </p:txBody>
      </p:sp>
      <p:sp>
        <p:nvSpPr>
          <p:cNvPr id="626698" name="Rectangle 10"/>
          <p:cNvSpPr>
            <a:spLocks noChangeArrowheads="1"/>
          </p:cNvSpPr>
          <p:nvPr/>
        </p:nvSpPr>
        <p:spPr bwMode="auto">
          <a:xfrm>
            <a:off x="5710238" y="2147888"/>
            <a:ext cx="3265487" cy="3071812"/>
          </a:xfrm>
          <a:prstGeom prst="rect">
            <a:avLst/>
          </a:prstGeom>
          <a:solidFill>
            <a:srgbClr val="C0C0C0"/>
          </a:solidFill>
          <a:ln w="25400">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zh-CN" altLang="en-US" sz="2000" dirty="0">
                <a:solidFill>
                  <a:schemeClr val="tx1"/>
                </a:solidFill>
              </a:rPr>
              <a:t>运行： </a:t>
            </a:r>
            <a:endParaRPr kumimoji="0" lang="zh-CN" altLang="en-US" sz="2000" b="0" dirty="0">
              <a:solidFill>
                <a:schemeClr val="tx1"/>
              </a:solidFill>
            </a:endParaRPr>
          </a:p>
          <a:p>
            <a:pPr>
              <a:spcBef>
                <a:spcPct val="0"/>
              </a:spcBef>
            </a:pPr>
            <a:r>
              <a:rPr kumimoji="0" lang="en-US" altLang="zh-CN" sz="2000" dirty="0">
                <a:solidFill>
                  <a:schemeClr val="tx1"/>
                </a:solidFill>
              </a:rPr>
              <a:t>input number of </a:t>
            </a:r>
            <a:r>
              <a:rPr kumimoji="0" lang="en-US" altLang="zh-CN" sz="2000" dirty="0" err="1">
                <a:solidFill>
                  <a:schemeClr val="tx1"/>
                </a:solidFill>
              </a:rPr>
              <a:t>diskes</a:t>
            </a:r>
            <a:r>
              <a:rPr kumimoji="0" lang="en-US" altLang="zh-CN" sz="2000" dirty="0">
                <a:solidFill>
                  <a:schemeClr val="tx1"/>
                </a:solidFill>
              </a:rPr>
              <a:t>: 3</a:t>
            </a:r>
            <a:r>
              <a:rPr kumimoji="0" lang="en-US" altLang="zh-CN" sz="2000" dirty="0">
                <a:solidFill>
                  <a:schemeClr val="tx1"/>
                </a:solidFill>
                <a:sym typeface="Symbol" panose="05050102010706020507" pitchFamily="18" charset="2"/>
              </a:rPr>
              <a:t></a:t>
            </a:r>
            <a:endParaRPr kumimoji="0" lang="en-US" altLang="zh-CN" sz="2000" b="0" dirty="0">
              <a:solidFill>
                <a:schemeClr val="tx1"/>
              </a:solidFill>
            </a:endParaRPr>
          </a:p>
          <a:p>
            <a:pPr>
              <a:spcBef>
                <a:spcPct val="0"/>
              </a:spcBef>
            </a:pPr>
            <a:r>
              <a:rPr kumimoji="0" lang="en-US" altLang="zh-CN" sz="2000" dirty="0">
                <a:solidFill>
                  <a:schemeClr val="tx1"/>
                </a:solidFill>
              </a:rPr>
              <a:t>the step to  moving 3 </a:t>
            </a:r>
            <a:r>
              <a:rPr kumimoji="0" lang="en-US" altLang="zh-CN" sz="2000" dirty="0" err="1">
                <a:solidFill>
                  <a:schemeClr val="tx1"/>
                </a:solidFill>
              </a:rPr>
              <a:t>diskes</a:t>
            </a:r>
            <a:r>
              <a:rPr kumimoji="0" lang="en-US" altLang="zh-CN" sz="2000" dirty="0">
                <a:solidFill>
                  <a:schemeClr val="tx1"/>
                </a:solidFill>
              </a:rPr>
              <a:t>: </a:t>
            </a:r>
            <a:endParaRPr kumimoji="0" lang="en-US" altLang="zh-CN" sz="2000" b="0" dirty="0">
              <a:solidFill>
                <a:schemeClr val="tx1"/>
              </a:solidFill>
            </a:endParaRPr>
          </a:p>
          <a:p>
            <a:r>
              <a:rPr kumimoji="0" lang="en-US" altLang="zh-CN" sz="2000" dirty="0">
                <a:solidFill>
                  <a:schemeClr val="tx1"/>
                </a:solidFill>
              </a:rPr>
              <a:t> A </a:t>
            </a:r>
            <a:r>
              <a:rPr kumimoji="0" lang="en-US" altLang="zh-CN" sz="2000" dirty="0">
                <a:solidFill>
                  <a:schemeClr val="tx1"/>
                </a:solidFill>
                <a:sym typeface="Symbol" panose="05050102010706020507" pitchFamily="18" charset="2"/>
              </a:rPr>
              <a:t></a:t>
            </a:r>
            <a:r>
              <a:rPr kumimoji="0" lang="en-US" altLang="zh-CN" sz="2000" dirty="0">
                <a:solidFill>
                  <a:schemeClr val="tx1"/>
                </a:solidFill>
              </a:rPr>
              <a:t>C </a:t>
            </a:r>
            <a:endParaRPr kumimoji="0" lang="en-US" altLang="zh-CN" sz="2000" b="0" dirty="0">
              <a:solidFill>
                <a:schemeClr val="tx1"/>
              </a:solidFill>
            </a:endParaRPr>
          </a:p>
          <a:p>
            <a:r>
              <a:rPr kumimoji="0" lang="en-US" altLang="zh-CN" sz="2000" dirty="0">
                <a:solidFill>
                  <a:schemeClr val="tx1"/>
                </a:solidFill>
              </a:rPr>
              <a:t> A </a:t>
            </a:r>
            <a:r>
              <a:rPr kumimoji="0" lang="en-US" altLang="zh-CN" sz="2000" dirty="0">
                <a:solidFill>
                  <a:schemeClr val="tx1"/>
                </a:solidFill>
                <a:sym typeface="Symbol" panose="05050102010706020507" pitchFamily="18" charset="2"/>
              </a:rPr>
              <a:t></a:t>
            </a:r>
            <a:r>
              <a:rPr kumimoji="0" lang="en-US" altLang="zh-CN" sz="2000" dirty="0">
                <a:solidFill>
                  <a:schemeClr val="tx1"/>
                </a:solidFill>
              </a:rPr>
              <a:t>B </a:t>
            </a:r>
            <a:endParaRPr kumimoji="0" lang="en-US" altLang="zh-CN" sz="2000" b="0" dirty="0">
              <a:solidFill>
                <a:schemeClr val="tx1"/>
              </a:solidFill>
            </a:endParaRPr>
          </a:p>
          <a:p>
            <a:r>
              <a:rPr kumimoji="0" lang="en-US" altLang="zh-CN" sz="2000" dirty="0">
                <a:solidFill>
                  <a:schemeClr val="tx1"/>
                </a:solidFill>
              </a:rPr>
              <a:t> C </a:t>
            </a:r>
            <a:r>
              <a:rPr kumimoji="0" lang="en-US" altLang="zh-CN" sz="2000" dirty="0">
                <a:solidFill>
                  <a:schemeClr val="tx1"/>
                </a:solidFill>
                <a:sym typeface="Symbol" panose="05050102010706020507" pitchFamily="18" charset="2"/>
              </a:rPr>
              <a:t></a:t>
            </a:r>
            <a:r>
              <a:rPr kumimoji="0" lang="en-US" altLang="zh-CN" sz="2000" dirty="0">
                <a:solidFill>
                  <a:schemeClr val="tx1"/>
                </a:solidFill>
              </a:rPr>
              <a:t>B </a:t>
            </a:r>
            <a:endParaRPr kumimoji="0" lang="en-US" altLang="zh-CN" sz="2000" b="0" dirty="0">
              <a:solidFill>
                <a:schemeClr val="tx1"/>
              </a:solidFill>
            </a:endParaRPr>
          </a:p>
          <a:p>
            <a:r>
              <a:rPr kumimoji="0" lang="en-US" altLang="zh-CN" sz="2000" dirty="0">
                <a:solidFill>
                  <a:schemeClr val="tx1"/>
                </a:solidFill>
              </a:rPr>
              <a:t> A </a:t>
            </a:r>
            <a:r>
              <a:rPr kumimoji="0" lang="en-US" altLang="zh-CN" sz="2000" dirty="0">
                <a:solidFill>
                  <a:schemeClr val="tx1"/>
                </a:solidFill>
                <a:sym typeface="Symbol" panose="05050102010706020507" pitchFamily="18" charset="2"/>
              </a:rPr>
              <a:t></a:t>
            </a:r>
            <a:r>
              <a:rPr kumimoji="0" lang="en-US" altLang="zh-CN" sz="2000" dirty="0">
                <a:solidFill>
                  <a:schemeClr val="tx1"/>
                </a:solidFill>
              </a:rPr>
              <a:t>C </a:t>
            </a:r>
            <a:endParaRPr kumimoji="0" lang="en-US" altLang="zh-CN" sz="2000" b="0" dirty="0">
              <a:solidFill>
                <a:schemeClr val="tx1"/>
              </a:solidFill>
            </a:endParaRPr>
          </a:p>
          <a:p>
            <a:r>
              <a:rPr kumimoji="0" lang="en-US" altLang="zh-CN" sz="2000" dirty="0">
                <a:solidFill>
                  <a:schemeClr val="tx1"/>
                </a:solidFill>
              </a:rPr>
              <a:t> B </a:t>
            </a:r>
            <a:r>
              <a:rPr kumimoji="0" lang="en-US" altLang="zh-CN" sz="2000" dirty="0">
                <a:solidFill>
                  <a:schemeClr val="tx1"/>
                </a:solidFill>
                <a:sym typeface="Symbol" panose="05050102010706020507" pitchFamily="18" charset="2"/>
              </a:rPr>
              <a:t></a:t>
            </a:r>
            <a:r>
              <a:rPr kumimoji="0" lang="en-US" altLang="zh-CN" sz="2000" dirty="0">
                <a:solidFill>
                  <a:schemeClr val="tx1"/>
                </a:solidFill>
              </a:rPr>
              <a:t>A </a:t>
            </a:r>
            <a:endParaRPr kumimoji="0" lang="en-US" altLang="zh-CN" sz="2000" b="0" dirty="0">
              <a:solidFill>
                <a:schemeClr val="tx1"/>
              </a:solidFill>
            </a:endParaRPr>
          </a:p>
          <a:p>
            <a:r>
              <a:rPr kumimoji="0" lang="en-US" altLang="zh-CN" sz="2000" dirty="0">
                <a:solidFill>
                  <a:schemeClr val="tx1"/>
                </a:solidFill>
              </a:rPr>
              <a:t> B </a:t>
            </a:r>
            <a:r>
              <a:rPr kumimoji="0" lang="en-US" altLang="zh-CN" sz="2000" dirty="0">
                <a:solidFill>
                  <a:schemeClr val="tx1"/>
                </a:solidFill>
                <a:sym typeface="Symbol" panose="05050102010706020507" pitchFamily="18" charset="2"/>
              </a:rPr>
              <a:t></a:t>
            </a:r>
            <a:r>
              <a:rPr kumimoji="0" lang="en-US" altLang="zh-CN" sz="2000" dirty="0">
                <a:solidFill>
                  <a:schemeClr val="tx1"/>
                </a:solidFill>
              </a:rPr>
              <a:t>C </a:t>
            </a:r>
            <a:endParaRPr kumimoji="0" lang="en-US" altLang="zh-CN" sz="2000" b="0" dirty="0">
              <a:solidFill>
                <a:schemeClr val="tx1"/>
              </a:solidFill>
            </a:endParaRPr>
          </a:p>
          <a:p>
            <a:r>
              <a:rPr kumimoji="0" lang="en-US" altLang="zh-CN" sz="2000" dirty="0">
                <a:solidFill>
                  <a:schemeClr val="tx1"/>
                </a:solidFill>
              </a:rPr>
              <a:t> A </a:t>
            </a:r>
            <a:r>
              <a:rPr kumimoji="0" lang="en-US" altLang="zh-CN" sz="2000" dirty="0">
                <a:solidFill>
                  <a:schemeClr val="tx1"/>
                </a:solidFill>
                <a:sym typeface="Symbol" panose="05050102010706020507" pitchFamily="18" charset="2"/>
              </a:rPr>
              <a:t></a:t>
            </a:r>
            <a:r>
              <a:rPr kumimoji="0" lang="en-US" altLang="zh-CN" sz="2000" dirty="0">
                <a:solidFill>
                  <a:schemeClr val="tx1"/>
                </a:solidFill>
              </a:rPr>
              <a:t>C</a:t>
            </a:r>
            <a:endParaRPr kumimoji="0" lang="en-US" altLang="zh-CN" sz="2000" dirty="0">
              <a:solidFill>
                <a:schemeClr val="tx1"/>
              </a:solidFill>
              <a:sym typeface="Symbol" panose="05050102010706020507" pitchFamily="18" charset="2"/>
            </a:endParaRPr>
          </a:p>
        </p:txBody>
      </p:sp>
      <p:sp>
        <p:nvSpPr>
          <p:cNvPr id="10"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15205840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26698"/>
                                        </p:tgtEl>
                                        <p:attrNameLst>
                                          <p:attrName>style.visibility</p:attrName>
                                        </p:attrNameLst>
                                      </p:cBhvr>
                                      <p:to>
                                        <p:strVal val="visible"/>
                                      </p:to>
                                    </p:set>
                                    <p:animEffect transition="in" filter="box(out)">
                                      <p:cBhvr>
                                        <p:cTn id="7" dur="500"/>
                                        <p:tgtEl>
                                          <p:spTgt spid="626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8"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0" name="Rectangle 4"/>
          <p:cNvSpPr>
            <a:spLocks noChangeArrowheads="1"/>
          </p:cNvSpPr>
          <p:nvPr/>
        </p:nvSpPr>
        <p:spPr bwMode="auto">
          <a:xfrm>
            <a:off x="158750" y="728753"/>
            <a:ext cx="8337550" cy="1066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914400" lvl="1" indent="-457200" eaLnBrk="1" hangingPunct="1">
              <a:spcBef>
                <a:spcPct val="20000"/>
              </a:spcBef>
              <a:buClr>
                <a:srgbClr val="FF0000"/>
              </a:buClr>
              <a:buFont typeface="Wingdings" panose="05000000000000000000" pitchFamily="2" charset="2"/>
              <a:buChar char="p"/>
            </a:pPr>
            <a:endParaRPr lang="en-US" altLang="zh-CN" sz="2800" dirty="0">
              <a:solidFill>
                <a:schemeClr val="tx1"/>
              </a:solidFill>
              <a:latin typeface="+mn-ea"/>
              <a:ea typeface="+mn-ea"/>
            </a:endParaRPr>
          </a:p>
          <a:p>
            <a:pPr marL="914400" lvl="1" indent="-457200" eaLnBrk="1" hangingPunct="1">
              <a:spcBef>
                <a:spcPct val="20000"/>
              </a:spcBef>
              <a:buClr>
                <a:srgbClr val="FF0000"/>
              </a:buClr>
              <a:buFont typeface="Wingdings" panose="05000000000000000000" pitchFamily="2" charset="2"/>
              <a:buChar char="p"/>
            </a:pPr>
            <a:r>
              <a:rPr lang="zh-CN" altLang="en-US" sz="2800" dirty="0">
                <a:solidFill>
                  <a:schemeClr val="tx1"/>
                </a:solidFill>
                <a:latin typeface="+mn-ea"/>
                <a:ea typeface="+mn-ea"/>
              </a:rPr>
              <a:t>数组元素作函数</a:t>
            </a:r>
            <a:r>
              <a:rPr lang="zh-CN" altLang="en-US" sz="2800" dirty="0">
                <a:solidFill>
                  <a:srgbClr val="FF0000"/>
                </a:solidFill>
                <a:latin typeface="+mn-ea"/>
                <a:ea typeface="+mn-ea"/>
              </a:rPr>
              <a:t>实参（非形参）</a:t>
            </a:r>
            <a:r>
              <a:rPr lang="en-US" altLang="zh-CN" sz="2800" dirty="0">
                <a:solidFill>
                  <a:schemeClr val="tx1"/>
                </a:solidFill>
                <a:latin typeface="+mn-ea"/>
                <a:ea typeface="+mn-ea"/>
              </a:rPr>
              <a:t>——</a:t>
            </a:r>
            <a:r>
              <a:rPr lang="zh-CN" altLang="en-US" sz="2800" dirty="0">
                <a:solidFill>
                  <a:srgbClr val="FF3300"/>
                </a:solidFill>
                <a:latin typeface="+mn-ea"/>
                <a:ea typeface="+mn-ea"/>
              </a:rPr>
              <a:t>值传递</a:t>
            </a:r>
          </a:p>
        </p:txBody>
      </p:sp>
      <p:sp>
        <p:nvSpPr>
          <p:cNvPr id="628752" name="Text Box 16"/>
          <p:cNvSpPr txBox="1">
            <a:spLocks noChangeArrowheads="1"/>
          </p:cNvSpPr>
          <p:nvPr/>
        </p:nvSpPr>
        <p:spPr bwMode="auto">
          <a:xfrm>
            <a:off x="855663" y="1830388"/>
            <a:ext cx="3727450"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a:solidFill>
                  <a:schemeClr val="tx1"/>
                </a:solidFill>
                <a:latin typeface="+mn-ea"/>
                <a:ea typeface="+mn-ea"/>
              </a:rPr>
              <a:t>例</a:t>
            </a:r>
            <a:r>
              <a:rPr kumimoji="0" lang="en-US" altLang="zh-CN" sz="2400" dirty="0">
                <a:solidFill>
                  <a:schemeClr val="tx1"/>
                </a:solidFill>
                <a:latin typeface="+mn-ea"/>
                <a:ea typeface="+mn-ea"/>
              </a:rPr>
              <a:t>  </a:t>
            </a:r>
            <a:r>
              <a:rPr kumimoji="0" lang="zh-CN" altLang="en-US" sz="2400" dirty="0">
                <a:solidFill>
                  <a:schemeClr val="tx1"/>
                </a:solidFill>
                <a:latin typeface="+mn-ea"/>
                <a:ea typeface="+mn-ea"/>
              </a:rPr>
              <a:t>两个数组比较大小 </a:t>
            </a:r>
          </a:p>
        </p:txBody>
      </p:sp>
      <p:sp>
        <p:nvSpPr>
          <p:cNvPr id="628753" name="Rectangle 17"/>
          <p:cNvSpPr>
            <a:spLocks noChangeArrowheads="1"/>
          </p:cNvSpPr>
          <p:nvPr/>
        </p:nvSpPr>
        <p:spPr bwMode="auto">
          <a:xfrm>
            <a:off x="833438" y="2619841"/>
            <a:ext cx="7518400" cy="1938992"/>
          </a:xfrm>
          <a:prstGeom prst="rect">
            <a:avLst/>
          </a:prstGeom>
          <a:solidFill>
            <a:srgbClr val="FFCC99"/>
          </a:solidFill>
          <a:ln w="381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spcBef>
                <a:spcPct val="0"/>
              </a:spcBef>
              <a:defRPr/>
            </a:pPr>
            <a:r>
              <a:rPr lang="en-US" altLang="zh-CN" sz="2400" b="0" dirty="0">
                <a:solidFill>
                  <a:srgbClr val="FF3300"/>
                </a:solidFill>
                <a:effectLst>
                  <a:outerShdw blurRad="38100" dist="38100" dir="2700000" algn="tl">
                    <a:srgbClr val="000000"/>
                  </a:outerShdw>
                </a:effectLst>
              </a:rPr>
              <a:t>a</a:t>
            </a:r>
            <a:r>
              <a:rPr lang="zh-CN" altLang="en-US" sz="2400" b="0" dirty="0">
                <a:solidFill>
                  <a:srgbClr val="FF3300"/>
                </a:solidFill>
                <a:effectLst>
                  <a:outerShdw blurRad="38100" dist="38100" dir="2700000" algn="tl">
                    <a:srgbClr val="000000"/>
                  </a:outerShdw>
                </a:effectLst>
              </a:rPr>
              <a:t>和</a:t>
            </a:r>
            <a:r>
              <a:rPr lang="en-US" altLang="zh-CN" sz="2400" b="0" dirty="0">
                <a:solidFill>
                  <a:srgbClr val="FF3300"/>
                </a:solidFill>
                <a:effectLst>
                  <a:outerShdw blurRad="38100" dist="38100" dir="2700000" algn="tl">
                    <a:srgbClr val="000000"/>
                  </a:outerShdw>
                </a:effectLst>
              </a:rPr>
              <a:t>b</a:t>
            </a:r>
            <a:r>
              <a:rPr lang="zh-CN" altLang="en-US" sz="2400" b="0" dirty="0">
                <a:solidFill>
                  <a:srgbClr val="FF3300"/>
                </a:solidFill>
                <a:effectLst>
                  <a:outerShdw blurRad="38100" dist="38100" dir="2700000" algn="tl">
                    <a:srgbClr val="000000"/>
                  </a:outerShdw>
                </a:effectLst>
              </a:rPr>
              <a:t>为有</a:t>
            </a:r>
            <a:r>
              <a:rPr lang="en-US" altLang="zh-CN" sz="2400" b="0" dirty="0">
                <a:solidFill>
                  <a:srgbClr val="FF3300"/>
                </a:solidFill>
                <a:effectLst>
                  <a:outerShdw blurRad="38100" dist="38100" dir="2700000" algn="tl">
                    <a:srgbClr val="000000"/>
                  </a:outerShdw>
                </a:effectLst>
              </a:rPr>
              <a:t>10</a:t>
            </a:r>
            <a:r>
              <a:rPr lang="zh-CN" altLang="en-US" sz="2400" b="0" dirty="0">
                <a:solidFill>
                  <a:srgbClr val="FF3300"/>
                </a:solidFill>
                <a:effectLst>
                  <a:outerShdw blurRad="38100" dist="38100" dir="2700000" algn="tl">
                    <a:srgbClr val="000000"/>
                  </a:outerShdw>
                </a:effectLst>
              </a:rPr>
              <a:t>个元素的整型数组，比较两数组对应元素</a:t>
            </a:r>
          </a:p>
          <a:p>
            <a:pPr eaLnBrk="1" hangingPunct="1">
              <a:spcBef>
                <a:spcPct val="0"/>
              </a:spcBef>
              <a:defRPr/>
            </a:pPr>
            <a:r>
              <a:rPr lang="zh-CN" altLang="en-US" sz="2400" b="0" dirty="0">
                <a:solidFill>
                  <a:srgbClr val="FF3300"/>
                </a:solidFill>
                <a:effectLst>
                  <a:outerShdw blurRad="38100" dist="38100" dir="2700000" algn="tl">
                    <a:srgbClr val="000000"/>
                  </a:outerShdw>
                </a:effectLst>
              </a:rPr>
              <a:t>变量</a:t>
            </a:r>
            <a:r>
              <a:rPr lang="en-US" altLang="zh-CN" sz="2400" b="0" dirty="0" err="1">
                <a:solidFill>
                  <a:srgbClr val="FF3300"/>
                </a:solidFill>
                <a:effectLst>
                  <a:outerShdw blurRad="38100" dist="38100" dir="2700000" algn="tl">
                    <a:srgbClr val="000000"/>
                  </a:outerShdw>
                </a:effectLst>
              </a:rPr>
              <a:t>n,m,k</a:t>
            </a:r>
            <a:r>
              <a:rPr lang="zh-CN" altLang="en-US" sz="2400" b="0" dirty="0">
                <a:solidFill>
                  <a:srgbClr val="FF3300"/>
                </a:solidFill>
                <a:effectLst>
                  <a:outerShdw blurRad="38100" dist="38100" dir="2700000" algn="tl">
                    <a:srgbClr val="000000"/>
                  </a:outerShdw>
                </a:effectLst>
              </a:rPr>
              <a:t>分别记录</a:t>
            </a:r>
            <a:r>
              <a:rPr lang="en-US" altLang="zh-CN" sz="2400" b="0" dirty="0">
                <a:solidFill>
                  <a:srgbClr val="FF3300"/>
                </a:solidFill>
                <a:effectLst>
                  <a:outerShdw blurRad="38100" dist="38100" dir="2700000" algn="tl">
                    <a:srgbClr val="000000"/>
                  </a:outerShdw>
                </a:effectLst>
              </a:rPr>
              <a:t>a[</a:t>
            </a:r>
            <a:r>
              <a:rPr lang="en-US" altLang="zh-CN" sz="2400" b="0" dirty="0" err="1">
                <a:solidFill>
                  <a:srgbClr val="FF3300"/>
                </a:solidFill>
                <a:effectLst>
                  <a:outerShdw blurRad="38100" dist="38100" dir="2700000" algn="tl">
                    <a:srgbClr val="000000"/>
                  </a:outerShdw>
                </a:effectLst>
              </a:rPr>
              <a:t>i</a:t>
            </a:r>
            <a:r>
              <a:rPr lang="en-US" altLang="zh-CN" sz="2400" b="0" dirty="0">
                <a:solidFill>
                  <a:srgbClr val="FF3300"/>
                </a:solidFill>
                <a:effectLst>
                  <a:outerShdw blurRad="38100" dist="38100" dir="2700000" algn="tl">
                    <a:srgbClr val="000000"/>
                  </a:outerShdw>
                </a:effectLst>
              </a:rPr>
              <a:t>]&gt;b[</a:t>
            </a:r>
            <a:r>
              <a:rPr lang="en-US" altLang="zh-CN" sz="2400" b="0" dirty="0" err="1">
                <a:solidFill>
                  <a:srgbClr val="FF3300"/>
                </a:solidFill>
                <a:effectLst>
                  <a:outerShdw blurRad="38100" dist="38100" dir="2700000" algn="tl">
                    <a:srgbClr val="000000"/>
                  </a:outerShdw>
                </a:effectLst>
              </a:rPr>
              <a:t>i</a:t>
            </a:r>
            <a:r>
              <a:rPr lang="en-US" altLang="zh-CN" sz="2400" b="0" dirty="0">
                <a:solidFill>
                  <a:srgbClr val="FF3300"/>
                </a:solidFill>
                <a:effectLst>
                  <a:outerShdw blurRad="38100" dist="38100" dir="2700000" algn="tl">
                    <a:srgbClr val="000000"/>
                  </a:outerShdw>
                </a:effectLst>
              </a:rPr>
              <a:t>], a[</a:t>
            </a:r>
            <a:r>
              <a:rPr lang="en-US" altLang="zh-CN" sz="2400" b="0" dirty="0" err="1">
                <a:solidFill>
                  <a:srgbClr val="FF3300"/>
                </a:solidFill>
                <a:effectLst>
                  <a:outerShdw blurRad="38100" dist="38100" dir="2700000" algn="tl">
                    <a:srgbClr val="000000"/>
                  </a:outerShdw>
                </a:effectLst>
              </a:rPr>
              <a:t>i</a:t>
            </a:r>
            <a:r>
              <a:rPr lang="en-US" altLang="zh-CN" sz="2400" b="0" dirty="0">
                <a:solidFill>
                  <a:srgbClr val="FF3300"/>
                </a:solidFill>
                <a:effectLst>
                  <a:outerShdw blurRad="38100" dist="38100" dir="2700000" algn="tl">
                    <a:srgbClr val="000000"/>
                  </a:outerShdw>
                </a:effectLst>
              </a:rPr>
              <a:t>]==b[</a:t>
            </a:r>
            <a:r>
              <a:rPr lang="en-US" altLang="zh-CN" sz="2400" b="0" dirty="0" err="1">
                <a:solidFill>
                  <a:srgbClr val="FF3300"/>
                </a:solidFill>
                <a:effectLst>
                  <a:outerShdw blurRad="38100" dist="38100" dir="2700000" algn="tl">
                    <a:srgbClr val="000000"/>
                  </a:outerShdw>
                </a:effectLst>
              </a:rPr>
              <a:t>i</a:t>
            </a:r>
            <a:r>
              <a:rPr lang="en-US" altLang="zh-CN" sz="2400" b="0" dirty="0">
                <a:solidFill>
                  <a:srgbClr val="FF3300"/>
                </a:solidFill>
                <a:effectLst>
                  <a:outerShdw blurRad="38100" dist="38100" dir="2700000" algn="tl">
                    <a:srgbClr val="000000"/>
                  </a:outerShdw>
                </a:effectLst>
              </a:rPr>
              <a:t>], a[</a:t>
            </a:r>
            <a:r>
              <a:rPr lang="en-US" altLang="zh-CN" sz="2400" b="0" dirty="0" err="1">
                <a:solidFill>
                  <a:srgbClr val="FF3300"/>
                </a:solidFill>
                <a:effectLst>
                  <a:outerShdw blurRad="38100" dist="38100" dir="2700000" algn="tl">
                    <a:srgbClr val="000000"/>
                  </a:outerShdw>
                </a:effectLst>
              </a:rPr>
              <a:t>i</a:t>
            </a:r>
            <a:r>
              <a:rPr lang="en-US" altLang="zh-CN" sz="2400" b="0" dirty="0">
                <a:solidFill>
                  <a:srgbClr val="FF3300"/>
                </a:solidFill>
                <a:effectLst>
                  <a:outerShdw blurRad="38100" dist="38100" dir="2700000" algn="tl">
                    <a:srgbClr val="000000"/>
                  </a:outerShdw>
                </a:effectLst>
              </a:rPr>
              <a:t>]&lt;b[</a:t>
            </a:r>
            <a:r>
              <a:rPr lang="en-US" altLang="zh-CN" sz="2400" b="0" dirty="0" err="1">
                <a:solidFill>
                  <a:srgbClr val="FF3300"/>
                </a:solidFill>
                <a:effectLst>
                  <a:outerShdw blurRad="38100" dist="38100" dir="2700000" algn="tl">
                    <a:srgbClr val="000000"/>
                  </a:outerShdw>
                </a:effectLst>
              </a:rPr>
              <a:t>i</a:t>
            </a:r>
            <a:r>
              <a:rPr lang="en-US" altLang="zh-CN" sz="2400" b="0" dirty="0">
                <a:solidFill>
                  <a:srgbClr val="FF3300"/>
                </a:solidFill>
                <a:effectLst>
                  <a:outerShdw blurRad="38100" dist="38100" dir="2700000" algn="tl">
                    <a:srgbClr val="000000"/>
                  </a:outerShdw>
                </a:effectLst>
              </a:rPr>
              <a:t>]</a:t>
            </a:r>
            <a:r>
              <a:rPr lang="zh-CN" altLang="en-US" sz="2400" b="0" dirty="0">
                <a:solidFill>
                  <a:srgbClr val="FF3300"/>
                </a:solidFill>
                <a:effectLst>
                  <a:outerShdw blurRad="38100" dist="38100" dir="2700000" algn="tl">
                    <a:srgbClr val="000000"/>
                  </a:outerShdw>
                </a:effectLst>
              </a:rPr>
              <a:t>的次数。</a:t>
            </a:r>
          </a:p>
          <a:p>
            <a:pPr eaLnBrk="1" hangingPunct="1">
              <a:spcBef>
                <a:spcPct val="0"/>
              </a:spcBef>
              <a:defRPr/>
            </a:pPr>
            <a:r>
              <a:rPr lang="zh-CN" altLang="en-US" sz="2400" b="0" dirty="0">
                <a:solidFill>
                  <a:srgbClr val="FF3300"/>
                </a:solidFill>
                <a:effectLst>
                  <a:outerShdw blurRad="38100" dist="38100" dir="2700000" algn="tl">
                    <a:srgbClr val="000000"/>
                  </a:outerShdw>
                </a:effectLst>
              </a:rPr>
              <a:t>最后，若</a:t>
            </a:r>
            <a:r>
              <a:rPr lang="en-US" altLang="zh-CN" sz="2400" b="0" dirty="0">
                <a:solidFill>
                  <a:srgbClr val="FF3300"/>
                </a:solidFill>
                <a:effectLst>
                  <a:outerShdw blurRad="38100" dist="38100" dir="2700000" algn="tl">
                    <a:srgbClr val="000000"/>
                  </a:outerShdw>
                </a:effectLst>
              </a:rPr>
              <a:t>n&gt;k,</a:t>
            </a:r>
            <a:r>
              <a:rPr lang="zh-CN" altLang="en-US" sz="2400" b="0" dirty="0">
                <a:solidFill>
                  <a:srgbClr val="FF3300"/>
                </a:solidFill>
                <a:effectLst>
                  <a:outerShdw blurRad="38100" dist="38100" dir="2700000" algn="tl">
                    <a:srgbClr val="000000"/>
                  </a:outerShdw>
                </a:effectLst>
              </a:rPr>
              <a:t>认为数组</a:t>
            </a:r>
            <a:r>
              <a:rPr lang="en-US" altLang="zh-CN" sz="2400" b="0" dirty="0">
                <a:solidFill>
                  <a:srgbClr val="FF3300"/>
                </a:solidFill>
                <a:effectLst>
                  <a:outerShdw blurRad="38100" dist="38100" dir="2700000" algn="tl">
                    <a:srgbClr val="000000"/>
                  </a:outerShdw>
                </a:effectLst>
              </a:rPr>
              <a:t>a&gt;b</a:t>
            </a:r>
          </a:p>
          <a:p>
            <a:pPr eaLnBrk="1" hangingPunct="1">
              <a:spcBef>
                <a:spcPct val="0"/>
              </a:spcBef>
              <a:defRPr/>
            </a:pPr>
            <a:r>
              <a:rPr lang="en-US" altLang="zh-CN" sz="2400" b="0" dirty="0">
                <a:solidFill>
                  <a:srgbClr val="FF3300"/>
                </a:solidFill>
                <a:effectLst>
                  <a:outerShdw blurRad="38100" dist="38100" dir="2700000" algn="tl">
                    <a:srgbClr val="000000"/>
                  </a:outerShdw>
                </a:effectLst>
              </a:rPr>
              <a:t>            </a:t>
            </a:r>
            <a:r>
              <a:rPr lang="zh-CN" altLang="en-US" sz="2400" b="0" dirty="0">
                <a:solidFill>
                  <a:srgbClr val="FF3300"/>
                </a:solidFill>
                <a:effectLst>
                  <a:outerShdw blurRad="38100" dist="38100" dir="2700000" algn="tl">
                    <a:srgbClr val="000000"/>
                  </a:outerShdw>
                </a:effectLst>
              </a:rPr>
              <a:t>若</a:t>
            </a:r>
            <a:r>
              <a:rPr lang="en-US" altLang="zh-CN" sz="2400" b="0" dirty="0">
                <a:solidFill>
                  <a:srgbClr val="FF3300"/>
                </a:solidFill>
                <a:effectLst>
                  <a:outerShdw blurRad="38100" dist="38100" dir="2700000" algn="tl">
                    <a:srgbClr val="000000"/>
                  </a:outerShdw>
                </a:effectLst>
              </a:rPr>
              <a:t>n&lt;k,</a:t>
            </a:r>
            <a:r>
              <a:rPr lang="zh-CN" altLang="en-US" sz="2400" b="0" dirty="0">
                <a:solidFill>
                  <a:srgbClr val="FF3300"/>
                </a:solidFill>
                <a:effectLst>
                  <a:outerShdw blurRad="38100" dist="38100" dir="2700000" algn="tl">
                    <a:srgbClr val="000000"/>
                  </a:outerShdw>
                </a:effectLst>
              </a:rPr>
              <a:t>认为数组</a:t>
            </a:r>
            <a:r>
              <a:rPr lang="en-US" altLang="zh-CN" sz="2400" b="0" dirty="0">
                <a:solidFill>
                  <a:srgbClr val="FF3300"/>
                </a:solidFill>
                <a:effectLst>
                  <a:outerShdw blurRad="38100" dist="38100" dir="2700000" algn="tl">
                    <a:srgbClr val="000000"/>
                  </a:outerShdw>
                </a:effectLst>
              </a:rPr>
              <a:t>a&lt;b</a:t>
            </a:r>
          </a:p>
          <a:p>
            <a:pPr eaLnBrk="1" hangingPunct="1">
              <a:spcBef>
                <a:spcPct val="0"/>
              </a:spcBef>
              <a:defRPr/>
            </a:pPr>
            <a:r>
              <a:rPr lang="en-US" altLang="zh-CN" sz="2400" b="0" dirty="0">
                <a:solidFill>
                  <a:srgbClr val="FF3300"/>
                </a:solidFill>
                <a:effectLst>
                  <a:outerShdw blurRad="38100" dist="38100" dir="2700000" algn="tl">
                    <a:srgbClr val="000000"/>
                  </a:outerShdw>
                </a:effectLst>
              </a:rPr>
              <a:t>            </a:t>
            </a:r>
            <a:r>
              <a:rPr lang="zh-CN" altLang="en-US" sz="2400" b="0" dirty="0">
                <a:solidFill>
                  <a:srgbClr val="FF3300"/>
                </a:solidFill>
                <a:effectLst>
                  <a:outerShdw blurRad="38100" dist="38100" dir="2700000" algn="tl">
                    <a:srgbClr val="000000"/>
                  </a:outerShdw>
                </a:effectLst>
              </a:rPr>
              <a:t>若</a:t>
            </a:r>
            <a:r>
              <a:rPr lang="en-US" altLang="zh-CN" sz="2400" b="0" dirty="0">
                <a:solidFill>
                  <a:srgbClr val="FF3300"/>
                </a:solidFill>
                <a:effectLst>
                  <a:outerShdw blurRad="38100" dist="38100" dir="2700000" algn="tl">
                    <a:srgbClr val="000000"/>
                  </a:outerShdw>
                </a:effectLst>
              </a:rPr>
              <a:t>n==k,</a:t>
            </a:r>
            <a:r>
              <a:rPr lang="zh-CN" altLang="en-US" sz="2400" b="0" dirty="0">
                <a:solidFill>
                  <a:srgbClr val="FF3300"/>
                </a:solidFill>
                <a:effectLst>
                  <a:outerShdw blurRad="38100" dist="38100" dir="2700000" algn="tl">
                    <a:srgbClr val="000000"/>
                  </a:outerShdw>
                </a:effectLst>
              </a:rPr>
              <a:t>认为数组</a:t>
            </a:r>
            <a:r>
              <a:rPr lang="en-US" altLang="zh-CN" sz="2400" b="0" dirty="0">
                <a:solidFill>
                  <a:srgbClr val="FF3300"/>
                </a:solidFill>
                <a:effectLst>
                  <a:outerShdw blurRad="38100" dist="38100" dir="2700000" algn="tl">
                    <a:srgbClr val="000000"/>
                  </a:outerShdw>
                </a:effectLst>
              </a:rPr>
              <a:t>a==b</a:t>
            </a:r>
          </a:p>
        </p:txBody>
      </p:sp>
      <p:grpSp>
        <p:nvGrpSpPr>
          <p:cNvPr id="628757" name="Group 21"/>
          <p:cNvGrpSpPr>
            <a:grpSpLocks/>
          </p:cNvGrpSpPr>
          <p:nvPr/>
        </p:nvGrpSpPr>
        <p:grpSpPr bwMode="auto">
          <a:xfrm>
            <a:off x="2303463" y="2422525"/>
            <a:ext cx="4176712" cy="2835275"/>
            <a:chOff x="1282" y="1428"/>
            <a:chExt cx="2631" cy="1786"/>
          </a:xfrm>
        </p:grpSpPr>
        <p:grpSp>
          <p:nvGrpSpPr>
            <p:cNvPr id="290869" name="Group 22"/>
            <p:cNvGrpSpPr>
              <a:grpSpLocks/>
            </p:cNvGrpSpPr>
            <p:nvPr/>
          </p:nvGrpSpPr>
          <p:grpSpPr bwMode="auto">
            <a:xfrm>
              <a:off x="1282" y="1428"/>
              <a:ext cx="888" cy="1746"/>
              <a:chOff x="1671" y="439"/>
              <a:chExt cx="888" cy="1746"/>
            </a:xfrm>
          </p:grpSpPr>
          <p:grpSp>
            <p:nvGrpSpPr>
              <p:cNvPr id="290893" name="Group 23"/>
              <p:cNvGrpSpPr>
                <a:grpSpLocks/>
              </p:cNvGrpSpPr>
              <p:nvPr/>
            </p:nvGrpSpPr>
            <p:grpSpPr bwMode="auto">
              <a:xfrm>
                <a:off x="1829" y="675"/>
                <a:ext cx="730" cy="1498"/>
                <a:chOff x="1568" y="1378"/>
                <a:chExt cx="1133" cy="1498"/>
              </a:xfrm>
            </p:grpSpPr>
            <p:sp>
              <p:nvSpPr>
                <p:cNvPr id="290909" name="Rectangle 24"/>
                <p:cNvSpPr>
                  <a:spLocks noChangeArrowheads="1"/>
                </p:cNvSpPr>
                <p:nvPr/>
              </p:nvSpPr>
              <p:spPr bwMode="auto">
                <a:xfrm>
                  <a:off x="1579" y="1378"/>
                  <a:ext cx="1122" cy="14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290910" name="Line 25"/>
                <p:cNvSpPr>
                  <a:spLocks noChangeShapeType="1"/>
                </p:cNvSpPr>
                <p:nvPr/>
              </p:nvSpPr>
              <p:spPr bwMode="auto">
                <a:xfrm>
                  <a:off x="1568" y="1877"/>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90911" name="Line 26"/>
                <p:cNvSpPr>
                  <a:spLocks noChangeShapeType="1"/>
                </p:cNvSpPr>
                <p:nvPr/>
              </p:nvSpPr>
              <p:spPr bwMode="auto">
                <a:xfrm>
                  <a:off x="1579" y="2610"/>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90912" name="Line 27"/>
                <p:cNvSpPr>
                  <a:spLocks noChangeShapeType="1"/>
                </p:cNvSpPr>
                <p:nvPr/>
              </p:nvSpPr>
              <p:spPr bwMode="auto">
                <a:xfrm>
                  <a:off x="1579" y="2354"/>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90913" name="Line 28"/>
                <p:cNvSpPr>
                  <a:spLocks noChangeShapeType="1"/>
                </p:cNvSpPr>
                <p:nvPr/>
              </p:nvSpPr>
              <p:spPr bwMode="auto">
                <a:xfrm flipV="1">
                  <a:off x="1578" y="2122"/>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290914" name="Line 29"/>
                <p:cNvSpPr>
                  <a:spLocks noChangeShapeType="1"/>
                </p:cNvSpPr>
                <p:nvPr/>
              </p:nvSpPr>
              <p:spPr bwMode="auto">
                <a:xfrm>
                  <a:off x="1578" y="1622"/>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290894" name="Group 30"/>
              <p:cNvGrpSpPr>
                <a:grpSpLocks/>
              </p:cNvGrpSpPr>
              <p:nvPr/>
            </p:nvGrpSpPr>
            <p:grpSpPr bwMode="auto">
              <a:xfrm>
                <a:off x="1671" y="672"/>
                <a:ext cx="196" cy="1513"/>
                <a:chOff x="1637" y="672"/>
                <a:chExt cx="196" cy="1513"/>
              </a:xfrm>
            </p:grpSpPr>
            <p:sp>
              <p:nvSpPr>
                <p:cNvPr id="290903" name="Text Box 31"/>
                <p:cNvSpPr txBox="1">
                  <a:spLocks noChangeArrowheads="1"/>
                </p:cNvSpPr>
                <p:nvPr/>
              </p:nvSpPr>
              <p:spPr bwMode="auto">
                <a:xfrm>
                  <a:off x="1637" y="168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4</a:t>
                  </a:r>
                </a:p>
              </p:txBody>
            </p:sp>
            <p:sp>
              <p:nvSpPr>
                <p:cNvPr id="290904" name="Text Box 32"/>
                <p:cNvSpPr txBox="1">
                  <a:spLocks noChangeArrowheads="1"/>
                </p:cNvSpPr>
                <p:nvPr/>
              </p:nvSpPr>
              <p:spPr bwMode="auto">
                <a:xfrm>
                  <a:off x="1637" y="1429"/>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3</a:t>
                  </a:r>
                </a:p>
              </p:txBody>
            </p:sp>
            <p:sp>
              <p:nvSpPr>
                <p:cNvPr id="290905" name="Text Box 33"/>
                <p:cNvSpPr txBox="1">
                  <a:spLocks noChangeArrowheads="1"/>
                </p:cNvSpPr>
                <p:nvPr/>
              </p:nvSpPr>
              <p:spPr bwMode="auto">
                <a:xfrm>
                  <a:off x="1637" y="1177"/>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2</a:t>
                  </a:r>
                </a:p>
              </p:txBody>
            </p:sp>
            <p:sp>
              <p:nvSpPr>
                <p:cNvPr id="290906" name="Text Box 34"/>
                <p:cNvSpPr txBox="1">
                  <a:spLocks noChangeArrowheads="1"/>
                </p:cNvSpPr>
                <p:nvPr/>
              </p:nvSpPr>
              <p:spPr bwMode="auto">
                <a:xfrm>
                  <a:off x="1637" y="924"/>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1</a:t>
                  </a:r>
                </a:p>
              </p:txBody>
            </p:sp>
            <p:sp>
              <p:nvSpPr>
                <p:cNvPr id="290907" name="Text Box 35"/>
                <p:cNvSpPr txBox="1">
                  <a:spLocks noChangeArrowheads="1"/>
                </p:cNvSpPr>
                <p:nvPr/>
              </p:nvSpPr>
              <p:spPr bwMode="auto">
                <a:xfrm>
                  <a:off x="1637" y="67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0</a:t>
                  </a:r>
                </a:p>
              </p:txBody>
            </p:sp>
            <p:sp>
              <p:nvSpPr>
                <p:cNvPr id="290908" name="Text Box 36"/>
                <p:cNvSpPr txBox="1">
                  <a:spLocks noChangeArrowheads="1"/>
                </p:cNvSpPr>
                <p:nvPr/>
              </p:nvSpPr>
              <p:spPr bwMode="auto">
                <a:xfrm>
                  <a:off x="1637" y="1935"/>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5</a:t>
                  </a:r>
                </a:p>
              </p:txBody>
            </p:sp>
          </p:grpSp>
          <p:sp>
            <p:nvSpPr>
              <p:cNvPr id="290895" name="Text Box 37"/>
              <p:cNvSpPr txBox="1">
                <a:spLocks noChangeArrowheads="1"/>
              </p:cNvSpPr>
              <p:nvPr/>
            </p:nvSpPr>
            <p:spPr bwMode="auto">
              <a:xfrm>
                <a:off x="2153" y="43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ea typeface="宋体" panose="02010600030101010101" pitchFamily="2" charset="-122"/>
                  </a:rPr>
                  <a:t>a</a:t>
                </a:r>
              </a:p>
            </p:txBody>
          </p:sp>
          <p:grpSp>
            <p:nvGrpSpPr>
              <p:cNvPr id="290896" name="Group 38"/>
              <p:cNvGrpSpPr>
                <a:grpSpLocks/>
              </p:cNvGrpSpPr>
              <p:nvPr/>
            </p:nvGrpSpPr>
            <p:grpSpPr bwMode="auto">
              <a:xfrm>
                <a:off x="2047" y="674"/>
                <a:ext cx="276" cy="1496"/>
                <a:chOff x="2047" y="674"/>
                <a:chExt cx="276" cy="1496"/>
              </a:xfrm>
            </p:grpSpPr>
            <p:sp>
              <p:nvSpPr>
                <p:cNvPr id="290897" name="Text Box 39"/>
                <p:cNvSpPr txBox="1">
                  <a:spLocks noChangeArrowheads="1"/>
                </p:cNvSpPr>
                <p:nvPr/>
              </p:nvSpPr>
              <p:spPr bwMode="auto">
                <a:xfrm>
                  <a:off x="2047" y="1199"/>
                  <a:ext cx="27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56</a:t>
                  </a:r>
                </a:p>
              </p:txBody>
            </p:sp>
            <p:sp>
              <p:nvSpPr>
                <p:cNvPr id="290898" name="Text Box 40"/>
                <p:cNvSpPr txBox="1">
                  <a:spLocks noChangeArrowheads="1"/>
                </p:cNvSpPr>
                <p:nvPr/>
              </p:nvSpPr>
              <p:spPr bwMode="auto">
                <a:xfrm>
                  <a:off x="2047" y="936"/>
                  <a:ext cx="27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23</a:t>
                  </a:r>
                </a:p>
              </p:txBody>
            </p:sp>
            <p:sp>
              <p:nvSpPr>
                <p:cNvPr id="290899" name="Text Box 41"/>
                <p:cNvSpPr txBox="1">
                  <a:spLocks noChangeArrowheads="1"/>
                </p:cNvSpPr>
                <p:nvPr/>
              </p:nvSpPr>
              <p:spPr bwMode="auto">
                <a:xfrm>
                  <a:off x="2047" y="674"/>
                  <a:ext cx="27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12</a:t>
                  </a:r>
                </a:p>
              </p:txBody>
            </p:sp>
            <p:sp>
              <p:nvSpPr>
                <p:cNvPr id="290900" name="Text Box 42"/>
                <p:cNvSpPr txBox="1">
                  <a:spLocks noChangeArrowheads="1"/>
                </p:cNvSpPr>
                <p:nvPr/>
              </p:nvSpPr>
              <p:spPr bwMode="auto">
                <a:xfrm>
                  <a:off x="2047" y="1439"/>
                  <a:ext cx="27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10</a:t>
                  </a:r>
                </a:p>
              </p:txBody>
            </p:sp>
            <p:sp>
              <p:nvSpPr>
                <p:cNvPr id="290901" name="Text Box 43"/>
                <p:cNvSpPr txBox="1">
                  <a:spLocks noChangeArrowheads="1"/>
                </p:cNvSpPr>
                <p:nvPr/>
              </p:nvSpPr>
              <p:spPr bwMode="auto">
                <a:xfrm>
                  <a:off x="2047" y="1657"/>
                  <a:ext cx="27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76</a:t>
                  </a:r>
                </a:p>
              </p:txBody>
            </p:sp>
            <p:sp>
              <p:nvSpPr>
                <p:cNvPr id="290902" name="Text Box 44"/>
                <p:cNvSpPr txBox="1">
                  <a:spLocks noChangeArrowheads="1"/>
                </p:cNvSpPr>
                <p:nvPr/>
              </p:nvSpPr>
              <p:spPr bwMode="auto">
                <a:xfrm>
                  <a:off x="2047" y="1920"/>
                  <a:ext cx="27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88</a:t>
                  </a:r>
                </a:p>
              </p:txBody>
            </p:sp>
          </p:grpSp>
        </p:grpSp>
        <p:grpSp>
          <p:nvGrpSpPr>
            <p:cNvPr id="290870" name="Group 45"/>
            <p:cNvGrpSpPr>
              <a:grpSpLocks/>
            </p:cNvGrpSpPr>
            <p:nvPr/>
          </p:nvGrpSpPr>
          <p:grpSpPr bwMode="auto">
            <a:xfrm>
              <a:off x="3036" y="1461"/>
              <a:ext cx="877" cy="1753"/>
              <a:chOff x="3425" y="439"/>
              <a:chExt cx="877" cy="1753"/>
            </a:xfrm>
          </p:grpSpPr>
          <p:grpSp>
            <p:nvGrpSpPr>
              <p:cNvPr id="290871" name="Group 46"/>
              <p:cNvGrpSpPr>
                <a:grpSpLocks/>
              </p:cNvGrpSpPr>
              <p:nvPr/>
            </p:nvGrpSpPr>
            <p:grpSpPr bwMode="auto">
              <a:xfrm>
                <a:off x="3425" y="660"/>
                <a:ext cx="877" cy="1532"/>
                <a:chOff x="1568" y="1378"/>
                <a:chExt cx="1362" cy="1532"/>
              </a:xfrm>
            </p:grpSpPr>
            <p:grpSp>
              <p:nvGrpSpPr>
                <p:cNvPr id="290880" name="Group 47"/>
                <p:cNvGrpSpPr>
                  <a:grpSpLocks/>
                </p:cNvGrpSpPr>
                <p:nvPr/>
              </p:nvGrpSpPr>
              <p:grpSpPr bwMode="auto">
                <a:xfrm>
                  <a:off x="1568" y="1378"/>
                  <a:ext cx="1133" cy="1498"/>
                  <a:chOff x="1568" y="1378"/>
                  <a:chExt cx="1133" cy="1498"/>
                </a:xfrm>
              </p:grpSpPr>
              <p:sp>
                <p:nvSpPr>
                  <p:cNvPr id="290887" name="Rectangle 48"/>
                  <p:cNvSpPr>
                    <a:spLocks noChangeArrowheads="1"/>
                  </p:cNvSpPr>
                  <p:nvPr/>
                </p:nvSpPr>
                <p:spPr bwMode="auto">
                  <a:xfrm>
                    <a:off x="1579" y="1378"/>
                    <a:ext cx="1122" cy="14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290888" name="Line 49"/>
                  <p:cNvSpPr>
                    <a:spLocks noChangeShapeType="1"/>
                  </p:cNvSpPr>
                  <p:nvPr/>
                </p:nvSpPr>
                <p:spPr bwMode="auto">
                  <a:xfrm>
                    <a:off x="1568" y="1877"/>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90889" name="Line 50"/>
                  <p:cNvSpPr>
                    <a:spLocks noChangeShapeType="1"/>
                  </p:cNvSpPr>
                  <p:nvPr/>
                </p:nvSpPr>
                <p:spPr bwMode="auto">
                  <a:xfrm>
                    <a:off x="1579" y="2610"/>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90890" name="Line 51"/>
                  <p:cNvSpPr>
                    <a:spLocks noChangeShapeType="1"/>
                  </p:cNvSpPr>
                  <p:nvPr/>
                </p:nvSpPr>
                <p:spPr bwMode="auto">
                  <a:xfrm>
                    <a:off x="1579" y="2354"/>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90891" name="Line 52"/>
                  <p:cNvSpPr>
                    <a:spLocks noChangeShapeType="1"/>
                  </p:cNvSpPr>
                  <p:nvPr/>
                </p:nvSpPr>
                <p:spPr bwMode="auto">
                  <a:xfrm flipV="1">
                    <a:off x="1578" y="2122"/>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290892" name="Line 53"/>
                  <p:cNvSpPr>
                    <a:spLocks noChangeShapeType="1"/>
                  </p:cNvSpPr>
                  <p:nvPr/>
                </p:nvSpPr>
                <p:spPr bwMode="auto">
                  <a:xfrm>
                    <a:off x="1578" y="1622"/>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290881" name="Text Box 54"/>
                <p:cNvSpPr txBox="1">
                  <a:spLocks noChangeArrowheads="1"/>
                </p:cNvSpPr>
                <p:nvPr/>
              </p:nvSpPr>
              <p:spPr bwMode="auto">
                <a:xfrm>
                  <a:off x="2615" y="2407"/>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4</a:t>
                  </a:r>
                </a:p>
              </p:txBody>
            </p:sp>
            <p:sp>
              <p:nvSpPr>
                <p:cNvPr id="290882" name="Text Box 55"/>
                <p:cNvSpPr txBox="1">
                  <a:spLocks noChangeArrowheads="1"/>
                </p:cNvSpPr>
                <p:nvPr/>
              </p:nvSpPr>
              <p:spPr bwMode="auto">
                <a:xfrm>
                  <a:off x="2615" y="2154"/>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3</a:t>
                  </a:r>
                </a:p>
              </p:txBody>
            </p:sp>
            <p:sp>
              <p:nvSpPr>
                <p:cNvPr id="290883" name="Text Box 56"/>
                <p:cNvSpPr txBox="1">
                  <a:spLocks noChangeArrowheads="1"/>
                </p:cNvSpPr>
                <p:nvPr/>
              </p:nvSpPr>
              <p:spPr bwMode="auto">
                <a:xfrm>
                  <a:off x="2615" y="1902"/>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2</a:t>
                  </a:r>
                </a:p>
              </p:txBody>
            </p:sp>
            <p:sp>
              <p:nvSpPr>
                <p:cNvPr id="290884" name="Text Box 57"/>
                <p:cNvSpPr txBox="1">
                  <a:spLocks noChangeArrowheads="1"/>
                </p:cNvSpPr>
                <p:nvPr/>
              </p:nvSpPr>
              <p:spPr bwMode="auto">
                <a:xfrm>
                  <a:off x="2615" y="1649"/>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1</a:t>
                  </a:r>
                </a:p>
              </p:txBody>
            </p:sp>
            <p:sp>
              <p:nvSpPr>
                <p:cNvPr id="290885" name="Text Box 58"/>
                <p:cNvSpPr txBox="1">
                  <a:spLocks noChangeArrowheads="1"/>
                </p:cNvSpPr>
                <p:nvPr/>
              </p:nvSpPr>
              <p:spPr bwMode="auto">
                <a:xfrm>
                  <a:off x="2626" y="1397"/>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0</a:t>
                  </a:r>
                </a:p>
              </p:txBody>
            </p:sp>
            <p:sp>
              <p:nvSpPr>
                <p:cNvPr id="290886" name="Text Box 59"/>
                <p:cNvSpPr txBox="1">
                  <a:spLocks noChangeArrowheads="1"/>
                </p:cNvSpPr>
                <p:nvPr/>
              </p:nvSpPr>
              <p:spPr bwMode="auto">
                <a:xfrm>
                  <a:off x="2626" y="2660"/>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5</a:t>
                  </a:r>
                </a:p>
              </p:txBody>
            </p:sp>
          </p:grpSp>
          <p:sp>
            <p:nvSpPr>
              <p:cNvPr id="290872" name="Text Box 60"/>
              <p:cNvSpPr txBox="1">
                <a:spLocks noChangeArrowheads="1"/>
              </p:cNvSpPr>
              <p:nvPr/>
            </p:nvSpPr>
            <p:spPr bwMode="auto">
              <a:xfrm>
                <a:off x="3765" y="439"/>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ea typeface="宋体" panose="02010600030101010101" pitchFamily="2" charset="-122"/>
                  </a:rPr>
                  <a:t>b</a:t>
                </a:r>
              </a:p>
            </p:txBody>
          </p:sp>
          <p:grpSp>
            <p:nvGrpSpPr>
              <p:cNvPr id="290873" name="Group 61"/>
              <p:cNvGrpSpPr>
                <a:grpSpLocks/>
              </p:cNvGrpSpPr>
              <p:nvPr/>
            </p:nvGrpSpPr>
            <p:grpSpPr bwMode="auto">
              <a:xfrm>
                <a:off x="3654" y="670"/>
                <a:ext cx="276" cy="1496"/>
                <a:chOff x="2047" y="674"/>
                <a:chExt cx="276" cy="1496"/>
              </a:xfrm>
            </p:grpSpPr>
            <p:sp>
              <p:nvSpPr>
                <p:cNvPr id="290874" name="Text Box 62"/>
                <p:cNvSpPr txBox="1">
                  <a:spLocks noChangeArrowheads="1"/>
                </p:cNvSpPr>
                <p:nvPr/>
              </p:nvSpPr>
              <p:spPr bwMode="auto">
                <a:xfrm>
                  <a:off x="2047" y="1199"/>
                  <a:ext cx="27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21</a:t>
                  </a:r>
                </a:p>
              </p:txBody>
            </p:sp>
            <p:sp>
              <p:nvSpPr>
                <p:cNvPr id="290875" name="Text Box 63"/>
                <p:cNvSpPr txBox="1">
                  <a:spLocks noChangeArrowheads="1"/>
                </p:cNvSpPr>
                <p:nvPr/>
              </p:nvSpPr>
              <p:spPr bwMode="auto">
                <a:xfrm>
                  <a:off x="2047" y="936"/>
                  <a:ext cx="27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23</a:t>
                  </a:r>
                </a:p>
              </p:txBody>
            </p:sp>
            <p:sp>
              <p:nvSpPr>
                <p:cNvPr id="290876" name="Text Box 64"/>
                <p:cNvSpPr txBox="1">
                  <a:spLocks noChangeArrowheads="1"/>
                </p:cNvSpPr>
                <p:nvPr/>
              </p:nvSpPr>
              <p:spPr bwMode="auto">
                <a:xfrm>
                  <a:off x="2047" y="674"/>
                  <a:ext cx="27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43</a:t>
                  </a:r>
                </a:p>
              </p:txBody>
            </p:sp>
            <p:sp>
              <p:nvSpPr>
                <p:cNvPr id="290877" name="Text Box 65"/>
                <p:cNvSpPr txBox="1">
                  <a:spLocks noChangeArrowheads="1"/>
                </p:cNvSpPr>
                <p:nvPr/>
              </p:nvSpPr>
              <p:spPr bwMode="auto">
                <a:xfrm>
                  <a:off x="2047" y="1439"/>
                  <a:ext cx="27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98</a:t>
                  </a:r>
                </a:p>
              </p:txBody>
            </p:sp>
            <p:sp>
              <p:nvSpPr>
                <p:cNvPr id="290878" name="Text Box 66"/>
                <p:cNvSpPr txBox="1">
                  <a:spLocks noChangeArrowheads="1"/>
                </p:cNvSpPr>
                <p:nvPr/>
              </p:nvSpPr>
              <p:spPr bwMode="auto">
                <a:xfrm>
                  <a:off x="2047" y="1657"/>
                  <a:ext cx="27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66</a:t>
                  </a:r>
                </a:p>
              </p:txBody>
            </p:sp>
            <p:sp>
              <p:nvSpPr>
                <p:cNvPr id="290879" name="Text Box 67"/>
                <p:cNvSpPr txBox="1">
                  <a:spLocks noChangeArrowheads="1"/>
                </p:cNvSpPr>
                <p:nvPr/>
              </p:nvSpPr>
              <p:spPr bwMode="auto">
                <a:xfrm>
                  <a:off x="2047" y="1920"/>
                  <a:ext cx="27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54</a:t>
                  </a:r>
                </a:p>
              </p:txBody>
            </p:sp>
          </p:grpSp>
        </p:grpSp>
      </p:grpSp>
      <p:sp>
        <p:nvSpPr>
          <p:cNvPr id="628804" name="Text Box 68"/>
          <p:cNvSpPr txBox="1">
            <a:spLocks noChangeArrowheads="1"/>
          </p:cNvSpPr>
          <p:nvPr/>
        </p:nvSpPr>
        <p:spPr bwMode="auto">
          <a:xfrm>
            <a:off x="1957388" y="5362575"/>
            <a:ext cx="66675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ea typeface="宋体" panose="02010600030101010101" pitchFamily="2" charset="-122"/>
              </a:rPr>
              <a:t>n=0</a:t>
            </a:r>
          </a:p>
          <a:p>
            <a:pPr eaLnBrk="1" hangingPunct="1">
              <a:spcBef>
                <a:spcPct val="0"/>
              </a:spcBef>
            </a:pPr>
            <a:r>
              <a:rPr lang="en-US" altLang="zh-CN" sz="2000">
                <a:solidFill>
                  <a:schemeClr val="tx1"/>
                </a:solidFill>
                <a:ea typeface="宋体" panose="02010600030101010101" pitchFamily="2" charset="-122"/>
              </a:rPr>
              <a:t>m=0</a:t>
            </a:r>
          </a:p>
          <a:p>
            <a:pPr eaLnBrk="1" hangingPunct="1">
              <a:spcBef>
                <a:spcPct val="0"/>
              </a:spcBef>
            </a:pPr>
            <a:r>
              <a:rPr lang="en-US" altLang="zh-CN" sz="2000">
                <a:solidFill>
                  <a:schemeClr val="tx1"/>
                </a:solidFill>
                <a:ea typeface="宋体" panose="02010600030101010101" pitchFamily="2" charset="-122"/>
              </a:rPr>
              <a:t>k=0</a:t>
            </a:r>
          </a:p>
        </p:txBody>
      </p:sp>
      <p:grpSp>
        <p:nvGrpSpPr>
          <p:cNvPr id="628805" name="Group 69"/>
          <p:cNvGrpSpPr>
            <a:grpSpLocks/>
          </p:cNvGrpSpPr>
          <p:nvPr/>
        </p:nvGrpSpPr>
        <p:grpSpPr bwMode="auto">
          <a:xfrm>
            <a:off x="2955925" y="2819400"/>
            <a:ext cx="2022475" cy="3541713"/>
            <a:chOff x="1813" y="938"/>
            <a:chExt cx="1274" cy="2231"/>
          </a:xfrm>
        </p:grpSpPr>
        <p:grpSp>
          <p:nvGrpSpPr>
            <p:cNvPr id="290864" name="Group 70"/>
            <p:cNvGrpSpPr>
              <a:grpSpLocks/>
            </p:cNvGrpSpPr>
            <p:nvPr/>
          </p:nvGrpSpPr>
          <p:grpSpPr bwMode="auto">
            <a:xfrm>
              <a:off x="2336" y="938"/>
              <a:ext cx="751" cy="250"/>
              <a:chOff x="2656" y="694"/>
              <a:chExt cx="751" cy="250"/>
            </a:xfrm>
          </p:grpSpPr>
          <p:sp>
            <p:nvSpPr>
              <p:cNvPr id="290866" name="Line 71"/>
              <p:cNvSpPr>
                <a:spLocks noChangeShapeType="1"/>
              </p:cNvSpPr>
              <p:nvPr/>
            </p:nvSpPr>
            <p:spPr bwMode="auto">
              <a:xfrm>
                <a:off x="3118" y="830"/>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90867" name="Text Box 72"/>
              <p:cNvSpPr txBox="1">
                <a:spLocks noChangeArrowheads="1"/>
              </p:cNvSpPr>
              <p:nvPr/>
            </p:nvSpPr>
            <p:spPr bwMode="auto">
              <a:xfrm>
                <a:off x="2976" y="694"/>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ea typeface="宋体" panose="02010600030101010101" pitchFamily="2" charset="-122"/>
                  </a:rPr>
                  <a:t>i</a:t>
                </a:r>
              </a:p>
            </p:txBody>
          </p:sp>
          <p:sp>
            <p:nvSpPr>
              <p:cNvPr id="290868" name="Line 73"/>
              <p:cNvSpPr>
                <a:spLocks noChangeShapeType="1"/>
              </p:cNvSpPr>
              <p:nvPr/>
            </p:nvSpPr>
            <p:spPr bwMode="auto">
              <a:xfrm flipH="1">
                <a:off x="2656" y="822"/>
                <a:ext cx="3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0865" name="Text Box 74"/>
            <p:cNvSpPr txBox="1">
              <a:spLocks noChangeArrowheads="1"/>
            </p:cNvSpPr>
            <p:nvPr/>
          </p:nvSpPr>
          <p:spPr bwMode="auto">
            <a:xfrm>
              <a:off x="1813" y="2535"/>
              <a:ext cx="420"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ea typeface="宋体" panose="02010600030101010101" pitchFamily="2" charset="-122"/>
                </a:rPr>
                <a:t>n=0</a:t>
              </a:r>
            </a:p>
            <a:p>
              <a:pPr eaLnBrk="1" hangingPunct="1">
                <a:spcBef>
                  <a:spcPct val="0"/>
                </a:spcBef>
              </a:pPr>
              <a:r>
                <a:rPr lang="en-US" altLang="zh-CN" sz="2000">
                  <a:solidFill>
                    <a:schemeClr val="tx1"/>
                  </a:solidFill>
                  <a:ea typeface="宋体" panose="02010600030101010101" pitchFamily="2" charset="-122"/>
                </a:rPr>
                <a:t>m=0</a:t>
              </a:r>
            </a:p>
            <a:p>
              <a:pPr eaLnBrk="1" hangingPunct="1">
                <a:spcBef>
                  <a:spcPct val="0"/>
                </a:spcBef>
              </a:pPr>
              <a:r>
                <a:rPr lang="en-US" altLang="zh-CN" sz="2000">
                  <a:solidFill>
                    <a:schemeClr val="tx1"/>
                  </a:solidFill>
                  <a:ea typeface="宋体" panose="02010600030101010101" pitchFamily="2" charset="-122"/>
                </a:rPr>
                <a:t>k=1</a:t>
              </a:r>
            </a:p>
          </p:txBody>
        </p:sp>
      </p:grpSp>
      <p:grpSp>
        <p:nvGrpSpPr>
          <p:cNvPr id="628811" name="Group 75"/>
          <p:cNvGrpSpPr>
            <a:grpSpLocks/>
          </p:cNvGrpSpPr>
          <p:nvPr/>
        </p:nvGrpSpPr>
        <p:grpSpPr bwMode="auto">
          <a:xfrm>
            <a:off x="3800475" y="3213100"/>
            <a:ext cx="1192213" cy="3149600"/>
            <a:chOff x="2336" y="1185"/>
            <a:chExt cx="751" cy="1984"/>
          </a:xfrm>
        </p:grpSpPr>
        <p:grpSp>
          <p:nvGrpSpPr>
            <p:cNvPr id="290859" name="Group 76"/>
            <p:cNvGrpSpPr>
              <a:grpSpLocks/>
            </p:cNvGrpSpPr>
            <p:nvPr/>
          </p:nvGrpSpPr>
          <p:grpSpPr bwMode="auto">
            <a:xfrm>
              <a:off x="2336" y="1185"/>
              <a:ext cx="751" cy="250"/>
              <a:chOff x="2656" y="694"/>
              <a:chExt cx="751" cy="250"/>
            </a:xfrm>
          </p:grpSpPr>
          <p:sp>
            <p:nvSpPr>
              <p:cNvPr id="290861" name="Line 77"/>
              <p:cNvSpPr>
                <a:spLocks noChangeShapeType="1"/>
              </p:cNvSpPr>
              <p:nvPr/>
            </p:nvSpPr>
            <p:spPr bwMode="auto">
              <a:xfrm>
                <a:off x="3118" y="830"/>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90862" name="Text Box 78"/>
              <p:cNvSpPr txBox="1">
                <a:spLocks noChangeArrowheads="1"/>
              </p:cNvSpPr>
              <p:nvPr/>
            </p:nvSpPr>
            <p:spPr bwMode="auto">
              <a:xfrm>
                <a:off x="2976" y="694"/>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ea typeface="宋体" panose="02010600030101010101" pitchFamily="2" charset="-122"/>
                  </a:rPr>
                  <a:t>i</a:t>
                </a:r>
              </a:p>
            </p:txBody>
          </p:sp>
          <p:sp>
            <p:nvSpPr>
              <p:cNvPr id="290863" name="Line 79"/>
              <p:cNvSpPr>
                <a:spLocks noChangeShapeType="1"/>
              </p:cNvSpPr>
              <p:nvPr/>
            </p:nvSpPr>
            <p:spPr bwMode="auto">
              <a:xfrm flipH="1">
                <a:off x="2656" y="822"/>
                <a:ext cx="3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0860" name="Text Box 80"/>
            <p:cNvSpPr txBox="1">
              <a:spLocks noChangeArrowheads="1"/>
            </p:cNvSpPr>
            <p:nvPr/>
          </p:nvSpPr>
          <p:spPr bwMode="auto">
            <a:xfrm>
              <a:off x="2451" y="2535"/>
              <a:ext cx="420"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ea typeface="宋体" panose="02010600030101010101" pitchFamily="2" charset="-122"/>
                </a:rPr>
                <a:t>n=0</a:t>
              </a:r>
            </a:p>
            <a:p>
              <a:pPr eaLnBrk="1" hangingPunct="1">
                <a:spcBef>
                  <a:spcPct val="0"/>
                </a:spcBef>
              </a:pPr>
              <a:r>
                <a:rPr lang="en-US" altLang="zh-CN" sz="2000">
                  <a:solidFill>
                    <a:schemeClr val="tx1"/>
                  </a:solidFill>
                  <a:ea typeface="宋体" panose="02010600030101010101" pitchFamily="2" charset="-122"/>
                </a:rPr>
                <a:t>m=1</a:t>
              </a:r>
            </a:p>
            <a:p>
              <a:pPr eaLnBrk="1" hangingPunct="1">
                <a:spcBef>
                  <a:spcPct val="0"/>
                </a:spcBef>
              </a:pPr>
              <a:r>
                <a:rPr lang="en-US" altLang="zh-CN" sz="2000">
                  <a:solidFill>
                    <a:schemeClr val="tx1"/>
                  </a:solidFill>
                  <a:ea typeface="宋体" panose="02010600030101010101" pitchFamily="2" charset="-122"/>
                </a:rPr>
                <a:t>k=1</a:t>
              </a:r>
            </a:p>
          </p:txBody>
        </p:sp>
      </p:grpSp>
      <p:grpSp>
        <p:nvGrpSpPr>
          <p:cNvPr id="628817" name="Group 81"/>
          <p:cNvGrpSpPr>
            <a:grpSpLocks/>
          </p:cNvGrpSpPr>
          <p:nvPr/>
        </p:nvGrpSpPr>
        <p:grpSpPr bwMode="auto">
          <a:xfrm>
            <a:off x="3800475" y="3582988"/>
            <a:ext cx="1863725" cy="2786062"/>
            <a:chOff x="2336" y="1414"/>
            <a:chExt cx="1174" cy="1755"/>
          </a:xfrm>
        </p:grpSpPr>
        <p:grpSp>
          <p:nvGrpSpPr>
            <p:cNvPr id="290854" name="Group 82"/>
            <p:cNvGrpSpPr>
              <a:grpSpLocks/>
            </p:cNvGrpSpPr>
            <p:nvPr/>
          </p:nvGrpSpPr>
          <p:grpSpPr bwMode="auto">
            <a:xfrm>
              <a:off x="2336" y="1414"/>
              <a:ext cx="751" cy="250"/>
              <a:chOff x="2656" y="694"/>
              <a:chExt cx="751" cy="250"/>
            </a:xfrm>
          </p:grpSpPr>
          <p:sp>
            <p:nvSpPr>
              <p:cNvPr id="290856" name="Line 83"/>
              <p:cNvSpPr>
                <a:spLocks noChangeShapeType="1"/>
              </p:cNvSpPr>
              <p:nvPr/>
            </p:nvSpPr>
            <p:spPr bwMode="auto">
              <a:xfrm>
                <a:off x="3118" y="830"/>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90857" name="Text Box 84"/>
              <p:cNvSpPr txBox="1">
                <a:spLocks noChangeArrowheads="1"/>
              </p:cNvSpPr>
              <p:nvPr/>
            </p:nvSpPr>
            <p:spPr bwMode="auto">
              <a:xfrm>
                <a:off x="2976" y="694"/>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ea typeface="宋体" panose="02010600030101010101" pitchFamily="2" charset="-122"/>
                  </a:rPr>
                  <a:t>i</a:t>
                </a:r>
              </a:p>
            </p:txBody>
          </p:sp>
          <p:sp>
            <p:nvSpPr>
              <p:cNvPr id="290858" name="Line 85"/>
              <p:cNvSpPr>
                <a:spLocks noChangeShapeType="1"/>
              </p:cNvSpPr>
              <p:nvPr/>
            </p:nvSpPr>
            <p:spPr bwMode="auto">
              <a:xfrm flipH="1">
                <a:off x="2656" y="822"/>
                <a:ext cx="3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0855" name="Text Box 86"/>
            <p:cNvSpPr txBox="1">
              <a:spLocks noChangeArrowheads="1"/>
            </p:cNvSpPr>
            <p:nvPr/>
          </p:nvSpPr>
          <p:spPr bwMode="auto">
            <a:xfrm>
              <a:off x="3090" y="2535"/>
              <a:ext cx="420"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ea typeface="宋体" panose="02010600030101010101" pitchFamily="2" charset="-122"/>
                </a:rPr>
                <a:t>n=1</a:t>
              </a:r>
            </a:p>
            <a:p>
              <a:pPr eaLnBrk="1" hangingPunct="1">
                <a:spcBef>
                  <a:spcPct val="0"/>
                </a:spcBef>
              </a:pPr>
              <a:r>
                <a:rPr lang="en-US" altLang="zh-CN" sz="2000">
                  <a:solidFill>
                    <a:schemeClr val="tx1"/>
                  </a:solidFill>
                  <a:ea typeface="宋体" panose="02010600030101010101" pitchFamily="2" charset="-122"/>
                </a:rPr>
                <a:t>m=1</a:t>
              </a:r>
            </a:p>
            <a:p>
              <a:pPr eaLnBrk="1" hangingPunct="1">
                <a:spcBef>
                  <a:spcPct val="0"/>
                </a:spcBef>
              </a:pPr>
              <a:r>
                <a:rPr lang="en-US" altLang="zh-CN" sz="2000">
                  <a:solidFill>
                    <a:schemeClr val="tx1"/>
                  </a:solidFill>
                  <a:ea typeface="宋体" panose="02010600030101010101" pitchFamily="2" charset="-122"/>
                </a:rPr>
                <a:t>k=1</a:t>
              </a:r>
            </a:p>
          </p:txBody>
        </p:sp>
      </p:grpSp>
      <p:grpSp>
        <p:nvGrpSpPr>
          <p:cNvPr id="628823" name="Group 87"/>
          <p:cNvGrpSpPr>
            <a:grpSpLocks/>
          </p:cNvGrpSpPr>
          <p:nvPr/>
        </p:nvGrpSpPr>
        <p:grpSpPr bwMode="auto">
          <a:xfrm>
            <a:off x="3800475" y="3949700"/>
            <a:ext cx="2876550" cy="2419350"/>
            <a:chOff x="2336" y="1645"/>
            <a:chExt cx="1812" cy="1524"/>
          </a:xfrm>
        </p:grpSpPr>
        <p:grpSp>
          <p:nvGrpSpPr>
            <p:cNvPr id="290849" name="Group 88"/>
            <p:cNvGrpSpPr>
              <a:grpSpLocks/>
            </p:cNvGrpSpPr>
            <p:nvPr/>
          </p:nvGrpSpPr>
          <p:grpSpPr bwMode="auto">
            <a:xfrm>
              <a:off x="2336" y="1645"/>
              <a:ext cx="751" cy="250"/>
              <a:chOff x="2656" y="694"/>
              <a:chExt cx="751" cy="250"/>
            </a:xfrm>
          </p:grpSpPr>
          <p:sp>
            <p:nvSpPr>
              <p:cNvPr id="290851" name="Line 89"/>
              <p:cNvSpPr>
                <a:spLocks noChangeShapeType="1"/>
              </p:cNvSpPr>
              <p:nvPr/>
            </p:nvSpPr>
            <p:spPr bwMode="auto">
              <a:xfrm>
                <a:off x="3118" y="830"/>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90852" name="Text Box 90"/>
              <p:cNvSpPr txBox="1">
                <a:spLocks noChangeArrowheads="1"/>
              </p:cNvSpPr>
              <p:nvPr/>
            </p:nvSpPr>
            <p:spPr bwMode="auto">
              <a:xfrm>
                <a:off x="2976" y="694"/>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ea typeface="宋体" panose="02010600030101010101" pitchFamily="2" charset="-122"/>
                  </a:rPr>
                  <a:t>i</a:t>
                </a:r>
              </a:p>
            </p:txBody>
          </p:sp>
          <p:sp>
            <p:nvSpPr>
              <p:cNvPr id="290853" name="Line 91"/>
              <p:cNvSpPr>
                <a:spLocks noChangeShapeType="1"/>
              </p:cNvSpPr>
              <p:nvPr/>
            </p:nvSpPr>
            <p:spPr bwMode="auto">
              <a:xfrm flipH="1">
                <a:off x="2656" y="822"/>
                <a:ext cx="3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0850" name="Text Box 92"/>
            <p:cNvSpPr txBox="1">
              <a:spLocks noChangeArrowheads="1"/>
            </p:cNvSpPr>
            <p:nvPr/>
          </p:nvSpPr>
          <p:spPr bwMode="auto">
            <a:xfrm>
              <a:off x="3728" y="2535"/>
              <a:ext cx="420"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ea typeface="宋体" panose="02010600030101010101" pitchFamily="2" charset="-122"/>
                </a:rPr>
                <a:t>n=1</a:t>
              </a:r>
            </a:p>
            <a:p>
              <a:pPr eaLnBrk="1" hangingPunct="1">
                <a:spcBef>
                  <a:spcPct val="0"/>
                </a:spcBef>
              </a:pPr>
              <a:r>
                <a:rPr lang="en-US" altLang="zh-CN" sz="2000">
                  <a:solidFill>
                    <a:schemeClr val="tx1"/>
                  </a:solidFill>
                  <a:ea typeface="宋体" panose="02010600030101010101" pitchFamily="2" charset="-122"/>
                </a:rPr>
                <a:t>m=1</a:t>
              </a:r>
            </a:p>
            <a:p>
              <a:pPr eaLnBrk="1" hangingPunct="1">
                <a:spcBef>
                  <a:spcPct val="0"/>
                </a:spcBef>
              </a:pPr>
              <a:r>
                <a:rPr lang="en-US" altLang="zh-CN" sz="2000">
                  <a:solidFill>
                    <a:schemeClr val="tx1"/>
                  </a:solidFill>
                  <a:ea typeface="宋体" panose="02010600030101010101" pitchFamily="2" charset="-122"/>
                </a:rPr>
                <a:t>k=2</a:t>
              </a:r>
            </a:p>
          </p:txBody>
        </p:sp>
      </p:grpSp>
      <p:grpSp>
        <p:nvGrpSpPr>
          <p:cNvPr id="628829" name="Group 93"/>
          <p:cNvGrpSpPr>
            <a:grpSpLocks/>
          </p:cNvGrpSpPr>
          <p:nvPr/>
        </p:nvGrpSpPr>
        <p:grpSpPr bwMode="auto">
          <a:xfrm>
            <a:off x="3800475" y="4348163"/>
            <a:ext cx="3890963" cy="2020887"/>
            <a:chOff x="2336" y="1896"/>
            <a:chExt cx="2451" cy="1273"/>
          </a:xfrm>
        </p:grpSpPr>
        <p:grpSp>
          <p:nvGrpSpPr>
            <p:cNvPr id="290844" name="Group 94"/>
            <p:cNvGrpSpPr>
              <a:grpSpLocks/>
            </p:cNvGrpSpPr>
            <p:nvPr/>
          </p:nvGrpSpPr>
          <p:grpSpPr bwMode="auto">
            <a:xfrm>
              <a:off x="2336" y="1896"/>
              <a:ext cx="751" cy="250"/>
              <a:chOff x="2656" y="694"/>
              <a:chExt cx="751" cy="250"/>
            </a:xfrm>
          </p:grpSpPr>
          <p:sp>
            <p:nvSpPr>
              <p:cNvPr id="290846" name="Line 95"/>
              <p:cNvSpPr>
                <a:spLocks noChangeShapeType="1"/>
              </p:cNvSpPr>
              <p:nvPr/>
            </p:nvSpPr>
            <p:spPr bwMode="auto">
              <a:xfrm>
                <a:off x="3118" y="830"/>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90847" name="Text Box 96"/>
              <p:cNvSpPr txBox="1">
                <a:spLocks noChangeArrowheads="1"/>
              </p:cNvSpPr>
              <p:nvPr/>
            </p:nvSpPr>
            <p:spPr bwMode="auto">
              <a:xfrm>
                <a:off x="2976" y="694"/>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ea typeface="宋体" panose="02010600030101010101" pitchFamily="2" charset="-122"/>
                  </a:rPr>
                  <a:t>i</a:t>
                </a:r>
              </a:p>
            </p:txBody>
          </p:sp>
          <p:sp>
            <p:nvSpPr>
              <p:cNvPr id="290848" name="Line 97"/>
              <p:cNvSpPr>
                <a:spLocks noChangeShapeType="1"/>
              </p:cNvSpPr>
              <p:nvPr/>
            </p:nvSpPr>
            <p:spPr bwMode="auto">
              <a:xfrm flipH="1">
                <a:off x="2656" y="822"/>
                <a:ext cx="3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0845" name="Text Box 98"/>
            <p:cNvSpPr txBox="1">
              <a:spLocks noChangeArrowheads="1"/>
            </p:cNvSpPr>
            <p:nvPr/>
          </p:nvSpPr>
          <p:spPr bwMode="auto">
            <a:xfrm>
              <a:off x="4367" y="2535"/>
              <a:ext cx="420"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ea typeface="宋体" panose="02010600030101010101" pitchFamily="2" charset="-122"/>
                </a:rPr>
                <a:t>n=2</a:t>
              </a:r>
            </a:p>
            <a:p>
              <a:pPr eaLnBrk="1" hangingPunct="1">
                <a:spcBef>
                  <a:spcPct val="0"/>
                </a:spcBef>
              </a:pPr>
              <a:r>
                <a:rPr lang="en-US" altLang="zh-CN" sz="2000">
                  <a:solidFill>
                    <a:schemeClr val="tx1"/>
                  </a:solidFill>
                  <a:ea typeface="宋体" panose="02010600030101010101" pitchFamily="2" charset="-122"/>
                </a:rPr>
                <a:t>m=1</a:t>
              </a:r>
            </a:p>
            <a:p>
              <a:pPr eaLnBrk="1" hangingPunct="1">
                <a:spcBef>
                  <a:spcPct val="0"/>
                </a:spcBef>
              </a:pPr>
              <a:r>
                <a:rPr lang="en-US" altLang="zh-CN" sz="2000">
                  <a:solidFill>
                    <a:schemeClr val="tx1"/>
                  </a:solidFill>
                  <a:ea typeface="宋体" panose="02010600030101010101" pitchFamily="2" charset="-122"/>
                </a:rPr>
                <a:t>k=2</a:t>
              </a:r>
            </a:p>
          </p:txBody>
        </p:sp>
      </p:grpSp>
      <p:grpSp>
        <p:nvGrpSpPr>
          <p:cNvPr id="628835" name="Group 99"/>
          <p:cNvGrpSpPr>
            <a:grpSpLocks/>
          </p:cNvGrpSpPr>
          <p:nvPr/>
        </p:nvGrpSpPr>
        <p:grpSpPr bwMode="auto">
          <a:xfrm>
            <a:off x="3800475" y="4765675"/>
            <a:ext cx="4695825" cy="1603375"/>
            <a:chOff x="2336" y="2159"/>
            <a:chExt cx="2958" cy="1010"/>
          </a:xfrm>
        </p:grpSpPr>
        <p:grpSp>
          <p:nvGrpSpPr>
            <p:cNvPr id="290839" name="Group 100"/>
            <p:cNvGrpSpPr>
              <a:grpSpLocks/>
            </p:cNvGrpSpPr>
            <p:nvPr/>
          </p:nvGrpSpPr>
          <p:grpSpPr bwMode="auto">
            <a:xfrm>
              <a:off x="2336" y="2159"/>
              <a:ext cx="751" cy="250"/>
              <a:chOff x="2656" y="694"/>
              <a:chExt cx="751" cy="250"/>
            </a:xfrm>
          </p:grpSpPr>
          <p:sp>
            <p:nvSpPr>
              <p:cNvPr id="290841" name="Line 101"/>
              <p:cNvSpPr>
                <a:spLocks noChangeShapeType="1"/>
              </p:cNvSpPr>
              <p:nvPr/>
            </p:nvSpPr>
            <p:spPr bwMode="auto">
              <a:xfrm>
                <a:off x="3118" y="830"/>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90842" name="Text Box 102"/>
              <p:cNvSpPr txBox="1">
                <a:spLocks noChangeArrowheads="1"/>
              </p:cNvSpPr>
              <p:nvPr/>
            </p:nvSpPr>
            <p:spPr bwMode="auto">
              <a:xfrm>
                <a:off x="2976" y="694"/>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ea typeface="宋体" panose="02010600030101010101" pitchFamily="2" charset="-122"/>
                  </a:rPr>
                  <a:t>i</a:t>
                </a:r>
              </a:p>
            </p:txBody>
          </p:sp>
          <p:sp>
            <p:nvSpPr>
              <p:cNvPr id="290843" name="Line 103"/>
              <p:cNvSpPr>
                <a:spLocks noChangeShapeType="1"/>
              </p:cNvSpPr>
              <p:nvPr/>
            </p:nvSpPr>
            <p:spPr bwMode="auto">
              <a:xfrm flipH="1">
                <a:off x="2656" y="822"/>
                <a:ext cx="3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0840" name="Text Box 104"/>
            <p:cNvSpPr txBox="1">
              <a:spLocks noChangeArrowheads="1"/>
            </p:cNvSpPr>
            <p:nvPr/>
          </p:nvSpPr>
          <p:spPr bwMode="auto">
            <a:xfrm>
              <a:off x="4874" y="2535"/>
              <a:ext cx="420"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dirty="0">
                  <a:solidFill>
                    <a:schemeClr val="tx1"/>
                  </a:solidFill>
                  <a:ea typeface="宋体" panose="02010600030101010101" pitchFamily="2" charset="-122"/>
                </a:rPr>
                <a:t>n=3</a:t>
              </a:r>
            </a:p>
            <a:p>
              <a:pPr eaLnBrk="1" hangingPunct="1">
                <a:spcBef>
                  <a:spcPct val="0"/>
                </a:spcBef>
              </a:pPr>
              <a:r>
                <a:rPr lang="en-US" altLang="zh-CN" sz="2000" dirty="0">
                  <a:solidFill>
                    <a:schemeClr val="tx1"/>
                  </a:solidFill>
                  <a:ea typeface="宋体" panose="02010600030101010101" pitchFamily="2" charset="-122"/>
                </a:rPr>
                <a:t>m=1</a:t>
              </a:r>
            </a:p>
            <a:p>
              <a:pPr eaLnBrk="1" hangingPunct="1">
                <a:spcBef>
                  <a:spcPct val="0"/>
                </a:spcBef>
              </a:pPr>
              <a:r>
                <a:rPr lang="en-US" altLang="zh-CN" sz="2000" dirty="0">
                  <a:solidFill>
                    <a:schemeClr val="tx1"/>
                  </a:solidFill>
                  <a:ea typeface="宋体" panose="02010600030101010101" pitchFamily="2" charset="-122"/>
                </a:rPr>
                <a:t>k=2</a:t>
              </a:r>
            </a:p>
          </p:txBody>
        </p:sp>
      </p:grpSp>
      <p:sp>
        <p:nvSpPr>
          <p:cNvPr id="628846" name="Text Box 110"/>
          <p:cNvSpPr txBox="1">
            <a:spLocks noChangeArrowheads="1"/>
          </p:cNvSpPr>
          <p:nvPr/>
        </p:nvSpPr>
        <p:spPr bwMode="auto">
          <a:xfrm>
            <a:off x="2955925" y="5354638"/>
            <a:ext cx="66675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ea typeface="宋体" panose="02010600030101010101" pitchFamily="2" charset="-122"/>
              </a:rPr>
              <a:t>n=0</a:t>
            </a:r>
          </a:p>
          <a:p>
            <a:pPr eaLnBrk="1" hangingPunct="1">
              <a:spcBef>
                <a:spcPct val="0"/>
              </a:spcBef>
            </a:pPr>
            <a:r>
              <a:rPr lang="en-US" altLang="zh-CN" sz="2000">
                <a:solidFill>
                  <a:schemeClr val="tx1"/>
                </a:solidFill>
                <a:ea typeface="宋体" panose="02010600030101010101" pitchFamily="2" charset="-122"/>
              </a:rPr>
              <a:t>m=0</a:t>
            </a:r>
          </a:p>
          <a:p>
            <a:pPr eaLnBrk="1" hangingPunct="1">
              <a:spcBef>
                <a:spcPct val="0"/>
              </a:spcBef>
            </a:pPr>
            <a:r>
              <a:rPr lang="en-US" altLang="zh-CN" sz="2000">
                <a:solidFill>
                  <a:schemeClr val="tx1"/>
                </a:solidFill>
                <a:ea typeface="宋体" panose="02010600030101010101" pitchFamily="2" charset="-122"/>
              </a:rPr>
              <a:t>k=1</a:t>
            </a:r>
          </a:p>
        </p:txBody>
      </p:sp>
      <p:sp>
        <p:nvSpPr>
          <p:cNvPr id="628852" name="Text Box 116"/>
          <p:cNvSpPr txBox="1">
            <a:spLocks noChangeArrowheads="1"/>
          </p:cNvSpPr>
          <p:nvPr/>
        </p:nvSpPr>
        <p:spPr bwMode="auto">
          <a:xfrm>
            <a:off x="3983038" y="5354638"/>
            <a:ext cx="66675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ea typeface="宋体" panose="02010600030101010101" pitchFamily="2" charset="-122"/>
              </a:rPr>
              <a:t>n=0</a:t>
            </a:r>
          </a:p>
          <a:p>
            <a:pPr eaLnBrk="1" hangingPunct="1">
              <a:spcBef>
                <a:spcPct val="0"/>
              </a:spcBef>
            </a:pPr>
            <a:r>
              <a:rPr lang="en-US" altLang="zh-CN" sz="2000">
                <a:solidFill>
                  <a:schemeClr val="tx1"/>
                </a:solidFill>
                <a:ea typeface="宋体" panose="02010600030101010101" pitchFamily="2" charset="-122"/>
              </a:rPr>
              <a:t>m=1</a:t>
            </a:r>
          </a:p>
          <a:p>
            <a:pPr eaLnBrk="1" hangingPunct="1">
              <a:spcBef>
                <a:spcPct val="0"/>
              </a:spcBef>
            </a:pPr>
            <a:r>
              <a:rPr lang="en-US" altLang="zh-CN" sz="2000">
                <a:solidFill>
                  <a:schemeClr val="tx1"/>
                </a:solidFill>
                <a:ea typeface="宋体" panose="02010600030101010101" pitchFamily="2" charset="-122"/>
              </a:rPr>
              <a:t>k=1</a:t>
            </a:r>
          </a:p>
        </p:txBody>
      </p:sp>
      <p:sp>
        <p:nvSpPr>
          <p:cNvPr id="628858" name="Text Box 122"/>
          <p:cNvSpPr txBox="1">
            <a:spLocks noChangeArrowheads="1"/>
          </p:cNvSpPr>
          <p:nvPr/>
        </p:nvSpPr>
        <p:spPr bwMode="auto">
          <a:xfrm>
            <a:off x="4997450" y="5360988"/>
            <a:ext cx="66675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ea typeface="宋体" panose="02010600030101010101" pitchFamily="2" charset="-122"/>
              </a:rPr>
              <a:t>n=1</a:t>
            </a:r>
          </a:p>
          <a:p>
            <a:pPr eaLnBrk="1" hangingPunct="1">
              <a:spcBef>
                <a:spcPct val="0"/>
              </a:spcBef>
            </a:pPr>
            <a:r>
              <a:rPr lang="en-US" altLang="zh-CN" sz="2000">
                <a:solidFill>
                  <a:schemeClr val="tx1"/>
                </a:solidFill>
                <a:ea typeface="宋体" panose="02010600030101010101" pitchFamily="2" charset="-122"/>
              </a:rPr>
              <a:t>m=1</a:t>
            </a:r>
          </a:p>
          <a:p>
            <a:pPr eaLnBrk="1" hangingPunct="1">
              <a:spcBef>
                <a:spcPct val="0"/>
              </a:spcBef>
            </a:pPr>
            <a:r>
              <a:rPr lang="en-US" altLang="zh-CN" sz="2000">
                <a:solidFill>
                  <a:schemeClr val="tx1"/>
                </a:solidFill>
                <a:ea typeface="宋体" panose="02010600030101010101" pitchFamily="2" charset="-122"/>
              </a:rPr>
              <a:t>k=1</a:t>
            </a:r>
          </a:p>
        </p:txBody>
      </p:sp>
      <p:sp>
        <p:nvSpPr>
          <p:cNvPr id="628864" name="Text Box 128"/>
          <p:cNvSpPr txBox="1">
            <a:spLocks noChangeArrowheads="1"/>
          </p:cNvSpPr>
          <p:nvPr/>
        </p:nvSpPr>
        <p:spPr bwMode="auto">
          <a:xfrm>
            <a:off x="6010275" y="5362575"/>
            <a:ext cx="66675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ea typeface="宋体" panose="02010600030101010101" pitchFamily="2" charset="-122"/>
              </a:rPr>
              <a:t>n=1</a:t>
            </a:r>
          </a:p>
          <a:p>
            <a:pPr eaLnBrk="1" hangingPunct="1">
              <a:spcBef>
                <a:spcPct val="0"/>
              </a:spcBef>
            </a:pPr>
            <a:r>
              <a:rPr lang="en-US" altLang="zh-CN" sz="2000">
                <a:solidFill>
                  <a:schemeClr val="tx1"/>
                </a:solidFill>
                <a:ea typeface="宋体" panose="02010600030101010101" pitchFamily="2" charset="-122"/>
              </a:rPr>
              <a:t>m=1</a:t>
            </a:r>
          </a:p>
          <a:p>
            <a:pPr eaLnBrk="1" hangingPunct="1">
              <a:spcBef>
                <a:spcPct val="0"/>
              </a:spcBef>
            </a:pPr>
            <a:r>
              <a:rPr lang="en-US" altLang="zh-CN" sz="2000">
                <a:solidFill>
                  <a:schemeClr val="tx1"/>
                </a:solidFill>
                <a:ea typeface="宋体" panose="02010600030101010101" pitchFamily="2" charset="-122"/>
              </a:rPr>
              <a:t>k=2</a:t>
            </a:r>
          </a:p>
        </p:txBody>
      </p:sp>
      <p:sp>
        <p:nvSpPr>
          <p:cNvPr id="628870" name="Text Box 134"/>
          <p:cNvSpPr txBox="1">
            <a:spLocks noChangeArrowheads="1"/>
          </p:cNvSpPr>
          <p:nvPr/>
        </p:nvSpPr>
        <p:spPr bwMode="auto">
          <a:xfrm>
            <a:off x="7024688" y="5362575"/>
            <a:ext cx="66675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ea typeface="宋体" panose="02010600030101010101" pitchFamily="2" charset="-122"/>
              </a:rPr>
              <a:t>n=2</a:t>
            </a:r>
          </a:p>
          <a:p>
            <a:pPr eaLnBrk="1" hangingPunct="1">
              <a:spcBef>
                <a:spcPct val="0"/>
              </a:spcBef>
            </a:pPr>
            <a:r>
              <a:rPr lang="en-US" altLang="zh-CN" sz="2000">
                <a:solidFill>
                  <a:schemeClr val="tx1"/>
                </a:solidFill>
                <a:ea typeface="宋体" panose="02010600030101010101" pitchFamily="2" charset="-122"/>
              </a:rPr>
              <a:t>m=1</a:t>
            </a:r>
          </a:p>
          <a:p>
            <a:pPr eaLnBrk="1" hangingPunct="1">
              <a:spcBef>
                <a:spcPct val="0"/>
              </a:spcBef>
            </a:pPr>
            <a:r>
              <a:rPr lang="en-US" altLang="zh-CN" sz="2000">
                <a:solidFill>
                  <a:schemeClr val="tx1"/>
                </a:solidFill>
                <a:ea typeface="宋体" panose="02010600030101010101" pitchFamily="2" charset="-122"/>
              </a:rPr>
              <a:t>k=2</a:t>
            </a:r>
          </a:p>
        </p:txBody>
      </p:sp>
      <p:sp>
        <p:nvSpPr>
          <p:cNvPr id="99"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
        <p:nvSpPr>
          <p:cNvPr id="95" name="Rectangle 4"/>
          <p:cNvSpPr>
            <a:spLocks noChangeArrowheads="1"/>
          </p:cNvSpPr>
          <p:nvPr/>
        </p:nvSpPr>
        <p:spPr bwMode="auto">
          <a:xfrm>
            <a:off x="389451" y="517025"/>
            <a:ext cx="7759700" cy="782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0" indent="0">
              <a:spcBef>
                <a:spcPct val="20000"/>
              </a:spcBef>
              <a:buClr>
                <a:schemeClr val="accent1"/>
              </a:buClr>
            </a:pPr>
            <a:r>
              <a:rPr lang="en-US" altLang="zh-CN" sz="3200" dirty="0">
                <a:solidFill>
                  <a:srgbClr val="0000CC"/>
                </a:solidFill>
                <a:latin typeface="+mn-ea"/>
                <a:ea typeface="+mn-ea"/>
              </a:rPr>
              <a:t>7.7 </a:t>
            </a:r>
            <a:r>
              <a:rPr lang="zh-CN" altLang="en-US" sz="3200" dirty="0">
                <a:solidFill>
                  <a:srgbClr val="0000CC"/>
                </a:solidFill>
                <a:latin typeface="+mn-ea"/>
                <a:ea typeface="+mn-ea"/>
              </a:rPr>
              <a:t>数组作为函数参数</a:t>
            </a:r>
            <a:endParaRPr lang="zh-CN" altLang="en-US" sz="2800" dirty="0">
              <a:solidFill>
                <a:schemeClr val="tx1"/>
              </a:solidFill>
              <a:latin typeface="+mn-ea"/>
              <a:ea typeface="+mn-ea"/>
            </a:endParaRPr>
          </a:p>
        </p:txBody>
      </p:sp>
    </p:spTree>
    <p:extLst>
      <p:ext uri="{BB962C8B-B14F-4D97-AF65-F5344CB8AC3E}">
        <p14:creationId xmlns:p14="http://schemas.microsoft.com/office/powerpoint/2010/main" val="11276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28752"/>
                                        </p:tgtEl>
                                        <p:attrNameLst>
                                          <p:attrName>style.visibility</p:attrName>
                                        </p:attrNameLst>
                                      </p:cBhvr>
                                      <p:to>
                                        <p:strVal val="visible"/>
                                      </p:to>
                                    </p:set>
                                    <p:anim calcmode="lin" valueType="num">
                                      <p:cBhvr additive="base">
                                        <p:cTn id="7" dur="500" fill="hold"/>
                                        <p:tgtEl>
                                          <p:spTgt spid="628752"/>
                                        </p:tgtEl>
                                        <p:attrNameLst>
                                          <p:attrName>ppt_x</p:attrName>
                                        </p:attrNameLst>
                                      </p:cBhvr>
                                      <p:tavLst>
                                        <p:tav tm="0">
                                          <p:val>
                                            <p:strVal val="1+#ppt_w/2"/>
                                          </p:val>
                                        </p:tav>
                                        <p:tav tm="100000">
                                          <p:val>
                                            <p:strVal val="#ppt_x"/>
                                          </p:val>
                                        </p:tav>
                                      </p:tavLst>
                                    </p:anim>
                                    <p:anim calcmode="lin" valueType="num">
                                      <p:cBhvr additive="base">
                                        <p:cTn id="8" dur="500" fill="hold"/>
                                        <p:tgtEl>
                                          <p:spTgt spid="6287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628753"/>
                                        </p:tgtEl>
                                        <p:attrNameLst>
                                          <p:attrName>style.visibility</p:attrName>
                                        </p:attrNameLst>
                                      </p:cBhvr>
                                      <p:to>
                                        <p:strVal val="visible"/>
                                      </p:to>
                                    </p:set>
                                    <p:animEffect transition="in" filter="box(out)">
                                      <p:cBhvr>
                                        <p:cTn id="13" dur="500"/>
                                        <p:tgtEl>
                                          <p:spTgt spid="628753"/>
                                        </p:tgtEl>
                                      </p:cBhvr>
                                    </p:animEffect>
                                  </p:childTnLst>
                                  <p:subTnLst>
                                    <p:set>
                                      <p:cBhvr override="childStyle">
                                        <p:cTn dur="1" fill="hold" display="0" masterRel="nextClick" afterEffect="1"/>
                                        <p:tgtEl>
                                          <p:spTgt spid="628753"/>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628757"/>
                                        </p:tgtEl>
                                        <p:attrNameLst>
                                          <p:attrName>style.visibility</p:attrName>
                                        </p:attrNameLst>
                                      </p:cBhvr>
                                      <p:to>
                                        <p:strVal val="visible"/>
                                      </p:to>
                                    </p:set>
                                    <p:anim calcmode="lin" valueType="num">
                                      <p:cBhvr additive="base">
                                        <p:cTn id="18" dur="500" fill="hold"/>
                                        <p:tgtEl>
                                          <p:spTgt spid="628757"/>
                                        </p:tgtEl>
                                        <p:attrNameLst>
                                          <p:attrName>ppt_x</p:attrName>
                                        </p:attrNameLst>
                                      </p:cBhvr>
                                      <p:tavLst>
                                        <p:tav tm="0">
                                          <p:val>
                                            <p:strVal val="0-#ppt_w/2"/>
                                          </p:val>
                                        </p:tav>
                                        <p:tav tm="100000">
                                          <p:val>
                                            <p:strVal val="#ppt_x"/>
                                          </p:val>
                                        </p:tav>
                                      </p:tavLst>
                                    </p:anim>
                                    <p:anim calcmode="lin" valueType="num">
                                      <p:cBhvr additive="base">
                                        <p:cTn id="19" dur="500" fill="hold"/>
                                        <p:tgtEl>
                                          <p:spTgt spid="628757"/>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62880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628846"/>
                                        </p:tgtEl>
                                        <p:attrNameLst>
                                          <p:attrName>style.visibility</p:attrName>
                                        </p:attrNameLst>
                                      </p:cBhvr>
                                      <p:to>
                                        <p:strVal val="visible"/>
                                      </p:to>
                                    </p:set>
                                    <p:anim calcmode="lin" valueType="num">
                                      <p:cBhvr additive="base">
                                        <p:cTn id="28" dur="500" fill="hold"/>
                                        <p:tgtEl>
                                          <p:spTgt spid="628846"/>
                                        </p:tgtEl>
                                        <p:attrNameLst>
                                          <p:attrName>ppt_x</p:attrName>
                                        </p:attrNameLst>
                                      </p:cBhvr>
                                      <p:tavLst>
                                        <p:tav tm="0">
                                          <p:val>
                                            <p:strVal val="0-#ppt_w/2"/>
                                          </p:val>
                                        </p:tav>
                                        <p:tav tm="100000">
                                          <p:val>
                                            <p:strVal val="#ppt_x"/>
                                          </p:val>
                                        </p:tav>
                                      </p:tavLst>
                                    </p:anim>
                                    <p:anim calcmode="lin" valueType="num">
                                      <p:cBhvr additive="base">
                                        <p:cTn id="29" dur="500" fill="hold"/>
                                        <p:tgtEl>
                                          <p:spTgt spid="628846"/>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500"/>
                            </p:stCondLst>
                            <p:childTnLst>
                              <p:par>
                                <p:cTn id="31" presetID="1" presetClass="entr" presetSubtype="0" fill="hold" nodeType="afterEffect">
                                  <p:stCondLst>
                                    <p:cond delay="0"/>
                                  </p:stCondLst>
                                  <p:childTnLst>
                                    <p:set>
                                      <p:cBhvr>
                                        <p:cTn id="32" dur="1" fill="hold">
                                          <p:stCondLst>
                                            <p:cond delay="499"/>
                                          </p:stCondLst>
                                        </p:cTn>
                                        <p:tgtEl>
                                          <p:spTgt spid="628805"/>
                                        </p:tgtEl>
                                        <p:attrNameLst>
                                          <p:attrName>style.visibility</p:attrName>
                                        </p:attrNameLst>
                                      </p:cBhvr>
                                      <p:to>
                                        <p:strVal val="visible"/>
                                      </p:to>
                                    </p:set>
                                  </p:childTnLst>
                                  <p:subTnLst>
                                    <p:set>
                                      <p:cBhvr override="childStyle">
                                        <p:cTn dur="1" fill="hold" display="0" masterRel="nextClick" afterEffect="1"/>
                                        <p:tgtEl>
                                          <p:spTgt spid="628805"/>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28852"/>
                                        </p:tgtEl>
                                        <p:attrNameLst>
                                          <p:attrName>style.visibility</p:attrName>
                                        </p:attrNameLst>
                                      </p:cBhvr>
                                      <p:to>
                                        <p:strVal val="visible"/>
                                      </p:to>
                                    </p:set>
                                    <p:anim calcmode="lin" valueType="num">
                                      <p:cBhvr additive="base">
                                        <p:cTn id="37" dur="500" fill="hold"/>
                                        <p:tgtEl>
                                          <p:spTgt spid="628852"/>
                                        </p:tgtEl>
                                        <p:attrNameLst>
                                          <p:attrName>ppt_x</p:attrName>
                                        </p:attrNameLst>
                                      </p:cBhvr>
                                      <p:tavLst>
                                        <p:tav tm="0">
                                          <p:val>
                                            <p:strVal val="0-#ppt_w/2"/>
                                          </p:val>
                                        </p:tav>
                                        <p:tav tm="100000">
                                          <p:val>
                                            <p:strVal val="#ppt_x"/>
                                          </p:val>
                                        </p:tav>
                                      </p:tavLst>
                                    </p:anim>
                                    <p:anim calcmode="lin" valueType="num">
                                      <p:cBhvr additive="base">
                                        <p:cTn id="38" dur="500" fill="hold"/>
                                        <p:tgtEl>
                                          <p:spTgt spid="628852"/>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1" presetClass="entr" presetSubtype="0" fill="hold" nodeType="afterEffect">
                                  <p:stCondLst>
                                    <p:cond delay="0"/>
                                  </p:stCondLst>
                                  <p:childTnLst>
                                    <p:set>
                                      <p:cBhvr>
                                        <p:cTn id="41" dur="1" fill="hold">
                                          <p:stCondLst>
                                            <p:cond delay="499"/>
                                          </p:stCondLst>
                                        </p:cTn>
                                        <p:tgtEl>
                                          <p:spTgt spid="628811"/>
                                        </p:tgtEl>
                                        <p:attrNameLst>
                                          <p:attrName>style.visibility</p:attrName>
                                        </p:attrNameLst>
                                      </p:cBhvr>
                                      <p:to>
                                        <p:strVal val="visible"/>
                                      </p:to>
                                    </p:set>
                                  </p:childTnLst>
                                  <p:subTnLst>
                                    <p:set>
                                      <p:cBhvr override="childStyle">
                                        <p:cTn dur="1" fill="hold" display="0" masterRel="nextClick" afterEffect="1"/>
                                        <p:tgtEl>
                                          <p:spTgt spid="628811"/>
                                        </p:tgtEl>
                                        <p:attrNameLst>
                                          <p:attrName>style.visibility</p:attrName>
                                        </p:attrNameLst>
                                      </p:cBhvr>
                                      <p:to>
                                        <p:strVal val="hidden"/>
                                      </p:to>
                                    </p:set>
                                  </p:sub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628858"/>
                                        </p:tgtEl>
                                        <p:attrNameLst>
                                          <p:attrName>style.visibility</p:attrName>
                                        </p:attrNameLst>
                                      </p:cBhvr>
                                      <p:to>
                                        <p:strVal val="visible"/>
                                      </p:to>
                                    </p:set>
                                    <p:anim calcmode="lin" valueType="num">
                                      <p:cBhvr additive="base">
                                        <p:cTn id="46" dur="500" fill="hold"/>
                                        <p:tgtEl>
                                          <p:spTgt spid="628858"/>
                                        </p:tgtEl>
                                        <p:attrNameLst>
                                          <p:attrName>ppt_x</p:attrName>
                                        </p:attrNameLst>
                                      </p:cBhvr>
                                      <p:tavLst>
                                        <p:tav tm="0">
                                          <p:val>
                                            <p:strVal val="0-#ppt_w/2"/>
                                          </p:val>
                                        </p:tav>
                                        <p:tav tm="100000">
                                          <p:val>
                                            <p:strVal val="#ppt_x"/>
                                          </p:val>
                                        </p:tav>
                                      </p:tavLst>
                                    </p:anim>
                                    <p:anim calcmode="lin" valueType="num">
                                      <p:cBhvr additive="base">
                                        <p:cTn id="47" dur="500" fill="hold"/>
                                        <p:tgtEl>
                                          <p:spTgt spid="628858"/>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500"/>
                            </p:stCondLst>
                            <p:childTnLst>
                              <p:par>
                                <p:cTn id="49" presetID="1" presetClass="entr" presetSubtype="0" fill="hold" nodeType="afterEffect">
                                  <p:stCondLst>
                                    <p:cond delay="0"/>
                                  </p:stCondLst>
                                  <p:childTnLst>
                                    <p:set>
                                      <p:cBhvr>
                                        <p:cTn id="50" dur="1" fill="hold">
                                          <p:stCondLst>
                                            <p:cond delay="499"/>
                                          </p:stCondLst>
                                        </p:cTn>
                                        <p:tgtEl>
                                          <p:spTgt spid="628817"/>
                                        </p:tgtEl>
                                        <p:attrNameLst>
                                          <p:attrName>style.visibility</p:attrName>
                                        </p:attrNameLst>
                                      </p:cBhvr>
                                      <p:to>
                                        <p:strVal val="visible"/>
                                      </p:to>
                                    </p:set>
                                  </p:childTnLst>
                                  <p:subTnLst>
                                    <p:set>
                                      <p:cBhvr override="childStyle">
                                        <p:cTn dur="1" fill="hold" display="0" masterRel="nextClick" afterEffect="1"/>
                                        <p:tgtEl>
                                          <p:spTgt spid="628817"/>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28864"/>
                                        </p:tgtEl>
                                        <p:attrNameLst>
                                          <p:attrName>style.visibility</p:attrName>
                                        </p:attrNameLst>
                                      </p:cBhvr>
                                      <p:to>
                                        <p:strVal val="visible"/>
                                      </p:to>
                                    </p:set>
                                    <p:anim calcmode="lin" valueType="num">
                                      <p:cBhvr additive="base">
                                        <p:cTn id="55" dur="500" fill="hold"/>
                                        <p:tgtEl>
                                          <p:spTgt spid="628864"/>
                                        </p:tgtEl>
                                        <p:attrNameLst>
                                          <p:attrName>ppt_x</p:attrName>
                                        </p:attrNameLst>
                                      </p:cBhvr>
                                      <p:tavLst>
                                        <p:tav tm="0">
                                          <p:val>
                                            <p:strVal val="0-#ppt_w/2"/>
                                          </p:val>
                                        </p:tav>
                                        <p:tav tm="100000">
                                          <p:val>
                                            <p:strVal val="#ppt_x"/>
                                          </p:val>
                                        </p:tav>
                                      </p:tavLst>
                                    </p:anim>
                                    <p:anim calcmode="lin" valueType="num">
                                      <p:cBhvr additive="base">
                                        <p:cTn id="56" dur="500" fill="hold"/>
                                        <p:tgtEl>
                                          <p:spTgt spid="628864"/>
                                        </p:tgtEl>
                                        <p:attrNameLst>
                                          <p:attrName>ppt_y</p:attrName>
                                        </p:attrNameLst>
                                      </p:cBhvr>
                                      <p:tavLst>
                                        <p:tav tm="0">
                                          <p:val>
                                            <p:strVal val="#ppt_y"/>
                                          </p:val>
                                        </p:tav>
                                        <p:tav tm="100000">
                                          <p:val>
                                            <p:strVal val="#ppt_y"/>
                                          </p:val>
                                        </p:tav>
                                      </p:tavLst>
                                    </p:anim>
                                  </p:childTnLst>
                                </p:cTn>
                              </p:par>
                            </p:childTnLst>
                          </p:cTn>
                        </p:par>
                        <p:par>
                          <p:cTn id="57" fill="hold" nodeType="afterGroup">
                            <p:stCondLst>
                              <p:cond delay="500"/>
                            </p:stCondLst>
                            <p:childTnLst>
                              <p:par>
                                <p:cTn id="58" presetID="1" presetClass="entr" presetSubtype="0" fill="hold" nodeType="afterEffect">
                                  <p:stCondLst>
                                    <p:cond delay="0"/>
                                  </p:stCondLst>
                                  <p:childTnLst>
                                    <p:set>
                                      <p:cBhvr>
                                        <p:cTn id="59" dur="1" fill="hold">
                                          <p:stCondLst>
                                            <p:cond delay="499"/>
                                          </p:stCondLst>
                                        </p:cTn>
                                        <p:tgtEl>
                                          <p:spTgt spid="628823"/>
                                        </p:tgtEl>
                                        <p:attrNameLst>
                                          <p:attrName>style.visibility</p:attrName>
                                        </p:attrNameLst>
                                      </p:cBhvr>
                                      <p:to>
                                        <p:strVal val="visible"/>
                                      </p:to>
                                    </p:set>
                                  </p:childTnLst>
                                  <p:subTnLst>
                                    <p:set>
                                      <p:cBhvr override="childStyle">
                                        <p:cTn dur="1" fill="hold" display="0" masterRel="nextClick" afterEffect="1"/>
                                        <p:tgtEl>
                                          <p:spTgt spid="628823"/>
                                        </p:tgtEl>
                                        <p:attrNameLst>
                                          <p:attrName>style.visibility</p:attrName>
                                        </p:attrNameLst>
                                      </p:cBhvr>
                                      <p:to>
                                        <p:strVal val="hidden"/>
                                      </p:to>
                                    </p:set>
                                  </p:sub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628870"/>
                                        </p:tgtEl>
                                        <p:attrNameLst>
                                          <p:attrName>style.visibility</p:attrName>
                                        </p:attrNameLst>
                                      </p:cBhvr>
                                      <p:to>
                                        <p:strVal val="visible"/>
                                      </p:to>
                                    </p:set>
                                    <p:anim calcmode="lin" valueType="num">
                                      <p:cBhvr additive="base">
                                        <p:cTn id="64" dur="500" fill="hold"/>
                                        <p:tgtEl>
                                          <p:spTgt spid="628870"/>
                                        </p:tgtEl>
                                        <p:attrNameLst>
                                          <p:attrName>ppt_x</p:attrName>
                                        </p:attrNameLst>
                                      </p:cBhvr>
                                      <p:tavLst>
                                        <p:tav tm="0">
                                          <p:val>
                                            <p:strVal val="0-#ppt_w/2"/>
                                          </p:val>
                                        </p:tav>
                                        <p:tav tm="100000">
                                          <p:val>
                                            <p:strVal val="#ppt_x"/>
                                          </p:val>
                                        </p:tav>
                                      </p:tavLst>
                                    </p:anim>
                                    <p:anim calcmode="lin" valueType="num">
                                      <p:cBhvr additive="base">
                                        <p:cTn id="65" dur="500" fill="hold"/>
                                        <p:tgtEl>
                                          <p:spTgt spid="628870"/>
                                        </p:tgtEl>
                                        <p:attrNameLst>
                                          <p:attrName>ppt_y</p:attrName>
                                        </p:attrNameLst>
                                      </p:cBhvr>
                                      <p:tavLst>
                                        <p:tav tm="0">
                                          <p:val>
                                            <p:strVal val="#ppt_y"/>
                                          </p:val>
                                        </p:tav>
                                        <p:tav tm="100000">
                                          <p:val>
                                            <p:strVal val="#ppt_y"/>
                                          </p:val>
                                        </p:tav>
                                      </p:tavLst>
                                    </p:anim>
                                  </p:childTnLst>
                                </p:cTn>
                              </p:par>
                            </p:childTnLst>
                          </p:cTn>
                        </p:par>
                        <p:par>
                          <p:cTn id="66" fill="hold" nodeType="afterGroup">
                            <p:stCondLst>
                              <p:cond delay="500"/>
                            </p:stCondLst>
                            <p:childTnLst>
                              <p:par>
                                <p:cTn id="67" presetID="1" presetClass="entr" presetSubtype="0" fill="hold" nodeType="afterEffect">
                                  <p:stCondLst>
                                    <p:cond delay="0"/>
                                  </p:stCondLst>
                                  <p:childTnLst>
                                    <p:set>
                                      <p:cBhvr>
                                        <p:cTn id="68" dur="1" fill="hold">
                                          <p:stCondLst>
                                            <p:cond delay="499"/>
                                          </p:stCondLst>
                                        </p:cTn>
                                        <p:tgtEl>
                                          <p:spTgt spid="628829"/>
                                        </p:tgtEl>
                                        <p:attrNameLst>
                                          <p:attrName>style.visibility</p:attrName>
                                        </p:attrNameLst>
                                      </p:cBhvr>
                                      <p:to>
                                        <p:strVal val="visible"/>
                                      </p:to>
                                    </p:set>
                                  </p:childTnLst>
                                  <p:subTnLst>
                                    <p:set>
                                      <p:cBhvr override="childStyle">
                                        <p:cTn dur="1" fill="hold" display="0" masterRel="nextClick" afterEffect="1"/>
                                        <p:tgtEl>
                                          <p:spTgt spid="628829"/>
                                        </p:tgtEl>
                                        <p:attrNameLst>
                                          <p:attrName>style.visibility</p:attrName>
                                        </p:attrNameLst>
                                      </p:cBhvr>
                                      <p:to>
                                        <p:strVal val="hidden"/>
                                      </p:to>
                                    </p:set>
                                  </p:sub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499"/>
                                          </p:stCondLst>
                                        </p:cTn>
                                        <p:tgtEl>
                                          <p:spTgt spid="628835"/>
                                        </p:tgtEl>
                                        <p:attrNameLst>
                                          <p:attrName>style.visibility</p:attrName>
                                        </p:attrNameLst>
                                      </p:cBhvr>
                                      <p:to>
                                        <p:strVal val="visible"/>
                                      </p:to>
                                    </p:set>
                                  </p:childTnLst>
                                  <p:subTnLst>
                                    <p:set>
                                      <p:cBhvr override="childStyle">
                                        <p:cTn dur="1" fill="hold" display="0" masterRel="nextClick" afterEffect="1"/>
                                        <p:tgtEl>
                                          <p:spTgt spid="62883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52" grpId="0" animBg="1" autoUpdateAnimBg="0"/>
      <p:bldP spid="628753" grpId="0" animBg="1" autoUpdateAnimBg="0"/>
      <p:bldP spid="628804" grpId="0" autoUpdateAnimBg="0"/>
      <p:bldP spid="628846" grpId="0" autoUpdateAnimBg="0"/>
      <p:bldP spid="628852" grpId="0" autoUpdateAnimBg="0"/>
      <p:bldP spid="628858" grpId="0" autoUpdateAnimBg="0"/>
      <p:bldP spid="628864" grpId="0" autoUpdateAnimBg="0"/>
      <p:bldP spid="62887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11" name="Text Box 9"/>
          <p:cNvSpPr txBox="1">
            <a:spLocks noChangeArrowheads="1"/>
          </p:cNvSpPr>
          <p:nvPr/>
        </p:nvSpPr>
        <p:spPr bwMode="auto">
          <a:xfrm>
            <a:off x="457200" y="455613"/>
            <a:ext cx="8229600" cy="518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endParaRPr kumimoji="0" lang="en-US" altLang="zh-CN" sz="2400" b="0" dirty="0">
              <a:solidFill>
                <a:schemeClr val="tx1"/>
              </a:solidFill>
              <a:latin typeface="+mn-ea"/>
              <a:ea typeface="+mn-ea"/>
            </a:endParaRPr>
          </a:p>
          <a:p>
            <a:pPr>
              <a:spcBef>
                <a:spcPct val="0"/>
              </a:spcBef>
            </a:pPr>
            <a:r>
              <a:rPr kumimoji="0" lang="zh-CN" altLang="en-US" sz="2400" dirty="0">
                <a:solidFill>
                  <a:srgbClr val="FF0000"/>
                </a:solidFill>
                <a:latin typeface="+mn-ea"/>
                <a:ea typeface="+mn-ea"/>
              </a:rPr>
              <a:t>例</a:t>
            </a:r>
            <a:r>
              <a:rPr kumimoji="0" lang="en-US" altLang="zh-CN" sz="2400" dirty="0">
                <a:solidFill>
                  <a:srgbClr val="FF0000"/>
                </a:solidFill>
                <a:latin typeface="+mn-ea"/>
                <a:ea typeface="+mn-ea"/>
              </a:rPr>
              <a:t>:7-1.c </a:t>
            </a:r>
            <a:endParaRPr kumimoji="0" lang="en-US" altLang="zh-CN" sz="2400" b="0" dirty="0">
              <a:solidFill>
                <a:schemeClr val="tx1"/>
              </a:solidFill>
              <a:latin typeface="+mn-ea"/>
              <a:ea typeface="+mn-ea"/>
            </a:endParaRPr>
          </a:p>
          <a:p>
            <a:pPr>
              <a:spcBef>
                <a:spcPct val="0"/>
              </a:spcBef>
            </a:pPr>
            <a:r>
              <a:rPr lang="en-US" altLang="zh-CN" sz="2400" dirty="0">
                <a:solidFill>
                  <a:schemeClr val="tx1"/>
                </a:solidFill>
                <a:latin typeface="+mn-ea"/>
                <a:ea typeface="+mn-ea"/>
              </a:rPr>
              <a:t>#include &lt;</a:t>
            </a:r>
            <a:r>
              <a:rPr lang="en-US" altLang="zh-CN" sz="2400" dirty="0" err="1">
                <a:solidFill>
                  <a:schemeClr val="tx1"/>
                </a:solidFill>
                <a:latin typeface="+mn-ea"/>
                <a:ea typeface="+mn-ea"/>
              </a:rPr>
              <a:t>stdio.h</a:t>
            </a:r>
            <a:r>
              <a:rPr lang="en-US" altLang="zh-CN" sz="2400" dirty="0">
                <a:solidFill>
                  <a:schemeClr val="tx1"/>
                </a:solidFill>
                <a:latin typeface="+mn-ea"/>
                <a:ea typeface="+mn-ea"/>
              </a:rPr>
              <a:t>&gt;</a:t>
            </a:r>
            <a:r>
              <a:rPr kumimoji="0" lang="en-US" altLang="zh-CN" sz="2400" dirty="0">
                <a:solidFill>
                  <a:schemeClr val="tx1"/>
                </a:solidFill>
                <a:latin typeface="+mn-ea"/>
                <a:ea typeface="+mn-ea"/>
              </a:rPr>
              <a:t> </a:t>
            </a:r>
          </a:p>
          <a:p>
            <a:pPr>
              <a:spcBef>
                <a:spcPct val="0"/>
              </a:spcBef>
            </a:pPr>
            <a:r>
              <a:rPr kumimoji="0" lang="en-US" altLang="zh-CN" sz="2400" dirty="0">
                <a:solidFill>
                  <a:schemeClr val="tx1"/>
                </a:solidFill>
                <a:latin typeface="+mn-ea"/>
                <a:ea typeface="+mn-ea"/>
              </a:rPr>
              <a:t>void main(  ) </a:t>
            </a:r>
            <a:endParaRPr kumimoji="0" lang="en-US" altLang="zh-CN" sz="2400" b="0" dirty="0">
              <a:solidFill>
                <a:schemeClr val="tx1"/>
              </a:solidFill>
              <a:latin typeface="+mn-ea"/>
              <a:ea typeface="+mn-ea"/>
            </a:endParaRPr>
          </a:p>
          <a:p>
            <a:pPr>
              <a:spcBef>
                <a:spcPct val="0"/>
              </a:spcBef>
            </a:pPr>
            <a:r>
              <a:rPr kumimoji="0" lang="en-US" altLang="zh-CN" sz="2400" dirty="0">
                <a:solidFill>
                  <a:schemeClr val="tx1"/>
                </a:solidFill>
                <a:latin typeface="+mn-ea"/>
                <a:ea typeface="+mn-ea"/>
              </a:rPr>
              <a:t>{void </a:t>
            </a:r>
            <a:r>
              <a:rPr kumimoji="0" lang="en-US" altLang="zh-CN" sz="2400" dirty="0" err="1">
                <a:solidFill>
                  <a:schemeClr val="tx1"/>
                </a:solidFill>
                <a:latin typeface="+mn-ea"/>
                <a:ea typeface="+mn-ea"/>
              </a:rPr>
              <a:t>print_star</a:t>
            </a:r>
            <a:r>
              <a:rPr kumimoji="0" lang="en-US" altLang="zh-CN" sz="2400" dirty="0">
                <a:solidFill>
                  <a:schemeClr val="tx1"/>
                </a:solidFill>
                <a:latin typeface="+mn-ea"/>
                <a:ea typeface="+mn-ea"/>
              </a:rPr>
              <a:t>(  ); </a:t>
            </a:r>
            <a:endParaRPr kumimoji="0" lang="en-US" altLang="zh-CN" sz="2400" b="0" dirty="0">
              <a:solidFill>
                <a:schemeClr val="tx1"/>
              </a:solidFill>
              <a:latin typeface="+mn-ea"/>
              <a:ea typeface="+mn-ea"/>
            </a:endParaRPr>
          </a:p>
          <a:p>
            <a:pPr>
              <a:spcBef>
                <a:spcPct val="0"/>
              </a:spcBef>
            </a:pPr>
            <a:r>
              <a:rPr kumimoji="0" lang="en-US" altLang="zh-CN" sz="2400" dirty="0">
                <a:solidFill>
                  <a:schemeClr val="tx1"/>
                </a:solidFill>
                <a:latin typeface="+mn-ea"/>
                <a:ea typeface="+mn-ea"/>
              </a:rPr>
              <a:t>  void </a:t>
            </a:r>
            <a:r>
              <a:rPr kumimoji="0" lang="en-US" altLang="zh-CN" sz="2400" dirty="0" err="1">
                <a:solidFill>
                  <a:schemeClr val="tx1"/>
                </a:solidFill>
                <a:latin typeface="+mn-ea"/>
                <a:ea typeface="+mn-ea"/>
              </a:rPr>
              <a:t>print_message</a:t>
            </a:r>
            <a:r>
              <a:rPr kumimoji="0" lang="en-US" altLang="zh-CN" sz="2400" dirty="0">
                <a:solidFill>
                  <a:schemeClr val="tx1"/>
                </a:solidFill>
                <a:latin typeface="+mn-ea"/>
                <a:ea typeface="+mn-ea"/>
              </a:rPr>
              <a:t>(  ); </a:t>
            </a:r>
            <a:endParaRPr kumimoji="0" lang="en-US" altLang="zh-CN" sz="2400" b="0" dirty="0">
              <a:solidFill>
                <a:schemeClr val="tx1"/>
              </a:solidFill>
              <a:latin typeface="+mn-ea"/>
              <a:ea typeface="+mn-ea"/>
            </a:endParaRPr>
          </a:p>
          <a:p>
            <a:pPr>
              <a:spcBef>
                <a:spcPct val="0"/>
              </a:spcBef>
            </a:pPr>
            <a:r>
              <a:rPr kumimoji="0" lang="en-US" altLang="zh-CN" sz="2400" dirty="0">
                <a:solidFill>
                  <a:schemeClr val="tx1"/>
                </a:solidFill>
                <a:latin typeface="+mn-ea"/>
                <a:ea typeface="+mn-ea"/>
              </a:rPr>
              <a:t>  </a:t>
            </a:r>
            <a:r>
              <a:rPr kumimoji="0" lang="en-US" altLang="zh-CN" sz="2400" dirty="0" err="1">
                <a:solidFill>
                  <a:schemeClr val="tx1"/>
                </a:solidFill>
                <a:latin typeface="+mn-ea"/>
                <a:ea typeface="+mn-ea"/>
              </a:rPr>
              <a:t>printstar</a:t>
            </a:r>
            <a:r>
              <a:rPr kumimoji="0" lang="en-US" altLang="zh-CN" sz="2400" dirty="0">
                <a:solidFill>
                  <a:schemeClr val="tx1"/>
                </a:solidFill>
                <a:latin typeface="+mn-ea"/>
                <a:ea typeface="+mn-ea"/>
              </a:rPr>
              <a:t>(  );</a:t>
            </a:r>
          </a:p>
          <a:p>
            <a:pPr>
              <a:spcBef>
                <a:spcPct val="0"/>
              </a:spcBef>
            </a:pPr>
            <a:r>
              <a:rPr kumimoji="0" lang="en-US" altLang="zh-CN" sz="2400" dirty="0">
                <a:solidFill>
                  <a:schemeClr val="tx1"/>
                </a:solidFill>
                <a:latin typeface="+mn-ea"/>
                <a:ea typeface="+mn-ea"/>
              </a:rPr>
              <a:t>  </a:t>
            </a:r>
            <a:r>
              <a:rPr kumimoji="0" lang="en-US" altLang="zh-CN" sz="2400" dirty="0" err="1">
                <a:solidFill>
                  <a:schemeClr val="tx1"/>
                </a:solidFill>
                <a:latin typeface="+mn-ea"/>
                <a:ea typeface="+mn-ea"/>
              </a:rPr>
              <a:t>print_message</a:t>
            </a:r>
            <a:r>
              <a:rPr kumimoji="0" lang="en-US" altLang="zh-CN" sz="2400" dirty="0">
                <a:solidFill>
                  <a:schemeClr val="tx1"/>
                </a:solidFill>
                <a:latin typeface="+mn-ea"/>
                <a:ea typeface="+mn-ea"/>
              </a:rPr>
              <a:t>(  );</a:t>
            </a:r>
          </a:p>
          <a:p>
            <a:pPr>
              <a:spcBef>
                <a:spcPct val="0"/>
              </a:spcBef>
            </a:pPr>
            <a:r>
              <a:rPr kumimoji="0" lang="en-US" altLang="zh-CN" sz="2400" dirty="0">
                <a:solidFill>
                  <a:schemeClr val="tx1"/>
                </a:solidFill>
                <a:latin typeface="+mn-ea"/>
                <a:ea typeface="+mn-ea"/>
              </a:rPr>
              <a:t>  </a:t>
            </a:r>
            <a:r>
              <a:rPr kumimoji="0" lang="en-US" altLang="zh-CN" sz="2400" dirty="0" err="1">
                <a:solidFill>
                  <a:schemeClr val="tx1"/>
                </a:solidFill>
                <a:latin typeface="+mn-ea"/>
                <a:ea typeface="+mn-ea"/>
              </a:rPr>
              <a:t>print_star</a:t>
            </a:r>
            <a:r>
              <a:rPr kumimoji="0" lang="en-US" altLang="zh-CN" sz="2400" dirty="0">
                <a:solidFill>
                  <a:schemeClr val="tx1"/>
                </a:solidFill>
                <a:latin typeface="+mn-ea"/>
                <a:ea typeface="+mn-ea"/>
              </a:rPr>
              <a:t>(  );</a:t>
            </a:r>
            <a:endParaRPr kumimoji="0" lang="en-US" altLang="zh-CN" sz="2400" b="0" dirty="0">
              <a:solidFill>
                <a:schemeClr val="tx1"/>
              </a:solidFill>
              <a:latin typeface="+mn-ea"/>
              <a:ea typeface="+mn-ea"/>
            </a:endParaRPr>
          </a:p>
          <a:p>
            <a:pPr>
              <a:spcBef>
                <a:spcPct val="0"/>
              </a:spcBef>
            </a:pPr>
            <a:r>
              <a:rPr kumimoji="0" lang="en-US" altLang="zh-CN" sz="2400" dirty="0">
                <a:solidFill>
                  <a:schemeClr val="tx1"/>
                </a:solidFill>
                <a:latin typeface="+mn-ea"/>
                <a:ea typeface="+mn-ea"/>
              </a:rPr>
              <a:t>} </a:t>
            </a:r>
            <a:endParaRPr kumimoji="0" lang="en-US" altLang="zh-CN" sz="2400" b="0" dirty="0">
              <a:solidFill>
                <a:schemeClr val="tx1"/>
              </a:solidFill>
              <a:latin typeface="+mn-ea"/>
              <a:ea typeface="+mn-ea"/>
            </a:endParaRPr>
          </a:p>
          <a:p>
            <a:pPr>
              <a:spcBef>
                <a:spcPct val="0"/>
              </a:spcBef>
            </a:pPr>
            <a:r>
              <a:rPr kumimoji="0" lang="en-US" altLang="zh-CN" sz="2400" dirty="0">
                <a:solidFill>
                  <a:schemeClr val="tx1"/>
                </a:solidFill>
                <a:latin typeface="+mn-ea"/>
                <a:ea typeface="+mn-ea"/>
              </a:rPr>
              <a:t>void </a:t>
            </a:r>
            <a:r>
              <a:rPr kumimoji="0" lang="en-US" altLang="zh-CN" sz="2400" dirty="0" err="1">
                <a:solidFill>
                  <a:schemeClr val="tx1"/>
                </a:solidFill>
                <a:latin typeface="+mn-ea"/>
                <a:ea typeface="+mn-ea"/>
              </a:rPr>
              <a:t>print_star</a:t>
            </a:r>
            <a:r>
              <a:rPr kumimoji="0" lang="en-US" altLang="zh-CN" sz="2400" dirty="0">
                <a:solidFill>
                  <a:schemeClr val="tx1"/>
                </a:solidFill>
                <a:latin typeface="+mn-ea"/>
                <a:ea typeface="+mn-ea"/>
              </a:rPr>
              <a:t>(  ) </a:t>
            </a:r>
            <a:endParaRPr kumimoji="0" lang="en-US" altLang="zh-CN" sz="2400" b="0" dirty="0">
              <a:solidFill>
                <a:schemeClr val="tx1"/>
              </a:solidFill>
              <a:latin typeface="+mn-ea"/>
              <a:ea typeface="+mn-ea"/>
            </a:endParaRPr>
          </a:p>
          <a:p>
            <a:pPr>
              <a:spcBef>
                <a:spcPct val="0"/>
              </a:spcBef>
            </a:pPr>
            <a:r>
              <a:rPr kumimoji="0" lang="en-US" altLang="zh-CN" sz="2400" dirty="0">
                <a:solidFill>
                  <a:schemeClr val="tx1"/>
                </a:solidFill>
                <a:latin typeface="+mn-ea"/>
                <a:ea typeface="+mn-ea"/>
              </a:rPr>
              <a:t>{</a:t>
            </a:r>
            <a:r>
              <a:rPr kumimoji="0" lang="en-US" altLang="zh-CN" sz="2400" dirty="0" err="1">
                <a:solidFill>
                  <a:schemeClr val="tx1"/>
                </a:solidFill>
                <a:latin typeface="+mn-ea"/>
                <a:ea typeface="+mn-ea"/>
              </a:rPr>
              <a:t>printf</a:t>
            </a:r>
            <a:r>
              <a:rPr kumimoji="0" lang="en-US" altLang="zh-CN" sz="2400" dirty="0">
                <a:solidFill>
                  <a:schemeClr val="tx1"/>
                </a:solidFill>
                <a:latin typeface="+mn-ea"/>
                <a:ea typeface="+mn-ea"/>
              </a:rPr>
              <a:t> (“***********************\ n” ); }     </a:t>
            </a:r>
            <a:endParaRPr kumimoji="0" lang="en-US" altLang="zh-CN" sz="2400" b="0" dirty="0">
              <a:solidFill>
                <a:schemeClr val="tx1"/>
              </a:solidFill>
              <a:latin typeface="+mn-ea"/>
              <a:ea typeface="+mn-ea"/>
            </a:endParaRPr>
          </a:p>
          <a:p>
            <a:pPr>
              <a:spcBef>
                <a:spcPct val="0"/>
              </a:spcBef>
            </a:pPr>
            <a:r>
              <a:rPr kumimoji="0" lang="en-US" altLang="zh-CN" sz="2400" dirty="0">
                <a:solidFill>
                  <a:schemeClr val="tx1"/>
                </a:solidFill>
                <a:latin typeface="+mn-ea"/>
                <a:ea typeface="+mn-ea"/>
              </a:rPr>
              <a:t>void </a:t>
            </a:r>
            <a:r>
              <a:rPr kumimoji="0" lang="en-US" altLang="zh-CN" sz="2400" dirty="0" err="1">
                <a:solidFill>
                  <a:schemeClr val="tx1"/>
                </a:solidFill>
                <a:latin typeface="+mn-ea"/>
                <a:ea typeface="+mn-ea"/>
              </a:rPr>
              <a:t>print_message</a:t>
            </a:r>
            <a:r>
              <a:rPr kumimoji="0" lang="en-US" altLang="zh-CN" sz="2400" dirty="0">
                <a:solidFill>
                  <a:schemeClr val="tx1"/>
                </a:solidFill>
                <a:latin typeface="+mn-ea"/>
                <a:ea typeface="+mn-ea"/>
              </a:rPr>
              <a:t>(  ) </a:t>
            </a:r>
            <a:endParaRPr kumimoji="0" lang="en-US" altLang="zh-CN" sz="2400" b="0" dirty="0">
              <a:solidFill>
                <a:schemeClr val="tx1"/>
              </a:solidFill>
              <a:latin typeface="+mn-ea"/>
              <a:ea typeface="+mn-ea"/>
            </a:endParaRPr>
          </a:p>
          <a:p>
            <a:pPr>
              <a:lnSpc>
                <a:spcPct val="80000"/>
              </a:lnSpc>
            </a:pPr>
            <a:r>
              <a:rPr kumimoji="0" lang="en-US" altLang="zh-CN" sz="2400" dirty="0">
                <a:solidFill>
                  <a:schemeClr val="tx1"/>
                </a:solidFill>
                <a:latin typeface="+mn-ea"/>
                <a:ea typeface="+mn-ea"/>
              </a:rPr>
              <a:t>{</a:t>
            </a:r>
            <a:r>
              <a:rPr kumimoji="0" lang="en-US" altLang="zh-CN" sz="2400" dirty="0" err="1">
                <a:solidFill>
                  <a:schemeClr val="tx1"/>
                </a:solidFill>
                <a:latin typeface="+mn-ea"/>
                <a:ea typeface="+mn-ea"/>
              </a:rPr>
              <a:t>printf</a:t>
            </a:r>
            <a:r>
              <a:rPr kumimoji="0" lang="en-US" altLang="zh-CN" sz="2400" dirty="0">
                <a:solidFill>
                  <a:schemeClr val="tx1"/>
                </a:solidFill>
                <a:latin typeface="+mn-ea"/>
                <a:ea typeface="+mn-ea"/>
              </a:rPr>
              <a:t> (“_ _ _ _ _</a:t>
            </a:r>
            <a:r>
              <a:rPr kumimoji="0" lang="en-US" altLang="zh-CN" sz="2400" dirty="0" err="1">
                <a:solidFill>
                  <a:schemeClr val="tx1"/>
                </a:solidFill>
                <a:latin typeface="+mn-ea"/>
                <a:ea typeface="+mn-ea"/>
              </a:rPr>
              <a:t>How_do_you_do</a:t>
            </a:r>
            <a:r>
              <a:rPr kumimoji="0" lang="en-US" altLang="zh-CN" sz="2400" dirty="0">
                <a:solidFill>
                  <a:schemeClr val="tx1"/>
                </a:solidFill>
                <a:latin typeface="+mn-ea"/>
                <a:ea typeface="+mn-ea"/>
              </a:rPr>
              <a:t>!\n”) ;}                      </a:t>
            </a:r>
          </a:p>
        </p:txBody>
      </p:sp>
      <p:sp>
        <p:nvSpPr>
          <p:cNvPr id="556042" name="Rectangle 10"/>
          <p:cNvSpPr>
            <a:spLocks noChangeArrowheads="1"/>
          </p:cNvSpPr>
          <p:nvPr/>
        </p:nvSpPr>
        <p:spPr bwMode="auto">
          <a:xfrm>
            <a:off x="4303713" y="2284413"/>
            <a:ext cx="3810000" cy="182880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kumimoji="0" lang="zh-CN" altLang="en-US" sz="2000">
                <a:solidFill>
                  <a:schemeClr val="tx1"/>
                </a:solidFill>
                <a:latin typeface="+mn-ea"/>
                <a:ea typeface="+mn-ea"/>
              </a:rPr>
              <a:t>运行结果： </a:t>
            </a:r>
            <a:endParaRPr kumimoji="0" lang="zh-CN" altLang="en-US" sz="2000" b="0">
              <a:solidFill>
                <a:schemeClr val="tx1"/>
              </a:solidFill>
              <a:latin typeface="+mn-ea"/>
              <a:ea typeface="+mn-ea"/>
            </a:endParaRPr>
          </a:p>
          <a:p>
            <a:pPr algn="ctr">
              <a:spcBef>
                <a:spcPct val="0"/>
              </a:spcBef>
            </a:pPr>
            <a:r>
              <a:rPr kumimoji="0" lang="zh-CN" altLang="en-US" sz="2000">
                <a:solidFill>
                  <a:schemeClr val="tx1"/>
                </a:solidFill>
                <a:latin typeface="+mn-ea"/>
                <a:ea typeface="+mn-ea"/>
              </a:rPr>
              <a:t>**************************** </a:t>
            </a:r>
            <a:endParaRPr kumimoji="0" lang="zh-CN" altLang="en-US" sz="2000" b="0">
              <a:solidFill>
                <a:schemeClr val="tx1"/>
              </a:solidFill>
              <a:latin typeface="+mn-ea"/>
              <a:ea typeface="+mn-ea"/>
            </a:endParaRPr>
          </a:p>
          <a:p>
            <a:pPr algn="ctr">
              <a:spcBef>
                <a:spcPct val="0"/>
              </a:spcBef>
            </a:pPr>
            <a:r>
              <a:rPr kumimoji="0" lang="zh-CN" altLang="en-US" sz="2000">
                <a:solidFill>
                  <a:schemeClr val="tx1"/>
                </a:solidFill>
                <a:latin typeface="+mn-ea"/>
                <a:ea typeface="+mn-ea"/>
              </a:rPr>
              <a:t> </a:t>
            </a:r>
            <a:r>
              <a:rPr kumimoji="0" lang="en-US" altLang="zh-CN" sz="2000">
                <a:solidFill>
                  <a:schemeClr val="tx1"/>
                </a:solidFill>
                <a:latin typeface="+mn-ea"/>
                <a:ea typeface="+mn-ea"/>
              </a:rPr>
              <a:t>How  do  you  do! </a:t>
            </a:r>
            <a:endParaRPr kumimoji="0" lang="en-US" altLang="zh-CN" sz="2000" b="0">
              <a:solidFill>
                <a:schemeClr val="tx1"/>
              </a:solidFill>
              <a:latin typeface="+mn-ea"/>
              <a:ea typeface="+mn-ea"/>
            </a:endParaRPr>
          </a:p>
          <a:p>
            <a:pPr algn="ctr"/>
            <a:r>
              <a:rPr kumimoji="0" lang="en-US" altLang="zh-CN" sz="2000">
                <a:solidFill>
                  <a:schemeClr val="tx1"/>
                </a:solidFill>
                <a:latin typeface="+mn-ea"/>
                <a:ea typeface="+mn-ea"/>
              </a:rPr>
              <a:t> *********************** *****</a:t>
            </a:r>
            <a:endParaRPr lang="en-US" altLang="zh-CN" sz="2000" b="0">
              <a:solidFill>
                <a:schemeClr val="tx1"/>
              </a:solidFill>
              <a:latin typeface="+mn-ea"/>
              <a:ea typeface="+mn-ea"/>
            </a:endParaRPr>
          </a:p>
        </p:txBody>
      </p:sp>
      <p:sp>
        <p:nvSpPr>
          <p:cNvPr id="9"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mn-ea"/>
              </a:rPr>
              <a:t>C</a:t>
            </a:r>
            <a:r>
              <a:rPr kumimoji="1" lang="zh-CN" altLang="en-US" sz="2000" b="1" dirty="0">
                <a:solidFill>
                  <a:srgbClr val="3333CC"/>
                </a:solidFill>
                <a:latin typeface="+mn-ea"/>
              </a:rPr>
              <a:t>语言程序设计                                                            </a:t>
            </a:r>
            <a:r>
              <a:rPr kumimoji="1" lang="zh-CN" altLang="en-US" b="1" dirty="0">
                <a:solidFill>
                  <a:srgbClr val="3333CC"/>
                </a:solidFill>
                <a:latin typeface="+mn-ea"/>
              </a:rPr>
              <a:t>第</a:t>
            </a:r>
            <a:r>
              <a:rPr kumimoji="1" lang="en-US" altLang="zh-CN" b="1" dirty="0">
                <a:solidFill>
                  <a:srgbClr val="3333CC"/>
                </a:solidFill>
                <a:latin typeface="+mn-ea"/>
              </a:rPr>
              <a:t>7</a:t>
            </a:r>
            <a:r>
              <a:rPr kumimoji="1" lang="zh-CN" altLang="en-US" b="1" dirty="0">
                <a:solidFill>
                  <a:srgbClr val="3333CC"/>
                </a:solidFill>
                <a:latin typeface="+mn-ea"/>
              </a:rPr>
              <a:t>章  用函数实现模块化程序设计</a:t>
            </a:r>
          </a:p>
        </p:txBody>
      </p:sp>
    </p:spTree>
    <p:extLst>
      <p:ext uri="{BB962C8B-B14F-4D97-AF65-F5344CB8AC3E}">
        <p14:creationId xmlns:p14="http://schemas.microsoft.com/office/powerpoint/2010/main" val="1801103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56042"/>
                                        </p:tgtEl>
                                        <p:attrNameLst>
                                          <p:attrName>style.visibility</p:attrName>
                                        </p:attrNameLst>
                                      </p:cBhvr>
                                      <p:to>
                                        <p:strVal val="visible"/>
                                      </p:to>
                                    </p:set>
                                    <p:animEffect transition="in" filter="box(out)">
                                      <p:cBhvr>
                                        <p:cTn id="7" dur="500"/>
                                        <p:tgtEl>
                                          <p:spTgt spid="556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42"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1847" name="Group 11"/>
          <p:cNvGrpSpPr>
            <a:grpSpLocks/>
          </p:cNvGrpSpPr>
          <p:nvPr/>
        </p:nvGrpSpPr>
        <p:grpSpPr bwMode="auto">
          <a:xfrm>
            <a:off x="174625" y="327025"/>
            <a:ext cx="8793163" cy="6530975"/>
            <a:chOff x="115" y="283"/>
            <a:chExt cx="5539" cy="4114"/>
          </a:xfrm>
        </p:grpSpPr>
        <p:sp>
          <p:nvSpPr>
            <p:cNvPr id="291849" name="Text Box 9"/>
            <p:cNvSpPr txBox="1">
              <a:spLocks noChangeArrowheads="1"/>
            </p:cNvSpPr>
            <p:nvPr/>
          </p:nvSpPr>
          <p:spPr bwMode="auto">
            <a:xfrm>
              <a:off x="115" y="283"/>
              <a:ext cx="4006" cy="4114"/>
            </a:xfrm>
            <a:prstGeom prst="rect">
              <a:avLst/>
            </a:prstGeom>
            <a:solidFill>
              <a:schemeClr val="accent2">
                <a:lumMod val="20000"/>
                <a:lumOff val="80000"/>
              </a:schemeClr>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000" dirty="0">
                  <a:solidFill>
                    <a:schemeClr val="tx1"/>
                  </a:solidFill>
                </a:rPr>
                <a:t>#include &lt;</a:t>
              </a:r>
              <a:r>
                <a:rPr lang="en-US" altLang="zh-CN" sz="2000" dirty="0" err="1">
                  <a:solidFill>
                    <a:schemeClr val="tx1"/>
                  </a:solidFill>
                </a:rPr>
                <a:t>stdio.h</a:t>
              </a:r>
              <a:r>
                <a:rPr lang="en-US" altLang="zh-CN" sz="2000" dirty="0">
                  <a:solidFill>
                    <a:schemeClr val="tx1"/>
                  </a:solidFill>
                </a:rPr>
                <a:t>&gt;</a:t>
              </a:r>
            </a:p>
            <a:p>
              <a:pPr>
                <a:spcBef>
                  <a:spcPct val="0"/>
                </a:spcBef>
              </a:pPr>
              <a:r>
                <a:rPr lang="en-US" altLang="zh-CN" sz="2000" dirty="0">
                  <a:solidFill>
                    <a:schemeClr val="tx1"/>
                  </a:solidFill>
                </a:rPr>
                <a:t>void main()</a:t>
              </a:r>
            </a:p>
            <a:p>
              <a:pPr>
                <a:spcBef>
                  <a:spcPct val="0"/>
                </a:spcBef>
              </a:pPr>
              <a:r>
                <a:rPr lang="en-US" altLang="zh-CN" sz="2000" dirty="0">
                  <a:solidFill>
                    <a:schemeClr val="tx1"/>
                  </a:solidFill>
                </a:rPr>
                <a:t>{ </a:t>
              </a:r>
              <a:r>
                <a:rPr lang="en-US" altLang="zh-CN" sz="2000" dirty="0" err="1">
                  <a:solidFill>
                    <a:schemeClr val="tx1"/>
                  </a:solidFill>
                </a:rPr>
                <a:t>int</a:t>
              </a:r>
              <a:r>
                <a:rPr lang="en-US" altLang="zh-CN" sz="2000" dirty="0">
                  <a:solidFill>
                    <a:schemeClr val="tx1"/>
                  </a:solidFill>
                </a:rPr>
                <a:t> </a:t>
              </a:r>
              <a:r>
                <a:rPr lang="en-US" altLang="zh-CN" sz="2000" dirty="0">
                  <a:solidFill>
                    <a:srgbClr val="FF3300"/>
                  </a:solidFill>
                </a:rPr>
                <a:t>large(</a:t>
              </a:r>
              <a:r>
                <a:rPr lang="en-US" altLang="zh-CN" sz="2000" dirty="0" err="1">
                  <a:solidFill>
                    <a:srgbClr val="FF3300"/>
                  </a:solidFill>
                </a:rPr>
                <a:t>int</a:t>
              </a:r>
              <a:r>
                <a:rPr lang="en-US" altLang="zh-CN" sz="2000" dirty="0">
                  <a:solidFill>
                    <a:srgbClr val="FF3300"/>
                  </a:solidFill>
                </a:rPr>
                <a:t> </a:t>
              </a:r>
              <a:r>
                <a:rPr lang="en-US" altLang="zh-CN" sz="2000" dirty="0" err="1">
                  <a:solidFill>
                    <a:srgbClr val="FF3300"/>
                  </a:solidFill>
                </a:rPr>
                <a:t>x,int</a:t>
              </a:r>
              <a:r>
                <a:rPr lang="en-US" altLang="zh-CN" sz="2000" dirty="0">
                  <a:solidFill>
                    <a:srgbClr val="FF3300"/>
                  </a:solidFill>
                </a:rPr>
                <a:t> y)</a:t>
              </a:r>
            </a:p>
            <a:p>
              <a:pPr>
                <a:spcBef>
                  <a:spcPct val="0"/>
                </a:spcBef>
              </a:pPr>
              <a:r>
                <a:rPr lang="en-US" altLang="zh-CN" sz="2000" dirty="0">
                  <a:solidFill>
                    <a:srgbClr val="0000FF"/>
                  </a:solidFill>
                </a:rPr>
                <a:t>   </a:t>
              </a:r>
              <a:r>
                <a:rPr lang="en-US" altLang="zh-CN" sz="2000" dirty="0" err="1">
                  <a:solidFill>
                    <a:srgbClr val="0000FF"/>
                  </a:solidFill>
                </a:rPr>
                <a:t>int</a:t>
              </a:r>
              <a:r>
                <a:rPr lang="en-US" altLang="zh-CN" sz="2000" dirty="0">
                  <a:solidFill>
                    <a:srgbClr val="0000FF"/>
                  </a:solidFill>
                </a:rPr>
                <a:t> a[10],b[10],</a:t>
              </a:r>
              <a:r>
                <a:rPr lang="en-US" altLang="zh-CN" sz="2000" dirty="0" err="1">
                  <a:solidFill>
                    <a:srgbClr val="0000FF"/>
                  </a:solidFill>
                </a:rPr>
                <a:t>i,n</a:t>
              </a:r>
              <a:r>
                <a:rPr lang="en-US" altLang="zh-CN" sz="2000" dirty="0">
                  <a:solidFill>
                    <a:srgbClr val="0000FF"/>
                  </a:solidFill>
                </a:rPr>
                <a:t>=0,m=0,k=0;</a:t>
              </a:r>
            </a:p>
            <a:p>
              <a:pPr>
                <a:spcBef>
                  <a:spcPct val="0"/>
                </a:spcBef>
              </a:pPr>
              <a:r>
                <a:rPr lang="en-US" altLang="zh-CN" sz="2000" dirty="0">
                  <a:solidFill>
                    <a:schemeClr val="tx1"/>
                  </a:solidFill>
                </a:rPr>
                <a:t>   </a:t>
              </a:r>
              <a:r>
                <a:rPr lang="en-US" altLang="zh-CN" sz="2000" dirty="0" err="1">
                  <a:solidFill>
                    <a:schemeClr val="tx1"/>
                  </a:solidFill>
                </a:rPr>
                <a:t>printf</a:t>
              </a:r>
              <a:r>
                <a:rPr lang="en-US" altLang="zh-CN" sz="2000" dirty="0">
                  <a:solidFill>
                    <a:schemeClr val="tx1"/>
                  </a:solidFill>
                </a:rPr>
                <a:t>("Enter array a:\n");</a:t>
              </a:r>
            </a:p>
            <a:p>
              <a:pPr>
                <a:spcBef>
                  <a:spcPct val="0"/>
                </a:spcBef>
              </a:pPr>
              <a:r>
                <a:rPr lang="en-US" altLang="zh-CN" sz="2000" dirty="0">
                  <a:solidFill>
                    <a:schemeClr val="tx1"/>
                  </a:solidFill>
                </a:rPr>
                <a:t>   for(</a:t>
              </a:r>
              <a:r>
                <a:rPr lang="en-US" altLang="zh-CN" sz="2000" dirty="0" err="1">
                  <a:solidFill>
                    <a:schemeClr val="tx1"/>
                  </a:solidFill>
                </a:rPr>
                <a:t>i</a:t>
              </a:r>
              <a:r>
                <a:rPr lang="en-US" altLang="zh-CN" sz="2000" dirty="0">
                  <a:solidFill>
                    <a:schemeClr val="tx1"/>
                  </a:solidFill>
                </a:rPr>
                <a:t>=0;i&lt;10;i++) </a:t>
              </a:r>
              <a:r>
                <a:rPr lang="en-US" altLang="zh-CN" sz="2000" dirty="0" err="1">
                  <a:solidFill>
                    <a:schemeClr val="tx1"/>
                  </a:solidFill>
                </a:rPr>
                <a:t>scanf</a:t>
              </a:r>
              <a:r>
                <a:rPr lang="en-US" altLang="zh-CN" sz="2000" dirty="0">
                  <a:solidFill>
                    <a:schemeClr val="tx1"/>
                  </a:solidFill>
                </a:rPr>
                <a:t>("%</a:t>
              </a:r>
              <a:r>
                <a:rPr lang="en-US" altLang="zh-CN" sz="2000" dirty="0" err="1">
                  <a:solidFill>
                    <a:schemeClr val="tx1"/>
                  </a:solidFill>
                </a:rPr>
                <a:t>d",&amp;a</a:t>
              </a:r>
              <a:r>
                <a:rPr lang="en-US" altLang="zh-CN" sz="2000" dirty="0">
                  <a:solidFill>
                    <a:schemeClr val="tx1"/>
                  </a:solidFill>
                </a:rPr>
                <a:t>[</a:t>
              </a:r>
              <a:r>
                <a:rPr lang="en-US" altLang="zh-CN" sz="2000" dirty="0" err="1">
                  <a:solidFill>
                    <a:schemeClr val="tx1"/>
                  </a:solidFill>
                </a:rPr>
                <a:t>i</a:t>
              </a:r>
              <a:r>
                <a:rPr lang="en-US" altLang="zh-CN" sz="2000" dirty="0">
                  <a:solidFill>
                    <a:schemeClr val="tx1"/>
                  </a:solidFill>
                </a:rPr>
                <a:t>]);</a:t>
              </a:r>
            </a:p>
            <a:p>
              <a:pPr>
                <a:spcBef>
                  <a:spcPct val="0"/>
                </a:spcBef>
              </a:pPr>
              <a:r>
                <a:rPr lang="en-US" altLang="zh-CN" sz="2000" dirty="0">
                  <a:solidFill>
                    <a:schemeClr val="tx1"/>
                  </a:solidFill>
                </a:rPr>
                <a:t>   </a:t>
              </a:r>
              <a:r>
                <a:rPr lang="en-US" altLang="zh-CN" sz="2000" dirty="0" err="1">
                  <a:solidFill>
                    <a:schemeClr val="tx1"/>
                  </a:solidFill>
                </a:rPr>
                <a:t>printf</a:t>
              </a:r>
              <a:r>
                <a:rPr lang="en-US" altLang="zh-CN" sz="2000" dirty="0">
                  <a:solidFill>
                    <a:schemeClr val="tx1"/>
                  </a:solidFill>
                </a:rPr>
                <a:t>("\n");</a:t>
              </a:r>
            </a:p>
            <a:p>
              <a:pPr>
                <a:spcBef>
                  <a:spcPct val="0"/>
                </a:spcBef>
              </a:pPr>
              <a:r>
                <a:rPr lang="en-US" altLang="zh-CN" sz="2000" dirty="0">
                  <a:solidFill>
                    <a:schemeClr val="tx1"/>
                  </a:solidFill>
                </a:rPr>
                <a:t>   </a:t>
              </a:r>
              <a:r>
                <a:rPr lang="en-US" altLang="zh-CN" sz="2000" dirty="0" err="1">
                  <a:solidFill>
                    <a:schemeClr val="tx1"/>
                  </a:solidFill>
                </a:rPr>
                <a:t>printf</a:t>
              </a:r>
              <a:r>
                <a:rPr lang="en-US" altLang="zh-CN" sz="2000" dirty="0">
                  <a:solidFill>
                    <a:schemeClr val="tx1"/>
                  </a:solidFill>
                </a:rPr>
                <a:t>("Enter array b:\n");</a:t>
              </a:r>
            </a:p>
            <a:p>
              <a:pPr>
                <a:spcBef>
                  <a:spcPct val="0"/>
                </a:spcBef>
              </a:pPr>
              <a:r>
                <a:rPr lang="en-US" altLang="zh-CN" sz="2000" dirty="0">
                  <a:solidFill>
                    <a:schemeClr val="tx1"/>
                  </a:solidFill>
                </a:rPr>
                <a:t>   for(</a:t>
              </a:r>
              <a:r>
                <a:rPr lang="en-US" altLang="zh-CN" sz="2000" dirty="0" err="1">
                  <a:solidFill>
                    <a:schemeClr val="tx1"/>
                  </a:solidFill>
                </a:rPr>
                <a:t>i</a:t>
              </a:r>
              <a:r>
                <a:rPr lang="en-US" altLang="zh-CN" sz="2000" dirty="0">
                  <a:solidFill>
                    <a:schemeClr val="tx1"/>
                  </a:solidFill>
                </a:rPr>
                <a:t>=0;i&lt;10;i++) </a:t>
              </a:r>
              <a:r>
                <a:rPr lang="en-US" altLang="zh-CN" sz="2000" dirty="0" err="1">
                  <a:solidFill>
                    <a:schemeClr val="tx1"/>
                  </a:solidFill>
                </a:rPr>
                <a:t>scanf</a:t>
              </a:r>
              <a:r>
                <a:rPr lang="en-US" altLang="zh-CN" sz="2000" dirty="0">
                  <a:solidFill>
                    <a:schemeClr val="tx1"/>
                  </a:solidFill>
                </a:rPr>
                <a:t>("%</a:t>
              </a:r>
              <a:r>
                <a:rPr lang="en-US" altLang="zh-CN" sz="2000" dirty="0" err="1">
                  <a:solidFill>
                    <a:schemeClr val="tx1"/>
                  </a:solidFill>
                </a:rPr>
                <a:t>d",&amp;b</a:t>
              </a:r>
              <a:r>
                <a:rPr lang="en-US" altLang="zh-CN" sz="2000" dirty="0">
                  <a:solidFill>
                    <a:schemeClr val="tx1"/>
                  </a:solidFill>
                </a:rPr>
                <a:t>[</a:t>
              </a:r>
              <a:r>
                <a:rPr lang="en-US" altLang="zh-CN" sz="2000" dirty="0" err="1">
                  <a:solidFill>
                    <a:schemeClr val="tx1"/>
                  </a:solidFill>
                </a:rPr>
                <a:t>i</a:t>
              </a:r>
              <a:r>
                <a:rPr lang="en-US" altLang="zh-CN" sz="2000" dirty="0">
                  <a:solidFill>
                    <a:schemeClr val="tx1"/>
                  </a:solidFill>
                </a:rPr>
                <a:t>]);</a:t>
              </a:r>
            </a:p>
            <a:p>
              <a:pPr>
                <a:spcBef>
                  <a:spcPct val="0"/>
                </a:spcBef>
              </a:pPr>
              <a:r>
                <a:rPr lang="en-US" altLang="zh-CN" sz="2000" dirty="0">
                  <a:solidFill>
                    <a:schemeClr val="tx1"/>
                  </a:solidFill>
                </a:rPr>
                <a:t>   </a:t>
              </a:r>
              <a:r>
                <a:rPr lang="en-US" altLang="zh-CN" sz="2000" dirty="0" err="1">
                  <a:solidFill>
                    <a:schemeClr val="tx1"/>
                  </a:solidFill>
                </a:rPr>
                <a:t>printf</a:t>
              </a:r>
              <a:r>
                <a:rPr lang="en-US" altLang="zh-CN" sz="2000" dirty="0">
                  <a:solidFill>
                    <a:schemeClr val="tx1"/>
                  </a:solidFill>
                </a:rPr>
                <a:t>("\n");</a:t>
              </a:r>
            </a:p>
            <a:p>
              <a:pPr>
                <a:spcBef>
                  <a:spcPct val="0"/>
                </a:spcBef>
              </a:pPr>
              <a:r>
                <a:rPr lang="en-US" altLang="zh-CN" sz="2000" dirty="0">
                  <a:solidFill>
                    <a:srgbClr val="0000FF"/>
                  </a:solidFill>
                </a:rPr>
                <a:t>   for(</a:t>
              </a:r>
              <a:r>
                <a:rPr lang="en-US" altLang="zh-CN" sz="2000" dirty="0" err="1">
                  <a:solidFill>
                    <a:srgbClr val="0000FF"/>
                  </a:solidFill>
                </a:rPr>
                <a:t>i</a:t>
              </a:r>
              <a:r>
                <a:rPr lang="en-US" altLang="zh-CN" sz="2000" dirty="0">
                  <a:solidFill>
                    <a:srgbClr val="0000FF"/>
                  </a:solidFill>
                </a:rPr>
                <a:t>=0;i&lt;10;i++)</a:t>
              </a:r>
            </a:p>
            <a:p>
              <a:pPr>
                <a:spcBef>
                  <a:spcPct val="0"/>
                </a:spcBef>
              </a:pPr>
              <a:r>
                <a:rPr lang="en-US" altLang="zh-CN" sz="2000" dirty="0">
                  <a:solidFill>
                    <a:srgbClr val="0000FF"/>
                  </a:solidFill>
                </a:rPr>
                <a:t>     </a:t>
              </a:r>
              <a:r>
                <a:rPr lang="en-US" altLang="zh-CN" sz="2000" dirty="0">
                  <a:solidFill>
                    <a:srgbClr val="33CC33"/>
                  </a:solidFill>
                </a:rPr>
                <a:t>{</a:t>
              </a:r>
              <a:r>
                <a:rPr lang="en-US" altLang="zh-CN" sz="2000" dirty="0">
                  <a:solidFill>
                    <a:srgbClr val="0000FF"/>
                  </a:solidFill>
                </a:rPr>
                <a:t> if(</a:t>
              </a:r>
              <a:r>
                <a:rPr lang="en-US" altLang="zh-CN" sz="2000" dirty="0">
                  <a:solidFill>
                    <a:srgbClr val="FF3300"/>
                  </a:solidFill>
                </a:rPr>
                <a:t>large(a[</a:t>
              </a:r>
              <a:r>
                <a:rPr lang="en-US" altLang="zh-CN" sz="2000" dirty="0" err="1">
                  <a:solidFill>
                    <a:srgbClr val="FF3300"/>
                  </a:solidFill>
                </a:rPr>
                <a:t>i</a:t>
              </a:r>
              <a:r>
                <a:rPr lang="en-US" altLang="zh-CN" sz="2000" dirty="0">
                  <a:solidFill>
                    <a:srgbClr val="FF3300"/>
                  </a:solidFill>
                </a:rPr>
                <a:t>],b[</a:t>
              </a:r>
              <a:r>
                <a:rPr lang="en-US" altLang="zh-CN" sz="2000" dirty="0" err="1">
                  <a:solidFill>
                    <a:srgbClr val="FF3300"/>
                  </a:solidFill>
                </a:rPr>
                <a:t>i</a:t>
              </a:r>
              <a:r>
                <a:rPr lang="en-US" altLang="zh-CN" sz="2000" dirty="0">
                  <a:solidFill>
                    <a:srgbClr val="FF3300"/>
                  </a:solidFill>
                </a:rPr>
                <a:t>])</a:t>
              </a:r>
              <a:r>
                <a:rPr lang="en-US" altLang="zh-CN" sz="2000" dirty="0">
                  <a:solidFill>
                    <a:srgbClr val="0000FF"/>
                  </a:solidFill>
                </a:rPr>
                <a:t>==1)  n=n+1;</a:t>
              </a:r>
            </a:p>
            <a:p>
              <a:pPr>
                <a:spcBef>
                  <a:spcPct val="0"/>
                </a:spcBef>
              </a:pPr>
              <a:r>
                <a:rPr lang="en-US" altLang="zh-CN" sz="2000" dirty="0">
                  <a:solidFill>
                    <a:srgbClr val="0000FF"/>
                  </a:solidFill>
                </a:rPr>
                <a:t>        else if(</a:t>
              </a:r>
              <a:r>
                <a:rPr lang="en-US" altLang="zh-CN" sz="2000" dirty="0">
                  <a:solidFill>
                    <a:srgbClr val="FF3300"/>
                  </a:solidFill>
                </a:rPr>
                <a:t>large(a[</a:t>
              </a:r>
              <a:r>
                <a:rPr lang="en-US" altLang="zh-CN" sz="2000" dirty="0" err="1">
                  <a:solidFill>
                    <a:srgbClr val="FF3300"/>
                  </a:solidFill>
                </a:rPr>
                <a:t>i</a:t>
              </a:r>
              <a:r>
                <a:rPr lang="en-US" altLang="zh-CN" sz="2000" dirty="0">
                  <a:solidFill>
                    <a:srgbClr val="FF3300"/>
                  </a:solidFill>
                </a:rPr>
                <a:t>],b[</a:t>
              </a:r>
              <a:r>
                <a:rPr lang="en-US" altLang="zh-CN" sz="2000" dirty="0" err="1">
                  <a:solidFill>
                    <a:srgbClr val="FF3300"/>
                  </a:solidFill>
                </a:rPr>
                <a:t>i</a:t>
              </a:r>
              <a:r>
                <a:rPr lang="en-US" altLang="zh-CN" sz="2000" dirty="0">
                  <a:solidFill>
                    <a:srgbClr val="FF3300"/>
                  </a:solidFill>
                </a:rPr>
                <a:t>])</a:t>
              </a:r>
              <a:r>
                <a:rPr lang="en-US" altLang="zh-CN" sz="2000" dirty="0">
                  <a:solidFill>
                    <a:srgbClr val="0000FF"/>
                  </a:solidFill>
                </a:rPr>
                <a:t>==0)  m=m+1;</a:t>
              </a:r>
            </a:p>
            <a:p>
              <a:pPr>
                <a:spcBef>
                  <a:spcPct val="0"/>
                </a:spcBef>
              </a:pPr>
              <a:r>
                <a:rPr lang="en-US" altLang="zh-CN" sz="2000" dirty="0">
                  <a:solidFill>
                    <a:srgbClr val="0000FF"/>
                  </a:solidFill>
                </a:rPr>
                <a:t>               else k=k+1; </a:t>
              </a:r>
              <a:r>
                <a:rPr lang="en-US" altLang="zh-CN" sz="2000" dirty="0">
                  <a:solidFill>
                    <a:srgbClr val="33CC33"/>
                  </a:solidFill>
                </a:rPr>
                <a:t>}</a:t>
              </a:r>
            </a:p>
            <a:p>
              <a:pPr>
                <a:spcBef>
                  <a:spcPct val="0"/>
                </a:spcBef>
              </a:pPr>
              <a:r>
                <a:rPr lang="en-US" altLang="zh-CN" sz="2000" dirty="0">
                  <a:solidFill>
                    <a:srgbClr val="0000FF"/>
                  </a:solidFill>
                </a:rPr>
                <a:t>   </a:t>
              </a:r>
              <a:r>
                <a:rPr lang="en-US" altLang="zh-CN" sz="2000" dirty="0" err="1">
                  <a:solidFill>
                    <a:srgbClr val="993300"/>
                  </a:solidFill>
                </a:rPr>
                <a:t>printf</a:t>
              </a:r>
              <a:r>
                <a:rPr lang="en-US" altLang="zh-CN" sz="2000" dirty="0">
                  <a:solidFill>
                    <a:srgbClr val="993300"/>
                  </a:solidFill>
                </a:rPr>
                <a:t>(“a[</a:t>
              </a:r>
              <a:r>
                <a:rPr lang="en-US" altLang="zh-CN" sz="2000" dirty="0" err="1">
                  <a:solidFill>
                    <a:srgbClr val="993300"/>
                  </a:solidFill>
                </a:rPr>
                <a:t>i</a:t>
              </a:r>
              <a:r>
                <a:rPr lang="en-US" altLang="zh-CN" sz="2000" dirty="0">
                  <a:solidFill>
                    <a:srgbClr val="993300"/>
                  </a:solidFill>
                </a:rPr>
                <a:t>]&gt;b[</a:t>
              </a:r>
              <a:r>
                <a:rPr lang="en-US" altLang="zh-CN" sz="2000" dirty="0" err="1">
                  <a:solidFill>
                    <a:srgbClr val="993300"/>
                  </a:solidFill>
                </a:rPr>
                <a:t>i</a:t>
              </a:r>
              <a:r>
                <a:rPr lang="en-US" altLang="zh-CN" sz="2000" dirty="0">
                  <a:solidFill>
                    <a:srgbClr val="993300"/>
                  </a:solidFill>
                </a:rPr>
                <a:t>]%d times\</a:t>
              </a:r>
              <a:r>
                <a:rPr lang="en-US" altLang="zh-CN" sz="2000" dirty="0" err="1">
                  <a:solidFill>
                    <a:srgbClr val="993300"/>
                  </a:solidFill>
                </a:rPr>
                <a:t>n”,n</a:t>
              </a:r>
              <a:r>
                <a:rPr lang="en-US" altLang="zh-CN" sz="2000" dirty="0">
                  <a:solidFill>
                    <a:srgbClr val="993300"/>
                  </a:solidFill>
                </a:rPr>
                <a:t>);</a:t>
              </a:r>
            </a:p>
            <a:p>
              <a:pPr>
                <a:spcBef>
                  <a:spcPct val="0"/>
                </a:spcBef>
              </a:pPr>
              <a:r>
                <a:rPr lang="en-US" altLang="zh-CN" sz="2000" dirty="0">
                  <a:solidFill>
                    <a:srgbClr val="993300"/>
                  </a:solidFill>
                </a:rPr>
                <a:t>   </a:t>
              </a:r>
              <a:r>
                <a:rPr lang="en-US" altLang="zh-CN" sz="2000" dirty="0" err="1">
                  <a:solidFill>
                    <a:srgbClr val="993300"/>
                  </a:solidFill>
                </a:rPr>
                <a:t>printf</a:t>
              </a:r>
              <a:r>
                <a:rPr lang="en-US" altLang="zh-CN" sz="2000" dirty="0">
                  <a:solidFill>
                    <a:srgbClr val="993300"/>
                  </a:solidFill>
                </a:rPr>
                <a:t>(“a[</a:t>
              </a:r>
              <a:r>
                <a:rPr lang="en-US" altLang="zh-CN" sz="2000" dirty="0" err="1">
                  <a:solidFill>
                    <a:srgbClr val="993300"/>
                  </a:solidFill>
                </a:rPr>
                <a:t>i</a:t>
              </a:r>
              <a:r>
                <a:rPr lang="en-US" altLang="zh-CN" sz="2000" dirty="0">
                  <a:solidFill>
                    <a:srgbClr val="993300"/>
                  </a:solidFill>
                </a:rPr>
                <a:t>]=b[</a:t>
              </a:r>
              <a:r>
                <a:rPr lang="en-US" altLang="zh-CN" sz="2000" dirty="0" err="1">
                  <a:solidFill>
                    <a:srgbClr val="993300"/>
                  </a:solidFill>
                </a:rPr>
                <a:t>i</a:t>
              </a:r>
              <a:r>
                <a:rPr lang="en-US" altLang="zh-CN" sz="2000" dirty="0">
                  <a:solidFill>
                    <a:srgbClr val="993300"/>
                  </a:solidFill>
                </a:rPr>
                <a:t>]%d times\</a:t>
              </a:r>
              <a:r>
                <a:rPr lang="en-US" altLang="zh-CN" sz="2000" dirty="0" err="1">
                  <a:solidFill>
                    <a:srgbClr val="993300"/>
                  </a:solidFill>
                </a:rPr>
                <a:t>n”,m</a:t>
              </a:r>
              <a:r>
                <a:rPr lang="en-US" altLang="zh-CN" sz="2000" dirty="0">
                  <a:solidFill>
                    <a:srgbClr val="993300"/>
                  </a:solidFill>
                </a:rPr>
                <a:t>);</a:t>
              </a:r>
            </a:p>
            <a:p>
              <a:pPr>
                <a:spcBef>
                  <a:spcPct val="0"/>
                </a:spcBef>
              </a:pPr>
              <a:r>
                <a:rPr lang="en-US" altLang="zh-CN" sz="2000" dirty="0">
                  <a:solidFill>
                    <a:srgbClr val="993300"/>
                  </a:solidFill>
                </a:rPr>
                <a:t>   </a:t>
              </a:r>
              <a:r>
                <a:rPr lang="en-US" altLang="zh-CN" sz="2000" dirty="0" err="1">
                  <a:solidFill>
                    <a:srgbClr val="993300"/>
                  </a:solidFill>
                </a:rPr>
                <a:t>printf</a:t>
              </a:r>
              <a:r>
                <a:rPr lang="en-US" altLang="zh-CN" sz="2000" dirty="0">
                  <a:solidFill>
                    <a:srgbClr val="993300"/>
                  </a:solidFill>
                </a:rPr>
                <a:t>(“a[</a:t>
              </a:r>
              <a:r>
                <a:rPr lang="en-US" altLang="zh-CN" sz="2000" dirty="0" err="1">
                  <a:solidFill>
                    <a:srgbClr val="993300"/>
                  </a:solidFill>
                </a:rPr>
                <a:t>i</a:t>
              </a:r>
              <a:r>
                <a:rPr lang="en-US" altLang="zh-CN" sz="2000" dirty="0">
                  <a:solidFill>
                    <a:srgbClr val="993300"/>
                  </a:solidFill>
                </a:rPr>
                <a:t>]&lt;b[</a:t>
              </a:r>
              <a:r>
                <a:rPr lang="en-US" altLang="zh-CN" sz="2000" dirty="0" err="1">
                  <a:solidFill>
                    <a:srgbClr val="993300"/>
                  </a:solidFill>
                </a:rPr>
                <a:t>i</a:t>
              </a:r>
              <a:r>
                <a:rPr lang="en-US" altLang="zh-CN" sz="2000" dirty="0">
                  <a:solidFill>
                    <a:srgbClr val="993300"/>
                  </a:solidFill>
                </a:rPr>
                <a:t>]%d times\</a:t>
              </a:r>
              <a:r>
                <a:rPr lang="en-US" altLang="zh-CN" sz="2000" dirty="0" err="1">
                  <a:solidFill>
                    <a:srgbClr val="993300"/>
                  </a:solidFill>
                </a:rPr>
                <a:t>n”,k</a:t>
              </a:r>
              <a:r>
                <a:rPr lang="en-US" altLang="zh-CN" sz="2000" dirty="0">
                  <a:solidFill>
                    <a:srgbClr val="993300"/>
                  </a:solidFill>
                </a:rPr>
                <a:t>);</a:t>
              </a:r>
            </a:p>
            <a:p>
              <a:pPr>
                <a:spcBef>
                  <a:spcPct val="0"/>
                </a:spcBef>
              </a:pPr>
              <a:r>
                <a:rPr lang="en-US" altLang="zh-CN" sz="2000" dirty="0">
                  <a:solidFill>
                    <a:srgbClr val="993300"/>
                  </a:solidFill>
                </a:rPr>
                <a:t>   if(n&gt;k) </a:t>
              </a:r>
              <a:r>
                <a:rPr lang="en-US" altLang="zh-CN" sz="2000" dirty="0" err="1">
                  <a:solidFill>
                    <a:srgbClr val="993300"/>
                  </a:solidFill>
                </a:rPr>
                <a:t>printf</a:t>
              </a:r>
              <a:r>
                <a:rPr lang="en-US" altLang="zh-CN" sz="2000" dirty="0">
                  <a:solidFill>
                    <a:srgbClr val="993300"/>
                  </a:solidFill>
                </a:rPr>
                <a:t>(“array a is larger than array b\n”);</a:t>
              </a:r>
            </a:p>
            <a:p>
              <a:pPr>
                <a:spcBef>
                  <a:spcPct val="0"/>
                </a:spcBef>
              </a:pPr>
              <a:r>
                <a:rPr lang="en-US" altLang="zh-CN" sz="2000" dirty="0">
                  <a:solidFill>
                    <a:srgbClr val="993300"/>
                  </a:solidFill>
                </a:rPr>
                <a:t>   else if(n&lt;k) </a:t>
              </a:r>
              <a:r>
                <a:rPr lang="en-US" altLang="zh-CN" sz="2000" dirty="0" err="1">
                  <a:solidFill>
                    <a:srgbClr val="993300"/>
                  </a:solidFill>
                </a:rPr>
                <a:t>printf</a:t>
              </a:r>
              <a:r>
                <a:rPr lang="en-US" altLang="zh-CN" sz="2000" dirty="0">
                  <a:solidFill>
                    <a:srgbClr val="993300"/>
                  </a:solidFill>
                </a:rPr>
                <a:t>(“array a is smaller than array b\n”);</a:t>
              </a:r>
            </a:p>
            <a:p>
              <a:pPr>
                <a:spcBef>
                  <a:spcPct val="0"/>
                </a:spcBef>
              </a:pPr>
              <a:r>
                <a:rPr lang="en-US" altLang="zh-CN" sz="2000" dirty="0">
                  <a:solidFill>
                    <a:srgbClr val="993300"/>
                  </a:solidFill>
                </a:rPr>
                <a:t>          else </a:t>
              </a:r>
              <a:r>
                <a:rPr lang="en-US" altLang="zh-CN" sz="2000" dirty="0" err="1">
                  <a:solidFill>
                    <a:srgbClr val="993300"/>
                  </a:solidFill>
                </a:rPr>
                <a:t>printf</a:t>
              </a:r>
              <a:r>
                <a:rPr lang="en-US" altLang="zh-CN" sz="2000" dirty="0">
                  <a:solidFill>
                    <a:srgbClr val="993300"/>
                  </a:solidFill>
                </a:rPr>
                <a:t>(“array a is equal to array b\n”);</a:t>
              </a:r>
            </a:p>
            <a:p>
              <a:pPr>
                <a:spcBef>
                  <a:spcPct val="0"/>
                </a:spcBef>
              </a:pPr>
              <a:r>
                <a:rPr lang="en-US" altLang="zh-CN" sz="2000" dirty="0">
                  <a:solidFill>
                    <a:schemeClr val="tx1"/>
                  </a:solidFill>
                </a:rPr>
                <a:t>}</a:t>
              </a:r>
            </a:p>
          </p:txBody>
        </p:sp>
        <p:sp>
          <p:nvSpPr>
            <p:cNvPr id="291850" name="Text Box 10"/>
            <p:cNvSpPr txBox="1">
              <a:spLocks noChangeArrowheads="1"/>
            </p:cNvSpPr>
            <p:nvPr/>
          </p:nvSpPr>
          <p:spPr bwMode="auto">
            <a:xfrm>
              <a:off x="4118" y="2390"/>
              <a:ext cx="1536" cy="1426"/>
            </a:xfrm>
            <a:prstGeom prst="rect">
              <a:avLst/>
            </a:prstGeom>
            <a:solidFill>
              <a:schemeClr val="accent2">
                <a:lumMod val="20000"/>
                <a:lumOff val="80000"/>
              </a:schemeClr>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000" dirty="0">
                  <a:solidFill>
                    <a:srgbClr val="FF3300"/>
                  </a:solidFill>
                </a:rPr>
                <a:t>large(</a:t>
              </a:r>
              <a:r>
                <a:rPr lang="en-US" altLang="zh-CN" sz="2000" dirty="0" err="1">
                  <a:solidFill>
                    <a:srgbClr val="FF3300"/>
                  </a:solidFill>
                </a:rPr>
                <a:t>int</a:t>
              </a:r>
              <a:r>
                <a:rPr lang="en-US" altLang="zh-CN" sz="2000" dirty="0">
                  <a:solidFill>
                    <a:srgbClr val="FF3300"/>
                  </a:solidFill>
                </a:rPr>
                <a:t> </a:t>
              </a:r>
              <a:r>
                <a:rPr lang="en-US" altLang="zh-CN" sz="2000" dirty="0" err="1">
                  <a:solidFill>
                    <a:srgbClr val="FF3300"/>
                  </a:solidFill>
                </a:rPr>
                <a:t>x,int</a:t>
              </a:r>
              <a:r>
                <a:rPr lang="en-US" altLang="zh-CN" sz="2000" dirty="0">
                  <a:solidFill>
                    <a:srgbClr val="FF3300"/>
                  </a:solidFill>
                </a:rPr>
                <a:t> y)</a:t>
              </a:r>
            </a:p>
            <a:p>
              <a:pPr>
                <a:spcBef>
                  <a:spcPct val="0"/>
                </a:spcBef>
              </a:pPr>
              <a:r>
                <a:rPr lang="en-US" altLang="zh-CN" sz="2000" dirty="0">
                  <a:solidFill>
                    <a:schemeClr val="tx1"/>
                  </a:solidFill>
                </a:rPr>
                <a:t>{ </a:t>
              </a:r>
              <a:r>
                <a:rPr lang="en-US" altLang="zh-CN" sz="2000" dirty="0" err="1">
                  <a:solidFill>
                    <a:schemeClr val="tx1"/>
                  </a:solidFill>
                </a:rPr>
                <a:t>int</a:t>
              </a:r>
              <a:r>
                <a:rPr lang="en-US" altLang="zh-CN" sz="2000" dirty="0">
                  <a:solidFill>
                    <a:schemeClr val="tx1"/>
                  </a:solidFill>
                </a:rPr>
                <a:t> flag;</a:t>
              </a:r>
            </a:p>
            <a:p>
              <a:pPr>
                <a:spcBef>
                  <a:spcPct val="0"/>
                </a:spcBef>
              </a:pPr>
              <a:r>
                <a:rPr lang="en-US" altLang="zh-CN" sz="2000" dirty="0">
                  <a:solidFill>
                    <a:schemeClr val="tx1"/>
                  </a:solidFill>
                </a:rPr>
                <a:t>  if(x&gt;y)  flag=1;</a:t>
              </a:r>
            </a:p>
            <a:p>
              <a:pPr>
                <a:spcBef>
                  <a:spcPct val="0"/>
                </a:spcBef>
              </a:pPr>
              <a:r>
                <a:rPr lang="en-US" altLang="zh-CN" sz="2000" dirty="0">
                  <a:solidFill>
                    <a:schemeClr val="tx1"/>
                  </a:solidFill>
                </a:rPr>
                <a:t>  else if(x&lt;y) flag=-1;</a:t>
              </a:r>
            </a:p>
            <a:p>
              <a:pPr>
                <a:spcBef>
                  <a:spcPct val="0"/>
                </a:spcBef>
              </a:pPr>
              <a:r>
                <a:rPr lang="en-US" altLang="zh-CN" sz="2000" dirty="0">
                  <a:solidFill>
                    <a:schemeClr val="tx1"/>
                  </a:solidFill>
                </a:rPr>
                <a:t>         else flag=0;</a:t>
              </a:r>
            </a:p>
            <a:p>
              <a:pPr>
                <a:spcBef>
                  <a:spcPct val="0"/>
                </a:spcBef>
              </a:pPr>
              <a:r>
                <a:rPr lang="en-US" altLang="zh-CN" sz="2000" dirty="0">
                  <a:solidFill>
                    <a:schemeClr val="tx1"/>
                  </a:solidFill>
                </a:rPr>
                <a:t>  return(flag);</a:t>
              </a:r>
            </a:p>
            <a:p>
              <a:pPr>
                <a:spcBef>
                  <a:spcPct val="0"/>
                </a:spcBef>
              </a:pPr>
              <a:r>
                <a:rPr lang="en-US" altLang="zh-CN" sz="2000" dirty="0">
                  <a:solidFill>
                    <a:schemeClr val="tx1"/>
                  </a:solidFill>
                </a:rPr>
                <a:t>}</a:t>
              </a:r>
              <a:endParaRPr lang="en-US" altLang="zh-CN" sz="2000" dirty="0">
                <a:solidFill>
                  <a:schemeClr val="accent2"/>
                </a:solidFill>
              </a:endParaRPr>
            </a:p>
          </p:txBody>
        </p:sp>
      </p:grpSp>
      <p:sp>
        <p:nvSpPr>
          <p:cNvPr id="630796" name="Rectangle 12"/>
          <p:cNvSpPr>
            <a:spLocks noChangeArrowheads="1"/>
          </p:cNvSpPr>
          <p:nvPr/>
        </p:nvSpPr>
        <p:spPr bwMode="auto">
          <a:xfrm>
            <a:off x="5087938" y="542925"/>
            <a:ext cx="3810000" cy="2970213"/>
          </a:xfrm>
          <a:prstGeom prst="rect">
            <a:avLst/>
          </a:prstGeom>
          <a:solidFill>
            <a:srgbClr val="C0C0C0"/>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57200" indent="-4572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zh-CN" altLang="en-US" sz="2400" dirty="0">
                <a:solidFill>
                  <a:schemeClr val="tx1"/>
                </a:solidFill>
              </a:rPr>
              <a:t>运行：</a:t>
            </a:r>
          </a:p>
          <a:p>
            <a:pPr>
              <a:spcBef>
                <a:spcPct val="0"/>
              </a:spcBef>
            </a:pPr>
            <a:r>
              <a:rPr kumimoji="0" lang="en-US" altLang="zh-CN" sz="2000" dirty="0">
                <a:solidFill>
                  <a:schemeClr val="tx1"/>
                </a:solidFill>
              </a:rPr>
              <a:t>enter  array  a:</a:t>
            </a:r>
          </a:p>
          <a:p>
            <a:pPr>
              <a:spcBef>
                <a:spcPct val="0"/>
              </a:spcBef>
            </a:pPr>
            <a:r>
              <a:rPr kumimoji="0" lang="en-US" altLang="zh-CN" sz="2000" dirty="0">
                <a:solidFill>
                  <a:schemeClr val="tx1"/>
                </a:solidFill>
              </a:rPr>
              <a:t>1  3  5  7  9  8  6  4  2  0 </a:t>
            </a:r>
            <a:r>
              <a:rPr kumimoji="0" lang="en-US" altLang="zh-CN" sz="2000" dirty="0">
                <a:solidFill>
                  <a:schemeClr val="tx1"/>
                </a:solidFill>
                <a:sym typeface="Symbol" panose="05050102010706020507" pitchFamily="18" charset="2"/>
              </a:rPr>
              <a:t></a:t>
            </a:r>
          </a:p>
          <a:p>
            <a:pPr>
              <a:spcBef>
                <a:spcPct val="0"/>
              </a:spcBef>
            </a:pPr>
            <a:r>
              <a:rPr kumimoji="0" lang="en-US" altLang="zh-CN" sz="2000" dirty="0">
                <a:solidFill>
                  <a:schemeClr val="tx1"/>
                </a:solidFill>
              </a:rPr>
              <a:t>enter  array  b:</a:t>
            </a:r>
          </a:p>
          <a:p>
            <a:pPr>
              <a:spcBef>
                <a:spcPct val="0"/>
              </a:spcBef>
              <a:buFontTx/>
              <a:buAutoNum type="arabicPlain" startAt="5"/>
            </a:pPr>
            <a:r>
              <a:rPr kumimoji="0" lang="en-US" altLang="zh-CN" sz="2000" dirty="0">
                <a:solidFill>
                  <a:schemeClr val="tx1"/>
                </a:solidFill>
              </a:rPr>
              <a:t>3  8  9  -1  -3  5  6  0  4 </a:t>
            </a:r>
            <a:r>
              <a:rPr kumimoji="0" lang="en-US" altLang="zh-CN" sz="2000" dirty="0">
                <a:solidFill>
                  <a:schemeClr val="tx1"/>
                </a:solidFill>
                <a:sym typeface="Symbol" panose="05050102010706020507" pitchFamily="18" charset="2"/>
              </a:rPr>
              <a:t></a:t>
            </a:r>
          </a:p>
          <a:p>
            <a:pPr>
              <a:spcBef>
                <a:spcPct val="0"/>
              </a:spcBef>
            </a:pPr>
            <a:r>
              <a:rPr kumimoji="0" lang="en-US" altLang="zh-CN" sz="2000" dirty="0">
                <a:solidFill>
                  <a:schemeClr val="tx1"/>
                </a:solidFill>
                <a:ea typeface="宋体" panose="02010600030101010101" pitchFamily="2" charset="-122"/>
              </a:rPr>
              <a:t>a[</a:t>
            </a:r>
            <a:r>
              <a:rPr kumimoji="0" lang="en-US" altLang="zh-CN" sz="2000" dirty="0" err="1">
                <a:solidFill>
                  <a:schemeClr val="tx1"/>
                </a:solidFill>
                <a:ea typeface="宋体" panose="02010600030101010101" pitchFamily="2" charset="-122"/>
              </a:rPr>
              <a:t>i</a:t>
            </a:r>
            <a:r>
              <a:rPr kumimoji="0" lang="en-US" altLang="zh-CN" sz="2000" dirty="0">
                <a:solidFill>
                  <a:schemeClr val="tx1"/>
                </a:solidFill>
                <a:ea typeface="宋体" panose="02010600030101010101" pitchFamily="2" charset="-122"/>
              </a:rPr>
              <a:t>] &gt; b[</a:t>
            </a:r>
            <a:r>
              <a:rPr kumimoji="0" lang="en-US" altLang="zh-CN" sz="2000" dirty="0" err="1">
                <a:solidFill>
                  <a:schemeClr val="tx1"/>
                </a:solidFill>
                <a:ea typeface="宋体" panose="02010600030101010101" pitchFamily="2" charset="-122"/>
              </a:rPr>
              <a:t>i</a:t>
            </a:r>
            <a:r>
              <a:rPr kumimoji="0" lang="en-US" altLang="zh-CN" sz="2000" dirty="0">
                <a:solidFill>
                  <a:schemeClr val="tx1"/>
                </a:solidFill>
                <a:ea typeface="宋体" panose="02010600030101010101" pitchFamily="2" charset="-122"/>
              </a:rPr>
              <a:t>]   3  times </a:t>
            </a:r>
          </a:p>
          <a:p>
            <a:pPr>
              <a:spcBef>
                <a:spcPct val="0"/>
              </a:spcBef>
            </a:pPr>
            <a:r>
              <a:rPr kumimoji="0" lang="en-US" altLang="zh-CN" sz="2000" dirty="0">
                <a:solidFill>
                  <a:schemeClr val="tx1"/>
                </a:solidFill>
                <a:ea typeface="宋体" panose="02010600030101010101" pitchFamily="2" charset="-122"/>
              </a:rPr>
              <a:t>a[</a:t>
            </a:r>
            <a:r>
              <a:rPr kumimoji="0" lang="en-US" altLang="zh-CN" sz="2000" dirty="0" err="1">
                <a:solidFill>
                  <a:schemeClr val="tx1"/>
                </a:solidFill>
                <a:ea typeface="宋体" panose="02010600030101010101" pitchFamily="2" charset="-122"/>
              </a:rPr>
              <a:t>i</a:t>
            </a:r>
            <a:r>
              <a:rPr kumimoji="0" lang="en-US" altLang="zh-CN" sz="2000" dirty="0">
                <a:solidFill>
                  <a:schemeClr val="tx1"/>
                </a:solidFill>
                <a:ea typeface="宋体" panose="02010600030101010101" pitchFamily="2" charset="-122"/>
              </a:rPr>
              <a:t>] = b[</a:t>
            </a:r>
            <a:r>
              <a:rPr kumimoji="0" lang="en-US" altLang="zh-CN" sz="2000" dirty="0" err="1">
                <a:solidFill>
                  <a:schemeClr val="tx1"/>
                </a:solidFill>
                <a:ea typeface="宋体" panose="02010600030101010101" pitchFamily="2" charset="-122"/>
              </a:rPr>
              <a:t>i</a:t>
            </a:r>
            <a:r>
              <a:rPr kumimoji="0" lang="en-US" altLang="zh-CN" sz="2000" dirty="0">
                <a:solidFill>
                  <a:schemeClr val="tx1"/>
                </a:solidFill>
                <a:ea typeface="宋体" panose="02010600030101010101" pitchFamily="2" charset="-122"/>
              </a:rPr>
              <a:t>]   1  times </a:t>
            </a:r>
          </a:p>
          <a:p>
            <a:pPr>
              <a:spcBef>
                <a:spcPct val="0"/>
              </a:spcBef>
            </a:pPr>
            <a:r>
              <a:rPr kumimoji="0" lang="en-US" altLang="zh-CN" sz="2000" dirty="0">
                <a:solidFill>
                  <a:schemeClr val="tx1"/>
                </a:solidFill>
                <a:ea typeface="宋体" panose="02010600030101010101" pitchFamily="2" charset="-122"/>
              </a:rPr>
              <a:t>a[</a:t>
            </a:r>
            <a:r>
              <a:rPr kumimoji="0" lang="en-US" altLang="zh-CN" sz="2000" dirty="0" err="1">
                <a:solidFill>
                  <a:schemeClr val="tx1"/>
                </a:solidFill>
                <a:ea typeface="宋体" panose="02010600030101010101" pitchFamily="2" charset="-122"/>
              </a:rPr>
              <a:t>i</a:t>
            </a:r>
            <a:r>
              <a:rPr kumimoji="0" lang="en-US" altLang="zh-CN" sz="2000" dirty="0">
                <a:solidFill>
                  <a:schemeClr val="tx1"/>
                </a:solidFill>
                <a:ea typeface="宋体" panose="02010600030101010101" pitchFamily="2" charset="-122"/>
              </a:rPr>
              <a:t>] &lt; b[</a:t>
            </a:r>
            <a:r>
              <a:rPr kumimoji="0" lang="en-US" altLang="zh-CN" sz="2000" dirty="0" err="1">
                <a:solidFill>
                  <a:schemeClr val="tx1"/>
                </a:solidFill>
                <a:ea typeface="宋体" panose="02010600030101010101" pitchFamily="2" charset="-122"/>
              </a:rPr>
              <a:t>i</a:t>
            </a:r>
            <a:r>
              <a:rPr kumimoji="0" lang="en-US" altLang="zh-CN" sz="2000" dirty="0">
                <a:solidFill>
                  <a:schemeClr val="tx1"/>
                </a:solidFill>
                <a:ea typeface="宋体" panose="02010600030101010101" pitchFamily="2" charset="-122"/>
              </a:rPr>
              <a:t>]   1  times</a:t>
            </a:r>
          </a:p>
          <a:p>
            <a:pPr>
              <a:spcBef>
                <a:spcPct val="0"/>
              </a:spcBef>
            </a:pPr>
            <a:r>
              <a:rPr kumimoji="0" lang="en-US" altLang="zh-CN" sz="2000" dirty="0">
                <a:solidFill>
                  <a:schemeClr val="tx1"/>
                </a:solidFill>
                <a:ea typeface="宋体" panose="02010600030101010101" pitchFamily="2" charset="-122"/>
              </a:rPr>
              <a:t>array  a  is  larger  than  array  b</a:t>
            </a:r>
          </a:p>
        </p:txBody>
      </p:sp>
      <p:sp>
        <p:nvSpPr>
          <p:cNvPr id="11"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27347360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30796"/>
                                        </p:tgtEl>
                                        <p:attrNameLst>
                                          <p:attrName>style.visibility</p:attrName>
                                        </p:attrNameLst>
                                      </p:cBhvr>
                                      <p:to>
                                        <p:strVal val="visible"/>
                                      </p:to>
                                    </p:set>
                                    <p:animEffect transition="in" filter="barn(outVertical)">
                                      <p:cBhvr>
                                        <p:cTn id="7" dur="500"/>
                                        <p:tgtEl>
                                          <p:spTgt spid="630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96"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8" name="Rectangle 4"/>
          <p:cNvSpPr>
            <a:spLocks noChangeArrowheads="1"/>
          </p:cNvSpPr>
          <p:nvPr/>
        </p:nvSpPr>
        <p:spPr bwMode="auto">
          <a:xfrm>
            <a:off x="388937" y="434975"/>
            <a:ext cx="48990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457200" lvl="1" indent="0" eaLnBrk="1" hangingPunct="1">
              <a:spcBef>
                <a:spcPct val="20000"/>
              </a:spcBef>
              <a:buClr>
                <a:srgbClr val="FE0000"/>
              </a:buClr>
            </a:pPr>
            <a:r>
              <a:rPr lang="zh-CN" altLang="en-US" sz="2800" dirty="0">
                <a:solidFill>
                  <a:srgbClr val="0000CC"/>
                </a:solidFill>
                <a:latin typeface="华文新魏" panose="02010800040101010101" pitchFamily="2" charset="-122"/>
                <a:ea typeface="华文新魏" panose="02010800040101010101" pitchFamily="2" charset="-122"/>
              </a:rPr>
              <a:t>数组名可作函数参数</a:t>
            </a:r>
          </a:p>
          <a:p>
            <a:pPr marL="1257300" lvl="2" indent="-342900" eaLnBrk="1" hangingPunct="1">
              <a:spcBef>
                <a:spcPct val="20000"/>
              </a:spcBef>
              <a:buClr>
                <a:srgbClr val="FF3300"/>
              </a:buClr>
              <a:buFont typeface="Wingdings" panose="05000000000000000000" pitchFamily="2" charset="2"/>
              <a:buChar char="p"/>
            </a:pPr>
            <a:r>
              <a:rPr lang="zh-CN" altLang="en-US" sz="2400" dirty="0">
                <a:solidFill>
                  <a:schemeClr val="tx1"/>
                </a:solidFill>
                <a:latin typeface="华文新魏" panose="02010800040101010101" pitchFamily="2" charset="-122"/>
                <a:ea typeface="华文新魏" panose="02010800040101010101" pitchFamily="2" charset="-122"/>
              </a:rPr>
              <a:t>实参和形参都应用数组名</a:t>
            </a:r>
          </a:p>
        </p:txBody>
      </p:sp>
      <p:sp>
        <p:nvSpPr>
          <p:cNvPr id="632840" name="Text Box 8"/>
          <p:cNvSpPr txBox="1">
            <a:spLocks noChangeArrowheads="1"/>
          </p:cNvSpPr>
          <p:nvPr/>
        </p:nvSpPr>
        <p:spPr bwMode="auto">
          <a:xfrm>
            <a:off x="279400" y="1384300"/>
            <a:ext cx="3727450"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a:solidFill>
                  <a:schemeClr val="tx1"/>
                </a:solidFill>
                <a:latin typeface="+mn-ea"/>
                <a:ea typeface="+mn-ea"/>
              </a:rPr>
              <a:t>例</a:t>
            </a:r>
            <a:r>
              <a:rPr lang="en-US" altLang="zh-CN" sz="2400" dirty="0">
                <a:solidFill>
                  <a:schemeClr val="tx1"/>
                </a:solidFill>
                <a:latin typeface="+mn-ea"/>
                <a:ea typeface="+mn-ea"/>
              </a:rPr>
              <a:t>7.10</a:t>
            </a:r>
            <a:r>
              <a:rPr kumimoji="0" lang="en-US" altLang="zh-CN" sz="2400" dirty="0">
                <a:solidFill>
                  <a:schemeClr val="tx1"/>
                </a:solidFill>
                <a:latin typeface="+mn-ea"/>
                <a:ea typeface="+mn-ea"/>
              </a:rPr>
              <a:t>  </a:t>
            </a:r>
            <a:r>
              <a:rPr kumimoji="0" lang="zh-CN" altLang="en-US" sz="2400" dirty="0">
                <a:solidFill>
                  <a:schemeClr val="tx1"/>
                </a:solidFill>
                <a:latin typeface="+mn-ea"/>
                <a:ea typeface="+mn-ea"/>
              </a:rPr>
              <a:t>求学生的平均成绩 </a:t>
            </a:r>
          </a:p>
        </p:txBody>
      </p:sp>
      <p:sp>
        <p:nvSpPr>
          <p:cNvPr id="632841" name="Text Box 9"/>
          <p:cNvSpPr txBox="1">
            <a:spLocks noChangeArrowheads="1"/>
          </p:cNvSpPr>
          <p:nvPr/>
        </p:nvSpPr>
        <p:spPr bwMode="auto">
          <a:xfrm>
            <a:off x="5056188" y="1162050"/>
            <a:ext cx="4087812" cy="3051175"/>
          </a:xfrm>
          <a:prstGeom prst="rect">
            <a:avLst/>
          </a:prstGeom>
          <a:solidFill>
            <a:schemeClr val="accent2">
              <a:lumMod val="20000"/>
              <a:lumOff val="80000"/>
            </a:schemeClr>
          </a:solidFill>
          <a:ln w="38100">
            <a:solidFill>
              <a:srgbClr val="0000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chemeClr val="tx1"/>
                </a:solidFill>
              </a:rPr>
              <a:t>float  average(</a:t>
            </a:r>
            <a:r>
              <a:rPr lang="en-US" altLang="zh-CN" sz="2400" dirty="0">
                <a:solidFill>
                  <a:srgbClr val="0000FF"/>
                </a:solidFill>
              </a:rPr>
              <a:t>float</a:t>
            </a:r>
            <a:r>
              <a:rPr lang="en-US" altLang="zh-CN" sz="2400" dirty="0">
                <a:solidFill>
                  <a:schemeClr val="tx1"/>
                </a:solidFill>
              </a:rPr>
              <a:t> </a:t>
            </a:r>
            <a:r>
              <a:rPr lang="en-US" altLang="zh-CN" sz="2400" dirty="0">
                <a:solidFill>
                  <a:srgbClr val="FF3300"/>
                </a:solidFill>
              </a:rPr>
              <a:t>array[10]</a:t>
            </a:r>
            <a:r>
              <a:rPr lang="en-US" altLang="zh-CN" sz="2400" dirty="0">
                <a:solidFill>
                  <a:schemeClr val="tx1"/>
                </a:solidFill>
              </a:rPr>
              <a:t>)</a:t>
            </a:r>
          </a:p>
          <a:p>
            <a:pPr>
              <a:spcBef>
                <a:spcPct val="0"/>
              </a:spcBef>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i</a:t>
            </a:r>
            <a:r>
              <a:rPr lang="en-US" altLang="zh-CN" sz="2400" dirty="0">
                <a:solidFill>
                  <a:schemeClr val="tx1"/>
                </a:solidFill>
              </a:rPr>
              <a:t>;</a:t>
            </a:r>
          </a:p>
          <a:p>
            <a:pPr>
              <a:spcBef>
                <a:spcPct val="0"/>
              </a:spcBef>
            </a:pPr>
            <a:r>
              <a:rPr lang="en-US" altLang="zh-CN" sz="2400" dirty="0">
                <a:solidFill>
                  <a:schemeClr val="tx1"/>
                </a:solidFill>
              </a:rPr>
              <a:t>   float </a:t>
            </a:r>
            <a:r>
              <a:rPr lang="en-US" altLang="zh-CN" sz="2400" dirty="0" err="1">
                <a:solidFill>
                  <a:schemeClr val="tx1"/>
                </a:solidFill>
              </a:rPr>
              <a:t>aver,sum</a:t>
            </a:r>
            <a:r>
              <a:rPr lang="en-US" altLang="zh-CN" sz="2400" dirty="0">
                <a:solidFill>
                  <a:schemeClr val="tx1"/>
                </a:solidFill>
              </a:rPr>
              <a:t>=array[0];</a:t>
            </a:r>
          </a:p>
          <a:p>
            <a:pPr>
              <a:spcBef>
                <a:spcPct val="0"/>
              </a:spcBef>
            </a:pPr>
            <a:r>
              <a:rPr lang="en-US" altLang="zh-CN" sz="2400" dirty="0">
                <a:solidFill>
                  <a:schemeClr val="tx1"/>
                </a:solidFill>
              </a:rPr>
              <a:t>   for( </a:t>
            </a:r>
            <a:r>
              <a:rPr lang="en-US" altLang="zh-CN" sz="2400" dirty="0" err="1">
                <a:solidFill>
                  <a:schemeClr val="tx1"/>
                </a:solidFill>
              </a:rPr>
              <a:t>i</a:t>
            </a:r>
            <a:r>
              <a:rPr lang="en-US" altLang="zh-CN" sz="2400" dirty="0">
                <a:solidFill>
                  <a:schemeClr val="tx1"/>
                </a:solidFill>
              </a:rPr>
              <a:t>=1; </a:t>
            </a:r>
            <a:r>
              <a:rPr lang="en-US" altLang="zh-CN" sz="2400" dirty="0" err="1">
                <a:solidFill>
                  <a:schemeClr val="tx1"/>
                </a:solidFill>
              </a:rPr>
              <a:t>i</a:t>
            </a:r>
            <a:r>
              <a:rPr lang="en-US" altLang="zh-CN" sz="2400" dirty="0">
                <a:solidFill>
                  <a:schemeClr val="tx1"/>
                </a:solidFill>
              </a:rPr>
              <a:t>&lt;10; </a:t>
            </a:r>
            <a:r>
              <a:rPr lang="en-US" altLang="zh-CN" sz="2400" dirty="0" err="1">
                <a:solidFill>
                  <a:schemeClr val="tx1"/>
                </a:solidFill>
              </a:rPr>
              <a:t>i</a:t>
            </a:r>
            <a:r>
              <a:rPr lang="en-US" altLang="zh-CN" sz="2400" dirty="0">
                <a:solidFill>
                  <a:schemeClr val="tx1"/>
                </a:solidFill>
              </a:rPr>
              <a:t>++ )</a:t>
            </a:r>
          </a:p>
          <a:p>
            <a:pPr>
              <a:spcBef>
                <a:spcPct val="0"/>
              </a:spcBef>
            </a:pPr>
            <a:r>
              <a:rPr lang="en-US" altLang="zh-CN" sz="2400" dirty="0">
                <a:solidFill>
                  <a:schemeClr val="tx1"/>
                </a:solidFill>
              </a:rPr>
              <a:t>       sum=</a:t>
            </a:r>
            <a:r>
              <a:rPr lang="en-US" altLang="zh-CN" sz="2400" dirty="0" err="1">
                <a:solidFill>
                  <a:schemeClr val="tx1"/>
                </a:solidFill>
              </a:rPr>
              <a:t>sum+array</a:t>
            </a:r>
            <a:r>
              <a:rPr lang="en-US" altLang="zh-CN" sz="2400" dirty="0">
                <a:solidFill>
                  <a:schemeClr val="tx1"/>
                </a:solidFill>
              </a:rPr>
              <a:t>[</a:t>
            </a:r>
            <a:r>
              <a:rPr lang="en-US" altLang="zh-CN" sz="2400" dirty="0" err="1">
                <a:solidFill>
                  <a:schemeClr val="tx1"/>
                </a:solidFill>
              </a:rPr>
              <a:t>i</a:t>
            </a:r>
            <a:r>
              <a:rPr lang="en-US" altLang="zh-CN" sz="2400" dirty="0">
                <a:solidFill>
                  <a:schemeClr val="tx1"/>
                </a:solidFill>
              </a:rPr>
              <a:t>];</a:t>
            </a:r>
          </a:p>
          <a:p>
            <a:pPr>
              <a:spcBef>
                <a:spcPct val="0"/>
              </a:spcBef>
            </a:pPr>
            <a:r>
              <a:rPr lang="en-US" altLang="zh-CN" sz="2400" dirty="0">
                <a:solidFill>
                  <a:schemeClr val="tx1"/>
                </a:solidFill>
              </a:rPr>
              <a:t>   aver=sum/10;</a:t>
            </a:r>
          </a:p>
          <a:p>
            <a:pPr>
              <a:spcBef>
                <a:spcPct val="0"/>
              </a:spcBef>
            </a:pPr>
            <a:r>
              <a:rPr lang="en-US" altLang="zh-CN" sz="2400" dirty="0">
                <a:solidFill>
                  <a:schemeClr val="tx1"/>
                </a:solidFill>
              </a:rPr>
              <a:t>   return (aver);</a:t>
            </a:r>
          </a:p>
          <a:p>
            <a:pPr>
              <a:spcBef>
                <a:spcPct val="0"/>
              </a:spcBef>
            </a:pPr>
            <a:r>
              <a:rPr lang="en-US" altLang="zh-CN" sz="2400" dirty="0">
                <a:solidFill>
                  <a:schemeClr val="tx1"/>
                </a:solidFill>
              </a:rPr>
              <a:t>}</a:t>
            </a:r>
          </a:p>
        </p:txBody>
      </p:sp>
      <p:sp>
        <p:nvSpPr>
          <p:cNvPr id="632842" name="Text Box 10"/>
          <p:cNvSpPr txBox="1">
            <a:spLocks noChangeArrowheads="1"/>
          </p:cNvSpPr>
          <p:nvPr/>
        </p:nvSpPr>
        <p:spPr bwMode="auto">
          <a:xfrm>
            <a:off x="0" y="1851025"/>
            <a:ext cx="4987925" cy="4511675"/>
          </a:xfrm>
          <a:prstGeom prst="rect">
            <a:avLst/>
          </a:prstGeom>
          <a:solidFill>
            <a:schemeClr val="accent2">
              <a:lumMod val="20000"/>
              <a:lumOff val="80000"/>
            </a:schemeClr>
          </a:solidFill>
          <a:ln w="38100">
            <a:solidFill>
              <a:srgbClr val="0000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chemeClr val="tx1"/>
                </a:solidFill>
              </a:rPr>
              <a:t>#include &lt;</a:t>
            </a:r>
            <a:r>
              <a:rPr lang="en-US" altLang="zh-CN" sz="2400" dirty="0" err="1">
                <a:solidFill>
                  <a:schemeClr val="tx1"/>
                </a:solidFill>
              </a:rPr>
              <a:t>stdio.h</a:t>
            </a:r>
            <a:r>
              <a:rPr lang="en-US" altLang="zh-CN" sz="2400" dirty="0">
                <a:solidFill>
                  <a:schemeClr val="tx1"/>
                </a:solidFill>
              </a:rPr>
              <a:t>&gt;</a:t>
            </a:r>
          </a:p>
          <a:p>
            <a:pPr>
              <a:spcBef>
                <a:spcPct val="0"/>
              </a:spcBef>
            </a:pPr>
            <a:r>
              <a:rPr lang="en-US" altLang="zh-CN" sz="2400" dirty="0">
                <a:solidFill>
                  <a:schemeClr val="tx1"/>
                </a:solidFill>
              </a:rPr>
              <a:t>void main()</a:t>
            </a:r>
          </a:p>
          <a:p>
            <a:pPr>
              <a:spcBef>
                <a:spcPct val="0"/>
              </a:spcBef>
            </a:pPr>
            <a:r>
              <a:rPr lang="en-US" altLang="zh-CN" sz="2400" dirty="0">
                <a:solidFill>
                  <a:schemeClr val="tx1"/>
                </a:solidFill>
              </a:rPr>
              <a:t>{ float average(float array[10]);</a:t>
            </a:r>
          </a:p>
          <a:p>
            <a:pPr>
              <a:spcBef>
                <a:spcPct val="0"/>
              </a:spcBef>
            </a:pPr>
            <a:r>
              <a:rPr lang="en-US" altLang="zh-CN" sz="2400" dirty="0">
                <a:solidFill>
                  <a:schemeClr val="tx1"/>
                </a:solidFill>
              </a:rPr>
              <a:t>   </a:t>
            </a:r>
            <a:r>
              <a:rPr lang="en-US" altLang="zh-CN" sz="2400" dirty="0">
                <a:solidFill>
                  <a:srgbClr val="0000FF"/>
                </a:solidFill>
              </a:rPr>
              <a:t>float score[10]</a:t>
            </a:r>
            <a:r>
              <a:rPr lang="en-US" altLang="zh-CN" sz="2400" dirty="0">
                <a:solidFill>
                  <a:schemeClr val="tx1"/>
                </a:solidFill>
              </a:rPr>
              <a:t>, aver;</a:t>
            </a:r>
          </a:p>
          <a:p>
            <a:pPr>
              <a:spcBef>
                <a:spcPct val="0"/>
              </a:spcBef>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i</a:t>
            </a:r>
            <a:r>
              <a:rPr lang="en-US" altLang="zh-CN" sz="2400" dirty="0">
                <a:solidFill>
                  <a:schemeClr val="tx1"/>
                </a:solidFill>
              </a:rPr>
              <a:t>;</a:t>
            </a:r>
          </a:p>
          <a:p>
            <a:pPr>
              <a:spcBef>
                <a:spcPct val="0"/>
              </a:spcBef>
            </a:pPr>
            <a:r>
              <a:rPr lang="en-US" altLang="zh-CN" sz="2400" dirty="0">
                <a:solidFill>
                  <a:schemeClr val="tx1"/>
                </a:solidFill>
              </a:rPr>
              <a:t>   </a:t>
            </a:r>
            <a:r>
              <a:rPr lang="en-US" altLang="zh-CN" sz="2400" dirty="0" err="1">
                <a:solidFill>
                  <a:schemeClr val="tx1"/>
                </a:solidFill>
              </a:rPr>
              <a:t>printf</a:t>
            </a:r>
            <a:r>
              <a:rPr lang="en-US" altLang="zh-CN" sz="2400" dirty="0">
                <a:solidFill>
                  <a:schemeClr val="tx1"/>
                </a:solidFill>
              </a:rPr>
              <a:t>("Input 10 scores: \n");</a:t>
            </a:r>
          </a:p>
          <a:p>
            <a:pPr>
              <a:spcBef>
                <a:spcPct val="0"/>
              </a:spcBef>
            </a:pPr>
            <a:r>
              <a:rPr lang="en-US" altLang="zh-CN" sz="2400" dirty="0">
                <a:solidFill>
                  <a:schemeClr val="tx1"/>
                </a:solidFill>
              </a:rPr>
              <a:t>   for( </a:t>
            </a:r>
            <a:r>
              <a:rPr lang="en-US" altLang="zh-CN" sz="2400" dirty="0" err="1">
                <a:solidFill>
                  <a:schemeClr val="tx1"/>
                </a:solidFill>
              </a:rPr>
              <a:t>i</a:t>
            </a:r>
            <a:r>
              <a:rPr lang="en-US" altLang="zh-CN" sz="2400" dirty="0">
                <a:solidFill>
                  <a:schemeClr val="tx1"/>
                </a:solidFill>
              </a:rPr>
              <a:t>=0; </a:t>
            </a:r>
            <a:r>
              <a:rPr lang="en-US" altLang="zh-CN" sz="2400" dirty="0" err="1">
                <a:solidFill>
                  <a:schemeClr val="tx1"/>
                </a:solidFill>
              </a:rPr>
              <a:t>i</a:t>
            </a:r>
            <a:r>
              <a:rPr lang="en-US" altLang="zh-CN" sz="2400" dirty="0">
                <a:solidFill>
                  <a:schemeClr val="tx1"/>
                </a:solidFill>
              </a:rPr>
              <a:t>&lt;10; </a:t>
            </a:r>
            <a:r>
              <a:rPr lang="en-US" altLang="zh-CN" sz="2400" dirty="0" err="1">
                <a:solidFill>
                  <a:schemeClr val="tx1"/>
                </a:solidFill>
              </a:rPr>
              <a:t>i</a:t>
            </a:r>
            <a:r>
              <a:rPr lang="en-US" altLang="zh-CN" sz="2400" dirty="0">
                <a:solidFill>
                  <a:schemeClr val="tx1"/>
                </a:solidFill>
              </a:rPr>
              <a:t>++ )</a:t>
            </a:r>
          </a:p>
          <a:p>
            <a:pPr>
              <a:spcBef>
                <a:spcPct val="0"/>
              </a:spcBef>
            </a:pPr>
            <a:r>
              <a:rPr lang="en-US" altLang="zh-CN" sz="2400" dirty="0">
                <a:solidFill>
                  <a:schemeClr val="tx1"/>
                </a:solidFill>
              </a:rPr>
              <a:t>       </a:t>
            </a:r>
            <a:r>
              <a:rPr lang="en-US" altLang="zh-CN" sz="2400" dirty="0" err="1">
                <a:solidFill>
                  <a:schemeClr val="tx1"/>
                </a:solidFill>
              </a:rPr>
              <a:t>scanf</a:t>
            </a:r>
            <a:r>
              <a:rPr lang="en-US" altLang="zh-CN" sz="2400" dirty="0">
                <a:solidFill>
                  <a:schemeClr val="tx1"/>
                </a:solidFill>
              </a:rPr>
              <a:t>("%f", &amp;score[</a:t>
            </a:r>
            <a:r>
              <a:rPr lang="en-US" altLang="zh-CN" sz="2400" dirty="0" err="1">
                <a:solidFill>
                  <a:schemeClr val="tx1"/>
                </a:solidFill>
              </a:rPr>
              <a:t>i</a:t>
            </a:r>
            <a:r>
              <a:rPr lang="en-US" altLang="zh-CN" sz="2400" dirty="0">
                <a:solidFill>
                  <a:schemeClr val="tx1"/>
                </a:solidFill>
              </a:rPr>
              <a:t>]);</a:t>
            </a:r>
          </a:p>
          <a:p>
            <a:pPr>
              <a:spcBef>
                <a:spcPct val="0"/>
              </a:spcBef>
            </a:pPr>
            <a:r>
              <a:rPr lang="en-US" altLang="zh-CN" sz="2400" dirty="0">
                <a:solidFill>
                  <a:schemeClr val="tx1"/>
                </a:solidFill>
              </a:rPr>
              <a:t>   </a:t>
            </a:r>
            <a:r>
              <a:rPr lang="en-US" altLang="zh-CN" sz="2400" dirty="0" err="1">
                <a:solidFill>
                  <a:schemeClr val="tx1"/>
                </a:solidFill>
              </a:rPr>
              <a:t>printf</a:t>
            </a:r>
            <a:r>
              <a:rPr lang="en-US" altLang="zh-CN" sz="2400" dirty="0">
                <a:solidFill>
                  <a:schemeClr val="tx1"/>
                </a:solidFill>
              </a:rPr>
              <a:t>(“\n”);</a:t>
            </a:r>
          </a:p>
          <a:p>
            <a:pPr>
              <a:spcBef>
                <a:spcPct val="0"/>
              </a:spcBef>
            </a:pPr>
            <a:r>
              <a:rPr lang="en-US" altLang="zh-CN" sz="2400" dirty="0">
                <a:solidFill>
                  <a:schemeClr val="tx1"/>
                </a:solidFill>
              </a:rPr>
              <a:t>    aver=</a:t>
            </a:r>
            <a:r>
              <a:rPr lang="en-US" altLang="zh-CN" sz="2400" dirty="0">
                <a:solidFill>
                  <a:srgbClr val="0000FF"/>
                </a:solidFill>
              </a:rPr>
              <a:t>average(</a:t>
            </a:r>
            <a:r>
              <a:rPr lang="en-US" altLang="zh-CN" sz="2400" dirty="0">
                <a:solidFill>
                  <a:srgbClr val="FF3300"/>
                </a:solidFill>
              </a:rPr>
              <a:t>score</a:t>
            </a:r>
            <a:r>
              <a:rPr lang="en-US" altLang="zh-CN" sz="2400" dirty="0">
                <a:solidFill>
                  <a:srgbClr val="0000FF"/>
                </a:solidFill>
              </a:rPr>
              <a:t>);</a:t>
            </a:r>
            <a:endParaRPr lang="en-US" altLang="zh-CN" sz="2400" dirty="0">
              <a:solidFill>
                <a:schemeClr val="tx1"/>
              </a:solidFill>
            </a:endParaRPr>
          </a:p>
          <a:p>
            <a:pPr>
              <a:spcBef>
                <a:spcPct val="0"/>
              </a:spcBef>
            </a:pPr>
            <a:r>
              <a:rPr lang="en-US" altLang="zh-CN" sz="2400" dirty="0">
                <a:solidFill>
                  <a:schemeClr val="tx1"/>
                </a:solidFill>
              </a:rPr>
              <a:t>    </a:t>
            </a:r>
            <a:r>
              <a:rPr lang="en-US" altLang="zh-CN" sz="2400" dirty="0" err="1">
                <a:solidFill>
                  <a:schemeClr val="tx1"/>
                </a:solidFill>
              </a:rPr>
              <a:t>printf</a:t>
            </a:r>
            <a:r>
              <a:rPr lang="en-US" altLang="zh-CN" sz="2400" dirty="0">
                <a:solidFill>
                  <a:schemeClr val="tx1"/>
                </a:solidFill>
              </a:rPr>
              <a:t>("Average is: %5.2f", aver);</a:t>
            </a:r>
          </a:p>
          <a:p>
            <a:pPr>
              <a:spcBef>
                <a:spcPct val="0"/>
              </a:spcBef>
            </a:pPr>
            <a:r>
              <a:rPr lang="en-US" altLang="zh-CN" sz="2400" dirty="0">
                <a:solidFill>
                  <a:schemeClr val="tx1"/>
                </a:solidFill>
              </a:rPr>
              <a:t>}</a:t>
            </a:r>
          </a:p>
        </p:txBody>
      </p:sp>
      <p:sp>
        <p:nvSpPr>
          <p:cNvPr id="632843" name="AutoShape 11"/>
          <p:cNvSpPr>
            <a:spLocks noChangeArrowheads="1"/>
          </p:cNvSpPr>
          <p:nvPr/>
        </p:nvSpPr>
        <p:spPr bwMode="auto">
          <a:xfrm>
            <a:off x="2868613" y="6375400"/>
            <a:ext cx="2038350" cy="482600"/>
          </a:xfrm>
          <a:prstGeom prst="wedgeRectCallout">
            <a:avLst>
              <a:gd name="adj1" fmla="val -63630"/>
              <a:gd name="adj2" fmla="val -238486"/>
            </a:avLst>
          </a:prstGeom>
          <a:solidFill>
            <a:srgbClr val="FFCC99"/>
          </a:solidFill>
          <a:ln w="25400">
            <a:solidFill>
              <a:srgbClr val="33CC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1" hangingPunct="1">
              <a:spcBef>
                <a:spcPct val="0"/>
              </a:spcBef>
              <a:defRPr/>
            </a:pPr>
            <a:r>
              <a:rPr lang="zh-CN" altLang="en-US" sz="2400" b="0">
                <a:solidFill>
                  <a:srgbClr val="FF3300"/>
                </a:solidFill>
                <a:effectLst>
                  <a:outerShdw blurRad="38100" dist="38100" dir="2700000" algn="tl">
                    <a:srgbClr val="000000"/>
                  </a:outerShdw>
                </a:effectLst>
              </a:rPr>
              <a:t>实参用数组名</a:t>
            </a:r>
          </a:p>
        </p:txBody>
      </p:sp>
      <p:sp>
        <p:nvSpPr>
          <p:cNvPr id="632844" name="AutoShape 12"/>
          <p:cNvSpPr>
            <a:spLocks noChangeArrowheads="1"/>
          </p:cNvSpPr>
          <p:nvPr/>
        </p:nvSpPr>
        <p:spPr bwMode="auto">
          <a:xfrm>
            <a:off x="4754563" y="473075"/>
            <a:ext cx="4205287" cy="482600"/>
          </a:xfrm>
          <a:prstGeom prst="wedgeRectCallout">
            <a:avLst>
              <a:gd name="adj1" fmla="val 39486"/>
              <a:gd name="adj2" fmla="val 119231"/>
            </a:avLst>
          </a:prstGeom>
          <a:solidFill>
            <a:srgbClr val="FFCC99"/>
          </a:solidFill>
          <a:ln w="25400">
            <a:solidFill>
              <a:srgbClr val="33CC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1" hangingPunct="1">
              <a:spcBef>
                <a:spcPct val="0"/>
              </a:spcBef>
              <a:defRPr/>
            </a:pPr>
            <a:r>
              <a:rPr lang="zh-CN" altLang="en-US" sz="2400" b="0">
                <a:solidFill>
                  <a:srgbClr val="FF3300"/>
                </a:solidFill>
                <a:effectLst>
                  <a:outerShdw blurRad="38100" dist="38100" dir="2700000" algn="tl">
                    <a:srgbClr val="000000"/>
                  </a:outerShdw>
                </a:effectLst>
              </a:rPr>
              <a:t>形参用数组定义</a:t>
            </a:r>
            <a:r>
              <a:rPr lang="zh-CN" altLang="en-US" sz="2400" b="0">
                <a:solidFill>
                  <a:srgbClr val="FF3300"/>
                </a:solidFill>
                <a:effectLst>
                  <a:outerShdw blurRad="38100" dist="38100" dir="2700000" algn="tl">
                    <a:srgbClr val="000000"/>
                  </a:outerShdw>
                </a:effectLst>
                <a:sym typeface="Wingdings" pitchFamily="2" charset="2"/>
              </a:rPr>
              <a:t></a:t>
            </a:r>
            <a:r>
              <a:rPr lang="en-US" altLang="zh-CN" sz="2400" b="0">
                <a:solidFill>
                  <a:srgbClr val="FF3300"/>
                </a:solidFill>
                <a:effectLst>
                  <a:outerShdw blurRad="38100" dist="38100" dir="2700000" algn="tl">
                    <a:srgbClr val="000000"/>
                  </a:outerShdw>
                </a:effectLst>
                <a:sym typeface="Wingdings" pitchFamily="2" charset="2"/>
              </a:rPr>
              <a:t>float</a:t>
            </a:r>
            <a:r>
              <a:rPr lang="en-US" altLang="zh-CN" sz="2400" b="0">
                <a:solidFill>
                  <a:srgbClr val="FF3300"/>
                </a:solidFill>
                <a:effectLst>
                  <a:outerShdw blurRad="38100" dist="38100" dir="2700000" algn="tl">
                    <a:srgbClr val="000000"/>
                  </a:outerShdw>
                </a:effectLst>
              </a:rPr>
              <a:t> array[ ]</a:t>
            </a:r>
          </a:p>
        </p:txBody>
      </p:sp>
      <p:grpSp>
        <p:nvGrpSpPr>
          <p:cNvPr id="632873" name="Group 41"/>
          <p:cNvGrpSpPr>
            <a:grpSpLocks/>
          </p:cNvGrpSpPr>
          <p:nvPr/>
        </p:nvGrpSpPr>
        <p:grpSpPr bwMode="auto">
          <a:xfrm>
            <a:off x="5287963" y="4248150"/>
            <a:ext cx="2460625" cy="2609850"/>
            <a:chOff x="3331" y="2676"/>
            <a:chExt cx="1550" cy="1644"/>
          </a:xfrm>
        </p:grpSpPr>
        <p:grpSp>
          <p:nvGrpSpPr>
            <p:cNvPr id="292881" name="Group 14"/>
            <p:cNvGrpSpPr>
              <a:grpSpLocks/>
            </p:cNvGrpSpPr>
            <p:nvPr/>
          </p:nvGrpSpPr>
          <p:grpSpPr bwMode="auto">
            <a:xfrm>
              <a:off x="4151" y="2810"/>
              <a:ext cx="730" cy="1498"/>
              <a:chOff x="1568" y="1378"/>
              <a:chExt cx="1133" cy="1498"/>
            </a:xfrm>
          </p:grpSpPr>
          <p:sp>
            <p:nvSpPr>
              <p:cNvPr id="292898" name="Rectangle 15"/>
              <p:cNvSpPr>
                <a:spLocks noChangeArrowheads="1"/>
              </p:cNvSpPr>
              <p:nvPr/>
            </p:nvSpPr>
            <p:spPr bwMode="auto">
              <a:xfrm>
                <a:off x="1579" y="1378"/>
                <a:ext cx="1122" cy="14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292899" name="Line 16"/>
              <p:cNvSpPr>
                <a:spLocks noChangeShapeType="1"/>
              </p:cNvSpPr>
              <p:nvPr/>
            </p:nvSpPr>
            <p:spPr bwMode="auto">
              <a:xfrm>
                <a:off x="1568" y="1877"/>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92900" name="Line 17"/>
              <p:cNvSpPr>
                <a:spLocks noChangeShapeType="1"/>
              </p:cNvSpPr>
              <p:nvPr/>
            </p:nvSpPr>
            <p:spPr bwMode="auto">
              <a:xfrm>
                <a:off x="1579" y="2610"/>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92901" name="Line 18"/>
              <p:cNvSpPr>
                <a:spLocks noChangeShapeType="1"/>
              </p:cNvSpPr>
              <p:nvPr/>
            </p:nvSpPr>
            <p:spPr bwMode="auto">
              <a:xfrm>
                <a:off x="1579" y="2354"/>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92902" name="Line 19"/>
              <p:cNvSpPr>
                <a:spLocks noChangeShapeType="1"/>
              </p:cNvSpPr>
              <p:nvPr/>
            </p:nvSpPr>
            <p:spPr bwMode="auto">
              <a:xfrm flipV="1">
                <a:off x="1578" y="2122"/>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292903" name="Line 20"/>
              <p:cNvSpPr>
                <a:spLocks noChangeShapeType="1"/>
              </p:cNvSpPr>
              <p:nvPr/>
            </p:nvSpPr>
            <p:spPr bwMode="auto">
              <a:xfrm>
                <a:off x="1578" y="1622"/>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292882" name="Group 21"/>
            <p:cNvGrpSpPr>
              <a:grpSpLocks/>
            </p:cNvGrpSpPr>
            <p:nvPr/>
          </p:nvGrpSpPr>
          <p:grpSpPr bwMode="auto">
            <a:xfrm>
              <a:off x="3993" y="2807"/>
              <a:ext cx="196" cy="1513"/>
              <a:chOff x="1637" y="672"/>
              <a:chExt cx="196" cy="1513"/>
            </a:xfrm>
          </p:grpSpPr>
          <p:sp>
            <p:nvSpPr>
              <p:cNvPr id="292892" name="Text Box 22"/>
              <p:cNvSpPr txBox="1">
                <a:spLocks noChangeArrowheads="1"/>
              </p:cNvSpPr>
              <p:nvPr/>
            </p:nvSpPr>
            <p:spPr bwMode="auto">
              <a:xfrm>
                <a:off x="1657" y="1682"/>
                <a:ext cx="15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a:t>
                </a:r>
              </a:p>
            </p:txBody>
          </p:sp>
          <p:sp>
            <p:nvSpPr>
              <p:cNvPr id="292893" name="Text Box 23"/>
              <p:cNvSpPr txBox="1">
                <a:spLocks noChangeArrowheads="1"/>
              </p:cNvSpPr>
              <p:nvPr/>
            </p:nvSpPr>
            <p:spPr bwMode="auto">
              <a:xfrm>
                <a:off x="1657" y="1429"/>
                <a:ext cx="15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a:t>
                </a:r>
              </a:p>
            </p:txBody>
          </p:sp>
          <p:sp>
            <p:nvSpPr>
              <p:cNvPr id="292894" name="Text Box 24"/>
              <p:cNvSpPr txBox="1">
                <a:spLocks noChangeArrowheads="1"/>
              </p:cNvSpPr>
              <p:nvPr/>
            </p:nvSpPr>
            <p:spPr bwMode="auto">
              <a:xfrm>
                <a:off x="1637" y="1177"/>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2</a:t>
                </a:r>
              </a:p>
            </p:txBody>
          </p:sp>
          <p:sp>
            <p:nvSpPr>
              <p:cNvPr id="292895" name="Text Box 25"/>
              <p:cNvSpPr txBox="1">
                <a:spLocks noChangeArrowheads="1"/>
              </p:cNvSpPr>
              <p:nvPr/>
            </p:nvSpPr>
            <p:spPr bwMode="auto">
              <a:xfrm>
                <a:off x="1637" y="924"/>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1</a:t>
                </a:r>
              </a:p>
            </p:txBody>
          </p:sp>
          <p:sp>
            <p:nvSpPr>
              <p:cNvPr id="292896" name="Text Box 26"/>
              <p:cNvSpPr txBox="1">
                <a:spLocks noChangeArrowheads="1"/>
              </p:cNvSpPr>
              <p:nvPr/>
            </p:nvSpPr>
            <p:spPr bwMode="auto">
              <a:xfrm>
                <a:off x="1637" y="67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0</a:t>
                </a:r>
              </a:p>
            </p:txBody>
          </p:sp>
          <p:sp>
            <p:nvSpPr>
              <p:cNvPr id="292897" name="Text Box 27"/>
              <p:cNvSpPr txBox="1">
                <a:spLocks noChangeArrowheads="1"/>
              </p:cNvSpPr>
              <p:nvPr/>
            </p:nvSpPr>
            <p:spPr bwMode="auto">
              <a:xfrm>
                <a:off x="1637" y="1935"/>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9</a:t>
                </a:r>
              </a:p>
            </p:txBody>
          </p:sp>
        </p:grpSp>
        <p:sp>
          <p:nvSpPr>
            <p:cNvPr id="292883" name="Text Box 28"/>
            <p:cNvSpPr txBox="1">
              <a:spLocks noChangeArrowheads="1"/>
            </p:cNvSpPr>
            <p:nvPr/>
          </p:nvSpPr>
          <p:spPr bwMode="auto">
            <a:xfrm>
              <a:off x="3331" y="2676"/>
              <a:ext cx="5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400">
                  <a:solidFill>
                    <a:srgbClr val="0000FF"/>
                  </a:solidFill>
                  <a:ea typeface="宋体" panose="02010600030101010101" pitchFamily="2" charset="-122"/>
                </a:rPr>
                <a:t>score</a:t>
              </a:r>
            </a:p>
          </p:txBody>
        </p:sp>
        <p:grpSp>
          <p:nvGrpSpPr>
            <p:cNvPr id="292884" name="Group 29"/>
            <p:cNvGrpSpPr>
              <a:grpSpLocks/>
            </p:cNvGrpSpPr>
            <p:nvPr/>
          </p:nvGrpSpPr>
          <p:grpSpPr bwMode="auto">
            <a:xfrm>
              <a:off x="4349" y="2809"/>
              <a:ext cx="316" cy="1496"/>
              <a:chOff x="2027" y="674"/>
              <a:chExt cx="316" cy="1496"/>
            </a:xfrm>
          </p:grpSpPr>
          <p:sp>
            <p:nvSpPr>
              <p:cNvPr id="292886" name="Text Box 30"/>
              <p:cNvSpPr txBox="1">
                <a:spLocks noChangeArrowheads="1"/>
              </p:cNvSpPr>
              <p:nvPr/>
            </p:nvSpPr>
            <p:spPr bwMode="auto">
              <a:xfrm>
                <a:off x="2047" y="1199"/>
                <a:ext cx="27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56</a:t>
                </a:r>
              </a:p>
            </p:txBody>
          </p:sp>
          <p:sp>
            <p:nvSpPr>
              <p:cNvPr id="292887" name="Text Box 31"/>
              <p:cNvSpPr txBox="1">
                <a:spLocks noChangeArrowheads="1"/>
              </p:cNvSpPr>
              <p:nvPr/>
            </p:nvSpPr>
            <p:spPr bwMode="auto">
              <a:xfrm>
                <a:off x="2047" y="936"/>
                <a:ext cx="27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23</a:t>
                </a:r>
              </a:p>
            </p:txBody>
          </p:sp>
          <p:sp>
            <p:nvSpPr>
              <p:cNvPr id="292888" name="Text Box 32"/>
              <p:cNvSpPr txBox="1">
                <a:spLocks noChangeArrowheads="1"/>
              </p:cNvSpPr>
              <p:nvPr/>
            </p:nvSpPr>
            <p:spPr bwMode="auto">
              <a:xfrm>
                <a:off x="2047" y="674"/>
                <a:ext cx="27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12</a:t>
                </a:r>
              </a:p>
            </p:txBody>
          </p:sp>
          <p:sp>
            <p:nvSpPr>
              <p:cNvPr id="292889" name="Text Box 33"/>
              <p:cNvSpPr txBox="1">
                <a:spLocks noChangeArrowheads="1"/>
              </p:cNvSpPr>
              <p:nvPr/>
            </p:nvSpPr>
            <p:spPr bwMode="auto">
              <a:xfrm>
                <a:off x="2027" y="1439"/>
                <a:ext cx="31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a:t>
                </a:r>
              </a:p>
            </p:txBody>
          </p:sp>
          <p:sp>
            <p:nvSpPr>
              <p:cNvPr id="292890" name="Text Box 34"/>
              <p:cNvSpPr txBox="1">
                <a:spLocks noChangeArrowheads="1"/>
              </p:cNvSpPr>
              <p:nvPr/>
            </p:nvSpPr>
            <p:spPr bwMode="auto">
              <a:xfrm>
                <a:off x="2027" y="1657"/>
                <a:ext cx="31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a:t>
                </a:r>
              </a:p>
            </p:txBody>
          </p:sp>
          <p:sp>
            <p:nvSpPr>
              <p:cNvPr id="292891" name="Text Box 35"/>
              <p:cNvSpPr txBox="1">
                <a:spLocks noChangeArrowheads="1"/>
              </p:cNvSpPr>
              <p:nvPr/>
            </p:nvSpPr>
            <p:spPr bwMode="auto">
              <a:xfrm>
                <a:off x="2047" y="1920"/>
                <a:ext cx="27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a:solidFill>
                      <a:schemeClr val="tx1"/>
                    </a:solidFill>
                    <a:ea typeface="宋体" panose="02010600030101010101" pitchFamily="2" charset="-122"/>
                  </a:rPr>
                  <a:t>88</a:t>
                </a:r>
              </a:p>
            </p:txBody>
          </p:sp>
        </p:grpSp>
        <p:sp>
          <p:nvSpPr>
            <p:cNvPr id="292885" name="Line 36"/>
            <p:cNvSpPr>
              <a:spLocks noChangeShapeType="1"/>
            </p:cNvSpPr>
            <p:nvPr/>
          </p:nvSpPr>
          <p:spPr bwMode="auto">
            <a:xfrm>
              <a:off x="3826" y="2820"/>
              <a:ext cx="336" cy="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632872" name="Group 40"/>
          <p:cNvGrpSpPr>
            <a:grpSpLocks/>
          </p:cNvGrpSpPr>
          <p:nvPr/>
        </p:nvGrpSpPr>
        <p:grpSpPr bwMode="auto">
          <a:xfrm>
            <a:off x="7793038" y="4214813"/>
            <a:ext cx="1154112" cy="457200"/>
            <a:chOff x="4909" y="2655"/>
            <a:chExt cx="727" cy="288"/>
          </a:xfrm>
        </p:grpSpPr>
        <p:sp>
          <p:nvSpPr>
            <p:cNvPr id="292879" name="Line 38"/>
            <p:cNvSpPr>
              <a:spLocks noChangeShapeType="1"/>
            </p:cNvSpPr>
            <p:nvPr/>
          </p:nvSpPr>
          <p:spPr bwMode="auto">
            <a:xfrm flipH="1">
              <a:off x="4909" y="2820"/>
              <a:ext cx="216"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2880" name="Text Box 39"/>
            <p:cNvSpPr txBox="1">
              <a:spLocks noChangeArrowheads="1"/>
            </p:cNvSpPr>
            <p:nvPr/>
          </p:nvSpPr>
          <p:spPr bwMode="auto">
            <a:xfrm>
              <a:off x="5062" y="2655"/>
              <a:ext cx="5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400">
                  <a:solidFill>
                    <a:srgbClr val="FF3300"/>
                  </a:solidFill>
                  <a:ea typeface="宋体" panose="02010600030101010101" pitchFamily="2" charset="-122"/>
                </a:rPr>
                <a:t>array</a:t>
              </a:r>
            </a:p>
          </p:txBody>
        </p:sp>
      </p:grpSp>
      <p:sp>
        <p:nvSpPr>
          <p:cNvPr id="40"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28493491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2840"/>
                                        </p:tgtEl>
                                        <p:attrNameLst>
                                          <p:attrName>style.visibility</p:attrName>
                                        </p:attrNameLst>
                                      </p:cBhvr>
                                      <p:to>
                                        <p:strVal val="visible"/>
                                      </p:to>
                                    </p:set>
                                    <p:anim calcmode="lin" valueType="num">
                                      <p:cBhvr additive="base">
                                        <p:cTn id="7" dur="500" fill="hold"/>
                                        <p:tgtEl>
                                          <p:spTgt spid="632840"/>
                                        </p:tgtEl>
                                        <p:attrNameLst>
                                          <p:attrName>ppt_x</p:attrName>
                                        </p:attrNameLst>
                                      </p:cBhvr>
                                      <p:tavLst>
                                        <p:tav tm="0">
                                          <p:val>
                                            <p:strVal val="0-#ppt_w/2"/>
                                          </p:val>
                                        </p:tav>
                                        <p:tav tm="100000">
                                          <p:val>
                                            <p:strVal val="#ppt_x"/>
                                          </p:val>
                                        </p:tav>
                                      </p:tavLst>
                                    </p:anim>
                                    <p:anim calcmode="lin" valueType="num">
                                      <p:cBhvr additive="base">
                                        <p:cTn id="8" dur="500" fill="hold"/>
                                        <p:tgtEl>
                                          <p:spTgt spid="6328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632841"/>
                                        </p:tgtEl>
                                        <p:attrNameLst>
                                          <p:attrName>style.visibility</p:attrName>
                                        </p:attrNameLst>
                                      </p:cBhvr>
                                      <p:to>
                                        <p:strVal val="visible"/>
                                      </p:to>
                                    </p:set>
                                    <p:animEffect transition="in" filter="box(out)">
                                      <p:cBhvr>
                                        <p:cTn id="13" dur="500"/>
                                        <p:tgtEl>
                                          <p:spTgt spid="63284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632842"/>
                                        </p:tgtEl>
                                        <p:attrNameLst>
                                          <p:attrName>style.visibility</p:attrName>
                                        </p:attrNameLst>
                                      </p:cBhvr>
                                      <p:to>
                                        <p:strVal val="visible"/>
                                      </p:to>
                                    </p:set>
                                    <p:animEffect transition="in" filter="box(out)">
                                      <p:cBhvr>
                                        <p:cTn id="18" dur="500"/>
                                        <p:tgtEl>
                                          <p:spTgt spid="63284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632843"/>
                                        </p:tgtEl>
                                        <p:attrNameLst>
                                          <p:attrName>style.visibility</p:attrName>
                                        </p:attrNameLst>
                                      </p:cBhvr>
                                      <p:to>
                                        <p:strVal val="visible"/>
                                      </p:to>
                                    </p:set>
                                    <p:animEffect transition="in" filter="box(out)">
                                      <p:cBhvr>
                                        <p:cTn id="23" dur="500"/>
                                        <p:tgtEl>
                                          <p:spTgt spid="63284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632844"/>
                                        </p:tgtEl>
                                        <p:attrNameLst>
                                          <p:attrName>style.visibility</p:attrName>
                                        </p:attrNameLst>
                                      </p:cBhvr>
                                      <p:to>
                                        <p:strVal val="visible"/>
                                      </p:to>
                                    </p:set>
                                    <p:animEffect transition="in" filter="box(out)">
                                      <p:cBhvr>
                                        <p:cTn id="28" dur="500"/>
                                        <p:tgtEl>
                                          <p:spTgt spid="63284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6" fill="hold" nodeType="clickEffect">
                                  <p:stCondLst>
                                    <p:cond delay="0"/>
                                  </p:stCondLst>
                                  <p:childTnLst>
                                    <p:set>
                                      <p:cBhvr>
                                        <p:cTn id="32" dur="1" fill="hold">
                                          <p:stCondLst>
                                            <p:cond delay="0"/>
                                          </p:stCondLst>
                                        </p:cTn>
                                        <p:tgtEl>
                                          <p:spTgt spid="632873"/>
                                        </p:tgtEl>
                                        <p:attrNameLst>
                                          <p:attrName>style.visibility</p:attrName>
                                        </p:attrNameLst>
                                      </p:cBhvr>
                                      <p:to>
                                        <p:strVal val="visible"/>
                                      </p:to>
                                    </p:set>
                                    <p:anim calcmode="lin" valueType="num">
                                      <p:cBhvr additive="base">
                                        <p:cTn id="33" dur="500" fill="hold"/>
                                        <p:tgtEl>
                                          <p:spTgt spid="632873"/>
                                        </p:tgtEl>
                                        <p:attrNameLst>
                                          <p:attrName>ppt_x</p:attrName>
                                        </p:attrNameLst>
                                      </p:cBhvr>
                                      <p:tavLst>
                                        <p:tav tm="0">
                                          <p:val>
                                            <p:strVal val="1+#ppt_w/2"/>
                                          </p:val>
                                        </p:tav>
                                        <p:tav tm="100000">
                                          <p:val>
                                            <p:strVal val="#ppt_x"/>
                                          </p:val>
                                        </p:tav>
                                      </p:tavLst>
                                    </p:anim>
                                    <p:anim calcmode="lin" valueType="num">
                                      <p:cBhvr additive="base">
                                        <p:cTn id="34" dur="500" fill="hold"/>
                                        <p:tgtEl>
                                          <p:spTgt spid="632873"/>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632872"/>
                                        </p:tgtEl>
                                        <p:attrNameLst>
                                          <p:attrName>style.visibility</p:attrName>
                                        </p:attrNameLst>
                                      </p:cBhvr>
                                      <p:to>
                                        <p:strVal val="visible"/>
                                      </p:to>
                                    </p:set>
                                    <p:anim calcmode="lin" valueType="num">
                                      <p:cBhvr additive="base">
                                        <p:cTn id="39" dur="500" fill="hold"/>
                                        <p:tgtEl>
                                          <p:spTgt spid="632872"/>
                                        </p:tgtEl>
                                        <p:attrNameLst>
                                          <p:attrName>ppt_x</p:attrName>
                                        </p:attrNameLst>
                                      </p:cBhvr>
                                      <p:tavLst>
                                        <p:tav tm="0">
                                          <p:val>
                                            <p:strVal val="1+#ppt_w/2"/>
                                          </p:val>
                                        </p:tav>
                                        <p:tav tm="100000">
                                          <p:val>
                                            <p:strVal val="#ppt_x"/>
                                          </p:val>
                                        </p:tav>
                                      </p:tavLst>
                                    </p:anim>
                                    <p:anim calcmode="lin" valueType="num">
                                      <p:cBhvr additive="base">
                                        <p:cTn id="40" dur="500" fill="hold"/>
                                        <p:tgtEl>
                                          <p:spTgt spid="6328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40" grpId="0" animBg="1" autoUpdateAnimBg="0"/>
      <p:bldP spid="632841" grpId="0" animBg="1" autoUpdateAnimBg="0"/>
      <p:bldP spid="632842" grpId="0" animBg="1" autoUpdateAnimBg="0"/>
      <p:bldP spid="632843" grpId="0" animBg="1" autoUpdateAnimBg="0"/>
      <p:bldP spid="632844"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2" name="Rectangle 1028"/>
          <p:cNvSpPr>
            <a:spLocks noChangeArrowheads="1"/>
          </p:cNvSpPr>
          <p:nvPr/>
        </p:nvSpPr>
        <p:spPr bwMode="auto">
          <a:xfrm>
            <a:off x="388938" y="681038"/>
            <a:ext cx="8221662"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2" eaLnBrk="1" hangingPunct="1">
              <a:lnSpc>
                <a:spcPct val="110000"/>
              </a:lnSpc>
              <a:spcBef>
                <a:spcPct val="20000"/>
              </a:spcBef>
              <a:buClr>
                <a:srgbClr val="FF3300"/>
              </a:buClr>
              <a:buFont typeface="Wingdings" panose="05000000000000000000" pitchFamily="2" charset="2"/>
              <a:buNone/>
            </a:pPr>
            <a:r>
              <a:rPr lang="zh-CN" altLang="en-US" sz="2800" dirty="0">
                <a:solidFill>
                  <a:schemeClr val="tx1"/>
                </a:solidFill>
                <a:latin typeface="+mn-ea"/>
                <a:ea typeface="+mn-ea"/>
              </a:rPr>
              <a:t>几点说明：</a:t>
            </a:r>
          </a:p>
        </p:txBody>
      </p:sp>
      <p:sp>
        <p:nvSpPr>
          <p:cNvPr id="638984" name="Rectangle 1032"/>
          <p:cNvSpPr>
            <a:spLocks noChangeArrowheads="1"/>
          </p:cNvSpPr>
          <p:nvPr/>
        </p:nvSpPr>
        <p:spPr bwMode="auto">
          <a:xfrm>
            <a:off x="388938" y="1481138"/>
            <a:ext cx="8071494" cy="461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1371600" lvl="2" indent="-457200" eaLnBrk="1" hangingPunct="1">
              <a:lnSpc>
                <a:spcPct val="110000"/>
              </a:lnSpc>
              <a:spcBef>
                <a:spcPct val="20000"/>
              </a:spcBef>
              <a:buClr>
                <a:srgbClr val="FF3300"/>
              </a:buClr>
              <a:buFont typeface="Wingdings" panose="05000000000000000000" pitchFamily="2" charset="2"/>
              <a:buChar char="p"/>
            </a:pPr>
            <a:r>
              <a:rPr lang="zh-CN" altLang="en-US" sz="2800" dirty="0">
                <a:solidFill>
                  <a:srgbClr val="FF3300"/>
                </a:solidFill>
                <a:latin typeface="+mn-ea"/>
                <a:ea typeface="+mn-ea"/>
              </a:rPr>
              <a:t>地址传递</a:t>
            </a:r>
          </a:p>
          <a:p>
            <a:pPr marL="1828800" lvl="3" indent="-457200" eaLnBrk="1" hangingPunct="1">
              <a:lnSpc>
                <a:spcPct val="110000"/>
              </a:lnSpc>
              <a:spcBef>
                <a:spcPct val="20000"/>
              </a:spcBef>
              <a:buClr>
                <a:srgbClr val="FF0000"/>
              </a:buClr>
              <a:buFont typeface="Wingdings" panose="05000000000000000000" pitchFamily="2" charset="2"/>
              <a:buChar char="ü"/>
            </a:pPr>
            <a:r>
              <a:rPr kumimoji="0" lang="zh-CN" altLang="en-US" sz="2800" dirty="0">
                <a:solidFill>
                  <a:schemeClr val="tx1"/>
                </a:solidFill>
                <a:latin typeface="+mn-ea"/>
                <a:ea typeface="+mn-ea"/>
              </a:rPr>
              <a:t>调用函数时，对形参数组元素的操作，实际上也是对实参数组元素的操作。</a:t>
            </a:r>
            <a:endParaRPr lang="zh-CN" altLang="en-US" sz="2800" dirty="0">
              <a:solidFill>
                <a:schemeClr val="tx1"/>
              </a:solidFill>
              <a:latin typeface="+mn-ea"/>
              <a:ea typeface="+mn-ea"/>
            </a:endParaRPr>
          </a:p>
          <a:p>
            <a:pPr marL="1371600" lvl="2" indent="-457200" eaLnBrk="1" hangingPunct="1">
              <a:lnSpc>
                <a:spcPct val="110000"/>
              </a:lnSpc>
              <a:spcBef>
                <a:spcPct val="20000"/>
              </a:spcBef>
              <a:buClr>
                <a:srgbClr val="FF3300"/>
              </a:buClr>
              <a:buFont typeface="Wingdings" panose="05000000000000000000" pitchFamily="2" charset="2"/>
              <a:buChar char="p"/>
            </a:pPr>
            <a:r>
              <a:rPr lang="zh-CN" altLang="en-US" sz="2800" dirty="0">
                <a:solidFill>
                  <a:schemeClr val="tx1"/>
                </a:solidFill>
                <a:latin typeface="+mn-ea"/>
                <a:ea typeface="+mn-ea"/>
              </a:rPr>
              <a:t>在主调函数与被调函数分别定义数组</a:t>
            </a:r>
            <a:r>
              <a:rPr lang="en-US" altLang="zh-CN" sz="2800" dirty="0">
                <a:solidFill>
                  <a:schemeClr val="tx1"/>
                </a:solidFill>
                <a:latin typeface="+mn-ea"/>
                <a:ea typeface="+mn-ea"/>
              </a:rPr>
              <a:t>,</a:t>
            </a:r>
            <a:r>
              <a:rPr lang="zh-CN" altLang="en-US" sz="2800" dirty="0">
                <a:solidFill>
                  <a:schemeClr val="tx1"/>
                </a:solidFill>
                <a:latin typeface="+mn-ea"/>
                <a:ea typeface="+mn-ea"/>
              </a:rPr>
              <a:t>且类型应一致</a:t>
            </a:r>
          </a:p>
          <a:p>
            <a:pPr marL="1828800" lvl="3" indent="-457200" eaLnBrk="1" hangingPunct="1">
              <a:lnSpc>
                <a:spcPct val="110000"/>
              </a:lnSpc>
              <a:spcBef>
                <a:spcPct val="20000"/>
              </a:spcBef>
              <a:buClr>
                <a:srgbClr val="FF0000"/>
              </a:buClr>
              <a:buFont typeface="Wingdings" panose="05000000000000000000" pitchFamily="2" charset="2"/>
              <a:buChar char="ü"/>
            </a:pPr>
            <a:r>
              <a:rPr lang="zh-CN" altLang="en-US" sz="2800" dirty="0">
                <a:solidFill>
                  <a:schemeClr val="tx1"/>
                </a:solidFill>
                <a:latin typeface="+mn-ea"/>
                <a:ea typeface="+mn-ea"/>
              </a:rPr>
              <a:t>如：</a:t>
            </a:r>
            <a:r>
              <a:rPr lang="en-US" altLang="zh-CN" sz="2800" dirty="0">
                <a:solidFill>
                  <a:schemeClr val="tx1"/>
                </a:solidFill>
                <a:latin typeface="+mn-ea"/>
                <a:ea typeface="+mn-ea"/>
              </a:rPr>
              <a:t>array</a:t>
            </a:r>
            <a:r>
              <a:rPr lang="zh-CN" altLang="en-US" sz="2800" dirty="0">
                <a:solidFill>
                  <a:schemeClr val="tx1"/>
                </a:solidFill>
                <a:latin typeface="+mn-ea"/>
                <a:ea typeface="+mn-ea"/>
              </a:rPr>
              <a:t>是形参数组名，</a:t>
            </a:r>
            <a:r>
              <a:rPr lang="en-US" altLang="zh-CN" sz="2800" dirty="0">
                <a:solidFill>
                  <a:schemeClr val="tx1"/>
                </a:solidFill>
                <a:latin typeface="+mn-ea"/>
                <a:ea typeface="+mn-ea"/>
              </a:rPr>
              <a:t>score</a:t>
            </a:r>
            <a:r>
              <a:rPr lang="zh-CN" altLang="en-US" sz="2800" dirty="0">
                <a:solidFill>
                  <a:schemeClr val="tx1"/>
                </a:solidFill>
                <a:latin typeface="+mn-ea"/>
                <a:ea typeface="+mn-ea"/>
              </a:rPr>
              <a:t>是实参数组名。</a:t>
            </a:r>
          </a:p>
        </p:txBody>
      </p:sp>
      <p:sp>
        <p:nvSpPr>
          <p:cNvPr id="9"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mn-ea"/>
              </a:rPr>
              <a:t>C</a:t>
            </a:r>
            <a:r>
              <a:rPr kumimoji="1" lang="zh-CN" altLang="en-US" sz="2000" b="1" dirty="0">
                <a:solidFill>
                  <a:srgbClr val="3333CC"/>
                </a:solidFill>
                <a:latin typeface="+mn-ea"/>
              </a:rPr>
              <a:t>语言程序设计                                                            </a:t>
            </a:r>
            <a:r>
              <a:rPr kumimoji="1" lang="zh-CN" altLang="en-US" b="1" dirty="0">
                <a:solidFill>
                  <a:srgbClr val="3333CC"/>
                </a:solidFill>
                <a:latin typeface="+mn-ea"/>
              </a:rPr>
              <a:t>第</a:t>
            </a:r>
            <a:r>
              <a:rPr kumimoji="1" lang="en-US" altLang="zh-CN" b="1" dirty="0">
                <a:solidFill>
                  <a:srgbClr val="3333CC"/>
                </a:solidFill>
                <a:latin typeface="+mn-ea"/>
              </a:rPr>
              <a:t>7</a:t>
            </a:r>
            <a:r>
              <a:rPr kumimoji="1" lang="zh-CN" altLang="en-US" b="1" dirty="0">
                <a:solidFill>
                  <a:srgbClr val="3333CC"/>
                </a:solidFill>
                <a:latin typeface="+mn-ea"/>
              </a:rPr>
              <a:t>章  用函数实现模块化程序设计</a:t>
            </a:r>
          </a:p>
        </p:txBody>
      </p:sp>
    </p:spTree>
    <p:extLst>
      <p:ext uri="{BB962C8B-B14F-4D97-AF65-F5344CB8AC3E}">
        <p14:creationId xmlns:p14="http://schemas.microsoft.com/office/powerpoint/2010/main" val="2043095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38984">
                                            <p:txEl>
                                              <p:pRg st="0" end="0"/>
                                            </p:txEl>
                                          </p:spTgt>
                                        </p:tgtEl>
                                        <p:attrNameLst>
                                          <p:attrName>style.visibility</p:attrName>
                                        </p:attrNameLst>
                                      </p:cBhvr>
                                      <p:to>
                                        <p:strVal val="visible"/>
                                      </p:to>
                                    </p:set>
                                    <p:anim calcmode="lin" valueType="num">
                                      <p:cBhvr additive="base">
                                        <p:cTn id="7" dur="500" fill="hold"/>
                                        <p:tgtEl>
                                          <p:spTgt spid="63898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3898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38984">
                                            <p:txEl>
                                              <p:pRg st="1" end="1"/>
                                            </p:txEl>
                                          </p:spTgt>
                                        </p:tgtEl>
                                        <p:attrNameLst>
                                          <p:attrName>style.visibility</p:attrName>
                                        </p:attrNameLst>
                                      </p:cBhvr>
                                      <p:to>
                                        <p:strVal val="visible"/>
                                      </p:to>
                                    </p:set>
                                    <p:anim calcmode="lin" valueType="num">
                                      <p:cBhvr additive="base">
                                        <p:cTn id="11" dur="500" fill="hold"/>
                                        <p:tgtEl>
                                          <p:spTgt spid="638984">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63898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38984">
                                            <p:txEl>
                                              <p:pRg st="2" end="2"/>
                                            </p:txEl>
                                          </p:spTgt>
                                        </p:tgtEl>
                                        <p:attrNameLst>
                                          <p:attrName>style.visibility</p:attrName>
                                        </p:attrNameLst>
                                      </p:cBhvr>
                                      <p:to>
                                        <p:strVal val="visible"/>
                                      </p:to>
                                    </p:set>
                                    <p:anim calcmode="lin" valueType="num">
                                      <p:cBhvr additive="base">
                                        <p:cTn id="17" dur="500" fill="hold"/>
                                        <p:tgtEl>
                                          <p:spTgt spid="638984">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638984">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638984">
                                            <p:txEl>
                                              <p:pRg st="3" end="3"/>
                                            </p:txEl>
                                          </p:spTgt>
                                        </p:tgtEl>
                                        <p:attrNameLst>
                                          <p:attrName>style.visibility</p:attrName>
                                        </p:attrNameLst>
                                      </p:cBhvr>
                                      <p:to>
                                        <p:strVal val="visible"/>
                                      </p:to>
                                    </p:set>
                                    <p:anim calcmode="lin" valueType="num">
                                      <p:cBhvr additive="base">
                                        <p:cTn id="21" dur="500" fill="hold"/>
                                        <p:tgtEl>
                                          <p:spTgt spid="638984">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63898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84" grpId="0" build="p" bldLvl="3"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3"/>
          <p:cNvSpPr>
            <a:spLocks noGrp="1" noChangeArrowheads="1"/>
          </p:cNvSpPr>
          <p:nvPr>
            <p:ph type="body" idx="4294967295"/>
          </p:nvPr>
        </p:nvSpPr>
        <p:spPr>
          <a:xfrm>
            <a:off x="-108520" y="908720"/>
            <a:ext cx="8820472" cy="4648200"/>
          </a:xfrm>
        </p:spPr>
        <p:txBody>
          <a:bodyPr>
            <a:normAutofit/>
          </a:bodyPr>
          <a:lstStyle/>
          <a:p>
            <a:pPr lvl="2" eaLnBrk="1" hangingPunct="1">
              <a:lnSpc>
                <a:spcPct val="110000"/>
              </a:lnSpc>
              <a:buClr>
                <a:srgbClr val="FF0000"/>
              </a:buClr>
              <a:buSzPct val="100000"/>
              <a:buFont typeface="Wingdings" panose="05000000000000000000" pitchFamily="2" charset="2"/>
              <a:buChar char="p"/>
            </a:pPr>
            <a:r>
              <a:rPr lang="zh-CN" altLang="en-US" sz="2800" dirty="0"/>
              <a:t>形参数组大小</a:t>
            </a:r>
            <a:r>
              <a:rPr lang="en-US" altLang="zh-CN" sz="2800" dirty="0"/>
              <a:t>(</a:t>
            </a:r>
            <a:r>
              <a:rPr lang="zh-CN" altLang="en-US" sz="2800" dirty="0"/>
              <a:t>多维数组第一维</a:t>
            </a:r>
            <a:r>
              <a:rPr lang="en-US" altLang="zh-CN" sz="2800" dirty="0"/>
              <a:t>)</a:t>
            </a:r>
            <a:r>
              <a:rPr lang="zh-CN" altLang="en-US" sz="2800" dirty="0"/>
              <a:t>可不指定</a:t>
            </a:r>
          </a:p>
          <a:p>
            <a:pPr lvl="3" eaLnBrk="1" hangingPunct="1">
              <a:lnSpc>
                <a:spcPct val="110000"/>
              </a:lnSpc>
              <a:buClr>
                <a:srgbClr val="FF0000"/>
              </a:buClr>
              <a:buSzPct val="100000"/>
              <a:buFont typeface="Wingdings" panose="05000000000000000000" pitchFamily="2" charset="2"/>
              <a:buChar char="ü"/>
            </a:pPr>
            <a:r>
              <a:rPr lang="zh-CN" altLang="en-US" sz="2800" dirty="0"/>
              <a:t>在定义数组时在数组名后面跟一个空的方括弧</a:t>
            </a:r>
          </a:p>
          <a:p>
            <a:pPr lvl="3" eaLnBrk="1" hangingPunct="1">
              <a:lnSpc>
                <a:spcPct val="110000"/>
              </a:lnSpc>
              <a:buClr>
                <a:srgbClr val="FF0000"/>
              </a:buClr>
              <a:buSzPct val="100000"/>
              <a:buFont typeface="Wingdings" panose="05000000000000000000" pitchFamily="2" charset="2"/>
              <a:buChar char="ü"/>
            </a:pPr>
            <a:r>
              <a:rPr lang="en-US" altLang="zh-CN" sz="2800" dirty="0"/>
              <a:t>C</a:t>
            </a:r>
            <a:r>
              <a:rPr lang="zh-CN" altLang="en-US" sz="2800" dirty="0"/>
              <a:t>编译对形参数组大小不检查，即使定义了也不起作用。</a:t>
            </a:r>
            <a:endParaRPr lang="en-US" altLang="zh-CN" sz="2800" dirty="0"/>
          </a:p>
          <a:p>
            <a:pPr lvl="5">
              <a:lnSpc>
                <a:spcPct val="110000"/>
              </a:lnSpc>
              <a:buClr>
                <a:srgbClr val="FF0000"/>
              </a:buClr>
              <a:buSzPct val="100000"/>
              <a:buFont typeface="Wingdings" panose="05000000000000000000" pitchFamily="2" charset="2"/>
              <a:buChar char="Ø"/>
            </a:pPr>
            <a:r>
              <a:rPr lang="en-US" altLang="zh-CN" sz="2600" dirty="0"/>
              <a:t>float average(</a:t>
            </a:r>
            <a:r>
              <a:rPr lang="en-US" altLang="zh-CN" sz="2600" dirty="0">
                <a:solidFill>
                  <a:srgbClr val="FF0000"/>
                </a:solidFill>
              </a:rPr>
              <a:t>float array[]</a:t>
            </a:r>
            <a:r>
              <a:rPr lang="en-US" altLang="zh-CN" sz="2600" dirty="0"/>
              <a:t>)</a:t>
            </a:r>
          </a:p>
          <a:p>
            <a:pPr lvl="5">
              <a:lnSpc>
                <a:spcPct val="110000"/>
              </a:lnSpc>
              <a:buClr>
                <a:srgbClr val="FF0000"/>
              </a:buClr>
              <a:buSzPct val="100000"/>
              <a:buFont typeface="Wingdings" panose="05000000000000000000" pitchFamily="2" charset="2"/>
              <a:buChar char="Ø"/>
            </a:pPr>
            <a:r>
              <a:rPr lang="en-US" altLang="zh-CN" sz="2600" dirty="0"/>
              <a:t>float average(</a:t>
            </a:r>
            <a:r>
              <a:rPr lang="en-US" altLang="zh-CN" sz="2600" dirty="0">
                <a:solidFill>
                  <a:srgbClr val="FF0000"/>
                </a:solidFill>
              </a:rPr>
              <a:t>float array[],n</a:t>
            </a:r>
            <a:r>
              <a:rPr lang="en-US" altLang="zh-CN" sz="2600" dirty="0"/>
              <a:t>)</a:t>
            </a:r>
            <a:endParaRPr lang="zh-CN" altLang="en-US" sz="2600" dirty="0"/>
          </a:p>
          <a:p>
            <a:pPr lvl="2" eaLnBrk="1" hangingPunct="1">
              <a:lnSpc>
                <a:spcPct val="110000"/>
              </a:lnSpc>
              <a:buClr>
                <a:srgbClr val="FF0000"/>
              </a:buClr>
              <a:buSzPct val="100000"/>
              <a:buFont typeface="Wingdings" panose="05000000000000000000" pitchFamily="2" charset="2"/>
              <a:buChar char="p"/>
            </a:pPr>
            <a:r>
              <a:rPr lang="zh-CN" altLang="en-US" sz="2800" dirty="0"/>
              <a:t>形参数组名是</a:t>
            </a:r>
            <a:r>
              <a:rPr lang="zh-CN" altLang="en-US" sz="2800" dirty="0">
                <a:solidFill>
                  <a:srgbClr val="FF0000"/>
                </a:solidFill>
              </a:rPr>
              <a:t>地址变量</a:t>
            </a:r>
            <a:r>
              <a:rPr kumimoji="0" lang="zh-CN" altLang="en-US" sz="2800" dirty="0">
                <a:solidFill>
                  <a:srgbClr val="FF0000"/>
                </a:solidFill>
              </a:rPr>
              <a:t> </a:t>
            </a:r>
          </a:p>
          <a:p>
            <a:pPr lvl="3" eaLnBrk="1" hangingPunct="1">
              <a:lnSpc>
                <a:spcPct val="110000"/>
              </a:lnSpc>
              <a:buClr>
                <a:srgbClr val="FF0000"/>
              </a:buClr>
              <a:buSzPct val="100000"/>
              <a:buFont typeface="Wingdings" panose="05000000000000000000" pitchFamily="2" charset="2"/>
              <a:buChar char="ü"/>
            </a:pPr>
            <a:r>
              <a:rPr kumimoji="0" lang="zh-CN" altLang="en-US" sz="2800" dirty="0"/>
              <a:t>调用时，只是</a:t>
            </a:r>
            <a:r>
              <a:rPr kumimoji="0" lang="zh-CN" altLang="en-US" sz="2800" dirty="0">
                <a:solidFill>
                  <a:srgbClr val="0000CC"/>
                </a:solidFill>
              </a:rPr>
              <a:t>将实参数组的首地址传给形参数组</a:t>
            </a:r>
          </a:p>
          <a:p>
            <a:pPr lvl="3" eaLnBrk="1" hangingPunct="1">
              <a:lnSpc>
                <a:spcPct val="110000"/>
              </a:lnSpc>
              <a:buClr>
                <a:srgbClr val="FF0000"/>
              </a:buClr>
              <a:buSzPct val="100000"/>
              <a:buFont typeface="Wingdings" panose="05000000000000000000" pitchFamily="2" charset="2"/>
              <a:buChar char="ü"/>
            </a:pPr>
            <a:r>
              <a:rPr kumimoji="0" lang="en-US" altLang="zh-CN" sz="2800" dirty="0"/>
              <a:t>score[n]</a:t>
            </a:r>
            <a:r>
              <a:rPr kumimoji="0" lang="zh-CN" altLang="en-US" sz="2800" dirty="0"/>
              <a:t>和</a:t>
            </a:r>
            <a:r>
              <a:rPr kumimoji="0" lang="en-US" altLang="zh-CN" sz="2800" dirty="0"/>
              <a:t>array[n]</a:t>
            </a:r>
            <a:r>
              <a:rPr kumimoji="0" lang="zh-CN" altLang="en-US" sz="2800" dirty="0"/>
              <a:t>指的是同一单元</a:t>
            </a:r>
          </a:p>
          <a:p>
            <a:pPr eaLnBrk="1" hangingPunct="1">
              <a:buFontTx/>
              <a:buNone/>
            </a:pPr>
            <a:endParaRPr lang="en-US" altLang="zh-CN" sz="2800" dirty="0"/>
          </a:p>
        </p:txBody>
      </p:sp>
      <p:sp>
        <p:nvSpPr>
          <p:cNvPr id="3"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6927012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AutoShape 2">
            <a:hlinkClick r:id="" action="ppaction://hlinkshowjump?jump=lastslideviewed" highlightClick="1"/>
          </p:cNvPr>
          <p:cNvSpPr>
            <a:spLocks noChangeArrowheads="1"/>
          </p:cNvSpPr>
          <p:nvPr/>
        </p:nvSpPr>
        <p:spPr bwMode="auto">
          <a:xfrm>
            <a:off x="558800" y="6477000"/>
            <a:ext cx="533400" cy="381000"/>
          </a:xfrm>
          <a:prstGeom prst="roundRect">
            <a:avLst>
              <a:gd name="adj" fmla="val 16667"/>
            </a:avLst>
          </a:prstGeom>
          <a:noFill/>
          <a:ln w="12700" cap="sq">
            <a:solidFill>
              <a:schemeClr val="accent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400" b="0">
                <a:solidFill>
                  <a:srgbClr val="008000"/>
                </a:solidFill>
                <a:ea typeface="宋体" panose="02010600030101010101" pitchFamily="2" charset="-122"/>
              </a:rPr>
              <a:t>&lt;</a:t>
            </a:r>
            <a:endParaRPr lang="en-US" altLang="zh-CN" sz="2400" b="0">
              <a:solidFill>
                <a:schemeClr val="tx1"/>
              </a:solidFill>
              <a:ea typeface="宋体" panose="02010600030101010101" pitchFamily="2" charset="-122"/>
            </a:endParaRPr>
          </a:p>
        </p:txBody>
      </p:sp>
      <p:sp>
        <p:nvSpPr>
          <p:cNvPr id="295939" name="AutoShape 3">
            <a:hlinkClick r:id="" action="ppaction://hlinkshowjump?jump=nextslide" highlightClick="1"/>
          </p:cNvPr>
          <p:cNvSpPr>
            <a:spLocks noChangeArrowheads="1"/>
          </p:cNvSpPr>
          <p:nvPr/>
        </p:nvSpPr>
        <p:spPr bwMode="auto">
          <a:xfrm>
            <a:off x="1168400" y="6477000"/>
            <a:ext cx="533400" cy="381000"/>
          </a:xfrm>
          <a:prstGeom prst="roundRect">
            <a:avLst>
              <a:gd name="adj" fmla="val 16667"/>
            </a:avLst>
          </a:prstGeom>
          <a:noFill/>
          <a:ln w="12700" cap="sq">
            <a:solidFill>
              <a:schemeClr val="accent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400" b="0">
                <a:solidFill>
                  <a:srgbClr val="008000"/>
                </a:solidFill>
                <a:ea typeface="宋体" panose="02010600030101010101" pitchFamily="2" charset="-122"/>
              </a:rPr>
              <a:t>&gt;</a:t>
            </a:r>
            <a:endParaRPr lang="en-US" altLang="zh-CN" sz="2400" b="0">
              <a:solidFill>
                <a:schemeClr val="tx1"/>
              </a:solidFill>
              <a:ea typeface="宋体" panose="02010600030101010101" pitchFamily="2" charset="-122"/>
            </a:endParaRPr>
          </a:p>
        </p:txBody>
      </p:sp>
      <p:sp>
        <p:nvSpPr>
          <p:cNvPr id="295943" name="Text Box 8"/>
          <p:cNvSpPr txBox="1">
            <a:spLocks noChangeArrowheads="1"/>
          </p:cNvSpPr>
          <p:nvPr/>
        </p:nvSpPr>
        <p:spPr bwMode="auto">
          <a:xfrm>
            <a:off x="279400" y="388938"/>
            <a:ext cx="7088188"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a:solidFill>
                  <a:schemeClr val="tx1"/>
                </a:solidFill>
                <a:latin typeface="华文新魏" panose="02010800040101010101" pitchFamily="2" charset="-122"/>
                <a:ea typeface="华文新魏" panose="02010800040101010101" pitchFamily="2" charset="-122"/>
              </a:rPr>
              <a:t>例</a:t>
            </a:r>
            <a:r>
              <a:rPr lang="en-US" altLang="zh-CN" sz="2400" dirty="0">
                <a:solidFill>
                  <a:schemeClr val="tx1"/>
                </a:solidFill>
                <a:latin typeface="华文新魏" panose="02010800040101010101" pitchFamily="2" charset="-122"/>
                <a:ea typeface="华文新魏" panose="02010800040101010101" pitchFamily="2" charset="-122"/>
              </a:rPr>
              <a:t>7.11</a:t>
            </a:r>
            <a:r>
              <a:rPr kumimoji="0" lang="en-US" altLang="zh-CN" sz="2400" dirty="0">
                <a:solidFill>
                  <a:schemeClr val="tx1"/>
                </a:solidFill>
                <a:latin typeface="华文新魏" panose="02010800040101010101" pitchFamily="2" charset="-122"/>
                <a:ea typeface="华文新魏" panose="02010800040101010101" pitchFamily="2" charset="-122"/>
              </a:rPr>
              <a:t>  </a:t>
            </a:r>
            <a:r>
              <a:rPr kumimoji="0" lang="zh-CN" altLang="en-US" sz="2400" dirty="0">
                <a:solidFill>
                  <a:schemeClr val="tx1"/>
                </a:solidFill>
                <a:latin typeface="华文新魏" panose="02010800040101010101" pitchFamily="2" charset="-122"/>
                <a:ea typeface="华文新魏" panose="02010800040101010101" pitchFamily="2" charset="-122"/>
              </a:rPr>
              <a:t>求两组学生的平均成绩，</a:t>
            </a:r>
            <a:r>
              <a:rPr kumimoji="0" lang="zh-CN" altLang="en-US" sz="2400" dirty="0">
                <a:solidFill>
                  <a:srgbClr val="FF0000"/>
                </a:solidFill>
                <a:latin typeface="华文新魏" panose="02010800040101010101" pitchFamily="2" charset="-122"/>
                <a:ea typeface="华文新魏" panose="02010800040101010101" pitchFamily="2" charset="-122"/>
              </a:rPr>
              <a:t>形参数组长度缺省</a:t>
            </a:r>
            <a:r>
              <a:rPr kumimoji="0" lang="zh-CN" altLang="en-US" sz="2400" dirty="0">
                <a:solidFill>
                  <a:schemeClr val="tx1"/>
                </a:solidFill>
                <a:latin typeface="华文新魏" panose="02010800040101010101" pitchFamily="2" charset="-122"/>
                <a:ea typeface="华文新魏" panose="02010800040101010101" pitchFamily="2" charset="-122"/>
              </a:rPr>
              <a:t> </a:t>
            </a:r>
          </a:p>
        </p:txBody>
      </p:sp>
      <p:sp>
        <p:nvSpPr>
          <p:cNvPr id="634889" name="Text Box 9"/>
          <p:cNvSpPr txBox="1">
            <a:spLocks noChangeArrowheads="1"/>
          </p:cNvSpPr>
          <p:nvPr/>
        </p:nvSpPr>
        <p:spPr bwMode="auto">
          <a:xfrm>
            <a:off x="234950" y="874713"/>
            <a:ext cx="8709025" cy="5972175"/>
          </a:xfrm>
          <a:prstGeom prst="rect">
            <a:avLst/>
          </a:prstGeom>
          <a:solidFill>
            <a:schemeClr val="accent2">
              <a:lumMod val="20000"/>
              <a:lumOff val="80000"/>
            </a:schemeClr>
          </a:solidFill>
          <a:ln w="38100">
            <a:solidFill>
              <a:srgbClr val="0000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chemeClr val="tx1"/>
                </a:solidFill>
              </a:rPr>
              <a:t>#include &lt;</a:t>
            </a:r>
            <a:r>
              <a:rPr lang="en-US" altLang="zh-CN" sz="2400" dirty="0" err="1">
                <a:solidFill>
                  <a:schemeClr val="tx1"/>
                </a:solidFill>
              </a:rPr>
              <a:t>stdio.h</a:t>
            </a:r>
            <a:r>
              <a:rPr lang="en-US" altLang="zh-CN" sz="2400" dirty="0">
                <a:solidFill>
                  <a:schemeClr val="tx1"/>
                </a:solidFill>
              </a:rPr>
              <a:t>&gt;</a:t>
            </a:r>
          </a:p>
          <a:p>
            <a:pPr>
              <a:spcBef>
                <a:spcPct val="0"/>
              </a:spcBef>
            </a:pPr>
            <a:r>
              <a:rPr lang="en-US" altLang="zh-CN" sz="2400" dirty="0">
                <a:solidFill>
                  <a:schemeClr val="tx1"/>
                </a:solidFill>
              </a:rPr>
              <a:t>void main()</a:t>
            </a:r>
          </a:p>
          <a:p>
            <a:pPr>
              <a:spcBef>
                <a:spcPct val="0"/>
              </a:spcBef>
            </a:pPr>
            <a:r>
              <a:rPr lang="en-US" altLang="zh-CN" sz="2400" dirty="0">
                <a:solidFill>
                  <a:schemeClr val="tx1"/>
                </a:solidFill>
              </a:rPr>
              <a:t>{ float   average(float array[ ],</a:t>
            </a:r>
            <a:r>
              <a:rPr lang="en-US" altLang="zh-CN" sz="2400" dirty="0" err="1">
                <a:solidFill>
                  <a:schemeClr val="tx1"/>
                </a:solidFill>
              </a:rPr>
              <a:t>int</a:t>
            </a:r>
            <a:r>
              <a:rPr lang="en-US" altLang="zh-CN" sz="2400" dirty="0">
                <a:solidFill>
                  <a:schemeClr val="tx1"/>
                </a:solidFill>
              </a:rPr>
              <a:t> n);</a:t>
            </a:r>
          </a:p>
          <a:p>
            <a:pPr>
              <a:spcBef>
                <a:spcPct val="0"/>
              </a:spcBef>
            </a:pPr>
            <a:r>
              <a:rPr lang="en-US" altLang="zh-CN" sz="2400" dirty="0">
                <a:solidFill>
                  <a:schemeClr val="tx1"/>
                </a:solidFill>
              </a:rPr>
              <a:t>  float score_1[5]={98.5,97,91.5,60,55};</a:t>
            </a:r>
          </a:p>
          <a:p>
            <a:pPr>
              <a:spcBef>
                <a:spcPct val="0"/>
              </a:spcBef>
            </a:pPr>
            <a:r>
              <a:rPr lang="en-US" altLang="zh-CN" sz="2400" dirty="0">
                <a:solidFill>
                  <a:schemeClr val="tx1"/>
                </a:solidFill>
              </a:rPr>
              <a:t>  float score_2[10]={67.5,89.5,99,69.5,77,89.5,76.5,54,60,99.5};</a:t>
            </a:r>
          </a:p>
          <a:p>
            <a:pPr>
              <a:spcBef>
                <a:spcPct val="0"/>
              </a:spcBef>
            </a:pPr>
            <a:r>
              <a:rPr lang="en-US" altLang="zh-CN" sz="2400" dirty="0">
                <a:solidFill>
                  <a:schemeClr val="tx1"/>
                </a:solidFill>
              </a:rPr>
              <a:t>  </a:t>
            </a:r>
            <a:r>
              <a:rPr lang="en-US" altLang="zh-CN" sz="2400" dirty="0" err="1">
                <a:solidFill>
                  <a:schemeClr val="tx1"/>
                </a:solidFill>
              </a:rPr>
              <a:t>printf</a:t>
            </a:r>
            <a:r>
              <a:rPr lang="en-US" altLang="zh-CN" sz="2400" dirty="0">
                <a:solidFill>
                  <a:schemeClr val="tx1"/>
                </a:solidFill>
              </a:rPr>
              <a:t>(“The average of </a:t>
            </a:r>
            <a:r>
              <a:rPr lang="en-US" altLang="zh-CN" sz="2400" dirty="0" err="1">
                <a:solidFill>
                  <a:schemeClr val="tx1"/>
                </a:solidFill>
              </a:rPr>
              <a:t>clase</a:t>
            </a:r>
            <a:r>
              <a:rPr lang="en-US" altLang="zh-CN" sz="2400" dirty="0">
                <a:solidFill>
                  <a:schemeClr val="tx1"/>
                </a:solidFill>
              </a:rPr>
              <a:t> A is %6.2f\</a:t>
            </a:r>
            <a:r>
              <a:rPr lang="en-US" altLang="zh-CN" sz="2400" dirty="0" err="1">
                <a:solidFill>
                  <a:schemeClr val="tx1"/>
                </a:solidFill>
              </a:rPr>
              <a:t>n”,average</a:t>
            </a:r>
            <a:r>
              <a:rPr lang="en-US" altLang="zh-CN" sz="2400" dirty="0">
                <a:solidFill>
                  <a:schemeClr val="tx1"/>
                </a:solidFill>
              </a:rPr>
              <a:t>(score_1,5));</a:t>
            </a:r>
          </a:p>
          <a:p>
            <a:pPr>
              <a:spcBef>
                <a:spcPct val="0"/>
              </a:spcBef>
            </a:pPr>
            <a:r>
              <a:rPr lang="en-US" altLang="zh-CN" sz="2400" dirty="0">
                <a:solidFill>
                  <a:schemeClr val="tx1"/>
                </a:solidFill>
              </a:rPr>
              <a:t>  </a:t>
            </a:r>
            <a:r>
              <a:rPr lang="en-US" altLang="zh-CN" sz="2400" dirty="0" err="1">
                <a:solidFill>
                  <a:schemeClr val="tx1"/>
                </a:solidFill>
              </a:rPr>
              <a:t>printf</a:t>
            </a:r>
            <a:r>
              <a:rPr lang="en-US" altLang="zh-CN" sz="2400" dirty="0">
                <a:solidFill>
                  <a:schemeClr val="tx1"/>
                </a:solidFill>
              </a:rPr>
              <a:t>(“The average of </a:t>
            </a:r>
            <a:r>
              <a:rPr lang="en-US" altLang="zh-CN" sz="2400" dirty="0" err="1">
                <a:solidFill>
                  <a:schemeClr val="tx1"/>
                </a:solidFill>
              </a:rPr>
              <a:t>clase</a:t>
            </a:r>
            <a:r>
              <a:rPr lang="en-US" altLang="zh-CN" sz="2400" dirty="0">
                <a:solidFill>
                  <a:schemeClr val="tx1"/>
                </a:solidFill>
              </a:rPr>
              <a:t> B is %6.2f\</a:t>
            </a:r>
            <a:r>
              <a:rPr lang="en-US" altLang="zh-CN" sz="2400" dirty="0" err="1">
                <a:solidFill>
                  <a:schemeClr val="tx1"/>
                </a:solidFill>
              </a:rPr>
              <a:t>n”,average</a:t>
            </a:r>
            <a:r>
              <a:rPr lang="en-US" altLang="zh-CN" sz="2400" dirty="0">
                <a:solidFill>
                  <a:schemeClr val="tx1"/>
                </a:solidFill>
              </a:rPr>
              <a:t>(score_2,10));</a:t>
            </a:r>
          </a:p>
          <a:p>
            <a:pPr>
              <a:spcBef>
                <a:spcPct val="0"/>
              </a:spcBef>
            </a:pPr>
            <a:r>
              <a:rPr lang="en-US" altLang="zh-CN" sz="2400" dirty="0">
                <a:solidFill>
                  <a:schemeClr val="tx1"/>
                </a:solidFill>
              </a:rPr>
              <a:t>}</a:t>
            </a:r>
          </a:p>
          <a:p>
            <a:pPr>
              <a:spcBef>
                <a:spcPct val="0"/>
              </a:spcBef>
            </a:pPr>
            <a:r>
              <a:rPr lang="en-US" altLang="zh-CN" sz="2400" dirty="0">
                <a:solidFill>
                  <a:schemeClr val="tx1"/>
                </a:solidFill>
              </a:rPr>
              <a:t>float   average(</a:t>
            </a:r>
            <a:r>
              <a:rPr lang="en-US" altLang="zh-CN" sz="2400" dirty="0">
                <a:solidFill>
                  <a:srgbClr val="FF3300"/>
                </a:solidFill>
              </a:rPr>
              <a:t>float array[ ]</a:t>
            </a:r>
            <a:r>
              <a:rPr lang="en-US" altLang="zh-CN" sz="2400" dirty="0">
                <a:solidFill>
                  <a:schemeClr val="tx1"/>
                </a:solidFill>
              </a:rPr>
              <a:t>,</a:t>
            </a:r>
            <a:r>
              <a:rPr lang="en-US" altLang="zh-CN" sz="2400" dirty="0" err="1">
                <a:solidFill>
                  <a:schemeClr val="tx1"/>
                </a:solidFill>
              </a:rPr>
              <a:t>int</a:t>
            </a:r>
            <a:r>
              <a:rPr lang="en-US" altLang="zh-CN" sz="2400" dirty="0">
                <a:solidFill>
                  <a:schemeClr val="tx1"/>
                </a:solidFill>
              </a:rPr>
              <a:t> n)</a:t>
            </a:r>
          </a:p>
          <a:p>
            <a:pPr>
              <a:spcBef>
                <a:spcPct val="0"/>
              </a:spcBef>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i</a:t>
            </a:r>
            <a:r>
              <a:rPr lang="en-US" altLang="zh-CN" sz="2400" dirty="0">
                <a:solidFill>
                  <a:schemeClr val="tx1"/>
                </a:solidFill>
              </a:rPr>
              <a:t>;</a:t>
            </a:r>
          </a:p>
          <a:p>
            <a:pPr>
              <a:spcBef>
                <a:spcPct val="0"/>
              </a:spcBef>
            </a:pPr>
            <a:r>
              <a:rPr lang="en-US" altLang="zh-CN" sz="2400" dirty="0">
                <a:solidFill>
                  <a:schemeClr val="tx1"/>
                </a:solidFill>
              </a:rPr>
              <a:t>   float </a:t>
            </a:r>
            <a:r>
              <a:rPr lang="en-US" altLang="zh-CN" sz="2400" dirty="0" err="1">
                <a:solidFill>
                  <a:schemeClr val="tx1"/>
                </a:solidFill>
              </a:rPr>
              <a:t>aver,sum</a:t>
            </a:r>
            <a:r>
              <a:rPr lang="en-US" altLang="zh-CN" sz="2400" dirty="0">
                <a:solidFill>
                  <a:schemeClr val="tx1"/>
                </a:solidFill>
              </a:rPr>
              <a:t>=array[0];</a:t>
            </a:r>
          </a:p>
          <a:p>
            <a:pPr>
              <a:spcBef>
                <a:spcPct val="0"/>
              </a:spcBef>
            </a:pPr>
            <a:r>
              <a:rPr lang="en-US" altLang="zh-CN" sz="2400" dirty="0">
                <a:solidFill>
                  <a:schemeClr val="tx1"/>
                </a:solidFill>
              </a:rPr>
              <a:t>   for( </a:t>
            </a:r>
            <a:r>
              <a:rPr lang="en-US" altLang="zh-CN" sz="2400" dirty="0" err="1">
                <a:solidFill>
                  <a:schemeClr val="tx1"/>
                </a:solidFill>
              </a:rPr>
              <a:t>i</a:t>
            </a:r>
            <a:r>
              <a:rPr lang="en-US" altLang="zh-CN" sz="2400" dirty="0">
                <a:solidFill>
                  <a:schemeClr val="tx1"/>
                </a:solidFill>
              </a:rPr>
              <a:t>=1; </a:t>
            </a:r>
            <a:r>
              <a:rPr lang="en-US" altLang="zh-CN" sz="2400" dirty="0" err="1">
                <a:solidFill>
                  <a:schemeClr val="tx1"/>
                </a:solidFill>
              </a:rPr>
              <a:t>i</a:t>
            </a:r>
            <a:r>
              <a:rPr lang="en-US" altLang="zh-CN" sz="2400" dirty="0">
                <a:solidFill>
                  <a:schemeClr val="tx1"/>
                </a:solidFill>
              </a:rPr>
              <a:t>&lt;n; </a:t>
            </a:r>
            <a:r>
              <a:rPr lang="en-US" altLang="zh-CN" sz="2400" dirty="0" err="1">
                <a:solidFill>
                  <a:schemeClr val="tx1"/>
                </a:solidFill>
              </a:rPr>
              <a:t>i</a:t>
            </a:r>
            <a:r>
              <a:rPr lang="en-US" altLang="zh-CN" sz="2400" dirty="0">
                <a:solidFill>
                  <a:schemeClr val="tx1"/>
                </a:solidFill>
              </a:rPr>
              <a:t>++ )</a:t>
            </a:r>
          </a:p>
          <a:p>
            <a:pPr>
              <a:spcBef>
                <a:spcPct val="0"/>
              </a:spcBef>
            </a:pPr>
            <a:r>
              <a:rPr lang="en-US" altLang="zh-CN" sz="2400" dirty="0">
                <a:solidFill>
                  <a:schemeClr val="tx1"/>
                </a:solidFill>
              </a:rPr>
              <a:t>      sum=</a:t>
            </a:r>
            <a:r>
              <a:rPr lang="en-US" altLang="zh-CN" sz="2400" dirty="0" err="1">
                <a:solidFill>
                  <a:schemeClr val="tx1"/>
                </a:solidFill>
              </a:rPr>
              <a:t>sum+array</a:t>
            </a:r>
            <a:r>
              <a:rPr lang="en-US" altLang="zh-CN" sz="2400" dirty="0">
                <a:solidFill>
                  <a:schemeClr val="tx1"/>
                </a:solidFill>
              </a:rPr>
              <a:t>[</a:t>
            </a:r>
            <a:r>
              <a:rPr lang="en-US" altLang="zh-CN" sz="2400" dirty="0" err="1">
                <a:solidFill>
                  <a:schemeClr val="tx1"/>
                </a:solidFill>
              </a:rPr>
              <a:t>i</a:t>
            </a:r>
            <a:r>
              <a:rPr lang="en-US" altLang="zh-CN" sz="2400" dirty="0">
                <a:solidFill>
                  <a:schemeClr val="tx1"/>
                </a:solidFill>
              </a:rPr>
              <a:t>];</a:t>
            </a:r>
          </a:p>
          <a:p>
            <a:pPr>
              <a:spcBef>
                <a:spcPct val="0"/>
              </a:spcBef>
            </a:pPr>
            <a:r>
              <a:rPr lang="en-US" altLang="zh-CN" sz="2400" dirty="0">
                <a:solidFill>
                  <a:schemeClr val="tx1"/>
                </a:solidFill>
              </a:rPr>
              <a:t>   aver=sum/n;</a:t>
            </a:r>
          </a:p>
          <a:p>
            <a:pPr>
              <a:spcBef>
                <a:spcPct val="0"/>
              </a:spcBef>
            </a:pPr>
            <a:r>
              <a:rPr lang="en-US" altLang="zh-CN" sz="2400" dirty="0">
                <a:solidFill>
                  <a:schemeClr val="tx1"/>
                </a:solidFill>
              </a:rPr>
              <a:t>   return (aver);</a:t>
            </a:r>
          </a:p>
          <a:p>
            <a:pPr>
              <a:spcBef>
                <a:spcPct val="0"/>
              </a:spcBef>
            </a:pPr>
            <a:r>
              <a:rPr lang="en-US" altLang="zh-CN" sz="2400" dirty="0">
                <a:solidFill>
                  <a:schemeClr val="tx1"/>
                </a:solidFill>
              </a:rPr>
              <a:t>}</a:t>
            </a:r>
          </a:p>
        </p:txBody>
      </p:sp>
      <p:sp>
        <p:nvSpPr>
          <p:cNvPr id="634890" name="Rectangle 10"/>
          <p:cNvSpPr>
            <a:spLocks noChangeArrowheads="1"/>
          </p:cNvSpPr>
          <p:nvPr/>
        </p:nvSpPr>
        <p:spPr bwMode="auto">
          <a:xfrm>
            <a:off x="5129213" y="5716588"/>
            <a:ext cx="3810000" cy="1141412"/>
          </a:xfrm>
          <a:prstGeom prst="rect">
            <a:avLst/>
          </a:prstGeom>
          <a:solidFill>
            <a:srgbClr val="C0C0C0"/>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57200" indent="-4572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zh-CN" altLang="en-US" sz="2400">
                <a:solidFill>
                  <a:schemeClr val="tx1"/>
                </a:solidFill>
              </a:rPr>
              <a:t>运行：</a:t>
            </a:r>
          </a:p>
          <a:p>
            <a:pPr>
              <a:spcBef>
                <a:spcPct val="0"/>
              </a:spcBef>
            </a:pPr>
            <a:r>
              <a:rPr kumimoji="0" lang="en-US" altLang="zh-CN" sz="2000">
                <a:solidFill>
                  <a:schemeClr val="tx1"/>
                </a:solidFill>
              </a:rPr>
              <a:t>The average of class A is 80.40</a:t>
            </a:r>
          </a:p>
          <a:p>
            <a:pPr>
              <a:spcBef>
                <a:spcPct val="0"/>
              </a:spcBef>
            </a:pPr>
            <a:r>
              <a:rPr kumimoji="0" lang="en-US" altLang="zh-CN" sz="2000">
                <a:solidFill>
                  <a:schemeClr val="tx1"/>
                </a:solidFill>
              </a:rPr>
              <a:t>The average of class B is 78.20</a:t>
            </a:r>
          </a:p>
        </p:txBody>
      </p:sp>
      <p:sp>
        <p:nvSpPr>
          <p:cNvPr id="634891" name="AutoShape 11"/>
          <p:cNvSpPr>
            <a:spLocks noChangeArrowheads="1"/>
          </p:cNvSpPr>
          <p:nvPr/>
        </p:nvSpPr>
        <p:spPr bwMode="auto">
          <a:xfrm>
            <a:off x="5299075" y="4375150"/>
            <a:ext cx="3278188" cy="912813"/>
          </a:xfrm>
          <a:prstGeom prst="wedgeRectCallout">
            <a:avLst>
              <a:gd name="adj1" fmla="val -72130"/>
              <a:gd name="adj2" fmla="val -66694"/>
            </a:avLst>
          </a:prstGeom>
          <a:solidFill>
            <a:srgbClr val="FFCC99"/>
          </a:solidFill>
          <a:ln w="25400">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zh-CN" altLang="en-US" sz="2400" b="0">
                <a:solidFill>
                  <a:srgbClr val="FF3300"/>
                </a:solidFill>
                <a:effectLst>
                  <a:outerShdw blurRad="38100" dist="38100" dir="2700000" algn="tl">
                    <a:srgbClr val="000000"/>
                  </a:outerShdw>
                </a:effectLst>
              </a:rPr>
              <a:t>另设一个参数，传递需要处理的数组元素个数</a:t>
            </a:r>
          </a:p>
        </p:txBody>
      </p:sp>
      <p:sp>
        <p:nvSpPr>
          <p:cNvPr id="11"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3603362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34889"/>
                                        </p:tgtEl>
                                        <p:attrNameLst>
                                          <p:attrName>style.visibility</p:attrName>
                                        </p:attrNameLst>
                                      </p:cBhvr>
                                      <p:to>
                                        <p:strVal val="visible"/>
                                      </p:to>
                                    </p:set>
                                    <p:animEffect transition="in" filter="box(out)">
                                      <p:cBhvr>
                                        <p:cTn id="7" dur="500"/>
                                        <p:tgtEl>
                                          <p:spTgt spid="6348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34891"/>
                                        </p:tgtEl>
                                        <p:attrNameLst>
                                          <p:attrName>style.visibility</p:attrName>
                                        </p:attrNameLst>
                                      </p:cBhvr>
                                      <p:to>
                                        <p:strVal val="visible"/>
                                      </p:to>
                                    </p:set>
                                    <p:anim calcmode="lin" valueType="num">
                                      <p:cBhvr additive="base">
                                        <p:cTn id="12" dur="500" fill="hold"/>
                                        <p:tgtEl>
                                          <p:spTgt spid="634891"/>
                                        </p:tgtEl>
                                        <p:attrNameLst>
                                          <p:attrName>ppt_x</p:attrName>
                                        </p:attrNameLst>
                                      </p:cBhvr>
                                      <p:tavLst>
                                        <p:tav tm="0">
                                          <p:val>
                                            <p:strVal val="1+#ppt_w/2"/>
                                          </p:val>
                                        </p:tav>
                                        <p:tav tm="100000">
                                          <p:val>
                                            <p:strVal val="#ppt_x"/>
                                          </p:val>
                                        </p:tav>
                                      </p:tavLst>
                                    </p:anim>
                                    <p:anim calcmode="lin" valueType="num">
                                      <p:cBhvr additive="base">
                                        <p:cTn id="13" dur="500" fill="hold"/>
                                        <p:tgtEl>
                                          <p:spTgt spid="63489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634891"/>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634890"/>
                                        </p:tgtEl>
                                        <p:attrNameLst>
                                          <p:attrName>style.visibility</p:attrName>
                                        </p:attrNameLst>
                                      </p:cBhvr>
                                      <p:to>
                                        <p:strVal val="visible"/>
                                      </p:to>
                                    </p:set>
                                    <p:animEffect transition="in" filter="barn(outVertical)">
                                      <p:cBhvr>
                                        <p:cTn id="18" dur="500"/>
                                        <p:tgtEl>
                                          <p:spTgt spid="634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9" grpId="0" animBg="1" autoUpdateAnimBg="0"/>
      <p:bldP spid="634890" grpId="0" animBg="1" autoUpdateAnimBg="0"/>
      <p:bldP spid="634891"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4" name="Rectangle 4"/>
          <p:cNvSpPr>
            <a:spLocks noChangeArrowheads="1"/>
          </p:cNvSpPr>
          <p:nvPr/>
        </p:nvSpPr>
        <p:spPr bwMode="auto">
          <a:xfrm>
            <a:off x="-108520" y="1495425"/>
            <a:ext cx="8928991" cy="127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1371600" lvl="2" indent="-457200" eaLnBrk="1" hangingPunct="1">
              <a:spcBef>
                <a:spcPct val="20000"/>
              </a:spcBef>
              <a:buClr>
                <a:srgbClr val="FF3300"/>
              </a:buClr>
              <a:buFont typeface="Wingdings" panose="05000000000000000000" pitchFamily="2" charset="2"/>
              <a:buChar char="p"/>
            </a:pPr>
            <a:r>
              <a:rPr lang="zh-CN" altLang="en-US" sz="3200" dirty="0">
                <a:solidFill>
                  <a:schemeClr val="tx1"/>
                </a:solidFill>
                <a:latin typeface="华文新魏" panose="02010800040101010101" pitchFamily="2" charset="-122"/>
                <a:ea typeface="华文新魏" panose="02010800040101010101" pitchFamily="2" charset="-122"/>
              </a:rPr>
              <a:t>数组名作函数参数时，实参和形参两个数组</a:t>
            </a:r>
            <a:r>
              <a:rPr lang="zh-CN" altLang="en-US" sz="3200" dirty="0">
                <a:solidFill>
                  <a:srgbClr val="FF0000"/>
                </a:solidFill>
                <a:latin typeface="华文新魏" panose="02010800040101010101" pitchFamily="2" charset="-122"/>
                <a:ea typeface="华文新魏" panose="02010800040101010101" pitchFamily="2" charset="-122"/>
              </a:rPr>
              <a:t>共占同一段内存单元</a:t>
            </a:r>
            <a:r>
              <a:rPr lang="zh-CN" altLang="en-US" sz="3200" dirty="0">
                <a:solidFill>
                  <a:schemeClr val="tx1"/>
                </a:solidFill>
                <a:latin typeface="华文新魏" panose="02010800040101010101" pitchFamily="2" charset="-122"/>
                <a:ea typeface="华文新魏" panose="02010800040101010101" pitchFamily="2" charset="-122"/>
              </a:rPr>
              <a:t>，形参数组的元素值改变会使实参数组元素的值同时变化。</a:t>
            </a:r>
          </a:p>
        </p:txBody>
      </p:sp>
      <p:sp>
        <p:nvSpPr>
          <p:cNvPr id="641032" name="Text Box 8"/>
          <p:cNvSpPr txBox="1">
            <a:spLocks noChangeArrowheads="1"/>
          </p:cNvSpPr>
          <p:nvPr/>
        </p:nvSpPr>
        <p:spPr bwMode="auto">
          <a:xfrm>
            <a:off x="1009650" y="4443413"/>
            <a:ext cx="7481888"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a:solidFill>
                  <a:schemeClr val="tx1"/>
                </a:solidFill>
                <a:latin typeface="+mn-ea"/>
                <a:ea typeface="+mn-ea"/>
              </a:rPr>
              <a:t>例</a:t>
            </a:r>
            <a:r>
              <a:rPr lang="en-US" altLang="zh-CN" sz="2400" dirty="0">
                <a:solidFill>
                  <a:schemeClr val="tx1"/>
                </a:solidFill>
                <a:latin typeface="+mn-ea"/>
                <a:ea typeface="+mn-ea"/>
              </a:rPr>
              <a:t>7.12</a:t>
            </a:r>
            <a:r>
              <a:rPr kumimoji="0" lang="en-US" altLang="zh-CN" sz="2400" dirty="0">
                <a:solidFill>
                  <a:schemeClr val="tx1"/>
                </a:solidFill>
                <a:latin typeface="+mn-ea"/>
                <a:ea typeface="+mn-ea"/>
              </a:rPr>
              <a:t>  </a:t>
            </a:r>
            <a:r>
              <a:rPr kumimoji="0" lang="zh-CN" altLang="en-US" sz="2400" dirty="0">
                <a:solidFill>
                  <a:schemeClr val="tx1"/>
                </a:solidFill>
                <a:latin typeface="+mn-ea"/>
                <a:ea typeface="+mn-ea"/>
              </a:rPr>
              <a:t>用选择法对数组中的</a:t>
            </a:r>
            <a:r>
              <a:rPr kumimoji="0" lang="en-US" altLang="zh-CN" sz="2400" dirty="0">
                <a:solidFill>
                  <a:schemeClr val="tx1"/>
                </a:solidFill>
                <a:latin typeface="+mn-ea"/>
                <a:ea typeface="+mn-ea"/>
              </a:rPr>
              <a:t>10</a:t>
            </a:r>
            <a:r>
              <a:rPr kumimoji="0" lang="zh-CN" altLang="en-US" sz="2400" dirty="0">
                <a:solidFill>
                  <a:schemeClr val="tx1"/>
                </a:solidFill>
                <a:latin typeface="+mn-ea"/>
                <a:ea typeface="+mn-ea"/>
              </a:rPr>
              <a:t>个整数按由小到大排序 </a:t>
            </a:r>
          </a:p>
        </p:txBody>
      </p:sp>
      <p:sp>
        <p:nvSpPr>
          <p:cNvPr id="9"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16446598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41032"/>
                                        </p:tgtEl>
                                        <p:attrNameLst>
                                          <p:attrName>style.visibility</p:attrName>
                                        </p:attrNameLst>
                                      </p:cBhvr>
                                      <p:to>
                                        <p:strVal val="visible"/>
                                      </p:to>
                                    </p:set>
                                    <p:animEffect transition="in" filter="box(in)">
                                      <p:cBhvr>
                                        <p:cTn id="7" dur="500"/>
                                        <p:tgtEl>
                                          <p:spTgt spid="64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32"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2" name="Text Box 4"/>
          <p:cNvSpPr>
            <a:spLocks noGrp="1" noChangeArrowheads="1"/>
          </p:cNvSpPr>
          <p:nvPr>
            <p:ph type="body" idx="4294967295"/>
          </p:nvPr>
        </p:nvSpPr>
        <p:spPr>
          <a:xfrm>
            <a:off x="685800" y="417449"/>
            <a:ext cx="7772400" cy="6235662"/>
          </a:xfrm>
          <a:solidFill>
            <a:schemeClr val="accent2">
              <a:lumMod val="20000"/>
              <a:lumOff val="80000"/>
            </a:schemeClr>
          </a:solidFill>
          <a:ln w="38100">
            <a:solidFill>
              <a:srgbClr val="0000FF"/>
            </a:solidFill>
            <a:miter lim="800000"/>
            <a:headEnd/>
            <a:tailEnd/>
          </a:ln>
        </p:spPr>
        <p:txBody>
          <a:bodyPr/>
          <a:lstStyle/>
          <a:p>
            <a:pPr eaLnBrk="1" hangingPunct="1">
              <a:buFontTx/>
              <a:buNone/>
            </a:pPr>
            <a:r>
              <a:rPr lang="en-US" altLang="zh-CN" sz="2800" dirty="0"/>
              <a:t>#include &lt;</a:t>
            </a:r>
            <a:r>
              <a:rPr lang="en-US" altLang="zh-CN" sz="2800" dirty="0" err="1"/>
              <a:t>stdio.h</a:t>
            </a:r>
            <a:r>
              <a:rPr lang="en-US" altLang="zh-CN" sz="2800" dirty="0"/>
              <a:t>&gt;</a:t>
            </a:r>
          </a:p>
          <a:p>
            <a:pPr eaLnBrk="1" hangingPunct="1">
              <a:buFontTx/>
              <a:buNone/>
            </a:pPr>
            <a:r>
              <a:rPr lang="en-US" altLang="zh-CN" sz="2800" dirty="0"/>
              <a:t>void main()</a:t>
            </a:r>
          </a:p>
          <a:p>
            <a:pPr eaLnBrk="1" hangingPunct="1">
              <a:buFontTx/>
              <a:buNone/>
            </a:pPr>
            <a:r>
              <a:rPr lang="en-US" altLang="zh-CN" sz="2800" dirty="0"/>
              <a:t>{ void sort(</a:t>
            </a:r>
            <a:r>
              <a:rPr lang="en-US" altLang="zh-CN" sz="2800" dirty="0" err="1"/>
              <a:t>int</a:t>
            </a:r>
            <a:r>
              <a:rPr lang="en-US" altLang="zh-CN" sz="2800" dirty="0"/>
              <a:t> array[ ],</a:t>
            </a:r>
            <a:r>
              <a:rPr lang="en-US" altLang="zh-CN" sz="2800" dirty="0" err="1"/>
              <a:t>int</a:t>
            </a:r>
            <a:r>
              <a:rPr lang="en-US" altLang="zh-CN" sz="2800" dirty="0"/>
              <a:t> n);</a:t>
            </a:r>
          </a:p>
          <a:p>
            <a:pPr eaLnBrk="1" hangingPunct="1">
              <a:buFontTx/>
              <a:buNone/>
            </a:pPr>
            <a:r>
              <a:rPr lang="en-US" altLang="zh-CN" sz="2800" dirty="0"/>
              <a:t>   </a:t>
            </a:r>
            <a:r>
              <a:rPr lang="en-US" altLang="zh-CN" sz="2800" dirty="0" err="1"/>
              <a:t>int</a:t>
            </a:r>
            <a:r>
              <a:rPr lang="en-US" altLang="zh-CN" sz="2800" dirty="0"/>
              <a:t> a[10],</a:t>
            </a:r>
            <a:r>
              <a:rPr lang="en-US" altLang="zh-CN" sz="2800" dirty="0" err="1"/>
              <a:t>i</a:t>
            </a:r>
            <a:r>
              <a:rPr lang="en-US" altLang="zh-CN" sz="2800" dirty="0"/>
              <a:t>;</a:t>
            </a:r>
          </a:p>
          <a:p>
            <a:pPr eaLnBrk="1" hangingPunct="1">
              <a:buFontTx/>
              <a:buNone/>
            </a:pPr>
            <a:r>
              <a:rPr lang="en-US" altLang="zh-CN" sz="2800" dirty="0"/>
              <a:t>   </a:t>
            </a:r>
            <a:r>
              <a:rPr lang="en-US" altLang="zh-CN" sz="2800" dirty="0" err="1"/>
              <a:t>printf</a:t>
            </a:r>
            <a:r>
              <a:rPr lang="en-US" altLang="zh-CN" sz="2800" dirty="0"/>
              <a:t>(“enter the array\n”);</a:t>
            </a:r>
          </a:p>
          <a:p>
            <a:pPr eaLnBrk="1" hangingPunct="1">
              <a:buFontTx/>
              <a:buNone/>
            </a:pPr>
            <a:r>
              <a:rPr lang="en-US" altLang="zh-CN" sz="2800" dirty="0"/>
              <a:t>   for(</a:t>
            </a:r>
            <a:r>
              <a:rPr lang="en-US" altLang="zh-CN" sz="2800" dirty="0" err="1"/>
              <a:t>i</a:t>
            </a:r>
            <a:r>
              <a:rPr lang="en-US" altLang="zh-CN" sz="2800" dirty="0"/>
              <a:t>=0;i&lt;10;i++)</a:t>
            </a:r>
          </a:p>
          <a:p>
            <a:pPr eaLnBrk="1" hangingPunct="1">
              <a:buFontTx/>
              <a:buNone/>
            </a:pPr>
            <a:r>
              <a:rPr lang="en-US" altLang="zh-CN" sz="2800" dirty="0"/>
              <a:t>      </a:t>
            </a:r>
            <a:r>
              <a:rPr lang="en-US" altLang="zh-CN" sz="2800" dirty="0" err="1"/>
              <a:t>scanf</a:t>
            </a:r>
            <a:r>
              <a:rPr lang="en-US" altLang="zh-CN" sz="2800" dirty="0"/>
              <a:t>("%</a:t>
            </a:r>
            <a:r>
              <a:rPr lang="en-US" altLang="zh-CN" sz="2800" dirty="0" err="1"/>
              <a:t>d",&amp;a</a:t>
            </a:r>
            <a:r>
              <a:rPr lang="en-US" altLang="zh-CN" sz="2800" dirty="0"/>
              <a:t>[</a:t>
            </a:r>
            <a:r>
              <a:rPr lang="en-US" altLang="zh-CN" sz="2800" dirty="0" err="1"/>
              <a:t>i</a:t>
            </a:r>
            <a:r>
              <a:rPr lang="en-US" altLang="zh-CN" sz="2800" dirty="0"/>
              <a:t>]);</a:t>
            </a:r>
          </a:p>
          <a:p>
            <a:pPr eaLnBrk="1" hangingPunct="1">
              <a:buFontTx/>
              <a:buNone/>
            </a:pPr>
            <a:r>
              <a:rPr lang="en-US" altLang="zh-CN" sz="2800" dirty="0"/>
              <a:t>   sort(a,10);</a:t>
            </a:r>
          </a:p>
          <a:p>
            <a:pPr eaLnBrk="1" hangingPunct="1">
              <a:buFontTx/>
              <a:buNone/>
            </a:pPr>
            <a:r>
              <a:rPr lang="en-US" altLang="zh-CN" sz="2800" dirty="0"/>
              <a:t>   </a:t>
            </a:r>
            <a:r>
              <a:rPr lang="en-US" altLang="zh-CN" sz="2800" dirty="0" err="1"/>
              <a:t>printf</a:t>
            </a:r>
            <a:r>
              <a:rPr lang="en-US" altLang="zh-CN" sz="2800" dirty="0"/>
              <a:t>(“the sorted array: \n”);</a:t>
            </a:r>
          </a:p>
          <a:p>
            <a:pPr eaLnBrk="1" hangingPunct="1">
              <a:buFontTx/>
              <a:buNone/>
            </a:pPr>
            <a:r>
              <a:rPr lang="en-US" altLang="zh-CN" sz="2800" dirty="0"/>
              <a:t>   for(</a:t>
            </a:r>
            <a:r>
              <a:rPr lang="en-US" altLang="zh-CN" sz="2800" dirty="0" err="1"/>
              <a:t>i</a:t>
            </a:r>
            <a:r>
              <a:rPr lang="en-US" altLang="zh-CN" sz="2800" dirty="0"/>
              <a:t>=0;i&lt;10;i++)</a:t>
            </a:r>
          </a:p>
          <a:p>
            <a:pPr eaLnBrk="1" hangingPunct="1">
              <a:buFontTx/>
              <a:buNone/>
            </a:pPr>
            <a:r>
              <a:rPr lang="en-US" altLang="zh-CN" sz="2800" dirty="0"/>
              <a:t>       </a:t>
            </a:r>
            <a:r>
              <a:rPr lang="en-US" altLang="zh-CN" sz="2800" dirty="0" err="1"/>
              <a:t>printf</a:t>
            </a:r>
            <a:r>
              <a:rPr lang="en-US" altLang="zh-CN" sz="2800" dirty="0"/>
              <a:t>("%d ",a[</a:t>
            </a:r>
            <a:r>
              <a:rPr lang="en-US" altLang="zh-CN" sz="2800" dirty="0" err="1"/>
              <a:t>i</a:t>
            </a:r>
            <a:r>
              <a:rPr lang="en-US" altLang="zh-CN" sz="2800" dirty="0"/>
              <a:t>]);</a:t>
            </a:r>
          </a:p>
          <a:p>
            <a:pPr eaLnBrk="1" hangingPunct="1">
              <a:buFontTx/>
              <a:buNone/>
            </a:pPr>
            <a:r>
              <a:rPr lang="en-US" altLang="zh-CN" sz="2800" dirty="0"/>
              <a:t>   </a:t>
            </a:r>
            <a:r>
              <a:rPr lang="en-US" altLang="zh-CN" sz="2800" dirty="0" err="1"/>
              <a:t>printf</a:t>
            </a:r>
            <a:r>
              <a:rPr lang="en-US" altLang="zh-CN" sz="2800" dirty="0"/>
              <a:t>("\n");}</a:t>
            </a:r>
          </a:p>
        </p:txBody>
      </p:sp>
      <p:sp>
        <p:nvSpPr>
          <p:cNvPr id="3"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569804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00132"/>
                                        </p:tgtEl>
                                        <p:attrNameLst>
                                          <p:attrName>style.visibility</p:attrName>
                                        </p:attrNameLst>
                                      </p:cBhvr>
                                      <p:to>
                                        <p:strVal val="visible"/>
                                      </p:to>
                                    </p:set>
                                    <p:animEffect transition="in" filter="box(out)">
                                      <p:cBhvr>
                                        <p:cTn id="7" dur="500"/>
                                        <p:tgtEl>
                                          <p:spTgt spid="1200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0132"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80" name="Text Box 8"/>
          <p:cNvSpPr txBox="1">
            <a:spLocks noChangeArrowheads="1"/>
          </p:cNvSpPr>
          <p:nvPr/>
        </p:nvSpPr>
        <p:spPr bwMode="auto">
          <a:xfrm>
            <a:off x="0" y="1466850"/>
            <a:ext cx="5452134" cy="4401205"/>
          </a:xfrm>
          <a:prstGeom prst="rect">
            <a:avLst/>
          </a:prstGeom>
          <a:solidFill>
            <a:schemeClr val="accent2">
              <a:lumMod val="20000"/>
              <a:lumOff val="80000"/>
            </a:schemeClr>
          </a:solidFill>
          <a:ln w="38100">
            <a:solidFill>
              <a:srgbClr val="0000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800" dirty="0">
                <a:solidFill>
                  <a:srgbClr val="FF3300"/>
                </a:solidFill>
                <a:ea typeface="宋体" panose="02010600030101010101" pitchFamily="2" charset="-122"/>
              </a:rPr>
              <a:t>void</a:t>
            </a:r>
            <a:r>
              <a:rPr lang="en-US" altLang="zh-CN" sz="2800" dirty="0">
                <a:solidFill>
                  <a:schemeClr val="tx1"/>
                </a:solidFill>
                <a:ea typeface="宋体" panose="02010600030101010101" pitchFamily="2" charset="-122"/>
              </a:rPr>
              <a:t> sort(</a:t>
            </a:r>
            <a:r>
              <a:rPr lang="en-US" altLang="zh-CN" sz="2800" dirty="0" err="1">
                <a:solidFill>
                  <a:srgbClr val="0000FF"/>
                </a:solidFill>
                <a:ea typeface="宋体" panose="02010600030101010101" pitchFamily="2" charset="-122"/>
              </a:rPr>
              <a:t>int</a:t>
            </a:r>
            <a:r>
              <a:rPr lang="en-US" altLang="zh-CN" sz="2800" dirty="0">
                <a:solidFill>
                  <a:srgbClr val="0000FF"/>
                </a:solidFill>
                <a:ea typeface="宋体" panose="02010600030101010101" pitchFamily="2" charset="-122"/>
              </a:rPr>
              <a:t>  array[ ]</a:t>
            </a:r>
            <a:r>
              <a:rPr lang="en-US" altLang="zh-CN" sz="2800" dirty="0">
                <a:solidFill>
                  <a:schemeClr val="tx1"/>
                </a:solidFill>
                <a:ea typeface="宋体" panose="02010600030101010101" pitchFamily="2" charset="-122"/>
              </a:rPr>
              <a:t>,</a:t>
            </a:r>
            <a:r>
              <a:rPr lang="en-US" altLang="zh-CN" sz="2800" dirty="0" err="1">
                <a:solidFill>
                  <a:schemeClr val="tx1"/>
                </a:solidFill>
                <a:ea typeface="宋体" panose="02010600030101010101" pitchFamily="2" charset="-122"/>
              </a:rPr>
              <a:t>int</a:t>
            </a:r>
            <a:r>
              <a:rPr lang="en-US" altLang="zh-CN" sz="2800" dirty="0">
                <a:solidFill>
                  <a:schemeClr val="tx1"/>
                </a:solidFill>
                <a:ea typeface="宋体" panose="02010600030101010101" pitchFamily="2" charset="-122"/>
              </a:rPr>
              <a:t>  n)</a:t>
            </a:r>
          </a:p>
          <a:p>
            <a:pPr>
              <a:spcBef>
                <a:spcPct val="0"/>
              </a:spcBef>
            </a:pPr>
            <a:r>
              <a:rPr lang="en-US" altLang="zh-CN" sz="2800" dirty="0">
                <a:solidFill>
                  <a:schemeClr val="tx1"/>
                </a:solidFill>
                <a:ea typeface="宋体" panose="02010600030101010101" pitchFamily="2" charset="-122"/>
              </a:rPr>
              <a:t>{ </a:t>
            </a:r>
            <a:r>
              <a:rPr lang="en-US" altLang="zh-CN" sz="2800" dirty="0" err="1">
                <a:solidFill>
                  <a:schemeClr val="tx1"/>
                </a:solidFill>
                <a:ea typeface="宋体" panose="02010600030101010101" pitchFamily="2" charset="-122"/>
              </a:rPr>
              <a:t>int</a:t>
            </a:r>
            <a:r>
              <a:rPr lang="en-US" altLang="zh-CN" sz="2800" dirty="0">
                <a:solidFill>
                  <a:schemeClr val="tx1"/>
                </a:solidFill>
                <a:ea typeface="宋体" panose="02010600030101010101" pitchFamily="2" charset="-122"/>
              </a:rPr>
              <a:t> </a:t>
            </a:r>
            <a:r>
              <a:rPr lang="en-US" altLang="zh-CN" sz="2800" dirty="0" err="1">
                <a:solidFill>
                  <a:schemeClr val="tx1"/>
                </a:solidFill>
                <a:ea typeface="宋体" panose="02010600030101010101" pitchFamily="2" charset="-122"/>
              </a:rPr>
              <a:t>i,j,k,t</a:t>
            </a:r>
            <a:r>
              <a:rPr lang="en-US" altLang="zh-CN" sz="2800" dirty="0">
                <a:solidFill>
                  <a:schemeClr val="tx1"/>
                </a:solidFill>
                <a:ea typeface="宋体" panose="02010600030101010101" pitchFamily="2" charset="-122"/>
              </a:rPr>
              <a:t>;</a:t>
            </a:r>
          </a:p>
          <a:p>
            <a:pPr>
              <a:spcBef>
                <a:spcPct val="0"/>
              </a:spcBef>
            </a:pPr>
            <a:r>
              <a:rPr lang="en-US" altLang="zh-CN" sz="2800" dirty="0">
                <a:solidFill>
                  <a:srgbClr val="990033"/>
                </a:solidFill>
                <a:ea typeface="宋体" panose="02010600030101010101" pitchFamily="2" charset="-122"/>
              </a:rPr>
              <a:t>   for(</a:t>
            </a:r>
            <a:r>
              <a:rPr lang="en-US" altLang="zh-CN" sz="2800" dirty="0" err="1">
                <a:solidFill>
                  <a:srgbClr val="990033"/>
                </a:solidFill>
                <a:ea typeface="宋体" panose="02010600030101010101" pitchFamily="2" charset="-122"/>
              </a:rPr>
              <a:t>i</a:t>
            </a:r>
            <a:r>
              <a:rPr lang="en-US" altLang="zh-CN" sz="2800" dirty="0">
                <a:solidFill>
                  <a:srgbClr val="990033"/>
                </a:solidFill>
                <a:ea typeface="宋体" panose="02010600030101010101" pitchFamily="2" charset="-122"/>
              </a:rPr>
              <a:t>=0;i&lt;n-1;i++)</a:t>
            </a:r>
            <a:endParaRPr lang="en-US" altLang="zh-CN" sz="2800" dirty="0">
              <a:solidFill>
                <a:srgbClr val="339933"/>
              </a:solidFill>
              <a:ea typeface="宋体" panose="02010600030101010101" pitchFamily="2" charset="-122"/>
            </a:endParaRPr>
          </a:p>
          <a:p>
            <a:pPr>
              <a:spcBef>
                <a:spcPct val="0"/>
              </a:spcBef>
            </a:pPr>
            <a:r>
              <a:rPr lang="en-US" altLang="zh-CN" sz="2800" dirty="0">
                <a:solidFill>
                  <a:schemeClr val="tx1"/>
                </a:solidFill>
                <a:ea typeface="宋体" panose="02010600030101010101" pitchFamily="2" charset="-122"/>
              </a:rPr>
              <a:t>     { k=</a:t>
            </a:r>
            <a:r>
              <a:rPr lang="en-US" altLang="zh-CN" sz="2800" dirty="0" err="1">
                <a:solidFill>
                  <a:schemeClr val="tx1"/>
                </a:solidFill>
                <a:ea typeface="宋体" panose="02010600030101010101" pitchFamily="2" charset="-122"/>
              </a:rPr>
              <a:t>i</a:t>
            </a:r>
            <a:r>
              <a:rPr lang="en-US" altLang="zh-CN" sz="2800" dirty="0">
                <a:solidFill>
                  <a:schemeClr val="tx1"/>
                </a:solidFill>
                <a:ea typeface="宋体" panose="02010600030101010101" pitchFamily="2" charset="-122"/>
              </a:rPr>
              <a:t>;</a:t>
            </a:r>
          </a:p>
          <a:p>
            <a:pPr>
              <a:spcBef>
                <a:spcPct val="0"/>
              </a:spcBef>
            </a:pPr>
            <a:r>
              <a:rPr lang="en-US" altLang="zh-CN" sz="2800" dirty="0">
                <a:solidFill>
                  <a:srgbClr val="990033"/>
                </a:solidFill>
                <a:ea typeface="宋体" panose="02010600030101010101" pitchFamily="2" charset="-122"/>
              </a:rPr>
              <a:t>        for(j=i+1;j&lt;</a:t>
            </a:r>
            <a:r>
              <a:rPr lang="en-US" altLang="zh-CN" sz="2800" dirty="0" err="1">
                <a:solidFill>
                  <a:srgbClr val="990033"/>
                </a:solidFill>
                <a:ea typeface="宋体" panose="02010600030101010101" pitchFamily="2" charset="-122"/>
              </a:rPr>
              <a:t>n;j</a:t>
            </a:r>
            <a:r>
              <a:rPr lang="en-US" altLang="zh-CN" sz="2800" dirty="0">
                <a:solidFill>
                  <a:srgbClr val="990033"/>
                </a:solidFill>
                <a:ea typeface="宋体" panose="02010600030101010101" pitchFamily="2" charset="-122"/>
              </a:rPr>
              <a:t>++)</a:t>
            </a:r>
            <a:endParaRPr lang="en-US" altLang="zh-CN" sz="2800" dirty="0">
              <a:solidFill>
                <a:srgbClr val="666633"/>
              </a:solidFill>
              <a:ea typeface="宋体" panose="02010600030101010101" pitchFamily="2" charset="-122"/>
            </a:endParaRPr>
          </a:p>
          <a:p>
            <a:pPr>
              <a:spcBef>
                <a:spcPct val="0"/>
              </a:spcBef>
            </a:pPr>
            <a:r>
              <a:rPr lang="en-US" altLang="zh-CN" sz="2800" dirty="0">
                <a:solidFill>
                  <a:schemeClr val="tx1"/>
                </a:solidFill>
                <a:ea typeface="宋体" panose="02010600030101010101" pitchFamily="2" charset="-122"/>
              </a:rPr>
              <a:t>	   if(array[j]&lt;array[k]) k=j;</a:t>
            </a:r>
          </a:p>
          <a:p>
            <a:pPr>
              <a:spcBef>
                <a:spcPct val="0"/>
              </a:spcBef>
            </a:pPr>
            <a:r>
              <a:rPr lang="en-US" altLang="zh-CN" sz="2800" dirty="0">
                <a:solidFill>
                  <a:schemeClr val="tx1"/>
                </a:solidFill>
                <a:ea typeface="宋体" panose="02010600030101010101" pitchFamily="2" charset="-122"/>
              </a:rPr>
              <a:t>        t=array[</a:t>
            </a:r>
            <a:r>
              <a:rPr lang="en-US" altLang="zh-CN" sz="2800" dirty="0" err="1">
                <a:solidFill>
                  <a:schemeClr val="tx1"/>
                </a:solidFill>
                <a:ea typeface="宋体" panose="02010600030101010101" pitchFamily="2" charset="-122"/>
              </a:rPr>
              <a:t>i</a:t>
            </a:r>
            <a:r>
              <a:rPr lang="en-US" altLang="zh-CN" sz="2800" dirty="0">
                <a:solidFill>
                  <a:schemeClr val="tx1"/>
                </a:solidFill>
                <a:ea typeface="宋体" panose="02010600030101010101" pitchFamily="2" charset="-122"/>
              </a:rPr>
              <a:t>]; array[</a:t>
            </a:r>
            <a:r>
              <a:rPr lang="en-US" altLang="zh-CN" sz="2800" dirty="0" err="1">
                <a:solidFill>
                  <a:schemeClr val="tx1"/>
                </a:solidFill>
                <a:ea typeface="宋体" panose="02010600030101010101" pitchFamily="2" charset="-122"/>
              </a:rPr>
              <a:t>i</a:t>
            </a:r>
            <a:r>
              <a:rPr lang="en-US" altLang="zh-CN" sz="2800" dirty="0">
                <a:solidFill>
                  <a:schemeClr val="tx1"/>
                </a:solidFill>
                <a:ea typeface="宋体" panose="02010600030101010101" pitchFamily="2" charset="-122"/>
              </a:rPr>
              <a:t>]=array[k];</a:t>
            </a:r>
          </a:p>
          <a:p>
            <a:pPr>
              <a:spcBef>
                <a:spcPct val="0"/>
              </a:spcBef>
            </a:pPr>
            <a:r>
              <a:rPr lang="en-US" altLang="zh-CN" sz="2800" dirty="0">
                <a:solidFill>
                  <a:schemeClr val="tx1"/>
                </a:solidFill>
                <a:ea typeface="宋体" panose="02010600030101010101" pitchFamily="2" charset="-122"/>
              </a:rPr>
              <a:t>        array[k]=t;</a:t>
            </a:r>
          </a:p>
          <a:p>
            <a:pPr>
              <a:spcBef>
                <a:spcPct val="0"/>
              </a:spcBef>
            </a:pPr>
            <a:r>
              <a:rPr lang="en-US" altLang="zh-CN" sz="2800" dirty="0">
                <a:solidFill>
                  <a:schemeClr val="tx1"/>
                </a:solidFill>
                <a:ea typeface="宋体" panose="02010600030101010101" pitchFamily="2" charset="-122"/>
              </a:rPr>
              <a:t>     }</a:t>
            </a:r>
          </a:p>
          <a:p>
            <a:pPr>
              <a:spcBef>
                <a:spcPct val="0"/>
              </a:spcBef>
            </a:pPr>
            <a:r>
              <a:rPr lang="en-US" altLang="zh-CN" sz="2800" dirty="0">
                <a:solidFill>
                  <a:schemeClr val="tx1"/>
                </a:solidFill>
                <a:ea typeface="宋体" panose="02010600030101010101" pitchFamily="2" charset="-122"/>
              </a:rPr>
              <a:t>}</a:t>
            </a:r>
          </a:p>
        </p:txBody>
      </p:sp>
      <p:grpSp>
        <p:nvGrpSpPr>
          <p:cNvPr id="643154" name="Group 82"/>
          <p:cNvGrpSpPr>
            <a:grpSpLocks/>
          </p:cNvGrpSpPr>
          <p:nvPr/>
        </p:nvGrpSpPr>
        <p:grpSpPr bwMode="auto">
          <a:xfrm>
            <a:off x="5611813" y="1733550"/>
            <a:ext cx="2230437" cy="3600450"/>
            <a:chOff x="3577" y="2993"/>
            <a:chExt cx="1405" cy="2268"/>
          </a:xfrm>
        </p:grpSpPr>
        <p:grpSp>
          <p:nvGrpSpPr>
            <p:cNvPr id="299071" name="Group 83"/>
            <p:cNvGrpSpPr>
              <a:grpSpLocks/>
            </p:cNvGrpSpPr>
            <p:nvPr/>
          </p:nvGrpSpPr>
          <p:grpSpPr bwMode="auto">
            <a:xfrm>
              <a:off x="4140" y="3156"/>
              <a:ext cx="684" cy="2088"/>
              <a:chOff x="4680" y="648"/>
              <a:chExt cx="684" cy="2088"/>
            </a:xfrm>
          </p:grpSpPr>
          <p:sp>
            <p:nvSpPr>
              <p:cNvPr id="299086" name="Rectangle 84"/>
              <p:cNvSpPr>
                <a:spLocks noChangeArrowheads="1"/>
              </p:cNvSpPr>
              <p:nvPr/>
            </p:nvSpPr>
            <p:spPr bwMode="auto">
              <a:xfrm>
                <a:off x="4680" y="648"/>
                <a:ext cx="684" cy="2088"/>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299087" name="Line 85"/>
              <p:cNvSpPr>
                <a:spLocks noChangeShapeType="1"/>
              </p:cNvSpPr>
              <p:nvPr/>
            </p:nvSpPr>
            <p:spPr bwMode="auto">
              <a:xfrm>
                <a:off x="4680" y="864"/>
                <a:ext cx="6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9088" name="Line 86"/>
              <p:cNvSpPr>
                <a:spLocks noChangeShapeType="1"/>
              </p:cNvSpPr>
              <p:nvPr/>
            </p:nvSpPr>
            <p:spPr bwMode="auto">
              <a:xfrm>
                <a:off x="4680" y="1074"/>
                <a:ext cx="6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9089" name="Line 87"/>
              <p:cNvSpPr>
                <a:spLocks noChangeShapeType="1"/>
              </p:cNvSpPr>
              <p:nvPr/>
            </p:nvSpPr>
            <p:spPr bwMode="auto">
              <a:xfrm>
                <a:off x="4680" y="1284"/>
                <a:ext cx="6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9090" name="Line 88"/>
              <p:cNvSpPr>
                <a:spLocks noChangeShapeType="1"/>
              </p:cNvSpPr>
              <p:nvPr/>
            </p:nvSpPr>
            <p:spPr bwMode="auto">
              <a:xfrm>
                <a:off x="4680" y="1494"/>
                <a:ext cx="6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9091" name="Line 89"/>
              <p:cNvSpPr>
                <a:spLocks noChangeShapeType="1"/>
              </p:cNvSpPr>
              <p:nvPr/>
            </p:nvSpPr>
            <p:spPr bwMode="auto">
              <a:xfrm>
                <a:off x="4680" y="1704"/>
                <a:ext cx="6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9092" name="Line 90"/>
              <p:cNvSpPr>
                <a:spLocks noChangeShapeType="1"/>
              </p:cNvSpPr>
              <p:nvPr/>
            </p:nvSpPr>
            <p:spPr bwMode="auto">
              <a:xfrm>
                <a:off x="4680" y="1914"/>
                <a:ext cx="6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9093" name="Line 91"/>
              <p:cNvSpPr>
                <a:spLocks noChangeShapeType="1"/>
              </p:cNvSpPr>
              <p:nvPr/>
            </p:nvSpPr>
            <p:spPr bwMode="auto">
              <a:xfrm>
                <a:off x="4680" y="2124"/>
                <a:ext cx="6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9094" name="Line 92"/>
              <p:cNvSpPr>
                <a:spLocks noChangeShapeType="1"/>
              </p:cNvSpPr>
              <p:nvPr/>
            </p:nvSpPr>
            <p:spPr bwMode="auto">
              <a:xfrm>
                <a:off x="4680" y="2334"/>
                <a:ext cx="6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9095" name="Line 93"/>
              <p:cNvSpPr>
                <a:spLocks noChangeShapeType="1"/>
              </p:cNvSpPr>
              <p:nvPr/>
            </p:nvSpPr>
            <p:spPr bwMode="auto">
              <a:xfrm>
                <a:off x="4680" y="2544"/>
                <a:ext cx="6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9072" name="Group 94"/>
            <p:cNvGrpSpPr>
              <a:grpSpLocks/>
            </p:cNvGrpSpPr>
            <p:nvPr/>
          </p:nvGrpSpPr>
          <p:grpSpPr bwMode="auto">
            <a:xfrm>
              <a:off x="4786" y="3139"/>
              <a:ext cx="196" cy="2122"/>
              <a:chOff x="5326" y="631"/>
              <a:chExt cx="196" cy="2122"/>
            </a:xfrm>
          </p:grpSpPr>
          <p:sp>
            <p:nvSpPr>
              <p:cNvPr id="299076" name="Text Box 95"/>
              <p:cNvSpPr txBox="1">
                <a:spLocks noChangeArrowheads="1"/>
              </p:cNvSpPr>
              <p:nvPr/>
            </p:nvSpPr>
            <p:spPr bwMode="auto">
              <a:xfrm>
                <a:off x="5326" y="631"/>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0</a:t>
                </a:r>
              </a:p>
            </p:txBody>
          </p:sp>
          <p:sp>
            <p:nvSpPr>
              <p:cNvPr id="299077" name="Text Box 96"/>
              <p:cNvSpPr txBox="1">
                <a:spLocks noChangeArrowheads="1"/>
              </p:cNvSpPr>
              <p:nvPr/>
            </p:nvSpPr>
            <p:spPr bwMode="auto">
              <a:xfrm>
                <a:off x="5326" y="839"/>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1</a:t>
                </a:r>
              </a:p>
            </p:txBody>
          </p:sp>
          <p:sp>
            <p:nvSpPr>
              <p:cNvPr id="299078" name="Text Box 97"/>
              <p:cNvSpPr txBox="1">
                <a:spLocks noChangeArrowheads="1"/>
              </p:cNvSpPr>
              <p:nvPr/>
            </p:nvSpPr>
            <p:spPr bwMode="auto">
              <a:xfrm>
                <a:off x="5326" y="1047"/>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2</a:t>
                </a:r>
              </a:p>
            </p:txBody>
          </p:sp>
          <p:sp>
            <p:nvSpPr>
              <p:cNvPr id="299079" name="Text Box 98"/>
              <p:cNvSpPr txBox="1">
                <a:spLocks noChangeArrowheads="1"/>
              </p:cNvSpPr>
              <p:nvPr/>
            </p:nvSpPr>
            <p:spPr bwMode="auto">
              <a:xfrm>
                <a:off x="5326" y="1255"/>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3</a:t>
                </a:r>
              </a:p>
            </p:txBody>
          </p:sp>
          <p:sp>
            <p:nvSpPr>
              <p:cNvPr id="299080" name="Text Box 99"/>
              <p:cNvSpPr txBox="1">
                <a:spLocks noChangeArrowheads="1"/>
              </p:cNvSpPr>
              <p:nvPr/>
            </p:nvSpPr>
            <p:spPr bwMode="auto">
              <a:xfrm>
                <a:off x="5326" y="1463"/>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4</a:t>
                </a:r>
              </a:p>
            </p:txBody>
          </p:sp>
          <p:sp>
            <p:nvSpPr>
              <p:cNvPr id="299081" name="Text Box 100"/>
              <p:cNvSpPr txBox="1">
                <a:spLocks noChangeArrowheads="1"/>
              </p:cNvSpPr>
              <p:nvPr/>
            </p:nvSpPr>
            <p:spPr bwMode="auto">
              <a:xfrm>
                <a:off x="5326" y="1671"/>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5</a:t>
                </a:r>
              </a:p>
            </p:txBody>
          </p:sp>
          <p:sp>
            <p:nvSpPr>
              <p:cNvPr id="299082" name="Text Box 101"/>
              <p:cNvSpPr txBox="1">
                <a:spLocks noChangeArrowheads="1"/>
              </p:cNvSpPr>
              <p:nvPr/>
            </p:nvSpPr>
            <p:spPr bwMode="auto">
              <a:xfrm>
                <a:off x="5326" y="1879"/>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6</a:t>
                </a:r>
              </a:p>
            </p:txBody>
          </p:sp>
          <p:sp>
            <p:nvSpPr>
              <p:cNvPr id="299083" name="Text Box 102"/>
              <p:cNvSpPr txBox="1">
                <a:spLocks noChangeArrowheads="1"/>
              </p:cNvSpPr>
              <p:nvPr/>
            </p:nvSpPr>
            <p:spPr bwMode="auto">
              <a:xfrm>
                <a:off x="5326" y="2087"/>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7</a:t>
                </a:r>
              </a:p>
            </p:txBody>
          </p:sp>
          <p:sp>
            <p:nvSpPr>
              <p:cNvPr id="299084" name="Text Box 103"/>
              <p:cNvSpPr txBox="1">
                <a:spLocks noChangeArrowheads="1"/>
              </p:cNvSpPr>
              <p:nvPr/>
            </p:nvSpPr>
            <p:spPr bwMode="auto">
              <a:xfrm>
                <a:off x="5326" y="2295"/>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8</a:t>
                </a:r>
              </a:p>
            </p:txBody>
          </p:sp>
          <p:sp>
            <p:nvSpPr>
              <p:cNvPr id="299085" name="Text Box 104"/>
              <p:cNvSpPr txBox="1">
                <a:spLocks noChangeArrowheads="1"/>
              </p:cNvSpPr>
              <p:nvPr/>
            </p:nvSpPr>
            <p:spPr bwMode="auto">
              <a:xfrm>
                <a:off x="5326" y="2503"/>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9</a:t>
                </a:r>
              </a:p>
            </p:txBody>
          </p:sp>
        </p:grpSp>
        <p:grpSp>
          <p:nvGrpSpPr>
            <p:cNvPr id="299073" name="Group 105"/>
            <p:cNvGrpSpPr>
              <a:grpSpLocks/>
            </p:cNvGrpSpPr>
            <p:nvPr/>
          </p:nvGrpSpPr>
          <p:grpSpPr bwMode="auto">
            <a:xfrm>
              <a:off x="3577" y="2993"/>
              <a:ext cx="551" cy="327"/>
              <a:chOff x="3577" y="2993"/>
              <a:chExt cx="551" cy="327"/>
            </a:xfrm>
          </p:grpSpPr>
          <p:sp>
            <p:nvSpPr>
              <p:cNvPr id="299074" name="Line 106"/>
              <p:cNvSpPr>
                <a:spLocks noChangeShapeType="1"/>
              </p:cNvSpPr>
              <p:nvPr/>
            </p:nvSpPr>
            <p:spPr bwMode="auto">
              <a:xfrm>
                <a:off x="3780" y="3168"/>
                <a:ext cx="348"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9075" name="Text Box 107"/>
              <p:cNvSpPr txBox="1">
                <a:spLocks noChangeArrowheads="1"/>
              </p:cNvSpPr>
              <p:nvPr/>
            </p:nvSpPr>
            <p:spPr bwMode="auto">
              <a:xfrm>
                <a:off x="3577" y="2993"/>
                <a:ext cx="21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chemeClr val="tx1"/>
                    </a:solidFill>
                    <a:ea typeface="宋体" panose="02010600030101010101" pitchFamily="2" charset="-122"/>
                  </a:rPr>
                  <a:t>a</a:t>
                </a:r>
              </a:p>
            </p:txBody>
          </p:sp>
        </p:grpSp>
      </p:grpSp>
      <p:grpSp>
        <p:nvGrpSpPr>
          <p:cNvPr id="643180" name="Group 108"/>
          <p:cNvGrpSpPr>
            <a:grpSpLocks/>
          </p:cNvGrpSpPr>
          <p:nvPr/>
        </p:nvGrpSpPr>
        <p:grpSpPr bwMode="auto">
          <a:xfrm>
            <a:off x="6877050" y="1946275"/>
            <a:ext cx="438150" cy="3368675"/>
            <a:chOff x="4374" y="3127"/>
            <a:chExt cx="276" cy="2122"/>
          </a:xfrm>
        </p:grpSpPr>
        <p:sp>
          <p:nvSpPr>
            <p:cNvPr id="299061" name="Text Box 109"/>
            <p:cNvSpPr txBox="1">
              <a:spLocks noChangeArrowheads="1"/>
            </p:cNvSpPr>
            <p:nvPr/>
          </p:nvSpPr>
          <p:spPr bwMode="auto">
            <a:xfrm>
              <a:off x="4374" y="3127"/>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0000FF"/>
                  </a:solidFill>
                  <a:ea typeface="宋体" panose="02010600030101010101" pitchFamily="2" charset="-122"/>
                </a:rPr>
                <a:t>49</a:t>
              </a:r>
            </a:p>
          </p:txBody>
        </p:sp>
        <p:sp>
          <p:nvSpPr>
            <p:cNvPr id="299062" name="Text Box 110"/>
            <p:cNvSpPr txBox="1">
              <a:spLocks noChangeArrowheads="1"/>
            </p:cNvSpPr>
            <p:nvPr/>
          </p:nvSpPr>
          <p:spPr bwMode="auto">
            <a:xfrm>
              <a:off x="4374" y="3335"/>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0000FF"/>
                  </a:solidFill>
                  <a:ea typeface="宋体" panose="02010600030101010101" pitchFamily="2" charset="-122"/>
                </a:rPr>
                <a:t>68</a:t>
              </a:r>
            </a:p>
          </p:txBody>
        </p:sp>
        <p:sp>
          <p:nvSpPr>
            <p:cNvPr id="299063" name="Text Box 111"/>
            <p:cNvSpPr txBox="1">
              <a:spLocks noChangeArrowheads="1"/>
            </p:cNvSpPr>
            <p:nvPr/>
          </p:nvSpPr>
          <p:spPr bwMode="auto">
            <a:xfrm>
              <a:off x="4374" y="3543"/>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0000FF"/>
                  </a:solidFill>
                  <a:ea typeface="宋体" panose="02010600030101010101" pitchFamily="2" charset="-122"/>
                </a:rPr>
                <a:t>57</a:t>
              </a:r>
            </a:p>
          </p:txBody>
        </p:sp>
        <p:sp>
          <p:nvSpPr>
            <p:cNvPr id="299064" name="Text Box 112"/>
            <p:cNvSpPr txBox="1">
              <a:spLocks noChangeArrowheads="1"/>
            </p:cNvSpPr>
            <p:nvPr/>
          </p:nvSpPr>
          <p:spPr bwMode="auto">
            <a:xfrm>
              <a:off x="4374" y="3751"/>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0000FF"/>
                  </a:solidFill>
                  <a:ea typeface="宋体" panose="02010600030101010101" pitchFamily="2" charset="-122"/>
                </a:rPr>
                <a:t>32</a:t>
              </a:r>
            </a:p>
          </p:txBody>
        </p:sp>
        <p:sp>
          <p:nvSpPr>
            <p:cNvPr id="299065" name="Text Box 113"/>
            <p:cNvSpPr txBox="1">
              <a:spLocks noChangeArrowheads="1"/>
            </p:cNvSpPr>
            <p:nvPr/>
          </p:nvSpPr>
          <p:spPr bwMode="auto">
            <a:xfrm>
              <a:off x="4414" y="3959"/>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0000FF"/>
                  </a:solidFill>
                  <a:ea typeface="宋体" panose="02010600030101010101" pitchFamily="2" charset="-122"/>
                </a:rPr>
                <a:t>9</a:t>
              </a:r>
            </a:p>
          </p:txBody>
        </p:sp>
        <p:sp>
          <p:nvSpPr>
            <p:cNvPr id="299066" name="Text Box 114"/>
            <p:cNvSpPr txBox="1">
              <a:spLocks noChangeArrowheads="1"/>
            </p:cNvSpPr>
            <p:nvPr/>
          </p:nvSpPr>
          <p:spPr bwMode="auto">
            <a:xfrm>
              <a:off x="4374" y="4167"/>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0000FF"/>
                  </a:solidFill>
                  <a:ea typeface="宋体" panose="02010600030101010101" pitchFamily="2" charset="-122"/>
                </a:rPr>
                <a:t>99</a:t>
              </a:r>
            </a:p>
          </p:txBody>
        </p:sp>
        <p:sp>
          <p:nvSpPr>
            <p:cNvPr id="299067" name="Text Box 115"/>
            <p:cNvSpPr txBox="1">
              <a:spLocks noChangeArrowheads="1"/>
            </p:cNvSpPr>
            <p:nvPr/>
          </p:nvSpPr>
          <p:spPr bwMode="auto">
            <a:xfrm>
              <a:off x="4374" y="4375"/>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0000FF"/>
                  </a:solidFill>
                  <a:ea typeface="宋体" panose="02010600030101010101" pitchFamily="2" charset="-122"/>
                </a:rPr>
                <a:t>27</a:t>
              </a:r>
            </a:p>
          </p:txBody>
        </p:sp>
        <p:sp>
          <p:nvSpPr>
            <p:cNvPr id="299068" name="Text Box 116"/>
            <p:cNvSpPr txBox="1">
              <a:spLocks noChangeArrowheads="1"/>
            </p:cNvSpPr>
            <p:nvPr/>
          </p:nvSpPr>
          <p:spPr bwMode="auto">
            <a:xfrm>
              <a:off x="4374" y="4583"/>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0000FF"/>
                  </a:solidFill>
                  <a:ea typeface="宋体" panose="02010600030101010101" pitchFamily="2" charset="-122"/>
                </a:rPr>
                <a:t>13</a:t>
              </a:r>
            </a:p>
          </p:txBody>
        </p:sp>
        <p:sp>
          <p:nvSpPr>
            <p:cNvPr id="299069" name="Text Box 117"/>
            <p:cNvSpPr txBox="1">
              <a:spLocks noChangeArrowheads="1"/>
            </p:cNvSpPr>
            <p:nvPr/>
          </p:nvSpPr>
          <p:spPr bwMode="auto">
            <a:xfrm>
              <a:off x="4374" y="4791"/>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0000FF"/>
                  </a:solidFill>
                  <a:ea typeface="宋体" panose="02010600030101010101" pitchFamily="2" charset="-122"/>
                </a:rPr>
                <a:t>76</a:t>
              </a:r>
            </a:p>
          </p:txBody>
        </p:sp>
        <p:sp>
          <p:nvSpPr>
            <p:cNvPr id="299070" name="Text Box 118"/>
            <p:cNvSpPr txBox="1">
              <a:spLocks noChangeArrowheads="1"/>
            </p:cNvSpPr>
            <p:nvPr/>
          </p:nvSpPr>
          <p:spPr bwMode="auto">
            <a:xfrm>
              <a:off x="4374" y="4999"/>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0000FF"/>
                  </a:solidFill>
                  <a:ea typeface="宋体" panose="02010600030101010101" pitchFamily="2" charset="-122"/>
                </a:rPr>
                <a:t>88</a:t>
              </a:r>
            </a:p>
          </p:txBody>
        </p:sp>
      </p:grpSp>
      <p:grpSp>
        <p:nvGrpSpPr>
          <p:cNvPr id="643191" name="Group 119"/>
          <p:cNvGrpSpPr>
            <a:grpSpLocks/>
          </p:cNvGrpSpPr>
          <p:nvPr/>
        </p:nvGrpSpPr>
        <p:grpSpPr bwMode="auto">
          <a:xfrm>
            <a:off x="5080000" y="1981200"/>
            <a:ext cx="1406525" cy="519113"/>
            <a:chOff x="3242" y="3149"/>
            <a:chExt cx="886" cy="327"/>
          </a:xfrm>
        </p:grpSpPr>
        <p:sp>
          <p:nvSpPr>
            <p:cNvPr id="299059" name="Line 120"/>
            <p:cNvSpPr>
              <a:spLocks noChangeShapeType="1"/>
            </p:cNvSpPr>
            <p:nvPr/>
          </p:nvSpPr>
          <p:spPr bwMode="auto">
            <a:xfrm flipV="1">
              <a:off x="3756" y="3180"/>
              <a:ext cx="372" cy="12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9060" name="Text Box 121"/>
            <p:cNvSpPr txBox="1">
              <a:spLocks noChangeArrowheads="1"/>
            </p:cNvSpPr>
            <p:nvPr/>
          </p:nvSpPr>
          <p:spPr bwMode="auto">
            <a:xfrm>
              <a:off x="3242" y="3149"/>
              <a:ext cx="57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rgbClr val="0000FF"/>
                  </a:solidFill>
                  <a:ea typeface="宋体" panose="02010600030101010101" pitchFamily="2" charset="-122"/>
                </a:rPr>
                <a:t>array</a:t>
              </a:r>
            </a:p>
          </p:txBody>
        </p:sp>
      </p:grpSp>
      <p:grpSp>
        <p:nvGrpSpPr>
          <p:cNvPr id="643233" name="Group 161"/>
          <p:cNvGrpSpPr>
            <a:grpSpLocks/>
          </p:cNvGrpSpPr>
          <p:nvPr/>
        </p:nvGrpSpPr>
        <p:grpSpPr bwMode="auto">
          <a:xfrm>
            <a:off x="7781925" y="1885950"/>
            <a:ext cx="733425" cy="519113"/>
            <a:chOff x="4902" y="1188"/>
            <a:chExt cx="462" cy="327"/>
          </a:xfrm>
        </p:grpSpPr>
        <p:sp>
          <p:nvSpPr>
            <p:cNvPr id="299057" name="Line 123"/>
            <p:cNvSpPr>
              <a:spLocks noChangeShapeType="1"/>
            </p:cNvSpPr>
            <p:nvPr/>
          </p:nvSpPr>
          <p:spPr bwMode="auto">
            <a:xfrm flipH="1">
              <a:off x="4902" y="1351"/>
              <a:ext cx="252"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9058" name="Text Box 124"/>
            <p:cNvSpPr txBox="1">
              <a:spLocks noChangeArrowheads="1"/>
            </p:cNvSpPr>
            <p:nvPr/>
          </p:nvSpPr>
          <p:spPr bwMode="auto">
            <a:xfrm>
              <a:off x="5136" y="1188"/>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rgbClr val="FF3300"/>
                  </a:solidFill>
                  <a:ea typeface="宋体" panose="02010600030101010101" pitchFamily="2" charset="-122"/>
                </a:rPr>
                <a:t>k</a:t>
              </a:r>
            </a:p>
          </p:txBody>
        </p:sp>
      </p:grpSp>
      <p:grpSp>
        <p:nvGrpSpPr>
          <p:cNvPr id="643197" name="Group 125"/>
          <p:cNvGrpSpPr>
            <a:grpSpLocks/>
          </p:cNvGrpSpPr>
          <p:nvPr/>
        </p:nvGrpSpPr>
        <p:grpSpPr bwMode="auto">
          <a:xfrm>
            <a:off x="7781925" y="2228850"/>
            <a:ext cx="693738" cy="519113"/>
            <a:chOff x="4944" y="3305"/>
            <a:chExt cx="437" cy="327"/>
          </a:xfrm>
        </p:grpSpPr>
        <p:sp>
          <p:nvSpPr>
            <p:cNvPr id="299055" name="Line 126"/>
            <p:cNvSpPr>
              <a:spLocks noChangeShapeType="1"/>
            </p:cNvSpPr>
            <p:nvPr/>
          </p:nvSpPr>
          <p:spPr bwMode="auto">
            <a:xfrm flipH="1">
              <a:off x="4944" y="3468"/>
              <a:ext cx="252" cy="0"/>
            </a:xfrm>
            <a:prstGeom prst="line">
              <a:avLst/>
            </a:prstGeom>
            <a:noFill/>
            <a:ln w="38100">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9056" name="Text Box 127"/>
            <p:cNvSpPr txBox="1">
              <a:spLocks noChangeArrowheads="1"/>
            </p:cNvSpPr>
            <p:nvPr/>
          </p:nvSpPr>
          <p:spPr bwMode="auto">
            <a:xfrm>
              <a:off x="5203" y="3305"/>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3399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rgbClr val="339933"/>
                  </a:solidFill>
                  <a:ea typeface="宋体" panose="02010600030101010101" pitchFamily="2" charset="-122"/>
                </a:rPr>
                <a:t>j</a:t>
              </a:r>
            </a:p>
          </p:txBody>
        </p:sp>
      </p:grpSp>
      <p:grpSp>
        <p:nvGrpSpPr>
          <p:cNvPr id="643200" name="Group 128"/>
          <p:cNvGrpSpPr>
            <a:grpSpLocks/>
          </p:cNvGrpSpPr>
          <p:nvPr/>
        </p:nvGrpSpPr>
        <p:grpSpPr bwMode="auto">
          <a:xfrm>
            <a:off x="7781925" y="2571750"/>
            <a:ext cx="693738" cy="519113"/>
            <a:chOff x="4944" y="3305"/>
            <a:chExt cx="437" cy="327"/>
          </a:xfrm>
        </p:grpSpPr>
        <p:sp>
          <p:nvSpPr>
            <p:cNvPr id="299053" name="Line 129"/>
            <p:cNvSpPr>
              <a:spLocks noChangeShapeType="1"/>
            </p:cNvSpPr>
            <p:nvPr/>
          </p:nvSpPr>
          <p:spPr bwMode="auto">
            <a:xfrm flipH="1">
              <a:off x="4944" y="3468"/>
              <a:ext cx="252" cy="0"/>
            </a:xfrm>
            <a:prstGeom prst="line">
              <a:avLst/>
            </a:prstGeom>
            <a:noFill/>
            <a:ln w="38100">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9054" name="Text Box 130"/>
            <p:cNvSpPr txBox="1">
              <a:spLocks noChangeArrowheads="1"/>
            </p:cNvSpPr>
            <p:nvPr/>
          </p:nvSpPr>
          <p:spPr bwMode="auto">
            <a:xfrm>
              <a:off x="5203" y="3305"/>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3399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rgbClr val="339933"/>
                  </a:solidFill>
                  <a:ea typeface="宋体" panose="02010600030101010101" pitchFamily="2" charset="-122"/>
                </a:rPr>
                <a:t>j</a:t>
              </a:r>
            </a:p>
          </p:txBody>
        </p:sp>
      </p:grpSp>
      <p:grpSp>
        <p:nvGrpSpPr>
          <p:cNvPr id="643203" name="Group 131"/>
          <p:cNvGrpSpPr>
            <a:grpSpLocks/>
          </p:cNvGrpSpPr>
          <p:nvPr/>
        </p:nvGrpSpPr>
        <p:grpSpPr bwMode="auto">
          <a:xfrm>
            <a:off x="7781925" y="2914650"/>
            <a:ext cx="693738" cy="519113"/>
            <a:chOff x="4944" y="3305"/>
            <a:chExt cx="437" cy="327"/>
          </a:xfrm>
        </p:grpSpPr>
        <p:sp>
          <p:nvSpPr>
            <p:cNvPr id="299051" name="Line 132"/>
            <p:cNvSpPr>
              <a:spLocks noChangeShapeType="1"/>
            </p:cNvSpPr>
            <p:nvPr/>
          </p:nvSpPr>
          <p:spPr bwMode="auto">
            <a:xfrm flipH="1">
              <a:off x="4944" y="3468"/>
              <a:ext cx="252" cy="0"/>
            </a:xfrm>
            <a:prstGeom prst="line">
              <a:avLst/>
            </a:prstGeom>
            <a:noFill/>
            <a:ln w="38100">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9052" name="Text Box 133"/>
            <p:cNvSpPr txBox="1">
              <a:spLocks noChangeArrowheads="1"/>
            </p:cNvSpPr>
            <p:nvPr/>
          </p:nvSpPr>
          <p:spPr bwMode="auto">
            <a:xfrm>
              <a:off x="5203" y="3305"/>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3399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rgbClr val="339933"/>
                  </a:solidFill>
                  <a:ea typeface="宋体" panose="02010600030101010101" pitchFamily="2" charset="-122"/>
                </a:rPr>
                <a:t>j</a:t>
              </a:r>
            </a:p>
          </p:txBody>
        </p:sp>
      </p:grpSp>
      <p:grpSp>
        <p:nvGrpSpPr>
          <p:cNvPr id="643234" name="Group 162"/>
          <p:cNvGrpSpPr>
            <a:grpSpLocks/>
          </p:cNvGrpSpPr>
          <p:nvPr/>
        </p:nvGrpSpPr>
        <p:grpSpPr bwMode="auto">
          <a:xfrm>
            <a:off x="8391525" y="2914650"/>
            <a:ext cx="733425" cy="519113"/>
            <a:chOff x="5286" y="1836"/>
            <a:chExt cx="462" cy="327"/>
          </a:xfrm>
        </p:grpSpPr>
        <p:sp>
          <p:nvSpPr>
            <p:cNvPr id="299049" name="Line 135"/>
            <p:cNvSpPr>
              <a:spLocks noChangeShapeType="1"/>
            </p:cNvSpPr>
            <p:nvPr/>
          </p:nvSpPr>
          <p:spPr bwMode="auto">
            <a:xfrm flipH="1">
              <a:off x="5286" y="1999"/>
              <a:ext cx="252"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9050" name="Text Box 136"/>
            <p:cNvSpPr txBox="1">
              <a:spLocks noChangeArrowheads="1"/>
            </p:cNvSpPr>
            <p:nvPr/>
          </p:nvSpPr>
          <p:spPr bwMode="auto">
            <a:xfrm>
              <a:off x="5520" y="183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rgbClr val="FF3300"/>
                  </a:solidFill>
                  <a:ea typeface="宋体" panose="02010600030101010101" pitchFamily="2" charset="-122"/>
                </a:rPr>
                <a:t>k</a:t>
              </a:r>
            </a:p>
          </p:txBody>
        </p:sp>
      </p:grpSp>
      <p:grpSp>
        <p:nvGrpSpPr>
          <p:cNvPr id="643209" name="Group 137"/>
          <p:cNvGrpSpPr>
            <a:grpSpLocks/>
          </p:cNvGrpSpPr>
          <p:nvPr/>
        </p:nvGrpSpPr>
        <p:grpSpPr bwMode="auto">
          <a:xfrm>
            <a:off x="7781925" y="3238500"/>
            <a:ext cx="693738" cy="519113"/>
            <a:chOff x="4944" y="3305"/>
            <a:chExt cx="437" cy="327"/>
          </a:xfrm>
        </p:grpSpPr>
        <p:sp>
          <p:nvSpPr>
            <p:cNvPr id="299047" name="Line 138"/>
            <p:cNvSpPr>
              <a:spLocks noChangeShapeType="1"/>
            </p:cNvSpPr>
            <p:nvPr/>
          </p:nvSpPr>
          <p:spPr bwMode="auto">
            <a:xfrm flipH="1">
              <a:off x="4944" y="3468"/>
              <a:ext cx="252" cy="0"/>
            </a:xfrm>
            <a:prstGeom prst="line">
              <a:avLst/>
            </a:prstGeom>
            <a:noFill/>
            <a:ln w="38100">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9048" name="Text Box 139"/>
            <p:cNvSpPr txBox="1">
              <a:spLocks noChangeArrowheads="1"/>
            </p:cNvSpPr>
            <p:nvPr/>
          </p:nvSpPr>
          <p:spPr bwMode="auto">
            <a:xfrm>
              <a:off x="5203" y="3305"/>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3399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rgbClr val="339933"/>
                  </a:solidFill>
                  <a:ea typeface="宋体" panose="02010600030101010101" pitchFamily="2" charset="-122"/>
                </a:rPr>
                <a:t>j</a:t>
              </a:r>
            </a:p>
          </p:txBody>
        </p:sp>
      </p:grpSp>
      <p:grpSp>
        <p:nvGrpSpPr>
          <p:cNvPr id="643235" name="Group 163"/>
          <p:cNvGrpSpPr>
            <a:grpSpLocks/>
          </p:cNvGrpSpPr>
          <p:nvPr/>
        </p:nvGrpSpPr>
        <p:grpSpPr bwMode="auto">
          <a:xfrm>
            <a:off x="8410575" y="3238500"/>
            <a:ext cx="733425" cy="519113"/>
            <a:chOff x="5298" y="2040"/>
            <a:chExt cx="462" cy="327"/>
          </a:xfrm>
        </p:grpSpPr>
        <p:sp>
          <p:nvSpPr>
            <p:cNvPr id="299045" name="Line 141"/>
            <p:cNvSpPr>
              <a:spLocks noChangeShapeType="1"/>
            </p:cNvSpPr>
            <p:nvPr/>
          </p:nvSpPr>
          <p:spPr bwMode="auto">
            <a:xfrm flipH="1">
              <a:off x="5298" y="2203"/>
              <a:ext cx="252"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9046" name="Text Box 142"/>
            <p:cNvSpPr txBox="1">
              <a:spLocks noChangeArrowheads="1"/>
            </p:cNvSpPr>
            <p:nvPr/>
          </p:nvSpPr>
          <p:spPr bwMode="auto">
            <a:xfrm>
              <a:off x="5532" y="204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rgbClr val="FF3300"/>
                  </a:solidFill>
                  <a:ea typeface="宋体" panose="02010600030101010101" pitchFamily="2" charset="-122"/>
                </a:rPr>
                <a:t>k</a:t>
              </a:r>
            </a:p>
          </p:txBody>
        </p:sp>
      </p:grpSp>
      <p:grpSp>
        <p:nvGrpSpPr>
          <p:cNvPr id="643215" name="Group 143"/>
          <p:cNvGrpSpPr>
            <a:grpSpLocks/>
          </p:cNvGrpSpPr>
          <p:nvPr/>
        </p:nvGrpSpPr>
        <p:grpSpPr bwMode="auto">
          <a:xfrm>
            <a:off x="7781925" y="3570288"/>
            <a:ext cx="693738" cy="519112"/>
            <a:chOff x="4944" y="3305"/>
            <a:chExt cx="437" cy="327"/>
          </a:xfrm>
        </p:grpSpPr>
        <p:sp>
          <p:nvSpPr>
            <p:cNvPr id="299043" name="Line 144"/>
            <p:cNvSpPr>
              <a:spLocks noChangeShapeType="1"/>
            </p:cNvSpPr>
            <p:nvPr/>
          </p:nvSpPr>
          <p:spPr bwMode="auto">
            <a:xfrm flipH="1">
              <a:off x="4944" y="3468"/>
              <a:ext cx="252" cy="0"/>
            </a:xfrm>
            <a:prstGeom prst="line">
              <a:avLst/>
            </a:prstGeom>
            <a:noFill/>
            <a:ln w="38100">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9044" name="Text Box 145"/>
            <p:cNvSpPr txBox="1">
              <a:spLocks noChangeArrowheads="1"/>
            </p:cNvSpPr>
            <p:nvPr/>
          </p:nvSpPr>
          <p:spPr bwMode="auto">
            <a:xfrm>
              <a:off x="5203" y="3305"/>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3399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rgbClr val="339933"/>
                  </a:solidFill>
                  <a:ea typeface="宋体" panose="02010600030101010101" pitchFamily="2" charset="-122"/>
                </a:rPr>
                <a:t>j</a:t>
              </a:r>
            </a:p>
          </p:txBody>
        </p:sp>
      </p:grpSp>
      <p:grpSp>
        <p:nvGrpSpPr>
          <p:cNvPr id="643218" name="Group 146"/>
          <p:cNvGrpSpPr>
            <a:grpSpLocks/>
          </p:cNvGrpSpPr>
          <p:nvPr/>
        </p:nvGrpSpPr>
        <p:grpSpPr bwMode="auto">
          <a:xfrm>
            <a:off x="7781925" y="3902075"/>
            <a:ext cx="693738" cy="519113"/>
            <a:chOff x="4944" y="3305"/>
            <a:chExt cx="437" cy="327"/>
          </a:xfrm>
        </p:grpSpPr>
        <p:sp>
          <p:nvSpPr>
            <p:cNvPr id="299041" name="Line 147"/>
            <p:cNvSpPr>
              <a:spLocks noChangeShapeType="1"/>
            </p:cNvSpPr>
            <p:nvPr/>
          </p:nvSpPr>
          <p:spPr bwMode="auto">
            <a:xfrm flipH="1">
              <a:off x="4944" y="3468"/>
              <a:ext cx="252" cy="0"/>
            </a:xfrm>
            <a:prstGeom prst="line">
              <a:avLst/>
            </a:prstGeom>
            <a:noFill/>
            <a:ln w="38100">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9042" name="Text Box 148"/>
            <p:cNvSpPr txBox="1">
              <a:spLocks noChangeArrowheads="1"/>
            </p:cNvSpPr>
            <p:nvPr/>
          </p:nvSpPr>
          <p:spPr bwMode="auto">
            <a:xfrm>
              <a:off x="5203" y="3305"/>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3399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rgbClr val="339933"/>
                  </a:solidFill>
                  <a:ea typeface="宋体" panose="02010600030101010101" pitchFamily="2" charset="-122"/>
                </a:rPr>
                <a:t>j</a:t>
              </a:r>
            </a:p>
          </p:txBody>
        </p:sp>
      </p:grpSp>
      <p:grpSp>
        <p:nvGrpSpPr>
          <p:cNvPr id="643221" name="Group 149"/>
          <p:cNvGrpSpPr>
            <a:grpSpLocks/>
          </p:cNvGrpSpPr>
          <p:nvPr/>
        </p:nvGrpSpPr>
        <p:grpSpPr bwMode="auto">
          <a:xfrm>
            <a:off x="7781925" y="4233863"/>
            <a:ext cx="693738" cy="519112"/>
            <a:chOff x="4944" y="3305"/>
            <a:chExt cx="437" cy="327"/>
          </a:xfrm>
        </p:grpSpPr>
        <p:sp>
          <p:nvSpPr>
            <p:cNvPr id="299039" name="Line 150"/>
            <p:cNvSpPr>
              <a:spLocks noChangeShapeType="1"/>
            </p:cNvSpPr>
            <p:nvPr/>
          </p:nvSpPr>
          <p:spPr bwMode="auto">
            <a:xfrm flipH="1">
              <a:off x="4944" y="3468"/>
              <a:ext cx="252" cy="0"/>
            </a:xfrm>
            <a:prstGeom prst="line">
              <a:avLst/>
            </a:prstGeom>
            <a:noFill/>
            <a:ln w="38100">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9040" name="Text Box 151"/>
            <p:cNvSpPr txBox="1">
              <a:spLocks noChangeArrowheads="1"/>
            </p:cNvSpPr>
            <p:nvPr/>
          </p:nvSpPr>
          <p:spPr bwMode="auto">
            <a:xfrm>
              <a:off x="5203" y="3305"/>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3399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rgbClr val="339933"/>
                  </a:solidFill>
                  <a:ea typeface="宋体" panose="02010600030101010101" pitchFamily="2" charset="-122"/>
                </a:rPr>
                <a:t>j</a:t>
              </a:r>
            </a:p>
          </p:txBody>
        </p:sp>
      </p:grpSp>
      <p:grpSp>
        <p:nvGrpSpPr>
          <p:cNvPr id="643224" name="Group 152"/>
          <p:cNvGrpSpPr>
            <a:grpSpLocks/>
          </p:cNvGrpSpPr>
          <p:nvPr/>
        </p:nvGrpSpPr>
        <p:grpSpPr bwMode="auto">
          <a:xfrm>
            <a:off x="7781925" y="4565650"/>
            <a:ext cx="693738" cy="519113"/>
            <a:chOff x="4944" y="3305"/>
            <a:chExt cx="437" cy="327"/>
          </a:xfrm>
        </p:grpSpPr>
        <p:sp>
          <p:nvSpPr>
            <p:cNvPr id="299037" name="Line 153"/>
            <p:cNvSpPr>
              <a:spLocks noChangeShapeType="1"/>
            </p:cNvSpPr>
            <p:nvPr/>
          </p:nvSpPr>
          <p:spPr bwMode="auto">
            <a:xfrm flipH="1">
              <a:off x="4944" y="3468"/>
              <a:ext cx="252" cy="0"/>
            </a:xfrm>
            <a:prstGeom prst="line">
              <a:avLst/>
            </a:prstGeom>
            <a:noFill/>
            <a:ln w="38100">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9038" name="Text Box 154"/>
            <p:cNvSpPr txBox="1">
              <a:spLocks noChangeArrowheads="1"/>
            </p:cNvSpPr>
            <p:nvPr/>
          </p:nvSpPr>
          <p:spPr bwMode="auto">
            <a:xfrm>
              <a:off x="5203" y="3305"/>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3399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rgbClr val="339933"/>
                  </a:solidFill>
                  <a:ea typeface="宋体" panose="02010600030101010101" pitchFamily="2" charset="-122"/>
                </a:rPr>
                <a:t>j</a:t>
              </a:r>
            </a:p>
          </p:txBody>
        </p:sp>
      </p:grpSp>
      <p:grpSp>
        <p:nvGrpSpPr>
          <p:cNvPr id="643227" name="Group 155"/>
          <p:cNvGrpSpPr>
            <a:grpSpLocks/>
          </p:cNvGrpSpPr>
          <p:nvPr/>
        </p:nvGrpSpPr>
        <p:grpSpPr bwMode="auto">
          <a:xfrm>
            <a:off x="7781925" y="4895850"/>
            <a:ext cx="693738" cy="519113"/>
            <a:chOff x="4944" y="3305"/>
            <a:chExt cx="437" cy="327"/>
          </a:xfrm>
        </p:grpSpPr>
        <p:sp>
          <p:nvSpPr>
            <p:cNvPr id="299035" name="Line 156"/>
            <p:cNvSpPr>
              <a:spLocks noChangeShapeType="1"/>
            </p:cNvSpPr>
            <p:nvPr/>
          </p:nvSpPr>
          <p:spPr bwMode="auto">
            <a:xfrm flipH="1">
              <a:off x="4944" y="3468"/>
              <a:ext cx="252" cy="0"/>
            </a:xfrm>
            <a:prstGeom prst="line">
              <a:avLst/>
            </a:prstGeom>
            <a:noFill/>
            <a:ln w="38100">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9036" name="Text Box 157"/>
            <p:cNvSpPr txBox="1">
              <a:spLocks noChangeArrowheads="1"/>
            </p:cNvSpPr>
            <p:nvPr/>
          </p:nvSpPr>
          <p:spPr bwMode="auto">
            <a:xfrm>
              <a:off x="5203" y="3305"/>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3399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rgbClr val="339933"/>
                  </a:solidFill>
                  <a:ea typeface="宋体" panose="02010600030101010101" pitchFamily="2" charset="-122"/>
                </a:rPr>
                <a:t>j</a:t>
              </a:r>
            </a:p>
          </p:txBody>
        </p:sp>
      </p:grpSp>
      <p:sp>
        <p:nvSpPr>
          <p:cNvPr id="643230" name="Text Box 158"/>
          <p:cNvSpPr txBox="1">
            <a:spLocks noChangeArrowheads="1"/>
          </p:cNvSpPr>
          <p:nvPr/>
        </p:nvSpPr>
        <p:spPr bwMode="auto">
          <a:xfrm>
            <a:off x="6921500" y="2028825"/>
            <a:ext cx="311150" cy="304800"/>
          </a:xfrm>
          <a:prstGeom prst="rect">
            <a:avLst/>
          </a:prstGeom>
          <a:solidFill>
            <a:schemeClr val="bg1"/>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FF3300"/>
                </a:solidFill>
                <a:ea typeface="宋体" panose="02010600030101010101" pitchFamily="2" charset="-122"/>
              </a:rPr>
              <a:t>9</a:t>
            </a:r>
          </a:p>
        </p:txBody>
      </p:sp>
      <p:sp>
        <p:nvSpPr>
          <p:cNvPr id="643231" name="Text Box 159"/>
          <p:cNvSpPr txBox="1">
            <a:spLocks noChangeArrowheads="1"/>
          </p:cNvSpPr>
          <p:nvPr/>
        </p:nvSpPr>
        <p:spPr bwMode="auto">
          <a:xfrm>
            <a:off x="6838950" y="3343275"/>
            <a:ext cx="438150" cy="304800"/>
          </a:xfrm>
          <a:prstGeom prst="rect">
            <a:avLst/>
          </a:prstGeom>
          <a:solidFill>
            <a:schemeClr val="bg1"/>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666633"/>
                </a:solidFill>
                <a:ea typeface="宋体" panose="02010600030101010101" pitchFamily="2" charset="-122"/>
              </a:rPr>
              <a:t>49</a:t>
            </a:r>
          </a:p>
        </p:txBody>
      </p:sp>
      <p:sp>
        <p:nvSpPr>
          <p:cNvPr id="643232" name="Text Box 160"/>
          <p:cNvSpPr txBox="1">
            <a:spLocks noChangeArrowheads="1"/>
          </p:cNvSpPr>
          <p:nvPr/>
        </p:nvSpPr>
        <p:spPr bwMode="auto">
          <a:xfrm>
            <a:off x="5156200" y="2636838"/>
            <a:ext cx="6604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rgbClr val="990033"/>
                </a:solidFill>
                <a:ea typeface="宋体" panose="02010600030101010101" pitchFamily="2" charset="-122"/>
              </a:rPr>
              <a:t>i=0</a:t>
            </a:r>
          </a:p>
        </p:txBody>
      </p:sp>
      <p:sp>
        <p:nvSpPr>
          <p:cNvPr id="643237" name="Text Box 165"/>
          <p:cNvSpPr txBox="1">
            <a:spLocks noChangeArrowheads="1"/>
          </p:cNvSpPr>
          <p:nvPr/>
        </p:nvSpPr>
        <p:spPr bwMode="auto">
          <a:xfrm>
            <a:off x="280988" y="660400"/>
            <a:ext cx="2560637" cy="482600"/>
          </a:xfrm>
          <a:prstGeom prst="rect">
            <a:avLst/>
          </a:prstGeom>
          <a:solidFill>
            <a:srgbClr val="99CCFF"/>
          </a:solidFill>
          <a:ln w="25400">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2400">
                <a:solidFill>
                  <a:srgbClr val="FF3300"/>
                </a:solidFill>
                <a:effectLst>
                  <a:outerShdw blurRad="38100" dist="38100" dir="2700000" algn="tl">
                    <a:srgbClr val="000000"/>
                  </a:outerShdw>
                </a:effectLst>
              </a:rPr>
              <a:t>选择法排序思路</a:t>
            </a:r>
          </a:p>
        </p:txBody>
      </p:sp>
      <p:sp>
        <p:nvSpPr>
          <p:cNvPr id="88"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81371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43080"/>
                                        </p:tgtEl>
                                        <p:attrNameLst>
                                          <p:attrName>style.visibility</p:attrName>
                                        </p:attrNameLst>
                                      </p:cBhvr>
                                      <p:to>
                                        <p:strVal val="visible"/>
                                      </p:to>
                                    </p:set>
                                    <p:animEffect transition="in" filter="box(out)">
                                      <p:cBhvr>
                                        <p:cTn id="7" dur="500"/>
                                        <p:tgtEl>
                                          <p:spTgt spid="6430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643154"/>
                                        </p:tgtEl>
                                        <p:attrNameLst>
                                          <p:attrName>style.visibility</p:attrName>
                                        </p:attrNameLst>
                                      </p:cBhvr>
                                      <p:to>
                                        <p:strVal val="visible"/>
                                      </p:to>
                                    </p:set>
                                    <p:animEffect transition="in" filter="box(out)">
                                      <p:cBhvr>
                                        <p:cTn id="12" dur="500"/>
                                        <p:tgtEl>
                                          <p:spTgt spid="6431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643180"/>
                                        </p:tgtEl>
                                        <p:attrNameLst>
                                          <p:attrName>style.visibility</p:attrName>
                                        </p:attrNameLst>
                                      </p:cBhvr>
                                      <p:to>
                                        <p:strVal val="visible"/>
                                      </p:to>
                                    </p:set>
                                    <p:animEffect transition="in" filter="box(out)">
                                      <p:cBhvr>
                                        <p:cTn id="17" dur="500"/>
                                        <p:tgtEl>
                                          <p:spTgt spid="6431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643191"/>
                                        </p:tgtEl>
                                        <p:attrNameLst>
                                          <p:attrName>style.visibility</p:attrName>
                                        </p:attrNameLst>
                                      </p:cBhvr>
                                      <p:to>
                                        <p:strVal val="visible"/>
                                      </p:to>
                                    </p:set>
                                    <p:animEffect transition="in" filter="box(out)">
                                      <p:cBhvr>
                                        <p:cTn id="22" dur="500"/>
                                        <p:tgtEl>
                                          <p:spTgt spid="6431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43232">
                                            <p:txEl>
                                              <p:pRg st="0" end="0"/>
                                            </p:txEl>
                                          </p:spTgt>
                                        </p:tgtEl>
                                        <p:attrNameLst>
                                          <p:attrName>style.visibility</p:attrName>
                                        </p:attrNameLst>
                                      </p:cBhvr>
                                      <p:to>
                                        <p:strVal val="visible"/>
                                      </p:to>
                                    </p:set>
                                    <p:animEffect transition="in" filter="box(out)">
                                      <p:cBhvr>
                                        <p:cTn id="27" dur="500"/>
                                        <p:tgtEl>
                                          <p:spTgt spid="643232">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643233"/>
                                        </p:tgtEl>
                                        <p:attrNameLst>
                                          <p:attrName>style.visibility</p:attrName>
                                        </p:attrNameLst>
                                      </p:cBhvr>
                                      <p:to>
                                        <p:strVal val="visible"/>
                                      </p:to>
                                    </p:set>
                                  </p:childTnLst>
                                  <p:subTnLst>
                                    <p:animClr clrSpc="rgb" dir="cw">
                                      <p:cBhvr override="childStyle">
                                        <p:cTn dur="1" fill="hold" display="0" masterRel="nextClick" afterEffect="1"/>
                                        <p:tgtEl>
                                          <p:spTgt spid="643233"/>
                                        </p:tgtEl>
                                        <p:attrNameLst>
                                          <p:attrName>ppt_c</p:attrName>
                                        </p:attrNameLst>
                                      </p:cBhvr>
                                      <p:to>
                                        <a:srgbClr val="B2B2B2"/>
                                      </p:to>
                                    </p:animClr>
                                  </p:sub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643197"/>
                                        </p:tgtEl>
                                        <p:attrNameLst>
                                          <p:attrName>style.visibility</p:attrName>
                                        </p:attrNameLst>
                                      </p:cBhvr>
                                      <p:to>
                                        <p:strVal val="visible"/>
                                      </p:to>
                                    </p:set>
                                  </p:childTnLst>
                                  <p:subTnLst>
                                    <p:set>
                                      <p:cBhvr override="childStyle">
                                        <p:cTn dur="1" fill="hold" display="0" masterRel="nextClick" afterEffect="1"/>
                                        <p:tgtEl>
                                          <p:spTgt spid="643197"/>
                                        </p:tgtEl>
                                        <p:attrNameLst>
                                          <p:attrName>style.visibility</p:attrName>
                                        </p:attrNameLst>
                                      </p:cBhvr>
                                      <p:to>
                                        <p:strVal val="hidden"/>
                                      </p:to>
                                    </p:set>
                                  </p:sub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643200"/>
                                        </p:tgtEl>
                                        <p:attrNameLst>
                                          <p:attrName>style.visibility</p:attrName>
                                        </p:attrNameLst>
                                      </p:cBhvr>
                                      <p:to>
                                        <p:strVal val="visible"/>
                                      </p:to>
                                    </p:set>
                                  </p:childTnLst>
                                  <p:subTnLst>
                                    <p:set>
                                      <p:cBhvr override="childStyle">
                                        <p:cTn dur="1" fill="hold" display="0" masterRel="nextClick" afterEffect="1"/>
                                        <p:tgtEl>
                                          <p:spTgt spid="643200"/>
                                        </p:tgtEl>
                                        <p:attrNameLst>
                                          <p:attrName>style.visibility</p:attrName>
                                        </p:attrNameLst>
                                      </p:cBhvr>
                                      <p:to>
                                        <p:strVal val="hidden"/>
                                      </p:to>
                                    </p:set>
                                  </p:sub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499"/>
                                          </p:stCondLst>
                                        </p:cTn>
                                        <p:tgtEl>
                                          <p:spTgt spid="643203"/>
                                        </p:tgtEl>
                                        <p:attrNameLst>
                                          <p:attrName>style.visibility</p:attrName>
                                        </p:attrNameLst>
                                      </p:cBhvr>
                                      <p:to>
                                        <p:strVal val="visible"/>
                                      </p:to>
                                    </p:set>
                                  </p:childTnLst>
                                  <p:subTnLst>
                                    <p:set>
                                      <p:cBhvr override="childStyle">
                                        <p:cTn dur="1" fill="hold" display="0" masterRel="nextClick" afterEffect="1"/>
                                        <p:tgtEl>
                                          <p:spTgt spid="643203"/>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nodeType="clickEffect">
                                  <p:stCondLst>
                                    <p:cond delay="0"/>
                                  </p:stCondLst>
                                  <p:childTnLst>
                                    <p:set>
                                      <p:cBhvr>
                                        <p:cTn id="47" dur="1" fill="hold">
                                          <p:stCondLst>
                                            <p:cond delay="0"/>
                                          </p:stCondLst>
                                        </p:cTn>
                                        <p:tgtEl>
                                          <p:spTgt spid="643234"/>
                                        </p:tgtEl>
                                        <p:attrNameLst>
                                          <p:attrName>style.visibility</p:attrName>
                                        </p:attrNameLst>
                                      </p:cBhvr>
                                      <p:to>
                                        <p:strVal val="visible"/>
                                      </p:to>
                                    </p:set>
                                    <p:animEffect transition="in" filter="box(out)">
                                      <p:cBhvr>
                                        <p:cTn id="48" dur="500"/>
                                        <p:tgtEl>
                                          <p:spTgt spid="643234"/>
                                        </p:tgtEl>
                                      </p:cBhvr>
                                    </p:animEffect>
                                  </p:childTnLst>
                                  <p:subTnLst>
                                    <p:animClr clrSpc="rgb" dir="cw">
                                      <p:cBhvr override="childStyle">
                                        <p:cTn dur="1" fill="hold" display="0" masterRel="nextClick" afterEffect="1"/>
                                        <p:tgtEl>
                                          <p:spTgt spid="643234"/>
                                        </p:tgtEl>
                                        <p:attrNameLst>
                                          <p:attrName>ppt_c</p:attrName>
                                        </p:attrNameLst>
                                      </p:cBhvr>
                                      <p:to>
                                        <a:srgbClr val="B2B2B2"/>
                                      </p:to>
                                    </p:animClr>
                                  </p:sub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499"/>
                                          </p:stCondLst>
                                        </p:cTn>
                                        <p:tgtEl>
                                          <p:spTgt spid="643209"/>
                                        </p:tgtEl>
                                        <p:attrNameLst>
                                          <p:attrName>style.visibility</p:attrName>
                                        </p:attrNameLst>
                                      </p:cBhvr>
                                      <p:to>
                                        <p:strVal val="visible"/>
                                      </p:to>
                                    </p:set>
                                  </p:childTnLst>
                                  <p:subTnLst>
                                    <p:set>
                                      <p:cBhvr override="childStyle">
                                        <p:cTn dur="1" fill="hold" display="0" masterRel="nextClick" afterEffect="1"/>
                                        <p:tgtEl>
                                          <p:spTgt spid="643209"/>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nodeType="clickEffect">
                                  <p:stCondLst>
                                    <p:cond delay="0"/>
                                  </p:stCondLst>
                                  <p:childTnLst>
                                    <p:set>
                                      <p:cBhvr>
                                        <p:cTn id="56" dur="1" fill="hold">
                                          <p:stCondLst>
                                            <p:cond delay="0"/>
                                          </p:stCondLst>
                                        </p:cTn>
                                        <p:tgtEl>
                                          <p:spTgt spid="643235"/>
                                        </p:tgtEl>
                                        <p:attrNameLst>
                                          <p:attrName>style.visibility</p:attrName>
                                        </p:attrNameLst>
                                      </p:cBhvr>
                                      <p:to>
                                        <p:strVal val="visible"/>
                                      </p:to>
                                    </p:set>
                                    <p:animEffect transition="in" filter="box(out)">
                                      <p:cBhvr>
                                        <p:cTn id="57" dur="500"/>
                                        <p:tgtEl>
                                          <p:spTgt spid="64323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499"/>
                                          </p:stCondLst>
                                        </p:cTn>
                                        <p:tgtEl>
                                          <p:spTgt spid="643215"/>
                                        </p:tgtEl>
                                        <p:attrNameLst>
                                          <p:attrName>style.visibility</p:attrName>
                                        </p:attrNameLst>
                                      </p:cBhvr>
                                      <p:to>
                                        <p:strVal val="visible"/>
                                      </p:to>
                                    </p:set>
                                  </p:childTnLst>
                                  <p:subTnLst>
                                    <p:set>
                                      <p:cBhvr override="childStyle">
                                        <p:cTn dur="1" fill="hold" display="0" masterRel="nextClick" afterEffect="1"/>
                                        <p:tgtEl>
                                          <p:spTgt spid="643215"/>
                                        </p:tgtEl>
                                        <p:attrNameLst>
                                          <p:attrName>style.visibility</p:attrName>
                                        </p:attrNameLst>
                                      </p:cBhvr>
                                      <p:to>
                                        <p:strVal val="hidden"/>
                                      </p:to>
                                    </p:set>
                                  </p:sub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499"/>
                                          </p:stCondLst>
                                        </p:cTn>
                                        <p:tgtEl>
                                          <p:spTgt spid="643218"/>
                                        </p:tgtEl>
                                        <p:attrNameLst>
                                          <p:attrName>style.visibility</p:attrName>
                                        </p:attrNameLst>
                                      </p:cBhvr>
                                      <p:to>
                                        <p:strVal val="visible"/>
                                      </p:to>
                                    </p:set>
                                  </p:childTnLst>
                                  <p:subTnLst>
                                    <p:set>
                                      <p:cBhvr override="childStyle">
                                        <p:cTn dur="1" fill="hold" display="0" masterRel="nextClick" afterEffect="1"/>
                                        <p:tgtEl>
                                          <p:spTgt spid="643218"/>
                                        </p:tgtEl>
                                        <p:attrNameLst>
                                          <p:attrName>style.visibility</p:attrName>
                                        </p:attrNameLst>
                                      </p:cBhvr>
                                      <p:to>
                                        <p:strVal val="hidden"/>
                                      </p:to>
                                    </p:set>
                                  </p:sub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nodeType="clickEffect">
                                  <p:stCondLst>
                                    <p:cond delay="0"/>
                                  </p:stCondLst>
                                  <p:childTnLst>
                                    <p:set>
                                      <p:cBhvr>
                                        <p:cTn id="69" dur="1" fill="hold">
                                          <p:stCondLst>
                                            <p:cond delay="499"/>
                                          </p:stCondLst>
                                        </p:cTn>
                                        <p:tgtEl>
                                          <p:spTgt spid="643221"/>
                                        </p:tgtEl>
                                        <p:attrNameLst>
                                          <p:attrName>style.visibility</p:attrName>
                                        </p:attrNameLst>
                                      </p:cBhvr>
                                      <p:to>
                                        <p:strVal val="visible"/>
                                      </p:to>
                                    </p:set>
                                  </p:childTnLst>
                                  <p:subTnLst>
                                    <p:set>
                                      <p:cBhvr override="childStyle">
                                        <p:cTn dur="1" fill="hold" display="0" masterRel="nextClick" afterEffect="1"/>
                                        <p:tgtEl>
                                          <p:spTgt spid="643221"/>
                                        </p:tgtEl>
                                        <p:attrNameLst>
                                          <p:attrName>style.visibility</p:attrName>
                                        </p:attrNameLst>
                                      </p:cBhvr>
                                      <p:to>
                                        <p:strVal val="hidden"/>
                                      </p:to>
                                    </p:set>
                                  </p:sub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499"/>
                                          </p:stCondLst>
                                        </p:cTn>
                                        <p:tgtEl>
                                          <p:spTgt spid="643224"/>
                                        </p:tgtEl>
                                        <p:attrNameLst>
                                          <p:attrName>style.visibility</p:attrName>
                                        </p:attrNameLst>
                                      </p:cBhvr>
                                      <p:to>
                                        <p:strVal val="visible"/>
                                      </p:to>
                                    </p:set>
                                  </p:childTnLst>
                                  <p:subTnLst>
                                    <p:set>
                                      <p:cBhvr override="childStyle">
                                        <p:cTn dur="1" fill="hold" display="0" masterRel="nextClick" afterEffect="1"/>
                                        <p:tgtEl>
                                          <p:spTgt spid="643224"/>
                                        </p:tgtEl>
                                        <p:attrNameLst>
                                          <p:attrName>style.visibility</p:attrName>
                                        </p:attrNameLst>
                                      </p:cBhvr>
                                      <p:to>
                                        <p:strVal val="hidden"/>
                                      </p:to>
                                    </p:set>
                                  </p:sub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nodeType="clickEffect">
                                  <p:stCondLst>
                                    <p:cond delay="0"/>
                                  </p:stCondLst>
                                  <p:childTnLst>
                                    <p:set>
                                      <p:cBhvr>
                                        <p:cTn id="77" dur="1" fill="hold">
                                          <p:stCondLst>
                                            <p:cond delay="499"/>
                                          </p:stCondLst>
                                        </p:cTn>
                                        <p:tgtEl>
                                          <p:spTgt spid="643227"/>
                                        </p:tgtEl>
                                        <p:attrNameLst>
                                          <p:attrName>style.visibility</p:attrName>
                                        </p:attrNameLst>
                                      </p:cBhvr>
                                      <p:to>
                                        <p:strVal val="visible"/>
                                      </p:to>
                                    </p:set>
                                  </p:childTnLst>
                                  <p:subTnLst>
                                    <p:set>
                                      <p:cBhvr override="childStyle">
                                        <p:cTn dur="1" fill="hold" display="0" masterRel="nextClick" afterEffect="1"/>
                                        <p:tgtEl>
                                          <p:spTgt spid="643227"/>
                                        </p:tgtEl>
                                        <p:attrNameLst>
                                          <p:attrName>style.visibility</p:attrName>
                                        </p:attrNameLst>
                                      </p:cBhvr>
                                      <p:to>
                                        <p:strVal val="hidden"/>
                                      </p:to>
                                    </p:set>
                                  </p:sub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643230"/>
                                        </p:tgtEl>
                                        <p:attrNameLst>
                                          <p:attrName>style.visibility</p:attrName>
                                        </p:attrNameLst>
                                      </p:cBhvr>
                                      <p:to>
                                        <p:strVal val="visible"/>
                                      </p:to>
                                    </p:set>
                                    <p:animEffect transition="in" filter="box(out)">
                                      <p:cBhvr>
                                        <p:cTn id="82" dur="500"/>
                                        <p:tgtEl>
                                          <p:spTgt spid="64323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643231"/>
                                        </p:tgtEl>
                                        <p:attrNameLst>
                                          <p:attrName>style.visibility</p:attrName>
                                        </p:attrNameLst>
                                      </p:cBhvr>
                                      <p:to>
                                        <p:strVal val="visible"/>
                                      </p:to>
                                    </p:set>
                                    <p:animEffect transition="in" filter="box(out)">
                                      <p:cBhvr>
                                        <p:cTn id="87" dur="500"/>
                                        <p:tgtEl>
                                          <p:spTgt spid="643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80" grpId="0" animBg="1" autoUpdateAnimBg="0"/>
      <p:bldP spid="643230" grpId="0" animBg="1" autoUpdateAnimBg="0"/>
      <p:bldP spid="643231" grpId="0" animBg="1" autoUpdateAnimBg="0"/>
      <p:bldP spid="643232"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214" name="Group 94"/>
          <p:cNvGrpSpPr>
            <a:grpSpLocks/>
          </p:cNvGrpSpPr>
          <p:nvPr/>
        </p:nvGrpSpPr>
        <p:grpSpPr bwMode="auto">
          <a:xfrm>
            <a:off x="7762875" y="2265363"/>
            <a:ext cx="733425" cy="519112"/>
            <a:chOff x="3638" y="2064"/>
            <a:chExt cx="462" cy="327"/>
          </a:xfrm>
        </p:grpSpPr>
        <p:sp>
          <p:nvSpPr>
            <p:cNvPr id="300124" name="Line 9"/>
            <p:cNvSpPr>
              <a:spLocks noChangeShapeType="1"/>
            </p:cNvSpPr>
            <p:nvPr/>
          </p:nvSpPr>
          <p:spPr bwMode="auto">
            <a:xfrm flipH="1">
              <a:off x="3638" y="2227"/>
              <a:ext cx="252"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0125" name="Text Box 10"/>
            <p:cNvSpPr txBox="1">
              <a:spLocks noChangeArrowheads="1"/>
            </p:cNvSpPr>
            <p:nvPr/>
          </p:nvSpPr>
          <p:spPr bwMode="auto">
            <a:xfrm>
              <a:off x="3872" y="206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rgbClr val="FF3300"/>
                  </a:solidFill>
                  <a:ea typeface="宋体" panose="02010600030101010101" pitchFamily="2" charset="-122"/>
                </a:rPr>
                <a:t>k</a:t>
              </a:r>
            </a:p>
          </p:txBody>
        </p:sp>
      </p:grpSp>
      <p:grpSp>
        <p:nvGrpSpPr>
          <p:cNvPr id="645131" name="Group 11"/>
          <p:cNvGrpSpPr>
            <a:grpSpLocks/>
          </p:cNvGrpSpPr>
          <p:nvPr/>
        </p:nvGrpSpPr>
        <p:grpSpPr bwMode="auto">
          <a:xfrm>
            <a:off x="7781925" y="2589213"/>
            <a:ext cx="693738" cy="519112"/>
            <a:chOff x="4944" y="3305"/>
            <a:chExt cx="437" cy="327"/>
          </a:xfrm>
        </p:grpSpPr>
        <p:sp>
          <p:nvSpPr>
            <p:cNvPr id="300122" name="Line 12"/>
            <p:cNvSpPr>
              <a:spLocks noChangeShapeType="1"/>
            </p:cNvSpPr>
            <p:nvPr/>
          </p:nvSpPr>
          <p:spPr bwMode="auto">
            <a:xfrm flipH="1">
              <a:off x="4944" y="3468"/>
              <a:ext cx="252" cy="0"/>
            </a:xfrm>
            <a:prstGeom prst="line">
              <a:avLst/>
            </a:prstGeom>
            <a:noFill/>
            <a:ln w="38100">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0123" name="Text Box 13"/>
            <p:cNvSpPr txBox="1">
              <a:spLocks noChangeArrowheads="1"/>
            </p:cNvSpPr>
            <p:nvPr/>
          </p:nvSpPr>
          <p:spPr bwMode="auto">
            <a:xfrm>
              <a:off x="5203" y="3305"/>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3399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rgbClr val="339933"/>
                  </a:solidFill>
                  <a:ea typeface="宋体" panose="02010600030101010101" pitchFamily="2" charset="-122"/>
                </a:rPr>
                <a:t>j</a:t>
              </a:r>
            </a:p>
          </p:txBody>
        </p:sp>
      </p:grpSp>
      <p:grpSp>
        <p:nvGrpSpPr>
          <p:cNvPr id="645134" name="Group 14"/>
          <p:cNvGrpSpPr>
            <a:grpSpLocks/>
          </p:cNvGrpSpPr>
          <p:nvPr/>
        </p:nvGrpSpPr>
        <p:grpSpPr bwMode="auto">
          <a:xfrm>
            <a:off x="7781925" y="2932113"/>
            <a:ext cx="693738" cy="519112"/>
            <a:chOff x="4944" y="3305"/>
            <a:chExt cx="437" cy="327"/>
          </a:xfrm>
        </p:grpSpPr>
        <p:sp>
          <p:nvSpPr>
            <p:cNvPr id="300120" name="Line 15"/>
            <p:cNvSpPr>
              <a:spLocks noChangeShapeType="1"/>
            </p:cNvSpPr>
            <p:nvPr/>
          </p:nvSpPr>
          <p:spPr bwMode="auto">
            <a:xfrm flipH="1">
              <a:off x="4944" y="3468"/>
              <a:ext cx="252" cy="0"/>
            </a:xfrm>
            <a:prstGeom prst="line">
              <a:avLst/>
            </a:prstGeom>
            <a:noFill/>
            <a:ln w="38100">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0121" name="Text Box 16"/>
            <p:cNvSpPr txBox="1">
              <a:spLocks noChangeArrowheads="1"/>
            </p:cNvSpPr>
            <p:nvPr/>
          </p:nvSpPr>
          <p:spPr bwMode="auto">
            <a:xfrm>
              <a:off x="5203" y="3305"/>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3399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rgbClr val="339933"/>
                  </a:solidFill>
                  <a:ea typeface="宋体" panose="02010600030101010101" pitchFamily="2" charset="-122"/>
                </a:rPr>
                <a:t>j</a:t>
              </a:r>
            </a:p>
          </p:txBody>
        </p:sp>
      </p:grpSp>
      <p:grpSp>
        <p:nvGrpSpPr>
          <p:cNvPr id="645216" name="Group 96"/>
          <p:cNvGrpSpPr>
            <a:grpSpLocks/>
          </p:cNvGrpSpPr>
          <p:nvPr/>
        </p:nvGrpSpPr>
        <p:grpSpPr bwMode="auto">
          <a:xfrm>
            <a:off x="8391525" y="2932113"/>
            <a:ext cx="733425" cy="519112"/>
            <a:chOff x="4034" y="2484"/>
            <a:chExt cx="462" cy="327"/>
          </a:xfrm>
        </p:grpSpPr>
        <p:sp>
          <p:nvSpPr>
            <p:cNvPr id="300118" name="Line 18"/>
            <p:cNvSpPr>
              <a:spLocks noChangeShapeType="1"/>
            </p:cNvSpPr>
            <p:nvPr/>
          </p:nvSpPr>
          <p:spPr bwMode="auto">
            <a:xfrm flipH="1">
              <a:off x="4034" y="2647"/>
              <a:ext cx="252"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0119" name="Text Box 19"/>
            <p:cNvSpPr txBox="1">
              <a:spLocks noChangeArrowheads="1"/>
            </p:cNvSpPr>
            <p:nvPr/>
          </p:nvSpPr>
          <p:spPr bwMode="auto">
            <a:xfrm>
              <a:off x="4268" y="248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rgbClr val="FF3300"/>
                  </a:solidFill>
                  <a:ea typeface="宋体" panose="02010600030101010101" pitchFamily="2" charset="-122"/>
                </a:rPr>
                <a:t>k</a:t>
              </a:r>
            </a:p>
          </p:txBody>
        </p:sp>
      </p:grpSp>
      <p:grpSp>
        <p:nvGrpSpPr>
          <p:cNvPr id="645140" name="Group 20"/>
          <p:cNvGrpSpPr>
            <a:grpSpLocks/>
          </p:cNvGrpSpPr>
          <p:nvPr/>
        </p:nvGrpSpPr>
        <p:grpSpPr bwMode="auto">
          <a:xfrm>
            <a:off x="7781925" y="3255963"/>
            <a:ext cx="693738" cy="519112"/>
            <a:chOff x="4944" y="3305"/>
            <a:chExt cx="437" cy="327"/>
          </a:xfrm>
        </p:grpSpPr>
        <p:sp>
          <p:nvSpPr>
            <p:cNvPr id="300116" name="Line 21"/>
            <p:cNvSpPr>
              <a:spLocks noChangeShapeType="1"/>
            </p:cNvSpPr>
            <p:nvPr/>
          </p:nvSpPr>
          <p:spPr bwMode="auto">
            <a:xfrm flipH="1">
              <a:off x="4944" y="3468"/>
              <a:ext cx="252" cy="0"/>
            </a:xfrm>
            <a:prstGeom prst="line">
              <a:avLst/>
            </a:prstGeom>
            <a:noFill/>
            <a:ln w="38100">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0117" name="Text Box 22"/>
            <p:cNvSpPr txBox="1">
              <a:spLocks noChangeArrowheads="1"/>
            </p:cNvSpPr>
            <p:nvPr/>
          </p:nvSpPr>
          <p:spPr bwMode="auto">
            <a:xfrm>
              <a:off x="5203" y="3305"/>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3399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rgbClr val="339933"/>
                  </a:solidFill>
                  <a:ea typeface="宋体" panose="02010600030101010101" pitchFamily="2" charset="-122"/>
                </a:rPr>
                <a:t>j</a:t>
              </a:r>
            </a:p>
          </p:txBody>
        </p:sp>
      </p:grpSp>
      <p:grpSp>
        <p:nvGrpSpPr>
          <p:cNvPr id="645217" name="Group 97"/>
          <p:cNvGrpSpPr>
            <a:grpSpLocks/>
          </p:cNvGrpSpPr>
          <p:nvPr/>
        </p:nvGrpSpPr>
        <p:grpSpPr bwMode="auto">
          <a:xfrm>
            <a:off x="8410575" y="3903663"/>
            <a:ext cx="733425" cy="519112"/>
            <a:chOff x="4046" y="3096"/>
            <a:chExt cx="462" cy="327"/>
          </a:xfrm>
        </p:grpSpPr>
        <p:sp>
          <p:nvSpPr>
            <p:cNvPr id="300114" name="Line 24"/>
            <p:cNvSpPr>
              <a:spLocks noChangeShapeType="1"/>
            </p:cNvSpPr>
            <p:nvPr/>
          </p:nvSpPr>
          <p:spPr bwMode="auto">
            <a:xfrm flipH="1">
              <a:off x="4046" y="3259"/>
              <a:ext cx="252"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0115" name="Text Box 25"/>
            <p:cNvSpPr txBox="1">
              <a:spLocks noChangeArrowheads="1"/>
            </p:cNvSpPr>
            <p:nvPr/>
          </p:nvSpPr>
          <p:spPr bwMode="auto">
            <a:xfrm>
              <a:off x="4280" y="309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rgbClr val="FF3300"/>
                  </a:solidFill>
                  <a:ea typeface="宋体" panose="02010600030101010101" pitchFamily="2" charset="-122"/>
                </a:rPr>
                <a:t>k</a:t>
              </a:r>
            </a:p>
          </p:txBody>
        </p:sp>
      </p:grpSp>
      <p:grpSp>
        <p:nvGrpSpPr>
          <p:cNvPr id="645146" name="Group 26"/>
          <p:cNvGrpSpPr>
            <a:grpSpLocks/>
          </p:cNvGrpSpPr>
          <p:nvPr/>
        </p:nvGrpSpPr>
        <p:grpSpPr bwMode="auto">
          <a:xfrm>
            <a:off x="7781925" y="3587750"/>
            <a:ext cx="693738" cy="519113"/>
            <a:chOff x="4944" y="3305"/>
            <a:chExt cx="437" cy="327"/>
          </a:xfrm>
        </p:grpSpPr>
        <p:sp>
          <p:nvSpPr>
            <p:cNvPr id="300112" name="Line 27"/>
            <p:cNvSpPr>
              <a:spLocks noChangeShapeType="1"/>
            </p:cNvSpPr>
            <p:nvPr/>
          </p:nvSpPr>
          <p:spPr bwMode="auto">
            <a:xfrm flipH="1">
              <a:off x="4944" y="3468"/>
              <a:ext cx="252" cy="0"/>
            </a:xfrm>
            <a:prstGeom prst="line">
              <a:avLst/>
            </a:prstGeom>
            <a:noFill/>
            <a:ln w="38100">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0113" name="Text Box 28"/>
            <p:cNvSpPr txBox="1">
              <a:spLocks noChangeArrowheads="1"/>
            </p:cNvSpPr>
            <p:nvPr/>
          </p:nvSpPr>
          <p:spPr bwMode="auto">
            <a:xfrm>
              <a:off x="5203" y="3305"/>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3399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rgbClr val="339933"/>
                  </a:solidFill>
                  <a:ea typeface="宋体" panose="02010600030101010101" pitchFamily="2" charset="-122"/>
                </a:rPr>
                <a:t>j</a:t>
              </a:r>
            </a:p>
          </p:txBody>
        </p:sp>
      </p:grpSp>
      <p:grpSp>
        <p:nvGrpSpPr>
          <p:cNvPr id="645149" name="Group 29"/>
          <p:cNvGrpSpPr>
            <a:grpSpLocks/>
          </p:cNvGrpSpPr>
          <p:nvPr/>
        </p:nvGrpSpPr>
        <p:grpSpPr bwMode="auto">
          <a:xfrm>
            <a:off x="7781925" y="3919538"/>
            <a:ext cx="693738" cy="519112"/>
            <a:chOff x="4944" y="3305"/>
            <a:chExt cx="437" cy="327"/>
          </a:xfrm>
        </p:grpSpPr>
        <p:sp>
          <p:nvSpPr>
            <p:cNvPr id="300110" name="Line 30"/>
            <p:cNvSpPr>
              <a:spLocks noChangeShapeType="1"/>
            </p:cNvSpPr>
            <p:nvPr/>
          </p:nvSpPr>
          <p:spPr bwMode="auto">
            <a:xfrm flipH="1">
              <a:off x="4944" y="3468"/>
              <a:ext cx="252" cy="0"/>
            </a:xfrm>
            <a:prstGeom prst="line">
              <a:avLst/>
            </a:prstGeom>
            <a:noFill/>
            <a:ln w="38100">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0111" name="Text Box 31"/>
            <p:cNvSpPr txBox="1">
              <a:spLocks noChangeArrowheads="1"/>
            </p:cNvSpPr>
            <p:nvPr/>
          </p:nvSpPr>
          <p:spPr bwMode="auto">
            <a:xfrm>
              <a:off x="5203" y="3305"/>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3399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rgbClr val="339933"/>
                  </a:solidFill>
                  <a:ea typeface="宋体" panose="02010600030101010101" pitchFamily="2" charset="-122"/>
                </a:rPr>
                <a:t>j</a:t>
              </a:r>
            </a:p>
          </p:txBody>
        </p:sp>
      </p:grpSp>
      <p:grpSp>
        <p:nvGrpSpPr>
          <p:cNvPr id="645152" name="Group 32"/>
          <p:cNvGrpSpPr>
            <a:grpSpLocks/>
          </p:cNvGrpSpPr>
          <p:nvPr/>
        </p:nvGrpSpPr>
        <p:grpSpPr bwMode="auto">
          <a:xfrm>
            <a:off x="7781925" y="4251325"/>
            <a:ext cx="693738" cy="519113"/>
            <a:chOff x="4944" y="3305"/>
            <a:chExt cx="437" cy="327"/>
          </a:xfrm>
        </p:grpSpPr>
        <p:sp>
          <p:nvSpPr>
            <p:cNvPr id="300108" name="Line 33"/>
            <p:cNvSpPr>
              <a:spLocks noChangeShapeType="1"/>
            </p:cNvSpPr>
            <p:nvPr/>
          </p:nvSpPr>
          <p:spPr bwMode="auto">
            <a:xfrm flipH="1">
              <a:off x="4944" y="3468"/>
              <a:ext cx="252" cy="0"/>
            </a:xfrm>
            <a:prstGeom prst="line">
              <a:avLst/>
            </a:prstGeom>
            <a:noFill/>
            <a:ln w="38100">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0109" name="Text Box 34"/>
            <p:cNvSpPr txBox="1">
              <a:spLocks noChangeArrowheads="1"/>
            </p:cNvSpPr>
            <p:nvPr/>
          </p:nvSpPr>
          <p:spPr bwMode="auto">
            <a:xfrm>
              <a:off x="5203" y="3305"/>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3399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rgbClr val="339933"/>
                  </a:solidFill>
                  <a:ea typeface="宋体" panose="02010600030101010101" pitchFamily="2" charset="-122"/>
                </a:rPr>
                <a:t>j</a:t>
              </a:r>
            </a:p>
          </p:txBody>
        </p:sp>
      </p:grpSp>
      <p:grpSp>
        <p:nvGrpSpPr>
          <p:cNvPr id="645155" name="Group 35"/>
          <p:cNvGrpSpPr>
            <a:grpSpLocks/>
          </p:cNvGrpSpPr>
          <p:nvPr/>
        </p:nvGrpSpPr>
        <p:grpSpPr bwMode="auto">
          <a:xfrm>
            <a:off x="7781925" y="4583113"/>
            <a:ext cx="693738" cy="519112"/>
            <a:chOff x="4944" y="3305"/>
            <a:chExt cx="437" cy="327"/>
          </a:xfrm>
        </p:grpSpPr>
        <p:sp>
          <p:nvSpPr>
            <p:cNvPr id="300106" name="Line 36"/>
            <p:cNvSpPr>
              <a:spLocks noChangeShapeType="1"/>
            </p:cNvSpPr>
            <p:nvPr/>
          </p:nvSpPr>
          <p:spPr bwMode="auto">
            <a:xfrm flipH="1">
              <a:off x="4944" y="3468"/>
              <a:ext cx="252" cy="0"/>
            </a:xfrm>
            <a:prstGeom prst="line">
              <a:avLst/>
            </a:prstGeom>
            <a:noFill/>
            <a:ln w="38100">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0107" name="Text Box 37"/>
            <p:cNvSpPr txBox="1">
              <a:spLocks noChangeArrowheads="1"/>
            </p:cNvSpPr>
            <p:nvPr/>
          </p:nvSpPr>
          <p:spPr bwMode="auto">
            <a:xfrm>
              <a:off x="5203" y="3305"/>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3399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rgbClr val="339933"/>
                  </a:solidFill>
                  <a:ea typeface="宋体" panose="02010600030101010101" pitchFamily="2" charset="-122"/>
                </a:rPr>
                <a:t>j</a:t>
              </a:r>
            </a:p>
          </p:txBody>
        </p:sp>
      </p:grpSp>
      <p:grpSp>
        <p:nvGrpSpPr>
          <p:cNvPr id="645158" name="Group 38"/>
          <p:cNvGrpSpPr>
            <a:grpSpLocks/>
          </p:cNvGrpSpPr>
          <p:nvPr/>
        </p:nvGrpSpPr>
        <p:grpSpPr bwMode="auto">
          <a:xfrm>
            <a:off x="7781925" y="4913313"/>
            <a:ext cx="693738" cy="519112"/>
            <a:chOff x="4944" y="3305"/>
            <a:chExt cx="437" cy="327"/>
          </a:xfrm>
        </p:grpSpPr>
        <p:sp>
          <p:nvSpPr>
            <p:cNvPr id="300104" name="Line 39"/>
            <p:cNvSpPr>
              <a:spLocks noChangeShapeType="1"/>
            </p:cNvSpPr>
            <p:nvPr/>
          </p:nvSpPr>
          <p:spPr bwMode="auto">
            <a:xfrm flipH="1">
              <a:off x="4944" y="3468"/>
              <a:ext cx="252" cy="0"/>
            </a:xfrm>
            <a:prstGeom prst="line">
              <a:avLst/>
            </a:prstGeom>
            <a:noFill/>
            <a:ln w="38100">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0105" name="Text Box 40"/>
            <p:cNvSpPr txBox="1">
              <a:spLocks noChangeArrowheads="1"/>
            </p:cNvSpPr>
            <p:nvPr/>
          </p:nvSpPr>
          <p:spPr bwMode="auto">
            <a:xfrm>
              <a:off x="5203" y="3305"/>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3399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rgbClr val="339933"/>
                  </a:solidFill>
                  <a:ea typeface="宋体" panose="02010600030101010101" pitchFamily="2" charset="-122"/>
                </a:rPr>
                <a:t>j</a:t>
              </a:r>
            </a:p>
          </p:txBody>
        </p:sp>
      </p:grpSp>
      <p:grpSp>
        <p:nvGrpSpPr>
          <p:cNvPr id="300050" name="Group 93"/>
          <p:cNvGrpSpPr>
            <a:grpSpLocks/>
          </p:cNvGrpSpPr>
          <p:nvPr/>
        </p:nvGrpSpPr>
        <p:grpSpPr bwMode="auto">
          <a:xfrm>
            <a:off x="5080000" y="1751013"/>
            <a:ext cx="2762250" cy="3600450"/>
            <a:chOff x="1948" y="1740"/>
            <a:chExt cx="1740" cy="2268"/>
          </a:xfrm>
        </p:grpSpPr>
        <p:grpSp>
          <p:nvGrpSpPr>
            <p:cNvPr id="300062" name="Group 42"/>
            <p:cNvGrpSpPr>
              <a:grpSpLocks/>
            </p:cNvGrpSpPr>
            <p:nvPr/>
          </p:nvGrpSpPr>
          <p:grpSpPr bwMode="auto">
            <a:xfrm>
              <a:off x="2283" y="1740"/>
              <a:ext cx="1405" cy="2268"/>
              <a:chOff x="3577" y="2993"/>
              <a:chExt cx="1405" cy="2268"/>
            </a:xfrm>
          </p:grpSpPr>
          <p:grpSp>
            <p:nvGrpSpPr>
              <p:cNvPr id="300079" name="Group 43"/>
              <p:cNvGrpSpPr>
                <a:grpSpLocks/>
              </p:cNvGrpSpPr>
              <p:nvPr/>
            </p:nvGrpSpPr>
            <p:grpSpPr bwMode="auto">
              <a:xfrm>
                <a:off x="4140" y="3156"/>
                <a:ext cx="684" cy="2088"/>
                <a:chOff x="4680" y="648"/>
                <a:chExt cx="684" cy="2088"/>
              </a:xfrm>
            </p:grpSpPr>
            <p:sp>
              <p:nvSpPr>
                <p:cNvPr id="300094" name="Rectangle 44"/>
                <p:cNvSpPr>
                  <a:spLocks noChangeArrowheads="1"/>
                </p:cNvSpPr>
                <p:nvPr/>
              </p:nvSpPr>
              <p:spPr bwMode="auto">
                <a:xfrm>
                  <a:off x="4680" y="648"/>
                  <a:ext cx="684" cy="2088"/>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300095" name="Line 45"/>
                <p:cNvSpPr>
                  <a:spLocks noChangeShapeType="1"/>
                </p:cNvSpPr>
                <p:nvPr/>
              </p:nvSpPr>
              <p:spPr bwMode="auto">
                <a:xfrm>
                  <a:off x="4680" y="864"/>
                  <a:ext cx="6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96" name="Line 46"/>
                <p:cNvSpPr>
                  <a:spLocks noChangeShapeType="1"/>
                </p:cNvSpPr>
                <p:nvPr/>
              </p:nvSpPr>
              <p:spPr bwMode="auto">
                <a:xfrm>
                  <a:off x="4680" y="1074"/>
                  <a:ext cx="6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97" name="Line 47"/>
                <p:cNvSpPr>
                  <a:spLocks noChangeShapeType="1"/>
                </p:cNvSpPr>
                <p:nvPr/>
              </p:nvSpPr>
              <p:spPr bwMode="auto">
                <a:xfrm>
                  <a:off x="4680" y="1284"/>
                  <a:ext cx="6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98" name="Line 48"/>
                <p:cNvSpPr>
                  <a:spLocks noChangeShapeType="1"/>
                </p:cNvSpPr>
                <p:nvPr/>
              </p:nvSpPr>
              <p:spPr bwMode="auto">
                <a:xfrm>
                  <a:off x="4680" y="1494"/>
                  <a:ext cx="6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99" name="Line 49"/>
                <p:cNvSpPr>
                  <a:spLocks noChangeShapeType="1"/>
                </p:cNvSpPr>
                <p:nvPr/>
              </p:nvSpPr>
              <p:spPr bwMode="auto">
                <a:xfrm>
                  <a:off x="4680" y="1704"/>
                  <a:ext cx="6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100" name="Line 50"/>
                <p:cNvSpPr>
                  <a:spLocks noChangeShapeType="1"/>
                </p:cNvSpPr>
                <p:nvPr/>
              </p:nvSpPr>
              <p:spPr bwMode="auto">
                <a:xfrm>
                  <a:off x="4680" y="1914"/>
                  <a:ext cx="6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101" name="Line 51"/>
                <p:cNvSpPr>
                  <a:spLocks noChangeShapeType="1"/>
                </p:cNvSpPr>
                <p:nvPr/>
              </p:nvSpPr>
              <p:spPr bwMode="auto">
                <a:xfrm>
                  <a:off x="4680" y="2124"/>
                  <a:ext cx="6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102" name="Line 52"/>
                <p:cNvSpPr>
                  <a:spLocks noChangeShapeType="1"/>
                </p:cNvSpPr>
                <p:nvPr/>
              </p:nvSpPr>
              <p:spPr bwMode="auto">
                <a:xfrm>
                  <a:off x="4680" y="2334"/>
                  <a:ext cx="6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103" name="Line 53"/>
                <p:cNvSpPr>
                  <a:spLocks noChangeShapeType="1"/>
                </p:cNvSpPr>
                <p:nvPr/>
              </p:nvSpPr>
              <p:spPr bwMode="auto">
                <a:xfrm>
                  <a:off x="4680" y="2544"/>
                  <a:ext cx="6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0080" name="Group 54"/>
              <p:cNvGrpSpPr>
                <a:grpSpLocks/>
              </p:cNvGrpSpPr>
              <p:nvPr/>
            </p:nvGrpSpPr>
            <p:grpSpPr bwMode="auto">
              <a:xfrm>
                <a:off x="4786" y="3139"/>
                <a:ext cx="196" cy="2122"/>
                <a:chOff x="5326" y="631"/>
                <a:chExt cx="196" cy="2122"/>
              </a:xfrm>
            </p:grpSpPr>
            <p:sp>
              <p:nvSpPr>
                <p:cNvPr id="300084" name="Text Box 55"/>
                <p:cNvSpPr txBox="1">
                  <a:spLocks noChangeArrowheads="1"/>
                </p:cNvSpPr>
                <p:nvPr/>
              </p:nvSpPr>
              <p:spPr bwMode="auto">
                <a:xfrm>
                  <a:off x="5326" y="631"/>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0</a:t>
                  </a:r>
                </a:p>
              </p:txBody>
            </p:sp>
            <p:sp>
              <p:nvSpPr>
                <p:cNvPr id="300085" name="Text Box 56"/>
                <p:cNvSpPr txBox="1">
                  <a:spLocks noChangeArrowheads="1"/>
                </p:cNvSpPr>
                <p:nvPr/>
              </p:nvSpPr>
              <p:spPr bwMode="auto">
                <a:xfrm>
                  <a:off x="5326" y="839"/>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1</a:t>
                  </a:r>
                </a:p>
              </p:txBody>
            </p:sp>
            <p:sp>
              <p:nvSpPr>
                <p:cNvPr id="300086" name="Text Box 57"/>
                <p:cNvSpPr txBox="1">
                  <a:spLocks noChangeArrowheads="1"/>
                </p:cNvSpPr>
                <p:nvPr/>
              </p:nvSpPr>
              <p:spPr bwMode="auto">
                <a:xfrm>
                  <a:off x="5326" y="1047"/>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2</a:t>
                  </a:r>
                </a:p>
              </p:txBody>
            </p:sp>
            <p:sp>
              <p:nvSpPr>
                <p:cNvPr id="300087" name="Text Box 58"/>
                <p:cNvSpPr txBox="1">
                  <a:spLocks noChangeArrowheads="1"/>
                </p:cNvSpPr>
                <p:nvPr/>
              </p:nvSpPr>
              <p:spPr bwMode="auto">
                <a:xfrm>
                  <a:off x="5326" y="1255"/>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3</a:t>
                  </a:r>
                </a:p>
              </p:txBody>
            </p:sp>
            <p:sp>
              <p:nvSpPr>
                <p:cNvPr id="300088" name="Text Box 59"/>
                <p:cNvSpPr txBox="1">
                  <a:spLocks noChangeArrowheads="1"/>
                </p:cNvSpPr>
                <p:nvPr/>
              </p:nvSpPr>
              <p:spPr bwMode="auto">
                <a:xfrm>
                  <a:off x="5326" y="1463"/>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4</a:t>
                  </a:r>
                </a:p>
              </p:txBody>
            </p:sp>
            <p:sp>
              <p:nvSpPr>
                <p:cNvPr id="300089" name="Text Box 60"/>
                <p:cNvSpPr txBox="1">
                  <a:spLocks noChangeArrowheads="1"/>
                </p:cNvSpPr>
                <p:nvPr/>
              </p:nvSpPr>
              <p:spPr bwMode="auto">
                <a:xfrm>
                  <a:off x="5326" y="1671"/>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5</a:t>
                  </a:r>
                </a:p>
              </p:txBody>
            </p:sp>
            <p:sp>
              <p:nvSpPr>
                <p:cNvPr id="300090" name="Text Box 61"/>
                <p:cNvSpPr txBox="1">
                  <a:spLocks noChangeArrowheads="1"/>
                </p:cNvSpPr>
                <p:nvPr/>
              </p:nvSpPr>
              <p:spPr bwMode="auto">
                <a:xfrm>
                  <a:off x="5326" y="1879"/>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6</a:t>
                  </a:r>
                </a:p>
              </p:txBody>
            </p:sp>
            <p:sp>
              <p:nvSpPr>
                <p:cNvPr id="300091" name="Text Box 62"/>
                <p:cNvSpPr txBox="1">
                  <a:spLocks noChangeArrowheads="1"/>
                </p:cNvSpPr>
                <p:nvPr/>
              </p:nvSpPr>
              <p:spPr bwMode="auto">
                <a:xfrm>
                  <a:off x="5326" y="2087"/>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7</a:t>
                  </a:r>
                </a:p>
              </p:txBody>
            </p:sp>
            <p:sp>
              <p:nvSpPr>
                <p:cNvPr id="300092" name="Text Box 63"/>
                <p:cNvSpPr txBox="1">
                  <a:spLocks noChangeArrowheads="1"/>
                </p:cNvSpPr>
                <p:nvPr/>
              </p:nvSpPr>
              <p:spPr bwMode="auto">
                <a:xfrm>
                  <a:off x="5326" y="2295"/>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8</a:t>
                  </a:r>
                </a:p>
              </p:txBody>
            </p:sp>
            <p:sp>
              <p:nvSpPr>
                <p:cNvPr id="300093" name="Text Box 64"/>
                <p:cNvSpPr txBox="1">
                  <a:spLocks noChangeArrowheads="1"/>
                </p:cNvSpPr>
                <p:nvPr/>
              </p:nvSpPr>
              <p:spPr bwMode="auto">
                <a:xfrm>
                  <a:off x="5326" y="2503"/>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9</a:t>
                  </a:r>
                </a:p>
              </p:txBody>
            </p:sp>
          </p:grpSp>
          <p:grpSp>
            <p:nvGrpSpPr>
              <p:cNvPr id="300081" name="Group 65"/>
              <p:cNvGrpSpPr>
                <a:grpSpLocks/>
              </p:cNvGrpSpPr>
              <p:nvPr/>
            </p:nvGrpSpPr>
            <p:grpSpPr bwMode="auto">
              <a:xfrm>
                <a:off x="3577" y="2993"/>
                <a:ext cx="551" cy="327"/>
                <a:chOff x="3577" y="2993"/>
                <a:chExt cx="551" cy="327"/>
              </a:xfrm>
            </p:grpSpPr>
            <p:sp>
              <p:nvSpPr>
                <p:cNvPr id="300082" name="Line 66"/>
                <p:cNvSpPr>
                  <a:spLocks noChangeShapeType="1"/>
                </p:cNvSpPr>
                <p:nvPr/>
              </p:nvSpPr>
              <p:spPr bwMode="auto">
                <a:xfrm>
                  <a:off x="3780" y="3168"/>
                  <a:ext cx="348"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83" name="Text Box 67"/>
                <p:cNvSpPr txBox="1">
                  <a:spLocks noChangeArrowheads="1"/>
                </p:cNvSpPr>
                <p:nvPr/>
              </p:nvSpPr>
              <p:spPr bwMode="auto">
                <a:xfrm>
                  <a:off x="3577" y="2993"/>
                  <a:ext cx="21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chemeClr val="tx1"/>
                      </a:solidFill>
                      <a:ea typeface="宋体" panose="02010600030101010101" pitchFamily="2" charset="-122"/>
                    </a:rPr>
                    <a:t>a</a:t>
                  </a:r>
                </a:p>
              </p:txBody>
            </p:sp>
          </p:grpSp>
        </p:grpSp>
        <p:grpSp>
          <p:nvGrpSpPr>
            <p:cNvPr id="300063" name="Group 68"/>
            <p:cNvGrpSpPr>
              <a:grpSpLocks/>
            </p:cNvGrpSpPr>
            <p:nvPr/>
          </p:nvGrpSpPr>
          <p:grpSpPr bwMode="auto">
            <a:xfrm>
              <a:off x="3080" y="1874"/>
              <a:ext cx="276" cy="2122"/>
              <a:chOff x="4374" y="3127"/>
              <a:chExt cx="276" cy="2122"/>
            </a:xfrm>
          </p:grpSpPr>
          <p:sp>
            <p:nvSpPr>
              <p:cNvPr id="300069" name="Text Box 69"/>
              <p:cNvSpPr txBox="1">
                <a:spLocks noChangeArrowheads="1"/>
              </p:cNvSpPr>
              <p:nvPr/>
            </p:nvSpPr>
            <p:spPr bwMode="auto">
              <a:xfrm>
                <a:off x="4374" y="3127"/>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0000FF"/>
                    </a:solidFill>
                    <a:ea typeface="宋体" panose="02010600030101010101" pitchFamily="2" charset="-122"/>
                  </a:rPr>
                  <a:t>49</a:t>
                </a:r>
              </a:p>
            </p:txBody>
          </p:sp>
          <p:sp>
            <p:nvSpPr>
              <p:cNvPr id="300070" name="Text Box 70"/>
              <p:cNvSpPr txBox="1">
                <a:spLocks noChangeArrowheads="1"/>
              </p:cNvSpPr>
              <p:nvPr/>
            </p:nvSpPr>
            <p:spPr bwMode="auto">
              <a:xfrm>
                <a:off x="4374" y="3335"/>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0000FF"/>
                    </a:solidFill>
                    <a:ea typeface="宋体" panose="02010600030101010101" pitchFamily="2" charset="-122"/>
                  </a:rPr>
                  <a:t>68</a:t>
                </a:r>
              </a:p>
            </p:txBody>
          </p:sp>
          <p:sp>
            <p:nvSpPr>
              <p:cNvPr id="300071" name="Text Box 71"/>
              <p:cNvSpPr txBox="1">
                <a:spLocks noChangeArrowheads="1"/>
              </p:cNvSpPr>
              <p:nvPr/>
            </p:nvSpPr>
            <p:spPr bwMode="auto">
              <a:xfrm>
                <a:off x="4374" y="3543"/>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0000FF"/>
                    </a:solidFill>
                    <a:ea typeface="宋体" panose="02010600030101010101" pitchFamily="2" charset="-122"/>
                  </a:rPr>
                  <a:t>57</a:t>
                </a:r>
              </a:p>
            </p:txBody>
          </p:sp>
          <p:sp>
            <p:nvSpPr>
              <p:cNvPr id="300072" name="Text Box 72"/>
              <p:cNvSpPr txBox="1">
                <a:spLocks noChangeArrowheads="1"/>
              </p:cNvSpPr>
              <p:nvPr/>
            </p:nvSpPr>
            <p:spPr bwMode="auto">
              <a:xfrm>
                <a:off x="4374" y="3751"/>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0000FF"/>
                    </a:solidFill>
                    <a:ea typeface="宋体" panose="02010600030101010101" pitchFamily="2" charset="-122"/>
                  </a:rPr>
                  <a:t>32</a:t>
                </a:r>
              </a:p>
            </p:txBody>
          </p:sp>
          <p:sp>
            <p:nvSpPr>
              <p:cNvPr id="300073" name="Text Box 73"/>
              <p:cNvSpPr txBox="1">
                <a:spLocks noChangeArrowheads="1"/>
              </p:cNvSpPr>
              <p:nvPr/>
            </p:nvSpPr>
            <p:spPr bwMode="auto">
              <a:xfrm>
                <a:off x="4414" y="3959"/>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0000FF"/>
                    </a:solidFill>
                    <a:ea typeface="宋体" panose="02010600030101010101" pitchFamily="2" charset="-122"/>
                  </a:rPr>
                  <a:t>9</a:t>
                </a:r>
              </a:p>
            </p:txBody>
          </p:sp>
          <p:sp>
            <p:nvSpPr>
              <p:cNvPr id="300074" name="Text Box 74"/>
              <p:cNvSpPr txBox="1">
                <a:spLocks noChangeArrowheads="1"/>
              </p:cNvSpPr>
              <p:nvPr/>
            </p:nvSpPr>
            <p:spPr bwMode="auto">
              <a:xfrm>
                <a:off x="4374" y="4167"/>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0000FF"/>
                    </a:solidFill>
                    <a:ea typeface="宋体" panose="02010600030101010101" pitchFamily="2" charset="-122"/>
                  </a:rPr>
                  <a:t>99</a:t>
                </a:r>
              </a:p>
            </p:txBody>
          </p:sp>
          <p:sp>
            <p:nvSpPr>
              <p:cNvPr id="300075" name="Text Box 75"/>
              <p:cNvSpPr txBox="1">
                <a:spLocks noChangeArrowheads="1"/>
              </p:cNvSpPr>
              <p:nvPr/>
            </p:nvSpPr>
            <p:spPr bwMode="auto">
              <a:xfrm>
                <a:off x="4374" y="4375"/>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0000FF"/>
                    </a:solidFill>
                    <a:ea typeface="宋体" panose="02010600030101010101" pitchFamily="2" charset="-122"/>
                  </a:rPr>
                  <a:t>27</a:t>
                </a:r>
              </a:p>
            </p:txBody>
          </p:sp>
          <p:sp>
            <p:nvSpPr>
              <p:cNvPr id="300076" name="Text Box 76"/>
              <p:cNvSpPr txBox="1">
                <a:spLocks noChangeArrowheads="1"/>
              </p:cNvSpPr>
              <p:nvPr/>
            </p:nvSpPr>
            <p:spPr bwMode="auto">
              <a:xfrm>
                <a:off x="4374" y="4583"/>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0000FF"/>
                    </a:solidFill>
                    <a:ea typeface="宋体" panose="02010600030101010101" pitchFamily="2" charset="-122"/>
                  </a:rPr>
                  <a:t>13</a:t>
                </a:r>
              </a:p>
            </p:txBody>
          </p:sp>
          <p:sp>
            <p:nvSpPr>
              <p:cNvPr id="300077" name="Text Box 77"/>
              <p:cNvSpPr txBox="1">
                <a:spLocks noChangeArrowheads="1"/>
              </p:cNvSpPr>
              <p:nvPr/>
            </p:nvSpPr>
            <p:spPr bwMode="auto">
              <a:xfrm>
                <a:off x="4374" y="4791"/>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0000FF"/>
                    </a:solidFill>
                    <a:ea typeface="宋体" panose="02010600030101010101" pitchFamily="2" charset="-122"/>
                  </a:rPr>
                  <a:t>76</a:t>
                </a:r>
              </a:p>
            </p:txBody>
          </p:sp>
          <p:sp>
            <p:nvSpPr>
              <p:cNvPr id="300078" name="Text Box 78"/>
              <p:cNvSpPr txBox="1">
                <a:spLocks noChangeArrowheads="1"/>
              </p:cNvSpPr>
              <p:nvPr/>
            </p:nvSpPr>
            <p:spPr bwMode="auto">
              <a:xfrm>
                <a:off x="4374" y="4999"/>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0000FF"/>
                    </a:solidFill>
                    <a:ea typeface="宋体" panose="02010600030101010101" pitchFamily="2" charset="-122"/>
                  </a:rPr>
                  <a:t>88</a:t>
                </a:r>
              </a:p>
            </p:txBody>
          </p:sp>
        </p:grpSp>
        <p:grpSp>
          <p:nvGrpSpPr>
            <p:cNvPr id="300064" name="Group 79"/>
            <p:cNvGrpSpPr>
              <a:grpSpLocks/>
            </p:cNvGrpSpPr>
            <p:nvPr/>
          </p:nvGrpSpPr>
          <p:grpSpPr bwMode="auto">
            <a:xfrm>
              <a:off x="1948" y="1896"/>
              <a:ext cx="886" cy="327"/>
              <a:chOff x="3242" y="3149"/>
              <a:chExt cx="886" cy="327"/>
            </a:xfrm>
          </p:grpSpPr>
          <p:sp>
            <p:nvSpPr>
              <p:cNvPr id="300067" name="Line 80"/>
              <p:cNvSpPr>
                <a:spLocks noChangeShapeType="1"/>
              </p:cNvSpPr>
              <p:nvPr/>
            </p:nvSpPr>
            <p:spPr bwMode="auto">
              <a:xfrm flipV="1">
                <a:off x="3756" y="3180"/>
                <a:ext cx="372" cy="12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0068" name="Text Box 81"/>
              <p:cNvSpPr txBox="1">
                <a:spLocks noChangeArrowheads="1"/>
              </p:cNvSpPr>
              <p:nvPr/>
            </p:nvSpPr>
            <p:spPr bwMode="auto">
              <a:xfrm>
                <a:off x="3242" y="3149"/>
                <a:ext cx="57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rgbClr val="0000FF"/>
                    </a:solidFill>
                    <a:ea typeface="宋体" panose="02010600030101010101" pitchFamily="2" charset="-122"/>
                  </a:rPr>
                  <a:t>array</a:t>
                </a:r>
              </a:p>
            </p:txBody>
          </p:sp>
        </p:grpSp>
        <p:sp>
          <p:nvSpPr>
            <p:cNvPr id="300065" name="Text Box 82"/>
            <p:cNvSpPr txBox="1">
              <a:spLocks noChangeArrowheads="1"/>
            </p:cNvSpPr>
            <p:nvPr/>
          </p:nvSpPr>
          <p:spPr bwMode="auto">
            <a:xfrm>
              <a:off x="3108" y="1926"/>
              <a:ext cx="196" cy="192"/>
            </a:xfrm>
            <a:prstGeom prst="rect">
              <a:avLst/>
            </a:prstGeom>
            <a:solidFill>
              <a:schemeClr val="bg1"/>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FF3300"/>
                  </a:solidFill>
                  <a:ea typeface="宋体" panose="02010600030101010101" pitchFamily="2" charset="-122"/>
                </a:rPr>
                <a:t>9</a:t>
              </a:r>
            </a:p>
          </p:txBody>
        </p:sp>
        <p:sp>
          <p:nvSpPr>
            <p:cNvPr id="300066" name="Text Box 83"/>
            <p:cNvSpPr txBox="1">
              <a:spLocks noChangeArrowheads="1"/>
            </p:cNvSpPr>
            <p:nvPr/>
          </p:nvSpPr>
          <p:spPr bwMode="auto">
            <a:xfrm>
              <a:off x="3065" y="2754"/>
              <a:ext cx="276" cy="192"/>
            </a:xfrm>
            <a:prstGeom prst="rect">
              <a:avLst/>
            </a:prstGeom>
            <a:solidFill>
              <a:schemeClr val="bg1"/>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666633"/>
                  </a:solidFill>
                  <a:ea typeface="宋体" panose="02010600030101010101" pitchFamily="2" charset="-122"/>
                </a:rPr>
                <a:t>49</a:t>
              </a:r>
            </a:p>
          </p:txBody>
        </p:sp>
      </p:grpSp>
      <p:grpSp>
        <p:nvGrpSpPr>
          <p:cNvPr id="645215" name="Group 95"/>
          <p:cNvGrpSpPr>
            <a:grpSpLocks/>
          </p:cNvGrpSpPr>
          <p:nvPr/>
        </p:nvGrpSpPr>
        <p:grpSpPr bwMode="auto">
          <a:xfrm>
            <a:off x="8391525" y="2570163"/>
            <a:ext cx="733425" cy="519112"/>
            <a:chOff x="4034" y="2256"/>
            <a:chExt cx="462" cy="327"/>
          </a:xfrm>
        </p:grpSpPr>
        <p:sp>
          <p:nvSpPr>
            <p:cNvPr id="300060" name="Line 85"/>
            <p:cNvSpPr>
              <a:spLocks noChangeShapeType="1"/>
            </p:cNvSpPr>
            <p:nvPr/>
          </p:nvSpPr>
          <p:spPr bwMode="auto">
            <a:xfrm flipH="1">
              <a:off x="4034" y="2419"/>
              <a:ext cx="252"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0061" name="Text Box 86"/>
            <p:cNvSpPr txBox="1">
              <a:spLocks noChangeArrowheads="1"/>
            </p:cNvSpPr>
            <p:nvPr/>
          </p:nvSpPr>
          <p:spPr bwMode="auto">
            <a:xfrm>
              <a:off x="4268" y="225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rgbClr val="FF3300"/>
                  </a:solidFill>
                  <a:ea typeface="宋体" panose="02010600030101010101" pitchFamily="2" charset="-122"/>
                </a:rPr>
                <a:t>k</a:t>
              </a:r>
            </a:p>
          </p:txBody>
        </p:sp>
      </p:grpSp>
      <p:grpSp>
        <p:nvGrpSpPr>
          <p:cNvPr id="645218" name="Group 98"/>
          <p:cNvGrpSpPr>
            <a:grpSpLocks/>
          </p:cNvGrpSpPr>
          <p:nvPr/>
        </p:nvGrpSpPr>
        <p:grpSpPr bwMode="auto">
          <a:xfrm>
            <a:off x="8410575" y="4303713"/>
            <a:ext cx="733425" cy="519112"/>
            <a:chOff x="4046" y="3348"/>
            <a:chExt cx="462" cy="327"/>
          </a:xfrm>
        </p:grpSpPr>
        <p:sp>
          <p:nvSpPr>
            <p:cNvPr id="300058" name="Line 88"/>
            <p:cNvSpPr>
              <a:spLocks noChangeShapeType="1"/>
            </p:cNvSpPr>
            <p:nvPr/>
          </p:nvSpPr>
          <p:spPr bwMode="auto">
            <a:xfrm flipH="1">
              <a:off x="4046" y="3511"/>
              <a:ext cx="252"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0059" name="Text Box 89"/>
            <p:cNvSpPr txBox="1">
              <a:spLocks noChangeArrowheads="1"/>
            </p:cNvSpPr>
            <p:nvPr/>
          </p:nvSpPr>
          <p:spPr bwMode="auto">
            <a:xfrm>
              <a:off x="4280" y="3348"/>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rgbClr val="FF3300"/>
                  </a:solidFill>
                  <a:ea typeface="宋体" panose="02010600030101010101" pitchFamily="2" charset="-122"/>
                </a:rPr>
                <a:t>k</a:t>
              </a:r>
            </a:p>
          </p:txBody>
        </p:sp>
      </p:grpSp>
      <p:sp>
        <p:nvSpPr>
          <p:cNvPr id="645210" name="Text Box 90"/>
          <p:cNvSpPr txBox="1">
            <a:spLocks noChangeArrowheads="1"/>
          </p:cNvSpPr>
          <p:nvPr/>
        </p:nvSpPr>
        <p:spPr bwMode="auto">
          <a:xfrm>
            <a:off x="6858000" y="2384425"/>
            <a:ext cx="438150" cy="304800"/>
          </a:xfrm>
          <a:prstGeom prst="rect">
            <a:avLst/>
          </a:prstGeom>
          <a:solidFill>
            <a:schemeClr val="bg1"/>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FF3300"/>
                </a:solidFill>
                <a:ea typeface="宋体" panose="02010600030101010101" pitchFamily="2" charset="-122"/>
              </a:rPr>
              <a:t>13</a:t>
            </a:r>
          </a:p>
        </p:txBody>
      </p:sp>
      <p:sp>
        <p:nvSpPr>
          <p:cNvPr id="645211" name="Text Box 91"/>
          <p:cNvSpPr txBox="1">
            <a:spLocks noChangeArrowheads="1"/>
          </p:cNvSpPr>
          <p:nvPr/>
        </p:nvSpPr>
        <p:spPr bwMode="auto">
          <a:xfrm>
            <a:off x="6858000" y="4360863"/>
            <a:ext cx="438150" cy="304800"/>
          </a:xfrm>
          <a:prstGeom prst="rect">
            <a:avLst/>
          </a:prstGeom>
          <a:solidFill>
            <a:schemeClr val="bg1"/>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666633"/>
                </a:solidFill>
                <a:ea typeface="宋体" panose="02010600030101010101" pitchFamily="2" charset="-122"/>
              </a:rPr>
              <a:t>68</a:t>
            </a:r>
          </a:p>
        </p:txBody>
      </p:sp>
      <p:sp>
        <p:nvSpPr>
          <p:cNvPr id="645212" name="Text Box 92"/>
          <p:cNvSpPr txBox="1">
            <a:spLocks noChangeArrowheads="1"/>
          </p:cNvSpPr>
          <p:nvPr/>
        </p:nvSpPr>
        <p:spPr bwMode="auto">
          <a:xfrm>
            <a:off x="5413375" y="2654300"/>
            <a:ext cx="6604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rgbClr val="990033"/>
                </a:solidFill>
                <a:ea typeface="宋体" panose="02010600030101010101" pitchFamily="2" charset="-122"/>
              </a:rPr>
              <a:t>i=1</a:t>
            </a:r>
          </a:p>
        </p:txBody>
      </p:sp>
      <p:sp>
        <p:nvSpPr>
          <p:cNvPr id="300056" name="Text Box 99"/>
          <p:cNvSpPr txBox="1">
            <a:spLocks noChangeArrowheads="1"/>
          </p:cNvSpPr>
          <p:nvPr/>
        </p:nvSpPr>
        <p:spPr bwMode="auto">
          <a:xfrm>
            <a:off x="0" y="1517650"/>
            <a:ext cx="4693914" cy="3785652"/>
          </a:xfrm>
          <a:prstGeom prst="rect">
            <a:avLst/>
          </a:prstGeom>
          <a:solidFill>
            <a:schemeClr val="accent2">
              <a:lumMod val="20000"/>
              <a:lumOff val="80000"/>
            </a:schemeClr>
          </a:solidFill>
          <a:ln w="38100">
            <a:solidFill>
              <a:srgbClr val="0000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rgbClr val="FF3300"/>
                </a:solidFill>
                <a:ea typeface="宋体" panose="02010600030101010101" pitchFamily="2" charset="-122"/>
              </a:rPr>
              <a:t>void</a:t>
            </a:r>
            <a:r>
              <a:rPr lang="en-US" altLang="zh-CN" sz="2400" dirty="0">
                <a:solidFill>
                  <a:schemeClr val="tx1"/>
                </a:solidFill>
                <a:ea typeface="宋体" panose="02010600030101010101" pitchFamily="2" charset="-122"/>
              </a:rPr>
              <a:t> sort(</a:t>
            </a:r>
            <a:r>
              <a:rPr lang="en-US" altLang="zh-CN" sz="2400" dirty="0" err="1">
                <a:solidFill>
                  <a:srgbClr val="0000FF"/>
                </a:solidFill>
                <a:ea typeface="宋体" panose="02010600030101010101" pitchFamily="2" charset="-122"/>
              </a:rPr>
              <a:t>int</a:t>
            </a:r>
            <a:r>
              <a:rPr lang="en-US" altLang="zh-CN" sz="2400" dirty="0">
                <a:solidFill>
                  <a:srgbClr val="0000FF"/>
                </a:solidFill>
                <a:ea typeface="宋体" panose="02010600030101010101" pitchFamily="2" charset="-122"/>
              </a:rPr>
              <a:t>  array[ ]</a:t>
            </a:r>
            <a:r>
              <a:rPr lang="en-US" altLang="zh-CN" sz="2400" dirty="0">
                <a:solidFill>
                  <a:schemeClr val="tx1"/>
                </a:solidFill>
                <a:ea typeface="宋体" panose="02010600030101010101" pitchFamily="2" charset="-122"/>
              </a:rPr>
              <a:t>,</a:t>
            </a:r>
            <a:r>
              <a:rPr lang="en-US" altLang="zh-CN" sz="2400" dirty="0" err="1">
                <a:solidFill>
                  <a:schemeClr val="tx1"/>
                </a:solidFill>
                <a:ea typeface="宋体" panose="02010600030101010101" pitchFamily="2" charset="-122"/>
              </a:rPr>
              <a:t>int</a:t>
            </a:r>
            <a:r>
              <a:rPr lang="en-US" altLang="zh-CN" sz="2400" dirty="0">
                <a:solidFill>
                  <a:schemeClr val="tx1"/>
                </a:solidFill>
                <a:ea typeface="宋体" panose="02010600030101010101" pitchFamily="2" charset="-122"/>
              </a:rPr>
              <a:t>  n)</a:t>
            </a:r>
          </a:p>
          <a:p>
            <a:pPr>
              <a:spcBef>
                <a:spcPct val="0"/>
              </a:spcBef>
            </a:pP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int</a:t>
            </a: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i,j,k,t</a:t>
            </a:r>
            <a:r>
              <a:rPr lang="en-US" altLang="zh-CN" sz="2400" dirty="0">
                <a:solidFill>
                  <a:schemeClr val="tx1"/>
                </a:solidFill>
                <a:ea typeface="宋体" panose="02010600030101010101" pitchFamily="2" charset="-122"/>
              </a:rPr>
              <a:t>;</a:t>
            </a:r>
          </a:p>
          <a:p>
            <a:pPr>
              <a:spcBef>
                <a:spcPct val="0"/>
              </a:spcBef>
            </a:pPr>
            <a:r>
              <a:rPr lang="en-US" altLang="zh-CN" sz="2400" dirty="0">
                <a:solidFill>
                  <a:srgbClr val="990033"/>
                </a:solidFill>
                <a:ea typeface="宋体" panose="02010600030101010101" pitchFamily="2" charset="-122"/>
              </a:rPr>
              <a:t>   for(</a:t>
            </a:r>
            <a:r>
              <a:rPr lang="en-US" altLang="zh-CN" sz="2400" dirty="0" err="1">
                <a:solidFill>
                  <a:srgbClr val="990033"/>
                </a:solidFill>
                <a:ea typeface="宋体" panose="02010600030101010101" pitchFamily="2" charset="-122"/>
              </a:rPr>
              <a:t>i</a:t>
            </a:r>
            <a:r>
              <a:rPr lang="en-US" altLang="zh-CN" sz="2400" dirty="0">
                <a:solidFill>
                  <a:srgbClr val="990033"/>
                </a:solidFill>
                <a:ea typeface="宋体" panose="02010600030101010101" pitchFamily="2" charset="-122"/>
              </a:rPr>
              <a:t>=0;i&lt;n-1;i++)</a:t>
            </a:r>
            <a:endParaRPr lang="en-US" altLang="zh-CN" sz="2400" dirty="0">
              <a:solidFill>
                <a:srgbClr val="339933"/>
              </a:solidFill>
              <a:ea typeface="宋体" panose="02010600030101010101" pitchFamily="2" charset="-122"/>
            </a:endParaRPr>
          </a:p>
          <a:p>
            <a:pPr>
              <a:spcBef>
                <a:spcPct val="0"/>
              </a:spcBef>
            </a:pPr>
            <a:r>
              <a:rPr lang="en-US" altLang="zh-CN" sz="2400" dirty="0">
                <a:solidFill>
                  <a:schemeClr val="tx1"/>
                </a:solidFill>
                <a:ea typeface="宋体" panose="02010600030101010101" pitchFamily="2" charset="-122"/>
              </a:rPr>
              <a:t>     { k=</a:t>
            </a:r>
            <a:r>
              <a:rPr lang="en-US" altLang="zh-CN" sz="2400" dirty="0" err="1">
                <a:solidFill>
                  <a:schemeClr val="tx1"/>
                </a:solidFill>
                <a:ea typeface="宋体" panose="02010600030101010101" pitchFamily="2" charset="-122"/>
              </a:rPr>
              <a:t>i</a:t>
            </a:r>
            <a:r>
              <a:rPr lang="en-US" altLang="zh-CN" sz="2400" dirty="0">
                <a:solidFill>
                  <a:schemeClr val="tx1"/>
                </a:solidFill>
                <a:ea typeface="宋体" panose="02010600030101010101" pitchFamily="2" charset="-122"/>
              </a:rPr>
              <a:t>;</a:t>
            </a:r>
          </a:p>
          <a:p>
            <a:pPr>
              <a:spcBef>
                <a:spcPct val="0"/>
              </a:spcBef>
            </a:pPr>
            <a:r>
              <a:rPr lang="en-US" altLang="zh-CN" sz="2400" dirty="0">
                <a:solidFill>
                  <a:srgbClr val="990033"/>
                </a:solidFill>
                <a:ea typeface="宋体" panose="02010600030101010101" pitchFamily="2" charset="-122"/>
              </a:rPr>
              <a:t>        for(j=i+1;j&lt;</a:t>
            </a:r>
            <a:r>
              <a:rPr lang="en-US" altLang="zh-CN" sz="2400" dirty="0" err="1">
                <a:solidFill>
                  <a:srgbClr val="990033"/>
                </a:solidFill>
                <a:ea typeface="宋体" panose="02010600030101010101" pitchFamily="2" charset="-122"/>
              </a:rPr>
              <a:t>n;j</a:t>
            </a:r>
            <a:r>
              <a:rPr lang="en-US" altLang="zh-CN" sz="2400" dirty="0">
                <a:solidFill>
                  <a:srgbClr val="990033"/>
                </a:solidFill>
                <a:ea typeface="宋体" panose="02010600030101010101" pitchFamily="2" charset="-122"/>
              </a:rPr>
              <a:t>++)</a:t>
            </a:r>
            <a:endParaRPr lang="en-US" altLang="zh-CN" sz="2400" dirty="0">
              <a:solidFill>
                <a:srgbClr val="666633"/>
              </a:solidFill>
              <a:ea typeface="宋体" panose="02010600030101010101" pitchFamily="2" charset="-122"/>
            </a:endParaRPr>
          </a:p>
          <a:p>
            <a:pPr>
              <a:spcBef>
                <a:spcPct val="0"/>
              </a:spcBef>
            </a:pPr>
            <a:r>
              <a:rPr lang="en-US" altLang="zh-CN" sz="2400" dirty="0">
                <a:solidFill>
                  <a:schemeClr val="tx1"/>
                </a:solidFill>
                <a:ea typeface="宋体" panose="02010600030101010101" pitchFamily="2" charset="-122"/>
              </a:rPr>
              <a:t>	if(array[j]&lt;array[k]) k=j;</a:t>
            </a:r>
          </a:p>
          <a:p>
            <a:pPr>
              <a:spcBef>
                <a:spcPct val="0"/>
              </a:spcBef>
            </a:pPr>
            <a:r>
              <a:rPr lang="en-US" altLang="zh-CN" sz="2400" dirty="0">
                <a:solidFill>
                  <a:schemeClr val="tx1"/>
                </a:solidFill>
                <a:ea typeface="宋体" panose="02010600030101010101" pitchFamily="2" charset="-122"/>
              </a:rPr>
              <a:t>        t=array[</a:t>
            </a:r>
            <a:r>
              <a:rPr lang="en-US" altLang="zh-CN" sz="2400" dirty="0" err="1">
                <a:solidFill>
                  <a:schemeClr val="tx1"/>
                </a:solidFill>
                <a:ea typeface="宋体" panose="02010600030101010101" pitchFamily="2" charset="-122"/>
              </a:rPr>
              <a:t>i</a:t>
            </a:r>
            <a:r>
              <a:rPr lang="en-US" altLang="zh-CN" sz="2400" dirty="0">
                <a:solidFill>
                  <a:schemeClr val="tx1"/>
                </a:solidFill>
                <a:ea typeface="宋体" panose="02010600030101010101" pitchFamily="2" charset="-122"/>
              </a:rPr>
              <a:t>]; array[</a:t>
            </a:r>
            <a:r>
              <a:rPr lang="en-US" altLang="zh-CN" sz="2400" dirty="0" err="1">
                <a:solidFill>
                  <a:schemeClr val="tx1"/>
                </a:solidFill>
                <a:ea typeface="宋体" panose="02010600030101010101" pitchFamily="2" charset="-122"/>
              </a:rPr>
              <a:t>i</a:t>
            </a:r>
            <a:r>
              <a:rPr lang="en-US" altLang="zh-CN" sz="2400" dirty="0">
                <a:solidFill>
                  <a:schemeClr val="tx1"/>
                </a:solidFill>
                <a:ea typeface="宋体" panose="02010600030101010101" pitchFamily="2" charset="-122"/>
              </a:rPr>
              <a:t>]=array[k];</a:t>
            </a:r>
          </a:p>
          <a:p>
            <a:pPr>
              <a:spcBef>
                <a:spcPct val="0"/>
              </a:spcBef>
            </a:pPr>
            <a:r>
              <a:rPr lang="en-US" altLang="zh-CN" sz="2400" dirty="0">
                <a:solidFill>
                  <a:schemeClr val="tx1"/>
                </a:solidFill>
                <a:ea typeface="宋体" panose="02010600030101010101" pitchFamily="2" charset="-122"/>
              </a:rPr>
              <a:t>        array[k]=t;</a:t>
            </a:r>
          </a:p>
          <a:p>
            <a:pPr>
              <a:spcBef>
                <a:spcPct val="0"/>
              </a:spcBef>
            </a:pPr>
            <a:r>
              <a:rPr lang="en-US" altLang="zh-CN" sz="2400" dirty="0">
                <a:solidFill>
                  <a:schemeClr val="tx1"/>
                </a:solidFill>
                <a:ea typeface="宋体" panose="02010600030101010101" pitchFamily="2" charset="-122"/>
              </a:rPr>
              <a:t>     }</a:t>
            </a:r>
          </a:p>
          <a:p>
            <a:pPr>
              <a:spcBef>
                <a:spcPct val="0"/>
              </a:spcBef>
            </a:pPr>
            <a:r>
              <a:rPr lang="en-US" altLang="zh-CN" sz="2400" dirty="0">
                <a:solidFill>
                  <a:schemeClr val="tx1"/>
                </a:solidFill>
                <a:ea typeface="宋体" panose="02010600030101010101" pitchFamily="2" charset="-122"/>
              </a:rPr>
              <a:t>}</a:t>
            </a:r>
          </a:p>
        </p:txBody>
      </p:sp>
      <p:sp>
        <p:nvSpPr>
          <p:cNvPr id="645220" name="Text Box 100"/>
          <p:cNvSpPr txBox="1">
            <a:spLocks noChangeArrowheads="1"/>
          </p:cNvSpPr>
          <p:nvPr/>
        </p:nvSpPr>
        <p:spPr bwMode="auto">
          <a:xfrm>
            <a:off x="280988" y="660400"/>
            <a:ext cx="2560637" cy="482600"/>
          </a:xfrm>
          <a:prstGeom prst="rect">
            <a:avLst/>
          </a:prstGeom>
          <a:solidFill>
            <a:srgbClr val="99CCFF"/>
          </a:solidFill>
          <a:ln w="25400">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2400">
                <a:solidFill>
                  <a:srgbClr val="FF3300"/>
                </a:solidFill>
                <a:effectLst>
                  <a:outerShdw blurRad="38100" dist="38100" dir="2700000" algn="tl">
                    <a:srgbClr val="000000"/>
                  </a:outerShdw>
                </a:effectLst>
              </a:rPr>
              <a:t>选择法排序思路</a:t>
            </a:r>
          </a:p>
        </p:txBody>
      </p:sp>
      <p:sp>
        <p:nvSpPr>
          <p:cNvPr id="94"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13444378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45212">
                                            <p:txEl>
                                              <p:pRg st="0" end="0"/>
                                            </p:txEl>
                                          </p:spTgt>
                                        </p:tgtEl>
                                        <p:attrNameLst>
                                          <p:attrName>style.visibility</p:attrName>
                                        </p:attrNameLst>
                                      </p:cBhvr>
                                      <p:to>
                                        <p:strVal val="visible"/>
                                      </p:to>
                                    </p:set>
                                    <p:animEffect transition="in" filter="box(out)">
                                      <p:cBhvr>
                                        <p:cTn id="7" dur="500"/>
                                        <p:tgtEl>
                                          <p:spTgt spid="6452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645214"/>
                                        </p:tgtEl>
                                        <p:attrNameLst>
                                          <p:attrName>style.visibility</p:attrName>
                                        </p:attrNameLst>
                                      </p:cBhvr>
                                      <p:to>
                                        <p:strVal val="visible"/>
                                      </p:to>
                                    </p:set>
                                  </p:childTnLst>
                                  <p:subTnLst>
                                    <p:animClr clrSpc="rgb" dir="cw">
                                      <p:cBhvr override="childStyle">
                                        <p:cTn dur="1" fill="hold" display="0" masterRel="nextClick" afterEffect="1"/>
                                        <p:tgtEl>
                                          <p:spTgt spid="645214"/>
                                        </p:tgtEl>
                                        <p:attrNameLst>
                                          <p:attrName>ppt_c</p:attrName>
                                        </p:attrNameLst>
                                      </p:cBhvr>
                                      <p:to>
                                        <a:srgbClr val="B2B2B2"/>
                                      </p:to>
                                    </p:animClr>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645131"/>
                                        </p:tgtEl>
                                        <p:attrNameLst>
                                          <p:attrName>style.visibility</p:attrName>
                                        </p:attrNameLst>
                                      </p:cBhvr>
                                      <p:to>
                                        <p:strVal val="visible"/>
                                      </p:to>
                                    </p:set>
                                  </p:childTnLst>
                                  <p:subTnLst>
                                    <p:set>
                                      <p:cBhvr override="childStyle">
                                        <p:cTn dur="1" fill="hold" display="0" masterRel="nextClick" afterEffect="1"/>
                                        <p:tgtEl>
                                          <p:spTgt spid="645131"/>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nodeType="clickEffect">
                                  <p:stCondLst>
                                    <p:cond delay="0"/>
                                  </p:stCondLst>
                                  <p:childTnLst>
                                    <p:set>
                                      <p:cBhvr>
                                        <p:cTn id="19" dur="1" fill="hold">
                                          <p:stCondLst>
                                            <p:cond delay="0"/>
                                          </p:stCondLst>
                                        </p:cTn>
                                        <p:tgtEl>
                                          <p:spTgt spid="645215"/>
                                        </p:tgtEl>
                                        <p:attrNameLst>
                                          <p:attrName>style.visibility</p:attrName>
                                        </p:attrNameLst>
                                      </p:cBhvr>
                                      <p:to>
                                        <p:strVal val="visible"/>
                                      </p:to>
                                    </p:set>
                                    <p:animEffect transition="in" filter="box(out)">
                                      <p:cBhvr>
                                        <p:cTn id="20" dur="500"/>
                                        <p:tgtEl>
                                          <p:spTgt spid="645215"/>
                                        </p:tgtEl>
                                      </p:cBhvr>
                                    </p:animEffect>
                                  </p:childTnLst>
                                  <p:subTnLst>
                                    <p:animClr clrSpc="rgb" dir="cw">
                                      <p:cBhvr override="childStyle">
                                        <p:cTn dur="1" fill="hold" display="0" masterRel="nextClick" afterEffect="1"/>
                                        <p:tgtEl>
                                          <p:spTgt spid="645215"/>
                                        </p:tgtEl>
                                        <p:attrNameLst>
                                          <p:attrName>ppt_c</p:attrName>
                                        </p:attrNameLst>
                                      </p:cBhvr>
                                      <p:to>
                                        <a:srgbClr val="B2B2B2"/>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645134"/>
                                        </p:tgtEl>
                                        <p:attrNameLst>
                                          <p:attrName>style.visibility</p:attrName>
                                        </p:attrNameLst>
                                      </p:cBhvr>
                                      <p:to>
                                        <p:strVal val="visible"/>
                                      </p:to>
                                    </p:set>
                                  </p:childTnLst>
                                  <p:subTnLst>
                                    <p:set>
                                      <p:cBhvr override="childStyle">
                                        <p:cTn dur="1" fill="hold" display="0" masterRel="nextClick" afterEffect="1"/>
                                        <p:tgtEl>
                                          <p:spTgt spid="645134"/>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nodeType="clickEffect">
                                  <p:stCondLst>
                                    <p:cond delay="0"/>
                                  </p:stCondLst>
                                  <p:childTnLst>
                                    <p:set>
                                      <p:cBhvr>
                                        <p:cTn id="28" dur="1" fill="hold">
                                          <p:stCondLst>
                                            <p:cond delay="0"/>
                                          </p:stCondLst>
                                        </p:cTn>
                                        <p:tgtEl>
                                          <p:spTgt spid="645216"/>
                                        </p:tgtEl>
                                        <p:attrNameLst>
                                          <p:attrName>style.visibility</p:attrName>
                                        </p:attrNameLst>
                                      </p:cBhvr>
                                      <p:to>
                                        <p:strVal val="visible"/>
                                      </p:to>
                                    </p:set>
                                    <p:animEffect transition="in" filter="box(out)">
                                      <p:cBhvr>
                                        <p:cTn id="29" dur="500"/>
                                        <p:tgtEl>
                                          <p:spTgt spid="645216"/>
                                        </p:tgtEl>
                                      </p:cBhvr>
                                    </p:animEffect>
                                  </p:childTnLst>
                                  <p:subTnLst>
                                    <p:animClr clrSpc="rgb" dir="cw">
                                      <p:cBhvr override="childStyle">
                                        <p:cTn dur="1" fill="hold" display="0" masterRel="nextClick" afterEffect="1"/>
                                        <p:tgtEl>
                                          <p:spTgt spid="645216"/>
                                        </p:tgtEl>
                                        <p:attrNameLst>
                                          <p:attrName>ppt_c</p:attrName>
                                        </p:attrNameLst>
                                      </p:cBhvr>
                                      <p:to>
                                        <a:srgbClr val="B2B2B2"/>
                                      </p:to>
                                    </p:animClr>
                                  </p:sub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645140"/>
                                        </p:tgtEl>
                                        <p:attrNameLst>
                                          <p:attrName>style.visibility</p:attrName>
                                        </p:attrNameLst>
                                      </p:cBhvr>
                                      <p:to>
                                        <p:strVal val="visible"/>
                                      </p:to>
                                    </p:set>
                                  </p:childTnLst>
                                  <p:subTnLst>
                                    <p:set>
                                      <p:cBhvr override="childStyle">
                                        <p:cTn dur="1" fill="hold" display="0" masterRel="nextClick" afterEffect="1"/>
                                        <p:tgtEl>
                                          <p:spTgt spid="645140"/>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645146"/>
                                        </p:tgtEl>
                                        <p:attrNameLst>
                                          <p:attrName>style.visibility</p:attrName>
                                        </p:attrNameLst>
                                      </p:cBhvr>
                                      <p:to>
                                        <p:strVal val="visible"/>
                                      </p:to>
                                    </p:set>
                                  </p:childTnLst>
                                  <p:subTnLst>
                                    <p:set>
                                      <p:cBhvr override="childStyle">
                                        <p:cTn dur="1" fill="hold" display="0" masterRel="nextClick" afterEffect="1"/>
                                        <p:tgtEl>
                                          <p:spTgt spid="645146"/>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645149"/>
                                        </p:tgtEl>
                                        <p:attrNameLst>
                                          <p:attrName>style.visibility</p:attrName>
                                        </p:attrNameLst>
                                      </p:cBhvr>
                                      <p:to>
                                        <p:strVal val="visible"/>
                                      </p:to>
                                    </p:set>
                                  </p:childTnLst>
                                  <p:subTnLst>
                                    <p:set>
                                      <p:cBhvr override="childStyle">
                                        <p:cTn dur="1" fill="hold" display="0" masterRel="nextClick" afterEffect="1"/>
                                        <p:tgtEl>
                                          <p:spTgt spid="645149"/>
                                        </p:tgtEl>
                                        <p:attrNameLst>
                                          <p:attrName>style.visibility</p:attrName>
                                        </p:attrNameLst>
                                      </p:cBhvr>
                                      <p:to>
                                        <p:strVal val="hidden"/>
                                      </p:to>
                                    </p:set>
                                  </p:sub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32" fill="hold" nodeType="clickEffect">
                                  <p:stCondLst>
                                    <p:cond delay="0"/>
                                  </p:stCondLst>
                                  <p:childTnLst>
                                    <p:set>
                                      <p:cBhvr>
                                        <p:cTn id="45" dur="1" fill="hold">
                                          <p:stCondLst>
                                            <p:cond delay="0"/>
                                          </p:stCondLst>
                                        </p:cTn>
                                        <p:tgtEl>
                                          <p:spTgt spid="645217"/>
                                        </p:tgtEl>
                                        <p:attrNameLst>
                                          <p:attrName>style.visibility</p:attrName>
                                        </p:attrNameLst>
                                      </p:cBhvr>
                                      <p:to>
                                        <p:strVal val="visible"/>
                                      </p:to>
                                    </p:set>
                                    <p:animEffect transition="in" filter="box(out)">
                                      <p:cBhvr>
                                        <p:cTn id="46" dur="500"/>
                                        <p:tgtEl>
                                          <p:spTgt spid="645217"/>
                                        </p:tgtEl>
                                      </p:cBhvr>
                                    </p:animEffect>
                                  </p:childTnLst>
                                  <p:subTnLst>
                                    <p:animClr clrSpc="rgb" dir="cw">
                                      <p:cBhvr override="childStyle">
                                        <p:cTn dur="1" fill="hold" display="0" masterRel="nextClick" afterEffect="1"/>
                                        <p:tgtEl>
                                          <p:spTgt spid="645217"/>
                                        </p:tgtEl>
                                        <p:attrNameLst>
                                          <p:attrName>ppt_c</p:attrName>
                                        </p:attrNameLst>
                                      </p:cBhvr>
                                      <p:to>
                                        <a:srgbClr val="B2B2B2"/>
                                      </p:to>
                                    </p:animClr>
                                  </p:sub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45152"/>
                                        </p:tgtEl>
                                        <p:attrNameLst>
                                          <p:attrName>style.visibility</p:attrName>
                                        </p:attrNameLst>
                                      </p:cBhvr>
                                      <p:to>
                                        <p:strVal val="visible"/>
                                      </p:to>
                                    </p:set>
                                  </p:childTnLst>
                                  <p:subTnLst>
                                    <p:set>
                                      <p:cBhvr override="childStyle">
                                        <p:cTn dur="1" fill="hold" display="0" masterRel="nextClick" afterEffect="1"/>
                                        <p:tgtEl>
                                          <p:spTgt spid="645152"/>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32" fill="hold" nodeType="clickEffect">
                                  <p:stCondLst>
                                    <p:cond delay="0"/>
                                  </p:stCondLst>
                                  <p:childTnLst>
                                    <p:set>
                                      <p:cBhvr>
                                        <p:cTn id="54" dur="1" fill="hold">
                                          <p:stCondLst>
                                            <p:cond delay="0"/>
                                          </p:stCondLst>
                                        </p:cTn>
                                        <p:tgtEl>
                                          <p:spTgt spid="645218"/>
                                        </p:tgtEl>
                                        <p:attrNameLst>
                                          <p:attrName>style.visibility</p:attrName>
                                        </p:attrNameLst>
                                      </p:cBhvr>
                                      <p:to>
                                        <p:strVal val="visible"/>
                                      </p:to>
                                    </p:set>
                                    <p:animEffect transition="in" filter="box(out)">
                                      <p:cBhvr>
                                        <p:cTn id="55" dur="500"/>
                                        <p:tgtEl>
                                          <p:spTgt spid="64521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499"/>
                                          </p:stCondLst>
                                        </p:cTn>
                                        <p:tgtEl>
                                          <p:spTgt spid="645155"/>
                                        </p:tgtEl>
                                        <p:attrNameLst>
                                          <p:attrName>style.visibility</p:attrName>
                                        </p:attrNameLst>
                                      </p:cBhvr>
                                      <p:to>
                                        <p:strVal val="visible"/>
                                      </p:to>
                                    </p:set>
                                  </p:childTnLst>
                                  <p:subTnLst>
                                    <p:set>
                                      <p:cBhvr override="childStyle">
                                        <p:cTn dur="1" fill="hold" display="0" masterRel="nextClick" afterEffect="1"/>
                                        <p:tgtEl>
                                          <p:spTgt spid="645155"/>
                                        </p:tgtEl>
                                        <p:attrNameLst>
                                          <p:attrName>style.visibility</p:attrName>
                                        </p:attrNameLst>
                                      </p:cBhvr>
                                      <p:to>
                                        <p:strVal val="hidden"/>
                                      </p:to>
                                    </p:set>
                                  </p:sub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499"/>
                                          </p:stCondLst>
                                        </p:cTn>
                                        <p:tgtEl>
                                          <p:spTgt spid="645158"/>
                                        </p:tgtEl>
                                        <p:attrNameLst>
                                          <p:attrName>style.visibility</p:attrName>
                                        </p:attrNameLst>
                                      </p:cBhvr>
                                      <p:to>
                                        <p:strVal val="visible"/>
                                      </p:to>
                                    </p:set>
                                  </p:childTnLst>
                                  <p:subTnLst>
                                    <p:set>
                                      <p:cBhvr override="childStyle">
                                        <p:cTn dur="1" fill="hold" display="0" masterRel="nextClick" afterEffect="1"/>
                                        <p:tgtEl>
                                          <p:spTgt spid="645158"/>
                                        </p:tgtEl>
                                        <p:attrNameLst>
                                          <p:attrName>style.visibility</p:attrName>
                                        </p:attrNameLst>
                                      </p:cBhvr>
                                      <p:to>
                                        <p:strVal val="hidden"/>
                                      </p:to>
                                    </p:set>
                                  </p:sub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645210"/>
                                        </p:tgtEl>
                                        <p:attrNameLst>
                                          <p:attrName>style.visibility</p:attrName>
                                        </p:attrNameLst>
                                      </p:cBhvr>
                                      <p:to>
                                        <p:strVal val="visible"/>
                                      </p:to>
                                    </p:set>
                                    <p:animEffect transition="in" filter="box(out)">
                                      <p:cBhvr>
                                        <p:cTn id="68" dur="500"/>
                                        <p:tgtEl>
                                          <p:spTgt spid="64521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645211"/>
                                        </p:tgtEl>
                                        <p:attrNameLst>
                                          <p:attrName>style.visibility</p:attrName>
                                        </p:attrNameLst>
                                      </p:cBhvr>
                                      <p:to>
                                        <p:strVal val="visible"/>
                                      </p:to>
                                    </p:set>
                                    <p:animEffect transition="in" filter="box(out)">
                                      <p:cBhvr>
                                        <p:cTn id="73" dur="500"/>
                                        <p:tgtEl>
                                          <p:spTgt spid="645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10" grpId="0" animBg="1" autoUpdateAnimBg="0"/>
      <p:bldP spid="645211" grpId="0" animBg="1" autoUpdateAnimBg="0"/>
      <p:bldP spid="645212"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7176" name="Group 8"/>
          <p:cNvGrpSpPr>
            <a:grpSpLocks/>
          </p:cNvGrpSpPr>
          <p:nvPr/>
        </p:nvGrpSpPr>
        <p:grpSpPr bwMode="auto">
          <a:xfrm>
            <a:off x="5116513" y="1582738"/>
            <a:ext cx="2762250" cy="3600450"/>
            <a:chOff x="950" y="912"/>
            <a:chExt cx="1740" cy="2268"/>
          </a:xfrm>
        </p:grpSpPr>
        <p:grpSp>
          <p:nvGrpSpPr>
            <p:cNvPr id="301067" name="Group 9"/>
            <p:cNvGrpSpPr>
              <a:grpSpLocks/>
            </p:cNvGrpSpPr>
            <p:nvPr/>
          </p:nvGrpSpPr>
          <p:grpSpPr bwMode="auto">
            <a:xfrm>
              <a:off x="1285" y="912"/>
              <a:ext cx="1405" cy="2268"/>
              <a:chOff x="3577" y="2993"/>
              <a:chExt cx="1405" cy="2268"/>
            </a:xfrm>
          </p:grpSpPr>
          <p:grpSp>
            <p:nvGrpSpPr>
              <p:cNvPr id="301082" name="Group 10"/>
              <p:cNvGrpSpPr>
                <a:grpSpLocks/>
              </p:cNvGrpSpPr>
              <p:nvPr/>
            </p:nvGrpSpPr>
            <p:grpSpPr bwMode="auto">
              <a:xfrm>
                <a:off x="4140" y="3156"/>
                <a:ext cx="684" cy="2088"/>
                <a:chOff x="4680" y="648"/>
                <a:chExt cx="684" cy="2088"/>
              </a:xfrm>
            </p:grpSpPr>
            <p:sp>
              <p:nvSpPr>
                <p:cNvPr id="301097" name="Rectangle 11"/>
                <p:cNvSpPr>
                  <a:spLocks noChangeArrowheads="1"/>
                </p:cNvSpPr>
                <p:nvPr/>
              </p:nvSpPr>
              <p:spPr bwMode="auto">
                <a:xfrm>
                  <a:off x="4680" y="648"/>
                  <a:ext cx="684" cy="2088"/>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301098" name="Line 12"/>
                <p:cNvSpPr>
                  <a:spLocks noChangeShapeType="1"/>
                </p:cNvSpPr>
                <p:nvPr/>
              </p:nvSpPr>
              <p:spPr bwMode="auto">
                <a:xfrm>
                  <a:off x="4680" y="864"/>
                  <a:ext cx="6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99" name="Line 13"/>
                <p:cNvSpPr>
                  <a:spLocks noChangeShapeType="1"/>
                </p:cNvSpPr>
                <p:nvPr/>
              </p:nvSpPr>
              <p:spPr bwMode="auto">
                <a:xfrm>
                  <a:off x="4680" y="1074"/>
                  <a:ext cx="6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100" name="Line 14"/>
                <p:cNvSpPr>
                  <a:spLocks noChangeShapeType="1"/>
                </p:cNvSpPr>
                <p:nvPr/>
              </p:nvSpPr>
              <p:spPr bwMode="auto">
                <a:xfrm>
                  <a:off x="4680" y="1284"/>
                  <a:ext cx="6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101" name="Line 15"/>
                <p:cNvSpPr>
                  <a:spLocks noChangeShapeType="1"/>
                </p:cNvSpPr>
                <p:nvPr/>
              </p:nvSpPr>
              <p:spPr bwMode="auto">
                <a:xfrm>
                  <a:off x="4680" y="1494"/>
                  <a:ext cx="6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102" name="Line 16"/>
                <p:cNvSpPr>
                  <a:spLocks noChangeShapeType="1"/>
                </p:cNvSpPr>
                <p:nvPr/>
              </p:nvSpPr>
              <p:spPr bwMode="auto">
                <a:xfrm>
                  <a:off x="4680" y="1704"/>
                  <a:ext cx="6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103" name="Line 17"/>
                <p:cNvSpPr>
                  <a:spLocks noChangeShapeType="1"/>
                </p:cNvSpPr>
                <p:nvPr/>
              </p:nvSpPr>
              <p:spPr bwMode="auto">
                <a:xfrm>
                  <a:off x="4680" y="1914"/>
                  <a:ext cx="6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104" name="Line 18"/>
                <p:cNvSpPr>
                  <a:spLocks noChangeShapeType="1"/>
                </p:cNvSpPr>
                <p:nvPr/>
              </p:nvSpPr>
              <p:spPr bwMode="auto">
                <a:xfrm>
                  <a:off x="4680" y="2124"/>
                  <a:ext cx="6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105" name="Line 19"/>
                <p:cNvSpPr>
                  <a:spLocks noChangeShapeType="1"/>
                </p:cNvSpPr>
                <p:nvPr/>
              </p:nvSpPr>
              <p:spPr bwMode="auto">
                <a:xfrm>
                  <a:off x="4680" y="2334"/>
                  <a:ext cx="6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106" name="Line 20"/>
                <p:cNvSpPr>
                  <a:spLocks noChangeShapeType="1"/>
                </p:cNvSpPr>
                <p:nvPr/>
              </p:nvSpPr>
              <p:spPr bwMode="auto">
                <a:xfrm>
                  <a:off x="4680" y="2544"/>
                  <a:ext cx="6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1083" name="Group 21"/>
              <p:cNvGrpSpPr>
                <a:grpSpLocks/>
              </p:cNvGrpSpPr>
              <p:nvPr/>
            </p:nvGrpSpPr>
            <p:grpSpPr bwMode="auto">
              <a:xfrm>
                <a:off x="4786" y="3139"/>
                <a:ext cx="196" cy="2122"/>
                <a:chOff x="5326" y="631"/>
                <a:chExt cx="196" cy="2122"/>
              </a:xfrm>
            </p:grpSpPr>
            <p:sp>
              <p:nvSpPr>
                <p:cNvPr id="301087" name="Text Box 22"/>
                <p:cNvSpPr txBox="1">
                  <a:spLocks noChangeArrowheads="1"/>
                </p:cNvSpPr>
                <p:nvPr/>
              </p:nvSpPr>
              <p:spPr bwMode="auto">
                <a:xfrm>
                  <a:off x="5326" y="631"/>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0</a:t>
                  </a:r>
                </a:p>
              </p:txBody>
            </p:sp>
            <p:sp>
              <p:nvSpPr>
                <p:cNvPr id="301088" name="Text Box 23"/>
                <p:cNvSpPr txBox="1">
                  <a:spLocks noChangeArrowheads="1"/>
                </p:cNvSpPr>
                <p:nvPr/>
              </p:nvSpPr>
              <p:spPr bwMode="auto">
                <a:xfrm>
                  <a:off x="5326" y="839"/>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1</a:t>
                  </a:r>
                </a:p>
              </p:txBody>
            </p:sp>
            <p:sp>
              <p:nvSpPr>
                <p:cNvPr id="301089" name="Text Box 24"/>
                <p:cNvSpPr txBox="1">
                  <a:spLocks noChangeArrowheads="1"/>
                </p:cNvSpPr>
                <p:nvPr/>
              </p:nvSpPr>
              <p:spPr bwMode="auto">
                <a:xfrm>
                  <a:off x="5326" y="1047"/>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2</a:t>
                  </a:r>
                </a:p>
              </p:txBody>
            </p:sp>
            <p:sp>
              <p:nvSpPr>
                <p:cNvPr id="301090" name="Text Box 25"/>
                <p:cNvSpPr txBox="1">
                  <a:spLocks noChangeArrowheads="1"/>
                </p:cNvSpPr>
                <p:nvPr/>
              </p:nvSpPr>
              <p:spPr bwMode="auto">
                <a:xfrm>
                  <a:off x="5326" y="1255"/>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3</a:t>
                  </a:r>
                </a:p>
              </p:txBody>
            </p:sp>
            <p:sp>
              <p:nvSpPr>
                <p:cNvPr id="301091" name="Text Box 26"/>
                <p:cNvSpPr txBox="1">
                  <a:spLocks noChangeArrowheads="1"/>
                </p:cNvSpPr>
                <p:nvPr/>
              </p:nvSpPr>
              <p:spPr bwMode="auto">
                <a:xfrm>
                  <a:off x="5326" y="1463"/>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4</a:t>
                  </a:r>
                </a:p>
              </p:txBody>
            </p:sp>
            <p:sp>
              <p:nvSpPr>
                <p:cNvPr id="301092" name="Text Box 27"/>
                <p:cNvSpPr txBox="1">
                  <a:spLocks noChangeArrowheads="1"/>
                </p:cNvSpPr>
                <p:nvPr/>
              </p:nvSpPr>
              <p:spPr bwMode="auto">
                <a:xfrm>
                  <a:off x="5326" y="1671"/>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5</a:t>
                  </a:r>
                </a:p>
              </p:txBody>
            </p:sp>
            <p:sp>
              <p:nvSpPr>
                <p:cNvPr id="301093" name="Text Box 28"/>
                <p:cNvSpPr txBox="1">
                  <a:spLocks noChangeArrowheads="1"/>
                </p:cNvSpPr>
                <p:nvPr/>
              </p:nvSpPr>
              <p:spPr bwMode="auto">
                <a:xfrm>
                  <a:off x="5326" y="1879"/>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6</a:t>
                  </a:r>
                </a:p>
              </p:txBody>
            </p:sp>
            <p:sp>
              <p:nvSpPr>
                <p:cNvPr id="301094" name="Text Box 29"/>
                <p:cNvSpPr txBox="1">
                  <a:spLocks noChangeArrowheads="1"/>
                </p:cNvSpPr>
                <p:nvPr/>
              </p:nvSpPr>
              <p:spPr bwMode="auto">
                <a:xfrm>
                  <a:off x="5326" y="2087"/>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7</a:t>
                  </a:r>
                </a:p>
              </p:txBody>
            </p:sp>
            <p:sp>
              <p:nvSpPr>
                <p:cNvPr id="301095" name="Text Box 30"/>
                <p:cNvSpPr txBox="1">
                  <a:spLocks noChangeArrowheads="1"/>
                </p:cNvSpPr>
                <p:nvPr/>
              </p:nvSpPr>
              <p:spPr bwMode="auto">
                <a:xfrm>
                  <a:off x="5326" y="2295"/>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8</a:t>
                  </a:r>
                </a:p>
              </p:txBody>
            </p:sp>
            <p:sp>
              <p:nvSpPr>
                <p:cNvPr id="301096" name="Text Box 31"/>
                <p:cNvSpPr txBox="1">
                  <a:spLocks noChangeArrowheads="1"/>
                </p:cNvSpPr>
                <p:nvPr/>
              </p:nvSpPr>
              <p:spPr bwMode="auto">
                <a:xfrm>
                  <a:off x="5326" y="2503"/>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9</a:t>
                  </a:r>
                </a:p>
              </p:txBody>
            </p:sp>
          </p:grpSp>
          <p:grpSp>
            <p:nvGrpSpPr>
              <p:cNvPr id="301084" name="Group 32"/>
              <p:cNvGrpSpPr>
                <a:grpSpLocks/>
              </p:cNvGrpSpPr>
              <p:nvPr/>
            </p:nvGrpSpPr>
            <p:grpSpPr bwMode="auto">
              <a:xfrm>
                <a:off x="3577" y="2993"/>
                <a:ext cx="551" cy="327"/>
                <a:chOff x="3577" y="2993"/>
                <a:chExt cx="551" cy="327"/>
              </a:xfrm>
            </p:grpSpPr>
            <p:sp>
              <p:nvSpPr>
                <p:cNvPr id="301085" name="Line 33"/>
                <p:cNvSpPr>
                  <a:spLocks noChangeShapeType="1"/>
                </p:cNvSpPr>
                <p:nvPr/>
              </p:nvSpPr>
              <p:spPr bwMode="auto">
                <a:xfrm>
                  <a:off x="3780" y="3168"/>
                  <a:ext cx="348"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86" name="Text Box 34"/>
                <p:cNvSpPr txBox="1">
                  <a:spLocks noChangeArrowheads="1"/>
                </p:cNvSpPr>
                <p:nvPr/>
              </p:nvSpPr>
              <p:spPr bwMode="auto">
                <a:xfrm>
                  <a:off x="3577" y="2993"/>
                  <a:ext cx="21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chemeClr val="tx1"/>
                      </a:solidFill>
                      <a:ea typeface="宋体" panose="02010600030101010101" pitchFamily="2" charset="-122"/>
                    </a:rPr>
                    <a:t>a</a:t>
                  </a:r>
                </a:p>
              </p:txBody>
            </p:sp>
          </p:grpSp>
        </p:grpSp>
        <p:grpSp>
          <p:nvGrpSpPr>
            <p:cNvPr id="301068" name="Group 35"/>
            <p:cNvGrpSpPr>
              <a:grpSpLocks/>
            </p:cNvGrpSpPr>
            <p:nvPr/>
          </p:nvGrpSpPr>
          <p:grpSpPr bwMode="auto">
            <a:xfrm>
              <a:off x="2082" y="1046"/>
              <a:ext cx="276" cy="2122"/>
              <a:chOff x="4374" y="3127"/>
              <a:chExt cx="276" cy="2122"/>
            </a:xfrm>
          </p:grpSpPr>
          <p:sp>
            <p:nvSpPr>
              <p:cNvPr id="301072" name="Text Box 36"/>
              <p:cNvSpPr txBox="1">
                <a:spLocks noChangeArrowheads="1"/>
              </p:cNvSpPr>
              <p:nvPr/>
            </p:nvSpPr>
            <p:spPr bwMode="auto">
              <a:xfrm>
                <a:off x="4414" y="3127"/>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FF3300"/>
                    </a:solidFill>
                    <a:ea typeface="宋体" panose="02010600030101010101" pitchFamily="2" charset="-122"/>
                  </a:rPr>
                  <a:t>9</a:t>
                </a:r>
              </a:p>
            </p:txBody>
          </p:sp>
          <p:sp>
            <p:nvSpPr>
              <p:cNvPr id="301073" name="Text Box 37"/>
              <p:cNvSpPr txBox="1">
                <a:spLocks noChangeArrowheads="1"/>
              </p:cNvSpPr>
              <p:nvPr/>
            </p:nvSpPr>
            <p:spPr bwMode="auto">
              <a:xfrm>
                <a:off x="4374" y="3335"/>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FF3300"/>
                    </a:solidFill>
                    <a:ea typeface="宋体" panose="02010600030101010101" pitchFamily="2" charset="-122"/>
                  </a:rPr>
                  <a:t>13</a:t>
                </a:r>
              </a:p>
            </p:txBody>
          </p:sp>
          <p:sp>
            <p:nvSpPr>
              <p:cNvPr id="301074" name="Text Box 38"/>
              <p:cNvSpPr txBox="1">
                <a:spLocks noChangeArrowheads="1"/>
              </p:cNvSpPr>
              <p:nvPr/>
            </p:nvSpPr>
            <p:spPr bwMode="auto">
              <a:xfrm>
                <a:off x="4374" y="3543"/>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FF3300"/>
                    </a:solidFill>
                    <a:ea typeface="宋体" panose="02010600030101010101" pitchFamily="2" charset="-122"/>
                  </a:rPr>
                  <a:t>27</a:t>
                </a:r>
              </a:p>
            </p:txBody>
          </p:sp>
          <p:sp>
            <p:nvSpPr>
              <p:cNvPr id="301075" name="Text Box 39"/>
              <p:cNvSpPr txBox="1">
                <a:spLocks noChangeArrowheads="1"/>
              </p:cNvSpPr>
              <p:nvPr/>
            </p:nvSpPr>
            <p:spPr bwMode="auto">
              <a:xfrm>
                <a:off x="4374" y="3751"/>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FF3300"/>
                    </a:solidFill>
                    <a:ea typeface="宋体" panose="02010600030101010101" pitchFamily="2" charset="-122"/>
                  </a:rPr>
                  <a:t>32</a:t>
                </a:r>
              </a:p>
            </p:txBody>
          </p:sp>
          <p:sp>
            <p:nvSpPr>
              <p:cNvPr id="301076" name="Text Box 40"/>
              <p:cNvSpPr txBox="1">
                <a:spLocks noChangeArrowheads="1"/>
              </p:cNvSpPr>
              <p:nvPr/>
            </p:nvSpPr>
            <p:spPr bwMode="auto">
              <a:xfrm>
                <a:off x="4374" y="3959"/>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FF3300"/>
                    </a:solidFill>
                    <a:ea typeface="宋体" panose="02010600030101010101" pitchFamily="2" charset="-122"/>
                  </a:rPr>
                  <a:t>49</a:t>
                </a:r>
              </a:p>
            </p:txBody>
          </p:sp>
          <p:sp>
            <p:nvSpPr>
              <p:cNvPr id="301077" name="Text Box 41"/>
              <p:cNvSpPr txBox="1">
                <a:spLocks noChangeArrowheads="1"/>
              </p:cNvSpPr>
              <p:nvPr/>
            </p:nvSpPr>
            <p:spPr bwMode="auto">
              <a:xfrm>
                <a:off x="4374" y="4167"/>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FF3300"/>
                    </a:solidFill>
                    <a:ea typeface="宋体" panose="02010600030101010101" pitchFamily="2" charset="-122"/>
                  </a:rPr>
                  <a:t>57</a:t>
                </a:r>
              </a:p>
            </p:txBody>
          </p:sp>
          <p:sp>
            <p:nvSpPr>
              <p:cNvPr id="301078" name="Text Box 42"/>
              <p:cNvSpPr txBox="1">
                <a:spLocks noChangeArrowheads="1"/>
              </p:cNvSpPr>
              <p:nvPr/>
            </p:nvSpPr>
            <p:spPr bwMode="auto">
              <a:xfrm>
                <a:off x="4374" y="4375"/>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FF3300"/>
                    </a:solidFill>
                    <a:ea typeface="宋体" panose="02010600030101010101" pitchFamily="2" charset="-122"/>
                  </a:rPr>
                  <a:t>68</a:t>
                </a:r>
              </a:p>
            </p:txBody>
          </p:sp>
          <p:sp>
            <p:nvSpPr>
              <p:cNvPr id="301079" name="Text Box 43"/>
              <p:cNvSpPr txBox="1">
                <a:spLocks noChangeArrowheads="1"/>
              </p:cNvSpPr>
              <p:nvPr/>
            </p:nvSpPr>
            <p:spPr bwMode="auto">
              <a:xfrm>
                <a:off x="4374" y="4583"/>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FF3300"/>
                    </a:solidFill>
                    <a:ea typeface="宋体" panose="02010600030101010101" pitchFamily="2" charset="-122"/>
                  </a:rPr>
                  <a:t>76</a:t>
                </a:r>
              </a:p>
            </p:txBody>
          </p:sp>
          <p:sp>
            <p:nvSpPr>
              <p:cNvPr id="301080" name="Text Box 44"/>
              <p:cNvSpPr txBox="1">
                <a:spLocks noChangeArrowheads="1"/>
              </p:cNvSpPr>
              <p:nvPr/>
            </p:nvSpPr>
            <p:spPr bwMode="auto">
              <a:xfrm>
                <a:off x="4374" y="4791"/>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FF3300"/>
                    </a:solidFill>
                    <a:ea typeface="宋体" panose="02010600030101010101" pitchFamily="2" charset="-122"/>
                  </a:rPr>
                  <a:t>88</a:t>
                </a:r>
              </a:p>
            </p:txBody>
          </p:sp>
          <p:sp>
            <p:nvSpPr>
              <p:cNvPr id="301081" name="Text Box 45"/>
              <p:cNvSpPr txBox="1">
                <a:spLocks noChangeArrowheads="1"/>
              </p:cNvSpPr>
              <p:nvPr/>
            </p:nvSpPr>
            <p:spPr bwMode="auto">
              <a:xfrm>
                <a:off x="4374" y="4999"/>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rgbClr val="FF3300"/>
                    </a:solidFill>
                    <a:ea typeface="宋体" panose="02010600030101010101" pitchFamily="2" charset="-122"/>
                  </a:rPr>
                  <a:t>99</a:t>
                </a:r>
              </a:p>
            </p:txBody>
          </p:sp>
        </p:grpSp>
        <p:grpSp>
          <p:nvGrpSpPr>
            <p:cNvPr id="301069" name="Group 46"/>
            <p:cNvGrpSpPr>
              <a:grpSpLocks/>
            </p:cNvGrpSpPr>
            <p:nvPr/>
          </p:nvGrpSpPr>
          <p:grpSpPr bwMode="auto">
            <a:xfrm>
              <a:off x="950" y="1068"/>
              <a:ext cx="886" cy="327"/>
              <a:chOff x="3242" y="3149"/>
              <a:chExt cx="886" cy="327"/>
            </a:xfrm>
          </p:grpSpPr>
          <p:sp>
            <p:nvSpPr>
              <p:cNvPr id="301070" name="Line 47"/>
              <p:cNvSpPr>
                <a:spLocks noChangeShapeType="1"/>
              </p:cNvSpPr>
              <p:nvPr/>
            </p:nvSpPr>
            <p:spPr bwMode="auto">
              <a:xfrm flipV="1">
                <a:off x="3756" y="3180"/>
                <a:ext cx="372" cy="12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1071" name="Text Box 48"/>
              <p:cNvSpPr txBox="1">
                <a:spLocks noChangeArrowheads="1"/>
              </p:cNvSpPr>
              <p:nvPr/>
            </p:nvSpPr>
            <p:spPr bwMode="auto">
              <a:xfrm>
                <a:off x="3242" y="3149"/>
                <a:ext cx="57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rgbClr val="0000FF"/>
                    </a:solidFill>
                    <a:ea typeface="宋体" panose="02010600030101010101" pitchFamily="2" charset="-122"/>
                  </a:rPr>
                  <a:t>array</a:t>
                </a:r>
              </a:p>
            </p:txBody>
          </p:sp>
        </p:grpSp>
      </p:grpSp>
      <p:sp>
        <p:nvSpPr>
          <p:cNvPr id="647217" name="Text Box 49"/>
          <p:cNvSpPr txBox="1">
            <a:spLocks noChangeArrowheads="1"/>
          </p:cNvSpPr>
          <p:nvPr/>
        </p:nvSpPr>
        <p:spPr bwMode="auto">
          <a:xfrm>
            <a:off x="5221288" y="2524125"/>
            <a:ext cx="6604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800" b="0">
                <a:solidFill>
                  <a:srgbClr val="990033"/>
                </a:solidFill>
                <a:ea typeface="宋体" panose="02010600030101010101" pitchFamily="2" charset="-122"/>
              </a:rPr>
              <a:t>i=8</a:t>
            </a:r>
          </a:p>
        </p:txBody>
      </p:sp>
      <p:sp>
        <p:nvSpPr>
          <p:cNvPr id="301065" name="Text Box 50"/>
          <p:cNvSpPr txBox="1">
            <a:spLocks noChangeArrowheads="1"/>
          </p:cNvSpPr>
          <p:nvPr/>
        </p:nvSpPr>
        <p:spPr bwMode="auto">
          <a:xfrm>
            <a:off x="0" y="1517650"/>
            <a:ext cx="4847802" cy="3785652"/>
          </a:xfrm>
          <a:prstGeom prst="rect">
            <a:avLst/>
          </a:prstGeom>
          <a:solidFill>
            <a:schemeClr val="accent2">
              <a:lumMod val="20000"/>
              <a:lumOff val="80000"/>
            </a:schemeClr>
          </a:solidFill>
          <a:ln w="38100">
            <a:solidFill>
              <a:srgbClr val="0000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rgbClr val="FF3300"/>
                </a:solidFill>
                <a:ea typeface="宋体" panose="02010600030101010101" pitchFamily="2" charset="-122"/>
              </a:rPr>
              <a:t>void</a:t>
            </a:r>
            <a:r>
              <a:rPr lang="en-US" altLang="zh-CN" sz="2400" dirty="0">
                <a:solidFill>
                  <a:schemeClr val="tx1"/>
                </a:solidFill>
                <a:ea typeface="宋体" panose="02010600030101010101" pitchFamily="2" charset="-122"/>
              </a:rPr>
              <a:t> sort(</a:t>
            </a:r>
            <a:r>
              <a:rPr lang="en-US" altLang="zh-CN" sz="2400" dirty="0" err="1">
                <a:solidFill>
                  <a:srgbClr val="0000FF"/>
                </a:solidFill>
                <a:ea typeface="宋体" panose="02010600030101010101" pitchFamily="2" charset="-122"/>
              </a:rPr>
              <a:t>int</a:t>
            </a:r>
            <a:r>
              <a:rPr lang="en-US" altLang="zh-CN" sz="2400" dirty="0">
                <a:solidFill>
                  <a:srgbClr val="0000FF"/>
                </a:solidFill>
                <a:ea typeface="宋体" panose="02010600030101010101" pitchFamily="2" charset="-122"/>
              </a:rPr>
              <a:t>  array[ ]</a:t>
            </a:r>
            <a:r>
              <a:rPr lang="en-US" altLang="zh-CN" sz="2400" dirty="0">
                <a:solidFill>
                  <a:schemeClr val="tx1"/>
                </a:solidFill>
                <a:ea typeface="宋体" panose="02010600030101010101" pitchFamily="2" charset="-122"/>
              </a:rPr>
              <a:t>,</a:t>
            </a:r>
            <a:r>
              <a:rPr lang="en-US" altLang="zh-CN" sz="2400" dirty="0" err="1">
                <a:solidFill>
                  <a:schemeClr val="tx1"/>
                </a:solidFill>
                <a:ea typeface="宋体" panose="02010600030101010101" pitchFamily="2" charset="-122"/>
              </a:rPr>
              <a:t>int</a:t>
            </a:r>
            <a:r>
              <a:rPr lang="en-US" altLang="zh-CN" sz="2400" dirty="0">
                <a:solidFill>
                  <a:schemeClr val="tx1"/>
                </a:solidFill>
                <a:ea typeface="宋体" panose="02010600030101010101" pitchFamily="2" charset="-122"/>
              </a:rPr>
              <a:t>  n)</a:t>
            </a:r>
          </a:p>
          <a:p>
            <a:pPr>
              <a:spcBef>
                <a:spcPct val="0"/>
              </a:spcBef>
            </a:pP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int</a:t>
            </a: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i,j,k,t</a:t>
            </a:r>
            <a:r>
              <a:rPr lang="en-US" altLang="zh-CN" sz="2400" dirty="0">
                <a:solidFill>
                  <a:schemeClr val="tx1"/>
                </a:solidFill>
                <a:ea typeface="宋体" panose="02010600030101010101" pitchFamily="2" charset="-122"/>
              </a:rPr>
              <a:t>;</a:t>
            </a:r>
          </a:p>
          <a:p>
            <a:pPr>
              <a:spcBef>
                <a:spcPct val="0"/>
              </a:spcBef>
            </a:pPr>
            <a:r>
              <a:rPr lang="en-US" altLang="zh-CN" sz="2400" dirty="0">
                <a:solidFill>
                  <a:srgbClr val="990033"/>
                </a:solidFill>
                <a:ea typeface="宋体" panose="02010600030101010101" pitchFamily="2" charset="-122"/>
              </a:rPr>
              <a:t>   for(</a:t>
            </a:r>
            <a:r>
              <a:rPr lang="en-US" altLang="zh-CN" sz="2400" dirty="0" err="1">
                <a:solidFill>
                  <a:srgbClr val="990033"/>
                </a:solidFill>
                <a:ea typeface="宋体" panose="02010600030101010101" pitchFamily="2" charset="-122"/>
              </a:rPr>
              <a:t>i</a:t>
            </a:r>
            <a:r>
              <a:rPr lang="en-US" altLang="zh-CN" sz="2400" dirty="0">
                <a:solidFill>
                  <a:srgbClr val="990033"/>
                </a:solidFill>
                <a:ea typeface="宋体" panose="02010600030101010101" pitchFamily="2" charset="-122"/>
              </a:rPr>
              <a:t>=0;i&lt;n-1;i++)</a:t>
            </a:r>
            <a:endParaRPr lang="en-US" altLang="zh-CN" sz="2400" dirty="0">
              <a:solidFill>
                <a:srgbClr val="339933"/>
              </a:solidFill>
              <a:ea typeface="宋体" panose="02010600030101010101" pitchFamily="2" charset="-122"/>
            </a:endParaRPr>
          </a:p>
          <a:p>
            <a:pPr>
              <a:spcBef>
                <a:spcPct val="0"/>
              </a:spcBef>
            </a:pPr>
            <a:r>
              <a:rPr lang="en-US" altLang="zh-CN" sz="2400" dirty="0">
                <a:solidFill>
                  <a:schemeClr val="tx1"/>
                </a:solidFill>
                <a:ea typeface="宋体" panose="02010600030101010101" pitchFamily="2" charset="-122"/>
              </a:rPr>
              <a:t>     { k=</a:t>
            </a:r>
            <a:r>
              <a:rPr lang="en-US" altLang="zh-CN" sz="2400" dirty="0" err="1">
                <a:solidFill>
                  <a:schemeClr val="tx1"/>
                </a:solidFill>
                <a:ea typeface="宋体" panose="02010600030101010101" pitchFamily="2" charset="-122"/>
              </a:rPr>
              <a:t>i</a:t>
            </a:r>
            <a:r>
              <a:rPr lang="en-US" altLang="zh-CN" sz="2400" dirty="0">
                <a:solidFill>
                  <a:schemeClr val="tx1"/>
                </a:solidFill>
                <a:ea typeface="宋体" panose="02010600030101010101" pitchFamily="2" charset="-122"/>
              </a:rPr>
              <a:t>;</a:t>
            </a:r>
          </a:p>
          <a:p>
            <a:pPr>
              <a:spcBef>
                <a:spcPct val="0"/>
              </a:spcBef>
            </a:pPr>
            <a:r>
              <a:rPr lang="en-US" altLang="zh-CN" sz="2400" dirty="0">
                <a:solidFill>
                  <a:srgbClr val="990033"/>
                </a:solidFill>
                <a:ea typeface="宋体" panose="02010600030101010101" pitchFamily="2" charset="-122"/>
              </a:rPr>
              <a:t>        for(j=i+1;j&lt;</a:t>
            </a:r>
            <a:r>
              <a:rPr lang="en-US" altLang="zh-CN" sz="2400" dirty="0" err="1">
                <a:solidFill>
                  <a:srgbClr val="990033"/>
                </a:solidFill>
                <a:ea typeface="宋体" panose="02010600030101010101" pitchFamily="2" charset="-122"/>
              </a:rPr>
              <a:t>n;j</a:t>
            </a:r>
            <a:r>
              <a:rPr lang="en-US" altLang="zh-CN" sz="2400" dirty="0">
                <a:solidFill>
                  <a:srgbClr val="990033"/>
                </a:solidFill>
                <a:ea typeface="宋体" panose="02010600030101010101" pitchFamily="2" charset="-122"/>
              </a:rPr>
              <a:t>++)</a:t>
            </a:r>
            <a:endParaRPr lang="en-US" altLang="zh-CN" sz="2400" dirty="0">
              <a:solidFill>
                <a:srgbClr val="666633"/>
              </a:solidFill>
              <a:ea typeface="宋体" panose="02010600030101010101" pitchFamily="2" charset="-122"/>
            </a:endParaRPr>
          </a:p>
          <a:p>
            <a:pPr>
              <a:spcBef>
                <a:spcPct val="0"/>
              </a:spcBef>
            </a:pPr>
            <a:r>
              <a:rPr lang="en-US" altLang="zh-CN" sz="2400" dirty="0">
                <a:solidFill>
                  <a:schemeClr val="tx1"/>
                </a:solidFill>
                <a:ea typeface="宋体" panose="02010600030101010101" pitchFamily="2" charset="-122"/>
              </a:rPr>
              <a:t>	if(array[j]&lt;array[k]) k=j;</a:t>
            </a:r>
          </a:p>
          <a:p>
            <a:pPr>
              <a:spcBef>
                <a:spcPct val="0"/>
              </a:spcBef>
            </a:pPr>
            <a:r>
              <a:rPr lang="en-US" altLang="zh-CN" sz="2400" dirty="0">
                <a:solidFill>
                  <a:schemeClr val="tx1"/>
                </a:solidFill>
                <a:ea typeface="宋体" panose="02010600030101010101" pitchFamily="2" charset="-122"/>
              </a:rPr>
              <a:t>        t=array[</a:t>
            </a:r>
            <a:r>
              <a:rPr lang="en-US" altLang="zh-CN" sz="2400" dirty="0" err="1">
                <a:solidFill>
                  <a:schemeClr val="tx1"/>
                </a:solidFill>
                <a:ea typeface="宋体" panose="02010600030101010101" pitchFamily="2" charset="-122"/>
              </a:rPr>
              <a:t>i</a:t>
            </a:r>
            <a:r>
              <a:rPr lang="en-US" altLang="zh-CN" sz="2400" dirty="0">
                <a:solidFill>
                  <a:schemeClr val="tx1"/>
                </a:solidFill>
                <a:ea typeface="宋体" panose="02010600030101010101" pitchFamily="2" charset="-122"/>
              </a:rPr>
              <a:t>]; array[</a:t>
            </a:r>
            <a:r>
              <a:rPr lang="en-US" altLang="zh-CN" sz="2400" dirty="0" err="1">
                <a:solidFill>
                  <a:schemeClr val="tx1"/>
                </a:solidFill>
                <a:ea typeface="宋体" panose="02010600030101010101" pitchFamily="2" charset="-122"/>
              </a:rPr>
              <a:t>i</a:t>
            </a:r>
            <a:r>
              <a:rPr lang="en-US" altLang="zh-CN" sz="2400" dirty="0">
                <a:solidFill>
                  <a:schemeClr val="tx1"/>
                </a:solidFill>
                <a:ea typeface="宋体" panose="02010600030101010101" pitchFamily="2" charset="-122"/>
              </a:rPr>
              <a:t>]=array[k];</a:t>
            </a:r>
          </a:p>
          <a:p>
            <a:pPr>
              <a:spcBef>
                <a:spcPct val="0"/>
              </a:spcBef>
            </a:pPr>
            <a:r>
              <a:rPr lang="en-US" altLang="zh-CN" sz="2400" dirty="0">
                <a:solidFill>
                  <a:schemeClr val="tx1"/>
                </a:solidFill>
                <a:ea typeface="宋体" panose="02010600030101010101" pitchFamily="2" charset="-122"/>
              </a:rPr>
              <a:t>        array[k]=t;</a:t>
            </a:r>
          </a:p>
          <a:p>
            <a:pPr>
              <a:spcBef>
                <a:spcPct val="0"/>
              </a:spcBef>
            </a:pPr>
            <a:r>
              <a:rPr lang="en-US" altLang="zh-CN" sz="2400" dirty="0">
                <a:solidFill>
                  <a:schemeClr val="tx1"/>
                </a:solidFill>
                <a:ea typeface="宋体" panose="02010600030101010101" pitchFamily="2" charset="-122"/>
              </a:rPr>
              <a:t>     }</a:t>
            </a:r>
          </a:p>
          <a:p>
            <a:pPr>
              <a:spcBef>
                <a:spcPct val="0"/>
              </a:spcBef>
            </a:pPr>
            <a:r>
              <a:rPr lang="en-US" altLang="zh-CN" sz="2400" dirty="0">
                <a:solidFill>
                  <a:schemeClr val="tx1"/>
                </a:solidFill>
                <a:ea typeface="宋体" panose="02010600030101010101" pitchFamily="2" charset="-122"/>
              </a:rPr>
              <a:t>}</a:t>
            </a:r>
          </a:p>
        </p:txBody>
      </p:sp>
      <p:sp>
        <p:nvSpPr>
          <p:cNvPr id="647219" name="Text Box 51"/>
          <p:cNvSpPr txBox="1">
            <a:spLocks noChangeArrowheads="1"/>
          </p:cNvSpPr>
          <p:nvPr/>
        </p:nvSpPr>
        <p:spPr bwMode="auto">
          <a:xfrm>
            <a:off x="280988" y="660400"/>
            <a:ext cx="2560637" cy="482600"/>
          </a:xfrm>
          <a:prstGeom prst="rect">
            <a:avLst/>
          </a:prstGeom>
          <a:solidFill>
            <a:srgbClr val="99CCFF"/>
          </a:solidFill>
          <a:ln w="25400">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2400">
                <a:solidFill>
                  <a:srgbClr val="FF3300"/>
                </a:solidFill>
                <a:effectLst>
                  <a:outerShdw blurRad="38100" dist="38100" dir="2700000" algn="tl">
                    <a:srgbClr val="000000"/>
                  </a:outerShdw>
                </a:effectLst>
              </a:rPr>
              <a:t>选择法排序思路</a:t>
            </a:r>
          </a:p>
        </p:txBody>
      </p:sp>
      <p:sp>
        <p:nvSpPr>
          <p:cNvPr id="51"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2852652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47217">
                                            <p:txEl>
                                              <p:pRg st="0" end="0"/>
                                            </p:txEl>
                                          </p:spTgt>
                                        </p:tgtEl>
                                        <p:attrNameLst>
                                          <p:attrName>style.visibility</p:attrName>
                                        </p:attrNameLst>
                                      </p:cBhvr>
                                      <p:to>
                                        <p:strVal val="visible"/>
                                      </p:to>
                                    </p:set>
                                    <p:animEffect transition="in" filter="box(out)">
                                      <p:cBhvr>
                                        <p:cTn id="7" dur="500"/>
                                        <p:tgtEl>
                                          <p:spTgt spid="6472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647176"/>
                                        </p:tgtEl>
                                        <p:attrNameLst>
                                          <p:attrName>style.visibility</p:attrName>
                                        </p:attrNameLst>
                                      </p:cBhvr>
                                      <p:to>
                                        <p:strVal val="visible"/>
                                      </p:to>
                                    </p:set>
                                    <p:animEffect transition="in" filter="box(out)">
                                      <p:cBhvr>
                                        <p:cTn id="12" dur="500"/>
                                        <p:tgtEl>
                                          <p:spTgt spid="64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21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2935" name="Text Box 9"/>
          <p:cNvSpPr txBox="1">
            <a:spLocks noChangeArrowheads="1"/>
          </p:cNvSpPr>
          <p:nvPr/>
        </p:nvSpPr>
        <p:spPr bwMode="auto">
          <a:xfrm>
            <a:off x="304800" y="685800"/>
            <a:ext cx="8458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zh-CN" altLang="en-US" sz="2400" dirty="0">
                <a:solidFill>
                  <a:srgbClr val="FF0000"/>
                </a:solidFill>
                <a:latin typeface="+mn-ea"/>
                <a:ea typeface="+mn-ea"/>
              </a:rPr>
              <a:t>二、工程的方法 </a:t>
            </a:r>
            <a:endParaRPr kumimoji="0" lang="zh-CN" altLang="en-US" sz="2400" dirty="0">
              <a:solidFill>
                <a:schemeClr val="tx1"/>
              </a:solidFill>
              <a:latin typeface="+mn-ea"/>
              <a:ea typeface="+mn-ea"/>
            </a:endParaRPr>
          </a:p>
          <a:p>
            <a:pPr>
              <a:spcBef>
                <a:spcPct val="0"/>
              </a:spcBef>
            </a:pPr>
            <a:r>
              <a:rPr kumimoji="0" lang="zh-CN" altLang="en-US" sz="2400" dirty="0">
                <a:solidFill>
                  <a:schemeClr val="tx1"/>
                </a:solidFill>
                <a:latin typeface="+mn-ea"/>
                <a:ea typeface="+mn-ea"/>
              </a:rPr>
              <a:t>例：某程序由四个文件组成，其中，一个文件包含主函数，两个文件包含两个被调用函数。一个为工程文件，包含这个程序的三个文件名。 </a:t>
            </a:r>
          </a:p>
        </p:txBody>
      </p:sp>
      <p:sp>
        <p:nvSpPr>
          <p:cNvPr id="558090" name="Rectangle 10"/>
          <p:cNvSpPr>
            <a:spLocks noChangeArrowheads="1"/>
          </p:cNvSpPr>
          <p:nvPr/>
        </p:nvSpPr>
        <p:spPr bwMode="auto">
          <a:xfrm>
            <a:off x="4110038" y="1982788"/>
            <a:ext cx="4733925" cy="13716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400">
                <a:solidFill>
                  <a:srgbClr val="FF0000"/>
                </a:solidFill>
                <a:latin typeface="+mn-ea"/>
                <a:ea typeface="+mn-ea"/>
              </a:rPr>
              <a:t>T8-1-1.c </a:t>
            </a:r>
            <a:endParaRPr kumimoji="0" lang="en-US" altLang="zh-CN" sz="2400">
              <a:solidFill>
                <a:schemeClr val="tx1"/>
              </a:solidFill>
              <a:latin typeface="+mn-ea"/>
              <a:ea typeface="+mn-ea"/>
            </a:endParaRPr>
          </a:p>
          <a:p>
            <a:pPr>
              <a:spcBef>
                <a:spcPct val="0"/>
              </a:spcBef>
            </a:pPr>
            <a:r>
              <a:rPr kumimoji="0" lang="en-US" altLang="zh-CN" sz="2400">
                <a:solidFill>
                  <a:schemeClr val="tx1"/>
                </a:solidFill>
                <a:latin typeface="+mn-ea"/>
                <a:ea typeface="+mn-ea"/>
              </a:rPr>
              <a:t>main(  ) </a:t>
            </a:r>
          </a:p>
          <a:p>
            <a:pPr>
              <a:lnSpc>
                <a:spcPct val="70000"/>
              </a:lnSpc>
            </a:pPr>
            <a:r>
              <a:rPr kumimoji="0" lang="en-US" altLang="zh-CN" sz="2400">
                <a:solidFill>
                  <a:schemeClr val="tx1"/>
                </a:solidFill>
                <a:latin typeface="+mn-ea"/>
                <a:ea typeface="+mn-ea"/>
              </a:rPr>
              <a:t>{ p1(  ) ; p2(  ) ; p1( ) ; }</a:t>
            </a:r>
            <a:endParaRPr lang="en-US" altLang="zh-CN" sz="2400">
              <a:solidFill>
                <a:schemeClr val="tx1"/>
              </a:solidFill>
              <a:latin typeface="+mn-ea"/>
              <a:ea typeface="+mn-ea"/>
            </a:endParaRPr>
          </a:p>
        </p:txBody>
      </p:sp>
      <p:sp>
        <p:nvSpPr>
          <p:cNvPr id="558091" name="Rectangle 11"/>
          <p:cNvSpPr>
            <a:spLocks noChangeArrowheads="1"/>
          </p:cNvSpPr>
          <p:nvPr/>
        </p:nvSpPr>
        <p:spPr bwMode="auto">
          <a:xfrm>
            <a:off x="3209925" y="3530600"/>
            <a:ext cx="5634038" cy="13716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400">
                <a:solidFill>
                  <a:srgbClr val="FF0000"/>
                </a:solidFill>
                <a:latin typeface="+mn-ea"/>
                <a:ea typeface="+mn-ea"/>
              </a:rPr>
              <a:t>T8-1-2.c </a:t>
            </a:r>
            <a:endParaRPr kumimoji="0" lang="en-US" altLang="zh-CN" sz="2400">
              <a:solidFill>
                <a:schemeClr val="tx1"/>
              </a:solidFill>
              <a:latin typeface="+mn-ea"/>
              <a:ea typeface="+mn-ea"/>
            </a:endParaRPr>
          </a:p>
          <a:p>
            <a:pPr>
              <a:spcBef>
                <a:spcPct val="0"/>
              </a:spcBef>
            </a:pPr>
            <a:r>
              <a:rPr kumimoji="0" lang="en-US" altLang="zh-CN" sz="2400">
                <a:solidFill>
                  <a:schemeClr val="tx1"/>
                </a:solidFill>
                <a:latin typeface="+mn-ea"/>
                <a:ea typeface="+mn-ea"/>
              </a:rPr>
              <a:t>p1(  ) </a:t>
            </a:r>
          </a:p>
          <a:p>
            <a:pPr>
              <a:lnSpc>
                <a:spcPct val="65000"/>
              </a:lnSpc>
            </a:pPr>
            <a:r>
              <a:rPr kumimoji="0" lang="en-US" altLang="zh-CN" sz="2400">
                <a:solidFill>
                  <a:schemeClr val="tx1"/>
                </a:solidFill>
                <a:latin typeface="+mn-ea"/>
                <a:ea typeface="+mn-ea"/>
              </a:rPr>
              <a:t>{printf (“*********************\ n”);  }</a:t>
            </a:r>
            <a:endParaRPr lang="en-US" altLang="zh-CN" sz="2400">
              <a:solidFill>
                <a:schemeClr val="tx1"/>
              </a:solidFill>
              <a:latin typeface="+mn-ea"/>
              <a:ea typeface="+mn-ea"/>
            </a:endParaRPr>
          </a:p>
        </p:txBody>
      </p:sp>
      <p:sp>
        <p:nvSpPr>
          <p:cNvPr id="558092" name="Rectangle 12"/>
          <p:cNvSpPr>
            <a:spLocks noChangeArrowheads="1"/>
          </p:cNvSpPr>
          <p:nvPr/>
        </p:nvSpPr>
        <p:spPr bwMode="auto">
          <a:xfrm>
            <a:off x="3205163" y="5127625"/>
            <a:ext cx="5638800" cy="14478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400">
                <a:solidFill>
                  <a:srgbClr val="FF0000"/>
                </a:solidFill>
                <a:latin typeface="+mn-ea"/>
                <a:ea typeface="+mn-ea"/>
              </a:rPr>
              <a:t>T8-1-3.c </a:t>
            </a:r>
            <a:endParaRPr kumimoji="0" lang="en-US" altLang="zh-CN" sz="2400">
              <a:solidFill>
                <a:schemeClr val="tx1"/>
              </a:solidFill>
              <a:latin typeface="+mn-ea"/>
              <a:ea typeface="+mn-ea"/>
            </a:endParaRPr>
          </a:p>
          <a:p>
            <a:pPr>
              <a:spcBef>
                <a:spcPct val="0"/>
              </a:spcBef>
            </a:pPr>
            <a:r>
              <a:rPr kumimoji="0" lang="en-US" altLang="zh-CN" sz="2400">
                <a:solidFill>
                  <a:schemeClr val="tx1"/>
                </a:solidFill>
                <a:latin typeface="+mn-ea"/>
                <a:ea typeface="+mn-ea"/>
              </a:rPr>
              <a:t>p2(   ) </a:t>
            </a:r>
          </a:p>
          <a:p>
            <a:pPr>
              <a:lnSpc>
                <a:spcPct val="60000"/>
              </a:lnSpc>
            </a:pPr>
            <a:r>
              <a:rPr kumimoji="0" lang="en-US" altLang="zh-CN" sz="2400">
                <a:solidFill>
                  <a:schemeClr val="tx1"/>
                </a:solidFill>
                <a:latin typeface="+mn-ea"/>
                <a:ea typeface="+mn-ea"/>
              </a:rPr>
              <a:t>{printf (“           How  do  you  do!\ n”);  }</a:t>
            </a:r>
            <a:endParaRPr lang="en-US" altLang="zh-CN" sz="2400">
              <a:solidFill>
                <a:schemeClr val="tx1"/>
              </a:solidFill>
              <a:latin typeface="+mn-ea"/>
              <a:ea typeface="+mn-ea"/>
            </a:endParaRPr>
          </a:p>
        </p:txBody>
      </p:sp>
      <p:sp>
        <p:nvSpPr>
          <p:cNvPr id="558093" name="Rectangle 13"/>
          <p:cNvSpPr>
            <a:spLocks noChangeArrowheads="1"/>
          </p:cNvSpPr>
          <p:nvPr/>
        </p:nvSpPr>
        <p:spPr bwMode="auto">
          <a:xfrm>
            <a:off x="925513" y="3838575"/>
            <a:ext cx="1828800" cy="19050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400">
                <a:solidFill>
                  <a:srgbClr val="FF0000"/>
                </a:solidFill>
                <a:latin typeface="+mn-ea"/>
                <a:ea typeface="+mn-ea"/>
              </a:rPr>
              <a:t>T8-1-4.prj </a:t>
            </a:r>
            <a:endParaRPr kumimoji="0" lang="en-US" altLang="zh-CN" sz="2400">
              <a:solidFill>
                <a:schemeClr val="tx1"/>
              </a:solidFill>
              <a:latin typeface="+mn-ea"/>
              <a:ea typeface="+mn-ea"/>
            </a:endParaRPr>
          </a:p>
          <a:p>
            <a:pPr>
              <a:spcBef>
                <a:spcPct val="0"/>
              </a:spcBef>
            </a:pPr>
            <a:r>
              <a:rPr kumimoji="0" lang="en-US" altLang="zh-CN" sz="2400">
                <a:solidFill>
                  <a:schemeClr val="tx1"/>
                </a:solidFill>
                <a:latin typeface="+mn-ea"/>
                <a:ea typeface="+mn-ea"/>
              </a:rPr>
              <a:t>T8-1-1</a:t>
            </a:r>
          </a:p>
          <a:p>
            <a:pPr>
              <a:spcBef>
                <a:spcPct val="0"/>
              </a:spcBef>
            </a:pPr>
            <a:r>
              <a:rPr kumimoji="0" lang="en-US" altLang="zh-CN" sz="2400">
                <a:solidFill>
                  <a:schemeClr val="tx1"/>
                </a:solidFill>
                <a:latin typeface="+mn-ea"/>
                <a:ea typeface="+mn-ea"/>
              </a:rPr>
              <a:t>T8-1-2</a:t>
            </a:r>
          </a:p>
          <a:p>
            <a:pPr>
              <a:spcBef>
                <a:spcPct val="0"/>
              </a:spcBef>
            </a:pPr>
            <a:r>
              <a:rPr kumimoji="0" lang="en-US" altLang="zh-CN" sz="2400">
                <a:solidFill>
                  <a:schemeClr val="tx1"/>
                </a:solidFill>
                <a:latin typeface="+mn-ea"/>
                <a:ea typeface="+mn-ea"/>
              </a:rPr>
              <a:t>T8-1-3</a:t>
            </a:r>
          </a:p>
        </p:txBody>
      </p:sp>
      <p:sp>
        <p:nvSpPr>
          <p:cNvPr id="12"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mn-ea"/>
              </a:rPr>
              <a:t>C</a:t>
            </a:r>
            <a:r>
              <a:rPr kumimoji="1" lang="zh-CN" altLang="en-US" sz="2000" b="1" dirty="0">
                <a:solidFill>
                  <a:srgbClr val="3333CC"/>
                </a:solidFill>
                <a:latin typeface="+mn-ea"/>
              </a:rPr>
              <a:t>语言程序设计                                                            </a:t>
            </a:r>
            <a:r>
              <a:rPr kumimoji="1" lang="zh-CN" altLang="en-US" b="1" dirty="0">
                <a:solidFill>
                  <a:srgbClr val="3333CC"/>
                </a:solidFill>
                <a:latin typeface="+mn-ea"/>
              </a:rPr>
              <a:t>第</a:t>
            </a:r>
            <a:r>
              <a:rPr kumimoji="1" lang="en-US" altLang="zh-CN" b="1" dirty="0">
                <a:solidFill>
                  <a:srgbClr val="3333CC"/>
                </a:solidFill>
                <a:latin typeface="+mn-ea"/>
              </a:rPr>
              <a:t>7</a:t>
            </a:r>
            <a:r>
              <a:rPr kumimoji="1" lang="zh-CN" altLang="en-US" b="1" dirty="0">
                <a:solidFill>
                  <a:srgbClr val="3333CC"/>
                </a:solidFill>
                <a:latin typeface="+mn-ea"/>
              </a:rPr>
              <a:t>章  用函数实现模块化程序设计</a:t>
            </a:r>
          </a:p>
        </p:txBody>
      </p:sp>
    </p:spTree>
    <p:extLst>
      <p:ext uri="{BB962C8B-B14F-4D97-AF65-F5344CB8AC3E}">
        <p14:creationId xmlns:p14="http://schemas.microsoft.com/office/powerpoint/2010/main" val="624403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58090"/>
                                        </p:tgtEl>
                                        <p:attrNameLst>
                                          <p:attrName>style.visibility</p:attrName>
                                        </p:attrNameLst>
                                      </p:cBhvr>
                                      <p:to>
                                        <p:strVal val="visible"/>
                                      </p:to>
                                    </p:set>
                                    <p:animEffect transition="in" filter="box(out)">
                                      <p:cBhvr>
                                        <p:cTn id="7" dur="500"/>
                                        <p:tgtEl>
                                          <p:spTgt spid="558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58091"/>
                                        </p:tgtEl>
                                        <p:attrNameLst>
                                          <p:attrName>style.visibility</p:attrName>
                                        </p:attrNameLst>
                                      </p:cBhvr>
                                      <p:to>
                                        <p:strVal val="visible"/>
                                      </p:to>
                                    </p:set>
                                    <p:animEffect transition="in" filter="box(in)">
                                      <p:cBhvr>
                                        <p:cTn id="12" dur="500"/>
                                        <p:tgtEl>
                                          <p:spTgt spid="5580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58092"/>
                                        </p:tgtEl>
                                        <p:attrNameLst>
                                          <p:attrName>style.visibility</p:attrName>
                                        </p:attrNameLst>
                                      </p:cBhvr>
                                      <p:to>
                                        <p:strVal val="visible"/>
                                      </p:to>
                                    </p:set>
                                    <p:animEffect transition="in" filter="box(out)">
                                      <p:cBhvr>
                                        <p:cTn id="17" dur="500"/>
                                        <p:tgtEl>
                                          <p:spTgt spid="5580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58093"/>
                                        </p:tgtEl>
                                        <p:attrNameLst>
                                          <p:attrName>style.visibility</p:attrName>
                                        </p:attrNameLst>
                                      </p:cBhvr>
                                      <p:to>
                                        <p:strVal val="visible"/>
                                      </p:to>
                                    </p:set>
                                    <p:animEffect transition="in" filter="box(in)">
                                      <p:cBhvr>
                                        <p:cTn id="22" dur="500"/>
                                        <p:tgtEl>
                                          <p:spTgt spid="558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90" grpId="0" animBg="1" autoUpdateAnimBg="0"/>
      <p:bldP spid="558091" grpId="0" animBg="1" autoUpdateAnimBg="0"/>
      <p:bldP spid="558092" grpId="0" animBg="1" autoUpdateAnimBg="0"/>
      <p:bldP spid="558093"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4" name="Rectangle 4"/>
          <p:cNvSpPr>
            <a:spLocks noChangeArrowheads="1"/>
          </p:cNvSpPr>
          <p:nvPr/>
        </p:nvSpPr>
        <p:spPr bwMode="auto">
          <a:xfrm>
            <a:off x="0" y="376114"/>
            <a:ext cx="8748464"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457200" lvl="1" indent="0" eaLnBrk="1" hangingPunct="1">
              <a:lnSpc>
                <a:spcPct val="130000"/>
              </a:lnSpc>
              <a:buClr>
                <a:srgbClr val="339933"/>
              </a:buClr>
            </a:pPr>
            <a:r>
              <a:rPr lang="zh-CN" altLang="en-US" sz="2800" dirty="0">
                <a:solidFill>
                  <a:srgbClr val="0000CC"/>
                </a:solidFill>
                <a:latin typeface="+mn-ea"/>
                <a:ea typeface="+mn-ea"/>
              </a:rPr>
              <a:t>用多维数组名作函数参数</a:t>
            </a:r>
          </a:p>
          <a:p>
            <a:pPr marL="1257300" lvl="2" indent="-342900" eaLnBrk="1" hangingPunct="1">
              <a:lnSpc>
                <a:spcPct val="130000"/>
              </a:lnSpc>
              <a:buClr>
                <a:srgbClr val="FF3300"/>
              </a:buClr>
              <a:buFont typeface="Wingdings" panose="05000000000000000000" pitchFamily="2" charset="2"/>
              <a:buChar char="p"/>
            </a:pPr>
            <a:r>
              <a:rPr kumimoji="0" lang="zh-CN" altLang="en-US" sz="2400" dirty="0">
                <a:solidFill>
                  <a:schemeClr val="tx1"/>
                </a:solidFill>
                <a:latin typeface="+mn-ea"/>
                <a:ea typeface="+mn-ea"/>
              </a:rPr>
              <a:t>可以用多维数组名作实参和形参。</a:t>
            </a:r>
          </a:p>
          <a:p>
            <a:pPr marL="1257300" lvl="2" indent="-342900" eaLnBrk="1" hangingPunct="1">
              <a:lnSpc>
                <a:spcPct val="130000"/>
              </a:lnSpc>
              <a:buClr>
                <a:srgbClr val="FF3300"/>
              </a:buClr>
              <a:buFont typeface="Wingdings" panose="05000000000000000000" pitchFamily="2" charset="2"/>
              <a:buChar char="p"/>
            </a:pPr>
            <a:r>
              <a:rPr kumimoji="0" lang="zh-CN" altLang="en-US" sz="2400" dirty="0">
                <a:solidFill>
                  <a:schemeClr val="tx1"/>
                </a:solidFill>
                <a:latin typeface="+mn-ea"/>
                <a:ea typeface="+mn-ea"/>
              </a:rPr>
              <a:t>形参数组定义时，只能</a:t>
            </a:r>
            <a:r>
              <a:rPr kumimoji="0" lang="zh-CN" altLang="en-US" sz="2400" dirty="0">
                <a:solidFill>
                  <a:srgbClr val="FF0000"/>
                </a:solidFill>
                <a:latin typeface="+mn-ea"/>
                <a:ea typeface="+mn-ea"/>
              </a:rPr>
              <a:t>省略第一维的大小</a:t>
            </a:r>
            <a:r>
              <a:rPr kumimoji="0" lang="zh-CN" altLang="en-US" sz="2400" dirty="0">
                <a:solidFill>
                  <a:schemeClr val="tx1"/>
                </a:solidFill>
                <a:latin typeface="+mn-ea"/>
                <a:ea typeface="+mn-ea"/>
              </a:rPr>
              <a:t>说明。</a:t>
            </a:r>
          </a:p>
          <a:p>
            <a:pPr lvl="3" eaLnBrk="1" hangingPunct="1">
              <a:lnSpc>
                <a:spcPct val="130000"/>
              </a:lnSpc>
              <a:buClr>
                <a:srgbClr val="FFCC00"/>
              </a:buClr>
              <a:buFont typeface="Wingdings" panose="05000000000000000000" pitchFamily="2" charset="2"/>
              <a:buChar char="l"/>
            </a:pPr>
            <a:r>
              <a:rPr lang="en-US" altLang="zh-CN" sz="2400" dirty="0">
                <a:solidFill>
                  <a:schemeClr val="tx1"/>
                </a:solidFill>
                <a:latin typeface="+mn-ea"/>
                <a:ea typeface="+mn-ea"/>
              </a:rPr>
              <a:t>C</a:t>
            </a:r>
            <a:r>
              <a:rPr lang="zh-CN" altLang="en-US" sz="2400" dirty="0">
                <a:solidFill>
                  <a:schemeClr val="tx1"/>
                </a:solidFill>
                <a:latin typeface="+mn-ea"/>
                <a:ea typeface="+mn-ea"/>
              </a:rPr>
              <a:t>编译不检查第一维的大小，而且数组名作函数参数是地址传送，所以形参数组</a:t>
            </a:r>
            <a:r>
              <a:rPr lang="zh-CN" altLang="en-US" sz="2400" dirty="0">
                <a:solidFill>
                  <a:srgbClr val="FF0000"/>
                </a:solidFill>
                <a:latin typeface="+mn-ea"/>
                <a:ea typeface="+mn-ea"/>
              </a:rPr>
              <a:t>第一维大小任意</a:t>
            </a:r>
            <a:r>
              <a:rPr lang="zh-CN" altLang="en-US" sz="2400" dirty="0">
                <a:solidFill>
                  <a:schemeClr val="tx1"/>
                </a:solidFill>
                <a:latin typeface="+mn-ea"/>
                <a:ea typeface="+mn-ea"/>
              </a:rPr>
              <a:t>，可以和实参数组的维数不同。</a:t>
            </a:r>
          </a:p>
          <a:p>
            <a:pPr lvl="3" eaLnBrk="1" hangingPunct="1">
              <a:lnSpc>
                <a:spcPct val="130000"/>
              </a:lnSpc>
              <a:buClr>
                <a:srgbClr val="FFCC00"/>
              </a:buClr>
              <a:buFont typeface="Wingdings" panose="05000000000000000000" pitchFamily="2" charset="2"/>
              <a:buNone/>
            </a:pPr>
            <a:r>
              <a:rPr kumimoji="0" lang="zh-CN" altLang="en-US" sz="2400" dirty="0">
                <a:solidFill>
                  <a:schemeClr val="tx1"/>
                </a:solidFill>
                <a:latin typeface="+mn-ea"/>
                <a:ea typeface="+mn-ea"/>
              </a:rPr>
              <a:t>        实参数组定义：</a:t>
            </a:r>
            <a:r>
              <a:rPr kumimoji="0" lang="en-US" altLang="zh-CN" sz="2400" dirty="0" err="1">
                <a:solidFill>
                  <a:schemeClr val="tx1"/>
                </a:solidFill>
                <a:latin typeface="+mn-ea"/>
                <a:ea typeface="+mn-ea"/>
              </a:rPr>
              <a:t>int</a:t>
            </a:r>
            <a:r>
              <a:rPr kumimoji="0" lang="en-US" altLang="zh-CN" sz="2400" dirty="0">
                <a:solidFill>
                  <a:schemeClr val="tx1"/>
                </a:solidFill>
                <a:latin typeface="+mn-ea"/>
                <a:ea typeface="+mn-ea"/>
              </a:rPr>
              <a:t> score[5][10]</a:t>
            </a:r>
          </a:p>
          <a:p>
            <a:pPr lvl="3" eaLnBrk="1" hangingPunct="1">
              <a:lnSpc>
                <a:spcPct val="130000"/>
              </a:lnSpc>
              <a:buClr>
                <a:srgbClr val="FFCC00"/>
              </a:buClr>
              <a:buFont typeface="Wingdings" panose="05000000000000000000" pitchFamily="2" charset="2"/>
              <a:buNone/>
            </a:pPr>
            <a:r>
              <a:rPr kumimoji="0" lang="en-US" altLang="zh-CN" sz="2400" dirty="0">
                <a:solidFill>
                  <a:schemeClr val="tx1"/>
                </a:solidFill>
                <a:latin typeface="+mn-ea"/>
                <a:ea typeface="+mn-ea"/>
              </a:rPr>
              <a:t>        </a:t>
            </a:r>
            <a:r>
              <a:rPr kumimoji="0" lang="zh-CN" altLang="en-US" sz="2400" dirty="0">
                <a:solidFill>
                  <a:schemeClr val="tx1"/>
                </a:solidFill>
                <a:latin typeface="+mn-ea"/>
                <a:ea typeface="+mn-ea"/>
              </a:rPr>
              <a:t>形参数组定义：</a:t>
            </a:r>
            <a:r>
              <a:rPr kumimoji="0" lang="en-US" altLang="zh-CN" sz="2400" dirty="0" err="1">
                <a:solidFill>
                  <a:schemeClr val="tx1"/>
                </a:solidFill>
                <a:latin typeface="+mn-ea"/>
                <a:ea typeface="+mn-ea"/>
              </a:rPr>
              <a:t>int</a:t>
            </a:r>
            <a:r>
              <a:rPr kumimoji="0" lang="en-US" altLang="zh-CN" sz="2400" dirty="0">
                <a:solidFill>
                  <a:schemeClr val="tx1"/>
                </a:solidFill>
                <a:latin typeface="+mn-ea"/>
                <a:ea typeface="+mn-ea"/>
              </a:rPr>
              <a:t> array[3][10] </a:t>
            </a:r>
            <a:r>
              <a:rPr kumimoji="0" lang="zh-CN" altLang="en-US" sz="2400" dirty="0">
                <a:solidFill>
                  <a:schemeClr val="tx1"/>
                </a:solidFill>
                <a:latin typeface="+mn-ea"/>
                <a:ea typeface="+mn-ea"/>
              </a:rPr>
              <a:t>或 </a:t>
            </a:r>
            <a:r>
              <a:rPr kumimoji="0" lang="en-US" altLang="zh-CN" sz="2400" dirty="0" err="1">
                <a:solidFill>
                  <a:schemeClr val="tx1"/>
                </a:solidFill>
                <a:latin typeface="+mn-ea"/>
                <a:ea typeface="+mn-ea"/>
              </a:rPr>
              <a:t>int</a:t>
            </a:r>
            <a:r>
              <a:rPr kumimoji="0" lang="en-US" altLang="zh-CN" sz="2400" dirty="0">
                <a:solidFill>
                  <a:schemeClr val="tx1"/>
                </a:solidFill>
                <a:latin typeface="+mn-ea"/>
                <a:ea typeface="+mn-ea"/>
              </a:rPr>
              <a:t> array[8][10]</a:t>
            </a:r>
          </a:p>
          <a:p>
            <a:pPr lvl="3" eaLnBrk="1" hangingPunct="1">
              <a:lnSpc>
                <a:spcPct val="130000"/>
              </a:lnSpc>
              <a:buClr>
                <a:srgbClr val="FFCC00"/>
              </a:buClr>
              <a:buFont typeface="Wingdings" panose="05000000000000000000" pitchFamily="2" charset="2"/>
              <a:buChar char="l"/>
            </a:pPr>
            <a:r>
              <a:rPr kumimoji="0" lang="zh-CN" altLang="en-US" sz="2400" dirty="0">
                <a:solidFill>
                  <a:schemeClr val="tx1"/>
                </a:solidFill>
                <a:latin typeface="+mn-ea"/>
                <a:ea typeface="+mn-ea"/>
              </a:rPr>
              <a:t>合法的定义：</a:t>
            </a:r>
            <a:r>
              <a:rPr kumimoji="0" lang="en-US" altLang="zh-CN" sz="2400" dirty="0" err="1">
                <a:solidFill>
                  <a:schemeClr val="tx1"/>
                </a:solidFill>
                <a:latin typeface="+mn-ea"/>
                <a:ea typeface="+mn-ea"/>
              </a:rPr>
              <a:t>int</a:t>
            </a:r>
            <a:r>
              <a:rPr kumimoji="0" lang="en-US" altLang="zh-CN" sz="2400" dirty="0">
                <a:solidFill>
                  <a:schemeClr val="tx1"/>
                </a:solidFill>
                <a:latin typeface="+mn-ea"/>
                <a:ea typeface="+mn-ea"/>
              </a:rPr>
              <a:t> array[3][10];  </a:t>
            </a:r>
            <a:r>
              <a:rPr kumimoji="0" lang="zh-CN" altLang="en-US" sz="2400" dirty="0">
                <a:solidFill>
                  <a:schemeClr val="tx1"/>
                </a:solidFill>
                <a:latin typeface="+mn-ea"/>
                <a:ea typeface="+mn-ea"/>
              </a:rPr>
              <a:t>或 </a:t>
            </a:r>
            <a:r>
              <a:rPr kumimoji="0" lang="en-US" altLang="zh-CN" sz="2400" dirty="0" err="1">
                <a:solidFill>
                  <a:schemeClr val="tx1"/>
                </a:solidFill>
                <a:latin typeface="+mn-ea"/>
                <a:ea typeface="+mn-ea"/>
              </a:rPr>
              <a:t>int</a:t>
            </a:r>
            <a:r>
              <a:rPr kumimoji="0" lang="en-US" altLang="zh-CN" sz="2400" dirty="0">
                <a:solidFill>
                  <a:schemeClr val="tx1"/>
                </a:solidFill>
                <a:latin typeface="+mn-ea"/>
                <a:ea typeface="+mn-ea"/>
              </a:rPr>
              <a:t> array[ ][10]</a:t>
            </a:r>
          </a:p>
          <a:p>
            <a:pPr lvl="3" eaLnBrk="1" hangingPunct="1">
              <a:lnSpc>
                <a:spcPct val="130000"/>
              </a:lnSpc>
              <a:buClr>
                <a:srgbClr val="FFCC00"/>
              </a:buClr>
              <a:buFont typeface="Wingdings" panose="05000000000000000000" pitchFamily="2" charset="2"/>
              <a:buChar char="l"/>
            </a:pPr>
            <a:r>
              <a:rPr kumimoji="0" lang="zh-CN" altLang="en-US" sz="2400" dirty="0">
                <a:solidFill>
                  <a:schemeClr val="tx1"/>
                </a:solidFill>
                <a:latin typeface="+mn-ea"/>
                <a:ea typeface="+mn-ea"/>
              </a:rPr>
              <a:t>错误的定义：</a:t>
            </a:r>
            <a:r>
              <a:rPr kumimoji="0" lang="en-US" altLang="zh-CN" sz="2400" dirty="0" err="1">
                <a:solidFill>
                  <a:schemeClr val="tx1"/>
                </a:solidFill>
                <a:latin typeface="+mn-ea"/>
                <a:ea typeface="+mn-ea"/>
              </a:rPr>
              <a:t>int</a:t>
            </a:r>
            <a:r>
              <a:rPr kumimoji="0" lang="en-US" altLang="zh-CN" sz="2400" dirty="0">
                <a:solidFill>
                  <a:schemeClr val="tx1"/>
                </a:solidFill>
                <a:latin typeface="+mn-ea"/>
                <a:ea typeface="+mn-ea"/>
              </a:rPr>
              <a:t> array[ ][ ];   </a:t>
            </a:r>
            <a:r>
              <a:rPr kumimoji="0" lang="en-US" altLang="zh-CN" sz="2400" dirty="0" err="1">
                <a:solidFill>
                  <a:schemeClr val="tx1"/>
                </a:solidFill>
                <a:latin typeface="+mn-ea"/>
                <a:ea typeface="+mn-ea"/>
              </a:rPr>
              <a:t>int</a:t>
            </a:r>
            <a:r>
              <a:rPr kumimoji="0" lang="en-US" altLang="zh-CN" sz="2400" dirty="0">
                <a:solidFill>
                  <a:schemeClr val="tx1"/>
                </a:solidFill>
                <a:latin typeface="+mn-ea"/>
                <a:ea typeface="+mn-ea"/>
              </a:rPr>
              <a:t> array[3][ ];</a:t>
            </a:r>
            <a:endParaRPr lang="en-US" altLang="zh-CN" sz="2400" dirty="0">
              <a:solidFill>
                <a:schemeClr val="tx1"/>
              </a:solidFill>
              <a:latin typeface="+mn-ea"/>
              <a:ea typeface="+mn-ea"/>
            </a:endParaRPr>
          </a:p>
        </p:txBody>
      </p:sp>
      <p:sp>
        <p:nvSpPr>
          <p:cNvPr id="8"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6104494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11" name="Text Box 8"/>
          <p:cNvSpPr txBox="1">
            <a:spLocks noChangeArrowheads="1"/>
          </p:cNvSpPr>
          <p:nvPr/>
        </p:nvSpPr>
        <p:spPr bwMode="auto">
          <a:xfrm>
            <a:off x="517525" y="536575"/>
            <a:ext cx="5273675"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a:solidFill>
                  <a:schemeClr val="tx1"/>
                </a:solidFill>
                <a:latin typeface="+mn-ea"/>
                <a:ea typeface="+mn-ea"/>
              </a:rPr>
              <a:t>例</a:t>
            </a:r>
            <a:r>
              <a:rPr lang="en-US" altLang="zh-CN" sz="2400" dirty="0">
                <a:solidFill>
                  <a:schemeClr val="tx1"/>
                </a:solidFill>
                <a:latin typeface="+mn-ea"/>
                <a:ea typeface="+mn-ea"/>
              </a:rPr>
              <a:t>7.13</a:t>
            </a:r>
            <a:r>
              <a:rPr kumimoji="0" lang="en-US" altLang="zh-CN" sz="2400" dirty="0">
                <a:solidFill>
                  <a:schemeClr val="tx1"/>
                </a:solidFill>
                <a:latin typeface="+mn-ea"/>
                <a:ea typeface="+mn-ea"/>
              </a:rPr>
              <a:t>  </a:t>
            </a:r>
            <a:r>
              <a:rPr kumimoji="0" lang="zh-CN" altLang="en-US" sz="2400" dirty="0">
                <a:solidFill>
                  <a:schemeClr val="tx1"/>
                </a:solidFill>
                <a:latin typeface="+mn-ea"/>
                <a:ea typeface="+mn-ea"/>
              </a:rPr>
              <a:t>求</a:t>
            </a:r>
            <a:r>
              <a:rPr kumimoji="0" lang="en-US" altLang="zh-CN" sz="2400" dirty="0">
                <a:solidFill>
                  <a:schemeClr val="tx1"/>
                </a:solidFill>
                <a:latin typeface="+mn-ea"/>
                <a:ea typeface="+mn-ea"/>
              </a:rPr>
              <a:t>3×4</a:t>
            </a:r>
            <a:r>
              <a:rPr kumimoji="0" lang="zh-CN" altLang="en-US" sz="2400" dirty="0">
                <a:solidFill>
                  <a:schemeClr val="tx1"/>
                </a:solidFill>
                <a:latin typeface="+mn-ea"/>
                <a:ea typeface="+mn-ea"/>
              </a:rPr>
              <a:t>矩阵中各元素的最大值 </a:t>
            </a:r>
          </a:p>
        </p:txBody>
      </p:sp>
      <p:sp>
        <p:nvSpPr>
          <p:cNvPr id="651273" name="Text Box 9"/>
          <p:cNvSpPr txBox="1">
            <a:spLocks noChangeArrowheads="1"/>
          </p:cNvSpPr>
          <p:nvPr/>
        </p:nvSpPr>
        <p:spPr bwMode="auto">
          <a:xfrm>
            <a:off x="1352550" y="1022350"/>
            <a:ext cx="6186488" cy="5241925"/>
          </a:xfrm>
          <a:prstGeom prst="rect">
            <a:avLst/>
          </a:prstGeom>
          <a:solidFill>
            <a:schemeClr val="accent2">
              <a:lumMod val="20000"/>
              <a:lumOff val="80000"/>
            </a:schemeClr>
          </a:solidFill>
          <a:ln w="38100">
            <a:solidFill>
              <a:srgbClr val="0000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chemeClr val="tx1"/>
                </a:solidFill>
              </a:rPr>
              <a:t>#include &lt;</a:t>
            </a:r>
            <a:r>
              <a:rPr lang="en-US" altLang="zh-CN" sz="2400" dirty="0" err="1">
                <a:solidFill>
                  <a:schemeClr val="tx1"/>
                </a:solidFill>
              </a:rPr>
              <a:t>stdio.h</a:t>
            </a:r>
            <a:r>
              <a:rPr lang="en-US" altLang="zh-CN" sz="2400" dirty="0">
                <a:solidFill>
                  <a:schemeClr val="tx1"/>
                </a:solidFill>
              </a:rPr>
              <a:t>&gt;</a:t>
            </a:r>
          </a:p>
          <a:p>
            <a:pPr>
              <a:spcBef>
                <a:spcPct val="0"/>
              </a:spcBef>
            </a:pPr>
            <a:r>
              <a:rPr lang="en-US" altLang="zh-CN" sz="2400" dirty="0">
                <a:solidFill>
                  <a:schemeClr val="tx1"/>
                </a:solidFill>
              </a:rPr>
              <a:t>void main()</a:t>
            </a:r>
          </a:p>
          <a:p>
            <a:pPr>
              <a:spcBef>
                <a:spcPct val="0"/>
              </a:spcBef>
            </a:pPr>
            <a:r>
              <a:rPr lang="en-US" altLang="zh-CN" sz="2400" dirty="0">
                <a:solidFill>
                  <a:schemeClr val="tx1"/>
                </a:solidFill>
              </a:rPr>
              <a:t>{</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max_value</a:t>
            </a:r>
            <a:r>
              <a:rPr lang="en-US" altLang="zh-CN" sz="2400" dirty="0">
                <a:solidFill>
                  <a:schemeClr val="tx1"/>
                </a:solidFill>
              </a:rPr>
              <a:t>(</a:t>
            </a:r>
            <a:r>
              <a:rPr lang="en-US" altLang="zh-CN" sz="2400" dirty="0" err="1">
                <a:solidFill>
                  <a:schemeClr val="tx1"/>
                </a:solidFill>
              </a:rPr>
              <a:t>int</a:t>
            </a:r>
            <a:r>
              <a:rPr lang="en-US" altLang="zh-CN" sz="2400" dirty="0">
                <a:solidFill>
                  <a:schemeClr val="tx1"/>
                </a:solidFill>
              </a:rPr>
              <a:t>  array[ ][4]);</a:t>
            </a:r>
          </a:p>
          <a:p>
            <a:pPr>
              <a:spcBef>
                <a:spcPct val="0"/>
              </a:spcBef>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a[3][4]={{1,3,5,7},{2,4,6,8},{15,17,34,12}};</a:t>
            </a:r>
          </a:p>
          <a:p>
            <a:pPr>
              <a:spcBef>
                <a:spcPct val="0"/>
              </a:spcBef>
            </a:pPr>
            <a:r>
              <a:rPr lang="en-US" altLang="zh-CN" sz="2400" dirty="0">
                <a:solidFill>
                  <a:schemeClr val="tx1"/>
                </a:solidFill>
              </a:rPr>
              <a:t>  </a:t>
            </a:r>
            <a:r>
              <a:rPr lang="en-US" altLang="zh-CN" sz="2400" dirty="0" err="1">
                <a:solidFill>
                  <a:schemeClr val="tx1"/>
                </a:solidFill>
              </a:rPr>
              <a:t>printf</a:t>
            </a:r>
            <a:r>
              <a:rPr lang="en-US" altLang="zh-CN" sz="2400" dirty="0">
                <a:solidFill>
                  <a:schemeClr val="tx1"/>
                </a:solidFill>
              </a:rPr>
              <a:t>("max value is %d\n",</a:t>
            </a:r>
            <a:r>
              <a:rPr lang="en-US" altLang="zh-CN" sz="2400" dirty="0" err="1">
                <a:solidFill>
                  <a:srgbClr val="0000FF"/>
                </a:solidFill>
              </a:rPr>
              <a:t>max_value</a:t>
            </a:r>
            <a:r>
              <a:rPr lang="en-US" altLang="zh-CN" sz="2400" dirty="0">
                <a:solidFill>
                  <a:srgbClr val="0000FF"/>
                </a:solidFill>
              </a:rPr>
              <a:t>(</a:t>
            </a:r>
            <a:r>
              <a:rPr lang="en-US" altLang="zh-CN" sz="2400" dirty="0">
                <a:solidFill>
                  <a:srgbClr val="FF3300"/>
                </a:solidFill>
              </a:rPr>
              <a:t>a</a:t>
            </a:r>
            <a:r>
              <a:rPr lang="en-US" altLang="zh-CN" sz="2400" dirty="0">
                <a:solidFill>
                  <a:srgbClr val="0000FF"/>
                </a:solidFill>
              </a:rPr>
              <a:t>)</a:t>
            </a:r>
            <a:r>
              <a:rPr lang="en-US" altLang="zh-CN" sz="2400" dirty="0">
                <a:solidFill>
                  <a:schemeClr val="tx1"/>
                </a:solidFill>
              </a:rPr>
              <a:t>);</a:t>
            </a:r>
          </a:p>
          <a:p>
            <a:pPr>
              <a:spcBef>
                <a:spcPct val="0"/>
              </a:spcBef>
            </a:pPr>
            <a:r>
              <a:rPr lang="en-US" altLang="zh-CN" sz="2400" dirty="0">
                <a:solidFill>
                  <a:schemeClr val="tx1"/>
                </a:solidFill>
              </a:rPr>
              <a:t>}</a:t>
            </a:r>
          </a:p>
          <a:p>
            <a:pPr>
              <a:spcBef>
                <a:spcPct val="0"/>
              </a:spcBef>
            </a:pP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max_value</a:t>
            </a:r>
            <a:r>
              <a:rPr lang="en-US" altLang="zh-CN" sz="2400" dirty="0">
                <a:solidFill>
                  <a:schemeClr val="tx1"/>
                </a:solidFill>
              </a:rPr>
              <a:t>(</a:t>
            </a:r>
            <a:r>
              <a:rPr lang="en-US" altLang="zh-CN" sz="2400" dirty="0" err="1">
                <a:solidFill>
                  <a:srgbClr val="FF3300"/>
                </a:solidFill>
              </a:rPr>
              <a:t>int</a:t>
            </a:r>
            <a:r>
              <a:rPr lang="en-US" altLang="zh-CN" sz="2400" dirty="0">
                <a:solidFill>
                  <a:srgbClr val="FF3300"/>
                </a:solidFill>
              </a:rPr>
              <a:t>  array[3][4]</a:t>
            </a:r>
            <a:r>
              <a:rPr lang="en-US" altLang="zh-CN" sz="2400" dirty="0">
                <a:solidFill>
                  <a:schemeClr val="tx1"/>
                </a:solidFill>
              </a:rPr>
              <a:t>)</a:t>
            </a:r>
          </a:p>
          <a:p>
            <a:pPr>
              <a:spcBef>
                <a:spcPct val="0"/>
              </a:spcBef>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i,j,k,max</a:t>
            </a:r>
            <a:r>
              <a:rPr lang="en-US" altLang="zh-CN" sz="2400" dirty="0">
                <a:solidFill>
                  <a:schemeClr val="tx1"/>
                </a:solidFill>
              </a:rPr>
              <a:t>;</a:t>
            </a:r>
          </a:p>
          <a:p>
            <a:pPr>
              <a:spcBef>
                <a:spcPct val="0"/>
              </a:spcBef>
            </a:pPr>
            <a:r>
              <a:rPr lang="en-US" altLang="zh-CN" sz="2400" dirty="0">
                <a:solidFill>
                  <a:schemeClr val="tx1"/>
                </a:solidFill>
              </a:rPr>
              <a:t>   max=array[0][0];</a:t>
            </a:r>
          </a:p>
          <a:p>
            <a:pPr>
              <a:spcBef>
                <a:spcPct val="0"/>
              </a:spcBef>
            </a:pPr>
            <a:r>
              <a:rPr lang="en-US" altLang="zh-CN" sz="2400" dirty="0">
                <a:solidFill>
                  <a:schemeClr val="tx1"/>
                </a:solidFill>
              </a:rPr>
              <a:t>   for(</a:t>
            </a:r>
            <a:r>
              <a:rPr lang="en-US" altLang="zh-CN" sz="2400" dirty="0" err="1">
                <a:solidFill>
                  <a:schemeClr val="tx1"/>
                </a:solidFill>
              </a:rPr>
              <a:t>i</a:t>
            </a:r>
            <a:r>
              <a:rPr lang="en-US" altLang="zh-CN" sz="2400" dirty="0">
                <a:solidFill>
                  <a:schemeClr val="tx1"/>
                </a:solidFill>
              </a:rPr>
              <a:t>=0;i&lt;3;i++)</a:t>
            </a:r>
          </a:p>
          <a:p>
            <a:pPr>
              <a:spcBef>
                <a:spcPct val="0"/>
              </a:spcBef>
            </a:pPr>
            <a:r>
              <a:rPr lang="en-US" altLang="zh-CN" sz="2400" dirty="0">
                <a:solidFill>
                  <a:schemeClr val="tx1"/>
                </a:solidFill>
              </a:rPr>
              <a:t>      for(j=0;j&lt;4;j++)</a:t>
            </a:r>
          </a:p>
          <a:p>
            <a:pPr>
              <a:spcBef>
                <a:spcPct val="0"/>
              </a:spcBef>
            </a:pPr>
            <a:r>
              <a:rPr lang="en-US" altLang="zh-CN" sz="2400" dirty="0">
                <a:solidFill>
                  <a:schemeClr val="tx1"/>
                </a:solidFill>
              </a:rPr>
              <a:t>         if(array[</a:t>
            </a:r>
            <a:r>
              <a:rPr lang="en-US" altLang="zh-CN" sz="2400" dirty="0" err="1">
                <a:solidFill>
                  <a:schemeClr val="tx1"/>
                </a:solidFill>
              </a:rPr>
              <a:t>i</a:t>
            </a:r>
            <a:r>
              <a:rPr lang="en-US" altLang="zh-CN" sz="2400" dirty="0">
                <a:solidFill>
                  <a:schemeClr val="tx1"/>
                </a:solidFill>
              </a:rPr>
              <a:t>][j]&gt;max) max=array[</a:t>
            </a:r>
            <a:r>
              <a:rPr lang="en-US" altLang="zh-CN" sz="2400" dirty="0" err="1">
                <a:solidFill>
                  <a:schemeClr val="tx1"/>
                </a:solidFill>
              </a:rPr>
              <a:t>i</a:t>
            </a:r>
            <a:r>
              <a:rPr lang="en-US" altLang="zh-CN" sz="2400" dirty="0">
                <a:solidFill>
                  <a:schemeClr val="tx1"/>
                </a:solidFill>
              </a:rPr>
              <a:t>][j];</a:t>
            </a:r>
          </a:p>
          <a:p>
            <a:pPr>
              <a:spcBef>
                <a:spcPct val="0"/>
              </a:spcBef>
            </a:pPr>
            <a:r>
              <a:rPr lang="en-US" altLang="zh-CN" sz="2400" dirty="0">
                <a:solidFill>
                  <a:schemeClr val="tx1"/>
                </a:solidFill>
              </a:rPr>
              <a:t>   return(max);</a:t>
            </a:r>
          </a:p>
          <a:p>
            <a:pPr>
              <a:spcBef>
                <a:spcPct val="0"/>
              </a:spcBef>
            </a:pPr>
            <a:r>
              <a:rPr lang="en-US" altLang="zh-CN" sz="2400" dirty="0">
                <a:solidFill>
                  <a:schemeClr val="tx1"/>
                </a:solidFill>
              </a:rPr>
              <a:t>}</a:t>
            </a:r>
          </a:p>
        </p:txBody>
      </p:sp>
      <p:sp>
        <p:nvSpPr>
          <p:cNvPr id="651275" name="Text Box 11"/>
          <p:cNvSpPr txBox="1">
            <a:spLocks noChangeArrowheads="1"/>
          </p:cNvSpPr>
          <p:nvPr/>
        </p:nvSpPr>
        <p:spPr bwMode="auto">
          <a:xfrm>
            <a:off x="4460875" y="3875088"/>
            <a:ext cx="3021013" cy="1031875"/>
          </a:xfrm>
          <a:prstGeom prst="rect">
            <a:avLst/>
          </a:prstGeom>
          <a:solidFill>
            <a:srgbClr val="CCFFCC"/>
          </a:solidFill>
          <a:ln w="254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000" dirty="0">
                <a:solidFill>
                  <a:srgbClr val="990033"/>
                </a:solidFill>
                <a:latin typeface="+mn-ea"/>
                <a:ea typeface="+mn-ea"/>
              </a:rPr>
              <a:t>多维形参数组第一维维数</a:t>
            </a:r>
          </a:p>
          <a:p>
            <a:pPr eaLnBrk="1" hangingPunct="1">
              <a:spcBef>
                <a:spcPct val="0"/>
              </a:spcBef>
            </a:pPr>
            <a:r>
              <a:rPr lang="zh-CN" altLang="en-US" sz="2000" dirty="0">
                <a:solidFill>
                  <a:srgbClr val="990033"/>
                </a:solidFill>
                <a:latin typeface="+mn-ea"/>
                <a:ea typeface="+mn-ea"/>
              </a:rPr>
              <a:t>可省略</a:t>
            </a:r>
            <a:r>
              <a:rPr lang="en-US" altLang="zh-CN" sz="2000" dirty="0">
                <a:solidFill>
                  <a:srgbClr val="990033"/>
                </a:solidFill>
                <a:latin typeface="+mn-ea"/>
                <a:ea typeface="+mn-ea"/>
              </a:rPr>
              <a:t>,</a:t>
            </a:r>
            <a:r>
              <a:rPr lang="zh-CN" altLang="en-US" sz="2000" dirty="0">
                <a:solidFill>
                  <a:srgbClr val="990033"/>
                </a:solidFill>
                <a:latin typeface="+mn-ea"/>
                <a:ea typeface="+mn-ea"/>
              </a:rPr>
              <a:t>第二维必须相同</a:t>
            </a:r>
          </a:p>
          <a:p>
            <a:pPr eaLnBrk="1" hangingPunct="1">
              <a:spcBef>
                <a:spcPct val="0"/>
              </a:spcBef>
            </a:pPr>
            <a:r>
              <a:rPr lang="zh-CN" altLang="en-US" sz="2000" dirty="0">
                <a:solidFill>
                  <a:schemeClr val="tx1"/>
                </a:solidFill>
                <a:latin typeface="+mn-ea"/>
                <a:ea typeface="+mn-ea"/>
                <a:sym typeface="Wingdings" panose="05000000000000000000" pitchFamily="2" charset="2"/>
              </a:rPr>
              <a:t>  </a:t>
            </a:r>
            <a:r>
              <a:rPr lang="en-US" altLang="zh-CN" sz="2000" dirty="0" err="1">
                <a:solidFill>
                  <a:srgbClr val="FF3300"/>
                </a:solidFill>
                <a:latin typeface="+mn-ea"/>
                <a:ea typeface="+mn-ea"/>
                <a:sym typeface="Wingdings" panose="05000000000000000000" pitchFamily="2" charset="2"/>
              </a:rPr>
              <a:t>int</a:t>
            </a:r>
            <a:r>
              <a:rPr lang="en-US" altLang="zh-CN" sz="2000" dirty="0">
                <a:solidFill>
                  <a:srgbClr val="FF3300"/>
                </a:solidFill>
                <a:latin typeface="+mn-ea"/>
                <a:ea typeface="+mn-ea"/>
                <a:sym typeface="Wingdings" panose="05000000000000000000" pitchFamily="2" charset="2"/>
              </a:rPr>
              <a:t>   array[][4]</a:t>
            </a:r>
          </a:p>
        </p:txBody>
      </p:sp>
      <p:sp>
        <p:nvSpPr>
          <p:cNvPr id="651276" name="Line 12"/>
          <p:cNvSpPr>
            <a:spLocks noChangeShapeType="1"/>
          </p:cNvSpPr>
          <p:nvPr/>
        </p:nvSpPr>
        <p:spPr bwMode="auto">
          <a:xfrm flipH="1" flipV="1">
            <a:off x="4852988" y="3638550"/>
            <a:ext cx="514350" cy="228600"/>
          </a:xfrm>
          <a:prstGeom prst="line">
            <a:avLst/>
          </a:prstGeom>
          <a:noFill/>
          <a:ln w="38100">
            <a:solidFill>
              <a:srgbClr val="9900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1013137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51273"/>
                                        </p:tgtEl>
                                        <p:attrNameLst>
                                          <p:attrName>style.visibility</p:attrName>
                                        </p:attrNameLst>
                                      </p:cBhvr>
                                      <p:to>
                                        <p:strVal val="visible"/>
                                      </p:to>
                                    </p:set>
                                    <p:animEffect transition="in" filter="box(out)">
                                      <p:cBhvr>
                                        <p:cTn id="7" dur="500"/>
                                        <p:tgtEl>
                                          <p:spTgt spid="6512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51275"/>
                                        </p:tgtEl>
                                        <p:attrNameLst>
                                          <p:attrName>style.visibility</p:attrName>
                                        </p:attrNameLst>
                                      </p:cBhvr>
                                      <p:to>
                                        <p:strVal val="visible"/>
                                      </p:to>
                                    </p:set>
                                    <p:animEffect transition="in" filter="box(out)">
                                      <p:cBhvr>
                                        <p:cTn id="12" dur="500"/>
                                        <p:tgtEl>
                                          <p:spTgt spid="651275"/>
                                        </p:tgtEl>
                                      </p:cBhvr>
                                    </p:animEffec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651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73" grpId="0" animBg="1" autoUpdateAnimBg="0"/>
      <p:bldP spid="651275" grpId="0" animBg="1" autoUpdateAnimBg="0"/>
      <p:bldP spid="65127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5" name="Text Box 8"/>
          <p:cNvSpPr txBox="1">
            <a:spLocks noChangeArrowheads="1"/>
          </p:cNvSpPr>
          <p:nvPr/>
        </p:nvSpPr>
        <p:spPr bwMode="auto">
          <a:xfrm>
            <a:off x="517525" y="536575"/>
            <a:ext cx="4683125"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143000" algn="l"/>
              </a:tabLst>
              <a:defRPr kumimoji="1" b="1">
                <a:solidFill>
                  <a:srgbClr val="993366"/>
                </a:solidFill>
                <a:latin typeface="Times New Roman" panose="02020603050405020304" pitchFamily="18" charset="0"/>
                <a:ea typeface="楷体_GB2312" pitchFamily="49" charset="-122"/>
              </a:defRPr>
            </a:lvl1pPr>
            <a:lvl2pPr marL="742950" indent="-285750">
              <a:tabLst>
                <a:tab pos="1143000" algn="l"/>
              </a:tabLst>
              <a:defRPr kumimoji="1" b="1">
                <a:solidFill>
                  <a:srgbClr val="993366"/>
                </a:solidFill>
                <a:latin typeface="Times New Roman" panose="02020603050405020304" pitchFamily="18" charset="0"/>
                <a:ea typeface="楷体_GB2312" pitchFamily="49" charset="-122"/>
              </a:defRPr>
            </a:lvl2pPr>
            <a:lvl3pPr marL="1143000" indent="-228600">
              <a:tabLst>
                <a:tab pos="1143000" algn="l"/>
              </a:tabLst>
              <a:defRPr kumimoji="1" b="1">
                <a:solidFill>
                  <a:srgbClr val="993366"/>
                </a:solidFill>
                <a:latin typeface="Times New Roman" panose="02020603050405020304" pitchFamily="18" charset="0"/>
                <a:ea typeface="楷体_GB2312" pitchFamily="49" charset="-122"/>
              </a:defRPr>
            </a:lvl3pPr>
            <a:lvl4pPr marL="1600200" indent="-228600">
              <a:tabLst>
                <a:tab pos="1143000" algn="l"/>
              </a:tabLst>
              <a:defRPr kumimoji="1" b="1">
                <a:solidFill>
                  <a:srgbClr val="993366"/>
                </a:solidFill>
                <a:latin typeface="Times New Roman" panose="02020603050405020304" pitchFamily="18" charset="0"/>
                <a:ea typeface="楷体_GB2312" pitchFamily="49" charset="-122"/>
              </a:defRPr>
            </a:lvl4pPr>
            <a:lvl5pPr marL="2057400" indent="-228600">
              <a:tabLst>
                <a:tab pos="1143000" algn="l"/>
              </a:tabLst>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tabLst>
                <a:tab pos="1143000" algn="l"/>
              </a:tabLs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tabLst>
                <a:tab pos="1143000" algn="l"/>
              </a:tabLs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tabLst>
                <a:tab pos="1143000" algn="l"/>
              </a:tabLs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tabLst>
                <a:tab pos="1143000" algn="l"/>
              </a:tabLs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a:solidFill>
                  <a:schemeClr val="tx1"/>
                </a:solidFill>
                <a:latin typeface="华文新魏" panose="02010800040101010101" pitchFamily="2" charset="-122"/>
                <a:ea typeface="华文新魏" panose="02010800040101010101" pitchFamily="2" charset="-122"/>
              </a:rPr>
              <a:t>例 </a:t>
            </a:r>
            <a:r>
              <a:rPr kumimoji="0" lang="zh-CN" altLang="en-US" sz="2400" dirty="0">
                <a:solidFill>
                  <a:schemeClr val="tx1"/>
                </a:solidFill>
                <a:latin typeface="华文新魏" panose="02010800040101010101" pitchFamily="2" charset="-122"/>
                <a:ea typeface="华文新魏" panose="02010800040101010101" pitchFamily="2" charset="-122"/>
              </a:rPr>
              <a:t>  求</a:t>
            </a:r>
            <a:r>
              <a:rPr lang="zh-CN" altLang="en-US" sz="2400" dirty="0">
                <a:solidFill>
                  <a:schemeClr val="tx1"/>
                </a:solidFill>
                <a:latin typeface="华文新魏" panose="02010800040101010101" pitchFamily="2" charset="-122"/>
                <a:ea typeface="华文新魏" panose="02010800040101010101" pitchFamily="2" charset="-122"/>
              </a:rPr>
              <a:t>二维数组中各行元素之和</a:t>
            </a:r>
          </a:p>
        </p:txBody>
      </p:sp>
      <p:sp>
        <p:nvSpPr>
          <p:cNvPr id="653321" name="Rectangle 9"/>
          <p:cNvSpPr>
            <a:spLocks noChangeArrowheads="1"/>
          </p:cNvSpPr>
          <p:nvPr/>
        </p:nvSpPr>
        <p:spPr bwMode="auto">
          <a:xfrm>
            <a:off x="301625" y="1162050"/>
            <a:ext cx="7759700" cy="4876800"/>
          </a:xfrm>
          <a:prstGeom prst="rect">
            <a:avLst/>
          </a:prstGeom>
          <a:solidFill>
            <a:schemeClr val="accent2">
              <a:lumMod val="20000"/>
              <a:lumOff val="80000"/>
            </a:schemeClr>
          </a:solidFill>
          <a:ln w="38100">
            <a:solidFill>
              <a:srgbClr val="0000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err="1">
                <a:solidFill>
                  <a:srgbClr val="0000FF"/>
                </a:solidFill>
              </a:rPr>
              <a:t>get_sum_row</a:t>
            </a:r>
            <a:r>
              <a:rPr lang="en-US" altLang="zh-CN" sz="2400" dirty="0">
                <a:solidFill>
                  <a:srgbClr val="0000FF"/>
                </a:solidFill>
              </a:rPr>
              <a:t>(</a:t>
            </a:r>
            <a:r>
              <a:rPr lang="en-US" altLang="zh-CN" sz="2400" dirty="0" err="1">
                <a:solidFill>
                  <a:srgbClr val="FF3300"/>
                </a:solidFill>
              </a:rPr>
              <a:t>int</a:t>
            </a:r>
            <a:r>
              <a:rPr lang="en-US" altLang="zh-CN" sz="2400" dirty="0">
                <a:solidFill>
                  <a:srgbClr val="FF3300"/>
                </a:solidFill>
              </a:rPr>
              <a:t>  x[][3], </a:t>
            </a:r>
            <a:r>
              <a:rPr lang="en-US" altLang="zh-CN" sz="2400" dirty="0" err="1">
                <a:solidFill>
                  <a:srgbClr val="FF3300"/>
                </a:solidFill>
              </a:rPr>
              <a:t>int</a:t>
            </a:r>
            <a:r>
              <a:rPr lang="en-US" altLang="zh-CN" sz="2400" dirty="0">
                <a:solidFill>
                  <a:srgbClr val="FF3300"/>
                </a:solidFill>
              </a:rPr>
              <a:t>  result[]</a:t>
            </a:r>
            <a:r>
              <a:rPr lang="en-US" altLang="zh-CN" sz="2400" dirty="0">
                <a:solidFill>
                  <a:srgbClr val="0000FF"/>
                </a:solidFill>
              </a:rPr>
              <a:t> ,</a:t>
            </a:r>
            <a:r>
              <a:rPr lang="en-US" altLang="zh-CN" sz="2400" dirty="0" err="1">
                <a:solidFill>
                  <a:srgbClr val="0000FF"/>
                </a:solidFill>
              </a:rPr>
              <a:t>int</a:t>
            </a:r>
            <a:r>
              <a:rPr lang="en-US" altLang="zh-CN" sz="2400" dirty="0">
                <a:solidFill>
                  <a:srgbClr val="0000FF"/>
                </a:solidFill>
              </a:rPr>
              <a:t>  row, </a:t>
            </a:r>
            <a:r>
              <a:rPr lang="en-US" altLang="zh-CN" sz="2400" dirty="0" err="1">
                <a:solidFill>
                  <a:srgbClr val="0000FF"/>
                </a:solidFill>
              </a:rPr>
              <a:t>int</a:t>
            </a:r>
            <a:r>
              <a:rPr lang="en-US" altLang="zh-CN" sz="2400" dirty="0">
                <a:solidFill>
                  <a:srgbClr val="0000FF"/>
                </a:solidFill>
              </a:rPr>
              <a:t>  col)</a:t>
            </a:r>
          </a:p>
          <a:p>
            <a:pPr>
              <a:spcBef>
                <a:spcPct val="0"/>
              </a:spcBef>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i,j</a:t>
            </a:r>
            <a:r>
              <a:rPr lang="en-US" altLang="zh-CN" sz="2400" dirty="0">
                <a:solidFill>
                  <a:schemeClr val="tx1"/>
                </a:solidFill>
              </a:rPr>
              <a:t>;</a:t>
            </a:r>
          </a:p>
          <a:p>
            <a:pPr>
              <a:spcBef>
                <a:spcPct val="0"/>
              </a:spcBef>
            </a:pPr>
            <a:r>
              <a:rPr lang="en-US" altLang="zh-CN" sz="2400" dirty="0">
                <a:solidFill>
                  <a:schemeClr val="tx1"/>
                </a:solidFill>
              </a:rPr>
              <a:t>  for(</a:t>
            </a:r>
            <a:r>
              <a:rPr lang="en-US" altLang="zh-CN" sz="2400" dirty="0" err="1">
                <a:solidFill>
                  <a:schemeClr val="tx1"/>
                </a:solidFill>
              </a:rPr>
              <a:t>i</a:t>
            </a:r>
            <a:r>
              <a:rPr lang="en-US" altLang="zh-CN" sz="2400" dirty="0">
                <a:solidFill>
                  <a:schemeClr val="tx1"/>
                </a:solidFill>
              </a:rPr>
              <a:t>=0;i&lt;</a:t>
            </a:r>
            <a:r>
              <a:rPr lang="en-US" altLang="zh-CN" sz="2400" dirty="0" err="1">
                <a:solidFill>
                  <a:schemeClr val="tx1"/>
                </a:solidFill>
              </a:rPr>
              <a:t>row;i</a:t>
            </a:r>
            <a:r>
              <a:rPr lang="en-US" altLang="zh-CN" sz="2400" dirty="0">
                <a:solidFill>
                  <a:schemeClr val="tx1"/>
                </a:solidFill>
              </a:rPr>
              <a:t>++)</a:t>
            </a:r>
          </a:p>
          <a:p>
            <a:pPr>
              <a:spcBef>
                <a:spcPct val="0"/>
              </a:spcBef>
            </a:pPr>
            <a:r>
              <a:rPr lang="en-US" altLang="zh-CN" sz="2400" dirty="0">
                <a:solidFill>
                  <a:schemeClr val="tx1"/>
                </a:solidFill>
              </a:rPr>
              <a:t>    { result[</a:t>
            </a:r>
            <a:r>
              <a:rPr lang="en-US" altLang="zh-CN" sz="2400" dirty="0" err="1">
                <a:solidFill>
                  <a:schemeClr val="tx1"/>
                </a:solidFill>
              </a:rPr>
              <a:t>i</a:t>
            </a:r>
            <a:r>
              <a:rPr lang="en-US" altLang="zh-CN" sz="2400" dirty="0">
                <a:solidFill>
                  <a:schemeClr val="tx1"/>
                </a:solidFill>
              </a:rPr>
              <a:t>]=0;</a:t>
            </a:r>
          </a:p>
          <a:p>
            <a:pPr>
              <a:spcBef>
                <a:spcPct val="0"/>
              </a:spcBef>
            </a:pPr>
            <a:r>
              <a:rPr lang="en-US" altLang="zh-CN" sz="2400" dirty="0">
                <a:solidFill>
                  <a:schemeClr val="tx1"/>
                </a:solidFill>
              </a:rPr>
              <a:t>       for(j=0;j&lt;</a:t>
            </a:r>
            <a:r>
              <a:rPr lang="en-US" altLang="zh-CN" sz="2400" dirty="0" err="1">
                <a:solidFill>
                  <a:schemeClr val="tx1"/>
                </a:solidFill>
              </a:rPr>
              <a:t>col;j</a:t>
            </a:r>
            <a:r>
              <a:rPr lang="en-US" altLang="zh-CN" sz="2400" dirty="0">
                <a:solidFill>
                  <a:schemeClr val="tx1"/>
                </a:solidFill>
              </a:rPr>
              <a:t>++)  result[</a:t>
            </a:r>
            <a:r>
              <a:rPr lang="en-US" altLang="zh-CN" sz="2400" dirty="0" err="1">
                <a:solidFill>
                  <a:schemeClr val="tx1"/>
                </a:solidFill>
              </a:rPr>
              <a:t>i</a:t>
            </a:r>
            <a:r>
              <a:rPr lang="en-US" altLang="zh-CN" sz="2400" dirty="0">
                <a:solidFill>
                  <a:schemeClr val="tx1"/>
                </a:solidFill>
              </a:rPr>
              <a:t>]+=x[</a:t>
            </a:r>
            <a:r>
              <a:rPr lang="en-US" altLang="zh-CN" sz="2400" dirty="0" err="1">
                <a:solidFill>
                  <a:schemeClr val="tx1"/>
                </a:solidFill>
              </a:rPr>
              <a:t>i</a:t>
            </a:r>
            <a:r>
              <a:rPr lang="en-US" altLang="zh-CN" sz="2400" dirty="0">
                <a:solidFill>
                  <a:schemeClr val="tx1"/>
                </a:solidFill>
              </a:rPr>
              <a:t>][j];}</a:t>
            </a:r>
          </a:p>
          <a:p>
            <a:pPr>
              <a:spcBef>
                <a:spcPct val="0"/>
              </a:spcBef>
            </a:pPr>
            <a:r>
              <a:rPr lang="en-US" altLang="zh-CN" sz="2400" dirty="0">
                <a:solidFill>
                  <a:schemeClr val="tx1"/>
                </a:solidFill>
              </a:rPr>
              <a:t>}</a:t>
            </a:r>
          </a:p>
          <a:p>
            <a:pPr>
              <a:spcBef>
                <a:spcPct val="0"/>
              </a:spcBef>
            </a:pPr>
            <a:r>
              <a:rPr lang="en-US" altLang="zh-CN" sz="2400" dirty="0">
                <a:solidFill>
                  <a:schemeClr val="tx1"/>
                </a:solidFill>
              </a:rPr>
              <a:t>main()</a:t>
            </a:r>
          </a:p>
          <a:p>
            <a:pPr>
              <a:spcBef>
                <a:spcPct val="0"/>
              </a:spcBef>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a[2][3]={3,6,9,1,4,7};</a:t>
            </a:r>
          </a:p>
          <a:p>
            <a:pPr>
              <a:spcBef>
                <a:spcPct val="0"/>
              </a:spcBef>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sum_row</a:t>
            </a:r>
            <a:r>
              <a:rPr lang="en-US" altLang="zh-CN" sz="2400" dirty="0">
                <a:solidFill>
                  <a:schemeClr val="tx1"/>
                </a:solidFill>
              </a:rPr>
              <a:t>[2],row=2,col=3,i;</a:t>
            </a:r>
          </a:p>
          <a:p>
            <a:pPr>
              <a:spcBef>
                <a:spcPct val="0"/>
              </a:spcBef>
            </a:pPr>
            <a:r>
              <a:rPr lang="en-US" altLang="zh-CN" sz="2400" dirty="0">
                <a:solidFill>
                  <a:schemeClr val="tx1"/>
                </a:solidFill>
              </a:rPr>
              <a:t>   </a:t>
            </a:r>
            <a:r>
              <a:rPr lang="en-US" altLang="zh-CN" sz="2400" dirty="0" err="1">
                <a:solidFill>
                  <a:srgbClr val="0000FF"/>
                </a:solidFill>
              </a:rPr>
              <a:t>get_sum_row</a:t>
            </a:r>
            <a:r>
              <a:rPr lang="en-US" altLang="zh-CN" sz="2400" dirty="0">
                <a:solidFill>
                  <a:srgbClr val="0000FF"/>
                </a:solidFill>
              </a:rPr>
              <a:t>(</a:t>
            </a:r>
            <a:r>
              <a:rPr lang="en-US" altLang="zh-CN" sz="2400" dirty="0" err="1">
                <a:solidFill>
                  <a:srgbClr val="FF3300"/>
                </a:solidFill>
              </a:rPr>
              <a:t>a</a:t>
            </a:r>
            <a:r>
              <a:rPr lang="en-US" altLang="zh-CN" sz="2400" dirty="0" err="1">
                <a:solidFill>
                  <a:srgbClr val="0000FF"/>
                </a:solidFill>
              </a:rPr>
              <a:t>,</a:t>
            </a:r>
            <a:r>
              <a:rPr lang="en-US" altLang="zh-CN" sz="2400" dirty="0" err="1">
                <a:solidFill>
                  <a:srgbClr val="FF3300"/>
                </a:solidFill>
              </a:rPr>
              <a:t>sum_row</a:t>
            </a:r>
            <a:r>
              <a:rPr lang="en-US" altLang="zh-CN" sz="2400" dirty="0" err="1">
                <a:solidFill>
                  <a:srgbClr val="0000FF"/>
                </a:solidFill>
              </a:rPr>
              <a:t>,row,col</a:t>
            </a:r>
            <a:r>
              <a:rPr lang="en-US" altLang="zh-CN" sz="2400" dirty="0">
                <a:solidFill>
                  <a:srgbClr val="0000FF"/>
                </a:solidFill>
              </a:rPr>
              <a:t>);</a:t>
            </a:r>
            <a:endParaRPr lang="en-US" altLang="zh-CN" sz="2400" dirty="0">
              <a:solidFill>
                <a:schemeClr val="tx1"/>
              </a:solidFill>
            </a:endParaRPr>
          </a:p>
          <a:p>
            <a:pPr>
              <a:spcBef>
                <a:spcPct val="0"/>
              </a:spcBef>
            </a:pPr>
            <a:r>
              <a:rPr lang="en-US" altLang="zh-CN" sz="2400" dirty="0">
                <a:solidFill>
                  <a:schemeClr val="tx1"/>
                </a:solidFill>
              </a:rPr>
              <a:t>   for(</a:t>
            </a:r>
            <a:r>
              <a:rPr lang="en-US" altLang="zh-CN" sz="2400" dirty="0" err="1">
                <a:solidFill>
                  <a:schemeClr val="tx1"/>
                </a:solidFill>
              </a:rPr>
              <a:t>i</a:t>
            </a:r>
            <a:r>
              <a:rPr lang="en-US" altLang="zh-CN" sz="2400" dirty="0">
                <a:solidFill>
                  <a:schemeClr val="tx1"/>
                </a:solidFill>
              </a:rPr>
              <a:t>=0;i&lt;</a:t>
            </a:r>
            <a:r>
              <a:rPr lang="en-US" altLang="zh-CN" sz="2400" dirty="0" err="1">
                <a:solidFill>
                  <a:schemeClr val="tx1"/>
                </a:solidFill>
              </a:rPr>
              <a:t>row;i</a:t>
            </a:r>
            <a:r>
              <a:rPr lang="en-US" altLang="zh-CN" sz="2400" dirty="0">
                <a:solidFill>
                  <a:schemeClr val="tx1"/>
                </a:solidFill>
              </a:rPr>
              <a:t>++)</a:t>
            </a:r>
          </a:p>
          <a:p>
            <a:pPr>
              <a:spcBef>
                <a:spcPct val="0"/>
              </a:spcBef>
            </a:pPr>
            <a:r>
              <a:rPr lang="en-US" altLang="zh-CN" sz="2400" dirty="0">
                <a:solidFill>
                  <a:schemeClr val="tx1"/>
                </a:solidFill>
              </a:rPr>
              <a:t>      </a:t>
            </a:r>
            <a:r>
              <a:rPr lang="en-US" altLang="zh-CN" sz="2400" dirty="0" err="1">
                <a:solidFill>
                  <a:schemeClr val="tx1"/>
                </a:solidFill>
              </a:rPr>
              <a:t>printf</a:t>
            </a:r>
            <a:r>
              <a:rPr lang="en-US" altLang="zh-CN" sz="2400" dirty="0">
                <a:solidFill>
                  <a:schemeClr val="tx1"/>
                </a:solidFill>
              </a:rPr>
              <a:t>("The sum of row[%d]=%d\n",i+1,sum_row[</a:t>
            </a:r>
            <a:r>
              <a:rPr lang="en-US" altLang="zh-CN" sz="2400" dirty="0" err="1">
                <a:solidFill>
                  <a:schemeClr val="tx1"/>
                </a:solidFill>
              </a:rPr>
              <a:t>i</a:t>
            </a:r>
            <a:r>
              <a:rPr lang="en-US" altLang="zh-CN" sz="2400" dirty="0">
                <a:solidFill>
                  <a:schemeClr val="tx1"/>
                </a:solidFill>
              </a:rPr>
              <a:t>]);</a:t>
            </a:r>
          </a:p>
          <a:p>
            <a:pPr>
              <a:spcBef>
                <a:spcPct val="0"/>
              </a:spcBef>
            </a:pPr>
            <a:r>
              <a:rPr lang="en-US" altLang="zh-CN" sz="2400" dirty="0">
                <a:solidFill>
                  <a:schemeClr val="tx1"/>
                </a:solidFill>
              </a:rPr>
              <a:t>}</a:t>
            </a:r>
          </a:p>
        </p:txBody>
      </p:sp>
      <p:grpSp>
        <p:nvGrpSpPr>
          <p:cNvPr id="653322" name="Group 10"/>
          <p:cNvGrpSpPr>
            <a:grpSpLocks/>
          </p:cNvGrpSpPr>
          <p:nvPr/>
        </p:nvGrpSpPr>
        <p:grpSpPr bwMode="auto">
          <a:xfrm>
            <a:off x="4087813" y="3100388"/>
            <a:ext cx="5056187" cy="1265237"/>
            <a:chOff x="507" y="1831"/>
            <a:chExt cx="3185" cy="797"/>
          </a:xfrm>
        </p:grpSpPr>
        <p:grpSp>
          <p:nvGrpSpPr>
            <p:cNvPr id="304145" name="Group 11"/>
            <p:cNvGrpSpPr>
              <a:grpSpLocks/>
            </p:cNvGrpSpPr>
            <p:nvPr/>
          </p:nvGrpSpPr>
          <p:grpSpPr bwMode="auto">
            <a:xfrm>
              <a:off x="507" y="1831"/>
              <a:ext cx="1653" cy="785"/>
              <a:chOff x="507" y="1831"/>
              <a:chExt cx="1653" cy="785"/>
            </a:xfrm>
          </p:grpSpPr>
          <p:grpSp>
            <p:nvGrpSpPr>
              <p:cNvPr id="304151" name="Group 12"/>
              <p:cNvGrpSpPr>
                <a:grpSpLocks/>
              </p:cNvGrpSpPr>
              <p:nvPr/>
            </p:nvGrpSpPr>
            <p:grpSpPr bwMode="auto">
              <a:xfrm>
                <a:off x="972" y="1980"/>
                <a:ext cx="1188" cy="636"/>
                <a:chOff x="972" y="1980"/>
                <a:chExt cx="1188" cy="636"/>
              </a:xfrm>
            </p:grpSpPr>
            <p:sp>
              <p:nvSpPr>
                <p:cNvPr id="304160" name="Rectangle 13"/>
                <p:cNvSpPr>
                  <a:spLocks noChangeArrowheads="1"/>
                </p:cNvSpPr>
                <p:nvPr/>
              </p:nvSpPr>
              <p:spPr bwMode="auto">
                <a:xfrm>
                  <a:off x="984" y="1980"/>
                  <a:ext cx="1176" cy="63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304161" name="Line 14"/>
                <p:cNvSpPr>
                  <a:spLocks noChangeShapeType="1"/>
                </p:cNvSpPr>
                <p:nvPr/>
              </p:nvSpPr>
              <p:spPr bwMode="auto">
                <a:xfrm>
                  <a:off x="972" y="2304"/>
                  <a:ext cx="11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62" name="Line 15"/>
                <p:cNvSpPr>
                  <a:spLocks noChangeShapeType="1"/>
                </p:cNvSpPr>
                <p:nvPr/>
              </p:nvSpPr>
              <p:spPr bwMode="auto">
                <a:xfrm flipH="1">
                  <a:off x="1344" y="1980"/>
                  <a:ext cx="0" cy="6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63" name="Line 16"/>
                <p:cNvSpPr>
                  <a:spLocks noChangeShapeType="1"/>
                </p:cNvSpPr>
                <p:nvPr/>
              </p:nvSpPr>
              <p:spPr bwMode="auto">
                <a:xfrm flipH="1">
                  <a:off x="1740" y="1980"/>
                  <a:ext cx="0" cy="6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4152" name="Text Box 17"/>
              <p:cNvSpPr txBox="1">
                <a:spLocks noChangeArrowheads="1"/>
              </p:cNvSpPr>
              <p:nvPr/>
            </p:nvSpPr>
            <p:spPr bwMode="auto">
              <a:xfrm>
                <a:off x="1054" y="2047"/>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b="0">
                    <a:solidFill>
                      <a:schemeClr val="tx1"/>
                    </a:solidFill>
                    <a:ea typeface="宋体" panose="02010600030101010101" pitchFamily="2" charset="-122"/>
                  </a:rPr>
                  <a:t>3</a:t>
                </a:r>
              </a:p>
            </p:txBody>
          </p:sp>
          <p:sp>
            <p:nvSpPr>
              <p:cNvPr id="304153" name="Text Box 18"/>
              <p:cNvSpPr txBox="1">
                <a:spLocks noChangeArrowheads="1"/>
              </p:cNvSpPr>
              <p:nvPr/>
            </p:nvSpPr>
            <p:spPr bwMode="auto">
              <a:xfrm>
                <a:off x="1054" y="2359"/>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b="0">
                    <a:solidFill>
                      <a:schemeClr val="tx1"/>
                    </a:solidFill>
                    <a:ea typeface="宋体" panose="02010600030101010101" pitchFamily="2" charset="-122"/>
                  </a:rPr>
                  <a:t>1</a:t>
                </a:r>
              </a:p>
            </p:txBody>
          </p:sp>
          <p:sp>
            <p:nvSpPr>
              <p:cNvPr id="304154" name="Text Box 19"/>
              <p:cNvSpPr txBox="1">
                <a:spLocks noChangeArrowheads="1"/>
              </p:cNvSpPr>
              <p:nvPr/>
            </p:nvSpPr>
            <p:spPr bwMode="auto">
              <a:xfrm>
                <a:off x="1462" y="2359"/>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b="0">
                    <a:solidFill>
                      <a:schemeClr val="tx1"/>
                    </a:solidFill>
                    <a:ea typeface="宋体" panose="02010600030101010101" pitchFamily="2" charset="-122"/>
                  </a:rPr>
                  <a:t>4</a:t>
                </a:r>
              </a:p>
            </p:txBody>
          </p:sp>
          <p:sp>
            <p:nvSpPr>
              <p:cNvPr id="304155" name="Text Box 20"/>
              <p:cNvSpPr txBox="1">
                <a:spLocks noChangeArrowheads="1"/>
              </p:cNvSpPr>
              <p:nvPr/>
            </p:nvSpPr>
            <p:spPr bwMode="auto">
              <a:xfrm>
                <a:off x="1462" y="2047"/>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b="0">
                    <a:solidFill>
                      <a:schemeClr val="tx1"/>
                    </a:solidFill>
                    <a:ea typeface="宋体" panose="02010600030101010101" pitchFamily="2" charset="-122"/>
                  </a:rPr>
                  <a:t>6</a:t>
                </a:r>
              </a:p>
            </p:txBody>
          </p:sp>
          <p:sp>
            <p:nvSpPr>
              <p:cNvPr id="304156" name="Text Box 21"/>
              <p:cNvSpPr txBox="1">
                <a:spLocks noChangeArrowheads="1"/>
              </p:cNvSpPr>
              <p:nvPr/>
            </p:nvSpPr>
            <p:spPr bwMode="auto">
              <a:xfrm>
                <a:off x="1846" y="2359"/>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b="0">
                    <a:solidFill>
                      <a:schemeClr val="tx1"/>
                    </a:solidFill>
                    <a:ea typeface="宋体" panose="02010600030101010101" pitchFamily="2" charset="-122"/>
                  </a:rPr>
                  <a:t>7</a:t>
                </a:r>
              </a:p>
            </p:txBody>
          </p:sp>
          <p:sp>
            <p:nvSpPr>
              <p:cNvPr id="304157" name="Text Box 22"/>
              <p:cNvSpPr txBox="1">
                <a:spLocks noChangeArrowheads="1"/>
              </p:cNvSpPr>
              <p:nvPr/>
            </p:nvSpPr>
            <p:spPr bwMode="auto">
              <a:xfrm>
                <a:off x="1870" y="2047"/>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b="0">
                    <a:solidFill>
                      <a:schemeClr val="tx1"/>
                    </a:solidFill>
                    <a:ea typeface="宋体" panose="02010600030101010101" pitchFamily="2" charset="-122"/>
                  </a:rPr>
                  <a:t>9</a:t>
                </a:r>
              </a:p>
            </p:txBody>
          </p:sp>
          <p:sp>
            <p:nvSpPr>
              <p:cNvPr id="304158" name="Line 23"/>
              <p:cNvSpPr>
                <a:spLocks noChangeShapeType="1"/>
              </p:cNvSpPr>
              <p:nvPr/>
            </p:nvSpPr>
            <p:spPr bwMode="auto">
              <a:xfrm>
                <a:off x="660" y="1968"/>
                <a:ext cx="32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59" name="Text Box 24"/>
              <p:cNvSpPr txBox="1">
                <a:spLocks noChangeArrowheads="1"/>
              </p:cNvSpPr>
              <p:nvPr/>
            </p:nvSpPr>
            <p:spPr bwMode="auto">
              <a:xfrm>
                <a:off x="507" y="1831"/>
                <a:ext cx="18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b="0">
                    <a:solidFill>
                      <a:schemeClr val="tx1"/>
                    </a:solidFill>
                    <a:ea typeface="宋体" panose="02010600030101010101" pitchFamily="2" charset="-122"/>
                  </a:rPr>
                  <a:t>a</a:t>
                </a:r>
              </a:p>
            </p:txBody>
          </p:sp>
        </p:grpSp>
        <p:grpSp>
          <p:nvGrpSpPr>
            <p:cNvPr id="304146" name="Group 25"/>
            <p:cNvGrpSpPr>
              <a:grpSpLocks/>
            </p:cNvGrpSpPr>
            <p:nvPr/>
          </p:nvGrpSpPr>
          <p:grpSpPr bwMode="auto">
            <a:xfrm>
              <a:off x="2448" y="1843"/>
              <a:ext cx="1244" cy="785"/>
              <a:chOff x="2448" y="1843"/>
              <a:chExt cx="1244" cy="785"/>
            </a:xfrm>
          </p:grpSpPr>
          <p:sp>
            <p:nvSpPr>
              <p:cNvPr id="304147" name="Rectangle 26"/>
              <p:cNvSpPr>
                <a:spLocks noChangeArrowheads="1"/>
              </p:cNvSpPr>
              <p:nvPr/>
            </p:nvSpPr>
            <p:spPr bwMode="auto">
              <a:xfrm>
                <a:off x="2448" y="1968"/>
                <a:ext cx="312" cy="66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304148" name="Line 27"/>
              <p:cNvSpPr>
                <a:spLocks noChangeShapeType="1"/>
              </p:cNvSpPr>
              <p:nvPr/>
            </p:nvSpPr>
            <p:spPr bwMode="auto">
              <a:xfrm>
                <a:off x="2448" y="2316"/>
                <a:ext cx="3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49" name="Line 28"/>
              <p:cNvSpPr>
                <a:spLocks noChangeShapeType="1"/>
              </p:cNvSpPr>
              <p:nvPr/>
            </p:nvSpPr>
            <p:spPr bwMode="auto">
              <a:xfrm flipH="1">
                <a:off x="2760" y="1980"/>
                <a:ext cx="25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50" name="Text Box 29"/>
              <p:cNvSpPr txBox="1">
                <a:spLocks noChangeArrowheads="1"/>
              </p:cNvSpPr>
              <p:nvPr/>
            </p:nvSpPr>
            <p:spPr bwMode="auto">
              <a:xfrm>
                <a:off x="2981" y="1843"/>
                <a:ext cx="71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b="0">
                    <a:solidFill>
                      <a:schemeClr val="tx1"/>
                    </a:solidFill>
                    <a:ea typeface="宋体" panose="02010600030101010101" pitchFamily="2" charset="-122"/>
                  </a:rPr>
                  <a:t>sum_row</a:t>
                </a:r>
              </a:p>
            </p:txBody>
          </p:sp>
        </p:grpSp>
      </p:grpSp>
      <p:grpSp>
        <p:nvGrpSpPr>
          <p:cNvPr id="653342" name="Group 30"/>
          <p:cNvGrpSpPr>
            <a:grpSpLocks/>
          </p:cNvGrpSpPr>
          <p:nvPr/>
        </p:nvGrpSpPr>
        <p:grpSpPr bwMode="auto">
          <a:xfrm>
            <a:off x="4059238" y="2693988"/>
            <a:ext cx="4683125" cy="1158875"/>
            <a:chOff x="490" y="1567"/>
            <a:chExt cx="2950" cy="730"/>
          </a:xfrm>
        </p:grpSpPr>
        <p:sp>
          <p:nvSpPr>
            <p:cNvPr id="304141" name="Line 31"/>
            <p:cNvSpPr>
              <a:spLocks noChangeShapeType="1"/>
            </p:cNvSpPr>
            <p:nvPr/>
          </p:nvSpPr>
          <p:spPr bwMode="auto">
            <a:xfrm flipV="1">
              <a:off x="648" y="1980"/>
              <a:ext cx="324" cy="168"/>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42" name="Text Box 32"/>
            <p:cNvSpPr txBox="1">
              <a:spLocks noChangeArrowheads="1"/>
            </p:cNvSpPr>
            <p:nvPr/>
          </p:nvSpPr>
          <p:spPr bwMode="auto">
            <a:xfrm>
              <a:off x="490" y="2047"/>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b="0">
                  <a:solidFill>
                    <a:srgbClr val="0000FF"/>
                  </a:solidFill>
                  <a:ea typeface="宋体" panose="02010600030101010101" pitchFamily="2" charset="-122"/>
                </a:rPr>
                <a:t>x</a:t>
              </a:r>
            </a:p>
          </p:txBody>
        </p:sp>
        <p:sp>
          <p:nvSpPr>
            <p:cNvPr id="304143" name="Line 33"/>
            <p:cNvSpPr>
              <a:spLocks noChangeShapeType="1"/>
            </p:cNvSpPr>
            <p:nvPr/>
          </p:nvSpPr>
          <p:spPr bwMode="auto">
            <a:xfrm flipH="1">
              <a:off x="2760" y="1752"/>
              <a:ext cx="228" cy="228"/>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44" name="Text Box 34"/>
            <p:cNvSpPr txBox="1">
              <a:spLocks noChangeArrowheads="1"/>
            </p:cNvSpPr>
            <p:nvPr/>
          </p:nvSpPr>
          <p:spPr bwMode="auto">
            <a:xfrm>
              <a:off x="2970" y="1567"/>
              <a:ext cx="47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b="0">
                  <a:solidFill>
                    <a:srgbClr val="0000FF"/>
                  </a:solidFill>
                  <a:ea typeface="宋体" panose="02010600030101010101" pitchFamily="2" charset="-122"/>
                </a:rPr>
                <a:t>result</a:t>
              </a:r>
            </a:p>
          </p:txBody>
        </p:sp>
      </p:grpSp>
      <p:sp>
        <p:nvSpPr>
          <p:cNvPr id="653347" name="Text Box 35"/>
          <p:cNvSpPr txBox="1">
            <a:spLocks noChangeArrowheads="1"/>
          </p:cNvSpPr>
          <p:nvPr/>
        </p:nvSpPr>
        <p:spPr bwMode="auto">
          <a:xfrm>
            <a:off x="7212013" y="3409950"/>
            <a:ext cx="438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b="0">
                <a:solidFill>
                  <a:srgbClr val="FF3300"/>
                </a:solidFill>
                <a:ea typeface="宋体" panose="02010600030101010101" pitchFamily="2" charset="-122"/>
              </a:rPr>
              <a:t>18</a:t>
            </a:r>
          </a:p>
        </p:txBody>
      </p:sp>
      <p:sp>
        <p:nvSpPr>
          <p:cNvPr id="653348" name="Text Box 36"/>
          <p:cNvSpPr txBox="1">
            <a:spLocks noChangeArrowheads="1"/>
          </p:cNvSpPr>
          <p:nvPr/>
        </p:nvSpPr>
        <p:spPr bwMode="auto">
          <a:xfrm>
            <a:off x="7216775" y="3867150"/>
            <a:ext cx="438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000" b="0">
                <a:solidFill>
                  <a:srgbClr val="FF3300"/>
                </a:solidFill>
                <a:ea typeface="宋体" panose="02010600030101010101" pitchFamily="2" charset="-122"/>
              </a:rPr>
              <a:t>12</a:t>
            </a:r>
          </a:p>
        </p:txBody>
      </p:sp>
      <p:sp>
        <p:nvSpPr>
          <p:cNvPr id="36"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2442596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53321"/>
                                        </p:tgtEl>
                                        <p:attrNameLst>
                                          <p:attrName>style.visibility</p:attrName>
                                        </p:attrNameLst>
                                      </p:cBhvr>
                                      <p:to>
                                        <p:strVal val="visible"/>
                                      </p:to>
                                    </p:set>
                                    <p:animEffect transition="in" filter="box(out)">
                                      <p:cBhvr>
                                        <p:cTn id="7" dur="500"/>
                                        <p:tgtEl>
                                          <p:spTgt spid="6533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653322"/>
                                        </p:tgtEl>
                                        <p:attrNameLst>
                                          <p:attrName>style.visibility</p:attrName>
                                        </p:attrNameLst>
                                      </p:cBhvr>
                                      <p:to>
                                        <p:strVal val="visible"/>
                                      </p:to>
                                    </p:set>
                                    <p:animEffect transition="in" filter="box(out)">
                                      <p:cBhvr>
                                        <p:cTn id="12" dur="500"/>
                                        <p:tgtEl>
                                          <p:spTgt spid="6533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653342"/>
                                        </p:tgtEl>
                                        <p:attrNameLst>
                                          <p:attrName>style.visibility</p:attrName>
                                        </p:attrNameLst>
                                      </p:cBhvr>
                                      <p:to>
                                        <p:strVal val="visible"/>
                                      </p:to>
                                    </p:set>
                                    <p:animEffect transition="in" filter="box(out)">
                                      <p:cBhvr>
                                        <p:cTn id="17" dur="500"/>
                                        <p:tgtEl>
                                          <p:spTgt spid="6533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53347">
                                            <p:txEl>
                                              <p:pRg st="0" end="0"/>
                                            </p:txEl>
                                          </p:spTgt>
                                        </p:tgtEl>
                                        <p:attrNameLst>
                                          <p:attrName>style.visibility</p:attrName>
                                        </p:attrNameLst>
                                      </p:cBhvr>
                                      <p:to>
                                        <p:strVal val="visible"/>
                                      </p:to>
                                    </p:set>
                                    <p:animEffect transition="in" filter="box(out)">
                                      <p:cBhvr>
                                        <p:cTn id="22" dur="500"/>
                                        <p:tgtEl>
                                          <p:spTgt spid="65334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53348">
                                            <p:txEl>
                                              <p:pRg st="0" end="0"/>
                                            </p:txEl>
                                          </p:spTgt>
                                        </p:tgtEl>
                                        <p:attrNameLst>
                                          <p:attrName>style.visibility</p:attrName>
                                        </p:attrNameLst>
                                      </p:cBhvr>
                                      <p:to>
                                        <p:strVal val="visible"/>
                                      </p:to>
                                    </p:set>
                                    <p:animEffect transition="in" filter="box(out)">
                                      <p:cBhvr>
                                        <p:cTn id="27" dur="500"/>
                                        <p:tgtEl>
                                          <p:spTgt spid="6533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21" grpId="0" animBg="1" autoUpdateAnimBg="0"/>
      <p:bldP spid="653347" grpId="0" build="p" autoUpdateAnimBg="0"/>
      <p:bldP spid="653348"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4" name="Rectangle 4"/>
          <p:cNvSpPr>
            <a:spLocks noChangeArrowheads="1"/>
          </p:cNvSpPr>
          <p:nvPr/>
        </p:nvSpPr>
        <p:spPr bwMode="auto">
          <a:xfrm>
            <a:off x="5580112" y="1621788"/>
            <a:ext cx="3168352" cy="3463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0" lvl="1" indent="0" eaLnBrk="1" hangingPunct="1">
              <a:lnSpc>
                <a:spcPct val="200000"/>
              </a:lnSpc>
              <a:spcBef>
                <a:spcPct val="20000"/>
              </a:spcBef>
              <a:buClr>
                <a:srgbClr val="339933"/>
              </a:buClr>
              <a:buFont typeface="Wingdings" panose="05000000000000000000" pitchFamily="2" charset="2"/>
              <a:buNone/>
            </a:pPr>
            <a:r>
              <a:rPr kumimoji="0" lang="zh-CN" altLang="en-US" sz="2800" dirty="0">
                <a:solidFill>
                  <a:schemeClr val="tx1"/>
                </a:solidFill>
                <a:latin typeface="+mn-ea"/>
                <a:ea typeface="+mn-ea"/>
              </a:rPr>
              <a:t>变量按其</a:t>
            </a:r>
            <a:r>
              <a:rPr kumimoji="0" lang="zh-CN" altLang="en-US" sz="2800" dirty="0">
                <a:solidFill>
                  <a:srgbClr val="FF0000"/>
                </a:solidFill>
                <a:latin typeface="+mn-ea"/>
                <a:ea typeface="+mn-ea"/>
              </a:rPr>
              <a:t>作用域</a:t>
            </a:r>
            <a:r>
              <a:rPr kumimoji="0" lang="zh-CN" altLang="en-US" sz="2800" dirty="0">
                <a:solidFill>
                  <a:schemeClr val="tx1"/>
                </a:solidFill>
                <a:latin typeface="+mn-ea"/>
                <a:ea typeface="+mn-ea"/>
              </a:rPr>
              <a:t>：</a:t>
            </a:r>
            <a:endParaRPr kumimoji="0" lang="en-US" altLang="zh-CN" sz="2800" dirty="0">
              <a:solidFill>
                <a:schemeClr val="tx1"/>
              </a:solidFill>
              <a:latin typeface="+mn-ea"/>
              <a:ea typeface="+mn-ea"/>
            </a:endParaRPr>
          </a:p>
          <a:p>
            <a:pPr marL="0" lvl="1" indent="0" eaLnBrk="1" hangingPunct="1">
              <a:lnSpc>
                <a:spcPct val="200000"/>
              </a:lnSpc>
              <a:spcBef>
                <a:spcPct val="20000"/>
              </a:spcBef>
              <a:buClr>
                <a:srgbClr val="339933"/>
              </a:buClr>
              <a:buFont typeface="Wingdings" panose="05000000000000000000" pitchFamily="2" charset="2"/>
              <a:buNone/>
            </a:pPr>
            <a:r>
              <a:rPr kumimoji="0" lang="zh-CN" altLang="en-US" sz="2800" dirty="0">
                <a:solidFill>
                  <a:schemeClr val="tx1"/>
                </a:solidFill>
                <a:latin typeface="+mn-ea"/>
                <a:ea typeface="+mn-ea"/>
              </a:rPr>
              <a:t>（</a:t>
            </a:r>
            <a:r>
              <a:rPr kumimoji="0" lang="en-US" altLang="zh-CN" sz="2800" dirty="0">
                <a:solidFill>
                  <a:schemeClr val="tx1"/>
                </a:solidFill>
                <a:latin typeface="+mn-ea"/>
                <a:ea typeface="+mn-ea"/>
              </a:rPr>
              <a:t>1</a:t>
            </a:r>
            <a:r>
              <a:rPr kumimoji="0" lang="zh-CN" altLang="en-US" sz="2800" dirty="0">
                <a:solidFill>
                  <a:schemeClr val="tx1"/>
                </a:solidFill>
                <a:latin typeface="+mn-ea"/>
                <a:ea typeface="+mn-ea"/>
              </a:rPr>
              <a:t>）</a:t>
            </a:r>
            <a:r>
              <a:rPr kumimoji="0" lang="zh-CN" altLang="en-US" sz="2800" dirty="0">
                <a:solidFill>
                  <a:srgbClr val="FF0000"/>
                </a:solidFill>
                <a:latin typeface="+mn-ea"/>
                <a:ea typeface="+mn-ea"/>
              </a:rPr>
              <a:t>局部变量</a:t>
            </a:r>
            <a:endParaRPr kumimoji="0" lang="en-US" altLang="zh-CN" sz="2800" dirty="0">
              <a:solidFill>
                <a:schemeClr val="tx1"/>
              </a:solidFill>
              <a:latin typeface="+mn-ea"/>
              <a:ea typeface="+mn-ea"/>
            </a:endParaRPr>
          </a:p>
          <a:p>
            <a:pPr marL="0" lvl="1" indent="0" eaLnBrk="1" hangingPunct="1">
              <a:lnSpc>
                <a:spcPct val="200000"/>
              </a:lnSpc>
              <a:spcBef>
                <a:spcPct val="20000"/>
              </a:spcBef>
              <a:buClr>
                <a:srgbClr val="339933"/>
              </a:buClr>
              <a:buFont typeface="Wingdings" panose="05000000000000000000" pitchFamily="2" charset="2"/>
              <a:buNone/>
            </a:pPr>
            <a:r>
              <a:rPr kumimoji="0" lang="zh-CN" altLang="en-US" sz="2800" dirty="0">
                <a:solidFill>
                  <a:schemeClr val="tx1"/>
                </a:solidFill>
                <a:latin typeface="+mn-ea"/>
                <a:ea typeface="+mn-ea"/>
              </a:rPr>
              <a:t>（</a:t>
            </a:r>
            <a:r>
              <a:rPr kumimoji="0" lang="en-US" altLang="zh-CN" sz="2800" dirty="0">
                <a:solidFill>
                  <a:schemeClr val="tx1"/>
                </a:solidFill>
                <a:latin typeface="+mn-ea"/>
                <a:ea typeface="+mn-ea"/>
              </a:rPr>
              <a:t>2</a:t>
            </a:r>
            <a:r>
              <a:rPr kumimoji="0" lang="zh-CN" altLang="en-US" sz="2800" dirty="0">
                <a:solidFill>
                  <a:schemeClr val="tx1"/>
                </a:solidFill>
                <a:latin typeface="+mn-ea"/>
                <a:ea typeface="+mn-ea"/>
              </a:rPr>
              <a:t>）</a:t>
            </a:r>
            <a:r>
              <a:rPr kumimoji="0" lang="zh-CN" altLang="en-US" sz="2800" dirty="0">
                <a:solidFill>
                  <a:srgbClr val="FF0000"/>
                </a:solidFill>
                <a:latin typeface="+mn-ea"/>
                <a:ea typeface="+mn-ea"/>
              </a:rPr>
              <a:t>全局变量</a:t>
            </a:r>
            <a:endParaRPr kumimoji="0" lang="zh-CN" altLang="en-US" sz="2400" dirty="0">
              <a:solidFill>
                <a:schemeClr val="tx1"/>
              </a:solidFill>
              <a:latin typeface="+mn-ea"/>
              <a:ea typeface="+mn-ea"/>
            </a:endParaRPr>
          </a:p>
        </p:txBody>
      </p:sp>
      <p:sp>
        <p:nvSpPr>
          <p:cNvPr id="8" name="Text Box 1029"/>
          <p:cNvSpPr txBox="1">
            <a:spLocks noChangeArrowheads="1"/>
          </p:cNvSpPr>
          <p:nvPr/>
        </p:nvSpPr>
        <p:spPr bwMode="auto">
          <a:xfrm>
            <a:off x="-1" y="0"/>
            <a:ext cx="10770379"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wrap="square">
            <a:spAutoFit/>
          </a:bodyPr>
          <a:lstStyle/>
          <a:p>
            <a:pPr eaLnBrk="0" fontAlgn="base" hangingPunct="0">
              <a:spcBef>
                <a:spcPct val="50000"/>
              </a:spcBef>
              <a:spcAft>
                <a:spcPct val="0"/>
              </a:spcAft>
              <a:defRPr/>
            </a:pPr>
            <a:r>
              <a:rPr kumimoji="1" lang="en-US" altLang="zh-CN" sz="2000" b="1" dirty="0">
                <a:solidFill>
                  <a:srgbClr val="3333CC"/>
                </a:solidFill>
                <a:latin typeface="+mn-ea"/>
              </a:rPr>
              <a:t>C</a:t>
            </a:r>
            <a:r>
              <a:rPr kumimoji="1" lang="zh-CN" altLang="en-US" sz="2000" b="1" dirty="0">
                <a:solidFill>
                  <a:srgbClr val="3333CC"/>
                </a:solidFill>
                <a:latin typeface="+mn-ea"/>
              </a:rPr>
              <a:t>语言程序设计                                                            </a:t>
            </a:r>
            <a:r>
              <a:rPr kumimoji="1" lang="zh-CN" altLang="en-US" b="1" dirty="0">
                <a:solidFill>
                  <a:srgbClr val="3333CC"/>
                </a:solidFill>
                <a:latin typeface="+mn-ea"/>
              </a:rPr>
              <a:t>第</a:t>
            </a:r>
            <a:r>
              <a:rPr kumimoji="1" lang="en-US" altLang="zh-CN" b="1" dirty="0">
                <a:solidFill>
                  <a:srgbClr val="3333CC"/>
                </a:solidFill>
                <a:latin typeface="+mn-ea"/>
              </a:rPr>
              <a:t>7</a:t>
            </a:r>
            <a:r>
              <a:rPr kumimoji="1" lang="zh-CN" altLang="en-US" b="1" dirty="0">
                <a:solidFill>
                  <a:srgbClr val="3333CC"/>
                </a:solidFill>
                <a:latin typeface="+mn-ea"/>
              </a:rPr>
              <a:t>章  用函数实现模块化程序设计</a:t>
            </a:r>
          </a:p>
        </p:txBody>
      </p:sp>
      <p:sp>
        <p:nvSpPr>
          <p:cNvPr id="4" name="Rectangle 4"/>
          <p:cNvSpPr>
            <a:spLocks noChangeArrowheads="1"/>
          </p:cNvSpPr>
          <p:nvPr/>
        </p:nvSpPr>
        <p:spPr bwMode="auto">
          <a:xfrm>
            <a:off x="389451" y="517025"/>
            <a:ext cx="7759700" cy="782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0" indent="0">
              <a:spcBef>
                <a:spcPct val="20000"/>
              </a:spcBef>
              <a:buClr>
                <a:schemeClr val="accent1"/>
              </a:buClr>
            </a:pPr>
            <a:r>
              <a:rPr lang="en-US" altLang="zh-CN" sz="3200" dirty="0">
                <a:solidFill>
                  <a:srgbClr val="0000CC"/>
                </a:solidFill>
                <a:latin typeface="+mn-ea"/>
                <a:ea typeface="+mn-ea"/>
              </a:rPr>
              <a:t>7.8 </a:t>
            </a:r>
            <a:r>
              <a:rPr lang="zh-CN" altLang="en-US" sz="3200" dirty="0">
                <a:solidFill>
                  <a:srgbClr val="0000CC"/>
                </a:solidFill>
                <a:latin typeface="+mn-ea"/>
                <a:ea typeface="+mn-ea"/>
              </a:rPr>
              <a:t>局部变量和全局变量</a:t>
            </a:r>
            <a:endParaRPr lang="zh-CN" altLang="en-US" sz="2800" dirty="0">
              <a:solidFill>
                <a:schemeClr val="tx1"/>
              </a:solidFill>
              <a:latin typeface="+mn-ea"/>
              <a:ea typeface="+mn-ea"/>
            </a:endParaRPr>
          </a:p>
        </p:txBody>
      </p:sp>
      <p:sp>
        <p:nvSpPr>
          <p:cNvPr id="7" name="Text Box 22"/>
          <p:cNvSpPr txBox="1">
            <a:spLocks noChangeArrowheads="1"/>
          </p:cNvSpPr>
          <p:nvPr/>
        </p:nvSpPr>
        <p:spPr bwMode="auto">
          <a:xfrm>
            <a:off x="827584" y="1196752"/>
            <a:ext cx="2342108" cy="4893647"/>
          </a:xfrm>
          <a:prstGeom prst="rect">
            <a:avLst/>
          </a:prstGeom>
          <a:solidFill>
            <a:schemeClr val="accent2">
              <a:lumMod val="20000"/>
              <a:lumOff val="80000"/>
            </a:schemeClr>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rgbClr val="FF0000"/>
                </a:solidFill>
                <a:ea typeface="宋体" panose="02010600030101010101" pitchFamily="2" charset="-122"/>
              </a:rPr>
              <a:t>float max;</a:t>
            </a:r>
          </a:p>
          <a:p>
            <a:pPr>
              <a:spcBef>
                <a:spcPct val="0"/>
              </a:spcBef>
            </a:pPr>
            <a:r>
              <a:rPr lang="en-US" altLang="zh-CN" sz="2400" dirty="0" err="1">
                <a:solidFill>
                  <a:schemeClr val="tx1"/>
                </a:solidFill>
                <a:ea typeface="宋体" panose="02010600030101010101" pitchFamily="2" charset="-122"/>
              </a:rPr>
              <a:t>int</a:t>
            </a:r>
            <a:r>
              <a:rPr lang="en-US" altLang="zh-CN" sz="2400" dirty="0">
                <a:solidFill>
                  <a:schemeClr val="tx1"/>
                </a:solidFill>
                <a:ea typeface="宋体" panose="02010600030101010101" pitchFamily="2" charset="-122"/>
              </a:rPr>
              <a:t> main()</a:t>
            </a:r>
          </a:p>
          <a:p>
            <a:pPr>
              <a:spcBef>
                <a:spcPct val="0"/>
              </a:spcBef>
            </a:pPr>
            <a:r>
              <a:rPr lang="en-US" altLang="zh-CN" sz="2400" dirty="0">
                <a:solidFill>
                  <a:schemeClr val="tx1"/>
                </a:solidFill>
                <a:ea typeface="宋体" panose="02010600030101010101" pitchFamily="2" charset="-122"/>
              </a:rPr>
              <a:t>{ </a:t>
            </a:r>
            <a:r>
              <a:rPr lang="en-US" altLang="zh-CN" sz="2400" dirty="0" err="1">
                <a:solidFill>
                  <a:srgbClr val="FF5050"/>
                </a:solidFill>
                <a:ea typeface="宋体" panose="02010600030101010101" pitchFamily="2" charset="-122"/>
              </a:rPr>
              <a:t>int</a:t>
            </a:r>
            <a:r>
              <a:rPr lang="en-US" altLang="zh-CN" sz="2400" dirty="0">
                <a:solidFill>
                  <a:srgbClr val="FF5050"/>
                </a:solidFill>
                <a:ea typeface="宋体" panose="02010600030101010101" pitchFamily="2" charset="-122"/>
              </a:rPr>
              <a:t> </a:t>
            </a:r>
            <a:r>
              <a:rPr lang="en-US" altLang="zh-CN" sz="2400" dirty="0" err="1">
                <a:solidFill>
                  <a:srgbClr val="FF5050"/>
                </a:solidFill>
                <a:ea typeface="宋体" panose="02010600030101010101" pitchFamily="2" charset="-122"/>
              </a:rPr>
              <a:t>a,b</a:t>
            </a:r>
            <a:r>
              <a:rPr lang="en-US" altLang="zh-CN" sz="2400" dirty="0">
                <a:solidFill>
                  <a:srgbClr val="FF5050"/>
                </a:solidFill>
                <a:ea typeface="宋体" panose="02010600030101010101" pitchFamily="2" charset="-122"/>
              </a:rPr>
              <a:t>;</a:t>
            </a:r>
          </a:p>
          <a:p>
            <a:pPr>
              <a:spcBef>
                <a:spcPct val="0"/>
              </a:spcBef>
            </a:pPr>
            <a:r>
              <a:rPr lang="en-US" altLang="zh-CN" sz="2400" dirty="0">
                <a:solidFill>
                  <a:schemeClr val="tx1"/>
                </a:solidFill>
                <a:ea typeface="宋体" panose="02010600030101010101" pitchFamily="2" charset="-122"/>
              </a:rPr>
              <a:t>   …</a:t>
            </a:r>
          </a:p>
          <a:p>
            <a:pPr>
              <a:spcBef>
                <a:spcPct val="0"/>
              </a:spcBef>
            </a:pPr>
            <a:r>
              <a:rPr lang="en-US" altLang="zh-CN" sz="2400" dirty="0">
                <a:solidFill>
                  <a:schemeClr val="tx1"/>
                </a:solidFill>
                <a:ea typeface="宋体" panose="02010600030101010101" pitchFamily="2" charset="-122"/>
              </a:rPr>
              <a:t>   {</a:t>
            </a:r>
            <a:r>
              <a:rPr lang="en-US" altLang="zh-CN" sz="2400" dirty="0" err="1">
                <a:solidFill>
                  <a:srgbClr val="FF0000"/>
                </a:solidFill>
                <a:ea typeface="宋体" panose="02010600030101010101" pitchFamily="2" charset="-122"/>
              </a:rPr>
              <a:t>int</a:t>
            </a:r>
            <a:r>
              <a:rPr lang="en-US" altLang="zh-CN" sz="2400" dirty="0">
                <a:solidFill>
                  <a:srgbClr val="FF0000"/>
                </a:solidFill>
                <a:ea typeface="宋体" panose="02010600030101010101" pitchFamily="2" charset="-122"/>
              </a:rPr>
              <a:t> c;</a:t>
            </a:r>
          </a:p>
          <a:p>
            <a:pPr>
              <a:spcBef>
                <a:spcPct val="0"/>
              </a:spcBef>
            </a:pPr>
            <a:r>
              <a:rPr lang="en-US" altLang="zh-CN" sz="2400" dirty="0">
                <a:solidFill>
                  <a:schemeClr val="tx1"/>
                </a:solidFill>
                <a:ea typeface="宋体" panose="02010600030101010101" pitchFamily="2" charset="-122"/>
              </a:rPr>
              <a:t>     c = </a:t>
            </a:r>
            <a:r>
              <a:rPr lang="en-US" altLang="zh-CN" sz="2400" dirty="0" err="1">
                <a:solidFill>
                  <a:schemeClr val="tx1"/>
                </a:solidFill>
                <a:ea typeface="宋体" panose="02010600030101010101" pitchFamily="2" charset="-122"/>
              </a:rPr>
              <a:t>a+b</a:t>
            </a:r>
            <a:r>
              <a:rPr lang="en-US" altLang="zh-CN" sz="2400" dirty="0">
                <a:solidFill>
                  <a:schemeClr val="tx1"/>
                </a:solidFill>
                <a:ea typeface="宋体" panose="02010600030101010101" pitchFamily="2" charset="-122"/>
              </a:rPr>
              <a:t>;</a:t>
            </a:r>
          </a:p>
          <a:p>
            <a:pPr>
              <a:spcBef>
                <a:spcPct val="0"/>
              </a:spcBef>
            </a:pPr>
            <a:r>
              <a:rPr lang="en-US" altLang="zh-CN" sz="2400" dirty="0">
                <a:solidFill>
                  <a:schemeClr val="tx1"/>
                </a:solidFill>
                <a:ea typeface="宋体" panose="02010600030101010101" pitchFamily="2" charset="-122"/>
              </a:rPr>
              <a:t>     …</a:t>
            </a:r>
          </a:p>
          <a:p>
            <a:pPr>
              <a:spcBef>
                <a:spcPct val="0"/>
              </a:spcBef>
            </a:pPr>
            <a:r>
              <a:rPr lang="en-US" altLang="zh-CN" sz="2400" dirty="0">
                <a:solidFill>
                  <a:schemeClr val="tx1"/>
                </a:solidFill>
                <a:ea typeface="宋体" panose="02010600030101010101" pitchFamily="2" charset="-122"/>
              </a:rPr>
              <a:t>    }</a:t>
            </a:r>
          </a:p>
          <a:p>
            <a:pPr>
              <a:spcBef>
                <a:spcPct val="0"/>
              </a:spcBef>
            </a:pPr>
            <a:r>
              <a:rPr lang="en-US" altLang="zh-CN" sz="2400" dirty="0">
                <a:solidFill>
                  <a:schemeClr val="tx1"/>
                </a:solidFill>
                <a:ea typeface="宋体" panose="02010600030101010101" pitchFamily="2" charset="-122"/>
              </a:rPr>
              <a:t>}</a:t>
            </a:r>
          </a:p>
          <a:p>
            <a:pPr>
              <a:spcBef>
                <a:spcPct val="0"/>
              </a:spcBef>
            </a:pPr>
            <a:r>
              <a:rPr lang="en-US" altLang="zh-CN" sz="2400" dirty="0">
                <a:solidFill>
                  <a:schemeClr val="tx1"/>
                </a:solidFill>
                <a:ea typeface="宋体" panose="02010600030101010101" pitchFamily="2" charset="-122"/>
              </a:rPr>
              <a:t>sub()</a:t>
            </a:r>
          </a:p>
          <a:p>
            <a:pPr>
              <a:spcBef>
                <a:spcPct val="0"/>
              </a:spcBef>
            </a:pPr>
            <a:r>
              <a:rPr lang="en-US" altLang="zh-CN" sz="2400" dirty="0">
                <a:solidFill>
                  <a:schemeClr val="tx1"/>
                </a:solidFill>
                <a:ea typeface="宋体" panose="02010600030101010101" pitchFamily="2" charset="-122"/>
              </a:rPr>
              <a:t>{ </a:t>
            </a:r>
            <a:r>
              <a:rPr lang="en-US" altLang="zh-CN" sz="2400" dirty="0" err="1">
                <a:solidFill>
                  <a:srgbClr val="FF5050"/>
                </a:solidFill>
                <a:ea typeface="宋体" panose="02010600030101010101" pitchFamily="2" charset="-122"/>
              </a:rPr>
              <a:t>int</a:t>
            </a:r>
            <a:r>
              <a:rPr lang="en-US" altLang="zh-CN" sz="2400" dirty="0">
                <a:solidFill>
                  <a:srgbClr val="FF5050"/>
                </a:solidFill>
                <a:ea typeface="宋体" panose="02010600030101010101" pitchFamily="2" charset="-122"/>
              </a:rPr>
              <a:t> </a:t>
            </a:r>
            <a:r>
              <a:rPr lang="en-US" altLang="zh-CN" sz="2400" dirty="0" err="1">
                <a:solidFill>
                  <a:srgbClr val="FF5050"/>
                </a:solidFill>
                <a:ea typeface="宋体" panose="02010600030101010101" pitchFamily="2" charset="-122"/>
              </a:rPr>
              <a:t>a,b</a:t>
            </a:r>
            <a:r>
              <a:rPr lang="en-US" altLang="zh-CN" sz="2400" dirty="0">
                <a:solidFill>
                  <a:srgbClr val="FF5050"/>
                </a:solidFill>
                <a:ea typeface="宋体" panose="02010600030101010101" pitchFamily="2" charset="-122"/>
              </a:rPr>
              <a:t>;</a:t>
            </a:r>
          </a:p>
          <a:p>
            <a:pPr>
              <a:spcBef>
                <a:spcPct val="0"/>
              </a:spcBef>
            </a:pPr>
            <a:r>
              <a:rPr lang="en-US" altLang="zh-CN" sz="2400" dirty="0">
                <a:solidFill>
                  <a:schemeClr val="tx1"/>
                </a:solidFill>
                <a:ea typeface="宋体" panose="02010600030101010101" pitchFamily="2" charset="-122"/>
              </a:rPr>
              <a:t>   …</a:t>
            </a:r>
          </a:p>
          <a:p>
            <a:pPr>
              <a:spcBef>
                <a:spcPct val="0"/>
              </a:spcBef>
            </a:pPr>
            <a:r>
              <a:rPr lang="en-US" altLang="zh-CN" sz="2400" dirty="0">
                <a:solidFill>
                  <a:schemeClr val="tx1"/>
                </a:solidFill>
                <a:ea typeface="宋体" panose="02010600030101010101" pitchFamily="2" charset="-122"/>
              </a:rPr>
              <a:t>}</a:t>
            </a:r>
          </a:p>
        </p:txBody>
      </p:sp>
      <p:sp>
        <p:nvSpPr>
          <p:cNvPr id="9" name="AutoShape 16"/>
          <p:cNvSpPr>
            <a:spLocks noChangeArrowheads="1"/>
          </p:cNvSpPr>
          <p:nvPr/>
        </p:nvSpPr>
        <p:spPr bwMode="auto">
          <a:xfrm>
            <a:off x="3424751" y="2488081"/>
            <a:ext cx="1689100" cy="563562"/>
          </a:xfrm>
          <a:prstGeom prst="wedgeRectCallout">
            <a:avLst>
              <a:gd name="adj1" fmla="val -121314"/>
              <a:gd name="adj2" fmla="val -82137"/>
            </a:avLst>
          </a:prstGeom>
          <a:solidFill>
            <a:srgbClr val="FFCC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2400" dirty="0">
                <a:effectLst>
                  <a:outerShdw blurRad="38100" dist="38100" dir="2700000" algn="tl">
                    <a:srgbClr val="000000"/>
                  </a:outerShdw>
                </a:effectLst>
              </a:rPr>
              <a:t>函数开头</a:t>
            </a:r>
            <a:endParaRPr kumimoji="0" lang="zh-CN" altLang="en-US" sz="2400" b="0" dirty="0">
              <a:effectLst>
                <a:outerShdw blurRad="38100" dist="38100" dir="2700000" algn="tl">
                  <a:srgbClr val="000000"/>
                </a:outerShdw>
              </a:effectLst>
            </a:endParaRPr>
          </a:p>
        </p:txBody>
      </p:sp>
      <p:sp>
        <p:nvSpPr>
          <p:cNvPr id="10" name="AutoShape 16"/>
          <p:cNvSpPr>
            <a:spLocks noChangeArrowheads="1"/>
          </p:cNvSpPr>
          <p:nvPr/>
        </p:nvSpPr>
        <p:spPr bwMode="auto">
          <a:xfrm>
            <a:off x="3427388" y="5301208"/>
            <a:ext cx="1689100" cy="563562"/>
          </a:xfrm>
          <a:prstGeom prst="wedgeRectCallout">
            <a:avLst>
              <a:gd name="adj1" fmla="val -118568"/>
              <a:gd name="adj2" fmla="val -59798"/>
            </a:avLst>
          </a:prstGeom>
          <a:solidFill>
            <a:srgbClr val="FFCC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2400" dirty="0">
                <a:effectLst>
                  <a:outerShdw blurRad="38100" dist="38100" dir="2700000" algn="tl">
                    <a:srgbClr val="000000"/>
                  </a:outerShdw>
                </a:effectLst>
              </a:rPr>
              <a:t>函数开头</a:t>
            </a:r>
            <a:endParaRPr kumimoji="0" lang="zh-CN" altLang="en-US" sz="2400" b="0" dirty="0">
              <a:effectLst>
                <a:outerShdw blurRad="38100" dist="38100" dir="2700000" algn="tl">
                  <a:srgbClr val="000000"/>
                </a:outerShdw>
              </a:effectLst>
            </a:endParaRPr>
          </a:p>
        </p:txBody>
      </p:sp>
      <p:sp>
        <p:nvSpPr>
          <p:cNvPr id="11" name="AutoShape 16"/>
          <p:cNvSpPr>
            <a:spLocks noChangeArrowheads="1"/>
          </p:cNvSpPr>
          <p:nvPr/>
        </p:nvSpPr>
        <p:spPr bwMode="auto">
          <a:xfrm>
            <a:off x="3424751" y="3894644"/>
            <a:ext cx="1689100" cy="563562"/>
          </a:xfrm>
          <a:prstGeom prst="wedgeRectCallout">
            <a:avLst>
              <a:gd name="adj1" fmla="val -135436"/>
              <a:gd name="adj2" fmla="val -199712"/>
            </a:avLst>
          </a:prstGeom>
          <a:solidFill>
            <a:srgbClr val="FFCC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2400" dirty="0">
                <a:solidFill>
                  <a:srgbClr val="FF0000"/>
                </a:solidFill>
                <a:effectLst>
                  <a:outerShdw blurRad="38100" dist="38100" dir="2700000" algn="tl">
                    <a:srgbClr val="000000"/>
                  </a:outerShdw>
                </a:effectLst>
              </a:rPr>
              <a:t>复合语句</a:t>
            </a:r>
            <a:endParaRPr kumimoji="0" lang="zh-CN" altLang="en-US" sz="2400" b="0" dirty="0">
              <a:solidFill>
                <a:srgbClr val="FF0000"/>
              </a:solidFill>
              <a:effectLst>
                <a:outerShdw blurRad="38100" dist="38100" dir="2700000" algn="tl">
                  <a:srgbClr val="000000"/>
                </a:outerShdw>
              </a:effectLst>
            </a:endParaRPr>
          </a:p>
        </p:txBody>
      </p:sp>
      <p:sp>
        <p:nvSpPr>
          <p:cNvPr id="12" name="AutoShape 16"/>
          <p:cNvSpPr>
            <a:spLocks noChangeArrowheads="1"/>
          </p:cNvSpPr>
          <p:nvPr/>
        </p:nvSpPr>
        <p:spPr bwMode="auto">
          <a:xfrm>
            <a:off x="3424751" y="1279176"/>
            <a:ext cx="1689100" cy="563562"/>
          </a:xfrm>
          <a:prstGeom prst="wedgeRectCallout">
            <a:avLst>
              <a:gd name="adj1" fmla="val -126414"/>
              <a:gd name="adj2" fmla="val 9571"/>
            </a:avLst>
          </a:prstGeom>
          <a:solidFill>
            <a:srgbClr val="FFCC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2400" dirty="0">
                <a:solidFill>
                  <a:srgbClr val="0000CC"/>
                </a:solidFill>
                <a:effectLst>
                  <a:outerShdw blurRad="38100" dist="38100" dir="2700000" algn="tl">
                    <a:srgbClr val="000000"/>
                  </a:outerShdw>
                </a:effectLst>
              </a:rPr>
              <a:t>函数外部</a:t>
            </a:r>
            <a:endParaRPr kumimoji="0" lang="zh-CN" altLang="en-US" sz="2400" b="0" dirty="0">
              <a:solidFill>
                <a:srgbClr val="0000CC"/>
              </a:solidFill>
              <a:effectLst>
                <a:outerShdw blurRad="38100" dist="38100" dir="2700000" algn="tl">
                  <a:srgbClr val="000000"/>
                </a:outerShdw>
              </a:effectLst>
            </a:endParaRPr>
          </a:p>
        </p:txBody>
      </p:sp>
    </p:spTree>
    <p:extLst>
      <p:ext uri="{BB962C8B-B14F-4D97-AF65-F5344CB8AC3E}">
        <p14:creationId xmlns:p14="http://schemas.microsoft.com/office/powerpoint/2010/main" val="394589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10" end="10"/>
                                            </p:txEl>
                                          </p:spTgt>
                                        </p:tgtEl>
                                        <p:attrNameLst>
                                          <p:attrName>style.visibility</p:attrName>
                                        </p:attrNameLst>
                                      </p:cBhvr>
                                      <p:to>
                                        <p:strVal val="visible"/>
                                      </p:to>
                                    </p:set>
                                    <p:animEffect transition="in" filter="fade">
                                      <p:cBhvr>
                                        <p:cTn id="17" dur="1000"/>
                                        <p:tgtEl>
                                          <p:spTgt spid="7">
                                            <p:txEl>
                                              <p:pRg st="10" end="10"/>
                                            </p:txEl>
                                          </p:spTgt>
                                        </p:tgtEl>
                                      </p:cBhvr>
                                    </p:animEffect>
                                    <p:anim calcmode="lin" valueType="num">
                                      <p:cBhvr>
                                        <p:cTn id="18"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11" end="11"/>
                                            </p:txEl>
                                          </p:spTgt>
                                        </p:tgtEl>
                                        <p:attrNameLst>
                                          <p:attrName>style.visibility</p:attrName>
                                        </p:attrNameLst>
                                      </p:cBhvr>
                                      <p:to>
                                        <p:strVal val="visible"/>
                                      </p:to>
                                    </p:set>
                                    <p:animEffect transition="in" filter="fade">
                                      <p:cBhvr>
                                        <p:cTn id="22" dur="1000"/>
                                        <p:tgtEl>
                                          <p:spTgt spid="7">
                                            <p:txEl>
                                              <p:pRg st="11" end="11"/>
                                            </p:txEl>
                                          </p:spTgt>
                                        </p:tgtEl>
                                      </p:cBhvr>
                                    </p:animEffect>
                                    <p:anim calcmode="lin" valueType="num">
                                      <p:cBhvr>
                                        <p:cTn id="23"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animEffect transition="in" filter="fade">
                                      <p:cBhvr>
                                        <p:cTn id="41" dur="1000"/>
                                        <p:tgtEl>
                                          <p:spTgt spid="7">
                                            <p:txEl>
                                              <p:pRg st="4" end="4"/>
                                            </p:txEl>
                                          </p:spTgt>
                                        </p:tgtEl>
                                      </p:cBhvr>
                                    </p:animEffect>
                                    <p:anim calcmode="lin" valueType="num">
                                      <p:cBhvr>
                                        <p:cTn id="4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7">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7">
                                            <p:txEl>
                                              <p:pRg st="5" end="5"/>
                                            </p:txEl>
                                          </p:spTgt>
                                        </p:tgtEl>
                                        <p:attrNameLst>
                                          <p:attrName>style.visibility</p:attrName>
                                        </p:attrNameLst>
                                      </p:cBhvr>
                                      <p:to>
                                        <p:strVal val="visible"/>
                                      </p:to>
                                    </p:set>
                                    <p:animEffect transition="in" filter="fade">
                                      <p:cBhvr>
                                        <p:cTn id="46" dur="1000"/>
                                        <p:tgtEl>
                                          <p:spTgt spid="7">
                                            <p:txEl>
                                              <p:pRg st="5" end="5"/>
                                            </p:txEl>
                                          </p:spTgt>
                                        </p:tgtEl>
                                      </p:cBhvr>
                                    </p:animEffect>
                                    <p:anim calcmode="lin" valueType="num">
                                      <p:cBhvr>
                                        <p:cTn id="47"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7">
                                            <p:txEl>
                                              <p:pRg st="6" end="6"/>
                                            </p:txEl>
                                          </p:spTgt>
                                        </p:tgtEl>
                                        <p:attrNameLst>
                                          <p:attrName>style.visibility</p:attrName>
                                        </p:attrNameLst>
                                      </p:cBhvr>
                                      <p:to>
                                        <p:strVal val="visible"/>
                                      </p:to>
                                    </p:set>
                                    <p:animEffect transition="in" filter="fade">
                                      <p:cBhvr>
                                        <p:cTn id="51" dur="1000"/>
                                        <p:tgtEl>
                                          <p:spTgt spid="7">
                                            <p:txEl>
                                              <p:pRg st="6" end="6"/>
                                            </p:txEl>
                                          </p:spTgt>
                                        </p:tgtEl>
                                      </p:cBhvr>
                                    </p:animEffect>
                                    <p:anim calcmode="lin" valueType="num">
                                      <p:cBhvr>
                                        <p:cTn id="5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7">
                                            <p:txEl>
                                              <p:pRg st="7" end="7"/>
                                            </p:txEl>
                                          </p:spTgt>
                                        </p:tgtEl>
                                        <p:attrNameLst>
                                          <p:attrName>style.visibility</p:attrName>
                                        </p:attrNameLst>
                                      </p:cBhvr>
                                      <p:to>
                                        <p:strVal val="visible"/>
                                      </p:to>
                                    </p:set>
                                    <p:animEffect transition="in" filter="fade">
                                      <p:cBhvr>
                                        <p:cTn id="56" dur="1000"/>
                                        <p:tgtEl>
                                          <p:spTgt spid="7">
                                            <p:txEl>
                                              <p:pRg st="7" end="7"/>
                                            </p:txEl>
                                          </p:spTgt>
                                        </p:tgtEl>
                                      </p:cBhvr>
                                    </p:animEffect>
                                    <p:anim calcmode="lin" valueType="num">
                                      <p:cBhvr>
                                        <p:cTn id="5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1000"/>
                                        <p:tgtEl>
                                          <p:spTgt spid="11"/>
                                        </p:tgtEl>
                                      </p:cBhvr>
                                    </p:animEffect>
                                    <p:anim calcmode="lin" valueType="num">
                                      <p:cBhvr>
                                        <p:cTn id="64" dur="1000" fill="hold"/>
                                        <p:tgtEl>
                                          <p:spTgt spid="11"/>
                                        </p:tgtEl>
                                        <p:attrNameLst>
                                          <p:attrName>ppt_x</p:attrName>
                                        </p:attrNameLst>
                                      </p:cBhvr>
                                      <p:tavLst>
                                        <p:tav tm="0">
                                          <p:val>
                                            <p:strVal val="#ppt_x"/>
                                          </p:val>
                                        </p:tav>
                                        <p:tav tm="100000">
                                          <p:val>
                                            <p:strVal val="#ppt_x"/>
                                          </p:val>
                                        </p:tav>
                                      </p:tavLst>
                                    </p:anim>
                                    <p:anim calcmode="lin" valueType="num">
                                      <p:cBhvr>
                                        <p:cTn id="6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nodeType="clickEffect">
                                  <p:stCondLst>
                                    <p:cond delay="0"/>
                                  </p:stCondLst>
                                  <p:childTnLst>
                                    <p:set>
                                      <p:cBhvr>
                                        <p:cTn id="69" dur="1" fill="hold">
                                          <p:stCondLst>
                                            <p:cond delay="0"/>
                                          </p:stCondLst>
                                        </p:cTn>
                                        <p:tgtEl>
                                          <p:spTgt spid="7">
                                            <p:txEl>
                                              <p:pRg st="0" end="0"/>
                                            </p:txEl>
                                          </p:spTgt>
                                        </p:tgtEl>
                                        <p:attrNameLst>
                                          <p:attrName>style.visibility</p:attrName>
                                        </p:attrNameLst>
                                      </p:cBhvr>
                                      <p:to>
                                        <p:strVal val="visible"/>
                                      </p:to>
                                    </p:set>
                                    <p:anim calcmode="lin" valueType="num">
                                      <p:cBhvr additive="base">
                                        <p:cTn id="70"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71"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fade">
                                      <p:cBhvr>
                                        <p:cTn id="76" dur="1000"/>
                                        <p:tgtEl>
                                          <p:spTgt spid="12"/>
                                        </p:tgtEl>
                                      </p:cBhvr>
                                    </p:animEffect>
                                    <p:anim calcmode="lin" valueType="num">
                                      <p:cBhvr>
                                        <p:cTn id="77" dur="1000" fill="hold"/>
                                        <p:tgtEl>
                                          <p:spTgt spid="12"/>
                                        </p:tgtEl>
                                        <p:attrNameLst>
                                          <p:attrName>ppt_x</p:attrName>
                                        </p:attrNameLst>
                                      </p:cBhvr>
                                      <p:tavLst>
                                        <p:tav tm="0">
                                          <p:val>
                                            <p:strVal val="#ppt_x"/>
                                          </p:val>
                                        </p:tav>
                                        <p:tav tm="100000">
                                          <p:val>
                                            <p:strVal val="#ppt_x"/>
                                          </p:val>
                                        </p:tav>
                                      </p:tavLst>
                                    </p:anim>
                                    <p:anim calcmode="lin" valueType="num">
                                      <p:cBhvr>
                                        <p:cTn id="7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655364"/>
                                        </p:tgtEl>
                                        <p:attrNameLst>
                                          <p:attrName>style.visibility</p:attrName>
                                        </p:attrNameLst>
                                      </p:cBhvr>
                                      <p:to>
                                        <p:strVal val="visible"/>
                                      </p:to>
                                    </p:set>
                                    <p:anim calcmode="lin" valueType="num">
                                      <p:cBhvr additive="base">
                                        <p:cTn id="83" dur="500" fill="hold"/>
                                        <p:tgtEl>
                                          <p:spTgt spid="655364"/>
                                        </p:tgtEl>
                                        <p:attrNameLst>
                                          <p:attrName>ppt_x</p:attrName>
                                        </p:attrNameLst>
                                      </p:cBhvr>
                                      <p:tavLst>
                                        <p:tav tm="0">
                                          <p:val>
                                            <p:strVal val="#ppt_x"/>
                                          </p:val>
                                        </p:tav>
                                        <p:tav tm="100000">
                                          <p:val>
                                            <p:strVal val="#ppt_x"/>
                                          </p:val>
                                        </p:tav>
                                      </p:tavLst>
                                    </p:anim>
                                    <p:anim calcmode="lin" valueType="num">
                                      <p:cBhvr additive="base">
                                        <p:cTn id="84" dur="500" fill="hold"/>
                                        <p:tgtEl>
                                          <p:spTgt spid="6553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4" grpId="0"/>
      <p:bldP spid="9" grpId="0" animBg="1"/>
      <p:bldP spid="10" grpId="0" animBg="1"/>
      <p:bldP spid="11" grpId="0" animBg="1"/>
      <p:bldP spid="1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4" name="Rectangle 4"/>
          <p:cNvSpPr>
            <a:spLocks noChangeArrowheads="1"/>
          </p:cNvSpPr>
          <p:nvPr/>
        </p:nvSpPr>
        <p:spPr bwMode="auto">
          <a:xfrm>
            <a:off x="323528" y="908720"/>
            <a:ext cx="8591996" cy="4557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457200" lvl="1" indent="0" eaLnBrk="1" hangingPunct="1">
              <a:spcAft>
                <a:spcPts val="1800"/>
              </a:spcAft>
              <a:buClr>
                <a:srgbClr val="339933"/>
              </a:buClr>
            </a:pPr>
            <a:r>
              <a:rPr kumimoji="0" lang="zh-CN" altLang="en-US" sz="3200" dirty="0">
                <a:solidFill>
                  <a:srgbClr val="0000CC"/>
                </a:solidFill>
                <a:latin typeface="+mn-ea"/>
                <a:ea typeface="+mn-ea"/>
              </a:rPr>
              <a:t>局部变量</a:t>
            </a:r>
            <a:r>
              <a:rPr kumimoji="0" lang="en-US" altLang="zh-CN" sz="3200" dirty="0">
                <a:solidFill>
                  <a:srgbClr val="0000CC"/>
                </a:solidFill>
                <a:latin typeface="+mn-ea"/>
                <a:ea typeface="+mn-ea"/>
              </a:rPr>
              <a:t>——</a:t>
            </a:r>
            <a:r>
              <a:rPr kumimoji="0" lang="zh-CN" altLang="en-US" sz="3200" dirty="0">
                <a:solidFill>
                  <a:srgbClr val="0000CC"/>
                </a:solidFill>
                <a:latin typeface="+mn-ea"/>
                <a:ea typeface="+mn-ea"/>
              </a:rPr>
              <a:t>内部变量</a:t>
            </a:r>
          </a:p>
          <a:p>
            <a:pPr marL="1257300" lvl="2" indent="-342900" eaLnBrk="1" hangingPunct="1">
              <a:spcBef>
                <a:spcPct val="20000"/>
              </a:spcBef>
              <a:buClr>
                <a:srgbClr val="FF3300"/>
              </a:buClr>
              <a:buFont typeface="Wingdings" panose="05000000000000000000" pitchFamily="2" charset="2"/>
              <a:buChar char="p"/>
            </a:pPr>
            <a:r>
              <a:rPr lang="zh-CN" altLang="en-US" sz="2400" dirty="0">
                <a:solidFill>
                  <a:schemeClr val="tx1"/>
                </a:solidFill>
                <a:latin typeface="+mn-ea"/>
                <a:ea typeface="+mn-ea"/>
              </a:rPr>
              <a:t>定义：在</a:t>
            </a:r>
            <a:r>
              <a:rPr lang="zh-CN" altLang="en-US" sz="2400" dirty="0">
                <a:solidFill>
                  <a:srgbClr val="FF3300"/>
                </a:solidFill>
                <a:latin typeface="+mn-ea"/>
                <a:ea typeface="+mn-ea"/>
              </a:rPr>
              <a:t>函数内定义</a:t>
            </a:r>
            <a:r>
              <a:rPr lang="zh-CN" altLang="en-US" sz="2400" dirty="0">
                <a:solidFill>
                  <a:schemeClr val="tx1"/>
                </a:solidFill>
                <a:latin typeface="+mn-ea"/>
                <a:ea typeface="+mn-ea"/>
              </a:rPr>
              <a:t>，</a:t>
            </a:r>
            <a:r>
              <a:rPr lang="zh-CN" altLang="en-US" sz="2400" dirty="0">
                <a:solidFill>
                  <a:srgbClr val="0000FF"/>
                </a:solidFill>
                <a:latin typeface="+mn-ea"/>
                <a:ea typeface="+mn-ea"/>
              </a:rPr>
              <a:t>只在本函数内有效</a:t>
            </a:r>
            <a:endParaRPr lang="zh-CN" altLang="en-US" sz="2400" dirty="0">
              <a:solidFill>
                <a:schemeClr val="tx1"/>
              </a:solidFill>
              <a:latin typeface="+mn-ea"/>
              <a:ea typeface="+mn-ea"/>
            </a:endParaRPr>
          </a:p>
          <a:p>
            <a:pPr marL="1257300" lvl="2" indent="-342900" eaLnBrk="1" hangingPunct="1">
              <a:spcBef>
                <a:spcPct val="20000"/>
              </a:spcBef>
              <a:buClr>
                <a:srgbClr val="FF3300"/>
              </a:buClr>
              <a:buFont typeface="Wingdings" panose="05000000000000000000" pitchFamily="2" charset="2"/>
              <a:buChar char="p"/>
            </a:pPr>
            <a:r>
              <a:rPr lang="zh-CN" altLang="en-US" sz="2400" dirty="0">
                <a:solidFill>
                  <a:schemeClr val="tx1"/>
                </a:solidFill>
                <a:latin typeface="+mn-ea"/>
                <a:ea typeface="+mn-ea"/>
              </a:rPr>
              <a:t>说明：</a:t>
            </a:r>
          </a:p>
          <a:p>
            <a:pPr marL="1714500" lvl="3" indent="-342900" eaLnBrk="1" hangingPunct="1">
              <a:spcBef>
                <a:spcPct val="20000"/>
              </a:spcBef>
              <a:buClr>
                <a:srgbClr val="FF0000"/>
              </a:buClr>
              <a:buFont typeface="Wingdings" panose="05000000000000000000" pitchFamily="2" charset="2"/>
              <a:buChar char="ü"/>
            </a:pPr>
            <a:r>
              <a:rPr lang="en-US" altLang="zh-CN" sz="2400" dirty="0">
                <a:solidFill>
                  <a:schemeClr val="tx1"/>
                </a:solidFill>
                <a:latin typeface="+mn-ea"/>
                <a:ea typeface="+mn-ea"/>
              </a:rPr>
              <a:t>main</a:t>
            </a:r>
            <a:r>
              <a:rPr lang="zh-CN" altLang="zh-CN" sz="2400" dirty="0">
                <a:solidFill>
                  <a:schemeClr val="tx1"/>
                </a:solidFill>
                <a:latin typeface="+mn-ea"/>
                <a:ea typeface="+mn-ea"/>
              </a:rPr>
              <a:t>中定义的变量只在</a:t>
            </a:r>
            <a:r>
              <a:rPr lang="en-US" altLang="zh-CN" sz="2400" dirty="0">
                <a:solidFill>
                  <a:schemeClr val="tx1"/>
                </a:solidFill>
                <a:latin typeface="+mn-ea"/>
                <a:ea typeface="+mn-ea"/>
              </a:rPr>
              <a:t>main</a:t>
            </a:r>
            <a:r>
              <a:rPr lang="zh-CN" altLang="zh-CN" sz="2400" dirty="0">
                <a:solidFill>
                  <a:schemeClr val="tx1"/>
                </a:solidFill>
                <a:latin typeface="+mn-ea"/>
                <a:ea typeface="+mn-ea"/>
              </a:rPr>
              <a:t>中有效</a:t>
            </a:r>
          </a:p>
          <a:p>
            <a:pPr marL="1714500" lvl="3" indent="-342900" eaLnBrk="1" hangingPunct="1">
              <a:spcBef>
                <a:spcPct val="20000"/>
              </a:spcBef>
              <a:buClr>
                <a:srgbClr val="FF0000"/>
              </a:buClr>
              <a:buFont typeface="Wingdings" panose="05000000000000000000" pitchFamily="2" charset="2"/>
              <a:buChar char="ü"/>
            </a:pPr>
            <a:r>
              <a:rPr lang="zh-CN" altLang="zh-CN" sz="2400" dirty="0">
                <a:solidFill>
                  <a:srgbClr val="FF3300"/>
                </a:solidFill>
                <a:latin typeface="+mn-ea"/>
                <a:ea typeface="+mn-ea"/>
              </a:rPr>
              <a:t>不同函数中同名变量，占不同内存单元</a:t>
            </a:r>
          </a:p>
          <a:p>
            <a:pPr marL="1714500" lvl="3" indent="-342900" eaLnBrk="1" hangingPunct="1">
              <a:spcBef>
                <a:spcPct val="20000"/>
              </a:spcBef>
              <a:buClr>
                <a:srgbClr val="FF0000"/>
              </a:buClr>
              <a:buFont typeface="Wingdings" panose="05000000000000000000" pitchFamily="2" charset="2"/>
              <a:buChar char="ü"/>
            </a:pPr>
            <a:r>
              <a:rPr lang="zh-CN" altLang="zh-CN" sz="2400" dirty="0">
                <a:solidFill>
                  <a:schemeClr val="tx1"/>
                </a:solidFill>
                <a:latin typeface="+mn-ea"/>
                <a:ea typeface="+mn-ea"/>
              </a:rPr>
              <a:t>形参属于局部变量</a:t>
            </a:r>
          </a:p>
          <a:p>
            <a:pPr marL="1714500" lvl="3" indent="-342900" eaLnBrk="1" hangingPunct="1">
              <a:spcBef>
                <a:spcPct val="20000"/>
              </a:spcBef>
              <a:buClr>
                <a:srgbClr val="FF0000"/>
              </a:buClr>
              <a:buFont typeface="Wingdings" panose="05000000000000000000" pitchFamily="2" charset="2"/>
              <a:buChar char="ü"/>
            </a:pPr>
            <a:r>
              <a:rPr lang="zh-CN" altLang="zh-CN" sz="2400" dirty="0">
                <a:solidFill>
                  <a:schemeClr val="tx1"/>
                </a:solidFill>
                <a:latin typeface="+mn-ea"/>
                <a:ea typeface="+mn-ea"/>
              </a:rPr>
              <a:t>可定义在复合语句中有效的变量</a:t>
            </a:r>
          </a:p>
          <a:p>
            <a:pPr marL="1714500" lvl="3" indent="-342900" eaLnBrk="1" hangingPunct="1">
              <a:spcBef>
                <a:spcPct val="20000"/>
              </a:spcBef>
              <a:buClr>
                <a:srgbClr val="FF0000"/>
              </a:buClr>
              <a:buFont typeface="Wingdings" panose="05000000000000000000" pitchFamily="2" charset="2"/>
              <a:buChar char="ü"/>
            </a:pPr>
            <a:r>
              <a:rPr lang="zh-CN" altLang="zh-CN" sz="2400" dirty="0">
                <a:solidFill>
                  <a:schemeClr val="tx1"/>
                </a:solidFill>
                <a:latin typeface="+mn-ea"/>
                <a:ea typeface="+mn-ea"/>
              </a:rPr>
              <a:t>局部变量可用存储类型</a:t>
            </a:r>
            <a:r>
              <a:rPr lang="zh-CN" altLang="en-US" sz="2400" dirty="0">
                <a:solidFill>
                  <a:schemeClr val="tx1"/>
                </a:solidFill>
                <a:latin typeface="+mn-ea"/>
                <a:ea typeface="+mn-ea"/>
              </a:rPr>
              <a:t>：</a:t>
            </a:r>
            <a:r>
              <a:rPr lang="en-US" altLang="zh-CN" sz="2400" dirty="0">
                <a:solidFill>
                  <a:srgbClr val="FF3300"/>
                </a:solidFill>
                <a:latin typeface="+mn-ea"/>
                <a:ea typeface="+mn-ea"/>
              </a:rPr>
              <a:t>auto     register    static</a:t>
            </a:r>
            <a:r>
              <a:rPr lang="en-US" altLang="zh-CN" sz="2400" dirty="0">
                <a:solidFill>
                  <a:schemeClr val="accent2"/>
                </a:solidFill>
                <a:latin typeface="+mn-ea"/>
                <a:ea typeface="+mn-ea"/>
              </a:rPr>
              <a:t> </a:t>
            </a:r>
          </a:p>
          <a:p>
            <a:pPr marL="1714500" lvl="3" indent="-342900">
              <a:spcBef>
                <a:spcPct val="20000"/>
              </a:spcBef>
              <a:buClr>
                <a:srgbClr val="FF0000"/>
              </a:buClr>
              <a:buFont typeface="Wingdings" panose="05000000000000000000" pitchFamily="2" charset="2"/>
              <a:buChar char="ü"/>
            </a:pPr>
            <a:r>
              <a:rPr lang="zh-CN" altLang="en-US" sz="2400" dirty="0">
                <a:solidFill>
                  <a:schemeClr val="tx1"/>
                </a:solidFill>
                <a:latin typeface="+mn-ea"/>
                <a:ea typeface="+mn-ea"/>
              </a:rPr>
              <a:t>（</a:t>
            </a:r>
            <a:r>
              <a:rPr lang="zh-CN" altLang="zh-CN" sz="2400" dirty="0">
                <a:solidFill>
                  <a:schemeClr val="tx1"/>
                </a:solidFill>
                <a:latin typeface="+mn-ea"/>
              </a:rPr>
              <a:t>默认为</a:t>
            </a:r>
            <a:r>
              <a:rPr lang="en-US" altLang="zh-CN" sz="2400" dirty="0">
                <a:solidFill>
                  <a:schemeClr val="tx1"/>
                </a:solidFill>
                <a:latin typeface="+mn-ea"/>
              </a:rPr>
              <a:t>auto </a:t>
            </a:r>
            <a:r>
              <a:rPr lang="zh-CN" altLang="en-US" sz="2400" dirty="0">
                <a:solidFill>
                  <a:schemeClr val="tx1"/>
                </a:solidFill>
                <a:latin typeface="+mn-ea"/>
                <a:ea typeface="+mn-ea"/>
              </a:rPr>
              <a:t>）</a:t>
            </a:r>
          </a:p>
        </p:txBody>
      </p:sp>
      <p:sp>
        <p:nvSpPr>
          <p:cNvPr id="8" name="Text Box 1029"/>
          <p:cNvSpPr txBox="1">
            <a:spLocks noChangeArrowheads="1"/>
          </p:cNvSpPr>
          <p:nvPr/>
        </p:nvSpPr>
        <p:spPr bwMode="auto">
          <a:xfrm>
            <a:off x="-1" y="0"/>
            <a:ext cx="10770379"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wrap="square">
            <a:spAutoFit/>
          </a:bodyPr>
          <a:lstStyle/>
          <a:p>
            <a:pPr eaLnBrk="0" fontAlgn="base" hangingPunct="0">
              <a:spcBef>
                <a:spcPct val="50000"/>
              </a:spcBef>
              <a:spcAft>
                <a:spcPct val="0"/>
              </a:spcAft>
              <a:defRPr/>
            </a:pPr>
            <a:r>
              <a:rPr kumimoji="1" lang="en-US" altLang="zh-CN" sz="2000" b="1" dirty="0">
                <a:solidFill>
                  <a:srgbClr val="3333CC"/>
                </a:solidFill>
                <a:latin typeface="+mn-ea"/>
              </a:rPr>
              <a:t>C</a:t>
            </a:r>
            <a:r>
              <a:rPr kumimoji="1" lang="zh-CN" altLang="en-US" sz="2000" b="1" dirty="0">
                <a:solidFill>
                  <a:srgbClr val="3333CC"/>
                </a:solidFill>
                <a:latin typeface="+mn-ea"/>
              </a:rPr>
              <a:t>语言程序设计                                                            </a:t>
            </a:r>
            <a:r>
              <a:rPr kumimoji="1" lang="zh-CN" altLang="en-US" b="1" dirty="0">
                <a:solidFill>
                  <a:srgbClr val="3333CC"/>
                </a:solidFill>
                <a:latin typeface="+mn-ea"/>
              </a:rPr>
              <a:t>第</a:t>
            </a:r>
            <a:r>
              <a:rPr kumimoji="1" lang="en-US" altLang="zh-CN" b="1" dirty="0">
                <a:solidFill>
                  <a:srgbClr val="3333CC"/>
                </a:solidFill>
                <a:latin typeface="+mn-ea"/>
              </a:rPr>
              <a:t>7</a:t>
            </a:r>
            <a:r>
              <a:rPr kumimoji="1" lang="zh-CN" altLang="en-US" b="1" dirty="0">
                <a:solidFill>
                  <a:srgbClr val="3333CC"/>
                </a:solidFill>
                <a:latin typeface="+mn-ea"/>
              </a:rPr>
              <a:t>章  用函数实现模块化程序设计</a:t>
            </a:r>
          </a:p>
        </p:txBody>
      </p:sp>
    </p:spTree>
    <p:extLst>
      <p:ext uri="{BB962C8B-B14F-4D97-AF65-F5344CB8AC3E}">
        <p14:creationId xmlns:p14="http://schemas.microsoft.com/office/powerpoint/2010/main" val="153984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55364">
                                            <p:txEl>
                                              <p:pRg st="2" end="2"/>
                                            </p:txEl>
                                          </p:spTgt>
                                        </p:tgtEl>
                                        <p:attrNameLst>
                                          <p:attrName>style.visibility</p:attrName>
                                        </p:attrNameLst>
                                      </p:cBhvr>
                                      <p:to>
                                        <p:strVal val="visible"/>
                                      </p:to>
                                    </p:set>
                                    <p:animEffect transition="in" filter="fade">
                                      <p:cBhvr>
                                        <p:cTn id="7" dur="1000"/>
                                        <p:tgtEl>
                                          <p:spTgt spid="655364">
                                            <p:txEl>
                                              <p:pRg st="2" end="2"/>
                                            </p:txEl>
                                          </p:spTgt>
                                        </p:tgtEl>
                                      </p:cBhvr>
                                    </p:animEffect>
                                    <p:anim calcmode="lin" valueType="num">
                                      <p:cBhvr>
                                        <p:cTn id="8" dur="1000" fill="hold"/>
                                        <p:tgtEl>
                                          <p:spTgt spid="65536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55364">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55364">
                                            <p:txEl>
                                              <p:pRg st="3" end="3"/>
                                            </p:txEl>
                                          </p:spTgt>
                                        </p:tgtEl>
                                        <p:attrNameLst>
                                          <p:attrName>style.visibility</p:attrName>
                                        </p:attrNameLst>
                                      </p:cBhvr>
                                      <p:to>
                                        <p:strVal val="visible"/>
                                      </p:to>
                                    </p:set>
                                    <p:animEffect transition="in" filter="fade">
                                      <p:cBhvr>
                                        <p:cTn id="12" dur="1000"/>
                                        <p:tgtEl>
                                          <p:spTgt spid="655364">
                                            <p:txEl>
                                              <p:pRg st="3" end="3"/>
                                            </p:txEl>
                                          </p:spTgt>
                                        </p:tgtEl>
                                      </p:cBhvr>
                                    </p:animEffect>
                                    <p:anim calcmode="lin" valueType="num">
                                      <p:cBhvr>
                                        <p:cTn id="13" dur="1000" fill="hold"/>
                                        <p:tgtEl>
                                          <p:spTgt spid="655364">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655364">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55364">
                                            <p:txEl>
                                              <p:pRg st="4" end="4"/>
                                            </p:txEl>
                                          </p:spTgt>
                                        </p:tgtEl>
                                        <p:attrNameLst>
                                          <p:attrName>style.visibility</p:attrName>
                                        </p:attrNameLst>
                                      </p:cBhvr>
                                      <p:to>
                                        <p:strVal val="visible"/>
                                      </p:to>
                                    </p:set>
                                    <p:animEffect transition="in" filter="fade">
                                      <p:cBhvr>
                                        <p:cTn id="17" dur="1000"/>
                                        <p:tgtEl>
                                          <p:spTgt spid="655364">
                                            <p:txEl>
                                              <p:pRg st="4" end="4"/>
                                            </p:txEl>
                                          </p:spTgt>
                                        </p:tgtEl>
                                      </p:cBhvr>
                                    </p:animEffect>
                                    <p:anim calcmode="lin" valueType="num">
                                      <p:cBhvr>
                                        <p:cTn id="18" dur="1000" fill="hold"/>
                                        <p:tgtEl>
                                          <p:spTgt spid="655364">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655364">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55364">
                                            <p:txEl>
                                              <p:pRg st="5" end="5"/>
                                            </p:txEl>
                                          </p:spTgt>
                                        </p:tgtEl>
                                        <p:attrNameLst>
                                          <p:attrName>style.visibility</p:attrName>
                                        </p:attrNameLst>
                                      </p:cBhvr>
                                      <p:to>
                                        <p:strVal val="visible"/>
                                      </p:to>
                                    </p:set>
                                    <p:animEffect transition="in" filter="fade">
                                      <p:cBhvr>
                                        <p:cTn id="22" dur="1000"/>
                                        <p:tgtEl>
                                          <p:spTgt spid="655364">
                                            <p:txEl>
                                              <p:pRg st="5" end="5"/>
                                            </p:txEl>
                                          </p:spTgt>
                                        </p:tgtEl>
                                      </p:cBhvr>
                                    </p:animEffect>
                                    <p:anim calcmode="lin" valueType="num">
                                      <p:cBhvr>
                                        <p:cTn id="23" dur="1000" fill="hold"/>
                                        <p:tgtEl>
                                          <p:spTgt spid="655364">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655364">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55364">
                                            <p:txEl>
                                              <p:pRg st="6" end="6"/>
                                            </p:txEl>
                                          </p:spTgt>
                                        </p:tgtEl>
                                        <p:attrNameLst>
                                          <p:attrName>style.visibility</p:attrName>
                                        </p:attrNameLst>
                                      </p:cBhvr>
                                      <p:to>
                                        <p:strVal val="visible"/>
                                      </p:to>
                                    </p:set>
                                    <p:animEffect transition="in" filter="fade">
                                      <p:cBhvr>
                                        <p:cTn id="27" dur="1000"/>
                                        <p:tgtEl>
                                          <p:spTgt spid="655364">
                                            <p:txEl>
                                              <p:pRg st="6" end="6"/>
                                            </p:txEl>
                                          </p:spTgt>
                                        </p:tgtEl>
                                      </p:cBhvr>
                                    </p:animEffect>
                                    <p:anim calcmode="lin" valueType="num">
                                      <p:cBhvr>
                                        <p:cTn id="28" dur="1000" fill="hold"/>
                                        <p:tgtEl>
                                          <p:spTgt spid="655364">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655364">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55364">
                                            <p:txEl>
                                              <p:pRg st="7" end="7"/>
                                            </p:txEl>
                                          </p:spTgt>
                                        </p:tgtEl>
                                        <p:attrNameLst>
                                          <p:attrName>style.visibility</p:attrName>
                                        </p:attrNameLst>
                                      </p:cBhvr>
                                      <p:to>
                                        <p:strVal val="visible"/>
                                      </p:to>
                                    </p:set>
                                    <p:animEffect transition="in" filter="fade">
                                      <p:cBhvr>
                                        <p:cTn id="32" dur="1000"/>
                                        <p:tgtEl>
                                          <p:spTgt spid="655364">
                                            <p:txEl>
                                              <p:pRg st="7" end="7"/>
                                            </p:txEl>
                                          </p:spTgt>
                                        </p:tgtEl>
                                      </p:cBhvr>
                                    </p:animEffect>
                                    <p:anim calcmode="lin" valueType="num">
                                      <p:cBhvr>
                                        <p:cTn id="33" dur="1000" fill="hold"/>
                                        <p:tgtEl>
                                          <p:spTgt spid="655364">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655364">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655364">
                                            <p:txEl>
                                              <p:pRg st="8" end="8"/>
                                            </p:txEl>
                                          </p:spTgt>
                                        </p:tgtEl>
                                        <p:attrNameLst>
                                          <p:attrName>style.visibility</p:attrName>
                                        </p:attrNameLst>
                                      </p:cBhvr>
                                      <p:to>
                                        <p:strVal val="visible"/>
                                      </p:to>
                                    </p:set>
                                    <p:animEffect transition="in" filter="fade">
                                      <p:cBhvr>
                                        <p:cTn id="37" dur="1000"/>
                                        <p:tgtEl>
                                          <p:spTgt spid="655364">
                                            <p:txEl>
                                              <p:pRg st="8" end="8"/>
                                            </p:txEl>
                                          </p:spTgt>
                                        </p:tgtEl>
                                      </p:cBhvr>
                                    </p:animEffect>
                                    <p:anim calcmode="lin" valueType="num">
                                      <p:cBhvr>
                                        <p:cTn id="38" dur="1000" fill="hold"/>
                                        <p:tgtEl>
                                          <p:spTgt spid="655364">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65536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6183" name="Group 24"/>
          <p:cNvGrpSpPr>
            <a:grpSpLocks/>
          </p:cNvGrpSpPr>
          <p:nvPr/>
        </p:nvGrpSpPr>
        <p:grpSpPr bwMode="auto">
          <a:xfrm>
            <a:off x="0" y="825500"/>
            <a:ext cx="3943350" cy="5132388"/>
            <a:chOff x="113" y="520"/>
            <a:chExt cx="2484" cy="3233"/>
          </a:xfrm>
        </p:grpSpPr>
        <p:sp>
          <p:nvSpPr>
            <p:cNvPr id="306188" name="Rectangle 9"/>
            <p:cNvSpPr>
              <a:spLocks noChangeArrowheads="1"/>
            </p:cNvSpPr>
            <p:nvPr/>
          </p:nvSpPr>
          <p:spPr bwMode="auto">
            <a:xfrm>
              <a:off x="113" y="520"/>
              <a:ext cx="2484" cy="3120"/>
            </a:xfrm>
            <a:prstGeom prst="rect">
              <a:avLst/>
            </a:prstGeom>
            <a:gradFill rotWithShape="0">
              <a:gsLst>
                <a:gs pos="0">
                  <a:srgbClr val="99CCFF"/>
                </a:gs>
                <a:gs pos="100000">
                  <a:srgbClr val="D6EBFF"/>
                </a:gs>
              </a:gsLst>
              <a:path path="shape">
                <a:fillToRect l="50000" t="50000" r="50000" b="50000"/>
              </a:path>
            </a:gradFill>
            <a:ln w="38100">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306189" name="Text Box 10"/>
            <p:cNvSpPr txBox="1">
              <a:spLocks noChangeArrowheads="1"/>
            </p:cNvSpPr>
            <p:nvPr/>
          </p:nvSpPr>
          <p:spPr bwMode="auto">
            <a:xfrm>
              <a:off x="267" y="623"/>
              <a:ext cx="878" cy="3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rPr>
                <a:t>float  f1(int a)  </a:t>
              </a:r>
            </a:p>
            <a:p>
              <a:pPr eaLnBrk="1" hangingPunct="1">
                <a:spcBef>
                  <a:spcPct val="0"/>
                </a:spcBef>
              </a:pPr>
              <a:r>
                <a:rPr lang="en-US" altLang="zh-CN" sz="2000">
                  <a:solidFill>
                    <a:schemeClr val="tx1"/>
                  </a:solidFill>
                </a:rPr>
                <a:t>{  int b,c;</a:t>
              </a:r>
            </a:p>
            <a:p>
              <a:pPr eaLnBrk="1" hangingPunct="1">
                <a:spcBef>
                  <a:spcPct val="0"/>
                </a:spcBef>
              </a:pPr>
              <a:r>
                <a:rPr lang="en-US" altLang="zh-CN" sz="2000">
                  <a:solidFill>
                    <a:schemeClr val="tx1"/>
                  </a:solidFill>
                </a:rPr>
                <a:t>    …….</a:t>
              </a:r>
            </a:p>
            <a:p>
              <a:pPr eaLnBrk="1" hangingPunct="1">
                <a:spcBef>
                  <a:spcPct val="0"/>
                </a:spcBef>
              </a:pPr>
              <a:r>
                <a:rPr lang="en-US" altLang="zh-CN" sz="2000">
                  <a:solidFill>
                    <a:schemeClr val="tx1"/>
                  </a:solidFill>
                </a:rPr>
                <a:t>}</a:t>
              </a:r>
            </a:p>
            <a:p>
              <a:pPr eaLnBrk="1" hangingPunct="1">
                <a:spcBef>
                  <a:spcPct val="0"/>
                </a:spcBef>
              </a:pPr>
              <a:endParaRPr lang="en-US" altLang="zh-CN" sz="2000">
                <a:solidFill>
                  <a:schemeClr val="tx1"/>
                </a:solidFill>
              </a:endParaRPr>
            </a:p>
            <a:p>
              <a:pPr eaLnBrk="1" hangingPunct="1">
                <a:spcBef>
                  <a:spcPct val="0"/>
                </a:spcBef>
              </a:pPr>
              <a:r>
                <a:rPr lang="en-US" altLang="zh-CN" sz="2000">
                  <a:solidFill>
                    <a:schemeClr val="tx1"/>
                  </a:solidFill>
                </a:rPr>
                <a:t>char f2(int x,int y)</a:t>
              </a:r>
            </a:p>
            <a:p>
              <a:pPr eaLnBrk="1" hangingPunct="1">
                <a:spcBef>
                  <a:spcPct val="0"/>
                </a:spcBef>
              </a:pPr>
              <a:r>
                <a:rPr lang="en-US" altLang="zh-CN" sz="2000">
                  <a:solidFill>
                    <a:schemeClr val="tx1"/>
                  </a:solidFill>
                </a:rPr>
                <a:t>{   int i,j;</a:t>
              </a:r>
            </a:p>
            <a:p>
              <a:pPr eaLnBrk="1" hangingPunct="1">
                <a:spcBef>
                  <a:spcPct val="0"/>
                </a:spcBef>
              </a:pPr>
              <a:r>
                <a:rPr lang="en-US" altLang="zh-CN" sz="2000">
                  <a:solidFill>
                    <a:schemeClr val="tx1"/>
                  </a:solidFill>
                </a:rPr>
                <a:t>    ……</a:t>
              </a:r>
            </a:p>
            <a:p>
              <a:pPr eaLnBrk="1" hangingPunct="1">
                <a:spcBef>
                  <a:spcPct val="0"/>
                </a:spcBef>
              </a:pPr>
              <a:r>
                <a:rPr lang="en-US" altLang="zh-CN" sz="2000">
                  <a:solidFill>
                    <a:schemeClr val="tx1"/>
                  </a:solidFill>
                </a:rPr>
                <a:t>}</a:t>
              </a:r>
            </a:p>
            <a:p>
              <a:pPr eaLnBrk="1" hangingPunct="1">
                <a:spcBef>
                  <a:spcPct val="0"/>
                </a:spcBef>
              </a:pPr>
              <a:endParaRPr lang="en-US" altLang="zh-CN" sz="2000">
                <a:solidFill>
                  <a:schemeClr val="tx1"/>
                </a:solidFill>
              </a:endParaRPr>
            </a:p>
            <a:p>
              <a:pPr eaLnBrk="1" hangingPunct="1">
                <a:spcBef>
                  <a:spcPct val="0"/>
                </a:spcBef>
              </a:pPr>
              <a:r>
                <a:rPr lang="en-US" altLang="zh-CN" sz="2000">
                  <a:solidFill>
                    <a:schemeClr val="tx1"/>
                  </a:solidFill>
                </a:rPr>
                <a:t>main()</a:t>
              </a:r>
            </a:p>
            <a:p>
              <a:pPr eaLnBrk="1" hangingPunct="1">
                <a:spcBef>
                  <a:spcPct val="0"/>
                </a:spcBef>
              </a:pPr>
              <a:r>
                <a:rPr lang="en-US" altLang="zh-CN" sz="2000">
                  <a:solidFill>
                    <a:schemeClr val="tx1"/>
                  </a:solidFill>
                </a:rPr>
                <a:t>{  int m,n;</a:t>
              </a:r>
            </a:p>
            <a:p>
              <a:pPr eaLnBrk="1" hangingPunct="1">
                <a:spcBef>
                  <a:spcPct val="0"/>
                </a:spcBef>
              </a:pPr>
              <a:r>
                <a:rPr lang="en-US" altLang="zh-CN" sz="2000">
                  <a:solidFill>
                    <a:schemeClr val="tx1"/>
                  </a:solidFill>
                </a:rPr>
                <a:t>   …….</a:t>
              </a:r>
            </a:p>
            <a:p>
              <a:pPr eaLnBrk="1" hangingPunct="1">
                <a:spcBef>
                  <a:spcPct val="0"/>
                </a:spcBef>
              </a:pPr>
              <a:r>
                <a:rPr lang="en-US" altLang="zh-CN" sz="2000">
                  <a:solidFill>
                    <a:schemeClr val="tx1"/>
                  </a:solidFill>
                </a:rPr>
                <a:t>}</a:t>
              </a:r>
            </a:p>
          </p:txBody>
        </p:sp>
        <p:sp>
          <p:nvSpPr>
            <p:cNvPr id="306190" name="AutoShape 11"/>
            <p:cNvSpPr>
              <a:spLocks/>
            </p:cNvSpPr>
            <p:nvPr/>
          </p:nvSpPr>
          <p:spPr bwMode="auto">
            <a:xfrm>
              <a:off x="1604" y="737"/>
              <a:ext cx="47" cy="688"/>
            </a:xfrm>
            <a:prstGeom prst="rightBrace">
              <a:avLst>
                <a:gd name="adj1" fmla="val 121986"/>
                <a:gd name="adj2" fmla="val 50000"/>
              </a:avLst>
            </a:prstGeom>
            <a:noFill/>
            <a:ln w="190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endParaRPr lang="zh-CN" altLang="zh-CN" sz="2000">
                <a:solidFill>
                  <a:schemeClr val="tx1"/>
                </a:solidFill>
              </a:endParaRPr>
            </a:p>
          </p:txBody>
        </p:sp>
        <p:sp>
          <p:nvSpPr>
            <p:cNvPr id="306191" name="Text Box 12"/>
            <p:cNvSpPr txBox="1">
              <a:spLocks noChangeArrowheads="1"/>
            </p:cNvSpPr>
            <p:nvPr/>
          </p:nvSpPr>
          <p:spPr bwMode="auto">
            <a:xfrm>
              <a:off x="1635" y="1001"/>
              <a:ext cx="7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rgbClr val="0000FF"/>
                  </a:solidFill>
                </a:rPr>
                <a:t>a,b,c</a:t>
              </a:r>
              <a:r>
                <a:rPr lang="zh-CN" altLang="zh-CN" sz="2000">
                  <a:solidFill>
                    <a:srgbClr val="0000FF"/>
                  </a:solidFill>
                </a:rPr>
                <a:t>有效</a:t>
              </a:r>
              <a:endParaRPr lang="zh-CN" altLang="en-US" sz="2000">
                <a:solidFill>
                  <a:srgbClr val="0000FF"/>
                </a:solidFill>
              </a:endParaRPr>
            </a:p>
          </p:txBody>
        </p:sp>
        <p:sp>
          <p:nvSpPr>
            <p:cNvPr id="306192" name="AutoShape 13"/>
            <p:cNvSpPr>
              <a:spLocks/>
            </p:cNvSpPr>
            <p:nvPr/>
          </p:nvSpPr>
          <p:spPr bwMode="auto">
            <a:xfrm>
              <a:off x="1600" y="1700"/>
              <a:ext cx="47" cy="655"/>
            </a:xfrm>
            <a:prstGeom prst="rightBrace">
              <a:avLst>
                <a:gd name="adj1" fmla="val 116135"/>
                <a:gd name="adj2" fmla="val 50000"/>
              </a:avLst>
            </a:prstGeom>
            <a:noFill/>
            <a:ln w="19050">
              <a:solidFill>
                <a:srgbClr val="99336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endParaRPr lang="zh-CN" altLang="zh-CN" sz="2000">
                <a:solidFill>
                  <a:schemeClr val="tx1"/>
                </a:solidFill>
              </a:endParaRPr>
            </a:p>
          </p:txBody>
        </p:sp>
        <p:sp>
          <p:nvSpPr>
            <p:cNvPr id="306193" name="Text Box 14"/>
            <p:cNvSpPr txBox="1">
              <a:spLocks noChangeArrowheads="1"/>
            </p:cNvSpPr>
            <p:nvPr/>
          </p:nvSpPr>
          <p:spPr bwMode="auto">
            <a:xfrm>
              <a:off x="1631" y="1906"/>
              <a:ext cx="738"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t>x,y,i,j</a:t>
              </a:r>
              <a:r>
                <a:rPr lang="zh-CN" altLang="zh-CN" sz="2000"/>
                <a:t>有效</a:t>
              </a:r>
              <a:endParaRPr lang="zh-CN" altLang="en-US" sz="2000"/>
            </a:p>
          </p:txBody>
        </p:sp>
        <p:sp>
          <p:nvSpPr>
            <p:cNvPr id="306194" name="AutoShape 15"/>
            <p:cNvSpPr>
              <a:spLocks/>
            </p:cNvSpPr>
            <p:nvPr/>
          </p:nvSpPr>
          <p:spPr bwMode="auto">
            <a:xfrm>
              <a:off x="1584" y="2618"/>
              <a:ext cx="47" cy="833"/>
            </a:xfrm>
            <a:prstGeom prst="rightBrace">
              <a:avLst>
                <a:gd name="adj1" fmla="val 147695"/>
                <a:gd name="adj2" fmla="val 50000"/>
              </a:avLst>
            </a:prstGeom>
            <a:noFill/>
            <a:ln w="19050">
              <a:solidFill>
                <a:srgbClr val="FF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endParaRPr lang="zh-CN" altLang="zh-CN" sz="2000">
                <a:solidFill>
                  <a:schemeClr val="tx1"/>
                </a:solidFill>
              </a:endParaRPr>
            </a:p>
          </p:txBody>
        </p:sp>
        <p:sp>
          <p:nvSpPr>
            <p:cNvPr id="306195" name="Text Box 16"/>
            <p:cNvSpPr txBox="1">
              <a:spLocks noChangeArrowheads="1"/>
            </p:cNvSpPr>
            <p:nvPr/>
          </p:nvSpPr>
          <p:spPr bwMode="auto">
            <a:xfrm>
              <a:off x="1615" y="2882"/>
              <a:ext cx="7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rgbClr val="FF3300"/>
                  </a:solidFill>
                </a:rPr>
                <a:t>m,n</a:t>
              </a:r>
              <a:r>
                <a:rPr lang="zh-CN" altLang="zh-CN" sz="2000">
                  <a:solidFill>
                    <a:srgbClr val="FF3300"/>
                  </a:solidFill>
                </a:rPr>
                <a:t>有效</a:t>
              </a:r>
              <a:endParaRPr lang="zh-CN" altLang="en-US" sz="2000">
                <a:solidFill>
                  <a:srgbClr val="FF3300"/>
                </a:solidFill>
              </a:endParaRPr>
            </a:p>
          </p:txBody>
        </p:sp>
      </p:grpSp>
      <p:grpSp>
        <p:nvGrpSpPr>
          <p:cNvPr id="657433" name="Group 25"/>
          <p:cNvGrpSpPr>
            <a:grpSpLocks/>
          </p:cNvGrpSpPr>
          <p:nvPr/>
        </p:nvGrpSpPr>
        <p:grpSpPr bwMode="auto">
          <a:xfrm>
            <a:off x="4102100" y="588963"/>
            <a:ext cx="5041900" cy="5851525"/>
            <a:chOff x="2584" y="371"/>
            <a:chExt cx="3176" cy="3686"/>
          </a:xfrm>
        </p:grpSpPr>
        <p:sp>
          <p:nvSpPr>
            <p:cNvPr id="306186" name="Text Box 20"/>
            <p:cNvSpPr txBox="1">
              <a:spLocks noChangeArrowheads="1"/>
            </p:cNvSpPr>
            <p:nvPr/>
          </p:nvSpPr>
          <p:spPr bwMode="auto">
            <a:xfrm>
              <a:off x="2679" y="371"/>
              <a:ext cx="2104" cy="288"/>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a:solidFill>
                    <a:schemeClr val="tx1"/>
                  </a:solidFill>
                </a:rPr>
                <a:t>例 不同函数中同名变量</a:t>
              </a:r>
            </a:p>
          </p:txBody>
        </p:sp>
        <p:sp>
          <p:nvSpPr>
            <p:cNvPr id="306187" name="Text Box 22"/>
            <p:cNvSpPr txBox="1">
              <a:spLocks noChangeArrowheads="1"/>
            </p:cNvSpPr>
            <p:nvPr/>
          </p:nvSpPr>
          <p:spPr bwMode="auto">
            <a:xfrm>
              <a:off x="2584" y="755"/>
              <a:ext cx="3176" cy="3302"/>
            </a:xfrm>
            <a:prstGeom prst="rect">
              <a:avLst/>
            </a:prstGeom>
            <a:solidFill>
              <a:schemeClr val="accent2">
                <a:lumMod val="20000"/>
                <a:lumOff val="80000"/>
              </a:schemeClr>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chemeClr val="tx1"/>
                  </a:solidFill>
                  <a:ea typeface="宋体" panose="02010600030101010101" pitchFamily="2" charset="-122"/>
                </a:rPr>
                <a:t>void main()</a:t>
              </a:r>
            </a:p>
            <a:p>
              <a:pPr>
                <a:spcBef>
                  <a:spcPct val="0"/>
                </a:spcBef>
              </a:pPr>
              <a:r>
                <a:rPr lang="en-US" altLang="zh-CN" sz="2400" dirty="0">
                  <a:solidFill>
                    <a:schemeClr val="tx1"/>
                  </a:solidFill>
                  <a:ea typeface="宋体" panose="02010600030101010101" pitchFamily="2" charset="-122"/>
                </a:rPr>
                <a:t>{ </a:t>
              </a:r>
              <a:r>
                <a:rPr lang="en-US" altLang="zh-CN" sz="2400" dirty="0" err="1">
                  <a:solidFill>
                    <a:srgbClr val="FF5050"/>
                  </a:solidFill>
                  <a:ea typeface="宋体" panose="02010600030101010101" pitchFamily="2" charset="-122"/>
                </a:rPr>
                <a:t>int</a:t>
              </a:r>
              <a:r>
                <a:rPr lang="en-US" altLang="zh-CN" sz="2400" dirty="0">
                  <a:solidFill>
                    <a:srgbClr val="FF5050"/>
                  </a:solidFill>
                  <a:ea typeface="宋体" panose="02010600030101010101" pitchFamily="2" charset="-122"/>
                </a:rPr>
                <a:t> </a:t>
              </a:r>
              <a:r>
                <a:rPr lang="en-US" altLang="zh-CN" sz="2400" dirty="0" err="1">
                  <a:solidFill>
                    <a:srgbClr val="FF5050"/>
                  </a:solidFill>
                  <a:ea typeface="宋体" panose="02010600030101010101" pitchFamily="2" charset="-122"/>
                </a:rPr>
                <a:t>a,b</a:t>
              </a:r>
              <a:r>
                <a:rPr lang="en-US" altLang="zh-CN" sz="2400" dirty="0">
                  <a:solidFill>
                    <a:srgbClr val="FF5050"/>
                  </a:solidFill>
                  <a:ea typeface="宋体" panose="02010600030101010101" pitchFamily="2" charset="-122"/>
                </a:rPr>
                <a:t>;</a:t>
              </a:r>
            </a:p>
            <a:p>
              <a:pPr>
                <a:spcBef>
                  <a:spcPct val="0"/>
                </a:spcBef>
              </a:pPr>
              <a:r>
                <a:rPr lang="en-US" altLang="zh-CN" sz="2400" dirty="0">
                  <a:solidFill>
                    <a:schemeClr val="tx1"/>
                  </a:solidFill>
                  <a:ea typeface="宋体" panose="02010600030101010101" pitchFamily="2" charset="-122"/>
                </a:rPr>
                <a:t>   a=3;</a:t>
              </a:r>
            </a:p>
            <a:p>
              <a:pPr>
                <a:spcBef>
                  <a:spcPct val="0"/>
                </a:spcBef>
              </a:pPr>
              <a:r>
                <a:rPr lang="en-US" altLang="zh-CN" sz="2400" dirty="0">
                  <a:solidFill>
                    <a:schemeClr val="tx1"/>
                  </a:solidFill>
                  <a:ea typeface="宋体" panose="02010600030101010101" pitchFamily="2" charset="-122"/>
                </a:rPr>
                <a:t>   b=4;</a:t>
              </a:r>
            </a:p>
            <a:p>
              <a:pPr>
                <a:spcBef>
                  <a:spcPct val="0"/>
                </a:spcBef>
              </a:pP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printf</a:t>
              </a:r>
              <a:r>
                <a:rPr lang="en-US" altLang="zh-CN" sz="2400" dirty="0">
                  <a:solidFill>
                    <a:schemeClr val="tx1"/>
                  </a:solidFill>
                  <a:ea typeface="宋体" panose="02010600030101010101" pitchFamily="2" charset="-122"/>
                </a:rPr>
                <a:t>("</a:t>
              </a:r>
              <a:r>
                <a:rPr lang="en-US" altLang="zh-CN" sz="2400" dirty="0" err="1">
                  <a:solidFill>
                    <a:schemeClr val="tx1"/>
                  </a:solidFill>
                  <a:ea typeface="宋体" panose="02010600030101010101" pitchFamily="2" charset="-122"/>
                </a:rPr>
                <a:t>main:a</a:t>
              </a:r>
              <a:r>
                <a:rPr lang="en-US" altLang="zh-CN" sz="2400" dirty="0">
                  <a:solidFill>
                    <a:schemeClr val="tx1"/>
                  </a:solidFill>
                  <a:ea typeface="宋体" panose="02010600030101010101" pitchFamily="2" charset="-122"/>
                </a:rPr>
                <a:t>=%</a:t>
              </a:r>
              <a:r>
                <a:rPr lang="en-US" altLang="zh-CN" sz="2400" dirty="0" err="1">
                  <a:solidFill>
                    <a:schemeClr val="tx1"/>
                  </a:solidFill>
                  <a:ea typeface="宋体" panose="02010600030101010101" pitchFamily="2" charset="-122"/>
                </a:rPr>
                <a:t>d,b</a:t>
              </a:r>
              <a:r>
                <a:rPr lang="en-US" altLang="zh-CN" sz="2400" dirty="0">
                  <a:solidFill>
                    <a:schemeClr val="tx1"/>
                  </a:solidFill>
                  <a:ea typeface="宋体" panose="02010600030101010101" pitchFamily="2" charset="-122"/>
                </a:rPr>
                <a:t>=%d\n",</a:t>
              </a:r>
              <a:r>
                <a:rPr lang="en-US" altLang="zh-CN" sz="2400" dirty="0" err="1">
                  <a:solidFill>
                    <a:schemeClr val="tx1"/>
                  </a:solidFill>
                  <a:ea typeface="宋体" panose="02010600030101010101" pitchFamily="2" charset="-122"/>
                </a:rPr>
                <a:t>a,b</a:t>
              </a:r>
              <a:r>
                <a:rPr lang="en-US" altLang="zh-CN" sz="2400" dirty="0">
                  <a:solidFill>
                    <a:schemeClr val="tx1"/>
                  </a:solidFill>
                  <a:ea typeface="宋体" panose="02010600030101010101" pitchFamily="2" charset="-122"/>
                </a:rPr>
                <a:t>);</a:t>
              </a:r>
            </a:p>
            <a:p>
              <a:pPr>
                <a:spcBef>
                  <a:spcPct val="0"/>
                </a:spcBef>
              </a:pPr>
              <a:r>
                <a:rPr lang="en-US" altLang="zh-CN" sz="2400" dirty="0">
                  <a:solidFill>
                    <a:schemeClr val="tx1"/>
                  </a:solidFill>
                  <a:ea typeface="宋体" panose="02010600030101010101" pitchFamily="2" charset="-122"/>
                </a:rPr>
                <a:t>   sub();</a:t>
              </a:r>
            </a:p>
            <a:p>
              <a:pPr>
                <a:spcBef>
                  <a:spcPct val="0"/>
                </a:spcBef>
              </a:pP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printf</a:t>
              </a:r>
              <a:r>
                <a:rPr lang="en-US" altLang="zh-CN" sz="2400" dirty="0">
                  <a:solidFill>
                    <a:schemeClr val="tx1"/>
                  </a:solidFill>
                  <a:ea typeface="宋体" panose="02010600030101010101" pitchFamily="2" charset="-122"/>
                </a:rPr>
                <a:t>("</a:t>
              </a:r>
              <a:r>
                <a:rPr lang="en-US" altLang="zh-CN" sz="2400" dirty="0" err="1">
                  <a:solidFill>
                    <a:schemeClr val="tx1"/>
                  </a:solidFill>
                  <a:ea typeface="宋体" panose="02010600030101010101" pitchFamily="2" charset="-122"/>
                </a:rPr>
                <a:t>main:a</a:t>
              </a:r>
              <a:r>
                <a:rPr lang="en-US" altLang="zh-CN" sz="2400" dirty="0">
                  <a:solidFill>
                    <a:schemeClr val="tx1"/>
                  </a:solidFill>
                  <a:ea typeface="宋体" panose="02010600030101010101" pitchFamily="2" charset="-122"/>
                </a:rPr>
                <a:t>=%</a:t>
              </a:r>
              <a:r>
                <a:rPr lang="en-US" altLang="zh-CN" sz="2400" dirty="0" err="1">
                  <a:solidFill>
                    <a:schemeClr val="tx1"/>
                  </a:solidFill>
                  <a:ea typeface="宋体" panose="02010600030101010101" pitchFamily="2" charset="-122"/>
                </a:rPr>
                <a:t>d,b</a:t>
              </a:r>
              <a:r>
                <a:rPr lang="en-US" altLang="zh-CN" sz="2400" dirty="0">
                  <a:solidFill>
                    <a:schemeClr val="tx1"/>
                  </a:solidFill>
                  <a:ea typeface="宋体" panose="02010600030101010101" pitchFamily="2" charset="-122"/>
                </a:rPr>
                <a:t>=%d\n",</a:t>
              </a:r>
              <a:r>
                <a:rPr lang="en-US" altLang="zh-CN" sz="2400" dirty="0" err="1">
                  <a:solidFill>
                    <a:schemeClr val="tx1"/>
                  </a:solidFill>
                  <a:ea typeface="宋体" panose="02010600030101010101" pitchFamily="2" charset="-122"/>
                </a:rPr>
                <a:t>a,b</a:t>
              </a:r>
              <a:r>
                <a:rPr lang="en-US" altLang="zh-CN" sz="2400" dirty="0">
                  <a:solidFill>
                    <a:schemeClr val="tx1"/>
                  </a:solidFill>
                  <a:ea typeface="宋体" panose="02010600030101010101" pitchFamily="2" charset="-122"/>
                </a:rPr>
                <a:t>);</a:t>
              </a:r>
            </a:p>
            <a:p>
              <a:pPr>
                <a:spcBef>
                  <a:spcPct val="0"/>
                </a:spcBef>
              </a:pPr>
              <a:r>
                <a:rPr lang="en-US" altLang="zh-CN" sz="2400" dirty="0">
                  <a:solidFill>
                    <a:schemeClr val="tx1"/>
                  </a:solidFill>
                  <a:ea typeface="宋体" panose="02010600030101010101" pitchFamily="2" charset="-122"/>
                </a:rPr>
                <a:t>}</a:t>
              </a:r>
            </a:p>
            <a:p>
              <a:pPr>
                <a:spcBef>
                  <a:spcPct val="0"/>
                </a:spcBef>
              </a:pPr>
              <a:r>
                <a:rPr lang="en-US" altLang="zh-CN" sz="2400" dirty="0">
                  <a:solidFill>
                    <a:schemeClr val="tx1"/>
                  </a:solidFill>
                  <a:ea typeface="宋体" panose="02010600030101010101" pitchFamily="2" charset="-122"/>
                </a:rPr>
                <a:t>sub()</a:t>
              </a:r>
            </a:p>
            <a:p>
              <a:pPr>
                <a:spcBef>
                  <a:spcPct val="0"/>
                </a:spcBef>
              </a:pPr>
              <a:r>
                <a:rPr lang="en-US" altLang="zh-CN" sz="2400" dirty="0">
                  <a:solidFill>
                    <a:schemeClr val="tx1"/>
                  </a:solidFill>
                  <a:ea typeface="宋体" panose="02010600030101010101" pitchFamily="2" charset="-122"/>
                </a:rPr>
                <a:t>{ </a:t>
              </a:r>
              <a:r>
                <a:rPr lang="en-US" altLang="zh-CN" sz="2400" dirty="0" err="1">
                  <a:solidFill>
                    <a:srgbClr val="FF5050"/>
                  </a:solidFill>
                  <a:ea typeface="宋体" panose="02010600030101010101" pitchFamily="2" charset="-122"/>
                </a:rPr>
                <a:t>int</a:t>
              </a:r>
              <a:r>
                <a:rPr lang="en-US" altLang="zh-CN" sz="2400" dirty="0">
                  <a:solidFill>
                    <a:srgbClr val="FF5050"/>
                  </a:solidFill>
                  <a:ea typeface="宋体" panose="02010600030101010101" pitchFamily="2" charset="-122"/>
                </a:rPr>
                <a:t> </a:t>
              </a:r>
              <a:r>
                <a:rPr lang="en-US" altLang="zh-CN" sz="2400" dirty="0" err="1">
                  <a:solidFill>
                    <a:srgbClr val="FF5050"/>
                  </a:solidFill>
                  <a:ea typeface="宋体" panose="02010600030101010101" pitchFamily="2" charset="-122"/>
                </a:rPr>
                <a:t>a,b</a:t>
              </a:r>
              <a:r>
                <a:rPr lang="en-US" altLang="zh-CN" sz="2400" dirty="0">
                  <a:solidFill>
                    <a:srgbClr val="FF5050"/>
                  </a:solidFill>
                  <a:ea typeface="宋体" panose="02010600030101010101" pitchFamily="2" charset="-122"/>
                </a:rPr>
                <a:t>;</a:t>
              </a:r>
            </a:p>
            <a:p>
              <a:pPr>
                <a:spcBef>
                  <a:spcPct val="0"/>
                </a:spcBef>
              </a:pPr>
              <a:r>
                <a:rPr lang="en-US" altLang="zh-CN" sz="2400" dirty="0">
                  <a:solidFill>
                    <a:schemeClr val="tx1"/>
                  </a:solidFill>
                  <a:ea typeface="宋体" panose="02010600030101010101" pitchFamily="2" charset="-122"/>
                </a:rPr>
                <a:t>   a=6;</a:t>
              </a:r>
            </a:p>
            <a:p>
              <a:pPr>
                <a:spcBef>
                  <a:spcPct val="0"/>
                </a:spcBef>
              </a:pPr>
              <a:r>
                <a:rPr lang="en-US" altLang="zh-CN" sz="2400" dirty="0">
                  <a:solidFill>
                    <a:schemeClr val="tx1"/>
                  </a:solidFill>
                  <a:ea typeface="宋体" panose="02010600030101010101" pitchFamily="2" charset="-122"/>
                </a:rPr>
                <a:t>   b=7;</a:t>
              </a:r>
            </a:p>
            <a:p>
              <a:pPr>
                <a:spcBef>
                  <a:spcPct val="0"/>
                </a:spcBef>
              </a:pPr>
              <a:r>
                <a:rPr lang="en-US" altLang="zh-CN" sz="2400" dirty="0">
                  <a:solidFill>
                    <a:schemeClr val="tx1"/>
                  </a:solidFill>
                  <a:ea typeface="宋体" panose="02010600030101010101" pitchFamily="2" charset="-122"/>
                </a:rPr>
                <a:t>   </a:t>
              </a:r>
              <a:r>
                <a:rPr lang="en-US" altLang="zh-CN" sz="2400" dirty="0" err="1">
                  <a:solidFill>
                    <a:schemeClr val="tx1"/>
                  </a:solidFill>
                  <a:ea typeface="宋体" panose="02010600030101010101" pitchFamily="2" charset="-122"/>
                </a:rPr>
                <a:t>printf</a:t>
              </a:r>
              <a:r>
                <a:rPr lang="en-US" altLang="zh-CN" sz="2400" dirty="0">
                  <a:solidFill>
                    <a:schemeClr val="tx1"/>
                  </a:solidFill>
                  <a:ea typeface="宋体" panose="02010600030101010101" pitchFamily="2" charset="-122"/>
                </a:rPr>
                <a:t>("</a:t>
              </a:r>
              <a:r>
                <a:rPr lang="en-US" altLang="zh-CN" sz="2400" dirty="0" err="1">
                  <a:solidFill>
                    <a:schemeClr val="tx1"/>
                  </a:solidFill>
                  <a:ea typeface="宋体" panose="02010600030101010101" pitchFamily="2" charset="-122"/>
                </a:rPr>
                <a:t>sub:a</a:t>
              </a:r>
              <a:r>
                <a:rPr lang="en-US" altLang="zh-CN" sz="2400" dirty="0">
                  <a:solidFill>
                    <a:schemeClr val="tx1"/>
                  </a:solidFill>
                  <a:ea typeface="宋体" panose="02010600030101010101" pitchFamily="2" charset="-122"/>
                </a:rPr>
                <a:t>=%</a:t>
              </a:r>
              <a:r>
                <a:rPr lang="en-US" altLang="zh-CN" sz="2400" dirty="0" err="1">
                  <a:solidFill>
                    <a:schemeClr val="tx1"/>
                  </a:solidFill>
                  <a:ea typeface="宋体" panose="02010600030101010101" pitchFamily="2" charset="-122"/>
                </a:rPr>
                <a:t>d,b</a:t>
              </a:r>
              <a:r>
                <a:rPr lang="en-US" altLang="zh-CN" sz="2400" dirty="0">
                  <a:solidFill>
                    <a:schemeClr val="tx1"/>
                  </a:solidFill>
                  <a:ea typeface="宋体" panose="02010600030101010101" pitchFamily="2" charset="-122"/>
                </a:rPr>
                <a:t>=%d\n",</a:t>
              </a:r>
              <a:r>
                <a:rPr lang="en-US" altLang="zh-CN" sz="2400" dirty="0" err="1">
                  <a:solidFill>
                    <a:schemeClr val="tx1"/>
                  </a:solidFill>
                  <a:ea typeface="宋体" panose="02010600030101010101" pitchFamily="2" charset="-122"/>
                </a:rPr>
                <a:t>a,b</a:t>
              </a:r>
              <a:r>
                <a:rPr lang="en-US" altLang="zh-CN" sz="2400" dirty="0">
                  <a:solidFill>
                    <a:schemeClr val="tx1"/>
                  </a:solidFill>
                  <a:ea typeface="宋体" panose="02010600030101010101" pitchFamily="2" charset="-122"/>
                </a:rPr>
                <a:t>);</a:t>
              </a:r>
            </a:p>
            <a:p>
              <a:pPr>
                <a:spcBef>
                  <a:spcPct val="0"/>
                </a:spcBef>
              </a:pPr>
              <a:r>
                <a:rPr lang="en-US" altLang="zh-CN" sz="2400" dirty="0">
                  <a:solidFill>
                    <a:schemeClr val="tx1"/>
                  </a:solidFill>
                  <a:ea typeface="宋体" panose="02010600030101010101" pitchFamily="2" charset="-122"/>
                </a:rPr>
                <a:t>}</a:t>
              </a:r>
            </a:p>
          </p:txBody>
        </p:sp>
      </p:grpSp>
      <p:sp>
        <p:nvSpPr>
          <p:cNvPr id="657431" name="Text Box 23"/>
          <p:cNvSpPr txBox="1">
            <a:spLocks noChangeArrowheads="1"/>
          </p:cNvSpPr>
          <p:nvPr/>
        </p:nvSpPr>
        <p:spPr bwMode="auto">
          <a:xfrm>
            <a:off x="6948488" y="3989388"/>
            <a:ext cx="1641475" cy="1349375"/>
          </a:xfrm>
          <a:prstGeom prst="rect">
            <a:avLst/>
          </a:prstGeom>
          <a:solidFill>
            <a:srgbClr val="33CCCC"/>
          </a:solidFill>
          <a:ln w="38100">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000" b="0">
                <a:solidFill>
                  <a:schemeClr val="tx1"/>
                </a:solidFill>
                <a:ea typeface="宋体" panose="02010600030101010101" pitchFamily="2" charset="-122"/>
              </a:rPr>
              <a:t>运行结果：</a:t>
            </a:r>
          </a:p>
          <a:p>
            <a:pPr eaLnBrk="1" hangingPunct="1">
              <a:spcBef>
                <a:spcPct val="0"/>
              </a:spcBef>
            </a:pPr>
            <a:r>
              <a:rPr lang="en-US" altLang="zh-CN" sz="2000" b="0">
                <a:solidFill>
                  <a:schemeClr val="tx1"/>
                </a:solidFill>
                <a:ea typeface="宋体" panose="02010600030101010101" pitchFamily="2" charset="-122"/>
              </a:rPr>
              <a:t>main:a=3,b=4</a:t>
            </a:r>
          </a:p>
          <a:p>
            <a:pPr eaLnBrk="1" hangingPunct="1">
              <a:spcBef>
                <a:spcPct val="0"/>
              </a:spcBef>
            </a:pPr>
            <a:r>
              <a:rPr lang="en-US" altLang="zh-CN" sz="2000" b="0">
                <a:solidFill>
                  <a:schemeClr val="tx1"/>
                </a:solidFill>
                <a:ea typeface="宋体" panose="02010600030101010101" pitchFamily="2" charset="-122"/>
              </a:rPr>
              <a:t>sub:a=6,b=7</a:t>
            </a:r>
          </a:p>
          <a:p>
            <a:pPr eaLnBrk="1" hangingPunct="1">
              <a:spcBef>
                <a:spcPct val="0"/>
              </a:spcBef>
            </a:pPr>
            <a:r>
              <a:rPr lang="en-US" altLang="zh-CN" sz="2000" b="0">
                <a:solidFill>
                  <a:schemeClr val="tx1"/>
                </a:solidFill>
                <a:ea typeface="宋体" panose="02010600030101010101" pitchFamily="2" charset="-122"/>
              </a:rPr>
              <a:t>main:a=3,b=4</a:t>
            </a:r>
          </a:p>
        </p:txBody>
      </p:sp>
      <p:sp>
        <p:nvSpPr>
          <p:cNvPr id="20"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641259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657433"/>
                                        </p:tgtEl>
                                        <p:attrNameLst>
                                          <p:attrName>style.visibility</p:attrName>
                                        </p:attrNameLst>
                                      </p:cBhvr>
                                      <p:to>
                                        <p:strVal val="visible"/>
                                      </p:to>
                                    </p:set>
                                    <p:animEffect transition="in" filter="box(out)">
                                      <p:cBhvr>
                                        <p:cTn id="7" dur="500"/>
                                        <p:tgtEl>
                                          <p:spTgt spid="6574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57431"/>
                                        </p:tgtEl>
                                        <p:attrNameLst>
                                          <p:attrName>style.visibility</p:attrName>
                                        </p:attrNameLst>
                                      </p:cBhvr>
                                      <p:to>
                                        <p:strVal val="visible"/>
                                      </p:to>
                                    </p:set>
                                    <p:animEffect transition="in" filter="box(out)">
                                      <p:cBhvr>
                                        <p:cTn id="12" dur="500"/>
                                        <p:tgtEl>
                                          <p:spTgt spid="657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31"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65" name="Text Box 1033"/>
          <p:cNvSpPr txBox="1">
            <a:spLocks noChangeArrowheads="1"/>
          </p:cNvSpPr>
          <p:nvPr/>
        </p:nvSpPr>
        <p:spPr bwMode="auto">
          <a:xfrm>
            <a:off x="5189538" y="6083300"/>
            <a:ext cx="2635250" cy="434975"/>
          </a:xfrm>
          <a:prstGeom prst="rect">
            <a:avLst/>
          </a:prstGeom>
          <a:solidFill>
            <a:srgbClr val="33CCCC"/>
          </a:solidFill>
          <a:ln w="38100">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000" b="0">
                <a:solidFill>
                  <a:schemeClr val="tx1"/>
                </a:solidFill>
                <a:ea typeface="宋体" panose="02010600030101010101" pitchFamily="2" charset="-122"/>
              </a:rPr>
              <a:t>运行结果：</a:t>
            </a:r>
            <a:r>
              <a:rPr lang="en-US" altLang="zh-CN" sz="2000" b="0">
                <a:solidFill>
                  <a:schemeClr val="tx1"/>
                </a:solidFill>
                <a:ea typeface="宋体" panose="02010600030101010101" pitchFamily="2" charset="-122"/>
              </a:rPr>
              <a:t>5  4  3  2  1</a:t>
            </a:r>
          </a:p>
        </p:txBody>
      </p:sp>
      <p:grpSp>
        <p:nvGrpSpPr>
          <p:cNvPr id="659470" name="Group 1038"/>
          <p:cNvGrpSpPr>
            <a:grpSpLocks/>
          </p:cNvGrpSpPr>
          <p:nvPr/>
        </p:nvGrpSpPr>
        <p:grpSpPr bwMode="auto">
          <a:xfrm>
            <a:off x="4894263" y="542925"/>
            <a:ext cx="3228975" cy="5389563"/>
            <a:chOff x="2223" y="440"/>
            <a:chExt cx="2034" cy="3395"/>
          </a:xfrm>
        </p:grpSpPr>
        <p:sp>
          <p:nvSpPr>
            <p:cNvPr id="307216" name="Text Box 1035"/>
            <p:cNvSpPr txBox="1">
              <a:spLocks noChangeArrowheads="1"/>
            </p:cNvSpPr>
            <p:nvPr/>
          </p:nvSpPr>
          <p:spPr bwMode="auto">
            <a:xfrm>
              <a:off x="2331" y="440"/>
              <a:ext cx="1716" cy="288"/>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a:solidFill>
                    <a:schemeClr val="tx1"/>
                  </a:solidFill>
                  <a:latin typeface="华文新魏" panose="02010800040101010101" pitchFamily="2" charset="-122"/>
                  <a:ea typeface="华文新魏" panose="02010800040101010101" pitchFamily="2" charset="-122"/>
                </a:rPr>
                <a:t>例 复合语句中变量</a:t>
              </a:r>
            </a:p>
          </p:txBody>
        </p:sp>
        <p:sp>
          <p:nvSpPr>
            <p:cNvPr id="307217" name="Text Box 1037"/>
            <p:cNvSpPr txBox="1">
              <a:spLocks noChangeArrowheads="1"/>
            </p:cNvSpPr>
            <p:nvPr/>
          </p:nvSpPr>
          <p:spPr bwMode="auto">
            <a:xfrm>
              <a:off x="2223" y="763"/>
              <a:ext cx="2034" cy="3072"/>
            </a:xfrm>
            <a:prstGeom prst="rect">
              <a:avLst/>
            </a:prstGeom>
            <a:solidFill>
              <a:schemeClr val="accent2">
                <a:lumMod val="20000"/>
                <a:lumOff val="80000"/>
              </a:schemeClr>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chemeClr val="tx1"/>
                  </a:solidFill>
                </a:rPr>
                <a:t>#define  N  5</a:t>
              </a:r>
            </a:p>
            <a:p>
              <a:pPr>
                <a:spcBef>
                  <a:spcPct val="0"/>
                </a:spcBef>
              </a:pPr>
              <a:r>
                <a:rPr lang="en-US" altLang="zh-CN" sz="2400" dirty="0">
                  <a:solidFill>
                    <a:schemeClr val="tx1"/>
                  </a:solidFill>
                </a:rPr>
                <a:t>void main()</a:t>
              </a:r>
            </a:p>
            <a:p>
              <a:pPr>
                <a:spcBef>
                  <a:spcPct val="0"/>
                </a:spcBef>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i</a:t>
              </a:r>
              <a:r>
                <a:rPr lang="en-US" altLang="zh-CN" sz="2400" dirty="0">
                  <a:solidFill>
                    <a:schemeClr val="tx1"/>
                  </a:solidFill>
                </a:rPr>
                <a:t>;</a:t>
              </a:r>
            </a:p>
            <a:p>
              <a:pPr>
                <a:spcBef>
                  <a:spcPct val="0"/>
                </a:spcBef>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a[N]={1,2,3,4,5};</a:t>
              </a:r>
            </a:p>
            <a:p>
              <a:pPr>
                <a:spcBef>
                  <a:spcPct val="0"/>
                </a:spcBef>
              </a:pPr>
              <a:r>
                <a:rPr lang="en-US" altLang="zh-CN" sz="2400" dirty="0">
                  <a:solidFill>
                    <a:schemeClr val="tx1"/>
                  </a:solidFill>
                </a:rPr>
                <a:t>   for(</a:t>
              </a:r>
              <a:r>
                <a:rPr lang="en-US" altLang="zh-CN" sz="2400" dirty="0" err="1">
                  <a:solidFill>
                    <a:schemeClr val="tx1"/>
                  </a:solidFill>
                </a:rPr>
                <a:t>i</a:t>
              </a:r>
              <a:r>
                <a:rPr lang="en-US" altLang="zh-CN" sz="2400" dirty="0">
                  <a:solidFill>
                    <a:schemeClr val="tx1"/>
                  </a:solidFill>
                </a:rPr>
                <a:t>=0;i&lt;N/2;i++)</a:t>
              </a:r>
            </a:p>
            <a:p>
              <a:pPr>
                <a:spcBef>
                  <a:spcPct val="0"/>
                </a:spcBef>
              </a:pPr>
              <a:r>
                <a:rPr lang="en-US" altLang="zh-CN" sz="2400" dirty="0">
                  <a:solidFill>
                    <a:schemeClr val="tx1"/>
                  </a:solidFill>
                </a:rPr>
                <a:t>     </a:t>
              </a:r>
              <a:r>
                <a:rPr lang="en-US" altLang="zh-CN" sz="2400" dirty="0">
                  <a:solidFill>
                    <a:srgbClr val="0000FF"/>
                  </a:solidFill>
                </a:rPr>
                <a:t>{</a:t>
              </a:r>
              <a:r>
                <a:rPr lang="en-US" altLang="zh-CN" sz="2400" dirty="0">
                  <a:solidFill>
                    <a:schemeClr val="tx1"/>
                  </a:solidFill>
                </a:rPr>
                <a:t> </a:t>
              </a:r>
              <a:r>
                <a:rPr lang="en-US" altLang="zh-CN" sz="2400" dirty="0" err="1">
                  <a:solidFill>
                    <a:srgbClr val="FF5050"/>
                  </a:solidFill>
                </a:rPr>
                <a:t>int</a:t>
              </a:r>
              <a:r>
                <a:rPr lang="en-US" altLang="zh-CN" sz="2400" dirty="0">
                  <a:solidFill>
                    <a:srgbClr val="FF5050"/>
                  </a:solidFill>
                </a:rPr>
                <a:t> temp;</a:t>
              </a:r>
            </a:p>
            <a:p>
              <a:pPr>
                <a:spcBef>
                  <a:spcPct val="0"/>
                </a:spcBef>
              </a:pPr>
              <a:r>
                <a:rPr lang="en-US" altLang="zh-CN" sz="2400" dirty="0">
                  <a:solidFill>
                    <a:schemeClr val="tx1"/>
                  </a:solidFill>
                </a:rPr>
                <a:t>        temp=a[</a:t>
              </a:r>
              <a:r>
                <a:rPr lang="en-US" altLang="zh-CN" sz="2400" dirty="0" err="1">
                  <a:solidFill>
                    <a:schemeClr val="tx1"/>
                  </a:solidFill>
                </a:rPr>
                <a:t>i</a:t>
              </a:r>
              <a:r>
                <a:rPr lang="en-US" altLang="zh-CN" sz="2400" dirty="0">
                  <a:solidFill>
                    <a:schemeClr val="tx1"/>
                  </a:solidFill>
                </a:rPr>
                <a:t>];</a:t>
              </a:r>
            </a:p>
            <a:p>
              <a:pPr>
                <a:spcBef>
                  <a:spcPct val="0"/>
                </a:spcBef>
              </a:pPr>
              <a:r>
                <a:rPr lang="en-US" altLang="zh-CN" sz="2400" dirty="0">
                  <a:solidFill>
                    <a:schemeClr val="tx1"/>
                  </a:solidFill>
                </a:rPr>
                <a:t>        a[</a:t>
              </a:r>
              <a:r>
                <a:rPr lang="en-US" altLang="zh-CN" sz="2400" dirty="0" err="1">
                  <a:solidFill>
                    <a:schemeClr val="tx1"/>
                  </a:solidFill>
                </a:rPr>
                <a:t>i</a:t>
              </a:r>
              <a:r>
                <a:rPr lang="en-US" altLang="zh-CN" sz="2400" dirty="0">
                  <a:solidFill>
                    <a:schemeClr val="tx1"/>
                  </a:solidFill>
                </a:rPr>
                <a:t>]=a[N-i-1];</a:t>
              </a:r>
            </a:p>
            <a:p>
              <a:pPr>
                <a:spcBef>
                  <a:spcPct val="0"/>
                </a:spcBef>
              </a:pPr>
              <a:r>
                <a:rPr lang="en-US" altLang="zh-CN" sz="2400" dirty="0">
                  <a:solidFill>
                    <a:schemeClr val="tx1"/>
                  </a:solidFill>
                </a:rPr>
                <a:t>        a[N-i-1]=temp;</a:t>
              </a:r>
            </a:p>
            <a:p>
              <a:pPr>
                <a:spcBef>
                  <a:spcPct val="0"/>
                </a:spcBef>
              </a:pPr>
              <a:r>
                <a:rPr lang="en-US" altLang="zh-CN" sz="2400" dirty="0">
                  <a:solidFill>
                    <a:schemeClr val="tx1"/>
                  </a:solidFill>
                </a:rPr>
                <a:t>     </a:t>
              </a:r>
              <a:r>
                <a:rPr lang="en-US" altLang="zh-CN" sz="2400" dirty="0">
                  <a:solidFill>
                    <a:srgbClr val="0000FF"/>
                  </a:solidFill>
                </a:rPr>
                <a:t>}</a:t>
              </a:r>
              <a:endParaRPr lang="en-US" altLang="zh-CN" sz="2400" dirty="0">
                <a:solidFill>
                  <a:schemeClr val="tx1"/>
                </a:solidFill>
              </a:endParaRPr>
            </a:p>
            <a:p>
              <a:pPr>
                <a:spcBef>
                  <a:spcPct val="0"/>
                </a:spcBef>
              </a:pPr>
              <a:r>
                <a:rPr lang="en-US" altLang="zh-CN" sz="2400" dirty="0">
                  <a:solidFill>
                    <a:schemeClr val="tx1"/>
                  </a:solidFill>
                </a:rPr>
                <a:t>   for(</a:t>
              </a:r>
              <a:r>
                <a:rPr lang="en-US" altLang="zh-CN" sz="2400" dirty="0" err="1">
                  <a:solidFill>
                    <a:schemeClr val="tx1"/>
                  </a:solidFill>
                </a:rPr>
                <a:t>i</a:t>
              </a:r>
              <a:r>
                <a:rPr lang="en-US" altLang="zh-CN" sz="2400" dirty="0">
                  <a:solidFill>
                    <a:schemeClr val="tx1"/>
                  </a:solidFill>
                </a:rPr>
                <a:t>=0;i&lt;</a:t>
              </a:r>
              <a:r>
                <a:rPr lang="en-US" altLang="zh-CN" sz="2400" dirty="0" err="1">
                  <a:solidFill>
                    <a:schemeClr val="tx1"/>
                  </a:solidFill>
                </a:rPr>
                <a:t>N;i</a:t>
              </a:r>
              <a:r>
                <a:rPr lang="en-US" altLang="zh-CN" sz="2400" dirty="0">
                  <a:solidFill>
                    <a:schemeClr val="tx1"/>
                  </a:solidFill>
                </a:rPr>
                <a:t>++)</a:t>
              </a:r>
            </a:p>
            <a:p>
              <a:pPr>
                <a:spcBef>
                  <a:spcPct val="0"/>
                </a:spcBef>
              </a:pPr>
              <a:r>
                <a:rPr lang="en-US" altLang="zh-CN" sz="2400" dirty="0">
                  <a:solidFill>
                    <a:schemeClr val="tx1"/>
                  </a:solidFill>
                </a:rPr>
                <a:t>      </a:t>
              </a:r>
              <a:r>
                <a:rPr lang="en-US" altLang="zh-CN" sz="2400" dirty="0" err="1">
                  <a:solidFill>
                    <a:schemeClr val="tx1"/>
                  </a:solidFill>
                </a:rPr>
                <a:t>printf</a:t>
              </a:r>
              <a:r>
                <a:rPr lang="en-US" altLang="zh-CN" sz="2400" dirty="0">
                  <a:solidFill>
                    <a:schemeClr val="tx1"/>
                  </a:solidFill>
                </a:rPr>
                <a:t>("%d  ",a[</a:t>
              </a:r>
              <a:r>
                <a:rPr lang="en-US" altLang="zh-CN" sz="2400" dirty="0" err="1">
                  <a:solidFill>
                    <a:schemeClr val="tx1"/>
                  </a:solidFill>
                </a:rPr>
                <a:t>i</a:t>
              </a:r>
              <a:r>
                <a:rPr lang="en-US" altLang="zh-CN" sz="2400" dirty="0">
                  <a:solidFill>
                    <a:schemeClr val="tx1"/>
                  </a:solidFill>
                </a:rPr>
                <a:t>]);</a:t>
              </a:r>
            </a:p>
            <a:p>
              <a:pPr>
                <a:spcBef>
                  <a:spcPct val="0"/>
                </a:spcBef>
              </a:pPr>
              <a:r>
                <a:rPr lang="en-US" altLang="zh-CN" sz="2400" dirty="0">
                  <a:solidFill>
                    <a:schemeClr val="tx1"/>
                  </a:solidFill>
                </a:rPr>
                <a:t>}</a:t>
              </a:r>
            </a:p>
          </p:txBody>
        </p:sp>
      </p:grpSp>
      <p:grpSp>
        <p:nvGrpSpPr>
          <p:cNvPr id="307209" name="Group 1049"/>
          <p:cNvGrpSpPr>
            <a:grpSpLocks/>
          </p:cNvGrpSpPr>
          <p:nvPr/>
        </p:nvGrpSpPr>
        <p:grpSpPr bwMode="auto">
          <a:xfrm>
            <a:off x="211138" y="1389063"/>
            <a:ext cx="3943350" cy="3011487"/>
            <a:chOff x="0" y="777"/>
            <a:chExt cx="2484" cy="1897"/>
          </a:xfrm>
        </p:grpSpPr>
        <p:sp>
          <p:nvSpPr>
            <p:cNvPr id="307210" name="Rectangle 1040"/>
            <p:cNvSpPr>
              <a:spLocks noChangeArrowheads="1"/>
            </p:cNvSpPr>
            <p:nvPr/>
          </p:nvSpPr>
          <p:spPr bwMode="auto">
            <a:xfrm>
              <a:off x="0" y="777"/>
              <a:ext cx="2484" cy="1897"/>
            </a:xfrm>
            <a:prstGeom prst="rect">
              <a:avLst/>
            </a:prstGeom>
            <a:gradFill rotWithShape="0">
              <a:gsLst>
                <a:gs pos="0">
                  <a:srgbClr val="99CCFF"/>
                </a:gs>
                <a:gs pos="100000">
                  <a:srgbClr val="D6EBFF"/>
                </a:gs>
              </a:gsLst>
              <a:path path="shape">
                <a:fillToRect l="50000" t="50000" r="50000" b="50000"/>
              </a:path>
            </a:gradFill>
            <a:ln w="38100">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307211" name="Text Box 1041"/>
            <p:cNvSpPr txBox="1">
              <a:spLocks noChangeArrowheads="1"/>
            </p:cNvSpPr>
            <p:nvPr/>
          </p:nvSpPr>
          <p:spPr bwMode="auto">
            <a:xfrm>
              <a:off x="163" y="783"/>
              <a:ext cx="878" cy="17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chemeClr val="tx1"/>
                  </a:solidFill>
                </a:rPr>
                <a:t>main()</a:t>
              </a:r>
            </a:p>
            <a:p>
              <a:pPr eaLnBrk="1" hangingPunct="1">
                <a:spcBef>
                  <a:spcPct val="0"/>
                </a:spcBef>
              </a:pPr>
              <a:r>
                <a:rPr lang="en-US" altLang="zh-CN" sz="2000">
                  <a:solidFill>
                    <a:schemeClr val="tx1"/>
                  </a:solidFill>
                </a:rPr>
                <a:t>{  int a, b;</a:t>
              </a:r>
            </a:p>
            <a:p>
              <a:pPr eaLnBrk="1" hangingPunct="1">
                <a:spcBef>
                  <a:spcPct val="0"/>
                </a:spcBef>
              </a:pPr>
              <a:r>
                <a:rPr lang="en-US" altLang="zh-CN" sz="2000">
                  <a:solidFill>
                    <a:schemeClr val="tx1"/>
                  </a:solidFill>
                </a:rPr>
                <a:t>     ┇</a:t>
              </a:r>
            </a:p>
            <a:p>
              <a:pPr eaLnBrk="1" hangingPunct="1">
                <a:spcBef>
                  <a:spcPct val="0"/>
                </a:spcBef>
              </a:pPr>
              <a:r>
                <a:rPr lang="en-US" altLang="zh-CN" sz="2000">
                  <a:solidFill>
                    <a:schemeClr val="tx1"/>
                  </a:solidFill>
                </a:rPr>
                <a:t>    { int c;</a:t>
              </a:r>
            </a:p>
            <a:p>
              <a:pPr eaLnBrk="1" hangingPunct="1">
                <a:spcBef>
                  <a:spcPct val="0"/>
                </a:spcBef>
              </a:pPr>
              <a:r>
                <a:rPr lang="en-US" altLang="zh-CN" sz="2000">
                  <a:solidFill>
                    <a:schemeClr val="tx1"/>
                  </a:solidFill>
                </a:rPr>
                <a:t>       c=a+b;</a:t>
              </a:r>
            </a:p>
            <a:p>
              <a:pPr eaLnBrk="1" hangingPunct="1">
                <a:spcBef>
                  <a:spcPct val="0"/>
                </a:spcBef>
              </a:pPr>
              <a:r>
                <a:rPr lang="en-US" altLang="zh-CN" sz="2000">
                  <a:solidFill>
                    <a:schemeClr val="tx1"/>
                  </a:solidFill>
                </a:rPr>
                <a:t>      ┇</a:t>
              </a:r>
            </a:p>
            <a:p>
              <a:pPr eaLnBrk="1" hangingPunct="1">
                <a:spcBef>
                  <a:spcPct val="0"/>
                </a:spcBef>
              </a:pPr>
              <a:r>
                <a:rPr lang="en-US" altLang="zh-CN" sz="2000">
                  <a:solidFill>
                    <a:schemeClr val="tx1"/>
                  </a:solidFill>
                </a:rPr>
                <a:t>    }</a:t>
              </a:r>
            </a:p>
            <a:p>
              <a:pPr eaLnBrk="1" hangingPunct="1">
                <a:spcBef>
                  <a:spcPct val="0"/>
                </a:spcBef>
              </a:pPr>
              <a:r>
                <a:rPr lang="en-US" altLang="zh-CN" sz="2000">
                  <a:solidFill>
                    <a:schemeClr val="tx1"/>
                  </a:solidFill>
                </a:rPr>
                <a:t>   ┇</a:t>
              </a:r>
            </a:p>
            <a:p>
              <a:pPr eaLnBrk="1" hangingPunct="1">
                <a:spcBef>
                  <a:spcPct val="0"/>
                </a:spcBef>
              </a:pPr>
              <a:r>
                <a:rPr lang="en-US" altLang="zh-CN" sz="2000">
                  <a:solidFill>
                    <a:schemeClr val="tx1"/>
                  </a:solidFill>
                </a:rPr>
                <a:t>}</a:t>
              </a:r>
            </a:p>
          </p:txBody>
        </p:sp>
        <p:sp>
          <p:nvSpPr>
            <p:cNvPr id="307212" name="AutoShape 1042"/>
            <p:cNvSpPr>
              <a:spLocks/>
            </p:cNvSpPr>
            <p:nvPr/>
          </p:nvSpPr>
          <p:spPr bwMode="auto">
            <a:xfrm>
              <a:off x="1607" y="1110"/>
              <a:ext cx="47" cy="1371"/>
            </a:xfrm>
            <a:prstGeom prst="rightBrace">
              <a:avLst>
                <a:gd name="adj1" fmla="val 243085"/>
                <a:gd name="adj2" fmla="val 50000"/>
              </a:avLst>
            </a:prstGeom>
            <a:noFill/>
            <a:ln w="190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endParaRPr lang="zh-CN" altLang="zh-CN" sz="2000">
                <a:solidFill>
                  <a:schemeClr val="tx1"/>
                </a:solidFill>
              </a:endParaRPr>
            </a:p>
          </p:txBody>
        </p:sp>
        <p:sp>
          <p:nvSpPr>
            <p:cNvPr id="307213" name="Text Box 1043"/>
            <p:cNvSpPr txBox="1">
              <a:spLocks noChangeArrowheads="1"/>
            </p:cNvSpPr>
            <p:nvPr/>
          </p:nvSpPr>
          <p:spPr bwMode="auto">
            <a:xfrm>
              <a:off x="1646" y="1648"/>
              <a:ext cx="66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rgbClr val="0000FF"/>
                  </a:solidFill>
                </a:rPr>
                <a:t>a,b </a:t>
              </a:r>
              <a:r>
                <a:rPr lang="zh-CN" altLang="en-US" sz="2000">
                  <a:solidFill>
                    <a:srgbClr val="0000FF"/>
                  </a:solidFill>
                </a:rPr>
                <a:t>范围</a:t>
              </a:r>
            </a:p>
          </p:txBody>
        </p:sp>
        <p:sp>
          <p:nvSpPr>
            <p:cNvPr id="307214" name="AutoShape 1046"/>
            <p:cNvSpPr>
              <a:spLocks/>
            </p:cNvSpPr>
            <p:nvPr/>
          </p:nvSpPr>
          <p:spPr bwMode="auto">
            <a:xfrm>
              <a:off x="974" y="1502"/>
              <a:ext cx="83" cy="567"/>
            </a:xfrm>
            <a:prstGeom prst="rightBrace">
              <a:avLst>
                <a:gd name="adj1" fmla="val 56928"/>
                <a:gd name="adj2" fmla="val 50000"/>
              </a:avLst>
            </a:prstGeom>
            <a:noFill/>
            <a:ln w="19050">
              <a:solidFill>
                <a:srgbClr val="FF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endParaRPr lang="zh-CN" altLang="zh-CN" sz="2000">
                <a:solidFill>
                  <a:schemeClr val="tx1"/>
                </a:solidFill>
              </a:endParaRPr>
            </a:p>
          </p:txBody>
        </p:sp>
        <p:sp>
          <p:nvSpPr>
            <p:cNvPr id="307215" name="Text Box 1047"/>
            <p:cNvSpPr txBox="1">
              <a:spLocks noChangeArrowheads="1"/>
            </p:cNvSpPr>
            <p:nvPr/>
          </p:nvSpPr>
          <p:spPr bwMode="auto">
            <a:xfrm>
              <a:off x="1059" y="1641"/>
              <a:ext cx="52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rgbClr val="FF3300"/>
                  </a:solidFill>
                </a:rPr>
                <a:t>c </a:t>
              </a:r>
              <a:r>
                <a:rPr lang="zh-CN" altLang="en-US" sz="2000">
                  <a:solidFill>
                    <a:srgbClr val="FF3300"/>
                  </a:solidFill>
                </a:rPr>
                <a:t>范围</a:t>
              </a:r>
            </a:p>
          </p:txBody>
        </p:sp>
      </p:grpSp>
      <p:sp>
        <p:nvSpPr>
          <p:cNvPr id="18"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31973905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659470"/>
                                        </p:tgtEl>
                                        <p:attrNameLst>
                                          <p:attrName>style.visibility</p:attrName>
                                        </p:attrNameLst>
                                      </p:cBhvr>
                                      <p:to>
                                        <p:strVal val="visible"/>
                                      </p:to>
                                    </p:set>
                                    <p:animEffect transition="in" filter="box(out)">
                                      <p:cBhvr>
                                        <p:cTn id="7" dur="500"/>
                                        <p:tgtEl>
                                          <p:spTgt spid="6594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59465"/>
                                        </p:tgtEl>
                                        <p:attrNameLst>
                                          <p:attrName>style.visibility</p:attrName>
                                        </p:attrNameLst>
                                      </p:cBhvr>
                                      <p:to>
                                        <p:strVal val="visible"/>
                                      </p:to>
                                    </p:set>
                                    <p:animEffect transition="in" filter="box(out)">
                                      <p:cBhvr>
                                        <p:cTn id="12" dur="500"/>
                                        <p:tgtEl>
                                          <p:spTgt spid="659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65"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8" name="Rectangle 4"/>
          <p:cNvSpPr>
            <a:spLocks noChangeArrowheads="1"/>
          </p:cNvSpPr>
          <p:nvPr/>
        </p:nvSpPr>
        <p:spPr bwMode="auto">
          <a:xfrm>
            <a:off x="35496" y="620688"/>
            <a:ext cx="8712968" cy="576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457200" lvl="1" indent="0" eaLnBrk="1" hangingPunct="1">
              <a:spcAft>
                <a:spcPts val="1800"/>
              </a:spcAft>
              <a:buClr>
                <a:srgbClr val="339933"/>
              </a:buClr>
            </a:pPr>
            <a:r>
              <a:rPr lang="zh-CN" altLang="en-US" sz="3200" dirty="0">
                <a:solidFill>
                  <a:srgbClr val="0000CC"/>
                </a:solidFill>
                <a:latin typeface="+mn-ea"/>
                <a:ea typeface="+mn-ea"/>
              </a:rPr>
              <a:t>全局变量</a:t>
            </a:r>
            <a:r>
              <a:rPr lang="en-US" altLang="zh-CN" sz="3200" dirty="0">
                <a:solidFill>
                  <a:srgbClr val="0000CC"/>
                </a:solidFill>
                <a:latin typeface="+mn-ea"/>
                <a:ea typeface="+mn-ea"/>
              </a:rPr>
              <a:t>——</a:t>
            </a:r>
            <a:r>
              <a:rPr lang="zh-CN" altLang="en-US" sz="3200" dirty="0">
                <a:solidFill>
                  <a:srgbClr val="0000CC"/>
                </a:solidFill>
                <a:latin typeface="+mn-ea"/>
                <a:ea typeface="+mn-ea"/>
              </a:rPr>
              <a:t>外部变量</a:t>
            </a:r>
          </a:p>
          <a:p>
            <a:pPr marL="1371600" lvl="2" indent="-457200" eaLnBrk="1" hangingPunct="1">
              <a:spcBef>
                <a:spcPct val="20000"/>
              </a:spcBef>
              <a:buClr>
                <a:srgbClr val="FF3300"/>
              </a:buClr>
              <a:buFont typeface="Wingdings" panose="05000000000000000000" pitchFamily="2" charset="2"/>
              <a:buChar char="p"/>
            </a:pPr>
            <a:r>
              <a:rPr lang="zh-CN" altLang="en-US" sz="2800" dirty="0">
                <a:solidFill>
                  <a:schemeClr val="tx1"/>
                </a:solidFill>
                <a:latin typeface="+mn-ea"/>
                <a:ea typeface="+mn-ea"/>
              </a:rPr>
              <a:t>定义：在</a:t>
            </a:r>
            <a:r>
              <a:rPr lang="zh-CN" altLang="en-US" sz="2800" dirty="0">
                <a:solidFill>
                  <a:srgbClr val="FF5050"/>
                </a:solidFill>
                <a:latin typeface="+mn-ea"/>
                <a:ea typeface="+mn-ea"/>
              </a:rPr>
              <a:t>函数外定义</a:t>
            </a:r>
            <a:r>
              <a:rPr lang="zh-CN" altLang="en-US" sz="2800" dirty="0">
                <a:solidFill>
                  <a:schemeClr val="tx1"/>
                </a:solidFill>
                <a:latin typeface="+mn-ea"/>
                <a:ea typeface="+mn-ea"/>
              </a:rPr>
              <a:t>，可为</a:t>
            </a:r>
            <a:r>
              <a:rPr lang="zh-CN" altLang="en-US" sz="2800" dirty="0">
                <a:solidFill>
                  <a:srgbClr val="0000FF"/>
                </a:solidFill>
                <a:latin typeface="+mn-ea"/>
                <a:ea typeface="+mn-ea"/>
              </a:rPr>
              <a:t>本文件所有函数共用，</a:t>
            </a:r>
            <a:r>
              <a:rPr lang="zh-CN" altLang="en-US" sz="2800" dirty="0">
                <a:solidFill>
                  <a:schemeClr val="tx1"/>
                </a:solidFill>
                <a:latin typeface="+mn-ea"/>
                <a:ea typeface="+mn-ea"/>
              </a:rPr>
              <a:t>也叫外部变量。</a:t>
            </a:r>
          </a:p>
          <a:p>
            <a:pPr marL="1371600" lvl="2" indent="-457200" eaLnBrk="1" hangingPunct="1">
              <a:spcBef>
                <a:spcPct val="20000"/>
              </a:spcBef>
              <a:buClr>
                <a:srgbClr val="FF3300"/>
              </a:buClr>
              <a:buFont typeface="Wingdings" panose="05000000000000000000" pitchFamily="2" charset="2"/>
              <a:buChar char="p"/>
            </a:pPr>
            <a:r>
              <a:rPr lang="zh-CN" altLang="en-US" sz="2800" dirty="0">
                <a:solidFill>
                  <a:schemeClr val="tx1"/>
                </a:solidFill>
                <a:latin typeface="+mn-ea"/>
                <a:ea typeface="+mn-ea"/>
              </a:rPr>
              <a:t>有效范围：从</a:t>
            </a:r>
            <a:r>
              <a:rPr lang="zh-CN" altLang="en-US" sz="2800" dirty="0">
                <a:solidFill>
                  <a:srgbClr val="FF5050"/>
                </a:solidFill>
                <a:latin typeface="+mn-ea"/>
                <a:ea typeface="+mn-ea"/>
              </a:rPr>
              <a:t>定义变量的位置开始</a:t>
            </a:r>
            <a:r>
              <a:rPr lang="zh-CN" altLang="en-US" sz="2800" dirty="0">
                <a:solidFill>
                  <a:schemeClr val="tx1"/>
                </a:solidFill>
                <a:latin typeface="+mn-ea"/>
                <a:ea typeface="+mn-ea"/>
              </a:rPr>
              <a:t>到本源文件结束，及有</a:t>
            </a:r>
            <a:r>
              <a:rPr lang="en-US" altLang="zh-CN" sz="2800" dirty="0">
                <a:solidFill>
                  <a:srgbClr val="FF5050"/>
                </a:solidFill>
                <a:latin typeface="+mn-ea"/>
                <a:ea typeface="+mn-ea"/>
              </a:rPr>
              <a:t>extern</a:t>
            </a:r>
            <a:r>
              <a:rPr lang="zh-CN" altLang="zh-CN" sz="2800" dirty="0">
                <a:solidFill>
                  <a:srgbClr val="FF5050"/>
                </a:solidFill>
                <a:latin typeface="+mn-ea"/>
                <a:ea typeface="+mn-ea"/>
              </a:rPr>
              <a:t>说明</a:t>
            </a:r>
            <a:r>
              <a:rPr lang="zh-CN" altLang="zh-CN" sz="2800" dirty="0">
                <a:solidFill>
                  <a:schemeClr val="tx1"/>
                </a:solidFill>
                <a:latin typeface="+mn-ea"/>
                <a:ea typeface="+mn-ea"/>
              </a:rPr>
              <a:t>的其它源文件</a:t>
            </a:r>
            <a:endParaRPr lang="zh-CN" altLang="en-US" sz="2800" dirty="0">
              <a:solidFill>
                <a:schemeClr val="tx1"/>
              </a:solidFill>
              <a:latin typeface="+mn-ea"/>
              <a:ea typeface="+mn-ea"/>
            </a:endParaRPr>
          </a:p>
          <a:p>
            <a:pPr marL="1371600" lvl="2" indent="-457200" eaLnBrk="1" hangingPunct="1">
              <a:spcBef>
                <a:spcPct val="20000"/>
              </a:spcBef>
              <a:buClr>
                <a:srgbClr val="FF3300"/>
              </a:buClr>
              <a:buFont typeface="Wingdings" panose="05000000000000000000" pitchFamily="2" charset="2"/>
              <a:buChar char="p"/>
            </a:pPr>
            <a:r>
              <a:rPr kumimoji="0" lang="zh-CN" altLang="en-US" sz="2800" dirty="0">
                <a:solidFill>
                  <a:schemeClr val="tx1"/>
                </a:solidFill>
                <a:latin typeface="+mn-ea"/>
                <a:ea typeface="+mn-ea"/>
              </a:rPr>
              <a:t>几点说明：</a:t>
            </a:r>
          </a:p>
          <a:p>
            <a:pPr marL="1828800" lvl="3" indent="-457200" eaLnBrk="1" hangingPunct="1">
              <a:spcBef>
                <a:spcPct val="20000"/>
              </a:spcBef>
              <a:buClr>
                <a:srgbClr val="FF0000"/>
              </a:buClr>
              <a:buFont typeface="Wingdings" panose="05000000000000000000" pitchFamily="2" charset="2"/>
              <a:buChar char="ü"/>
            </a:pPr>
            <a:r>
              <a:rPr kumimoji="0" lang="zh-CN" altLang="en-US" sz="2800" dirty="0">
                <a:solidFill>
                  <a:schemeClr val="tx1"/>
                </a:solidFill>
                <a:latin typeface="+mn-ea"/>
                <a:ea typeface="+mn-ea"/>
              </a:rPr>
              <a:t>全局变量的使用</a:t>
            </a:r>
            <a:r>
              <a:rPr kumimoji="0" lang="en-US" altLang="zh-CN" sz="2800" dirty="0">
                <a:solidFill>
                  <a:schemeClr val="tx1"/>
                </a:solidFill>
                <a:latin typeface="+mn-ea"/>
                <a:ea typeface="+mn-ea"/>
              </a:rPr>
              <a:t>,</a:t>
            </a:r>
            <a:r>
              <a:rPr kumimoji="0" lang="zh-CN" altLang="en-US" sz="2800" dirty="0">
                <a:solidFill>
                  <a:schemeClr val="tx1"/>
                </a:solidFill>
                <a:latin typeface="+mn-ea"/>
                <a:ea typeface="+mn-ea"/>
              </a:rPr>
              <a:t>增加了函数间数据联系的渠道</a:t>
            </a:r>
            <a:r>
              <a:rPr kumimoji="0" lang="en-US" altLang="zh-CN" sz="2800" dirty="0">
                <a:solidFill>
                  <a:schemeClr val="tx1"/>
                </a:solidFill>
                <a:latin typeface="+mn-ea"/>
                <a:ea typeface="+mn-ea"/>
              </a:rPr>
              <a:t>,</a:t>
            </a:r>
            <a:r>
              <a:rPr kumimoji="0" lang="zh-CN" altLang="en-US" sz="2800" dirty="0">
                <a:solidFill>
                  <a:schemeClr val="tx1"/>
                </a:solidFill>
                <a:latin typeface="+mn-ea"/>
                <a:ea typeface="+mn-ea"/>
              </a:rPr>
              <a:t>同一文件中的所有函数都能引用全局变量的值</a:t>
            </a:r>
            <a:r>
              <a:rPr kumimoji="0" lang="en-US" altLang="zh-CN" sz="2800" dirty="0">
                <a:solidFill>
                  <a:schemeClr val="tx1"/>
                </a:solidFill>
                <a:latin typeface="+mn-ea"/>
                <a:ea typeface="+mn-ea"/>
              </a:rPr>
              <a:t>,</a:t>
            </a:r>
            <a:r>
              <a:rPr kumimoji="0" lang="zh-CN" altLang="en-US" sz="2800" dirty="0">
                <a:solidFill>
                  <a:schemeClr val="tx1"/>
                </a:solidFill>
                <a:latin typeface="+mn-ea"/>
                <a:ea typeface="+mn-ea"/>
              </a:rPr>
              <a:t>当某函数改变了全局变量的值时</a:t>
            </a:r>
            <a:r>
              <a:rPr kumimoji="0" lang="en-US" altLang="zh-CN" sz="2800" dirty="0">
                <a:solidFill>
                  <a:schemeClr val="tx1"/>
                </a:solidFill>
                <a:latin typeface="+mn-ea"/>
                <a:ea typeface="+mn-ea"/>
              </a:rPr>
              <a:t>,</a:t>
            </a:r>
            <a:r>
              <a:rPr kumimoji="0" lang="zh-CN" altLang="en-US" sz="2800" dirty="0">
                <a:solidFill>
                  <a:schemeClr val="tx1"/>
                </a:solidFill>
                <a:latin typeface="+mn-ea"/>
                <a:ea typeface="+mn-ea"/>
              </a:rPr>
              <a:t>便会影响其它的函数。</a:t>
            </a:r>
          </a:p>
        </p:txBody>
      </p:sp>
      <p:sp>
        <p:nvSpPr>
          <p:cNvPr id="8"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9247652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3"/>
          <p:cNvSpPr>
            <a:spLocks noGrp="1" noChangeArrowheads="1"/>
          </p:cNvSpPr>
          <p:nvPr>
            <p:ph type="body" idx="4294967295"/>
          </p:nvPr>
        </p:nvSpPr>
        <p:spPr>
          <a:xfrm>
            <a:off x="-36512" y="764704"/>
            <a:ext cx="8748464" cy="5400129"/>
          </a:xfrm>
        </p:spPr>
        <p:txBody>
          <a:bodyPr>
            <a:normAutofit/>
          </a:bodyPr>
          <a:lstStyle/>
          <a:p>
            <a:pPr lvl="3" eaLnBrk="1" hangingPunct="1">
              <a:lnSpc>
                <a:spcPct val="150000"/>
              </a:lnSpc>
              <a:buClr>
                <a:srgbClr val="FF0000"/>
              </a:buClr>
              <a:buSzPct val="100000"/>
            </a:pPr>
            <a:r>
              <a:rPr kumimoji="0" lang="zh-CN" altLang="en-US" sz="2800" dirty="0"/>
              <a:t>习惯上，全局变量名的第一个字母用大写。</a:t>
            </a:r>
          </a:p>
          <a:p>
            <a:pPr lvl="3" eaLnBrk="1" hangingPunct="1">
              <a:lnSpc>
                <a:spcPct val="150000"/>
              </a:lnSpc>
              <a:buClr>
                <a:srgbClr val="FF0000"/>
              </a:buClr>
              <a:buSzPct val="100000"/>
            </a:pPr>
            <a:r>
              <a:rPr kumimoji="0" lang="zh-CN" altLang="en-US" sz="2800" dirty="0"/>
              <a:t>使用全局变量可以减少函数的实参和形参个数。</a:t>
            </a:r>
          </a:p>
          <a:p>
            <a:pPr lvl="3" eaLnBrk="1" hangingPunct="1">
              <a:lnSpc>
                <a:spcPct val="150000"/>
              </a:lnSpc>
              <a:buClr>
                <a:srgbClr val="FF0000"/>
              </a:buClr>
              <a:buSzPct val="100000"/>
            </a:pPr>
            <a:r>
              <a:rPr kumimoji="0" lang="zh-CN" altLang="en-US" sz="2800" dirty="0"/>
              <a:t>不必要时不要使用全局变量</a:t>
            </a:r>
          </a:p>
          <a:p>
            <a:pPr lvl="4" eaLnBrk="1" hangingPunct="1">
              <a:lnSpc>
                <a:spcPct val="150000"/>
              </a:lnSpc>
              <a:buClr>
                <a:srgbClr val="FF0000"/>
              </a:buClr>
              <a:buSzPct val="100000"/>
              <a:buFont typeface="Wingdings" panose="05000000000000000000" pitchFamily="2" charset="2"/>
              <a:buChar char="ü"/>
            </a:pPr>
            <a:r>
              <a:rPr lang="zh-CN" altLang="en-US" sz="2800" dirty="0"/>
              <a:t>全局变量在程序执行的全过程都占用存储单元。</a:t>
            </a:r>
          </a:p>
          <a:p>
            <a:pPr lvl="4" eaLnBrk="1" hangingPunct="1">
              <a:lnSpc>
                <a:spcPct val="150000"/>
              </a:lnSpc>
              <a:buClr>
                <a:srgbClr val="FF0000"/>
              </a:buClr>
              <a:buSzPct val="100000"/>
              <a:buFont typeface="Wingdings" panose="05000000000000000000" pitchFamily="2" charset="2"/>
              <a:buChar char="ü"/>
            </a:pPr>
            <a:r>
              <a:rPr lang="zh-CN" altLang="en-US" sz="2800" dirty="0"/>
              <a:t>函数的</a:t>
            </a:r>
            <a:r>
              <a:rPr lang="zh-CN" altLang="en-US" sz="2800" dirty="0">
                <a:solidFill>
                  <a:srgbClr val="0000CC"/>
                </a:solidFill>
              </a:rPr>
              <a:t>通用性、清晰性</a:t>
            </a:r>
            <a:r>
              <a:rPr lang="zh-CN" altLang="en-US" sz="2800" dirty="0"/>
              <a:t>降低。</a:t>
            </a:r>
          </a:p>
          <a:p>
            <a:pPr lvl="3" eaLnBrk="1" hangingPunct="1">
              <a:lnSpc>
                <a:spcPct val="150000"/>
              </a:lnSpc>
              <a:buClr>
                <a:srgbClr val="FF0000"/>
              </a:buClr>
              <a:buSzPct val="100000"/>
            </a:pPr>
            <a:r>
              <a:rPr lang="zh-CN" altLang="en-US" sz="2800" dirty="0"/>
              <a:t>全局与局部变量重名时，在函数内部将</a:t>
            </a:r>
            <a:r>
              <a:rPr lang="zh-CN" altLang="en-US" sz="2800" dirty="0">
                <a:solidFill>
                  <a:srgbClr val="0000CC"/>
                </a:solidFill>
              </a:rPr>
              <a:t>屏蔽</a:t>
            </a:r>
            <a:r>
              <a:rPr lang="zh-CN" altLang="en-US" sz="2800" dirty="0"/>
              <a:t>全局变量。</a:t>
            </a:r>
            <a:endParaRPr lang="en-US" altLang="zh-CN" sz="2800" dirty="0"/>
          </a:p>
        </p:txBody>
      </p:sp>
      <p:sp>
        <p:nvSpPr>
          <p:cNvPr id="3"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4158554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0279" name="Group 17"/>
          <p:cNvGrpSpPr>
            <a:grpSpLocks/>
          </p:cNvGrpSpPr>
          <p:nvPr/>
        </p:nvGrpSpPr>
        <p:grpSpPr bwMode="auto">
          <a:xfrm>
            <a:off x="2352675" y="814388"/>
            <a:ext cx="5334000" cy="5762625"/>
            <a:chOff x="1482" y="513"/>
            <a:chExt cx="3360" cy="3630"/>
          </a:xfrm>
        </p:grpSpPr>
        <p:sp>
          <p:nvSpPr>
            <p:cNvPr id="310286" name="Rectangle 9"/>
            <p:cNvSpPr>
              <a:spLocks noChangeArrowheads="1"/>
            </p:cNvSpPr>
            <p:nvPr/>
          </p:nvSpPr>
          <p:spPr bwMode="auto">
            <a:xfrm>
              <a:off x="1482" y="513"/>
              <a:ext cx="3360" cy="3630"/>
            </a:xfrm>
            <a:prstGeom prst="rect">
              <a:avLst/>
            </a:prstGeom>
            <a:solidFill>
              <a:schemeClr val="accent2">
                <a:lumMod val="20000"/>
                <a:lumOff val="80000"/>
              </a:schemeClr>
            </a:solidFill>
            <a:ln w="381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310287" name="Text Box 10"/>
            <p:cNvSpPr txBox="1">
              <a:spLocks noChangeArrowheads="1"/>
            </p:cNvSpPr>
            <p:nvPr/>
          </p:nvSpPr>
          <p:spPr bwMode="auto">
            <a:xfrm>
              <a:off x="1977" y="568"/>
              <a:ext cx="1259" cy="3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dirty="0" err="1">
                  <a:solidFill>
                    <a:srgbClr val="FF5050"/>
                  </a:solidFill>
                </a:rPr>
                <a:t>int</a:t>
              </a:r>
              <a:r>
                <a:rPr lang="en-US" altLang="zh-CN" sz="2000" dirty="0">
                  <a:solidFill>
                    <a:srgbClr val="FF5050"/>
                  </a:solidFill>
                </a:rPr>
                <a:t>  p=1,q=5;</a:t>
              </a:r>
            </a:p>
            <a:p>
              <a:pPr eaLnBrk="1" hangingPunct="1">
                <a:spcBef>
                  <a:spcPct val="0"/>
                </a:spcBef>
              </a:pPr>
              <a:r>
                <a:rPr lang="en-US" altLang="zh-CN" sz="2000" dirty="0">
                  <a:solidFill>
                    <a:schemeClr val="tx1"/>
                  </a:solidFill>
                </a:rPr>
                <a:t>float  f1(</a:t>
              </a:r>
              <a:r>
                <a:rPr lang="en-US" altLang="zh-CN" sz="2000" dirty="0" err="1">
                  <a:solidFill>
                    <a:schemeClr val="tx1"/>
                  </a:solidFill>
                </a:rPr>
                <a:t>int</a:t>
              </a:r>
              <a:r>
                <a:rPr lang="en-US" altLang="zh-CN" sz="2000" dirty="0">
                  <a:solidFill>
                    <a:schemeClr val="tx1"/>
                  </a:solidFill>
                </a:rPr>
                <a:t> a)</a:t>
              </a:r>
            </a:p>
            <a:p>
              <a:pPr eaLnBrk="1" hangingPunct="1">
                <a:spcBef>
                  <a:spcPct val="0"/>
                </a:spcBef>
              </a:pPr>
              <a:r>
                <a:rPr lang="en-US" altLang="zh-CN" sz="2000" dirty="0">
                  <a:solidFill>
                    <a:schemeClr val="tx1"/>
                  </a:solidFill>
                </a:rPr>
                <a:t>{  </a:t>
              </a:r>
              <a:r>
                <a:rPr lang="en-US" altLang="zh-CN" sz="2000" dirty="0" err="1">
                  <a:solidFill>
                    <a:schemeClr val="tx1"/>
                  </a:solidFill>
                </a:rPr>
                <a:t>int</a:t>
              </a:r>
              <a:r>
                <a:rPr lang="en-US" altLang="zh-CN" sz="2000" dirty="0">
                  <a:solidFill>
                    <a:schemeClr val="tx1"/>
                  </a:solidFill>
                </a:rPr>
                <a:t> </a:t>
              </a:r>
              <a:r>
                <a:rPr lang="en-US" altLang="zh-CN" sz="2000" dirty="0" err="1">
                  <a:solidFill>
                    <a:schemeClr val="tx1"/>
                  </a:solidFill>
                </a:rPr>
                <a:t>b,c</a:t>
              </a:r>
              <a:r>
                <a:rPr lang="en-US" altLang="zh-CN" sz="2000" dirty="0">
                  <a:solidFill>
                    <a:schemeClr val="tx1"/>
                  </a:solidFill>
                </a:rPr>
                <a:t>;</a:t>
              </a:r>
            </a:p>
            <a:p>
              <a:pPr eaLnBrk="1" hangingPunct="1">
                <a:spcBef>
                  <a:spcPct val="0"/>
                </a:spcBef>
              </a:pPr>
              <a:r>
                <a:rPr lang="en-US" altLang="zh-CN" sz="2000" dirty="0">
                  <a:solidFill>
                    <a:schemeClr val="tx1"/>
                  </a:solidFill>
                </a:rPr>
                <a:t>    …….</a:t>
              </a:r>
            </a:p>
            <a:p>
              <a:pPr eaLnBrk="1" hangingPunct="1">
                <a:spcBef>
                  <a:spcPct val="0"/>
                </a:spcBef>
              </a:pPr>
              <a:r>
                <a:rPr lang="en-US" altLang="zh-CN" sz="2000" dirty="0">
                  <a:solidFill>
                    <a:schemeClr val="tx1"/>
                  </a:solidFill>
                </a:rPr>
                <a:t>}</a:t>
              </a:r>
            </a:p>
            <a:p>
              <a:pPr eaLnBrk="1" hangingPunct="1">
                <a:spcBef>
                  <a:spcPct val="0"/>
                </a:spcBef>
              </a:pPr>
              <a:r>
                <a:rPr lang="en-US" altLang="zh-CN" sz="2000" dirty="0" err="1">
                  <a:solidFill>
                    <a:schemeClr val="tx1"/>
                  </a:solidFill>
                </a:rPr>
                <a:t>int</a:t>
              </a:r>
              <a:r>
                <a:rPr lang="en-US" altLang="zh-CN" sz="2000" dirty="0">
                  <a:solidFill>
                    <a:schemeClr val="tx1"/>
                  </a:solidFill>
                </a:rPr>
                <a:t>   f3()</a:t>
              </a:r>
            </a:p>
            <a:p>
              <a:pPr eaLnBrk="1" hangingPunct="1">
                <a:spcBef>
                  <a:spcPct val="0"/>
                </a:spcBef>
              </a:pPr>
              <a:r>
                <a:rPr lang="en-US" altLang="zh-CN" sz="2000" dirty="0">
                  <a:solidFill>
                    <a:schemeClr val="tx1"/>
                  </a:solidFill>
                </a:rPr>
                <a:t>{…..</a:t>
              </a:r>
            </a:p>
            <a:p>
              <a:pPr eaLnBrk="1" hangingPunct="1">
                <a:spcBef>
                  <a:spcPct val="0"/>
                </a:spcBef>
              </a:pPr>
              <a:r>
                <a:rPr lang="en-US" altLang="zh-CN" sz="2000" dirty="0">
                  <a:solidFill>
                    <a:schemeClr val="tx1"/>
                  </a:solidFill>
                </a:rPr>
                <a:t>}</a:t>
              </a:r>
            </a:p>
            <a:p>
              <a:pPr eaLnBrk="1" hangingPunct="1">
                <a:spcBef>
                  <a:spcPct val="0"/>
                </a:spcBef>
              </a:pPr>
              <a:r>
                <a:rPr lang="en-US" altLang="zh-CN" sz="2000" dirty="0">
                  <a:solidFill>
                    <a:srgbClr val="008000"/>
                  </a:solidFill>
                </a:rPr>
                <a:t>char c1,c2</a:t>
              </a:r>
              <a:r>
                <a:rPr lang="en-US" altLang="zh-CN" sz="2000" dirty="0">
                  <a:solidFill>
                    <a:schemeClr val="tx1"/>
                  </a:solidFill>
                </a:rPr>
                <a:t>;</a:t>
              </a:r>
            </a:p>
            <a:p>
              <a:pPr eaLnBrk="1" hangingPunct="1">
                <a:spcBef>
                  <a:spcPct val="0"/>
                </a:spcBef>
              </a:pPr>
              <a:r>
                <a:rPr lang="en-US" altLang="zh-CN" sz="2000" dirty="0">
                  <a:solidFill>
                    <a:schemeClr val="tx1"/>
                  </a:solidFill>
                </a:rPr>
                <a:t>char f2(</a:t>
              </a:r>
              <a:r>
                <a:rPr lang="en-US" altLang="zh-CN" sz="2000" dirty="0" err="1">
                  <a:solidFill>
                    <a:schemeClr val="tx1"/>
                  </a:solidFill>
                </a:rPr>
                <a:t>int</a:t>
              </a:r>
              <a:r>
                <a:rPr lang="en-US" altLang="zh-CN" sz="2000" dirty="0">
                  <a:solidFill>
                    <a:schemeClr val="tx1"/>
                  </a:solidFill>
                </a:rPr>
                <a:t> </a:t>
              </a:r>
              <a:r>
                <a:rPr lang="en-US" altLang="zh-CN" sz="2000" dirty="0" err="1">
                  <a:solidFill>
                    <a:schemeClr val="tx1"/>
                  </a:solidFill>
                </a:rPr>
                <a:t>x,int</a:t>
              </a:r>
              <a:r>
                <a:rPr lang="en-US" altLang="zh-CN" sz="2000" dirty="0">
                  <a:solidFill>
                    <a:schemeClr val="tx1"/>
                  </a:solidFill>
                </a:rPr>
                <a:t> y)</a:t>
              </a:r>
            </a:p>
            <a:p>
              <a:pPr eaLnBrk="1" hangingPunct="1">
                <a:spcBef>
                  <a:spcPct val="0"/>
                </a:spcBef>
              </a:pPr>
              <a:r>
                <a:rPr lang="en-US" altLang="zh-CN" sz="2000" dirty="0">
                  <a:solidFill>
                    <a:schemeClr val="tx1"/>
                  </a:solidFill>
                </a:rPr>
                <a:t>{   </a:t>
              </a:r>
              <a:r>
                <a:rPr lang="en-US" altLang="zh-CN" sz="2000" dirty="0" err="1">
                  <a:solidFill>
                    <a:schemeClr val="tx1"/>
                  </a:solidFill>
                </a:rPr>
                <a:t>int</a:t>
              </a:r>
              <a:r>
                <a:rPr lang="en-US" altLang="zh-CN" sz="2000" dirty="0">
                  <a:solidFill>
                    <a:schemeClr val="tx1"/>
                  </a:solidFill>
                </a:rPr>
                <a:t> </a:t>
              </a:r>
              <a:r>
                <a:rPr lang="en-US" altLang="zh-CN" sz="2000" dirty="0" err="1">
                  <a:solidFill>
                    <a:schemeClr val="tx1"/>
                  </a:solidFill>
                </a:rPr>
                <a:t>i,j</a:t>
              </a:r>
              <a:r>
                <a:rPr lang="en-US" altLang="zh-CN" sz="2000" dirty="0">
                  <a:solidFill>
                    <a:schemeClr val="tx1"/>
                  </a:solidFill>
                </a:rPr>
                <a:t>;</a:t>
              </a:r>
            </a:p>
            <a:p>
              <a:pPr eaLnBrk="1" hangingPunct="1">
                <a:spcBef>
                  <a:spcPct val="0"/>
                </a:spcBef>
              </a:pPr>
              <a:r>
                <a:rPr lang="en-US" altLang="zh-CN" sz="2000" dirty="0">
                  <a:solidFill>
                    <a:schemeClr val="tx1"/>
                  </a:solidFill>
                </a:rPr>
                <a:t>    ……</a:t>
              </a:r>
            </a:p>
            <a:p>
              <a:pPr eaLnBrk="1" hangingPunct="1">
                <a:spcBef>
                  <a:spcPct val="0"/>
                </a:spcBef>
              </a:pPr>
              <a:r>
                <a:rPr lang="en-US" altLang="zh-CN" sz="2000" dirty="0">
                  <a:solidFill>
                    <a:schemeClr val="tx1"/>
                  </a:solidFill>
                </a:rPr>
                <a:t>}</a:t>
              </a:r>
            </a:p>
            <a:p>
              <a:pPr eaLnBrk="1" hangingPunct="1">
                <a:spcBef>
                  <a:spcPct val="0"/>
                </a:spcBef>
              </a:pPr>
              <a:r>
                <a:rPr lang="en-US" altLang="zh-CN" sz="2000" dirty="0">
                  <a:solidFill>
                    <a:schemeClr val="tx1"/>
                  </a:solidFill>
                </a:rPr>
                <a:t>main()</a:t>
              </a:r>
            </a:p>
            <a:p>
              <a:pPr eaLnBrk="1" hangingPunct="1">
                <a:spcBef>
                  <a:spcPct val="0"/>
                </a:spcBef>
              </a:pPr>
              <a:r>
                <a:rPr lang="en-US" altLang="zh-CN" sz="2000" dirty="0">
                  <a:solidFill>
                    <a:schemeClr val="tx1"/>
                  </a:solidFill>
                </a:rPr>
                <a:t>{  </a:t>
              </a:r>
              <a:r>
                <a:rPr lang="en-US" altLang="zh-CN" sz="2000" dirty="0" err="1">
                  <a:solidFill>
                    <a:schemeClr val="tx1"/>
                  </a:solidFill>
                </a:rPr>
                <a:t>int</a:t>
              </a:r>
              <a:r>
                <a:rPr lang="en-US" altLang="zh-CN" sz="2000" dirty="0">
                  <a:solidFill>
                    <a:schemeClr val="tx1"/>
                  </a:solidFill>
                </a:rPr>
                <a:t> </a:t>
              </a:r>
              <a:r>
                <a:rPr lang="en-US" altLang="zh-CN" sz="2000" dirty="0" err="1">
                  <a:solidFill>
                    <a:schemeClr val="tx1"/>
                  </a:solidFill>
                </a:rPr>
                <a:t>m,n</a:t>
              </a:r>
              <a:r>
                <a:rPr lang="en-US" altLang="zh-CN" sz="2000" dirty="0">
                  <a:solidFill>
                    <a:schemeClr val="tx1"/>
                  </a:solidFill>
                </a:rPr>
                <a:t>;</a:t>
              </a:r>
            </a:p>
            <a:p>
              <a:pPr eaLnBrk="1" hangingPunct="1">
                <a:spcBef>
                  <a:spcPct val="0"/>
                </a:spcBef>
              </a:pPr>
              <a:r>
                <a:rPr lang="en-US" altLang="zh-CN" sz="2000" dirty="0">
                  <a:solidFill>
                    <a:schemeClr val="tx1"/>
                  </a:solidFill>
                </a:rPr>
                <a:t>   …….</a:t>
              </a:r>
            </a:p>
            <a:p>
              <a:pPr eaLnBrk="1" hangingPunct="1">
                <a:spcBef>
                  <a:spcPct val="0"/>
                </a:spcBef>
              </a:pPr>
              <a:r>
                <a:rPr lang="en-US" altLang="zh-CN" sz="2000" dirty="0">
                  <a:solidFill>
                    <a:schemeClr val="tx1"/>
                  </a:solidFill>
                </a:rPr>
                <a:t>}</a:t>
              </a:r>
            </a:p>
          </p:txBody>
        </p:sp>
      </p:grpSp>
      <p:grpSp>
        <p:nvGrpSpPr>
          <p:cNvPr id="636943" name="Group 15"/>
          <p:cNvGrpSpPr>
            <a:grpSpLocks/>
          </p:cNvGrpSpPr>
          <p:nvPr/>
        </p:nvGrpSpPr>
        <p:grpSpPr bwMode="auto">
          <a:xfrm>
            <a:off x="5195888" y="3921125"/>
            <a:ext cx="2484437" cy="2384425"/>
            <a:chOff x="3273" y="2470"/>
            <a:chExt cx="1565" cy="1502"/>
          </a:xfrm>
        </p:grpSpPr>
        <p:sp>
          <p:nvSpPr>
            <p:cNvPr id="310284" name="AutoShape 11"/>
            <p:cNvSpPr>
              <a:spLocks/>
            </p:cNvSpPr>
            <p:nvPr/>
          </p:nvSpPr>
          <p:spPr bwMode="auto">
            <a:xfrm>
              <a:off x="3273" y="2470"/>
              <a:ext cx="134" cy="1502"/>
            </a:xfrm>
            <a:prstGeom prst="rightBrace">
              <a:avLst>
                <a:gd name="adj1" fmla="val 93408"/>
                <a:gd name="adj2" fmla="val 50000"/>
              </a:avLst>
            </a:prstGeom>
            <a:noFill/>
            <a:ln w="25400">
              <a:solidFill>
                <a:srgbClr val="008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endParaRPr lang="zh-CN" altLang="zh-CN" sz="2000" b="0">
                <a:solidFill>
                  <a:schemeClr val="tx1"/>
                </a:solidFill>
                <a:ea typeface="宋体" panose="02010600030101010101" pitchFamily="2" charset="-122"/>
              </a:endParaRPr>
            </a:p>
          </p:txBody>
        </p:sp>
        <p:sp>
          <p:nvSpPr>
            <p:cNvPr id="310285" name="Text Box 12"/>
            <p:cNvSpPr txBox="1">
              <a:spLocks noChangeArrowheads="1"/>
            </p:cNvSpPr>
            <p:nvPr/>
          </p:nvSpPr>
          <p:spPr bwMode="auto">
            <a:xfrm>
              <a:off x="3575" y="3076"/>
              <a:ext cx="126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rgbClr val="008000"/>
                  </a:solidFill>
                </a:rPr>
                <a:t>c1,c2</a:t>
              </a:r>
              <a:r>
                <a:rPr lang="zh-CN" altLang="zh-CN" sz="2000">
                  <a:solidFill>
                    <a:srgbClr val="008000"/>
                  </a:solidFill>
                </a:rPr>
                <a:t>的作用范围</a:t>
              </a:r>
              <a:endParaRPr lang="zh-CN" altLang="en-US" sz="2000">
                <a:solidFill>
                  <a:srgbClr val="008000"/>
                </a:solidFill>
              </a:endParaRPr>
            </a:p>
          </p:txBody>
        </p:sp>
      </p:grpSp>
      <p:grpSp>
        <p:nvGrpSpPr>
          <p:cNvPr id="636944" name="Group 16"/>
          <p:cNvGrpSpPr>
            <a:grpSpLocks/>
          </p:cNvGrpSpPr>
          <p:nvPr/>
        </p:nvGrpSpPr>
        <p:grpSpPr bwMode="auto">
          <a:xfrm>
            <a:off x="5522913" y="1095375"/>
            <a:ext cx="2036762" cy="5273675"/>
            <a:chOff x="3479" y="690"/>
            <a:chExt cx="1283" cy="3322"/>
          </a:xfrm>
        </p:grpSpPr>
        <p:sp>
          <p:nvSpPr>
            <p:cNvPr id="310282" name="AutoShape 13"/>
            <p:cNvSpPr>
              <a:spLocks/>
            </p:cNvSpPr>
            <p:nvPr/>
          </p:nvSpPr>
          <p:spPr bwMode="auto">
            <a:xfrm>
              <a:off x="3479" y="690"/>
              <a:ext cx="109" cy="3322"/>
            </a:xfrm>
            <a:prstGeom prst="rightBrace">
              <a:avLst>
                <a:gd name="adj1" fmla="val 253976"/>
                <a:gd name="adj2" fmla="val 50000"/>
              </a:avLst>
            </a:prstGeom>
            <a:noFill/>
            <a:ln w="25400">
              <a:solidFill>
                <a:srgbClr val="FF505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endParaRPr lang="zh-CN" altLang="zh-CN" sz="2000" b="0">
                <a:solidFill>
                  <a:schemeClr val="tx1"/>
                </a:solidFill>
                <a:ea typeface="宋体" panose="02010600030101010101" pitchFamily="2" charset="-122"/>
              </a:endParaRPr>
            </a:p>
          </p:txBody>
        </p:sp>
        <p:sp>
          <p:nvSpPr>
            <p:cNvPr id="310283" name="Text Box 14"/>
            <p:cNvSpPr txBox="1">
              <a:spLocks noChangeArrowheads="1"/>
            </p:cNvSpPr>
            <p:nvPr/>
          </p:nvSpPr>
          <p:spPr bwMode="auto">
            <a:xfrm>
              <a:off x="3623" y="2209"/>
              <a:ext cx="113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en-US" altLang="zh-CN" sz="2000">
                  <a:solidFill>
                    <a:srgbClr val="FF5050"/>
                  </a:solidFill>
                </a:rPr>
                <a:t>p,q</a:t>
              </a:r>
              <a:r>
                <a:rPr lang="zh-CN" altLang="zh-CN" sz="2000">
                  <a:solidFill>
                    <a:srgbClr val="FF5050"/>
                  </a:solidFill>
                </a:rPr>
                <a:t>的作用范围</a:t>
              </a:r>
              <a:endParaRPr lang="zh-CN" altLang="en-US" sz="2000">
                <a:solidFill>
                  <a:srgbClr val="FF5050"/>
                </a:solidFill>
              </a:endParaRPr>
            </a:p>
          </p:txBody>
        </p:sp>
      </p:grpSp>
      <p:sp>
        <p:nvSpPr>
          <p:cNvPr id="16"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2005574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636944"/>
                                        </p:tgtEl>
                                        <p:attrNameLst>
                                          <p:attrName>style.visibility</p:attrName>
                                        </p:attrNameLst>
                                      </p:cBhvr>
                                      <p:to>
                                        <p:strVal val="visible"/>
                                      </p:to>
                                    </p:set>
                                    <p:anim calcmode="lin" valueType="num">
                                      <p:cBhvr additive="base">
                                        <p:cTn id="7" dur="500" fill="hold"/>
                                        <p:tgtEl>
                                          <p:spTgt spid="636944"/>
                                        </p:tgtEl>
                                        <p:attrNameLst>
                                          <p:attrName>ppt_x</p:attrName>
                                        </p:attrNameLst>
                                      </p:cBhvr>
                                      <p:tavLst>
                                        <p:tav tm="0">
                                          <p:val>
                                            <p:strVal val="1+#ppt_w/2"/>
                                          </p:val>
                                        </p:tav>
                                        <p:tav tm="100000">
                                          <p:val>
                                            <p:strVal val="#ppt_x"/>
                                          </p:val>
                                        </p:tav>
                                      </p:tavLst>
                                    </p:anim>
                                    <p:anim calcmode="lin" valueType="num">
                                      <p:cBhvr additive="base">
                                        <p:cTn id="8" dur="500" fill="hold"/>
                                        <p:tgtEl>
                                          <p:spTgt spid="6369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636943"/>
                                        </p:tgtEl>
                                        <p:attrNameLst>
                                          <p:attrName>style.visibility</p:attrName>
                                        </p:attrNameLst>
                                      </p:cBhvr>
                                      <p:to>
                                        <p:strVal val="visible"/>
                                      </p:to>
                                    </p:set>
                                    <p:anim calcmode="lin" valueType="num">
                                      <p:cBhvr additive="base">
                                        <p:cTn id="13" dur="500" fill="hold"/>
                                        <p:tgtEl>
                                          <p:spTgt spid="636943"/>
                                        </p:tgtEl>
                                        <p:attrNameLst>
                                          <p:attrName>ppt_x</p:attrName>
                                        </p:attrNameLst>
                                      </p:cBhvr>
                                      <p:tavLst>
                                        <p:tav tm="0">
                                          <p:val>
                                            <p:strVal val="1+#ppt_w/2"/>
                                          </p:val>
                                        </p:tav>
                                        <p:tav tm="100000">
                                          <p:val>
                                            <p:strVal val="#ppt_x"/>
                                          </p:val>
                                        </p:tav>
                                      </p:tavLst>
                                    </p:anim>
                                    <p:anim calcmode="lin" valueType="num">
                                      <p:cBhvr additive="base">
                                        <p:cTn id="14" dur="500" fill="hold"/>
                                        <p:tgtEl>
                                          <p:spTgt spid="6369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3959" name="Text Box 9"/>
          <p:cNvSpPr txBox="1">
            <a:spLocks noChangeArrowheads="1"/>
          </p:cNvSpPr>
          <p:nvPr/>
        </p:nvSpPr>
        <p:spPr bwMode="auto">
          <a:xfrm>
            <a:off x="596900" y="711200"/>
            <a:ext cx="7924800" cy="539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785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zh-CN" altLang="en-US" sz="2400" dirty="0">
                <a:solidFill>
                  <a:srgbClr val="FF0000"/>
                </a:solidFill>
                <a:latin typeface="+mn-ea"/>
                <a:ea typeface="+mn-ea"/>
              </a:rPr>
              <a:t>三、文件包含的方法 </a:t>
            </a:r>
            <a:endParaRPr kumimoji="0" lang="zh-CN" altLang="en-US" sz="2400" b="0" dirty="0">
              <a:solidFill>
                <a:schemeClr val="tx1"/>
              </a:solidFill>
              <a:latin typeface="+mn-ea"/>
              <a:ea typeface="+mn-ea"/>
            </a:endParaRPr>
          </a:p>
          <a:p>
            <a:pPr>
              <a:lnSpc>
                <a:spcPct val="150000"/>
              </a:lnSpc>
              <a:spcBef>
                <a:spcPct val="0"/>
              </a:spcBef>
            </a:pPr>
            <a:r>
              <a:rPr kumimoji="0" lang="zh-CN" altLang="en-US" sz="2400" dirty="0">
                <a:solidFill>
                  <a:schemeClr val="tx1"/>
                </a:solidFill>
                <a:latin typeface="+mn-ea"/>
                <a:ea typeface="+mn-ea"/>
              </a:rPr>
              <a:t>在主函数中使用文件包含预编译命令，将不在本文件而在其它文件中的函数进行预编译处理把各文件中的函数包含到本文件中来，然后一起进行编译、连接、运行。</a:t>
            </a:r>
            <a:r>
              <a:rPr kumimoji="0" lang="zh-CN" altLang="en-US" sz="2400" dirty="0">
                <a:solidFill>
                  <a:schemeClr val="tx2"/>
                </a:solidFill>
                <a:latin typeface="+mn-ea"/>
                <a:ea typeface="+mn-ea"/>
              </a:rPr>
              <a:t> </a:t>
            </a:r>
            <a:endParaRPr kumimoji="0" lang="zh-CN" altLang="en-US" sz="2400" b="0" dirty="0">
              <a:solidFill>
                <a:schemeClr val="tx1"/>
              </a:solidFill>
              <a:latin typeface="+mn-ea"/>
              <a:ea typeface="+mn-ea"/>
            </a:endParaRPr>
          </a:p>
          <a:p>
            <a:pPr>
              <a:lnSpc>
                <a:spcPct val="150000"/>
              </a:lnSpc>
              <a:spcBef>
                <a:spcPct val="0"/>
              </a:spcBef>
            </a:pPr>
            <a:r>
              <a:rPr kumimoji="0" lang="en-US" altLang="zh-CN" sz="2400" dirty="0">
                <a:solidFill>
                  <a:srgbClr val="FF0000"/>
                </a:solidFill>
                <a:latin typeface="+mn-ea"/>
                <a:ea typeface="+mn-ea"/>
              </a:rPr>
              <a:t>T8-1-5.c </a:t>
            </a:r>
            <a:endParaRPr kumimoji="0" lang="en-US" altLang="zh-CN" sz="2400" b="0" dirty="0">
              <a:solidFill>
                <a:schemeClr val="tx1"/>
              </a:solidFill>
              <a:latin typeface="+mn-ea"/>
              <a:ea typeface="+mn-ea"/>
            </a:endParaRPr>
          </a:p>
          <a:p>
            <a:pPr>
              <a:lnSpc>
                <a:spcPct val="150000"/>
              </a:lnSpc>
              <a:spcBef>
                <a:spcPct val="0"/>
              </a:spcBef>
            </a:pPr>
            <a:r>
              <a:rPr kumimoji="0" lang="en-US" altLang="zh-CN" sz="2400" dirty="0">
                <a:solidFill>
                  <a:schemeClr val="tx1"/>
                </a:solidFill>
                <a:latin typeface="+mn-ea"/>
                <a:ea typeface="+mn-ea"/>
              </a:rPr>
              <a:t>#include “T8-1-2.c”</a:t>
            </a:r>
            <a:endParaRPr kumimoji="0" lang="en-US" altLang="zh-CN" sz="2400" b="0" dirty="0">
              <a:solidFill>
                <a:schemeClr val="tx1"/>
              </a:solidFill>
              <a:latin typeface="+mn-ea"/>
              <a:ea typeface="+mn-ea"/>
            </a:endParaRPr>
          </a:p>
          <a:p>
            <a:pPr>
              <a:lnSpc>
                <a:spcPct val="150000"/>
              </a:lnSpc>
              <a:spcBef>
                <a:spcPct val="0"/>
              </a:spcBef>
            </a:pPr>
            <a:r>
              <a:rPr kumimoji="0" lang="en-US" altLang="zh-CN" sz="2400" dirty="0">
                <a:solidFill>
                  <a:schemeClr val="tx1"/>
                </a:solidFill>
                <a:latin typeface="+mn-ea"/>
                <a:ea typeface="+mn-ea"/>
              </a:rPr>
              <a:t>#include “T8-1-3.c”</a:t>
            </a:r>
            <a:endParaRPr kumimoji="0" lang="en-US" altLang="zh-CN" sz="2400" b="0" dirty="0">
              <a:solidFill>
                <a:schemeClr val="tx1"/>
              </a:solidFill>
              <a:latin typeface="+mn-ea"/>
              <a:ea typeface="+mn-ea"/>
            </a:endParaRPr>
          </a:p>
          <a:p>
            <a:pPr>
              <a:lnSpc>
                <a:spcPct val="150000"/>
              </a:lnSpc>
              <a:spcBef>
                <a:spcPct val="0"/>
              </a:spcBef>
            </a:pPr>
            <a:r>
              <a:rPr kumimoji="0" lang="en-US" altLang="zh-CN" sz="2400" dirty="0">
                <a:solidFill>
                  <a:schemeClr val="tx1"/>
                </a:solidFill>
                <a:latin typeface="+mn-ea"/>
                <a:ea typeface="+mn-ea"/>
              </a:rPr>
              <a:t>main(  ) </a:t>
            </a:r>
            <a:endParaRPr kumimoji="0" lang="en-US" altLang="zh-CN" sz="2400" b="0" dirty="0">
              <a:solidFill>
                <a:schemeClr val="tx1"/>
              </a:solidFill>
              <a:latin typeface="+mn-ea"/>
              <a:ea typeface="+mn-ea"/>
            </a:endParaRPr>
          </a:p>
          <a:p>
            <a:pPr>
              <a:lnSpc>
                <a:spcPct val="150000"/>
              </a:lnSpc>
              <a:spcBef>
                <a:spcPct val="0"/>
              </a:spcBef>
            </a:pPr>
            <a:r>
              <a:rPr kumimoji="0" lang="en-US" altLang="zh-CN" sz="2400" dirty="0">
                <a:solidFill>
                  <a:schemeClr val="tx1"/>
                </a:solidFill>
                <a:latin typeface="+mn-ea"/>
                <a:ea typeface="+mn-ea"/>
              </a:rPr>
              <a:t>{p1(  );  p2(  ) ;    p1(  ) ;  } </a:t>
            </a:r>
            <a:endParaRPr kumimoji="0" lang="en-US" altLang="zh-CN" sz="2400" b="0" dirty="0">
              <a:solidFill>
                <a:schemeClr val="tx1"/>
              </a:solidFill>
              <a:latin typeface="+mn-ea"/>
              <a:ea typeface="+mn-ea"/>
            </a:endParaRPr>
          </a:p>
          <a:p>
            <a:pPr>
              <a:lnSpc>
                <a:spcPct val="150000"/>
              </a:lnSpc>
            </a:pPr>
            <a:r>
              <a:rPr kumimoji="0" lang="zh-CN" altLang="en-US" sz="2400" dirty="0">
                <a:solidFill>
                  <a:schemeClr val="tx1"/>
                </a:solidFill>
                <a:latin typeface="+mn-ea"/>
                <a:ea typeface="+mn-ea"/>
              </a:rPr>
              <a:t>运行结果同上</a:t>
            </a:r>
            <a:endParaRPr lang="zh-CN" altLang="en-US" sz="2400" b="0" dirty="0">
              <a:solidFill>
                <a:schemeClr val="tx1"/>
              </a:solidFill>
              <a:latin typeface="+mn-ea"/>
              <a:ea typeface="+mn-ea"/>
            </a:endParaRPr>
          </a:p>
        </p:txBody>
      </p:sp>
      <p:sp>
        <p:nvSpPr>
          <p:cNvPr id="8"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mn-ea"/>
              </a:rPr>
              <a:t>C</a:t>
            </a:r>
            <a:r>
              <a:rPr kumimoji="1" lang="zh-CN" altLang="en-US" sz="2000" b="1" dirty="0">
                <a:solidFill>
                  <a:srgbClr val="3333CC"/>
                </a:solidFill>
                <a:latin typeface="+mn-ea"/>
              </a:rPr>
              <a:t>语言程序设计                                                            </a:t>
            </a:r>
            <a:r>
              <a:rPr kumimoji="1" lang="zh-CN" altLang="en-US" b="1" dirty="0">
                <a:solidFill>
                  <a:srgbClr val="3333CC"/>
                </a:solidFill>
                <a:latin typeface="+mn-ea"/>
              </a:rPr>
              <a:t>第</a:t>
            </a:r>
            <a:r>
              <a:rPr kumimoji="1" lang="en-US" altLang="zh-CN" b="1" dirty="0">
                <a:solidFill>
                  <a:srgbClr val="3333CC"/>
                </a:solidFill>
                <a:latin typeface="+mn-ea"/>
              </a:rPr>
              <a:t>7</a:t>
            </a:r>
            <a:r>
              <a:rPr kumimoji="1" lang="zh-CN" altLang="en-US" b="1" dirty="0">
                <a:solidFill>
                  <a:srgbClr val="3333CC"/>
                </a:solidFill>
                <a:latin typeface="+mn-ea"/>
              </a:rPr>
              <a:t>章  用函数实现模块化程序设计</a:t>
            </a:r>
          </a:p>
        </p:txBody>
      </p:sp>
    </p:spTree>
    <p:extLst>
      <p:ext uri="{BB962C8B-B14F-4D97-AF65-F5344CB8AC3E}">
        <p14:creationId xmlns:p14="http://schemas.microsoft.com/office/powerpoint/2010/main" val="11154100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303" name="Text Box 9"/>
          <p:cNvSpPr txBox="1">
            <a:spLocks noChangeArrowheads="1"/>
          </p:cNvSpPr>
          <p:nvPr/>
        </p:nvSpPr>
        <p:spPr bwMode="auto">
          <a:xfrm>
            <a:off x="760413" y="458788"/>
            <a:ext cx="4956175"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a:solidFill>
                  <a:schemeClr val="tx1"/>
                </a:solidFill>
                <a:latin typeface="华文新魏" panose="02010800040101010101" pitchFamily="2" charset="-122"/>
                <a:ea typeface="华文新魏" panose="02010800040101010101" pitchFamily="2" charset="-122"/>
              </a:rPr>
              <a:t>例  全局变量的作用域及其使用情况</a:t>
            </a:r>
          </a:p>
        </p:txBody>
      </p:sp>
      <p:sp>
        <p:nvSpPr>
          <p:cNvPr id="663562" name="Text Box 10"/>
          <p:cNvSpPr txBox="1">
            <a:spLocks noChangeArrowheads="1"/>
          </p:cNvSpPr>
          <p:nvPr/>
        </p:nvSpPr>
        <p:spPr bwMode="auto">
          <a:xfrm>
            <a:off x="209550" y="971550"/>
            <a:ext cx="8647113" cy="4146550"/>
          </a:xfrm>
          <a:prstGeom prst="rect">
            <a:avLst/>
          </a:prstGeom>
          <a:solidFill>
            <a:schemeClr val="accent2">
              <a:lumMod val="20000"/>
              <a:lumOff val="80000"/>
            </a:schemeClr>
          </a:solidFill>
          <a:ln w="38100">
            <a:solidFill>
              <a:srgbClr val="0000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400" dirty="0" err="1">
                <a:solidFill>
                  <a:schemeClr val="tx1"/>
                </a:solidFill>
                <a:ea typeface="宋体" panose="02010600030101010101" pitchFamily="2" charset="-122"/>
                <a:cs typeface="Times New Roman" panose="02020603050405020304" pitchFamily="18" charset="0"/>
              </a:rPr>
              <a:t>int</a:t>
            </a:r>
            <a:r>
              <a:rPr kumimoji="0" lang="en-US" altLang="zh-CN" sz="2400" dirty="0">
                <a:solidFill>
                  <a:schemeClr val="tx1"/>
                </a:solidFill>
                <a:ea typeface="宋体" panose="02010600030101010101" pitchFamily="2" charset="-122"/>
                <a:cs typeface="Times New Roman" panose="02020603050405020304" pitchFamily="18" charset="0"/>
              </a:rPr>
              <a:t>  a=1; </a:t>
            </a:r>
            <a:endParaRPr kumimoji="0" lang="en-US" altLang="zh-CN" sz="2400" b="0" dirty="0">
              <a:solidFill>
                <a:schemeClr val="tx1"/>
              </a:solidFill>
              <a:ea typeface="宋体" panose="02010600030101010101" pitchFamily="2" charset="-122"/>
              <a:cs typeface="Times New Roman" panose="02020603050405020304" pitchFamily="18" charset="0"/>
            </a:endParaRPr>
          </a:p>
          <a:p>
            <a:pPr>
              <a:spcBef>
                <a:spcPct val="0"/>
              </a:spcBef>
            </a:pPr>
            <a:r>
              <a:rPr kumimoji="0" lang="en-US" altLang="zh-CN" sz="2400" dirty="0">
                <a:solidFill>
                  <a:schemeClr val="tx1"/>
                </a:solidFill>
                <a:ea typeface="宋体" panose="02010600030101010101" pitchFamily="2" charset="-122"/>
                <a:cs typeface="Times New Roman" panose="02020603050405020304" pitchFamily="18" charset="0"/>
              </a:rPr>
              <a:t>f1(  )  {</a:t>
            </a:r>
            <a:r>
              <a:rPr kumimoji="0" lang="en-US" altLang="zh-CN" sz="2400" dirty="0" err="1">
                <a:solidFill>
                  <a:schemeClr val="tx1"/>
                </a:solidFill>
                <a:ea typeface="宋体" panose="02010600030101010101" pitchFamily="2" charset="-122"/>
                <a:cs typeface="Times New Roman" panose="02020603050405020304" pitchFamily="18" charset="0"/>
              </a:rPr>
              <a:t>int</a:t>
            </a:r>
            <a:r>
              <a:rPr kumimoji="0" lang="en-US" altLang="zh-CN" sz="2400" dirty="0">
                <a:solidFill>
                  <a:schemeClr val="tx1"/>
                </a:solidFill>
                <a:ea typeface="宋体" panose="02010600030101010101" pitchFamily="2" charset="-122"/>
                <a:cs typeface="Times New Roman" panose="02020603050405020304" pitchFamily="18" charset="0"/>
              </a:rPr>
              <a:t>  b; b=a+3; </a:t>
            </a:r>
            <a:r>
              <a:rPr kumimoji="0" lang="en-US" altLang="zh-CN" sz="2400" dirty="0" err="1">
                <a:solidFill>
                  <a:schemeClr val="tx1"/>
                </a:solidFill>
                <a:ea typeface="宋体" panose="02010600030101010101" pitchFamily="2" charset="-122"/>
                <a:cs typeface="Times New Roman" panose="02020603050405020304" pitchFamily="18" charset="0"/>
              </a:rPr>
              <a:t>printf</a:t>
            </a:r>
            <a:r>
              <a:rPr kumimoji="0" lang="en-US" altLang="zh-CN" sz="2400" dirty="0">
                <a:solidFill>
                  <a:schemeClr val="tx1"/>
                </a:solidFill>
                <a:ea typeface="宋体" panose="02010600030101010101" pitchFamily="2" charset="-122"/>
                <a:cs typeface="Times New Roman" panose="02020603050405020304" pitchFamily="18" charset="0"/>
              </a:rPr>
              <a:t>(“f1:a=%d, b=%d\ </a:t>
            </a:r>
            <a:r>
              <a:rPr kumimoji="0" lang="en-US" altLang="zh-CN" sz="2400" dirty="0" err="1">
                <a:solidFill>
                  <a:schemeClr val="tx1"/>
                </a:solidFill>
                <a:ea typeface="宋体" panose="02010600030101010101" pitchFamily="2" charset="-122"/>
                <a:cs typeface="Times New Roman" panose="02020603050405020304" pitchFamily="18" charset="0"/>
              </a:rPr>
              <a:t>n”,a</a:t>
            </a:r>
            <a:r>
              <a:rPr kumimoji="0" lang="en-US" altLang="zh-CN" sz="2400" dirty="0">
                <a:solidFill>
                  <a:schemeClr val="tx1"/>
                </a:solidFill>
                <a:ea typeface="宋体" panose="02010600030101010101" pitchFamily="2" charset="-122"/>
                <a:cs typeface="Times New Roman" panose="02020603050405020304" pitchFamily="18" charset="0"/>
              </a:rPr>
              <a:t>, b); } </a:t>
            </a:r>
            <a:endParaRPr kumimoji="0" lang="en-US" altLang="zh-CN" sz="2400" b="0" dirty="0">
              <a:solidFill>
                <a:schemeClr val="tx1"/>
              </a:solidFill>
              <a:ea typeface="宋体" panose="02010600030101010101" pitchFamily="2" charset="-122"/>
              <a:cs typeface="Times New Roman" panose="02020603050405020304" pitchFamily="18" charset="0"/>
            </a:endParaRPr>
          </a:p>
          <a:p>
            <a:pPr>
              <a:spcBef>
                <a:spcPct val="0"/>
              </a:spcBef>
            </a:pPr>
            <a:r>
              <a:rPr kumimoji="0" lang="en-US" altLang="zh-CN" sz="2400" dirty="0">
                <a:solidFill>
                  <a:schemeClr val="tx1"/>
                </a:solidFill>
                <a:ea typeface="宋体" panose="02010600030101010101" pitchFamily="2" charset="-122"/>
                <a:cs typeface="Times New Roman" panose="02020603050405020304" pitchFamily="18" charset="0"/>
              </a:rPr>
              <a:t>f2(  )  {</a:t>
            </a:r>
            <a:r>
              <a:rPr kumimoji="0" lang="en-US" altLang="zh-CN" sz="2400" dirty="0" err="1">
                <a:solidFill>
                  <a:schemeClr val="tx1"/>
                </a:solidFill>
                <a:ea typeface="宋体" panose="02010600030101010101" pitchFamily="2" charset="-122"/>
                <a:cs typeface="Times New Roman" panose="02020603050405020304" pitchFamily="18" charset="0"/>
              </a:rPr>
              <a:t>int</a:t>
            </a:r>
            <a:r>
              <a:rPr kumimoji="0" lang="en-US" altLang="zh-CN" sz="2400" dirty="0">
                <a:solidFill>
                  <a:schemeClr val="tx1"/>
                </a:solidFill>
                <a:ea typeface="宋体" panose="02010600030101010101" pitchFamily="2" charset="-122"/>
                <a:cs typeface="Times New Roman" panose="02020603050405020304" pitchFamily="18" charset="0"/>
              </a:rPr>
              <a:t>  a, b; a=5; b=a+3; </a:t>
            </a:r>
            <a:r>
              <a:rPr kumimoji="0" lang="en-US" altLang="zh-CN" sz="2400" dirty="0" err="1">
                <a:solidFill>
                  <a:schemeClr val="tx1"/>
                </a:solidFill>
                <a:ea typeface="宋体" panose="02010600030101010101" pitchFamily="2" charset="-122"/>
                <a:cs typeface="Times New Roman" panose="02020603050405020304" pitchFamily="18" charset="0"/>
              </a:rPr>
              <a:t>printf</a:t>
            </a:r>
            <a:r>
              <a:rPr kumimoji="0" lang="en-US" altLang="zh-CN" sz="2400" dirty="0">
                <a:solidFill>
                  <a:schemeClr val="tx1"/>
                </a:solidFill>
                <a:ea typeface="宋体" panose="02010600030101010101" pitchFamily="2" charset="-122"/>
                <a:cs typeface="Times New Roman" panose="02020603050405020304" pitchFamily="18" charset="0"/>
              </a:rPr>
              <a:t>(“f2: a=%d, b=%d\ </a:t>
            </a:r>
            <a:r>
              <a:rPr kumimoji="0" lang="en-US" altLang="zh-CN" sz="2400" dirty="0" err="1">
                <a:solidFill>
                  <a:schemeClr val="tx1"/>
                </a:solidFill>
                <a:ea typeface="宋体" panose="02010600030101010101" pitchFamily="2" charset="-122"/>
                <a:cs typeface="Times New Roman" panose="02020603050405020304" pitchFamily="18" charset="0"/>
              </a:rPr>
              <a:t>n”,a</a:t>
            </a:r>
            <a:r>
              <a:rPr kumimoji="0" lang="en-US" altLang="zh-CN" sz="2400" dirty="0">
                <a:solidFill>
                  <a:schemeClr val="tx1"/>
                </a:solidFill>
                <a:ea typeface="宋体" panose="02010600030101010101" pitchFamily="2" charset="-122"/>
                <a:cs typeface="Times New Roman" panose="02020603050405020304" pitchFamily="18" charset="0"/>
              </a:rPr>
              <a:t>, b); } </a:t>
            </a:r>
            <a:endParaRPr kumimoji="0" lang="en-US" altLang="zh-CN" sz="2400" b="0" dirty="0">
              <a:solidFill>
                <a:schemeClr val="tx1"/>
              </a:solidFill>
              <a:ea typeface="宋体" panose="02010600030101010101" pitchFamily="2" charset="-122"/>
              <a:cs typeface="Times New Roman" panose="02020603050405020304" pitchFamily="18" charset="0"/>
            </a:endParaRPr>
          </a:p>
          <a:p>
            <a:pPr>
              <a:spcBef>
                <a:spcPct val="0"/>
              </a:spcBef>
            </a:pPr>
            <a:r>
              <a:rPr kumimoji="0" lang="en-US" altLang="zh-CN" sz="2400" dirty="0">
                <a:solidFill>
                  <a:schemeClr val="tx1"/>
                </a:solidFill>
                <a:ea typeface="宋体" panose="02010600030101010101" pitchFamily="2" charset="-122"/>
                <a:cs typeface="Times New Roman" panose="02020603050405020304" pitchFamily="18" charset="0"/>
              </a:rPr>
              <a:t>f3(  )  {</a:t>
            </a:r>
            <a:r>
              <a:rPr kumimoji="0" lang="en-US" altLang="zh-CN" sz="2400" dirty="0" err="1">
                <a:solidFill>
                  <a:schemeClr val="tx1"/>
                </a:solidFill>
                <a:ea typeface="宋体" panose="02010600030101010101" pitchFamily="2" charset="-122"/>
                <a:cs typeface="Times New Roman" panose="02020603050405020304" pitchFamily="18" charset="0"/>
              </a:rPr>
              <a:t>int</a:t>
            </a:r>
            <a:r>
              <a:rPr kumimoji="0" lang="en-US" altLang="zh-CN" sz="2400" dirty="0">
                <a:solidFill>
                  <a:schemeClr val="tx1"/>
                </a:solidFill>
                <a:ea typeface="宋体" panose="02010600030101010101" pitchFamily="2" charset="-122"/>
                <a:cs typeface="Times New Roman" panose="02020603050405020304" pitchFamily="18" charset="0"/>
              </a:rPr>
              <a:t>  b; a=6; b=a+3; </a:t>
            </a:r>
            <a:r>
              <a:rPr kumimoji="0" lang="en-US" altLang="zh-CN" sz="2400" dirty="0" err="1">
                <a:solidFill>
                  <a:schemeClr val="tx1"/>
                </a:solidFill>
                <a:ea typeface="宋体" panose="02010600030101010101" pitchFamily="2" charset="-122"/>
                <a:cs typeface="Times New Roman" panose="02020603050405020304" pitchFamily="18" charset="0"/>
              </a:rPr>
              <a:t>printf</a:t>
            </a:r>
            <a:r>
              <a:rPr kumimoji="0" lang="en-US" altLang="zh-CN" sz="2400" dirty="0">
                <a:solidFill>
                  <a:schemeClr val="tx1"/>
                </a:solidFill>
                <a:ea typeface="宋体" panose="02010600030101010101" pitchFamily="2" charset="-122"/>
                <a:cs typeface="Times New Roman" panose="02020603050405020304" pitchFamily="18" charset="0"/>
              </a:rPr>
              <a:t>(“f3:a=%d, b=%d\ </a:t>
            </a:r>
            <a:r>
              <a:rPr kumimoji="0" lang="en-US" altLang="zh-CN" sz="2400" dirty="0" err="1">
                <a:solidFill>
                  <a:schemeClr val="tx1"/>
                </a:solidFill>
                <a:ea typeface="宋体" panose="02010600030101010101" pitchFamily="2" charset="-122"/>
                <a:cs typeface="Times New Roman" panose="02020603050405020304" pitchFamily="18" charset="0"/>
              </a:rPr>
              <a:t>n”,a</a:t>
            </a:r>
            <a:r>
              <a:rPr kumimoji="0" lang="en-US" altLang="zh-CN" sz="2400" dirty="0">
                <a:solidFill>
                  <a:schemeClr val="tx1"/>
                </a:solidFill>
                <a:ea typeface="宋体" panose="02010600030101010101" pitchFamily="2" charset="-122"/>
                <a:cs typeface="Times New Roman" panose="02020603050405020304" pitchFamily="18" charset="0"/>
              </a:rPr>
              <a:t>, b); } </a:t>
            </a:r>
            <a:endParaRPr kumimoji="0" lang="en-US" altLang="zh-CN" sz="2400" b="0" dirty="0">
              <a:solidFill>
                <a:schemeClr val="tx1"/>
              </a:solidFill>
              <a:ea typeface="宋体" panose="02010600030101010101" pitchFamily="2" charset="-122"/>
              <a:cs typeface="Times New Roman" panose="02020603050405020304" pitchFamily="18" charset="0"/>
            </a:endParaRPr>
          </a:p>
          <a:p>
            <a:pPr>
              <a:spcBef>
                <a:spcPct val="0"/>
              </a:spcBef>
            </a:pPr>
            <a:r>
              <a:rPr kumimoji="0" lang="en-US" altLang="zh-CN" sz="2400" dirty="0">
                <a:solidFill>
                  <a:schemeClr val="tx1"/>
                </a:solidFill>
                <a:ea typeface="宋体" panose="02010600030101010101" pitchFamily="2" charset="-122"/>
                <a:cs typeface="Times New Roman" panose="02020603050405020304" pitchFamily="18" charset="0"/>
              </a:rPr>
              <a:t>void main(  ) </a:t>
            </a:r>
            <a:endParaRPr kumimoji="0" lang="en-US" altLang="zh-CN" sz="2400" b="0" dirty="0">
              <a:solidFill>
                <a:schemeClr val="tx1"/>
              </a:solidFill>
              <a:ea typeface="宋体" panose="02010600030101010101" pitchFamily="2" charset="-122"/>
              <a:cs typeface="Times New Roman" panose="02020603050405020304" pitchFamily="18" charset="0"/>
            </a:endParaRPr>
          </a:p>
          <a:p>
            <a:pPr>
              <a:spcBef>
                <a:spcPct val="0"/>
              </a:spcBef>
            </a:pPr>
            <a:r>
              <a:rPr kumimoji="0" lang="en-US" altLang="zh-CN" sz="2400" dirty="0">
                <a:solidFill>
                  <a:schemeClr val="tx1"/>
                </a:solidFill>
                <a:ea typeface="宋体" panose="02010600030101010101" pitchFamily="2" charset="-122"/>
                <a:cs typeface="Times New Roman" panose="02020603050405020304" pitchFamily="18" charset="0"/>
              </a:rPr>
              <a:t>{ </a:t>
            </a:r>
            <a:r>
              <a:rPr kumimoji="0" lang="en-US" altLang="zh-CN" sz="2400" dirty="0" err="1">
                <a:solidFill>
                  <a:schemeClr val="tx1"/>
                </a:solidFill>
                <a:ea typeface="宋体" panose="02010600030101010101" pitchFamily="2" charset="-122"/>
                <a:cs typeface="Times New Roman" panose="02020603050405020304" pitchFamily="18" charset="0"/>
              </a:rPr>
              <a:t>int</a:t>
            </a:r>
            <a:r>
              <a:rPr kumimoji="0" lang="en-US" altLang="zh-CN" sz="2400" dirty="0">
                <a:solidFill>
                  <a:schemeClr val="tx1"/>
                </a:solidFill>
                <a:ea typeface="宋体" panose="02010600030101010101" pitchFamily="2" charset="-122"/>
                <a:cs typeface="Times New Roman" panose="02020603050405020304" pitchFamily="18" charset="0"/>
              </a:rPr>
              <a:t>  b=3; </a:t>
            </a:r>
            <a:endParaRPr kumimoji="0" lang="en-US" altLang="zh-CN" sz="2400" b="0" dirty="0">
              <a:solidFill>
                <a:schemeClr val="tx1"/>
              </a:solidFill>
              <a:ea typeface="宋体" panose="02010600030101010101" pitchFamily="2" charset="-122"/>
              <a:cs typeface="Times New Roman" panose="02020603050405020304" pitchFamily="18" charset="0"/>
            </a:endParaRPr>
          </a:p>
          <a:p>
            <a:pPr>
              <a:spcBef>
                <a:spcPct val="0"/>
              </a:spcBef>
            </a:pPr>
            <a:r>
              <a:rPr kumimoji="0" lang="en-US" altLang="zh-CN" sz="2400" dirty="0">
                <a:solidFill>
                  <a:schemeClr val="tx1"/>
                </a:solidFill>
                <a:ea typeface="宋体" panose="02010600030101010101" pitchFamily="2" charset="-122"/>
                <a:cs typeface="Times New Roman" panose="02020603050405020304" pitchFamily="18" charset="0"/>
              </a:rPr>
              <a:t>  </a:t>
            </a:r>
            <a:r>
              <a:rPr kumimoji="0" lang="en-US" altLang="zh-CN" sz="2400" dirty="0" err="1">
                <a:solidFill>
                  <a:schemeClr val="tx1"/>
                </a:solidFill>
                <a:ea typeface="宋体" panose="02010600030101010101" pitchFamily="2" charset="-122"/>
                <a:cs typeface="Times New Roman" panose="02020603050405020304" pitchFamily="18" charset="0"/>
              </a:rPr>
              <a:t>printf</a:t>
            </a:r>
            <a:r>
              <a:rPr kumimoji="0" lang="en-US" altLang="zh-CN" sz="2400" dirty="0">
                <a:solidFill>
                  <a:schemeClr val="tx1"/>
                </a:solidFill>
                <a:ea typeface="宋体" panose="02010600030101010101" pitchFamily="2" charset="-122"/>
                <a:cs typeface="Times New Roman" panose="02020603050405020304" pitchFamily="18" charset="0"/>
              </a:rPr>
              <a:t>(“1.main : a=%d, b=%d\ </a:t>
            </a:r>
            <a:r>
              <a:rPr kumimoji="0" lang="en-US" altLang="zh-CN" sz="2400" dirty="0" err="1">
                <a:solidFill>
                  <a:schemeClr val="tx1"/>
                </a:solidFill>
                <a:ea typeface="宋体" panose="02010600030101010101" pitchFamily="2" charset="-122"/>
                <a:cs typeface="Times New Roman" panose="02020603050405020304" pitchFamily="18" charset="0"/>
              </a:rPr>
              <a:t>n”,a</a:t>
            </a:r>
            <a:r>
              <a:rPr kumimoji="0" lang="en-US" altLang="zh-CN" sz="2400" dirty="0">
                <a:solidFill>
                  <a:schemeClr val="tx1"/>
                </a:solidFill>
                <a:ea typeface="宋体" panose="02010600030101010101" pitchFamily="2" charset="-122"/>
                <a:cs typeface="Times New Roman" panose="02020603050405020304" pitchFamily="18" charset="0"/>
              </a:rPr>
              <a:t>, b); f1(  ); </a:t>
            </a:r>
            <a:endParaRPr kumimoji="0" lang="en-US" altLang="zh-CN" sz="2400" b="0" dirty="0">
              <a:solidFill>
                <a:schemeClr val="tx1"/>
              </a:solidFill>
              <a:ea typeface="宋体" panose="02010600030101010101" pitchFamily="2" charset="-122"/>
              <a:cs typeface="Times New Roman" panose="02020603050405020304" pitchFamily="18" charset="0"/>
            </a:endParaRPr>
          </a:p>
          <a:p>
            <a:pPr>
              <a:spcBef>
                <a:spcPct val="0"/>
              </a:spcBef>
            </a:pPr>
            <a:r>
              <a:rPr kumimoji="0" lang="en-US" altLang="zh-CN" sz="2400" dirty="0">
                <a:solidFill>
                  <a:schemeClr val="tx1"/>
                </a:solidFill>
                <a:ea typeface="宋体" panose="02010600030101010101" pitchFamily="2" charset="-122"/>
                <a:cs typeface="Times New Roman" panose="02020603050405020304" pitchFamily="18" charset="0"/>
              </a:rPr>
              <a:t>  </a:t>
            </a:r>
            <a:r>
              <a:rPr kumimoji="0" lang="en-US" altLang="zh-CN" sz="2400" dirty="0" err="1">
                <a:solidFill>
                  <a:schemeClr val="tx1"/>
                </a:solidFill>
                <a:ea typeface="宋体" panose="02010600030101010101" pitchFamily="2" charset="-122"/>
                <a:cs typeface="Times New Roman" panose="02020603050405020304" pitchFamily="18" charset="0"/>
              </a:rPr>
              <a:t>printf</a:t>
            </a:r>
            <a:r>
              <a:rPr kumimoji="0" lang="en-US" altLang="zh-CN" sz="2400" dirty="0">
                <a:solidFill>
                  <a:schemeClr val="tx1"/>
                </a:solidFill>
                <a:ea typeface="宋体" panose="02010600030101010101" pitchFamily="2" charset="-122"/>
                <a:cs typeface="Times New Roman" panose="02020603050405020304" pitchFamily="18" charset="0"/>
              </a:rPr>
              <a:t>(“2.main : a=%d, b=%d\ </a:t>
            </a:r>
            <a:r>
              <a:rPr kumimoji="0" lang="en-US" altLang="zh-CN" sz="2400" dirty="0" err="1">
                <a:solidFill>
                  <a:schemeClr val="tx1"/>
                </a:solidFill>
                <a:ea typeface="宋体" panose="02010600030101010101" pitchFamily="2" charset="-122"/>
                <a:cs typeface="Times New Roman" panose="02020603050405020304" pitchFamily="18" charset="0"/>
              </a:rPr>
              <a:t>n”,a</a:t>
            </a:r>
            <a:r>
              <a:rPr kumimoji="0" lang="en-US" altLang="zh-CN" sz="2400" dirty="0">
                <a:solidFill>
                  <a:schemeClr val="tx1"/>
                </a:solidFill>
                <a:ea typeface="宋体" panose="02010600030101010101" pitchFamily="2" charset="-122"/>
                <a:cs typeface="Times New Roman" panose="02020603050405020304" pitchFamily="18" charset="0"/>
              </a:rPr>
              <a:t>, b); f2(  ); </a:t>
            </a:r>
            <a:endParaRPr kumimoji="0" lang="en-US" altLang="zh-CN" sz="2400" b="0" dirty="0">
              <a:solidFill>
                <a:schemeClr val="tx1"/>
              </a:solidFill>
              <a:ea typeface="宋体" panose="02010600030101010101" pitchFamily="2" charset="-122"/>
              <a:cs typeface="Times New Roman" panose="02020603050405020304" pitchFamily="18" charset="0"/>
            </a:endParaRPr>
          </a:p>
          <a:p>
            <a:pPr>
              <a:spcBef>
                <a:spcPct val="0"/>
              </a:spcBef>
            </a:pPr>
            <a:r>
              <a:rPr kumimoji="0" lang="en-US" altLang="zh-CN" sz="2400" dirty="0">
                <a:solidFill>
                  <a:schemeClr val="tx1"/>
                </a:solidFill>
                <a:ea typeface="宋体" panose="02010600030101010101" pitchFamily="2" charset="-122"/>
                <a:cs typeface="Times New Roman" panose="02020603050405020304" pitchFamily="18" charset="0"/>
              </a:rPr>
              <a:t>  </a:t>
            </a:r>
            <a:r>
              <a:rPr kumimoji="0" lang="en-US" altLang="zh-CN" sz="2400" dirty="0" err="1">
                <a:solidFill>
                  <a:schemeClr val="tx1"/>
                </a:solidFill>
                <a:ea typeface="宋体" panose="02010600030101010101" pitchFamily="2" charset="-122"/>
                <a:cs typeface="Times New Roman" panose="02020603050405020304" pitchFamily="18" charset="0"/>
              </a:rPr>
              <a:t>printf</a:t>
            </a:r>
            <a:r>
              <a:rPr kumimoji="0" lang="en-US" altLang="zh-CN" sz="2400" dirty="0">
                <a:solidFill>
                  <a:schemeClr val="tx1"/>
                </a:solidFill>
                <a:ea typeface="宋体" panose="02010600030101010101" pitchFamily="2" charset="-122"/>
                <a:cs typeface="Times New Roman" panose="02020603050405020304" pitchFamily="18" charset="0"/>
              </a:rPr>
              <a:t>(“3.main : a=%d, b=%d\ </a:t>
            </a:r>
            <a:r>
              <a:rPr kumimoji="0" lang="en-US" altLang="zh-CN" sz="2400" dirty="0" err="1">
                <a:solidFill>
                  <a:schemeClr val="tx1"/>
                </a:solidFill>
                <a:ea typeface="宋体" panose="02010600030101010101" pitchFamily="2" charset="-122"/>
                <a:cs typeface="Times New Roman" panose="02020603050405020304" pitchFamily="18" charset="0"/>
              </a:rPr>
              <a:t>n”,a</a:t>
            </a:r>
            <a:r>
              <a:rPr kumimoji="0" lang="en-US" altLang="zh-CN" sz="2400" dirty="0">
                <a:solidFill>
                  <a:schemeClr val="tx1"/>
                </a:solidFill>
                <a:ea typeface="宋体" panose="02010600030101010101" pitchFamily="2" charset="-122"/>
                <a:cs typeface="Times New Roman" panose="02020603050405020304" pitchFamily="18" charset="0"/>
              </a:rPr>
              <a:t>, b); f3(  ); </a:t>
            </a:r>
            <a:endParaRPr kumimoji="0" lang="en-US" altLang="zh-CN" sz="2400" b="0" dirty="0">
              <a:solidFill>
                <a:schemeClr val="tx1"/>
              </a:solidFill>
              <a:ea typeface="宋体" panose="02010600030101010101" pitchFamily="2" charset="-122"/>
              <a:cs typeface="Times New Roman" panose="02020603050405020304" pitchFamily="18" charset="0"/>
            </a:endParaRPr>
          </a:p>
          <a:p>
            <a:pPr>
              <a:spcBef>
                <a:spcPct val="0"/>
              </a:spcBef>
            </a:pPr>
            <a:r>
              <a:rPr kumimoji="0" lang="en-US" altLang="zh-CN" sz="2400" dirty="0">
                <a:solidFill>
                  <a:schemeClr val="tx1"/>
                </a:solidFill>
                <a:ea typeface="宋体" panose="02010600030101010101" pitchFamily="2" charset="-122"/>
                <a:cs typeface="Times New Roman" panose="02020603050405020304" pitchFamily="18" charset="0"/>
              </a:rPr>
              <a:t>  </a:t>
            </a:r>
            <a:r>
              <a:rPr kumimoji="0" lang="en-US" altLang="zh-CN" sz="2400" dirty="0" err="1">
                <a:solidFill>
                  <a:schemeClr val="tx1"/>
                </a:solidFill>
                <a:ea typeface="宋体" panose="02010600030101010101" pitchFamily="2" charset="-122"/>
                <a:cs typeface="Times New Roman" panose="02020603050405020304" pitchFamily="18" charset="0"/>
              </a:rPr>
              <a:t>printf</a:t>
            </a:r>
            <a:r>
              <a:rPr kumimoji="0" lang="en-US" altLang="zh-CN" sz="2400" dirty="0">
                <a:solidFill>
                  <a:schemeClr val="tx1"/>
                </a:solidFill>
                <a:ea typeface="宋体" panose="02010600030101010101" pitchFamily="2" charset="-122"/>
                <a:cs typeface="Times New Roman" panose="02020603050405020304" pitchFamily="18" charset="0"/>
              </a:rPr>
              <a:t>(“4.main : a=%d, b=%d\ </a:t>
            </a:r>
            <a:r>
              <a:rPr kumimoji="0" lang="en-US" altLang="zh-CN" sz="2400" dirty="0" err="1">
                <a:solidFill>
                  <a:schemeClr val="tx1"/>
                </a:solidFill>
                <a:ea typeface="宋体" panose="02010600030101010101" pitchFamily="2" charset="-122"/>
                <a:cs typeface="Times New Roman" panose="02020603050405020304" pitchFamily="18" charset="0"/>
              </a:rPr>
              <a:t>n”,a</a:t>
            </a:r>
            <a:r>
              <a:rPr kumimoji="0" lang="en-US" altLang="zh-CN" sz="2400" dirty="0">
                <a:solidFill>
                  <a:schemeClr val="tx1"/>
                </a:solidFill>
                <a:ea typeface="宋体" panose="02010600030101010101" pitchFamily="2" charset="-122"/>
                <a:cs typeface="Times New Roman" panose="02020603050405020304" pitchFamily="18" charset="0"/>
              </a:rPr>
              <a:t>, b); </a:t>
            </a:r>
            <a:endParaRPr kumimoji="0" lang="en-US" altLang="zh-CN" sz="2400" b="0" dirty="0">
              <a:solidFill>
                <a:schemeClr val="tx1"/>
              </a:solidFill>
              <a:ea typeface="宋体" panose="02010600030101010101" pitchFamily="2" charset="-122"/>
              <a:cs typeface="Times New Roman" panose="02020603050405020304" pitchFamily="18" charset="0"/>
            </a:endParaRPr>
          </a:p>
          <a:p>
            <a:pPr>
              <a:spcBef>
                <a:spcPct val="0"/>
              </a:spcBef>
            </a:pPr>
            <a:r>
              <a:rPr kumimoji="0" lang="en-US" altLang="zh-CN" sz="2400" dirty="0">
                <a:solidFill>
                  <a:schemeClr val="tx1"/>
                </a:solidFill>
                <a:ea typeface="宋体" panose="02010600030101010101" pitchFamily="2" charset="-122"/>
                <a:cs typeface="Times New Roman" panose="02020603050405020304" pitchFamily="18" charset="0"/>
              </a:rPr>
              <a:t>}</a:t>
            </a:r>
          </a:p>
        </p:txBody>
      </p:sp>
      <p:sp>
        <p:nvSpPr>
          <p:cNvPr id="663563" name="Rectangle 11"/>
          <p:cNvSpPr>
            <a:spLocks noChangeArrowheads="1"/>
          </p:cNvSpPr>
          <p:nvPr/>
        </p:nvSpPr>
        <p:spPr bwMode="auto">
          <a:xfrm>
            <a:off x="6535738" y="3355975"/>
            <a:ext cx="2344737" cy="3135313"/>
          </a:xfrm>
          <a:prstGeom prst="rect">
            <a:avLst/>
          </a:prstGeom>
          <a:solidFill>
            <a:srgbClr val="C0C0C0"/>
          </a:solidFill>
          <a:ln w="381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zh-CN" altLang="en-US" sz="2400" dirty="0">
                <a:solidFill>
                  <a:schemeClr val="tx1"/>
                </a:solidFill>
              </a:rPr>
              <a:t>运行： </a:t>
            </a:r>
          </a:p>
          <a:p>
            <a:pPr>
              <a:spcBef>
                <a:spcPct val="0"/>
              </a:spcBef>
            </a:pPr>
            <a:r>
              <a:rPr kumimoji="0" lang="en-US" altLang="zh-CN" sz="2400" dirty="0">
                <a:solidFill>
                  <a:schemeClr val="tx1"/>
                </a:solidFill>
              </a:rPr>
              <a:t>1.main:a=1, b=3 </a:t>
            </a:r>
          </a:p>
          <a:p>
            <a:pPr>
              <a:spcBef>
                <a:spcPct val="0"/>
              </a:spcBef>
            </a:pPr>
            <a:r>
              <a:rPr kumimoji="0" lang="en-US" altLang="zh-CN" sz="2400" dirty="0">
                <a:solidFill>
                  <a:schemeClr val="tx1"/>
                </a:solidFill>
              </a:rPr>
              <a:t>f1:a=1, b=4 </a:t>
            </a:r>
          </a:p>
          <a:p>
            <a:pPr>
              <a:spcBef>
                <a:spcPct val="0"/>
              </a:spcBef>
            </a:pPr>
            <a:r>
              <a:rPr kumimoji="0" lang="en-US" altLang="zh-CN" sz="2400" dirty="0">
                <a:solidFill>
                  <a:schemeClr val="tx1"/>
                </a:solidFill>
              </a:rPr>
              <a:t>2.main:a=1, b=3 </a:t>
            </a:r>
          </a:p>
          <a:p>
            <a:pPr>
              <a:spcBef>
                <a:spcPct val="0"/>
              </a:spcBef>
            </a:pPr>
            <a:r>
              <a:rPr kumimoji="0" lang="en-US" altLang="zh-CN" sz="2400" dirty="0">
                <a:solidFill>
                  <a:schemeClr val="tx1"/>
                </a:solidFill>
              </a:rPr>
              <a:t>f2:a=5, b=8 </a:t>
            </a:r>
          </a:p>
          <a:p>
            <a:pPr>
              <a:spcBef>
                <a:spcPct val="0"/>
              </a:spcBef>
            </a:pPr>
            <a:r>
              <a:rPr kumimoji="0" lang="en-US" altLang="zh-CN" sz="2400">
                <a:solidFill>
                  <a:schemeClr val="tx1"/>
                </a:solidFill>
              </a:rPr>
              <a:t>3.main:a=1, </a:t>
            </a:r>
            <a:r>
              <a:rPr kumimoji="0" lang="en-US" altLang="zh-CN" sz="2400" dirty="0">
                <a:solidFill>
                  <a:schemeClr val="tx1"/>
                </a:solidFill>
              </a:rPr>
              <a:t>b=3 </a:t>
            </a:r>
          </a:p>
          <a:p>
            <a:pPr>
              <a:spcBef>
                <a:spcPct val="0"/>
              </a:spcBef>
            </a:pPr>
            <a:r>
              <a:rPr kumimoji="0" lang="en-US" altLang="zh-CN" sz="2400" dirty="0">
                <a:solidFill>
                  <a:schemeClr val="tx1"/>
                </a:solidFill>
              </a:rPr>
              <a:t> f3:a=6, b=9</a:t>
            </a:r>
          </a:p>
          <a:p>
            <a:pPr>
              <a:spcBef>
                <a:spcPct val="0"/>
              </a:spcBef>
            </a:pPr>
            <a:r>
              <a:rPr kumimoji="0" lang="en-US" altLang="zh-CN" sz="2400" dirty="0">
                <a:solidFill>
                  <a:schemeClr val="tx1"/>
                </a:solidFill>
              </a:rPr>
              <a:t>4.main:a=6, b=3</a:t>
            </a:r>
            <a:endParaRPr lang="en-US" altLang="zh-CN" sz="2400" dirty="0">
              <a:solidFill>
                <a:schemeClr val="tx1"/>
              </a:solidFill>
            </a:endParaRPr>
          </a:p>
        </p:txBody>
      </p:sp>
      <p:sp>
        <p:nvSpPr>
          <p:cNvPr id="663564" name="AutoShape 12"/>
          <p:cNvSpPr>
            <a:spLocks noChangeArrowheads="1"/>
          </p:cNvSpPr>
          <p:nvPr/>
        </p:nvSpPr>
        <p:spPr bwMode="auto">
          <a:xfrm>
            <a:off x="2489200" y="4794250"/>
            <a:ext cx="3011488" cy="901700"/>
          </a:xfrm>
          <a:prstGeom prst="wedgeRectCallout">
            <a:avLst>
              <a:gd name="adj1" fmla="val 123801"/>
              <a:gd name="adj2" fmla="val 96829"/>
            </a:avLst>
          </a:prstGeom>
          <a:solidFill>
            <a:srgbClr val="FFCC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kumimoji="0" lang="zh-CN" altLang="en-US" sz="2400" b="0">
                <a:solidFill>
                  <a:srgbClr val="FF0000"/>
                </a:solidFill>
                <a:effectLst>
                  <a:outerShdw blurRad="38100" dist="38100" dir="2700000" algn="tl">
                    <a:srgbClr val="000000"/>
                  </a:outerShdw>
                </a:effectLst>
              </a:rPr>
              <a:t>全局变量增加了函数间传送数据的联系</a:t>
            </a:r>
          </a:p>
        </p:txBody>
      </p:sp>
      <p:sp>
        <p:nvSpPr>
          <p:cNvPr id="663566" name="AutoShape 14"/>
          <p:cNvSpPr>
            <a:spLocks noChangeArrowheads="1"/>
          </p:cNvSpPr>
          <p:nvPr/>
        </p:nvSpPr>
        <p:spPr bwMode="auto">
          <a:xfrm>
            <a:off x="3382963" y="1841500"/>
            <a:ext cx="3167062" cy="1266825"/>
          </a:xfrm>
          <a:prstGeom prst="wedgeRectCallout">
            <a:avLst>
              <a:gd name="adj1" fmla="val 83833"/>
              <a:gd name="adj2" fmla="val 225315"/>
            </a:avLst>
          </a:prstGeom>
          <a:solidFill>
            <a:srgbClr val="FFCC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kumimoji="0" lang="zh-CN" altLang="en-US" sz="2400" b="0">
                <a:solidFill>
                  <a:srgbClr val="FF0000"/>
                </a:solidFill>
                <a:effectLst>
                  <a:outerShdw blurRad="38100" dist="38100" dir="2700000" algn="tl">
                    <a:srgbClr val="000000"/>
                  </a:outerShdw>
                </a:effectLst>
              </a:rPr>
              <a:t>局部变量和全局变量同名，局部变量作用域中外部变量被屏蔽</a:t>
            </a:r>
          </a:p>
        </p:txBody>
      </p:sp>
      <p:sp>
        <p:nvSpPr>
          <p:cNvPr id="663567" name="AutoShape 15"/>
          <p:cNvSpPr>
            <a:spLocks noChangeArrowheads="1"/>
          </p:cNvSpPr>
          <p:nvPr/>
        </p:nvSpPr>
        <p:spPr bwMode="auto">
          <a:xfrm>
            <a:off x="2081213" y="2686050"/>
            <a:ext cx="1689100" cy="563563"/>
          </a:xfrm>
          <a:prstGeom prst="wedgeRectCallout">
            <a:avLst>
              <a:gd name="adj1" fmla="val -62500"/>
              <a:gd name="adj2" fmla="val -151972"/>
            </a:avLst>
          </a:prstGeom>
          <a:solidFill>
            <a:srgbClr val="FFCC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kumimoji="0" lang="zh-CN" altLang="en-US" sz="2400" b="0">
                <a:solidFill>
                  <a:srgbClr val="FF0000"/>
                </a:solidFill>
                <a:effectLst>
                  <a:outerShdw blurRad="38100" dist="38100" dir="2700000" algn="tl">
                    <a:srgbClr val="000000"/>
                  </a:outerShdw>
                </a:effectLst>
              </a:rPr>
              <a:t>局部变量</a:t>
            </a:r>
          </a:p>
        </p:txBody>
      </p:sp>
      <p:sp>
        <p:nvSpPr>
          <p:cNvPr id="663568" name="AutoShape 16"/>
          <p:cNvSpPr>
            <a:spLocks noChangeArrowheads="1"/>
          </p:cNvSpPr>
          <p:nvPr/>
        </p:nvSpPr>
        <p:spPr bwMode="auto">
          <a:xfrm>
            <a:off x="2093913" y="2684463"/>
            <a:ext cx="1689100" cy="563562"/>
          </a:xfrm>
          <a:prstGeom prst="wedgeRectCallout">
            <a:avLst>
              <a:gd name="adj1" fmla="val -115037"/>
              <a:gd name="adj2" fmla="val -284366"/>
            </a:avLst>
          </a:prstGeom>
          <a:solidFill>
            <a:srgbClr val="FFCC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kumimoji="0" lang="zh-CN" altLang="en-US" sz="2400" b="0">
                <a:solidFill>
                  <a:srgbClr val="FF0000"/>
                </a:solidFill>
                <a:effectLst>
                  <a:outerShdw blurRad="38100" dist="38100" dir="2700000" algn="tl">
                    <a:srgbClr val="000000"/>
                  </a:outerShdw>
                </a:effectLst>
              </a:rPr>
              <a:t>外部变量</a:t>
            </a:r>
          </a:p>
        </p:txBody>
      </p:sp>
      <p:sp>
        <p:nvSpPr>
          <p:cNvPr id="16"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786266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63562"/>
                                        </p:tgtEl>
                                        <p:attrNameLst>
                                          <p:attrName>style.visibility</p:attrName>
                                        </p:attrNameLst>
                                      </p:cBhvr>
                                      <p:to>
                                        <p:strVal val="visible"/>
                                      </p:to>
                                    </p:set>
                                    <p:animEffect transition="in" filter="box(out)">
                                      <p:cBhvr>
                                        <p:cTn id="7" dur="500"/>
                                        <p:tgtEl>
                                          <p:spTgt spid="663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63568"/>
                                        </p:tgtEl>
                                        <p:attrNameLst>
                                          <p:attrName>style.visibility</p:attrName>
                                        </p:attrNameLst>
                                      </p:cBhvr>
                                      <p:to>
                                        <p:strVal val="visible"/>
                                      </p:to>
                                    </p:set>
                                    <p:anim calcmode="lin" valueType="num">
                                      <p:cBhvr additive="base">
                                        <p:cTn id="12" dur="500" fill="hold"/>
                                        <p:tgtEl>
                                          <p:spTgt spid="663568"/>
                                        </p:tgtEl>
                                        <p:attrNameLst>
                                          <p:attrName>ppt_x</p:attrName>
                                        </p:attrNameLst>
                                      </p:cBhvr>
                                      <p:tavLst>
                                        <p:tav tm="0">
                                          <p:val>
                                            <p:strVal val="1+#ppt_w/2"/>
                                          </p:val>
                                        </p:tav>
                                        <p:tav tm="100000">
                                          <p:val>
                                            <p:strVal val="#ppt_x"/>
                                          </p:val>
                                        </p:tav>
                                      </p:tavLst>
                                    </p:anim>
                                    <p:anim calcmode="lin" valueType="num">
                                      <p:cBhvr additive="base">
                                        <p:cTn id="13" dur="500" fill="hold"/>
                                        <p:tgtEl>
                                          <p:spTgt spid="66356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663568"/>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6" fill="hold" grpId="0" nodeType="clickEffect">
                                  <p:stCondLst>
                                    <p:cond delay="0"/>
                                  </p:stCondLst>
                                  <p:childTnLst>
                                    <p:set>
                                      <p:cBhvr>
                                        <p:cTn id="17" dur="1" fill="hold">
                                          <p:stCondLst>
                                            <p:cond delay="0"/>
                                          </p:stCondLst>
                                        </p:cTn>
                                        <p:tgtEl>
                                          <p:spTgt spid="663567"/>
                                        </p:tgtEl>
                                        <p:attrNameLst>
                                          <p:attrName>style.visibility</p:attrName>
                                        </p:attrNameLst>
                                      </p:cBhvr>
                                      <p:to>
                                        <p:strVal val="visible"/>
                                      </p:to>
                                    </p:set>
                                    <p:anim calcmode="lin" valueType="num">
                                      <p:cBhvr additive="base">
                                        <p:cTn id="18" dur="500" fill="hold"/>
                                        <p:tgtEl>
                                          <p:spTgt spid="663567"/>
                                        </p:tgtEl>
                                        <p:attrNameLst>
                                          <p:attrName>ppt_x</p:attrName>
                                        </p:attrNameLst>
                                      </p:cBhvr>
                                      <p:tavLst>
                                        <p:tav tm="0">
                                          <p:val>
                                            <p:strVal val="1+#ppt_w/2"/>
                                          </p:val>
                                        </p:tav>
                                        <p:tav tm="100000">
                                          <p:val>
                                            <p:strVal val="#ppt_x"/>
                                          </p:val>
                                        </p:tav>
                                      </p:tavLst>
                                    </p:anim>
                                    <p:anim calcmode="lin" valueType="num">
                                      <p:cBhvr additive="base">
                                        <p:cTn id="19" dur="500" fill="hold"/>
                                        <p:tgtEl>
                                          <p:spTgt spid="663567"/>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663567"/>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663563"/>
                                        </p:tgtEl>
                                        <p:attrNameLst>
                                          <p:attrName>style.visibility</p:attrName>
                                        </p:attrNameLst>
                                      </p:cBhvr>
                                      <p:to>
                                        <p:strVal val="visible"/>
                                      </p:to>
                                    </p:set>
                                    <p:animEffect transition="in" filter="box(out)">
                                      <p:cBhvr>
                                        <p:cTn id="24" dur="500"/>
                                        <p:tgtEl>
                                          <p:spTgt spid="66356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37" fill="hold" grpId="0" nodeType="clickEffect">
                                  <p:stCondLst>
                                    <p:cond delay="0"/>
                                  </p:stCondLst>
                                  <p:childTnLst>
                                    <p:set>
                                      <p:cBhvr>
                                        <p:cTn id="28" dur="1" fill="hold">
                                          <p:stCondLst>
                                            <p:cond delay="0"/>
                                          </p:stCondLst>
                                        </p:cTn>
                                        <p:tgtEl>
                                          <p:spTgt spid="663566"/>
                                        </p:tgtEl>
                                        <p:attrNameLst>
                                          <p:attrName>style.visibility</p:attrName>
                                        </p:attrNameLst>
                                      </p:cBhvr>
                                      <p:to>
                                        <p:strVal val="visible"/>
                                      </p:to>
                                    </p:set>
                                    <p:animEffect transition="in" filter="barn(outVertical)">
                                      <p:cBhvr>
                                        <p:cTn id="29" dur="500"/>
                                        <p:tgtEl>
                                          <p:spTgt spid="663566"/>
                                        </p:tgtEl>
                                      </p:cBhvr>
                                    </p:animEffect>
                                  </p:childTnLst>
                                  <p:subTnLst>
                                    <p:set>
                                      <p:cBhvr override="childStyle">
                                        <p:cTn dur="1" fill="hold" display="0" masterRel="nextClick" afterEffect="1"/>
                                        <p:tgtEl>
                                          <p:spTgt spid="663566"/>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37" fill="hold" grpId="0" nodeType="clickEffect">
                                  <p:stCondLst>
                                    <p:cond delay="0"/>
                                  </p:stCondLst>
                                  <p:childTnLst>
                                    <p:set>
                                      <p:cBhvr>
                                        <p:cTn id="33" dur="1" fill="hold">
                                          <p:stCondLst>
                                            <p:cond delay="0"/>
                                          </p:stCondLst>
                                        </p:cTn>
                                        <p:tgtEl>
                                          <p:spTgt spid="663564"/>
                                        </p:tgtEl>
                                        <p:attrNameLst>
                                          <p:attrName>style.visibility</p:attrName>
                                        </p:attrNameLst>
                                      </p:cBhvr>
                                      <p:to>
                                        <p:strVal val="visible"/>
                                      </p:to>
                                    </p:set>
                                    <p:animEffect transition="in" filter="barn(outVertical)">
                                      <p:cBhvr>
                                        <p:cTn id="34" dur="500"/>
                                        <p:tgtEl>
                                          <p:spTgt spid="663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62" grpId="0" animBg="1" autoUpdateAnimBg="0"/>
      <p:bldP spid="663563" grpId="0" animBg="1" autoUpdateAnimBg="0"/>
      <p:bldP spid="663564" grpId="0" animBg="1" autoUpdateAnimBg="0"/>
      <p:bldP spid="663566" grpId="0" animBg="1" autoUpdateAnimBg="0"/>
      <p:bldP spid="663567" grpId="0" animBg="1" autoUpdateAnimBg="0"/>
      <p:bldP spid="663568"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7" name="Text Box 8"/>
          <p:cNvSpPr txBox="1">
            <a:spLocks noChangeArrowheads="1"/>
          </p:cNvSpPr>
          <p:nvPr/>
        </p:nvSpPr>
        <p:spPr bwMode="auto">
          <a:xfrm>
            <a:off x="323850" y="542925"/>
            <a:ext cx="3592513" cy="156966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a:solidFill>
                  <a:schemeClr val="tx1"/>
                </a:solidFill>
                <a:latin typeface="+mn-ea"/>
                <a:ea typeface="+mn-ea"/>
              </a:rPr>
              <a:t>例</a:t>
            </a:r>
            <a:r>
              <a:rPr lang="en-US" altLang="zh-CN" sz="2400" dirty="0">
                <a:solidFill>
                  <a:schemeClr val="tx1"/>
                </a:solidFill>
                <a:latin typeface="+mn-ea"/>
                <a:ea typeface="+mn-ea"/>
              </a:rPr>
              <a:t>7.14  </a:t>
            </a:r>
          </a:p>
          <a:p>
            <a:pPr eaLnBrk="1" hangingPunct="1">
              <a:spcBef>
                <a:spcPct val="0"/>
              </a:spcBef>
            </a:pPr>
            <a:r>
              <a:rPr lang="zh-CN" altLang="en-US" sz="2400" dirty="0">
                <a:solidFill>
                  <a:schemeClr val="tx1"/>
                </a:solidFill>
                <a:latin typeface="+mn-ea"/>
                <a:ea typeface="+mn-ea"/>
              </a:rPr>
              <a:t>一维数组内存放了</a:t>
            </a:r>
            <a:r>
              <a:rPr lang="en-US" altLang="zh-CN" sz="2400" dirty="0">
                <a:solidFill>
                  <a:schemeClr val="tx1"/>
                </a:solidFill>
                <a:latin typeface="+mn-ea"/>
                <a:ea typeface="+mn-ea"/>
              </a:rPr>
              <a:t>10</a:t>
            </a:r>
            <a:r>
              <a:rPr lang="zh-CN" altLang="en-US" sz="2400" dirty="0">
                <a:solidFill>
                  <a:schemeClr val="tx1"/>
                </a:solidFill>
                <a:latin typeface="+mn-ea"/>
                <a:ea typeface="+mn-ea"/>
              </a:rPr>
              <a:t>个学生成绩，求平均分、最高分和最低分。</a:t>
            </a:r>
          </a:p>
        </p:txBody>
      </p:sp>
      <p:sp>
        <p:nvSpPr>
          <p:cNvPr id="665609" name="Text Box 9"/>
          <p:cNvSpPr txBox="1">
            <a:spLocks noChangeArrowheads="1"/>
          </p:cNvSpPr>
          <p:nvPr/>
        </p:nvSpPr>
        <p:spPr bwMode="auto">
          <a:xfrm>
            <a:off x="4102100" y="327025"/>
            <a:ext cx="4818063" cy="6530975"/>
          </a:xfrm>
          <a:prstGeom prst="rect">
            <a:avLst/>
          </a:prstGeom>
          <a:solidFill>
            <a:schemeClr val="accent2">
              <a:lumMod val="20000"/>
              <a:lumOff val="80000"/>
            </a:schemeClr>
          </a:solidFill>
          <a:ln w="38100">
            <a:solidFill>
              <a:srgbClr val="0000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000" dirty="0">
                <a:solidFill>
                  <a:schemeClr val="tx1"/>
                </a:solidFill>
              </a:rPr>
              <a:t>#include &lt;</a:t>
            </a:r>
            <a:r>
              <a:rPr lang="en-US" altLang="zh-CN" sz="2000" dirty="0" err="1">
                <a:solidFill>
                  <a:schemeClr val="tx1"/>
                </a:solidFill>
              </a:rPr>
              <a:t>stdio.h</a:t>
            </a:r>
            <a:r>
              <a:rPr lang="en-US" altLang="zh-CN" sz="2000" dirty="0">
                <a:solidFill>
                  <a:schemeClr val="tx1"/>
                </a:solidFill>
              </a:rPr>
              <a:t>&gt;</a:t>
            </a:r>
          </a:p>
          <a:p>
            <a:pPr>
              <a:spcBef>
                <a:spcPct val="0"/>
              </a:spcBef>
            </a:pPr>
            <a:r>
              <a:rPr lang="en-US" altLang="zh-CN" sz="2000" dirty="0">
                <a:solidFill>
                  <a:srgbClr val="FF5050"/>
                </a:solidFill>
              </a:rPr>
              <a:t>float   Max=0,Min=0;</a:t>
            </a:r>
            <a:endParaRPr lang="en-US" altLang="zh-CN" sz="2000" dirty="0">
              <a:solidFill>
                <a:schemeClr val="tx1"/>
              </a:solidFill>
            </a:endParaRPr>
          </a:p>
          <a:p>
            <a:pPr>
              <a:spcBef>
                <a:spcPct val="0"/>
              </a:spcBef>
            </a:pPr>
            <a:r>
              <a:rPr lang="en-US" altLang="zh-CN" sz="2000" dirty="0">
                <a:solidFill>
                  <a:schemeClr val="tx1"/>
                </a:solidFill>
              </a:rPr>
              <a:t>void main()</a:t>
            </a:r>
          </a:p>
          <a:p>
            <a:pPr>
              <a:spcBef>
                <a:spcPct val="0"/>
              </a:spcBef>
            </a:pPr>
            <a:r>
              <a:rPr lang="en-US" altLang="zh-CN" sz="2000" dirty="0">
                <a:solidFill>
                  <a:schemeClr val="tx1"/>
                </a:solidFill>
              </a:rPr>
              <a:t>{ float average(float array[ ],</a:t>
            </a:r>
            <a:r>
              <a:rPr lang="en-US" altLang="zh-CN" sz="2000" dirty="0" err="1">
                <a:solidFill>
                  <a:schemeClr val="tx1"/>
                </a:solidFill>
              </a:rPr>
              <a:t>int</a:t>
            </a:r>
            <a:r>
              <a:rPr lang="en-US" altLang="zh-CN" sz="2000" dirty="0">
                <a:solidFill>
                  <a:schemeClr val="tx1"/>
                </a:solidFill>
              </a:rPr>
              <a:t> n);</a:t>
            </a:r>
          </a:p>
          <a:p>
            <a:pPr>
              <a:spcBef>
                <a:spcPct val="0"/>
              </a:spcBef>
            </a:pPr>
            <a:r>
              <a:rPr lang="en-US" altLang="zh-CN" sz="2000" dirty="0">
                <a:solidFill>
                  <a:schemeClr val="tx1"/>
                </a:solidFill>
              </a:rPr>
              <a:t>  </a:t>
            </a:r>
            <a:r>
              <a:rPr lang="en-US" altLang="zh-CN" sz="2000" dirty="0" err="1">
                <a:solidFill>
                  <a:schemeClr val="tx1"/>
                </a:solidFill>
              </a:rPr>
              <a:t>int</a:t>
            </a:r>
            <a:r>
              <a:rPr lang="en-US" altLang="zh-CN" sz="2000" dirty="0">
                <a:solidFill>
                  <a:schemeClr val="tx1"/>
                </a:solidFill>
              </a:rPr>
              <a:t> </a:t>
            </a:r>
            <a:r>
              <a:rPr lang="en-US" altLang="zh-CN" sz="2000" dirty="0" err="1">
                <a:solidFill>
                  <a:schemeClr val="tx1"/>
                </a:solidFill>
              </a:rPr>
              <a:t>i</a:t>
            </a:r>
            <a:r>
              <a:rPr lang="en-US" altLang="zh-CN" sz="2000" dirty="0">
                <a:solidFill>
                  <a:schemeClr val="tx1"/>
                </a:solidFill>
              </a:rPr>
              <a:t>; float </a:t>
            </a:r>
            <a:r>
              <a:rPr lang="en-US" altLang="zh-CN" sz="2000" dirty="0" err="1">
                <a:solidFill>
                  <a:schemeClr val="tx1"/>
                </a:solidFill>
              </a:rPr>
              <a:t>ave,score</a:t>
            </a:r>
            <a:r>
              <a:rPr lang="en-US" altLang="zh-CN" sz="2000" dirty="0">
                <a:solidFill>
                  <a:schemeClr val="tx1"/>
                </a:solidFill>
              </a:rPr>
              <a:t>[10];</a:t>
            </a:r>
          </a:p>
          <a:p>
            <a:pPr>
              <a:spcBef>
                <a:spcPct val="0"/>
              </a:spcBef>
            </a:pPr>
            <a:r>
              <a:rPr lang="en-US" altLang="zh-CN" sz="2000" dirty="0">
                <a:solidFill>
                  <a:schemeClr val="tx1"/>
                </a:solidFill>
              </a:rPr>
              <a:t>  for(</a:t>
            </a:r>
            <a:r>
              <a:rPr lang="en-US" altLang="zh-CN" sz="2000" dirty="0" err="1">
                <a:solidFill>
                  <a:schemeClr val="tx1"/>
                </a:solidFill>
              </a:rPr>
              <a:t>i</a:t>
            </a:r>
            <a:r>
              <a:rPr lang="en-US" altLang="zh-CN" sz="2000" dirty="0">
                <a:solidFill>
                  <a:schemeClr val="tx1"/>
                </a:solidFill>
              </a:rPr>
              <a:t>=0;i&lt;10;i++) </a:t>
            </a:r>
            <a:r>
              <a:rPr lang="en-US" altLang="zh-CN" sz="2000" dirty="0" err="1">
                <a:solidFill>
                  <a:schemeClr val="tx1"/>
                </a:solidFill>
              </a:rPr>
              <a:t>scanf</a:t>
            </a:r>
            <a:r>
              <a:rPr lang="en-US" altLang="zh-CN" sz="2000" dirty="0">
                <a:solidFill>
                  <a:schemeClr val="tx1"/>
                </a:solidFill>
              </a:rPr>
              <a:t>("%</a:t>
            </a:r>
            <a:r>
              <a:rPr lang="en-US" altLang="zh-CN" sz="2000" dirty="0" err="1">
                <a:solidFill>
                  <a:schemeClr val="tx1"/>
                </a:solidFill>
              </a:rPr>
              <a:t>f",&amp;score</a:t>
            </a:r>
            <a:r>
              <a:rPr lang="en-US" altLang="zh-CN" sz="2000" dirty="0">
                <a:solidFill>
                  <a:schemeClr val="tx1"/>
                </a:solidFill>
              </a:rPr>
              <a:t>[</a:t>
            </a:r>
            <a:r>
              <a:rPr lang="en-US" altLang="zh-CN" sz="2000" dirty="0" err="1">
                <a:solidFill>
                  <a:schemeClr val="tx1"/>
                </a:solidFill>
              </a:rPr>
              <a:t>i</a:t>
            </a:r>
            <a:r>
              <a:rPr lang="en-US" altLang="zh-CN" sz="2000" dirty="0">
                <a:solidFill>
                  <a:schemeClr val="tx1"/>
                </a:solidFill>
              </a:rPr>
              <a:t>]); </a:t>
            </a:r>
          </a:p>
          <a:p>
            <a:pPr>
              <a:spcBef>
                <a:spcPct val="0"/>
              </a:spcBef>
            </a:pPr>
            <a:r>
              <a:rPr lang="en-US" altLang="zh-CN" sz="2000" dirty="0">
                <a:solidFill>
                  <a:schemeClr val="tx1"/>
                </a:solidFill>
              </a:rPr>
              <a:t>  </a:t>
            </a:r>
            <a:r>
              <a:rPr lang="en-US" altLang="zh-CN" sz="2000" dirty="0" err="1">
                <a:solidFill>
                  <a:schemeClr val="tx1"/>
                </a:solidFill>
              </a:rPr>
              <a:t>ave</a:t>
            </a:r>
            <a:r>
              <a:rPr lang="en-US" altLang="zh-CN" sz="2000" dirty="0">
                <a:solidFill>
                  <a:schemeClr val="tx1"/>
                </a:solidFill>
              </a:rPr>
              <a:t>=</a:t>
            </a:r>
            <a:r>
              <a:rPr lang="en-US" altLang="zh-CN" sz="2000" dirty="0">
                <a:solidFill>
                  <a:srgbClr val="990033"/>
                </a:solidFill>
              </a:rPr>
              <a:t>average(score,10);</a:t>
            </a:r>
            <a:endParaRPr lang="en-US" altLang="zh-CN" sz="2000" dirty="0">
              <a:solidFill>
                <a:schemeClr val="tx1"/>
              </a:solidFill>
            </a:endParaRPr>
          </a:p>
          <a:p>
            <a:pPr>
              <a:spcBef>
                <a:spcPct val="0"/>
              </a:spcBef>
            </a:pPr>
            <a:r>
              <a:rPr lang="en-US" altLang="zh-CN" sz="2000" dirty="0">
                <a:solidFill>
                  <a:schemeClr val="tx1"/>
                </a:solidFill>
              </a:rPr>
              <a:t>  </a:t>
            </a:r>
            <a:r>
              <a:rPr lang="en-US" altLang="zh-CN" sz="2000" dirty="0" err="1">
                <a:solidFill>
                  <a:schemeClr val="tx1"/>
                </a:solidFill>
              </a:rPr>
              <a:t>printf</a:t>
            </a:r>
            <a:r>
              <a:rPr lang="en-US" altLang="zh-CN" sz="2000" dirty="0">
                <a:solidFill>
                  <a:schemeClr val="tx1"/>
                </a:solidFill>
              </a:rPr>
              <a:t>("max=%6.2f\</a:t>
            </a:r>
            <a:r>
              <a:rPr lang="en-US" altLang="zh-CN" sz="2000" dirty="0" err="1">
                <a:solidFill>
                  <a:schemeClr val="tx1"/>
                </a:solidFill>
              </a:rPr>
              <a:t>nmin</a:t>
            </a:r>
            <a:r>
              <a:rPr lang="en-US" altLang="zh-CN" sz="2000" dirty="0">
                <a:solidFill>
                  <a:schemeClr val="tx1"/>
                </a:solidFill>
              </a:rPr>
              <a:t>=%6.2f\n</a:t>
            </a:r>
          </a:p>
          <a:p>
            <a:pPr>
              <a:spcBef>
                <a:spcPct val="0"/>
              </a:spcBef>
            </a:pPr>
            <a:r>
              <a:rPr lang="en-US" altLang="zh-CN" sz="2000" dirty="0">
                <a:solidFill>
                  <a:schemeClr val="tx1"/>
                </a:solidFill>
              </a:rPr>
              <a:t>             average=%6.2f\n",</a:t>
            </a:r>
            <a:r>
              <a:rPr lang="en-US" altLang="zh-CN" sz="2000" dirty="0" err="1">
                <a:solidFill>
                  <a:srgbClr val="FF5050"/>
                </a:solidFill>
              </a:rPr>
              <a:t>Max,Min</a:t>
            </a:r>
            <a:r>
              <a:rPr lang="en-US" altLang="zh-CN" sz="2000" dirty="0" err="1">
                <a:solidFill>
                  <a:schemeClr val="accent2"/>
                </a:solidFill>
              </a:rPr>
              <a:t>,</a:t>
            </a:r>
            <a:r>
              <a:rPr lang="en-US" altLang="zh-CN" sz="2000" dirty="0" err="1">
                <a:solidFill>
                  <a:schemeClr val="tx1"/>
                </a:solidFill>
              </a:rPr>
              <a:t>ave</a:t>
            </a:r>
            <a:r>
              <a:rPr lang="en-US" altLang="zh-CN" sz="2000" dirty="0">
                <a:solidFill>
                  <a:schemeClr val="tx1"/>
                </a:solidFill>
              </a:rPr>
              <a:t>);</a:t>
            </a:r>
          </a:p>
          <a:p>
            <a:pPr>
              <a:spcBef>
                <a:spcPct val="0"/>
              </a:spcBef>
            </a:pPr>
            <a:r>
              <a:rPr lang="en-US" altLang="zh-CN" sz="2000" dirty="0">
                <a:solidFill>
                  <a:schemeClr val="tx1"/>
                </a:solidFill>
              </a:rPr>
              <a:t>}</a:t>
            </a:r>
            <a:endParaRPr lang="en-US" altLang="zh-CN" sz="2000" dirty="0">
              <a:solidFill>
                <a:srgbClr val="FF5050"/>
              </a:solidFill>
            </a:endParaRPr>
          </a:p>
          <a:p>
            <a:pPr>
              <a:spcBef>
                <a:spcPct val="0"/>
              </a:spcBef>
            </a:pPr>
            <a:r>
              <a:rPr lang="en-US" altLang="zh-CN" sz="2000" dirty="0">
                <a:solidFill>
                  <a:srgbClr val="990033"/>
                </a:solidFill>
              </a:rPr>
              <a:t>float  average(float  array[], </a:t>
            </a:r>
            <a:r>
              <a:rPr lang="en-US" altLang="zh-CN" sz="2000" dirty="0" err="1">
                <a:solidFill>
                  <a:srgbClr val="990033"/>
                </a:solidFill>
              </a:rPr>
              <a:t>int</a:t>
            </a:r>
            <a:r>
              <a:rPr lang="en-US" altLang="zh-CN" sz="2000" dirty="0">
                <a:solidFill>
                  <a:srgbClr val="990033"/>
                </a:solidFill>
              </a:rPr>
              <a:t>  n)</a:t>
            </a:r>
            <a:endParaRPr lang="en-US" altLang="zh-CN" sz="2000" dirty="0">
              <a:solidFill>
                <a:schemeClr val="tx1"/>
              </a:solidFill>
            </a:endParaRPr>
          </a:p>
          <a:p>
            <a:pPr>
              <a:spcBef>
                <a:spcPct val="0"/>
              </a:spcBef>
            </a:pPr>
            <a:r>
              <a:rPr lang="en-US" altLang="zh-CN" sz="2000" dirty="0">
                <a:solidFill>
                  <a:schemeClr val="tx1"/>
                </a:solidFill>
              </a:rPr>
              <a:t>{ </a:t>
            </a:r>
            <a:r>
              <a:rPr lang="en-US" altLang="zh-CN" sz="2000" dirty="0" err="1">
                <a:solidFill>
                  <a:schemeClr val="tx1"/>
                </a:solidFill>
              </a:rPr>
              <a:t>int</a:t>
            </a:r>
            <a:r>
              <a:rPr lang="en-US" altLang="zh-CN" sz="2000" dirty="0">
                <a:solidFill>
                  <a:schemeClr val="tx1"/>
                </a:solidFill>
              </a:rPr>
              <a:t> </a:t>
            </a:r>
            <a:r>
              <a:rPr lang="en-US" altLang="zh-CN" sz="2000" dirty="0" err="1">
                <a:solidFill>
                  <a:schemeClr val="tx1"/>
                </a:solidFill>
              </a:rPr>
              <a:t>i</a:t>
            </a:r>
            <a:r>
              <a:rPr lang="en-US" altLang="zh-CN" sz="2000" dirty="0">
                <a:solidFill>
                  <a:schemeClr val="tx1"/>
                </a:solidFill>
              </a:rPr>
              <a:t>; </a:t>
            </a:r>
          </a:p>
          <a:p>
            <a:pPr>
              <a:spcBef>
                <a:spcPct val="0"/>
              </a:spcBef>
            </a:pPr>
            <a:r>
              <a:rPr lang="en-US" altLang="zh-CN" sz="2000" dirty="0">
                <a:solidFill>
                  <a:schemeClr val="tx1"/>
                </a:solidFill>
              </a:rPr>
              <a:t>  float  aver, sum=array[0];</a:t>
            </a:r>
          </a:p>
          <a:p>
            <a:pPr>
              <a:spcBef>
                <a:spcPct val="0"/>
              </a:spcBef>
            </a:pPr>
            <a:r>
              <a:rPr lang="en-US" altLang="zh-CN" sz="2000" dirty="0">
                <a:solidFill>
                  <a:srgbClr val="0000FF"/>
                </a:solidFill>
              </a:rPr>
              <a:t>  Max=Min=array[0];</a:t>
            </a:r>
            <a:endParaRPr lang="en-US" altLang="zh-CN" sz="2000" dirty="0">
              <a:solidFill>
                <a:schemeClr val="tx1"/>
              </a:solidFill>
            </a:endParaRPr>
          </a:p>
          <a:p>
            <a:pPr>
              <a:spcBef>
                <a:spcPct val="0"/>
              </a:spcBef>
            </a:pPr>
            <a:r>
              <a:rPr lang="en-US" altLang="zh-CN" sz="2000" dirty="0">
                <a:solidFill>
                  <a:schemeClr val="tx1"/>
                </a:solidFill>
              </a:rPr>
              <a:t>  for(</a:t>
            </a:r>
            <a:r>
              <a:rPr lang="en-US" altLang="zh-CN" sz="2000" dirty="0" err="1">
                <a:solidFill>
                  <a:schemeClr val="tx1"/>
                </a:solidFill>
              </a:rPr>
              <a:t>i</a:t>
            </a:r>
            <a:r>
              <a:rPr lang="en-US" altLang="zh-CN" sz="2000" dirty="0">
                <a:solidFill>
                  <a:schemeClr val="tx1"/>
                </a:solidFill>
              </a:rPr>
              <a:t>=1;i&lt;</a:t>
            </a:r>
            <a:r>
              <a:rPr lang="en-US" altLang="zh-CN" sz="2000" dirty="0" err="1">
                <a:solidFill>
                  <a:schemeClr val="tx1"/>
                </a:solidFill>
              </a:rPr>
              <a:t>n;i</a:t>
            </a:r>
            <a:r>
              <a:rPr lang="en-US" altLang="zh-CN" sz="2000" dirty="0">
                <a:solidFill>
                  <a:schemeClr val="tx1"/>
                </a:solidFill>
              </a:rPr>
              <a:t>++)</a:t>
            </a:r>
          </a:p>
          <a:p>
            <a:pPr>
              <a:spcBef>
                <a:spcPct val="0"/>
              </a:spcBef>
            </a:pPr>
            <a:r>
              <a:rPr lang="en-US" altLang="zh-CN" sz="2000" dirty="0">
                <a:solidFill>
                  <a:schemeClr val="tx1"/>
                </a:solidFill>
              </a:rPr>
              <a:t>     { if(array[</a:t>
            </a:r>
            <a:r>
              <a:rPr lang="en-US" altLang="zh-CN" sz="2000" dirty="0" err="1">
                <a:solidFill>
                  <a:schemeClr val="tx1"/>
                </a:solidFill>
              </a:rPr>
              <a:t>i</a:t>
            </a:r>
            <a:r>
              <a:rPr lang="en-US" altLang="zh-CN" sz="2000" dirty="0">
                <a:solidFill>
                  <a:schemeClr val="tx1"/>
                </a:solidFill>
              </a:rPr>
              <a:t>]&gt;Max) </a:t>
            </a:r>
            <a:r>
              <a:rPr lang="en-US" altLang="zh-CN" sz="2000" dirty="0">
                <a:solidFill>
                  <a:srgbClr val="FF5050"/>
                </a:solidFill>
              </a:rPr>
              <a:t>Max</a:t>
            </a:r>
            <a:r>
              <a:rPr lang="en-US" altLang="zh-CN" sz="2000" dirty="0">
                <a:solidFill>
                  <a:schemeClr val="tx1"/>
                </a:solidFill>
              </a:rPr>
              <a:t>=array[</a:t>
            </a:r>
            <a:r>
              <a:rPr lang="en-US" altLang="zh-CN" sz="2000" dirty="0" err="1">
                <a:solidFill>
                  <a:schemeClr val="tx1"/>
                </a:solidFill>
              </a:rPr>
              <a:t>i</a:t>
            </a:r>
            <a:r>
              <a:rPr lang="en-US" altLang="zh-CN" sz="2000" dirty="0">
                <a:solidFill>
                  <a:schemeClr val="tx1"/>
                </a:solidFill>
              </a:rPr>
              <a:t>];</a:t>
            </a:r>
          </a:p>
          <a:p>
            <a:pPr>
              <a:spcBef>
                <a:spcPct val="0"/>
              </a:spcBef>
            </a:pPr>
            <a:r>
              <a:rPr lang="en-US" altLang="zh-CN" sz="2000" dirty="0">
                <a:solidFill>
                  <a:schemeClr val="tx1"/>
                </a:solidFill>
              </a:rPr>
              <a:t>       else  if(array[</a:t>
            </a:r>
            <a:r>
              <a:rPr lang="en-US" altLang="zh-CN" sz="2000" dirty="0" err="1">
                <a:solidFill>
                  <a:schemeClr val="tx1"/>
                </a:solidFill>
              </a:rPr>
              <a:t>i</a:t>
            </a:r>
            <a:r>
              <a:rPr lang="en-US" altLang="zh-CN" sz="2000" dirty="0">
                <a:solidFill>
                  <a:schemeClr val="tx1"/>
                </a:solidFill>
              </a:rPr>
              <a:t>]&lt;Min) </a:t>
            </a:r>
            <a:r>
              <a:rPr lang="en-US" altLang="zh-CN" sz="2000" dirty="0">
                <a:solidFill>
                  <a:srgbClr val="FF5050"/>
                </a:solidFill>
              </a:rPr>
              <a:t>Min</a:t>
            </a:r>
            <a:r>
              <a:rPr lang="en-US" altLang="zh-CN" sz="2000" dirty="0">
                <a:solidFill>
                  <a:schemeClr val="tx1"/>
                </a:solidFill>
              </a:rPr>
              <a:t>=array[</a:t>
            </a:r>
            <a:r>
              <a:rPr lang="en-US" altLang="zh-CN" sz="2000" dirty="0" err="1">
                <a:solidFill>
                  <a:schemeClr val="tx1"/>
                </a:solidFill>
              </a:rPr>
              <a:t>i</a:t>
            </a:r>
            <a:r>
              <a:rPr lang="en-US" altLang="zh-CN" sz="2000" dirty="0">
                <a:solidFill>
                  <a:schemeClr val="tx1"/>
                </a:solidFill>
              </a:rPr>
              <a:t>];</a:t>
            </a:r>
          </a:p>
          <a:p>
            <a:pPr>
              <a:spcBef>
                <a:spcPct val="0"/>
              </a:spcBef>
            </a:pPr>
            <a:r>
              <a:rPr lang="en-US" altLang="zh-CN" sz="2000" dirty="0">
                <a:solidFill>
                  <a:schemeClr val="tx1"/>
                </a:solidFill>
              </a:rPr>
              <a:t>       sum=</a:t>
            </a:r>
            <a:r>
              <a:rPr lang="en-US" altLang="zh-CN" sz="2000" dirty="0" err="1">
                <a:solidFill>
                  <a:schemeClr val="tx1"/>
                </a:solidFill>
              </a:rPr>
              <a:t>sum+array</a:t>
            </a:r>
            <a:r>
              <a:rPr lang="en-US" altLang="zh-CN" sz="2000" dirty="0">
                <a:solidFill>
                  <a:schemeClr val="tx1"/>
                </a:solidFill>
              </a:rPr>
              <a:t>[</a:t>
            </a:r>
            <a:r>
              <a:rPr lang="en-US" altLang="zh-CN" sz="2000" dirty="0" err="1">
                <a:solidFill>
                  <a:schemeClr val="tx1"/>
                </a:solidFill>
              </a:rPr>
              <a:t>i</a:t>
            </a:r>
            <a:r>
              <a:rPr lang="en-US" altLang="zh-CN" sz="2000" dirty="0">
                <a:solidFill>
                  <a:schemeClr val="tx1"/>
                </a:solidFill>
              </a:rPr>
              <a:t>];</a:t>
            </a:r>
          </a:p>
          <a:p>
            <a:pPr>
              <a:spcBef>
                <a:spcPct val="0"/>
              </a:spcBef>
            </a:pPr>
            <a:r>
              <a:rPr lang="en-US" altLang="zh-CN" sz="2000" dirty="0">
                <a:solidFill>
                  <a:schemeClr val="tx1"/>
                </a:solidFill>
              </a:rPr>
              <a:t>     }</a:t>
            </a:r>
          </a:p>
          <a:p>
            <a:pPr>
              <a:spcBef>
                <a:spcPct val="0"/>
              </a:spcBef>
            </a:pPr>
            <a:r>
              <a:rPr lang="en-US" altLang="zh-CN" sz="2000" dirty="0">
                <a:solidFill>
                  <a:schemeClr val="tx1"/>
                </a:solidFill>
              </a:rPr>
              <a:t>  aver=sum/n;     </a:t>
            </a:r>
          </a:p>
          <a:p>
            <a:pPr>
              <a:spcBef>
                <a:spcPct val="0"/>
              </a:spcBef>
            </a:pPr>
            <a:r>
              <a:rPr lang="en-US" altLang="zh-CN" sz="2000" dirty="0">
                <a:solidFill>
                  <a:schemeClr val="tx1"/>
                </a:solidFill>
              </a:rPr>
              <a:t>  return(aver);}</a:t>
            </a:r>
          </a:p>
        </p:txBody>
      </p:sp>
      <p:sp>
        <p:nvSpPr>
          <p:cNvPr id="665624" name="Rectangle 24"/>
          <p:cNvSpPr>
            <a:spLocks noChangeArrowheads="1"/>
          </p:cNvSpPr>
          <p:nvPr/>
        </p:nvSpPr>
        <p:spPr bwMode="auto">
          <a:xfrm>
            <a:off x="0" y="2643188"/>
            <a:ext cx="4371975" cy="1676400"/>
          </a:xfrm>
          <a:prstGeom prst="rect">
            <a:avLst/>
          </a:prstGeom>
          <a:solidFill>
            <a:srgbClr val="C0C0C0"/>
          </a:solidFill>
          <a:ln w="381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zh-CN" altLang="en-US" sz="2000">
                <a:solidFill>
                  <a:schemeClr val="tx1"/>
                </a:solidFill>
              </a:rPr>
              <a:t>运行：</a:t>
            </a:r>
            <a:r>
              <a:rPr kumimoji="0" lang="en-US" altLang="zh-CN" sz="2000">
                <a:solidFill>
                  <a:schemeClr val="tx1"/>
                </a:solidFill>
              </a:rPr>
              <a:t>input 10 numbers: </a:t>
            </a:r>
            <a:endParaRPr kumimoji="0" lang="en-US" altLang="zh-CN" sz="2000" b="0">
              <a:solidFill>
                <a:schemeClr val="tx1"/>
              </a:solidFill>
            </a:endParaRPr>
          </a:p>
          <a:p>
            <a:pPr>
              <a:spcBef>
                <a:spcPct val="0"/>
              </a:spcBef>
            </a:pPr>
            <a:r>
              <a:rPr kumimoji="0" lang="en-US" altLang="zh-CN" sz="2000">
                <a:solidFill>
                  <a:schemeClr val="tx1"/>
                </a:solidFill>
              </a:rPr>
              <a:t>99  45  78  97  100  67.5  89  92  66  43</a:t>
            </a:r>
            <a:r>
              <a:rPr kumimoji="0" lang="en-US" altLang="zh-CN" sz="2000">
                <a:solidFill>
                  <a:schemeClr val="tx1"/>
                </a:solidFill>
                <a:sym typeface="Symbol" panose="05050102010706020507" pitchFamily="18" charset="2"/>
              </a:rPr>
              <a:t></a:t>
            </a:r>
            <a:endParaRPr kumimoji="0" lang="en-US" altLang="zh-CN" sz="2000" b="0">
              <a:solidFill>
                <a:schemeClr val="tx1"/>
              </a:solidFill>
            </a:endParaRPr>
          </a:p>
          <a:p>
            <a:pPr>
              <a:spcBef>
                <a:spcPct val="0"/>
              </a:spcBef>
            </a:pPr>
            <a:r>
              <a:rPr kumimoji="0" lang="en-US" altLang="zh-CN" sz="2000">
                <a:solidFill>
                  <a:schemeClr val="tx1"/>
                </a:solidFill>
              </a:rPr>
              <a:t>max=100.00 </a:t>
            </a:r>
            <a:endParaRPr kumimoji="0" lang="en-US" altLang="zh-CN" sz="2000" b="0">
              <a:solidFill>
                <a:schemeClr val="tx1"/>
              </a:solidFill>
            </a:endParaRPr>
          </a:p>
          <a:p>
            <a:pPr>
              <a:spcBef>
                <a:spcPct val="0"/>
              </a:spcBef>
            </a:pPr>
            <a:r>
              <a:rPr kumimoji="0" lang="en-US" altLang="zh-CN" sz="2000">
                <a:solidFill>
                  <a:schemeClr val="tx1"/>
                </a:solidFill>
              </a:rPr>
              <a:t>min=43.00 </a:t>
            </a:r>
            <a:endParaRPr kumimoji="0" lang="en-US" altLang="zh-CN" sz="2000" b="0">
              <a:solidFill>
                <a:schemeClr val="tx1"/>
              </a:solidFill>
            </a:endParaRPr>
          </a:p>
          <a:p>
            <a:pPr>
              <a:spcBef>
                <a:spcPct val="0"/>
              </a:spcBef>
            </a:pPr>
            <a:r>
              <a:rPr kumimoji="0" lang="en-US" altLang="zh-CN" sz="2000">
                <a:solidFill>
                  <a:schemeClr val="tx1"/>
                </a:solidFill>
              </a:rPr>
              <a:t>average=77.65</a:t>
            </a:r>
            <a:endParaRPr kumimoji="0" lang="en-US" altLang="zh-CN" sz="2000">
              <a:solidFill>
                <a:schemeClr val="tx1"/>
              </a:solidFill>
              <a:sym typeface="Symbol" panose="05050102010706020507" pitchFamily="18" charset="2"/>
            </a:endParaRPr>
          </a:p>
        </p:txBody>
      </p:sp>
      <p:grpSp>
        <p:nvGrpSpPr>
          <p:cNvPr id="665623" name="Group 23"/>
          <p:cNvGrpSpPr>
            <a:grpSpLocks/>
          </p:cNvGrpSpPr>
          <p:nvPr/>
        </p:nvGrpSpPr>
        <p:grpSpPr bwMode="auto">
          <a:xfrm>
            <a:off x="436563" y="2400300"/>
            <a:ext cx="3219450" cy="3111500"/>
            <a:chOff x="133" y="1566"/>
            <a:chExt cx="2028" cy="1960"/>
          </a:xfrm>
        </p:grpSpPr>
        <p:sp>
          <p:nvSpPr>
            <p:cNvPr id="312331" name="Text Box 10"/>
            <p:cNvSpPr txBox="1">
              <a:spLocks noChangeArrowheads="1"/>
            </p:cNvSpPr>
            <p:nvPr/>
          </p:nvSpPr>
          <p:spPr bwMode="auto">
            <a:xfrm>
              <a:off x="133" y="2286"/>
              <a:ext cx="2010" cy="262"/>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r>
                <a:rPr lang="en-US" altLang="zh-CN" sz="2000">
                  <a:solidFill>
                    <a:schemeClr val="tx1"/>
                  </a:solidFill>
                </a:rPr>
                <a:t>ave    score   10   Max   Min</a:t>
              </a:r>
            </a:p>
          </p:txBody>
        </p:sp>
        <p:sp>
          <p:nvSpPr>
            <p:cNvPr id="312332" name="Text Box 11"/>
            <p:cNvSpPr txBox="1">
              <a:spLocks noChangeArrowheads="1"/>
            </p:cNvSpPr>
            <p:nvPr/>
          </p:nvSpPr>
          <p:spPr bwMode="auto">
            <a:xfrm>
              <a:off x="133" y="2791"/>
              <a:ext cx="2028" cy="262"/>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r>
                <a:rPr lang="en-US" altLang="zh-CN" sz="2000">
                  <a:solidFill>
                    <a:schemeClr val="tx1"/>
                  </a:solidFill>
                </a:rPr>
                <a:t>aver   array   n   Max   Min</a:t>
              </a:r>
            </a:p>
          </p:txBody>
        </p:sp>
        <p:sp>
          <p:nvSpPr>
            <p:cNvPr id="312333" name="Line 12"/>
            <p:cNvSpPr>
              <a:spLocks noChangeShapeType="1"/>
            </p:cNvSpPr>
            <p:nvPr/>
          </p:nvSpPr>
          <p:spPr bwMode="auto">
            <a:xfrm flipV="1">
              <a:off x="328" y="2493"/>
              <a:ext cx="0" cy="345"/>
            </a:xfrm>
            <a:prstGeom prst="line">
              <a:avLst/>
            </a:prstGeom>
            <a:noFill/>
            <a:ln w="19050">
              <a:solidFill>
                <a:srgbClr val="FF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2334" name="Line 13"/>
            <p:cNvSpPr>
              <a:spLocks noChangeShapeType="1"/>
            </p:cNvSpPr>
            <p:nvPr/>
          </p:nvSpPr>
          <p:spPr bwMode="auto">
            <a:xfrm flipV="1">
              <a:off x="771" y="2493"/>
              <a:ext cx="0" cy="345"/>
            </a:xfrm>
            <a:prstGeom prst="line">
              <a:avLst/>
            </a:prstGeom>
            <a:noFill/>
            <a:ln w="19050">
              <a:solidFill>
                <a:srgbClr val="FF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2335" name="Line 14"/>
            <p:cNvSpPr>
              <a:spLocks noChangeShapeType="1"/>
            </p:cNvSpPr>
            <p:nvPr/>
          </p:nvSpPr>
          <p:spPr bwMode="auto">
            <a:xfrm flipV="1">
              <a:off x="1161" y="2493"/>
              <a:ext cx="0" cy="345"/>
            </a:xfrm>
            <a:prstGeom prst="line">
              <a:avLst/>
            </a:prstGeom>
            <a:noFill/>
            <a:ln w="19050">
              <a:solidFill>
                <a:srgbClr val="FF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2336" name="Line 15"/>
            <p:cNvSpPr>
              <a:spLocks noChangeShapeType="1"/>
            </p:cNvSpPr>
            <p:nvPr/>
          </p:nvSpPr>
          <p:spPr bwMode="auto">
            <a:xfrm flipV="1">
              <a:off x="1507" y="2493"/>
              <a:ext cx="0" cy="345"/>
            </a:xfrm>
            <a:prstGeom prst="line">
              <a:avLst/>
            </a:prstGeom>
            <a:noFill/>
            <a:ln w="19050">
              <a:solidFill>
                <a:srgbClr val="FF00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2337" name="Line 16"/>
            <p:cNvSpPr>
              <a:spLocks noChangeShapeType="1"/>
            </p:cNvSpPr>
            <p:nvPr/>
          </p:nvSpPr>
          <p:spPr bwMode="auto">
            <a:xfrm flipV="1">
              <a:off x="1924" y="2493"/>
              <a:ext cx="0" cy="345"/>
            </a:xfrm>
            <a:prstGeom prst="line">
              <a:avLst/>
            </a:prstGeom>
            <a:noFill/>
            <a:ln w="19050">
              <a:solidFill>
                <a:srgbClr val="FF00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2338" name="Text Box 18"/>
            <p:cNvSpPr txBox="1">
              <a:spLocks noChangeArrowheads="1"/>
            </p:cNvSpPr>
            <p:nvPr/>
          </p:nvSpPr>
          <p:spPr bwMode="auto">
            <a:xfrm>
              <a:off x="1275" y="1566"/>
              <a:ext cx="875" cy="454"/>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r>
                <a:rPr lang="zh-CN" altLang="en-US" sz="2000" dirty="0">
                  <a:solidFill>
                    <a:schemeClr val="tx1"/>
                  </a:solidFill>
                </a:rPr>
                <a:t>全局变量</a:t>
              </a:r>
              <a:r>
                <a:rPr lang="en-US" altLang="zh-CN" sz="2000" dirty="0">
                  <a:solidFill>
                    <a:schemeClr val="tx1"/>
                  </a:solidFill>
                </a:rPr>
                <a:t>Max   Min</a:t>
              </a:r>
            </a:p>
          </p:txBody>
        </p:sp>
        <p:sp>
          <p:nvSpPr>
            <p:cNvPr id="312339" name="Line 19"/>
            <p:cNvSpPr>
              <a:spLocks noChangeShapeType="1"/>
            </p:cNvSpPr>
            <p:nvPr/>
          </p:nvSpPr>
          <p:spPr bwMode="auto">
            <a:xfrm flipV="1">
              <a:off x="1507" y="1970"/>
              <a:ext cx="0" cy="345"/>
            </a:xfrm>
            <a:prstGeom prst="line">
              <a:avLst/>
            </a:prstGeom>
            <a:noFill/>
            <a:ln w="19050">
              <a:solidFill>
                <a:srgbClr val="FF00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2340" name="Line 20"/>
            <p:cNvSpPr>
              <a:spLocks noChangeShapeType="1"/>
            </p:cNvSpPr>
            <p:nvPr/>
          </p:nvSpPr>
          <p:spPr bwMode="auto">
            <a:xfrm flipV="1">
              <a:off x="1924" y="1970"/>
              <a:ext cx="0" cy="345"/>
            </a:xfrm>
            <a:prstGeom prst="line">
              <a:avLst/>
            </a:prstGeom>
            <a:noFill/>
            <a:ln w="19050">
              <a:solidFill>
                <a:srgbClr val="FF00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65621" name="Text Box 21"/>
            <p:cNvSpPr txBox="1">
              <a:spLocks noChangeArrowheads="1"/>
            </p:cNvSpPr>
            <p:nvPr/>
          </p:nvSpPr>
          <p:spPr bwMode="auto">
            <a:xfrm>
              <a:off x="204" y="1799"/>
              <a:ext cx="567" cy="442"/>
            </a:xfrm>
            <a:prstGeom prst="rect">
              <a:avLst/>
            </a:prstGeom>
            <a:noFill/>
            <a:ln>
              <a:noFill/>
            </a:ln>
            <a:effectLst/>
            <a:extLst>
              <a:ext uri="{909E8E84-426E-40DD-AFC4-6F175D3DCCD1}">
                <a14:hiddenFill xmlns:a14="http://schemas.microsoft.com/office/drawing/2010/main">
                  <a:gradFill rotWithShape="0">
                    <a:gsLst>
                      <a:gs pos="0">
                        <a:schemeClr val="hlink">
                          <a:gamma/>
                          <a:shade val="60784"/>
                          <a:invGamma/>
                        </a:schemeClr>
                      </a:gs>
                      <a:gs pos="50000">
                        <a:schemeClr val="hlink"/>
                      </a:gs>
                      <a:gs pos="100000">
                        <a:schemeClr val="hlink">
                          <a:gamma/>
                          <a:shade val="60784"/>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000">
                  <a:solidFill>
                    <a:srgbClr val="FF5050"/>
                  </a:solidFill>
                </a:rPr>
                <a:t>main</a:t>
              </a:r>
              <a:r>
                <a:rPr lang="zh-CN" altLang="en-US" sz="2000">
                  <a:solidFill>
                    <a:srgbClr val="FF5050"/>
                  </a:solidFill>
                </a:rPr>
                <a:t>函数</a:t>
              </a:r>
            </a:p>
          </p:txBody>
        </p:sp>
        <p:sp>
          <p:nvSpPr>
            <p:cNvPr id="665622" name="Text Box 22"/>
            <p:cNvSpPr txBox="1">
              <a:spLocks noChangeArrowheads="1"/>
            </p:cNvSpPr>
            <p:nvPr/>
          </p:nvSpPr>
          <p:spPr bwMode="auto">
            <a:xfrm>
              <a:off x="204" y="3084"/>
              <a:ext cx="665" cy="442"/>
            </a:xfrm>
            <a:prstGeom prst="rect">
              <a:avLst/>
            </a:prstGeom>
            <a:noFill/>
            <a:ln>
              <a:noFill/>
            </a:ln>
            <a:effectLst/>
            <a:extLst>
              <a:ext uri="{909E8E84-426E-40DD-AFC4-6F175D3DCCD1}">
                <a14:hiddenFill xmlns:a14="http://schemas.microsoft.com/office/drawing/2010/main">
                  <a:gradFill rotWithShape="0">
                    <a:gsLst>
                      <a:gs pos="0">
                        <a:schemeClr val="hlink">
                          <a:gamma/>
                          <a:shade val="60784"/>
                          <a:invGamma/>
                        </a:schemeClr>
                      </a:gs>
                      <a:gs pos="50000">
                        <a:schemeClr val="hlink"/>
                      </a:gs>
                      <a:gs pos="100000">
                        <a:schemeClr val="hlink">
                          <a:gamma/>
                          <a:shade val="60784"/>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000">
                  <a:solidFill>
                    <a:srgbClr val="FF5050"/>
                  </a:solidFill>
                </a:rPr>
                <a:t>average</a:t>
              </a:r>
              <a:r>
                <a:rPr lang="zh-CN" altLang="en-US" sz="2000">
                  <a:solidFill>
                    <a:srgbClr val="FF5050"/>
                  </a:solidFill>
                </a:rPr>
                <a:t>函数</a:t>
              </a:r>
            </a:p>
          </p:txBody>
        </p:sp>
      </p:grpSp>
      <p:sp>
        <p:nvSpPr>
          <p:cNvPr id="23"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28423000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65609"/>
                                        </p:tgtEl>
                                        <p:attrNameLst>
                                          <p:attrName>style.visibility</p:attrName>
                                        </p:attrNameLst>
                                      </p:cBhvr>
                                      <p:to>
                                        <p:strVal val="visible"/>
                                      </p:to>
                                    </p:set>
                                    <p:animEffect transition="in" filter="box(out)">
                                      <p:cBhvr>
                                        <p:cTn id="7" dur="500"/>
                                        <p:tgtEl>
                                          <p:spTgt spid="6656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65623"/>
                                        </p:tgtEl>
                                        <p:attrNameLst>
                                          <p:attrName>style.visibility</p:attrName>
                                        </p:attrNameLst>
                                      </p:cBhvr>
                                      <p:to>
                                        <p:strVal val="visible"/>
                                      </p:to>
                                    </p:set>
                                    <p:animEffect transition="in" filter="blinds(horizontal)">
                                      <p:cBhvr>
                                        <p:cTn id="12" dur="500"/>
                                        <p:tgtEl>
                                          <p:spTgt spid="665623"/>
                                        </p:tgtEl>
                                      </p:cBhvr>
                                    </p:animEffect>
                                  </p:childTnLst>
                                  <p:subTnLst>
                                    <p:set>
                                      <p:cBhvr override="childStyle">
                                        <p:cTn dur="1" fill="hold" display="0" masterRel="nextClick" afterEffect="1"/>
                                        <p:tgtEl>
                                          <p:spTgt spid="665623"/>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65624"/>
                                        </p:tgtEl>
                                        <p:attrNameLst>
                                          <p:attrName>style.visibility</p:attrName>
                                        </p:attrNameLst>
                                      </p:cBhvr>
                                      <p:to>
                                        <p:strVal val="visible"/>
                                      </p:to>
                                    </p:set>
                                    <p:animEffect transition="in" filter="box(out)">
                                      <p:cBhvr>
                                        <p:cTn id="17" dur="500"/>
                                        <p:tgtEl>
                                          <p:spTgt spid="665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09" grpId="0" animBg="1" autoUpdateAnimBg="0"/>
      <p:bldP spid="665624"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51" name="Text Box 8"/>
          <p:cNvSpPr txBox="1">
            <a:spLocks noChangeArrowheads="1"/>
          </p:cNvSpPr>
          <p:nvPr/>
        </p:nvSpPr>
        <p:spPr bwMode="auto">
          <a:xfrm>
            <a:off x="323850" y="542925"/>
            <a:ext cx="4789488"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a:solidFill>
                  <a:schemeClr val="tx1"/>
                </a:solidFill>
                <a:latin typeface="+mn-ea"/>
                <a:ea typeface="+mn-ea"/>
              </a:rPr>
              <a:t>例</a:t>
            </a:r>
            <a:r>
              <a:rPr lang="en-US" altLang="zh-CN" sz="2400" dirty="0">
                <a:solidFill>
                  <a:schemeClr val="tx1"/>
                </a:solidFill>
                <a:latin typeface="+mn-ea"/>
                <a:ea typeface="+mn-ea"/>
              </a:rPr>
              <a:t>7.15    </a:t>
            </a:r>
            <a:r>
              <a:rPr lang="zh-CN" altLang="en-US" sz="2400" dirty="0">
                <a:solidFill>
                  <a:schemeClr val="tx1"/>
                </a:solidFill>
                <a:latin typeface="+mn-ea"/>
                <a:ea typeface="+mn-ea"/>
              </a:rPr>
              <a:t>外部变量与局部变量同名</a:t>
            </a:r>
          </a:p>
        </p:txBody>
      </p:sp>
      <p:sp>
        <p:nvSpPr>
          <p:cNvPr id="667658" name="Rectangle 10"/>
          <p:cNvSpPr>
            <a:spLocks noChangeArrowheads="1"/>
          </p:cNvSpPr>
          <p:nvPr/>
        </p:nvSpPr>
        <p:spPr bwMode="auto">
          <a:xfrm>
            <a:off x="368300" y="1150938"/>
            <a:ext cx="4300538" cy="4511675"/>
          </a:xfrm>
          <a:prstGeom prst="rect">
            <a:avLst/>
          </a:prstGeom>
          <a:solidFill>
            <a:schemeClr val="accent2">
              <a:lumMod val="20000"/>
              <a:lumOff val="80000"/>
            </a:schemeClr>
          </a:solidFill>
          <a:ln w="38100">
            <a:solidFill>
              <a:srgbClr val="3366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chemeClr val="tx1"/>
                </a:solidFill>
              </a:rPr>
              <a:t>#include &lt;</a:t>
            </a:r>
            <a:r>
              <a:rPr lang="en-US" altLang="zh-CN" sz="2400" dirty="0" err="1">
                <a:solidFill>
                  <a:schemeClr val="tx1"/>
                </a:solidFill>
              </a:rPr>
              <a:t>stdio.h</a:t>
            </a:r>
            <a:r>
              <a:rPr lang="en-US" altLang="zh-CN" sz="2400" dirty="0">
                <a:solidFill>
                  <a:schemeClr val="tx1"/>
                </a:solidFill>
              </a:rPr>
              <a:t>&gt;</a:t>
            </a:r>
            <a:endParaRPr lang="en-US" altLang="zh-CN" sz="2400" dirty="0">
              <a:solidFill>
                <a:srgbClr val="0000FF"/>
              </a:solidFill>
            </a:endParaRPr>
          </a:p>
          <a:p>
            <a:pPr>
              <a:spcBef>
                <a:spcPct val="0"/>
              </a:spcBef>
            </a:pPr>
            <a:r>
              <a:rPr lang="en-US" altLang="zh-CN" sz="2400" dirty="0" err="1">
                <a:solidFill>
                  <a:srgbClr val="0000FF"/>
                </a:solidFill>
              </a:rPr>
              <a:t>int</a:t>
            </a:r>
            <a:r>
              <a:rPr lang="en-US" altLang="zh-CN" sz="2400" dirty="0">
                <a:solidFill>
                  <a:srgbClr val="0000FF"/>
                </a:solidFill>
              </a:rPr>
              <a:t> a=3,b=5;</a:t>
            </a:r>
          </a:p>
          <a:p>
            <a:pPr>
              <a:spcBef>
                <a:spcPct val="0"/>
              </a:spcBef>
            </a:pPr>
            <a:r>
              <a:rPr lang="en-US" altLang="zh-CN" sz="2400" dirty="0">
                <a:solidFill>
                  <a:schemeClr val="tx1"/>
                </a:solidFill>
              </a:rPr>
              <a:t>void main()</a:t>
            </a:r>
          </a:p>
          <a:p>
            <a:pPr>
              <a:spcBef>
                <a:spcPct val="0"/>
              </a:spcBef>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max(</a:t>
            </a:r>
            <a:r>
              <a:rPr lang="en-US" altLang="zh-CN" sz="2400" dirty="0" err="1">
                <a:solidFill>
                  <a:schemeClr val="tx1"/>
                </a:solidFill>
              </a:rPr>
              <a:t>int</a:t>
            </a:r>
            <a:r>
              <a:rPr lang="en-US" altLang="zh-CN" sz="2400" dirty="0">
                <a:solidFill>
                  <a:schemeClr val="tx1"/>
                </a:solidFill>
              </a:rPr>
              <a:t> a, </a:t>
            </a:r>
            <a:r>
              <a:rPr lang="en-US" altLang="zh-CN" sz="2400" dirty="0" err="1">
                <a:solidFill>
                  <a:schemeClr val="tx1"/>
                </a:solidFill>
              </a:rPr>
              <a:t>int</a:t>
            </a:r>
            <a:r>
              <a:rPr lang="en-US" altLang="zh-CN" sz="2400" dirty="0">
                <a:solidFill>
                  <a:schemeClr val="tx1"/>
                </a:solidFill>
              </a:rPr>
              <a:t> b);</a:t>
            </a:r>
          </a:p>
          <a:p>
            <a:pPr>
              <a:spcBef>
                <a:spcPct val="0"/>
              </a:spcBef>
            </a:pPr>
            <a:r>
              <a:rPr lang="en-US" altLang="zh-CN" sz="2400" dirty="0">
                <a:solidFill>
                  <a:schemeClr val="tx1"/>
                </a:solidFill>
              </a:rPr>
              <a:t>   </a:t>
            </a:r>
            <a:r>
              <a:rPr lang="en-US" altLang="zh-CN" sz="2400" dirty="0" err="1">
                <a:solidFill>
                  <a:srgbClr val="FF9900"/>
                </a:solidFill>
              </a:rPr>
              <a:t>int</a:t>
            </a:r>
            <a:r>
              <a:rPr lang="en-US" altLang="zh-CN" sz="2400" dirty="0">
                <a:solidFill>
                  <a:srgbClr val="FF9900"/>
                </a:solidFill>
              </a:rPr>
              <a:t> a=8;</a:t>
            </a:r>
            <a:endParaRPr lang="en-US" altLang="zh-CN" sz="2400" dirty="0">
              <a:solidFill>
                <a:schemeClr val="tx1"/>
              </a:solidFill>
            </a:endParaRPr>
          </a:p>
          <a:p>
            <a:pPr>
              <a:spcBef>
                <a:spcPct val="0"/>
              </a:spcBef>
            </a:pPr>
            <a:r>
              <a:rPr lang="en-US" altLang="zh-CN" sz="2400" dirty="0">
                <a:solidFill>
                  <a:schemeClr val="tx1"/>
                </a:solidFill>
              </a:rPr>
              <a:t>   </a:t>
            </a:r>
            <a:r>
              <a:rPr lang="en-US" altLang="zh-CN" sz="2400" dirty="0" err="1">
                <a:solidFill>
                  <a:schemeClr val="tx1"/>
                </a:solidFill>
              </a:rPr>
              <a:t>printf</a:t>
            </a:r>
            <a:r>
              <a:rPr lang="en-US" altLang="zh-CN" sz="2400" dirty="0">
                <a:solidFill>
                  <a:schemeClr val="tx1"/>
                </a:solidFill>
              </a:rPr>
              <a:t>("max=%</a:t>
            </a:r>
            <a:r>
              <a:rPr lang="en-US" altLang="zh-CN" sz="2400" dirty="0" err="1">
                <a:solidFill>
                  <a:schemeClr val="tx1"/>
                </a:solidFill>
              </a:rPr>
              <a:t>d",max</a:t>
            </a:r>
            <a:r>
              <a:rPr lang="en-US" altLang="zh-CN" sz="2400" dirty="0">
                <a:solidFill>
                  <a:schemeClr val="tx1"/>
                </a:solidFill>
              </a:rPr>
              <a:t>(</a:t>
            </a:r>
            <a:r>
              <a:rPr lang="en-US" altLang="zh-CN" sz="2400" dirty="0" err="1">
                <a:solidFill>
                  <a:schemeClr val="tx1"/>
                </a:solidFill>
              </a:rPr>
              <a:t>a,b</a:t>
            </a:r>
            <a:r>
              <a:rPr lang="en-US" altLang="zh-CN" sz="2400" dirty="0">
                <a:solidFill>
                  <a:schemeClr val="tx1"/>
                </a:solidFill>
              </a:rPr>
              <a:t>));</a:t>
            </a:r>
          </a:p>
          <a:p>
            <a:pPr>
              <a:spcBef>
                <a:spcPct val="0"/>
              </a:spcBef>
            </a:pPr>
            <a:r>
              <a:rPr lang="en-US" altLang="zh-CN" sz="2400" dirty="0">
                <a:solidFill>
                  <a:schemeClr val="tx1"/>
                </a:solidFill>
              </a:rPr>
              <a:t>}</a:t>
            </a:r>
          </a:p>
          <a:p>
            <a:pPr>
              <a:spcBef>
                <a:spcPct val="0"/>
              </a:spcBef>
            </a:pPr>
            <a:r>
              <a:rPr lang="en-US" altLang="zh-CN" sz="2400" dirty="0" err="1">
                <a:solidFill>
                  <a:schemeClr val="tx1"/>
                </a:solidFill>
              </a:rPr>
              <a:t>int</a:t>
            </a:r>
            <a:r>
              <a:rPr lang="en-US" altLang="zh-CN" sz="2400" dirty="0">
                <a:solidFill>
                  <a:schemeClr val="tx1"/>
                </a:solidFill>
              </a:rPr>
              <a:t> max(</a:t>
            </a:r>
            <a:r>
              <a:rPr lang="en-US" altLang="zh-CN" sz="2400" dirty="0" err="1">
                <a:solidFill>
                  <a:srgbClr val="008000"/>
                </a:solidFill>
              </a:rPr>
              <a:t>int</a:t>
            </a:r>
            <a:r>
              <a:rPr lang="en-US" altLang="zh-CN" sz="2400" dirty="0">
                <a:solidFill>
                  <a:srgbClr val="008000"/>
                </a:solidFill>
              </a:rPr>
              <a:t> a, </a:t>
            </a:r>
            <a:r>
              <a:rPr lang="en-US" altLang="zh-CN" sz="2400" dirty="0" err="1">
                <a:solidFill>
                  <a:srgbClr val="008000"/>
                </a:solidFill>
              </a:rPr>
              <a:t>int</a:t>
            </a:r>
            <a:r>
              <a:rPr lang="en-US" altLang="zh-CN" sz="2400" dirty="0">
                <a:solidFill>
                  <a:srgbClr val="008000"/>
                </a:solidFill>
              </a:rPr>
              <a:t> b</a:t>
            </a:r>
            <a:r>
              <a:rPr lang="en-US" altLang="zh-CN" sz="2400" dirty="0">
                <a:solidFill>
                  <a:schemeClr val="tx1"/>
                </a:solidFill>
              </a:rPr>
              <a:t>)</a:t>
            </a:r>
          </a:p>
          <a:p>
            <a:pPr>
              <a:spcBef>
                <a:spcPct val="0"/>
              </a:spcBef>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c;</a:t>
            </a:r>
          </a:p>
          <a:p>
            <a:pPr>
              <a:spcBef>
                <a:spcPct val="0"/>
              </a:spcBef>
            </a:pPr>
            <a:r>
              <a:rPr lang="en-US" altLang="zh-CN" sz="2400" dirty="0">
                <a:solidFill>
                  <a:schemeClr val="tx1"/>
                </a:solidFill>
              </a:rPr>
              <a:t>   c=a&gt;</a:t>
            </a:r>
            <a:r>
              <a:rPr lang="en-US" altLang="zh-CN" sz="2400" dirty="0" err="1">
                <a:solidFill>
                  <a:schemeClr val="tx1"/>
                </a:solidFill>
              </a:rPr>
              <a:t>b?a:b</a:t>
            </a:r>
            <a:r>
              <a:rPr lang="en-US" altLang="zh-CN" sz="2400" dirty="0">
                <a:solidFill>
                  <a:schemeClr val="tx1"/>
                </a:solidFill>
              </a:rPr>
              <a:t>;</a:t>
            </a:r>
          </a:p>
          <a:p>
            <a:pPr>
              <a:spcBef>
                <a:spcPct val="0"/>
              </a:spcBef>
            </a:pPr>
            <a:r>
              <a:rPr lang="en-US" altLang="zh-CN" sz="2400" dirty="0">
                <a:solidFill>
                  <a:schemeClr val="tx1"/>
                </a:solidFill>
              </a:rPr>
              <a:t>   return(c);</a:t>
            </a:r>
          </a:p>
          <a:p>
            <a:pPr>
              <a:spcBef>
                <a:spcPct val="0"/>
              </a:spcBef>
            </a:pPr>
            <a:r>
              <a:rPr lang="en-US" altLang="zh-CN" sz="2400" dirty="0">
                <a:solidFill>
                  <a:schemeClr val="tx1"/>
                </a:solidFill>
              </a:rPr>
              <a:t>}</a:t>
            </a:r>
          </a:p>
        </p:txBody>
      </p:sp>
      <p:sp>
        <p:nvSpPr>
          <p:cNvPr id="667661" name="Text Box 13"/>
          <p:cNvSpPr txBox="1">
            <a:spLocks noChangeArrowheads="1"/>
          </p:cNvSpPr>
          <p:nvPr/>
        </p:nvSpPr>
        <p:spPr bwMode="auto">
          <a:xfrm>
            <a:off x="492125" y="5707063"/>
            <a:ext cx="2638425" cy="495300"/>
          </a:xfrm>
          <a:prstGeom prst="rect">
            <a:avLst/>
          </a:prstGeom>
          <a:solidFill>
            <a:srgbClr val="C0C0C0"/>
          </a:solidFill>
          <a:ln w="381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zh-CN" sz="2400">
                <a:solidFill>
                  <a:schemeClr val="tx1"/>
                </a:solidFill>
              </a:rPr>
              <a:t>运行结果：</a:t>
            </a:r>
            <a:r>
              <a:rPr lang="en-US" altLang="zh-CN" sz="2400">
                <a:solidFill>
                  <a:schemeClr val="tx1"/>
                </a:solidFill>
              </a:rPr>
              <a:t>max=8</a:t>
            </a:r>
          </a:p>
        </p:txBody>
      </p:sp>
      <p:sp>
        <p:nvSpPr>
          <p:cNvPr id="667667" name="Text Box 19"/>
          <p:cNvSpPr txBox="1">
            <a:spLocks noChangeArrowheads="1"/>
          </p:cNvSpPr>
          <p:nvPr/>
        </p:nvSpPr>
        <p:spPr bwMode="auto">
          <a:xfrm>
            <a:off x="5441950" y="541338"/>
            <a:ext cx="2917825"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a:solidFill>
                  <a:schemeClr val="tx1"/>
                </a:solidFill>
                <a:latin typeface="华文新魏" panose="02010800040101010101" pitchFamily="2" charset="-122"/>
                <a:ea typeface="华文新魏" panose="02010800040101010101" pitchFamily="2" charset="-122"/>
              </a:rPr>
              <a:t>例   外部变量副作用</a:t>
            </a:r>
          </a:p>
        </p:txBody>
      </p:sp>
      <p:sp>
        <p:nvSpPr>
          <p:cNvPr id="667668" name="Rectangle 20"/>
          <p:cNvSpPr>
            <a:spLocks noChangeArrowheads="1"/>
          </p:cNvSpPr>
          <p:nvPr/>
        </p:nvSpPr>
        <p:spPr bwMode="auto">
          <a:xfrm>
            <a:off x="5480050" y="1176338"/>
            <a:ext cx="3303588" cy="4146550"/>
          </a:xfrm>
          <a:prstGeom prst="rect">
            <a:avLst/>
          </a:prstGeom>
          <a:solidFill>
            <a:schemeClr val="accent2">
              <a:lumMod val="20000"/>
              <a:lumOff val="80000"/>
            </a:schemeClr>
          </a:solidFill>
          <a:ln w="38100">
            <a:solidFill>
              <a:srgbClr val="3366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err="1">
                <a:solidFill>
                  <a:srgbClr val="FF5050"/>
                </a:solidFill>
              </a:rPr>
              <a:t>int</a:t>
            </a:r>
            <a:r>
              <a:rPr lang="en-US" altLang="zh-CN" sz="2400" dirty="0">
                <a:solidFill>
                  <a:srgbClr val="FF5050"/>
                </a:solidFill>
              </a:rPr>
              <a:t>  </a:t>
            </a:r>
            <a:r>
              <a:rPr lang="en-US" altLang="zh-CN" sz="2400" dirty="0" err="1">
                <a:solidFill>
                  <a:srgbClr val="FF5050"/>
                </a:solidFill>
              </a:rPr>
              <a:t>i</a:t>
            </a:r>
            <a:r>
              <a:rPr lang="en-US" altLang="zh-CN" sz="2400" dirty="0">
                <a:solidFill>
                  <a:srgbClr val="FF5050"/>
                </a:solidFill>
              </a:rPr>
              <a:t>;</a:t>
            </a:r>
          </a:p>
          <a:p>
            <a:pPr>
              <a:spcBef>
                <a:spcPct val="0"/>
              </a:spcBef>
            </a:pPr>
            <a:r>
              <a:rPr lang="en-US" altLang="zh-CN" sz="2400" dirty="0">
                <a:solidFill>
                  <a:schemeClr val="tx1"/>
                </a:solidFill>
              </a:rPr>
              <a:t>main()</a:t>
            </a:r>
          </a:p>
          <a:p>
            <a:pPr>
              <a:spcBef>
                <a:spcPct val="0"/>
              </a:spcBef>
            </a:pPr>
            <a:r>
              <a:rPr lang="en-US" altLang="zh-CN" sz="2400" dirty="0">
                <a:solidFill>
                  <a:schemeClr val="tx1"/>
                </a:solidFill>
              </a:rPr>
              <a:t>{   void  </a:t>
            </a:r>
            <a:r>
              <a:rPr lang="en-US" altLang="zh-CN" sz="2400" dirty="0" err="1">
                <a:solidFill>
                  <a:schemeClr val="tx1"/>
                </a:solidFill>
              </a:rPr>
              <a:t>prt</a:t>
            </a:r>
            <a:r>
              <a:rPr lang="en-US" altLang="zh-CN" sz="2400" dirty="0">
                <a:solidFill>
                  <a:schemeClr val="tx1"/>
                </a:solidFill>
              </a:rPr>
              <a:t>();</a:t>
            </a:r>
          </a:p>
          <a:p>
            <a:pPr>
              <a:spcBef>
                <a:spcPct val="0"/>
              </a:spcBef>
            </a:pPr>
            <a:r>
              <a:rPr lang="en-US" altLang="zh-CN" sz="2400" dirty="0">
                <a:solidFill>
                  <a:schemeClr val="tx1"/>
                </a:solidFill>
              </a:rPr>
              <a:t>     for(</a:t>
            </a:r>
            <a:r>
              <a:rPr lang="en-US" altLang="zh-CN" sz="2400" dirty="0" err="1">
                <a:solidFill>
                  <a:schemeClr val="tx1"/>
                </a:solidFill>
              </a:rPr>
              <a:t>i</a:t>
            </a:r>
            <a:r>
              <a:rPr lang="en-US" altLang="zh-CN" sz="2400" dirty="0">
                <a:solidFill>
                  <a:schemeClr val="tx1"/>
                </a:solidFill>
              </a:rPr>
              <a:t>=0;i&lt;5;i++)</a:t>
            </a:r>
          </a:p>
          <a:p>
            <a:pPr>
              <a:spcBef>
                <a:spcPct val="0"/>
              </a:spcBef>
            </a:pPr>
            <a:r>
              <a:rPr lang="en-US" altLang="zh-CN" sz="2400" dirty="0">
                <a:solidFill>
                  <a:schemeClr val="tx1"/>
                </a:solidFill>
              </a:rPr>
              <a:t>         </a:t>
            </a:r>
            <a:r>
              <a:rPr lang="en-US" altLang="zh-CN" sz="2400" dirty="0" err="1">
                <a:solidFill>
                  <a:schemeClr val="tx1"/>
                </a:solidFill>
              </a:rPr>
              <a:t>prt</a:t>
            </a:r>
            <a:r>
              <a:rPr lang="en-US" altLang="zh-CN" sz="2400" dirty="0">
                <a:solidFill>
                  <a:schemeClr val="tx1"/>
                </a:solidFill>
              </a:rPr>
              <a:t>();</a:t>
            </a:r>
          </a:p>
          <a:p>
            <a:pPr>
              <a:spcBef>
                <a:spcPct val="0"/>
              </a:spcBef>
            </a:pPr>
            <a:r>
              <a:rPr lang="en-US" altLang="zh-CN" sz="2400" dirty="0">
                <a:solidFill>
                  <a:schemeClr val="tx1"/>
                </a:solidFill>
              </a:rPr>
              <a:t>}</a:t>
            </a:r>
          </a:p>
          <a:p>
            <a:pPr>
              <a:spcBef>
                <a:spcPct val="0"/>
              </a:spcBef>
            </a:pPr>
            <a:r>
              <a:rPr lang="en-US" altLang="zh-CN" sz="2400" dirty="0">
                <a:solidFill>
                  <a:schemeClr val="tx1"/>
                </a:solidFill>
              </a:rPr>
              <a:t>void  </a:t>
            </a:r>
            <a:r>
              <a:rPr lang="en-US" altLang="zh-CN" sz="2400" dirty="0" err="1">
                <a:solidFill>
                  <a:schemeClr val="tx1"/>
                </a:solidFill>
              </a:rPr>
              <a:t>prt</a:t>
            </a:r>
            <a:r>
              <a:rPr lang="en-US" altLang="zh-CN" sz="2400" dirty="0">
                <a:solidFill>
                  <a:schemeClr val="tx1"/>
                </a:solidFill>
              </a:rPr>
              <a:t>()</a:t>
            </a:r>
          </a:p>
          <a:p>
            <a:pPr>
              <a:spcBef>
                <a:spcPct val="0"/>
              </a:spcBef>
            </a:pPr>
            <a:r>
              <a:rPr lang="en-US" altLang="zh-CN" sz="2400" dirty="0">
                <a:solidFill>
                  <a:schemeClr val="tx1"/>
                </a:solidFill>
              </a:rPr>
              <a:t>{    for(</a:t>
            </a:r>
            <a:r>
              <a:rPr lang="en-US" altLang="zh-CN" sz="2400" dirty="0" err="1">
                <a:solidFill>
                  <a:schemeClr val="tx1"/>
                </a:solidFill>
              </a:rPr>
              <a:t>i</a:t>
            </a:r>
            <a:r>
              <a:rPr lang="en-US" altLang="zh-CN" sz="2400" dirty="0">
                <a:solidFill>
                  <a:schemeClr val="tx1"/>
                </a:solidFill>
              </a:rPr>
              <a:t>=0;i&lt;5;i++)</a:t>
            </a:r>
          </a:p>
          <a:p>
            <a:pPr>
              <a:spcBef>
                <a:spcPct val="0"/>
              </a:spcBef>
            </a:pPr>
            <a:r>
              <a:rPr lang="en-US" altLang="zh-CN" sz="2400" dirty="0">
                <a:solidFill>
                  <a:schemeClr val="tx1"/>
                </a:solidFill>
              </a:rPr>
              <a:t>           </a:t>
            </a:r>
            <a:r>
              <a:rPr lang="en-US" altLang="zh-CN" sz="2400" dirty="0" err="1">
                <a:solidFill>
                  <a:schemeClr val="tx1"/>
                </a:solidFill>
              </a:rPr>
              <a:t>printf</a:t>
            </a:r>
            <a:r>
              <a:rPr lang="en-US" altLang="zh-CN" sz="2400" dirty="0">
                <a:solidFill>
                  <a:schemeClr val="tx1"/>
                </a:solidFill>
              </a:rPr>
              <a:t>(“%c”,’*’);</a:t>
            </a:r>
          </a:p>
          <a:p>
            <a:pPr>
              <a:spcBef>
                <a:spcPct val="0"/>
              </a:spcBef>
            </a:pPr>
            <a:r>
              <a:rPr lang="en-US" altLang="zh-CN" sz="2400" dirty="0">
                <a:solidFill>
                  <a:schemeClr val="tx1"/>
                </a:solidFill>
              </a:rPr>
              <a:t>      </a:t>
            </a:r>
            <a:r>
              <a:rPr lang="en-US" altLang="zh-CN" sz="2400" dirty="0" err="1">
                <a:solidFill>
                  <a:schemeClr val="tx1"/>
                </a:solidFill>
              </a:rPr>
              <a:t>printf</a:t>
            </a:r>
            <a:r>
              <a:rPr lang="en-US" altLang="zh-CN" sz="2400" dirty="0">
                <a:solidFill>
                  <a:schemeClr val="tx1"/>
                </a:solidFill>
              </a:rPr>
              <a:t>(“\n”);</a:t>
            </a:r>
          </a:p>
          <a:p>
            <a:pPr>
              <a:spcBef>
                <a:spcPct val="0"/>
              </a:spcBef>
            </a:pPr>
            <a:r>
              <a:rPr lang="en-US" altLang="zh-CN" sz="2400" dirty="0">
                <a:solidFill>
                  <a:schemeClr val="tx1"/>
                </a:solidFill>
              </a:rPr>
              <a:t>}</a:t>
            </a:r>
          </a:p>
        </p:txBody>
      </p:sp>
      <p:sp>
        <p:nvSpPr>
          <p:cNvPr id="667669" name="Text Box 21"/>
          <p:cNvSpPr txBox="1">
            <a:spLocks noChangeArrowheads="1"/>
          </p:cNvSpPr>
          <p:nvPr/>
        </p:nvSpPr>
        <p:spPr bwMode="auto">
          <a:xfrm>
            <a:off x="5551488" y="5483225"/>
            <a:ext cx="2524125" cy="495300"/>
          </a:xfrm>
          <a:prstGeom prst="rect">
            <a:avLst/>
          </a:prstGeom>
          <a:solidFill>
            <a:srgbClr val="C0C0C0"/>
          </a:solidFill>
          <a:ln w="381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zh-CN" sz="2400">
                <a:solidFill>
                  <a:schemeClr val="tx1"/>
                </a:solidFill>
              </a:rPr>
              <a:t>运行结果：</a:t>
            </a:r>
            <a:r>
              <a:rPr lang="zh-CN" altLang="en-US" sz="2400">
                <a:solidFill>
                  <a:schemeClr val="tx1"/>
                </a:solidFill>
              </a:rPr>
              <a:t>*****</a:t>
            </a:r>
          </a:p>
        </p:txBody>
      </p:sp>
      <p:sp>
        <p:nvSpPr>
          <p:cNvPr id="667670" name="AutoShape 22"/>
          <p:cNvSpPr>
            <a:spLocks noChangeArrowheads="1"/>
          </p:cNvSpPr>
          <p:nvPr/>
        </p:nvSpPr>
        <p:spPr bwMode="auto">
          <a:xfrm>
            <a:off x="1646238" y="2684463"/>
            <a:ext cx="3868737" cy="923925"/>
          </a:xfrm>
          <a:prstGeom prst="wedgeRectCallout">
            <a:avLst>
              <a:gd name="adj1" fmla="val 93495"/>
              <a:gd name="adj2" fmla="val 79208"/>
            </a:avLst>
          </a:prstGeom>
          <a:solidFill>
            <a:srgbClr val="FFCC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2400" b="0">
                <a:solidFill>
                  <a:srgbClr val="FF5050"/>
                </a:solidFill>
                <a:effectLst>
                  <a:outerShdw blurRad="38100" dist="38100" dir="2700000" algn="tl">
                    <a:srgbClr val="000000"/>
                  </a:outerShdw>
                </a:effectLst>
              </a:rPr>
              <a:t>原意输出</a:t>
            </a:r>
            <a:r>
              <a:rPr lang="en-US" altLang="zh-CN" sz="2400" b="0">
                <a:solidFill>
                  <a:srgbClr val="FF5050"/>
                </a:solidFill>
                <a:effectLst>
                  <a:outerShdw blurRad="38100" dist="38100" dir="2700000" algn="tl">
                    <a:srgbClr val="000000"/>
                  </a:outerShdw>
                </a:effectLst>
              </a:rPr>
              <a:t>5</a:t>
            </a:r>
            <a:r>
              <a:rPr lang="zh-CN" altLang="en-US" sz="2400" b="0">
                <a:solidFill>
                  <a:srgbClr val="FF5050"/>
                </a:solidFill>
                <a:effectLst>
                  <a:outerShdw blurRad="38100" dist="38100" dir="2700000" algn="tl">
                    <a:srgbClr val="000000"/>
                  </a:outerShdw>
                </a:effectLst>
              </a:rPr>
              <a:t>行*号，使用外部变量</a:t>
            </a:r>
            <a:r>
              <a:rPr lang="en-US" altLang="zh-CN" sz="2400" b="0">
                <a:solidFill>
                  <a:srgbClr val="FF5050"/>
                </a:solidFill>
                <a:effectLst>
                  <a:outerShdw blurRad="38100" dist="38100" dir="2700000" algn="tl">
                    <a:srgbClr val="000000"/>
                  </a:outerShdw>
                </a:effectLst>
              </a:rPr>
              <a:t>i </a:t>
            </a:r>
            <a:r>
              <a:rPr lang="zh-CN" altLang="en-US" sz="2400" b="0">
                <a:solidFill>
                  <a:srgbClr val="FF5050"/>
                </a:solidFill>
                <a:effectLst>
                  <a:outerShdw blurRad="38100" dist="38100" dir="2700000" algn="tl">
                    <a:srgbClr val="000000"/>
                  </a:outerShdw>
                </a:effectLst>
              </a:rPr>
              <a:t>后只输出一行*号。</a:t>
            </a:r>
          </a:p>
        </p:txBody>
      </p:sp>
      <p:sp>
        <p:nvSpPr>
          <p:cNvPr id="667671" name="AutoShape 23"/>
          <p:cNvSpPr>
            <a:spLocks noChangeArrowheads="1"/>
          </p:cNvSpPr>
          <p:nvPr/>
        </p:nvSpPr>
        <p:spPr bwMode="auto">
          <a:xfrm>
            <a:off x="2641600" y="4676775"/>
            <a:ext cx="2503488" cy="923925"/>
          </a:xfrm>
          <a:prstGeom prst="wedgeRectCallout">
            <a:avLst>
              <a:gd name="adj1" fmla="val -101361"/>
              <a:gd name="adj2" fmla="val -231444"/>
            </a:avLst>
          </a:prstGeom>
          <a:solidFill>
            <a:srgbClr val="FFCC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2400" b="0">
                <a:solidFill>
                  <a:srgbClr val="FF5050"/>
                </a:solidFill>
                <a:effectLst>
                  <a:outerShdw blurRad="38100" dist="38100" dir="2700000" algn="tl">
                    <a:srgbClr val="000000"/>
                  </a:outerShdw>
                </a:effectLst>
              </a:rPr>
              <a:t>局部变量</a:t>
            </a:r>
            <a:r>
              <a:rPr lang="en-US" altLang="zh-CN" sz="2400" b="0">
                <a:solidFill>
                  <a:srgbClr val="FF5050"/>
                </a:solidFill>
                <a:effectLst>
                  <a:outerShdw blurRad="38100" dist="38100" dir="2700000" algn="tl">
                    <a:srgbClr val="000000"/>
                  </a:outerShdw>
                </a:effectLst>
              </a:rPr>
              <a:t>a=8</a:t>
            </a:r>
            <a:r>
              <a:rPr lang="zh-CN" altLang="en-US" sz="2400" b="0">
                <a:solidFill>
                  <a:srgbClr val="FF5050"/>
                </a:solidFill>
                <a:effectLst>
                  <a:outerShdw blurRad="38100" dist="38100" dir="2700000" algn="tl">
                    <a:srgbClr val="000000"/>
                  </a:outerShdw>
                </a:effectLst>
              </a:rPr>
              <a:t>将外部变量</a:t>
            </a:r>
            <a:r>
              <a:rPr lang="en-US" altLang="zh-CN" sz="2400" b="0">
                <a:solidFill>
                  <a:srgbClr val="FF5050"/>
                </a:solidFill>
                <a:effectLst>
                  <a:outerShdw blurRad="38100" dist="38100" dir="2700000" algn="tl">
                    <a:srgbClr val="000000"/>
                  </a:outerShdw>
                </a:effectLst>
              </a:rPr>
              <a:t>a=3</a:t>
            </a:r>
            <a:r>
              <a:rPr lang="zh-CN" altLang="en-US" sz="2400" b="0">
                <a:solidFill>
                  <a:srgbClr val="FF5050"/>
                </a:solidFill>
                <a:effectLst>
                  <a:outerShdw blurRad="38100" dist="38100" dir="2700000" algn="tl">
                    <a:srgbClr val="000000"/>
                  </a:outerShdw>
                </a:effectLst>
              </a:rPr>
              <a:t>屏蔽</a:t>
            </a:r>
          </a:p>
        </p:txBody>
      </p:sp>
      <p:sp>
        <p:nvSpPr>
          <p:cNvPr id="15"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830085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67658"/>
                                        </p:tgtEl>
                                        <p:attrNameLst>
                                          <p:attrName>style.visibility</p:attrName>
                                        </p:attrNameLst>
                                      </p:cBhvr>
                                      <p:to>
                                        <p:strVal val="visible"/>
                                      </p:to>
                                    </p:set>
                                    <p:animEffect transition="in" filter="box(out)">
                                      <p:cBhvr>
                                        <p:cTn id="7" dur="500"/>
                                        <p:tgtEl>
                                          <p:spTgt spid="667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67661"/>
                                        </p:tgtEl>
                                        <p:attrNameLst>
                                          <p:attrName>style.visibility</p:attrName>
                                        </p:attrNameLst>
                                      </p:cBhvr>
                                      <p:to>
                                        <p:strVal val="visible"/>
                                      </p:to>
                                    </p:set>
                                    <p:animEffect transition="in" filter="box(out)">
                                      <p:cBhvr>
                                        <p:cTn id="12" dur="500"/>
                                        <p:tgtEl>
                                          <p:spTgt spid="6676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67671"/>
                                        </p:tgtEl>
                                        <p:attrNameLst>
                                          <p:attrName>style.visibility</p:attrName>
                                        </p:attrNameLst>
                                      </p:cBhvr>
                                      <p:to>
                                        <p:strVal val="visible"/>
                                      </p:to>
                                    </p:set>
                                    <p:animEffect transition="in" filter="box(in)">
                                      <p:cBhvr>
                                        <p:cTn id="17" dur="500"/>
                                        <p:tgtEl>
                                          <p:spTgt spid="667671"/>
                                        </p:tgtEl>
                                      </p:cBhvr>
                                    </p:animEffect>
                                  </p:childTnLst>
                                  <p:subTnLst>
                                    <p:set>
                                      <p:cBhvr override="childStyle">
                                        <p:cTn dur="1" fill="hold" display="0" masterRel="nextClick" afterEffect="1"/>
                                        <p:tgtEl>
                                          <p:spTgt spid="667671"/>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667667"/>
                                        </p:tgtEl>
                                        <p:attrNameLst>
                                          <p:attrName>style.visibility</p:attrName>
                                        </p:attrNameLst>
                                      </p:cBhvr>
                                      <p:to>
                                        <p:strVal val="visible"/>
                                      </p:to>
                                    </p:set>
                                    <p:anim calcmode="lin" valueType="num">
                                      <p:cBhvr additive="base">
                                        <p:cTn id="22" dur="500" fill="hold"/>
                                        <p:tgtEl>
                                          <p:spTgt spid="667667"/>
                                        </p:tgtEl>
                                        <p:attrNameLst>
                                          <p:attrName>ppt_x</p:attrName>
                                        </p:attrNameLst>
                                      </p:cBhvr>
                                      <p:tavLst>
                                        <p:tav tm="0">
                                          <p:val>
                                            <p:strVal val="1+#ppt_w/2"/>
                                          </p:val>
                                        </p:tav>
                                        <p:tav tm="100000">
                                          <p:val>
                                            <p:strVal val="#ppt_x"/>
                                          </p:val>
                                        </p:tav>
                                      </p:tavLst>
                                    </p:anim>
                                    <p:anim calcmode="lin" valueType="num">
                                      <p:cBhvr additive="base">
                                        <p:cTn id="23" dur="500" fill="hold"/>
                                        <p:tgtEl>
                                          <p:spTgt spid="667667"/>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667668"/>
                                        </p:tgtEl>
                                        <p:attrNameLst>
                                          <p:attrName>style.visibility</p:attrName>
                                        </p:attrNameLst>
                                      </p:cBhvr>
                                      <p:to>
                                        <p:strVal val="visible"/>
                                      </p:to>
                                    </p:set>
                                    <p:animEffect transition="in" filter="box(out)">
                                      <p:cBhvr>
                                        <p:cTn id="28" dur="500"/>
                                        <p:tgtEl>
                                          <p:spTgt spid="66766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667669"/>
                                        </p:tgtEl>
                                        <p:attrNameLst>
                                          <p:attrName>style.visibility</p:attrName>
                                        </p:attrNameLst>
                                      </p:cBhvr>
                                      <p:to>
                                        <p:strVal val="visible"/>
                                      </p:to>
                                    </p:set>
                                    <p:animEffect transition="in" filter="box(out)">
                                      <p:cBhvr>
                                        <p:cTn id="33" dur="500"/>
                                        <p:tgtEl>
                                          <p:spTgt spid="66766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8" fill="hold" grpId="0" nodeType="clickEffect">
                                  <p:stCondLst>
                                    <p:cond delay="0"/>
                                  </p:stCondLst>
                                  <p:childTnLst>
                                    <p:set>
                                      <p:cBhvr>
                                        <p:cTn id="37" dur="1" fill="hold">
                                          <p:stCondLst>
                                            <p:cond delay="0"/>
                                          </p:stCondLst>
                                        </p:cTn>
                                        <p:tgtEl>
                                          <p:spTgt spid="667670"/>
                                        </p:tgtEl>
                                        <p:attrNameLst>
                                          <p:attrName>style.visibility</p:attrName>
                                        </p:attrNameLst>
                                      </p:cBhvr>
                                      <p:to>
                                        <p:strVal val="visible"/>
                                      </p:to>
                                    </p:set>
                                    <p:animEffect transition="in" filter="slide(fromLeft)">
                                      <p:cBhvr>
                                        <p:cTn id="38" dur="500"/>
                                        <p:tgtEl>
                                          <p:spTgt spid="667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58" grpId="0" animBg="1" autoUpdateAnimBg="0"/>
      <p:bldP spid="667661" grpId="0" animBg="1" autoUpdateAnimBg="0"/>
      <p:bldP spid="667667" grpId="0" animBg="1" autoUpdateAnimBg="0"/>
      <p:bldP spid="667668" grpId="0" animBg="1" autoUpdateAnimBg="0"/>
      <p:bldP spid="667669" grpId="0" animBg="1" autoUpdateAnimBg="0"/>
      <p:bldP spid="667670" grpId="0" animBg="1" autoUpdateAnimBg="0"/>
      <p:bldP spid="667671"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0" name="Rectangle 4"/>
          <p:cNvSpPr>
            <a:spLocks noChangeArrowheads="1"/>
          </p:cNvSpPr>
          <p:nvPr/>
        </p:nvSpPr>
        <p:spPr bwMode="auto">
          <a:xfrm>
            <a:off x="303212" y="1177985"/>
            <a:ext cx="8631238" cy="3700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457200" lvl="1" indent="0" eaLnBrk="1" hangingPunct="1">
              <a:spcBef>
                <a:spcPct val="20000"/>
              </a:spcBef>
              <a:buClr>
                <a:srgbClr val="339933"/>
              </a:buClr>
            </a:pPr>
            <a:r>
              <a:rPr kumimoji="0" lang="zh-CN" altLang="en-US" sz="2800" dirty="0">
                <a:solidFill>
                  <a:srgbClr val="0000CC"/>
                </a:solidFill>
                <a:latin typeface="+mn-ea"/>
                <a:ea typeface="+mn-ea"/>
              </a:rPr>
              <a:t>动态存储方式与静态存储方式</a:t>
            </a:r>
            <a:endParaRPr lang="zh-CN" altLang="en-US" sz="2800" dirty="0">
              <a:solidFill>
                <a:srgbClr val="0000CC"/>
              </a:solidFill>
              <a:latin typeface="+mn-ea"/>
              <a:ea typeface="+mn-ea"/>
            </a:endParaRPr>
          </a:p>
          <a:p>
            <a:pPr marL="1257300" lvl="2" indent="-342900" eaLnBrk="1" hangingPunct="1">
              <a:spcBef>
                <a:spcPct val="20000"/>
              </a:spcBef>
              <a:buClr>
                <a:srgbClr val="FF3300"/>
              </a:buClr>
              <a:buFont typeface="Wingdings" panose="05000000000000000000" pitchFamily="2" charset="2"/>
              <a:buChar char="p"/>
            </a:pPr>
            <a:r>
              <a:rPr lang="zh-CN" altLang="en-US" sz="2400" dirty="0">
                <a:solidFill>
                  <a:schemeClr val="tx1"/>
                </a:solidFill>
                <a:latin typeface="+mn-ea"/>
                <a:ea typeface="+mn-ea"/>
              </a:rPr>
              <a:t>变量分类：</a:t>
            </a:r>
          </a:p>
          <a:p>
            <a:pPr marL="1714500" lvl="3" indent="-342900" eaLnBrk="1" hangingPunct="1">
              <a:spcBef>
                <a:spcPct val="20000"/>
              </a:spcBef>
              <a:buClr>
                <a:srgbClr val="FE0000"/>
              </a:buClr>
              <a:buFont typeface="Wingdings" panose="05000000000000000000" pitchFamily="2" charset="2"/>
              <a:buChar char="ü"/>
            </a:pPr>
            <a:r>
              <a:rPr lang="zh-CN" altLang="en-US" sz="2000" dirty="0">
                <a:solidFill>
                  <a:schemeClr val="tx1"/>
                </a:solidFill>
                <a:latin typeface="+mn-ea"/>
                <a:ea typeface="+mn-ea"/>
              </a:rPr>
              <a:t>按数据类型：整型、实型、字符型</a:t>
            </a:r>
          </a:p>
          <a:p>
            <a:pPr marL="1714500" lvl="3" indent="-342900" eaLnBrk="1" hangingPunct="1">
              <a:spcBef>
                <a:spcPct val="20000"/>
              </a:spcBef>
              <a:buClr>
                <a:srgbClr val="FE0000"/>
              </a:buClr>
              <a:buFont typeface="Wingdings" panose="05000000000000000000" pitchFamily="2" charset="2"/>
              <a:buChar char="ü"/>
            </a:pPr>
            <a:r>
              <a:rPr lang="zh-CN" altLang="en-US" sz="2000" dirty="0">
                <a:solidFill>
                  <a:schemeClr val="tx1"/>
                </a:solidFill>
                <a:latin typeface="+mn-ea"/>
                <a:ea typeface="+mn-ea"/>
              </a:rPr>
              <a:t>按作用域：全局变量、局部变量</a:t>
            </a:r>
          </a:p>
          <a:p>
            <a:pPr marL="1714500" lvl="3" indent="-342900" eaLnBrk="1" hangingPunct="1">
              <a:spcBef>
                <a:spcPct val="20000"/>
              </a:spcBef>
              <a:buClr>
                <a:srgbClr val="FE0000"/>
              </a:buClr>
              <a:buFont typeface="Wingdings" panose="05000000000000000000" pitchFamily="2" charset="2"/>
              <a:buChar char="ü"/>
            </a:pPr>
            <a:r>
              <a:rPr lang="zh-CN" altLang="en-US" sz="2000" dirty="0">
                <a:solidFill>
                  <a:schemeClr val="tx1"/>
                </a:solidFill>
                <a:latin typeface="+mn-ea"/>
                <a:ea typeface="+mn-ea"/>
              </a:rPr>
              <a:t>存储方式：</a:t>
            </a:r>
          </a:p>
          <a:p>
            <a:pPr lvl="4" eaLnBrk="1" hangingPunct="1">
              <a:spcBef>
                <a:spcPct val="20000"/>
              </a:spcBef>
              <a:buClr>
                <a:srgbClr val="FF00FF"/>
              </a:buClr>
              <a:buFont typeface="Wingdings" panose="05000000000000000000" pitchFamily="2" charset="2"/>
              <a:buChar char="u"/>
            </a:pPr>
            <a:r>
              <a:rPr lang="zh-CN" altLang="en-US" sz="2000" dirty="0">
                <a:solidFill>
                  <a:schemeClr val="tx1"/>
                </a:solidFill>
                <a:latin typeface="+mn-ea"/>
                <a:ea typeface="+mn-ea"/>
              </a:rPr>
              <a:t>静态存储：</a:t>
            </a:r>
            <a:r>
              <a:rPr kumimoji="0" lang="zh-CN" altLang="en-US" sz="2000" dirty="0">
                <a:solidFill>
                  <a:schemeClr val="tx1"/>
                </a:solidFill>
                <a:latin typeface="+mn-ea"/>
                <a:ea typeface="+mn-ea"/>
              </a:rPr>
              <a:t>程序运行期间分配固定的存储空间。</a:t>
            </a:r>
          </a:p>
          <a:p>
            <a:pPr lvl="4" eaLnBrk="1" hangingPunct="1">
              <a:spcBef>
                <a:spcPct val="20000"/>
              </a:spcBef>
              <a:buClr>
                <a:srgbClr val="FF00FF"/>
              </a:buClr>
              <a:buFont typeface="Wingdings" panose="05000000000000000000" pitchFamily="2" charset="2"/>
              <a:buChar char="u"/>
            </a:pPr>
            <a:r>
              <a:rPr lang="zh-CN" altLang="en-US" sz="2000" dirty="0">
                <a:solidFill>
                  <a:schemeClr val="tx1"/>
                </a:solidFill>
                <a:latin typeface="+mn-ea"/>
                <a:ea typeface="+mn-ea"/>
              </a:rPr>
              <a:t>动态存储：</a:t>
            </a:r>
            <a:r>
              <a:rPr kumimoji="0" lang="zh-CN" altLang="en-US" sz="2000" dirty="0">
                <a:solidFill>
                  <a:schemeClr val="tx1"/>
                </a:solidFill>
                <a:latin typeface="+mn-ea"/>
                <a:ea typeface="+mn-ea"/>
              </a:rPr>
              <a:t>程序运行期间根据需要动态分配存储空间。</a:t>
            </a:r>
            <a:endParaRPr lang="zh-CN" altLang="en-US" sz="2000" dirty="0">
              <a:solidFill>
                <a:schemeClr val="tx1"/>
              </a:solidFill>
              <a:latin typeface="+mn-ea"/>
              <a:ea typeface="+mn-ea"/>
            </a:endParaRPr>
          </a:p>
          <a:p>
            <a:pPr marL="1257300" lvl="2" indent="-342900" eaLnBrk="1" hangingPunct="1">
              <a:spcBef>
                <a:spcPct val="20000"/>
              </a:spcBef>
              <a:buClr>
                <a:srgbClr val="FF3300"/>
              </a:buClr>
              <a:buFont typeface="Wingdings" panose="05000000000000000000" pitchFamily="2" charset="2"/>
              <a:buChar char="p"/>
            </a:pPr>
            <a:r>
              <a:rPr kumimoji="0" lang="zh-CN" altLang="en-US" sz="2400" dirty="0">
                <a:solidFill>
                  <a:schemeClr val="tx1"/>
                </a:solidFill>
                <a:latin typeface="+mn-ea"/>
                <a:ea typeface="+mn-ea"/>
              </a:rPr>
              <a:t>内存用户区</a:t>
            </a:r>
          </a:p>
        </p:txBody>
      </p:sp>
      <p:grpSp>
        <p:nvGrpSpPr>
          <p:cNvPr id="669717" name="Group 21"/>
          <p:cNvGrpSpPr>
            <a:grpSpLocks/>
          </p:cNvGrpSpPr>
          <p:nvPr/>
        </p:nvGrpSpPr>
        <p:grpSpPr bwMode="auto">
          <a:xfrm>
            <a:off x="1115616" y="4418013"/>
            <a:ext cx="7394574" cy="2439987"/>
            <a:chOff x="475" y="2173"/>
            <a:chExt cx="4658" cy="1537"/>
          </a:xfrm>
        </p:grpSpPr>
        <p:sp>
          <p:nvSpPr>
            <p:cNvPr id="314378" name="Rectangle 9"/>
            <p:cNvSpPr>
              <a:spLocks noChangeArrowheads="1"/>
            </p:cNvSpPr>
            <p:nvPr/>
          </p:nvSpPr>
          <p:spPr bwMode="auto">
            <a:xfrm>
              <a:off x="475" y="2173"/>
              <a:ext cx="4621" cy="1537"/>
            </a:xfrm>
            <a:prstGeom prst="rect">
              <a:avLst/>
            </a:prstGeom>
            <a:solidFill>
              <a:srgbClr val="FFFFFF"/>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latin typeface="+mn-ea"/>
                <a:ea typeface="+mn-ea"/>
              </a:endParaRPr>
            </a:p>
          </p:txBody>
        </p:sp>
        <p:sp>
          <p:nvSpPr>
            <p:cNvPr id="314379" name="Rectangle 10"/>
            <p:cNvSpPr>
              <a:spLocks noChangeArrowheads="1"/>
            </p:cNvSpPr>
            <p:nvPr/>
          </p:nvSpPr>
          <p:spPr bwMode="auto">
            <a:xfrm>
              <a:off x="535" y="2268"/>
              <a:ext cx="1166" cy="12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endParaRPr lang="zh-CN" altLang="zh-CN" sz="4000" b="0">
                <a:solidFill>
                  <a:schemeClr val="tx1"/>
                </a:solidFill>
                <a:latin typeface="+mn-ea"/>
                <a:ea typeface="+mn-ea"/>
              </a:endParaRPr>
            </a:p>
          </p:txBody>
        </p:sp>
        <p:sp>
          <p:nvSpPr>
            <p:cNvPr id="314380" name="Line 11"/>
            <p:cNvSpPr>
              <a:spLocks noChangeShapeType="1"/>
            </p:cNvSpPr>
            <p:nvPr/>
          </p:nvSpPr>
          <p:spPr bwMode="auto">
            <a:xfrm>
              <a:off x="543" y="2665"/>
              <a:ext cx="1165"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14381" name="Line 12"/>
            <p:cNvSpPr>
              <a:spLocks noChangeShapeType="1"/>
            </p:cNvSpPr>
            <p:nvPr/>
          </p:nvSpPr>
          <p:spPr bwMode="auto">
            <a:xfrm>
              <a:off x="526" y="3075"/>
              <a:ext cx="1164"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14382" name="Text Box 13"/>
            <p:cNvSpPr txBox="1">
              <a:spLocks noChangeArrowheads="1"/>
            </p:cNvSpPr>
            <p:nvPr/>
          </p:nvSpPr>
          <p:spPr bwMode="auto">
            <a:xfrm>
              <a:off x="797" y="2354"/>
              <a:ext cx="6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a:solidFill>
                    <a:srgbClr val="008000"/>
                  </a:solidFill>
                  <a:latin typeface="+mn-ea"/>
                  <a:ea typeface="+mn-ea"/>
                </a:rPr>
                <a:t>程序区</a:t>
              </a:r>
            </a:p>
          </p:txBody>
        </p:sp>
        <p:sp>
          <p:nvSpPr>
            <p:cNvPr id="314383" name="Text Box 14"/>
            <p:cNvSpPr txBox="1">
              <a:spLocks noChangeArrowheads="1"/>
            </p:cNvSpPr>
            <p:nvPr/>
          </p:nvSpPr>
          <p:spPr bwMode="auto">
            <a:xfrm>
              <a:off x="603" y="2739"/>
              <a:ext cx="10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a:solidFill>
                    <a:srgbClr val="FF5050"/>
                  </a:solidFill>
                  <a:latin typeface="+mn-ea"/>
                  <a:ea typeface="+mn-ea"/>
                </a:rPr>
                <a:t>静态存储区</a:t>
              </a:r>
            </a:p>
          </p:txBody>
        </p:sp>
        <p:sp>
          <p:nvSpPr>
            <p:cNvPr id="314384" name="Text Box 15"/>
            <p:cNvSpPr txBox="1">
              <a:spLocks noChangeArrowheads="1"/>
            </p:cNvSpPr>
            <p:nvPr/>
          </p:nvSpPr>
          <p:spPr bwMode="auto">
            <a:xfrm>
              <a:off x="604" y="3125"/>
              <a:ext cx="10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a:solidFill>
                    <a:srgbClr val="0000FF"/>
                  </a:solidFill>
                  <a:latin typeface="+mn-ea"/>
                  <a:ea typeface="+mn-ea"/>
                </a:rPr>
                <a:t>动态存储区</a:t>
              </a:r>
            </a:p>
          </p:txBody>
        </p:sp>
        <p:sp>
          <p:nvSpPr>
            <p:cNvPr id="314385" name="AutoShape 16"/>
            <p:cNvSpPr>
              <a:spLocks noChangeArrowheads="1"/>
            </p:cNvSpPr>
            <p:nvPr/>
          </p:nvSpPr>
          <p:spPr bwMode="auto">
            <a:xfrm>
              <a:off x="1722" y="2794"/>
              <a:ext cx="491" cy="167"/>
            </a:xfrm>
            <a:prstGeom prst="leftArrow">
              <a:avLst>
                <a:gd name="adj1" fmla="val 50000"/>
                <a:gd name="adj2" fmla="val 7350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latin typeface="+mn-ea"/>
                <a:ea typeface="+mn-ea"/>
              </a:endParaRPr>
            </a:p>
          </p:txBody>
        </p:sp>
        <p:sp>
          <p:nvSpPr>
            <p:cNvPr id="314386" name="AutoShape 17"/>
            <p:cNvSpPr>
              <a:spLocks noChangeArrowheads="1"/>
            </p:cNvSpPr>
            <p:nvPr/>
          </p:nvSpPr>
          <p:spPr bwMode="auto">
            <a:xfrm>
              <a:off x="1715" y="3195"/>
              <a:ext cx="500" cy="167"/>
            </a:xfrm>
            <a:prstGeom prst="leftArrow">
              <a:avLst>
                <a:gd name="adj1" fmla="val 50000"/>
                <a:gd name="adj2" fmla="val 7485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latin typeface="+mn-ea"/>
                <a:ea typeface="+mn-ea"/>
              </a:endParaRPr>
            </a:p>
          </p:txBody>
        </p:sp>
        <p:sp>
          <p:nvSpPr>
            <p:cNvPr id="314387" name="Text Box 18"/>
            <p:cNvSpPr txBox="1">
              <a:spLocks noChangeArrowheads="1"/>
            </p:cNvSpPr>
            <p:nvPr/>
          </p:nvSpPr>
          <p:spPr bwMode="auto">
            <a:xfrm>
              <a:off x="2226" y="2697"/>
              <a:ext cx="2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b="0">
                  <a:solidFill>
                    <a:schemeClr val="tx1"/>
                  </a:solidFill>
                  <a:latin typeface="+mn-ea"/>
                  <a:ea typeface="+mn-ea"/>
                </a:rPr>
                <a:t>全局变量、局部静态变量</a:t>
              </a:r>
            </a:p>
          </p:txBody>
        </p:sp>
        <p:sp>
          <p:nvSpPr>
            <p:cNvPr id="314388" name="Text Box 19"/>
            <p:cNvSpPr txBox="1">
              <a:spLocks noChangeArrowheads="1"/>
            </p:cNvSpPr>
            <p:nvPr/>
          </p:nvSpPr>
          <p:spPr bwMode="auto">
            <a:xfrm>
              <a:off x="2302" y="2907"/>
              <a:ext cx="2831"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b="0">
                  <a:solidFill>
                    <a:schemeClr val="tx1"/>
                  </a:solidFill>
                  <a:latin typeface="+mn-ea"/>
                  <a:ea typeface="+mn-ea"/>
                </a:rPr>
                <a:t>形参变量</a:t>
              </a:r>
            </a:p>
            <a:p>
              <a:pPr>
                <a:spcBef>
                  <a:spcPct val="0"/>
                </a:spcBef>
              </a:pPr>
              <a:r>
                <a:rPr lang="zh-CN" altLang="en-US" sz="2400" b="0">
                  <a:solidFill>
                    <a:schemeClr val="tx1"/>
                  </a:solidFill>
                  <a:latin typeface="+mn-ea"/>
                  <a:ea typeface="+mn-ea"/>
                </a:rPr>
                <a:t>局部动态变量（</a:t>
              </a:r>
              <a:r>
                <a:rPr lang="en-US" altLang="zh-CN" sz="2400" b="0">
                  <a:solidFill>
                    <a:schemeClr val="tx1"/>
                  </a:solidFill>
                  <a:latin typeface="+mn-ea"/>
                  <a:ea typeface="+mn-ea"/>
                </a:rPr>
                <a:t>auto   register)</a:t>
              </a:r>
            </a:p>
            <a:p>
              <a:pPr>
                <a:spcBef>
                  <a:spcPct val="0"/>
                </a:spcBef>
              </a:pPr>
              <a:r>
                <a:rPr lang="zh-CN" altLang="en-US" sz="2400" b="0">
                  <a:solidFill>
                    <a:schemeClr val="tx1"/>
                  </a:solidFill>
                  <a:latin typeface="+mn-ea"/>
                  <a:ea typeface="+mn-ea"/>
                </a:rPr>
                <a:t>函数调用现场保护和返回地址等</a:t>
              </a:r>
            </a:p>
          </p:txBody>
        </p:sp>
        <p:sp>
          <p:nvSpPr>
            <p:cNvPr id="314389" name="AutoShape 20"/>
            <p:cNvSpPr>
              <a:spLocks/>
            </p:cNvSpPr>
            <p:nvPr/>
          </p:nvSpPr>
          <p:spPr bwMode="auto">
            <a:xfrm>
              <a:off x="2232" y="3027"/>
              <a:ext cx="47" cy="544"/>
            </a:xfrm>
            <a:prstGeom prst="leftBrace">
              <a:avLst>
                <a:gd name="adj1" fmla="val 9645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latin typeface="+mn-ea"/>
                <a:ea typeface="+mn-ea"/>
              </a:endParaRPr>
            </a:p>
          </p:txBody>
        </p:sp>
      </p:grpSp>
      <p:sp>
        <p:nvSpPr>
          <p:cNvPr id="669718" name="Rectangle 22"/>
          <p:cNvSpPr>
            <a:spLocks noChangeArrowheads="1"/>
          </p:cNvSpPr>
          <p:nvPr/>
        </p:nvSpPr>
        <p:spPr bwMode="auto">
          <a:xfrm>
            <a:off x="330200" y="4421188"/>
            <a:ext cx="8631238"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1257300" lvl="2" indent="-342900" eaLnBrk="1" hangingPunct="1">
              <a:spcBef>
                <a:spcPct val="20000"/>
              </a:spcBef>
              <a:buClr>
                <a:srgbClr val="FF3300"/>
              </a:buClr>
              <a:buFont typeface="Wingdings" panose="05000000000000000000" pitchFamily="2" charset="2"/>
              <a:buChar char="p"/>
            </a:pPr>
            <a:r>
              <a:rPr kumimoji="0" lang="zh-CN" altLang="en-US" sz="2400" dirty="0">
                <a:solidFill>
                  <a:schemeClr val="tx1"/>
                </a:solidFill>
                <a:latin typeface="+mn-ea"/>
                <a:ea typeface="+mn-ea"/>
              </a:rPr>
              <a:t>生存期：</a:t>
            </a:r>
          </a:p>
          <a:p>
            <a:pPr marL="1714500" lvl="3" indent="-342900" eaLnBrk="1" hangingPunct="1">
              <a:spcBef>
                <a:spcPct val="20000"/>
              </a:spcBef>
              <a:buClr>
                <a:srgbClr val="FF0000"/>
              </a:buClr>
              <a:buFont typeface="Wingdings" panose="05000000000000000000" pitchFamily="2" charset="2"/>
              <a:buChar char="ü"/>
            </a:pPr>
            <a:r>
              <a:rPr lang="zh-CN" altLang="en-US" sz="2000" dirty="0">
                <a:solidFill>
                  <a:schemeClr val="tx1"/>
                </a:solidFill>
                <a:latin typeface="+mn-ea"/>
                <a:ea typeface="+mn-ea"/>
              </a:rPr>
              <a:t>静态变量：从程序开始执行到程序结束</a:t>
            </a:r>
          </a:p>
          <a:p>
            <a:pPr marL="1714500" lvl="3" indent="-342900" eaLnBrk="1" hangingPunct="1">
              <a:spcBef>
                <a:spcPct val="20000"/>
              </a:spcBef>
              <a:buClr>
                <a:srgbClr val="FF0000"/>
              </a:buClr>
              <a:buFont typeface="Wingdings" panose="05000000000000000000" pitchFamily="2" charset="2"/>
              <a:buChar char="ü"/>
            </a:pPr>
            <a:r>
              <a:rPr lang="zh-CN" altLang="en-US" sz="2000" dirty="0">
                <a:solidFill>
                  <a:schemeClr val="tx1"/>
                </a:solidFill>
                <a:latin typeface="+mn-ea"/>
                <a:ea typeface="+mn-ea"/>
              </a:rPr>
              <a:t>动态变量</a:t>
            </a:r>
            <a:r>
              <a:rPr lang="en-US" altLang="zh-CN" sz="2000" dirty="0">
                <a:solidFill>
                  <a:schemeClr val="tx1"/>
                </a:solidFill>
                <a:latin typeface="+mn-ea"/>
                <a:ea typeface="+mn-ea"/>
              </a:rPr>
              <a:t>:</a:t>
            </a:r>
            <a:r>
              <a:rPr lang="zh-CN" altLang="en-US" sz="2000" dirty="0">
                <a:solidFill>
                  <a:schemeClr val="tx1"/>
                </a:solidFill>
                <a:latin typeface="+mn-ea"/>
                <a:ea typeface="+mn-ea"/>
              </a:rPr>
              <a:t>从包含该变量定义的函数开始执行至函数执行结束</a:t>
            </a:r>
          </a:p>
        </p:txBody>
      </p:sp>
      <p:sp>
        <p:nvSpPr>
          <p:cNvPr id="22"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mn-ea"/>
              </a:rPr>
              <a:t>C</a:t>
            </a:r>
            <a:r>
              <a:rPr kumimoji="1" lang="zh-CN" altLang="en-US" sz="2000" b="1" dirty="0">
                <a:solidFill>
                  <a:srgbClr val="3333CC"/>
                </a:solidFill>
                <a:latin typeface="+mn-ea"/>
              </a:rPr>
              <a:t>语言程序设计                                                            </a:t>
            </a:r>
            <a:r>
              <a:rPr kumimoji="1" lang="zh-CN" altLang="en-US" b="1" dirty="0">
                <a:solidFill>
                  <a:srgbClr val="3333CC"/>
                </a:solidFill>
                <a:latin typeface="+mn-ea"/>
              </a:rPr>
              <a:t>第</a:t>
            </a:r>
            <a:r>
              <a:rPr kumimoji="1" lang="en-US" altLang="zh-CN" b="1" dirty="0">
                <a:solidFill>
                  <a:srgbClr val="3333CC"/>
                </a:solidFill>
                <a:latin typeface="+mn-ea"/>
              </a:rPr>
              <a:t>7</a:t>
            </a:r>
            <a:r>
              <a:rPr kumimoji="1" lang="zh-CN" altLang="en-US" b="1" dirty="0">
                <a:solidFill>
                  <a:srgbClr val="3333CC"/>
                </a:solidFill>
                <a:latin typeface="+mn-ea"/>
              </a:rPr>
              <a:t>章  用函数实现模块化程序设计</a:t>
            </a:r>
          </a:p>
        </p:txBody>
      </p:sp>
      <p:sp>
        <p:nvSpPr>
          <p:cNvPr id="18" name="Rectangle 4"/>
          <p:cNvSpPr>
            <a:spLocks noChangeArrowheads="1"/>
          </p:cNvSpPr>
          <p:nvPr/>
        </p:nvSpPr>
        <p:spPr bwMode="auto">
          <a:xfrm>
            <a:off x="389451" y="517025"/>
            <a:ext cx="7759700" cy="782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0" indent="0">
              <a:spcBef>
                <a:spcPct val="20000"/>
              </a:spcBef>
              <a:buClr>
                <a:schemeClr val="accent1"/>
              </a:buClr>
            </a:pPr>
            <a:r>
              <a:rPr lang="en-US" altLang="zh-CN" sz="3200" dirty="0">
                <a:solidFill>
                  <a:srgbClr val="0000CC"/>
                </a:solidFill>
                <a:latin typeface="+mn-ea"/>
                <a:ea typeface="+mn-ea"/>
              </a:rPr>
              <a:t>7.9 </a:t>
            </a:r>
            <a:r>
              <a:rPr lang="zh-CN" altLang="en-US" sz="3200" dirty="0">
                <a:solidFill>
                  <a:srgbClr val="0000CC"/>
                </a:solidFill>
                <a:latin typeface="+mn-ea"/>
                <a:ea typeface="+mn-ea"/>
              </a:rPr>
              <a:t>变量的存储方式和生存期</a:t>
            </a:r>
            <a:endParaRPr lang="zh-CN" altLang="en-US" sz="2800" dirty="0">
              <a:solidFill>
                <a:schemeClr val="tx1"/>
              </a:solidFill>
              <a:latin typeface="+mn-ea"/>
              <a:ea typeface="+mn-ea"/>
            </a:endParaRPr>
          </a:p>
        </p:txBody>
      </p:sp>
    </p:spTree>
    <p:extLst>
      <p:ext uri="{BB962C8B-B14F-4D97-AF65-F5344CB8AC3E}">
        <p14:creationId xmlns:p14="http://schemas.microsoft.com/office/powerpoint/2010/main" val="36180269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669717"/>
                                        </p:tgtEl>
                                        <p:attrNameLst>
                                          <p:attrName>style.visibility</p:attrName>
                                        </p:attrNameLst>
                                      </p:cBhvr>
                                      <p:to>
                                        <p:strVal val="visible"/>
                                      </p:to>
                                    </p:set>
                                    <p:animEffect transition="in" filter="box(out)">
                                      <p:cBhvr>
                                        <p:cTn id="7" dur="500"/>
                                        <p:tgtEl>
                                          <p:spTgt spid="669717"/>
                                        </p:tgtEl>
                                      </p:cBhvr>
                                    </p:animEffect>
                                  </p:childTnLst>
                                  <p:subTnLst>
                                    <p:set>
                                      <p:cBhvr override="childStyle">
                                        <p:cTn dur="1" fill="hold" display="0" masterRel="nextClick" afterEffect="1"/>
                                        <p:tgtEl>
                                          <p:spTgt spid="669717"/>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69718"/>
                                        </p:tgtEl>
                                        <p:attrNameLst>
                                          <p:attrName>style.visibility</p:attrName>
                                        </p:attrNameLst>
                                      </p:cBhvr>
                                      <p:to>
                                        <p:strVal val="visible"/>
                                      </p:to>
                                    </p:set>
                                    <p:animEffect transition="in" filter="box(out)">
                                      <p:cBhvr>
                                        <p:cTn id="12" dur="500"/>
                                        <p:tgtEl>
                                          <p:spTgt spid="669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718"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6" name="Rectangle 4"/>
          <p:cNvSpPr>
            <a:spLocks noChangeArrowheads="1"/>
          </p:cNvSpPr>
          <p:nvPr/>
        </p:nvSpPr>
        <p:spPr bwMode="auto">
          <a:xfrm>
            <a:off x="107504" y="701676"/>
            <a:ext cx="8596882" cy="2516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457200" lvl="1" indent="0" eaLnBrk="1" hangingPunct="1">
              <a:spcBef>
                <a:spcPct val="20000"/>
              </a:spcBef>
              <a:buClr>
                <a:srgbClr val="339933"/>
              </a:buClr>
            </a:pPr>
            <a:r>
              <a:rPr kumimoji="0" lang="en-US" altLang="zh-CN" sz="3200" dirty="0">
                <a:solidFill>
                  <a:srgbClr val="0000CC"/>
                </a:solidFill>
                <a:latin typeface="+mn-ea"/>
                <a:ea typeface="+mn-ea"/>
              </a:rPr>
              <a:t>auto</a:t>
            </a:r>
            <a:r>
              <a:rPr kumimoji="0" lang="zh-CN" altLang="en-US" sz="3200" dirty="0">
                <a:solidFill>
                  <a:srgbClr val="0000CC"/>
                </a:solidFill>
                <a:latin typeface="+mn-ea"/>
                <a:ea typeface="+mn-ea"/>
              </a:rPr>
              <a:t>变量</a:t>
            </a:r>
            <a:endParaRPr lang="zh-CN" altLang="en-US" sz="3200" dirty="0">
              <a:solidFill>
                <a:srgbClr val="0000CC"/>
              </a:solidFill>
              <a:latin typeface="+mn-ea"/>
              <a:ea typeface="+mn-ea"/>
            </a:endParaRPr>
          </a:p>
          <a:p>
            <a:pPr marL="1257300" lvl="2" indent="-342900" eaLnBrk="1" hangingPunct="1">
              <a:spcBef>
                <a:spcPct val="20000"/>
              </a:spcBef>
              <a:buClr>
                <a:srgbClr val="FF3300"/>
              </a:buClr>
              <a:buFont typeface="Wingdings" panose="05000000000000000000" pitchFamily="2" charset="2"/>
              <a:buChar char="p"/>
            </a:pPr>
            <a:r>
              <a:rPr kumimoji="0" lang="zh-CN" altLang="en-US" sz="2400" dirty="0">
                <a:solidFill>
                  <a:schemeClr val="tx1"/>
                </a:solidFill>
                <a:latin typeface="+mn-ea"/>
                <a:ea typeface="+mn-ea"/>
              </a:rPr>
              <a:t>函数内部无</a:t>
            </a:r>
            <a:r>
              <a:rPr kumimoji="0" lang="en-US" altLang="zh-CN" sz="2400" dirty="0">
                <a:solidFill>
                  <a:schemeClr val="tx1"/>
                </a:solidFill>
                <a:latin typeface="+mn-ea"/>
                <a:ea typeface="+mn-ea"/>
              </a:rPr>
              <a:t>static</a:t>
            </a:r>
            <a:r>
              <a:rPr kumimoji="0" lang="zh-CN" altLang="en-US" sz="2400" dirty="0">
                <a:solidFill>
                  <a:schemeClr val="tx1"/>
                </a:solidFill>
                <a:latin typeface="+mn-ea"/>
                <a:ea typeface="+mn-ea"/>
              </a:rPr>
              <a:t>声明的局部变量均为动态存储类别，被分配在动态区 。</a:t>
            </a:r>
          </a:p>
          <a:p>
            <a:pPr marL="1257300" lvl="2" indent="-342900" eaLnBrk="1" hangingPunct="1">
              <a:spcBef>
                <a:spcPct val="20000"/>
              </a:spcBef>
              <a:buClr>
                <a:srgbClr val="FF3300"/>
              </a:buClr>
              <a:buFont typeface="Wingdings" panose="05000000000000000000" pitchFamily="2" charset="2"/>
              <a:buChar char="p"/>
            </a:pPr>
            <a:r>
              <a:rPr kumimoji="0" lang="zh-CN" altLang="en-US" sz="2400" dirty="0">
                <a:solidFill>
                  <a:schemeClr val="tx1"/>
                </a:solidFill>
                <a:latin typeface="+mn-ea"/>
                <a:ea typeface="+mn-ea"/>
              </a:rPr>
              <a:t>存储类别为自动时，声明符</a:t>
            </a:r>
            <a:r>
              <a:rPr kumimoji="0" lang="en-US" altLang="zh-CN" sz="2400" dirty="0">
                <a:solidFill>
                  <a:schemeClr val="tx1"/>
                </a:solidFill>
                <a:latin typeface="+mn-ea"/>
                <a:ea typeface="+mn-ea"/>
              </a:rPr>
              <a:t>auto</a:t>
            </a:r>
            <a:r>
              <a:rPr kumimoji="0" lang="zh-CN" altLang="en-US" sz="2400" dirty="0">
                <a:solidFill>
                  <a:schemeClr val="tx1"/>
                </a:solidFill>
                <a:latin typeface="+mn-ea"/>
                <a:ea typeface="+mn-ea"/>
              </a:rPr>
              <a:t>可省；自动变量被分配在动态区，未赋初值时，其值未定义，每次调用重新赋值。</a:t>
            </a:r>
            <a:endParaRPr lang="zh-CN" altLang="en-US" sz="2400" dirty="0">
              <a:solidFill>
                <a:schemeClr val="tx1"/>
              </a:solidFill>
              <a:latin typeface="+mn-ea"/>
              <a:ea typeface="+mn-ea"/>
            </a:endParaRPr>
          </a:p>
        </p:txBody>
      </p:sp>
      <p:sp>
        <p:nvSpPr>
          <p:cNvPr id="673809" name="Rectangle 17"/>
          <p:cNvSpPr>
            <a:spLocks noChangeArrowheads="1"/>
          </p:cNvSpPr>
          <p:nvPr/>
        </p:nvSpPr>
        <p:spPr bwMode="auto">
          <a:xfrm>
            <a:off x="1689100" y="3217863"/>
            <a:ext cx="5856288" cy="2687637"/>
          </a:xfrm>
          <a:prstGeom prst="rect">
            <a:avLst/>
          </a:prstGeom>
          <a:gradFill rotWithShape="0">
            <a:gsLst>
              <a:gs pos="0">
                <a:srgbClr val="99CCFF"/>
              </a:gs>
              <a:gs pos="100000">
                <a:srgbClr val="D6EBFF"/>
              </a:gs>
            </a:gsLst>
            <a:path path="shape">
              <a:fillToRect l="50000" t="50000" r="50000" b="50000"/>
            </a:path>
          </a:gradFill>
          <a:ln w="38100">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r>
              <a:rPr lang="zh-CN" altLang="en-US" sz="2400" dirty="0">
                <a:solidFill>
                  <a:schemeClr val="tx1"/>
                </a:solidFill>
                <a:latin typeface="华文新魏" panose="02010800040101010101" pitchFamily="2" charset="-122"/>
                <a:ea typeface="华文新魏" panose="02010800040101010101" pitchFamily="2" charset="-122"/>
              </a:rPr>
              <a:t>例如：</a:t>
            </a:r>
          </a:p>
          <a:p>
            <a:pPr>
              <a:spcBef>
                <a:spcPct val="0"/>
              </a:spcBef>
            </a:pPr>
            <a:r>
              <a:rPr kumimoji="0" lang="en-US" altLang="zh-CN" sz="2400" dirty="0" err="1">
                <a:solidFill>
                  <a:schemeClr val="tx1"/>
                </a:solidFill>
                <a:latin typeface="华文新魏" panose="02010800040101010101" pitchFamily="2" charset="-122"/>
                <a:ea typeface="华文新魏" panose="02010800040101010101" pitchFamily="2" charset="-122"/>
              </a:rPr>
              <a:t>int</a:t>
            </a:r>
            <a:r>
              <a:rPr kumimoji="0" lang="en-US" altLang="zh-CN" sz="2400" dirty="0">
                <a:solidFill>
                  <a:schemeClr val="tx1"/>
                </a:solidFill>
                <a:latin typeface="华文新魏" panose="02010800040101010101" pitchFamily="2" charset="-122"/>
                <a:ea typeface="华文新魏" panose="02010800040101010101" pitchFamily="2" charset="-122"/>
              </a:rPr>
              <a:t> f(</a:t>
            </a:r>
            <a:r>
              <a:rPr kumimoji="0" lang="en-US" altLang="zh-CN" sz="2400" dirty="0" err="1">
                <a:solidFill>
                  <a:schemeClr val="tx1"/>
                </a:solidFill>
                <a:latin typeface="华文新魏" panose="02010800040101010101" pitchFamily="2" charset="-122"/>
                <a:ea typeface="华文新魏" panose="02010800040101010101" pitchFamily="2" charset="-122"/>
              </a:rPr>
              <a:t>int</a:t>
            </a:r>
            <a:r>
              <a:rPr kumimoji="0" lang="en-US" altLang="zh-CN" sz="2400" dirty="0">
                <a:solidFill>
                  <a:schemeClr val="tx1"/>
                </a:solidFill>
                <a:latin typeface="华文新魏" panose="02010800040101010101" pitchFamily="2" charset="-122"/>
                <a:ea typeface="华文新魏" panose="02010800040101010101" pitchFamily="2" charset="-122"/>
              </a:rPr>
              <a:t> a)             /*</a:t>
            </a:r>
            <a:r>
              <a:rPr kumimoji="0" lang="zh-CN" altLang="en-US" sz="2400" dirty="0">
                <a:solidFill>
                  <a:schemeClr val="tx1"/>
                </a:solidFill>
                <a:latin typeface="华文新魏" panose="02010800040101010101" pitchFamily="2" charset="-122"/>
                <a:ea typeface="华文新魏" panose="02010800040101010101" pitchFamily="2" charset="-122"/>
              </a:rPr>
              <a:t>定义</a:t>
            </a:r>
            <a:r>
              <a:rPr kumimoji="0" lang="en-US" altLang="zh-CN" sz="2400" dirty="0">
                <a:solidFill>
                  <a:schemeClr val="tx1"/>
                </a:solidFill>
                <a:latin typeface="华文新魏" panose="02010800040101010101" pitchFamily="2" charset="-122"/>
                <a:ea typeface="华文新魏" panose="02010800040101010101" pitchFamily="2" charset="-122"/>
              </a:rPr>
              <a:t>f</a:t>
            </a:r>
            <a:r>
              <a:rPr kumimoji="0" lang="zh-CN" altLang="en-US" sz="2400" dirty="0">
                <a:solidFill>
                  <a:schemeClr val="tx1"/>
                </a:solidFill>
                <a:latin typeface="华文新魏" panose="02010800040101010101" pitchFamily="2" charset="-122"/>
                <a:ea typeface="华文新魏" panose="02010800040101010101" pitchFamily="2" charset="-122"/>
              </a:rPr>
              <a:t>函数，</a:t>
            </a:r>
            <a:r>
              <a:rPr kumimoji="0" lang="en-US" altLang="zh-CN" sz="2400" dirty="0">
                <a:solidFill>
                  <a:schemeClr val="tx1"/>
                </a:solidFill>
                <a:latin typeface="华文新魏" panose="02010800040101010101" pitchFamily="2" charset="-122"/>
                <a:ea typeface="华文新魏" panose="02010800040101010101" pitchFamily="2" charset="-122"/>
              </a:rPr>
              <a:t>a</a:t>
            </a:r>
            <a:r>
              <a:rPr kumimoji="0" lang="zh-CN" altLang="en-US" sz="2400" dirty="0">
                <a:solidFill>
                  <a:schemeClr val="tx1"/>
                </a:solidFill>
                <a:latin typeface="华文新魏" panose="02010800040101010101" pitchFamily="2" charset="-122"/>
                <a:ea typeface="华文新魏" panose="02010800040101010101" pitchFamily="2" charset="-122"/>
              </a:rPr>
              <a:t>为形参*</a:t>
            </a:r>
            <a:r>
              <a:rPr kumimoji="0" lang="en-US" altLang="zh-CN" sz="2400" dirty="0">
                <a:solidFill>
                  <a:schemeClr val="tx1"/>
                </a:solidFill>
                <a:latin typeface="华文新魏" panose="02010800040101010101" pitchFamily="2" charset="-122"/>
                <a:ea typeface="华文新魏" panose="02010800040101010101" pitchFamily="2" charset="-122"/>
              </a:rPr>
              <a:t>/</a:t>
            </a:r>
          </a:p>
          <a:p>
            <a:pPr>
              <a:spcBef>
                <a:spcPct val="0"/>
              </a:spcBef>
            </a:pPr>
            <a:r>
              <a:rPr kumimoji="0" lang="en-US" altLang="zh-CN" sz="2400" dirty="0">
                <a:solidFill>
                  <a:schemeClr val="tx1"/>
                </a:solidFill>
                <a:latin typeface="华文新魏" panose="02010800040101010101" pitchFamily="2" charset="-122"/>
                <a:ea typeface="华文新魏" panose="02010800040101010101" pitchFamily="2" charset="-122"/>
              </a:rPr>
              <a:t>{auto  </a:t>
            </a:r>
            <a:r>
              <a:rPr kumimoji="0" lang="en-US" altLang="zh-CN" sz="2400" dirty="0" err="1">
                <a:solidFill>
                  <a:schemeClr val="tx1"/>
                </a:solidFill>
                <a:latin typeface="华文新魏" panose="02010800040101010101" pitchFamily="2" charset="-122"/>
                <a:ea typeface="华文新魏" panose="02010800040101010101" pitchFamily="2" charset="-122"/>
              </a:rPr>
              <a:t>int</a:t>
            </a:r>
            <a:r>
              <a:rPr kumimoji="0" lang="en-US" altLang="zh-CN" sz="2400" dirty="0">
                <a:solidFill>
                  <a:schemeClr val="tx1"/>
                </a:solidFill>
                <a:latin typeface="华文新魏" panose="02010800040101010101" pitchFamily="2" charset="-122"/>
                <a:ea typeface="华文新魏" panose="02010800040101010101" pitchFamily="2" charset="-122"/>
              </a:rPr>
              <a:t>  </a:t>
            </a:r>
            <a:r>
              <a:rPr kumimoji="0" lang="en-US" altLang="zh-CN" sz="2400" dirty="0" err="1">
                <a:solidFill>
                  <a:schemeClr val="tx1"/>
                </a:solidFill>
                <a:latin typeface="华文新魏" panose="02010800040101010101" pitchFamily="2" charset="-122"/>
                <a:ea typeface="华文新魏" panose="02010800040101010101" pitchFamily="2" charset="-122"/>
              </a:rPr>
              <a:t>b,c</a:t>
            </a:r>
            <a:r>
              <a:rPr kumimoji="0" lang="en-US" altLang="zh-CN" sz="2400" dirty="0">
                <a:solidFill>
                  <a:schemeClr val="tx1"/>
                </a:solidFill>
                <a:latin typeface="华文新魏" panose="02010800040101010101" pitchFamily="2" charset="-122"/>
                <a:ea typeface="华文新魏" panose="02010800040101010101" pitchFamily="2" charset="-122"/>
              </a:rPr>
              <a:t>=3;  /*</a:t>
            </a:r>
            <a:r>
              <a:rPr kumimoji="0" lang="zh-CN" altLang="en-US" sz="2400" dirty="0">
                <a:solidFill>
                  <a:schemeClr val="tx1"/>
                </a:solidFill>
                <a:latin typeface="华文新魏" panose="02010800040101010101" pitchFamily="2" charset="-122"/>
                <a:ea typeface="华文新魏" panose="02010800040101010101" pitchFamily="2" charset="-122"/>
              </a:rPr>
              <a:t>定义</a:t>
            </a:r>
            <a:r>
              <a:rPr kumimoji="0" lang="en-US" altLang="zh-CN" sz="2400" dirty="0">
                <a:solidFill>
                  <a:schemeClr val="tx1"/>
                </a:solidFill>
                <a:latin typeface="华文新魏" panose="02010800040101010101" pitchFamily="2" charset="-122"/>
                <a:ea typeface="华文新魏" panose="02010800040101010101" pitchFamily="2" charset="-122"/>
              </a:rPr>
              <a:t>b</a:t>
            </a:r>
            <a:r>
              <a:rPr kumimoji="0" lang="zh-CN" altLang="en-US" sz="2400" dirty="0">
                <a:solidFill>
                  <a:schemeClr val="tx1"/>
                </a:solidFill>
                <a:latin typeface="华文新魏" panose="02010800040101010101" pitchFamily="2" charset="-122"/>
                <a:ea typeface="华文新魏" panose="02010800040101010101" pitchFamily="2" charset="-122"/>
              </a:rPr>
              <a:t>、</a:t>
            </a:r>
            <a:r>
              <a:rPr kumimoji="0" lang="en-US" altLang="zh-CN" sz="2400" dirty="0">
                <a:solidFill>
                  <a:schemeClr val="tx1"/>
                </a:solidFill>
                <a:latin typeface="华文新魏" panose="02010800040101010101" pitchFamily="2" charset="-122"/>
                <a:ea typeface="华文新魏" panose="02010800040101010101" pitchFamily="2" charset="-122"/>
              </a:rPr>
              <a:t>c</a:t>
            </a:r>
            <a:r>
              <a:rPr kumimoji="0" lang="zh-CN" altLang="en-US" sz="2400" dirty="0">
                <a:solidFill>
                  <a:schemeClr val="tx1"/>
                </a:solidFill>
                <a:latin typeface="华文新魏" panose="02010800040101010101" pitchFamily="2" charset="-122"/>
                <a:ea typeface="华文新魏" panose="02010800040101010101" pitchFamily="2" charset="-122"/>
              </a:rPr>
              <a:t>为自动变量*</a:t>
            </a:r>
            <a:r>
              <a:rPr kumimoji="0" lang="en-US" altLang="zh-CN" sz="2400" dirty="0">
                <a:solidFill>
                  <a:schemeClr val="tx1"/>
                </a:solidFill>
                <a:latin typeface="华文新魏" panose="02010800040101010101" pitchFamily="2" charset="-122"/>
                <a:ea typeface="华文新魏" panose="02010800040101010101" pitchFamily="2" charset="-122"/>
              </a:rPr>
              <a:t>/ </a:t>
            </a:r>
          </a:p>
          <a:p>
            <a:pPr>
              <a:spcBef>
                <a:spcPct val="0"/>
              </a:spcBef>
            </a:pPr>
            <a:r>
              <a:rPr kumimoji="0" lang="en-US" altLang="zh-CN" sz="2400" dirty="0">
                <a:solidFill>
                  <a:schemeClr val="tx1"/>
                </a:solidFill>
                <a:latin typeface="华文新魏" panose="02010800040101010101" pitchFamily="2" charset="-122"/>
                <a:ea typeface="华文新魏" panose="02010800040101010101" pitchFamily="2" charset="-122"/>
              </a:rPr>
              <a:t>    … </a:t>
            </a:r>
          </a:p>
          <a:p>
            <a:pPr>
              <a:spcBef>
                <a:spcPct val="0"/>
              </a:spcBef>
            </a:pPr>
            <a:r>
              <a:rPr kumimoji="0" lang="en-US" altLang="zh-CN" sz="2400" dirty="0">
                <a:solidFill>
                  <a:schemeClr val="tx1"/>
                </a:solidFill>
                <a:latin typeface="华文新魏" panose="02010800040101010101" pitchFamily="2" charset="-122"/>
                <a:ea typeface="华文新魏" panose="02010800040101010101" pitchFamily="2" charset="-122"/>
              </a:rPr>
              <a:t>}</a:t>
            </a:r>
          </a:p>
          <a:p>
            <a:pPr>
              <a:spcBef>
                <a:spcPct val="0"/>
              </a:spcBef>
            </a:pPr>
            <a:r>
              <a:rPr kumimoji="0" lang="zh-CN" altLang="en-US" sz="2400" dirty="0">
                <a:solidFill>
                  <a:schemeClr val="tx1"/>
                </a:solidFill>
                <a:latin typeface="华文新魏" panose="02010800040101010101" pitchFamily="2" charset="-122"/>
                <a:ea typeface="华文新魏" panose="02010800040101010101" pitchFamily="2" charset="-122"/>
              </a:rPr>
              <a:t>又如：</a:t>
            </a:r>
            <a:r>
              <a:rPr kumimoji="0" lang="en-US" altLang="zh-CN" sz="2400" dirty="0">
                <a:solidFill>
                  <a:schemeClr val="tx1"/>
                </a:solidFill>
                <a:latin typeface="华文新魏" panose="02010800040101010101" pitchFamily="2" charset="-122"/>
                <a:ea typeface="华文新魏" panose="02010800040101010101" pitchFamily="2" charset="-122"/>
              </a:rPr>
              <a:t>auto   </a:t>
            </a:r>
            <a:r>
              <a:rPr kumimoji="0" lang="en-US" altLang="zh-CN" sz="2400" dirty="0" err="1">
                <a:solidFill>
                  <a:schemeClr val="tx1"/>
                </a:solidFill>
                <a:latin typeface="华文新魏" panose="02010800040101010101" pitchFamily="2" charset="-122"/>
                <a:ea typeface="华文新魏" panose="02010800040101010101" pitchFamily="2" charset="-122"/>
              </a:rPr>
              <a:t>int</a:t>
            </a:r>
            <a:r>
              <a:rPr kumimoji="0" lang="en-US" altLang="zh-CN" sz="2400" dirty="0">
                <a:solidFill>
                  <a:schemeClr val="tx1"/>
                </a:solidFill>
                <a:latin typeface="华文新魏" panose="02010800040101010101" pitchFamily="2" charset="-122"/>
                <a:ea typeface="华文新魏" panose="02010800040101010101" pitchFamily="2" charset="-122"/>
              </a:rPr>
              <a:t>  </a:t>
            </a:r>
            <a:r>
              <a:rPr kumimoji="0" lang="en-US" altLang="zh-CN" sz="2400" dirty="0" err="1">
                <a:solidFill>
                  <a:schemeClr val="tx1"/>
                </a:solidFill>
                <a:latin typeface="华文新魏" panose="02010800040101010101" pitchFamily="2" charset="-122"/>
                <a:ea typeface="华文新魏" panose="02010800040101010101" pitchFamily="2" charset="-122"/>
              </a:rPr>
              <a:t>b,c</a:t>
            </a:r>
            <a:r>
              <a:rPr kumimoji="0" lang="en-US" altLang="zh-CN" sz="2400" dirty="0">
                <a:solidFill>
                  <a:schemeClr val="tx1"/>
                </a:solidFill>
                <a:latin typeface="华文新魏" panose="02010800040101010101" pitchFamily="2" charset="-122"/>
                <a:ea typeface="华文新魏" panose="02010800040101010101" pitchFamily="2" charset="-122"/>
              </a:rPr>
              <a:t>=3;</a:t>
            </a:r>
          </a:p>
          <a:p>
            <a:pPr>
              <a:spcBef>
                <a:spcPct val="0"/>
              </a:spcBef>
            </a:pPr>
            <a:r>
              <a:rPr kumimoji="0" lang="en-US" altLang="zh-CN" sz="2400" dirty="0">
                <a:solidFill>
                  <a:schemeClr val="tx1"/>
                </a:solidFill>
                <a:latin typeface="华文新魏" panose="02010800040101010101" pitchFamily="2" charset="-122"/>
                <a:ea typeface="华文新魏" panose="02010800040101010101" pitchFamily="2" charset="-122"/>
              </a:rPr>
              <a:t>             </a:t>
            </a:r>
            <a:r>
              <a:rPr kumimoji="0" lang="en-US" altLang="zh-CN" sz="2400" dirty="0" err="1">
                <a:solidFill>
                  <a:schemeClr val="tx1"/>
                </a:solidFill>
                <a:latin typeface="华文新魏" panose="02010800040101010101" pitchFamily="2" charset="-122"/>
                <a:ea typeface="华文新魏" panose="02010800040101010101" pitchFamily="2" charset="-122"/>
              </a:rPr>
              <a:t>int</a:t>
            </a:r>
            <a:r>
              <a:rPr kumimoji="0" lang="en-US" altLang="zh-CN" sz="2400" dirty="0">
                <a:solidFill>
                  <a:schemeClr val="tx1"/>
                </a:solidFill>
                <a:latin typeface="华文新魏" panose="02010800040101010101" pitchFamily="2" charset="-122"/>
                <a:ea typeface="华文新魏" panose="02010800040101010101" pitchFamily="2" charset="-122"/>
              </a:rPr>
              <a:t>  </a:t>
            </a:r>
            <a:r>
              <a:rPr kumimoji="0" lang="en-US" altLang="zh-CN" sz="2400" dirty="0" err="1">
                <a:solidFill>
                  <a:schemeClr val="tx1"/>
                </a:solidFill>
                <a:latin typeface="华文新魏" panose="02010800040101010101" pitchFamily="2" charset="-122"/>
                <a:ea typeface="华文新魏" panose="02010800040101010101" pitchFamily="2" charset="-122"/>
              </a:rPr>
              <a:t>b,c</a:t>
            </a:r>
            <a:r>
              <a:rPr kumimoji="0" lang="en-US" altLang="zh-CN" sz="2400" dirty="0">
                <a:solidFill>
                  <a:schemeClr val="tx1"/>
                </a:solidFill>
                <a:latin typeface="华文新魏" panose="02010800040101010101" pitchFamily="2" charset="-122"/>
                <a:ea typeface="华文新魏" panose="02010800040101010101" pitchFamily="2" charset="-122"/>
              </a:rPr>
              <a:t>=3;                 /*</a:t>
            </a:r>
            <a:r>
              <a:rPr kumimoji="0" lang="zh-CN" altLang="en-US" sz="2400" dirty="0">
                <a:solidFill>
                  <a:schemeClr val="tx1"/>
                </a:solidFill>
                <a:latin typeface="华文新魏" panose="02010800040101010101" pitchFamily="2" charset="-122"/>
                <a:ea typeface="华文新魏" panose="02010800040101010101" pitchFamily="2" charset="-122"/>
              </a:rPr>
              <a:t>两者等价*</a:t>
            </a:r>
            <a:r>
              <a:rPr kumimoji="0" lang="en-US" altLang="zh-CN" sz="2400" dirty="0">
                <a:solidFill>
                  <a:schemeClr val="tx1"/>
                </a:solidFill>
                <a:latin typeface="华文新魏" panose="02010800040101010101" pitchFamily="2" charset="-122"/>
                <a:ea typeface="华文新魏" panose="02010800040101010101" pitchFamily="2" charset="-122"/>
              </a:rPr>
              <a:t>/ </a:t>
            </a:r>
          </a:p>
        </p:txBody>
      </p:sp>
      <p:sp>
        <p:nvSpPr>
          <p:cNvPr id="9"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3066423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73809"/>
                                        </p:tgtEl>
                                        <p:attrNameLst>
                                          <p:attrName>style.visibility</p:attrName>
                                        </p:attrNameLst>
                                      </p:cBhvr>
                                      <p:to>
                                        <p:strVal val="visible"/>
                                      </p:to>
                                    </p:set>
                                    <p:animEffect transition="in" filter="box(out)">
                                      <p:cBhvr>
                                        <p:cTn id="7" dur="500"/>
                                        <p:tgtEl>
                                          <p:spTgt spid="673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809"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3" name="Text Box 8"/>
          <p:cNvSpPr txBox="1">
            <a:spLocks noChangeArrowheads="1"/>
          </p:cNvSpPr>
          <p:nvPr/>
        </p:nvSpPr>
        <p:spPr bwMode="auto">
          <a:xfrm>
            <a:off x="404813" y="555625"/>
            <a:ext cx="3367087"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a:solidFill>
                  <a:schemeClr val="tx1"/>
                </a:solidFill>
                <a:latin typeface="+mn-ea"/>
                <a:ea typeface="+mn-ea"/>
              </a:rPr>
              <a:t>例  </a:t>
            </a:r>
            <a:r>
              <a:rPr lang="en-US" altLang="zh-CN" sz="2400">
                <a:solidFill>
                  <a:schemeClr val="tx1"/>
                </a:solidFill>
                <a:latin typeface="+mn-ea"/>
                <a:ea typeface="+mn-ea"/>
              </a:rPr>
              <a:t>auto </a:t>
            </a:r>
            <a:r>
              <a:rPr lang="zh-CN" altLang="zh-CN" sz="2400">
                <a:solidFill>
                  <a:schemeClr val="tx1"/>
                </a:solidFill>
                <a:latin typeface="+mn-ea"/>
                <a:ea typeface="+mn-ea"/>
              </a:rPr>
              <a:t>变量的作用域</a:t>
            </a:r>
            <a:endParaRPr lang="zh-CN" altLang="en-US" sz="2400">
              <a:solidFill>
                <a:schemeClr val="tx1"/>
              </a:solidFill>
              <a:latin typeface="+mn-ea"/>
              <a:ea typeface="+mn-ea"/>
            </a:endParaRPr>
          </a:p>
        </p:txBody>
      </p:sp>
      <p:sp>
        <p:nvSpPr>
          <p:cNvPr id="696329" name="Rectangle 9"/>
          <p:cNvSpPr>
            <a:spLocks noChangeArrowheads="1"/>
          </p:cNvSpPr>
          <p:nvPr/>
        </p:nvSpPr>
        <p:spPr bwMode="auto">
          <a:xfrm>
            <a:off x="1130300" y="1163638"/>
            <a:ext cx="4338047" cy="4893647"/>
          </a:xfrm>
          <a:prstGeom prst="rect">
            <a:avLst/>
          </a:prstGeom>
          <a:solidFill>
            <a:schemeClr val="accent2">
              <a:lumMod val="20000"/>
              <a:lumOff val="80000"/>
            </a:schemeClr>
          </a:solidFill>
          <a:ln w="38100">
            <a:solidFill>
              <a:srgbClr val="0000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chemeClr val="tx1"/>
                </a:solidFill>
                <a:latin typeface="+mn-ea"/>
                <a:ea typeface="+mn-ea"/>
              </a:rPr>
              <a:t>main()</a:t>
            </a:r>
          </a:p>
          <a:p>
            <a:pPr>
              <a:spcBef>
                <a:spcPct val="0"/>
              </a:spcBef>
            </a:pPr>
            <a:r>
              <a:rPr lang="en-US" altLang="zh-CN" sz="2400" dirty="0">
                <a:solidFill>
                  <a:schemeClr val="tx1"/>
                </a:solidFill>
                <a:latin typeface="+mn-ea"/>
                <a:ea typeface="+mn-ea"/>
              </a:rPr>
              <a:t>{ </a:t>
            </a:r>
            <a:r>
              <a:rPr lang="en-US" altLang="zh-CN" sz="2400" dirty="0" err="1">
                <a:solidFill>
                  <a:srgbClr val="FF5050"/>
                </a:solidFill>
                <a:latin typeface="+mn-ea"/>
                <a:ea typeface="+mn-ea"/>
              </a:rPr>
              <a:t>int</a:t>
            </a:r>
            <a:r>
              <a:rPr lang="en-US" altLang="zh-CN" sz="2400" dirty="0">
                <a:solidFill>
                  <a:srgbClr val="FF5050"/>
                </a:solidFill>
                <a:latin typeface="+mn-ea"/>
                <a:ea typeface="+mn-ea"/>
              </a:rPr>
              <a:t> x=1;</a:t>
            </a:r>
          </a:p>
          <a:p>
            <a:pPr>
              <a:spcBef>
                <a:spcPct val="0"/>
              </a:spcBef>
            </a:pPr>
            <a:r>
              <a:rPr lang="en-US" altLang="zh-CN" sz="2400" dirty="0">
                <a:solidFill>
                  <a:schemeClr val="tx1"/>
                </a:solidFill>
                <a:latin typeface="+mn-ea"/>
                <a:ea typeface="+mn-ea"/>
              </a:rPr>
              <a:t>   void  </a:t>
            </a:r>
            <a:r>
              <a:rPr lang="en-US" altLang="zh-CN" sz="2400" dirty="0" err="1">
                <a:solidFill>
                  <a:schemeClr val="tx1"/>
                </a:solidFill>
                <a:latin typeface="+mn-ea"/>
                <a:ea typeface="+mn-ea"/>
              </a:rPr>
              <a:t>prt</a:t>
            </a:r>
            <a:r>
              <a:rPr lang="en-US" altLang="zh-CN" sz="2400" dirty="0">
                <a:solidFill>
                  <a:schemeClr val="tx1"/>
                </a:solidFill>
                <a:latin typeface="+mn-ea"/>
                <a:ea typeface="+mn-ea"/>
              </a:rPr>
              <a:t>(void);</a:t>
            </a:r>
          </a:p>
          <a:p>
            <a:pPr>
              <a:spcBef>
                <a:spcPct val="0"/>
              </a:spcBef>
            </a:pPr>
            <a:r>
              <a:rPr lang="en-US" altLang="zh-CN" sz="2400" dirty="0">
                <a:solidFill>
                  <a:schemeClr val="tx1"/>
                </a:solidFill>
                <a:latin typeface="+mn-ea"/>
                <a:ea typeface="+mn-ea"/>
              </a:rPr>
              <a:t>   </a:t>
            </a:r>
            <a:r>
              <a:rPr lang="en-US" altLang="zh-CN" sz="2400" dirty="0">
                <a:solidFill>
                  <a:srgbClr val="FF5050"/>
                </a:solidFill>
                <a:latin typeface="+mn-ea"/>
                <a:ea typeface="+mn-ea"/>
              </a:rPr>
              <a:t>{</a:t>
            </a:r>
            <a:r>
              <a:rPr lang="en-US" altLang="zh-CN" sz="2400" dirty="0">
                <a:solidFill>
                  <a:schemeClr val="tx1"/>
                </a:solidFill>
                <a:latin typeface="+mn-ea"/>
                <a:ea typeface="+mn-ea"/>
              </a:rPr>
              <a:t> </a:t>
            </a:r>
            <a:r>
              <a:rPr lang="en-US" altLang="zh-CN" sz="2400" dirty="0" err="1">
                <a:solidFill>
                  <a:srgbClr val="0066CC"/>
                </a:solidFill>
                <a:latin typeface="+mn-ea"/>
                <a:ea typeface="+mn-ea"/>
              </a:rPr>
              <a:t>int</a:t>
            </a:r>
            <a:r>
              <a:rPr lang="en-US" altLang="zh-CN" sz="2400" dirty="0">
                <a:solidFill>
                  <a:srgbClr val="0066CC"/>
                </a:solidFill>
                <a:latin typeface="+mn-ea"/>
                <a:ea typeface="+mn-ea"/>
              </a:rPr>
              <a:t> x=3;</a:t>
            </a:r>
          </a:p>
          <a:p>
            <a:pPr>
              <a:spcBef>
                <a:spcPct val="0"/>
              </a:spcBef>
            </a:pPr>
            <a:r>
              <a:rPr lang="en-US" altLang="zh-CN" sz="2400" dirty="0">
                <a:solidFill>
                  <a:schemeClr val="tx1"/>
                </a:solidFill>
                <a:latin typeface="+mn-ea"/>
                <a:ea typeface="+mn-ea"/>
              </a:rPr>
              <a:t>      </a:t>
            </a:r>
            <a:r>
              <a:rPr lang="en-US" altLang="zh-CN" sz="2400" dirty="0" err="1">
                <a:solidFill>
                  <a:schemeClr val="tx1"/>
                </a:solidFill>
                <a:latin typeface="+mn-ea"/>
                <a:ea typeface="+mn-ea"/>
              </a:rPr>
              <a:t>prt</a:t>
            </a:r>
            <a:r>
              <a:rPr lang="en-US" altLang="zh-CN" sz="2400" dirty="0">
                <a:solidFill>
                  <a:schemeClr val="tx1"/>
                </a:solidFill>
                <a:latin typeface="+mn-ea"/>
                <a:ea typeface="+mn-ea"/>
              </a:rPr>
              <a:t>();</a:t>
            </a:r>
          </a:p>
          <a:p>
            <a:pPr>
              <a:spcBef>
                <a:spcPct val="0"/>
              </a:spcBef>
            </a:pPr>
            <a:r>
              <a:rPr lang="en-US" altLang="zh-CN" sz="2400" dirty="0">
                <a:solidFill>
                  <a:schemeClr val="tx1"/>
                </a:solidFill>
                <a:latin typeface="+mn-ea"/>
                <a:ea typeface="+mn-ea"/>
              </a:rPr>
              <a:t>      </a:t>
            </a:r>
            <a:r>
              <a:rPr lang="en-US" altLang="zh-CN" sz="2400" dirty="0" err="1">
                <a:solidFill>
                  <a:schemeClr val="tx1"/>
                </a:solidFill>
                <a:latin typeface="+mn-ea"/>
                <a:ea typeface="+mn-ea"/>
              </a:rPr>
              <a:t>printf</a:t>
            </a:r>
            <a:r>
              <a:rPr lang="en-US" altLang="zh-CN" sz="2400" dirty="0">
                <a:solidFill>
                  <a:schemeClr val="tx1"/>
                </a:solidFill>
                <a:latin typeface="+mn-ea"/>
                <a:ea typeface="+mn-ea"/>
              </a:rPr>
              <a:t>(“2nd x=%d\</a:t>
            </a:r>
            <a:r>
              <a:rPr lang="en-US" altLang="zh-CN" sz="2400" dirty="0" err="1">
                <a:solidFill>
                  <a:schemeClr val="tx1"/>
                </a:solidFill>
                <a:latin typeface="+mn-ea"/>
                <a:ea typeface="+mn-ea"/>
              </a:rPr>
              <a:t>n”,x</a:t>
            </a:r>
            <a:r>
              <a:rPr lang="en-US" altLang="zh-CN" sz="2400" dirty="0">
                <a:solidFill>
                  <a:schemeClr val="tx1"/>
                </a:solidFill>
                <a:latin typeface="+mn-ea"/>
                <a:ea typeface="+mn-ea"/>
              </a:rPr>
              <a:t>);</a:t>
            </a:r>
          </a:p>
          <a:p>
            <a:pPr>
              <a:spcBef>
                <a:spcPct val="0"/>
              </a:spcBef>
            </a:pPr>
            <a:r>
              <a:rPr lang="en-US" altLang="zh-CN" sz="2400" dirty="0">
                <a:solidFill>
                  <a:schemeClr val="tx1"/>
                </a:solidFill>
                <a:latin typeface="+mn-ea"/>
                <a:ea typeface="+mn-ea"/>
              </a:rPr>
              <a:t>   </a:t>
            </a:r>
            <a:r>
              <a:rPr lang="en-US" altLang="zh-CN" sz="2400" dirty="0">
                <a:solidFill>
                  <a:srgbClr val="FF5050"/>
                </a:solidFill>
                <a:latin typeface="+mn-ea"/>
                <a:ea typeface="+mn-ea"/>
              </a:rPr>
              <a:t>}</a:t>
            </a:r>
          </a:p>
          <a:p>
            <a:pPr>
              <a:spcBef>
                <a:spcPct val="0"/>
              </a:spcBef>
            </a:pPr>
            <a:r>
              <a:rPr lang="en-US" altLang="zh-CN" sz="2400" dirty="0">
                <a:solidFill>
                  <a:schemeClr val="tx1"/>
                </a:solidFill>
                <a:latin typeface="+mn-ea"/>
                <a:ea typeface="+mn-ea"/>
              </a:rPr>
              <a:t>   </a:t>
            </a:r>
            <a:r>
              <a:rPr lang="en-US" altLang="zh-CN" sz="2400" dirty="0" err="1">
                <a:solidFill>
                  <a:schemeClr val="tx1"/>
                </a:solidFill>
                <a:latin typeface="+mn-ea"/>
                <a:ea typeface="+mn-ea"/>
              </a:rPr>
              <a:t>printf</a:t>
            </a:r>
            <a:r>
              <a:rPr lang="en-US" altLang="zh-CN" sz="2400" dirty="0">
                <a:solidFill>
                  <a:schemeClr val="tx1"/>
                </a:solidFill>
                <a:latin typeface="+mn-ea"/>
                <a:ea typeface="+mn-ea"/>
              </a:rPr>
              <a:t>(“1st x=%d\</a:t>
            </a:r>
            <a:r>
              <a:rPr lang="en-US" altLang="zh-CN" sz="2400" dirty="0" err="1">
                <a:solidFill>
                  <a:schemeClr val="tx1"/>
                </a:solidFill>
                <a:latin typeface="+mn-ea"/>
                <a:ea typeface="+mn-ea"/>
              </a:rPr>
              <a:t>n”,x</a:t>
            </a:r>
            <a:r>
              <a:rPr lang="en-US" altLang="zh-CN" sz="2400" dirty="0">
                <a:solidFill>
                  <a:schemeClr val="tx1"/>
                </a:solidFill>
                <a:latin typeface="+mn-ea"/>
                <a:ea typeface="+mn-ea"/>
              </a:rPr>
              <a:t>);</a:t>
            </a:r>
          </a:p>
          <a:p>
            <a:pPr>
              <a:spcBef>
                <a:spcPct val="0"/>
              </a:spcBef>
            </a:pPr>
            <a:r>
              <a:rPr lang="en-US" altLang="zh-CN" sz="2400" dirty="0">
                <a:solidFill>
                  <a:schemeClr val="tx1"/>
                </a:solidFill>
                <a:latin typeface="+mn-ea"/>
                <a:ea typeface="+mn-ea"/>
              </a:rPr>
              <a:t>}</a:t>
            </a:r>
          </a:p>
          <a:p>
            <a:pPr>
              <a:spcBef>
                <a:spcPct val="0"/>
              </a:spcBef>
            </a:pPr>
            <a:r>
              <a:rPr lang="en-US" altLang="zh-CN" sz="2400" dirty="0">
                <a:solidFill>
                  <a:schemeClr val="tx1"/>
                </a:solidFill>
                <a:latin typeface="+mn-ea"/>
                <a:ea typeface="+mn-ea"/>
              </a:rPr>
              <a:t>void  </a:t>
            </a:r>
            <a:r>
              <a:rPr lang="en-US" altLang="zh-CN" sz="2400" dirty="0" err="1">
                <a:solidFill>
                  <a:schemeClr val="tx1"/>
                </a:solidFill>
                <a:latin typeface="+mn-ea"/>
                <a:ea typeface="+mn-ea"/>
              </a:rPr>
              <a:t>prt</a:t>
            </a:r>
            <a:r>
              <a:rPr lang="en-US" altLang="zh-CN" sz="2400" dirty="0">
                <a:solidFill>
                  <a:schemeClr val="tx1"/>
                </a:solidFill>
                <a:latin typeface="+mn-ea"/>
                <a:ea typeface="+mn-ea"/>
              </a:rPr>
              <a:t>(void)</a:t>
            </a:r>
          </a:p>
          <a:p>
            <a:pPr>
              <a:spcBef>
                <a:spcPct val="0"/>
              </a:spcBef>
            </a:pPr>
            <a:r>
              <a:rPr lang="en-US" altLang="zh-CN" sz="2400" dirty="0">
                <a:solidFill>
                  <a:schemeClr val="tx1"/>
                </a:solidFill>
                <a:latin typeface="+mn-ea"/>
                <a:ea typeface="+mn-ea"/>
              </a:rPr>
              <a:t>{ </a:t>
            </a:r>
            <a:r>
              <a:rPr lang="en-US" altLang="zh-CN" sz="2400" dirty="0" err="1">
                <a:solidFill>
                  <a:srgbClr val="009900"/>
                </a:solidFill>
                <a:latin typeface="+mn-ea"/>
                <a:ea typeface="+mn-ea"/>
              </a:rPr>
              <a:t>int</a:t>
            </a:r>
            <a:r>
              <a:rPr lang="en-US" altLang="zh-CN" sz="2400" dirty="0">
                <a:solidFill>
                  <a:srgbClr val="009900"/>
                </a:solidFill>
                <a:latin typeface="+mn-ea"/>
                <a:ea typeface="+mn-ea"/>
              </a:rPr>
              <a:t> x=5;</a:t>
            </a:r>
            <a:endParaRPr lang="en-US" altLang="zh-CN" sz="2400" dirty="0">
              <a:solidFill>
                <a:schemeClr val="tx1"/>
              </a:solidFill>
              <a:latin typeface="+mn-ea"/>
              <a:ea typeface="+mn-ea"/>
            </a:endParaRPr>
          </a:p>
          <a:p>
            <a:pPr>
              <a:spcBef>
                <a:spcPct val="0"/>
              </a:spcBef>
            </a:pPr>
            <a:r>
              <a:rPr lang="en-US" altLang="zh-CN" sz="2400" dirty="0">
                <a:solidFill>
                  <a:schemeClr val="tx1"/>
                </a:solidFill>
                <a:latin typeface="+mn-ea"/>
                <a:ea typeface="+mn-ea"/>
              </a:rPr>
              <a:t>   </a:t>
            </a:r>
            <a:r>
              <a:rPr lang="en-US" altLang="zh-CN" sz="2400" dirty="0" err="1">
                <a:solidFill>
                  <a:schemeClr val="tx1"/>
                </a:solidFill>
                <a:latin typeface="+mn-ea"/>
                <a:ea typeface="+mn-ea"/>
              </a:rPr>
              <a:t>printf</a:t>
            </a:r>
            <a:r>
              <a:rPr lang="en-US" altLang="zh-CN" sz="2400" dirty="0">
                <a:solidFill>
                  <a:schemeClr val="tx1"/>
                </a:solidFill>
                <a:latin typeface="+mn-ea"/>
                <a:ea typeface="+mn-ea"/>
              </a:rPr>
              <a:t>(“3th  x=%d\</a:t>
            </a:r>
            <a:r>
              <a:rPr lang="en-US" altLang="zh-CN" sz="2400" dirty="0" err="1">
                <a:solidFill>
                  <a:schemeClr val="tx1"/>
                </a:solidFill>
                <a:latin typeface="+mn-ea"/>
                <a:ea typeface="+mn-ea"/>
              </a:rPr>
              <a:t>n”,x</a:t>
            </a:r>
            <a:r>
              <a:rPr lang="en-US" altLang="zh-CN" sz="2400" dirty="0">
                <a:solidFill>
                  <a:schemeClr val="tx1"/>
                </a:solidFill>
                <a:latin typeface="+mn-ea"/>
                <a:ea typeface="+mn-ea"/>
              </a:rPr>
              <a:t>);</a:t>
            </a:r>
          </a:p>
          <a:p>
            <a:pPr>
              <a:spcBef>
                <a:spcPct val="0"/>
              </a:spcBef>
            </a:pPr>
            <a:r>
              <a:rPr lang="en-US" altLang="zh-CN" sz="2400" dirty="0">
                <a:solidFill>
                  <a:schemeClr val="tx1"/>
                </a:solidFill>
                <a:latin typeface="+mn-ea"/>
                <a:ea typeface="+mn-ea"/>
              </a:rPr>
              <a:t>}</a:t>
            </a:r>
          </a:p>
        </p:txBody>
      </p:sp>
      <p:sp>
        <p:nvSpPr>
          <p:cNvPr id="696330" name="Text Box 10"/>
          <p:cNvSpPr txBox="1">
            <a:spLocks noChangeArrowheads="1"/>
          </p:cNvSpPr>
          <p:nvPr/>
        </p:nvSpPr>
        <p:spPr bwMode="auto">
          <a:xfrm>
            <a:off x="7119938" y="2903538"/>
            <a:ext cx="1762125" cy="1590675"/>
          </a:xfrm>
          <a:prstGeom prst="rect">
            <a:avLst/>
          </a:prstGeom>
          <a:solidFill>
            <a:srgbClr val="C0C0C0"/>
          </a:solidFill>
          <a:ln w="381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a:solidFill>
                  <a:schemeClr val="tx1"/>
                </a:solidFill>
                <a:latin typeface="+mn-ea"/>
                <a:ea typeface="+mn-ea"/>
              </a:rPr>
              <a:t>运行结果：</a:t>
            </a:r>
          </a:p>
          <a:p>
            <a:pPr eaLnBrk="1" hangingPunct="1">
              <a:spcBef>
                <a:spcPct val="0"/>
              </a:spcBef>
            </a:pPr>
            <a:r>
              <a:rPr lang="en-US" altLang="zh-CN" sz="2400">
                <a:solidFill>
                  <a:schemeClr val="tx1"/>
                </a:solidFill>
                <a:latin typeface="+mn-ea"/>
                <a:ea typeface="+mn-ea"/>
              </a:rPr>
              <a:t>3th   x=5</a:t>
            </a:r>
          </a:p>
          <a:p>
            <a:pPr eaLnBrk="1" hangingPunct="1">
              <a:spcBef>
                <a:spcPct val="0"/>
              </a:spcBef>
            </a:pPr>
            <a:r>
              <a:rPr lang="en-US" altLang="zh-CN" sz="2400">
                <a:solidFill>
                  <a:schemeClr val="tx1"/>
                </a:solidFill>
                <a:latin typeface="+mn-ea"/>
                <a:ea typeface="+mn-ea"/>
              </a:rPr>
              <a:t>2nd  x=3</a:t>
            </a:r>
          </a:p>
          <a:p>
            <a:pPr eaLnBrk="1" hangingPunct="1">
              <a:spcBef>
                <a:spcPct val="0"/>
              </a:spcBef>
            </a:pPr>
            <a:r>
              <a:rPr lang="en-US" altLang="zh-CN" sz="2400">
                <a:solidFill>
                  <a:schemeClr val="tx1"/>
                </a:solidFill>
                <a:latin typeface="+mn-ea"/>
                <a:ea typeface="+mn-ea"/>
              </a:rPr>
              <a:t>1st    x=1</a:t>
            </a:r>
          </a:p>
        </p:txBody>
      </p:sp>
      <p:grpSp>
        <p:nvGrpSpPr>
          <p:cNvPr id="696342" name="Group 22"/>
          <p:cNvGrpSpPr>
            <a:grpSpLocks/>
          </p:cNvGrpSpPr>
          <p:nvPr/>
        </p:nvGrpSpPr>
        <p:grpSpPr bwMode="auto">
          <a:xfrm>
            <a:off x="5176840" y="1563688"/>
            <a:ext cx="1677988" cy="2781300"/>
            <a:chOff x="3261" y="985"/>
            <a:chExt cx="1057" cy="1752"/>
          </a:xfrm>
        </p:grpSpPr>
        <p:sp>
          <p:nvSpPr>
            <p:cNvPr id="316433" name="AutoShape 12"/>
            <p:cNvSpPr>
              <a:spLocks/>
            </p:cNvSpPr>
            <p:nvPr/>
          </p:nvSpPr>
          <p:spPr bwMode="auto">
            <a:xfrm>
              <a:off x="3261" y="985"/>
              <a:ext cx="47" cy="468"/>
            </a:xfrm>
            <a:prstGeom prst="rightBracket">
              <a:avLst>
                <a:gd name="adj" fmla="val 82979"/>
              </a:avLst>
            </a:prstGeom>
            <a:noFill/>
            <a:ln w="38100">
              <a:solidFill>
                <a:srgbClr val="FF505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latin typeface="+mn-ea"/>
                <a:ea typeface="+mn-ea"/>
              </a:endParaRPr>
            </a:p>
          </p:txBody>
        </p:sp>
        <p:sp>
          <p:nvSpPr>
            <p:cNvPr id="316434" name="AutoShape 13"/>
            <p:cNvSpPr>
              <a:spLocks/>
            </p:cNvSpPr>
            <p:nvPr/>
          </p:nvSpPr>
          <p:spPr bwMode="auto">
            <a:xfrm>
              <a:off x="3261" y="2269"/>
              <a:ext cx="47" cy="468"/>
            </a:xfrm>
            <a:prstGeom prst="rightBracket">
              <a:avLst>
                <a:gd name="adj" fmla="val 82979"/>
              </a:avLst>
            </a:prstGeom>
            <a:noFill/>
            <a:ln w="38100">
              <a:solidFill>
                <a:srgbClr val="FF505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latin typeface="+mn-ea"/>
                <a:ea typeface="+mn-ea"/>
              </a:endParaRPr>
            </a:p>
          </p:txBody>
        </p:sp>
        <p:sp>
          <p:nvSpPr>
            <p:cNvPr id="316435" name="Text Box 14"/>
            <p:cNvSpPr txBox="1">
              <a:spLocks noChangeArrowheads="1"/>
            </p:cNvSpPr>
            <p:nvPr/>
          </p:nvSpPr>
          <p:spPr bwMode="auto">
            <a:xfrm>
              <a:off x="3284" y="1056"/>
              <a:ext cx="103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400" b="0">
                  <a:solidFill>
                    <a:srgbClr val="FF5050"/>
                  </a:solidFill>
                  <a:latin typeface="+mn-ea"/>
                  <a:ea typeface="+mn-ea"/>
                </a:rPr>
                <a:t>x=1</a:t>
              </a:r>
              <a:r>
                <a:rPr lang="zh-CN" altLang="zh-CN" sz="2400" b="0">
                  <a:solidFill>
                    <a:srgbClr val="FF5050"/>
                  </a:solidFill>
                  <a:latin typeface="+mn-ea"/>
                  <a:ea typeface="+mn-ea"/>
                </a:rPr>
                <a:t>作用域</a:t>
              </a:r>
              <a:endParaRPr lang="zh-CN" altLang="en-US" sz="2400" b="0">
                <a:solidFill>
                  <a:srgbClr val="FF5050"/>
                </a:solidFill>
                <a:latin typeface="+mn-ea"/>
                <a:ea typeface="+mn-ea"/>
              </a:endParaRPr>
            </a:p>
          </p:txBody>
        </p:sp>
        <p:sp>
          <p:nvSpPr>
            <p:cNvPr id="316436" name="Text Box 15"/>
            <p:cNvSpPr txBox="1">
              <a:spLocks noChangeArrowheads="1"/>
            </p:cNvSpPr>
            <p:nvPr/>
          </p:nvSpPr>
          <p:spPr bwMode="auto">
            <a:xfrm>
              <a:off x="3272" y="2352"/>
              <a:ext cx="103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400" b="0">
                  <a:solidFill>
                    <a:srgbClr val="FF5050"/>
                  </a:solidFill>
                  <a:latin typeface="+mn-ea"/>
                  <a:ea typeface="+mn-ea"/>
                </a:rPr>
                <a:t>x=1</a:t>
              </a:r>
              <a:r>
                <a:rPr lang="zh-CN" altLang="zh-CN" sz="2400" b="0">
                  <a:solidFill>
                    <a:srgbClr val="FF5050"/>
                  </a:solidFill>
                  <a:latin typeface="+mn-ea"/>
                  <a:ea typeface="+mn-ea"/>
                </a:rPr>
                <a:t>作用域</a:t>
              </a:r>
              <a:endParaRPr lang="zh-CN" altLang="en-US" sz="2400" b="0">
                <a:solidFill>
                  <a:srgbClr val="FF5050"/>
                </a:solidFill>
                <a:latin typeface="+mn-ea"/>
                <a:ea typeface="+mn-ea"/>
              </a:endParaRPr>
            </a:p>
          </p:txBody>
        </p:sp>
      </p:grpSp>
      <p:grpSp>
        <p:nvGrpSpPr>
          <p:cNvPr id="696336" name="Group 16"/>
          <p:cNvGrpSpPr>
            <a:grpSpLocks/>
          </p:cNvGrpSpPr>
          <p:nvPr/>
        </p:nvGrpSpPr>
        <p:grpSpPr bwMode="auto">
          <a:xfrm>
            <a:off x="5157788" y="2344738"/>
            <a:ext cx="1743075" cy="1219200"/>
            <a:chOff x="3240" y="1344"/>
            <a:chExt cx="1098" cy="768"/>
          </a:xfrm>
        </p:grpSpPr>
        <p:sp>
          <p:nvSpPr>
            <p:cNvPr id="316431" name="AutoShape 17"/>
            <p:cNvSpPr>
              <a:spLocks/>
            </p:cNvSpPr>
            <p:nvPr/>
          </p:nvSpPr>
          <p:spPr bwMode="auto">
            <a:xfrm>
              <a:off x="3240" y="1344"/>
              <a:ext cx="60" cy="768"/>
            </a:xfrm>
            <a:prstGeom prst="rightBracket">
              <a:avLst>
                <a:gd name="adj" fmla="val 106667"/>
              </a:avLst>
            </a:pr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latin typeface="+mn-ea"/>
                <a:ea typeface="+mn-ea"/>
              </a:endParaRPr>
            </a:p>
          </p:txBody>
        </p:sp>
        <p:sp>
          <p:nvSpPr>
            <p:cNvPr id="316432" name="Text Box 18"/>
            <p:cNvSpPr txBox="1">
              <a:spLocks noChangeArrowheads="1"/>
            </p:cNvSpPr>
            <p:nvPr/>
          </p:nvSpPr>
          <p:spPr bwMode="auto">
            <a:xfrm>
              <a:off x="3270" y="1547"/>
              <a:ext cx="106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400" b="0">
                  <a:solidFill>
                    <a:srgbClr val="0000FF"/>
                  </a:solidFill>
                  <a:latin typeface="+mn-ea"/>
                  <a:ea typeface="+mn-ea"/>
                </a:rPr>
                <a:t>x=3</a:t>
              </a:r>
              <a:r>
                <a:rPr lang="zh-CN" altLang="zh-CN" sz="2400" b="0">
                  <a:solidFill>
                    <a:srgbClr val="0000FF"/>
                  </a:solidFill>
                  <a:latin typeface="+mn-ea"/>
                  <a:ea typeface="+mn-ea"/>
                </a:rPr>
                <a:t>作用域</a:t>
              </a:r>
              <a:endParaRPr lang="zh-CN" altLang="en-US" sz="2400" b="0">
                <a:solidFill>
                  <a:srgbClr val="0000FF"/>
                </a:solidFill>
                <a:latin typeface="+mn-ea"/>
                <a:ea typeface="+mn-ea"/>
              </a:endParaRPr>
            </a:p>
          </p:txBody>
        </p:sp>
      </p:grpSp>
      <p:grpSp>
        <p:nvGrpSpPr>
          <p:cNvPr id="696339" name="Group 19"/>
          <p:cNvGrpSpPr>
            <a:grpSpLocks/>
          </p:cNvGrpSpPr>
          <p:nvPr/>
        </p:nvGrpSpPr>
        <p:grpSpPr bwMode="auto">
          <a:xfrm>
            <a:off x="5157788" y="4878388"/>
            <a:ext cx="1762125" cy="781050"/>
            <a:chOff x="3240" y="2940"/>
            <a:chExt cx="1110" cy="492"/>
          </a:xfrm>
        </p:grpSpPr>
        <p:sp>
          <p:nvSpPr>
            <p:cNvPr id="316429" name="AutoShape 20"/>
            <p:cNvSpPr>
              <a:spLocks/>
            </p:cNvSpPr>
            <p:nvPr/>
          </p:nvSpPr>
          <p:spPr bwMode="auto">
            <a:xfrm>
              <a:off x="3240" y="2940"/>
              <a:ext cx="72" cy="492"/>
            </a:xfrm>
            <a:prstGeom prst="rightBracket">
              <a:avLst>
                <a:gd name="adj" fmla="val 56944"/>
              </a:avLst>
            </a:prstGeom>
            <a:noFill/>
            <a:ln w="38100">
              <a:solidFill>
                <a:srgbClr val="0099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latin typeface="+mn-ea"/>
                <a:ea typeface="+mn-ea"/>
              </a:endParaRPr>
            </a:p>
          </p:txBody>
        </p:sp>
        <p:sp>
          <p:nvSpPr>
            <p:cNvPr id="316430" name="Text Box 21"/>
            <p:cNvSpPr txBox="1">
              <a:spLocks noChangeArrowheads="1"/>
            </p:cNvSpPr>
            <p:nvPr/>
          </p:nvSpPr>
          <p:spPr bwMode="auto">
            <a:xfrm>
              <a:off x="3282" y="3023"/>
              <a:ext cx="106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400" b="0">
                  <a:solidFill>
                    <a:srgbClr val="009900"/>
                  </a:solidFill>
                  <a:latin typeface="+mn-ea"/>
                  <a:ea typeface="+mn-ea"/>
                </a:rPr>
                <a:t>x=5</a:t>
              </a:r>
              <a:r>
                <a:rPr lang="zh-CN" altLang="zh-CN" sz="2400" b="0">
                  <a:solidFill>
                    <a:srgbClr val="009900"/>
                  </a:solidFill>
                  <a:latin typeface="+mn-ea"/>
                  <a:ea typeface="+mn-ea"/>
                </a:rPr>
                <a:t>作用域</a:t>
              </a:r>
              <a:endParaRPr lang="zh-CN" altLang="en-US" sz="2400" b="0">
                <a:solidFill>
                  <a:srgbClr val="009900"/>
                </a:solidFill>
                <a:latin typeface="+mn-ea"/>
                <a:ea typeface="+mn-ea"/>
              </a:endParaRPr>
            </a:p>
          </p:txBody>
        </p:sp>
      </p:grpSp>
      <p:sp>
        <p:nvSpPr>
          <p:cNvPr id="21"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mn-ea"/>
              </a:rPr>
              <a:t>C</a:t>
            </a:r>
            <a:r>
              <a:rPr kumimoji="1" lang="zh-CN" altLang="en-US" sz="2000" b="1" dirty="0">
                <a:solidFill>
                  <a:srgbClr val="3333CC"/>
                </a:solidFill>
                <a:latin typeface="+mn-ea"/>
              </a:rPr>
              <a:t>语言程序设计                                                            </a:t>
            </a:r>
            <a:r>
              <a:rPr kumimoji="1" lang="zh-CN" altLang="en-US" b="1" dirty="0">
                <a:solidFill>
                  <a:srgbClr val="3333CC"/>
                </a:solidFill>
                <a:latin typeface="+mn-ea"/>
              </a:rPr>
              <a:t>第</a:t>
            </a:r>
            <a:r>
              <a:rPr kumimoji="1" lang="en-US" altLang="zh-CN" b="1" dirty="0">
                <a:solidFill>
                  <a:srgbClr val="3333CC"/>
                </a:solidFill>
                <a:latin typeface="+mn-ea"/>
              </a:rPr>
              <a:t>7</a:t>
            </a:r>
            <a:r>
              <a:rPr kumimoji="1" lang="zh-CN" altLang="en-US" b="1" dirty="0">
                <a:solidFill>
                  <a:srgbClr val="3333CC"/>
                </a:solidFill>
                <a:latin typeface="+mn-ea"/>
              </a:rPr>
              <a:t>章  用函数实现模块化程序设计</a:t>
            </a:r>
          </a:p>
        </p:txBody>
      </p:sp>
    </p:spTree>
    <p:extLst>
      <p:ext uri="{BB962C8B-B14F-4D97-AF65-F5344CB8AC3E}">
        <p14:creationId xmlns:p14="http://schemas.microsoft.com/office/powerpoint/2010/main" val="642206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96329"/>
                                        </p:tgtEl>
                                        <p:attrNameLst>
                                          <p:attrName>style.visibility</p:attrName>
                                        </p:attrNameLst>
                                      </p:cBhvr>
                                      <p:to>
                                        <p:strVal val="visible"/>
                                      </p:to>
                                    </p:set>
                                    <p:animEffect transition="in" filter="box(out)">
                                      <p:cBhvr>
                                        <p:cTn id="7" dur="500"/>
                                        <p:tgtEl>
                                          <p:spTgt spid="6963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696342"/>
                                        </p:tgtEl>
                                        <p:attrNameLst>
                                          <p:attrName>style.visibility</p:attrName>
                                        </p:attrNameLst>
                                      </p:cBhvr>
                                      <p:to>
                                        <p:strVal val="visible"/>
                                      </p:to>
                                    </p:set>
                                    <p:animEffect transition="in" filter="box(out)">
                                      <p:cBhvr>
                                        <p:cTn id="12" dur="500"/>
                                        <p:tgtEl>
                                          <p:spTgt spid="6963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696336"/>
                                        </p:tgtEl>
                                        <p:attrNameLst>
                                          <p:attrName>style.visibility</p:attrName>
                                        </p:attrNameLst>
                                      </p:cBhvr>
                                      <p:to>
                                        <p:strVal val="visible"/>
                                      </p:to>
                                    </p:set>
                                    <p:animEffect transition="in" filter="box(out)">
                                      <p:cBhvr>
                                        <p:cTn id="17" dur="500"/>
                                        <p:tgtEl>
                                          <p:spTgt spid="6963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696339"/>
                                        </p:tgtEl>
                                        <p:attrNameLst>
                                          <p:attrName>style.visibility</p:attrName>
                                        </p:attrNameLst>
                                      </p:cBhvr>
                                      <p:to>
                                        <p:strVal val="visible"/>
                                      </p:to>
                                    </p:set>
                                    <p:animEffect transition="in" filter="box(out)">
                                      <p:cBhvr>
                                        <p:cTn id="22" dur="500"/>
                                        <p:tgtEl>
                                          <p:spTgt spid="6963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96330"/>
                                        </p:tgtEl>
                                        <p:attrNameLst>
                                          <p:attrName>style.visibility</p:attrName>
                                        </p:attrNameLst>
                                      </p:cBhvr>
                                      <p:to>
                                        <p:strVal val="visible"/>
                                      </p:to>
                                    </p:set>
                                    <p:animEffect transition="in" filter="box(out)">
                                      <p:cBhvr>
                                        <p:cTn id="27" dur="500"/>
                                        <p:tgtEl>
                                          <p:spTgt spid="696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29" grpId="0" animBg="1" autoUpdateAnimBg="0"/>
      <p:bldP spid="696330"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4" name="Rectangle 4"/>
          <p:cNvSpPr>
            <a:spLocks noChangeArrowheads="1"/>
          </p:cNvSpPr>
          <p:nvPr/>
        </p:nvSpPr>
        <p:spPr bwMode="auto">
          <a:xfrm>
            <a:off x="514350" y="596900"/>
            <a:ext cx="8393113" cy="1265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457200" lvl="1" indent="0" eaLnBrk="1" hangingPunct="1">
              <a:spcBef>
                <a:spcPct val="20000"/>
              </a:spcBef>
              <a:buClr>
                <a:srgbClr val="339933"/>
              </a:buClr>
            </a:pPr>
            <a:r>
              <a:rPr lang="zh-CN" altLang="en-US" sz="3200" dirty="0">
                <a:solidFill>
                  <a:srgbClr val="0000CC"/>
                </a:solidFill>
                <a:latin typeface="+mn-ea"/>
                <a:ea typeface="+mn-ea"/>
              </a:rPr>
              <a:t>用</a:t>
            </a:r>
            <a:r>
              <a:rPr lang="en-US" altLang="zh-CN" sz="3200" dirty="0">
                <a:solidFill>
                  <a:srgbClr val="0000CC"/>
                </a:solidFill>
                <a:latin typeface="+mn-ea"/>
                <a:ea typeface="+mn-ea"/>
              </a:rPr>
              <a:t>static</a:t>
            </a:r>
            <a:r>
              <a:rPr lang="zh-CN" altLang="en-US" sz="3200" dirty="0">
                <a:solidFill>
                  <a:srgbClr val="0000CC"/>
                </a:solidFill>
                <a:latin typeface="+mn-ea"/>
                <a:ea typeface="+mn-ea"/>
              </a:rPr>
              <a:t>声明局部变量</a:t>
            </a:r>
          </a:p>
          <a:p>
            <a:pPr lvl="1" eaLnBrk="1" hangingPunct="1">
              <a:spcBef>
                <a:spcPct val="20000"/>
              </a:spcBef>
              <a:buClr>
                <a:srgbClr val="339933"/>
              </a:buClr>
              <a:buFont typeface="Wingdings" panose="05000000000000000000" pitchFamily="2" charset="2"/>
              <a:buNone/>
            </a:pPr>
            <a:r>
              <a:rPr kumimoji="0" lang="zh-CN" altLang="en-US" sz="2400" dirty="0">
                <a:solidFill>
                  <a:schemeClr val="tx1"/>
                </a:solidFill>
                <a:latin typeface="+mn-ea"/>
                <a:ea typeface="+mn-ea"/>
              </a:rPr>
              <a:t>            若希望函数调用结束后，局部变量的值保留，则指定该变量为</a:t>
            </a:r>
            <a:r>
              <a:rPr kumimoji="0" lang="zh-CN" altLang="en-US" sz="2400" dirty="0">
                <a:solidFill>
                  <a:srgbClr val="FF5050"/>
                </a:solidFill>
                <a:latin typeface="+mn-ea"/>
                <a:ea typeface="+mn-ea"/>
              </a:rPr>
              <a:t>静态局部变量</a:t>
            </a:r>
            <a:r>
              <a:rPr kumimoji="0" lang="zh-CN" altLang="en-US" sz="2400" dirty="0">
                <a:solidFill>
                  <a:schemeClr val="tx1"/>
                </a:solidFill>
                <a:latin typeface="+mn-ea"/>
                <a:ea typeface="+mn-ea"/>
              </a:rPr>
              <a:t>，用</a:t>
            </a:r>
            <a:r>
              <a:rPr kumimoji="0" lang="en-US" altLang="zh-CN" sz="2400" dirty="0">
                <a:solidFill>
                  <a:srgbClr val="FF5050"/>
                </a:solidFill>
                <a:latin typeface="+mn-ea"/>
                <a:ea typeface="+mn-ea"/>
              </a:rPr>
              <a:t>static</a:t>
            </a:r>
            <a:r>
              <a:rPr kumimoji="0" lang="zh-CN" altLang="en-US" sz="2400" dirty="0">
                <a:solidFill>
                  <a:schemeClr val="tx1"/>
                </a:solidFill>
                <a:latin typeface="+mn-ea"/>
                <a:ea typeface="+mn-ea"/>
              </a:rPr>
              <a:t>对变量加以声明。</a:t>
            </a:r>
            <a:endParaRPr kumimoji="0" lang="zh-CN" altLang="en-US" sz="2800" dirty="0">
              <a:solidFill>
                <a:schemeClr val="tx1"/>
              </a:solidFill>
              <a:latin typeface="+mn-ea"/>
              <a:ea typeface="+mn-ea"/>
            </a:endParaRPr>
          </a:p>
        </p:txBody>
      </p:sp>
      <p:sp>
        <p:nvSpPr>
          <p:cNvPr id="698376" name="Text Box 8"/>
          <p:cNvSpPr txBox="1">
            <a:spLocks noChangeArrowheads="1"/>
          </p:cNvSpPr>
          <p:nvPr/>
        </p:nvSpPr>
        <p:spPr bwMode="auto">
          <a:xfrm>
            <a:off x="404813" y="1963738"/>
            <a:ext cx="4873625"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a:solidFill>
                  <a:schemeClr val="tx1"/>
                </a:solidFill>
                <a:latin typeface="华文新魏" panose="02010800040101010101" pitchFamily="2" charset="-122"/>
                <a:ea typeface="华文新魏" panose="02010800040101010101" pitchFamily="2" charset="-122"/>
              </a:rPr>
              <a:t>例   局部静态变量值具有可继承性</a:t>
            </a:r>
          </a:p>
        </p:txBody>
      </p:sp>
      <p:sp>
        <p:nvSpPr>
          <p:cNvPr id="698377" name="Rectangle 9"/>
          <p:cNvSpPr>
            <a:spLocks noChangeArrowheads="1"/>
          </p:cNvSpPr>
          <p:nvPr/>
        </p:nvSpPr>
        <p:spPr bwMode="auto">
          <a:xfrm>
            <a:off x="1754188" y="2489200"/>
            <a:ext cx="3313112" cy="4146550"/>
          </a:xfrm>
          <a:prstGeom prst="rect">
            <a:avLst/>
          </a:prstGeom>
          <a:solidFill>
            <a:schemeClr val="accent2">
              <a:lumMod val="20000"/>
              <a:lumOff val="80000"/>
            </a:schemeClr>
          </a:solidFill>
          <a:ln w="38100">
            <a:solidFill>
              <a:srgbClr val="0000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chemeClr val="tx1"/>
                </a:solidFill>
              </a:rPr>
              <a:t>main()</a:t>
            </a:r>
          </a:p>
          <a:p>
            <a:pPr>
              <a:spcBef>
                <a:spcPct val="0"/>
              </a:spcBef>
            </a:pPr>
            <a:r>
              <a:rPr lang="en-US" altLang="zh-CN" sz="2400" dirty="0">
                <a:solidFill>
                  <a:schemeClr val="tx1"/>
                </a:solidFill>
              </a:rPr>
              <a:t>{ </a:t>
            </a:r>
            <a:r>
              <a:rPr lang="en-US" altLang="zh-CN" sz="2400" dirty="0">
                <a:solidFill>
                  <a:srgbClr val="990033"/>
                </a:solidFill>
              </a:rPr>
              <a:t>void  increment(void);</a:t>
            </a:r>
            <a:endParaRPr lang="en-US" altLang="zh-CN" sz="2400" dirty="0">
              <a:solidFill>
                <a:schemeClr val="tx1"/>
              </a:solidFill>
            </a:endParaRPr>
          </a:p>
          <a:p>
            <a:pPr>
              <a:spcBef>
                <a:spcPct val="0"/>
              </a:spcBef>
            </a:pPr>
            <a:r>
              <a:rPr lang="en-US" altLang="zh-CN" sz="2400" dirty="0">
                <a:solidFill>
                  <a:schemeClr val="tx1"/>
                </a:solidFill>
              </a:rPr>
              <a:t>   increment();</a:t>
            </a:r>
          </a:p>
          <a:p>
            <a:pPr>
              <a:spcBef>
                <a:spcPct val="0"/>
              </a:spcBef>
            </a:pPr>
            <a:r>
              <a:rPr lang="en-US" altLang="zh-CN" sz="2400" dirty="0">
                <a:solidFill>
                  <a:schemeClr val="tx1"/>
                </a:solidFill>
              </a:rPr>
              <a:t>   increment();</a:t>
            </a:r>
          </a:p>
          <a:p>
            <a:pPr>
              <a:spcBef>
                <a:spcPct val="0"/>
              </a:spcBef>
            </a:pPr>
            <a:r>
              <a:rPr lang="en-US" altLang="zh-CN" sz="2400" dirty="0">
                <a:solidFill>
                  <a:schemeClr val="tx1"/>
                </a:solidFill>
              </a:rPr>
              <a:t>   increment();</a:t>
            </a:r>
          </a:p>
          <a:p>
            <a:pPr>
              <a:spcBef>
                <a:spcPct val="0"/>
              </a:spcBef>
            </a:pPr>
            <a:r>
              <a:rPr lang="en-US" altLang="zh-CN" sz="2400" dirty="0">
                <a:solidFill>
                  <a:schemeClr val="tx1"/>
                </a:solidFill>
              </a:rPr>
              <a:t>}</a:t>
            </a:r>
          </a:p>
          <a:p>
            <a:pPr>
              <a:spcBef>
                <a:spcPct val="0"/>
              </a:spcBef>
            </a:pPr>
            <a:r>
              <a:rPr lang="en-US" altLang="zh-CN" sz="2400" dirty="0">
                <a:solidFill>
                  <a:schemeClr val="tx1"/>
                </a:solidFill>
              </a:rPr>
              <a:t>void  increment(void)</a:t>
            </a:r>
          </a:p>
          <a:p>
            <a:pPr>
              <a:spcBef>
                <a:spcPct val="0"/>
              </a:spcBef>
            </a:pPr>
            <a:r>
              <a:rPr lang="en-US" altLang="zh-CN" sz="2400" dirty="0">
                <a:solidFill>
                  <a:schemeClr val="tx1"/>
                </a:solidFill>
              </a:rPr>
              <a:t>{ </a:t>
            </a:r>
            <a:r>
              <a:rPr lang="en-US" altLang="zh-CN" sz="2400" dirty="0" err="1">
                <a:solidFill>
                  <a:srgbClr val="FF5050"/>
                </a:solidFill>
              </a:rPr>
              <a:t>int</a:t>
            </a:r>
            <a:r>
              <a:rPr lang="en-US" altLang="zh-CN" sz="2400" dirty="0">
                <a:solidFill>
                  <a:srgbClr val="FF5050"/>
                </a:solidFill>
              </a:rPr>
              <a:t> x=0;</a:t>
            </a:r>
          </a:p>
          <a:p>
            <a:pPr>
              <a:spcBef>
                <a:spcPct val="0"/>
              </a:spcBef>
            </a:pPr>
            <a:r>
              <a:rPr lang="en-US" altLang="zh-CN" sz="2400" dirty="0">
                <a:solidFill>
                  <a:schemeClr val="tx1"/>
                </a:solidFill>
              </a:rPr>
              <a:t>   x++;</a:t>
            </a:r>
          </a:p>
          <a:p>
            <a:pPr>
              <a:spcBef>
                <a:spcPct val="0"/>
              </a:spcBef>
            </a:pPr>
            <a:r>
              <a:rPr lang="en-US" altLang="zh-CN" sz="2400" dirty="0">
                <a:solidFill>
                  <a:schemeClr val="tx1"/>
                </a:solidFill>
              </a:rPr>
              <a:t>   </a:t>
            </a:r>
            <a:r>
              <a:rPr lang="en-US" altLang="zh-CN" sz="2400" dirty="0" err="1">
                <a:solidFill>
                  <a:schemeClr val="tx1"/>
                </a:solidFill>
              </a:rPr>
              <a:t>printf</a:t>
            </a:r>
            <a:r>
              <a:rPr lang="en-US" altLang="zh-CN" sz="2400" dirty="0">
                <a:solidFill>
                  <a:schemeClr val="tx1"/>
                </a:solidFill>
              </a:rPr>
              <a:t>(“%d\</a:t>
            </a:r>
            <a:r>
              <a:rPr lang="en-US" altLang="zh-CN" sz="2400" dirty="0" err="1">
                <a:solidFill>
                  <a:schemeClr val="tx1"/>
                </a:solidFill>
              </a:rPr>
              <a:t>n”,x</a:t>
            </a:r>
            <a:r>
              <a:rPr lang="en-US" altLang="zh-CN" sz="2400" dirty="0">
                <a:solidFill>
                  <a:schemeClr val="tx1"/>
                </a:solidFill>
              </a:rPr>
              <a:t>);</a:t>
            </a:r>
          </a:p>
          <a:p>
            <a:pPr>
              <a:spcBef>
                <a:spcPct val="0"/>
              </a:spcBef>
            </a:pPr>
            <a:r>
              <a:rPr lang="en-US" altLang="zh-CN" sz="2400" dirty="0">
                <a:solidFill>
                  <a:schemeClr val="tx1"/>
                </a:solidFill>
              </a:rPr>
              <a:t>}</a:t>
            </a:r>
          </a:p>
        </p:txBody>
      </p:sp>
      <p:sp>
        <p:nvSpPr>
          <p:cNvPr id="698378" name="Text Box 10"/>
          <p:cNvSpPr txBox="1">
            <a:spLocks noChangeArrowheads="1"/>
          </p:cNvSpPr>
          <p:nvPr/>
        </p:nvSpPr>
        <p:spPr bwMode="auto">
          <a:xfrm>
            <a:off x="239713" y="3362325"/>
            <a:ext cx="1619250" cy="1044575"/>
          </a:xfrm>
          <a:prstGeom prst="rect">
            <a:avLst/>
          </a:prstGeom>
          <a:solidFill>
            <a:srgbClr val="C0C0C0"/>
          </a:solidFill>
          <a:ln w="381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000" b="0">
                <a:solidFill>
                  <a:schemeClr val="tx1"/>
                </a:solidFill>
                <a:ea typeface="宋体" panose="02010600030101010101" pitchFamily="2" charset="-122"/>
              </a:rPr>
              <a:t>运行结果：</a:t>
            </a:r>
            <a:r>
              <a:rPr lang="en-US" altLang="zh-CN" sz="2000" b="0">
                <a:solidFill>
                  <a:schemeClr val="tx1"/>
                </a:solidFill>
                <a:ea typeface="宋体" panose="02010600030101010101" pitchFamily="2" charset="-122"/>
              </a:rPr>
              <a:t>1</a:t>
            </a:r>
          </a:p>
          <a:p>
            <a:pPr eaLnBrk="1" hangingPunct="1">
              <a:spcBef>
                <a:spcPct val="0"/>
              </a:spcBef>
            </a:pPr>
            <a:r>
              <a:rPr lang="en-US" altLang="zh-CN" sz="2000" b="0">
                <a:solidFill>
                  <a:schemeClr val="tx1"/>
                </a:solidFill>
                <a:ea typeface="宋体" panose="02010600030101010101" pitchFamily="2" charset="-122"/>
              </a:rPr>
              <a:t>                    1</a:t>
            </a:r>
          </a:p>
          <a:p>
            <a:pPr eaLnBrk="1" hangingPunct="1">
              <a:spcBef>
                <a:spcPct val="0"/>
              </a:spcBef>
            </a:pPr>
            <a:r>
              <a:rPr lang="en-US" altLang="zh-CN" sz="2000" b="0">
                <a:solidFill>
                  <a:schemeClr val="tx1"/>
                </a:solidFill>
                <a:ea typeface="宋体" panose="02010600030101010101" pitchFamily="2" charset="-122"/>
              </a:rPr>
              <a:t>                    1</a:t>
            </a:r>
          </a:p>
        </p:txBody>
      </p:sp>
      <p:sp>
        <p:nvSpPr>
          <p:cNvPr id="698379" name="Rectangle 11"/>
          <p:cNvSpPr>
            <a:spLocks noChangeArrowheads="1"/>
          </p:cNvSpPr>
          <p:nvPr/>
        </p:nvSpPr>
        <p:spPr bwMode="auto">
          <a:xfrm>
            <a:off x="5219700" y="2489200"/>
            <a:ext cx="3313113" cy="4146550"/>
          </a:xfrm>
          <a:prstGeom prst="rect">
            <a:avLst/>
          </a:prstGeom>
          <a:solidFill>
            <a:schemeClr val="accent2">
              <a:lumMod val="20000"/>
              <a:lumOff val="80000"/>
            </a:schemeClr>
          </a:solidFill>
          <a:ln w="38100">
            <a:solidFill>
              <a:srgbClr val="0000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chemeClr val="tx1"/>
                </a:solidFill>
              </a:rPr>
              <a:t>main()</a:t>
            </a:r>
          </a:p>
          <a:p>
            <a:pPr>
              <a:spcBef>
                <a:spcPct val="0"/>
              </a:spcBef>
            </a:pPr>
            <a:r>
              <a:rPr lang="en-US" altLang="zh-CN" sz="2400" dirty="0">
                <a:solidFill>
                  <a:schemeClr val="tx1"/>
                </a:solidFill>
              </a:rPr>
              <a:t>{ </a:t>
            </a:r>
            <a:r>
              <a:rPr lang="en-US" altLang="zh-CN" sz="2400" dirty="0">
                <a:solidFill>
                  <a:srgbClr val="990033"/>
                </a:solidFill>
              </a:rPr>
              <a:t>void  increment(void);</a:t>
            </a:r>
            <a:endParaRPr lang="en-US" altLang="zh-CN" sz="2400" dirty="0">
              <a:solidFill>
                <a:schemeClr val="tx1"/>
              </a:solidFill>
            </a:endParaRPr>
          </a:p>
          <a:p>
            <a:pPr>
              <a:spcBef>
                <a:spcPct val="0"/>
              </a:spcBef>
            </a:pPr>
            <a:r>
              <a:rPr lang="en-US" altLang="zh-CN" sz="2400" dirty="0">
                <a:solidFill>
                  <a:schemeClr val="tx1"/>
                </a:solidFill>
              </a:rPr>
              <a:t>   increment();</a:t>
            </a:r>
          </a:p>
          <a:p>
            <a:pPr>
              <a:spcBef>
                <a:spcPct val="0"/>
              </a:spcBef>
            </a:pPr>
            <a:r>
              <a:rPr lang="en-US" altLang="zh-CN" sz="2400" dirty="0">
                <a:solidFill>
                  <a:schemeClr val="tx1"/>
                </a:solidFill>
              </a:rPr>
              <a:t>   increment();</a:t>
            </a:r>
          </a:p>
          <a:p>
            <a:pPr>
              <a:spcBef>
                <a:spcPct val="0"/>
              </a:spcBef>
            </a:pPr>
            <a:r>
              <a:rPr lang="en-US" altLang="zh-CN" sz="2400" dirty="0">
                <a:solidFill>
                  <a:schemeClr val="tx1"/>
                </a:solidFill>
              </a:rPr>
              <a:t>   increment();</a:t>
            </a:r>
          </a:p>
          <a:p>
            <a:pPr>
              <a:spcBef>
                <a:spcPct val="0"/>
              </a:spcBef>
            </a:pPr>
            <a:r>
              <a:rPr lang="en-US" altLang="zh-CN" sz="2400" dirty="0">
                <a:solidFill>
                  <a:schemeClr val="tx1"/>
                </a:solidFill>
              </a:rPr>
              <a:t>}</a:t>
            </a:r>
          </a:p>
          <a:p>
            <a:pPr>
              <a:spcBef>
                <a:spcPct val="0"/>
              </a:spcBef>
            </a:pPr>
            <a:r>
              <a:rPr lang="en-US" altLang="zh-CN" sz="2400" dirty="0">
                <a:solidFill>
                  <a:schemeClr val="tx1"/>
                </a:solidFill>
              </a:rPr>
              <a:t>void  increment(void)</a:t>
            </a:r>
          </a:p>
          <a:p>
            <a:pPr>
              <a:spcBef>
                <a:spcPct val="0"/>
              </a:spcBef>
            </a:pPr>
            <a:r>
              <a:rPr lang="en-US" altLang="zh-CN" sz="2400" dirty="0">
                <a:solidFill>
                  <a:schemeClr val="tx1"/>
                </a:solidFill>
              </a:rPr>
              <a:t>{ </a:t>
            </a:r>
            <a:r>
              <a:rPr lang="en-US" altLang="zh-CN" sz="2400" dirty="0">
                <a:solidFill>
                  <a:srgbClr val="FF5050"/>
                </a:solidFill>
              </a:rPr>
              <a:t>static </a:t>
            </a:r>
            <a:r>
              <a:rPr lang="en-US" altLang="zh-CN" sz="2400" dirty="0" err="1">
                <a:solidFill>
                  <a:srgbClr val="FF5050"/>
                </a:solidFill>
              </a:rPr>
              <a:t>int</a:t>
            </a:r>
            <a:r>
              <a:rPr lang="en-US" altLang="zh-CN" sz="2400" dirty="0">
                <a:solidFill>
                  <a:srgbClr val="FF5050"/>
                </a:solidFill>
              </a:rPr>
              <a:t> x=0;</a:t>
            </a:r>
          </a:p>
          <a:p>
            <a:pPr>
              <a:spcBef>
                <a:spcPct val="0"/>
              </a:spcBef>
            </a:pPr>
            <a:r>
              <a:rPr lang="en-US" altLang="zh-CN" sz="2400" dirty="0">
                <a:solidFill>
                  <a:schemeClr val="tx1"/>
                </a:solidFill>
              </a:rPr>
              <a:t>   x++;</a:t>
            </a:r>
          </a:p>
          <a:p>
            <a:pPr>
              <a:spcBef>
                <a:spcPct val="0"/>
              </a:spcBef>
            </a:pPr>
            <a:r>
              <a:rPr lang="en-US" altLang="zh-CN" sz="2400" dirty="0">
                <a:solidFill>
                  <a:schemeClr val="tx1"/>
                </a:solidFill>
              </a:rPr>
              <a:t>   </a:t>
            </a:r>
            <a:r>
              <a:rPr lang="en-US" altLang="zh-CN" sz="2400" dirty="0" err="1">
                <a:solidFill>
                  <a:schemeClr val="tx1"/>
                </a:solidFill>
              </a:rPr>
              <a:t>printf</a:t>
            </a:r>
            <a:r>
              <a:rPr lang="en-US" altLang="zh-CN" sz="2400" dirty="0">
                <a:solidFill>
                  <a:schemeClr val="tx1"/>
                </a:solidFill>
              </a:rPr>
              <a:t>(“%d\</a:t>
            </a:r>
            <a:r>
              <a:rPr lang="en-US" altLang="zh-CN" sz="2400" dirty="0" err="1">
                <a:solidFill>
                  <a:schemeClr val="tx1"/>
                </a:solidFill>
              </a:rPr>
              <a:t>n”,x</a:t>
            </a:r>
            <a:r>
              <a:rPr lang="en-US" altLang="zh-CN" sz="2400" dirty="0">
                <a:solidFill>
                  <a:schemeClr val="tx1"/>
                </a:solidFill>
              </a:rPr>
              <a:t>);</a:t>
            </a:r>
          </a:p>
          <a:p>
            <a:pPr>
              <a:spcBef>
                <a:spcPct val="0"/>
              </a:spcBef>
            </a:pPr>
            <a:r>
              <a:rPr lang="en-US" altLang="zh-CN" sz="2400" dirty="0">
                <a:solidFill>
                  <a:schemeClr val="tx1"/>
                </a:solidFill>
              </a:rPr>
              <a:t>}</a:t>
            </a:r>
          </a:p>
        </p:txBody>
      </p:sp>
      <p:sp>
        <p:nvSpPr>
          <p:cNvPr id="698380" name="Text Box 12"/>
          <p:cNvSpPr txBox="1">
            <a:spLocks noChangeArrowheads="1"/>
          </p:cNvSpPr>
          <p:nvPr/>
        </p:nvSpPr>
        <p:spPr bwMode="auto">
          <a:xfrm>
            <a:off x="7342188" y="3602038"/>
            <a:ext cx="1619250" cy="1044575"/>
          </a:xfrm>
          <a:prstGeom prst="rect">
            <a:avLst/>
          </a:prstGeom>
          <a:solidFill>
            <a:srgbClr val="C0C0C0"/>
          </a:solidFill>
          <a:ln w="381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000" b="0">
                <a:solidFill>
                  <a:schemeClr val="tx1"/>
                </a:solidFill>
                <a:ea typeface="宋体" panose="02010600030101010101" pitchFamily="2" charset="-122"/>
              </a:rPr>
              <a:t>运行结果：</a:t>
            </a:r>
            <a:r>
              <a:rPr lang="en-US" altLang="zh-CN" sz="2000" b="0">
                <a:solidFill>
                  <a:schemeClr val="tx1"/>
                </a:solidFill>
                <a:ea typeface="宋体" panose="02010600030101010101" pitchFamily="2" charset="-122"/>
              </a:rPr>
              <a:t>1</a:t>
            </a:r>
          </a:p>
          <a:p>
            <a:pPr eaLnBrk="1" hangingPunct="1">
              <a:spcBef>
                <a:spcPct val="0"/>
              </a:spcBef>
            </a:pPr>
            <a:r>
              <a:rPr lang="en-US" altLang="zh-CN" sz="2000" b="0">
                <a:solidFill>
                  <a:schemeClr val="tx1"/>
                </a:solidFill>
                <a:ea typeface="宋体" panose="02010600030101010101" pitchFamily="2" charset="-122"/>
              </a:rPr>
              <a:t>                    2</a:t>
            </a:r>
          </a:p>
          <a:p>
            <a:pPr eaLnBrk="1" hangingPunct="1">
              <a:spcBef>
                <a:spcPct val="0"/>
              </a:spcBef>
            </a:pPr>
            <a:r>
              <a:rPr lang="en-US" altLang="zh-CN" sz="2000" b="0">
                <a:solidFill>
                  <a:schemeClr val="tx1"/>
                </a:solidFill>
                <a:ea typeface="宋体" panose="02010600030101010101" pitchFamily="2" charset="-122"/>
              </a:rPr>
              <a:t>                    3</a:t>
            </a:r>
          </a:p>
        </p:txBody>
      </p:sp>
      <p:sp>
        <p:nvSpPr>
          <p:cNvPr id="13"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2302949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98376"/>
                                        </p:tgtEl>
                                        <p:attrNameLst>
                                          <p:attrName>style.visibility</p:attrName>
                                        </p:attrNameLst>
                                      </p:cBhvr>
                                      <p:to>
                                        <p:strVal val="visible"/>
                                      </p:to>
                                    </p:set>
                                    <p:animEffect transition="in" filter="box(out)">
                                      <p:cBhvr>
                                        <p:cTn id="7" dur="500"/>
                                        <p:tgtEl>
                                          <p:spTgt spid="6983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98377"/>
                                        </p:tgtEl>
                                        <p:attrNameLst>
                                          <p:attrName>style.visibility</p:attrName>
                                        </p:attrNameLst>
                                      </p:cBhvr>
                                      <p:to>
                                        <p:strVal val="visible"/>
                                      </p:to>
                                    </p:set>
                                    <p:animEffect transition="in" filter="box(out)">
                                      <p:cBhvr>
                                        <p:cTn id="12" dur="500"/>
                                        <p:tgtEl>
                                          <p:spTgt spid="6983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98378"/>
                                        </p:tgtEl>
                                        <p:attrNameLst>
                                          <p:attrName>style.visibility</p:attrName>
                                        </p:attrNameLst>
                                      </p:cBhvr>
                                      <p:to>
                                        <p:strVal val="visible"/>
                                      </p:to>
                                    </p:set>
                                    <p:animEffect transition="in" filter="box(out)">
                                      <p:cBhvr>
                                        <p:cTn id="17" dur="500"/>
                                        <p:tgtEl>
                                          <p:spTgt spid="6983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98379"/>
                                        </p:tgtEl>
                                        <p:attrNameLst>
                                          <p:attrName>style.visibility</p:attrName>
                                        </p:attrNameLst>
                                      </p:cBhvr>
                                      <p:to>
                                        <p:strVal val="visible"/>
                                      </p:to>
                                    </p:set>
                                    <p:animEffect transition="in" filter="box(out)">
                                      <p:cBhvr>
                                        <p:cTn id="22" dur="500"/>
                                        <p:tgtEl>
                                          <p:spTgt spid="6983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98380"/>
                                        </p:tgtEl>
                                        <p:attrNameLst>
                                          <p:attrName>style.visibility</p:attrName>
                                        </p:attrNameLst>
                                      </p:cBhvr>
                                      <p:to>
                                        <p:strVal val="visible"/>
                                      </p:to>
                                    </p:set>
                                    <p:animEffect transition="in" filter="box(out)">
                                      <p:cBhvr>
                                        <p:cTn id="27" dur="500"/>
                                        <p:tgtEl>
                                          <p:spTgt spid="698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6" grpId="0" animBg="1" autoUpdateAnimBg="0"/>
      <p:bldP spid="698377" grpId="0" animBg="1" autoUpdateAnimBg="0"/>
      <p:bldP spid="698378" grpId="0" animBg="1" autoUpdateAnimBg="0"/>
      <p:bldP spid="698379" grpId="0" animBg="1" autoUpdateAnimBg="0"/>
      <p:bldP spid="698380"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71" name="Text Box 8"/>
          <p:cNvSpPr txBox="1">
            <a:spLocks noChangeArrowheads="1"/>
          </p:cNvSpPr>
          <p:nvPr/>
        </p:nvSpPr>
        <p:spPr bwMode="auto">
          <a:xfrm>
            <a:off x="404813" y="528638"/>
            <a:ext cx="4410075"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a:solidFill>
                  <a:schemeClr val="tx1"/>
                </a:solidFill>
                <a:latin typeface="+mn-ea"/>
                <a:ea typeface="+mn-ea"/>
              </a:rPr>
              <a:t>例</a:t>
            </a:r>
            <a:r>
              <a:rPr lang="en-US" altLang="zh-CN" sz="2400" dirty="0">
                <a:solidFill>
                  <a:schemeClr val="tx1"/>
                </a:solidFill>
                <a:latin typeface="+mn-ea"/>
                <a:ea typeface="+mn-ea"/>
              </a:rPr>
              <a:t>7.16   </a:t>
            </a:r>
            <a:r>
              <a:rPr lang="zh-CN" altLang="en-US" sz="2400" dirty="0">
                <a:solidFill>
                  <a:schemeClr val="tx1"/>
                </a:solidFill>
                <a:latin typeface="+mn-ea"/>
                <a:ea typeface="+mn-ea"/>
              </a:rPr>
              <a:t>考察静态局部变量的值</a:t>
            </a:r>
          </a:p>
        </p:txBody>
      </p:sp>
      <p:sp>
        <p:nvSpPr>
          <p:cNvPr id="700425" name="Rectangle 9"/>
          <p:cNvSpPr>
            <a:spLocks noChangeArrowheads="1"/>
          </p:cNvSpPr>
          <p:nvPr/>
        </p:nvSpPr>
        <p:spPr bwMode="auto">
          <a:xfrm>
            <a:off x="444500" y="1081088"/>
            <a:ext cx="3049233" cy="4524315"/>
          </a:xfrm>
          <a:prstGeom prst="rect">
            <a:avLst/>
          </a:prstGeom>
          <a:solidFill>
            <a:schemeClr val="accent2">
              <a:lumMod val="20000"/>
              <a:lumOff val="80000"/>
            </a:schemeClr>
          </a:solidFill>
          <a:ln w="38100">
            <a:solidFill>
              <a:srgbClr val="0000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400" dirty="0">
                <a:solidFill>
                  <a:schemeClr val="tx1"/>
                </a:solidFill>
                <a:ea typeface="宋体" panose="02010600030101010101" pitchFamily="2" charset="-122"/>
              </a:rPr>
              <a:t>#include &lt;</a:t>
            </a:r>
            <a:r>
              <a:rPr kumimoji="0" lang="en-US" altLang="zh-CN" sz="2400" dirty="0" err="1">
                <a:solidFill>
                  <a:schemeClr val="tx1"/>
                </a:solidFill>
                <a:ea typeface="宋体" panose="02010600030101010101" pitchFamily="2" charset="-122"/>
              </a:rPr>
              <a:t>stdio.h</a:t>
            </a:r>
            <a:r>
              <a:rPr kumimoji="0" lang="en-US" altLang="zh-CN" sz="2400" dirty="0">
                <a:solidFill>
                  <a:schemeClr val="tx1"/>
                </a:solidFill>
                <a:ea typeface="宋体" panose="02010600030101010101" pitchFamily="2" charset="-122"/>
              </a:rPr>
              <a:t>&gt;</a:t>
            </a:r>
          </a:p>
          <a:p>
            <a:pPr>
              <a:spcBef>
                <a:spcPct val="0"/>
              </a:spcBef>
            </a:pPr>
            <a:r>
              <a:rPr kumimoji="0" lang="en-US" altLang="zh-CN" sz="2400" dirty="0">
                <a:solidFill>
                  <a:schemeClr val="tx1"/>
                </a:solidFill>
                <a:ea typeface="宋体" panose="02010600030101010101" pitchFamily="2" charset="-122"/>
              </a:rPr>
              <a:t>void main(  )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a:t>
            </a:r>
            <a:r>
              <a:rPr kumimoji="0" lang="en-US" altLang="zh-CN" sz="2400" dirty="0" err="1">
                <a:solidFill>
                  <a:schemeClr val="tx1"/>
                </a:solidFill>
                <a:ea typeface="宋体" panose="02010600030101010101" pitchFamily="2" charset="-122"/>
              </a:rPr>
              <a:t>int</a:t>
            </a:r>
            <a:r>
              <a:rPr kumimoji="0" lang="en-US" altLang="zh-CN" sz="2400" dirty="0">
                <a:solidFill>
                  <a:schemeClr val="tx1"/>
                </a:solidFill>
                <a:ea typeface="宋体" panose="02010600030101010101" pitchFamily="2" charset="-122"/>
              </a:rPr>
              <a:t> f(</a:t>
            </a:r>
            <a:r>
              <a:rPr kumimoji="0" lang="en-US" altLang="zh-CN" sz="2400" dirty="0" err="1">
                <a:solidFill>
                  <a:schemeClr val="tx1"/>
                </a:solidFill>
                <a:ea typeface="宋体" panose="02010600030101010101" pitchFamily="2" charset="-122"/>
              </a:rPr>
              <a:t>int</a:t>
            </a:r>
            <a:r>
              <a:rPr kumimoji="0" lang="en-US" altLang="zh-CN" sz="2400" dirty="0">
                <a:solidFill>
                  <a:schemeClr val="tx1"/>
                </a:solidFill>
                <a:ea typeface="宋体" panose="02010600030101010101" pitchFamily="2" charset="-122"/>
              </a:rPr>
              <a:t>) ;</a:t>
            </a:r>
          </a:p>
          <a:p>
            <a:pPr>
              <a:spcBef>
                <a:spcPct val="0"/>
              </a:spcBef>
            </a:pPr>
            <a:r>
              <a:rPr kumimoji="0" lang="en-US" altLang="zh-CN" sz="2400" dirty="0">
                <a:solidFill>
                  <a:schemeClr val="tx1"/>
                </a:solidFill>
                <a:ea typeface="宋体" panose="02010600030101010101" pitchFamily="2" charset="-122"/>
              </a:rPr>
              <a:t>  </a:t>
            </a:r>
            <a:r>
              <a:rPr kumimoji="0" lang="en-US" altLang="zh-CN" sz="2400" dirty="0" err="1">
                <a:solidFill>
                  <a:schemeClr val="tx1"/>
                </a:solidFill>
                <a:ea typeface="宋体" panose="02010600030101010101" pitchFamily="2" charset="-122"/>
              </a:rPr>
              <a:t>int</a:t>
            </a:r>
            <a:r>
              <a:rPr kumimoji="0" lang="en-US" altLang="zh-CN" sz="2400" dirty="0">
                <a:solidFill>
                  <a:schemeClr val="tx1"/>
                </a:solidFill>
                <a:ea typeface="宋体" panose="02010600030101010101" pitchFamily="2" charset="-122"/>
              </a:rPr>
              <a:t>  a=2, </a:t>
            </a:r>
            <a:r>
              <a:rPr kumimoji="0" lang="en-US" altLang="zh-CN" sz="2400" dirty="0" err="1">
                <a:solidFill>
                  <a:schemeClr val="tx1"/>
                </a:solidFill>
                <a:ea typeface="宋体" panose="02010600030101010101" pitchFamily="2" charset="-122"/>
              </a:rPr>
              <a:t>i</a:t>
            </a:r>
            <a:r>
              <a:rPr kumimoji="0" lang="en-US" altLang="zh-CN" sz="2400" dirty="0">
                <a:solidFill>
                  <a:schemeClr val="tx1"/>
                </a:solidFill>
                <a:ea typeface="宋体" panose="02010600030101010101" pitchFamily="2" charset="-122"/>
              </a:rPr>
              <a:t>;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for(</a:t>
            </a:r>
            <a:r>
              <a:rPr kumimoji="0" lang="en-US" altLang="zh-CN" sz="2400" dirty="0" err="1">
                <a:solidFill>
                  <a:schemeClr val="tx1"/>
                </a:solidFill>
                <a:ea typeface="宋体" panose="02010600030101010101" pitchFamily="2" charset="-122"/>
              </a:rPr>
              <a:t>i</a:t>
            </a:r>
            <a:r>
              <a:rPr kumimoji="0" lang="en-US" altLang="zh-CN" sz="2400" dirty="0">
                <a:solidFill>
                  <a:schemeClr val="tx1"/>
                </a:solidFill>
                <a:ea typeface="宋体" panose="02010600030101010101" pitchFamily="2" charset="-122"/>
              </a:rPr>
              <a:t>=0; </a:t>
            </a:r>
            <a:r>
              <a:rPr kumimoji="0" lang="en-US" altLang="zh-CN" sz="2400" dirty="0" err="1">
                <a:solidFill>
                  <a:schemeClr val="tx1"/>
                </a:solidFill>
                <a:ea typeface="宋体" panose="02010600030101010101" pitchFamily="2" charset="-122"/>
              </a:rPr>
              <a:t>i</a:t>
            </a:r>
            <a:r>
              <a:rPr kumimoji="0" lang="en-US" altLang="zh-CN" sz="2400" dirty="0">
                <a:solidFill>
                  <a:schemeClr val="tx1"/>
                </a:solidFill>
                <a:ea typeface="宋体" panose="02010600030101010101" pitchFamily="2" charset="-122"/>
              </a:rPr>
              <a:t>&lt;3; </a:t>
            </a:r>
            <a:r>
              <a:rPr kumimoji="0" lang="en-US" altLang="zh-CN" sz="2400" dirty="0" err="1">
                <a:solidFill>
                  <a:schemeClr val="tx1"/>
                </a:solidFill>
                <a:ea typeface="宋体" panose="02010600030101010101" pitchFamily="2" charset="-122"/>
              </a:rPr>
              <a:t>i</a:t>
            </a:r>
            <a:r>
              <a:rPr kumimoji="0" lang="en-US" altLang="zh-CN" sz="2400" dirty="0">
                <a:solidFill>
                  <a:schemeClr val="tx1"/>
                </a:solidFill>
                <a:ea typeface="宋体" panose="02010600030101010101" pitchFamily="2" charset="-122"/>
              </a:rPr>
              <a:t>++)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a:t>
            </a:r>
            <a:r>
              <a:rPr kumimoji="0" lang="en-US" altLang="zh-CN" sz="2400" dirty="0" err="1">
                <a:solidFill>
                  <a:schemeClr val="tx1"/>
                </a:solidFill>
                <a:ea typeface="宋体" panose="02010600030101010101" pitchFamily="2" charset="-122"/>
              </a:rPr>
              <a:t>printf</a:t>
            </a:r>
            <a:r>
              <a:rPr kumimoji="0" lang="en-US" altLang="zh-CN" sz="2400" dirty="0">
                <a:solidFill>
                  <a:schemeClr val="tx1"/>
                </a:solidFill>
                <a:ea typeface="宋体" panose="02010600030101010101" pitchFamily="2" charset="-122"/>
              </a:rPr>
              <a:t>(“%d  ”, f(a)); </a:t>
            </a:r>
            <a:endParaRPr kumimoji="0" lang="en-US" altLang="zh-CN" sz="2400" b="0" dirty="0">
              <a:solidFill>
                <a:schemeClr val="tx1"/>
              </a:solidFill>
              <a:ea typeface="宋体" panose="02010600030101010101" pitchFamily="2" charset="-122"/>
            </a:endParaRPr>
          </a:p>
          <a:p>
            <a:pPr>
              <a:lnSpc>
                <a:spcPct val="50000"/>
              </a:lnSpc>
            </a:pPr>
            <a:r>
              <a:rPr kumimoji="0" lang="en-US" altLang="zh-CN" sz="2400" dirty="0">
                <a:solidFill>
                  <a:schemeClr val="tx1"/>
                </a:solidFill>
                <a:ea typeface="宋体" panose="02010600030101010101" pitchFamily="2" charset="-122"/>
              </a:rPr>
              <a:t>} </a:t>
            </a:r>
          </a:p>
          <a:p>
            <a:pPr>
              <a:lnSpc>
                <a:spcPct val="50000"/>
              </a:lnSpc>
            </a:pPr>
            <a:r>
              <a:rPr kumimoji="0" lang="en-US" altLang="zh-CN" sz="2400" dirty="0" err="1">
                <a:solidFill>
                  <a:schemeClr val="tx1"/>
                </a:solidFill>
                <a:ea typeface="宋体" panose="02010600030101010101" pitchFamily="2" charset="-122"/>
              </a:rPr>
              <a:t>int</a:t>
            </a:r>
            <a:r>
              <a:rPr kumimoji="0" lang="en-US" altLang="zh-CN" sz="2400" dirty="0">
                <a:solidFill>
                  <a:schemeClr val="tx1"/>
                </a:solidFill>
                <a:ea typeface="宋体" panose="02010600030101010101" pitchFamily="2" charset="-122"/>
              </a:rPr>
              <a:t> f(</a:t>
            </a:r>
            <a:r>
              <a:rPr kumimoji="0" lang="en-US" altLang="zh-CN" sz="2400" dirty="0" err="1">
                <a:solidFill>
                  <a:schemeClr val="tx1"/>
                </a:solidFill>
                <a:ea typeface="宋体" panose="02010600030101010101" pitchFamily="2" charset="-122"/>
              </a:rPr>
              <a:t>int</a:t>
            </a:r>
            <a:r>
              <a:rPr kumimoji="0" lang="en-US" altLang="zh-CN" sz="2400" dirty="0">
                <a:solidFill>
                  <a:schemeClr val="tx1"/>
                </a:solidFill>
                <a:ea typeface="宋体" panose="02010600030101010101" pitchFamily="2" charset="-122"/>
              </a:rPr>
              <a:t> a)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auto </a:t>
            </a:r>
            <a:r>
              <a:rPr kumimoji="0" lang="en-US" altLang="zh-CN" sz="2400" dirty="0" err="1">
                <a:solidFill>
                  <a:schemeClr val="tx1"/>
                </a:solidFill>
                <a:ea typeface="宋体" panose="02010600030101010101" pitchFamily="2" charset="-122"/>
              </a:rPr>
              <a:t>int</a:t>
            </a:r>
            <a:r>
              <a:rPr kumimoji="0" lang="en-US" altLang="zh-CN" sz="2400" dirty="0">
                <a:solidFill>
                  <a:schemeClr val="tx1"/>
                </a:solidFill>
                <a:ea typeface="宋体" panose="02010600030101010101" pitchFamily="2" charset="-122"/>
              </a:rPr>
              <a:t> b=0;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static  c=3;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b=b+1; c=c+1;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return(a + b + c);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a:t>
            </a:r>
          </a:p>
        </p:txBody>
      </p:sp>
      <p:grpSp>
        <p:nvGrpSpPr>
          <p:cNvPr id="700426" name="Group 10"/>
          <p:cNvGrpSpPr>
            <a:grpSpLocks/>
          </p:cNvGrpSpPr>
          <p:nvPr/>
        </p:nvGrpSpPr>
        <p:grpSpPr bwMode="auto">
          <a:xfrm>
            <a:off x="3767138" y="1085850"/>
            <a:ext cx="5029200" cy="2438400"/>
            <a:chOff x="2208" y="1440"/>
            <a:chExt cx="3168" cy="1536"/>
          </a:xfrm>
        </p:grpSpPr>
        <p:grpSp>
          <p:nvGrpSpPr>
            <p:cNvPr id="318476" name="Group 11"/>
            <p:cNvGrpSpPr>
              <a:grpSpLocks/>
            </p:cNvGrpSpPr>
            <p:nvPr/>
          </p:nvGrpSpPr>
          <p:grpSpPr bwMode="auto">
            <a:xfrm>
              <a:off x="2208" y="1632"/>
              <a:ext cx="816" cy="1200"/>
              <a:chOff x="1968" y="1488"/>
              <a:chExt cx="816" cy="1200"/>
            </a:xfrm>
          </p:grpSpPr>
          <p:sp>
            <p:nvSpPr>
              <p:cNvPr id="318486" name="Rectangle 12"/>
              <p:cNvSpPr>
                <a:spLocks noChangeArrowheads="1"/>
              </p:cNvSpPr>
              <p:nvPr/>
            </p:nvSpPr>
            <p:spPr bwMode="auto">
              <a:xfrm>
                <a:off x="1968" y="1488"/>
                <a:ext cx="816"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kumimoji="0" lang="en-US" altLang="zh-CN" sz="2000">
                    <a:solidFill>
                      <a:schemeClr val="tx1"/>
                    </a:solidFill>
                    <a:ea typeface="宋体" panose="02010600030101010101" pitchFamily="2" charset="-122"/>
                  </a:rPr>
                  <a:t>main( )</a:t>
                </a:r>
                <a:endParaRPr lang="en-US" altLang="zh-CN" sz="2400" b="0">
                  <a:solidFill>
                    <a:schemeClr val="tx1"/>
                  </a:solidFill>
                  <a:ea typeface="宋体" panose="02010600030101010101" pitchFamily="2" charset="-122"/>
                </a:endParaRPr>
              </a:p>
            </p:txBody>
          </p:sp>
          <p:sp>
            <p:nvSpPr>
              <p:cNvPr id="318487" name="Rectangle 13"/>
              <p:cNvSpPr>
                <a:spLocks noChangeArrowheads="1"/>
              </p:cNvSpPr>
              <p:nvPr/>
            </p:nvSpPr>
            <p:spPr bwMode="auto">
              <a:xfrm>
                <a:off x="1968" y="1728"/>
                <a:ext cx="816"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i    a     f(a)</a:t>
                </a:r>
                <a:endParaRPr lang="en-US" altLang="zh-CN" sz="2400" b="0">
                  <a:solidFill>
                    <a:schemeClr val="tx1"/>
                  </a:solidFill>
                  <a:ea typeface="宋体" panose="02010600030101010101" pitchFamily="2" charset="-122"/>
                </a:endParaRPr>
              </a:p>
            </p:txBody>
          </p:sp>
          <p:sp>
            <p:nvSpPr>
              <p:cNvPr id="318488" name="Rectangle 14"/>
              <p:cNvSpPr>
                <a:spLocks noChangeArrowheads="1"/>
              </p:cNvSpPr>
              <p:nvPr/>
            </p:nvSpPr>
            <p:spPr bwMode="auto">
              <a:xfrm>
                <a:off x="1968" y="1968"/>
                <a:ext cx="816"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0    2    f(2)</a:t>
                </a:r>
                <a:endParaRPr lang="en-US" altLang="zh-CN" sz="2400" b="0">
                  <a:solidFill>
                    <a:schemeClr val="tx1"/>
                  </a:solidFill>
                  <a:ea typeface="宋体" panose="02010600030101010101" pitchFamily="2" charset="-122"/>
                </a:endParaRPr>
              </a:p>
            </p:txBody>
          </p:sp>
          <p:sp>
            <p:nvSpPr>
              <p:cNvPr id="318489" name="Rectangle 15"/>
              <p:cNvSpPr>
                <a:spLocks noChangeArrowheads="1"/>
              </p:cNvSpPr>
              <p:nvPr/>
            </p:nvSpPr>
            <p:spPr bwMode="auto">
              <a:xfrm>
                <a:off x="1968" y="2208"/>
                <a:ext cx="816"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1    2    f(2)</a:t>
                </a:r>
                <a:endParaRPr lang="en-US" altLang="zh-CN" sz="2400" b="0">
                  <a:solidFill>
                    <a:schemeClr val="tx1"/>
                  </a:solidFill>
                  <a:ea typeface="宋体" panose="02010600030101010101" pitchFamily="2" charset="-122"/>
                </a:endParaRPr>
              </a:p>
            </p:txBody>
          </p:sp>
          <p:sp>
            <p:nvSpPr>
              <p:cNvPr id="318490" name="Rectangle 16"/>
              <p:cNvSpPr>
                <a:spLocks noChangeArrowheads="1"/>
              </p:cNvSpPr>
              <p:nvPr/>
            </p:nvSpPr>
            <p:spPr bwMode="auto">
              <a:xfrm>
                <a:off x="1968" y="2448"/>
                <a:ext cx="816"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2    2    f(2)</a:t>
                </a:r>
                <a:endParaRPr lang="en-US" altLang="zh-CN" sz="2400" b="0">
                  <a:solidFill>
                    <a:schemeClr val="tx1"/>
                  </a:solidFill>
                  <a:ea typeface="宋体" panose="02010600030101010101" pitchFamily="2" charset="-122"/>
                </a:endParaRPr>
              </a:p>
            </p:txBody>
          </p:sp>
        </p:grpSp>
        <p:grpSp>
          <p:nvGrpSpPr>
            <p:cNvPr id="318477" name="Group 17"/>
            <p:cNvGrpSpPr>
              <a:grpSpLocks/>
            </p:cNvGrpSpPr>
            <p:nvPr/>
          </p:nvGrpSpPr>
          <p:grpSpPr bwMode="auto">
            <a:xfrm>
              <a:off x="3552" y="1440"/>
              <a:ext cx="1824" cy="1536"/>
              <a:chOff x="3552" y="1440"/>
              <a:chExt cx="1824" cy="1536"/>
            </a:xfrm>
          </p:grpSpPr>
          <p:sp>
            <p:nvSpPr>
              <p:cNvPr id="318482" name="Rectangle 18"/>
              <p:cNvSpPr>
                <a:spLocks noChangeArrowheads="1"/>
              </p:cNvSpPr>
              <p:nvPr/>
            </p:nvSpPr>
            <p:spPr bwMode="auto">
              <a:xfrm>
                <a:off x="3552" y="1440"/>
                <a:ext cx="1824"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f(a) </a:t>
                </a:r>
                <a:endParaRPr kumimoji="0" lang="en-US" altLang="zh-CN" sz="2400" b="0">
                  <a:solidFill>
                    <a:schemeClr val="tx1"/>
                  </a:solidFill>
                  <a:ea typeface="宋体" panose="02010600030101010101" pitchFamily="2" charset="-122"/>
                </a:endParaRPr>
              </a:p>
              <a:p>
                <a:pPr>
                  <a:spcBef>
                    <a:spcPct val="0"/>
                  </a:spcBef>
                </a:pPr>
                <a:r>
                  <a:rPr kumimoji="0" lang="en-US" altLang="zh-CN" sz="2000">
                    <a:solidFill>
                      <a:schemeClr val="tx1"/>
                    </a:solidFill>
                    <a:ea typeface="宋体" panose="02010600030101010101" pitchFamily="2" charset="-122"/>
                  </a:rPr>
                  <a:t>a    b     c    return(a+b+c)</a:t>
                </a:r>
                <a:endParaRPr lang="en-US" altLang="zh-CN" sz="2400" b="0">
                  <a:solidFill>
                    <a:schemeClr val="tx1"/>
                  </a:solidFill>
                  <a:ea typeface="宋体" panose="02010600030101010101" pitchFamily="2" charset="-122"/>
                </a:endParaRPr>
              </a:p>
            </p:txBody>
          </p:sp>
          <p:sp>
            <p:nvSpPr>
              <p:cNvPr id="318483" name="Rectangle 19"/>
              <p:cNvSpPr>
                <a:spLocks noChangeArrowheads="1"/>
              </p:cNvSpPr>
              <p:nvPr/>
            </p:nvSpPr>
            <p:spPr bwMode="auto">
              <a:xfrm>
                <a:off x="3552" y="1824"/>
                <a:ext cx="1824"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57200" indent="-4572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2    0     3 </a:t>
                </a:r>
                <a:endParaRPr lang="en-US" altLang="zh-CN" sz="1600" b="0">
                  <a:solidFill>
                    <a:schemeClr val="tx1"/>
                  </a:solidFill>
                  <a:ea typeface="宋体" panose="02010600030101010101" pitchFamily="2" charset="-122"/>
                </a:endParaRPr>
              </a:p>
              <a:p>
                <a:pPr>
                  <a:spcBef>
                    <a:spcPct val="0"/>
                  </a:spcBef>
                </a:pPr>
                <a:r>
                  <a:rPr kumimoji="0" lang="en-US" altLang="zh-CN" sz="2000">
                    <a:solidFill>
                      <a:schemeClr val="tx1"/>
                    </a:solidFill>
                    <a:ea typeface="宋体" panose="02010600030101010101" pitchFamily="2" charset="-122"/>
                  </a:rPr>
                  <a:t>      1     4      return(7)</a:t>
                </a:r>
                <a:endParaRPr lang="en-US" altLang="zh-CN" sz="2400" b="0">
                  <a:solidFill>
                    <a:schemeClr val="tx1"/>
                  </a:solidFill>
                  <a:ea typeface="宋体" panose="02010600030101010101" pitchFamily="2" charset="-122"/>
                </a:endParaRPr>
              </a:p>
            </p:txBody>
          </p:sp>
          <p:sp>
            <p:nvSpPr>
              <p:cNvPr id="318484" name="Rectangle 20"/>
              <p:cNvSpPr>
                <a:spLocks noChangeArrowheads="1"/>
              </p:cNvSpPr>
              <p:nvPr/>
            </p:nvSpPr>
            <p:spPr bwMode="auto">
              <a:xfrm>
                <a:off x="3552" y="2208"/>
                <a:ext cx="1824"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57200" indent="-4572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2    0     4 </a:t>
                </a:r>
                <a:endParaRPr lang="en-US" altLang="zh-CN" sz="1600" b="0">
                  <a:solidFill>
                    <a:schemeClr val="tx1"/>
                  </a:solidFill>
                  <a:ea typeface="宋体" panose="02010600030101010101" pitchFamily="2" charset="-122"/>
                </a:endParaRPr>
              </a:p>
              <a:p>
                <a:pPr>
                  <a:spcBef>
                    <a:spcPct val="0"/>
                  </a:spcBef>
                </a:pPr>
                <a:r>
                  <a:rPr kumimoji="0" lang="en-US" altLang="zh-CN" sz="2000">
                    <a:solidFill>
                      <a:schemeClr val="tx1"/>
                    </a:solidFill>
                    <a:ea typeface="宋体" panose="02010600030101010101" pitchFamily="2" charset="-122"/>
                  </a:rPr>
                  <a:t>      1     5      return(8)</a:t>
                </a:r>
                <a:endParaRPr lang="en-US" altLang="zh-CN" sz="2400" b="0">
                  <a:solidFill>
                    <a:schemeClr val="tx1"/>
                  </a:solidFill>
                  <a:ea typeface="宋体" panose="02010600030101010101" pitchFamily="2" charset="-122"/>
                </a:endParaRPr>
              </a:p>
            </p:txBody>
          </p:sp>
          <p:sp>
            <p:nvSpPr>
              <p:cNvPr id="318485" name="Rectangle 21"/>
              <p:cNvSpPr>
                <a:spLocks noChangeArrowheads="1"/>
              </p:cNvSpPr>
              <p:nvPr/>
            </p:nvSpPr>
            <p:spPr bwMode="auto">
              <a:xfrm>
                <a:off x="3552" y="2592"/>
                <a:ext cx="1824"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57200" indent="-4572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2    0     5 </a:t>
                </a:r>
                <a:endParaRPr lang="en-US" altLang="zh-CN" sz="1600" b="0">
                  <a:solidFill>
                    <a:schemeClr val="tx1"/>
                  </a:solidFill>
                  <a:ea typeface="宋体" panose="02010600030101010101" pitchFamily="2" charset="-122"/>
                </a:endParaRPr>
              </a:p>
              <a:p>
                <a:pPr>
                  <a:spcBef>
                    <a:spcPct val="0"/>
                  </a:spcBef>
                </a:pPr>
                <a:r>
                  <a:rPr kumimoji="0" lang="en-US" altLang="zh-CN" sz="2000">
                    <a:solidFill>
                      <a:schemeClr val="tx1"/>
                    </a:solidFill>
                    <a:ea typeface="宋体" panose="02010600030101010101" pitchFamily="2" charset="-122"/>
                  </a:rPr>
                  <a:t>      1     6      return(9)</a:t>
                </a:r>
                <a:endParaRPr lang="en-US" altLang="zh-CN" sz="2400" b="0">
                  <a:solidFill>
                    <a:schemeClr val="tx1"/>
                  </a:solidFill>
                  <a:ea typeface="宋体" panose="02010600030101010101" pitchFamily="2" charset="-122"/>
                </a:endParaRPr>
              </a:p>
            </p:txBody>
          </p:sp>
        </p:grpSp>
        <p:grpSp>
          <p:nvGrpSpPr>
            <p:cNvPr id="318478" name="Group 22"/>
            <p:cNvGrpSpPr>
              <a:grpSpLocks/>
            </p:cNvGrpSpPr>
            <p:nvPr/>
          </p:nvGrpSpPr>
          <p:grpSpPr bwMode="auto">
            <a:xfrm>
              <a:off x="3024" y="1920"/>
              <a:ext cx="528" cy="816"/>
              <a:chOff x="3024" y="1920"/>
              <a:chExt cx="528" cy="816"/>
            </a:xfrm>
          </p:grpSpPr>
          <p:sp>
            <p:nvSpPr>
              <p:cNvPr id="318479" name="Line 23"/>
              <p:cNvSpPr>
                <a:spLocks noChangeShapeType="1"/>
              </p:cNvSpPr>
              <p:nvPr/>
            </p:nvSpPr>
            <p:spPr bwMode="auto">
              <a:xfrm flipV="1">
                <a:off x="3024" y="1920"/>
                <a:ext cx="528" cy="33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480" name="Line 24"/>
              <p:cNvSpPr>
                <a:spLocks noChangeShapeType="1"/>
              </p:cNvSpPr>
              <p:nvPr/>
            </p:nvSpPr>
            <p:spPr bwMode="auto">
              <a:xfrm flipV="1">
                <a:off x="3024" y="2352"/>
                <a:ext cx="528" cy="144"/>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481" name="Line 25"/>
              <p:cNvSpPr>
                <a:spLocks noChangeShapeType="1"/>
              </p:cNvSpPr>
              <p:nvPr/>
            </p:nvSpPr>
            <p:spPr bwMode="auto">
              <a:xfrm flipV="1">
                <a:off x="3024" y="2688"/>
                <a:ext cx="528" cy="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00442" name="Rectangle 26"/>
          <p:cNvSpPr>
            <a:spLocks noChangeArrowheads="1"/>
          </p:cNvSpPr>
          <p:nvPr/>
        </p:nvSpPr>
        <p:spPr bwMode="auto">
          <a:xfrm>
            <a:off x="728663" y="5541963"/>
            <a:ext cx="2667000" cy="533400"/>
          </a:xfrm>
          <a:prstGeom prst="rect">
            <a:avLst/>
          </a:prstGeom>
          <a:solidFill>
            <a:srgbClr val="C0C0C0"/>
          </a:solidFill>
          <a:ln w="381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nSpc>
                <a:spcPct val="90000"/>
              </a:lnSpc>
            </a:pPr>
            <a:r>
              <a:rPr kumimoji="0" lang="zh-CN" altLang="en-US" sz="2400">
                <a:solidFill>
                  <a:schemeClr val="tx1"/>
                </a:solidFill>
              </a:rPr>
              <a:t>运行结果：</a:t>
            </a:r>
            <a:r>
              <a:rPr kumimoji="0" lang="en-US" altLang="zh-CN" sz="2400">
                <a:solidFill>
                  <a:schemeClr val="tx1"/>
                </a:solidFill>
              </a:rPr>
              <a:t>7   8   9</a:t>
            </a:r>
            <a:endParaRPr lang="en-US" altLang="zh-CN" sz="2400">
              <a:solidFill>
                <a:schemeClr val="tx1"/>
              </a:solidFill>
            </a:endParaRPr>
          </a:p>
        </p:txBody>
      </p:sp>
      <p:sp>
        <p:nvSpPr>
          <p:cNvPr id="700443" name="Text Box 27"/>
          <p:cNvSpPr txBox="1">
            <a:spLocks noChangeArrowheads="1"/>
          </p:cNvSpPr>
          <p:nvPr/>
        </p:nvSpPr>
        <p:spPr bwMode="auto">
          <a:xfrm>
            <a:off x="3614738" y="3686175"/>
            <a:ext cx="5529262" cy="2123658"/>
          </a:xfrm>
          <a:prstGeom prst="rect">
            <a:avLst/>
          </a:prstGeom>
          <a:noFill/>
          <a:ln>
            <a:noFill/>
          </a:ln>
          <a:effectLst/>
          <a:extLst>
            <a:ext uri="{909E8E84-426E-40DD-AFC4-6F175D3DCCD1}">
              <a14:hiddenFill xmlns:a14="http://schemas.microsoft.com/office/drawing/2010/main">
                <a:gradFill rotWithShape="0">
                  <a:gsLst>
                    <a:gs pos="0">
                      <a:schemeClr val="hlink">
                        <a:gamma/>
                        <a:shade val="60784"/>
                        <a:invGamma/>
                      </a:schemeClr>
                    </a:gs>
                    <a:gs pos="50000">
                      <a:schemeClr val="hlink"/>
                    </a:gs>
                    <a:gs pos="100000">
                      <a:schemeClr val="hlink">
                        <a:gamma/>
                        <a:shade val="60784"/>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spAutoFit/>
          </a:bodyPr>
          <a:lstStyle/>
          <a:p>
            <a:pPr>
              <a:defRPr/>
            </a:pPr>
            <a:r>
              <a:rPr lang="zh-CN" altLang="en-US" sz="2400" dirty="0">
                <a:solidFill>
                  <a:srgbClr val="FF5050"/>
                </a:solidFill>
              </a:rPr>
              <a:t>对静态局部变量的说明：</a:t>
            </a:r>
          </a:p>
          <a:p>
            <a:pPr>
              <a:lnSpc>
                <a:spcPct val="90000"/>
              </a:lnSpc>
              <a:defRPr/>
            </a:pPr>
            <a:r>
              <a:rPr lang="zh-CN" altLang="en-US" sz="2000" dirty="0">
                <a:solidFill>
                  <a:schemeClr val="tx1"/>
                </a:solidFill>
              </a:rPr>
              <a:t>⑴</a:t>
            </a:r>
            <a:r>
              <a:rPr kumimoji="0" lang="zh-CN" altLang="en-US" sz="2000" dirty="0">
                <a:solidFill>
                  <a:schemeClr val="tx1"/>
                </a:solidFill>
              </a:rPr>
              <a:t>分配在静态区，程序运行结束释放存储单元。</a:t>
            </a:r>
          </a:p>
          <a:p>
            <a:pPr>
              <a:lnSpc>
                <a:spcPct val="90000"/>
              </a:lnSpc>
              <a:defRPr/>
            </a:pPr>
            <a:r>
              <a:rPr lang="zh-CN" altLang="en-US" sz="2000" dirty="0">
                <a:solidFill>
                  <a:schemeClr val="tx1"/>
                </a:solidFill>
              </a:rPr>
              <a:t>⑵</a:t>
            </a:r>
            <a:r>
              <a:rPr kumimoji="0" lang="zh-CN" altLang="en-US" sz="2000" dirty="0">
                <a:solidFill>
                  <a:schemeClr val="tx1"/>
                </a:solidFill>
              </a:rPr>
              <a:t>赋初值一次，未赋初值时为</a:t>
            </a:r>
            <a:r>
              <a:rPr kumimoji="0" lang="en-US" altLang="zh-CN" sz="2000" dirty="0">
                <a:solidFill>
                  <a:schemeClr val="tx1"/>
                </a:solidFill>
              </a:rPr>
              <a:t>0</a:t>
            </a:r>
            <a:r>
              <a:rPr kumimoji="0" lang="zh-CN" altLang="en-US" sz="2000" dirty="0">
                <a:solidFill>
                  <a:schemeClr val="tx1"/>
                </a:solidFill>
              </a:rPr>
              <a:t>，前次结果保留。</a:t>
            </a:r>
            <a:r>
              <a:rPr lang="zh-CN" altLang="en-US" sz="2000" dirty="0">
                <a:solidFill>
                  <a:schemeClr val="tx1"/>
                </a:solidFill>
              </a:rPr>
              <a:t> </a:t>
            </a:r>
          </a:p>
          <a:p>
            <a:pPr>
              <a:lnSpc>
                <a:spcPct val="90000"/>
              </a:lnSpc>
              <a:defRPr/>
            </a:pPr>
            <a:r>
              <a:rPr lang="zh-CN" altLang="en-US" sz="2000" dirty="0">
                <a:solidFill>
                  <a:schemeClr val="tx1"/>
                </a:solidFill>
              </a:rPr>
              <a:t>⑶</a:t>
            </a:r>
            <a:r>
              <a:rPr kumimoji="0" lang="zh-CN" altLang="en-US" sz="2000" dirty="0">
                <a:solidFill>
                  <a:schemeClr val="tx1"/>
                </a:solidFill>
              </a:rPr>
              <a:t>局部动态变量若未赋初值，其值不确定，局部静态变量未赋初值，其值为</a:t>
            </a:r>
            <a:r>
              <a:rPr kumimoji="0" lang="en-US" altLang="zh-CN" sz="2000" dirty="0">
                <a:solidFill>
                  <a:schemeClr val="tx1"/>
                </a:solidFill>
              </a:rPr>
              <a:t>0</a:t>
            </a:r>
            <a:r>
              <a:rPr kumimoji="0" lang="zh-CN" altLang="en-US" sz="2000" dirty="0">
                <a:solidFill>
                  <a:schemeClr val="tx1"/>
                </a:solidFill>
              </a:rPr>
              <a:t>或‘</a:t>
            </a:r>
            <a:r>
              <a:rPr kumimoji="0" lang="en-US" altLang="zh-CN" sz="2000" dirty="0">
                <a:solidFill>
                  <a:schemeClr val="tx1"/>
                </a:solidFill>
              </a:rPr>
              <a:t>\0’(</a:t>
            </a:r>
            <a:r>
              <a:rPr kumimoji="0" lang="zh-CN" altLang="en-US" sz="2000" dirty="0">
                <a:solidFill>
                  <a:schemeClr val="tx1"/>
                </a:solidFill>
              </a:rPr>
              <a:t>字符变量</a:t>
            </a:r>
            <a:r>
              <a:rPr kumimoji="0" lang="en-US" altLang="zh-CN" sz="2000" dirty="0">
                <a:solidFill>
                  <a:schemeClr val="tx1"/>
                </a:solidFill>
              </a:rPr>
              <a:t>)</a:t>
            </a:r>
            <a:r>
              <a:rPr kumimoji="0" lang="zh-CN" altLang="en-US" sz="2000" dirty="0">
                <a:solidFill>
                  <a:schemeClr val="tx1"/>
                </a:solidFill>
              </a:rPr>
              <a:t>。</a:t>
            </a:r>
          </a:p>
          <a:p>
            <a:pPr>
              <a:lnSpc>
                <a:spcPct val="90000"/>
              </a:lnSpc>
              <a:defRPr/>
            </a:pPr>
            <a:r>
              <a:rPr lang="zh-CN" altLang="en-US" sz="2000" dirty="0">
                <a:solidFill>
                  <a:schemeClr val="tx1"/>
                </a:solidFill>
              </a:rPr>
              <a:t>⑷</a:t>
            </a:r>
            <a:r>
              <a:rPr kumimoji="0" lang="zh-CN" altLang="en-US" sz="2000" dirty="0">
                <a:solidFill>
                  <a:schemeClr val="tx1"/>
                </a:solidFill>
              </a:rPr>
              <a:t>静态局部变量在函数调用结束后虽存在，但其它函数不能引用它。</a:t>
            </a:r>
          </a:p>
        </p:txBody>
      </p:sp>
      <p:sp>
        <p:nvSpPr>
          <p:cNvPr id="27"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2571406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00425"/>
                                        </p:tgtEl>
                                        <p:attrNameLst>
                                          <p:attrName>style.visibility</p:attrName>
                                        </p:attrNameLst>
                                      </p:cBhvr>
                                      <p:to>
                                        <p:strVal val="visible"/>
                                      </p:to>
                                    </p:set>
                                    <p:animEffect transition="in" filter="box(out)">
                                      <p:cBhvr>
                                        <p:cTn id="7" dur="500"/>
                                        <p:tgtEl>
                                          <p:spTgt spid="7004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700426"/>
                                        </p:tgtEl>
                                        <p:attrNameLst>
                                          <p:attrName>style.visibility</p:attrName>
                                        </p:attrNameLst>
                                      </p:cBhvr>
                                      <p:to>
                                        <p:strVal val="visible"/>
                                      </p:to>
                                    </p:set>
                                    <p:animEffect transition="in" filter="box(out)">
                                      <p:cBhvr>
                                        <p:cTn id="12" dur="500"/>
                                        <p:tgtEl>
                                          <p:spTgt spid="7004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6" fill="hold" grpId="0" nodeType="clickEffect">
                                  <p:stCondLst>
                                    <p:cond delay="0"/>
                                  </p:stCondLst>
                                  <p:childTnLst>
                                    <p:set>
                                      <p:cBhvr>
                                        <p:cTn id="16" dur="1" fill="hold">
                                          <p:stCondLst>
                                            <p:cond delay="0"/>
                                          </p:stCondLst>
                                        </p:cTn>
                                        <p:tgtEl>
                                          <p:spTgt spid="700442"/>
                                        </p:tgtEl>
                                        <p:attrNameLst>
                                          <p:attrName>style.visibility</p:attrName>
                                        </p:attrNameLst>
                                      </p:cBhvr>
                                      <p:to>
                                        <p:strVal val="visible"/>
                                      </p:to>
                                    </p:set>
                                    <p:anim calcmode="lin" valueType="num">
                                      <p:cBhvr additive="base">
                                        <p:cTn id="17" dur="500" fill="hold"/>
                                        <p:tgtEl>
                                          <p:spTgt spid="700442"/>
                                        </p:tgtEl>
                                        <p:attrNameLst>
                                          <p:attrName>ppt_x</p:attrName>
                                        </p:attrNameLst>
                                      </p:cBhvr>
                                      <p:tavLst>
                                        <p:tav tm="0">
                                          <p:val>
                                            <p:strVal val="1+#ppt_w/2"/>
                                          </p:val>
                                        </p:tav>
                                        <p:tav tm="100000">
                                          <p:val>
                                            <p:strVal val="#ppt_x"/>
                                          </p:val>
                                        </p:tav>
                                      </p:tavLst>
                                    </p:anim>
                                    <p:anim calcmode="lin" valueType="num">
                                      <p:cBhvr additive="base">
                                        <p:cTn id="18" dur="500" fill="hold"/>
                                        <p:tgtEl>
                                          <p:spTgt spid="70044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00443">
                                            <p:txEl>
                                              <p:pRg st="0" end="0"/>
                                            </p:txEl>
                                          </p:spTgt>
                                        </p:tgtEl>
                                        <p:attrNameLst>
                                          <p:attrName>style.visibility</p:attrName>
                                        </p:attrNameLst>
                                      </p:cBhvr>
                                      <p:to>
                                        <p:strVal val="visible"/>
                                      </p:to>
                                    </p:set>
                                    <p:anim calcmode="lin" valueType="num">
                                      <p:cBhvr additive="base">
                                        <p:cTn id="23" dur="500" fill="hold"/>
                                        <p:tgtEl>
                                          <p:spTgt spid="700443">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00443">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00443">
                                            <p:txEl>
                                              <p:pRg st="1" end="1"/>
                                            </p:txEl>
                                          </p:spTgt>
                                        </p:tgtEl>
                                        <p:attrNameLst>
                                          <p:attrName>style.visibility</p:attrName>
                                        </p:attrNameLst>
                                      </p:cBhvr>
                                      <p:to>
                                        <p:strVal val="visible"/>
                                      </p:to>
                                    </p:set>
                                    <p:anim calcmode="lin" valueType="num">
                                      <p:cBhvr additive="base">
                                        <p:cTn id="27" dur="500" fill="hold"/>
                                        <p:tgtEl>
                                          <p:spTgt spid="70044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00443">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00443">
                                            <p:txEl>
                                              <p:pRg st="2" end="2"/>
                                            </p:txEl>
                                          </p:spTgt>
                                        </p:tgtEl>
                                        <p:attrNameLst>
                                          <p:attrName>style.visibility</p:attrName>
                                        </p:attrNameLst>
                                      </p:cBhvr>
                                      <p:to>
                                        <p:strVal val="visible"/>
                                      </p:to>
                                    </p:set>
                                    <p:anim calcmode="lin" valueType="num">
                                      <p:cBhvr additive="base">
                                        <p:cTn id="31" dur="500" fill="hold"/>
                                        <p:tgtEl>
                                          <p:spTgt spid="70044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00443">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00443">
                                            <p:txEl>
                                              <p:pRg st="3" end="3"/>
                                            </p:txEl>
                                          </p:spTgt>
                                        </p:tgtEl>
                                        <p:attrNameLst>
                                          <p:attrName>style.visibility</p:attrName>
                                        </p:attrNameLst>
                                      </p:cBhvr>
                                      <p:to>
                                        <p:strVal val="visible"/>
                                      </p:to>
                                    </p:set>
                                    <p:anim calcmode="lin" valueType="num">
                                      <p:cBhvr additive="base">
                                        <p:cTn id="35" dur="500" fill="hold"/>
                                        <p:tgtEl>
                                          <p:spTgt spid="700443">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00443">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00443">
                                            <p:txEl>
                                              <p:pRg st="4" end="4"/>
                                            </p:txEl>
                                          </p:spTgt>
                                        </p:tgtEl>
                                        <p:attrNameLst>
                                          <p:attrName>style.visibility</p:attrName>
                                        </p:attrNameLst>
                                      </p:cBhvr>
                                      <p:to>
                                        <p:strVal val="visible"/>
                                      </p:to>
                                    </p:set>
                                    <p:anim calcmode="lin" valueType="num">
                                      <p:cBhvr additive="base">
                                        <p:cTn id="39" dur="500" fill="hold"/>
                                        <p:tgtEl>
                                          <p:spTgt spid="70044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004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25" grpId="0" animBg="1" autoUpdateAnimBg="0"/>
      <p:bldP spid="700442"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2" name="Rectangle 4"/>
          <p:cNvSpPr>
            <a:spLocks noChangeArrowheads="1"/>
          </p:cNvSpPr>
          <p:nvPr/>
        </p:nvSpPr>
        <p:spPr bwMode="auto">
          <a:xfrm>
            <a:off x="655638" y="511175"/>
            <a:ext cx="7759700" cy="998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1" eaLnBrk="1" hangingPunct="1">
              <a:spcBef>
                <a:spcPct val="20000"/>
              </a:spcBef>
              <a:buClr>
                <a:srgbClr val="339933"/>
              </a:buClr>
              <a:buFont typeface="Wingdings" panose="05000000000000000000" pitchFamily="2" charset="2"/>
              <a:buNone/>
            </a:pPr>
            <a:r>
              <a:rPr lang="zh-CN" altLang="en-US" sz="2800" dirty="0">
                <a:solidFill>
                  <a:schemeClr val="tx1"/>
                </a:solidFill>
                <a:latin typeface="+mn-ea"/>
                <a:ea typeface="+mn-ea"/>
              </a:rPr>
              <a:t>使用局部静态变量的场合</a:t>
            </a:r>
          </a:p>
          <a:p>
            <a:pPr lvl="2" eaLnBrk="1" hangingPunct="1">
              <a:spcBef>
                <a:spcPct val="20000"/>
              </a:spcBef>
              <a:buClr>
                <a:srgbClr val="FF3300"/>
              </a:buClr>
              <a:buFont typeface="Wingdings" panose="05000000000000000000" pitchFamily="2" charset="2"/>
              <a:buNone/>
            </a:pPr>
            <a:r>
              <a:rPr kumimoji="0" lang="en-US" altLang="zh-CN" sz="2400" dirty="0">
                <a:solidFill>
                  <a:schemeClr val="tx1"/>
                </a:solidFill>
                <a:latin typeface="+mn-ea"/>
                <a:ea typeface="+mn-ea"/>
              </a:rPr>
              <a:t>(1)</a:t>
            </a:r>
            <a:r>
              <a:rPr kumimoji="0" lang="zh-CN" altLang="en-US" sz="2400" dirty="0">
                <a:solidFill>
                  <a:schemeClr val="tx1"/>
                </a:solidFill>
                <a:latin typeface="+mn-ea"/>
                <a:ea typeface="+mn-ea"/>
              </a:rPr>
              <a:t>需要保留上一次调用结束时的值</a:t>
            </a:r>
            <a:endParaRPr lang="zh-CN" altLang="en-US" sz="2400" dirty="0">
              <a:solidFill>
                <a:schemeClr val="tx1"/>
              </a:solidFill>
              <a:latin typeface="+mn-ea"/>
              <a:ea typeface="+mn-ea"/>
            </a:endParaRPr>
          </a:p>
        </p:txBody>
      </p:sp>
      <p:sp>
        <p:nvSpPr>
          <p:cNvPr id="702472" name="Text Box 8"/>
          <p:cNvSpPr txBox="1">
            <a:spLocks noChangeArrowheads="1"/>
          </p:cNvSpPr>
          <p:nvPr/>
        </p:nvSpPr>
        <p:spPr bwMode="auto">
          <a:xfrm>
            <a:off x="420688" y="1511300"/>
            <a:ext cx="3651250"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a:solidFill>
                  <a:schemeClr val="tx1"/>
                </a:solidFill>
                <a:latin typeface="+mn-ea"/>
                <a:ea typeface="+mn-ea"/>
              </a:rPr>
              <a:t>例</a:t>
            </a:r>
            <a:r>
              <a:rPr lang="en-US" altLang="zh-CN" sz="2400" dirty="0">
                <a:solidFill>
                  <a:schemeClr val="tx1"/>
                </a:solidFill>
                <a:latin typeface="+mn-ea"/>
                <a:ea typeface="+mn-ea"/>
              </a:rPr>
              <a:t>7.17  </a:t>
            </a:r>
            <a:r>
              <a:rPr lang="zh-CN" altLang="en-US" sz="2400" dirty="0">
                <a:solidFill>
                  <a:schemeClr val="tx1"/>
                </a:solidFill>
                <a:latin typeface="+mn-ea"/>
                <a:ea typeface="+mn-ea"/>
              </a:rPr>
              <a:t>打印</a:t>
            </a:r>
            <a:r>
              <a:rPr lang="en-US" altLang="zh-CN" sz="2400" dirty="0">
                <a:solidFill>
                  <a:schemeClr val="tx1"/>
                </a:solidFill>
                <a:latin typeface="+mn-ea"/>
                <a:ea typeface="+mn-ea"/>
              </a:rPr>
              <a:t>1</a:t>
            </a:r>
            <a:r>
              <a:rPr lang="zh-CN" altLang="en-US" sz="2400" dirty="0">
                <a:solidFill>
                  <a:schemeClr val="tx1"/>
                </a:solidFill>
                <a:latin typeface="+mn-ea"/>
                <a:ea typeface="+mn-ea"/>
              </a:rPr>
              <a:t>到</a:t>
            </a:r>
            <a:r>
              <a:rPr lang="en-US" altLang="zh-CN" sz="2400" dirty="0">
                <a:solidFill>
                  <a:schemeClr val="tx1"/>
                </a:solidFill>
                <a:latin typeface="+mn-ea"/>
                <a:ea typeface="+mn-ea"/>
              </a:rPr>
              <a:t>5</a:t>
            </a:r>
            <a:r>
              <a:rPr lang="zh-CN" altLang="en-US" sz="2400" dirty="0">
                <a:solidFill>
                  <a:schemeClr val="tx1"/>
                </a:solidFill>
                <a:latin typeface="+mn-ea"/>
                <a:ea typeface="+mn-ea"/>
              </a:rPr>
              <a:t>的阶乘值</a:t>
            </a:r>
          </a:p>
        </p:txBody>
      </p:sp>
      <p:sp>
        <p:nvSpPr>
          <p:cNvPr id="702473" name="Rectangle 9"/>
          <p:cNvSpPr>
            <a:spLocks noChangeArrowheads="1"/>
          </p:cNvSpPr>
          <p:nvPr/>
        </p:nvSpPr>
        <p:spPr bwMode="auto">
          <a:xfrm>
            <a:off x="431800" y="2093913"/>
            <a:ext cx="4746625" cy="4511675"/>
          </a:xfrm>
          <a:prstGeom prst="rect">
            <a:avLst/>
          </a:prstGeom>
          <a:solidFill>
            <a:schemeClr val="accent2">
              <a:lumMod val="20000"/>
              <a:lumOff val="80000"/>
            </a:schemeClr>
          </a:solidFill>
          <a:ln w="38100">
            <a:solidFill>
              <a:srgbClr val="0000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400" dirty="0">
                <a:solidFill>
                  <a:schemeClr val="tx1"/>
                </a:solidFill>
                <a:ea typeface="宋体" panose="02010600030101010101" pitchFamily="2" charset="-122"/>
              </a:rPr>
              <a:t>#include &lt;</a:t>
            </a:r>
            <a:r>
              <a:rPr kumimoji="0" lang="en-US" altLang="zh-CN" sz="2400" dirty="0" err="1">
                <a:solidFill>
                  <a:schemeClr val="tx1"/>
                </a:solidFill>
                <a:ea typeface="宋体" panose="02010600030101010101" pitchFamily="2" charset="-122"/>
              </a:rPr>
              <a:t>stdio.h</a:t>
            </a:r>
            <a:r>
              <a:rPr kumimoji="0" lang="en-US" altLang="zh-CN" sz="2400" dirty="0">
                <a:solidFill>
                  <a:schemeClr val="tx1"/>
                </a:solidFill>
                <a:ea typeface="宋体" panose="02010600030101010101" pitchFamily="2" charset="-122"/>
              </a:rPr>
              <a:t>&gt;</a:t>
            </a:r>
          </a:p>
          <a:p>
            <a:pPr>
              <a:spcBef>
                <a:spcPct val="0"/>
              </a:spcBef>
            </a:pPr>
            <a:r>
              <a:rPr kumimoji="0" lang="en-US" altLang="zh-CN" sz="2400" dirty="0">
                <a:solidFill>
                  <a:schemeClr val="tx1"/>
                </a:solidFill>
                <a:ea typeface="宋体" panose="02010600030101010101" pitchFamily="2" charset="-122"/>
              </a:rPr>
              <a:t>void main(  )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a:t>
            </a:r>
            <a:r>
              <a:rPr kumimoji="0" lang="en-US" altLang="zh-CN" sz="2400" dirty="0" err="1">
                <a:solidFill>
                  <a:schemeClr val="tx1"/>
                </a:solidFill>
                <a:ea typeface="宋体" panose="02010600030101010101" pitchFamily="2" charset="-122"/>
              </a:rPr>
              <a:t>int</a:t>
            </a:r>
            <a:r>
              <a:rPr kumimoji="0" lang="en-US" altLang="zh-CN" sz="2400" dirty="0">
                <a:solidFill>
                  <a:schemeClr val="tx1"/>
                </a:solidFill>
                <a:ea typeface="宋体" panose="02010600030101010101" pitchFamily="2" charset="-122"/>
              </a:rPr>
              <a:t>  </a:t>
            </a:r>
            <a:r>
              <a:rPr kumimoji="0" lang="en-US" altLang="zh-CN" sz="2400" dirty="0" err="1">
                <a:solidFill>
                  <a:schemeClr val="tx1"/>
                </a:solidFill>
                <a:ea typeface="宋体" panose="02010600030101010101" pitchFamily="2" charset="-122"/>
              </a:rPr>
              <a:t>fac</a:t>
            </a:r>
            <a:r>
              <a:rPr kumimoji="0" lang="en-US" altLang="zh-CN" sz="2400" dirty="0">
                <a:solidFill>
                  <a:schemeClr val="tx1"/>
                </a:solidFill>
                <a:ea typeface="宋体" panose="02010600030101010101" pitchFamily="2" charset="-122"/>
              </a:rPr>
              <a:t>(</a:t>
            </a:r>
            <a:r>
              <a:rPr kumimoji="0" lang="en-US" altLang="zh-CN" sz="2400" dirty="0" err="1">
                <a:solidFill>
                  <a:schemeClr val="tx1"/>
                </a:solidFill>
                <a:ea typeface="宋体" panose="02010600030101010101" pitchFamily="2" charset="-122"/>
              </a:rPr>
              <a:t>int</a:t>
            </a:r>
            <a:r>
              <a:rPr kumimoji="0" lang="en-US" altLang="zh-CN" sz="2400" dirty="0">
                <a:solidFill>
                  <a:schemeClr val="tx1"/>
                </a:solidFill>
                <a:ea typeface="宋体" panose="02010600030101010101" pitchFamily="2" charset="-122"/>
              </a:rPr>
              <a:t> n); </a:t>
            </a:r>
          </a:p>
          <a:p>
            <a:pPr>
              <a:spcBef>
                <a:spcPct val="0"/>
              </a:spcBef>
            </a:pPr>
            <a:r>
              <a:rPr kumimoji="0" lang="en-US" altLang="zh-CN" sz="2400" dirty="0">
                <a:solidFill>
                  <a:schemeClr val="tx1"/>
                </a:solidFill>
                <a:ea typeface="宋体" panose="02010600030101010101" pitchFamily="2" charset="-122"/>
              </a:rPr>
              <a:t>  </a:t>
            </a:r>
            <a:r>
              <a:rPr kumimoji="0" lang="en-US" altLang="zh-CN" sz="2400" dirty="0" err="1">
                <a:solidFill>
                  <a:schemeClr val="tx1"/>
                </a:solidFill>
                <a:ea typeface="宋体" panose="02010600030101010101" pitchFamily="2" charset="-122"/>
              </a:rPr>
              <a:t>int</a:t>
            </a:r>
            <a:r>
              <a:rPr kumimoji="0" lang="en-US" altLang="zh-CN" sz="2400" dirty="0">
                <a:solidFill>
                  <a:schemeClr val="tx1"/>
                </a:solidFill>
                <a:ea typeface="宋体" panose="02010600030101010101" pitchFamily="2" charset="-122"/>
              </a:rPr>
              <a:t>  </a:t>
            </a:r>
            <a:r>
              <a:rPr kumimoji="0" lang="en-US" altLang="zh-CN" sz="2400" dirty="0" err="1">
                <a:solidFill>
                  <a:schemeClr val="tx1"/>
                </a:solidFill>
                <a:ea typeface="宋体" panose="02010600030101010101" pitchFamily="2" charset="-122"/>
              </a:rPr>
              <a:t>i</a:t>
            </a:r>
            <a:r>
              <a:rPr kumimoji="0" lang="en-US" altLang="zh-CN" sz="2400" dirty="0">
                <a:solidFill>
                  <a:schemeClr val="tx1"/>
                </a:solidFill>
                <a:ea typeface="宋体" panose="02010600030101010101" pitchFamily="2" charset="-122"/>
              </a:rPr>
              <a:t>;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for(</a:t>
            </a:r>
            <a:r>
              <a:rPr kumimoji="0" lang="en-US" altLang="zh-CN" sz="2400" dirty="0" err="1">
                <a:solidFill>
                  <a:schemeClr val="tx1"/>
                </a:solidFill>
                <a:ea typeface="宋体" panose="02010600030101010101" pitchFamily="2" charset="-122"/>
              </a:rPr>
              <a:t>i</a:t>
            </a:r>
            <a:r>
              <a:rPr kumimoji="0" lang="en-US" altLang="zh-CN" sz="2400" dirty="0">
                <a:solidFill>
                  <a:schemeClr val="tx1"/>
                </a:solidFill>
                <a:ea typeface="宋体" panose="02010600030101010101" pitchFamily="2" charset="-122"/>
              </a:rPr>
              <a:t>=1; </a:t>
            </a:r>
            <a:r>
              <a:rPr kumimoji="0" lang="en-US" altLang="zh-CN" sz="2400" dirty="0" err="1">
                <a:solidFill>
                  <a:schemeClr val="tx1"/>
                </a:solidFill>
                <a:ea typeface="宋体" panose="02010600030101010101" pitchFamily="2" charset="-122"/>
              </a:rPr>
              <a:t>i</a:t>
            </a:r>
            <a:r>
              <a:rPr kumimoji="0" lang="en-US" altLang="zh-CN" sz="2400" dirty="0">
                <a:solidFill>
                  <a:schemeClr val="tx1"/>
                </a:solidFill>
                <a:ea typeface="宋体" panose="02010600030101010101" pitchFamily="2" charset="-122"/>
              </a:rPr>
              <a:t>&lt;=5; </a:t>
            </a:r>
            <a:r>
              <a:rPr kumimoji="0" lang="en-US" altLang="zh-CN" sz="2400" dirty="0" err="1">
                <a:solidFill>
                  <a:schemeClr val="tx1"/>
                </a:solidFill>
                <a:ea typeface="宋体" panose="02010600030101010101" pitchFamily="2" charset="-122"/>
              </a:rPr>
              <a:t>i</a:t>
            </a:r>
            <a:r>
              <a:rPr kumimoji="0" lang="en-US" altLang="zh-CN" sz="2400" dirty="0">
                <a:solidFill>
                  <a:schemeClr val="tx1"/>
                </a:solidFill>
                <a:ea typeface="宋体" panose="02010600030101010101" pitchFamily="2" charset="-122"/>
              </a:rPr>
              <a:t>++)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a:t>
            </a:r>
            <a:r>
              <a:rPr kumimoji="0" lang="en-US" altLang="zh-CN" sz="2400" dirty="0" err="1">
                <a:solidFill>
                  <a:schemeClr val="tx1"/>
                </a:solidFill>
                <a:ea typeface="宋体" panose="02010600030101010101" pitchFamily="2" charset="-122"/>
              </a:rPr>
              <a:t>printf</a:t>
            </a:r>
            <a:r>
              <a:rPr kumimoji="0" lang="en-US" altLang="zh-CN" sz="2400" dirty="0">
                <a:solidFill>
                  <a:schemeClr val="tx1"/>
                </a:solidFill>
                <a:ea typeface="宋体" panose="02010600030101010101" pitchFamily="2" charset="-122"/>
              </a:rPr>
              <a:t>(“%d != %d\n”, </a:t>
            </a:r>
            <a:r>
              <a:rPr kumimoji="0" lang="en-US" altLang="zh-CN" sz="2400" dirty="0" err="1">
                <a:solidFill>
                  <a:schemeClr val="tx1"/>
                </a:solidFill>
                <a:ea typeface="宋体" panose="02010600030101010101" pitchFamily="2" charset="-122"/>
              </a:rPr>
              <a:t>i</a:t>
            </a:r>
            <a:r>
              <a:rPr kumimoji="0" lang="en-US" altLang="zh-CN" sz="2400" dirty="0">
                <a:solidFill>
                  <a:schemeClr val="tx1"/>
                </a:solidFill>
                <a:ea typeface="宋体" panose="02010600030101010101" pitchFamily="2" charset="-122"/>
              </a:rPr>
              <a:t>, </a:t>
            </a:r>
            <a:r>
              <a:rPr kumimoji="0" lang="en-US" altLang="zh-CN" sz="2400" dirty="0" err="1">
                <a:solidFill>
                  <a:schemeClr val="tx1"/>
                </a:solidFill>
                <a:ea typeface="宋体" panose="02010600030101010101" pitchFamily="2" charset="-122"/>
              </a:rPr>
              <a:t>fac</a:t>
            </a:r>
            <a:r>
              <a:rPr kumimoji="0" lang="en-US" altLang="zh-CN" sz="2400" dirty="0">
                <a:solidFill>
                  <a:schemeClr val="tx1"/>
                </a:solidFill>
                <a:ea typeface="宋体" panose="02010600030101010101" pitchFamily="2" charset="-122"/>
              </a:rPr>
              <a:t>(</a:t>
            </a:r>
            <a:r>
              <a:rPr kumimoji="0" lang="en-US" altLang="zh-CN" sz="2400" dirty="0" err="1">
                <a:solidFill>
                  <a:schemeClr val="tx1"/>
                </a:solidFill>
                <a:ea typeface="宋体" panose="02010600030101010101" pitchFamily="2" charset="-122"/>
              </a:rPr>
              <a:t>i</a:t>
            </a:r>
            <a:r>
              <a:rPr kumimoji="0" lang="en-US" altLang="zh-CN" sz="2400" dirty="0">
                <a:solidFill>
                  <a:schemeClr val="tx1"/>
                </a:solidFill>
                <a:ea typeface="宋体" panose="02010600030101010101" pitchFamily="2" charset="-122"/>
              </a:rPr>
              <a:t>));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a:t>
            </a:r>
          </a:p>
          <a:p>
            <a:pPr>
              <a:spcBef>
                <a:spcPct val="0"/>
              </a:spcBef>
            </a:pPr>
            <a:r>
              <a:rPr kumimoji="0" lang="en-US" altLang="zh-CN" sz="2400" dirty="0" err="1">
                <a:solidFill>
                  <a:schemeClr val="tx1"/>
                </a:solidFill>
                <a:ea typeface="宋体" panose="02010600030101010101" pitchFamily="2" charset="-122"/>
              </a:rPr>
              <a:t>int</a:t>
            </a:r>
            <a:r>
              <a:rPr kumimoji="0" lang="en-US" altLang="zh-CN" sz="2400" dirty="0">
                <a:solidFill>
                  <a:schemeClr val="tx1"/>
                </a:solidFill>
                <a:ea typeface="宋体" panose="02010600030101010101" pitchFamily="2" charset="-122"/>
              </a:rPr>
              <a:t>  </a:t>
            </a:r>
            <a:r>
              <a:rPr kumimoji="0" lang="en-US" altLang="zh-CN" sz="2400" dirty="0" err="1">
                <a:solidFill>
                  <a:schemeClr val="tx1"/>
                </a:solidFill>
                <a:ea typeface="宋体" panose="02010600030101010101" pitchFamily="2" charset="-122"/>
              </a:rPr>
              <a:t>fac</a:t>
            </a:r>
            <a:r>
              <a:rPr kumimoji="0" lang="en-US" altLang="zh-CN" sz="2400" dirty="0">
                <a:solidFill>
                  <a:schemeClr val="tx1"/>
                </a:solidFill>
                <a:ea typeface="宋体" panose="02010600030101010101" pitchFamily="2" charset="-122"/>
              </a:rPr>
              <a:t>(</a:t>
            </a:r>
            <a:r>
              <a:rPr kumimoji="0" lang="en-US" altLang="zh-CN" sz="2400" dirty="0" err="1">
                <a:solidFill>
                  <a:schemeClr val="tx1"/>
                </a:solidFill>
                <a:ea typeface="宋体" panose="02010600030101010101" pitchFamily="2" charset="-122"/>
              </a:rPr>
              <a:t>int</a:t>
            </a:r>
            <a:r>
              <a:rPr kumimoji="0" lang="en-US" altLang="zh-CN" sz="2400" dirty="0">
                <a:solidFill>
                  <a:schemeClr val="tx1"/>
                </a:solidFill>
                <a:ea typeface="宋体" panose="02010600030101010101" pitchFamily="2" charset="-122"/>
              </a:rPr>
              <a:t> n)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static  </a:t>
            </a:r>
            <a:r>
              <a:rPr kumimoji="0" lang="en-US" altLang="zh-CN" sz="2400" dirty="0" err="1">
                <a:solidFill>
                  <a:schemeClr val="tx1"/>
                </a:solidFill>
                <a:ea typeface="宋体" panose="02010600030101010101" pitchFamily="2" charset="-122"/>
              </a:rPr>
              <a:t>int</a:t>
            </a:r>
            <a:r>
              <a:rPr kumimoji="0" lang="en-US" altLang="zh-CN" sz="2400" dirty="0">
                <a:solidFill>
                  <a:schemeClr val="tx1"/>
                </a:solidFill>
                <a:ea typeface="宋体" panose="02010600030101010101" pitchFamily="2" charset="-122"/>
              </a:rPr>
              <a:t>  f=1;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f=f*n;</a:t>
            </a:r>
          </a:p>
          <a:p>
            <a:pPr>
              <a:spcBef>
                <a:spcPct val="0"/>
              </a:spcBef>
            </a:pPr>
            <a:r>
              <a:rPr kumimoji="0" lang="en-US" altLang="zh-CN" sz="2400" dirty="0">
                <a:solidFill>
                  <a:schemeClr val="tx1"/>
                </a:solidFill>
                <a:ea typeface="宋体" panose="02010600030101010101" pitchFamily="2" charset="-122"/>
              </a:rPr>
              <a:t>  return(f);</a:t>
            </a:r>
          </a:p>
          <a:p>
            <a:pPr>
              <a:spcBef>
                <a:spcPct val="0"/>
              </a:spcBef>
            </a:pPr>
            <a:r>
              <a:rPr kumimoji="0" lang="en-US" altLang="zh-CN" sz="2400" dirty="0">
                <a:solidFill>
                  <a:schemeClr val="tx1"/>
                </a:solidFill>
                <a:ea typeface="宋体" panose="02010600030101010101" pitchFamily="2" charset="-122"/>
              </a:rPr>
              <a:t>} </a:t>
            </a:r>
          </a:p>
        </p:txBody>
      </p:sp>
      <p:grpSp>
        <p:nvGrpSpPr>
          <p:cNvPr id="702500" name="Group 36"/>
          <p:cNvGrpSpPr>
            <a:grpSpLocks/>
          </p:cNvGrpSpPr>
          <p:nvPr/>
        </p:nvGrpSpPr>
        <p:grpSpPr bwMode="auto">
          <a:xfrm>
            <a:off x="4346575" y="1476375"/>
            <a:ext cx="4629150" cy="2279650"/>
            <a:chOff x="2738" y="930"/>
            <a:chExt cx="2916" cy="1436"/>
          </a:xfrm>
        </p:grpSpPr>
        <p:sp>
          <p:nvSpPr>
            <p:cNvPr id="319500" name="Rectangle 35"/>
            <p:cNvSpPr>
              <a:spLocks noChangeArrowheads="1"/>
            </p:cNvSpPr>
            <p:nvPr/>
          </p:nvSpPr>
          <p:spPr bwMode="auto">
            <a:xfrm>
              <a:off x="2738" y="930"/>
              <a:ext cx="2916" cy="1436"/>
            </a:xfrm>
            <a:prstGeom prst="rect">
              <a:avLst/>
            </a:prstGeom>
            <a:solidFill>
              <a:srgbClr val="FFFFFF"/>
            </a:solidFill>
            <a:ln w="254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grpSp>
          <p:nvGrpSpPr>
            <p:cNvPr id="319501" name="Group 10"/>
            <p:cNvGrpSpPr>
              <a:grpSpLocks/>
            </p:cNvGrpSpPr>
            <p:nvPr/>
          </p:nvGrpSpPr>
          <p:grpSpPr bwMode="auto">
            <a:xfrm>
              <a:off x="2776" y="978"/>
              <a:ext cx="2832" cy="1344"/>
              <a:chOff x="2448" y="2736"/>
              <a:chExt cx="2832" cy="1344"/>
            </a:xfrm>
          </p:grpSpPr>
          <p:grpSp>
            <p:nvGrpSpPr>
              <p:cNvPr id="319502" name="Group 11"/>
              <p:cNvGrpSpPr>
                <a:grpSpLocks/>
              </p:cNvGrpSpPr>
              <p:nvPr/>
            </p:nvGrpSpPr>
            <p:grpSpPr bwMode="auto">
              <a:xfrm>
                <a:off x="2448" y="2736"/>
                <a:ext cx="768" cy="1344"/>
                <a:chOff x="2688" y="240"/>
                <a:chExt cx="768" cy="1344"/>
              </a:xfrm>
            </p:grpSpPr>
            <p:sp>
              <p:nvSpPr>
                <p:cNvPr id="319519" name="Rectangle 12"/>
                <p:cNvSpPr>
                  <a:spLocks noChangeArrowheads="1"/>
                </p:cNvSpPr>
                <p:nvPr/>
              </p:nvSpPr>
              <p:spPr bwMode="auto">
                <a:xfrm>
                  <a:off x="2688" y="240"/>
                  <a:ext cx="768"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kumimoji="0" lang="en-US" altLang="zh-CN" sz="2000">
                      <a:solidFill>
                        <a:schemeClr val="tx1"/>
                      </a:solidFill>
                      <a:ea typeface="宋体" panose="02010600030101010101" pitchFamily="2" charset="-122"/>
                    </a:rPr>
                    <a:t>main(  )</a:t>
                  </a:r>
                  <a:endParaRPr lang="en-US" altLang="zh-CN" sz="2400" b="0">
                    <a:solidFill>
                      <a:schemeClr val="tx1"/>
                    </a:solidFill>
                    <a:ea typeface="宋体" panose="02010600030101010101" pitchFamily="2" charset="-122"/>
                  </a:endParaRPr>
                </a:p>
              </p:txBody>
            </p:sp>
            <p:sp>
              <p:nvSpPr>
                <p:cNvPr id="319520" name="Rectangle 13"/>
                <p:cNvSpPr>
                  <a:spLocks noChangeArrowheads="1"/>
                </p:cNvSpPr>
                <p:nvPr/>
              </p:nvSpPr>
              <p:spPr bwMode="auto">
                <a:xfrm>
                  <a:off x="2688" y="432"/>
                  <a:ext cx="768"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i     fac(i)</a:t>
                  </a:r>
                  <a:endParaRPr lang="en-US" altLang="zh-CN" sz="2400" b="0">
                    <a:solidFill>
                      <a:schemeClr val="tx1"/>
                    </a:solidFill>
                    <a:ea typeface="宋体" panose="02010600030101010101" pitchFamily="2" charset="-122"/>
                  </a:endParaRPr>
                </a:p>
              </p:txBody>
            </p:sp>
            <p:sp>
              <p:nvSpPr>
                <p:cNvPr id="319521" name="Rectangle 14"/>
                <p:cNvSpPr>
                  <a:spLocks noChangeArrowheads="1"/>
                </p:cNvSpPr>
                <p:nvPr/>
              </p:nvSpPr>
              <p:spPr bwMode="auto">
                <a:xfrm>
                  <a:off x="2688" y="624"/>
                  <a:ext cx="768"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1    fac(1)</a:t>
                  </a:r>
                  <a:endParaRPr lang="en-US" altLang="zh-CN" sz="2400" b="0">
                    <a:solidFill>
                      <a:schemeClr val="tx1"/>
                    </a:solidFill>
                    <a:ea typeface="宋体" panose="02010600030101010101" pitchFamily="2" charset="-122"/>
                  </a:endParaRPr>
                </a:p>
              </p:txBody>
            </p:sp>
            <p:sp>
              <p:nvSpPr>
                <p:cNvPr id="319522" name="Rectangle 15"/>
                <p:cNvSpPr>
                  <a:spLocks noChangeArrowheads="1"/>
                </p:cNvSpPr>
                <p:nvPr/>
              </p:nvSpPr>
              <p:spPr bwMode="auto">
                <a:xfrm>
                  <a:off x="2688" y="816"/>
                  <a:ext cx="768"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2    fac(2)</a:t>
                  </a:r>
                  <a:endParaRPr lang="en-US" altLang="zh-CN" sz="2400" b="0">
                    <a:solidFill>
                      <a:schemeClr val="tx1"/>
                    </a:solidFill>
                    <a:ea typeface="宋体" panose="02010600030101010101" pitchFamily="2" charset="-122"/>
                  </a:endParaRPr>
                </a:p>
              </p:txBody>
            </p:sp>
            <p:sp>
              <p:nvSpPr>
                <p:cNvPr id="319523" name="Rectangle 16"/>
                <p:cNvSpPr>
                  <a:spLocks noChangeArrowheads="1"/>
                </p:cNvSpPr>
                <p:nvPr/>
              </p:nvSpPr>
              <p:spPr bwMode="auto">
                <a:xfrm>
                  <a:off x="2688" y="1008"/>
                  <a:ext cx="768"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3    fac(3)</a:t>
                  </a:r>
                  <a:endParaRPr lang="en-US" altLang="zh-CN" sz="2400" b="0">
                    <a:solidFill>
                      <a:schemeClr val="tx1"/>
                    </a:solidFill>
                    <a:ea typeface="宋体" panose="02010600030101010101" pitchFamily="2" charset="-122"/>
                  </a:endParaRPr>
                </a:p>
              </p:txBody>
            </p:sp>
            <p:sp>
              <p:nvSpPr>
                <p:cNvPr id="319524" name="Rectangle 17"/>
                <p:cNvSpPr>
                  <a:spLocks noChangeArrowheads="1"/>
                </p:cNvSpPr>
                <p:nvPr/>
              </p:nvSpPr>
              <p:spPr bwMode="auto">
                <a:xfrm>
                  <a:off x="2688" y="1200"/>
                  <a:ext cx="768"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4    fac(4)</a:t>
                  </a:r>
                  <a:endParaRPr lang="en-US" altLang="zh-CN" sz="2400" b="0">
                    <a:solidFill>
                      <a:schemeClr val="tx1"/>
                    </a:solidFill>
                    <a:ea typeface="宋体" panose="02010600030101010101" pitchFamily="2" charset="-122"/>
                  </a:endParaRPr>
                </a:p>
              </p:txBody>
            </p:sp>
            <p:sp>
              <p:nvSpPr>
                <p:cNvPr id="319525" name="Rectangle 18"/>
                <p:cNvSpPr>
                  <a:spLocks noChangeArrowheads="1"/>
                </p:cNvSpPr>
                <p:nvPr/>
              </p:nvSpPr>
              <p:spPr bwMode="auto">
                <a:xfrm>
                  <a:off x="2688" y="1392"/>
                  <a:ext cx="768"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5    fac(5)</a:t>
                  </a:r>
                  <a:endParaRPr lang="en-US" altLang="zh-CN" sz="2400" b="0">
                    <a:solidFill>
                      <a:schemeClr val="tx1"/>
                    </a:solidFill>
                    <a:ea typeface="宋体" panose="02010600030101010101" pitchFamily="2" charset="-122"/>
                  </a:endParaRPr>
                </a:p>
              </p:txBody>
            </p:sp>
          </p:grpSp>
          <p:grpSp>
            <p:nvGrpSpPr>
              <p:cNvPr id="319503" name="Group 19"/>
              <p:cNvGrpSpPr>
                <a:grpSpLocks/>
              </p:cNvGrpSpPr>
              <p:nvPr/>
            </p:nvGrpSpPr>
            <p:grpSpPr bwMode="auto">
              <a:xfrm>
                <a:off x="3600" y="2736"/>
                <a:ext cx="1680" cy="1344"/>
                <a:chOff x="3600" y="240"/>
                <a:chExt cx="1680" cy="1344"/>
              </a:xfrm>
            </p:grpSpPr>
            <p:grpSp>
              <p:nvGrpSpPr>
                <p:cNvPr id="319509" name="Group 20"/>
                <p:cNvGrpSpPr>
                  <a:grpSpLocks/>
                </p:cNvGrpSpPr>
                <p:nvPr/>
              </p:nvGrpSpPr>
              <p:grpSpPr bwMode="auto">
                <a:xfrm>
                  <a:off x="3600" y="240"/>
                  <a:ext cx="1680" cy="1344"/>
                  <a:chOff x="3600" y="240"/>
                  <a:chExt cx="1680" cy="1344"/>
                </a:xfrm>
              </p:grpSpPr>
              <p:sp>
                <p:nvSpPr>
                  <p:cNvPr id="319512" name="Rectangle 21"/>
                  <p:cNvSpPr>
                    <a:spLocks noChangeArrowheads="1"/>
                  </p:cNvSpPr>
                  <p:nvPr/>
                </p:nvSpPr>
                <p:spPr bwMode="auto">
                  <a:xfrm>
                    <a:off x="3600" y="240"/>
                    <a:ext cx="168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b="0">
                        <a:solidFill>
                          <a:schemeClr val="tx1"/>
                        </a:solidFill>
                        <a:ea typeface="宋体" panose="02010600030101010101" pitchFamily="2" charset="-122"/>
                      </a:rPr>
                      <a:t>fac(n)               </a:t>
                    </a:r>
                    <a:r>
                      <a:rPr kumimoji="0" lang="zh-CN" altLang="en-US" sz="2000" b="0"/>
                      <a:t>输出结果</a:t>
                    </a:r>
                    <a:r>
                      <a:rPr kumimoji="0" lang="zh-CN" altLang="en-US" sz="2000" b="0">
                        <a:solidFill>
                          <a:schemeClr val="tx1"/>
                        </a:solidFill>
                        <a:ea typeface="宋体" panose="02010600030101010101" pitchFamily="2" charset="-122"/>
                      </a:rPr>
                      <a:t>     </a:t>
                    </a:r>
                    <a:endParaRPr lang="zh-CN" altLang="en-US" sz="2400" b="0">
                      <a:solidFill>
                        <a:schemeClr val="tx1"/>
                      </a:solidFill>
                      <a:ea typeface="宋体" panose="02010600030101010101" pitchFamily="2" charset="-122"/>
                    </a:endParaRPr>
                  </a:p>
                </p:txBody>
              </p:sp>
              <p:sp>
                <p:nvSpPr>
                  <p:cNvPr id="319513" name="Rectangle 22"/>
                  <p:cNvSpPr>
                    <a:spLocks noChangeArrowheads="1"/>
                  </p:cNvSpPr>
                  <p:nvPr/>
                </p:nvSpPr>
                <p:spPr bwMode="auto">
                  <a:xfrm>
                    <a:off x="3600" y="432"/>
                    <a:ext cx="168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b="0">
                        <a:solidFill>
                          <a:schemeClr val="tx1"/>
                        </a:solidFill>
                        <a:ea typeface="宋体" panose="02010600030101010101" pitchFamily="2" charset="-122"/>
                      </a:rPr>
                      <a:t>n   f=f*n              f=1   </a:t>
                    </a:r>
                    <a:endParaRPr lang="en-US" altLang="zh-CN" sz="2400" b="0">
                      <a:solidFill>
                        <a:schemeClr val="tx1"/>
                      </a:solidFill>
                      <a:ea typeface="宋体" panose="02010600030101010101" pitchFamily="2" charset="-122"/>
                    </a:endParaRPr>
                  </a:p>
                </p:txBody>
              </p:sp>
              <p:sp>
                <p:nvSpPr>
                  <p:cNvPr id="319514" name="Rectangle 23"/>
                  <p:cNvSpPr>
                    <a:spLocks noChangeArrowheads="1"/>
                  </p:cNvSpPr>
                  <p:nvPr/>
                </p:nvSpPr>
                <p:spPr bwMode="auto">
                  <a:xfrm>
                    <a:off x="3600" y="624"/>
                    <a:ext cx="168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b="0">
                        <a:solidFill>
                          <a:schemeClr val="tx1"/>
                        </a:solidFill>
                        <a:ea typeface="宋体" panose="02010600030101010101" pitchFamily="2" charset="-122"/>
                      </a:rPr>
                      <a:t>1   f=1*1             1!=1   </a:t>
                    </a:r>
                    <a:endParaRPr lang="en-US" altLang="zh-CN" sz="2400" b="0">
                      <a:solidFill>
                        <a:schemeClr val="tx1"/>
                      </a:solidFill>
                      <a:ea typeface="宋体" panose="02010600030101010101" pitchFamily="2" charset="-122"/>
                    </a:endParaRPr>
                  </a:p>
                </p:txBody>
              </p:sp>
              <p:sp>
                <p:nvSpPr>
                  <p:cNvPr id="319515" name="Rectangle 24"/>
                  <p:cNvSpPr>
                    <a:spLocks noChangeArrowheads="1"/>
                  </p:cNvSpPr>
                  <p:nvPr/>
                </p:nvSpPr>
                <p:spPr bwMode="auto">
                  <a:xfrm>
                    <a:off x="3600" y="816"/>
                    <a:ext cx="168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b="0">
                        <a:solidFill>
                          <a:schemeClr val="tx1"/>
                        </a:solidFill>
                        <a:ea typeface="宋体" panose="02010600030101010101" pitchFamily="2" charset="-122"/>
                      </a:rPr>
                      <a:t>2   f=1*2=2         2!=2   </a:t>
                    </a:r>
                    <a:endParaRPr lang="en-US" altLang="zh-CN" sz="2400" b="0">
                      <a:solidFill>
                        <a:schemeClr val="tx1"/>
                      </a:solidFill>
                      <a:ea typeface="宋体" panose="02010600030101010101" pitchFamily="2" charset="-122"/>
                    </a:endParaRPr>
                  </a:p>
                </p:txBody>
              </p:sp>
              <p:sp>
                <p:nvSpPr>
                  <p:cNvPr id="319516" name="Rectangle 25"/>
                  <p:cNvSpPr>
                    <a:spLocks noChangeArrowheads="1"/>
                  </p:cNvSpPr>
                  <p:nvPr/>
                </p:nvSpPr>
                <p:spPr bwMode="auto">
                  <a:xfrm>
                    <a:off x="3600" y="1008"/>
                    <a:ext cx="168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b="0">
                        <a:solidFill>
                          <a:schemeClr val="tx1"/>
                        </a:solidFill>
                        <a:ea typeface="宋体" panose="02010600030101010101" pitchFamily="2" charset="-122"/>
                      </a:rPr>
                      <a:t>3   f=2*3=6         3!=6   </a:t>
                    </a:r>
                    <a:endParaRPr lang="en-US" altLang="zh-CN" sz="2400" b="0">
                      <a:solidFill>
                        <a:schemeClr val="tx1"/>
                      </a:solidFill>
                      <a:ea typeface="宋体" panose="02010600030101010101" pitchFamily="2" charset="-122"/>
                    </a:endParaRPr>
                  </a:p>
                </p:txBody>
              </p:sp>
              <p:sp>
                <p:nvSpPr>
                  <p:cNvPr id="319517" name="Rectangle 26"/>
                  <p:cNvSpPr>
                    <a:spLocks noChangeArrowheads="1"/>
                  </p:cNvSpPr>
                  <p:nvPr/>
                </p:nvSpPr>
                <p:spPr bwMode="auto">
                  <a:xfrm>
                    <a:off x="3600" y="1200"/>
                    <a:ext cx="168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b="0">
                        <a:solidFill>
                          <a:schemeClr val="tx1"/>
                        </a:solidFill>
                        <a:ea typeface="宋体" panose="02010600030101010101" pitchFamily="2" charset="-122"/>
                      </a:rPr>
                      <a:t>4   f=6*4=24       4!=24   </a:t>
                    </a:r>
                    <a:endParaRPr lang="en-US" altLang="zh-CN" sz="2400" b="0">
                      <a:solidFill>
                        <a:schemeClr val="tx1"/>
                      </a:solidFill>
                      <a:ea typeface="宋体" panose="02010600030101010101" pitchFamily="2" charset="-122"/>
                    </a:endParaRPr>
                  </a:p>
                </p:txBody>
              </p:sp>
              <p:sp>
                <p:nvSpPr>
                  <p:cNvPr id="319518" name="Rectangle 27"/>
                  <p:cNvSpPr>
                    <a:spLocks noChangeArrowheads="1"/>
                  </p:cNvSpPr>
                  <p:nvPr/>
                </p:nvSpPr>
                <p:spPr bwMode="auto">
                  <a:xfrm>
                    <a:off x="3600" y="1392"/>
                    <a:ext cx="168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b="0">
                        <a:solidFill>
                          <a:schemeClr val="tx1"/>
                        </a:solidFill>
                        <a:ea typeface="宋体" panose="02010600030101010101" pitchFamily="2" charset="-122"/>
                      </a:rPr>
                      <a:t>5   f=24*5=24     5!=120   </a:t>
                    </a:r>
                    <a:endParaRPr lang="en-US" altLang="zh-CN" sz="2400" b="0">
                      <a:solidFill>
                        <a:schemeClr val="tx1"/>
                      </a:solidFill>
                      <a:ea typeface="宋体" panose="02010600030101010101" pitchFamily="2" charset="-122"/>
                    </a:endParaRPr>
                  </a:p>
                </p:txBody>
              </p:sp>
            </p:grpSp>
            <p:sp>
              <p:nvSpPr>
                <p:cNvPr id="319510" name="Line 28"/>
                <p:cNvSpPr>
                  <a:spLocks noChangeShapeType="1"/>
                </p:cNvSpPr>
                <p:nvPr/>
              </p:nvSpPr>
              <p:spPr bwMode="auto">
                <a:xfrm>
                  <a:off x="3792" y="432"/>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9511" name="Line 29"/>
                <p:cNvSpPr>
                  <a:spLocks noChangeShapeType="1"/>
                </p:cNvSpPr>
                <p:nvPr/>
              </p:nvSpPr>
              <p:spPr bwMode="auto">
                <a:xfrm>
                  <a:off x="4656" y="432"/>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19504" name="Line 30"/>
              <p:cNvSpPr>
                <a:spLocks noChangeShapeType="1"/>
              </p:cNvSpPr>
              <p:nvPr/>
            </p:nvSpPr>
            <p:spPr bwMode="auto">
              <a:xfrm>
                <a:off x="3216" y="3216"/>
                <a:ext cx="384"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9505" name="Line 31"/>
              <p:cNvSpPr>
                <a:spLocks noChangeShapeType="1"/>
              </p:cNvSpPr>
              <p:nvPr/>
            </p:nvSpPr>
            <p:spPr bwMode="auto">
              <a:xfrm>
                <a:off x="3216" y="3408"/>
                <a:ext cx="384"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9506" name="Line 32"/>
              <p:cNvSpPr>
                <a:spLocks noChangeShapeType="1"/>
              </p:cNvSpPr>
              <p:nvPr/>
            </p:nvSpPr>
            <p:spPr bwMode="auto">
              <a:xfrm>
                <a:off x="3216" y="3600"/>
                <a:ext cx="384"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9507" name="Line 33"/>
              <p:cNvSpPr>
                <a:spLocks noChangeShapeType="1"/>
              </p:cNvSpPr>
              <p:nvPr/>
            </p:nvSpPr>
            <p:spPr bwMode="auto">
              <a:xfrm>
                <a:off x="3216" y="3792"/>
                <a:ext cx="384"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9508" name="Line 34"/>
              <p:cNvSpPr>
                <a:spLocks noChangeShapeType="1"/>
              </p:cNvSpPr>
              <p:nvPr/>
            </p:nvSpPr>
            <p:spPr bwMode="auto">
              <a:xfrm>
                <a:off x="3216" y="3936"/>
                <a:ext cx="384"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02501" name="Rectangle 37"/>
          <p:cNvSpPr>
            <a:spLocks noChangeArrowheads="1"/>
          </p:cNvSpPr>
          <p:nvPr/>
        </p:nvSpPr>
        <p:spPr bwMode="auto">
          <a:xfrm>
            <a:off x="4856163" y="3984625"/>
            <a:ext cx="4119562" cy="2347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1" eaLnBrk="1" hangingPunct="1">
              <a:spcBef>
                <a:spcPct val="20000"/>
              </a:spcBef>
              <a:buClr>
                <a:srgbClr val="339933"/>
              </a:buClr>
              <a:buFont typeface="Wingdings" panose="05000000000000000000" pitchFamily="2" charset="2"/>
              <a:buNone/>
            </a:pPr>
            <a:r>
              <a:rPr kumimoji="0" lang="en-US" altLang="zh-CN" sz="2400" dirty="0">
                <a:solidFill>
                  <a:schemeClr val="tx1"/>
                </a:solidFill>
                <a:latin typeface="+mn-ea"/>
                <a:ea typeface="+mn-ea"/>
              </a:rPr>
              <a:t>(2)</a:t>
            </a:r>
            <a:r>
              <a:rPr kumimoji="0" lang="zh-CN" altLang="en-US" sz="2400" dirty="0">
                <a:solidFill>
                  <a:schemeClr val="tx1"/>
                </a:solidFill>
                <a:latin typeface="+mn-ea"/>
                <a:ea typeface="+mn-ea"/>
              </a:rPr>
              <a:t>初始化后变量只被引用而不改变其值，则用静态局部变量较方便，以免每次调用时重新赋值，但会一直占用内存浪费系统资源。</a:t>
            </a:r>
          </a:p>
        </p:txBody>
      </p:sp>
      <p:sp>
        <p:nvSpPr>
          <p:cNvPr id="38"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681602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02472"/>
                                        </p:tgtEl>
                                        <p:attrNameLst>
                                          <p:attrName>style.visibility</p:attrName>
                                        </p:attrNameLst>
                                      </p:cBhvr>
                                      <p:to>
                                        <p:strVal val="visible"/>
                                      </p:to>
                                    </p:set>
                                    <p:animEffect transition="in" filter="box(out)">
                                      <p:cBhvr>
                                        <p:cTn id="7" dur="500"/>
                                        <p:tgtEl>
                                          <p:spTgt spid="7024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02473"/>
                                        </p:tgtEl>
                                        <p:attrNameLst>
                                          <p:attrName>style.visibility</p:attrName>
                                        </p:attrNameLst>
                                      </p:cBhvr>
                                      <p:to>
                                        <p:strVal val="visible"/>
                                      </p:to>
                                    </p:set>
                                    <p:animEffect transition="in" filter="box(out)">
                                      <p:cBhvr>
                                        <p:cTn id="12" dur="500"/>
                                        <p:tgtEl>
                                          <p:spTgt spid="7024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702500"/>
                                        </p:tgtEl>
                                        <p:attrNameLst>
                                          <p:attrName>style.visibility</p:attrName>
                                        </p:attrNameLst>
                                      </p:cBhvr>
                                      <p:to>
                                        <p:strVal val="visible"/>
                                      </p:to>
                                    </p:set>
                                    <p:animEffect transition="in" filter="box(out)">
                                      <p:cBhvr>
                                        <p:cTn id="17" dur="500"/>
                                        <p:tgtEl>
                                          <p:spTgt spid="7025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02501"/>
                                        </p:tgtEl>
                                        <p:attrNameLst>
                                          <p:attrName>style.visibility</p:attrName>
                                        </p:attrNameLst>
                                      </p:cBhvr>
                                      <p:to>
                                        <p:strVal val="visible"/>
                                      </p:to>
                                    </p:set>
                                    <p:animEffect transition="in" filter="box(out)">
                                      <p:cBhvr>
                                        <p:cTn id="22" dur="500"/>
                                        <p:tgtEl>
                                          <p:spTgt spid="702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72" grpId="0" animBg="1" autoUpdateAnimBg="0"/>
      <p:bldP spid="702473" grpId="0" animBg="1" autoUpdateAnimBg="0"/>
      <p:bldP spid="702501"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6" name="Rectangle 4"/>
          <p:cNvSpPr>
            <a:spLocks noChangeArrowheads="1"/>
          </p:cNvSpPr>
          <p:nvPr/>
        </p:nvSpPr>
        <p:spPr bwMode="auto">
          <a:xfrm>
            <a:off x="0" y="550863"/>
            <a:ext cx="8955088"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457200" lvl="1" indent="0" eaLnBrk="1" hangingPunct="1">
              <a:spcBef>
                <a:spcPct val="20000"/>
              </a:spcBef>
              <a:buClr>
                <a:srgbClr val="339933"/>
              </a:buClr>
            </a:pPr>
            <a:r>
              <a:rPr lang="en-US" altLang="zh-CN" sz="2800" dirty="0">
                <a:solidFill>
                  <a:srgbClr val="0000CC"/>
                </a:solidFill>
                <a:latin typeface="+mn-ea"/>
                <a:ea typeface="+mn-ea"/>
              </a:rPr>
              <a:t>register</a:t>
            </a:r>
            <a:r>
              <a:rPr lang="zh-CN" altLang="en-US" sz="2800" dirty="0">
                <a:solidFill>
                  <a:srgbClr val="0000CC"/>
                </a:solidFill>
                <a:latin typeface="+mn-ea"/>
                <a:ea typeface="+mn-ea"/>
              </a:rPr>
              <a:t>（寄存器型）变量</a:t>
            </a:r>
          </a:p>
          <a:p>
            <a:pPr lvl="1">
              <a:spcBef>
                <a:spcPct val="0"/>
              </a:spcBef>
              <a:buFont typeface="Times New Roman" panose="02020603050405020304" pitchFamily="18" charset="0"/>
              <a:buNone/>
            </a:pPr>
            <a:r>
              <a:rPr kumimoji="0" lang="zh-CN" altLang="en-US" sz="2800" dirty="0">
                <a:solidFill>
                  <a:schemeClr val="tx1"/>
                </a:solidFill>
                <a:latin typeface="+mn-ea"/>
                <a:ea typeface="+mn-ea"/>
              </a:rPr>
              <a:t>           </a:t>
            </a:r>
            <a:r>
              <a:rPr kumimoji="0" lang="en-US" altLang="zh-CN" sz="2400" dirty="0">
                <a:solidFill>
                  <a:schemeClr val="tx1"/>
                </a:solidFill>
                <a:latin typeface="+mn-ea"/>
                <a:ea typeface="+mn-ea"/>
              </a:rPr>
              <a:t>CPU</a:t>
            </a:r>
            <a:r>
              <a:rPr kumimoji="0" lang="zh-CN" altLang="en-US" sz="2400" dirty="0">
                <a:solidFill>
                  <a:schemeClr val="tx1"/>
                </a:solidFill>
                <a:latin typeface="+mn-ea"/>
                <a:ea typeface="+mn-ea"/>
              </a:rPr>
              <a:t>内有寄存器可用来存放数据，若把数据声明为寄存器类型，则将该类型的数据存放在</a:t>
            </a:r>
            <a:r>
              <a:rPr kumimoji="0" lang="zh-CN" altLang="en-US" sz="2400" dirty="0">
                <a:solidFill>
                  <a:srgbClr val="FE0000"/>
                </a:solidFill>
                <a:latin typeface="+mn-ea"/>
                <a:ea typeface="+mn-ea"/>
              </a:rPr>
              <a:t>寄存器</a:t>
            </a:r>
            <a:r>
              <a:rPr kumimoji="0" lang="zh-CN" altLang="en-US" sz="2400" dirty="0">
                <a:solidFill>
                  <a:schemeClr val="tx1"/>
                </a:solidFill>
                <a:latin typeface="+mn-ea"/>
                <a:ea typeface="+mn-ea"/>
              </a:rPr>
              <a:t>中，其优点是：</a:t>
            </a:r>
            <a:r>
              <a:rPr kumimoji="0" lang="zh-CN" altLang="en-US" sz="2400" dirty="0">
                <a:solidFill>
                  <a:srgbClr val="FE0000"/>
                </a:solidFill>
                <a:latin typeface="+mn-ea"/>
                <a:ea typeface="+mn-ea"/>
              </a:rPr>
              <a:t>减少数据与内存之间的交换频率，提高程序的效率和速度</a:t>
            </a:r>
            <a:r>
              <a:rPr kumimoji="0" lang="zh-CN" altLang="en-US" sz="2400" dirty="0">
                <a:solidFill>
                  <a:schemeClr val="tx1"/>
                </a:solidFill>
                <a:latin typeface="+mn-ea"/>
                <a:ea typeface="+mn-ea"/>
              </a:rPr>
              <a:t>。</a:t>
            </a:r>
          </a:p>
        </p:txBody>
      </p:sp>
      <p:grpSp>
        <p:nvGrpSpPr>
          <p:cNvPr id="704520" name="Group 8"/>
          <p:cNvGrpSpPr>
            <a:grpSpLocks/>
          </p:cNvGrpSpPr>
          <p:nvPr/>
        </p:nvGrpSpPr>
        <p:grpSpPr bwMode="auto">
          <a:xfrm>
            <a:off x="7419975" y="2968625"/>
            <a:ext cx="1371600" cy="2209800"/>
            <a:chOff x="2736" y="2352"/>
            <a:chExt cx="864" cy="1392"/>
          </a:xfrm>
        </p:grpSpPr>
        <p:sp>
          <p:nvSpPr>
            <p:cNvPr id="320524" name="Rectangle 9"/>
            <p:cNvSpPr>
              <a:spLocks noChangeArrowheads="1"/>
            </p:cNvSpPr>
            <p:nvPr/>
          </p:nvSpPr>
          <p:spPr bwMode="auto">
            <a:xfrm>
              <a:off x="2736" y="2352"/>
              <a:ext cx="864" cy="48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kumimoji="0" lang="zh-CN" altLang="en-US" sz="2200" dirty="0">
                  <a:solidFill>
                    <a:schemeClr val="tx1"/>
                  </a:solidFill>
                  <a:ea typeface="宋体" panose="02010600030101010101" pitchFamily="2" charset="-122"/>
                </a:rPr>
                <a:t>运算器</a:t>
              </a:r>
              <a:endParaRPr lang="zh-CN" altLang="en-US" sz="2400" b="0" dirty="0">
                <a:solidFill>
                  <a:schemeClr val="tx1"/>
                </a:solidFill>
                <a:ea typeface="宋体" panose="02010600030101010101" pitchFamily="2" charset="-122"/>
              </a:endParaRPr>
            </a:p>
          </p:txBody>
        </p:sp>
        <p:sp>
          <p:nvSpPr>
            <p:cNvPr id="320525" name="Rectangle 10"/>
            <p:cNvSpPr>
              <a:spLocks noChangeArrowheads="1"/>
            </p:cNvSpPr>
            <p:nvPr/>
          </p:nvSpPr>
          <p:spPr bwMode="auto">
            <a:xfrm>
              <a:off x="2784" y="3408"/>
              <a:ext cx="816" cy="336"/>
            </a:xfrm>
            <a:prstGeom prst="rect">
              <a:avLst/>
            </a:prstGeom>
            <a:noFill/>
            <a:ln w="762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kumimoji="0" lang="zh-CN" altLang="en-US" sz="2200">
                  <a:solidFill>
                    <a:schemeClr val="tx1"/>
                  </a:solidFill>
                  <a:ea typeface="宋体" panose="02010600030101010101" pitchFamily="2" charset="-122"/>
                </a:rPr>
                <a:t>内存</a:t>
              </a:r>
              <a:endParaRPr lang="zh-CN" altLang="en-US" sz="2400" b="0">
                <a:solidFill>
                  <a:schemeClr val="tx1"/>
                </a:solidFill>
                <a:ea typeface="宋体" panose="02010600030101010101" pitchFamily="2" charset="-122"/>
              </a:endParaRPr>
            </a:p>
          </p:txBody>
        </p:sp>
        <p:sp>
          <p:nvSpPr>
            <p:cNvPr id="320526" name="Line 11"/>
            <p:cNvSpPr>
              <a:spLocks noChangeShapeType="1"/>
            </p:cNvSpPr>
            <p:nvPr/>
          </p:nvSpPr>
          <p:spPr bwMode="auto">
            <a:xfrm>
              <a:off x="2928" y="2832"/>
              <a:ext cx="0" cy="576"/>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0527" name="Line 12"/>
            <p:cNvSpPr>
              <a:spLocks noChangeShapeType="1"/>
            </p:cNvSpPr>
            <p:nvPr/>
          </p:nvSpPr>
          <p:spPr bwMode="auto">
            <a:xfrm flipV="1">
              <a:off x="3360" y="2832"/>
              <a:ext cx="0" cy="576"/>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04525" name="Text Box 13"/>
          <p:cNvSpPr txBox="1">
            <a:spLocks noChangeArrowheads="1"/>
          </p:cNvSpPr>
          <p:nvPr/>
        </p:nvSpPr>
        <p:spPr bwMode="auto">
          <a:xfrm>
            <a:off x="1793459" y="2243138"/>
            <a:ext cx="3411537"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a:solidFill>
                  <a:schemeClr val="tx1"/>
                </a:solidFill>
              </a:rPr>
              <a:t>例 使用寄存器变量</a:t>
            </a:r>
          </a:p>
        </p:txBody>
      </p:sp>
      <p:sp>
        <p:nvSpPr>
          <p:cNvPr id="704526" name="Rectangle 14"/>
          <p:cNvSpPr>
            <a:spLocks noChangeArrowheads="1"/>
          </p:cNvSpPr>
          <p:nvPr/>
        </p:nvSpPr>
        <p:spPr bwMode="auto">
          <a:xfrm>
            <a:off x="1763296" y="2711450"/>
            <a:ext cx="5111750" cy="4146550"/>
          </a:xfrm>
          <a:prstGeom prst="rect">
            <a:avLst/>
          </a:prstGeom>
          <a:solidFill>
            <a:schemeClr val="accent2">
              <a:lumMod val="20000"/>
              <a:lumOff val="80000"/>
            </a:schemeClr>
          </a:solidFill>
          <a:ln w="38100">
            <a:solidFill>
              <a:srgbClr val="0000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400" dirty="0">
                <a:solidFill>
                  <a:schemeClr val="tx1"/>
                </a:solidFill>
                <a:ea typeface="宋体" panose="02010600030101010101" pitchFamily="2" charset="-122"/>
              </a:rPr>
              <a:t>#include &lt;</a:t>
            </a:r>
            <a:r>
              <a:rPr kumimoji="0" lang="en-US" altLang="zh-CN" sz="2400" dirty="0" err="1">
                <a:solidFill>
                  <a:schemeClr val="tx1"/>
                </a:solidFill>
                <a:ea typeface="宋体" panose="02010600030101010101" pitchFamily="2" charset="-122"/>
              </a:rPr>
              <a:t>stdio.h</a:t>
            </a:r>
            <a:r>
              <a:rPr kumimoji="0" lang="en-US" altLang="zh-CN" sz="2400" dirty="0">
                <a:solidFill>
                  <a:schemeClr val="tx1"/>
                </a:solidFill>
                <a:ea typeface="宋体" panose="02010600030101010101" pitchFamily="2" charset="-122"/>
              </a:rPr>
              <a:t>&gt;</a:t>
            </a:r>
            <a:endParaRPr kumimoji="0" lang="en-US" altLang="zh-CN" sz="2400" dirty="0">
              <a:solidFill>
                <a:schemeClr val="tx1"/>
              </a:solidFill>
            </a:endParaRPr>
          </a:p>
          <a:p>
            <a:pPr>
              <a:spcBef>
                <a:spcPct val="0"/>
              </a:spcBef>
            </a:pPr>
            <a:r>
              <a:rPr kumimoji="0" lang="en-US" altLang="zh-CN" sz="2400" dirty="0">
                <a:solidFill>
                  <a:schemeClr val="tx1"/>
                </a:solidFill>
              </a:rPr>
              <a:t>void main(  ) </a:t>
            </a:r>
          </a:p>
          <a:p>
            <a:pPr>
              <a:spcBef>
                <a:spcPct val="0"/>
              </a:spcBef>
            </a:pPr>
            <a:r>
              <a:rPr kumimoji="0" lang="en-US" altLang="zh-CN" sz="2400" dirty="0">
                <a:solidFill>
                  <a:schemeClr val="tx1"/>
                </a:solidFill>
              </a:rPr>
              <a:t>{ long  </a:t>
            </a:r>
            <a:r>
              <a:rPr kumimoji="0" lang="en-US" altLang="zh-CN" sz="2400" dirty="0" err="1">
                <a:solidFill>
                  <a:schemeClr val="tx1"/>
                </a:solidFill>
              </a:rPr>
              <a:t>fac</a:t>
            </a:r>
            <a:r>
              <a:rPr kumimoji="0" lang="en-US" altLang="zh-CN" sz="2400" dirty="0">
                <a:solidFill>
                  <a:schemeClr val="tx1"/>
                </a:solidFill>
              </a:rPr>
              <a:t>(long); </a:t>
            </a:r>
          </a:p>
          <a:p>
            <a:pPr>
              <a:spcBef>
                <a:spcPct val="0"/>
              </a:spcBef>
            </a:pPr>
            <a:r>
              <a:rPr kumimoji="0" lang="en-US" altLang="zh-CN" sz="2400" dirty="0">
                <a:solidFill>
                  <a:schemeClr val="tx1"/>
                </a:solidFill>
              </a:rPr>
              <a:t>  long  </a:t>
            </a:r>
            <a:r>
              <a:rPr kumimoji="0" lang="en-US" altLang="zh-CN" sz="2400" dirty="0" err="1">
                <a:solidFill>
                  <a:schemeClr val="tx1"/>
                </a:solidFill>
              </a:rPr>
              <a:t>i</a:t>
            </a:r>
            <a:r>
              <a:rPr kumimoji="0" lang="en-US" altLang="zh-CN" sz="2400" dirty="0">
                <a:solidFill>
                  <a:schemeClr val="tx1"/>
                </a:solidFill>
              </a:rPr>
              <a:t>, n; </a:t>
            </a:r>
          </a:p>
          <a:p>
            <a:pPr>
              <a:spcBef>
                <a:spcPct val="0"/>
              </a:spcBef>
            </a:pPr>
            <a:r>
              <a:rPr kumimoji="0" lang="en-US" altLang="zh-CN" sz="2400" dirty="0">
                <a:solidFill>
                  <a:schemeClr val="tx1"/>
                </a:solidFill>
              </a:rPr>
              <a:t>  </a:t>
            </a:r>
            <a:r>
              <a:rPr kumimoji="0" lang="en-US" altLang="zh-CN" sz="2400" dirty="0" err="1">
                <a:solidFill>
                  <a:schemeClr val="tx1"/>
                </a:solidFill>
              </a:rPr>
              <a:t>scanf</a:t>
            </a:r>
            <a:r>
              <a:rPr kumimoji="0" lang="en-US" altLang="zh-CN" sz="2400" dirty="0">
                <a:solidFill>
                  <a:schemeClr val="tx1"/>
                </a:solidFill>
              </a:rPr>
              <a:t>(“%</a:t>
            </a:r>
            <a:r>
              <a:rPr kumimoji="0" lang="en-US" altLang="zh-CN" sz="2400" dirty="0" err="1">
                <a:solidFill>
                  <a:schemeClr val="tx1"/>
                </a:solidFill>
              </a:rPr>
              <a:t>ld</a:t>
            </a:r>
            <a:r>
              <a:rPr kumimoji="0" lang="en-US" altLang="zh-CN" sz="2400" dirty="0">
                <a:solidFill>
                  <a:schemeClr val="tx1"/>
                </a:solidFill>
              </a:rPr>
              <a:t>”,&amp;n);</a:t>
            </a:r>
          </a:p>
          <a:p>
            <a:pPr>
              <a:spcBef>
                <a:spcPct val="0"/>
              </a:spcBef>
            </a:pPr>
            <a:r>
              <a:rPr kumimoji="0" lang="en-US" altLang="zh-CN" sz="2400" dirty="0">
                <a:solidFill>
                  <a:schemeClr val="tx1"/>
                </a:solidFill>
              </a:rPr>
              <a:t>  for(</a:t>
            </a:r>
            <a:r>
              <a:rPr kumimoji="0" lang="en-US" altLang="zh-CN" sz="2400" dirty="0" err="1">
                <a:solidFill>
                  <a:schemeClr val="tx1"/>
                </a:solidFill>
              </a:rPr>
              <a:t>i</a:t>
            </a:r>
            <a:r>
              <a:rPr kumimoji="0" lang="en-US" altLang="zh-CN" sz="2400" dirty="0">
                <a:solidFill>
                  <a:schemeClr val="tx1"/>
                </a:solidFill>
              </a:rPr>
              <a:t>=1; </a:t>
            </a:r>
            <a:r>
              <a:rPr kumimoji="0" lang="en-US" altLang="zh-CN" sz="2400" dirty="0" err="1">
                <a:solidFill>
                  <a:schemeClr val="tx1"/>
                </a:solidFill>
              </a:rPr>
              <a:t>i</a:t>
            </a:r>
            <a:r>
              <a:rPr kumimoji="0" lang="en-US" altLang="zh-CN" sz="2400" dirty="0">
                <a:solidFill>
                  <a:schemeClr val="tx1"/>
                </a:solidFill>
              </a:rPr>
              <a:t>&lt;=n; </a:t>
            </a:r>
            <a:r>
              <a:rPr kumimoji="0" lang="en-US" altLang="zh-CN" sz="2400" dirty="0" err="1">
                <a:solidFill>
                  <a:schemeClr val="tx1"/>
                </a:solidFill>
              </a:rPr>
              <a:t>i</a:t>
            </a:r>
            <a:r>
              <a:rPr kumimoji="0" lang="en-US" altLang="zh-CN" sz="2400" dirty="0">
                <a:solidFill>
                  <a:schemeClr val="tx1"/>
                </a:solidFill>
              </a:rPr>
              <a:t>++) </a:t>
            </a:r>
          </a:p>
          <a:p>
            <a:pPr>
              <a:spcBef>
                <a:spcPct val="0"/>
              </a:spcBef>
            </a:pPr>
            <a:r>
              <a:rPr kumimoji="0" lang="en-US" altLang="zh-CN" sz="2400" dirty="0">
                <a:solidFill>
                  <a:schemeClr val="tx1"/>
                </a:solidFill>
              </a:rPr>
              <a:t>     </a:t>
            </a:r>
            <a:r>
              <a:rPr kumimoji="0" lang="en-US" altLang="zh-CN" sz="2400" dirty="0" err="1">
                <a:solidFill>
                  <a:schemeClr val="tx1"/>
                </a:solidFill>
              </a:rPr>
              <a:t>printf</a:t>
            </a:r>
            <a:r>
              <a:rPr kumimoji="0" lang="en-US" altLang="zh-CN" sz="2400" dirty="0">
                <a:solidFill>
                  <a:schemeClr val="tx1"/>
                </a:solidFill>
              </a:rPr>
              <a:t>(“%</a:t>
            </a:r>
            <a:r>
              <a:rPr kumimoji="0" lang="en-US" altLang="zh-CN" sz="2400" dirty="0" err="1">
                <a:solidFill>
                  <a:schemeClr val="tx1"/>
                </a:solidFill>
              </a:rPr>
              <a:t>ld</a:t>
            </a:r>
            <a:r>
              <a:rPr kumimoji="0" lang="en-US" altLang="zh-CN" sz="2400" dirty="0">
                <a:solidFill>
                  <a:schemeClr val="tx1"/>
                </a:solidFill>
              </a:rPr>
              <a:t> != %</a:t>
            </a:r>
            <a:r>
              <a:rPr kumimoji="0" lang="en-US" altLang="zh-CN" sz="2400" dirty="0" err="1">
                <a:solidFill>
                  <a:schemeClr val="tx1"/>
                </a:solidFill>
              </a:rPr>
              <a:t>ld</a:t>
            </a:r>
            <a:r>
              <a:rPr kumimoji="0" lang="en-US" altLang="zh-CN" sz="2400" dirty="0">
                <a:solidFill>
                  <a:schemeClr val="tx1"/>
                </a:solidFill>
              </a:rPr>
              <a:t>\ n”, </a:t>
            </a:r>
            <a:r>
              <a:rPr kumimoji="0" lang="en-US" altLang="zh-CN" sz="2400" dirty="0" err="1">
                <a:solidFill>
                  <a:schemeClr val="tx1"/>
                </a:solidFill>
              </a:rPr>
              <a:t>i</a:t>
            </a:r>
            <a:r>
              <a:rPr kumimoji="0" lang="en-US" altLang="zh-CN" sz="2400" dirty="0">
                <a:solidFill>
                  <a:schemeClr val="tx1"/>
                </a:solidFill>
              </a:rPr>
              <a:t>, </a:t>
            </a:r>
            <a:r>
              <a:rPr kumimoji="0" lang="en-US" altLang="zh-CN" sz="2400" dirty="0" err="1">
                <a:solidFill>
                  <a:schemeClr val="tx1"/>
                </a:solidFill>
              </a:rPr>
              <a:t>fac</a:t>
            </a:r>
            <a:r>
              <a:rPr kumimoji="0" lang="en-US" altLang="zh-CN" sz="2400" dirty="0">
                <a:solidFill>
                  <a:schemeClr val="tx1"/>
                </a:solidFill>
              </a:rPr>
              <a:t>(</a:t>
            </a:r>
            <a:r>
              <a:rPr kumimoji="0" lang="en-US" altLang="zh-CN" sz="2400" dirty="0" err="1">
                <a:solidFill>
                  <a:schemeClr val="tx1"/>
                </a:solidFill>
              </a:rPr>
              <a:t>i</a:t>
            </a:r>
            <a:r>
              <a:rPr kumimoji="0" lang="en-US" altLang="zh-CN" sz="2400" dirty="0">
                <a:solidFill>
                  <a:schemeClr val="tx1"/>
                </a:solidFill>
              </a:rPr>
              <a:t>));} </a:t>
            </a:r>
          </a:p>
          <a:p>
            <a:pPr>
              <a:spcBef>
                <a:spcPct val="0"/>
              </a:spcBef>
            </a:pPr>
            <a:r>
              <a:rPr kumimoji="0" lang="en-US" altLang="zh-CN" sz="2400" dirty="0">
                <a:solidFill>
                  <a:schemeClr val="tx1"/>
                </a:solidFill>
              </a:rPr>
              <a:t>long  </a:t>
            </a:r>
            <a:r>
              <a:rPr kumimoji="0" lang="en-US" altLang="zh-CN" sz="2400" dirty="0" err="1">
                <a:solidFill>
                  <a:schemeClr val="tx1"/>
                </a:solidFill>
              </a:rPr>
              <a:t>fac</a:t>
            </a:r>
            <a:r>
              <a:rPr kumimoji="0" lang="en-US" altLang="zh-CN" sz="2400" dirty="0">
                <a:solidFill>
                  <a:schemeClr val="tx1"/>
                </a:solidFill>
              </a:rPr>
              <a:t>(long n) </a:t>
            </a:r>
          </a:p>
          <a:p>
            <a:pPr>
              <a:spcBef>
                <a:spcPct val="0"/>
              </a:spcBef>
            </a:pPr>
            <a:r>
              <a:rPr kumimoji="0" lang="en-US" altLang="zh-CN" sz="2400" dirty="0">
                <a:solidFill>
                  <a:schemeClr val="tx1"/>
                </a:solidFill>
              </a:rPr>
              <a:t>{ register  </a:t>
            </a:r>
            <a:r>
              <a:rPr kumimoji="0" lang="en-US" altLang="zh-CN" sz="2400">
                <a:solidFill>
                  <a:schemeClr val="tx1"/>
                </a:solidFill>
              </a:rPr>
              <a:t>int  </a:t>
            </a:r>
            <a:r>
              <a:rPr kumimoji="0" lang="en-US" altLang="zh-CN" sz="2400" dirty="0" err="1">
                <a:solidFill>
                  <a:schemeClr val="tx1"/>
                </a:solidFill>
              </a:rPr>
              <a:t>i</a:t>
            </a:r>
            <a:r>
              <a:rPr kumimoji="0" lang="en-US" altLang="zh-CN" sz="2400" dirty="0">
                <a:solidFill>
                  <a:schemeClr val="tx1"/>
                </a:solidFill>
              </a:rPr>
              <a:t>, f=1; </a:t>
            </a:r>
          </a:p>
          <a:p>
            <a:pPr>
              <a:spcBef>
                <a:spcPct val="0"/>
              </a:spcBef>
            </a:pPr>
            <a:r>
              <a:rPr kumimoji="0" lang="en-US" altLang="zh-CN" sz="2400" dirty="0">
                <a:solidFill>
                  <a:schemeClr val="tx1"/>
                </a:solidFill>
              </a:rPr>
              <a:t>  for(</a:t>
            </a:r>
            <a:r>
              <a:rPr kumimoji="0" lang="en-US" altLang="zh-CN" sz="2400" dirty="0" err="1">
                <a:solidFill>
                  <a:schemeClr val="tx1"/>
                </a:solidFill>
              </a:rPr>
              <a:t>i</a:t>
            </a:r>
            <a:r>
              <a:rPr kumimoji="0" lang="en-US" altLang="zh-CN" sz="2400" dirty="0">
                <a:solidFill>
                  <a:schemeClr val="tx1"/>
                </a:solidFill>
              </a:rPr>
              <a:t>=1; </a:t>
            </a:r>
            <a:r>
              <a:rPr kumimoji="0" lang="en-US" altLang="zh-CN" sz="2400" dirty="0" err="1">
                <a:solidFill>
                  <a:schemeClr val="tx1"/>
                </a:solidFill>
              </a:rPr>
              <a:t>i</a:t>
            </a:r>
            <a:r>
              <a:rPr kumimoji="0" lang="en-US" altLang="zh-CN" sz="2400" dirty="0">
                <a:solidFill>
                  <a:schemeClr val="tx1"/>
                </a:solidFill>
              </a:rPr>
              <a:t>&lt;=n; </a:t>
            </a:r>
            <a:r>
              <a:rPr kumimoji="0" lang="en-US" altLang="zh-CN" sz="2400" dirty="0" err="1">
                <a:solidFill>
                  <a:schemeClr val="tx1"/>
                </a:solidFill>
              </a:rPr>
              <a:t>i</a:t>
            </a:r>
            <a:r>
              <a:rPr kumimoji="0" lang="en-US" altLang="zh-CN" sz="2400" dirty="0">
                <a:solidFill>
                  <a:schemeClr val="tx1"/>
                </a:solidFill>
              </a:rPr>
              <a:t>++) </a:t>
            </a:r>
          </a:p>
          <a:p>
            <a:pPr>
              <a:spcBef>
                <a:spcPct val="0"/>
              </a:spcBef>
            </a:pPr>
            <a:r>
              <a:rPr kumimoji="0" lang="en-US" altLang="zh-CN" sz="2400" dirty="0">
                <a:solidFill>
                  <a:schemeClr val="tx1"/>
                </a:solidFill>
              </a:rPr>
              <a:t>  f=f * </a:t>
            </a:r>
            <a:r>
              <a:rPr kumimoji="0" lang="en-US" altLang="zh-CN" sz="2400" dirty="0" err="1">
                <a:solidFill>
                  <a:schemeClr val="tx1"/>
                </a:solidFill>
              </a:rPr>
              <a:t>i</a:t>
            </a:r>
            <a:r>
              <a:rPr kumimoji="0" lang="en-US" altLang="zh-CN" sz="2400" dirty="0">
                <a:solidFill>
                  <a:schemeClr val="tx1"/>
                </a:solidFill>
              </a:rPr>
              <a:t>; return(f);  }</a:t>
            </a:r>
          </a:p>
        </p:txBody>
      </p:sp>
      <p:sp>
        <p:nvSpPr>
          <p:cNvPr id="704527" name="Rectangle 15"/>
          <p:cNvSpPr>
            <a:spLocks noChangeArrowheads="1"/>
          </p:cNvSpPr>
          <p:nvPr/>
        </p:nvSpPr>
        <p:spPr bwMode="auto">
          <a:xfrm>
            <a:off x="-22641" y="3324225"/>
            <a:ext cx="1524000" cy="2490788"/>
          </a:xfrm>
          <a:prstGeom prst="rect">
            <a:avLst/>
          </a:prstGeom>
          <a:solidFill>
            <a:srgbClr val="C0C0C0"/>
          </a:solidFill>
          <a:ln w="381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zh-CN" altLang="en-US" sz="2400">
                <a:solidFill>
                  <a:schemeClr val="tx1"/>
                </a:solidFill>
              </a:rPr>
              <a:t>运行结果： </a:t>
            </a:r>
          </a:p>
          <a:p>
            <a:pPr>
              <a:spcBef>
                <a:spcPct val="0"/>
              </a:spcBef>
            </a:pPr>
            <a:r>
              <a:rPr kumimoji="0" lang="zh-CN" altLang="en-US" sz="2400">
                <a:solidFill>
                  <a:schemeClr val="tx1"/>
                </a:solidFill>
              </a:rPr>
              <a:t>  </a:t>
            </a:r>
            <a:r>
              <a:rPr kumimoji="0" lang="en-US" altLang="zh-CN" sz="2400">
                <a:solidFill>
                  <a:schemeClr val="tx1"/>
                </a:solidFill>
              </a:rPr>
              <a:t>1 ! = 1 </a:t>
            </a:r>
          </a:p>
          <a:p>
            <a:pPr>
              <a:spcBef>
                <a:spcPct val="0"/>
              </a:spcBef>
            </a:pPr>
            <a:r>
              <a:rPr kumimoji="0" lang="en-US" altLang="zh-CN" sz="2400">
                <a:solidFill>
                  <a:schemeClr val="tx1"/>
                </a:solidFill>
              </a:rPr>
              <a:t>  2 ! = 2 </a:t>
            </a:r>
          </a:p>
          <a:p>
            <a:pPr>
              <a:spcBef>
                <a:spcPct val="0"/>
              </a:spcBef>
            </a:pPr>
            <a:r>
              <a:rPr kumimoji="0" lang="en-US" altLang="zh-CN" sz="2400">
                <a:solidFill>
                  <a:schemeClr val="tx1"/>
                </a:solidFill>
              </a:rPr>
              <a:t>  3 ! = 6 </a:t>
            </a:r>
          </a:p>
          <a:p>
            <a:pPr>
              <a:spcBef>
                <a:spcPct val="0"/>
              </a:spcBef>
            </a:pPr>
            <a:r>
              <a:rPr kumimoji="0" lang="en-US" altLang="zh-CN" sz="2400">
                <a:solidFill>
                  <a:schemeClr val="tx1"/>
                </a:solidFill>
              </a:rPr>
              <a:t>  4 ! = 24</a:t>
            </a:r>
          </a:p>
          <a:p>
            <a:pPr>
              <a:spcBef>
                <a:spcPct val="0"/>
              </a:spcBef>
            </a:pPr>
            <a:r>
              <a:rPr kumimoji="0" lang="en-US" altLang="zh-CN" sz="2400">
                <a:solidFill>
                  <a:schemeClr val="tx1"/>
                </a:solidFill>
              </a:rPr>
              <a:t>  5 ! = 120</a:t>
            </a:r>
            <a:endParaRPr lang="en-US" altLang="zh-CN" sz="2400">
              <a:solidFill>
                <a:schemeClr val="tx1"/>
              </a:solidFill>
            </a:endParaRPr>
          </a:p>
        </p:txBody>
      </p:sp>
      <p:sp>
        <p:nvSpPr>
          <p:cNvPr id="16"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
        <p:nvSpPr>
          <p:cNvPr id="12" name="Text Box 13"/>
          <p:cNvSpPr txBox="1">
            <a:spLocks noChangeArrowheads="1"/>
          </p:cNvSpPr>
          <p:nvPr/>
        </p:nvSpPr>
        <p:spPr bwMode="auto">
          <a:xfrm>
            <a:off x="6854825" y="4005262"/>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Courier New" panose="02070309020205020404" pitchFamily="49" charset="0"/>
                <a:ea typeface="幼圆" panose="02010509060101010101" pitchFamily="49" charset="-122"/>
              </a:defRPr>
            </a:lvl1pPr>
            <a:lvl2pPr marL="742950" indent="-285750" eaLnBrk="0" hangingPunct="0">
              <a:defRPr kumimoji="1" sz="2400">
                <a:solidFill>
                  <a:schemeClr val="tx1"/>
                </a:solidFill>
                <a:latin typeface="Courier New" panose="02070309020205020404" pitchFamily="49" charset="0"/>
                <a:ea typeface="幼圆" panose="02010509060101010101" pitchFamily="49" charset="-122"/>
              </a:defRPr>
            </a:lvl2pPr>
            <a:lvl3pPr marL="1143000" indent="-228600" eaLnBrk="0" hangingPunct="0">
              <a:defRPr kumimoji="1" sz="2400">
                <a:solidFill>
                  <a:schemeClr val="tx1"/>
                </a:solidFill>
                <a:latin typeface="Courier New" panose="02070309020205020404" pitchFamily="49" charset="0"/>
                <a:ea typeface="幼圆" panose="02010509060101010101" pitchFamily="49" charset="-122"/>
              </a:defRPr>
            </a:lvl3pPr>
            <a:lvl4pPr marL="1600200" indent="-228600" eaLnBrk="0" hangingPunct="0">
              <a:defRPr kumimoji="1" sz="2400">
                <a:solidFill>
                  <a:schemeClr val="tx1"/>
                </a:solidFill>
                <a:latin typeface="Courier New" panose="02070309020205020404" pitchFamily="49" charset="0"/>
                <a:ea typeface="幼圆" panose="02010509060101010101" pitchFamily="49" charset="-122"/>
              </a:defRPr>
            </a:lvl4pPr>
            <a:lvl5pPr marL="2057400" indent="-228600" eaLnBrk="0" hangingPunct="0">
              <a:defRPr kumimoji="1" sz="2400">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9pPr>
          </a:lstStyle>
          <a:p>
            <a:pPr eaLnBrk="1" hangingPunct="1"/>
            <a:r>
              <a:rPr lang="zh-CN" altLang="en-US" dirty="0"/>
              <a:t>存数</a:t>
            </a:r>
          </a:p>
        </p:txBody>
      </p:sp>
      <p:sp>
        <p:nvSpPr>
          <p:cNvPr id="13" name="Text Box 14"/>
          <p:cNvSpPr txBox="1">
            <a:spLocks noChangeArrowheads="1"/>
          </p:cNvSpPr>
          <p:nvPr/>
        </p:nvSpPr>
        <p:spPr bwMode="auto">
          <a:xfrm>
            <a:off x="8433913" y="4008329"/>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Courier New" panose="02070309020205020404" pitchFamily="49" charset="0"/>
                <a:ea typeface="幼圆" panose="02010509060101010101" pitchFamily="49" charset="-122"/>
              </a:defRPr>
            </a:lvl1pPr>
            <a:lvl2pPr marL="742950" indent="-285750" eaLnBrk="0" hangingPunct="0">
              <a:defRPr kumimoji="1" sz="2400">
                <a:solidFill>
                  <a:schemeClr val="tx1"/>
                </a:solidFill>
                <a:latin typeface="Courier New" panose="02070309020205020404" pitchFamily="49" charset="0"/>
                <a:ea typeface="幼圆" panose="02010509060101010101" pitchFamily="49" charset="-122"/>
              </a:defRPr>
            </a:lvl2pPr>
            <a:lvl3pPr marL="1143000" indent="-228600" eaLnBrk="0" hangingPunct="0">
              <a:defRPr kumimoji="1" sz="2400">
                <a:solidFill>
                  <a:schemeClr val="tx1"/>
                </a:solidFill>
                <a:latin typeface="Courier New" panose="02070309020205020404" pitchFamily="49" charset="0"/>
                <a:ea typeface="幼圆" panose="02010509060101010101" pitchFamily="49" charset="-122"/>
              </a:defRPr>
            </a:lvl3pPr>
            <a:lvl4pPr marL="1600200" indent="-228600" eaLnBrk="0" hangingPunct="0">
              <a:defRPr kumimoji="1" sz="2400">
                <a:solidFill>
                  <a:schemeClr val="tx1"/>
                </a:solidFill>
                <a:latin typeface="Courier New" panose="02070309020205020404" pitchFamily="49" charset="0"/>
                <a:ea typeface="幼圆" panose="02010509060101010101" pitchFamily="49" charset="-122"/>
              </a:defRPr>
            </a:lvl4pPr>
            <a:lvl5pPr marL="2057400" indent="-228600" eaLnBrk="0" hangingPunct="0">
              <a:defRPr kumimoji="1" sz="2400">
                <a:solidFill>
                  <a:schemeClr val="tx1"/>
                </a:solidFill>
                <a:latin typeface="Courier New" panose="02070309020205020404" pitchFamily="49" charset="0"/>
                <a:ea typeface="幼圆" panose="02010509060101010101" pitchFamily="49" charset="-122"/>
              </a:defRPr>
            </a:lvl5pPr>
            <a:lvl6pPr marL="25146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6pPr>
            <a:lvl7pPr marL="29718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7pPr>
            <a:lvl8pPr marL="34290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8pPr>
            <a:lvl9pPr marL="3886200" indent="-228600" eaLnBrk="0" fontAlgn="base" hangingPunct="0">
              <a:spcBef>
                <a:spcPct val="0"/>
              </a:spcBef>
              <a:spcAft>
                <a:spcPct val="0"/>
              </a:spcAft>
              <a:defRPr kumimoji="1" sz="2400">
                <a:solidFill>
                  <a:schemeClr val="tx1"/>
                </a:solidFill>
                <a:latin typeface="Courier New" panose="02070309020205020404" pitchFamily="49" charset="0"/>
                <a:ea typeface="幼圆" panose="02010509060101010101" pitchFamily="49" charset="-122"/>
              </a:defRPr>
            </a:lvl9pPr>
          </a:lstStyle>
          <a:p>
            <a:pPr eaLnBrk="1" hangingPunct="1"/>
            <a:r>
              <a:rPr lang="zh-CN" altLang="en-US" dirty="0"/>
              <a:t>取数</a:t>
            </a:r>
          </a:p>
        </p:txBody>
      </p:sp>
    </p:spTree>
    <p:extLst>
      <p:ext uri="{BB962C8B-B14F-4D97-AF65-F5344CB8AC3E}">
        <p14:creationId xmlns:p14="http://schemas.microsoft.com/office/powerpoint/2010/main" val="3784523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04520"/>
                                        </p:tgtEl>
                                        <p:attrNameLst>
                                          <p:attrName>style.visibility</p:attrName>
                                        </p:attrNameLst>
                                      </p:cBhvr>
                                      <p:to>
                                        <p:strVal val="visible"/>
                                      </p:to>
                                    </p:set>
                                    <p:animEffect transition="in" filter="box(out)">
                                      <p:cBhvr>
                                        <p:cTn id="7" dur="500"/>
                                        <p:tgtEl>
                                          <p:spTgt spid="7045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04525"/>
                                        </p:tgtEl>
                                        <p:attrNameLst>
                                          <p:attrName>style.visibility</p:attrName>
                                        </p:attrNameLst>
                                      </p:cBhvr>
                                      <p:to>
                                        <p:strVal val="visible"/>
                                      </p:to>
                                    </p:set>
                                    <p:animEffect transition="in" filter="box(out)">
                                      <p:cBhvr>
                                        <p:cTn id="12" dur="500"/>
                                        <p:tgtEl>
                                          <p:spTgt spid="7045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04526"/>
                                        </p:tgtEl>
                                        <p:attrNameLst>
                                          <p:attrName>style.visibility</p:attrName>
                                        </p:attrNameLst>
                                      </p:cBhvr>
                                      <p:to>
                                        <p:strVal val="visible"/>
                                      </p:to>
                                    </p:set>
                                    <p:animEffect transition="in" filter="box(out)">
                                      <p:cBhvr>
                                        <p:cTn id="17" dur="500"/>
                                        <p:tgtEl>
                                          <p:spTgt spid="7045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04527"/>
                                        </p:tgtEl>
                                        <p:attrNameLst>
                                          <p:attrName>style.visibility</p:attrName>
                                        </p:attrNameLst>
                                      </p:cBhvr>
                                      <p:to>
                                        <p:strVal val="visible"/>
                                      </p:to>
                                    </p:set>
                                    <p:animEffect transition="in" filter="box(out)">
                                      <p:cBhvr>
                                        <p:cTn id="22" dur="500"/>
                                        <p:tgtEl>
                                          <p:spTgt spid="70452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25" grpId="0" animBg="1" autoUpdateAnimBg="0"/>
      <p:bldP spid="704526" grpId="0" animBg="1" autoUpdateAnimBg="0"/>
      <p:bldP spid="704527" grpId="0" animBg="1" autoUpdateAnimBg="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80" name="Rectangle 4"/>
          <p:cNvSpPr>
            <a:spLocks noChangeArrowheads="1"/>
          </p:cNvSpPr>
          <p:nvPr/>
        </p:nvSpPr>
        <p:spPr bwMode="auto">
          <a:xfrm>
            <a:off x="467544" y="677583"/>
            <a:ext cx="8488362" cy="6173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0" lvl="1" eaLnBrk="1" hangingPunct="1">
              <a:spcAft>
                <a:spcPts val="1200"/>
              </a:spcAft>
              <a:buClr>
                <a:srgbClr val="339933"/>
              </a:buClr>
              <a:defRPr/>
            </a:pPr>
            <a:r>
              <a:rPr lang="zh-CN" altLang="en-US" sz="2800" b="1" dirty="0">
                <a:solidFill>
                  <a:srgbClr val="0000CC"/>
                </a:solidFill>
                <a:latin typeface="+mn-ea"/>
              </a:rPr>
              <a:t>几点说明：</a:t>
            </a:r>
          </a:p>
          <a:p>
            <a:pPr marL="457200" indent="-457200">
              <a:spcBef>
                <a:spcPct val="0"/>
              </a:spcBef>
              <a:buClr>
                <a:srgbClr val="FF0000"/>
              </a:buClr>
              <a:buFont typeface="Wingdings" panose="05000000000000000000" pitchFamily="2" charset="2"/>
              <a:buChar char="p"/>
              <a:defRPr/>
            </a:pPr>
            <a:r>
              <a:rPr lang="zh-CN" altLang="en-US" sz="2800" dirty="0">
                <a:solidFill>
                  <a:schemeClr val="tx1"/>
                </a:solidFill>
                <a:latin typeface="+mn-ea"/>
              </a:rPr>
              <a:t>一个</a:t>
            </a:r>
            <a:r>
              <a:rPr lang="en-US" altLang="zh-CN" sz="2800" dirty="0">
                <a:solidFill>
                  <a:schemeClr val="tx1"/>
                </a:solidFill>
                <a:latin typeface="+mn-ea"/>
              </a:rPr>
              <a:t>C</a:t>
            </a:r>
            <a:r>
              <a:rPr lang="zh-CN" altLang="en-US" sz="2800" dirty="0">
                <a:solidFill>
                  <a:schemeClr val="tx1"/>
                </a:solidFill>
                <a:latin typeface="+mn-ea"/>
              </a:rPr>
              <a:t>程序由一个或者多个源文件组成。</a:t>
            </a:r>
            <a:endParaRPr lang="en-US" altLang="zh-CN" sz="2800" dirty="0">
              <a:solidFill>
                <a:schemeClr val="tx1"/>
              </a:solidFill>
              <a:latin typeface="+mn-ea"/>
            </a:endParaRPr>
          </a:p>
          <a:p>
            <a:pPr marL="457200" indent="-457200">
              <a:spcBef>
                <a:spcPct val="0"/>
              </a:spcBef>
              <a:buClr>
                <a:srgbClr val="FF0000"/>
              </a:buClr>
              <a:buFont typeface="Wingdings" panose="05000000000000000000" pitchFamily="2" charset="2"/>
              <a:buChar char="p"/>
              <a:defRPr/>
            </a:pPr>
            <a:r>
              <a:rPr lang="zh-CN" altLang="en-US" sz="2800" dirty="0">
                <a:latin typeface="+mn-ea"/>
              </a:rPr>
              <a:t>一个源文件由一个或者多个函数组成。一个源程序文件是一个编译单位，即以</a:t>
            </a:r>
            <a:r>
              <a:rPr lang="zh-CN" altLang="en-US" sz="2800" dirty="0">
                <a:solidFill>
                  <a:srgbClr val="FE0000"/>
                </a:solidFill>
                <a:latin typeface="+mn-ea"/>
              </a:rPr>
              <a:t>源程序为单位进行编译</a:t>
            </a:r>
            <a:r>
              <a:rPr lang="zh-CN" altLang="en-US" sz="2800" dirty="0">
                <a:latin typeface="+mn-ea"/>
              </a:rPr>
              <a:t>，而不是以函数为单位进行编译。</a:t>
            </a:r>
          </a:p>
          <a:p>
            <a:pPr marL="457200" indent="-457200">
              <a:spcBef>
                <a:spcPct val="0"/>
              </a:spcBef>
              <a:buClr>
                <a:srgbClr val="FF0000"/>
              </a:buClr>
              <a:buFont typeface="Wingdings" panose="05000000000000000000" pitchFamily="2" charset="2"/>
              <a:buChar char="p"/>
              <a:defRPr/>
            </a:pPr>
            <a:r>
              <a:rPr lang="en-US" altLang="zh-CN" sz="2800" dirty="0">
                <a:solidFill>
                  <a:schemeClr val="tx1"/>
                </a:solidFill>
                <a:latin typeface="+mn-ea"/>
              </a:rPr>
              <a:t>C</a:t>
            </a:r>
            <a:r>
              <a:rPr lang="zh-CN" altLang="en-US" sz="2800" dirty="0">
                <a:solidFill>
                  <a:schemeClr val="tx1"/>
                </a:solidFill>
                <a:latin typeface="+mn-ea"/>
              </a:rPr>
              <a:t>程序的执行从</a:t>
            </a:r>
            <a:r>
              <a:rPr lang="en-US" altLang="zh-CN" sz="2800" dirty="0">
                <a:solidFill>
                  <a:schemeClr val="tx1"/>
                </a:solidFill>
                <a:latin typeface="+mn-ea"/>
              </a:rPr>
              <a:t>main </a:t>
            </a:r>
            <a:r>
              <a:rPr lang="zh-CN" altLang="en-US" sz="2800" dirty="0">
                <a:solidFill>
                  <a:schemeClr val="tx1"/>
                </a:solidFill>
                <a:latin typeface="+mn-ea"/>
              </a:rPr>
              <a:t>函数开始</a:t>
            </a:r>
            <a:r>
              <a:rPr lang="en-US" altLang="zh-CN" sz="2800" dirty="0">
                <a:solidFill>
                  <a:schemeClr val="tx1"/>
                </a:solidFill>
                <a:latin typeface="+mn-ea"/>
              </a:rPr>
              <a:t>:</a:t>
            </a:r>
            <a:endParaRPr lang="en-US" altLang="zh-CN" sz="2800" dirty="0">
              <a:latin typeface="+mn-ea"/>
            </a:endParaRPr>
          </a:p>
          <a:p>
            <a:pPr marL="800100" lvl="1" indent="-342900">
              <a:buClr>
                <a:srgbClr val="FF0000"/>
              </a:buClr>
              <a:buFont typeface="Wingdings" panose="05000000000000000000" pitchFamily="2" charset="2"/>
              <a:buChar char="ü"/>
            </a:pPr>
            <a:r>
              <a:rPr lang="zh-CN" altLang="en-US" sz="2400" dirty="0">
                <a:latin typeface="+mn-ea"/>
              </a:rPr>
              <a:t>程序的执行从 </a:t>
            </a:r>
            <a:r>
              <a:rPr lang="en-US" altLang="zh-CN" sz="2400" dirty="0">
                <a:latin typeface="+mn-ea"/>
              </a:rPr>
              <a:t>main </a:t>
            </a:r>
            <a:r>
              <a:rPr lang="zh-CN" altLang="en-US" sz="2400" dirty="0">
                <a:latin typeface="+mn-ea"/>
              </a:rPr>
              <a:t>函数开始；</a:t>
            </a:r>
          </a:p>
          <a:p>
            <a:pPr marL="800100" lvl="1" indent="-342900">
              <a:buClr>
                <a:srgbClr val="FF0000"/>
              </a:buClr>
              <a:buFont typeface="Wingdings" panose="05000000000000000000" pitchFamily="2" charset="2"/>
              <a:buChar char="ü"/>
            </a:pPr>
            <a:r>
              <a:rPr lang="zh-CN" altLang="en-US" sz="2400" dirty="0">
                <a:latin typeface="+mn-ea"/>
              </a:rPr>
              <a:t>调用其它函数后流程回到 </a:t>
            </a:r>
            <a:r>
              <a:rPr lang="en-US" altLang="zh-CN" sz="2400" dirty="0">
                <a:latin typeface="+mn-ea"/>
              </a:rPr>
              <a:t>main </a:t>
            </a:r>
            <a:r>
              <a:rPr lang="zh-CN" altLang="en-US" sz="2400" dirty="0">
                <a:latin typeface="+mn-ea"/>
              </a:rPr>
              <a:t>函数，在 </a:t>
            </a:r>
            <a:r>
              <a:rPr lang="en-US" altLang="zh-CN" sz="2400" dirty="0">
                <a:latin typeface="+mn-ea"/>
              </a:rPr>
              <a:t>main </a:t>
            </a:r>
            <a:r>
              <a:rPr lang="zh-CN" altLang="en-US" sz="2400" dirty="0">
                <a:latin typeface="+mn-ea"/>
              </a:rPr>
              <a:t>函数中结束整个程序的运行；</a:t>
            </a:r>
          </a:p>
          <a:p>
            <a:pPr marL="800100" lvl="1" indent="-342900">
              <a:buClr>
                <a:srgbClr val="FF0000"/>
              </a:buClr>
              <a:buFont typeface="Wingdings" panose="05000000000000000000" pitchFamily="2" charset="2"/>
              <a:buChar char="ü"/>
            </a:pPr>
            <a:r>
              <a:rPr lang="zh-CN" altLang="en-US" sz="2400" dirty="0">
                <a:latin typeface="+mn-ea"/>
              </a:rPr>
              <a:t>程序中</a:t>
            </a:r>
            <a:r>
              <a:rPr lang="zh-CN" altLang="en-US" sz="2400" dirty="0">
                <a:solidFill>
                  <a:srgbClr val="FE0000"/>
                </a:solidFill>
                <a:latin typeface="+mn-ea"/>
              </a:rPr>
              <a:t>必须有一个 </a:t>
            </a:r>
            <a:r>
              <a:rPr lang="en-US" altLang="zh-CN" sz="2400" dirty="0">
                <a:latin typeface="+mn-ea"/>
              </a:rPr>
              <a:t>main </a:t>
            </a:r>
            <a:r>
              <a:rPr lang="zh-CN" altLang="en-US" sz="2400" dirty="0">
                <a:latin typeface="+mn-ea"/>
              </a:rPr>
              <a:t>函数；</a:t>
            </a:r>
          </a:p>
          <a:p>
            <a:pPr marL="800100" lvl="1" indent="-342900">
              <a:buClr>
                <a:srgbClr val="FF0000"/>
              </a:buClr>
              <a:buFont typeface="Wingdings" panose="05000000000000000000" pitchFamily="2" charset="2"/>
              <a:buChar char="ü"/>
            </a:pPr>
            <a:r>
              <a:rPr lang="zh-CN" altLang="en-US" sz="2400" dirty="0">
                <a:latin typeface="+mn-ea"/>
              </a:rPr>
              <a:t>程序中</a:t>
            </a:r>
            <a:r>
              <a:rPr lang="zh-CN" altLang="en-US" sz="2400" dirty="0">
                <a:solidFill>
                  <a:srgbClr val="FE0000"/>
                </a:solidFill>
                <a:latin typeface="+mn-ea"/>
              </a:rPr>
              <a:t>只有一个 </a:t>
            </a:r>
            <a:r>
              <a:rPr lang="en-US" altLang="zh-CN" sz="2400" dirty="0">
                <a:latin typeface="+mn-ea"/>
              </a:rPr>
              <a:t>main </a:t>
            </a:r>
            <a:r>
              <a:rPr lang="zh-CN" altLang="en-US" sz="2400" dirty="0">
                <a:latin typeface="+mn-ea"/>
              </a:rPr>
              <a:t>函数；</a:t>
            </a:r>
          </a:p>
          <a:p>
            <a:pPr marL="800100" lvl="1" indent="-342900">
              <a:buClr>
                <a:srgbClr val="FF0000"/>
              </a:buClr>
              <a:buFont typeface="Wingdings" panose="05000000000000000000" pitchFamily="2" charset="2"/>
              <a:buChar char="ü"/>
            </a:pPr>
            <a:r>
              <a:rPr lang="en-US" altLang="zh-CN" sz="2400" dirty="0">
                <a:latin typeface="+mn-ea"/>
              </a:rPr>
              <a:t>main</a:t>
            </a:r>
            <a:r>
              <a:rPr lang="zh-CN" altLang="en-US" sz="2400" dirty="0">
                <a:latin typeface="+mn-ea"/>
              </a:rPr>
              <a:t>是系统定义的，</a:t>
            </a:r>
            <a:r>
              <a:rPr lang="en-US" altLang="zh-CN" sz="2400" dirty="0">
                <a:latin typeface="+mn-ea"/>
              </a:rPr>
              <a:t>main </a:t>
            </a:r>
            <a:r>
              <a:rPr lang="zh-CN" altLang="en-US" sz="2400" dirty="0">
                <a:latin typeface="+mn-ea"/>
              </a:rPr>
              <a:t>也称为“主函数”；</a:t>
            </a:r>
          </a:p>
          <a:p>
            <a:pPr marL="800100" lvl="1" indent="-342900">
              <a:buClr>
                <a:srgbClr val="FF0000"/>
              </a:buClr>
              <a:buFont typeface="Wingdings" panose="05000000000000000000" pitchFamily="2" charset="2"/>
              <a:buChar char="ü"/>
            </a:pPr>
            <a:r>
              <a:rPr lang="en-US" altLang="zh-CN" sz="2400" dirty="0">
                <a:latin typeface="+mn-ea"/>
              </a:rPr>
              <a:t>main </a:t>
            </a:r>
            <a:r>
              <a:rPr lang="zh-CN" altLang="en-US" sz="2400" dirty="0">
                <a:latin typeface="+mn-ea"/>
              </a:rPr>
              <a:t>可以调用其他函数；</a:t>
            </a:r>
          </a:p>
          <a:p>
            <a:pPr marL="800100" lvl="1" indent="-342900">
              <a:buClr>
                <a:srgbClr val="FF0000"/>
              </a:buClr>
              <a:buFont typeface="Wingdings" panose="05000000000000000000" pitchFamily="2" charset="2"/>
              <a:buChar char="ü"/>
            </a:pPr>
            <a:r>
              <a:rPr lang="zh-CN" altLang="en-US" sz="2400" dirty="0">
                <a:latin typeface="+mn-ea"/>
              </a:rPr>
              <a:t>在程序里不允许对 </a:t>
            </a:r>
            <a:r>
              <a:rPr lang="en-US" altLang="zh-CN" sz="2400" dirty="0">
                <a:latin typeface="+mn-ea"/>
              </a:rPr>
              <a:t>main </a:t>
            </a:r>
            <a:r>
              <a:rPr lang="zh-CN" altLang="en-US" sz="2400" dirty="0">
                <a:latin typeface="+mn-ea"/>
              </a:rPr>
              <a:t>的调用。</a:t>
            </a:r>
            <a:endParaRPr lang="en-US" altLang="zh-CN" sz="2400" dirty="0">
              <a:solidFill>
                <a:schemeClr val="tx1"/>
              </a:solidFill>
              <a:latin typeface="+mn-ea"/>
            </a:endParaRPr>
          </a:p>
        </p:txBody>
      </p:sp>
      <p:sp>
        <p:nvSpPr>
          <p:cNvPr id="9"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dirty="0">
                <a:solidFill>
                  <a:srgbClr val="3333CC"/>
                </a:solidFill>
                <a:latin typeface="华文新魏" panose="02010800040101010101" pitchFamily="2" charset="-122"/>
                <a:ea typeface="华文新魏" panose="02010800040101010101" pitchFamily="2" charset="-122"/>
              </a:rPr>
              <a:t>C</a:t>
            </a:r>
            <a:r>
              <a:rPr kumimoji="1" lang="zh-CN" altLang="en-US" sz="2000" dirty="0">
                <a:solidFill>
                  <a:srgbClr val="3333CC"/>
                </a:solidFill>
                <a:latin typeface="华文新魏" panose="02010800040101010101" pitchFamily="2" charset="-122"/>
                <a:ea typeface="华文新魏" panose="02010800040101010101" pitchFamily="2" charset="-122"/>
              </a:rPr>
              <a:t>语言程序设计                                                            </a:t>
            </a:r>
            <a:r>
              <a:rPr kumimoji="1" lang="zh-CN" altLang="en-US" dirty="0">
                <a:solidFill>
                  <a:srgbClr val="3333CC"/>
                </a:solidFill>
                <a:latin typeface="华文新魏" panose="02010800040101010101" pitchFamily="2" charset="-122"/>
                <a:ea typeface="华文新魏" panose="02010800040101010101" pitchFamily="2" charset="-122"/>
              </a:rPr>
              <a:t>第</a:t>
            </a:r>
            <a:r>
              <a:rPr kumimoji="1" lang="en-US" altLang="zh-CN" dirty="0">
                <a:solidFill>
                  <a:srgbClr val="3333CC"/>
                </a:solidFill>
                <a:latin typeface="华文新魏" panose="02010800040101010101" pitchFamily="2" charset="-122"/>
                <a:ea typeface="华文新魏" panose="02010800040101010101" pitchFamily="2" charset="-122"/>
              </a:rPr>
              <a:t>7</a:t>
            </a:r>
            <a:r>
              <a:rPr kumimoji="1" lang="zh-CN" altLang="en-US"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15673231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40" name="Rectangle 1028"/>
          <p:cNvSpPr>
            <a:spLocks noChangeArrowheads="1"/>
          </p:cNvSpPr>
          <p:nvPr/>
        </p:nvSpPr>
        <p:spPr bwMode="auto">
          <a:xfrm>
            <a:off x="655638" y="1019175"/>
            <a:ext cx="7759700"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1" eaLnBrk="1" hangingPunct="1">
              <a:lnSpc>
                <a:spcPct val="150000"/>
              </a:lnSpc>
              <a:spcBef>
                <a:spcPct val="20000"/>
              </a:spcBef>
              <a:buClr>
                <a:srgbClr val="339933"/>
              </a:buClr>
              <a:buFont typeface="Wingdings" panose="05000000000000000000" pitchFamily="2" charset="2"/>
              <a:buNone/>
            </a:pPr>
            <a:r>
              <a:rPr kumimoji="0" lang="zh-CN" altLang="en-US" sz="2800" dirty="0">
                <a:solidFill>
                  <a:srgbClr val="FF0000"/>
                </a:solidFill>
                <a:latin typeface="+mn-ea"/>
                <a:ea typeface="+mn-ea"/>
              </a:rPr>
              <a:t>寄存器类型变量的几点说明：</a:t>
            </a:r>
          </a:p>
          <a:p>
            <a:pPr>
              <a:lnSpc>
                <a:spcPct val="150000"/>
              </a:lnSpc>
              <a:spcBef>
                <a:spcPct val="0"/>
              </a:spcBef>
            </a:pPr>
            <a:r>
              <a:rPr kumimoji="0" lang="en-US" altLang="zh-CN" sz="2400" dirty="0">
                <a:solidFill>
                  <a:schemeClr val="tx1"/>
                </a:solidFill>
                <a:latin typeface="+mn-ea"/>
                <a:ea typeface="+mn-ea"/>
              </a:rPr>
              <a:t>1. </a:t>
            </a:r>
            <a:r>
              <a:rPr kumimoji="0" lang="zh-CN" altLang="en-US" sz="2400" dirty="0">
                <a:solidFill>
                  <a:schemeClr val="tx1"/>
                </a:solidFill>
                <a:latin typeface="+mn-ea"/>
                <a:ea typeface="+mn-ea"/>
              </a:rPr>
              <a:t>局部自动变量类型和形参可定义为寄存器变量。</a:t>
            </a:r>
            <a:r>
              <a:rPr kumimoji="0" lang="zh-CN" altLang="en-US" sz="2400" b="0" dirty="0">
                <a:solidFill>
                  <a:schemeClr val="tx1"/>
                </a:solidFill>
                <a:latin typeface="+mn-ea"/>
                <a:ea typeface="+mn-ea"/>
              </a:rPr>
              <a:t> </a:t>
            </a:r>
          </a:p>
          <a:p>
            <a:pPr>
              <a:lnSpc>
                <a:spcPct val="150000"/>
              </a:lnSpc>
              <a:spcBef>
                <a:spcPct val="0"/>
              </a:spcBef>
            </a:pPr>
            <a:r>
              <a:rPr kumimoji="0" lang="en-US" altLang="zh-CN" sz="2400" dirty="0">
                <a:solidFill>
                  <a:schemeClr val="tx1"/>
                </a:solidFill>
                <a:latin typeface="+mn-ea"/>
                <a:ea typeface="+mn-ea"/>
              </a:rPr>
              <a:t>2. </a:t>
            </a:r>
            <a:r>
              <a:rPr kumimoji="0" lang="zh-CN" altLang="en-US" sz="2400" dirty="0">
                <a:solidFill>
                  <a:schemeClr val="tx1"/>
                </a:solidFill>
                <a:latin typeface="+mn-ea"/>
                <a:ea typeface="+mn-ea"/>
              </a:rPr>
              <a:t>不同</a:t>
            </a:r>
            <a:r>
              <a:rPr kumimoji="0" lang="en-US" altLang="zh-CN" sz="2400" dirty="0">
                <a:solidFill>
                  <a:schemeClr val="tx1"/>
                </a:solidFill>
                <a:latin typeface="+mn-ea"/>
                <a:ea typeface="+mn-ea"/>
              </a:rPr>
              <a:t>C</a:t>
            </a:r>
            <a:r>
              <a:rPr kumimoji="0" lang="zh-CN" altLang="en-US" sz="2400" dirty="0">
                <a:solidFill>
                  <a:schemeClr val="tx1"/>
                </a:solidFill>
                <a:latin typeface="+mn-ea"/>
                <a:ea typeface="+mn-ea"/>
              </a:rPr>
              <a:t>系统对寄存器的使用个数，对</a:t>
            </a:r>
            <a:r>
              <a:rPr kumimoji="0" lang="en-US" altLang="zh-CN" sz="2400" dirty="0">
                <a:solidFill>
                  <a:schemeClr val="tx1"/>
                </a:solidFill>
                <a:latin typeface="+mn-ea"/>
                <a:ea typeface="+mn-ea"/>
              </a:rPr>
              <a:t>register</a:t>
            </a:r>
            <a:r>
              <a:rPr kumimoji="0" lang="zh-CN" altLang="en-US" sz="2400" dirty="0">
                <a:solidFill>
                  <a:schemeClr val="tx1"/>
                </a:solidFill>
                <a:latin typeface="+mn-ea"/>
                <a:ea typeface="+mn-ea"/>
              </a:rPr>
              <a:t>变量的处理方法不同，对寄存器变量的数据类型有限制。</a:t>
            </a:r>
          </a:p>
          <a:p>
            <a:pPr>
              <a:lnSpc>
                <a:spcPct val="150000"/>
              </a:lnSpc>
              <a:spcBef>
                <a:spcPct val="0"/>
              </a:spcBef>
            </a:pPr>
            <a:r>
              <a:rPr kumimoji="0" lang="en-US" altLang="zh-CN" sz="2400" dirty="0">
                <a:solidFill>
                  <a:schemeClr val="tx1"/>
                </a:solidFill>
                <a:latin typeface="+mn-ea"/>
                <a:ea typeface="+mn-ea"/>
              </a:rPr>
              <a:t>3. </a:t>
            </a:r>
            <a:r>
              <a:rPr kumimoji="0" lang="zh-CN" altLang="en-US" sz="2400" dirty="0">
                <a:solidFill>
                  <a:schemeClr val="tx1"/>
                </a:solidFill>
                <a:latin typeface="+mn-ea"/>
                <a:ea typeface="+mn-ea"/>
              </a:rPr>
              <a:t>局部静态变量不能定义为寄存器变量。</a:t>
            </a:r>
            <a:endParaRPr kumimoji="0" lang="en-US" altLang="zh-CN" sz="2400" dirty="0">
              <a:solidFill>
                <a:schemeClr val="tx1"/>
              </a:solidFill>
              <a:latin typeface="+mn-ea"/>
              <a:ea typeface="+mn-ea"/>
            </a:endParaRPr>
          </a:p>
          <a:p>
            <a:pPr>
              <a:lnSpc>
                <a:spcPct val="150000"/>
              </a:lnSpc>
              <a:spcBef>
                <a:spcPct val="0"/>
              </a:spcBef>
            </a:pPr>
            <a:r>
              <a:rPr kumimoji="0" lang="en-US" altLang="zh-CN" sz="2400" dirty="0">
                <a:solidFill>
                  <a:schemeClr val="tx1"/>
                </a:solidFill>
                <a:latin typeface="+mn-ea"/>
                <a:ea typeface="+mn-ea"/>
              </a:rPr>
              <a:t>4. </a:t>
            </a:r>
            <a:r>
              <a:rPr kumimoji="0" lang="zh-CN" altLang="en-US" sz="2400" dirty="0">
                <a:solidFill>
                  <a:schemeClr val="tx1"/>
                </a:solidFill>
                <a:latin typeface="+mn-ea"/>
                <a:ea typeface="+mn-ea"/>
              </a:rPr>
              <a:t>一个计算机系统中的寄存器数目是有限的，不能定义任意多个寄存器变量。</a:t>
            </a:r>
            <a:endParaRPr kumimoji="0" lang="en-US" altLang="zh-CN" sz="2400" dirty="0">
              <a:solidFill>
                <a:schemeClr val="tx1"/>
              </a:solidFill>
              <a:latin typeface="+mn-ea"/>
              <a:ea typeface="+mn-ea"/>
            </a:endParaRPr>
          </a:p>
          <a:p>
            <a:pPr>
              <a:lnSpc>
                <a:spcPct val="150000"/>
              </a:lnSpc>
              <a:spcBef>
                <a:spcPct val="0"/>
              </a:spcBef>
            </a:pPr>
            <a:r>
              <a:rPr kumimoji="0" lang="en-US" altLang="zh-CN" sz="2400" dirty="0">
                <a:solidFill>
                  <a:schemeClr val="tx1"/>
                </a:solidFill>
                <a:latin typeface="+mn-ea"/>
                <a:ea typeface="+mn-ea"/>
              </a:rPr>
              <a:t>5. </a:t>
            </a:r>
            <a:r>
              <a:rPr kumimoji="0" lang="zh-CN" altLang="en-US" sz="2400" dirty="0">
                <a:solidFill>
                  <a:schemeClr val="tx1"/>
                </a:solidFill>
                <a:latin typeface="+mn-ea"/>
                <a:ea typeface="+mn-ea"/>
              </a:rPr>
              <a:t>寄存器的一个特点是它没有地址，因此寄存器变量不能做与地址有关的操作。</a:t>
            </a:r>
          </a:p>
          <a:p>
            <a:pPr>
              <a:lnSpc>
                <a:spcPct val="150000"/>
              </a:lnSpc>
              <a:spcBef>
                <a:spcPct val="0"/>
              </a:spcBef>
            </a:pPr>
            <a:endParaRPr kumimoji="0" lang="zh-CN" altLang="en-US" sz="2400" b="0" dirty="0">
              <a:solidFill>
                <a:schemeClr val="tx1"/>
              </a:solidFill>
              <a:latin typeface="+mn-ea"/>
              <a:ea typeface="+mn-ea"/>
            </a:endParaRPr>
          </a:p>
        </p:txBody>
      </p:sp>
      <p:sp>
        <p:nvSpPr>
          <p:cNvPr id="8" name="Text Box 1029"/>
          <p:cNvSpPr txBox="1">
            <a:spLocks noChangeArrowheads="1"/>
          </p:cNvSpPr>
          <p:nvPr/>
        </p:nvSpPr>
        <p:spPr bwMode="auto">
          <a:xfrm>
            <a:off x="0" y="0"/>
            <a:ext cx="9144000" cy="510011"/>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lnSpc>
                <a:spcPct val="150000"/>
              </a:lnSpc>
              <a:spcBef>
                <a:spcPct val="50000"/>
              </a:spcBef>
              <a:spcAft>
                <a:spcPct val="0"/>
              </a:spcAft>
              <a:defRPr/>
            </a:pPr>
            <a:r>
              <a:rPr kumimoji="1" lang="en-US" altLang="zh-CN" sz="2000" b="1" dirty="0">
                <a:solidFill>
                  <a:srgbClr val="3333CC"/>
                </a:solidFill>
                <a:latin typeface="+mn-ea"/>
              </a:rPr>
              <a:t>C</a:t>
            </a:r>
            <a:r>
              <a:rPr kumimoji="1" lang="zh-CN" altLang="en-US" sz="2000" b="1" dirty="0">
                <a:solidFill>
                  <a:srgbClr val="3333CC"/>
                </a:solidFill>
                <a:latin typeface="+mn-ea"/>
              </a:rPr>
              <a:t>语言程序设计                                                            </a:t>
            </a:r>
            <a:r>
              <a:rPr kumimoji="1" lang="zh-CN" altLang="en-US" b="1" dirty="0">
                <a:solidFill>
                  <a:srgbClr val="3333CC"/>
                </a:solidFill>
                <a:latin typeface="+mn-ea"/>
              </a:rPr>
              <a:t>第</a:t>
            </a:r>
            <a:r>
              <a:rPr kumimoji="1" lang="en-US" altLang="zh-CN" b="1" dirty="0">
                <a:solidFill>
                  <a:srgbClr val="3333CC"/>
                </a:solidFill>
                <a:latin typeface="+mn-ea"/>
              </a:rPr>
              <a:t>7</a:t>
            </a:r>
            <a:r>
              <a:rPr kumimoji="1" lang="zh-CN" altLang="en-US" b="1" dirty="0">
                <a:solidFill>
                  <a:srgbClr val="3333CC"/>
                </a:solidFill>
                <a:latin typeface="+mn-ea"/>
              </a:rPr>
              <a:t>章  用函数实现模块化程序设计</a:t>
            </a:r>
          </a:p>
        </p:txBody>
      </p:sp>
    </p:spTree>
    <p:extLst>
      <p:ext uri="{BB962C8B-B14F-4D97-AF65-F5344CB8AC3E}">
        <p14:creationId xmlns:p14="http://schemas.microsoft.com/office/powerpoint/2010/main" val="7745525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4" name="Rectangle 4"/>
          <p:cNvSpPr>
            <a:spLocks noChangeArrowheads="1"/>
          </p:cNvSpPr>
          <p:nvPr/>
        </p:nvSpPr>
        <p:spPr bwMode="auto">
          <a:xfrm>
            <a:off x="655638" y="681038"/>
            <a:ext cx="8124825" cy="196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144000" lvl="1" indent="0" eaLnBrk="1" hangingPunct="1">
              <a:spcBef>
                <a:spcPct val="20000"/>
              </a:spcBef>
              <a:buClr>
                <a:srgbClr val="339933"/>
              </a:buClr>
            </a:pPr>
            <a:r>
              <a:rPr lang="zh-CN" altLang="en-US" sz="2800" dirty="0">
                <a:solidFill>
                  <a:srgbClr val="0000CC"/>
                </a:solidFill>
                <a:latin typeface="+mn-ea"/>
                <a:ea typeface="+mn-ea"/>
              </a:rPr>
              <a:t>用</a:t>
            </a:r>
            <a:r>
              <a:rPr lang="en-US" altLang="zh-CN" sz="2800" dirty="0">
                <a:solidFill>
                  <a:srgbClr val="0000CC"/>
                </a:solidFill>
                <a:latin typeface="+mn-ea"/>
                <a:ea typeface="+mn-ea"/>
              </a:rPr>
              <a:t>extern</a:t>
            </a:r>
            <a:r>
              <a:rPr lang="zh-CN" altLang="en-US" sz="2800" dirty="0">
                <a:solidFill>
                  <a:srgbClr val="0000CC"/>
                </a:solidFill>
                <a:latin typeface="+mn-ea"/>
                <a:ea typeface="+mn-ea"/>
              </a:rPr>
              <a:t>声明外部变量</a:t>
            </a:r>
          </a:p>
          <a:p>
            <a:pPr>
              <a:spcBef>
                <a:spcPct val="0"/>
              </a:spcBef>
              <a:buFont typeface="Times New Roman" panose="02020603050405020304" pitchFamily="18" charset="0"/>
              <a:buNone/>
            </a:pPr>
            <a:r>
              <a:rPr kumimoji="0" lang="zh-CN" altLang="en-US" sz="2400" dirty="0">
                <a:solidFill>
                  <a:schemeClr val="tx1"/>
                </a:solidFill>
                <a:latin typeface="+mn-ea"/>
                <a:ea typeface="+mn-ea"/>
              </a:rPr>
              <a:t>           </a:t>
            </a:r>
            <a:r>
              <a:rPr kumimoji="0" lang="zh-CN" altLang="en-US" sz="2000" dirty="0">
                <a:solidFill>
                  <a:schemeClr val="tx1"/>
                </a:solidFill>
                <a:latin typeface="+mn-ea"/>
                <a:ea typeface="+mn-ea"/>
              </a:rPr>
              <a:t>外部变量也称全局变量，在函数</a:t>
            </a:r>
            <a:r>
              <a:rPr kumimoji="0" lang="zh-CN" altLang="en-US" sz="2000" dirty="0">
                <a:solidFill>
                  <a:srgbClr val="FE0000"/>
                </a:solidFill>
                <a:latin typeface="+mn-ea"/>
                <a:ea typeface="+mn-ea"/>
              </a:rPr>
              <a:t>外部定义</a:t>
            </a:r>
            <a:r>
              <a:rPr kumimoji="0" lang="zh-CN" altLang="en-US" sz="2000" dirty="0">
                <a:solidFill>
                  <a:schemeClr val="tx1"/>
                </a:solidFill>
                <a:latin typeface="+mn-ea"/>
                <a:ea typeface="+mn-ea"/>
              </a:rPr>
              <a:t>，其作用域是从变量的定义处开始，到本程序文件的未尾。在定义的作用域内，全局变量可为程序中各个函数所引用。</a:t>
            </a:r>
          </a:p>
          <a:p>
            <a:pPr>
              <a:spcBef>
                <a:spcPct val="0"/>
              </a:spcBef>
              <a:buFont typeface="Times New Roman" panose="02020603050405020304" pitchFamily="18" charset="0"/>
              <a:buNone/>
            </a:pPr>
            <a:r>
              <a:rPr kumimoji="0" lang="zh-CN" altLang="en-US" sz="2000" dirty="0">
                <a:solidFill>
                  <a:schemeClr val="tx1"/>
                </a:solidFill>
                <a:latin typeface="+mn-ea"/>
                <a:ea typeface="+mn-ea"/>
              </a:rPr>
              <a:t>              可以用</a:t>
            </a:r>
            <a:r>
              <a:rPr kumimoji="0" lang="en-US" altLang="zh-CN" sz="2000" dirty="0">
                <a:solidFill>
                  <a:schemeClr val="tx1"/>
                </a:solidFill>
                <a:latin typeface="+mn-ea"/>
                <a:ea typeface="+mn-ea"/>
              </a:rPr>
              <a:t>extern</a:t>
            </a:r>
            <a:r>
              <a:rPr kumimoji="0" lang="zh-CN" altLang="en-US" sz="2000" dirty="0">
                <a:solidFill>
                  <a:schemeClr val="tx1"/>
                </a:solidFill>
                <a:latin typeface="+mn-ea"/>
                <a:ea typeface="+mn-ea"/>
              </a:rPr>
              <a:t>声明外部变量，以扩展外部变量的作用域。</a:t>
            </a:r>
            <a:r>
              <a:rPr kumimoji="0" lang="zh-CN" altLang="en-US" sz="3200" dirty="0">
                <a:solidFill>
                  <a:schemeClr val="tx1"/>
                </a:solidFill>
                <a:latin typeface="+mn-ea"/>
                <a:ea typeface="+mn-ea"/>
              </a:rPr>
              <a:t> </a:t>
            </a:r>
          </a:p>
        </p:txBody>
      </p:sp>
      <p:sp>
        <p:nvSpPr>
          <p:cNvPr id="708616" name="Rectangle 8"/>
          <p:cNvSpPr>
            <a:spLocks noChangeArrowheads="1"/>
          </p:cNvSpPr>
          <p:nvPr/>
        </p:nvSpPr>
        <p:spPr bwMode="auto">
          <a:xfrm>
            <a:off x="655638" y="2662238"/>
            <a:ext cx="7745412" cy="140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1257300" lvl="2" indent="-342900" eaLnBrk="1" hangingPunct="1">
              <a:spcBef>
                <a:spcPct val="20000"/>
              </a:spcBef>
              <a:buClr>
                <a:srgbClr val="FF3300"/>
              </a:buClr>
              <a:buFont typeface="Wingdings" panose="05000000000000000000" pitchFamily="2" charset="2"/>
              <a:buChar char="p"/>
            </a:pPr>
            <a:r>
              <a:rPr kumimoji="0" lang="zh-CN" altLang="en-US" sz="2400" dirty="0">
                <a:solidFill>
                  <a:schemeClr val="tx1"/>
                </a:solidFill>
                <a:latin typeface="+mn-ea"/>
                <a:ea typeface="+mn-ea"/>
              </a:rPr>
              <a:t>在一个文件内声明外部变量</a:t>
            </a:r>
          </a:p>
          <a:p>
            <a:pPr marL="1714500" lvl="3" indent="-342900" eaLnBrk="1" hangingPunct="1">
              <a:spcBef>
                <a:spcPct val="20000"/>
              </a:spcBef>
              <a:buClr>
                <a:srgbClr val="FF0000"/>
              </a:buClr>
              <a:buFont typeface="Wingdings" panose="05000000000000000000" pitchFamily="2" charset="2"/>
              <a:buChar char="ü"/>
            </a:pPr>
            <a:r>
              <a:rPr kumimoji="0" lang="zh-CN" altLang="en-US" sz="2000" dirty="0">
                <a:solidFill>
                  <a:schemeClr val="tx1"/>
                </a:solidFill>
                <a:latin typeface="+mn-ea"/>
                <a:ea typeface="+mn-ea"/>
              </a:rPr>
              <a:t>外部变量没在文件开头定义，其作用域为定义处到文件结束。定义处之前的函数要使用，则在引用前用关键字</a:t>
            </a:r>
            <a:r>
              <a:rPr kumimoji="0" lang="en-US" altLang="zh-CN" sz="2000" dirty="0">
                <a:solidFill>
                  <a:schemeClr val="tx1"/>
                </a:solidFill>
                <a:latin typeface="+mn-ea"/>
                <a:ea typeface="+mn-ea"/>
              </a:rPr>
              <a:t>extern</a:t>
            </a:r>
            <a:r>
              <a:rPr kumimoji="0" lang="zh-CN" altLang="en-US" sz="2000" dirty="0">
                <a:solidFill>
                  <a:schemeClr val="tx1"/>
                </a:solidFill>
                <a:latin typeface="+mn-ea"/>
                <a:ea typeface="+mn-ea"/>
              </a:rPr>
              <a:t>作“外部变量声明”。</a:t>
            </a:r>
          </a:p>
        </p:txBody>
      </p:sp>
      <p:sp>
        <p:nvSpPr>
          <p:cNvPr id="708617" name="Text Box 9"/>
          <p:cNvSpPr txBox="1">
            <a:spLocks noChangeArrowheads="1"/>
          </p:cNvSpPr>
          <p:nvPr/>
        </p:nvSpPr>
        <p:spPr bwMode="auto">
          <a:xfrm>
            <a:off x="1460500" y="2801938"/>
            <a:ext cx="3411538" cy="830997"/>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a:solidFill>
                  <a:schemeClr val="tx1"/>
                </a:solidFill>
                <a:latin typeface="+mn-ea"/>
                <a:ea typeface="+mn-ea"/>
              </a:rPr>
              <a:t>例</a:t>
            </a:r>
            <a:r>
              <a:rPr lang="en-US" altLang="zh-CN" sz="2400" dirty="0">
                <a:solidFill>
                  <a:schemeClr val="tx1"/>
                </a:solidFill>
                <a:latin typeface="+mn-ea"/>
                <a:ea typeface="+mn-ea"/>
              </a:rPr>
              <a:t>   </a:t>
            </a:r>
            <a:r>
              <a:rPr lang="zh-CN" altLang="en-US" sz="2400" dirty="0">
                <a:solidFill>
                  <a:schemeClr val="tx1"/>
                </a:solidFill>
                <a:latin typeface="+mn-ea"/>
                <a:ea typeface="+mn-ea"/>
              </a:rPr>
              <a:t>用</a:t>
            </a:r>
            <a:r>
              <a:rPr lang="en-US" altLang="zh-CN" sz="2400" dirty="0">
                <a:solidFill>
                  <a:schemeClr val="tx1"/>
                </a:solidFill>
                <a:latin typeface="+mn-ea"/>
                <a:ea typeface="+mn-ea"/>
              </a:rPr>
              <a:t>extern</a:t>
            </a:r>
            <a:r>
              <a:rPr lang="zh-CN" altLang="en-US" sz="2400" dirty="0">
                <a:solidFill>
                  <a:schemeClr val="tx1"/>
                </a:solidFill>
                <a:latin typeface="+mn-ea"/>
                <a:ea typeface="+mn-ea"/>
              </a:rPr>
              <a:t>声明外部变量，扩展作用域</a:t>
            </a:r>
          </a:p>
        </p:txBody>
      </p:sp>
      <p:sp>
        <p:nvSpPr>
          <p:cNvPr id="708618" name="Rectangle 10"/>
          <p:cNvSpPr>
            <a:spLocks noChangeArrowheads="1"/>
          </p:cNvSpPr>
          <p:nvPr/>
        </p:nvSpPr>
        <p:spPr bwMode="auto">
          <a:xfrm>
            <a:off x="5230813" y="2767013"/>
            <a:ext cx="3635375" cy="3781425"/>
          </a:xfrm>
          <a:prstGeom prst="rect">
            <a:avLst/>
          </a:prstGeom>
          <a:solidFill>
            <a:schemeClr val="accent2">
              <a:lumMod val="20000"/>
              <a:lumOff val="80000"/>
            </a:schemeClr>
          </a:solidFill>
          <a:ln w="38100">
            <a:solidFill>
              <a:srgbClr val="0000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400" dirty="0" err="1">
                <a:solidFill>
                  <a:schemeClr val="tx1"/>
                </a:solidFill>
                <a:ea typeface="宋体" panose="02010600030101010101" pitchFamily="2" charset="-122"/>
              </a:rPr>
              <a:t>int</a:t>
            </a:r>
            <a:r>
              <a:rPr kumimoji="0" lang="en-US" altLang="zh-CN" sz="2400" dirty="0">
                <a:solidFill>
                  <a:schemeClr val="tx1"/>
                </a:solidFill>
                <a:ea typeface="宋体" panose="02010600030101010101" pitchFamily="2" charset="-122"/>
              </a:rPr>
              <a:t>  max(</a:t>
            </a:r>
            <a:r>
              <a:rPr kumimoji="0" lang="en-US" altLang="zh-CN" sz="2400" dirty="0" err="1">
                <a:solidFill>
                  <a:schemeClr val="tx1"/>
                </a:solidFill>
                <a:ea typeface="宋体" panose="02010600030101010101" pitchFamily="2" charset="-122"/>
              </a:rPr>
              <a:t>int</a:t>
            </a:r>
            <a:r>
              <a:rPr kumimoji="0" lang="en-US" altLang="zh-CN" sz="2400" dirty="0">
                <a:solidFill>
                  <a:schemeClr val="tx1"/>
                </a:solidFill>
                <a:ea typeface="宋体" panose="02010600030101010101" pitchFamily="2" charset="-122"/>
              </a:rPr>
              <a:t> x, </a:t>
            </a:r>
            <a:r>
              <a:rPr kumimoji="0" lang="en-US" altLang="zh-CN" sz="2400" dirty="0" err="1">
                <a:solidFill>
                  <a:schemeClr val="tx1"/>
                </a:solidFill>
                <a:ea typeface="宋体" panose="02010600030101010101" pitchFamily="2" charset="-122"/>
              </a:rPr>
              <a:t>int</a:t>
            </a:r>
            <a:r>
              <a:rPr kumimoji="0" lang="en-US" altLang="zh-CN" sz="2400" dirty="0">
                <a:solidFill>
                  <a:schemeClr val="tx1"/>
                </a:solidFill>
                <a:ea typeface="宋体" panose="02010600030101010101" pitchFamily="2" charset="-122"/>
              </a:rPr>
              <a:t> y)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a:t>
            </a:r>
            <a:r>
              <a:rPr kumimoji="0" lang="en-US" altLang="zh-CN" sz="2400" dirty="0" err="1">
                <a:solidFill>
                  <a:schemeClr val="tx1"/>
                </a:solidFill>
                <a:ea typeface="宋体" panose="02010600030101010101" pitchFamily="2" charset="-122"/>
              </a:rPr>
              <a:t>int</a:t>
            </a:r>
            <a:r>
              <a:rPr kumimoji="0" lang="en-US" altLang="zh-CN" sz="2400" dirty="0">
                <a:solidFill>
                  <a:schemeClr val="tx1"/>
                </a:solidFill>
                <a:ea typeface="宋体" panose="02010600030101010101" pitchFamily="2" charset="-122"/>
              </a:rPr>
              <a:t> z;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z=x&gt;y ? x:y;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return(z);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main( )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a:t>
            </a:r>
            <a:r>
              <a:rPr kumimoji="0" lang="en-US" altLang="zh-CN" sz="2400" dirty="0">
                <a:solidFill>
                  <a:srgbClr val="FF0000"/>
                </a:solidFill>
                <a:ea typeface="宋体" panose="02010600030101010101" pitchFamily="2" charset="-122"/>
              </a:rPr>
              <a:t>extern </a:t>
            </a:r>
            <a:r>
              <a:rPr kumimoji="0" lang="en-US" altLang="zh-CN" sz="2400" dirty="0" err="1">
                <a:solidFill>
                  <a:srgbClr val="FF0000"/>
                </a:solidFill>
                <a:ea typeface="宋体" panose="02010600030101010101" pitchFamily="2" charset="-122"/>
              </a:rPr>
              <a:t>int</a:t>
            </a:r>
            <a:r>
              <a:rPr kumimoji="0" lang="en-US" altLang="zh-CN" sz="2400" dirty="0">
                <a:solidFill>
                  <a:srgbClr val="FF0000"/>
                </a:solidFill>
                <a:ea typeface="宋体" panose="02010600030101010101" pitchFamily="2" charset="-122"/>
              </a:rPr>
              <a:t> A,B; </a:t>
            </a:r>
            <a:endParaRPr kumimoji="0" lang="en-US" altLang="zh-CN" sz="2400" b="0" dirty="0">
              <a:solidFill>
                <a:srgbClr val="FF0000"/>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a:t>
            </a:r>
            <a:r>
              <a:rPr kumimoji="0" lang="en-US" altLang="zh-CN" sz="2400" dirty="0" err="1">
                <a:solidFill>
                  <a:schemeClr val="tx1"/>
                </a:solidFill>
                <a:ea typeface="宋体" panose="02010600030101010101" pitchFamily="2" charset="-122"/>
              </a:rPr>
              <a:t>printf</a:t>
            </a:r>
            <a:r>
              <a:rPr kumimoji="0" lang="en-US" altLang="zh-CN" sz="2400" dirty="0">
                <a:solidFill>
                  <a:schemeClr val="tx1"/>
                </a:solidFill>
                <a:ea typeface="宋体" panose="02010600030101010101" pitchFamily="2" charset="-122"/>
              </a:rPr>
              <a:t>(“%</a:t>
            </a:r>
            <a:r>
              <a:rPr kumimoji="0" lang="en-US" altLang="zh-CN" sz="2400" dirty="0" err="1">
                <a:solidFill>
                  <a:schemeClr val="tx1"/>
                </a:solidFill>
                <a:ea typeface="宋体" panose="02010600030101010101" pitchFamily="2" charset="-122"/>
              </a:rPr>
              <a:t>d”,max</a:t>
            </a:r>
            <a:r>
              <a:rPr kumimoji="0" lang="en-US" altLang="zh-CN" sz="2400" dirty="0">
                <a:solidFill>
                  <a:schemeClr val="tx1"/>
                </a:solidFill>
                <a:ea typeface="宋体" panose="02010600030101010101" pitchFamily="2" charset="-122"/>
              </a:rPr>
              <a:t>(A,B));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a:t>
            </a:r>
          </a:p>
          <a:p>
            <a:pPr>
              <a:spcBef>
                <a:spcPct val="0"/>
              </a:spcBef>
            </a:pPr>
            <a:r>
              <a:rPr kumimoji="0" lang="en-US" altLang="zh-CN" sz="2400" dirty="0" err="1">
                <a:solidFill>
                  <a:srgbClr val="FF0000"/>
                </a:solidFill>
              </a:rPr>
              <a:t>int</a:t>
            </a:r>
            <a:r>
              <a:rPr kumimoji="0" lang="en-US" altLang="zh-CN" sz="2400" dirty="0">
                <a:solidFill>
                  <a:srgbClr val="FF0000"/>
                </a:solidFill>
              </a:rPr>
              <a:t>  A=13,B=-8;</a:t>
            </a:r>
          </a:p>
        </p:txBody>
      </p:sp>
      <p:sp>
        <p:nvSpPr>
          <p:cNvPr id="708619" name="Rectangle 11"/>
          <p:cNvSpPr>
            <a:spLocks noChangeArrowheads="1"/>
          </p:cNvSpPr>
          <p:nvPr/>
        </p:nvSpPr>
        <p:spPr bwMode="auto">
          <a:xfrm>
            <a:off x="7242175" y="3881438"/>
            <a:ext cx="1524000" cy="887412"/>
          </a:xfrm>
          <a:prstGeom prst="rect">
            <a:avLst/>
          </a:prstGeom>
          <a:solidFill>
            <a:srgbClr val="C0C0C0"/>
          </a:solidFill>
          <a:ln w="381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zh-CN" altLang="en-US" sz="2400">
                <a:solidFill>
                  <a:schemeClr val="tx1"/>
                </a:solidFill>
              </a:rPr>
              <a:t>运行结果： </a:t>
            </a:r>
          </a:p>
          <a:p>
            <a:pPr>
              <a:spcBef>
                <a:spcPct val="0"/>
              </a:spcBef>
            </a:pPr>
            <a:r>
              <a:rPr kumimoji="0" lang="zh-CN" altLang="en-US" sz="2400">
                <a:solidFill>
                  <a:schemeClr val="tx1"/>
                </a:solidFill>
              </a:rPr>
              <a:t>  </a:t>
            </a:r>
            <a:r>
              <a:rPr kumimoji="0" lang="en-US" altLang="zh-CN" sz="2400">
                <a:solidFill>
                  <a:schemeClr val="tx1"/>
                </a:solidFill>
              </a:rPr>
              <a:t>13</a:t>
            </a:r>
            <a:endParaRPr lang="en-US" altLang="zh-CN" sz="2400">
              <a:solidFill>
                <a:schemeClr val="tx1"/>
              </a:solidFill>
            </a:endParaRPr>
          </a:p>
        </p:txBody>
      </p:sp>
      <p:sp>
        <p:nvSpPr>
          <p:cNvPr id="708620" name="AutoShape 12"/>
          <p:cNvSpPr>
            <a:spLocks noChangeArrowheads="1"/>
          </p:cNvSpPr>
          <p:nvPr/>
        </p:nvSpPr>
        <p:spPr bwMode="auto">
          <a:xfrm>
            <a:off x="2363788" y="5641975"/>
            <a:ext cx="2433637" cy="969963"/>
          </a:xfrm>
          <a:prstGeom prst="wedgeRectCallout">
            <a:avLst>
              <a:gd name="adj1" fmla="val 81181"/>
              <a:gd name="adj2" fmla="val -89773"/>
            </a:avLst>
          </a:prstGeom>
          <a:solidFill>
            <a:srgbClr val="FFCC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defRPr/>
            </a:pPr>
            <a:r>
              <a:rPr lang="zh-CN" altLang="en-US" sz="2400">
                <a:solidFill>
                  <a:srgbClr val="FF5050"/>
                </a:solidFill>
                <a:effectLst>
                  <a:outerShdw blurRad="38100" dist="38100" dir="2700000" algn="tl">
                    <a:srgbClr val="000000"/>
                  </a:outerShdw>
                </a:effectLst>
              </a:rPr>
              <a:t>可以省略为：</a:t>
            </a:r>
          </a:p>
          <a:p>
            <a:pPr>
              <a:lnSpc>
                <a:spcPct val="90000"/>
              </a:lnSpc>
              <a:defRPr/>
            </a:pPr>
            <a:r>
              <a:rPr lang="en-US" altLang="zh-CN" sz="2400">
                <a:solidFill>
                  <a:srgbClr val="FF5050"/>
                </a:solidFill>
                <a:effectLst>
                  <a:outerShdw blurRad="38100" dist="38100" dir="2700000" algn="tl">
                    <a:srgbClr val="000000"/>
                  </a:outerShdw>
                </a:effectLst>
              </a:rPr>
              <a:t>extern A</a:t>
            </a:r>
            <a:r>
              <a:rPr lang="zh-CN" altLang="en-US" sz="2400">
                <a:solidFill>
                  <a:srgbClr val="FF5050"/>
                </a:solidFill>
                <a:effectLst>
                  <a:outerShdw blurRad="38100" dist="38100" dir="2700000" algn="tl">
                    <a:srgbClr val="000000"/>
                  </a:outerShdw>
                </a:effectLst>
              </a:rPr>
              <a:t>，</a:t>
            </a:r>
            <a:r>
              <a:rPr lang="en-US" altLang="zh-CN" sz="2400">
                <a:solidFill>
                  <a:srgbClr val="FF5050"/>
                </a:solidFill>
                <a:effectLst>
                  <a:outerShdw blurRad="38100" dist="38100" dir="2700000" algn="tl">
                    <a:srgbClr val="000000"/>
                  </a:outerShdw>
                </a:effectLst>
              </a:rPr>
              <a:t>B</a:t>
            </a:r>
            <a:r>
              <a:rPr lang="zh-CN" altLang="en-US" sz="2400">
                <a:solidFill>
                  <a:srgbClr val="FF5050"/>
                </a:solidFill>
                <a:effectLst>
                  <a:outerShdw blurRad="38100" dist="38100" dir="2700000" algn="tl">
                    <a:srgbClr val="000000"/>
                  </a:outerShdw>
                </a:effectLst>
              </a:rPr>
              <a:t>；</a:t>
            </a:r>
          </a:p>
        </p:txBody>
      </p:sp>
      <p:sp>
        <p:nvSpPr>
          <p:cNvPr id="708621" name="Text Box 13"/>
          <p:cNvSpPr txBox="1">
            <a:spLocks noChangeArrowheads="1"/>
          </p:cNvSpPr>
          <p:nvPr/>
        </p:nvSpPr>
        <p:spPr bwMode="auto">
          <a:xfrm>
            <a:off x="1377950" y="4162425"/>
            <a:ext cx="3475038" cy="1225550"/>
          </a:xfrm>
          <a:prstGeom prst="rect">
            <a:avLst/>
          </a:prstGeom>
          <a:solidFill>
            <a:srgbClr val="FFCC99"/>
          </a:solidFill>
          <a:ln w="381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400">
                <a:solidFill>
                  <a:srgbClr val="FF5050"/>
                </a:solidFill>
                <a:effectLst>
                  <a:outerShdw blurRad="38100" dist="38100" dir="2700000" algn="tl">
                    <a:srgbClr val="000000"/>
                  </a:outerShdw>
                </a:effectLst>
              </a:rPr>
              <a:t>一般应将外部变量定义放在程序最前面，从而省去</a:t>
            </a:r>
            <a:r>
              <a:rPr lang="en-US" altLang="zh-CN" sz="2400">
                <a:solidFill>
                  <a:srgbClr val="FF5050"/>
                </a:solidFill>
                <a:effectLst>
                  <a:outerShdw blurRad="38100" dist="38100" dir="2700000" algn="tl">
                    <a:srgbClr val="000000"/>
                  </a:outerShdw>
                </a:effectLst>
              </a:rPr>
              <a:t>extern</a:t>
            </a:r>
            <a:r>
              <a:rPr lang="zh-CN" altLang="en-US" sz="2400">
                <a:solidFill>
                  <a:srgbClr val="FF5050"/>
                </a:solidFill>
                <a:effectLst>
                  <a:outerShdw blurRad="38100" dist="38100" dir="2700000" algn="tl">
                    <a:srgbClr val="000000"/>
                  </a:outerShdw>
                </a:effectLst>
              </a:rPr>
              <a:t>声明</a:t>
            </a:r>
          </a:p>
        </p:txBody>
      </p:sp>
      <p:sp>
        <p:nvSpPr>
          <p:cNvPr id="14"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1709394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08616"/>
                                        </p:tgtEl>
                                        <p:attrNameLst>
                                          <p:attrName>style.visibility</p:attrName>
                                        </p:attrNameLst>
                                      </p:cBhvr>
                                      <p:to>
                                        <p:strVal val="visible"/>
                                      </p:to>
                                    </p:set>
                                    <p:animEffect transition="in" filter="box(out)">
                                      <p:cBhvr>
                                        <p:cTn id="7" dur="500"/>
                                        <p:tgtEl>
                                          <p:spTgt spid="708616"/>
                                        </p:tgtEl>
                                      </p:cBhvr>
                                    </p:animEffect>
                                  </p:childTnLst>
                                  <p:subTnLst>
                                    <p:set>
                                      <p:cBhvr override="childStyle">
                                        <p:cTn dur="1" fill="hold" display="0" masterRel="nextClick" afterEffect="1"/>
                                        <p:tgtEl>
                                          <p:spTgt spid="708616"/>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08617"/>
                                        </p:tgtEl>
                                        <p:attrNameLst>
                                          <p:attrName>style.visibility</p:attrName>
                                        </p:attrNameLst>
                                      </p:cBhvr>
                                      <p:to>
                                        <p:strVal val="visible"/>
                                      </p:to>
                                    </p:set>
                                    <p:animEffect transition="in" filter="box(out)">
                                      <p:cBhvr>
                                        <p:cTn id="12" dur="500"/>
                                        <p:tgtEl>
                                          <p:spTgt spid="7086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08618"/>
                                        </p:tgtEl>
                                        <p:attrNameLst>
                                          <p:attrName>style.visibility</p:attrName>
                                        </p:attrNameLst>
                                      </p:cBhvr>
                                      <p:to>
                                        <p:strVal val="visible"/>
                                      </p:to>
                                    </p:set>
                                    <p:animEffect transition="in" filter="box(out)">
                                      <p:cBhvr>
                                        <p:cTn id="17" dur="500"/>
                                        <p:tgtEl>
                                          <p:spTgt spid="7086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08619"/>
                                        </p:tgtEl>
                                        <p:attrNameLst>
                                          <p:attrName>style.visibility</p:attrName>
                                        </p:attrNameLst>
                                      </p:cBhvr>
                                      <p:to>
                                        <p:strVal val="visible"/>
                                      </p:to>
                                    </p:set>
                                    <p:animEffect transition="in" filter="box(out)">
                                      <p:cBhvr>
                                        <p:cTn id="22" dur="500"/>
                                        <p:tgtEl>
                                          <p:spTgt spid="7086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12" fill="hold" grpId="0" nodeType="clickEffect">
                                  <p:stCondLst>
                                    <p:cond delay="0"/>
                                  </p:stCondLst>
                                  <p:childTnLst>
                                    <p:set>
                                      <p:cBhvr>
                                        <p:cTn id="26" dur="1" fill="hold">
                                          <p:stCondLst>
                                            <p:cond delay="0"/>
                                          </p:stCondLst>
                                        </p:cTn>
                                        <p:tgtEl>
                                          <p:spTgt spid="708620"/>
                                        </p:tgtEl>
                                        <p:attrNameLst>
                                          <p:attrName>style.visibility</p:attrName>
                                        </p:attrNameLst>
                                      </p:cBhvr>
                                      <p:to>
                                        <p:strVal val="visible"/>
                                      </p:to>
                                    </p:set>
                                    <p:anim calcmode="lin" valueType="num">
                                      <p:cBhvr additive="base">
                                        <p:cTn id="27" dur="500" fill="hold"/>
                                        <p:tgtEl>
                                          <p:spTgt spid="708620"/>
                                        </p:tgtEl>
                                        <p:attrNameLst>
                                          <p:attrName>ppt_x</p:attrName>
                                        </p:attrNameLst>
                                      </p:cBhvr>
                                      <p:tavLst>
                                        <p:tav tm="0">
                                          <p:val>
                                            <p:strVal val="0-#ppt_w/2"/>
                                          </p:val>
                                        </p:tav>
                                        <p:tav tm="100000">
                                          <p:val>
                                            <p:strVal val="#ppt_x"/>
                                          </p:val>
                                        </p:tav>
                                      </p:tavLst>
                                    </p:anim>
                                    <p:anim calcmode="lin" valueType="num">
                                      <p:cBhvr additive="base">
                                        <p:cTn id="28" dur="500" fill="hold"/>
                                        <p:tgtEl>
                                          <p:spTgt spid="708620"/>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708620"/>
                                        </p:tgtEl>
                                        <p:attrNameLst>
                                          <p:attrName>style.visibility</p:attrName>
                                        </p:attrNameLst>
                                      </p:cBhvr>
                                      <p:to>
                                        <p:strVal val="hidden"/>
                                      </p:to>
                                    </p:set>
                                  </p:sub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708621"/>
                                        </p:tgtEl>
                                        <p:attrNameLst>
                                          <p:attrName>style.visibility</p:attrName>
                                        </p:attrNameLst>
                                      </p:cBhvr>
                                      <p:to>
                                        <p:strVal val="visible"/>
                                      </p:to>
                                    </p:set>
                                    <p:anim calcmode="lin" valueType="num">
                                      <p:cBhvr additive="base">
                                        <p:cTn id="33" dur="500" fill="hold"/>
                                        <p:tgtEl>
                                          <p:spTgt spid="708621"/>
                                        </p:tgtEl>
                                        <p:attrNameLst>
                                          <p:attrName>ppt_x</p:attrName>
                                        </p:attrNameLst>
                                      </p:cBhvr>
                                      <p:tavLst>
                                        <p:tav tm="0">
                                          <p:val>
                                            <p:strVal val="0-#ppt_w/2"/>
                                          </p:val>
                                        </p:tav>
                                        <p:tav tm="100000">
                                          <p:val>
                                            <p:strVal val="#ppt_x"/>
                                          </p:val>
                                        </p:tav>
                                      </p:tavLst>
                                    </p:anim>
                                    <p:anim calcmode="lin" valueType="num">
                                      <p:cBhvr additive="base">
                                        <p:cTn id="34" dur="500" fill="hold"/>
                                        <p:tgtEl>
                                          <p:spTgt spid="7086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16" grpId="0" autoUpdateAnimBg="0"/>
      <p:bldP spid="708617" grpId="0" animBg="1" autoUpdateAnimBg="0"/>
      <p:bldP spid="708618" grpId="0" animBg="1" autoUpdateAnimBg="0"/>
      <p:bldP spid="708619" grpId="0" animBg="1" autoUpdateAnimBg="0"/>
      <p:bldP spid="708620" grpId="0" animBg="1" autoUpdateAnimBg="0"/>
      <p:bldP spid="708621"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91" name="Text Box 8"/>
          <p:cNvSpPr txBox="1">
            <a:spLocks noChangeArrowheads="1"/>
          </p:cNvSpPr>
          <p:nvPr/>
        </p:nvSpPr>
        <p:spPr bwMode="auto">
          <a:xfrm>
            <a:off x="458788" y="665163"/>
            <a:ext cx="3621087"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a:solidFill>
                  <a:schemeClr val="tx1"/>
                </a:solidFill>
              </a:rPr>
              <a:t>例   用</a:t>
            </a:r>
            <a:r>
              <a:rPr lang="en-US" altLang="zh-CN" sz="2400">
                <a:solidFill>
                  <a:schemeClr val="tx1"/>
                </a:solidFill>
              </a:rPr>
              <a:t>extern</a:t>
            </a:r>
            <a:r>
              <a:rPr lang="zh-CN" altLang="en-US" sz="2400">
                <a:solidFill>
                  <a:schemeClr val="tx1"/>
                </a:solidFill>
              </a:rPr>
              <a:t>扩展作用域</a:t>
            </a:r>
          </a:p>
        </p:txBody>
      </p:sp>
      <p:sp>
        <p:nvSpPr>
          <p:cNvPr id="677897" name="Rectangle 9"/>
          <p:cNvSpPr>
            <a:spLocks noChangeArrowheads="1"/>
          </p:cNvSpPr>
          <p:nvPr/>
        </p:nvSpPr>
        <p:spPr bwMode="auto">
          <a:xfrm>
            <a:off x="4341813" y="520700"/>
            <a:ext cx="4786312" cy="6337300"/>
          </a:xfrm>
          <a:prstGeom prst="rect">
            <a:avLst/>
          </a:prstGeom>
          <a:solidFill>
            <a:schemeClr val="accent2">
              <a:lumMod val="20000"/>
              <a:lumOff val="80000"/>
            </a:schemeClr>
          </a:solidFill>
          <a:ln w="38100">
            <a:solidFill>
              <a:srgbClr val="0000FF"/>
            </a:solidFill>
            <a:miter lim="800000"/>
            <a:headEnd/>
            <a:tailEnd/>
          </a:ln>
          <a:effec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chemeClr val="tx1"/>
                </a:solidFill>
              </a:rPr>
              <a:t>main()</a:t>
            </a:r>
          </a:p>
          <a:p>
            <a:pPr>
              <a:spcBef>
                <a:spcPct val="0"/>
              </a:spcBef>
            </a:pPr>
            <a:r>
              <a:rPr lang="en-US" altLang="zh-CN" sz="2400" dirty="0">
                <a:solidFill>
                  <a:schemeClr val="tx1"/>
                </a:solidFill>
              </a:rPr>
              <a:t>{ void  </a:t>
            </a:r>
            <a:r>
              <a:rPr lang="en-US" altLang="zh-CN" sz="2400" dirty="0" err="1">
                <a:solidFill>
                  <a:schemeClr val="tx1"/>
                </a:solidFill>
              </a:rPr>
              <a:t>gx</a:t>
            </a:r>
            <a:r>
              <a:rPr lang="en-US" altLang="zh-CN" sz="2400" dirty="0">
                <a:solidFill>
                  <a:schemeClr val="tx1"/>
                </a:solidFill>
              </a:rPr>
              <a:t>(),</a:t>
            </a:r>
            <a:r>
              <a:rPr lang="en-US" altLang="zh-CN" sz="2400" dirty="0" err="1">
                <a:solidFill>
                  <a:schemeClr val="tx1"/>
                </a:solidFill>
              </a:rPr>
              <a:t>gy</a:t>
            </a:r>
            <a:r>
              <a:rPr lang="en-US" altLang="zh-CN" sz="2400" dirty="0">
                <a:solidFill>
                  <a:schemeClr val="tx1"/>
                </a:solidFill>
              </a:rPr>
              <a:t>();</a:t>
            </a:r>
          </a:p>
          <a:p>
            <a:pPr>
              <a:spcBef>
                <a:spcPct val="0"/>
              </a:spcBef>
            </a:pPr>
            <a:r>
              <a:rPr lang="en-US" altLang="zh-CN" sz="2400" dirty="0">
                <a:solidFill>
                  <a:schemeClr val="tx1"/>
                </a:solidFill>
              </a:rPr>
              <a:t>   </a:t>
            </a:r>
            <a:r>
              <a:rPr lang="en-US" altLang="zh-CN" sz="2400" dirty="0">
                <a:solidFill>
                  <a:srgbClr val="0000FF"/>
                </a:solidFill>
              </a:rPr>
              <a:t>extern  </a:t>
            </a:r>
            <a:r>
              <a:rPr lang="en-US" altLang="zh-CN" sz="2400" dirty="0" err="1">
                <a:solidFill>
                  <a:srgbClr val="0000FF"/>
                </a:solidFill>
              </a:rPr>
              <a:t>int</a:t>
            </a:r>
            <a:r>
              <a:rPr lang="en-US" altLang="zh-CN" sz="2400" dirty="0">
                <a:solidFill>
                  <a:srgbClr val="0000FF"/>
                </a:solidFill>
              </a:rPr>
              <a:t> X,Y;</a:t>
            </a:r>
            <a:endParaRPr lang="en-US" altLang="zh-CN" sz="2400" dirty="0">
              <a:solidFill>
                <a:schemeClr val="tx1"/>
              </a:solidFill>
            </a:endParaRPr>
          </a:p>
          <a:p>
            <a:pPr>
              <a:spcBef>
                <a:spcPct val="0"/>
              </a:spcBef>
            </a:pPr>
            <a:r>
              <a:rPr lang="en-US" altLang="zh-CN" sz="2400" dirty="0">
                <a:solidFill>
                  <a:schemeClr val="tx1"/>
                </a:solidFill>
              </a:rPr>
              <a:t>   </a:t>
            </a:r>
            <a:r>
              <a:rPr lang="en-US" altLang="zh-CN" sz="2400" dirty="0" err="1">
                <a:solidFill>
                  <a:schemeClr val="tx1"/>
                </a:solidFill>
              </a:rPr>
              <a:t>printf</a:t>
            </a:r>
            <a:r>
              <a:rPr lang="en-US" altLang="zh-CN" sz="2400" dirty="0">
                <a:solidFill>
                  <a:schemeClr val="tx1"/>
                </a:solidFill>
              </a:rPr>
              <a:t>(“1: x=%d\ty=%d\</a:t>
            </a:r>
            <a:r>
              <a:rPr lang="en-US" altLang="zh-CN" sz="2400" dirty="0" err="1">
                <a:solidFill>
                  <a:schemeClr val="tx1"/>
                </a:solidFill>
              </a:rPr>
              <a:t>n”,X,Y</a:t>
            </a:r>
            <a:r>
              <a:rPr lang="en-US" altLang="zh-CN" sz="2400" dirty="0">
                <a:solidFill>
                  <a:schemeClr val="tx1"/>
                </a:solidFill>
              </a:rPr>
              <a:t>);</a:t>
            </a:r>
          </a:p>
          <a:p>
            <a:pPr>
              <a:spcBef>
                <a:spcPct val="0"/>
              </a:spcBef>
            </a:pPr>
            <a:r>
              <a:rPr lang="en-US" altLang="zh-CN" sz="2400" dirty="0">
                <a:solidFill>
                  <a:schemeClr val="tx1"/>
                </a:solidFill>
              </a:rPr>
              <a:t>   Y=246;</a:t>
            </a:r>
          </a:p>
          <a:p>
            <a:pPr>
              <a:spcBef>
                <a:spcPct val="0"/>
              </a:spcBef>
            </a:pPr>
            <a:r>
              <a:rPr lang="en-US" altLang="zh-CN" sz="2400" dirty="0">
                <a:solidFill>
                  <a:schemeClr val="tx1"/>
                </a:solidFill>
              </a:rPr>
              <a:t>   </a:t>
            </a:r>
            <a:r>
              <a:rPr lang="en-US" altLang="zh-CN" sz="2400" dirty="0" err="1">
                <a:solidFill>
                  <a:schemeClr val="tx1"/>
                </a:solidFill>
              </a:rPr>
              <a:t>gx</a:t>
            </a:r>
            <a:r>
              <a:rPr lang="en-US" altLang="zh-CN" sz="2400" dirty="0">
                <a:solidFill>
                  <a:schemeClr val="tx1"/>
                </a:solidFill>
              </a:rPr>
              <a:t>();</a:t>
            </a:r>
          </a:p>
          <a:p>
            <a:pPr>
              <a:spcBef>
                <a:spcPct val="0"/>
              </a:spcBef>
            </a:pPr>
            <a:r>
              <a:rPr lang="en-US" altLang="zh-CN" sz="2400" dirty="0">
                <a:solidFill>
                  <a:schemeClr val="tx1"/>
                </a:solidFill>
              </a:rPr>
              <a:t>   </a:t>
            </a:r>
            <a:r>
              <a:rPr lang="en-US" altLang="zh-CN" sz="2400" dirty="0" err="1">
                <a:solidFill>
                  <a:schemeClr val="tx1"/>
                </a:solidFill>
              </a:rPr>
              <a:t>gy</a:t>
            </a:r>
            <a:r>
              <a:rPr lang="en-US" altLang="zh-CN" sz="2400" dirty="0">
                <a:solidFill>
                  <a:schemeClr val="tx1"/>
                </a:solidFill>
              </a:rPr>
              <a:t>();</a:t>
            </a:r>
          </a:p>
          <a:p>
            <a:pPr>
              <a:spcBef>
                <a:spcPct val="0"/>
              </a:spcBef>
            </a:pPr>
            <a:r>
              <a:rPr lang="en-US" altLang="zh-CN" sz="2400" dirty="0">
                <a:solidFill>
                  <a:schemeClr val="tx1"/>
                </a:solidFill>
              </a:rPr>
              <a:t>}</a:t>
            </a:r>
          </a:p>
          <a:p>
            <a:pPr>
              <a:spcBef>
                <a:spcPct val="0"/>
              </a:spcBef>
            </a:pPr>
            <a:r>
              <a:rPr lang="en-US" altLang="zh-CN" sz="2400" dirty="0">
                <a:solidFill>
                  <a:schemeClr val="tx1"/>
                </a:solidFill>
              </a:rPr>
              <a:t>void  </a:t>
            </a:r>
            <a:r>
              <a:rPr lang="en-US" altLang="zh-CN" sz="2400" dirty="0" err="1">
                <a:solidFill>
                  <a:schemeClr val="tx1"/>
                </a:solidFill>
              </a:rPr>
              <a:t>gx</a:t>
            </a:r>
            <a:r>
              <a:rPr lang="en-US" altLang="zh-CN" sz="2400" dirty="0">
                <a:solidFill>
                  <a:schemeClr val="tx1"/>
                </a:solidFill>
              </a:rPr>
              <a:t>()</a:t>
            </a:r>
          </a:p>
          <a:p>
            <a:pPr>
              <a:spcBef>
                <a:spcPct val="0"/>
              </a:spcBef>
            </a:pPr>
            <a:r>
              <a:rPr lang="en-US" altLang="zh-CN" sz="2400" dirty="0">
                <a:solidFill>
                  <a:schemeClr val="tx1"/>
                </a:solidFill>
              </a:rPr>
              <a:t>{ </a:t>
            </a:r>
            <a:r>
              <a:rPr lang="en-US" altLang="zh-CN" sz="2400" dirty="0">
                <a:solidFill>
                  <a:srgbClr val="0000FF"/>
                </a:solidFill>
              </a:rPr>
              <a:t>extern  </a:t>
            </a:r>
            <a:r>
              <a:rPr lang="en-US" altLang="zh-CN" sz="2400" dirty="0" err="1">
                <a:solidFill>
                  <a:srgbClr val="0000FF"/>
                </a:solidFill>
              </a:rPr>
              <a:t>int</a:t>
            </a:r>
            <a:r>
              <a:rPr lang="en-US" altLang="zh-CN" sz="2400" dirty="0">
                <a:solidFill>
                  <a:srgbClr val="0000FF"/>
                </a:solidFill>
              </a:rPr>
              <a:t>  X,Y;</a:t>
            </a:r>
            <a:endParaRPr lang="en-US" altLang="zh-CN" sz="2400" dirty="0">
              <a:solidFill>
                <a:schemeClr val="tx1"/>
              </a:solidFill>
            </a:endParaRPr>
          </a:p>
          <a:p>
            <a:pPr>
              <a:spcBef>
                <a:spcPct val="0"/>
              </a:spcBef>
            </a:pPr>
            <a:r>
              <a:rPr lang="en-US" altLang="zh-CN" sz="2400" dirty="0">
                <a:solidFill>
                  <a:schemeClr val="tx1"/>
                </a:solidFill>
              </a:rPr>
              <a:t>   X=135;</a:t>
            </a:r>
          </a:p>
          <a:p>
            <a:pPr>
              <a:spcBef>
                <a:spcPct val="0"/>
              </a:spcBef>
            </a:pPr>
            <a:r>
              <a:rPr lang="en-US" altLang="zh-CN" sz="2400" dirty="0">
                <a:solidFill>
                  <a:schemeClr val="tx1"/>
                </a:solidFill>
              </a:rPr>
              <a:t>   </a:t>
            </a:r>
            <a:r>
              <a:rPr lang="en-US" altLang="zh-CN" sz="2400" dirty="0" err="1">
                <a:solidFill>
                  <a:schemeClr val="tx1"/>
                </a:solidFill>
              </a:rPr>
              <a:t>printf</a:t>
            </a:r>
            <a:r>
              <a:rPr lang="en-US" altLang="zh-CN" sz="2400" dirty="0">
                <a:solidFill>
                  <a:schemeClr val="tx1"/>
                </a:solidFill>
              </a:rPr>
              <a:t>(“2: x=%d\ty=%d\</a:t>
            </a:r>
            <a:r>
              <a:rPr lang="en-US" altLang="zh-CN" sz="2400" dirty="0" err="1">
                <a:solidFill>
                  <a:schemeClr val="tx1"/>
                </a:solidFill>
              </a:rPr>
              <a:t>n”,X,Y</a:t>
            </a:r>
            <a:r>
              <a:rPr lang="en-US" altLang="zh-CN" sz="2400" dirty="0">
                <a:solidFill>
                  <a:schemeClr val="tx1"/>
                </a:solidFill>
              </a:rPr>
              <a:t>);</a:t>
            </a:r>
          </a:p>
          <a:p>
            <a:pPr>
              <a:spcBef>
                <a:spcPct val="0"/>
              </a:spcBef>
            </a:pPr>
            <a:r>
              <a:rPr lang="en-US" altLang="zh-CN" sz="2400" dirty="0">
                <a:solidFill>
                  <a:schemeClr val="tx1"/>
                </a:solidFill>
              </a:rPr>
              <a:t>}</a:t>
            </a:r>
          </a:p>
          <a:p>
            <a:pPr>
              <a:spcBef>
                <a:spcPct val="0"/>
              </a:spcBef>
            </a:pPr>
            <a:r>
              <a:rPr lang="en-US" altLang="zh-CN" sz="2400" dirty="0" err="1">
                <a:solidFill>
                  <a:srgbClr val="FF5050"/>
                </a:solidFill>
              </a:rPr>
              <a:t>int</a:t>
            </a:r>
            <a:r>
              <a:rPr lang="en-US" altLang="zh-CN" sz="2400" dirty="0">
                <a:solidFill>
                  <a:srgbClr val="FF5050"/>
                </a:solidFill>
              </a:rPr>
              <a:t> X,Y;</a:t>
            </a:r>
          </a:p>
          <a:p>
            <a:pPr>
              <a:spcBef>
                <a:spcPct val="0"/>
              </a:spcBef>
            </a:pPr>
            <a:r>
              <a:rPr lang="en-US" altLang="zh-CN" sz="2400" dirty="0">
                <a:solidFill>
                  <a:schemeClr val="tx1"/>
                </a:solidFill>
              </a:rPr>
              <a:t>void  </a:t>
            </a:r>
            <a:r>
              <a:rPr lang="en-US" altLang="zh-CN" sz="2400" dirty="0" err="1">
                <a:solidFill>
                  <a:schemeClr val="tx1"/>
                </a:solidFill>
              </a:rPr>
              <a:t>gy</a:t>
            </a:r>
            <a:r>
              <a:rPr lang="en-US" altLang="zh-CN" sz="2400" dirty="0">
                <a:solidFill>
                  <a:schemeClr val="tx1"/>
                </a:solidFill>
              </a:rPr>
              <a:t>()</a:t>
            </a:r>
          </a:p>
          <a:p>
            <a:pPr>
              <a:spcBef>
                <a:spcPct val="0"/>
              </a:spcBef>
            </a:pPr>
            <a:r>
              <a:rPr lang="en-US" altLang="zh-CN" sz="2400" dirty="0">
                <a:solidFill>
                  <a:schemeClr val="tx1"/>
                </a:solidFill>
              </a:rPr>
              <a:t>{ </a:t>
            </a:r>
            <a:r>
              <a:rPr lang="en-US" altLang="zh-CN" sz="2400" dirty="0" err="1">
                <a:solidFill>
                  <a:schemeClr val="tx1"/>
                </a:solidFill>
              </a:rPr>
              <a:t>printf</a:t>
            </a:r>
            <a:r>
              <a:rPr lang="en-US" altLang="zh-CN" sz="2400" dirty="0">
                <a:solidFill>
                  <a:schemeClr val="tx1"/>
                </a:solidFill>
              </a:rPr>
              <a:t>(“3: x=%d\ty=%d\</a:t>
            </a:r>
            <a:r>
              <a:rPr lang="en-US" altLang="zh-CN" sz="2400" dirty="0" err="1">
                <a:solidFill>
                  <a:schemeClr val="tx1"/>
                </a:solidFill>
              </a:rPr>
              <a:t>n”,X,Y</a:t>
            </a:r>
            <a:r>
              <a:rPr lang="en-US" altLang="zh-CN" sz="2400" dirty="0">
                <a:solidFill>
                  <a:schemeClr val="tx1"/>
                </a:solidFill>
              </a:rPr>
              <a:t>);</a:t>
            </a:r>
          </a:p>
          <a:p>
            <a:pPr>
              <a:spcBef>
                <a:spcPct val="0"/>
              </a:spcBef>
            </a:pPr>
            <a:r>
              <a:rPr lang="en-US" altLang="zh-CN" sz="2400" dirty="0">
                <a:solidFill>
                  <a:schemeClr val="tx1"/>
                </a:solidFill>
              </a:rPr>
              <a:t>}</a:t>
            </a:r>
          </a:p>
        </p:txBody>
      </p:sp>
      <p:sp>
        <p:nvSpPr>
          <p:cNvPr id="677898" name="Text Box 10"/>
          <p:cNvSpPr txBox="1">
            <a:spLocks noChangeArrowheads="1"/>
          </p:cNvSpPr>
          <p:nvPr/>
        </p:nvSpPr>
        <p:spPr bwMode="auto">
          <a:xfrm>
            <a:off x="1419225" y="2663825"/>
            <a:ext cx="2574925" cy="1590675"/>
          </a:xfrm>
          <a:prstGeom prst="rect">
            <a:avLst/>
          </a:prstGeom>
          <a:solidFill>
            <a:srgbClr val="C0C0C0"/>
          </a:solidFill>
          <a:ln w="381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a:solidFill>
                  <a:schemeClr val="tx1"/>
                </a:solidFill>
              </a:rPr>
              <a:t>运行结果：</a:t>
            </a:r>
          </a:p>
          <a:p>
            <a:pPr eaLnBrk="1" hangingPunct="1">
              <a:spcBef>
                <a:spcPct val="0"/>
              </a:spcBef>
            </a:pPr>
            <a:r>
              <a:rPr lang="en-US" altLang="zh-CN" sz="2400">
                <a:solidFill>
                  <a:schemeClr val="tx1"/>
                </a:solidFill>
              </a:rPr>
              <a:t>1:  x=0         y=0</a:t>
            </a:r>
          </a:p>
          <a:p>
            <a:pPr eaLnBrk="1" hangingPunct="1">
              <a:spcBef>
                <a:spcPct val="0"/>
              </a:spcBef>
            </a:pPr>
            <a:r>
              <a:rPr lang="en-US" altLang="zh-CN" sz="2400">
                <a:solidFill>
                  <a:schemeClr val="tx1"/>
                </a:solidFill>
              </a:rPr>
              <a:t>2:  x=135     y=246</a:t>
            </a:r>
          </a:p>
          <a:p>
            <a:pPr eaLnBrk="1" hangingPunct="1">
              <a:spcBef>
                <a:spcPct val="0"/>
              </a:spcBef>
            </a:pPr>
            <a:r>
              <a:rPr lang="en-US" altLang="zh-CN" sz="2400">
                <a:solidFill>
                  <a:schemeClr val="tx1"/>
                </a:solidFill>
              </a:rPr>
              <a:t>3:  x=135     y=246</a:t>
            </a:r>
          </a:p>
        </p:txBody>
      </p:sp>
      <p:sp>
        <p:nvSpPr>
          <p:cNvPr id="10"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1121708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77897"/>
                                        </p:tgtEl>
                                        <p:attrNameLst>
                                          <p:attrName>style.visibility</p:attrName>
                                        </p:attrNameLst>
                                      </p:cBhvr>
                                      <p:to>
                                        <p:strVal val="visible"/>
                                      </p:to>
                                    </p:set>
                                    <p:animEffect transition="in" filter="box(out)">
                                      <p:cBhvr>
                                        <p:cTn id="7" dur="500"/>
                                        <p:tgtEl>
                                          <p:spTgt spid="6778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77898"/>
                                        </p:tgtEl>
                                        <p:attrNameLst>
                                          <p:attrName>style.visibility</p:attrName>
                                        </p:attrNameLst>
                                      </p:cBhvr>
                                      <p:to>
                                        <p:strVal val="visible"/>
                                      </p:to>
                                    </p:set>
                                    <p:animEffect transition="in" filter="box(out)">
                                      <p:cBhvr>
                                        <p:cTn id="12" dur="500"/>
                                        <p:tgtEl>
                                          <p:spTgt spid="677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897" grpId="0" animBg="1" autoUpdateAnimBg="0"/>
      <p:bldP spid="677898"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2" name="Rectangle 4"/>
          <p:cNvSpPr>
            <a:spLocks noChangeArrowheads="1"/>
          </p:cNvSpPr>
          <p:nvPr/>
        </p:nvSpPr>
        <p:spPr bwMode="auto">
          <a:xfrm>
            <a:off x="235744" y="681472"/>
            <a:ext cx="8320087" cy="2109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914400" lvl="2" indent="0" eaLnBrk="1" hangingPunct="1">
              <a:spcBef>
                <a:spcPct val="20000"/>
              </a:spcBef>
              <a:buClr>
                <a:srgbClr val="FF3300"/>
              </a:buClr>
            </a:pPr>
            <a:r>
              <a:rPr kumimoji="0" lang="zh-CN" altLang="en-US" sz="2400" dirty="0">
                <a:solidFill>
                  <a:srgbClr val="0000CC"/>
                </a:solidFill>
                <a:latin typeface="+mn-ea"/>
                <a:ea typeface="+mn-ea"/>
              </a:rPr>
              <a:t>在多文件的程序中声明外部变量</a:t>
            </a:r>
          </a:p>
          <a:p>
            <a:pPr marL="1714500" lvl="3" indent="-342900" eaLnBrk="1" hangingPunct="1">
              <a:spcBef>
                <a:spcPct val="20000"/>
              </a:spcBef>
              <a:buClr>
                <a:srgbClr val="FF0000"/>
              </a:buClr>
              <a:buFont typeface="Wingdings" panose="05000000000000000000" pitchFamily="2" charset="2"/>
              <a:buChar char="p"/>
            </a:pPr>
            <a:r>
              <a:rPr kumimoji="0" lang="zh-CN" altLang="en-US" sz="2000" dirty="0">
                <a:solidFill>
                  <a:schemeClr val="tx1"/>
                </a:solidFill>
                <a:latin typeface="+mn-ea"/>
                <a:ea typeface="+mn-ea"/>
              </a:rPr>
              <a:t>如果一个程序由多个文件组成，而一个外部变量需要在几个文件中引用，此时，可以在任一文件中定义该外部变量，在其它文件中用</a:t>
            </a:r>
            <a:r>
              <a:rPr kumimoji="0" lang="en-US" altLang="zh-CN" sz="2000" dirty="0">
                <a:solidFill>
                  <a:schemeClr val="tx1"/>
                </a:solidFill>
                <a:latin typeface="+mn-ea"/>
                <a:ea typeface="+mn-ea"/>
              </a:rPr>
              <a:t>extern</a:t>
            </a:r>
            <a:r>
              <a:rPr kumimoji="0" lang="zh-CN" altLang="en-US" sz="2000" dirty="0">
                <a:solidFill>
                  <a:schemeClr val="tx1"/>
                </a:solidFill>
                <a:latin typeface="+mn-ea"/>
                <a:ea typeface="+mn-ea"/>
              </a:rPr>
              <a:t>加以声明</a:t>
            </a:r>
          </a:p>
          <a:p>
            <a:pPr marL="1714500" lvl="3" indent="-342900" eaLnBrk="1" hangingPunct="1">
              <a:spcBef>
                <a:spcPct val="20000"/>
              </a:spcBef>
              <a:buClr>
                <a:srgbClr val="FF0000"/>
              </a:buClr>
              <a:buFont typeface="Wingdings" panose="05000000000000000000" pitchFamily="2" charset="2"/>
              <a:buChar char="p"/>
            </a:pPr>
            <a:r>
              <a:rPr kumimoji="0" lang="zh-CN" altLang="en-US" sz="2000" dirty="0">
                <a:solidFill>
                  <a:schemeClr val="tx1"/>
                </a:solidFill>
                <a:latin typeface="+mn-ea"/>
                <a:ea typeface="+mn-ea"/>
              </a:rPr>
              <a:t>若在每个文件中都定义该外部变量，则系统将提示“重定义类型错”</a:t>
            </a:r>
            <a:r>
              <a:rPr kumimoji="0" lang="zh-CN" altLang="en-US" sz="1600" dirty="0">
                <a:solidFill>
                  <a:schemeClr val="tx1"/>
                </a:solidFill>
                <a:latin typeface="+mn-ea"/>
                <a:ea typeface="+mn-ea"/>
              </a:rPr>
              <a:t> </a:t>
            </a:r>
          </a:p>
        </p:txBody>
      </p:sp>
      <p:grpSp>
        <p:nvGrpSpPr>
          <p:cNvPr id="710673" name="Group 17"/>
          <p:cNvGrpSpPr>
            <a:grpSpLocks/>
          </p:cNvGrpSpPr>
          <p:nvPr/>
        </p:nvGrpSpPr>
        <p:grpSpPr bwMode="auto">
          <a:xfrm>
            <a:off x="641350" y="2965450"/>
            <a:ext cx="8096250" cy="3046413"/>
            <a:chOff x="217" y="1948"/>
            <a:chExt cx="5100" cy="1919"/>
          </a:xfrm>
        </p:grpSpPr>
        <p:sp>
          <p:nvSpPr>
            <p:cNvPr id="324621" name="Text Box 11"/>
            <p:cNvSpPr txBox="1">
              <a:spLocks noChangeArrowheads="1"/>
            </p:cNvSpPr>
            <p:nvPr/>
          </p:nvSpPr>
          <p:spPr bwMode="auto">
            <a:xfrm>
              <a:off x="217" y="1948"/>
              <a:ext cx="1291" cy="1462"/>
            </a:xfrm>
            <a:prstGeom prst="rect">
              <a:avLst/>
            </a:prstGeom>
            <a:solidFill>
              <a:schemeClr val="bg1"/>
            </a:solidFill>
            <a:ln w="38100">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a:solidFill>
                    <a:srgbClr val="990033"/>
                  </a:solidFill>
                </a:rPr>
                <a:t>int global;</a:t>
              </a:r>
              <a:endParaRPr lang="en-US" altLang="zh-CN" sz="2400">
                <a:solidFill>
                  <a:schemeClr val="tx1"/>
                </a:solidFill>
              </a:endParaRPr>
            </a:p>
            <a:p>
              <a:pPr>
                <a:spcBef>
                  <a:spcPct val="0"/>
                </a:spcBef>
              </a:pPr>
              <a:r>
                <a:rPr lang="en-US" altLang="zh-CN" sz="2400">
                  <a:solidFill>
                    <a:srgbClr val="0000FF"/>
                  </a:solidFill>
                </a:rPr>
                <a:t>extern float x;</a:t>
              </a:r>
              <a:endParaRPr lang="en-US" altLang="zh-CN" sz="2400">
                <a:solidFill>
                  <a:schemeClr val="tx1"/>
                </a:solidFill>
              </a:endParaRPr>
            </a:p>
            <a:p>
              <a:pPr>
                <a:spcBef>
                  <a:spcPct val="0"/>
                </a:spcBef>
              </a:pPr>
              <a:r>
                <a:rPr lang="en-US" altLang="zh-CN" sz="2400">
                  <a:solidFill>
                    <a:schemeClr val="tx1"/>
                  </a:solidFill>
                </a:rPr>
                <a:t>main()</a:t>
              </a:r>
            </a:p>
            <a:p>
              <a:pPr>
                <a:spcBef>
                  <a:spcPct val="0"/>
                </a:spcBef>
              </a:pPr>
              <a:r>
                <a:rPr lang="en-US" altLang="zh-CN" sz="2400">
                  <a:solidFill>
                    <a:schemeClr val="tx1"/>
                  </a:solidFill>
                </a:rPr>
                <a:t>{ int local;</a:t>
              </a:r>
            </a:p>
            <a:p>
              <a:pPr>
                <a:spcBef>
                  <a:spcPct val="0"/>
                </a:spcBef>
              </a:pPr>
              <a:r>
                <a:rPr lang="en-US" altLang="zh-CN" sz="2400">
                  <a:solidFill>
                    <a:schemeClr val="tx1"/>
                  </a:solidFill>
                </a:rPr>
                <a:t>       ┇</a:t>
              </a:r>
            </a:p>
            <a:p>
              <a:pPr>
                <a:spcBef>
                  <a:spcPct val="0"/>
                </a:spcBef>
              </a:pPr>
              <a:r>
                <a:rPr lang="en-US" altLang="zh-CN" sz="2400">
                  <a:solidFill>
                    <a:schemeClr val="tx1"/>
                  </a:solidFill>
                </a:rPr>
                <a:t>}</a:t>
              </a:r>
            </a:p>
          </p:txBody>
        </p:sp>
        <p:sp>
          <p:nvSpPr>
            <p:cNvPr id="324622" name="Text Box 12"/>
            <p:cNvSpPr txBox="1">
              <a:spLocks noChangeArrowheads="1"/>
            </p:cNvSpPr>
            <p:nvPr/>
          </p:nvSpPr>
          <p:spPr bwMode="auto">
            <a:xfrm>
              <a:off x="1776" y="1948"/>
              <a:ext cx="1612" cy="1462"/>
            </a:xfrm>
            <a:prstGeom prst="rect">
              <a:avLst/>
            </a:prstGeom>
            <a:solidFill>
              <a:schemeClr val="bg1"/>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a:solidFill>
                    <a:srgbClr val="0000FF"/>
                  </a:solidFill>
                </a:rPr>
                <a:t>extern int global;</a:t>
              </a:r>
              <a:endParaRPr lang="en-US" altLang="zh-CN" sz="2400">
                <a:solidFill>
                  <a:schemeClr val="tx1"/>
                </a:solidFill>
              </a:endParaRPr>
            </a:p>
            <a:p>
              <a:pPr>
                <a:spcBef>
                  <a:spcPct val="0"/>
                </a:spcBef>
              </a:pPr>
              <a:r>
                <a:rPr lang="en-US" altLang="zh-CN" sz="2400">
                  <a:solidFill>
                    <a:srgbClr val="FF5050"/>
                  </a:solidFill>
                </a:rPr>
                <a:t>static int number;</a:t>
              </a:r>
            </a:p>
            <a:p>
              <a:pPr>
                <a:spcBef>
                  <a:spcPct val="0"/>
                </a:spcBef>
              </a:pPr>
              <a:r>
                <a:rPr lang="en-US" altLang="zh-CN" sz="2400">
                  <a:solidFill>
                    <a:schemeClr val="tx1"/>
                  </a:solidFill>
                </a:rPr>
                <a:t>func1()</a:t>
              </a:r>
            </a:p>
            <a:p>
              <a:pPr>
                <a:spcBef>
                  <a:spcPct val="0"/>
                </a:spcBef>
              </a:pPr>
              <a:r>
                <a:rPr lang="en-US" altLang="zh-CN" sz="2400">
                  <a:solidFill>
                    <a:schemeClr val="tx1"/>
                  </a:solidFill>
                </a:rPr>
                <a:t>{	</a:t>
              </a:r>
            </a:p>
            <a:p>
              <a:pPr>
                <a:spcBef>
                  <a:spcPct val="0"/>
                </a:spcBef>
              </a:pPr>
              <a:r>
                <a:rPr lang="en-US" altLang="zh-CN" sz="2400">
                  <a:solidFill>
                    <a:schemeClr val="tx1"/>
                  </a:solidFill>
                </a:rPr>
                <a:t>      ┇</a:t>
              </a:r>
            </a:p>
            <a:p>
              <a:pPr>
                <a:spcBef>
                  <a:spcPct val="0"/>
                </a:spcBef>
              </a:pPr>
              <a:r>
                <a:rPr lang="en-US" altLang="zh-CN" sz="2400">
                  <a:solidFill>
                    <a:schemeClr val="tx1"/>
                  </a:solidFill>
                </a:rPr>
                <a:t>}</a:t>
              </a:r>
            </a:p>
          </p:txBody>
        </p:sp>
        <p:sp>
          <p:nvSpPr>
            <p:cNvPr id="324623" name="Text Box 13"/>
            <p:cNvSpPr txBox="1">
              <a:spLocks noChangeArrowheads="1"/>
            </p:cNvSpPr>
            <p:nvPr/>
          </p:nvSpPr>
          <p:spPr bwMode="auto">
            <a:xfrm>
              <a:off x="3646" y="1948"/>
              <a:ext cx="1671" cy="1462"/>
            </a:xfrm>
            <a:prstGeom prst="rect">
              <a:avLst/>
            </a:prstGeom>
            <a:solidFill>
              <a:schemeClr val="bg1"/>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a:solidFill>
                    <a:srgbClr val="990033"/>
                  </a:solidFill>
                </a:rPr>
                <a:t>float x;</a:t>
              </a:r>
              <a:endParaRPr lang="en-US" altLang="zh-CN" sz="2400">
                <a:solidFill>
                  <a:schemeClr val="tx1"/>
                </a:solidFill>
              </a:endParaRPr>
            </a:p>
            <a:p>
              <a:pPr>
                <a:spcBef>
                  <a:spcPct val="0"/>
                </a:spcBef>
              </a:pPr>
              <a:r>
                <a:rPr lang="en-US" altLang="zh-CN" sz="2400">
                  <a:solidFill>
                    <a:srgbClr val="FF5050"/>
                  </a:solidFill>
                </a:rPr>
                <a:t>static int number;</a:t>
              </a:r>
            </a:p>
            <a:p>
              <a:pPr>
                <a:spcBef>
                  <a:spcPct val="0"/>
                </a:spcBef>
              </a:pPr>
              <a:r>
                <a:rPr lang="en-US" altLang="zh-CN" sz="2400">
                  <a:solidFill>
                    <a:schemeClr val="tx1"/>
                  </a:solidFill>
                </a:rPr>
                <a:t>func2()</a:t>
              </a:r>
            </a:p>
            <a:p>
              <a:pPr>
                <a:spcBef>
                  <a:spcPct val="0"/>
                </a:spcBef>
              </a:pPr>
              <a:r>
                <a:rPr lang="en-US" altLang="zh-CN" sz="2400">
                  <a:solidFill>
                    <a:schemeClr val="tx1"/>
                  </a:solidFill>
                </a:rPr>
                <a:t>{ extern int global;</a:t>
              </a:r>
            </a:p>
            <a:p>
              <a:pPr>
                <a:spcBef>
                  <a:spcPct val="0"/>
                </a:spcBef>
              </a:pPr>
              <a:r>
                <a:rPr lang="en-US" altLang="zh-CN" sz="2400">
                  <a:solidFill>
                    <a:schemeClr val="tx1"/>
                  </a:solidFill>
                </a:rPr>
                <a:t>	┇</a:t>
              </a:r>
            </a:p>
            <a:p>
              <a:pPr>
                <a:spcBef>
                  <a:spcPct val="0"/>
                </a:spcBef>
              </a:pPr>
              <a:r>
                <a:rPr lang="en-US" altLang="zh-CN" sz="2400">
                  <a:solidFill>
                    <a:schemeClr val="tx1"/>
                  </a:solidFill>
                </a:rPr>
                <a:t>}</a:t>
              </a:r>
            </a:p>
          </p:txBody>
        </p:sp>
        <p:sp>
          <p:nvSpPr>
            <p:cNvPr id="324624" name="Text Box 14"/>
            <p:cNvSpPr txBox="1">
              <a:spLocks noChangeArrowheads="1"/>
            </p:cNvSpPr>
            <p:nvPr/>
          </p:nvSpPr>
          <p:spPr bwMode="auto">
            <a:xfrm>
              <a:off x="563" y="3579"/>
              <a:ext cx="60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400">
                  <a:solidFill>
                    <a:srgbClr val="336600"/>
                  </a:solidFill>
                </a:rPr>
                <a:t>file1.c</a:t>
              </a:r>
            </a:p>
          </p:txBody>
        </p:sp>
        <p:sp>
          <p:nvSpPr>
            <p:cNvPr id="324625" name="Text Box 15"/>
            <p:cNvSpPr txBox="1">
              <a:spLocks noChangeArrowheads="1"/>
            </p:cNvSpPr>
            <p:nvPr/>
          </p:nvSpPr>
          <p:spPr bwMode="auto">
            <a:xfrm>
              <a:off x="2282" y="3579"/>
              <a:ext cx="60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400">
                  <a:solidFill>
                    <a:srgbClr val="0000FF"/>
                  </a:solidFill>
                </a:rPr>
                <a:t>file2.c</a:t>
              </a:r>
            </a:p>
          </p:txBody>
        </p:sp>
        <p:sp>
          <p:nvSpPr>
            <p:cNvPr id="324626" name="Text Box 16"/>
            <p:cNvSpPr txBox="1">
              <a:spLocks noChangeArrowheads="1"/>
            </p:cNvSpPr>
            <p:nvPr/>
          </p:nvSpPr>
          <p:spPr bwMode="auto">
            <a:xfrm>
              <a:off x="4182" y="3579"/>
              <a:ext cx="60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400">
                  <a:solidFill>
                    <a:srgbClr val="CC6600"/>
                  </a:solidFill>
                </a:rPr>
                <a:t>file3.c</a:t>
              </a:r>
            </a:p>
          </p:txBody>
        </p:sp>
      </p:grpSp>
      <p:sp>
        <p:nvSpPr>
          <p:cNvPr id="710674" name="AutoShape 18"/>
          <p:cNvSpPr>
            <a:spLocks noChangeArrowheads="1"/>
          </p:cNvSpPr>
          <p:nvPr/>
        </p:nvSpPr>
        <p:spPr bwMode="auto">
          <a:xfrm>
            <a:off x="815975" y="2224088"/>
            <a:ext cx="985838" cy="533400"/>
          </a:xfrm>
          <a:prstGeom prst="wedgeRectCallout">
            <a:avLst>
              <a:gd name="adj1" fmla="val 51449"/>
              <a:gd name="adj2" fmla="val 116963"/>
            </a:avLst>
          </a:prstGeom>
          <a:solidFill>
            <a:srgbClr val="FFCC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2400">
                <a:solidFill>
                  <a:srgbClr val="FF5050"/>
                </a:solidFill>
                <a:effectLst>
                  <a:outerShdw blurRad="38100" dist="38100" dir="2700000" algn="tl">
                    <a:srgbClr val="000000"/>
                  </a:outerShdw>
                </a:effectLst>
              </a:rPr>
              <a:t>定义</a:t>
            </a:r>
          </a:p>
        </p:txBody>
      </p:sp>
      <p:sp>
        <p:nvSpPr>
          <p:cNvPr id="710675" name="AutoShape 19"/>
          <p:cNvSpPr>
            <a:spLocks noChangeArrowheads="1"/>
          </p:cNvSpPr>
          <p:nvPr/>
        </p:nvSpPr>
        <p:spPr bwMode="auto">
          <a:xfrm>
            <a:off x="7989888" y="2324100"/>
            <a:ext cx="985837" cy="533400"/>
          </a:xfrm>
          <a:prstGeom prst="wedgeRectCallout">
            <a:avLst>
              <a:gd name="adj1" fmla="val -135509"/>
              <a:gd name="adj2" fmla="val 114287"/>
            </a:avLst>
          </a:prstGeom>
          <a:solidFill>
            <a:srgbClr val="FFCC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2400">
                <a:solidFill>
                  <a:srgbClr val="FF5050"/>
                </a:solidFill>
                <a:effectLst>
                  <a:outerShdw blurRad="38100" dist="38100" dir="2700000" algn="tl">
                    <a:srgbClr val="000000"/>
                  </a:outerShdw>
                </a:effectLst>
              </a:rPr>
              <a:t>定义</a:t>
            </a:r>
          </a:p>
        </p:txBody>
      </p:sp>
      <p:sp>
        <p:nvSpPr>
          <p:cNvPr id="710676" name="AutoShape 20"/>
          <p:cNvSpPr>
            <a:spLocks noChangeArrowheads="1"/>
          </p:cNvSpPr>
          <p:nvPr/>
        </p:nvSpPr>
        <p:spPr bwMode="auto">
          <a:xfrm>
            <a:off x="2419350" y="5487988"/>
            <a:ext cx="985838" cy="533400"/>
          </a:xfrm>
          <a:prstGeom prst="wedgeRectCallout">
            <a:avLst>
              <a:gd name="adj1" fmla="val -48389"/>
              <a:gd name="adj2" fmla="val -381546"/>
            </a:avLst>
          </a:prstGeom>
          <a:solidFill>
            <a:srgbClr val="FFCC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2400">
                <a:solidFill>
                  <a:srgbClr val="FF5050"/>
                </a:solidFill>
                <a:effectLst>
                  <a:outerShdw blurRad="38100" dist="38100" dir="2700000" algn="tl">
                    <a:srgbClr val="000000"/>
                  </a:outerShdw>
                </a:effectLst>
              </a:rPr>
              <a:t>声明</a:t>
            </a:r>
          </a:p>
        </p:txBody>
      </p:sp>
      <p:sp>
        <p:nvSpPr>
          <p:cNvPr id="710677" name="AutoShape 21"/>
          <p:cNvSpPr>
            <a:spLocks noChangeArrowheads="1"/>
          </p:cNvSpPr>
          <p:nvPr/>
        </p:nvSpPr>
        <p:spPr bwMode="auto">
          <a:xfrm>
            <a:off x="5135563" y="5502275"/>
            <a:ext cx="985837" cy="533400"/>
          </a:xfrm>
          <a:prstGeom prst="wedgeRectCallout">
            <a:avLst>
              <a:gd name="adj1" fmla="val -58375"/>
              <a:gd name="adj2" fmla="val -450000"/>
            </a:avLst>
          </a:prstGeom>
          <a:solidFill>
            <a:srgbClr val="FFCC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2400">
                <a:solidFill>
                  <a:srgbClr val="FF5050"/>
                </a:solidFill>
                <a:effectLst>
                  <a:outerShdw blurRad="38100" dist="38100" dir="2700000" algn="tl">
                    <a:srgbClr val="000000"/>
                  </a:outerShdw>
                </a:effectLst>
              </a:rPr>
              <a:t>声明</a:t>
            </a:r>
          </a:p>
        </p:txBody>
      </p:sp>
      <p:sp>
        <p:nvSpPr>
          <p:cNvPr id="19"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34697845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710673"/>
                                        </p:tgtEl>
                                        <p:attrNameLst>
                                          <p:attrName>style.visibility</p:attrName>
                                        </p:attrNameLst>
                                      </p:cBhvr>
                                      <p:to>
                                        <p:strVal val="visible"/>
                                      </p:to>
                                    </p:set>
                                    <p:animEffect transition="in" filter="barn(outVertical)">
                                      <p:cBhvr>
                                        <p:cTn id="7" dur="500"/>
                                        <p:tgtEl>
                                          <p:spTgt spid="7106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10674"/>
                                        </p:tgtEl>
                                        <p:attrNameLst>
                                          <p:attrName>style.visibility</p:attrName>
                                        </p:attrNameLst>
                                      </p:cBhvr>
                                      <p:to>
                                        <p:strVal val="visible"/>
                                      </p:to>
                                    </p:set>
                                    <p:anim calcmode="lin" valueType="num">
                                      <p:cBhvr additive="base">
                                        <p:cTn id="12" dur="500" fill="hold"/>
                                        <p:tgtEl>
                                          <p:spTgt spid="710674"/>
                                        </p:tgtEl>
                                        <p:attrNameLst>
                                          <p:attrName>ppt_x</p:attrName>
                                        </p:attrNameLst>
                                      </p:cBhvr>
                                      <p:tavLst>
                                        <p:tav tm="0">
                                          <p:val>
                                            <p:strVal val="0-#ppt_w/2"/>
                                          </p:val>
                                        </p:tav>
                                        <p:tav tm="100000">
                                          <p:val>
                                            <p:strVal val="#ppt_x"/>
                                          </p:val>
                                        </p:tav>
                                      </p:tavLst>
                                    </p:anim>
                                    <p:anim calcmode="lin" valueType="num">
                                      <p:cBhvr additive="base">
                                        <p:cTn id="13" dur="500" fill="hold"/>
                                        <p:tgtEl>
                                          <p:spTgt spid="71067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710675"/>
                                        </p:tgtEl>
                                        <p:attrNameLst>
                                          <p:attrName>style.visibility</p:attrName>
                                        </p:attrNameLst>
                                      </p:cBhvr>
                                      <p:to>
                                        <p:strVal val="visible"/>
                                      </p:to>
                                    </p:set>
                                    <p:anim calcmode="lin" valueType="num">
                                      <p:cBhvr additive="base">
                                        <p:cTn id="18" dur="500" fill="hold"/>
                                        <p:tgtEl>
                                          <p:spTgt spid="710675"/>
                                        </p:tgtEl>
                                        <p:attrNameLst>
                                          <p:attrName>ppt_x</p:attrName>
                                        </p:attrNameLst>
                                      </p:cBhvr>
                                      <p:tavLst>
                                        <p:tav tm="0">
                                          <p:val>
                                            <p:strVal val="1+#ppt_w/2"/>
                                          </p:val>
                                        </p:tav>
                                        <p:tav tm="100000">
                                          <p:val>
                                            <p:strVal val="#ppt_x"/>
                                          </p:val>
                                        </p:tav>
                                      </p:tavLst>
                                    </p:anim>
                                    <p:anim calcmode="lin" valueType="num">
                                      <p:cBhvr additive="base">
                                        <p:cTn id="19" dur="500" fill="hold"/>
                                        <p:tgtEl>
                                          <p:spTgt spid="71067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10676"/>
                                        </p:tgtEl>
                                        <p:attrNameLst>
                                          <p:attrName>style.visibility</p:attrName>
                                        </p:attrNameLst>
                                      </p:cBhvr>
                                      <p:to>
                                        <p:strVal val="visible"/>
                                      </p:to>
                                    </p:set>
                                    <p:anim calcmode="lin" valueType="num">
                                      <p:cBhvr additive="base">
                                        <p:cTn id="24" dur="500" fill="hold"/>
                                        <p:tgtEl>
                                          <p:spTgt spid="710676"/>
                                        </p:tgtEl>
                                        <p:attrNameLst>
                                          <p:attrName>ppt_x</p:attrName>
                                        </p:attrNameLst>
                                      </p:cBhvr>
                                      <p:tavLst>
                                        <p:tav tm="0">
                                          <p:val>
                                            <p:strVal val="#ppt_x"/>
                                          </p:val>
                                        </p:tav>
                                        <p:tav tm="100000">
                                          <p:val>
                                            <p:strVal val="#ppt_x"/>
                                          </p:val>
                                        </p:tav>
                                      </p:tavLst>
                                    </p:anim>
                                    <p:anim calcmode="lin" valueType="num">
                                      <p:cBhvr additive="base">
                                        <p:cTn id="25" dur="500" fill="hold"/>
                                        <p:tgtEl>
                                          <p:spTgt spid="710676"/>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6" fill="hold" grpId="0" nodeType="clickEffect">
                                  <p:stCondLst>
                                    <p:cond delay="0"/>
                                  </p:stCondLst>
                                  <p:childTnLst>
                                    <p:set>
                                      <p:cBhvr>
                                        <p:cTn id="29" dur="1" fill="hold">
                                          <p:stCondLst>
                                            <p:cond delay="0"/>
                                          </p:stCondLst>
                                        </p:cTn>
                                        <p:tgtEl>
                                          <p:spTgt spid="710677"/>
                                        </p:tgtEl>
                                        <p:attrNameLst>
                                          <p:attrName>style.visibility</p:attrName>
                                        </p:attrNameLst>
                                      </p:cBhvr>
                                      <p:to>
                                        <p:strVal val="visible"/>
                                      </p:to>
                                    </p:set>
                                    <p:anim calcmode="lin" valueType="num">
                                      <p:cBhvr additive="base">
                                        <p:cTn id="30" dur="500" fill="hold"/>
                                        <p:tgtEl>
                                          <p:spTgt spid="710677"/>
                                        </p:tgtEl>
                                        <p:attrNameLst>
                                          <p:attrName>ppt_x</p:attrName>
                                        </p:attrNameLst>
                                      </p:cBhvr>
                                      <p:tavLst>
                                        <p:tav tm="0">
                                          <p:val>
                                            <p:strVal val="1+#ppt_w/2"/>
                                          </p:val>
                                        </p:tav>
                                        <p:tav tm="100000">
                                          <p:val>
                                            <p:strVal val="#ppt_x"/>
                                          </p:val>
                                        </p:tav>
                                      </p:tavLst>
                                    </p:anim>
                                    <p:anim calcmode="lin" valueType="num">
                                      <p:cBhvr additive="base">
                                        <p:cTn id="31" dur="500" fill="hold"/>
                                        <p:tgtEl>
                                          <p:spTgt spid="7106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74" grpId="0" animBg="1" autoUpdateAnimBg="0"/>
      <p:bldP spid="710675" grpId="0" animBg="1" autoUpdateAnimBg="0"/>
      <p:bldP spid="710676" grpId="0" animBg="1" autoUpdateAnimBg="0"/>
      <p:bldP spid="710677"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9" name="Text Box 8"/>
          <p:cNvSpPr txBox="1">
            <a:spLocks noChangeArrowheads="1"/>
          </p:cNvSpPr>
          <p:nvPr/>
        </p:nvSpPr>
        <p:spPr bwMode="auto">
          <a:xfrm>
            <a:off x="473075" y="469900"/>
            <a:ext cx="7362825"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a:solidFill>
                  <a:schemeClr val="tx1"/>
                </a:solidFill>
                <a:latin typeface="+mn-ea"/>
                <a:ea typeface="+mn-ea"/>
              </a:rPr>
              <a:t>例</a:t>
            </a:r>
            <a:r>
              <a:rPr lang="en-US" altLang="zh-CN" sz="2400" dirty="0">
                <a:solidFill>
                  <a:schemeClr val="tx1"/>
                </a:solidFill>
                <a:latin typeface="+mn-ea"/>
                <a:ea typeface="+mn-ea"/>
              </a:rPr>
              <a:t>7.19   </a:t>
            </a:r>
            <a:r>
              <a:rPr lang="zh-CN" altLang="en-US" sz="2400" dirty="0">
                <a:solidFill>
                  <a:schemeClr val="tx1"/>
                </a:solidFill>
                <a:latin typeface="+mn-ea"/>
                <a:ea typeface="+mn-ea"/>
              </a:rPr>
              <a:t>用</a:t>
            </a:r>
            <a:r>
              <a:rPr lang="en-US" altLang="zh-CN" sz="2400" dirty="0">
                <a:solidFill>
                  <a:schemeClr val="tx1"/>
                </a:solidFill>
                <a:latin typeface="+mn-ea"/>
                <a:ea typeface="+mn-ea"/>
              </a:rPr>
              <a:t>extern</a:t>
            </a:r>
            <a:r>
              <a:rPr lang="zh-CN" altLang="en-US" sz="2400" dirty="0">
                <a:solidFill>
                  <a:schemeClr val="tx1"/>
                </a:solidFill>
                <a:latin typeface="+mn-ea"/>
                <a:ea typeface="+mn-ea"/>
              </a:rPr>
              <a:t>将外部变量的作用域扩展到其它文件</a:t>
            </a:r>
          </a:p>
        </p:txBody>
      </p:sp>
      <p:sp>
        <p:nvSpPr>
          <p:cNvPr id="712713" name="Rectangle 9"/>
          <p:cNvSpPr>
            <a:spLocks noChangeArrowheads="1"/>
          </p:cNvSpPr>
          <p:nvPr/>
        </p:nvSpPr>
        <p:spPr bwMode="auto">
          <a:xfrm>
            <a:off x="207963" y="962025"/>
            <a:ext cx="8589962" cy="52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1" eaLnBrk="1" hangingPunct="1">
              <a:spcBef>
                <a:spcPct val="20000"/>
              </a:spcBef>
              <a:buClr>
                <a:srgbClr val="339933"/>
              </a:buClr>
              <a:buFont typeface="Wingdings" panose="05000000000000000000" pitchFamily="2" charset="2"/>
              <a:buNone/>
            </a:pPr>
            <a:r>
              <a:rPr kumimoji="0" lang="zh-CN" altLang="en-US" sz="2400" dirty="0">
                <a:solidFill>
                  <a:schemeClr val="tx1"/>
                </a:solidFill>
                <a:latin typeface="+mn-ea"/>
                <a:ea typeface="+mn-ea"/>
              </a:rPr>
              <a:t>程序的作用是给定</a:t>
            </a:r>
            <a:r>
              <a:rPr kumimoji="0" lang="en-US" altLang="zh-CN" sz="2400" dirty="0">
                <a:solidFill>
                  <a:schemeClr val="tx1"/>
                </a:solidFill>
                <a:latin typeface="+mn-ea"/>
                <a:ea typeface="+mn-ea"/>
              </a:rPr>
              <a:t>b</a:t>
            </a:r>
            <a:r>
              <a:rPr kumimoji="0" lang="zh-CN" altLang="en-US" sz="2400" dirty="0">
                <a:solidFill>
                  <a:schemeClr val="tx1"/>
                </a:solidFill>
                <a:latin typeface="+mn-ea"/>
                <a:ea typeface="+mn-ea"/>
              </a:rPr>
              <a:t>的值，输入</a:t>
            </a:r>
            <a:r>
              <a:rPr kumimoji="0" lang="en-US" altLang="zh-CN" sz="2400" dirty="0">
                <a:solidFill>
                  <a:schemeClr val="tx1"/>
                </a:solidFill>
                <a:latin typeface="+mn-ea"/>
                <a:ea typeface="+mn-ea"/>
              </a:rPr>
              <a:t>a</a:t>
            </a:r>
            <a:r>
              <a:rPr kumimoji="0" lang="zh-CN" altLang="en-US" sz="2400" dirty="0">
                <a:solidFill>
                  <a:schemeClr val="tx1"/>
                </a:solidFill>
                <a:latin typeface="+mn-ea"/>
                <a:ea typeface="+mn-ea"/>
              </a:rPr>
              <a:t>和</a:t>
            </a:r>
            <a:r>
              <a:rPr kumimoji="0" lang="en-US" altLang="zh-CN" sz="2400" dirty="0">
                <a:solidFill>
                  <a:schemeClr val="tx1"/>
                </a:solidFill>
                <a:latin typeface="+mn-ea"/>
                <a:ea typeface="+mn-ea"/>
              </a:rPr>
              <a:t>m</a:t>
            </a:r>
            <a:r>
              <a:rPr kumimoji="0" lang="zh-CN" altLang="en-US" sz="2400" dirty="0">
                <a:solidFill>
                  <a:schemeClr val="tx1"/>
                </a:solidFill>
                <a:latin typeface="+mn-ea"/>
                <a:ea typeface="+mn-ea"/>
              </a:rPr>
              <a:t>，求</a:t>
            </a:r>
            <a:r>
              <a:rPr kumimoji="0" lang="en-US" altLang="zh-CN" sz="2400" dirty="0" err="1">
                <a:solidFill>
                  <a:schemeClr val="tx1"/>
                </a:solidFill>
                <a:latin typeface="+mn-ea"/>
                <a:ea typeface="+mn-ea"/>
              </a:rPr>
              <a:t>a×b</a:t>
            </a:r>
            <a:r>
              <a:rPr kumimoji="0" lang="zh-CN" altLang="en-US" sz="2400" dirty="0">
                <a:solidFill>
                  <a:schemeClr val="tx1"/>
                </a:solidFill>
                <a:latin typeface="+mn-ea"/>
                <a:ea typeface="+mn-ea"/>
              </a:rPr>
              <a:t>和</a:t>
            </a:r>
            <a:r>
              <a:rPr kumimoji="0" lang="en-US" altLang="zh-CN" sz="2400" dirty="0">
                <a:solidFill>
                  <a:schemeClr val="tx1"/>
                </a:solidFill>
                <a:latin typeface="+mn-ea"/>
                <a:ea typeface="+mn-ea"/>
              </a:rPr>
              <a:t>a</a:t>
            </a:r>
            <a:r>
              <a:rPr kumimoji="0" lang="en-US" altLang="zh-CN" sz="2400" baseline="30000" dirty="0">
                <a:solidFill>
                  <a:schemeClr val="tx1"/>
                </a:solidFill>
                <a:latin typeface="+mn-ea"/>
                <a:ea typeface="+mn-ea"/>
              </a:rPr>
              <a:t>m</a:t>
            </a:r>
            <a:r>
              <a:rPr kumimoji="0" lang="zh-CN" altLang="en-US" sz="2400" dirty="0">
                <a:solidFill>
                  <a:schemeClr val="tx1"/>
                </a:solidFill>
                <a:latin typeface="+mn-ea"/>
                <a:ea typeface="+mn-ea"/>
              </a:rPr>
              <a:t>的值。</a:t>
            </a:r>
          </a:p>
        </p:txBody>
      </p:sp>
      <p:grpSp>
        <p:nvGrpSpPr>
          <p:cNvPr id="712717" name="Group 13"/>
          <p:cNvGrpSpPr>
            <a:grpSpLocks/>
          </p:cNvGrpSpPr>
          <p:nvPr/>
        </p:nvGrpSpPr>
        <p:grpSpPr bwMode="auto">
          <a:xfrm>
            <a:off x="180975" y="1416050"/>
            <a:ext cx="8742363" cy="5441950"/>
            <a:chOff x="114" y="892"/>
            <a:chExt cx="5507" cy="3428"/>
          </a:xfrm>
        </p:grpSpPr>
        <p:sp>
          <p:nvSpPr>
            <p:cNvPr id="325642" name="Text Box 11"/>
            <p:cNvSpPr txBox="1">
              <a:spLocks noChangeArrowheads="1"/>
            </p:cNvSpPr>
            <p:nvPr/>
          </p:nvSpPr>
          <p:spPr bwMode="auto">
            <a:xfrm>
              <a:off x="114" y="892"/>
              <a:ext cx="4376" cy="2842"/>
            </a:xfrm>
            <a:prstGeom prst="rect">
              <a:avLst/>
            </a:prstGeom>
            <a:solidFill>
              <a:schemeClr val="accent2">
                <a:lumMod val="20000"/>
                <a:lumOff val="80000"/>
              </a:schemeClr>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400" dirty="0">
                  <a:solidFill>
                    <a:schemeClr val="tx1"/>
                  </a:solidFill>
                  <a:ea typeface="宋体" panose="02010600030101010101" pitchFamily="2" charset="-122"/>
                </a:rPr>
                <a:t>#include &lt;</a:t>
              </a:r>
              <a:r>
                <a:rPr kumimoji="0" lang="en-US" altLang="zh-CN" sz="2400" dirty="0" err="1">
                  <a:solidFill>
                    <a:schemeClr val="tx1"/>
                  </a:solidFill>
                  <a:ea typeface="宋体" panose="02010600030101010101" pitchFamily="2" charset="-122"/>
                </a:rPr>
                <a:t>stdio.h</a:t>
              </a:r>
              <a:r>
                <a:rPr kumimoji="0" lang="en-US" altLang="zh-CN" sz="2400" dirty="0">
                  <a:solidFill>
                    <a:schemeClr val="tx1"/>
                  </a:solidFill>
                  <a:ea typeface="宋体" panose="02010600030101010101" pitchFamily="2" charset="-122"/>
                </a:rPr>
                <a:t>&gt;    </a:t>
              </a:r>
              <a:r>
                <a:rPr lang="en-US" altLang="zh-CN" sz="2400" dirty="0">
                  <a:solidFill>
                    <a:schemeClr val="tx1"/>
                  </a:solidFill>
                </a:rPr>
                <a:t>/*</a:t>
              </a:r>
              <a:r>
                <a:rPr lang="zh-CN" altLang="en-US" sz="2400" dirty="0">
                  <a:solidFill>
                    <a:schemeClr val="tx1"/>
                  </a:solidFill>
                </a:rPr>
                <a:t>文件</a:t>
              </a:r>
              <a:r>
                <a:rPr lang="en-US" altLang="zh-CN" sz="2400" dirty="0">
                  <a:solidFill>
                    <a:schemeClr val="tx1"/>
                  </a:solidFill>
                </a:rPr>
                <a:t>file1.c*/</a:t>
              </a:r>
              <a:endParaRPr lang="en-US" altLang="zh-CN" sz="2400" dirty="0">
                <a:solidFill>
                  <a:srgbClr val="FF5050"/>
                </a:solidFill>
              </a:endParaRPr>
            </a:p>
            <a:p>
              <a:pPr>
                <a:spcBef>
                  <a:spcPct val="0"/>
                </a:spcBef>
              </a:pPr>
              <a:r>
                <a:rPr lang="en-US" altLang="zh-CN" sz="2400" dirty="0" err="1">
                  <a:solidFill>
                    <a:srgbClr val="FF5050"/>
                  </a:solidFill>
                </a:rPr>
                <a:t>int</a:t>
              </a:r>
              <a:r>
                <a:rPr lang="en-US" altLang="zh-CN" sz="2400" dirty="0">
                  <a:solidFill>
                    <a:srgbClr val="FF5050"/>
                  </a:solidFill>
                </a:rPr>
                <a:t> A;</a:t>
              </a:r>
            </a:p>
            <a:p>
              <a:pPr>
                <a:spcBef>
                  <a:spcPct val="0"/>
                </a:spcBef>
              </a:pPr>
              <a:r>
                <a:rPr lang="en-US" altLang="zh-CN" sz="2400" dirty="0">
                  <a:solidFill>
                    <a:schemeClr val="tx1"/>
                  </a:solidFill>
                </a:rPr>
                <a:t>void main()</a:t>
              </a:r>
            </a:p>
            <a:p>
              <a:pPr>
                <a:spcBef>
                  <a:spcPct val="0"/>
                </a:spcBef>
              </a:pPr>
              <a:r>
                <a:rPr lang="en-US" altLang="zh-CN" sz="2400" dirty="0">
                  <a:solidFill>
                    <a:schemeClr val="tx1"/>
                  </a:solidFill>
                </a:rPr>
                <a:t>{ </a:t>
              </a:r>
              <a:r>
                <a:rPr lang="en-US" altLang="zh-CN" sz="2400" dirty="0" err="1">
                  <a:solidFill>
                    <a:srgbClr val="990033"/>
                  </a:solidFill>
                </a:rPr>
                <a:t>int</a:t>
              </a:r>
              <a:r>
                <a:rPr lang="en-US" altLang="zh-CN" sz="2400" dirty="0">
                  <a:solidFill>
                    <a:srgbClr val="990033"/>
                  </a:solidFill>
                </a:rPr>
                <a:t> power(</a:t>
              </a:r>
              <a:r>
                <a:rPr lang="en-US" altLang="zh-CN" sz="2400" dirty="0" err="1">
                  <a:solidFill>
                    <a:srgbClr val="990033"/>
                  </a:solidFill>
                </a:rPr>
                <a:t>int</a:t>
              </a:r>
              <a:r>
                <a:rPr lang="en-US" altLang="zh-CN" sz="2400" dirty="0">
                  <a:solidFill>
                    <a:srgbClr val="990033"/>
                  </a:solidFill>
                </a:rPr>
                <a:t>);</a:t>
              </a:r>
            </a:p>
            <a:p>
              <a:pPr>
                <a:spcBef>
                  <a:spcPct val="0"/>
                </a:spcBef>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b=3,c,d,m;</a:t>
              </a:r>
            </a:p>
            <a:p>
              <a:pPr>
                <a:spcBef>
                  <a:spcPct val="0"/>
                </a:spcBef>
              </a:pPr>
              <a:r>
                <a:rPr lang="en-US" altLang="zh-CN" sz="2400" dirty="0">
                  <a:solidFill>
                    <a:schemeClr val="tx1"/>
                  </a:solidFill>
                </a:rPr>
                <a:t>   </a:t>
              </a:r>
              <a:r>
                <a:rPr lang="en-US" altLang="zh-CN" sz="2400" dirty="0" err="1">
                  <a:solidFill>
                    <a:schemeClr val="tx1"/>
                  </a:solidFill>
                </a:rPr>
                <a:t>printf</a:t>
              </a:r>
              <a:r>
                <a:rPr lang="en-US" altLang="zh-CN" sz="2400" dirty="0">
                  <a:solidFill>
                    <a:schemeClr val="tx1"/>
                  </a:solidFill>
                </a:rPr>
                <a:t>("Enter the number a and its power m:\n");</a:t>
              </a:r>
            </a:p>
            <a:p>
              <a:pPr>
                <a:spcBef>
                  <a:spcPct val="0"/>
                </a:spcBef>
              </a:pPr>
              <a:r>
                <a:rPr lang="en-US" altLang="zh-CN" sz="2400" dirty="0">
                  <a:solidFill>
                    <a:schemeClr val="tx1"/>
                  </a:solidFill>
                </a:rPr>
                <a:t>   </a:t>
              </a:r>
              <a:r>
                <a:rPr lang="en-US" altLang="zh-CN" sz="2400" dirty="0" err="1">
                  <a:solidFill>
                    <a:schemeClr val="tx1"/>
                  </a:solidFill>
                </a:rPr>
                <a:t>scanf</a:t>
              </a:r>
              <a:r>
                <a:rPr lang="en-US" altLang="zh-CN" sz="2400" dirty="0">
                  <a:solidFill>
                    <a:schemeClr val="tx1"/>
                  </a:solidFill>
                </a:rPr>
                <a:t>("%</a:t>
              </a:r>
              <a:r>
                <a:rPr lang="en-US" altLang="zh-CN" sz="2400" dirty="0" err="1">
                  <a:solidFill>
                    <a:schemeClr val="tx1"/>
                  </a:solidFill>
                </a:rPr>
                <a:t>d,%d",&amp;A,&amp;m</a:t>
              </a:r>
              <a:r>
                <a:rPr lang="en-US" altLang="zh-CN" sz="2400" dirty="0">
                  <a:solidFill>
                    <a:schemeClr val="tx1"/>
                  </a:solidFill>
                </a:rPr>
                <a:t>);</a:t>
              </a:r>
            </a:p>
            <a:p>
              <a:pPr>
                <a:spcBef>
                  <a:spcPct val="0"/>
                </a:spcBef>
              </a:pPr>
              <a:r>
                <a:rPr lang="en-US" altLang="zh-CN" sz="2400" dirty="0">
                  <a:solidFill>
                    <a:schemeClr val="tx1"/>
                  </a:solidFill>
                </a:rPr>
                <a:t>   c=A*b;</a:t>
              </a:r>
            </a:p>
            <a:p>
              <a:pPr>
                <a:spcBef>
                  <a:spcPct val="0"/>
                </a:spcBef>
              </a:pPr>
              <a:r>
                <a:rPr lang="en-US" altLang="zh-CN" sz="2400" dirty="0">
                  <a:solidFill>
                    <a:schemeClr val="tx1"/>
                  </a:solidFill>
                </a:rPr>
                <a:t>   </a:t>
              </a:r>
              <a:r>
                <a:rPr lang="en-US" altLang="zh-CN" sz="2400" dirty="0" err="1">
                  <a:solidFill>
                    <a:schemeClr val="tx1"/>
                  </a:solidFill>
                </a:rPr>
                <a:t>printf</a:t>
              </a:r>
              <a:r>
                <a:rPr lang="en-US" altLang="zh-CN" sz="2400" dirty="0">
                  <a:solidFill>
                    <a:schemeClr val="tx1"/>
                  </a:solidFill>
                </a:rPr>
                <a:t>("%d*%d=%d\n",</a:t>
              </a:r>
              <a:r>
                <a:rPr lang="en-US" altLang="zh-CN" sz="2400" dirty="0" err="1">
                  <a:solidFill>
                    <a:schemeClr val="tx1"/>
                  </a:solidFill>
                </a:rPr>
                <a:t>A,b,c</a:t>
              </a:r>
              <a:r>
                <a:rPr lang="en-US" altLang="zh-CN" sz="2400" dirty="0">
                  <a:solidFill>
                    <a:schemeClr val="tx1"/>
                  </a:solidFill>
                </a:rPr>
                <a:t>);</a:t>
              </a:r>
            </a:p>
            <a:p>
              <a:pPr>
                <a:spcBef>
                  <a:spcPct val="0"/>
                </a:spcBef>
              </a:pPr>
              <a:r>
                <a:rPr lang="en-US" altLang="zh-CN" sz="2400" dirty="0">
                  <a:solidFill>
                    <a:schemeClr val="tx1"/>
                  </a:solidFill>
                </a:rPr>
                <a:t>   d=</a:t>
              </a:r>
              <a:r>
                <a:rPr lang="en-US" altLang="zh-CN" sz="2400" dirty="0">
                  <a:solidFill>
                    <a:srgbClr val="0000FF"/>
                  </a:solidFill>
                </a:rPr>
                <a:t>power(m);</a:t>
              </a:r>
              <a:endParaRPr lang="en-US" altLang="zh-CN" sz="2400" dirty="0">
                <a:solidFill>
                  <a:schemeClr val="tx1"/>
                </a:solidFill>
              </a:endParaRPr>
            </a:p>
            <a:p>
              <a:pPr>
                <a:spcBef>
                  <a:spcPct val="0"/>
                </a:spcBef>
              </a:pPr>
              <a:r>
                <a:rPr lang="en-US" altLang="zh-CN" sz="2400" dirty="0">
                  <a:solidFill>
                    <a:schemeClr val="tx1"/>
                  </a:solidFill>
                </a:rPr>
                <a:t>   </a:t>
              </a:r>
              <a:r>
                <a:rPr lang="en-US" altLang="zh-CN" sz="2400" dirty="0" err="1">
                  <a:solidFill>
                    <a:schemeClr val="tx1"/>
                  </a:solidFill>
                </a:rPr>
                <a:t>printf</a:t>
              </a:r>
              <a:r>
                <a:rPr lang="en-US" altLang="zh-CN" sz="2400" dirty="0">
                  <a:solidFill>
                    <a:schemeClr val="tx1"/>
                  </a:solidFill>
                </a:rPr>
                <a:t>("%d**%d=%d",</a:t>
              </a:r>
              <a:r>
                <a:rPr lang="en-US" altLang="zh-CN" sz="2400" dirty="0" err="1">
                  <a:solidFill>
                    <a:schemeClr val="tx1"/>
                  </a:solidFill>
                </a:rPr>
                <a:t>A,m,d</a:t>
              </a:r>
              <a:r>
                <a:rPr lang="en-US" altLang="zh-CN" sz="2400" dirty="0">
                  <a:solidFill>
                    <a:schemeClr val="tx1"/>
                  </a:solidFill>
                </a:rPr>
                <a:t>);</a:t>
              </a:r>
            </a:p>
            <a:p>
              <a:pPr>
                <a:spcBef>
                  <a:spcPct val="0"/>
                </a:spcBef>
              </a:pPr>
              <a:r>
                <a:rPr lang="en-US" altLang="zh-CN" sz="2400" dirty="0">
                  <a:solidFill>
                    <a:schemeClr val="tx1"/>
                  </a:solidFill>
                </a:rPr>
                <a:t>}</a:t>
              </a:r>
            </a:p>
          </p:txBody>
        </p:sp>
        <p:sp>
          <p:nvSpPr>
            <p:cNvPr id="325643" name="Text Box 12"/>
            <p:cNvSpPr txBox="1">
              <a:spLocks noChangeArrowheads="1"/>
            </p:cNvSpPr>
            <p:nvPr/>
          </p:nvSpPr>
          <p:spPr bwMode="auto">
            <a:xfrm>
              <a:off x="3929" y="2398"/>
              <a:ext cx="1692" cy="1922"/>
            </a:xfrm>
            <a:prstGeom prst="rect">
              <a:avLst/>
            </a:prstGeom>
            <a:solidFill>
              <a:schemeClr val="accent2">
                <a:lumMod val="20000"/>
                <a:lumOff val="80000"/>
              </a:schemeClr>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chemeClr val="tx1"/>
                  </a:solidFill>
                </a:rPr>
                <a:t>/*</a:t>
              </a:r>
              <a:r>
                <a:rPr lang="zh-CN" altLang="en-US" sz="2400" dirty="0">
                  <a:solidFill>
                    <a:schemeClr val="tx1"/>
                  </a:solidFill>
                </a:rPr>
                <a:t>文件</a:t>
              </a:r>
              <a:r>
                <a:rPr lang="en-US" altLang="zh-CN" sz="2400" dirty="0">
                  <a:solidFill>
                    <a:schemeClr val="tx1"/>
                  </a:solidFill>
                </a:rPr>
                <a:t>file2.c*/</a:t>
              </a:r>
              <a:endParaRPr lang="en-US" altLang="zh-CN" sz="2400" dirty="0">
                <a:solidFill>
                  <a:srgbClr val="0000FF"/>
                </a:solidFill>
              </a:endParaRPr>
            </a:p>
            <a:p>
              <a:pPr>
                <a:spcBef>
                  <a:spcPct val="0"/>
                </a:spcBef>
              </a:pPr>
              <a:r>
                <a:rPr lang="en-US" altLang="zh-CN" sz="2400" dirty="0">
                  <a:solidFill>
                    <a:srgbClr val="0000FF"/>
                  </a:solidFill>
                </a:rPr>
                <a:t>extern A;</a:t>
              </a:r>
              <a:endParaRPr lang="en-US" altLang="zh-CN" sz="2400" dirty="0">
                <a:solidFill>
                  <a:schemeClr val="tx1"/>
                </a:solidFill>
              </a:endParaRPr>
            </a:p>
            <a:p>
              <a:pPr>
                <a:spcBef>
                  <a:spcPct val="0"/>
                </a:spcBef>
              </a:pPr>
              <a:r>
                <a:rPr lang="en-US" altLang="zh-CN" sz="2400" dirty="0" err="1">
                  <a:solidFill>
                    <a:srgbClr val="FF5050"/>
                  </a:solidFill>
                </a:rPr>
                <a:t>int</a:t>
              </a:r>
              <a:r>
                <a:rPr lang="en-US" altLang="zh-CN" sz="2400" dirty="0">
                  <a:solidFill>
                    <a:srgbClr val="FF5050"/>
                  </a:solidFill>
                </a:rPr>
                <a:t> power(</a:t>
              </a:r>
              <a:r>
                <a:rPr lang="en-US" altLang="zh-CN" sz="2400" dirty="0" err="1">
                  <a:solidFill>
                    <a:srgbClr val="FF5050"/>
                  </a:solidFill>
                </a:rPr>
                <a:t>int</a:t>
              </a:r>
              <a:r>
                <a:rPr lang="en-US" altLang="zh-CN" sz="2400" dirty="0">
                  <a:solidFill>
                    <a:srgbClr val="FF5050"/>
                  </a:solidFill>
                </a:rPr>
                <a:t> n)</a:t>
              </a:r>
            </a:p>
            <a:p>
              <a:pPr>
                <a:spcBef>
                  <a:spcPct val="0"/>
                </a:spcBef>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i,y</a:t>
              </a:r>
              <a:r>
                <a:rPr lang="en-US" altLang="zh-CN" sz="2400" dirty="0">
                  <a:solidFill>
                    <a:schemeClr val="tx1"/>
                  </a:solidFill>
                </a:rPr>
                <a:t>=1;</a:t>
              </a:r>
            </a:p>
            <a:p>
              <a:pPr>
                <a:spcBef>
                  <a:spcPct val="0"/>
                </a:spcBef>
              </a:pPr>
              <a:r>
                <a:rPr lang="en-US" altLang="zh-CN" sz="2400" dirty="0">
                  <a:solidFill>
                    <a:schemeClr val="tx1"/>
                  </a:solidFill>
                </a:rPr>
                <a:t>   for(</a:t>
              </a:r>
              <a:r>
                <a:rPr lang="en-US" altLang="zh-CN" sz="2400" dirty="0" err="1">
                  <a:solidFill>
                    <a:schemeClr val="tx1"/>
                  </a:solidFill>
                </a:rPr>
                <a:t>i</a:t>
              </a:r>
              <a:r>
                <a:rPr lang="en-US" altLang="zh-CN" sz="2400" dirty="0">
                  <a:solidFill>
                    <a:schemeClr val="tx1"/>
                  </a:solidFill>
                </a:rPr>
                <a:t>=1;i&lt;=</a:t>
              </a:r>
              <a:r>
                <a:rPr lang="en-US" altLang="zh-CN" sz="2400" dirty="0" err="1">
                  <a:solidFill>
                    <a:schemeClr val="tx1"/>
                  </a:solidFill>
                </a:rPr>
                <a:t>n;i</a:t>
              </a:r>
              <a:r>
                <a:rPr lang="en-US" altLang="zh-CN" sz="2400" dirty="0">
                  <a:solidFill>
                    <a:schemeClr val="tx1"/>
                  </a:solidFill>
                </a:rPr>
                <a:t>++)</a:t>
              </a:r>
            </a:p>
            <a:p>
              <a:pPr>
                <a:spcBef>
                  <a:spcPct val="0"/>
                </a:spcBef>
              </a:pPr>
              <a:r>
                <a:rPr lang="en-US" altLang="zh-CN" sz="2400" dirty="0">
                  <a:solidFill>
                    <a:schemeClr val="tx1"/>
                  </a:solidFill>
                </a:rPr>
                <a:t>      y*=A;</a:t>
              </a:r>
            </a:p>
            <a:p>
              <a:pPr>
                <a:spcBef>
                  <a:spcPct val="0"/>
                </a:spcBef>
              </a:pPr>
              <a:r>
                <a:rPr lang="en-US" altLang="zh-CN" sz="2400" dirty="0">
                  <a:solidFill>
                    <a:schemeClr val="tx1"/>
                  </a:solidFill>
                </a:rPr>
                <a:t>   return(y);</a:t>
              </a:r>
            </a:p>
            <a:p>
              <a:pPr>
                <a:spcBef>
                  <a:spcPct val="0"/>
                </a:spcBef>
              </a:pPr>
              <a:r>
                <a:rPr lang="en-US" altLang="zh-CN" sz="2400" dirty="0">
                  <a:solidFill>
                    <a:schemeClr val="tx1"/>
                  </a:solidFill>
                </a:rPr>
                <a:t>}</a:t>
              </a:r>
            </a:p>
          </p:txBody>
        </p:sp>
      </p:grpSp>
      <p:sp>
        <p:nvSpPr>
          <p:cNvPr id="12"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23430686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2713"/>
                                        </p:tgtEl>
                                        <p:attrNameLst>
                                          <p:attrName>style.visibility</p:attrName>
                                        </p:attrNameLst>
                                      </p:cBhvr>
                                      <p:to>
                                        <p:strVal val="visible"/>
                                      </p:to>
                                    </p:set>
                                    <p:anim calcmode="lin" valueType="num">
                                      <p:cBhvr additive="base">
                                        <p:cTn id="7" dur="500" fill="hold"/>
                                        <p:tgtEl>
                                          <p:spTgt spid="712713"/>
                                        </p:tgtEl>
                                        <p:attrNameLst>
                                          <p:attrName>ppt_x</p:attrName>
                                        </p:attrNameLst>
                                      </p:cBhvr>
                                      <p:tavLst>
                                        <p:tav tm="0">
                                          <p:val>
                                            <p:strVal val="0-#ppt_w/2"/>
                                          </p:val>
                                        </p:tav>
                                        <p:tav tm="100000">
                                          <p:val>
                                            <p:strVal val="#ppt_x"/>
                                          </p:val>
                                        </p:tav>
                                      </p:tavLst>
                                    </p:anim>
                                    <p:anim calcmode="lin" valueType="num">
                                      <p:cBhvr additive="base">
                                        <p:cTn id="8" dur="500" fill="hold"/>
                                        <p:tgtEl>
                                          <p:spTgt spid="71271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nodeType="clickEffect">
                                  <p:stCondLst>
                                    <p:cond delay="0"/>
                                  </p:stCondLst>
                                  <p:childTnLst>
                                    <p:set>
                                      <p:cBhvr>
                                        <p:cTn id="12" dur="1" fill="hold">
                                          <p:stCondLst>
                                            <p:cond delay="0"/>
                                          </p:stCondLst>
                                        </p:cTn>
                                        <p:tgtEl>
                                          <p:spTgt spid="712717"/>
                                        </p:tgtEl>
                                        <p:attrNameLst>
                                          <p:attrName>style.visibility</p:attrName>
                                        </p:attrNameLst>
                                      </p:cBhvr>
                                      <p:to>
                                        <p:strVal val="visible"/>
                                      </p:to>
                                    </p:set>
                                    <p:animEffect transition="in" filter="blinds(vertical)">
                                      <p:cBhvr>
                                        <p:cTn id="13" dur="500"/>
                                        <p:tgtEl>
                                          <p:spTgt spid="712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13"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0" name="Rectangle 4"/>
          <p:cNvSpPr>
            <a:spLocks noChangeArrowheads="1"/>
          </p:cNvSpPr>
          <p:nvPr/>
        </p:nvSpPr>
        <p:spPr bwMode="auto">
          <a:xfrm>
            <a:off x="0" y="498535"/>
            <a:ext cx="8308850" cy="2601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457200" lvl="1" indent="0" eaLnBrk="1" hangingPunct="1">
              <a:spcBef>
                <a:spcPct val="20000"/>
              </a:spcBef>
              <a:buClr>
                <a:srgbClr val="339933"/>
              </a:buClr>
            </a:pPr>
            <a:r>
              <a:rPr lang="zh-CN" altLang="en-US" sz="2800" dirty="0">
                <a:solidFill>
                  <a:srgbClr val="0000CC"/>
                </a:solidFill>
                <a:latin typeface="+mn-ea"/>
                <a:ea typeface="+mn-ea"/>
              </a:rPr>
              <a:t>   用</a:t>
            </a:r>
            <a:r>
              <a:rPr lang="en-US" altLang="zh-CN" sz="2800" dirty="0">
                <a:solidFill>
                  <a:srgbClr val="0000CC"/>
                </a:solidFill>
                <a:latin typeface="+mn-ea"/>
                <a:ea typeface="+mn-ea"/>
              </a:rPr>
              <a:t>static</a:t>
            </a:r>
            <a:r>
              <a:rPr lang="zh-CN" altLang="en-US" sz="2800" dirty="0">
                <a:solidFill>
                  <a:srgbClr val="0000CC"/>
                </a:solidFill>
                <a:latin typeface="+mn-ea"/>
                <a:ea typeface="+mn-ea"/>
              </a:rPr>
              <a:t>声明外部变量</a:t>
            </a:r>
          </a:p>
          <a:p>
            <a:pPr marL="1714500" lvl="3" indent="-342900" eaLnBrk="1" hangingPunct="1">
              <a:spcBef>
                <a:spcPct val="20000"/>
              </a:spcBef>
              <a:buClr>
                <a:srgbClr val="FF0000"/>
              </a:buClr>
              <a:buFont typeface="Wingdings" panose="05000000000000000000" pitchFamily="2" charset="2"/>
              <a:buChar char="p"/>
            </a:pPr>
            <a:r>
              <a:rPr kumimoji="0" lang="zh-CN" altLang="en-US" sz="2000" dirty="0">
                <a:solidFill>
                  <a:schemeClr val="tx1"/>
                </a:solidFill>
                <a:latin typeface="+mn-ea"/>
                <a:ea typeface="+mn-ea"/>
              </a:rPr>
              <a:t>如果外部变量只允许本文件使用，不允许其它文件引用，则定义时加</a:t>
            </a:r>
            <a:r>
              <a:rPr kumimoji="0" lang="en-US" altLang="zh-CN" sz="2000" dirty="0">
                <a:solidFill>
                  <a:schemeClr val="tx1"/>
                </a:solidFill>
                <a:latin typeface="+mn-ea"/>
                <a:ea typeface="+mn-ea"/>
              </a:rPr>
              <a:t>static</a:t>
            </a:r>
            <a:r>
              <a:rPr kumimoji="0" lang="zh-CN" altLang="en-US" sz="2000" dirty="0">
                <a:solidFill>
                  <a:schemeClr val="tx1"/>
                </a:solidFill>
                <a:latin typeface="+mn-ea"/>
                <a:ea typeface="+mn-ea"/>
              </a:rPr>
              <a:t>声明。称为“静态外部变量”</a:t>
            </a:r>
          </a:p>
          <a:p>
            <a:pPr marL="1714500" lvl="3" indent="-342900" eaLnBrk="1" hangingPunct="1">
              <a:spcBef>
                <a:spcPct val="20000"/>
              </a:spcBef>
              <a:buClr>
                <a:srgbClr val="FF0000"/>
              </a:buClr>
              <a:buFont typeface="Wingdings" panose="05000000000000000000" pitchFamily="2" charset="2"/>
              <a:buChar char="p"/>
            </a:pPr>
            <a:r>
              <a:rPr kumimoji="0" lang="zh-CN" altLang="en-US" sz="2000" dirty="0">
                <a:solidFill>
                  <a:schemeClr val="tx1"/>
                </a:solidFill>
                <a:latin typeface="+mn-ea"/>
                <a:ea typeface="+mn-ea"/>
              </a:rPr>
              <a:t>只在工程方法中有效，在文件包含中则不起作用</a:t>
            </a:r>
          </a:p>
          <a:p>
            <a:pPr marL="1714500" lvl="3" indent="-342900" eaLnBrk="1" hangingPunct="1">
              <a:spcBef>
                <a:spcPct val="20000"/>
              </a:spcBef>
              <a:buClr>
                <a:srgbClr val="FF0000"/>
              </a:buClr>
              <a:buFont typeface="Wingdings" panose="05000000000000000000" pitchFamily="2" charset="2"/>
              <a:buChar char="p"/>
            </a:pPr>
            <a:r>
              <a:rPr kumimoji="0" lang="zh-CN" altLang="en-US" sz="2000" dirty="0">
                <a:solidFill>
                  <a:schemeClr val="tx1"/>
                </a:solidFill>
                <a:latin typeface="+mn-ea"/>
                <a:ea typeface="+mn-ea"/>
              </a:rPr>
              <a:t>常用于多人编同一程序，又使用同名变量时</a:t>
            </a:r>
          </a:p>
          <a:p>
            <a:pPr marL="1714500" lvl="3" indent="-342900" eaLnBrk="1" hangingPunct="1">
              <a:spcBef>
                <a:spcPct val="20000"/>
              </a:spcBef>
              <a:buClr>
                <a:srgbClr val="FF0000"/>
              </a:buClr>
              <a:buFont typeface="Wingdings" panose="05000000000000000000" pitchFamily="2" charset="2"/>
              <a:buChar char="p"/>
            </a:pPr>
            <a:r>
              <a:rPr kumimoji="0" lang="zh-CN" altLang="en-US" sz="2000" dirty="0">
                <a:solidFill>
                  <a:schemeClr val="tx1"/>
                </a:solidFill>
                <a:latin typeface="+mn-ea"/>
                <a:ea typeface="+mn-ea"/>
              </a:rPr>
              <a:t>加或不加</a:t>
            </a:r>
            <a:r>
              <a:rPr kumimoji="0" lang="en-US" altLang="zh-CN" sz="2000" dirty="0">
                <a:solidFill>
                  <a:schemeClr val="tx1"/>
                </a:solidFill>
                <a:latin typeface="+mn-ea"/>
                <a:ea typeface="+mn-ea"/>
              </a:rPr>
              <a:t>static</a:t>
            </a:r>
            <a:r>
              <a:rPr kumimoji="0" lang="zh-CN" altLang="en-US" sz="2000" dirty="0">
                <a:solidFill>
                  <a:schemeClr val="tx1"/>
                </a:solidFill>
                <a:latin typeface="+mn-ea"/>
                <a:ea typeface="+mn-ea"/>
              </a:rPr>
              <a:t>声明的外部变量都是静态存储，但其作用域不同 </a:t>
            </a:r>
          </a:p>
        </p:txBody>
      </p:sp>
      <p:grpSp>
        <p:nvGrpSpPr>
          <p:cNvPr id="714767" name="Group 15"/>
          <p:cNvGrpSpPr>
            <a:grpSpLocks/>
          </p:cNvGrpSpPr>
          <p:nvPr/>
        </p:nvGrpSpPr>
        <p:grpSpPr bwMode="auto">
          <a:xfrm>
            <a:off x="641350" y="3219450"/>
            <a:ext cx="8096250" cy="2876550"/>
            <a:chOff x="404" y="2028"/>
            <a:chExt cx="5100" cy="1812"/>
          </a:xfrm>
        </p:grpSpPr>
        <p:sp>
          <p:nvSpPr>
            <p:cNvPr id="326665" name="Text Box 9"/>
            <p:cNvSpPr txBox="1">
              <a:spLocks noChangeArrowheads="1"/>
            </p:cNvSpPr>
            <p:nvPr/>
          </p:nvSpPr>
          <p:spPr bwMode="auto">
            <a:xfrm>
              <a:off x="404" y="2028"/>
              <a:ext cx="1291" cy="1462"/>
            </a:xfrm>
            <a:prstGeom prst="rect">
              <a:avLst/>
            </a:prstGeom>
            <a:solidFill>
              <a:schemeClr val="bg1"/>
            </a:solidFill>
            <a:ln w="38100">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a:solidFill>
                    <a:srgbClr val="990033"/>
                  </a:solidFill>
                </a:rPr>
                <a:t>int global;</a:t>
              </a:r>
              <a:endParaRPr lang="en-US" altLang="zh-CN" sz="2400">
                <a:solidFill>
                  <a:schemeClr val="tx1"/>
                </a:solidFill>
              </a:endParaRPr>
            </a:p>
            <a:p>
              <a:pPr>
                <a:spcBef>
                  <a:spcPct val="0"/>
                </a:spcBef>
              </a:pPr>
              <a:r>
                <a:rPr lang="en-US" altLang="zh-CN" sz="2400">
                  <a:solidFill>
                    <a:srgbClr val="0000FF"/>
                  </a:solidFill>
                </a:rPr>
                <a:t>extern float x;</a:t>
              </a:r>
              <a:endParaRPr lang="en-US" altLang="zh-CN" sz="2400">
                <a:solidFill>
                  <a:schemeClr val="tx1"/>
                </a:solidFill>
              </a:endParaRPr>
            </a:p>
            <a:p>
              <a:pPr>
                <a:spcBef>
                  <a:spcPct val="0"/>
                </a:spcBef>
              </a:pPr>
              <a:r>
                <a:rPr lang="en-US" altLang="zh-CN" sz="2400">
                  <a:solidFill>
                    <a:schemeClr val="tx1"/>
                  </a:solidFill>
                </a:rPr>
                <a:t>main()</a:t>
              </a:r>
            </a:p>
            <a:p>
              <a:pPr>
                <a:spcBef>
                  <a:spcPct val="0"/>
                </a:spcBef>
              </a:pPr>
              <a:r>
                <a:rPr lang="en-US" altLang="zh-CN" sz="2400">
                  <a:solidFill>
                    <a:schemeClr val="tx1"/>
                  </a:solidFill>
                </a:rPr>
                <a:t>{ int local;</a:t>
              </a:r>
            </a:p>
            <a:p>
              <a:pPr>
                <a:spcBef>
                  <a:spcPct val="0"/>
                </a:spcBef>
              </a:pPr>
              <a:r>
                <a:rPr lang="en-US" altLang="zh-CN" sz="2400">
                  <a:solidFill>
                    <a:schemeClr val="tx1"/>
                  </a:solidFill>
                </a:rPr>
                <a:t>       ┇</a:t>
              </a:r>
            </a:p>
            <a:p>
              <a:pPr>
                <a:spcBef>
                  <a:spcPct val="0"/>
                </a:spcBef>
              </a:pPr>
              <a:r>
                <a:rPr lang="en-US" altLang="zh-CN" sz="2400">
                  <a:solidFill>
                    <a:schemeClr val="tx1"/>
                  </a:solidFill>
                </a:rPr>
                <a:t>}</a:t>
              </a:r>
            </a:p>
          </p:txBody>
        </p:sp>
        <p:sp>
          <p:nvSpPr>
            <p:cNvPr id="326666" name="Text Box 10"/>
            <p:cNvSpPr txBox="1">
              <a:spLocks noChangeArrowheads="1"/>
            </p:cNvSpPr>
            <p:nvPr/>
          </p:nvSpPr>
          <p:spPr bwMode="auto">
            <a:xfrm>
              <a:off x="1963" y="2028"/>
              <a:ext cx="1612" cy="1462"/>
            </a:xfrm>
            <a:prstGeom prst="rect">
              <a:avLst/>
            </a:prstGeom>
            <a:solidFill>
              <a:schemeClr val="bg1"/>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a:solidFill>
                    <a:srgbClr val="0000FF"/>
                  </a:solidFill>
                </a:rPr>
                <a:t>extern int global;</a:t>
              </a:r>
              <a:endParaRPr lang="en-US" altLang="zh-CN" sz="2400">
                <a:solidFill>
                  <a:schemeClr val="tx1"/>
                </a:solidFill>
              </a:endParaRPr>
            </a:p>
            <a:p>
              <a:pPr>
                <a:spcBef>
                  <a:spcPct val="0"/>
                </a:spcBef>
              </a:pPr>
              <a:r>
                <a:rPr lang="en-US" altLang="zh-CN" sz="2400">
                  <a:solidFill>
                    <a:srgbClr val="FF5050"/>
                  </a:solidFill>
                </a:rPr>
                <a:t>static int number;</a:t>
              </a:r>
            </a:p>
            <a:p>
              <a:pPr>
                <a:spcBef>
                  <a:spcPct val="0"/>
                </a:spcBef>
              </a:pPr>
              <a:r>
                <a:rPr lang="en-US" altLang="zh-CN" sz="2400">
                  <a:solidFill>
                    <a:schemeClr val="tx1"/>
                  </a:solidFill>
                </a:rPr>
                <a:t>func1()</a:t>
              </a:r>
            </a:p>
            <a:p>
              <a:pPr>
                <a:spcBef>
                  <a:spcPct val="0"/>
                </a:spcBef>
              </a:pPr>
              <a:r>
                <a:rPr lang="en-US" altLang="zh-CN" sz="2400">
                  <a:solidFill>
                    <a:schemeClr val="tx1"/>
                  </a:solidFill>
                </a:rPr>
                <a:t>{	</a:t>
              </a:r>
            </a:p>
            <a:p>
              <a:pPr>
                <a:spcBef>
                  <a:spcPct val="0"/>
                </a:spcBef>
              </a:pPr>
              <a:r>
                <a:rPr lang="en-US" altLang="zh-CN" sz="2400">
                  <a:solidFill>
                    <a:schemeClr val="tx1"/>
                  </a:solidFill>
                </a:rPr>
                <a:t>      ┇</a:t>
              </a:r>
            </a:p>
            <a:p>
              <a:pPr>
                <a:spcBef>
                  <a:spcPct val="0"/>
                </a:spcBef>
              </a:pPr>
              <a:r>
                <a:rPr lang="en-US" altLang="zh-CN" sz="2400">
                  <a:solidFill>
                    <a:schemeClr val="tx1"/>
                  </a:solidFill>
                </a:rPr>
                <a:t>}</a:t>
              </a:r>
            </a:p>
          </p:txBody>
        </p:sp>
        <p:sp>
          <p:nvSpPr>
            <p:cNvPr id="326667" name="Text Box 11"/>
            <p:cNvSpPr txBox="1">
              <a:spLocks noChangeArrowheads="1"/>
            </p:cNvSpPr>
            <p:nvPr/>
          </p:nvSpPr>
          <p:spPr bwMode="auto">
            <a:xfrm>
              <a:off x="3833" y="2028"/>
              <a:ext cx="1671" cy="1462"/>
            </a:xfrm>
            <a:prstGeom prst="rect">
              <a:avLst/>
            </a:prstGeom>
            <a:solidFill>
              <a:schemeClr val="bg1"/>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a:solidFill>
                    <a:srgbClr val="990033"/>
                  </a:solidFill>
                </a:rPr>
                <a:t>float x;</a:t>
              </a:r>
              <a:endParaRPr lang="en-US" altLang="zh-CN" sz="2400">
                <a:solidFill>
                  <a:schemeClr val="tx1"/>
                </a:solidFill>
              </a:endParaRPr>
            </a:p>
            <a:p>
              <a:pPr>
                <a:spcBef>
                  <a:spcPct val="0"/>
                </a:spcBef>
              </a:pPr>
              <a:r>
                <a:rPr lang="en-US" altLang="zh-CN" sz="2400">
                  <a:solidFill>
                    <a:srgbClr val="FF5050"/>
                  </a:solidFill>
                </a:rPr>
                <a:t>static int number;</a:t>
              </a:r>
            </a:p>
            <a:p>
              <a:pPr>
                <a:spcBef>
                  <a:spcPct val="0"/>
                </a:spcBef>
              </a:pPr>
              <a:r>
                <a:rPr lang="en-US" altLang="zh-CN" sz="2400">
                  <a:solidFill>
                    <a:schemeClr val="tx1"/>
                  </a:solidFill>
                </a:rPr>
                <a:t>func2()</a:t>
              </a:r>
            </a:p>
            <a:p>
              <a:pPr>
                <a:spcBef>
                  <a:spcPct val="0"/>
                </a:spcBef>
              </a:pPr>
              <a:r>
                <a:rPr lang="en-US" altLang="zh-CN" sz="2400">
                  <a:solidFill>
                    <a:schemeClr val="tx1"/>
                  </a:solidFill>
                </a:rPr>
                <a:t>{ extern int global;</a:t>
              </a:r>
            </a:p>
            <a:p>
              <a:pPr>
                <a:spcBef>
                  <a:spcPct val="0"/>
                </a:spcBef>
              </a:pPr>
              <a:r>
                <a:rPr lang="en-US" altLang="zh-CN" sz="2400">
                  <a:solidFill>
                    <a:schemeClr val="tx1"/>
                  </a:solidFill>
                </a:rPr>
                <a:t>	┇</a:t>
              </a:r>
            </a:p>
            <a:p>
              <a:pPr>
                <a:spcBef>
                  <a:spcPct val="0"/>
                </a:spcBef>
              </a:pPr>
              <a:r>
                <a:rPr lang="en-US" altLang="zh-CN" sz="2400">
                  <a:solidFill>
                    <a:schemeClr val="tx1"/>
                  </a:solidFill>
                </a:rPr>
                <a:t>}</a:t>
              </a:r>
            </a:p>
          </p:txBody>
        </p:sp>
        <p:sp>
          <p:nvSpPr>
            <p:cNvPr id="326668" name="Text Box 12"/>
            <p:cNvSpPr txBox="1">
              <a:spLocks noChangeArrowheads="1"/>
            </p:cNvSpPr>
            <p:nvPr/>
          </p:nvSpPr>
          <p:spPr bwMode="auto">
            <a:xfrm>
              <a:off x="750" y="3552"/>
              <a:ext cx="60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400">
                  <a:solidFill>
                    <a:srgbClr val="336600"/>
                  </a:solidFill>
                </a:rPr>
                <a:t>file1.c</a:t>
              </a:r>
            </a:p>
          </p:txBody>
        </p:sp>
        <p:sp>
          <p:nvSpPr>
            <p:cNvPr id="326669" name="Text Box 13"/>
            <p:cNvSpPr txBox="1">
              <a:spLocks noChangeArrowheads="1"/>
            </p:cNvSpPr>
            <p:nvPr/>
          </p:nvSpPr>
          <p:spPr bwMode="auto">
            <a:xfrm>
              <a:off x="2469" y="3552"/>
              <a:ext cx="60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400">
                  <a:solidFill>
                    <a:srgbClr val="0000FF"/>
                  </a:solidFill>
                </a:rPr>
                <a:t>file2.c</a:t>
              </a:r>
            </a:p>
          </p:txBody>
        </p:sp>
        <p:sp>
          <p:nvSpPr>
            <p:cNvPr id="326670" name="Text Box 14"/>
            <p:cNvSpPr txBox="1">
              <a:spLocks noChangeArrowheads="1"/>
            </p:cNvSpPr>
            <p:nvPr/>
          </p:nvSpPr>
          <p:spPr bwMode="auto">
            <a:xfrm>
              <a:off x="4369" y="3552"/>
              <a:ext cx="60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400">
                  <a:solidFill>
                    <a:srgbClr val="CC6600"/>
                  </a:solidFill>
                </a:rPr>
                <a:t>file3.c</a:t>
              </a:r>
            </a:p>
          </p:txBody>
        </p:sp>
      </p:grpSp>
      <p:sp>
        <p:nvSpPr>
          <p:cNvPr id="15"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17027093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14767"/>
                                        </p:tgtEl>
                                        <p:attrNameLst>
                                          <p:attrName>style.visibility</p:attrName>
                                        </p:attrNameLst>
                                      </p:cBhvr>
                                      <p:to>
                                        <p:strVal val="visible"/>
                                      </p:to>
                                    </p:set>
                                    <p:animEffect transition="in" filter="box(out)">
                                      <p:cBhvr>
                                        <p:cTn id="7" dur="500"/>
                                        <p:tgtEl>
                                          <p:spTgt spid="714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4" name="Rectangle 1028"/>
          <p:cNvSpPr>
            <a:spLocks noChangeArrowheads="1"/>
          </p:cNvSpPr>
          <p:nvPr/>
        </p:nvSpPr>
        <p:spPr bwMode="auto">
          <a:xfrm>
            <a:off x="4773613" y="3662363"/>
            <a:ext cx="4370387" cy="2995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dirty="0">
                <a:solidFill>
                  <a:schemeClr val="tx1"/>
                </a:solidFill>
                <a:latin typeface="+mn-ea"/>
                <a:ea typeface="+mn-ea"/>
              </a:rPr>
              <a:t>⑴</a:t>
            </a:r>
            <a:r>
              <a:rPr kumimoji="0" lang="zh-CN" altLang="en-US" sz="2000" dirty="0">
                <a:solidFill>
                  <a:schemeClr val="tx1"/>
                </a:solidFill>
                <a:latin typeface="+mn-ea"/>
                <a:ea typeface="+mn-ea"/>
              </a:rPr>
              <a:t>在运行</a:t>
            </a:r>
            <a:r>
              <a:rPr kumimoji="0" lang="en-US" altLang="zh-CN" sz="2000" dirty="0">
                <a:solidFill>
                  <a:schemeClr val="tx1"/>
                </a:solidFill>
                <a:latin typeface="+mn-ea"/>
                <a:ea typeface="+mn-ea"/>
              </a:rPr>
              <a:t>file1.c</a:t>
            </a:r>
            <a:r>
              <a:rPr kumimoji="0" lang="zh-CN" altLang="en-US" sz="2000" dirty="0">
                <a:solidFill>
                  <a:schemeClr val="tx1"/>
                </a:solidFill>
                <a:latin typeface="+mn-ea"/>
                <a:ea typeface="+mn-ea"/>
              </a:rPr>
              <a:t>时</a:t>
            </a:r>
            <a:r>
              <a:rPr kumimoji="0" lang="en-US" altLang="zh-CN" sz="2000" dirty="0">
                <a:solidFill>
                  <a:schemeClr val="tx1"/>
                </a:solidFill>
                <a:latin typeface="+mn-ea"/>
                <a:ea typeface="+mn-ea"/>
              </a:rPr>
              <a:t>,</a:t>
            </a:r>
            <a:r>
              <a:rPr kumimoji="0" lang="zh-CN" altLang="en-US" sz="2000" dirty="0">
                <a:solidFill>
                  <a:schemeClr val="tx1"/>
                </a:solidFill>
                <a:latin typeface="+mn-ea"/>
                <a:ea typeface="+mn-ea"/>
              </a:rPr>
              <a:t>无论有无</a:t>
            </a:r>
            <a:r>
              <a:rPr kumimoji="0" lang="en-US" altLang="zh-CN" sz="2000" dirty="0">
                <a:solidFill>
                  <a:schemeClr val="tx1"/>
                </a:solidFill>
                <a:latin typeface="+mn-ea"/>
                <a:ea typeface="+mn-ea"/>
              </a:rPr>
              <a:t>static,</a:t>
            </a:r>
            <a:r>
              <a:rPr kumimoji="0" lang="zh-CN" altLang="en-US" sz="2000" dirty="0">
                <a:solidFill>
                  <a:schemeClr val="tx1"/>
                </a:solidFill>
                <a:latin typeface="+mn-ea"/>
                <a:ea typeface="+mn-ea"/>
              </a:rPr>
              <a:t>其结果都一样。</a:t>
            </a:r>
          </a:p>
          <a:p>
            <a:pPr>
              <a:spcBef>
                <a:spcPct val="0"/>
              </a:spcBef>
            </a:pPr>
            <a:r>
              <a:rPr kumimoji="0" lang="zh-CN" altLang="en-US" sz="2000" dirty="0">
                <a:solidFill>
                  <a:schemeClr val="tx1"/>
                </a:solidFill>
                <a:latin typeface="+mn-ea"/>
                <a:ea typeface="+mn-ea"/>
              </a:rPr>
              <a:t>⑵如果标识符</a:t>
            </a:r>
            <a:r>
              <a:rPr kumimoji="0" lang="en-US" altLang="zh-CN" sz="2000" dirty="0">
                <a:solidFill>
                  <a:schemeClr val="tx1"/>
                </a:solidFill>
                <a:latin typeface="+mn-ea"/>
                <a:ea typeface="+mn-ea"/>
              </a:rPr>
              <a:t>A</a:t>
            </a:r>
            <a:r>
              <a:rPr kumimoji="0" lang="zh-CN" altLang="en-US" sz="2000" dirty="0">
                <a:solidFill>
                  <a:schemeClr val="tx1"/>
                </a:solidFill>
                <a:latin typeface="+mn-ea"/>
                <a:ea typeface="+mn-ea"/>
              </a:rPr>
              <a:t>在</a:t>
            </a:r>
            <a:r>
              <a:rPr kumimoji="0" lang="en-US" altLang="zh-CN" sz="2000" dirty="0">
                <a:solidFill>
                  <a:schemeClr val="tx1"/>
                </a:solidFill>
                <a:latin typeface="+mn-ea"/>
                <a:ea typeface="+mn-ea"/>
              </a:rPr>
              <a:t>file2.c</a:t>
            </a:r>
            <a:r>
              <a:rPr kumimoji="0" lang="zh-CN" altLang="en-US" sz="2000" dirty="0">
                <a:solidFill>
                  <a:schemeClr val="tx1"/>
                </a:solidFill>
                <a:latin typeface="+mn-ea"/>
                <a:ea typeface="+mn-ea"/>
              </a:rPr>
              <a:t>中无定义</a:t>
            </a:r>
            <a:r>
              <a:rPr kumimoji="0" lang="en-US" altLang="zh-CN" sz="2000" dirty="0">
                <a:solidFill>
                  <a:schemeClr val="tx1"/>
                </a:solidFill>
                <a:latin typeface="+mn-ea"/>
                <a:ea typeface="+mn-ea"/>
              </a:rPr>
              <a:t>, </a:t>
            </a:r>
            <a:r>
              <a:rPr kumimoji="0" lang="zh-CN" altLang="en-US" sz="2000" dirty="0">
                <a:solidFill>
                  <a:schemeClr val="tx1"/>
                </a:solidFill>
                <a:latin typeface="+mn-ea"/>
                <a:ea typeface="+mn-ea"/>
              </a:rPr>
              <a:t>也可无</a:t>
            </a:r>
            <a:r>
              <a:rPr kumimoji="0" lang="en-US" altLang="zh-CN" sz="2000" dirty="0">
                <a:solidFill>
                  <a:schemeClr val="tx1"/>
                </a:solidFill>
                <a:latin typeface="+mn-ea"/>
                <a:ea typeface="+mn-ea"/>
              </a:rPr>
              <a:t>static</a:t>
            </a:r>
            <a:r>
              <a:rPr kumimoji="0" lang="zh-CN" altLang="en-US" sz="2000" dirty="0">
                <a:solidFill>
                  <a:schemeClr val="tx1"/>
                </a:solidFill>
                <a:latin typeface="+mn-ea"/>
                <a:ea typeface="+mn-ea"/>
              </a:rPr>
              <a:t>，这是因为用文件包含的方法，相当把</a:t>
            </a:r>
            <a:r>
              <a:rPr kumimoji="0" lang="en-US" altLang="zh-CN" sz="2000" dirty="0">
                <a:solidFill>
                  <a:schemeClr val="tx1"/>
                </a:solidFill>
                <a:latin typeface="+mn-ea"/>
                <a:ea typeface="+mn-ea"/>
              </a:rPr>
              <a:t>file2.c</a:t>
            </a:r>
            <a:r>
              <a:rPr kumimoji="0" lang="zh-CN" altLang="en-US" sz="2000" dirty="0">
                <a:solidFill>
                  <a:schemeClr val="tx1"/>
                </a:solidFill>
                <a:latin typeface="+mn-ea"/>
                <a:ea typeface="+mn-ea"/>
              </a:rPr>
              <a:t>包含进</a:t>
            </a:r>
            <a:r>
              <a:rPr kumimoji="0" lang="en-US" altLang="zh-CN" sz="2000" dirty="0">
                <a:solidFill>
                  <a:schemeClr val="tx1"/>
                </a:solidFill>
                <a:latin typeface="+mn-ea"/>
                <a:ea typeface="+mn-ea"/>
              </a:rPr>
              <a:t>file1.c</a:t>
            </a:r>
            <a:r>
              <a:rPr kumimoji="0" lang="zh-CN" altLang="en-US" sz="2000" dirty="0">
                <a:solidFill>
                  <a:schemeClr val="tx1"/>
                </a:solidFill>
                <a:latin typeface="+mn-ea"/>
                <a:ea typeface="+mn-ea"/>
              </a:rPr>
              <a:t>中来</a:t>
            </a:r>
            <a:r>
              <a:rPr kumimoji="0" lang="en-US" altLang="zh-CN" sz="2000" dirty="0">
                <a:solidFill>
                  <a:schemeClr val="tx1"/>
                </a:solidFill>
                <a:latin typeface="+mn-ea"/>
                <a:ea typeface="+mn-ea"/>
              </a:rPr>
              <a:t>,</a:t>
            </a:r>
            <a:r>
              <a:rPr kumimoji="0" lang="zh-CN" altLang="en-US" sz="2000" dirty="0">
                <a:solidFill>
                  <a:schemeClr val="tx1"/>
                </a:solidFill>
                <a:latin typeface="+mn-ea"/>
                <a:ea typeface="+mn-ea"/>
              </a:rPr>
              <a:t>使其成为</a:t>
            </a:r>
            <a:r>
              <a:rPr kumimoji="0" lang="en-US" altLang="zh-CN" sz="2000" dirty="0">
                <a:solidFill>
                  <a:schemeClr val="tx1"/>
                </a:solidFill>
                <a:latin typeface="+mn-ea"/>
                <a:ea typeface="+mn-ea"/>
              </a:rPr>
              <a:t>file1.c</a:t>
            </a:r>
            <a:r>
              <a:rPr kumimoji="0" lang="zh-CN" altLang="en-US" sz="2000" dirty="0">
                <a:solidFill>
                  <a:schemeClr val="tx1"/>
                </a:solidFill>
                <a:latin typeface="+mn-ea"/>
                <a:ea typeface="+mn-ea"/>
              </a:rPr>
              <a:t>的一部分了</a:t>
            </a:r>
            <a:r>
              <a:rPr kumimoji="0" lang="en-US" altLang="zh-CN" sz="2000" dirty="0">
                <a:solidFill>
                  <a:schemeClr val="tx1"/>
                </a:solidFill>
                <a:latin typeface="+mn-ea"/>
                <a:ea typeface="+mn-ea"/>
              </a:rPr>
              <a:t>.</a:t>
            </a:r>
          </a:p>
          <a:p>
            <a:pPr>
              <a:spcBef>
                <a:spcPct val="0"/>
              </a:spcBef>
            </a:pPr>
            <a:r>
              <a:rPr kumimoji="0" lang="en-US" altLang="zh-CN" sz="2000" dirty="0">
                <a:solidFill>
                  <a:schemeClr val="tx1"/>
                </a:solidFill>
                <a:latin typeface="+mn-ea"/>
                <a:ea typeface="+mn-ea"/>
              </a:rPr>
              <a:t>(2)</a:t>
            </a:r>
            <a:r>
              <a:rPr kumimoji="0" lang="zh-CN" altLang="en-US" sz="2000" dirty="0">
                <a:solidFill>
                  <a:schemeClr val="tx1"/>
                </a:solidFill>
                <a:latin typeface="+mn-ea"/>
                <a:ea typeface="+mn-ea"/>
              </a:rPr>
              <a:t>若用工程的方法</a:t>
            </a:r>
            <a:r>
              <a:rPr kumimoji="0" lang="en-US" altLang="zh-CN" sz="2000" dirty="0">
                <a:solidFill>
                  <a:schemeClr val="tx1"/>
                </a:solidFill>
                <a:latin typeface="+mn-ea"/>
                <a:ea typeface="+mn-ea"/>
              </a:rPr>
              <a:t>,</a:t>
            </a:r>
            <a:r>
              <a:rPr kumimoji="0" lang="zh-CN" altLang="en-US" sz="2000" dirty="0">
                <a:solidFill>
                  <a:schemeClr val="tx1"/>
                </a:solidFill>
                <a:latin typeface="+mn-ea"/>
                <a:ea typeface="+mn-ea"/>
              </a:rPr>
              <a:t>则在</a:t>
            </a:r>
            <a:r>
              <a:rPr kumimoji="0" lang="en-US" altLang="zh-CN" sz="2000" dirty="0">
                <a:solidFill>
                  <a:schemeClr val="tx1"/>
                </a:solidFill>
                <a:latin typeface="+mn-ea"/>
                <a:ea typeface="+mn-ea"/>
              </a:rPr>
              <a:t>file1.c</a:t>
            </a:r>
            <a:r>
              <a:rPr kumimoji="0" lang="zh-CN" altLang="en-US" sz="2000" dirty="0">
                <a:solidFill>
                  <a:schemeClr val="tx1"/>
                </a:solidFill>
                <a:latin typeface="+mn-ea"/>
                <a:ea typeface="+mn-ea"/>
              </a:rPr>
              <a:t>中去掉</a:t>
            </a:r>
            <a:r>
              <a:rPr kumimoji="0" lang="en-US" altLang="zh-CN" sz="2000" dirty="0">
                <a:solidFill>
                  <a:schemeClr val="tx1"/>
                </a:solidFill>
                <a:latin typeface="+mn-ea"/>
                <a:ea typeface="+mn-ea"/>
              </a:rPr>
              <a:t>#include “file2.c” ,</a:t>
            </a:r>
            <a:r>
              <a:rPr kumimoji="0" lang="zh-CN" altLang="en-US" sz="2000" dirty="0">
                <a:solidFill>
                  <a:schemeClr val="tx1"/>
                </a:solidFill>
                <a:latin typeface="+mn-ea"/>
                <a:ea typeface="+mn-ea"/>
              </a:rPr>
              <a:t>建立工程文件</a:t>
            </a:r>
            <a:r>
              <a:rPr lang="en-US" altLang="zh-CN" sz="2000" dirty="0">
                <a:solidFill>
                  <a:schemeClr val="tx1"/>
                </a:solidFill>
                <a:latin typeface="+mn-ea"/>
                <a:ea typeface="+mn-ea"/>
              </a:rPr>
              <a:t>file3.</a:t>
            </a:r>
            <a:r>
              <a:rPr kumimoji="0" lang="en-US" altLang="zh-CN" sz="2000" dirty="0">
                <a:solidFill>
                  <a:schemeClr val="tx1"/>
                </a:solidFill>
                <a:latin typeface="+mn-ea"/>
                <a:ea typeface="+mn-ea"/>
              </a:rPr>
              <a:t>prj</a:t>
            </a:r>
          </a:p>
        </p:txBody>
      </p:sp>
      <p:sp>
        <p:nvSpPr>
          <p:cNvPr id="327688" name="Text Box 1033"/>
          <p:cNvSpPr txBox="1">
            <a:spLocks noChangeArrowheads="1"/>
          </p:cNvSpPr>
          <p:nvPr/>
        </p:nvSpPr>
        <p:spPr bwMode="auto">
          <a:xfrm>
            <a:off x="0" y="422275"/>
            <a:ext cx="4711700" cy="4752975"/>
          </a:xfrm>
          <a:prstGeom prst="rect">
            <a:avLst/>
          </a:prstGeom>
          <a:solidFill>
            <a:schemeClr val="accent2">
              <a:lumMod val="20000"/>
              <a:lumOff val="80000"/>
            </a:schemeClr>
          </a:solidFill>
          <a:ln w="38100">
            <a:solidFill>
              <a:srgbClr val="0000FF"/>
            </a:solidFill>
            <a:miter lim="800000"/>
            <a:headEnd/>
            <a:tailEnd/>
          </a:ln>
          <a:effec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nSpc>
                <a:spcPts val="2600"/>
              </a:lnSpc>
              <a:spcBef>
                <a:spcPct val="0"/>
              </a:spcBef>
            </a:pPr>
            <a:r>
              <a:rPr lang="en-US" altLang="zh-CN" sz="2400" dirty="0">
                <a:solidFill>
                  <a:schemeClr val="tx1"/>
                </a:solidFill>
              </a:rPr>
              <a:t>/*</a:t>
            </a:r>
            <a:r>
              <a:rPr lang="zh-CN" altLang="en-US" sz="2400" dirty="0">
                <a:solidFill>
                  <a:schemeClr val="tx1"/>
                </a:solidFill>
              </a:rPr>
              <a:t>文件</a:t>
            </a:r>
            <a:r>
              <a:rPr lang="en-US" altLang="zh-CN" sz="2400" dirty="0">
                <a:solidFill>
                  <a:schemeClr val="tx1"/>
                </a:solidFill>
              </a:rPr>
              <a:t>file1.c*/</a:t>
            </a:r>
            <a:endParaRPr kumimoji="0" lang="en-US" altLang="zh-CN" sz="2400" b="0" dirty="0">
              <a:solidFill>
                <a:schemeClr val="tx1"/>
              </a:solidFill>
              <a:ea typeface="宋体" panose="02010600030101010101" pitchFamily="2" charset="-122"/>
            </a:endParaRPr>
          </a:p>
          <a:p>
            <a:pPr>
              <a:lnSpc>
                <a:spcPts val="2600"/>
              </a:lnSpc>
              <a:spcBef>
                <a:spcPct val="0"/>
              </a:spcBef>
            </a:pPr>
            <a:r>
              <a:rPr kumimoji="0" lang="en-US" altLang="zh-CN" sz="2400" dirty="0">
                <a:solidFill>
                  <a:schemeClr val="tx1"/>
                </a:solidFill>
                <a:ea typeface="宋体" panose="02010600030101010101" pitchFamily="2" charset="-122"/>
              </a:rPr>
              <a:t>#include  “</a:t>
            </a:r>
            <a:r>
              <a:rPr lang="en-US" altLang="zh-CN" sz="2400" dirty="0">
                <a:solidFill>
                  <a:schemeClr val="tx1"/>
                </a:solidFill>
              </a:rPr>
              <a:t>file2.c</a:t>
            </a:r>
            <a:r>
              <a:rPr kumimoji="0" lang="en-US" altLang="zh-CN" sz="2400" dirty="0">
                <a:solidFill>
                  <a:schemeClr val="tx1"/>
                </a:solidFill>
                <a:ea typeface="宋体" panose="02010600030101010101" pitchFamily="2" charset="-122"/>
              </a:rPr>
              <a:t>”</a:t>
            </a:r>
            <a:endParaRPr kumimoji="0" lang="en-US" altLang="zh-CN" sz="2400" b="0" dirty="0">
              <a:solidFill>
                <a:schemeClr val="tx1"/>
              </a:solidFill>
              <a:ea typeface="宋体" panose="02010600030101010101" pitchFamily="2" charset="-122"/>
            </a:endParaRPr>
          </a:p>
          <a:p>
            <a:pPr>
              <a:lnSpc>
                <a:spcPts val="2600"/>
              </a:lnSpc>
              <a:spcBef>
                <a:spcPct val="0"/>
              </a:spcBef>
            </a:pPr>
            <a:r>
              <a:rPr kumimoji="0" lang="en-US" altLang="zh-CN" sz="2400" dirty="0">
                <a:solidFill>
                  <a:schemeClr val="tx1"/>
                </a:solidFill>
                <a:ea typeface="宋体" panose="02010600030101010101" pitchFamily="2" charset="-122"/>
              </a:rPr>
              <a:t>static  </a:t>
            </a:r>
            <a:r>
              <a:rPr kumimoji="0" lang="en-US" altLang="zh-CN" sz="2400" dirty="0" err="1">
                <a:solidFill>
                  <a:schemeClr val="tx1"/>
                </a:solidFill>
                <a:ea typeface="宋体" panose="02010600030101010101" pitchFamily="2" charset="-122"/>
              </a:rPr>
              <a:t>int</a:t>
            </a:r>
            <a:r>
              <a:rPr kumimoji="0" lang="en-US" altLang="zh-CN" sz="2400" dirty="0">
                <a:solidFill>
                  <a:schemeClr val="tx1"/>
                </a:solidFill>
                <a:ea typeface="宋体" panose="02010600030101010101" pitchFamily="2" charset="-122"/>
              </a:rPr>
              <a:t>  A; </a:t>
            </a:r>
            <a:endParaRPr kumimoji="0" lang="en-US" altLang="zh-CN" sz="2400" b="0" dirty="0">
              <a:solidFill>
                <a:schemeClr val="tx1"/>
              </a:solidFill>
              <a:ea typeface="宋体" panose="02010600030101010101" pitchFamily="2" charset="-122"/>
            </a:endParaRPr>
          </a:p>
          <a:p>
            <a:pPr>
              <a:lnSpc>
                <a:spcPts val="2600"/>
              </a:lnSpc>
              <a:spcBef>
                <a:spcPct val="0"/>
              </a:spcBef>
            </a:pPr>
            <a:r>
              <a:rPr kumimoji="0" lang="en-US" altLang="zh-CN" sz="2400" dirty="0">
                <a:solidFill>
                  <a:schemeClr val="tx1"/>
                </a:solidFill>
                <a:ea typeface="宋体" panose="02010600030101010101" pitchFamily="2" charset="-122"/>
              </a:rPr>
              <a:t>main(  ) </a:t>
            </a:r>
            <a:endParaRPr kumimoji="0" lang="en-US" altLang="zh-CN" sz="2400" b="0" dirty="0">
              <a:solidFill>
                <a:schemeClr val="tx1"/>
              </a:solidFill>
              <a:ea typeface="宋体" panose="02010600030101010101" pitchFamily="2" charset="-122"/>
            </a:endParaRPr>
          </a:p>
          <a:p>
            <a:pPr>
              <a:lnSpc>
                <a:spcPts val="2600"/>
              </a:lnSpc>
              <a:spcBef>
                <a:spcPct val="0"/>
              </a:spcBef>
            </a:pPr>
            <a:r>
              <a:rPr kumimoji="0" lang="en-US" altLang="zh-CN" sz="2400" dirty="0">
                <a:solidFill>
                  <a:schemeClr val="tx1"/>
                </a:solidFill>
                <a:ea typeface="宋体" panose="02010600030101010101" pitchFamily="2" charset="-122"/>
              </a:rPr>
              <a:t>{ A=5; </a:t>
            </a:r>
            <a:r>
              <a:rPr kumimoji="0" lang="en-US" altLang="zh-CN" sz="2400" dirty="0" err="1">
                <a:solidFill>
                  <a:schemeClr val="tx1"/>
                </a:solidFill>
                <a:ea typeface="宋体" panose="02010600030101010101" pitchFamily="2" charset="-122"/>
              </a:rPr>
              <a:t>printf</a:t>
            </a:r>
            <a:r>
              <a:rPr kumimoji="0" lang="en-US" altLang="zh-CN" sz="2400" dirty="0">
                <a:solidFill>
                  <a:schemeClr val="tx1"/>
                </a:solidFill>
                <a:ea typeface="宋体" panose="02010600030101010101" pitchFamily="2" charset="-122"/>
              </a:rPr>
              <a:t>(“A1=%d\ n”, A); </a:t>
            </a:r>
            <a:endParaRPr kumimoji="0" lang="en-US" altLang="zh-CN" sz="2400" b="0" dirty="0">
              <a:solidFill>
                <a:schemeClr val="tx1"/>
              </a:solidFill>
              <a:ea typeface="宋体" panose="02010600030101010101" pitchFamily="2" charset="-122"/>
            </a:endParaRPr>
          </a:p>
          <a:p>
            <a:pPr>
              <a:lnSpc>
                <a:spcPts val="2600"/>
              </a:lnSpc>
              <a:spcBef>
                <a:spcPct val="0"/>
              </a:spcBef>
            </a:pPr>
            <a:r>
              <a:rPr kumimoji="0" lang="en-US" altLang="zh-CN" sz="2400" dirty="0">
                <a:solidFill>
                  <a:schemeClr val="tx1"/>
                </a:solidFill>
                <a:ea typeface="宋体" panose="02010600030101010101" pitchFamily="2" charset="-122"/>
              </a:rPr>
              <a:t>   f1(  ); </a:t>
            </a:r>
            <a:endParaRPr kumimoji="0" lang="en-US" altLang="zh-CN" sz="2400" b="0" dirty="0">
              <a:solidFill>
                <a:schemeClr val="tx1"/>
              </a:solidFill>
              <a:ea typeface="宋体" panose="02010600030101010101" pitchFamily="2" charset="-122"/>
            </a:endParaRPr>
          </a:p>
          <a:p>
            <a:pPr>
              <a:lnSpc>
                <a:spcPts val="2600"/>
              </a:lnSpc>
              <a:spcBef>
                <a:spcPct val="0"/>
              </a:spcBef>
            </a:pPr>
            <a:r>
              <a:rPr kumimoji="0" lang="en-US" altLang="zh-CN" sz="2400" dirty="0">
                <a:solidFill>
                  <a:schemeClr val="tx1"/>
                </a:solidFill>
                <a:ea typeface="宋体" panose="02010600030101010101" pitchFamily="2" charset="-122"/>
              </a:rPr>
              <a:t>   </a:t>
            </a:r>
            <a:r>
              <a:rPr kumimoji="0" lang="en-US" altLang="zh-CN" sz="2400" dirty="0" err="1">
                <a:solidFill>
                  <a:schemeClr val="tx1"/>
                </a:solidFill>
                <a:ea typeface="宋体" panose="02010600030101010101" pitchFamily="2" charset="-122"/>
              </a:rPr>
              <a:t>printf</a:t>
            </a:r>
            <a:r>
              <a:rPr kumimoji="0" lang="en-US" altLang="zh-CN" sz="2400" dirty="0">
                <a:solidFill>
                  <a:schemeClr val="tx1"/>
                </a:solidFill>
                <a:ea typeface="宋体" panose="02010600030101010101" pitchFamily="2" charset="-122"/>
              </a:rPr>
              <a:t>(“A4=%d\ </a:t>
            </a:r>
            <a:r>
              <a:rPr kumimoji="0" lang="en-US" altLang="zh-CN" sz="2400" dirty="0" err="1">
                <a:solidFill>
                  <a:schemeClr val="tx1"/>
                </a:solidFill>
                <a:ea typeface="宋体" panose="02010600030101010101" pitchFamily="2" charset="-122"/>
              </a:rPr>
              <a:t>n”,A</a:t>
            </a:r>
            <a:r>
              <a:rPr kumimoji="0" lang="en-US" altLang="zh-CN" sz="2400" dirty="0">
                <a:solidFill>
                  <a:schemeClr val="tx1"/>
                </a:solidFill>
                <a:ea typeface="宋体" panose="02010600030101010101" pitchFamily="2" charset="-122"/>
              </a:rPr>
              <a:t>); </a:t>
            </a:r>
            <a:endParaRPr kumimoji="0" lang="en-US" altLang="zh-CN" sz="2400" b="0" dirty="0">
              <a:solidFill>
                <a:schemeClr val="tx1"/>
              </a:solidFill>
              <a:ea typeface="宋体" panose="02010600030101010101" pitchFamily="2" charset="-122"/>
            </a:endParaRPr>
          </a:p>
          <a:p>
            <a:pPr>
              <a:lnSpc>
                <a:spcPts val="2600"/>
              </a:lnSpc>
              <a:spcBef>
                <a:spcPct val="0"/>
              </a:spcBef>
            </a:pPr>
            <a:r>
              <a:rPr kumimoji="0" lang="en-US" altLang="zh-CN" sz="2400" dirty="0">
                <a:solidFill>
                  <a:schemeClr val="tx1"/>
                </a:solidFill>
                <a:ea typeface="宋体" panose="02010600030101010101" pitchFamily="2" charset="-122"/>
              </a:rPr>
              <a:t>} </a:t>
            </a:r>
            <a:endParaRPr kumimoji="0" lang="en-US" altLang="zh-CN" sz="2400" b="0" dirty="0">
              <a:solidFill>
                <a:schemeClr val="tx1"/>
              </a:solidFill>
              <a:ea typeface="宋体" panose="02010600030101010101" pitchFamily="2" charset="-122"/>
            </a:endParaRPr>
          </a:p>
          <a:p>
            <a:pPr>
              <a:lnSpc>
                <a:spcPts val="2600"/>
              </a:lnSpc>
              <a:spcBef>
                <a:spcPct val="0"/>
              </a:spcBef>
            </a:pPr>
            <a:r>
              <a:rPr lang="en-US" altLang="zh-CN" sz="2400" dirty="0">
                <a:solidFill>
                  <a:schemeClr val="tx1"/>
                </a:solidFill>
              </a:rPr>
              <a:t>/*</a:t>
            </a:r>
            <a:r>
              <a:rPr lang="zh-CN" altLang="en-US" sz="2400" dirty="0">
                <a:solidFill>
                  <a:schemeClr val="tx1"/>
                </a:solidFill>
              </a:rPr>
              <a:t>文件</a:t>
            </a:r>
            <a:r>
              <a:rPr lang="en-US" altLang="zh-CN" sz="2400" dirty="0">
                <a:solidFill>
                  <a:schemeClr val="tx1"/>
                </a:solidFill>
              </a:rPr>
              <a:t>file2.c */</a:t>
            </a:r>
            <a:endParaRPr kumimoji="0" lang="en-US" altLang="zh-CN" sz="2400" b="0" dirty="0">
              <a:solidFill>
                <a:schemeClr val="tx1"/>
              </a:solidFill>
              <a:ea typeface="宋体" panose="02010600030101010101" pitchFamily="2" charset="-122"/>
            </a:endParaRPr>
          </a:p>
          <a:p>
            <a:pPr>
              <a:lnSpc>
                <a:spcPts val="2600"/>
              </a:lnSpc>
              <a:spcBef>
                <a:spcPct val="0"/>
              </a:spcBef>
            </a:pPr>
            <a:r>
              <a:rPr kumimoji="0" lang="en-US" altLang="zh-CN" sz="2400" dirty="0">
                <a:solidFill>
                  <a:schemeClr val="tx1"/>
                </a:solidFill>
                <a:ea typeface="宋体" panose="02010600030101010101" pitchFamily="2" charset="-122"/>
              </a:rPr>
              <a:t>extern  </a:t>
            </a:r>
            <a:r>
              <a:rPr kumimoji="0" lang="en-US" altLang="zh-CN" sz="2400" dirty="0" err="1">
                <a:solidFill>
                  <a:schemeClr val="tx1"/>
                </a:solidFill>
                <a:ea typeface="宋体" panose="02010600030101010101" pitchFamily="2" charset="-122"/>
              </a:rPr>
              <a:t>int</a:t>
            </a:r>
            <a:r>
              <a:rPr kumimoji="0" lang="en-US" altLang="zh-CN" sz="2400" dirty="0">
                <a:solidFill>
                  <a:schemeClr val="tx1"/>
                </a:solidFill>
                <a:ea typeface="宋体" panose="02010600030101010101" pitchFamily="2" charset="-122"/>
              </a:rPr>
              <a:t>  A; </a:t>
            </a:r>
            <a:endParaRPr kumimoji="0" lang="en-US" altLang="zh-CN" sz="2400" b="0" dirty="0">
              <a:solidFill>
                <a:schemeClr val="tx1"/>
              </a:solidFill>
              <a:ea typeface="宋体" panose="02010600030101010101" pitchFamily="2" charset="-122"/>
            </a:endParaRPr>
          </a:p>
          <a:p>
            <a:pPr>
              <a:lnSpc>
                <a:spcPts val="2600"/>
              </a:lnSpc>
              <a:spcBef>
                <a:spcPct val="0"/>
              </a:spcBef>
            </a:pPr>
            <a:r>
              <a:rPr kumimoji="0" lang="en-US" altLang="zh-CN" sz="2400" dirty="0">
                <a:solidFill>
                  <a:schemeClr val="tx1"/>
                </a:solidFill>
                <a:ea typeface="宋体" panose="02010600030101010101" pitchFamily="2" charset="-122"/>
              </a:rPr>
              <a:t>f1(  ) </a:t>
            </a:r>
            <a:endParaRPr kumimoji="0" lang="en-US" altLang="zh-CN" sz="2400" b="0" dirty="0">
              <a:solidFill>
                <a:schemeClr val="tx1"/>
              </a:solidFill>
              <a:ea typeface="宋体" panose="02010600030101010101" pitchFamily="2" charset="-122"/>
            </a:endParaRPr>
          </a:p>
          <a:p>
            <a:pPr>
              <a:lnSpc>
                <a:spcPts val="2600"/>
              </a:lnSpc>
              <a:spcBef>
                <a:spcPct val="0"/>
              </a:spcBef>
            </a:pPr>
            <a:r>
              <a:rPr kumimoji="0" lang="en-US" altLang="zh-CN" sz="2400" dirty="0">
                <a:solidFill>
                  <a:schemeClr val="tx1"/>
                </a:solidFill>
                <a:ea typeface="宋体" panose="02010600030101010101" pitchFamily="2" charset="-122"/>
              </a:rPr>
              <a:t>{ </a:t>
            </a:r>
            <a:r>
              <a:rPr kumimoji="0" lang="en-US" altLang="zh-CN" sz="2400" dirty="0" err="1">
                <a:solidFill>
                  <a:schemeClr val="tx1"/>
                </a:solidFill>
                <a:ea typeface="宋体" panose="02010600030101010101" pitchFamily="2" charset="-122"/>
              </a:rPr>
              <a:t>printf</a:t>
            </a:r>
            <a:r>
              <a:rPr kumimoji="0" lang="en-US" altLang="zh-CN" sz="2400" dirty="0">
                <a:solidFill>
                  <a:schemeClr val="tx1"/>
                </a:solidFill>
                <a:ea typeface="宋体" panose="02010600030101010101" pitchFamily="2" charset="-122"/>
              </a:rPr>
              <a:t>(“A2=%d\ </a:t>
            </a:r>
            <a:r>
              <a:rPr kumimoji="0" lang="en-US" altLang="zh-CN" sz="2400" dirty="0" err="1">
                <a:solidFill>
                  <a:schemeClr val="tx1"/>
                </a:solidFill>
                <a:ea typeface="宋体" panose="02010600030101010101" pitchFamily="2" charset="-122"/>
              </a:rPr>
              <a:t>n”,A</a:t>
            </a:r>
            <a:r>
              <a:rPr kumimoji="0" lang="en-US" altLang="zh-CN" sz="2400" dirty="0">
                <a:solidFill>
                  <a:schemeClr val="tx1"/>
                </a:solidFill>
                <a:ea typeface="宋体" panose="02010600030101010101" pitchFamily="2" charset="-122"/>
              </a:rPr>
              <a:t>); </a:t>
            </a:r>
            <a:endParaRPr kumimoji="0" lang="en-US" altLang="zh-CN" sz="2400" b="0" dirty="0">
              <a:solidFill>
                <a:schemeClr val="tx1"/>
              </a:solidFill>
              <a:ea typeface="宋体" panose="02010600030101010101" pitchFamily="2" charset="-122"/>
            </a:endParaRPr>
          </a:p>
          <a:p>
            <a:pPr>
              <a:lnSpc>
                <a:spcPts val="2600"/>
              </a:lnSpc>
              <a:spcBef>
                <a:spcPct val="0"/>
              </a:spcBef>
            </a:pPr>
            <a:r>
              <a:rPr kumimoji="0" lang="en-US" altLang="zh-CN" sz="2400" dirty="0">
                <a:solidFill>
                  <a:schemeClr val="tx1"/>
                </a:solidFill>
                <a:ea typeface="宋体" panose="02010600030101010101" pitchFamily="2" charset="-122"/>
              </a:rPr>
              <a:t>   A=A* </a:t>
            </a:r>
            <a:r>
              <a:rPr kumimoji="0" lang="en-US" altLang="zh-CN" sz="2400" dirty="0" err="1">
                <a:solidFill>
                  <a:schemeClr val="tx1"/>
                </a:solidFill>
                <a:ea typeface="宋体" panose="02010600030101010101" pitchFamily="2" charset="-122"/>
              </a:rPr>
              <a:t>A;printf</a:t>
            </a:r>
            <a:r>
              <a:rPr kumimoji="0" lang="en-US" altLang="zh-CN" sz="2400" dirty="0">
                <a:solidFill>
                  <a:schemeClr val="tx1"/>
                </a:solidFill>
                <a:ea typeface="宋体" panose="02010600030101010101" pitchFamily="2" charset="-122"/>
              </a:rPr>
              <a:t>(“A3=%d\ </a:t>
            </a:r>
            <a:r>
              <a:rPr kumimoji="0" lang="en-US" altLang="zh-CN" sz="2400" dirty="0" err="1">
                <a:solidFill>
                  <a:schemeClr val="tx1"/>
                </a:solidFill>
                <a:ea typeface="宋体" panose="02010600030101010101" pitchFamily="2" charset="-122"/>
              </a:rPr>
              <a:t>n”,A</a:t>
            </a:r>
            <a:r>
              <a:rPr kumimoji="0" lang="en-US" altLang="zh-CN" sz="2400" dirty="0">
                <a:solidFill>
                  <a:schemeClr val="tx1"/>
                </a:solidFill>
                <a:ea typeface="宋体" panose="02010600030101010101" pitchFamily="2" charset="-122"/>
              </a:rPr>
              <a:t>); </a:t>
            </a:r>
          </a:p>
          <a:p>
            <a:pPr>
              <a:lnSpc>
                <a:spcPts val="2600"/>
              </a:lnSpc>
              <a:spcBef>
                <a:spcPct val="0"/>
              </a:spcBef>
            </a:pPr>
            <a:r>
              <a:rPr kumimoji="0" lang="en-US" altLang="zh-CN" sz="2400" dirty="0">
                <a:solidFill>
                  <a:schemeClr val="tx1"/>
                </a:solidFill>
                <a:ea typeface="宋体" panose="02010600030101010101" pitchFamily="2" charset="-122"/>
              </a:rPr>
              <a:t>}</a:t>
            </a:r>
          </a:p>
        </p:txBody>
      </p:sp>
      <p:sp>
        <p:nvSpPr>
          <p:cNvPr id="716811" name="Rectangle 1035"/>
          <p:cNvSpPr>
            <a:spLocks noChangeArrowheads="1"/>
          </p:cNvSpPr>
          <p:nvPr/>
        </p:nvSpPr>
        <p:spPr bwMode="auto">
          <a:xfrm>
            <a:off x="5326063" y="646113"/>
            <a:ext cx="3335337" cy="2876550"/>
          </a:xfrm>
          <a:prstGeom prst="rect">
            <a:avLst/>
          </a:prstGeom>
          <a:solidFill>
            <a:srgbClr val="C0C0C0"/>
          </a:solidFill>
          <a:ln w="381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zh-CN" altLang="en-US" sz="2000">
                <a:solidFill>
                  <a:schemeClr val="tx1"/>
                </a:solidFill>
              </a:rPr>
              <a:t>说明</a:t>
            </a:r>
            <a:r>
              <a:rPr kumimoji="0" lang="en-US" altLang="zh-CN" sz="2000">
                <a:solidFill>
                  <a:schemeClr val="tx1"/>
                </a:solidFill>
              </a:rPr>
              <a:t>: </a:t>
            </a:r>
            <a:endParaRPr kumimoji="0" lang="en-US" altLang="zh-CN" sz="2000" b="0">
              <a:solidFill>
                <a:schemeClr val="tx1"/>
              </a:solidFill>
            </a:endParaRPr>
          </a:p>
          <a:p>
            <a:pPr>
              <a:spcBef>
                <a:spcPct val="0"/>
              </a:spcBef>
            </a:pPr>
            <a:r>
              <a:rPr kumimoji="0" lang="en-US" altLang="zh-CN" sz="2000">
                <a:solidFill>
                  <a:schemeClr val="tx1"/>
                </a:solidFill>
              </a:rPr>
              <a:t>A1=5 </a:t>
            </a:r>
            <a:endParaRPr kumimoji="0" lang="en-US" altLang="zh-CN" sz="2000" b="0">
              <a:solidFill>
                <a:schemeClr val="tx1"/>
              </a:solidFill>
            </a:endParaRPr>
          </a:p>
          <a:p>
            <a:pPr>
              <a:spcBef>
                <a:spcPct val="0"/>
              </a:spcBef>
            </a:pPr>
            <a:r>
              <a:rPr kumimoji="0" lang="en-US" altLang="zh-CN" sz="2000">
                <a:solidFill>
                  <a:schemeClr val="tx1"/>
                </a:solidFill>
              </a:rPr>
              <a:t>A2=5 </a:t>
            </a:r>
            <a:endParaRPr kumimoji="0" lang="en-US" altLang="zh-CN" sz="2000" b="0">
              <a:solidFill>
                <a:schemeClr val="tx1"/>
              </a:solidFill>
            </a:endParaRPr>
          </a:p>
          <a:p>
            <a:pPr>
              <a:spcBef>
                <a:spcPct val="0"/>
              </a:spcBef>
            </a:pPr>
            <a:r>
              <a:rPr kumimoji="0" lang="en-US" altLang="zh-CN" sz="2000">
                <a:solidFill>
                  <a:schemeClr val="tx1"/>
                </a:solidFill>
              </a:rPr>
              <a:t>A3=25 </a:t>
            </a:r>
            <a:endParaRPr kumimoji="0" lang="en-US" altLang="zh-CN" sz="2000" b="0">
              <a:solidFill>
                <a:schemeClr val="tx1"/>
              </a:solidFill>
            </a:endParaRPr>
          </a:p>
          <a:p>
            <a:pPr>
              <a:spcBef>
                <a:spcPct val="0"/>
              </a:spcBef>
            </a:pPr>
            <a:r>
              <a:rPr kumimoji="0" lang="en-US" altLang="zh-CN" sz="2000">
                <a:solidFill>
                  <a:schemeClr val="tx1"/>
                </a:solidFill>
              </a:rPr>
              <a:t>A4=25 </a:t>
            </a:r>
            <a:endParaRPr kumimoji="0" lang="en-US" altLang="zh-CN" sz="2000" b="0">
              <a:solidFill>
                <a:schemeClr val="tx1"/>
              </a:solidFill>
            </a:endParaRPr>
          </a:p>
          <a:p>
            <a:pPr>
              <a:spcBef>
                <a:spcPct val="0"/>
              </a:spcBef>
            </a:pPr>
            <a:r>
              <a:rPr kumimoji="0" lang="zh-CN" altLang="en-US" sz="2000">
                <a:solidFill>
                  <a:schemeClr val="tx1"/>
                </a:solidFill>
              </a:rPr>
              <a:t>如果</a:t>
            </a:r>
            <a:r>
              <a:rPr lang="en-US" altLang="zh-CN" sz="2000">
                <a:solidFill>
                  <a:schemeClr val="tx1"/>
                </a:solidFill>
              </a:rPr>
              <a:t>file3.</a:t>
            </a:r>
            <a:r>
              <a:rPr kumimoji="0" lang="en-US" altLang="zh-CN" sz="2000">
                <a:solidFill>
                  <a:schemeClr val="tx1"/>
                </a:solidFill>
              </a:rPr>
              <a:t>prj</a:t>
            </a:r>
            <a:r>
              <a:rPr kumimoji="0" lang="zh-CN" altLang="en-US" sz="2000">
                <a:solidFill>
                  <a:schemeClr val="tx1"/>
                </a:solidFill>
              </a:rPr>
              <a:t>内容：</a:t>
            </a:r>
            <a:r>
              <a:rPr lang="en-US" altLang="zh-CN" sz="2000">
                <a:solidFill>
                  <a:schemeClr val="tx1"/>
                </a:solidFill>
              </a:rPr>
              <a:t>file1.c</a:t>
            </a:r>
            <a:r>
              <a:rPr kumimoji="0" lang="en-US" altLang="zh-CN" sz="2000">
                <a:solidFill>
                  <a:schemeClr val="tx1"/>
                </a:solidFill>
              </a:rPr>
              <a:t> </a:t>
            </a:r>
            <a:endParaRPr kumimoji="0" lang="en-US" altLang="zh-CN" sz="2000" b="0">
              <a:solidFill>
                <a:schemeClr val="tx1"/>
              </a:solidFill>
            </a:endParaRPr>
          </a:p>
          <a:p>
            <a:pPr>
              <a:spcBef>
                <a:spcPct val="0"/>
              </a:spcBef>
            </a:pPr>
            <a:r>
              <a:rPr kumimoji="0" lang="en-US" altLang="zh-CN" sz="2000">
                <a:solidFill>
                  <a:schemeClr val="tx1"/>
                </a:solidFill>
              </a:rPr>
              <a:t>                                  </a:t>
            </a:r>
            <a:r>
              <a:rPr lang="en-US" altLang="zh-CN" sz="2000">
                <a:solidFill>
                  <a:schemeClr val="tx1"/>
                </a:solidFill>
              </a:rPr>
              <a:t>file2.c</a:t>
            </a:r>
            <a:r>
              <a:rPr kumimoji="0" lang="en-US" altLang="zh-CN" sz="2000">
                <a:solidFill>
                  <a:schemeClr val="tx1"/>
                </a:solidFill>
              </a:rPr>
              <a:t> </a:t>
            </a:r>
            <a:endParaRPr kumimoji="0" lang="en-US" altLang="zh-CN" sz="2000" b="0">
              <a:solidFill>
                <a:schemeClr val="tx1"/>
              </a:solidFill>
            </a:endParaRPr>
          </a:p>
          <a:p>
            <a:pPr>
              <a:spcBef>
                <a:spcPct val="0"/>
              </a:spcBef>
            </a:pPr>
            <a:r>
              <a:rPr kumimoji="0" lang="zh-CN" altLang="en-US" sz="2000">
                <a:solidFill>
                  <a:schemeClr val="tx1"/>
                </a:solidFill>
              </a:rPr>
              <a:t>此时若有</a:t>
            </a:r>
            <a:r>
              <a:rPr kumimoji="0" lang="en-US" altLang="zh-CN" sz="2000">
                <a:solidFill>
                  <a:schemeClr val="tx1"/>
                </a:solidFill>
              </a:rPr>
              <a:t>static </a:t>
            </a:r>
            <a:r>
              <a:rPr kumimoji="0" lang="zh-CN" altLang="en-US" sz="2000">
                <a:solidFill>
                  <a:schemeClr val="tx1"/>
                </a:solidFill>
              </a:rPr>
              <a:t>则编译指出</a:t>
            </a:r>
            <a:r>
              <a:rPr kumimoji="0" lang="en-US" altLang="zh-CN" sz="2000">
                <a:solidFill>
                  <a:schemeClr val="tx1"/>
                </a:solidFill>
              </a:rPr>
              <a:t>: </a:t>
            </a:r>
            <a:endParaRPr kumimoji="0" lang="en-US" altLang="zh-CN" sz="2000" b="0">
              <a:solidFill>
                <a:schemeClr val="tx1"/>
              </a:solidFill>
            </a:endParaRPr>
          </a:p>
          <a:p>
            <a:pPr>
              <a:spcBef>
                <a:spcPct val="0"/>
              </a:spcBef>
            </a:pPr>
            <a:r>
              <a:rPr kumimoji="0" lang="en-US" altLang="zh-CN" sz="2000">
                <a:solidFill>
                  <a:schemeClr val="tx1"/>
                </a:solidFill>
              </a:rPr>
              <a:t>A</a:t>
            </a:r>
            <a:r>
              <a:rPr kumimoji="0" lang="zh-CN" altLang="en-US" sz="2000">
                <a:solidFill>
                  <a:schemeClr val="tx1"/>
                </a:solidFill>
              </a:rPr>
              <a:t>不可被引用</a:t>
            </a:r>
          </a:p>
        </p:txBody>
      </p:sp>
      <p:sp>
        <p:nvSpPr>
          <p:cNvPr id="10"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3867586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16811"/>
                                        </p:tgtEl>
                                        <p:attrNameLst>
                                          <p:attrName>style.visibility</p:attrName>
                                        </p:attrNameLst>
                                      </p:cBhvr>
                                      <p:to>
                                        <p:strVal val="visible"/>
                                      </p:to>
                                    </p:set>
                                    <p:animEffect transition="in" filter="box(out)">
                                      <p:cBhvr>
                                        <p:cTn id="7" dur="500"/>
                                        <p:tgtEl>
                                          <p:spTgt spid="7168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6804"/>
                                        </p:tgtEl>
                                        <p:attrNameLst>
                                          <p:attrName>style.visibility</p:attrName>
                                        </p:attrNameLst>
                                      </p:cBhvr>
                                      <p:to>
                                        <p:strVal val="visible"/>
                                      </p:to>
                                    </p:set>
                                    <p:animEffect transition="in" filter="box(in)">
                                      <p:cBhvr>
                                        <p:cTn id="12" dur="500"/>
                                        <p:tgtEl>
                                          <p:spTgt spid="716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4" grpId="0" autoUpdateAnimBg="0"/>
      <p:bldP spid="716811"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8" name="Rectangle 1028"/>
          <p:cNvSpPr>
            <a:spLocks noChangeArrowheads="1"/>
          </p:cNvSpPr>
          <p:nvPr/>
        </p:nvSpPr>
        <p:spPr bwMode="auto">
          <a:xfrm>
            <a:off x="179512" y="692696"/>
            <a:ext cx="8352928" cy="196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457200" lvl="1" indent="0" eaLnBrk="1" hangingPunct="1">
              <a:spcBef>
                <a:spcPct val="20000"/>
              </a:spcBef>
              <a:buClr>
                <a:srgbClr val="339933"/>
              </a:buClr>
            </a:pPr>
            <a:r>
              <a:rPr lang="zh-CN" altLang="en-US" sz="2800" dirty="0">
                <a:solidFill>
                  <a:srgbClr val="0000CC"/>
                </a:solidFill>
                <a:latin typeface="+mn-ea"/>
                <a:ea typeface="+mn-ea"/>
              </a:rPr>
              <a:t>关于变量的声明和定义</a:t>
            </a:r>
          </a:p>
          <a:p>
            <a:pPr marL="1257300" lvl="2" indent="-342900" eaLnBrk="1" hangingPunct="1">
              <a:spcBef>
                <a:spcPct val="20000"/>
              </a:spcBef>
              <a:buClr>
                <a:srgbClr val="FF3300"/>
              </a:buClr>
              <a:buFont typeface="Wingdings" panose="05000000000000000000" pitchFamily="2" charset="2"/>
              <a:buChar char="p"/>
            </a:pPr>
            <a:r>
              <a:rPr kumimoji="0" lang="zh-CN" altLang="en-US" sz="2400" dirty="0">
                <a:solidFill>
                  <a:schemeClr val="tx1"/>
                </a:solidFill>
                <a:latin typeface="+mn-ea"/>
                <a:ea typeface="+mn-ea"/>
              </a:rPr>
              <a:t>函数：由“声明部分”和“执行语句”组成</a:t>
            </a:r>
          </a:p>
          <a:p>
            <a:pPr marL="1257300" lvl="2" indent="-342900" eaLnBrk="1" hangingPunct="1">
              <a:spcBef>
                <a:spcPct val="20000"/>
              </a:spcBef>
              <a:buClr>
                <a:srgbClr val="FF3300"/>
              </a:buClr>
              <a:buFont typeface="Wingdings" panose="05000000000000000000" pitchFamily="2" charset="2"/>
              <a:buChar char="p"/>
            </a:pPr>
            <a:r>
              <a:rPr kumimoji="0" lang="zh-CN" altLang="en-US" sz="2400" dirty="0">
                <a:solidFill>
                  <a:schemeClr val="tx1"/>
                </a:solidFill>
                <a:latin typeface="+mn-ea"/>
                <a:ea typeface="+mn-ea"/>
              </a:rPr>
              <a:t>声明部分：</a:t>
            </a:r>
          </a:p>
          <a:p>
            <a:pPr marL="1714500" lvl="3" indent="-342900" eaLnBrk="1" hangingPunct="1">
              <a:spcBef>
                <a:spcPct val="20000"/>
              </a:spcBef>
              <a:buClr>
                <a:srgbClr val="FF0000"/>
              </a:buClr>
              <a:buFont typeface="Wingdings" panose="05000000000000000000" pitchFamily="2" charset="2"/>
              <a:buChar char="ü"/>
            </a:pPr>
            <a:r>
              <a:rPr kumimoji="0" lang="zh-CN" altLang="en-US" sz="2000" dirty="0">
                <a:solidFill>
                  <a:schemeClr val="tx1"/>
                </a:solidFill>
                <a:latin typeface="+mn-ea"/>
                <a:ea typeface="+mn-ea"/>
              </a:rPr>
              <a:t>对有关的标识符</a:t>
            </a:r>
            <a:r>
              <a:rPr kumimoji="0" lang="en-US" altLang="zh-CN" sz="2000" dirty="0">
                <a:solidFill>
                  <a:schemeClr val="tx1"/>
                </a:solidFill>
                <a:latin typeface="+mn-ea"/>
                <a:ea typeface="+mn-ea"/>
              </a:rPr>
              <a:t>(</a:t>
            </a:r>
            <a:r>
              <a:rPr kumimoji="0" lang="zh-CN" altLang="en-US" sz="2000" dirty="0">
                <a:solidFill>
                  <a:schemeClr val="tx1"/>
                </a:solidFill>
                <a:latin typeface="+mn-ea"/>
                <a:ea typeface="+mn-ea"/>
              </a:rPr>
              <a:t>变量</a:t>
            </a:r>
            <a:r>
              <a:rPr kumimoji="0" lang="en-US" altLang="zh-CN" sz="2000" dirty="0">
                <a:solidFill>
                  <a:schemeClr val="tx1"/>
                </a:solidFill>
                <a:latin typeface="+mn-ea"/>
                <a:ea typeface="+mn-ea"/>
              </a:rPr>
              <a:t>,</a:t>
            </a:r>
            <a:r>
              <a:rPr kumimoji="0" lang="zh-CN" altLang="en-US" sz="2000" dirty="0">
                <a:solidFill>
                  <a:schemeClr val="tx1"/>
                </a:solidFill>
                <a:latin typeface="+mn-ea"/>
                <a:ea typeface="+mn-ea"/>
              </a:rPr>
              <a:t>函数</a:t>
            </a:r>
            <a:r>
              <a:rPr kumimoji="0" lang="en-US" altLang="zh-CN" sz="2000" dirty="0">
                <a:solidFill>
                  <a:schemeClr val="tx1"/>
                </a:solidFill>
                <a:latin typeface="+mn-ea"/>
                <a:ea typeface="+mn-ea"/>
              </a:rPr>
              <a:t>,</a:t>
            </a:r>
            <a:r>
              <a:rPr kumimoji="0" lang="zh-CN" altLang="en-US" sz="2000" dirty="0">
                <a:solidFill>
                  <a:schemeClr val="tx1"/>
                </a:solidFill>
                <a:latin typeface="+mn-ea"/>
                <a:ea typeface="+mn-ea"/>
              </a:rPr>
              <a:t>结构体</a:t>
            </a:r>
            <a:r>
              <a:rPr kumimoji="0" lang="en-US" altLang="zh-CN" sz="2000" dirty="0">
                <a:solidFill>
                  <a:schemeClr val="tx1"/>
                </a:solidFill>
                <a:latin typeface="+mn-ea"/>
                <a:ea typeface="+mn-ea"/>
              </a:rPr>
              <a:t>)</a:t>
            </a:r>
            <a:r>
              <a:rPr kumimoji="0" lang="zh-CN" altLang="en-US" sz="2000" dirty="0">
                <a:solidFill>
                  <a:schemeClr val="tx1"/>
                </a:solidFill>
                <a:latin typeface="+mn-ea"/>
                <a:ea typeface="+mn-ea"/>
              </a:rPr>
              <a:t>的属性进行说明，对于函数，</a:t>
            </a:r>
            <a:r>
              <a:rPr kumimoji="0" lang="zh-CN" altLang="en-US" sz="2000" dirty="0">
                <a:solidFill>
                  <a:srgbClr val="FF0000"/>
                </a:solidFill>
                <a:latin typeface="+mn-ea"/>
                <a:ea typeface="+mn-ea"/>
              </a:rPr>
              <a:t>声明和定义区别明显</a:t>
            </a:r>
            <a:r>
              <a:rPr kumimoji="0" lang="zh-CN" altLang="en-US" sz="2000" dirty="0">
                <a:solidFill>
                  <a:schemeClr val="tx1"/>
                </a:solidFill>
                <a:latin typeface="+mn-ea"/>
                <a:ea typeface="+mn-ea"/>
              </a:rPr>
              <a:t>，声明是函数原型，定义是函数本身，是一个独立的程序模块；</a:t>
            </a:r>
          </a:p>
          <a:p>
            <a:pPr marL="1257300" lvl="2" indent="-342900" eaLnBrk="1" hangingPunct="1">
              <a:spcBef>
                <a:spcPct val="20000"/>
              </a:spcBef>
              <a:buClr>
                <a:srgbClr val="FF3300"/>
              </a:buClr>
              <a:buFont typeface="Wingdings" panose="05000000000000000000" pitchFamily="2" charset="2"/>
              <a:buChar char="p"/>
            </a:pPr>
            <a:r>
              <a:rPr kumimoji="0" lang="zh-CN" altLang="en-US" sz="2400" dirty="0">
                <a:solidFill>
                  <a:schemeClr val="tx1"/>
                </a:solidFill>
                <a:latin typeface="+mn-ea"/>
                <a:ea typeface="+mn-ea"/>
              </a:rPr>
              <a:t>变量的声明有两种情况</a:t>
            </a:r>
          </a:p>
          <a:p>
            <a:pPr marL="1714500" lvl="3" indent="-342900" eaLnBrk="1" hangingPunct="1">
              <a:spcBef>
                <a:spcPct val="20000"/>
              </a:spcBef>
              <a:buClr>
                <a:srgbClr val="FF0000"/>
              </a:buClr>
              <a:buFont typeface="Wingdings" panose="05000000000000000000" pitchFamily="2" charset="2"/>
              <a:buChar char="ü"/>
            </a:pPr>
            <a:r>
              <a:rPr kumimoji="0" lang="zh-CN" altLang="en-US" sz="2000" dirty="0">
                <a:solidFill>
                  <a:schemeClr val="tx1"/>
                </a:solidFill>
                <a:latin typeface="+mn-ea"/>
                <a:ea typeface="+mn-ea"/>
              </a:rPr>
              <a:t>定义性声明：需建立存储空间，如</a:t>
            </a:r>
            <a:r>
              <a:rPr kumimoji="0" lang="en-US" altLang="zh-CN" sz="2000" dirty="0" err="1">
                <a:solidFill>
                  <a:schemeClr val="tx1"/>
                </a:solidFill>
                <a:latin typeface="+mn-ea"/>
                <a:ea typeface="+mn-ea"/>
              </a:rPr>
              <a:t>int</a:t>
            </a:r>
            <a:r>
              <a:rPr kumimoji="0" lang="en-US" altLang="zh-CN" sz="2000" dirty="0">
                <a:solidFill>
                  <a:schemeClr val="tx1"/>
                </a:solidFill>
                <a:latin typeface="+mn-ea"/>
                <a:ea typeface="+mn-ea"/>
              </a:rPr>
              <a:t> a</a:t>
            </a:r>
            <a:r>
              <a:rPr kumimoji="0" lang="zh-CN" altLang="en-US" sz="2000" dirty="0">
                <a:solidFill>
                  <a:schemeClr val="tx1"/>
                </a:solidFill>
                <a:latin typeface="+mn-ea"/>
                <a:ea typeface="+mn-ea"/>
              </a:rPr>
              <a:t>；也称</a:t>
            </a:r>
            <a:r>
              <a:rPr kumimoji="0" lang="zh-CN" altLang="en-US" sz="2000" dirty="0">
                <a:solidFill>
                  <a:srgbClr val="FF0000"/>
                </a:solidFill>
                <a:latin typeface="+mn-ea"/>
                <a:ea typeface="+mn-ea"/>
              </a:rPr>
              <a:t>定义</a:t>
            </a:r>
            <a:r>
              <a:rPr kumimoji="0" lang="zh-CN" altLang="en-US" sz="2000" dirty="0">
                <a:solidFill>
                  <a:schemeClr val="tx1"/>
                </a:solidFill>
                <a:latin typeface="+mn-ea"/>
                <a:ea typeface="+mn-ea"/>
              </a:rPr>
              <a:t>。</a:t>
            </a:r>
          </a:p>
          <a:p>
            <a:pPr marL="1714500" lvl="3" indent="-342900" eaLnBrk="1" hangingPunct="1">
              <a:spcBef>
                <a:spcPct val="20000"/>
              </a:spcBef>
              <a:buClr>
                <a:srgbClr val="FF0000"/>
              </a:buClr>
              <a:buFont typeface="Wingdings" panose="05000000000000000000" pitchFamily="2" charset="2"/>
              <a:buChar char="ü"/>
            </a:pPr>
            <a:r>
              <a:rPr kumimoji="0" lang="zh-CN" altLang="en-US" sz="2000" dirty="0">
                <a:solidFill>
                  <a:schemeClr val="tx1"/>
                </a:solidFill>
                <a:latin typeface="+mn-ea"/>
                <a:ea typeface="+mn-ea"/>
              </a:rPr>
              <a:t>引用性声明：不建立存储空间，如</a:t>
            </a:r>
            <a:r>
              <a:rPr kumimoji="0" lang="en-US" altLang="zh-CN" sz="2000" dirty="0">
                <a:solidFill>
                  <a:schemeClr val="tx1"/>
                </a:solidFill>
                <a:latin typeface="+mn-ea"/>
                <a:ea typeface="+mn-ea"/>
              </a:rPr>
              <a:t>extern A </a:t>
            </a:r>
          </a:p>
          <a:p>
            <a:pPr marL="1714500" lvl="3" indent="-342900" eaLnBrk="1" hangingPunct="1">
              <a:spcBef>
                <a:spcPct val="20000"/>
              </a:spcBef>
              <a:buClr>
                <a:srgbClr val="FF0000"/>
              </a:buClr>
              <a:buFont typeface="Wingdings" panose="05000000000000000000" pitchFamily="2" charset="2"/>
              <a:buChar char="ü"/>
            </a:pPr>
            <a:r>
              <a:rPr kumimoji="0" lang="zh-CN" altLang="en-US" sz="2000" dirty="0">
                <a:solidFill>
                  <a:schemeClr val="tx1"/>
                </a:solidFill>
                <a:latin typeface="+mn-ea"/>
                <a:ea typeface="+mn-ea"/>
              </a:rPr>
              <a:t>外部变量“定义性声明”只能一次，“引用性声明”多次。</a:t>
            </a:r>
          </a:p>
          <a:p>
            <a:pPr lvl="2">
              <a:spcBef>
                <a:spcPct val="0"/>
              </a:spcBef>
              <a:buFont typeface="Times New Roman" panose="02020603050405020304" pitchFamily="18" charset="0"/>
              <a:buNone/>
            </a:pPr>
            <a:r>
              <a:rPr kumimoji="0" lang="zh-CN" altLang="en-US" sz="2000" dirty="0">
                <a:solidFill>
                  <a:schemeClr val="tx1"/>
                </a:solidFill>
                <a:latin typeface="+mn-ea"/>
                <a:ea typeface="+mn-ea"/>
              </a:rPr>
              <a:t>广义地讲，声明包括定义，但并非所有的声明都是定义； </a:t>
            </a:r>
            <a:endParaRPr kumimoji="0" lang="zh-CN" altLang="en-US" sz="2000" b="0" dirty="0">
              <a:solidFill>
                <a:schemeClr val="tx1"/>
              </a:solidFill>
              <a:latin typeface="+mn-ea"/>
              <a:ea typeface="+mn-ea"/>
            </a:endParaRPr>
          </a:p>
          <a:p>
            <a:pPr lvl="2">
              <a:spcBef>
                <a:spcPct val="0"/>
              </a:spcBef>
              <a:buFont typeface="Times New Roman" panose="02020603050405020304" pitchFamily="18" charset="0"/>
              <a:buNone/>
            </a:pPr>
            <a:r>
              <a:rPr kumimoji="0" lang="zh-CN" altLang="en-US" sz="2000" dirty="0">
                <a:solidFill>
                  <a:schemeClr val="tx1"/>
                </a:solidFill>
                <a:latin typeface="+mn-ea"/>
                <a:ea typeface="+mn-ea"/>
              </a:rPr>
              <a:t>如：</a:t>
            </a:r>
            <a:r>
              <a:rPr kumimoji="0" lang="en-US" altLang="zh-CN" sz="2000" dirty="0" err="1">
                <a:solidFill>
                  <a:schemeClr val="tx1"/>
                </a:solidFill>
                <a:latin typeface="+mn-ea"/>
                <a:ea typeface="+mn-ea"/>
              </a:rPr>
              <a:t>int</a:t>
            </a:r>
            <a:r>
              <a:rPr kumimoji="0" lang="en-US" altLang="zh-CN" sz="2000" dirty="0">
                <a:solidFill>
                  <a:schemeClr val="tx1"/>
                </a:solidFill>
                <a:latin typeface="+mn-ea"/>
                <a:ea typeface="+mn-ea"/>
              </a:rPr>
              <a:t>  A</a:t>
            </a:r>
            <a:r>
              <a:rPr kumimoji="0" lang="zh-CN" altLang="en-US" sz="2000" dirty="0">
                <a:solidFill>
                  <a:schemeClr val="tx1"/>
                </a:solidFill>
                <a:latin typeface="+mn-ea"/>
                <a:ea typeface="+mn-ea"/>
              </a:rPr>
              <a:t>；既包含声明又包含定义； </a:t>
            </a:r>
            <a:endParaRPr kumimoji="0" lang="zh-CN" altLang="en-US" sz="2000" b="0" dirty="0">
              <a:solidFill>
                <a:schemeClr val="tx1"/>
              </a:solidFill>
              <a:latin typeface="+mn-ea"/>
              <a:ea typeface="+mn-ea"/>
            </a:endParaRPr>
          </a:p>
          <a:p>
            <a:pPr lvl="2">
              <a:spcBef>
                <a:spcPct val="0"/>
              </a:spcBef>
              <a:buFont typeface="Times New Roman" panose="02020603050405020304" pitchFamily="18" charset="0"/>
              <a:buNone/>
            </a:pPr>
            <a:r>
              <a:rPr kumimoji="0" lang="zh-CN" altLang="en-US" sz="2000" dirty="0">
                <a:solidFill>
                  <a:schemeClr val="tx1"/>
                </a:solidFill>
                <a:latin typeface="+mn-ea"/>
                <a:ea typeface="+mn-ea"/>
              </a:rPr>
              <a:t>        </a:t>
            </a:r>
            <a:r>
              <a:rPr kumimoji="0" lang="en-US" altLang="zh-CN" sz="2000" dirty="0">
                <a:solidFill>
                  <a:schemeClr val="tx1"/>
                </a:solidFill>
                <a:latin typeface="+mn-ea"/>
                <a:ea typeface="+mn-ea"/>
              </a:rPr>
              <a:t>extern  A</a:t>
            </a:r>
            <a:r>
              <a:rPr kumimoji="0" lang="zh-CN" altLang="en-US" sz="2000" dirty="0">
                <a:solidFill>
                  <a:schemeClr val="tx1"/>
                </a:solidFill>
                <a:latin typeface="+mn-ea"/>
                <a:ea typeface="+mn-ea"/>
              </a:rPr>
              <a:t>；只是声明，而无定义。 </a:t>
            </a:r>
            <a:endParaRPr kumimoji="0" lang="zh-CN" altLang="en-US" sz="2000" b="0" dirty="0">
              <a:solidFill>
                <a:schemeClr val="tx1"/>
              </a:solidFill>
              <a:latin typeface="+mn-ea"/>
              <a:ea typeface="+mn-ea"/>
            </a:endParaRPr>
          </a:p>
          <a:p>
            <a:pPr lvl="2">
              <a:spcBef>
                <a:spcPct val="0"/>
              </a:spcBef>
              <a:buFont typeface="Times New Roman" panose="02020603050405020304" pitchFamily="18" charset="0"/>
              <a:buNone/>
            </a:pPr>
            <a:r>
              <a:rPr kumimoji="0" lang="zh-CN" altLang="en-US" sz="2000" dirty="0">
                <a:solidFill>
                  <a:srgbClr val="FF0000"/>
                </a:solidFill>
                <a:latin typeface="+mn-ea"/>
                <a:ea typeface="+mn-ea"/>
              </a:rPr>
              <a:t>约定：</a:t>
            </a:r>
            <a:r>
              <a:rPr kumimoji="0" lang="zh-CN" altLang="en-US" sz="2000" dirty="0">
                <a:solidFill>
                  <a:srgbClr val="0000FF"/>
                </a:solidFill>
                <a:latin typeface="+mn-ea"/>
                <a:ea typeface="+mn-ea"/>
              </a:rPr>
              <a:t>建立存储空间的声明称定义； </a:t>
            </a:r>
            <a:endParaRPr kumimoji="0" lang="zh-CN" altLang="en-US" sz="2000" b="0" dirty="0">
              <a:solidFill>
                <a:schemeClr val="tx1"/>
              </a:solidFill>
              <a:latin typeface="+mn-ea"/>
              <a:ea typeface="+mn-ea"/>
            </a:endParaRPr>
          </a:p>
          <a:p>
            <a:pPr lvl="2">
              <a:lnSpc>
                <a:spcPct val="90000"/>
              </a:lnSpc>
              <a:buFont typeface="Times New Roman" panose="02020603050405020304" pitchFamily="18" charset="0"/>
              <a:buNone/>
            </a:pPr>
            <a:r>
              <a:rPr kumimoji="0" lang="zh-CN" altLang="en-US" sz="2000" dirty="0">
                <a:solidFill>
                  <a:srgbClr val="0000FF"/>
                </a:solidFill>
                <a:latin typeface="+mn-ea"/>
                <a:ea typeface="+mn-ea"/>
              </a:rPr>
              <a:t>            不建立存储空间的声明称声明。</a:t>
            </a:r>
          </a:p>
        </p:txBody>
      </p:sp>
      <p:sp>
        <p:nvSpPr>
          <p:cNvPr id="8"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9678308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2" name="Rectangle 1028"/>
          <p:cNvSpPr>
            <a:spLocks noChangeArrowheads="1"/>
          </p:cNvSpPr>
          <p:nvPr/>
        </p:nvSpPr>
        <p:spPr bwMode="auto">
          <a:xfrm>
            <a:off x="251520" y="1124744"/>
            <a:ext cx="8208912" cy="2995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1257300" lvl="2" indent="-342900" eaLnBrk="1" hangingPunct="1">
              <a:lnSpc>
                <a:spcPct val="150000"/>
              </a:lnSpc>
              <a:spcBef>
                <a:spcPct val="20000"/>
              </a:spcBef>
              <a:buClr>
                <a:srgbClr val="FF3300"/>
              </a:buClr>
              <a:buFont typeface="Wingdings" panose="05000000000000000000" pitchFamily="2" charset="2"/>
              <a:buChar char="p"/>
            </a:pPr>
            <a:r>
              <a:rPr kumimoji="0" lang="en-US" altLang="zh-CN" sz="2400" dirty="0">
                <a:solidFill>
                  <a:schemeClr val="tx1"/>
                </a:solidFill>
                <a:latin typeface="+mn-ea"/>
                <a:ea typeface="+mn-ea"/>
              </a:rPr>
              <a:t>Static</a:t>
            </a:r>
            <a:r>
              <a:rPr kumimoji="0" lang="zh-CN" altLang="en-US" sz="2400" dirty="0">
                <a:solidFill>
                  <a:schemeClr val="tx1"/>
                </a:solidFill>
                <a:latin typeface="+mn-ea"/>
                <a:ea typeface="+mn-ea"/>
              </a:rPr>
              <a:t>定义性声明变量作用二个：</a:t>
            </a:r>
          </a:p>
          <a:p>
            <a:pPr marL="1714500" lvl="3" indent="-342900" eaLnBrk="1" hangingPunct="1">
              <a:lnSpc>
                <a:spcPct val="150000"/>
              </a:lnSpc>
              <a:spcBef>
                <a:spcPct val="20000"/>
              </a:spcBef>
              <a:buClr>
                <a:srgbClr val="FF0000"/>
              </a:buClr>
              <a:buFont typeface="Wingdings" panose="05000000000000000000" pitchFamily="2" charset="2"/>
              <a:buChar char="ü"/>
            </a:pPr>
            <a:r>
              <a:rPr kumimoji="0" lang="zh-CN" altLang="en-US" sz="2000" dirty="0">
                <a:solidFill>
                  <a:schemeClr val="tx1"/>
                </a:solidFill>
                <a:latin typeface="+mn-ea"/>
                <a:ea typeface="+mn-ea"/>
              </a:rPr>
              <a:t>局部变量用</a:t>
            </a:r>
            <a:r>
              <a:rPr kumimoji="0" lang="en-US" altLang="zh-CN" sz="2000" dirty="0">
                <a:solidFill>
                  <a:schemeClr val="tx1"/>
                </a:solidFill>
                <a:latin typeface="+mn-ea"/>
                <a:ea typeface="+mn-ea"/>
              </a:rPr>
              <a:t>static</a:t>
            </a:r>
            <a:r>
              <a:rPr kumimoji="0" lang="zh-CN" altLang="en-US" sz="2000" dirty="0">
                <a:solidFill>
                  <a:schemeClr val="tx1"/>
                </a:solidFill>
                <a:latin typeface="+mn-ea"/>
                <a:ea typeface="+mn-ea"/>
              </a:rPr>
              <a:t>定义性声明，分配的存储空间在程序执行期间始终存在，但作用域 只限定义它的函数或分程序。 </a:t>
            </a:r>
          </a:p>
          <a:p>
            <a:pPr marL="1714500" lvl="3" indent="-342900" eaLnBrk="1" hangingPunct="1">
              <a:lnSpc>
                <a:spcPct val="150000"/>
              </a:lnSpc>
              <a:spcBef>
                <a:spcPct val="20000"/>
              </a:spcBef>
              <a:buClr>
                <a:srgbClr val="FF0000"/>
              </a:buClr>
              <a:buFont typeface="Wingdings" panose="05000000000000000000" pitchFamily="2" charset="2"/>
              <a:buChar char="ü"/>
            </a:pPr>
            <a:r>
              <a:rPr kumimoji="0" lang="zh-CN" altLang="en-US" sz="2000" dirty="0">
                <a:solidFill>
                  <a:schemeClr val="tx1"/>
                </a:solidFill>
                <a:latin typeface="+mn-ea"/>
                <a:ea typeface="+mn-ea"/>
              </a:rPr>
              <a:t>全局变量用</a:t>
            </a:r>
            <a:r>
              <a:rPr kumimoji="0" lang="en-US" altLang="zh-CN" sz="2000" dirty="0">
                <a:solidFill>
                  <a:schemeClr val="tx1"/>
                </a:solidFill>
                <a:latin typeface="+mn-ea"/>
                <a:ea typeface="+mn-ea"/>
              </a:rPr>
              <a:t>static</a:t>
            </a:r>
            <a:r>
              <a:rPr kumimoji="0" lang="zh-CN" altLang="en-US" sz="2000" dirty="0">
                <a:solidFill>
                  <a:schemeClr val="tx1"/>
                </a:solidFill>
                <a:latin typeface="+mn-ea"/>
                <a:ea typeface="+mn-ea"/>
              </a:rPr>
              <a:t>定义性声明，变量的作用域仅限本文件模块</a:t>
            </a:r>
          </a:p>
          <a:p>
            <a:pPr marL="1257300" lvl="2" indent="-342900" eaLnBrk="1" hangingPunct="1">
              <a:lnSpc>
                <a:spcPct val="150000"/>
              </a:lnSpc>
              <a:spcBef>
                <a:spcPct val="20000"/>
              </a:spcBef>
              <a:buClr>
                <a:srgbClr val="FF3300"/>
              </a:buClr>
              <a:buFont typeface="Wingdings" panose="05000000000000000000" pitchFamily="2" charset="2"/>
              <a:buChar char="p"/>
            </a:pPr>
            <a:r>
              <a:rPr kumimoji="0" lang="en-US" altLang="zh-CN" sz="2400" dirty="0" err="1">
                <a:solidFill>
                  <a:schemeClr val="tx1"/>
                </a:solidFill>
                <a:latin typeface="+mn-ea"/>
                <a:ea typeface="+mn-ea"/>
              </a:rPr>
              <a:t>Auto,register,static</a:t>
            </a:r>
            <a:r>
              <a:rPr kumimoji="0" lang="zh-CN" altLang="en-US" sz="2400" dirty="0">
                <a:solidFill>
                  <a:schemeClr val="tx1"/>
                </a:solidFill>
                <a:latin typeface="+mn-ea"/>
                <a:ea typeface="+mn-ea"/>
              </a:rPr>
              <a:t>是在定义变量的基础上加上这些关键字，不能单独作用。</a:t>
            </a:r>
          </a:p>
        </p:txBody>
      </p:sp>
      <p:sp>
        <p:nvSpPr>
          <p:cNvPr id="8"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23421726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6" name="Rectangle 4"/>
          <p:cNvSpPr>
            <a:spLocks noChangeArrowheads="1"/>
          </p:cNvSpPr>
          <p:nvPr/>
        </p:nvSpPr>
        <p:spPr bwMode="auto">
          <a:xfrm>
            <a:off x="430213" y="511175"/>
            <a:ext cx="7759700" cy="53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457200" lvl="1" indent="0" eaLnBrk="1" hangingPunct="1">
              <a:spcBef>
                <a:spcPct val="20000"/>
              </a:spcBef>
              <a:buClr>
                <a:srgbClr val="339933"/>
              </a:buClr>
            </a:pPr>
            <a:r>
              <a:rPr lang="zh-CN" altLang="en-US" sz="3200" dirty="0">
                <a:solidFill>
                  <a:srgbClr val="0000CC"/>
                </a:solidFill>
                <a:latin typeface="华文新魏" panose="02010800040101010101" pitchFamily="2" charset="-122"/>
                <a:ea typeface="华文新魏" panose="02010800040101010101" pitchFamily="2" charset="-122"/>
              </a:rPr>
              <a:t>存储类别小结</a:t>
            </a:r>
          </a:p>
        </p:txBody>
      </p:sp>
      <p:sp>
        <p:nvSpPr>
          <p:cNvPr id="671752" name="Rectangle 8"/>
          <p:cNvSpPr>
            <a:spLocks noChangeArrowheads="1"/>
          </p:cNvSpPr>
          <p:nvPr/>
        </p:nvSpPr>
        <p:spPr bwMode="auto">
          <a:xfrm>
            <a:off x="-479425" y="4800600"/>
            <a:ext cx="9439275" cy="1884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2" eaLnBrk="1" hangingPunct="1">
              <a:spcBef>
                <a:spcPct val="20000"/>
              </a:spcBef>
              <a:buClr>
                <a:srgbClr val="FF3300"/>
              </a:buClr>
              <a:buFont typeface="Wingdings" panose="05000000000000000000" pitchFamily="2" charset="2"/>
              <a:buChar char="v"/>
            </a:pPr>
            <a:r>
              <a:rPr lang="zh-CN" altLang="en-US" sz="2400" b="0" dirty="0">
                <a:solidFill>
                  <a:srgbClr val="0066CC"/>
                </a:solidFill>
                <a:latin typeface="隶书" panose="02010509060101010101" pitchFamily="49" charset="-122"/>
                <a:ea typeface="隶书" panose="02010509060101010101" pitchFamily="49" charset="-122"/>
              </a:rPr>
              <a:t>局部变量默认为</a:t>
            </a:r>
            <a:r>
              <a:rPr lang="en-US" altLang="zh-CN" sz="2400" b="0" dirty="0">
                <a:solidFill>
                  <a:srgbClr val="0066CC"/>
                </a:solidFill>
                <a:latin typeface="隶书" panose="02010509060101010101" pitchFamily="49" charset="-122"/>
                <a:ea typeface="隶书" panose="02010509060101010101" pitchFamily="49" charset="-122"/>
              </a:rPr>
              <a:t>auto</a:t>
            </a:r>
            <a:r>
              <a:rPr lang="zh-CN" altLang="zh-CN" sz="2400" b="0" dirty="0">
                <a:solidFill>
                  <a:srgbClr val="0066CC"/>
                </a:solidFill>
                <a:latin typeface="隶书" panose="02010509060101010101" pitchFamily="49" charset="-122"/>
                <a:ea typeface="隶书" panose="02010509060101010101" pitchFamily="49" charset="-122"/>
              </a:rPr>
              <a:t>型</a:t>
            </a:r>
            <a:endParaRPr lang="zh-CN" altLang="en-US" sz="2400" b="0" dirty="0">
              <a:solidFill>
                <a:srgbClr val="0066CC"/>
              </a:solidFill>
              <a:latin typeface="隶书" panose="02010509060101010101" pitchFamily="49" charset="-122"/>
              <a:ea typeface="隶书" panose="02010509060101010101" pitchFamily="49" charset="-122"/>
            </a:endParaRPr>
          </a:p>
          <a:p>
            <a:pPr lvl="2" eaLnBrk="1" hangingPunct="1">
              <a:spcBef>
                <a:spcPct val="20000"/>
              </a:spcBef>
              <a:buClr>
                <a:srgbClr val="FF3300"/>
              </a:buClr>
              <a:buFont typeface="Wingdings" panose="05000000000000000000" pitchFamily="2" charset="2"/>
              <a:buChar char="v"/>
            </a:pPr>
            <a:r>
              <a:rPr lang="en-US" altLang="zh-CN" sz="2400" b="0" dirty="0">
                <a:solidFill>
                  <a:srgbClr val="996600"/>
                </a:solidFill>
                <a:latin typeface="隶书" panose="02010509060101010101" pitchFamily="49" charset="-122"/>
                <a:ea typeface="隶书" panose="02010509060101010101" pitchFamily="49" charset="-122"/>
              </a:rPr>
              <a:t>register</a:t>
            </a:r>
            <a:r>
              <a:rPr lang="zh-CN" altLang="zh-CN" sz="2400" b="0" dirty="0">
                <a:solidFill>
                  <a:srgbClr val="996600"/>
                </a:solidFill>
                <a:latin typeface="隶书" panose="02010509060101010101" pitchFamily="49" charset="-122"/>
                <a:ea typeface="隶书" panose="02010509060101010101" pitchFamily="49" charset="-122"/>
              </a:rPr>
              <a:t>型变量个数受限,且不能为</a:t>
            </a:r>
            <a:r>
              <a:rPr lang="en-US" altLang="zh-CN" sz="2400" b="0" dirty="0">
                <a:solidFill>
                  <a:srgbClr val="996600"/>
                </a:solidFill>
                <a:latin typeface="隶书" panose="02010509060101010101" pitchFamily="49" charset="-122"/>
                <a:ea typeface="隶书" panose="02010509060101010101" pitchFamily="49" charset="-122"/>
              </a:rPr>
              <a:t>long, double, float</a:t>
            </a:r>
            <a:r>
              <a:rPr lang="zh-CN" altLang="zh-CN" sz="2400" b="0" dirty="0">
                <a:solidFill>
                  <a:srgbClr val="996600"/>
                </a:solidFill>
                <a:latin typeface="隶书" panose="02010509060101010101" pitchFamily="49" charset="-122"/>
                <a:ea typeface="隶书" panose="02010509060101010101" pitchFamily="49" charset="-122"/>
              </a:rPr>
              <a:t>型</a:t>
            </a:r>
            <a:endParaRPr lang="zh-CN" altLang="en-US" sz="2400" b="0" dirty="0">
              <a:solidFill>
                <a:schemeClr val="tx1"/>
              </a:solidFill>
            </a:endParaRPr>
          </a:p>
          <a:p>
            <a:pPr lvl="2" eaLnBrk="1" hangingPunct="1">
              <a:spcBef>
                <a:spcPct val="20000"/>
              </a:spcBef>
              <a:buClr>
                <a:srgbClr val="FF3300"/>
              </a:buClr>
              <a:buFont typeface="Wingdings" panose="05000000000000000000" pitchFamily="2" charset="2"/>
              <a:buChar char="v"/>
            </a:pPr>
            <a:r>
              <a:rPr lang="zh-CN" altLang="en-US" sz="2400" b="0" dirty="0">
                <a:solidFill>
                  <a:schemeClr val="tx1"/>
                </a:solidFill>
                <a:latin typeface="隶书" panose="02010509060101010101" pitchFamily="49" charset="-122"/>
                <a:ea typeface="隶书" panose="02010509060101010101" pitchFamily="49" charset="-122"/>
              </a:rPr>
              <a:t>局部</a:t>
            </a:r>
            <a:r>
              <a:rPr lang="en-US" altLang="zh-CN" sz="2400" b="0" dirty="0">
                <a:solidFill>
                  <a:srgbClr val="660033"/>
                </a:solidFill>
                <a:latin typeface="隶书" panose="02010509060101010101" pitchFamily="49" charset="-122"/>
                <a:ea typeface="隶书" panose="02010509060101010101" pitchFamily="49" charset="-122"/>
              </a:rPr>
              <a:t>static</a:t>
            </a:r>
            <a:r>
              <a:rPr lang="zh-CN" altLang="en-US" sz="2400" b="0" dirty="0">
                <a:solidFill>
                  <a:schemeClr val="tx1"/>
                </a:solidFill>
                <a:latin typeface="隶书" panose="02010509060101010101" pitchFamily="49" charset="-122"/>
                <a:ea typeface="隶书" panose="02010509060101010101" pitchFamily="49" charset="-122"/>
              </a:rPr>
              <a:t>变量具有</a:t>
            </a:r>
            <a:r>
              <a:rPr lang="zh-CN" altLang="en-US" sz="2400" b="0" dirty="0">
                <a:solidFill>
                  <a:srgbClr val="FF5050"/>
                </a:solidFill>
                <a:latin typeface="隶书" panose="02010509060101010101" pitchFamily="49" charset="-122"/>
                <a:ea typeface="隶书" panose="02010509060101010101" pitchFamily="49" charset="-122"/>
              </a:rPr>
              <a:t>全局寿命</a:t>
            </a:r>
            <a:r>
              <a:rPr lang="zh-CN" altLang="en-US" sz="2400" b="0" dirty="0">
                <a:solidFill>
                  <a:schemeClr val="tx1"/>
                </a:solidFill>
                <a:latin typeface="隶书" panose="02010509060101010101" pitchFamily="49" charset="-122"/>
                <a:ea typeface="隶书" panose="02010509060101010101" pitchFamily="49" charset="-122"/>
              </a:rPr>
              <a:t>、</a:t>
            </a:r>
            <a:r>
              <a:rPr lang="zh-CN" altLang="en-US" sz="2400" b="0" dirty="0">
                <a:solidFill>
                  <a:srgbClr val="FF5050"/>
                </a:solidFill>
                <a:latin typeface="隶书" panose="02010509060101010101" pitchFamily="49" charset="-122"/>
                <a:ea typeface="隶书" panose="02010509060101010101" pitchFamily="49" charset="-122"/>
              </a:rPr>
              <a:t>局部可见性</a:t>
            </a:r>
            <a:r>
              <a:rPr lang="zh-CN" altLang="en-US" sz="2400" b="0" dirty="0">
                <a:solidFill>
                  <a:schemeClr val="tx1"/>
                </a:solidFill>
                <a:latin typeface="隶书" panose="02010509060101010101" pitchFamily="49" charset="-122"/>
                <a:ea typeface="隶书" panose="02010509060101010101" pitchFamily="49" charset="-122"/>
              </a:rPr>
              <a:t>和</a:t>
            </a:r>
            <a:r>
              <a:rPr lang="zh-CN" altLang="en-US" sz="2400" b="0" dirty="0">
                <a:solidFill>
                  <a:srgbClr val="0000FF"/>
                </a:solidFill>
                <a:latin typeface="隶书" panose="02010509060101010101" pitchFamily="49" charset="-122"/>
                <a:ea typeface="隶书" panose="02010509060101010101" pitchFamily="49" charset="-122"/>
              </a:rPr>
              <a:t>可继承性</a:t>
            </a:r>
          </a:p>
          <a:p>
            <a:pPr lvl="2" eaLnBrk="1" hangingPunct="1">
              <a:spcBef>
                <a:spcPct val="20000"/>
              </a:spcBef>
              <a:buClr>
                <a:srgbClr val="FF3300"/>
              </a:buClr>
              <a:buFont typeface="Wingdings" panose="05000000000000000000" pitchFamily="2" charset="2"/>
              <a:buChar char="v"/>
            </a:pPr>
            <a:r>
              <a:rPr lang="en-US" altLang="zh-CN" sz="2400" b="0" dirty="0">
                <a:solidFill>
                  <a:srgbClr val="990033"/>
                </a:solidFill>
                <a:latin typeface="隶书" panose="02010509060101010101" pitchFamily="49" charset="-122"/>
                <a:ea typeface="隶书" panose="02010509060101010101" pitchFamily="49" charset="-122"/>
              </a:rPr>
              <a:t>extern</a:t>
            </a:r>
            <a:r>
              <a:rPr lang="zh-CN" altLang="en-US" sz="2400" b="0" dirty="0">
                <a:solidFill>
                  <a:schemeClr val="tx1"/>
                </a:solidFill>
                <a:latin typeface="隶书" panose="02010509060101010101" pitchFamily="49" charset="-122"/>
                <a:ea typeface="隶书" panose="02010509060101010101" pitchFamily="49" charset="-122"/>
              </a:rPr>
              <a:t>不是变量定义</a:t>
            </a:r>
            <a:r>
              <a:rPr lang="en-US" altLang="zh-CN" sz="2400" b="0" dirty="0">
                <a:solidFill>
                  <a:schemeClr val="tx1"/>
                </a:solidFill>
                <a:latin typeface="隶书" panose="02010509060101010101" pitchFamily="49" charset="-122"/>
                <a:ea typeface="隶书" panose="02010509060101010101" pitchFamily="49" charset="-122"/>
              </a:rPr>
              <a:t>,</a:t>
            </a:r>
            <a:r>
              <a:rPr lang="zh-CN" altLang="en-US" sz="2400" b="0" dirty="0">
                <a:solidFill>
                  <a:schemeClr val="tx1"/>
                </a:solidFill>
                <a:latin typeface="隶书" panose="02010509060101010101" pitchFamily="49" charset="-122"/>
                <a:ea typeface="隶书" panose="02010509060101010101" pitchFamily="49" charset="-122"/>
              </a:rPr>
              <a:t>可扩展外部</a:t>
            </a:r>
            <a:r>
              <a:rPr lang="zh-CN" altLang="zh-CN" sz="2400" b="0" dirty="0">
                <a:solidFill>
                  <a:schemeClr val="tx1"/>
                </a:solidFill>
                <a:latin typeface="隶书" panose="02010509060101010101" pitchFamily="49" charset="-122"/>
                <a:ea typeface="隶书" panose="02010509060101010101" pitchFamily="49" charset="-122"/>
              </a:rPr>
              <a:t>变量作用域</a:t>
            </a:r>
            <a:endParaRPr lang="zh-CN" altLang="en-US" sz="2400" b="0" dirty="0">
              <a:solidFill>
                <a:schemeClr val="tx1"/>
              </a:solidFill>
              <a:latin typeface="隶书" panose="02010509060101010101" pitchFamily="49" charset="-122"/>
              <a:ea typeface="隶书" panose="02010509060101010101" pitchFamily="49" charset="-122"/>
            </a:endParaRPr>
          </a:p>
        </p:txBody>
      </p:sp>
      <p:grpSp>
        <p:nvGrpSpPr>
          <p:cNvPr id="671827" name="Group 83"/>
          <p:cNvGrpSpPr>
            <a:grpSpLocks/>
          </p:cNvGrpSpPr>
          <p:nvPr/>
        </p:nvGrpSpPr>
        <p:grpSpPr bwMode="auto">
          <a:xfrm>
            <a:off x="303213" y="1047750"/>
            <a:ext cx="8591550" cy="3714750"/>
            <a:chOff x="191" y="660"/>
            <a:chExt cx="5412" cy="2340"/>
          </a:xfrm>
        </p:grpSpPr>
        <p:grpSp>
          <p:nvGrpSpPr>
            <p:cNvPr id="330798" name="Group 10"/>
            <p:cNvGrpSpPr>
              <a:grpSpLocks/>
            </p:cNvGrpSpPr>
            <p:nvPr/>
          </p:nvGrpSpPr>
          <p:grpSpPr bwMode="auto">
            <a:xfrm>
              <a:off x="192" y="660"/>
              <a:ext cx="5400" cy="2340"/>
              <a:chOff x="180" y="396"/>
              <a:chExt cx="5400" cy="3672"/>
            </a:xfrm>
          </p:grpSpPr>
          <p:sp>
            <p:nvSpPr>
              <p:cNvPr id="330819" name="Rectangle 11"/>
              <p:cNvSpPr>
                <a:spLocks noChangeArrowheads="1"/>
              </p:cNvSpPr>
              <p:nvPr/>
            </p:nvSpPr>
            <p:spPr bwMode="auto">
              <a:xfrm>
                <a:off x="180" y="408"/>
                <a:ext cx="5400" cy="3660"/>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330820" name="Line 12"/>
              <p:cNvSpPr>
                <a:spLocks noChangeShapeType="1"/>
              </p:cNvSpPr>
              <p:nvPr/>
            </p:nvSpPr>
            <p:spPr bwMode="auto">
              <a:xfrm>
                <a:off x="1008" y="396"/>
                <a:ext cx="0" cy="36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30799" name="Line 13"/>
            <p:cNvSpPr>
              <a:spLocks noChangeShapeType="1"/>
            </p:cNvSpPr>
            <p:nvPr/>
          </p:nvSpPr>
          <p:spPr bwMode="auto">
            <a:xfrm>
              <a:off x="206" y="942"/>
              <a:ext cx="538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0800" name="Line 14"/>
            <p:cNvSpPr>
              <a:spLocks noChangeShapeType="1"/>
            </p:cNvSpPr>
            <p:nvPr/>
          </p:nvSpPr>
          <p:spPr bwMode="auto">
            <a:xfrm>
              <a:off x="200" y="1230"/>
              <a:ext cx="5391"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0801" name="Line 15"/>
            <p:cNvSpPr>
              <a:spLocks noChangeShapeType="1"/>
            </p:cNvSpPr>
            <p:nvPr/>
          </p:nvSpPr>
          <p:spPr bwMode="auto">
            <a:xfrm flipV="1">
              <a:off x="191" y="1524"/>
              <a:ext cx="5400" cy="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0802" name="Line 16"/>
            <p:cNvSpPr>
              <a:spLocks noChangeShapeType="1"/>
            </p:cNvSpPr>
            <p:nvPr/>
          </p:nvSpPr>
          <p:spPr bwMode="auto">
            <a:xfrm>
              <a:off x="191" y="1806"/>
              <a:ext cx="5400"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0803" name="Line 17"/>
            <p:cNvSpPr>
              <a:spLocks noChangeShapeType="1"/>
            </p:cNvSpPr>
            <p:nvPr/>
          </p:nvSpPr>
          <p:spPr bwMode="auto">
            <a:xfrm>
              <a:off x="3694" y="660"/>
              <a:ext cx="0" cy="3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0804" name="Line 18"/>
            <p:cNvSpPr>
              <a:spLocks noChangeShapeType="1"/>
            </p:cNvSpPr>
            <p:nvPr/>
          </p:nvSpPr>
          <p:spPr bwMode="auto">
            <a:xfrm>
              <a:off x="1788" y="948"/>
              <a:ext cx="0" cy="3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0805" name="Line 19"/>
            <p:cNvSpPr>
              <a:spLocks noChangeShapeType="1"/>
            </p:cNvSpPr>
            <p:nvPr/>
          </p:nvSpPr>
          <p:spPr bwMode="auto">
            <a:xfrm>
              <a:off x="2752" y="953"/>
              <a:ext cx="0" cy="30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0806" name="Line 20"/>
            <p:cNvSpPr>
              <a:spLocks noChangeShapeType="1"/>
            </p:cNvSpPr>
            <p:nvPr/>
          </p:nvSpPr>
          <p:spPr bwMode="auto">
            <a:xfrm>
              <a:off x="3694" y="960"/>
              <a:ext cx="0" cy="28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0807" name="Line 21"/>
            <p:cNvSpPr>
              <a:spLocks noChangeShapeType="1"/>
            </p:cNvSpPr>
            <p:nvPr/>
          </p:nvSpPr>
          <p:spPr bwMode="auto">
            <a:xfrm>
              <a:off x="4704" y="945"/>
              <a:ext cx="0" cy="29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0808" name="Line 22"/>
            <p:cNvSpPr>
              <a:spLocks noChangeShapeType="1"/>
            </p:cNvSpPr>
            <p:nvPr/>
          </p:nvSpPr>
          <p:spPr bwMode="auto">
            <a:xfrm>
              <a:off x="2752" y="1248"/>
              <a:ext cx="0" cy="3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0809" name="Line 23"/>
            <p:cNvSpPr>
              <a:spLocks noChangeShapeType="1"/>
            </p:cNvSpPr>
            <p:nvPr/>
          </p:nvSpPr>
          <p:spPr bwMode="auto">
            <a:xfrm>
              <a:off x="2752" y="1548"/>
              <a:ext cx="0" cy="3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0810" name="Line 24"/>
            <p:cNvSpPr>
              <a:spLocks noChangeShapeType="1"/>
            </p:cNvSpPr>
            <p:nvPr/>
          </p:nvSpPr>
          <p:spPr bwMode="auto">
            <a:xfrm>
              <a:off x="1788" y="1536"/>
              <a:ext cx="0" cy="2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0811" name="Line 25"/>
            <p:cNvSpPr>
              <a:spLocks noChangeShapeType="1"/>
            </p:cNvSpPr>
            <p:nvPr/>
          </p:nvSpPr>
          <p:spPr bwMode="auto">
            <a:xfrm flipV="1">
              <a:off x="191" y="2100"/>
              <a:ext cx="5400" cy="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0812" name="Line 26"/>
            <p:cNvSpPr>
              <a:spLocks noChangeShapeType="1"/>
            </p:cNvSpPr>
            <p:nvPr/>
          </p:nvSpPr>
          <p:spPr bwMode="auto">
            <a:xfrm>
              <a:off x="2752" y="1824"/>
              <a:ext cx="0" cy="28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0813" name="Line 27"/>
            <p:cNvSpPr>
              <a:spLocks noChangeShapeType="1"/>
            </p:cNvSpPr>
            <p:nvPr/>
          </p:nvSpPr>
          <p:spPr bwMode="auto">
            <a:xfrm>
              <a:off x="203" y="2382"/>
              <a:ext cx="5400"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0814" name="Line 28"/>
            <p:cNvSpPr>
              <a:spLocks noChangeShapeType="1"/>
            </p:cNvSpPr>
            <p:nvPr/>
          </p:nvSpPr>
          <p:spPr bwMode="auto">
            <a:xfrm>
              <a:off x="3692" y="2112"/>
              <a:ext cx="0" cy="27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0815" name="Line 29"/>
            <p:cNvSpPr>
              <a:spLocks noChangeShapeType="1"/>
            </p:cNvSpPr>
            <p:nvPr/>
          </p:nvSpPr>
          <p:spPr bwMode="auto">
            <a:xfrm flipH="1">
              <a:off x="4704" y="2100"/>
              <a:ext cx="0" cy="27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0816" name="Line 30"/>
            <p:cNvSpPr>
              <a:spLocks noChangeShapeType="1"/>
            </p:cNvSpPr>
            <p:nvPr/>
          </p:nvSpPr>
          <p:spPr bwMode="auto">
            <a:xfrm>
              <a:off x="2749" y="2388"/>
              <a:ext cx="0" cy="3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0817" name="Line 31"/>
            <p:cNvSpPr>
              <a:spLocks noChangeShapeType="1"/>
            </p:cNvSpPr>
            <p:nvPr/>
          </p:nvSpPr>
          <p:spPr bwMode="auto">
            <a:xfrm flipV="1">
              <a:off x="191" y="2676"/>
              <a:ext cx="5400" cy="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0818" name="Line 32"/>
            <p:cNvSpPr>
              <a:spLocks noChangeShapeType="1"/>
            </p:cNvSpPr>
            <p:nvPr/>
          </p:nvSpPr>
          <p:spPr bwMode="auto">
            <a:xfrm>
              <a:off x="2748" y="2688"/>
              <a:ext cx="0" cy="30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30795" name="Text Box 34"/>
          <p:cNvSpPr txBox="1">
            <a:spLocks noChangeArrowheads="1"/>
          </p:cNvSpPr>
          <p:nvPr/>
        </p:nvSpPr>
        <p:spPr bwMode="auto">
          <a:xfrm>
            <a:off x="6249988" y="1957388"/>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400" b="0" dirty="0">
                <a:solidFill>
                  <a:srgbClr val="009900"/>
                </a:solidFill>
                <a:ea typeface="隶书" panose="02010509060101010101" pitchFamily="49" charset="-122"/>
              </a:rPr>
              <a:t>静态</a:t>
            </a:r>
            <a:endParaRPr lang="zh-CN" altLang="en-US" sz="2000" b="0" dirty="0">
              <a:solidFill>
                <a:srgbClr val="009900"/>
              </a:solidFill>
              <a:ea typeface="宋体" panose="02010600030101010101" pitchFamily="2" charset="-122"/>
            </a:endParaRPr>
          </a:p>
        </p:txBody>
      </p:sp>
      <p:sp>
        <p:nvSpPr>
          <p:cNvPr id="330796" name="Text Box 35"/>
          <p:cNvSpPr txBox="1">
            <a:spLocks noChangeArrowheads="1"/>
          </p:cNvSpPr>
          <p:nvPr/>
        </p:nvSpPr>
        <p:spPr bwMode="auto">
          <a:xfrm>
            <a:off x="2397125" y="1957388"/>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400" b="0" dirty="0">
                <a:solidFill>
                  <a:srgbClr val="FF9900"/>
                </a:solidFill>
                <a:ea typeface="隶书" panose="02010509060101010101" pitchFamily="49" charset="-122"/>
              </a:rPr>
              <a:t>动态</a:t>
            </a:r>
            <a:endParaRPr lang="zh-CN" altLang="en-US" sz="2000" b="0" dirty="0">
              <a:solidFill>
                <a:srgbClr val="339933"/>
              </a:solidFill>
              <a:ea typeface="宋体" panose="02010600030101010101" pitchFamily="2" charset="-122"/>
            </a:endParaRPr>
          </a:p>
        </p:txBody>
      </p:sp>
      <p:sp>
        <p:nvSpPr>
          <p:cNvPr id="330797" name="Text Box 36"/>
          <p:cNvSpPr txBox="1">
            <a:spLocks noChangeArrowheads="1"/>
          </p:cNvSpPr>
          <p:nvPr/>
        </p:nvSpPr>
        <p:spPr bwMode="auto">
          <a:xfrm>
            <a:off x="266700" y="1957388"/>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400" b="0" dirty="0">
                <a:solidFill>
                  <a:schemeClr val="tx1"/>
                </a:solidFill>
                <a:ea typeface="隶书" panose="02010509060101010101" pitchFamily="49" charset="-122"/>
              </a:rPr>
              <a:t>存储方式</a:t>
            </a:r>
            <a:endParaRPr lang="zh-CN" altLang="en-US" sz="2000" b="0" dirty="0">
              <a:solidFill>
                <a:schemeClr val="tx1"/>
              </a:solidFill>
              <a:ea typeface="宋体" panose="02010600030101010101" pitchFamily="2" charset="-122"/>
            </a:endParaRPr>
          </a:p>
        </p:txBody>
      </p:sp>
      <p:sp>
        <p:nvSpPr>
          <p:cNvPr id="330792" name="Text Box 38"/>
          <p:cNvSpPr txBox="1">
            <a:spLocks noChangeArrowheads="1"/>
          </p:cNvSpPr>
          <p:nvPr/>
        </p:nvSpPr>
        <p:spPr bwMode="auto">
          <a:xfrm>
            <a:off x="5195888" y="2851150"/>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b="0" dirty="0">
                <a:solidFill>
                  <a:srgbClr val="009900"/>
                </a:solidFill>
                <a:ea typeface="隶书" panose="02010509060101010101" pitchFamily="49" charset="-122"/>
              </a:rPr>
              <a:t>程序整个运行期间</a:t>
            </a:r>
            <a:endParaRPr lang="zh-CN" altLang="en-US" sz="2000" b="0" dirty="0">
              <a:solidFill>
                <a:srgbClr val="FF9900"/>
              </a:solidFill>
              <a:ea typeface="宋体" panose="02010600030101010101" pitchFamily="2" charset="-122"/>
            </a:endParaRPr>
          </a:p>
        </p:txBody>
      </p:sp>
      <p:sp>
        <p:nvSpPr>
          <p:cNvPr id="330793" name="Text Box 39"/>
          <p:cNvSpPr txBox="1">
            <a:spLocks noChangeArrowheads="1"/>
          </p:cNvSpPr>
          <p:nvPr/>
        </p:nvSpPr>
        <p:spPr bwMode="auto">
          <a:xfrm>
            <a:off x="1539876" y="2851150"/>
            <a:ext cx="292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400" b="0" dirty="0">
                <a:solidFill>
                  <a:srgbClr val="FF9900"/>
                </a:solidFill>
                <a:ea typeface="隶书" panose="02010509060101010101" pitchFamily="49" charset="-122"/>
              </a:rPr>
              <a:t>函数调用开始至结束</a:t>
            </a:r>
            <a:endParaRPr lang="zh-CN" altLang="en-US" sz="2000" b="0" dirty="0">
              <a:solidFill>
                <a:srgbClr val="339933"/>
              </a:solidFill>
              <a:ea typeface="宋体" panose="02010600030101010101" pitchFamily="2" charset="-122"/>
            </a:endParaRPr>
          </a:p>
        </p:txBody>
      </p:sp>
      <p:sp>
        <p:nvSpPr>
          <p:cNvPr id="330794" name="Text Box 40"/>
          <p:cNvSpPr txBox="1">
            <a:spLocks noChangeArrowheads="1"/>
          </p:cNvSpPr>
          <p:nvPr/>
        </p:nvSpPr>
        <p:spPr bwMode="auto">
          <a:xfrm>
            <a:off x="373063" y="2865438"/>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400" b="0">
                <a:solidFill>
                  <a:schemeClr val="tx1"/>
                </a:solidFill>
                <a:ea typeface="隶书" panose="02010509060101010101" pitchFamily="49" charset="-122"/>
              </a:rPr>
              <a:t>生存期</a:t>
            </a:r>
            <a:endParaRPr lang="zh-CN" altLang="en-US" sz="2000" b="0">
              <a:solidFill>
                <a:schemeClr val="tx1"/>
              </a:solidFill>
              <a:ea typeface="宋体" panose="02010600030101010101" pitchFamily="2" charset="-122"/>
            </a:endParaRPr>
          </a:p>
        </p:txBody>
      </p:sp>
      <p:sp>
        <p:nvSpPr>
          <p:cNvPr id="330789" name="Text Box 42"/>
          <p:cNvSpPr txBox="1">
            <a:spLocks noChangeArrowheads="1"/>
          </p:cNvSpPr>
          <p:nvPr/>
        </p:nvSpPr>
        <p:spPr bwMode="auto">
          <a:xfrm>
            <a:off x="4986338" y="3751263"/>
            <a:ext cx="353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b="0" dirty="0">
                <a:solidFill>
                  <a:srgbClr val="009900"/>
                </a:solidFill>
                <a:ea typeface="隶书" panose="02010509060101010101" pitchFamily="49" charset="-122"/>
              </a:rPr>
              <a:t>编译时赋初值，</a:t>
            </a:r>
            <a:r>
              <a:rPr lang="zh-CN" altLang="en-US" sz="2400" b="0" dirty="0">
                <a:solidFill>
                  <a:srgbClr val="FF5050"/>
                </a:solidFill>
                <a:ea typeface="隶书" panose="02010509060101010101" pitchFamily="49" charset="-122"/>
              </a:rPr>
              <a:t>只赋一次</a:t>
            </a:r>
          </a:p>
        </p:txBody>
      </p:sp>
      <p:sp>
        <p:nvSpPr>
          <p:cNvPr id="330790" name="Text Box 43"/>
          <p:cNvSpPr txBox="1">
            <a:spLocks noChangeArrowheads="1"/>
          </p:cNvSpPr>
          <p:nvPr/>
        </p:nvSpPr>
        <p:spPr bwMode="auto">
          <a:xfrm>
            <a:off x="1741488" y="3751263"/>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b="0" dirty="0">
                <a:solidFill>
                  <a:srgbClr val="FF9900"/>
                </a:solidFill>
                <a:ea typeface="隶书" panose="02010509060101010101" pitchFamily="49" charset="-122"/>
              </a:rPr>
              <a:t>每次函数调用时</a:t>
            </a:r>
            <a:endParaRPr lang="zh-CN" altLang="en-US" sz="2000" b="0" dirty="0">
              <a:solidFill>
                <a:srgbClr val="339933"/>
              </a:solidFill>
              <a:ea typeface="宋体" panose="02010600030101010101" pitchFamily="2" charset="-122"/>
            </a:endParaRPr>
          </a:p>
        </p:txBody>
      </p:sp>
      <p:sp>
        <p:nvSpPr>
          <p:cNvPr id="330791" name="Text Box 44"/>
          <p:cNvSpPr txBox="1">
            <a:spLocks noChangeArrowheads="1"/>
          </p:cNvSpPr>
          <p:nvPr/>
        </p:nvSpPr>
        <p:spPr bwMode="auto">
          <a:xfrm>
            <a:off x="385763" y="3751263"/>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400" b="0" dirty="0">
                <a:solidFill>
                  <a:schemeClr val="tx1"/>
                </a:solidFill>
                <a:ea typeface="隶书" panose="02010509060101010101" pitchFamily="49" charset="-122"/>
              </a:rPr>
              <a:t>赋初值</a:t>
            </a:r>
            <a:endParaRPr lang="zh-CN" altLang="en-US" sz="2000" b="0" dirty="0">
              <a:solidFill>
                <a:schemeClr val="tx1"/>
              </a:solidFill>
              <a:ea typeface="宋体" panose="02010600030101010101" pitchFamily="2" charset="-122"/>
            </a:endParaRPr>
          </a:p>
        </p:txBody>
      </p:sp>
      <p:sp>
        <p:nvSpPr>
          <p:cNvPr id="330786" name="Text Box 46"/>
          <p:cNvSpPr txBox="1">
            <a:spLocks noChangeArrowheads="1"/>
          </p:cNvSpPr>
          <p:nvPr/>
        </p:nvSpPr>
        <p:spPr bwMode="auto">
          <a:xfrm>
            <a:off x="5329238" y="4279900"/>
            <a:ext cx="307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b="0" dirty="0">
                <a:solidFill>
                  <a:srgbClr val="009900"/>
                </a:solidFill>
                <a:ea typeface="隶书" panose="02010509060101010101" pitchFamily="49" charset="-122"/>
              </a:rPr>
              <a:t>自动赋初值</a:t>
            </a:r>
            <a:r>
              <a:rPr lang="en-US" altLang="zh-CN" sz="2400" b="0" dirty="0">
                <a:solidFill>
                  <a:srgbClr val="009900"/>
                </a:solidFill>
                <a:ea typeface="隶书" panose="02010509060101010101" pitchFamily="49" charset="-122"/>
              </a:rPr>
              <a:t>0</a:t>
            </a:r>
            <a:r>
              <a:rPr lang="zh-CN" altLang="en-US" sz="2400" b="0" dirty="0">
                <a:solidFill>
                  <a:srgbClr val="009900"/>
                </a:solidFill>
                <a:ea typeface="隶书" panose="02010509060101010101" pitchFamily="49" charset="-122"/>
              </a:rPr>
              <a:t>或空字符</a:t>
            </a:r>
            <a:endParaRPr lang="zh-CN" altLang="en-US" sz="2000" b="0" dirty="0">
              <a:solidFill>
                <a:srgbClr val="FF9900"/>
              </a:solidFill>
              <a:ea typeface="宋体" panose="02010600030101010101" pitchFamily="2" charset="-122"/>
            </a:endParaRPr>
          </a:p>
        </p:txBody>
      </p:sp>
      <p:sp>
        <p:nvSpPr>
          <p:cNvPr id="330787" name="Text Box 47"/>
          <p:cNvSpPr txBox="1">
            <a:spLocks noChangeArrowheads="1"/>
          </p:cNvSpPr>
          <p:nvPr/>
        </p:nvSpPr>
        <p:spPr bwMode="auto">
          <a:xfrm>
            <a:off x="2295525" y="427990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b="0" dirty="0">
                <a:solidFill>
                  <a:srgbClr val="FF9900"/>
                </a:solidFill>
                <a:ea typeface="隶书" panose="02010509060101010101" pitchFamily="49" charset="-122"/>
              </a:rPr>
              <a:t>不确定</a:t>
            </a:r>
            <a:endParaRPr lang="zh-CN" altLang="en-US" sz="2000" b="0" dirty="0">
              <a:solidFill>
                <a:srgbClr val="339933"/>
              </a:solidFill>
              <a:ea typeface="宋体" panose="02010600030101010101" pitchFamily="2" charset="-122"/>
            </a:endParaRPr>
          </a:p>
        </p:txBody>
      </p:sp>
      <p:sp>
        <p:nvSpPr>
          <p:cNvPr id="330788" name="Text Box 48"/>
          <p:cNvSpPr txBox="1">
            <a:spLocks noChangeArrowheads="1"/>
          </p:cNvSpPr>
          <p:nvPr/>
        </p:nvSpPr>
        <p:spPr bwMode="auto">
          <a:xfrm>
            <a:off x="266700" y="42799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400" b="0" dirty="0">
                <a:solidFill>
                  <a:schemeClr val="tx1"/>
                </a:solidFill>
                <a:ea typeface="隶书" panose="02010509060101010101" pitchFamily="49" charset="-122"/>
              </a:rPr>
              <a:t>未赋初值</a:t>
            </a:r>
            <a:endParaRPr lang="zh-CN" altLang="en-US" sz="2000" b="0" dirty="0">
              <a:solidFill>
                <a:schemeClr val="tx1"/>
              </a:solidFill>
              <a:ea typeface="宋体" panose="02010600030101010101" pitchFamily="2" charset="-122"/>
            </a:endParaRPr>
          </a:p>
        </p:txBody>
      </p:sp>
      <p:sp>
        <p:nvSpPr>
          <p:cNvPr id="330782" name="Text Box 50"/>
          <p:cNvSpPr txBox="1">
            <a:spLocks noChangeArrowheads="1"/>
          </p:cNvSpPr>
          <p:nvPr/>
        </p:nvSpPr>
        <p:spPr bwMode="auto">
          <a:xfrm>
            <a:off x="5830888" y="2414588"/>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400" b="0" dirty="0">
                <a:solidFill>
                  <a:srgbClr val="009900"/>
                </a:solidFill>
                <a:ea typeface="隶书" panose="02010509060101010101" pitchFamily="49" charset="-122"/>
              </a:rPr>
              <a:t>静态存储区</a:t>
            </a:r>
            <a:endParaRPr lang="zh-CN" altLang="en-US" sz="2000" b="0" dirty="0">
              <a:solidFill>
                <a:srgbClr val="FF9900"/>
              </a:solidFill>
              <a:ea typeface="宋体" panose="02010600030101010101" pitchFamily="2" charset="-122"/>
            </a:endParaRPr>
          </a:p>
        </p:txBody>
      </p:sp>
      <p:sp>
        <p:nvSpPr>
          <p:cNvPr id="330783" name="Text Box 51"/>
          <p:cNvSpPr txBox="1">
            <a:spLocks noChangeArrowheads="1"/>
          </p:cNvSpPr>
          <p:nvPr/>
        </p:nvSpPr>
        <p:spPr bwMode="auto">
          <a:xfrm>
            <a:off x="1654176" y="2414588"/>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400" b="0" dirty="0">
                <a:solidFill>
                  <a:srgbClr val="FF9900"/>
                </a:solidFill>
                <a:ea typeface="隶书" panose="02010509060101010101" pitchFamily="49" charset="-122"/>
              </a:rPr>
              <a:t>动态区</a:t>
            </a:r>
            <a:endParaRPr lang="zh-CN" altLang="en-US" sz="2000" b="0" dirty="0">
              <a:solidFill>
                <a:srgbClr val="339933"/>
              </a:solidFill>
              <a:ea typeface="宋体" panose="02010600030101010101" pitchFamily="2" charset="-122"/>
            </a:endParaRPr>
          </a:p>
        </p:txBody>
      </p:sp>
      <p:sp>
        <p:nvSpPr>
          <p:cNvPr id="330784" name="Text Box 52"/>
          <p:cNvSpPr txBox="1">
            <a:spLocks noChangeArrowheads="1"/>
          </p:cNvSpPr>
          <p:nvPr/>
        </p:nvSpPr>
        <p:spPr bwMode="auto">
          <a:xfrm>
            <a:off x="376238" y="2414588"/>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400" b="0" dirty="0">
                <a:solidFill>
                  <a:schemeClr val="tx1"/>
                </a:solidFill>
                <a:ea typeface="隶书" panose="02010509060101010101" pitchFamily="49" charset="-122"/>
              </a:rPr>
              <a:t>存储区</a:t>
            </a:r>
            <a:endParaRPr lang="zh-CN" altLang="en-US" sz="2000" b="0" dirty="0">
              <a:solidFill>
                <a:schemeClr val="tx1"/>
              </a:solidFill>
              <a:ea typeface="宋体" panose="02010600030101010101" pitchFamily="2" charset="-122"/>
            </a:endParaRPr>
          </a:p>
        </p:txBody>
      </p:sp>
      <p:sp>
        <p:nvSpPr>
          <p:cNvPr id="330785" name="Text Box 53"/>
          <p:cNvSpPr txBox="1">
            <a:spLocks noChangeArrowheads="1"/>
          </p:cNvSpPr>
          <p:nvPr/>
        </p:nvSpPr>
        <p:spPr bwMode="auto">
          <a:xfrm>
            <a:off x="3121026" y="2414588"/>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400" b="0" dirty="0">
                <a:solidFill>
                  <a:srgbClr val="FF9900"/>
                </a:solidFill>
                <a:ea typeface="隶书" panose="02010509060101010101" pitchFamily="49" charset="-122"/>
              </a:rPr>
              <a:t>寄存器</a:t>
            </a:r>
            <a:endParaRPr lang="zh-CN" altLang="en-US" sz="2000" b="0" dirty="0">
              <a:solidFill>
                <a:srgbClr val="339933"/>
              </a:solidFill>
              <a:ea typeface="宋体" panose="02010600030101010101" pitchFamily="2" charset="-122"/>
            </a:endParaRPr>
          </a:p>
        </p:txBody>
      </p:sp>
      <p:grpSp>
        <p:nvGrpSpPr>
          <p:cNvPr id="671821" name="Group 77"/>
          <p:cNvGrpSpPr>
            <a:grpSpLocks/>
          </p:cNvGrpSpPr>
          <p:nvPr/>
        </p:nvGrpSpPr>
        <p:grpSpPr bwMode="auto">
          <a:xfrm>
            <a:off x="2911475" y="1030288"/>
            <a:ext cx="5118100" cy="457200"/>
            <a:chOff x="1834" y="649"/>
            <a:chExt cx="3224" cy="288"/>
          </a:xfrm>
        </p:grpSpPr>
        <p:sp>
          <p:nvSpPr>
            <p:cNvPr id="330780" name="Text Box 55"/>
            <p:cNvSpPr txBox="1">
              <a:spLocks noChangeArrowheads="1"/>
            </p:cNvSpPr>
            <p:nvPr/>
          </p:nvSpPr>
          <p:spPr bwMode="auto">
            <a:xfrm>
              <a:off x="1834" y="649"/>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zh-CN" sz="2400" b="0" dirty="0">
                  <a:solidFill>
                    <a:srgbClr val="FF9900"/>
                  </a:solidFill>
                  <a:ea typeface="隶书" panose="02010509060101010101" pitchFamily="49" charset="-122"/>
                </a:rPr>
                <a:t>局部变量</a:t>
              </a:r>
              <a:endParaRPr lang="zh-CN" altLang="en-US" sz="2400" b="0" dirty="0">
                <a:solidFill>
                  <a:srgbClr val="FF9900"/>
                </a:solidFill>
                <a:ea typeface="宋体" panose="02010600030101010101" pitchFamily="2" charset="-122"/>
              </a:endParaRPr>
            </a:p>
          </p:txBody>
        </p:sp>
        <p:sp>
          <p:nvSpPr>
            <p:cNvPr id="330781" name="Text Box 56"/>
            <p:cNvSpPr txBox="1">
              <a:spLocks noChangeArrowheads="1"/>
            </p:cNvSpPr>
            <p:nvPr/>
          </p:nvSpPr>
          <p:spPr bwMode="auto">
            <a:xfrm>
              <a:off x="4174" y="649"/>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zh-CN" sz="2400" b="0">
                  <a:solidFill>
                    <a:srgbClr val="008000"/>
                  </a:solidFill>
                  <a:ea typeface="隶书" panose="02010509060101010101" pitchFamily="49" charset="-122"/>
                </a:rPr>
                <a:t>外部变量</a:t>
              </a:r>
              <a:endParaRPr lang="zh-CN" altLang="en-US" sz="2400" b="0">
                <a:solidFill>
                  <a:srgbClr val="FF9900"/>
                </a:solidFill>
                <a:ea typeface="宋体" panose="02010600030101010101" pitchFamily="2" charset="-122"/>
              </a:endParaRPr>
            </a:p>
          </p:txBody>
        </p:sp>
      </p:grpSp>
      <p:sp>
        <p:nvSpPr>
          <p:cNvPr id="330776" name="Text Box 58"/>
          <p:cNvSpPr txBox="1">
            <a:spLocks noChangeArrowheads="1"/>
          </p:cNvSpPr>
          <p:nvPr/>
        </p:nvSpPr>
        <p:spPr bwMode="auto">
          <a:xfrm>
            <a:off x="371475" y="3313113"/>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b="0" dirty="0">
                <a:solidFill>
                  <a:schemeClr val="tx1"/>
                </a:solidFill>
                <a:ea typeface="隶书" panose="02010509060101010101" pitchFamily="49" charset="-122"/>
              </a:rPr>
              <a:t>作用域</a:t>
            </a:r>
            <a:endParaRPr lang="zh-CN" altLang="en-US" sz="2000" b="0" dirty="0">
              <a:solidFill>
                <a:schemeClr val="tx1"/>
              </a:solidFill>
              <a:ea typeface="宋体" panose="02010600030101010101" pitchFamily="2" charset="-122"/>
            </a:endParaRPr>
          </a:p>
        </p:txBody>
      </p:sp>
      <p:sp>
        <p:nvSpPr>
          <p:cNvPr id="330777" name="Text Box 59"/>
          <p:cNvSpPr txBox="1">
            <a:spLocks noChangeArrowheads="1"/>
          </p:cNvSpPr>
          <p:nvPr/>
        </p:nvSpPr>
        <p:spPr bwMode="auto">
          <a:xfrm>
            <a:off x="1571625" y="3314700"/>
            <a:ext cx="414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b="0" dirty="0">
                <a:solidFill>
                  <a:srgbClr val="FF9900"/>
                </a:solidFill>
                <a:ea typeface="隶书" panose="02010509060101010101" pitchFamily="49" charset="-122"/>
              </a:rPr>
              <a:t>定义变量的函数或复合语句内</a:t>
            </a:r>
          </a:p>
        </p:txBody>
      </p:sp>
      <p:sp>
        <p:nvSpPr>
          <p:cNvPr id="330778" name="Text Box 60"/>
          <p:cNvSpPr txBox="1">
            <a:spLocks noChangeArrowheads="1"/>
          </p:cNvSpPr>
          <p:nvPr/>
        </p:nvSpPr>
        <p:spPr bwMode="auto">
          <a:xfrm>
            <a:off x="6007100" y="331470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b="0" dirty="0">
                <a:solidFill>
                  <a:srgbClr val="FF5050"/>
                </a:solidFill>
                <a:ea typeface="隶书" panose="02010509060101010101" pitchFamily="49" charset="-122"/>
              </a:rPr>
              <a:t>本文件</a:t>
            </a:r>
          </a:p>
        </p:txBody>
      </p:sp>
      <p:sp>
        <p:nvSpPr>
          <p:cNvPr id="330779" name="Text Box 61"/>
          <p:cNvSpPr txBox="1">
            <a:spLocks noChangeArrowheads="1"/>
          </p:cNvSpPr>
          <p:nvPr/>
        </p:nvSpPr>
        <p:spPr bwMode="auto">
          <a:xfrm>
            <a:off x="7512050" y="33147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b="0" dirty="0">
                <a:solidFill>
                  <a:schemeClr val="accent1"/>
                </a:solidFill>
                <a:ea typeface="隶书" panose="02010509060101010101" pitchFamily="49" charset="-122"/>
              </a:rPr>
              <a:t>其它文件</a:t>
            </a:r>
          </a:p>
        </p:txBody>
      </p:sp>
      <p:sp>
        <p:nvSpPr>
          <p:cNvPr id="330770" name="Text Box 63"/>
          <p:cNvSpPr txBox="1">
            <a:spLocks noChangeArrowheads="1"/>
          </p:cNvSpPr>
          <p:nvPr/>
        </p:nvSpPr>
        <p:spPr bwMode="auto">
          <a:xfrm>
            <a:off x="2992438" y="1497013"/>
            <a:ext cx="1096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400" b="0" dirty="0">
                <a:solidFill>
                  <a:srgbClr val="003366"/>
                </a:solidFill>
                <a:ea typeface="宋体" panose="02010600030101010101" pitchFamily="2" charset="-122"/>
              </a:rPr>
              <a:t>register</a:t>
            </a:r>
          </a:p>
        </p:txBody>
      </p:sp>
      <p:sp>
        <p:nvSpPr>
          <p:cNvPr id="330771" name="Text Box 64"/>
          <p:cNvSpPr txBox="1">
            <a:spLocks noChangeArrowheads="1"/>
          </p:cNvSpPr>
          <p:nvPr/>
        </p:nvSpPr>
        <p:spPr bwMode="auto">
          <a:xfrm>
            <a:off x="4368800" y="1498600"/>
            <a:ext cx="1435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400" b="0" dirty="0">
                <a:solidFill>
                  <a:srgbClr val="FF5050"/>
                </a:solidFill>
                <a:ea typeface="隶书" panose="02010509060101010101" pitchFamily="49" charset="-122"/>
              </a:rPr>
              <a:t>局部</a:t>
            </a:r>
            <a:r>
              <a:rPr lang="en-US" altLang="zh-CN" sz="2400" b="0" dirty="0">
                <a:solidFill>
                  <a:srgbClr val="FF5050"/>
                </a:solidFill>
                <a:ea typeface="隶书" panose="02010509060101010101" pitchFamily="49" charset="-122"/>
              </a:rPr>
              <a:t>static</a:t>
            </a:r>
          </a:p>
        </p:txBody>
      </p:sp>
      <p:sp>
        <p:nvSpPr>
          <p:cNvPr id="330772" name="Text Box 65"/>
          <p:cNvSpPr txBox="1">
            <a:spLocks noChangeArrowheads="1"/>
          </p:cNvSpPr>
          <p:nvPr/>
        </p:nvSpPr>
        <p:spPr bwMode="auto">
          <a:xfrm>
            <a:off x="1852613" y="1497013"/>
            <a:ext cx="708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400" b="0" dirty="0">
                <a:solidFill>
                  <a:srgbClr val="0000FF"/>
                </a:solidFill>
                <a:ea typeface="宋体" panose="02010600030101010101" pitchFamily="2" charset="-122"/>
              </a:rPr>
              <a:t>auto</a:t>
            </a:r>
            <a:endParaRPr lang="en-US" altLang="zh-CN" sz="2400" b="0" dirty="0">
              <a:solidFill>
                <a:srgbClr val="FF9900"/>
              </a:solidFill>
              <a:ea typeface="宋体" panose="02010600030101010101" pitchFamily="2" charset="-122"/>
            </a:endParaRPr>
          </a:p>
        </p:txBody>
      </p:sp>
      <p:sp>
        <p:nvSpPr>
          <p:cNvPr id="330773" name="Text Box 66"/>
          <p:cNvSpPr txBox="1">
            <a:spLocks noChangeArrowheads="1"/>
          </p:cNvSpPr>
          <p:nvPr/>
        </p:nvSpPr>
        <p:spPr bwMode="auto">
          <a:xfrm>
            <a:off x="5964238" y="1497013"/>
            <a:ext cx="1435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400" b="0" dirty="0">
                <a:solidFill>
                  <a:srgbClr val="996600"/>
                </a:solidFill>
                <a:ea typeface="隶书" panose="02010509060101010101" pitchFamily="49" charset="-122"/>
              </a:rPr>
              <a:t>外部</a:t>
            </a:r>
            <a:r>
              <a:rPr lang="en-US" altLang="zh-CN" sz="2400" b="0" dirty="0">
                <a:solidFill>
                  <a:srgbClr val="996600"/>
                </a:solidFill>
                <a:ea typeface="宋体" panose="02010600030101010101" pitchFamily="2" charset="-122"/>
              </a:rPr>
              <a:t>static</a:t>
            </a:r>
            <a:endParaRPr lang="en-US" altLang="zh-CN" sz="2400" b="0" dirty="0">
              <a:solidFill>
                <a:srgbClr val="FF9900"/>
              </a:solidFill>
              <a:ea typeface="宋体" panose="02010600030101010101" pitchFamily="2" charset="-122"/>
            </a:endParaRPr>
          </a:p>
        </p:txBody>
      </p:sp>
      <p:sp>
        <p:nvSpPr>
          <p:cNvPr id="330774" name="Text Box 67"/>
          <p:cNvSpPr txBox="1">
            <a:spLocks noChangeArrowheads="1"/>
          </p:cNvSpPr>
          <p:nvPr/>
        </p:nvSpPr>
        <p:spPr bwMode="auto">
          <a:xfrm>
            <a:off x="7783513" y="149701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400" b="0" dirty="0">
                <a:solidFill>
                  <a:srgbClr val="660033"/>
                </a:solidFill>
                <a:ea typeface="隶书" panose="02010509060101010101" pitchFamily="49" charset="-122"/>
              </a:rPr>
              <a:t>外部</a:t>
            </a:r>
            <a:endParaRPr lang="zh-CN" altLang="en-US" sz="2400" b="0" dirty="0">
              <a:solidFill>
                <a:srgbClr val="FF9900"/>
              </a:solidFill>
              <a:ea typeface="宋体" panose="02010600030101010101" pitchFamily="2" charset="-122"/>
            </a:endParaRPr>
          </a:p>
        </p:txBody>
      </p:sp>
      <p:sp>
        <p:nvSpPr>
          <p:cNvPr id="330775" name="Text Box 68"/>
          <p:cNvSpPr txBox="1">
            <a:spLocks noChangeArrowheads="1"/>
          </p:cNvSpPr>
          <p:nvPr/>
        </p:nvSpPr>
        <p:spPr bwMode="auto">
          <a:xfrm>
            <a:off x="247650" y="1497013"/>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zh-CN" altLang="en-US" sz="2400" b="0" dirty="0">
                <a:solidFill>
                  <a:schemeClr val="tx1"/>
                </a:solidFill>
                <a:ea typeface="隶书" panose="02010509060101010101" pitchFamily="49" charset="-122"/>
              </a:rPr>
              <a:t>存储类别</a:t>
            </a:r>
            <a:endParaRPr lang="zh-CN" altLang="en-US" sz="2000" b="0" dirty="0">
              <a:solidFill>
                <a:schemeClr val="tx1"/>
              </a:solidFill>
              <a:ea typeface="宋体" panose="02010600030101010101" pitchFamily="2" charset="-122"/>
            </a:endParaRPr>
          </a:p>
        </p:txBody>
      </p:sp>
      <p:sp>
        <p:nvSpPr>
          <p:cNvPr id="69"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357460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71821"/>
                                        </p:tgtEl>
                                        <p:attrNameLst>
                                          <p:attrName>style.visibility</p:attrName>
                                        </p:attrNameLst>
                                      </p:cBhvr>
                                      <p:to>
                                        <p:strVal val="visible"/>
                                      </p:to>
                                    </p:set>
                                    <p:anim calcmode="lin" valueType="num">
                                      <p:cBhvr additive="base">
                                        <p:cTn id="7" dur="500" fill="hold"/>
                                        <p:tgtEl>
                                          <p:spTgt spid="671821"/>
                                        </p:tgtEl>
                                        <p:attrNameLst>
                                          <p:attrName>ppt_x</p:attrName>
                                        </p:attrNameLst>
                                      </p:cBhvr>
                                      <p:tavLst>
                                        <p:tav tm="0">
                                          <p:val>
                                            <p:strVal val="1+#ppt_w/2"/>
                                          </p:val>
                                        </p:tav>
                                        <p:tav tm="100000">
                                          <p:val>
                                            <p:strVal val="#ppt_x"/>
                                          </p:val>
                                        </p:tav>
                                      </p:tavLst>
                                    </p:anim>
                                    <p:anim calcmode="lin" valueType="num">
                                      <p:cBhvr additive="base">
                                        <p:cTn id="8" dur="500" fill="hold"/>
                                        <p:tgtEl>
                                          <p:spTgt spid="6718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0797"/>
                                        </p:tgtEl>
                                        <p:attrNameLst>
                                          <p:attrName>style.visibility</p:attrName>
                                        </p:attrNameLst>
                                      </p:cBhvr>
                                      <p:to>
                                        <p:strVal val="visible"/>
                                      </p:to>
                                    </p:set>
                                    <p:anim calcmode="lin" valueType="num">
                                      <p:cBhvr additive="base">
                                        <p:cTn id="13" dur="500" fill="hold"/>
                                        <p:tgtEl>
                                          <p:spTgt spid="330797"/>
                                        </p:tgtEl>
                                        <p:attrNameLst>
                                          <p:attrName>ppt_x</p:attrName>
                                        </p:attrNameLst>
                                      </p:cBhvr>
                                      <p:tavLst>
                                        <p:tav tm="0">
                                          <p:val>
                                            <p:strVal val="#ppt_x"/>
                                          </p:val>
                                        </p:tav>
                                        <p:tav tm="100000">
                                          <p:val>
                                            <p:strVal val="#ppt_x"/>
                                          </p:val>
                                        </p:tav>
                                      </p:tavLst>
                                    </p:anim>
                                    <p:anim calcmode="lin" valueType="num">
                                      <p:cBhvr additive="base">
                                        <p:cTn id="14" dur="500" fill="hold"/>
                                        <p:tgtEl>
                                          <p:spTgt spid="33079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30794"/>
                                        </p:tgtEl>
                                        <p:attrNameLst>
                                          <p:attrName>style.visibility</p:attrName>
                                        </p:attrNameLst>
                                      </p:cBhvr>
                                      <p:to>
                                        <p:strVal val="visible"/>
                                      </p:to>
                                    </p:set>
                                    <p:anim calcmode="lin" valueType="num">
                                      <p:cBhvr additive="base">
                                        <p:cTn id="17" dur="500" fill="hold"/>
                                        <p:tgtEl>
                                          <p:spTgt spid="330794"/>
                                        </p:tgtEl>
                                        <p:attrNameLst>
                                          <p:attrName>ppt_x</p:attrName>
                                        </p:attrNameLst>
                                      </p:cBhvr>
                                      <p:tavLst>
                                        <p:tav tm="0">
                                          <p:val>
                                            <p:strVal val="#ppt_x"/>
                                          </p:val>
                                        </p:tav>
                                        <p:tav tm="100000">
                                          <p:val>
                                            <p:strVal val="#ppt_x"/>
                                          </p:val>
                                        </p:tav>
                                      </p:tavLst>
                                    </p:anim>
                                    <p:anim calcmode="lin" valueType="num">
                                      <p:cBhvr additive="base">
                                        <p:cTn id="18" dur="500" fill="hold"/>
                                        <p:tgtEl>
                                          <p:spTgt spid="33079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30791"/>
                                        </p:tgtEl>
                                        <p:attrNameLst>
                                          <p:attrName>style.visibility</p:attrName>
                                        </p:attrNameLst>
                                      </p:cBhvr>
                                      <p:to>
                                        <p:strVal val="visible"/>
                                      </p:to>
                                    </p:set>
                                    <p:anim calcmode="lin" valueType="num">
                                      <p:cBhvr additive="base">
                                        <p:cTn id="21" dur="500" fill="hold"/>
                                        <p:tgtEl>
                                          <p:spTgt spid="330791"/>
                                        </p:tgtEl>
                                        <p:attrNameLst>
                                          <p:attrName>ppt_x</p:attrName>
                                        </p:attrNameLst>
                                      </p:cBhvr>
                                      <p:tavLst>
                                        <p:tav tm="0">
                                          <p:val>
                                            <p:strVal val="#ppt_x"/>
                                          </p:val>
                                        </p:tav>
                                        <p:tav tm="100000">
                                          <p:val>
                                            <p:strVal val="#ppt_x"/>
                                          </p:val>
                                        </p:tav>
                                      </p:tavLst>
                                    </p:anim>
                                    <p:anim calcmode="lin" valueType="num">
                                      <p:cBhvr additive="base">
                                        <p:cTn id="22" dur="500" fill="hold"/>
                                        <p:tgtEl>
                                          <p:spTgt spid="33079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30788"/>
                                        </p:tgtEl>
                                        <p:attrNameLst>
                                          <p:attrName>style.visibility</p:attrName>
                                        </p:attrNameLst>
                                      </p:cBhvr>
                                      <p:to>
                                        <p:strVal val="visible"/>
                                      </p:to>
                                    </p:set>
                                    <p:anim calcmode="lin" valueType="num">
                                      <p:cBhvr additive="base">
                                        <p:cTn id="25" dur="500" fill="hold"/>
                                        <p:tgtEl>
                                          <p:spTgt spid="330788"/>
                                        </p:tgtEl>
                                        <p:attrNameLst>
                                          <p:attrName>ppt_x</p:attrName>
                                        </p:attrNameLst>
                                      </p:cBhvr>
                                      <p:tavLst>
                                        <p:tav tm="0">
                                          <p:val>
                                            <p:strVal val="#ppt_x"/>
                                          </p:val>
                                        </p:tav>
                                        <p:tav tm="100000">
                                          <p:val>
                                            <p:strVal val="#ppt_x"/>
                                          </p:val>
                                        </p:tav>
                                      </p:tavLst>
                                    </p:anim>
                                    <p:anim calcmode="lin" valueType="num">
                                      <p:cBhvr additive="base">
                                        <p:cTn id="26" dur="500" fill="hold"/>
                                        <p:tgtEl>
                                          <p:spTgt spid="33078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30784"/>
                                        </p:tgtEl>
                                        <p:attrNameLst>
                                          <p:attrName>style.visibility</p:attrName>
                                        </p:attrNameLst>
                                      </p:cBhvr>
                                      <p:to>
                                        <p:strVal val="visible"/>
                                      </p:to>
                                    </p:set>
                                    <p:anim calcmode="lin" valueType="num">
                                      <p:cBhvr additive="base">
                                        <p:cTn id="29" dur="500" fill="hold"/>
                                        <p:tgtEl>
                                          <p:spTgt spid="330784"/>
                                        </p:tgtEl>
                                        <p:attrNameLst>
                                          <p:attrName>ppt_x</p:attrName>
                                        </p:attrNameLst>
                                      </p:cBhvr>
                                      <p:tavLst>
                                        <p:tav tm="0">
                                          <p:val>
                                            <p:strVal val="#ppt_x"/>
                                          </p:val>
                                        </p:tav>
                                        <p:tav tm="100000">
                                          <p:val>
                                            <p:strVal val="#ppt_x"/>
                                          </p:val>
                                        </p:tav>
                                      </p:tavLst>
                                    </p:anim>
                                    <p:anim calcmode="lin" valueType="num">
                                      <p:cBhvr additive="base">
                                        <p:cTn id="30" dur="500" fill="hold"/>
                                        <p:tgtEl>
                                          <p:spTgt spid="33078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30776"/>
                                        </p:tgtEl>
                                        <p:attrNameLst>
                                          <p:attrName>style.visibility</p:attrName>
                                        </p:attrNameLst>
                                      </p:cBhvr>
                                      <p:to>
                                        <p:strVal val="visible"/>
                                      </p:to>
                                    </p:set>
                                    <p:anim calcmode="lin" valueType="num">
                                      <p:cBhvr additive="base">
                                        <p:cTn id="33" dur="500" fill="hold"/>
                                        <p:tgtEl>
                                          <p:spTgt spid="330776"/>
                                        </p:tgtEl>
                                        <p:attrNameLst>
                                          <p:attrName>ppt_x</p:attrName>
                                        </p:attrNameLst>
                                      </p:cBhvr>
                                      <p:tavLst>
                                        <p:tav tm="0">
                                          <p:val>
                                            <p:strVal val="#ppt_x"/>
                                          </p:val>
                                        </p:tav>
                                        <p:tav tm="100000">
                                          <p:val>
                                            <p:strVal val="#ppt_x"/>
                                          </p:val>
                                        </p:tav>
                                      </p:tavLst>
                                    </p:anim>
                                    <p:anim calcmode="lin" valueType="num">
                                      <p:cBhvr additive="base">
                                        <p:cTn id="34" dur="500" fill="hold"/>
                                        <p:tgtEl>
                                          <p:spTgt spid="33077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30775"/>
                                        </p:tgtEl>
                                        <p:attrNameLst>
                                          <p:attrName>style.visibility</p:attrName>
                                        </p:attrNameLst>
                                      </p:cBhvr>
                                      <p:to>
                                        <p:strVal val="visible"/>
                                      </p:to>
                                    </p:set>
                                    <p:anim calcmode="lin" valueType="num">
                                      <p:cBhvr additive="base">
                                        <p:cTn id="37" dur="500" fill="hold"/>
                                        <p:tgtEl>
                                          <p:spTgt spid="330775"/>
                                        </p:tgtEl>
                                        <p:attrNameLst>
                                          <p:attrName>ppt_x</p:attrName>
                                        </p:attrNameLst>
                                      </p:cBhvr>
                                      <p:tavLst>
                                        <p:tav tm="0">
                                          <p:val>
                                            <p:strVal val="#ppt_x"/>
                                          </p:val>
                                        </p:tav>
                                        <p:tav tm="100000">
                                          <p:val>
                                            <p:strVal val="#ppt_x"/>
                                          </p:val>
                                        </p:tav>
                                      </p:tavLst>
                                    </p:anim>
                                    <p:anim calcmode="lin" valueType="num">
                                      <p:cBhvr additive="base">
                                        <p:cTn id="38" dur="500" fill="hold"/>
                                        <p:tgtEl>
                                          <p:spTgt spid="33077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30771"/>
                                        </p:tgtEl>
                                        <p:attrNameLst>
                                          <p:attrName>style.visibility</p:attrName>
                                        </p:attrNameLst>
                                      </p:cBhvr>
                                      <p:to>
                                        <p:strVal val="visible"/>
                                      </p:to>
                                    </p:set>
                                    <p:anim calcmode="lin" valueType="num">
                                      <p:cBhvr additive="base">
                                        <p:cTn id="43" dur="500" fill="hold"/>
                                        <p:tgtEl>
                                          <p:spTgt spid="330771"/>
                                        </p:tgtEl>
                                        <p:attrNameLst>
                                          <p:attrName>ppt_x</p:attrName>
                                        </p:attrNameLst>
                                      </p:cBhvr>
                                      <p:tavLst>
                                        <p:tav tm="0">
                                          <p:val>
                                            <p:strVal val="1+#ppt_w/2"/>
                                          </p:val>
                                        </p:tav>
                                        <p:tav tm="100000">
                                          <p:val>
                                            <p:strVal val="#ppt_x"/>
                                          </p:val>
                                        </p:tav>
                                      </p:tavLst>
                                    </p:anim>
                                    <p:anim calcmode="lin" valueType="num">
                                      <p:cBhvr additive="base">
                                        <p:cTn id="44" dur="500" fill="hold"/>
                                        <p:tgtEl>
                                          <p:spTgt spid="330771"/>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330770"/>
                                        </p:tgtEl>
                                        <p:attrNameLst>
                                          <p:attrName>style.visibility</p:attrName>
                                        </p:attrNameLst>
                                      </p:cBhvr>
                                      <p:to>
                                        <p:strVal val="visible"/>
                                      </p:to>
                                    </p:set>
                                    <p:anim calcmode="lin" valueType="num">
                                      <p:cBhvr additive="base">
                                        <p:cTn id="47" dur="500" fill="hold"/>
                                        <p:tgtEl>
                                          <p:spTgt spid="330770"/>
                                        </p:tgtEl>
                                        <p:attrNameLst>
                                          <p:attrName>ppt_x</p:attrName>
                                        </p:attrNameLst>
                                      </p:cBhvr>
                                      <p:tavLst>
                                        <p:tav tm="0">
                                          <p:val>
                                            <p:strVal val="1+#ppt_w/2"/>
                                          </p:val>
                                        </p:tav>
                                        <p:tav tm="100000">
                                          <p:val>
                                            <p:strVal val="#ppt_x"/>
                                          </p:val>
                                        </p:tav>
                                      </p:tavLst>
                                    </p:anim>
                                    <p:anim calcmode="lin" valueType="num">
                                      <p:cBhvr additive="base">
                                        <p:cTn id="48" dur="500" fill="hold"/>
                                        <p:tgtEl>
                                          <p:spTgt spid="330770"/>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330772"/>
                                        </p:tgtEl>
                                        <p:attrNameLst>
                                          <p:attrName>style.visibility</p:attrName>
                                        </p:attrNameLst>
                                      </p:cBhvr>
                                      <p:to>
                                        <p:strVal val="visible"/>
                                      </p:to>
                                    </p:set>
                                    <p:anim calcmode="lin" valueType="num">
                                      <p:cBhvr additive="base">
                                        <p:cTn id="51" dur="500" fill="hold"/>
                                        <p:tgtEl>
                                          <p:spTgt spid="330772"/>
                                        </p:tgtEl>
                                        <p:attrNameLst>
                                          <p:attrName>ppt_x</p:attrName>
                                        </p:attrNameLst>
                                      </p:cBhvr>
                                      <p:tavLst>
                                        <p:tav tm="0">
                                          <p:val>
                                            <p:strVal val="1+#ppt_w/2"/>
                                          </p:val>
                                        </p:tav>
                                        <p:tav tm="100000">
                                          <p:val>
                                            <p:strVal val="#ppt_x"/>
                                          </p:val>
                                        </p:tav>
                                      </p:tavLst>
                                    </p:anim>
                                    <p:anim calcmode="lin" valueType="num">
                                      <p:cBhvr additive="base">
                                        <p:cTn id="52" dur="500" fill="hold"/>
                                        <p:tgtEl>
                                          <p:spTgt spid="330772"/>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330774"/>
                                        </p:tgtEl>
                                        <p:attrNameLst>
                                          <p:attrName>style.visibility</p:attrName>
                                        </p:attrNameLst>
                                      </p:cBhvr>
                                      <p:to>
                                        <p:strVal val="visible"/>
                                      </p:to>
                                    </p:set>
                                    <p:anim calcmode="lin" valueType="num">
                                      <p:cBhvr additive="base">
                                        <p:cTn id="57" dur="500" fill="hold"/>
                                        <p:tgtEl>
                                          <p:spTgt spid="330774"/>
                                        </p:tgtEl>
                                        <p:attrNameLst>
                                          <p:attrName>ppt_x</p:attrName>
                                        </p:attrNameLst>
                                      </p:cBhvr>
                                      <p:tavLst>
                                        <p:tav tm="0">
                                          <p:val>
                                            <p:strVal val="1+#ppt_w/2"/>
                                          </p:val>
                                        </p:tav>
                                        <p:tav tm="100000">
                                          <p:val>
                                            <p:strVal val="#ppt_x"/>
                                          </p:val>
                                        </p:tav>
                                      </p:tavLst>
                                    </p:anim>
                                    <p:anim calcmode="lin" valueType="num">
                                      <p:cBhvr additive="base">
                                        <p:cTn id="58" dur="500" fill="hold"/>
                                        <p:tgtEl>
                                          <p:spTgt spid="330774"/>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330773"/>
                                        </p:tgtEl>
                                        <p:attrNameLst>
                                          <p:attrName>style.visibility</p:attrName>
                                        </p:attrNameLst>
                                      </p:cBhvr>
                                      <p:to>
                                        <p:strVal val="visible"/>
                                      </p:to>
                                    </p:set>
                                    <p:anim calcmode="lin" valueType="num">
                                      <p:cBhvr additive="base">
                                        <p:cTn id="61" dur="500" fill="hold"/>
                                        <p:tgtEl>
                                          <p:spTgt spid="330773"/>
                                        </p:tgtEl>
                                        <p:attrNameLst>
                                          <p:attrName>ppt_x</p:attrName>
                                        </p:attrNameLst>
                                      </p:cBhvr>
                                      <p:tavLst>
                                        <p:tav tm="0">
                                          <p:val>
                                            <p:strVal val="1+#ppt_w/2"/>
                                          </p:val>
                                        </p:tav>
                                        <p:tav tm="100000">
                                          <p:val>
                                            <p:strVal val="#ppt_x"/>
                                          </p:val>
                                        </p:tav>
                                      </p:tavLst>
                                    </p:anim>
                                    <p:anim calcmode="lin" valueType="num">
                                      <p:cBhvr additive="base">
                                        <p:cTn id="62" dur="500" fill="hold"/>
                                        <p:tgtEl>
                                          <p:spTgt spid="330773"/>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3079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3079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3078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078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3078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3079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3079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3077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3077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3077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3079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3078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3078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30786"/>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671752"/>
                                        </p:tgtEl>
                                        <p:attrNameLst>
                                          <p:attrName>style.visibility</p:attrName>
                                        </p:attrNameLst>
                                      </p:cBhvr>
                                      <p:to>
                                        <p:strVal val="visible"/>
                                      </p:to>
                                    </p:set>
                                    <p:anim calcmode="lin" valueType="num">
                                      <p:cBhvr additive="base">
                                        <p:cTn id="123" dur="500" fill="hold"/>
                                        <p:tgtEl>
                                          <p:spTgt spid="671752"/>
                                        </p:tgtEl>
                                        <p:attrNameLst>
                                          <p:attrName>ppt_x</p:attrName>
                                        </p:attrNameLst>
                                      </p:cBhvr>
                                      <p:tavLst>
                                        <p:tav tm="0">
                                          <p:val>
                                            <p:strVal val="#ppt_x"/>
                                          </p:val>
                                        </p:tav>
                                        <p:tav tm="100000">
                                          <p:val>
                                            <p:strVal val="#ppt_x"/>
                                          </p:val>
                                        </p:tav>
                                      </p:tavLst>
                                    </p:anim>
                                    <p:anim calcmode="lin" valueType="num">
                                      <p:cBhvr additive="base">
                                        <p:cTn id="124" dur="500" fill="hold"/>
                                        <p:tgtEl>
                                          <p:spTgt spid="6717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52" grpId="0"/>
      <p:bldP spid="330795" grpId="0"/>
      <p:bldP spid="330796" grpId="0"/>
      <p:bldP spid="330797" grpId="0"/>
      <p:bldP spid="330792" grpId="0"/>
      <p:bldP spid="330793" grpId="0"/>
      <p:bldP spid="330794" grpId="0"/>
      <p:bldP spid="330789" grpId="0"/>
      <p:bldP spid="330790" grpId="0"/>
      <p:bldP spid="330791" grpId="0"/>
      <p:bldP spid="330786" grpId="0"/>
      <p:bldP spid="330787" grpId="0"/>
      <p:bldP spid="330788" grpId="0"/>
      <p:bldP spid="330782" grpId="0"/>
      <p:bldP spid="330783" grpId="0"/>
      <p:bldP spid="330784" grpId="0"/>
      <p:bldP spid="330785" grpId="0"/>
      <p:bldP spid="330776" grpId="0"/>
      <p:bldP spid="330777" grpId="0"/>
      <p:bldP spid="330778" grpId="0"/>
      <p:bldP spid="330779" grpId="0"/>
      <p:bldP spid="330770" grpId="0"/>
      <p:bldP spid="330771" grpId="0"/>
      <p:bldP spid="330772" grpId="0"/>
      <p:bldP spid="330773" grpId="0"/>
      <p:bldP spid="330774" grpId="0"/>
      <p:bldP spid="33077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45D80814-8C59-4B1E-8040-AFF011EA3B61}" type="slidenum">
              <a:rPr lang="en-US" smtClean="0"/>
              <a:pPr/>
              <a:t>9</a:t>
            </a:fld>
            <a:endParaRPr lang="en-US" dirty="0"/>
          </a:p>
        </p:txBody>
      </p:sp>
      <p:sp>
        <p:nvSpPr>
          <p:cNvPr id="4" name="矩形 3"/>
          <p:cNvSpPr/>
          <p:nvPr/>
        </p:nvSpPr>
        <p:spPr>
          <a:xfrm>
            <a:off x="612648" y="612845"/>
            <a:ext cx="8351840" cy="5940088"/>
          </a:xfrm>
          <a:prstGeom prst="rect">
            <a:avLst/>
          </a:prstGeom>
        </p:spPr>
        <p:txBody>
          <a:bodyPr wrap="square">
            <a:spAutoFit/>
          </a:bodyPr>
          <a:lstStyle/>
          <a:p>
            <a:pPr marL="457200" indent="-457200">
              <a:spcBef>
                <a:spcPct val="0"/>
              </a:spcBef>
              <a:buClr>
                <a:srgbClr val="FF0000"/>
              </a:buClr>
              <a:buFont typeface="Wingdings" panose="05000000000000000000" pitchFamily="2" charset="2"/>
              <a:buChar char="p"/>
              <a:defRPr/>
            </a:pPr>
            <a:r>
              <a:rPr lang="zh-CN" altLang="en-US" sz="2800" dirty="0">
                <a:latin typeface="+mn-ea"/>
              </a:rPr>
              <a:t>所有的子函数都是</a:t>
            </a:r>
            <a:r>
              <a:rPr lang="zh-CN" altLang="en-US" sz="2800" dirty="0">
                <a:solidFill>
                  <a:srgbClr val="FE0000"/>
                </a:solidFill>
                <a:latin typeface="+mn-ea"/>
              </a:rPr>
              <a:t>平行</a:t>
            </a:r>
            <a:r>
              <a:rPr lang="zh-CN" altLang="en-US" sz="2800" dirty="0">
                <a:latin typeface="+mn-ea"/>
              </a:rPr>
              <a:t>的</a:t>
            </a:r>
            <a:r>
              <a:rPr lang="en-US" altLang="zh-CN" sz="2800" dirty="0">
                <a:latin typeface="+mn-ea"/>
              </a:rPr>
              <a:t>,</a:t>
            </a:r>
            <a:r>
              <a:rPr lang="zh-CN" altLang="en-US" sz="2800" dirty="0">
                <a:latin typeface="+mn-ea"/>
              </a:rPr>
              <a:t>即在定义函数时是</a:t>
            </a:r>
            <a:r>
              <a:rPr lang="zh-CN" altLang="en-US" sz="2800" dirty="0">
                <a:solidFill>
                  <a:srgbClr val="FE0000"/>
                </a:solidFill>
                <a:latin typeface="+mn-ea"/>
              </a:rPr>
              <a:t>互相独立</a:t>
            </a:r>
            <a:r>
              <a:rPr lang="zh-CN" altLang="en-US" sz="2800" dirty="0">
                <a:latin typeface="+mn-ea"/>
              </a:rPr>
              <a:t>的，一个函数并不从属于另一个函数，即函数不能嵌套定义，函数间可以互相调用。一个函数只有在被调用时，函数体才会真正被执行。</a:t>
            </a:r>
          </a:p>
          <a:p>
            <a:pPr marL="457200" indent="-457200">
              <a:spcBef>
                <a:spcPts val="1200"/>
              </a:spcBef>
              <a:buClr>
                <a:srgbClr val="FF0000"/>
              </a:buClr>
              <a:buFont typeface="Wingdings" panose="05000000000000000000" pitchFamily="2" charset="2"/>
              <a:buChar char="p"/>
              <a:defRPr/>
            </a:pPr>
            <a:r>
              <a:rPr lang="zh-CN" altLang="en-US" sz="2800" dirty="0">
                <a:latin typeface="+mn-ea"/>
              </a:rPr>
              <a:t>从用户的角度看，函数分库函数和自定义函数</a:t>
            </a:r>
            <a:r>
              <a:rPr lang="en-US" altLang="zh-CN" sz="2800" dirty="0">
                <a:latin typeface="+mn-ea"/>
              </a:rPr>
              <a:t>:</a:t>
            </a:r>
          </a:p>
          <a:p>
            <a:pPr marL="914400" lvl="1" indent="-457200">
              <a:spcBef>
                <a:spcPct val="0"/>
              </a:spcBef>
              <a:buClr>
                <a:srgbClr val="FF0000"/>
              </a:buClr>
              <a:buFont typeface="Wingdings" panose="05000000000000000000" pitchFamily="2" charset="2"/>
              <a:buChar char="p"/>
              <a:defRPr/>
            </a:pPr>
            <a:r>
              <a:rPr lang="zh-CN" altLang="en-US" sz="2400" dirty="0">
                <a:latin typeface="+mn-ea"/>
              </a:rPr>
              <a:t>标准函数：库函数。这是由系统提供的，用户不必自己定义这些函数，可以直接使用它们。</a:t>
            </a:r>
          </a:p>
          <a:p>
            <a:pPr marL="914400" lvl="1" indent="-457200">
              <a:spcBef>
                <a:spcPct val="0"/>
              </a:spcBef>
              <a:buClr>
                <a:srgbClr val="FF0000"/>
              </a:buClr>
              <a:buFont typeface="Wingdings" panose="05000000000000000000" pitchFamily="2" charset="2"/>
              <a:buChar char="p"/>
              <a:defRPr/>
            </a:pPr>
            <a:r>
              <a:rPr lang="zh-CN" altLang="en-US" sz="2400" dirty="0">
                <a:latin typeface="+mn-ea"/>
              </a:rPr>
              <a:t>用户自己定义函数。</a:t>
            </a:r>
            <a:endParaRPr lang="zh-CN" altLang="en-US" sz="2800" dirty="0">
              <a:latin typeface="+mn-ea"/>
            </a:endParaRPr>
          </a:p>
          <a:p>
            <a:pPr marL="457200" indent="-457200">
              <a:spcBef>
                <a:spcPts val="1200"/>
              </a:spcBef>
              <a:buClr>
                <a:srgbClr val="FF0000"/>
              </a:buClr>
              <a:buFont typeface="Wingdings" panose="05000000000000000000" pitchFamily="2" charset="2"/>
              <a:buChar char="p"/>
              <a:defRPr/>
            </a:pPr>
            <a:r>
              <a:rPr lang="zh-CN" altLang="en-US" sz="2800" dirty="0">
                <a:latin typeface="+mn-ea"/>
              </a:rPr>
              <a:t>函数形式：</a:t>
            </a:r>
            <a:endParaRPr lang="en-US" altLang="zh-CN" sz="2800" dirty="0">
              <a:latin typeface="+mn-ea"/>
            </a:endParaRPr>
          </a:p>
          <a:p>
            <a:pPr marL="914400" lvl="1" indent="-457200">
              <a:spcBef>
                <a:spcPct val="0"/>
              </a:spcBef>
              <a:buClr>
                <a:srgbClr val="FF0000"/>
              </a:buClr>
              <a:buFont typeface="Wingdings" panose="05000000000000000000" pitchFamily="2" charset="2"/>
              <a:buChar char="p"/>
              <a:defRPr/>
            </a:pPr>
            <a:r>
              <a:rPr lang="zh-CN" altLang="en-US" sz="2400" dirty="0">
                <a:solidFill>
                  <a:srgbClr val="FF3300"/>
                </a:solidFill>
                <a:effectLst>
                  <a:outerShdw blurRad="38100" dist="38100" dir="2700000" algn="tl">
                    <a:srgbClr val="000000"/>
                  </a:outerShdw>
                </a:effectLst>
                <a:latin typeface="+mn-ea"/>
              </a:rPr>
              <a:t>无参函数：</a:t>
            </a:r>
            <a:r>
              <a:rPr lang="zh-CN" altLang="en-US" sz="2400" dirty="0">
                <a:latin typeface="+mn-ea"/>
              </a:rPr>
              <a:t>主调函数无数据传送给被调函数</a:t>
            </a:r>
            <a:r>
              <a:rPr lang="en-US" altLang="zh-CN" sz="2400" dirty="0">
                <a:latin typeface="+mn-ea"/>
              </a:rPr>
              <a:t>,</a:t>
            </a:r>
            <a:r>
              <a:rPr lang="zh-CN" altLang="en-US" sz="2400" dirty="0">
                <a:latin typeface="+mn-ea"/>
              </a:rPr>
              <a:t>可带或不带返回值。</a:t>
            </a:r>
            <a:endParaRPr lang="en-US" altLang="zh-CN" sz="2400" dirty="0">
              <a:latin typeface="+mn-ea"/>
            </a:endParaRPr>
          </a:p>
          <a:p>
            <a:pPr marL="914400" lvl="1" indent="-457200">
              <a:spcBef>
                <a:spcPct val="0"/>
              </a:spcBef>
              <a:buClr>
                <a:srgbClr val="FF0000"/>
              </a:buClr>
              <a:buFont typeface="Wingdings" panose="05000000000000000000" pitchFamily="2" charset="2"/>
              <a:buChar char="p"/>
              <a:defRPr/>
            </a:pPr>
            <a:r>
              <a:rPr lang="zh-CN" altLang="en-US" sz="2400" dirty="0">
                <a:solidFill>
                  <a:srgbClr val="FF3300"/>
                </a:solidFill>
                <a:effectLst>
                  <a:outerShdw blurRad="38100" dist="38100" dir="2700000" algn="tl">
                    <a:srgbClr val="000000"/>
                  </a:outerShdw>
                </a:effectLst>
                <a:latin typeface="+mn-ea"/>
              </a:rPr>
              <a:t>有参函数：</a:t>
            </a:r>
            <a:r>
              <a:rPr lang="zh-CN" altLang="en-US" sz="2400" dirty="0">
                <a:latin typeface="+mn-ea"/>
              </a:rPr>
              <a:t>主调函数与被调函数间有参数传递</a:t>
            </a:r>
            <a:r>
              <a:rPr lang="en-US" altLang="zh-CN" sz="2400" dirty="0">
                <a:latin typeface="+mn-ea"/>
              </a:rPr>
              <a:t>,</a:t>
            </a:r>
            <a:r>
              <a:rPr lang="zh-CN" altLang="en-US" sz="2400" dirty="0">
                <a:latin typeface="+mn-ea"/>
              </a:rPr>
              <a:t>主调函数可将实参传送给被调函数的形参</a:t>
            </a:r>
            <a:r>
              <a:rPr lang="en-US" altLang="zh-CN" sz="2400" dirty="0">
                <a:latin typeface="+mn-ea"/>
              </a:rPr>
              <a:t>, </a:t>
            </a:r>
            <a:r>
              <a:rPr lang="zh-CN" altLang="en-US" sz="2400" dirty="0">
                <a:latin typeface="+mn-ea"/>
              </a:rPr>
              <a:t>被调函数的数据可返回主调函数。</a:t>
            </a:r>
          </a:p>
        </p:txBody>
      </p:sp>
      <p:sp>
        <p:nvSpPr>
          <p:cNvPr id="5"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dirty="0">
                <a:solidFill>
                  <a:srgbClr val="3333CC"/>
                </a:solidFill>
                <a:latin typeface="华文新魏" panose="02010800040101010101" pitchFamily="2" charset="-122"/>
                <a:ea typeface="华文新魏" panose="02010800040101010101" pitchFamily="2" charset="-122"/>
              </a:rPr>
              <a:t>C</a:t>
            </a:r>
            <a:r>
              <a:rPr kumimoji="1" lang="zh-CN" altLang="en-US" sz="2000" dirty="0">
                <a:solidFill>
                  <a:srgbClr val="3333CC"/>
                </a:solidFill>
                <a:latin typeface="华文新魏" panose="02010800040101010101" pitchFamily="2" charset="-122"/>
                <a:ea typeface="华文新魏" panose="02010800040101010101" pitchFamily="2" charset="-122"/>
              </a:rPr>
              <a:t>语言程序设计                                                            </a:t>
            </a:r>
            <a:r>
              <a:rPr kumimoji="1" lang="zh-CN" altLang="en-US" dirty="0">
                <a:solidFill>
                  <a:srgbClr val="3333CC"/>
                </a:solidFill>
                <a:latin typeface="华文新魏" panose="02010800040101010101" pitchFamily="2" charset="-122"/>
                <a:ea typeface="华文新魏" panose="02010800040101010101" pitchFamily="2" charset="-122"/>
              </a:rPr>
              <a:t>第</a:t>
            </a:r>
            <a:r>
              <a:rPr kumimoji="1" lang="en-US" altLang="zh-CN" dirty="0">
                <a:solidFill>
                  <a:srgbClr val="3333CC"/>
                </a:solidFill>
                <a:latin typeface="华文新魏" panose="02010800040101010101" pitchFamily="2" charset="-122"/>
                <a:ea typeface="华文新魏" panose="02010800040101010101" pitchFamily="2" charset="-122"/>
              </a:rPr>
              <a:t>7</a:t>
            </a:r>
            <a:r>
              <a:rPr kumimoji="1" lang="zh-CN" altLang="en-US"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9422341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83" name="Text Box 8"/>
          <p:cNvSpPr txBox="1">
            <a:spLocks noChangeArrowheads="1"/>
          </p:cNvSpPr>
          <p:nvPr/>
        </p:nvSpPr>
        <p:spPr bwMode="auto">
          <a:xfrm>
            <a:off x="331788" y="452438"/>
            <a:ext cx="1781175" cy="618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000">
                <a:solidFill>
                  <a:schemeClr val="tx1"/>
                </a:solidFill>
              </a:rPr>
              <a:t>例   文件</a:t>
            </a:r>
            <a:r>
              <a:rPr lang="en-US" altLang="zh-CN" sz="2000">
                <a:solidFill>
                  <a:schemeClr val="tx1"/>
                </a:solidFill>
              </a:rPr>
              <a:t>file1.c</a:t>
            </a:r>
          </a:p>
          <a:p>
            <a:pPr>
              <a:spcBef>
                <a:spcPct val="0"/>
              </a:spcBef>
            </a:pPr>
            <a:r>
              <a:rPr lang="en-US" altLang="zh-CN" sz="2000" b="0">
                <a:solidFill>
                  <a:srgbClr val="FF5050"/>
                </a:solidFill>
                <a:ea typeface="宋体" panose="02010600030101010101" pitchFamily="2" charset="-122"/>
              </a:rPr>
              <a:t>int a;</a:t>
            </a:r>
          </a:p>
          <a:p>
            <a:pPr>
              <a:spcBef>
                <a:spcPct val="0"/>
              </a:spcBef>
            </a:pPr>
            <a:r>
              <a:rPr lang="en-US" altLang="zh-CN" sz="2000" b="0">
                <a:solidFill>
                  <a:schemeClr val="tx1"/>
                </a:solidFill>
                <a:ea typeface="宋体" panose="02010600030101010101" pitchFamily="2" charset="-122"/>
              </a:rPr>
              <a:t>main( )</a:t>
            </a:r>
          </a:p>
          <a:p>
            <a:pPr>
              <a:spcBef>
                <a:spcPct val="0"/>
              </a:spcBef>
            </a:pPr>
            <a:r>
              <a:rPr lang="en-US" altLang="zh-CN" sz="2000" b="0">
                <a:solidFill>
                  <a:schemeClr val="tx1"/>
                </a:solidFill>
                <a:ea typeface="宋体" panose="02010600030101010101" pitchFamily="2" charset="-122"/>
              </a:rPr>
              <a:t>{     …….</a:t>
            </a:r>
          </a:p>
          <a:p>
            <a:pPr>
              <a:spcBef>
                <a:spcPct val="0"/>
              </a:spcBef>
            </a:pPr>
            <a:r>
              <a:rPr lang="en-US" altLang="zh-CN" sz="2000" b="0">
                <a:solidFill>
                  <a:schemeClr val="tx1"/>
                </a:solidFill>
                <a:ea typeface="宋体" panose="02010600030101010101" pitchFamily="2" charset="-122"/>
              </a:rPr>
              <a:t>       …….</a:t>
            </a:r>
          </a:p>
          <a:p>
            <a:pPr>
              <a:spcBef>
                <a:spcPct val="0"/>
              </a:spcBef>
            </a:pPr>
            <a:r>
              <a:rPr lang="en-US" altLang="zh-CN" sz="2000" b="0">
                <a:solidFill>
                  <a:schemeClr val="tx1"/>
                </a:solidFill>
                <a:ea typeface="宋体" panose="02010600030101010101" pitchFamily="2" charset="-122"/>
              </a:rPr>
              <a:t>          f2; </a:t>
            </a:r>
          </a:p>
          <a:p>
            <a:pPr>
              <a:spcBef>
                <a:spcPct val="0"/>
              </a:spcBef>
            </a:pPr>
            <a:r>
              <a:rPr lang="en-US" altLang="zh-CN" sz="2000" b="0">
                <a:solidFill>
                  <a:schemeClr val="tx1"/>
                </a:solidFill>
                <a:ea typeface="宋体" panose="02010600030101010101" pitchFamily="2" charset="-122"/>
              </a:rPr>
              <a:t>       …….</a:t>
            </a:r>
          </a:p>
          <a:p>
            <a:pPr>
              <a:spcBef>
                <a:spcPct val="0"/>
              </a:spcBef>
            </a:pPr>
            <a:r>
              <a:rPr lang="en-US" altLang="zh-CN" sz="2000" b="0">
                <a:solidFill>
                  <a:schemeClr val="tx1"/>
                </a:solidFill>
                <a:ea typeface="宋体" panose="02010600030101010101" pitchFamily="2" charset="-122"/>
              </a:rPr>
              <a:t>          f1;</a:t>
            </a:r>
          </a:p>
          <a:p>
            <a:pPr>
              <a:spcBef>
                <a:spcPct val="0"/>
              </a:spcBef>
            </a:pPr>
            <a:r>
              <a:rPr lang="en-US" altLang="zh-CN" sz="2000" b="0">
                <a:solidFill>
                  <a:schemeClr val="tx1"/>
                </a:solidFill>
                <a:ea typeface="宋体" panose="02010600030101010101" pitchFamily="2" charset="-122"/>
              </a:rPr>
              <a:t>       …….</a:t>
            </a:r>
          </a:p>
          <a:p>
            <a:pPr>
              <a:spcBef>
                <a:spcPct val="0"/>
              </a:spcBef>
            </a:pPr>
            <a:r>
              <a:rPr lang="en-US" altLang="zh-CN" sz="2000" b="0">
                <a:solidFill>
                  <a:schemeClr val="tx1"/>
                </a:solidFill>
                <a:ea typeface="宋体" panose="02010600030101010101" pitchFamily="2" charset="-122"/>
              </a:rPr>
              <a:t>}</a:t>
            </a:r>
          </a:p>
          <a:p>
            <a:pPr>
              <a:spcBef>
                <a:spcPct val="0"/>
              </a:spcBef>
            </a:pPr>
            <a:r>
              <a:rPr lang="en-US" altLang="zh-CN" sz="2000" b="0">
                <a:solidFill>
                  <a:schemeClr val="tx1"/>
                </a:solidFill>
                <a:ea typeface="宋体" panose="02010600030101010101" pitchFamily="2" charset="-122"/>
              </a:rPr>
              <a:t>f1( )</a:t>
            </a:r>
          </a:p>
          <a:p>
            <a:pPr>
              <a:spcBef>
                <a:spcPct val="0"/>
              </a:spcBef>
            </a:pPr>
            <a:r>
              <a:rPr lang="en-US" altLang="zh-CN" sz="2000" b="0">
                <a:solidFill>
                  <a:schemeClr val="tx1"/>
                </a:solidFill>
                <a:ea typeface="宋体" panose="02010600030101010101" pitchFamily="2" charset="-122"/>
              </a:rPr>
              <a:t>{    </a:t>
            </a:r>
            <a:r>
              <a:rPr lang="en-US" altLang="zh-CN" sz="2000" b="0">
                <a:solidFill>
                  <a:srgbClr val="0000FF"/>
                </a:solidFill>
                <a:ea typeface="宋体" panose="02010600030101010101" pitchFamily="2" charset="-122"/>
              </a:rPr>
              <a:t>auto int b;</a:t>
            </a:r>
          </a:p>
          <a:p>
            <a:pPr>
              <a:spcBef>
                <a:spcPct val="0"/>
              </a:spcBef>
            </a:pPr>
            <a:r>
              <a:rPr lang="en-US" altLang="zh-CN" sz="2000" b="0">
                <a:solidFill>
                  <a:schemeClr val="tx1"/>
                </a:solidFill>
                <a:ea typeface="宋体" panose="02010600030101010101" pitchFamily="2" charset="-122"/>
              </a:rPr>
              <a:t>      ………</a:t>
            </a:r>
          </a:p>
          <a:p>
            <a:pPr>
              <a:spcBef>
                <a:spcPct val="0"/>
              </a:spcBef>
            </a:pPr>
            <a:r>
              <a:rPr lang="en-US" altLang="zh-CN" sz="2000" b="0">
                <a:solidFill>
                  <a:schemeClr val="tx1"/>
                </a:solidFill>
                <a:ea typeface="宋体" panose="02010600030101010101" pitchFamily="2" charset="-122"/>
              </a:rPr>
              <a:t>       f2;</a:t>
            </a:r>
          </a:p>
          <a:p>
            <a:pPr>
              <a:spcBef>
                <a:spcPct val="0"/>
              </a:spcBef>
            </a:pPr>
            <a:r>
              <a:rPr lang="en-US" altLang="zh-CN" sz="2000" b="0">
                <a:solidFill>
                  <a:schemeClr val="tx1"/>
                </a:solidFill>
                <a:ea typeface="宋体" panose="02010600030101010101" pitchFamily="2" charset="-122"/>
              </a:rPr>
              <a:t>       ……..</a:t>
            </a:r>
          </a:p>
          <a:p>
            <a:pPr>
              <a:spcBef>
                <a:spcPct val="0"/>
              </a:spcBef>
            </a:pPr>
            <a:r>
              <a:rPr lang="en-US" altLang="zh-CN" sz="2000" b="0">
                <a:solidFill>
                  <a:schemeClr val="tx1"/>
                </a:solidFill>
                <a:ea typeface="宋体" panose="02010600030101010101" pitchFamily="2" charset="-122"/>
              </a:rPr>
              <a:t>}</a:t>
            </a:r>
          </a:p>
          <a:p>
            <a:pPr>
              <a:spcBef>
                <a:spcPct val="0"/>
              </a:spcBef>
            </a:pPr>
            <a:r>
              <a:rPr lang="en-US" altLang="zh-CN" sz="2000" b="0">
                <a:solidFill>
                  <a:schemeClr val="tx1"/>
                </a:solidFill>
                <a:ea typeface="宋体" panose="02010600030101010101" pitchFamily="2" charset="-122"/>
              </a:rPr>
              <a:t>f2( )</a:t>
            </a:r>
          </a:p>
          <a:p>
            <a:pPr>
              <a:spcBef>
                <a:spcPct val="0"/>
              </a:spcBef>
            </a:pPr>
            <a:r>
              <a:rPr lang="en-US" altLang="zh-CN" sz="2000" b="0">
                <a:solidFill>
                  <a:schemeClr val="tx1"/>
                </a:solidFill>
                <a:ea typeface="宋体" panose="02010600030101010101" pitchFamily="2" charset="-122"/>
              </a:rPr>
              <a:t>{   </a:t>
            </a:r>
            <a:r>
              <a:rPr lang="en-US" altLang="zh-CN" sz="2000" b="0">
                <a:solidFill>
                  <a:srgbClr val="990033"/>
                </a:solidFill>
                <a:ea typeface="宋体" panose="02010600030101010101" pitchFamily="2" charset="-122"/>
              </a:rPr>
              <a:t>static int c;</a:t>
            </a:r>
          </a:p>
          <a:p>
            <a:pPr>
              <a:spcBef>
                <a:spcPct val="0"/>
              </a:spcBef>
            </a:pPr>
            <a:r>
              <a:rPr lang="en-US" altLang="zh-CN" sz="2000" b="0">
                <a:solidFill>
                  <a:schemeClr val="tx1"/>
                </a:solidFill>
                <a:ea typeface="宋体" panose="02010600030101010101" pitchFamily="2" charset="-122"/>
              </a:rPr>
              <a:t>      ………</a:t>
            </a:r>
          </a:p>
          <a:p>
            <a:pPr>
              <a:spcBef>
                <a:spcPct val="0"/>
              </a:spcBef>
            </a:pPr>
            <a:r>
              <a:rPr lang="en-US" altLang="zh-CN" sz="2000" b="0">
                <a:solidFill>
                  <a:schemeClr val="tx1"/>
                </a:solidFill>
                <a:ea typeface="宋体" panose="02010600030101010101" pitchFamily="2" charset="-122"/>
              </a:rPr>
              <a:t>}</a:t>
            </a:r>
          </a:p>
        </p:txBody>
      </p:sp>
      <p:grpSp>
        <p:nvGrpSpPr>
          <p:cNvPr id="675849" name="Group 9"/>
          <p:cNvGrpSpPr>
            <a:grpSpLocks/>
          </p:cNvGrpSpPr>
          <p:nvPr/>
        </p:nvGrpSpPr>
        <p:grpSpPr bwMode="auto">
          <a:xfrm>
            <a:off x="2203450" y="5664200"/>
            <a:ext cx="1166813" cy="863600"/>
            <a:chOff x="1388" y="3489"/>
            <a:chExt cx="735" cy="544"/>
          </a:xfrm>
        </p:grpSpPr>
        <p:sp>
          <p:nvSpPr>
            <p:cNvPr id="331827" name="Line 10"/>
            <p:cNvSpPr>
              <a:spLocks noChangeShapeType="1"/>
            </p:cNvSpPr>
            <p:nvPr/>
          </p:nvSpPr>
          <p:spPr bwMode="auto">
            <a:xfrm flipH="1">
              <a:off x="1489" y="3489"/>
              <a:ext cx="0" cy="544"/>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31828" name="Group 11"/>
            <p:cNvGrpSpPr>
              <a:grpSpLocks/>
            </p:cNvGrpSpPr>
            <p:nvPr/>
          </p:nvGrpSpPr>
          <p:grpSpPr bwMode="auto">
            <a:xfrm>
              <a:off x="1388" y="3489"/>
              <a:ext cx="735" cy="533"/>
              <a:chOff x="1388" y="3489"/>
              <a:chExt cx="735" cy="533"/>
            </a:xfrm>
          </p:grpSpPr>
          <p:sp>
            <p:nvSpPr>
              <p:cNvPr id="331829" name="Line 12"/>
              <p:cNvSpPr>
                <a:spLocks noChangeShapeType="1"/>
              </p:cNvSpPr>
              <p:nvPr/>
            </p:nvSpPr>
            <p:spPr bwMode="auto">
              <a:xfrm>
                <a:off x="1389" y="3489"/>
                <a:ext cx="2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30" name="Line 13"/>
              <p:cNvSpPr>
                <a:spLocks noChangeShapeType="1"/>
              </p:cNvSpPr>
              <p:nvPr/>
            </p:nvSpPr>
            <p:spPr bwMode="auto">
              <a:xfrm>
                <a:off x="1388" y="4022"/>
                <a:ext cx="1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31" name="Text Box 14"/>
              <p:cNvSpPr txBox="1">
                <a:spLocks noChangeArrowheads="1"/>
              </p:cNvSpPr>
              <p:nvPr/>
            </p:nvSpPr>
            <p:spPr bwMode="auto">
              <a:xfrm>
                <a:off x="1456" y="3586"/>
                <a:ext cx="6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c</a:t>
                </a:r>
                <a:r>
                  <a:rPr lang="zh-CN" altLang="zh-CN" sz="2000" b="0">
                    <a:solidFill>
                      <a:schemeClr val="tx1"/>
                    </a:solidFill>
                    <a:ea typeface="宋体" panose="02010600030101010101" pitchFamily="2" charset="-122"/>
                  </a:rPr>
                  <a:t>作用域</a:t>
                </a:r>
                <a:endParaRPr lang="zh-CN" altLang="en-US" sz="2000" b="0">
                  <a:solidFill>
                    <a:schemeClr val="tx1"/>
                  </a:solidFill>
                  <a:ea typeface="宋体" panose="02010600030101010101" pitchFamily="2" charset="-122"/>
                </a:endParaRPr>
              </a:p>
            </p:txBody>
          </p:sp>
        </p:grpSp>
      </p:grpSp>
      <p:grpSp>
        <p:nvGrpSpPr>
          <p:cNvPr id="675855" name="Group 15"/>
          <p:cNvGrpSpPr>
            <a:grpSpLocks/>
          </p:cNvGrpSpPr>
          <p:nvPr/>
        </p:nvGrpSpPr>
        <p:grpSpPr bwMode="auto">
          <a:xfrm>
            <a:off x="2203450" y="3863975"/>
            <a:ext cx="1165225" cy="1306513"/>
            <a:chOff x="1434" y="2355"/>
            <a:chExt cx="734" cy="823"/>
          </a:xfrm>
        </p:grpSpPr>
        <p:grpSp>
          <p:nvGrpSpPr>
            <p:cNvPr id="331822" name="Group 16"/>
            <p:cNvGrpSpPr>
              <a:grpSpLocks/>
            </p:cNvGrpSpPr>
            <p:nvPr/>
          </p:nvGrpSpPr>
          <p:grpSpPr bwMode="auto">
            <a:xfrm>
              <a:off x="1434" y="2355"/>
              <a:ext cx="177" cy="823"/>
              <a:chOff x="1434" y="2355"/>
              <a:chExt cx="177" cy="823"/>
            </a:xfrm>
          </p:grpSpPr>
          <p:sp>
            <p:nvSpPr>
              <p:cNvPr id="331824" name="Line 17"/>
              <p:cNvSpPr>
                <a:spLocks noChangeShapeType="1"/>
              </p:cNvSpPr>
              <p:nvPr/>
            </p:nvSpPr>
            <p:spPr bwMode="auto">
              <a:xfrm>
                <a:off x="1434" y="2355"/>
                <a:ext cx="16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25" name="Line 18"/>
              <p:cNvSpPr>
                <a:spLocks noChangeShapeType="1"/>
              </p:cNvSpPr>
              <p:nvPr/>
            </p:nvSpPr>
            <p:spPr bwMode="auto">
              <a:xfrm>
                <a:off x="1434" y="3178"/>
                <a:ext cx="1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26" name="Line 19"/>
              <p:cNvSpPr>
                <a:spLocks noChangeShapeType="1"/>
              </p:cNvSpPr>
              <p:nvPr/>
            </p:nvSpPr>
            <p:spPr bwMode="auto">
              <a:xfrm>
                <a:off x="1522" y="2355"/>
                <a:ext cx="0" cy="823"/>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1823" name="Text Box 20"/>
            <p:cNvSpPr txBox="1">
              <a:spLocks noChangeArrowheads="1"/>
            </p:cNvSpPr>
            <p:nvPr/>
          </p:nvSpPr>
          <p:spPr bwMode="auto">
            <a:xfrm>
              <a:off x="1492" y="2671"/>
              <a:ext cx="6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b</a:t>
              </a:r>
              <a:r>
                <a:rPr lang="zh-CN" altLang="zh-CN" sz="2000" b="0">
                  <a:solidFill>
                    <a:schemeClr val="tx1"/>
                  </a:solidFill>
                  <a:ea typeface="宋体" panose="02010600030101010101" pitchFamily="2" charset="-122"/>
                </a:rPr>
                <a:t>作用域</a:t>
              </a:r>
              <a:endParaRPr lang="zh-CN" altLang="en-US" sz="2000" b="0">
                <a:solidFill>
                  <a:schemeClr val="tx1"/>
                </a:solidFill>
                <a:ea typeface="宋体" panose="02010600030101010101" pitchFamily="2" charset="-122"/>
              </a:endParaRPr>
            </a:p>
          </p:txBody>
        </p:sp>
      </p:grpSp>
      <p:grpSp>
        <p:nvGrpSpPr>
          <p:cNvPr id="675861" name="Group 21"/>
          <p:cNvGrpSpPr>
            <a:grpSpLocks/>
          </p:cNvGrpSpPr>
          <p:nvPr/>
        </p:nvGrpSpPr>
        <p:grpSpPr bwMode="auto">
          <a:xfrm>
            <a:off x="1781175" y="884238"/>
            <a:ext cx="1246188" cy="5643562"/>
            <a:chOff x="1122" y="478"/>
            <a:chExt cx="785" cy="3555"/>
          </a:xfrm>
        </p:grpSpPr>
        <p:sp>
          <p:nvSpPr>
            <p:cNvPr id="331818" name="Line 22"/>
            <p:cNvSpPr>
              <a:spLocks noChangeShapeType="1"/>
            </p:cNvSpPr>
            <p:nvPr/>
          </p:nvSpPr>
          <p:spPr bwMode="auto">
            <a:xfrm>
              <a:off x="1122" y="478"/>
              <a:ext cx="1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19" name="Line 23"/>
            <p:cNvSpPr>
              <a:spLocks noChangeShapeType="1"/>
            </p:cNvSpPr>
            <p:nvPr/>
          </p:nvSpPr>
          <p:spPr bwMode="auto">
            <a:xfrm>
              <a:off x="1133" y="4033"/>
              <a:ext cx="1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20" name="Line 24"/>
            <p:cNvSpPr>
              <a:spLocks noChangeShapeType="1"/>
            </p:cNvSpPr>
            <p:nvPr/>
          </p:nvSpPr>
          <p:spPr bwMode="auto">
            <a:xfrm>
              <a:off x="1222" y="478"/>
              <a:ext cx="0" cy="355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21" name="Text Box 25"/>
            <p:cNvSpPr txBox="1">
              <a:spLocks noChangeArrowheads="1"/>
            </p:cNvSpPr>
            <p:nvPr/>
          </p:nvSpPr>
          <p:spPr bwMode="auto">
            <a:xfrm>
              <a:off x="1240" y="1449"/>
              <a:ext cx="6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a</a:t>
              </a:r>
              <a:r>
                <a:rPr lang="zh-CN" altLang="zh-CN" sz="2000" b="0">
                  <a:solidFill>
                    <a:schemeClr val="tx1"/>
                  </a:solidFill>
                  <a:ea typeface="宋体" panose="02010600030101010101" pitchFamily="2" charset="-122"/>
                </a:rPr>
                <a:t>作用域</a:t>
              </a:r>
              <a:endParaRPr lang="zh-CN" altLang="en-US" sz="2000" b="0">
                <a:solidFill>
                  <a:schemeClr val="tx1"/>
                </a:solidFill>
                <a:ea typeface="宋体" panose="02010600030101010101" pitchFamily="2" charset="-122"/>
              </a:endParaRPr>
            </a:p>
          </p:txBody>
        </p:sp>
      </p:grpSp>
      <p:grpSp>
        <p:nvGrpSpPr>
          <p:cNvPr id="675866" name="Group 26"/>
          <p:cNvGrpSpPr>
            <a:grpSpLocks/>
          </p:cNvGrpSpPr>
          <p:nvPr/>
        </p:nvGrpSpPr>
        <p:grpSpPr bwMode="auto">
          <a:xfrm>
            <a:off x="3956050" y="2655888"/>
            <a:ext cx="4926013" cy="336550"/>
            <a:chOff x="2492" y="934"/>
            <a:chExt cx="3103" cy="212"/>
          </a:xfrm>
        </p:grpSpPr>
        <p:sp>
          <p:nvSpPr>
            <p:cNvPr id="331805" name="Text Box 27"/>
            <p:cNvSpPr txBox="1">
              <a:spLocks noChangeArrowheads="1"/>
            </p:cNvSpPr>
            <p:nvPr/>
          </p:nvSpPr>
          <p:spPr bwMode="auto">
            <a:xfrm>
              <a:off x="2492" y="934"/>
              <a:ext cx="3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1600" b="0">
                  <a:solidFill>
                    <a:schemeClr val="tx1"/>
                  </a:solidFill>
                  <a:ea typeface="宋体" panose="02010600030101010101" pitchFamily="2" charset="-122"/>
                </a:rPr>
                <a:t>main</a:t>
              </a:r>
            </a:p>
          </p:txBody>
        </p:sp>
        <p:sp>
          <p:nvSpPr>
            <p:cNvPr id="331806" name="Line 28"/>
            <p:cNvSpPr>
              <a:spLocks noChangeShapeType="1"/>
            </p:cNvSpPr>
            <p:nvPr/>
          </p:nvSpPr>
          <p:spPr bwMode="auto">
            <a:xfrm>
              <a:off x="2811" y="1065"/>
              <a:ext cx="24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07" name="Text Box 29"/>
            <p:cNvSpPr txBox="1">
              <a:spLocks noChangeArrowheads="1"/>
            </p:cNvSpPr>
            <p:nvPr/>
          </p:nvSpPr>
          <p:spPr bwMode="auto">
            <a:xfrm>
              <a:off x="3041" y="934"/>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1600" b="0">
                  <a:solidFill>
                    <a:schemeClr val="tx1"/>
                  </a:solidFill>
                  <a:ea typeface="宋体" panose="02010600030101010101" pitchFamily="2" charset="-122"/>
                </a:rPr>
                <a:t>f2</a:t>
              </a:r>
            </a:p>
          </p:txBody>
        </p:sp>
        <p:sp>
          <p:nvSpPr>
            <p:cNvPr id="331808" name="Text Box 30"/>
            <p:cNvSpPr txBox="1">
              <a:spLocks noChangeArrowheads="1"/>
            </p:cNvSpPr>
            <p:nvPr/>
          </p:nvSpPr>
          <p:spPr bwMode="auto">
            <a:xfrm>
              <a:off x="3997" y="934"/>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1600" b="0">
                  <a:solidFill>
                    <a:schemeClr val="tx1"/>
                  </a:solidFill>
                  <a:ea typeface="宋体" panose="02010600030101010101" pitchFamily="2" charset="-122"/>
                </a:rPr>
                <a:t>f1</a:t>
              </a:r>
            </a:p>
          </p:txBody>
        </p:sp>
        <p:sp>
          <p:nvSpPr>
            <p:cNvPr id="331809" name="Text Box 31"/>
            <p:cNvSpPr txBox="1">
              <a:spLocks noChangeArrowheads="1"/>
            </p:cNvSpPr>
            <p:nvPr/>
          </p:nvSpPr>
          <p:spPr bwMode="auto">
            <a:xfrm>
              <a:off x="3444" y="934"/>
              <a:ext cx="3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1600" b="0">
                  <a:solidFill>
                    <a:schemeClr val="tx1"/>
                  </a:solidFill>
                  <a:ea typeface="宋体" panose="02010600030101010101" pitchFamily="2" charset="-122"/>
                </a:rPr>
                <a:t>main</a:t>
              </a:r>
            </a:p>
          </p:txBody>
        </p:sp>
        <p:sp>
          <p:nvSpPr>
            <p:cNvPr id="331810" name="Text Box 32"/>
            <p:cNvSpPr txBox="1">
              <a:spLocks noChangeArrowheads="1"/>
            </p:cNvSpPr>
            <p:nvPr/>
          </p:nvSpPr>
          <p:spPr bwMode="auto">
            <a:xfrm>
              <a:off x="4818" y="934"/>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1600" b="0">
                  <a:solidFill>
                    <a:schemeClr val="tx1"/>
                  </a:solidFill>
                  <a:ea typeface="宋体" panose="02010600030101010101" pitchFamily="2" charset="-122"/>
                </a:rPr>
                <a:t>f1</a:t>
              </a:r>
            </a:p>
          </p:txBody>
        </p:sp>
        <p:sp>
          <p:nvSpPr>
            <p:cNvPr id="331811" name="Text Box 33"/>
            <p:cNvSpPr txBox="1">
              <a:spLocks noChangeArrowheads="1"/>
            </p:cNvSpPr>
            <p:nvPr/>
          </p:nvSpPr>
          <p:spPr bwMode="auto">
            <a:xfrm>
              <a:off x="4419" y="934"/>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1600" b="0">
                  <a:solidFill>
                    <a:schemeClr val="tx1"/>
                  </a:solidFill>
                  <a:ea typeface="宋体" panose="02010600030101010101" pitchFamily="2" charset="-122"/>
                </a:rPr>
                <a:t>f2</a:t>
              </a:r>
            </a:p>
          </p:txBody>
        </p:sp>
        <p:sp>
          <p:nvSpPr>
            <p:cNvPr id="331812" name="Text Box 34"/>
            <p:cNvSpPr txBox="1">
              <a:spLocks noChangeArrowheads="1"/>
            </p:cNvSpPr>
            <p:nvPr/>
          </p:nvSpPr>
          <p:spPr bwMode="auto">
            <a:xfrm>
              <a:off x="5222" y="934"/>
              <a:ext cx="3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1600" b="0">
                  <a:solidFill>
                    <a:schemeClr val="tx1"/>
                  </a:solidFill>
                  <a:ea typeface="宋体" panose="02010600030101010101" pitchFamily="2" charset="-122"/>
                </a:rPr>
                <a:t>main</a:t>
              </a:r>
            </a:p>
          </p:txBody>
        </p:sp>
        <p:sp>
          <p:nvSpPr>
            <p:cNvPr id="331813" name="Line 35"/>
            <p:cNvSpPr>
              <a:spLocks noChangeShapeType="1"/>
            </p:cNvSpPr>
            <p:nvPr/>
          </p:nvSpPr>
          <p:spPr bwMode="auto">
            <a:xfrm>
              <a:off x="3208" y="1065"/>
              <a:ext cx="24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14" name="Line 36"/>
            <p:cNvSpPr>
              <a:spLocks noChangeShapeType="1"/>
            </p:cNvSpPr>
            <p:nvPr/>
          </p:nvSpPr>
          <p:spPr bwMode="auto">
            <a:xfrm>
              <a:off x="3773" y="1065"/>
              <a:ext cx="24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15" name="Line 37"/>
            <p:cNvSpPr>
              <a:spLocks noChangeShapeType="1"/>
            </p:cNvSpPr>
            <p:nvPr/>
          </p:nvSpPr>
          <p:spPr bwMode="auto">
            <a:xfrm>
              <a:off x="4163" y="1065"/>
              <a:ext cx="24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16" name="Line 38"/>
            <p:cNvSpPr>
              <a:spLocks noChangeShapeType="1"/>
            </p:cNvSpPr>
            <p:nvPr/>
          </p:nvSpPr>
          <p:spPr bwMode="auto">
            <a:xfrm>
              <a:off x="4607" y="1065"/>
              <a:ext cx="24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17" name="Line 39"/>
            <p:cNvSpPr>
              <a:spLocks noChangeShapeType="1"/>
            </p:cNvSpPr>
            <p:nvPr/>
          </p:nvSpPr>
          <p:spPr bwMode="auto">
            <a:xfrm>
              <a:off x="4986" y="1065"/>
              <a:ext cx="24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75899" name="Group 59"/>
          <p:cNvGrpSpPr>
            <a:grpSpLocks/>
          </p:cNvGrpSpPr>
          <p:nvPr/>
        </p:nvGrpSpPr>
        <p:grpSpPr bwMode="auto">
          <a:xfrm>
            <a:off x="2832100" y="3265488"/>
            <a:ext cx="5218113" cy="396875"/>
            <a:chOff x="1784" y="2057"/>
            <a:chExt cx="3287" cy="250"/>
          </a:xfrm>
        </p:grpSpPr>
        <p:sp>
          <p:nvSpPr>
            <p:cNvPr id="331802" name="Line 41"/>
            <p:cNvSpPr>
              <a:spLocks noChangeShapeType="1"/>
            </p:cNvSpPr>
            <p:nvPr/>
          </p:nvSpPr>
          <p:spPr bwMode="auto">
            <a:xfrm>
              <a:off x="3964" y="2191"/>
              <a:ext cx="289" cy="0"/>
            </a:xfrm>
            <a:prstGeom prst="line">
              <a:avLst/>
            </a:prstGeom>
            <a:noFill/>
            <a:ln w="38100">
              <a:solidFill>
                <a:srgbClr val="3366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03" name="Line 42"/>
            <p:cNvSpPr>
              <a:spLocks noChangeShapeType="1"/>
            </p:cNvSpPr>
            <p:nvPr/>
          </p:nvSpPr>
          <p:spPr bwMode="auto">
            <a:xfrm>
              <a:off x="4782" y="2187"/>
              <a:ext cx="289" cy="0"/>
            </a:xfrm>
            <a:prstGeom prst="line">
              <a:avLst/>
            </a:prstGeom>
            <a:noFill/>
            <a:ln w="38100">
              <a:solidFill>
                <a:srgbClr val="3366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04" name="Text Box 43"/>
            <p:cNvSpPr txBox="1">
              <a:spLocks noChangeArrowheads="1"/>
            </p:cNvSpPr>
            <p:nvPr/>
          </p:nvSpPr>
          <p:spPr bwMode="auto">
            <a:xfrm>
              <a:off x="1784" y="2057"/>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b</a:t>
              </a:r>
              <a:r>
                <a:rPr lang="zh-CN" altLang="zh-CN" sz="2000" b="0">
                  <a:solidFill>
                    <a:schemeClr val="tx1"/>
                  </a:solidFill>
                  <a:ea typeface="宋体" panose="02010600030101010101" pitchFamily="2" charset="-122"/>
                </a:rPr>
                <a:t>生存期:</a:t>
              </a:r>
              <a:endParaRPr lang="en-US" altLang="zh-CN" sz="2000" b="0">
                <a:solidFill>
                  <a:schemeClr val="tx1"/>
                </a:solidFill>
                <a:ea typeface="宋体" panose="02010600030101010101" pitchFamily="2" charset="-122"/>
              </a:endParaRPr>
            </a:p>
          </p:txBody>
        </p:sp>
      </p:grpSp>
      <p:grpSp>
        <p:nvGrpSpPr>
          <p:cNvPr id="675900" name="Group 60"/>
          <p:cNvGrpSpPr>
            <a:grpSpLocks/>
          </p:cNvGrpSpPr>
          <p:nvPr/>
        </p:nvGrpSpPr>
        <p:grpSpPr bwMode="auto">
          <a:xfrm>
            <a:off x="2851150" y="3676650"/>
            <a:ext cx="6015038" cy="396875"/>
            <a:chOff x="1796" y="2316"/>
            <a:chExt cx="3789" cy="250"/>
          </a:xfrm>
        </p:grpSpPr>
        <p:sp>
          <p:nvSpPr>
            <p:cNvPr id="331798" name="Line 45"/>
            <p:cNvSpPr>
              <a:spLocks noChangeShapeType="1"/>
            </p:cNvSpPr>
            <p:nvPr/>
          </p:nvSpPr>
          <p:spPr bwMode="auto">
            <a:xfrm>
              <a:off x="2458" y="2432"/>
              <a:ext cx="3127" cy="0"/>
            </a:xfrm>
            <a:prstGeom prst="line">
              <a:avLst/>
            </a:prstGeom>
            <a:noFill/>
            <a:ln w="38100">
              <a:solidFill>
                <a:srgbClr val="339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799" name="Line 46"/>
            <p:cNvSpPr>
              <a:spLocks noChangeShapeType="1"/>
            </p:cNvSpPr>
            <p:nvPr/>
          </p:nvSpPr>
          <p:spPr bwMode="auto">
            <a:xfrm>
              <a:off x="2452" y="2362"/>
              <a:ext cx="0"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00" name="Line 47"/>
            <p:cNvSpPr>
              <a:spLocks noChangeShapeType="1"/>
            </p:cNvSpPr>
            <p:nvPr/>
          </p:nvSpPr>
          <p:spPr bwMode="auto">
            <a:xfrm>
              <a:off x="5561" y="2356"/>
              <a:ext cx="8" cy="14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01" name="Text Box 48"/>
            <p:cNvSpPr txBox="1">
              <a:spLocks noChangeArrowheads="1"/>
            </p:cNvSpPr>
            <p:nvPr/>
          </p:nvSpPr>
          <p:spPr bwMode="auto">
            <a:xfrm>
              <a:off x="1796" y="2316"/>
              <a:ext cx="71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c</a:t>
              </a:r>
              <a:r>
                <a:rPr lang="zh-CN" altLang="zh-CN" sz="2000" b="0">
                  <a:solidFill>
                    <a:schemeClr val="tx1"/>
                  </a:solidFill>
                  <a:ea typeface="宋体" panose="02010600030101010101" pitchFamily="2" charset="-122"/>
                </a:rPr>
                <a:t>生存期:</a:t>
              </a:r>
              <a:endParaRPr lang="en-US" altLang="zh-CN" sz="2000" b="0">
                <a:solidFill>
                  <a:schemeClr val="tx1"/>
                </a:solidFill>
                <a:ea typeface="宋体" panose="02010600030101010101" pitchFamily="2" charset="-122"/>
              </a:endParaRPr>
            </a:p>
          </p:txBody>
        </p:sp>
      </p:grpSp>
      <p:grpSp>
        <p:nvGrpSpPr>
          <p:cNvPr id="675897" name="Group 57"/>
          <p:cNvGrpSpPr>
            <a:grpSpLocks/>
          </p:cNvGrpSpPr>
          <p:nvPr/>
        </p:nvGrpSpPr>
        <p:grpSpPr bwMode="auto">
          <a:xfrm>
            <a:off x="2832100" y="2843213"/>
            <a:ext cx="6311900" cy="396875"/>
            <a:chOff x="1784" y="1791"/>
            <a:chExt cx="3976" cy="250"/>
          </a:xfrm>
        </p:grpSpPr>
        <p:sp>
          <p:nvSpPr>
            <p:cNvPr id="331791" name="Text Box 50"/>
            <p:cNvSpPr txBox="1">
              <a:spLocks noChangeArrowheads="1"/>
            </p:cNvSpPr>
            <p:nvPr/>
          </p:nvSpPr>
          <p:spPr bwMode="auto">
            <a:xfrm>
              <a:off x="1784" y="1791"/>
              <a:ext cx="71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a:spcBef>
                  <a:spcPct val="0"/>
                </a:spcBef>
              </a:pPr>
              <a:r>
                <a:rPr lang="en-US" altLang="zh-CN" sz="2000" b="0">
                  <a:solidFill>
                    <a:schemeClr val="tx1"/>
                  </a:solidFill>
                  <a:ea typeface="宋体" panose="02010600030101010101" pitchFamily="2" charset="-122"/>
                </a:rPr>
                <a:t>a</a:t>
              </a:r>
              <a:r>
                <a:rPr lang="zh-CN" altLang="zh-CN" sz="2000" b="0">
                  <a:solidFill>
                    <a:schemeClr val="tx1"/>
                  </a:solidFill>
                  <a:ea typeface="宋体" panose="02010600030101010101" pitchFamily="2" charset="-122"/>
                </a:rPr>
                <a:t>生存期:</a:t>
              </a:r>
              <a:endParaRPr lang="en-US" altLang="zh-CN" sz="2000" b="0">
                <a:solidFill>
                  <a:schemeClr val="tx1"/>
                </a:solidFill>
                <a:ea typeface="宋体" panose="02010600030101010101" pitchFamily="2" charset="-122"/>
              </a:endParaRPr>
            </a:p>
          </p:txBody>
        </p:sp>
        <p:sp>
          <p:nvSpPr>
            <p:cNvPr id="331792" name="Line 51"/>
            <p:cNvSpPr>
              <a:spLocks noChangeShapeType="1"/>
            </p:cNvSpPr>
            <p:nvPr/>
          </p:nvSpPr>
          <p:spPr bwMode="auto">
            <a:xfrm>
              <a:off x="2466" y="1921"/>
              <a:ext cx="3127" cy="0"/>
            </a:xfrm>
            <a:prstGeom prst="line">
              <a:avLst/>
            </a:prstGeom>
            <a:noFill/>
            <a:ln w="38100">
              <a:solidFill>
                <a:srgbClr val="FF505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793" name="Line 52"/>
            <p:cNvSpPr>
              <a:spLocks noChangeShapeType="1"/>
            </p:cNvSpPr>
            <p:nvPr/>
          </p:nvSpPr>
          <p:spPr bwMode="auto">
            <a:xfrm>
              <a:off x="5760" y="1842"/>
              <a:ext cx="0" cy="1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794" name="Line 53"/>
            <p:cNvSpPr>
              <a:spLocks noChangeShapeType="1"/>
            </p:cNvSpPr>
            <p:nvPr/>
          </p:nvSpPr>
          <p:spPr bwMode="auto">
            <a:xfrm>
              <a:off x="5760" y="1864"/>
              <a:ext cx="0" cy="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795" name="Line 54"/>
            <p:cNvSpPr>
              <a:spLocks noChangeShapeType="1"/>
            </p:cNvSpPr>
            <p:nvPr/>
          </p:nvSpPr>
          <p:spPr bwMode="auto">
            <a:xfrm>
              <a:off x="5755" y="1827"/>
              <a:ext cx="0" cy="1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796" name="Line 55"/>
            <p:cNvSpPr>
              <a:spLocks noChangeShapeType="1"/>
            </p:cNvSpPr>
            <p:nvPr/>
          </p:nvSpPr>
          <p:spPr bwMode="auto">
            <a:xfrm>
              <a:off x="2478" y="1842"/>
              <a:ext cx="0"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797" name="Line 56"/>
            <p:cNvSpPr>
              <a:spLocks noChangeShapeType="1"/>
            </p:cNvSpPr>
            <p:nvPr/>
          </p:nvSpPr>
          <p:spPr bwMode="auto">
            <a:xfrm flipH="1">
              <a:off x="5577" y="1853"/>
              <a:ext cx="1"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6"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2948459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675861"/>
                                        </p:tgtEl>
                                        <p:attrNameLst>
                                          <p:attrName>style.visibility</p:attrName>
                                        </p:attrNameLst>
                                      </p:cBhvr>
                                      <p:to>
                                        <p:strVal val="visible"/>
                                      </p:to>
                                    </p:set>
                                    <p:animEffect transition="in" filter="box(out)">
                                      <p:cBhvr>
                                        <p:cTn id="7" dur="500"/>
                                        <p:tgtEl>
                                          <p:spTgt spid="6758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675855"/>
                                        </p:tgtEl>
                                        <p:attrNameLst>
                                          <p:attrName>style.visibility</p:attrName>
                                        </p:attrNameLst>
                                      </p:cBhvr>
                                      <p:to>
                                        <p:strVal val="visible"/>
                                      </p:to>
                                    </p:set>
                                    <p:animEffect transition="in" filter="box(out)">
                                      <p:cBhvr>
                                        <p:cTn id="12" dur="500"/>
                                        <p:tgtEl>
                                          <p:spTgt spid="6758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675849"/>
                                        </p:tgtEl>
                                        <p:attrNameLst>
                                          <p:attrName>style.visibility</p:attrName>
                                        </p:attrNameLst>
                                      </p:cBhvr>
                                      <p:to>
                                        <p:strVal val="visible"/>
                                      </p:to>
                                    </p:set>
                                    <p:animEffect transition="in" filter="box(out)">
                                      <p:cBhvr>
                                        <p:cTn id="17" dur="500"/>
                                        <p:tgtEl>
                                          <p:spTgt spid="6758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675866"/>
                                        </p:tgtEl>
                                        <p:attrNameLst>
                                          <p:attrName>style.visibility</p:attrName>
                                        </p:attrNameLst>
                                      </p:cBhvr>
                                      <p:to>
                                        <p:strVal val="visible"/>
                                      </p:to>
                                    </p:set>
                                    <p:animEffect transition="in" filter="box(out)">
                                      <p:cBhvr>
                                        <p:cTn id="22" dur="500"/>
                                        <p:tgtEl>
                                          <p:spTgt spid="6758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675897"/>
                                        </p:tgtEl>
                                        <p:attrNameLst>
                                          <p:attrName>style.visibility</p:attrName>
                                        </p:attrNameLst>
                                      </p:cBhvr>
                                      <p:to>
                                        <p:strVal val="visible"/>
                                      </p:to>
                                    </p:set>
                                    <p:animEffect transition="in" filter="box(out)">
                                      <p:cBhvr>
                                        <p:cTn id="27" dur="500"/>
                                        <p:tgtEl>
                                          <p:spTgt spid="6758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675899"/>
                                        </p:tgtEl>
                                        <p:attrNameLst>
                                          <p:attrName>style.visibility</p:attrName>
                                        </p:attrNameLst>
                                      </p:cBhvr>
                                      <p:to>
                                        <p:strVal val="visible"/>
                                      </p:to>
                                    </p:set>
                                    <p:animEffect transition="in" filter="box(out)">
                                      <p:cBhvr>
                                        <p:cTn id="32" dur="500"/>
                                        <p:tgtEl>
                                          <p:spTgt spid="6758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675900"/>
                                        </p:tgtEl>
                                        <p:attrNameLst>
                                          <p:attrName>style.visibility</p:attrName>
                                        </p:attrNameLst>
                                      </p:cBhvr>
                                      <p:to>
                                        <p:strVal val="visible"/>
                                      </p:to>
                                    </p:set>
                                    <p:animEffect transition="in" filter="box(out)">
                                      <p:cBhvr>
                                        <p:cTn id="37" dur="500"/>
                                        <p:tgtEl>
                                          <p:spTgt spid="675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4" name="Rectangle 4"/>
          <p:cNvSpPr>
            <a:spLocks noChangeArrowheads="1"/>
          </p:cNvSpPr>
          <p:nvPr/>
        </p:nvSpPr>
        <p:spPr bwMode="auto">
          <a:xfrm>
            <a:off x="692150" y="1416578"/>
            <a:ext cx="7759700" cy="4922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0" indent="0" eaLnBrk="1" hangingPunct="1">
              <a:spcBef>
                <a:spcPct val="20000"/>
              </a:spcBef>
              <a:buClr>
                <a:schemeClr val="accent1"/>
              </a:buClr>
            </a:pPr>
            <a:r>
              <a:rPr kumimoji="0" lang="zh-CN" altLang="en-US" sz="2400" dirty="0">
                <a:solidFill>
                  <a:schemeClr val="tx1"/>
                </a:solidFill>
                <a:latin typeface="+mn-ea"/>
                <a:ea typeface="+mn-ea"/>
              </a:rPr>
              <a:t>        根据函数</a:t>
            </a:r>
            <a:r>
              <a:rPr kumimoji="0" lang="zh-CN" altLang="en-US" sz="2400" dirty="0">
                <a:solidFill>
                  <a:srgbClr val="FF0000"/>
                </a:solidFill>
                <a:latin typeface="+mn-ea"/>
                <a:ea typeface="+mn-ea"/>
              </a:rPr>
              <a:t>能否被其它源文件调用</a:t>
            </a:r>
            <a:r>
              <a:rPr kumimoji="0" lang="zh-CN" altLang="en-US" sz="2400" dirty="0">
                <a:solidFill>
                  <a:schemeClr val="tx1"/>
                </a:solidFill>
                <a:latin typeface="+mn-ea"/>
                <a:ea typeface="+mn-ea"/>
              </a:rPr>
              <a:t>，将函数分为内部函数和外部函数。</a:t>
            </a:r>
            <a:endParaRPr lang="zh-CN" altLang="en-US" sz="2400" dirty="0">
              <a:solidFill>
                <a:schemeClr val="tx1"/>
              </a:solidFill>
              <a:latin typeface="+mn-ea"/>
              <a:ea typeface="+mn-ea"/>
            </a:endParaRPr>
          </a:p>
          <a:p>
            <a:pPr marL="457200" lvl="1" indent="0" eaLnBrk="1" hangingPunct="1">
              <a:spcBef>
                <a:spcPct val="20000"/>
              </a:spcBef>
              <a:buClr>
                <a:srgbClr val="339933"/>
              </a:buClr>
            </a:pPr>
            <a:r>
              <a:rPr lang="zh-CN" altLang="en-US" sz="2800" dirty="0">
                <a:solidFill>
                  <a:srgbClr val="0000CC"/>
                </a:solidFill>
                <a:latin typeface="+mn-ea"/>
                <a:ea typeface="+mn-ea"/>
              </a:rPr>
              <a:t>内部函数</a:t>
            </a:r>
            <a:r>
              <a:rPr lang="en-US" altLang="zh-CN" sz="2800" dirty="0">
                <a:solidFill>
                  <a:srgbClr val="0000CC"/>
                </a:solidFill>
                <a:latin typeface="+mn-ea"/>
                <a:ea typeface="+mn-ea"/>
              </a:rPr>
              <a:t>——</a:t>
            </a:r>
            <a:r>
              <a:rPr lang="zh-CN" altLang="en-US" sz="2800" dirty="0">
                <a:solidFill>
                  <a:srgbClr val="0000CC"/>
                </a:solidFill>
                <a:latin typeface="+mn-ea"/>
                <a:ea typeface="+mn-ea"/>
              </a:rPr>
              <a:t>静态函数</a:t>
            </a:r>
          </a:p>
          <a:p>
            <a:pPr marL="1257300" lvl="2" indent="-342900" eaLnBrk="1" hangingPunct="1">
              <a:spcBef>
                <a:spcPct val="20000"/>
              </a:spcBef>
              <a:buClr>
                <a:srgbClr val="FF3300"/>
              </a:buClr>
              <a:buFont typeface="Wingdings" panose="05000000000000000000" pitchFamily="2" charset="2"/>
              <a:buChar char="p"/>
            </a:pPr>
            <a:r>
              <a:rPr kumimoji="0" lang="zh-CN" altLang="en-US" sz="2400" dirty="0">
                <a:solidFill>
                  <a:schemeClr val="tx1"/>
                </a:solidFill>
                <a:latin typeface="+mn-ea"/>
                <a:ea typeface="+mn-ea"/>
              </a:rPr>
              <a:t>只能被本文件中其它函数所调用</a:t>
            </a:r>
          </a:p>
          <a:p>
            <a:pPr marL="1257300" lvl="2" indent="-342900" eaLnBrk="1" hangingPunct="1">
              <a:spcBef>
                <a:spcPct val="20000"/>
              </a:spcBef>
              <a:buClr>
                <a:srgbClr val="FF3300"/>
              </a:buClr>
              <a:buFont typeface="Wingdings" panose="05000000000000000000" pitchFamily="2" charset="2"/>
              <a:buChar char="p"/>
            </a:pPr>
            <a:r>
              <a:rPr kumimoji="0" lang="zh-CN" altLang="en-US" sz="2400" dirty="0">
                <a:solidFill>
                  <a:schemeClr val="tx1"/>
                </a:solidFill>
                <a:latin typeface="+mn-ea"/>
                <a:ea typeface="+mn-ea"/>
              </a:rPr>
              <a:t>定义形式：</a:t>
            </a:r>
          </a:p>
          <a:p>
            <a:pPr lvl="2" eaLnBrk="1" hangingPunct="1">
              <a:spcBef>
                <a:spcPct val="20000"/>
              </a:spcBef>
              <a:buClr>
                <a:srgbClr val="FF3300"/>
              </a:buClr>
              <a:buFont typeface="Wingdings" panose="05000000000000000000" pitchFamily="2" charset="2"/>
              <a:buNone/>
            </a:pPr>
            <a:r>
              <a:rPr kumimoji="0" lang="zh-CN" altLang="en-US" sz="2400" dirty="0">
                <a:solidFill>
                  <a:schemeClr val="tx1"/>
                </a:solidFill>
                <a:latin typeface="+mn-ea"/>
                <a:ea typeface="+mn-ea"/>
              </a:rPr>
              <a:t>      </a:t>
            </a:r>
            <a:r>
              <a:rPr kumimoji="0" lang="en-US" altLang="zh-CN" sz="2400" dirty="0">
                <a:solidFill>
                  <a:schemeClr val="tx1"/>
                </a:solidFill>
                <a:latin typeface="+mn-ea"/>
                <a:ea typeface="+mn-ea"/>
              </a:rPr>
              <a:t>static  </a:t>
            </a:r>
            <a:r>
              <a:rPr kumimoji="0" lang="zh-CN" altLang="en-US" sz="2400" dirty="0">
                <a:solidFill>
                  <a:schemeClr val="tx1"/>
                </a:solidFill>
                <a:latin typeface="+mn-ea"/>
                <a:ea typeface="+mn-ea"/>
              </a:rPr>
              <a:t>类型标识符   函数名（形参表）</a:t>
            </a:r>
          </a:p>
          <a:p>
            <a:pPr lvl="2" eaLnBrk="1" hangingPunct="1">
              <a:spcBef>
                <a:spcPct val="20000"/>
              </a:spcBef>
              <a:buClr>
                <a:srgbClr val="FF3300"/>
              </a:buClr>
              <a:buFont typeface="Wingdings" panose="05000000000000000000" pitchFamily="2" charset="2"/>
              <a:buNone/>
            </a:pPr>
            <a:r>
              <a:rPr kumimoji="0" lang="zh-CN" altLang="en-US" sz="2400" dirty="0">
                <a:solidFill>
                  <a:schemeClr val="tx1"/>
                </a:solidFill>
                <a:latin typeface="+mn-ea"/>
                <a:ea typeface="+mn-ea"/>
              </a:rPr>
              <a:t>如： </a:t>
            </a:r>
            <a:r>
              <a:rPr kumimoji="0" lang="en-US" altLang="zh-CN" sz="2400" dirty="0">
                <a:solidFill>
                  <a:schemeClr val="tx1"/>
                </a:solidFill>
                <a:latin typeface="+mn-ea"/>
                <a:ea typeface="+mn-ea"/>
              </a:rPr>
              <a:t>static  </a:t>
            </a:r>
            <a:r>
              <a:rPr kumimoji="0" lang="en-US" altLang="zh-CN" sz="2400" dirty="0" err="1">
                <a:solidFill>
                  <a:schemeClr val="tx1"/>
                </a:solidFill>
                <a:latin typeface="+mn-ea"/>
                <a:ea typeface="+mn-ea"/>
              </a:rPr>
              <a:t>int</a:t>
            </a:r>
            <a:r>
              <a:rPr kumimoji="0" lang="en-US" altLang="zh-CN" sz="2400" dirty="0">
                <a:solidFill>
                  <a:schemeClr val="tx1"/>
                </a:solidFill>
                <a:latin typeface="+mn-ea"/>
                <a:ea typeface="+mn-ea"/>
              </a:rPr>
              <a:t>  fun(</a:t>
            </a:r>
            <a:r>
              <a:rPr kumimoji="0" lang="en-US" altLang="zh-CN" sz="2400" dirty="0" err="1">
                <a:solidFill>
                  <a:schemeClr val="tx1"/>
                </a:solidFill>
                <a:latin typeface="+mn-ea"/>
                <a:ea typeface="+mn-ea"/>
              </a:rPr>
              <a:t>int</a:t>
            </a:r>
            <a:r>
              <a:rPr kumimoji="0" lang="en-US" altLang="zh-CN" sz="2400" dirty="0">
                <a:solidFill>
                  <a:schemeClr val="tx1"/>
                </a:solidFill>
                <a:latin typeface="+mn-ea"/>
                <a:ea typeface="+mn-ea"/>
              </a:rPr>
              <a:t> a, </a:t>
            </a:r>
            <a:r>
              <a:rPr kumimoji="0" lang="en-US" altLang="zh-CN" sz="2400" dirty="0" err="1">
                <a:solidFill>
                  <a:schemeClr val="tx1"/>
                </a:solidFill>
                <a:latin typeface="+mn-ea"/>
                <a:ea typeface="+mn-ea"/>
              </a:rPr>
              <a:t>int</a:t>
            </a:r>
            <a:r>
              <a:rPr kumimoji="0" lang="en-US" altLang="zh-CN" sz="2400" dirty="0">
                <a:solidFill>
                  <a:schemeClr val="tx1"/>
                </a:solidFill>
                <a:latin typeface="+mn-ea"/>
                <a:ea typeface="+mn-ea"/>
              </a:rPr>
              <a:t> b)</a:t>
            </a:r>
          </a:p>
          <a:p>
            <a:pPr marL="1257300" lvl="2" indent="-342900" eaLnBrk="1" hangingPunct="1">
              <a:spcBef>
                <a:spcPct val="20000"/>
              </a:spcBef>
              <a:buClr>
                <a:srgbClr val="FF3300"/>
              </a:buClr>
              <a:buFont typeface="Wingdings" panose="05000000000000000000" pitchFamily="2" charset="2"/>
              <a:buChar char="p"/>
            </a:pPr>
            <a:r>
              <a:rPr kumimoji="0" lang="zh-CN" altLang="en-US" sz="2400" dirty="0">
                <a:solidFill>
                  <a:schemeClr val="tx1"/>
                </a:solidFill>
                <a:latin typeface="+mn-ea"/>
                <a:ea typeface="+mn-ea"/>
              </a:rPr>
              <a:t>内部函数，其作用域仅限于定义它的所在文件。此时，在其它的文件中可以有相同的函数名，它们相互之间互不干扰。 </a:t>
            </a:r>
          </a:p>
        </p:txBody>
      </p:sp>
      <p:sp>
        <p:nvSpPr>
          <p:cNvPr id="8"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
        <p:nvSpPr>
          <p:cNvPr id="4" name="Rectangle 4"/>
          <p:cNvSpPr>
            <a:spLocks noChangeArrowheads="1"/>
          </p:cNvSpPr>
          <p:nvPr/>
        </p:nvSpPr>
        <p:spPr bwMode="auto">
          <a:xfrm>
            <a:off x="389451" y="517025"/>
            <a:ext cx="7759700" cy="782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0" indent="0">
              <a:spcBef>
                <a:spcPct val="20000"/>
              </a:spcBef>
              <a:buClr>
                <a:schemeClr val="accent1"/>
              </a:buClr>
            </a:pPr>
            <a:r>
              <a:rPr lang="en-US" altLang="zh-CN" sz="3200" dirty="0">
                <a:solidFill>
                  <a:srgbClr val="0000CC"/>
                </a:solidFill>
                <a:latin typeface="+mn-ea"/>
                <a:ea typeface="+mn-ea"/>
              </a:rPr>
              <a:t>7.11 </a:t>
            </a:r>
            <a:r>
              <a:rPr lang="zh-CN" altLang="en-US" sz="3200" dirty="0">
                <a:solidFill>
                  <a:srgbClr val="0000CC"/>
                </a:solidFill>
                <a:latin typeface="+mn-ea"/>
                <a:ea typeface="+mn-ea"/>
              </a:rPr>
              <a:t> 内部函数和外部函数</a:t>
            </a:r>
            <a:endParaRPr lang="zh-CN" altLang="en-US" sz="2800" dirty="0">
              <a:solidFill>
                <a:schemeClr val="tx1"/>
              </a:solidFill>
              <a:latin typeface="+mn-ea"/>
              <a:ea typeface="+mn-ea"/>
            </a:endParaRPr>
          </a:p>
        </p:txBody>
      </p:sp>
    </p:spTree>
    <p:extLst>
      <p:ext uri="{BB962C8B-B14F-4D97-AF65-F5344CB8AC3E}">
        <p14:creationId xmlns:p14="http://schemas.microsoft.com/office/powerpoint/2010/main" val="36434784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8" name="Rectangle 4"/>
          <p:cNvSpPr>
            <a:spLocks noChangeArrowheads="1"/>
          </p:cNvSpPr>
          <p:nvPr/>
        </p:nvSpPr>
        <p:spPr bwMode="auto">
          <a:xfrm>
            <a:off x="669925" y="554038"/>
            <a:ext cx="7759700" cy="355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457200" lvl="1" indent="0" eaLnBrk="1" hangingPunct="1">
              <a:spcBef>
                <a:spcPct val="20000"/>
              </a:spcBef>
              <a:buClr>
                <a:srgbClr val="339933"/>
              </a:buClr>
            </a:pPr>
            <a:r>
              <a:rPr kumimoji="0" lang="zh-CN" altLang="en-US" sz="2800" dirty="0">
                <a:solidFill>
                  <a:srgbClr val="0000CC"/>
                </a:solidFill>
                <a:latin typeface="+mn-ea"/>
                <a:ea typeface="+mn-ea"/>
              </a:rPr>
              <a:t>外部函数</a:t>
            </a:r>
          </a:p>
          <a:p>
            <a:pPr marL="1257300" lvl="2" indent="-342900" eaLnBrk="1" hangingPunct="1">
              <a:spcBef>
                <a:spcPct val="20000"/>
              </a:spcBef>
              <a:buClr>
                <a:srgbClr val="FF3300"/>
              </a:buClr>
              <a:buFont typeface="Wingdings" panose="05000000000000000000" pitchFamily="2" charset="2"/>
              <a:buChar char="p"/>
            </a:pPr>
            <a:r>
              <a:rPr kumimoji="0" lang="zh-CN" altLang="en-US" sz="2400" dirty="0">
                <a:solidFill>
                  <a:schemeClr val="tx1"/>
                </a:solidFill>
                <a:latin typeface="+mn-ea"/>
                <a:ea typeface="+mn-ea"/>
              </a:rPr>
              <a:t>能被其它文件中的函数所调用</a:t>
            </a:r>
          </a:p>
          <a:p>
            <a:pPr marL="1257300" lvl="2" indent="-342900" eaLnBrk="1" hangingPunct="1">
              <a:spcBef>
                <a:spcPct val="20000"/>
              </a:spcBef>
              <a:buClr>
                <a:srgbClr val="FF3300"/>
              </a:buClr>
              <a:buFont typeface="Wingdings" panose="05000000000000000000" pitchFamily="2" charset="2"/>
              <a:buChar char="p"/>
            </a:pPr>
            <a:r>
              <a:rPr kumimoji="0" lang="zh-CN" altLang="en-US" sz="2400" dirty="0">
                <a:solidFill>
                  <a:schemeClr val="tx1"/>
                </a:solidFill>
                <a:latin typeface="+mn-ea"/>
                <a:ea typeface="+mn-ea"/>
              </a:rPr>
              <a:t>定义形式：</a:t>
            </a:r>
          </a:p>
          <a:p>
            <a:pPr lvl="2" eaLnBrk="1" hangingPunct="1">
              <a:spcBef>
                <a:spcPct val="20000"/>
              </a:spcBef>
              <a:buClr>
                <a:srgbClr val="FF3300"/>
              </a:buClr>
              <a:buFont typeface="Wingdings" panose="05000000000000000000" pitchFamily="2" charset="2"/>
              <a:buNone/>
            </a:pPr>
            <a:r>
              <a:rPr kumimoji="0" lang="zh-CN" altLang="en-US" sz="2400" dirty="0">
                <a:solidFill>
                  <a:schemeClr val="tx1"/>
                </a:solidFill>
                <a:latin typeface="+mn-ea"/>
                <a:ea typeface="+mn-ea"/>
              </a:rPr>
              <a:t>      </a:t>
            </a:r>
            <a:r>
              <a:rPr kumimoji="0" lang="en-US" altLang="zh-CN" sz="2400" dirty="0">
                <a:solidFill>
                  <a:schemeClr val="tx1"/>
                </a:solidFill>
                <a:latin typeface="+mn-ea"/>
                <a:ea typeface="+mn-ea"/>
              </a:rPr>
              <a:t>extern  </a:t>
            </a:r>
            <a:r>
              <a:rPr kumimoji="0" lang="zh-CN" altLang="en-US" sz="2400" dirty="0">
                <a:solidFill>
                  <a:schemeClr val="tx1"/>
                </a:solidFill>
                <a:latin typeface="+mn-ea"/>
                <a:ea typeface="+mn-ea"/>
              </a:rPr>
              <a:t>类型标识符   函数名（形参表）</a:t>
            </a:r>
          </a:p>
          <a:p>
            <a:pPr lvl="2" eaLnBrk="1" hangingPunct="1">
              <a:spcBef>
                <a:spcPct val="20000"/>
              </a:spcBef>
              <a:buClr>
                <a:srgbClr val="FF3300"/>
              </a:buClr>
              <a:buFont typeface="Wingdings" panose="05000000000000000000" pitchFamily="2" charset="2"/>
              <a:buNone/>
            </a:pPr>
            <a:r>
              <a:rPr kumimoji="0" lang="zh-CN" altLang="en-US" sz="2400" dirty="0">
                <a:solidFill>
                  <a:schemeClr val="tx1"/>
                </a:solidFill>
                <a:latin typeface="+mn-ea"/>
                <a:ea typeface="+mn-ea"/>
              </a:rPr>
              <a:t>如：</a:t>
            </a:r>
            <a:r>
              <a:rPr kumimoji="0" lang="en-US" altLang="zh-CN" sz="2400" dirty="0">
                <a:solidFill>
                  <a:schemeClr val="tx1"/>
                </a:solidFill>
                <a:latin typeface="+mn-ea"/>
                <a:ea typeface="+mn-ea"/>
              </a:rPr>
              <a:t>extern  </a:t>
            </a:r>
            <a:r>
              <a:rPr kumimoji="0" lang="en-US" altLang="zh-CN" sz="2400" dirty="0" err="1">
                <a:solidFill>
                  <a:schemeClr val="tx1"/>
                </a:solidFill>
                <a:latin typeface="+mn-ea"/>
                <a:ea typeface="+mn-ea"/>
              </a:rPr>
              <a:t>int</a:t>
            </a:r>
            <a:r>
              <a:rPr kumimoji="0" lang="en-US" altLang="zh-CN" sz="2400" dirty="0">
                <a:solidFill>
                  <a:schemeClr val="tx1"/>
                </a:solidFill>
                <a:latin typeface="+mn-ea"/>
                <a:ea typeface="+mn-ea"/>
              </a:rPr>
              <a:t>  fun(</a:t>
            </a:r>
            <a:r>
              <a:rPr kumimoji="0" lang="en-US" altLang="zh-CN" sz="2400" dirty="0" err="1">
                <a:solidFill>
                  <a:schemeClr val="tx1"/>
                </a:solidFill>
                <a:latin typeface="+mn-ea"/>
                <a:ea typeface="+mn-ea"/>
              </a:rPr>
              <a:t>int</a:t>
            </a:r>
            <a:r>
              <a:rPr kumimoji="0" lang="en-US" altLang="zh-CN" sz="2400" dirty="0">
                <a:solidFill>
                  <a:schemeClr val="tx1"/>
                </a:solidFill>
                <a:latin typeface="+mn-ea"/>
                <a:ea typeface="+mn-ea"/>
              </a:rPr>
              <a:t>  a, </a:t>
            </a:r>
            <a:r>
              <a:rPr kumimoji="0" lang="en-US" altLang="zh-CN" sz="2400" dirty="0" err="1">
                <a:solidFill>
                  <a:schemeClr val="tx1"/>
                </a:solidFill>
                <a:latin typeface="+mn-ea"/>
                <a:ea typeface="+mn-ea"/>
              </a:rPr>
              <a:t>int</a:t>
            </a:r>
            <a:r>
              <a:rPr kumimoji="0" lang="en-US" altLang="zh-CN" sz="2400" dirty="0">
                <a:solidFill>
                  <a:schemeClr val="tx1"/>
                </a:solidFill>
                <a:latin typeface="+mn-ea"/>
                <a:ea typeface="+mn-ea"/>
              </a:rPr>
              <a:t>  b)</a:t>
            </a:r>
          </a:p>
          <a:p>
            <a:pPr marL="1257300" lvl="2" indent="-342900" eaLnBrk="1" hangingPunct="1">
              <a:spcBef>
                <a:spcPct val="20000"/>
              </a:spcBef>
              <a:buClr>
                <a:srgbClr val="FF3300"/>
              </a:buClr>
              <a:buFont typeface="Wingdings" panose="05000000000000000000" pitchFamily="2" charset="2"/>
              <a:buChar char="p"/>
            </a:pPr>
            <a:r>
              <a:rPr kumimoji="0" lang="zh-CN" altLang="en-US" sz="2400" dirty="0">
                <a:solidFill>
                  <a:schemeClr val="tx1"/>
                </a:solidFill>
                <a:latin typeface="+mn-ea"/>
                <a:ea typeface="+mn-ea"/>
              </a:rPr>
              <a:t>省略</a:t>
            </a:r>
            <a:r>
              <a:rPr kumimoji="0" lang="en-US" altLang="zh-CN" sz="2400" dirty="0">
                <a:solidFill>
                  <a:schemeClr val="tx1"/>
                </a:solidFill>
                <a:latin typeface="+mn-ea"/>
                <a:ea typeface="+mn-ea"/>
              </a:rPr>
              <a:t>extern</a:t>
            </a:r>
            <a:r>
              <a:rPr kumimoji="0" lang="zh-CN" altLang="en-US" sz="2400" dirty="0">
                <a:solidFill>
                  <a:schemeClr val="tx1"/>
                </a:solidFill>
                <a:latin typeface="+mn-ea"/>
                <a:ea typeface="+mn-ea"/>
              </a:rPr>
              <a:t>，隐含为外部函数</a:t>
            </a:r>
          </a:p>
          <a:p>
            <a:pPr marL="1257300" lvl="2" indent="-342900" eaLnBrk="1" hangingPunct="1">
              <a:spcBef>
                <a:spcPct val="20000"/>
              </a:spcBef>
              <a:buClr>
                <a:srgbClr val="FF3300"/>
              </a:buClr>
              <a:buFont typeface="Wingdings" panose="05000000000000000000" pitchFamily="2" charset="2"/>
              <a:buChar char="p"/>
            </a:pPr>
            <a:r>
              <a:rPr lang="zh-CN" altLang="en-US" sz="2400" dirty="0">
                <a:solidFill>
                  <a:schemeClr val="tx1"/>
                </a:solidFill>
                <a:latin typeface="+mn-ea"/>
                <a:ea typeface="+mn-ea"/>
              </a:rPr>
              <a:t>调用此函数的文件中也要用</a:t>
            </a:r>
            <a:r>
              <a:rPr lang="en-US" altLang="zh-CN" sz="2400" dirty="0">
                <a:solidFill>
                  <a:schemeClr val="tx1"/>
                </a:solidFill>
                <a:latin typeface="+mn-ea"/>
                <a:ea typeface="+mn-ea"/>
              </a:rPr>
              <a:t>extern</a:t>
            </a:r>
            <a:r>
              <a:rPr lang="zh-CN" altLang="zh-CN" sz="2400" dirty="0">
                <a:solidFill>
                  <a:schemeClr val="tx1"/>
                </a:solidFill>
                <a:latin typeface="+mn-ea"/>
                <a:ea typeface="+mn-ea"/>
              </a:rPr>
              <a:t>声</a:t>
            </a:r>
            <a:r>
              <a:rPr lang="zh-CN" altLang="en-US" sz="2400" dirty="0">
                <a:solidFill>
                  <a:schemeClr val="tx1"/>
                </a:solidFill>
                <a:latin typeface="+mn-ea"/>
                <a:ea typeface="+mn-ea"/>
              </a:rPr>
              <a:t>明所用函数是外部函数                                                   </a:t>
            </a:r>
            <a:endParaRPr kumimoji="0" lang="en-US" altLang="zh-CN" sz="2400" dirty="0">
              <a:solidFill>
                <a:schemeClr val="tx1"/>
              </a:solidFill>
              <a:latin typeface="+mn-ea"/>
              <a:ea typeface="+mn-ea"/>
            </a:endParaRPr>
          </a:p>
        </p:txBody>
      </p:sp>
      <p:sp>
        <p:nvSpPr>
          <p:cNvPr id="684040" name="Text Box 8"/>
          <p:cNvSpPr txBox="1">
            <a:spLocks noChangeArrowheads="1"/>
          </p:cNvSpPr>
          <p:nvPr/>
        </p:nvSpPr>
        <p:spPr bwMode="auto">
          <a:xfrm>
            <a:off x="395536" y="4179980"/>
            <a:ext cx="8491538" cy="830997"/>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eaLnBrk="1" hangingPunct="1">
              <a:spcBef>
                <a:spcPct val="0"/>
              </a:spcBef>
            </a:pPr>
            <a:r>
              <a:rPr lang="zh-CN" altLang="en-US" sz="2400" dirty="0">
                <a:solidFill>
                  <a:schemeClr val="tx1"/>
                </a:solidFill>
                <a:latin typeface="+mn-ea"/>
                <a:ea typeface="+mn-ea"/>
              </a:rPr>
              <a:t>例</a:t>
            </a:r>
            <a:r>
              <a:rPr lang="en-US" altLang="zh-CN" sz="2400" dirty="0">
                <a:solidFill>
                  <a:schemeClr val="tx1"/>
                </a:solidFill>
                <a:latin typeface="+mn-ea"/>
                <a:ea typeface="+mn-ea"/>
              </a:rPr>
              <a:t>7.20   </a:t>
            </a:r>
            <a:r>
              <a:rPr lang="zh-CN" altLang="en-US" sz="2400" dirty="0">
                <a:solidFill>
                  <a:schemeClr val="tx1"/>
                </a:solidFill>
                <a:latin typeface="+mn-ea"/>
                <a:ea typeface="+mn-ea"/>
              </a:rPr>
              <a:t>有一个字符串，内有若干个字符，今输入一个字符，</a:t>
            </a:r>
          </a:p>
          <a:p>
            <a:pPr eaLnBrk="1" hangingPunct="1">
              <a:spcBef>
                <a:spcPct val="0"/>
              </a:spcBef>
            </a:pPr>
            <a:r>
              <a:rPr lang="zh-CN" altLang="en-US" sz="2400" dirty="0">
                <a:solidFill>
                  <a:schemeClr val="tx1"/>
                </a:solidFill>
                <a:latin typeface="+mn-ea"/>
                <a:ea typeface="+mn-ea"/>
              </a:rPr>
              <a:t>               要求程序将字符串中该字符删去。用外部函数实现。</a:t>
            </a:r>
          </a:p>
        </p:txBody>
      </p:sp>
      <p:sp>
        <p:nvSpPr>
          <p:cNvPr id="684041" name="Text Box 9"/>
          <p:cNvSpPr txBox="1">
            <a:spLocks noChangeArrowheads="1"/>
          </p:cNvSpPr>
          <p:nvPr/>
        </p:nvSpPr>
        <p:spPr bwMode="auto">
          <a:xfrm>
            <a:off x="1115616" y="5050339"/>
            <a:ext cx="7489825" cy="1470025"/>
          </a:xfrm>
          <a:prstGeom prst="rect">
            <a:avLst/>
          </a:prstGeom>
          <a:solidFill>
            <a:srgbClr val="FFCC99"/>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18000" anchor="ctr">
            <a:spAutoFit/>
          </a:bodyPr>
          <a:lstStyle>
            <a:lvl1pPr defTabSz="762000">
              <a:defRPr kumimoji="1" b="1">
                <a:solidFill>
                  <a:srgbClr val="993366"/>
                </a:solidFill>
                <a:latin typeface="Times New Roman" panose="02020603050405020304" pitchFamily="18" charset="0"/>
                <a:ea typeface="楷体_GB2312" pitchFamily="49" charset="-122"/>
              </a:defRPr>
            </a:lvl1pPr>
            <a:lvl2pPr marL="742950" indent="-285750" defTabSz="762000">
              <a:defRPr kumimoji="1" b="1">
                <a:solidFill>
                  <a:srgbClr val="993366"/>
                </a:solidFill>
                <a:latin typeface="Times New Roman" panose="02020603050405020304" pitchFamily="18" charset="0"/>
                <a:ea typeface="楷体_GB2312" pitchFamily="49" charset="-122"/>
              </a:defRPr>
            </a:lvl2pPr>
            <a:lvl3pPr marL="1143000" indent="-228600" defTabSz="762000">
              <a:defRPr kumimoji="1" b="1">
                <a:solidFill>
                  <a:srgbClr val="993366"/>
                </a:solidFill>
                <a:latin typeface="Times New Roman" panose="02020603050405020304" pitchFamily="18" charset="0"/>
                <a:ea typeface="楷体_GB2312" pitchFamily="49" charset="-122"/>
              </a:defRPr>
            </a:lvl3pPr>
            <a:lvl4pPr marL="1600200" indent="-228600" defTabSz="762000">
              <a:defRPr kumimoji="1" b="1">
                <a:solidFill>
                  <a:srgbClr val="993366"/>
                </a:solidFill>
                <a:latin typeface="Times New Roman" panose="02020603050405020304" pitchFamily="18" charset="0"/>
                <a:ea typeface="楷体_GB2312" pitchFamily="49" charset="-122"/>
              </a:defRPr>
            </a:lvl4pPr>
            <a:lvl5pPr marL="2057400" indent="-228600" defTabSz="762000">
              <a:defRPr kumimoji="1" b="1">
                <a:solidFill>
                  <a:srgbClr val="993366"/>
                </a:solidFill>
                <a:latin typeface="Times New Roman" panose="02020603050405020304" pitchFamily="18" charset="0"/>
                <a:ea typeface="楷体_GB2312" pitchFamily="49" charset="-122"/>
              </a:defRPr>
            </a:lvl5pPr>
            <a:lvl6pPr marL="25146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defTabSz="7620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nSpc>
                <a:spcPct val="110000"/>
              </a:lnSpc>
              <a:spcBef>
                <a:spcPct val="0"/>
              </a:spcBef>
            </a:pPr>
            <a:r>
              <a:rPr lang="zh-CN" altLang="en-US" sz="2000" dirty="0">
                <a:solidFill>
                  <a:schemeClr val="tx1"/>
                </a:solidFill>
                <a:latin typeface="+mn-ea"/>
                <a:ea typeface="+mn-ea"/>
              </a:rPr>
              <a:t>分析：该问题可以用四个函数解决。</a:t>
            </a:r>
          </a:p>
          <a:p>
            <a:pPr>
              <a:lnSpc>
                <a:spcPct val="110000"/>
              </a:lnSpc>
              <a:spcBef>
                <a:spcPct val="0"/>
              </a:spcBef>
            </a:pPr>
            <a:r>
              <a:rPr lang="zh-CN" altLang="en-US" sz="2000" dirty="0">
                <a:solidFill>
                  <a:schemeClr val="tx1"/>
                </a:solidFill>
                <a:latin typeface="+mn-ea"/>
                <a:ea typeface="+mn-ea"/>
              </a:rPr>
              <a:t>主函数</a:t>
            </a:r>
            <a:r>
              <a:rPr lang="en-US" altLang="zh-CN" sz="2000" dirty="0">
                <a:solidFill>
                  <a:schemeClr val="tx1"/>
                </a:solidFill>
                <a:latin typeface="+mn-ea"/>
                <a:ea typeface="+mn-ea"/>
              </a:rPr>
              <a:t>main( ) </a:t>
            </a:r>
            <a:r>
              <a:rPr lang="zh-CN" altLang="en-US" sz="2000" dirty="0">
                <a:solidFill>
                  <a:schemeClr val="tx1"/>
                </a:solidFill>
                <a:latin typeface="+mn-ea"/>
                <a:ea typeface="+mn-ea"/>
              </a:rPr>
              <a:t>，                       删除字符函数</a:t>
            </a:r>
            <a:r>
              <a:rPr lang="en-US" altLang="zh-CN" sz="2000" dirty="0" err="1">
                <a:solidFill>
                  <a:schemeClr val="tx1"/>
                </a:solidFill>
                <a:latin typeface="+mn-ea"/>
                <a:ea typeface="+mn-ea"/>
              </a:rPr>
              <a:t>delete_char</a:t>
            </a:r>
            <a:r>
              <a:rPr lang="en-US" altLang="zh-CN" sz="2000" dirty="0">
                <a:solidFill>
                  <a:schemeClr val="tx1"/>
                </a:solidFill>
                <a:latin typeface="+mn-ea"/>
                <a:ea typeface="+mn-ea"/>
              </a:rPr>
              <a:t>( ) </a:t>
            </a:r>
            <a:r>
              <a:rPr lang="zh-CN" altLang="en-US" sz="2000" dirty="0">
                <a:solidFill>
                  <a:schemeClr val="tx1"/>
                </a:solidFill>
                <a:latin typeface="+mn-ea"/>
                <a:ea typeface="+mn-ea"/>
              </a:rPr>
              <a:t>，</a:t>
            </a:r>
          </a:p>
          <a:p>
            <a:pPr>
              <a:lnSpc>
                <a:spcPct val="110000"/>
              </a:lnSpc>
              <a:spcBef>
                <a:spcPct val="0"/>
              </a:spcBef>
            </a:pPr>
            <a:r>
              <a:rPr lang="zh-CN" altLang="en-US" sz="2000" dirty="0">
                <a:solidFill>
                  <a:schemeClr val="tx1"/>
                </a:solidFill>
                <a:latin typeface="+mn-ea"/>
                <a:ea typeface="+mn-ea"/>
              </a:rPr>
              <a:t>输入字符串函数</a:t>
            </a:r>
            <a:r>
              <a:rPr lang="en-US" altLang="zh-CN" sz="2000" dirty="0" err="1">
                <a:solidFill>
                  <a:schemeClr val="tx1"/>
                </a:solidFill>
                <a:latin typeface="+mn-ea"/>
                <a:ea typeface="+mn-ea"/>
              </a:rPr>
              <a:t>enter_str</a:t>
            </a:r>
            <a:r>
              <a:rPr lang="en-US" altLang="zh-CN" sz="2000" dirty="0">
                <a:solidFill>
                  <a:schemeClr val="tx1"/>
                </a:solidFill>
                <a:latin typeface="+mn-ea"/>
                <a:ea typeface="+mn-ea"/>
              </a:rPr>
              <a:t>( ) </a:t>
            </a:r>
            <a:r>
              <a:rPr lang="zh-CN" altLang="en-US" sz="2000" dirty="0">
                <a:solidFill>
                  <a:schemeClr val="tx1"/>
                </a:solidFill>
                <a:latin typeface="+mn-ea"/>
                <a:ea typeface="+mn-ea"/>
              </a:rPr>
              <a:t>，输出新字符串函数</a:t>
            </a:r>
            <a:r>
              <a:rPr lang="en-US" altLang="zh-CN" sz="2000" dirty="0" err="1">
                <a:solidFill>
                  <a:schemeClr val="tx1"/>
                </a:solidFill>
                <a:latin typeface="+mn-ea"/>
                <a:ea typeface="+mn-ea"/>
              </a:rPr>
              <a:t>print_str</a:t>
            </a:r>
            <a:r>
              <a:rPr lang="en-US" altLang="zh-CN" sz="2000" dirty="0">
                <a:solidFill>
                  <a:schemeClr val="tx1"/>
                </a:solidFill>
                <a:latin typeface="+mn-ea"/>
                <a:ea typeface="+mn-ea"/>
              </a:rPr>
              <a:t>( ) ,</a:t>
            </a:r>
          </a:p>
          <a:p>
            <a:pPr>
              <a:lnSpc>
                <a:spcPct val="110000"/>
              </a:lnSpc>
              <a:spcBef>
                <a:spcPct val="0"/>
              </a:spcBef>
            </a:pPr>
            <a:r>
              <a:rPr lang="zh-CN" altLang="en-US" sz="2000" dirty="0">
                <a:solidFill>
                  <a:schemeClr val="tx1"/>
                </a:solidFill>
                <a:latin typeface="+mn-ea"/>
                <a:ea typeface="+mn-ea"/>
              </a:rPr>
              <a:t>将各函数放入四个文件，用</a:t>
            </a:r>
            <a:r>
              <a:rPr lang="en-US" altLang="zh-CN" sz="2000" dirty="0">
                <a:solidFill>
                  <a:schemeClr val="tx1"/>
                </a:solidFill>
                <a:latin typeface="+mn-ea"/>
                <a:ea typeface="+mn-ea"/>
              </a:rPr>
              <a:t>extern</a:t>
            </a:r>
            <a:r>
              <a:rPr lang="zh-CN" altLang="en-US" sz="2000" dirty="0">
                <a:solidFill>
                  <a:schemeClr val="tx1"/>
                </a:solidFill>
                <a:latin typeface="+mn-ea"/>
                <a:ea typeface="+mn-ea"/>
              </a:rPr>
              <a:t>声明实现各文件中函数的调用。</a:t>
            </a:r>
          </a:p>
        </p:txBody>
      </p:sp>
      <p:sp>
        <p:nvSpPr>
          <p:cNvPr id="10"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1157083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84040"/>
                                        </p:tgtEl>
                                        <p:attrNameLst>
                                          <p:attrName>style.visibility</p:attrName>
                                        </p:attrNameLst>
                                      </p:cBhvr>
                                      <p:to>
                                        <p:strVal val="visible"/>
                                      </p:to>
                                    </p:set>
                                    <p:animEffect transition="in" filter="box(out)">
                                      <p:cBhvr>
                                        <p:cTn id="7" dur="500"/>
                                        <p:tgtEl>
                                          <p:spTgt spid="6840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4041"/>
                                        </p:tgtEl>
                                        <p:attrNameLst>
                                          <p:attrName>style.visibility</p:attrName>
                                        </p:attrNameLst>
                                      </p:cBhvr>
                                      <p:to>
                                        <p:strVal val="visible"/>
                                      </p:to>
                                    </p:set>
                                    <p:animEffect transition="in" filter="wipe(left)">
                                      <p:cBhvr>
                                        <p:cTn id="12" dur="500"/>
                                        <p:tgtEl>
                                          <p:spTgt spid="684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4040" grpId="0" animBg="1" autoUpdateAnimBg="0"/>
      <p:bldP spid="684041" grpId="0" animBg="1"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5" name="Text Box 9"/>
          <p:cNvSpPr txBox="1">
            <a:spLocks noChangeArrowheads="1"/>
          </p:cNvSpPr>
          <p:nvPr/>
        </p:nvSpPr>
        <p:spPr bwMode="auto">
          <a:xfrm>
            <a:off x="0" y="382588"/>
            <a:ext cx="5738813" cy="5972175"/>
          </a:xfrm>
          <a:prstGeom prst="rect">
            <a:avLst/>
          </a:prstGeom>
          <a:solidFill>
            <a:schemeClr val="accent2">
              <a:lumMod val="20000"/>
              <a:lumOff val="80000"/>
            </a:schemeClr>
          </a:solidFill>
          <a:ln w="38100">
            <a:solidFill>
              <a:srgbClr val="0000FF"/>
            </a:solidFill>
            <a:miter lim="800000"/>
            <a:headEnd/>
            <a:tailEnd/>
          </a:ln>
          <a:effec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chemeClr val="tx1"/>
                </a:solidFill>
              </a:rPr>
              <a:t>/*</a:t>
            </a:r>
            <a:r>
              <a:rPr lang="zh-CN" altLang="en-US" sz="2400" dirty="0">
                <a:solidFill>
                  <a:schemeClr val="tx1"/>
                </a:solidFill>
              </a:rPr>
              <a:t>文件</a:t>
            </a:r>
            <a:r>
              <a:rPr lang="en-US" altLang="zh-CN" sz="2400" dirty="0">
                <a:solidFill>
                  <a:schemeClr val="tx1"/>
                </a:solidFill>
              </a:rPr>
              <a:t>file1.c*/</a:t>
            </a:r>
          </a:p>
          <a:p>
            <a:pPr>
              <a:spcBef>
                <a:spcPct val="0"/>
              </a:spcBef>
            </a:pPr>
            <a:r>
              <a:rPr lang="en-US" altLang="zh-CN" sz="2400" dirty="0">
                <a:solidFill>
                  <a:schemeClr val="tx1"/>
                </a:solidFill>
              </a:rPr>
              <a:t>#include"file2.c"</a:t>
            </a:r>
          </a:p>
          <a:p>
            <a:pPr>
              <a:spcBef>
                <a:spcPct val="0"/>
              </a:spcBef>
            </a:pPr>
            <a:r>
              <a:rPr lang="en-US" altLang="zh-CN" sz="2400" dirty="0">
                <a:solidFill>
                  <a:schemeClr val="tx1"/>
                </a:solidFill>
              </a:rPr>
              <a:t>#include"file3.c"</a:t>
            </a:r>
          </a:p>
          <a:p>
            <a:pPr>
              <a:spcBef>
                <a:spcPct val="0"/>
              </a:spcBef>
            </a:pPr>
            <a:r>
              <a:rPr lang="en-US" altLang="zh-CN" sz="2400" dirty="0">
                <a:solidFill>
                  <a:schemeClr val="tx1"/>
                </a:solidFill>
              </a:rPr>
              <a:t>#include"file4.c"</a:t>
            </a:r>
          </a:p>
          <a:p>
            <a:pPr>
              <a:spcBef>
                <a:spcPct val="0"/>
              </a:spcBef>
            </a:pPr>
            <a:r>
              <a:rPr kumimoji="0" lang="en-US" altLang="zh-CN" sz="2400" dirty="0">
                <a:solidFill>
                  <a:schemeClr val="tx1"/>
                </a:solidFill>
                <a:ea typeface="宋体" panose="02010600030101010101" pitchFamily="2" charset="-122"/>
              </a:rPr>
              <a:t>#include &lt;</a:t>
            </a:r>
            <a:r>
              <a:rPr kumimoji="0" lang="en-US" altLang="zh-CN" sz="2400" dirty="0" err="1">
                <a:solidFill>
                  <a:schemeClr val="tx1"/>
                </a:solidFill>
                <a:ea typeface="宋体" panose="02010600030101010101" pitchFamily="2" charset="-122"/>
              </a:rPr>
              <a:t>stdio.h</a:t>
            </a:r>
            <a:r>
              <a:rPr kumimoji="0" lang="en-US" altLang="zh-CN" sz="2400" dirty="0">
                <a:solidFill>
                  <a:schemeClr val="tx1"/>
                </a:solidFill>
                <a:ea typeface="宋体" panose="02010600030101010101" pitchFamily="2" charset="-122"/>
              </a:rPr>
              <a:t>&gt;</a:t>
            </a:r>
            <a:endParaRPr lang="en-US" altLang="zh-CN" sz="2400" dirty="0">
              <a:solidFill>
                <a:schemeClr val="tx1"/>
              </a:solidFill>
            </a:endParaRPr>
          </a:p>
          <a:p>
            <a:pPr>
              <a:spcBef>
                <a:spcPct val="0"/>
              </a:spcBef>
            </a:pPr>
            <a:r>
              <a:rPr lang="en-US" altLang="zh-CN" sz="2400" dirty="0">
                <a:solidFill>
                  <a:schemeClr val="tx1"/>
                </a:solidFill>
              </a:rPr>
              <a:t>void main()</a:t>
            </a:r>
            <a:r>
              <a:rPr kumimoji="0" lang="en-US" altLang="zh-CN" sz="2400" dirty="0">
                <a:solidFill>
                  <a:schemeClr val="tx1"/>
                </a:solidFill>
                <a:ea typeface="宋体" panose="02010600030101010101" pitchFamily="2" charset="-122"/>
              </a:rPr>
              <a:t>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extern  </a:t>
            </a:r>
            <a:r>
              <a:rPr kumimoji="0" lang="en-US" altLang="zh-CN" sz="2400" dirty="0" err="1">
                <a:solidFill>
                  <a:schemeClr val="tx1"/>
                </a:solidFill>
                <a:ea typeface="宋体" panose="02010600030101010101" pitchFamily="2" charset="-122"/>
              </a:rPr>
              <a:t>enter_string</a:t>
            </a:r>
            <a:r>
              <a:rPr kumimoji="0" lang="en-US" altLang="zh-CN" sz="2400" dirty="0">
                <a:solidFill>
                  <a:schemeClr val="tx1"/>
                </a:solidFill>
                <a:ea typeface="宋体" panose="02010600030101010101" pitchFamily="2" charset="-122"/>
              </a:rPr>
              <a:t>(char </a:t>
            </a:r>
            <a:r>
              <a:rPr kumimoji="0" lang="en-US" altLang="zh-CN" sz="2400" dirty="0" err="1">
                <a:solidFill>
                  <a:schemeClr val="tx1"/>
                </a:solidFill>
                <a:ea typeface="宋体" panose="02010600030101010101" pitchFamily="2" charset="-122"/>
              </a:rPr>
              <a:t>str</a:t>
            </a:r>
            <a:r>
              <a:rPr kumimoji="0" lang="en-US" altLang="zh-CN" sz="2400" dirty="0">
                <a:solidFill>
                  <a:schemeClr val="tx1"/>
                </a:solidFill>
                <a:ea typeface="宋体" panose="02010600030101010101" pitchFamily="2" charset="-122"/>
              </a:rPr>
              <a:t>[80] ),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extern </a:t>
            </a:r>
            <a:r>
              <a:rPr kumimoji="0" lang="en-US" altLang="zh-CN" sz="2400" dirty="0" err="1">
                <a:solidFill>
                  <a:schemeClr val="tx1"/>
                </a:solidFill>
                <a:ea typeface="宋体" panose="02010600030101010101" pitchFamily="2" charset="-122"/>
              </a:rPr>
              <a:t>delete_string</a:t>
            </a:r>
            <a:r>
              <a:rPr kumimoji="0" lang="en-US" altLang="zh-CN" sz="2400" dirty="0">
                <a:solidFill>
                  <a:schemeClr val="tx1"/>
                </a:solidFill>
                <a:ea typeface="宋体" panose="02010600030101010101" pitchFamily="2" charset="-122"/>
              </a:rPr>
              <a:t>(char </a:t>
            </a:r>
            <a:r>
              <a:rPr kumimoji="0" lang="en-US" altLang="zh-CN" sz="2400" dirty="0" err="1">
                <a:solidFill>
                  <a:schemeClr val="tx1"/>
                </a:solidFill>
                <a:ea typeface="宋体" panose="02010600030101010101" pitchFamily="2" charset="-122"/>
              </a:rPr>
              <a:t>str</a:t>
            </a:r>
            <a:r>
              <a:rPr kumimoji="0" lang="en-US" altLang="zh-CN" sz="2400" dirty="0">
                <a:solidFill>
                  <a:schemeClr val="tx1"/>
                </a:solidFill>
                <a:ea typeface="宋体" panose="02010600030101010101" pitchFamily="2" charset="-122"/>
              </a:rPr>
              <a:t>[],char </a:t>
            </a:r>
            <a:r>
              <a:rPr kumimoji="0" lang="en-US" altLang="zh-CN" sz="2400" dirty="0" err="1">
                <a:solidFill>
                  <a:schemeClr val="tx1"/>
                </a:solidFill>
                <a:ea typeface="宋体" panose="02010600030101010101" pitchFamily="2" charset="-122"/>
              </a:rPr>
              <a:t>ch</a:t>
            </a:r>
            <a:r>
              <a:rPr kumimoji="0" lang="en-US" altLang="zh-CN" sz="2400" dirty="0">
                <a:solidFill>
                  <a:schemeClr val="tx1"/>
                </a:solidFill>
                <a:ea typeface="宋体" panose="02010600030101010101" pitchFamily="2" charset="-122"/>
              </a:rPr>
              <a:t> ),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extern </a:t>
            </a:r>
            <a:r>
              <a:rPr kumimoji="0" lang="en-US" altLang="zh-CN" sz="2400" dirty="0" err="1">
                <a:solidFill>
                  <a:schemeClr val="tx1"/>
                </a:solidFill>
                <a:ea typeface="宋体" panose="02010600030101010101" pitchFamily="2" charset="-122"/>
              </a:rPr>
              <a:t>print_string</a:t>
            </a:r>
            <a:r>
              <a:rPr kumimoji="0" lang="en-US" altLang="zh-CN" sz="2400" dirty="0">
                <a:solidFill>
                  <a:schemeClr val="tx1"/>
                </a:solidFill>
                <a:ea typeface="宋体" panose="02010600030101010101" pitchFamily="2" charset="-122"/>
              </a:rPr>
              <a:t>(char </a:t>
            </a:r>
            <a:r>
              <a:rPr kumimoji="0" lang="en-US" altLang="zh-CN" sz="2400" dirty="0" err="1">
                <a:solidFill>
                  <a:schemeClr val="tx1"/>
                </a:solidFill>
                <a:ea typeface="宋体" panose="02010600030101010101" pitchFamily="2" charset="-122"/>
              </a:rPr>
              <a:t>str</a:t>
            </a:r>
            <a:r>
              <a:rPr kumimoji="0" lang="en-US" altLang="zh-CN" sz="2400" dirty="0">
                <a:solidFill>
                  <a:schemeClr val="tx1"/>
                </a:solidFill>
                <a:ea typeface="宋体" panose="02010600030101010101" pitchFamily="2" charset="-122"/>
              </a:rPr>
              <a:t>[ ] );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char  c;  </a:t>
            </a:r>
          </a:p>
          <a:p>
            <a:pPr>
              <a:spcBef>
                <a:spcPct val="0"/>
              </a:spcBef>
            </a:pPr>
            <a:r>
              <a:rPr kumimoji="0" lang="en-US" altLang="zh-CN" sz="2400" dirty="0">
                <a:solidFill>
                  <a:schemeClr val="tx1"/>
                </a:solidFill>
                <a:ea typeface="宋体" panose="02010600030101010101" pitchFamily="2" charset="-122"/>
              </a:rPr>
              <a:t>   char  </a:t>
            </a:r>
            <a:r>
              <a:rPr kumimoji="0" lang="en-US" altLang="zh-CN" sz="2400" dirty="0" err="1">
                <a:solidFill>
                  <a:schemeClr val="tx1"/>
                </a:solidFill>
                <a:ea typeface="宋体" panose="02010600030101010101" pitchFamily="2" charset="-122"/>
              </a:rPr>
              <a:t>str</a:t>
            </a:r>
            <a:r>
              <a:rPr kumimoji="0" lang="en-US" altLang="zh-CN" sz="2400" dirty="0">
                <a:solidFill>
                  <a:schemeClr val="tx1"/>
                </a:solidFill>
                <a:ea typeface="宋体" panose="02010600030101010101" pitchFamily="2" charset="-122"/>
              </a:rPr>
              <a:t>[80];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a:t>
            </a:r>
            <a:r>
              <a:rPr kumimoji="0" lang="en-US" altLang="zh-CN" sz="2400" dirty="0" err="1">
                <a:solidFill>
                  <a:schemeClr val="tx1"/>
                </a:solidFill>
                <a:ea typeface="宋体" panose="02010600030101010101" pitchFamily="2" charset="-122"/>
              </a:rPr>
              <a:t>enter_string</a:t>
            </a:r>
            <a:r>
              <a:rPr kumimoji="0" lang="en-US" altLang="zh-CN" sz="2400" dirty="0">
                <a:solidFill>
                  <a:schemeClr val="tx1"/>
                </a:solidFill>
                <a:ea typeface="宋体" panose="02010600030101010101" pitchFamily="2" charset="-122"/>
              </a:rPr>
              <a:t>(</a:t>
            </a:r>
            <a:r>
              <a:rPr kumimoji="0" lang="en-US" altLang="zh-CN" sz="2400" dirty="0" err="1">
                <a:solidFill>
                  <a:schemeClr val="tx1"/>
                </a:solidFill>
                <a:ea typeface="宋体" panose="02010600030101010101" pitchFamily="2" charset="-122"/>
              </a:rPr>
              <a:t>str</a:t>
            </a:r>
            <a:r>
              <a:rPr kumimoji="0" lang="en-US" altLang="zh-CN" sz="2400" dirty="0">
                <a:solidFill>
                  <a:schemeClr val="tx1"/>
                </a:solidFill>
                <a:ea typeface="宋体" panose="02010600030101010101" pitchFamily="2" charset="-122"/>
              </a:rPr>
              <a:t>);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a:t>
            </a:r>
            <a:r>
              <a:rPr kumimoji="0" lang="en-US" altLang="zh-CN" sz="2400" dirty="0" err="1">
                <a:solidFill>
                  <a:schemeClr val="tx1"/>
                </a:solidFill>
                <a:ea typeface="宋体" panose="02010600030101010101" pitchFamily="2" charset="-122"/>
              </a:rPr>
              <a:t>scanf</a:t>
            </a:r>
            <a:r>
              <a:rPr kumimoji="0" lang="en-US" altLang="zh-CN" sz="2400" dirty="0">
                <a:solidFill>
                  <a:schemeClr val="tx1"/>
                </a:solidFill>
                <a:ea typeface="宋体" panose="02010600030101010101" pitchFamily="2" charset="-122"/>
              </a:rPr>
              <a:t>(“%</a:t>
            </a:r>
            <a:r>
              <a:rPr kumimoji="0" lang="en-US" altLang="zh-CN" sz="2400" dirty="0" err="1">
                <a:solidFill>
                  <a:schemeClr val="tx1"/>
                </a:solidFill>
                <a:ea typeface="宋体" panose="02010600030101010101" pitchFamily="2" charset="-122"/>
              </a:rPr>
              <a:t>c”,&amp;c</a:t>
            </a:r>
            <a:r>
              <a:rPr kumimoji="0" lang="en-US" altLang="zh-CN" sz="2400" dirty="0">
                <a:solidFill>
                  <a:schemeClr val="tx1"/>
                </a:solidFill>
                <a:ea typeface="宋体" panose="02010600030101010101" pitchFamily="2" charset="-122"/>
              </a:rPr>
              <a:t>);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a:t>
            </a:r>
            <a:r>
              <a:rPr kumimoji="0" lang="en-US" altLang="zh-CN" sz="2400" dirty="0" err="1">
                <a:solidFill>
                  <a:schemeClr val="tx1"/>
                </a:solidFill>
                <a:ea typeface="宋体" panose="02010600030101010101" pitchFamily="2" charset="-122"/>
              </a:rPr>
              <a:t>delete_string</a:t>
            </a:r>
            <a:r>
              <a:rPr kumimoji="0" lang="en-US" altLang="zh-CN" sz="2400" dirty="0">
                <a:solidFill>
                  <a:schemeClr val="tx1"/>
                </a:solidFill>
                <a:ea typeface="宋体" panose="02010600030101010101" pitchFamily="2" charset="-122"/>
              </a:rPr>
              <a:t>(</a:t>
            </a:r>
            <a:r>
              <a:rPr kumimoji="0" lang="en-US" altLang="zh-CN" sz="2400" dirty="0" err="1">
                <a:solidFill>
                  <a:schemeClr val="tx1"/>
                </a:solidFill>
                <a:ea typeface="宋体" panose="02010600030101010101" pitchFamily="2" charset="-122"/>
              </a:rPr>
              <a:t>str,c</a:t>
            </a:r>
            <a:r>
              <a:rPr kumimoji="0" lang="en-US" altLang="zh-CN" sz="2400" dirty="0">
                <a:solidFill>
                  <a:schemeClr val="tx1"/>
                </a:solidFill>
                <a:ea typeface="宋体" panose="02010600030101010101" pitchFamily="2" charset="-122"/>
              </a:rPr>
              <a:t>);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a:t>
            </a:r>
            <a:r>
              <a:rPr kumimoji="0" lang="en-US" altLang="zh-CN" sz="2400" dirty="0" err="1">
                <a:solidFill>
                  <a:schemeClr val="tx1"/>
                </a:solidFill>
                <a:ea typeface="宋体" panose="02010600030101010101" pitchFamily="2" charset="-122"/>
              </a:rPr>
              <a:t>print_string</a:t>
            </a:r>
            <a:r>
              <a:rPr kumimoji="0" lang="en-US" altLang="zh-CN" sz="2400" dirty="0">
                <a:solidFill>
                  <a:schemeClr val="tx1"/>
                </a:solidFill>
                <a:ea typeface="宋体" panose="02010600030101010101" pitchFamily="2" charset="-122"/>
              </a:rPr>
              <a:t>(</a:t>
            </a:r>
            <a:r>
              <a:rPr kumimoji="0" lang="en-US" altLang="zh-CN" sz="2400" dirty="0" err="1">
                <a:solidFill>
                  <a:schemeClr val="tx1"/>
                </a:solidFill>
                <a:ea typeface="宋体" panose="02010600030101010101" pitchFamily="2" charset="-122"/>
              </a:rPr>
              <a:t>str</a:t>
            </a:r>
            <a:r>
              <a:rPr kumimoji="0" lang="en-US" altLang="zh-CN" sz="2400" dirty="0">
                <a:solidFill>
                  <a:schemeClr val="tx1"/>
                </a:solidFill>
                <a:ea typeface="宋体" panose="02010600030101010101" pitchFamily="2" charset="-122"/>
              </a:rPr>
              <a:t>);</a:t>
            </a:r>
          </a:p>
          <a:p>
            <a:pPr>
              <a:spcBef>
                <a:spcPct val="0"/>
              </a:spcBef>
            </a:pPr>
            <a:r>
              <a:rPr kumimoji="0" lang="en-US" altLang="zh-CN" sz="2400" dirty="0">
                <a:solidFill>
                  <a:schemeClr val="tx1"/>
                </a:solidFill>
                <a:ea typeface="宋体" panose="02010600030101010101" pitchFamily="2" charset="-122"/>
              </a:rPr>
              <a:t>}</a:t>
            </a:r>
          </a:p>
        </p:txBody>
      </p:sp>
      <p:sp>
        <p:nvSpPr>
          <p:cNvPr id="33"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
        <p:nvSpPr>
          <p:cNvPr id="29" name="Rectangle 36"/>
          <p:cNvSpPr>
            <a:spLocks noChangeArrowheads="1"/>
          </p:cNvSpPr>
          <p:nvPr/>
        </p:nvSpPr>
        <p:spPr bwMode="auto">
          <a:xfrm>
            <a:off x="6156176" y="1472436"/>
            <a:ext cx="1676400" cy="1905000"/>
          </a:xfrm>
          <a:prstGeom prst="rect">
            <a:avLst/>
          </a:prstGeom>
          <a:solidFill>
            <a:srgbClr val="C0C0C0"/>
          </a:solidFill>
          <a:ln w="381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r>
              <a:rPr kumimoji="0" lang="zh-CN" altLang="en-US" sz="2400" dirty="0">
                <a:solidFill>
                  <a:schemeClr val="tx1"/>
                </a:solidFill>
              </a:rPr>
              <a:t>输入： </a:t>
            </a:r>
          </a:p>
          <a:p>
            <a:r>
              <a:rPr kumimoji="0" lang="en-US" altLang="zh-CN" sz="2400" dirty="0" err="1">
                <a:solidFill>
                  <a:schemeClr val="tx1"/>
                </a:solidFill>
              </a:rPr>
              <a:t>abccdc</a:t>
            </a:r>
            <a:r>
              <a:rPr kumimoji="0" lang="en-US" altLang="zh-CN" sz="2400" dirty="0">
                <a:solidFill>
                  <a:schemeClr val="tx1"/>
                </a:solidFill>
                <a:sym typeface="Symbol" panose="05050102010706020507" pitchFamily="18" charset="2"/>
              </a:rPr>
              <a:t></a:t>
            </a:r>
            <a:r>
              <a:rPr kumimoji="0" lang="en-US" altLang="zh-CN" sz="2400" dirty="0">
                <a:solidFill>
                  <a:schemeClr val="tx1"/>
                </a:solidFill>
              </a:rPr>
              <a:t>           </a:t>
            </a:r>
          </a:p>
          <a:p>
            <a:r>
              <a:rPr kumimoji="0" lang="en-US" altLang="zh-CN" sz="2400" dirty="0">
                <a:solidFill>
                  <a:schemeClr val="tx1"/>
                </a:solidFill>
              </a:rPr>
              <a:t>c </a:t>
            </a:r>
            <a:r>
              <a:rPr kumimoji="0" lang="en-US" altLang="zh-CN" sz="2400" dirty="0">
                <a:solidFill>
                  <a:schemeClr val="tx1"/>
                </a:solidFill>
                <a:sym typeface="Symbol" panose="05050102010706020507" pitchFamily="18" charset="2"/>
              </a:rPr>
              <a:t></a:t>
            </a:r>
          </a:p>
          <a:p>
            <a:r>
              <a:rPr kumimoji="0" lang="zh-CN" altLang="en-US" sz="2400" dirty="0">
                <a:solidFill>
                  <a:srgbClr val="FF0000"/>
                </a:solidFill>
              </a:rPr>
              <a:t>输出：</a:t>
            </a:r>
            <a:r>
              <a:rPr kumimoji="0" lang="en-US" altLang="zh-CN" sz="2400" dirty="0" err="1">
                <a:solidFill>
                  <a:srgbClr val="FF0000"/>
                </a:solidFill>
              </a:rPr>
              <a:t>abd</a:t>
            </a:r>
            <a:endParaRPr kumimoji="0" lang="en-US" altLang="zh-CN" sz="2400" dirty="0">
              <a:solidFill>
                <a:schemeClr val="tx1"/>
              </a:solidFill>
              <a:sym typeface="Symbol" panose="05050102010706020507" pitchFamily="18" charset="2"/>
            </a:endParaRPr>
          </a:p>
        </p:txBody>
      </p:sp>
    </p:spTree>
    <p:extLst>
      <p:ext uri="{BB962C8B-B14F-4D97-AF65-F5344CB8AC3E}">
        <p14:creationId xmlns:p14="http://schemas.microsoft.com/office/powerpoint/2010/main" val="367904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AutoShape 2">
            <a:hlinkClick r:id="" action="ppaction://hlinkshowjump?jump=lastslideviewed" highlightClick="1"/>
          </p:cNvPr>
          <p:cNvSpPr>
            <a:spLocks noChangeArrowheads="1"/>
          </p:cNvSpPr>
          <p:nvPr/>
        </p:nvSpPr>
        <p:spPr bwMode="auto">
          <a:xfrm>
            <a:off x="207963" y="6270625"/>
            <a:ext cx="533400" cy="381000"/>
          </a:xfrm>
          <a:prstGeom prst="roundRect">
            <a:avLst>
              <a:gd name="adj" fmla="val 16667"/>
            </a:avLst>
          </a:prstGeom>
          <a:noFill/>
          <a:ln w="12700" cap="sq">
            <a:solidFill>
              <a:schemeClr val="accent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400" b="0">
                <a:solidFill>
                  <a:srgbClr val="008000"/>
                </a:solidFill>
                <a:ea typeface="宋体" panose="02010600030101010101" pitchFamily="2" charset="-122"/>
              </a:rPr>
              <a:t>&lt;</a:t>
            </a:r>
            <a:endParaRPr lang="en-US" altLang="zh-CN" sz="2400" b="0">
              <a:solidFill>
                <a:schemeClr val="tx1"/>
              </a:solidFill>
              <a:ea typeface="宋体" panose="02010600030101010101" pitchFamily="2" charset="-122"/>
            </a:endParaRPr>
          </a:p>
        </p:txBody>
      </p:sp>
      <p:sp>
        <p:nvSpPr>
          <p:cNvPr id="335875" name="AutoShape 3">
            <a:hlinkClick r:id="" action="ppaction://hlinkshowjump?jump=nextslide" highlightClick="1"/>
          </p:cNvPr>
          <p:cNvSpPr>
            <a:spLocks noChangeArrowheads="1"/>
          </p:cNvSpPr>
          <p:nvPr/>
        </p:nvSpPr>
        <p:spPr bwMode="auto">
          <a:xfrm>
            <a:off x="817563" y="6270625"/>
            <a:ext cx="533400" cy="381000"/>
          </a:xfrm>
          <a:prstGeom prst="roundRect">
            <a:avLst>
              <a:gd name="adj" fmla="val 16667"/>
            </a:avLst>
          </a:prstGeom>
          <a:noFill/>
          <a:ln w="12700" cap="sq">
            <a:solidFill>
              <a:schemeClr val="accent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400" b="0">
                <a:solidFill>
                  <a:srgbClr val="008000"/>
                </a:solidFill>
                <a:ea typeface="宋体" panose="02010600030101010101" pitchFamily="2" charset="-122"/>
              </a:rPr>
              <a:t>&gt;</a:t>
            </a:r>
            <a:endParaRPr lang="en-US" altLang="zh-CN" sz="2400" b="0">
              <a:solidFill>
                <a:schemeClr val="tx1"/>
              </a:solidFill>
              <a:ea typeface="宋体" panose="02010600030101010101" pitchFamily="2" charset="-122"/>
            </a:endParaRPr>
          </a:p>
        </p:txBody>
      </p:sp>
      <p:sp>
        <p:nvSpPr>
          <p:cNvPr id="335879" name="Text Box 8"/>
          <p:cNvSpPr txBox="1">
            <a:spLocks noChangeArrowheads="1"/>
          </p:cNvSpPr>
          <p:nvPr/>
        </p:nvSpPr>
        <p:spPr bwMode="auto">
          <a:xfrm>
            <a:off x="0" y="395288"/>
            <a:ext cx="4259263" cy="1590675"/>
          </a:xfrm>
          <a:prstGeom prst="rect">
            <a:avLst/>
          </a:prstGeom>
          <a:solidFill>
            <a:schemeClr val="accent2">
              <a:lumMod val="20000"/>
              <a:lumOff val="80000"/>
            </a:schemeClr>
          </a:solidFill>
          <a:ln w="38100">
            <a:solidFill>
              <a:srgbClr val="0000FF"/>
            </a:solidFill>
            <a:miter lim="800000"/>
            <a:headEnd/>
            <a:tailEnd/>
          </a:ln>
          <a:effec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chemeClr val="tx1"/>
                </a:solidFill>
              </a:rPr>
              <a:t>/*</a:t>
            </a:r>
            <a:r>
              <a:rPr lang="zh-CN" altLang="en-US" sz="2400" dirty="0">
                <a:solidFill>
                  <a:schemeClr val="tx1"/>
                </a:solidFill>
              </a:rPr>
              <a:t>文件</a:t>
            </a:r>
            <a:r>
              <a:rPr lang="en-US" altLang="zh-CN" sz="2400" dirty="0">
                <a:solidFill>
                  <a:schemeClr val="tx1"/>
                </a:solidFill>
              </a:rPr>
              <a:t>file2.c*/</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#include  &lt;</a:t>
            </a:r>
            <a:r>
              <a:rPr kumimoji="0" lang="en-US" altLang="zh-CN" sz="2400" dirty="0" err="1">
                <a:solidFill>
                  <a:schemeClr val="tx1"/>
                </a:solidFill>
                <a:ea typeface="宋体" panose="02010600030101010101" pitchFamily="2" charset="-122"/>
              </a:rPr>
              <a:t>stdio.h</a:t>
            </a:r>
            <a:r>
              <a:rPr kumimoji="0" lang="en-US" altLang="zh-CN" sz="2400" dirty="0">
                <a:solidFill>
                  <a:schemeClr val="tx1"/>
                </a:solidFill>
                <a:ea typeface="宋体" panose="02010600030101010101" pitchFamily="2" charset="-122"/>
              </a:rPr>
              <a:t>&gt;</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void </a:t>
            </a:r>
            <a:r>
              <a:rPr kumimoji="0" lang="en-US" altLang="zh-CN" sz="2400" dirty="0" err="1">
                <a:solidFill>
                  <a:schemeClr val="tx1"/>
                </a:solidFill>
                <a:ea typeface="宋体" panose="02010600030101010101" pitchFamily="2" charset="-122"/>
              </a:rPr>
              <a:t>enter_string</a:t>
            </a:r>
            <a:r>
              <a:rPr kumimoji="0" lang="en-US" altLang="zh-CN" sz="2400" dirty="0">
                <a:solidFill>
                  <a:schemeClr val="tx1"/>
                </a:solidFill>
                <a:ea typeface="宋体" panose="02010600030101010101" pitchFamily="2" charset="-122"/>
              </a:rPr>
              <a:t>(char </a:t>
            </a:r>
            <a:r>
              <a:rPr kumimoji="0" lang="en-US" altLang="zh-CN" sz="2400" dirty="0" err="1">
                <a:solidFill>
                  <a:schemeClr val="tx1"/>
                </a:solidFill>
                <a:ea typeface="宋体" panose="02010600030101010101" pitchFamily="2" charset="-122"/>
              </a:rPr>
              <a:t>str</a:t>
            </a:r>
            <a:r>
              <a:rPr kumimoji="0" lang="en-US" altLang="zh-CN" sz="2400" dirty="0">
                <a:solidFill>
                  <a:schemeClr val="tx1"/>
                </a:solidFill>
                <a:ea typeface="宋体" panose="02010600030101010101" pitchFamily="2" charset="-122"/>
              </a:rPr>
              <a:t>[80])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gets(</a:t>
            </a:r>
            <a:r>
              <a:rPr kumimoji="0" lang="en-US" altLang="zh-CN" sz="2400" dirty="0" err="1">
                <a:solidFill>
                  <a:schemeClr val="tx1"/>
                </a:solidFill>
                <a:ea typeface="宋体" panose="02010600030101010101" pitchFamily="2" charset="-122"/>
              </a:rPr>
              <a:t>str</a:t>
            </a:r>
            <a:r>
              <a:rPr kumimoji="0" lang="en-US" altLang="zh-CN" sz="2400" dirty="0">
                <a:solidFill>
                  <a:schemeClr val="tx1"/>
                </a:solidFill>
                <a:ea typeface="宋体" panose="02010600030101010101" pitchFamily="2" charset="-122"/>
              </a:rPr>
              <a:t>); } </a:t>
            </a:r>
            <a:endParaRPr lang="en-US" altLang="zh-CN" sz="2400" dirty="0">
              <a:solidFill>
                <a:schemeClr val="tx1"/>
              </a:solidFill>
            </a:endParaRPr>
          </a:p>
        </p:txBody>
      </p:sp>
      <p:sp>
        <p:nvSpPr>
          <p:cNvPr id="335880" name="Text Box 9"/>
          <p:cNvSpPr txBox="1">
            <a:spLocks noChangeArrowheads="1"/>
          </p:cNvSpPr>
          <p:nvPr/>
        </p:nvSpPr>
        <p:spPr bwMode="auto">
          <a:xfrm>
            <a:off x="0" y="2112963"/>
            <a:ext cx="5164138" cy="3051175"/>
          </a:xfrm>
          <a:prstGeom prst="rect">
            <a:avLst/>
          </a:prstGeom>
          <a:solidFill>
            <a:schemeClr val="accent2">
              <a:lumMod val="20000"/>
              <a:lumOff val="80000"/>
            </a:schemeClr>
          </a:solidFill>
          <a:ln w="38100">
            <a:solidFill>
              <a:srgbClr val="0000FF"/>
            </a:solidFill>
            <a:miter lim="800000"/>
            <a:headEnd/>
            <a:tailEnd/>
          </a:ln>
          <a:effec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chemeClr val="tx1"/>
                </a:solidFill>
              </a:rPr>
              <a:t>/*</a:t>
            </a:r>
            <a:r>
              <a:rPr lang="zh-CN" altLang="en-US" sz="2400" dirty="0">
                <a:solidFill>
                  <a:schemeClr val="tx1"/>
                </a:solidFill>
              </a:rPr>
              <a:t>文件</a:t>
            </a:r>
            <a:r>
              <a:rPr lang="en-US" altLang="zh-CN" sz="2400" dirty="0">
                <a:solidFill>
                  <a:schemeClr val="tx1"/>
                </a:solidFill>
              </a:rPr>
              <a:t>file3.c*/</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#include &lt;</a:t>
            </a:r>
            <a:r>
              <a:rPr kumimoji="0" lang="en-US" altLang="zh-CN" sz="2400" dirty="0" err="1">
                <a:solidFill>
                  <a:schemeClr val="tx1"/>
                </a:solidFill>
                <a:ea typeface="宋体" panose="02010600030101010101" pitchFamily="2" charset="-122"/>
              </a:rPr>
              <a:t>stdio.h</a:t>
            </a:r>
            <a:r>
              <a:rPr kumimoji="0" lang="en-US" altLang="zh-CN" sz="2400" dirty="0">
                <a:solidFill>
                  <a:schemeClr val="tx1"/>
                </a:solidFill>
                <a:ea typeface="宋体" panose="02010600030101010101" pitchFamily="2" charset="-122"/>
              </a:rPr>
              <a:t>&gt;</a:t>
            </a:r>
          </a:p>
          <a:p>
            <a:pPr>
              <a:spcBef>
                <a:spcPct val="0"/>
              </a:spcBef>
            </a:pPr>
            <a:r>
              <a:rPr kumimoji="0" lang="en-US" altLang="zh-CN" sz="2400" dirty="0">
                <a:solidFill>
                  <a:schemeClr val="tx1"/>
                </a:solidFill>
                <a:ea typeface="宋体" panose="02010600030101010101" pitchFamily="2" charset="-122"/>
              </a:rPr>
              <a:t>void </a:t>
            </a:r>
            <a:r>
              <a:rPr kumimoji="0" lang="en-US" altLang="zh-CN" sz="2400" dirty="0" err="1">
                <a:solidFill>
                  <a:schemeClr val="tx1"/>
                </a:solidFill>
                <a:ea typeface="宋体" panose="02010600030101010101" pitchFamily="2" charset="-122"/>
              </a:rPr>
              <a:t>delete_string</a:t>
            </a:r>
            <a:r>
              <a:rPr kumimoji="0" lang="en-US" altLang="zh-CN" sz="2400" dirty="0">
                <a:solidFill>
                  <a:schemeClr val="tx1"/>
                </a:solidFill>
                <a:ea typeface="宋体" panose="02010600030101010101" pitchFamily="2" charset="-122"/>
              </a:rPr>
              <a:t>(char </a:t>
            </a:r>
            <a:r>
              <a:rPr kumimoji="0" lang="en-US" altLang="zh-CN" sz="2400" dirty="0" err="1">
                <a:solidFill>
                  <a:schemeClr val="tx1"/>
                </a:solidFill>
                <a:ea typeface="宋体" panose="02010600030101010101" pitchFamily="2" charset="-122"/>
              </a:rPr>
              <a:t>str</a:t>
            </a:r>
            <a:r>
              <a:rPr kumimoji="0" lang="en-US" altLang="zh-CN" sz="2400" dirty="0">
                <a:solidFill>
                  <a:schemeClr val="tx1"/>
                </a:solidFill>
                <a:ea typeface="宋体" panose="02010600030101010101" pitchFamily="2" charset="-122"/>
              </a:rPr>
              <a:t>[ ],char </a:t>
            </a:r>
            <a:r>
              <a:rPr kumimoji="0" lang="en-US" altLang="zh-CN" sz="2400" dirty="0" err="1">
                <a:solidFill>
                  <a:schemeClr val="tx1"/>
                </a:solidFill>
                <a:ea typeface="宋体" panose="02010600030101010101" pitchFamily="2" charset="-122"/>
              </a:rPr>
              <a:t>ch</a:t>
            </a:r>
            <a:r>
              <a:rPr kumimoji="0" lang="en-US" altLang="zh-CN" sz="2400" dirty="0">
                <a:solidFill>
                  <a:schemeClr val="tx1"/>
                </a:solidFill>
                <a:ea typeface="宋体" panose="02010600030101010101" pitchFamily="2" charset="-122"/>
              </a:rPr>
              <a:t>)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a:t>
            </a:r>
            <a:r>
              <a:rPr kumimoji="0" lang="en-US" altLang="zh-CN" sz="2400" dirty="0" err="1">
                <a:solidFill>
                  <a:schemeClr val="tx1"/>
                </a:solidFill>
                <a:ea typeface="宋体" panose="02010600030101010101" pitchFamily="2" charset="-122"/>
              </a:rPr>
              <a:t>int</a:t>
            </a:r>
            <a:r>
              <a:rPr kumimoji="0" lang="en-US" altLang="zh-CN" sz="2400" dirty="0">
                <a:solidFill>
                  <a:schemeClr val="tx1"/>
                </a:solidFill>
                <a:ea typeface="宋体" panose="02010600030101010101" pitchFamily="2" charset="-122"/>
              </a:rPr>
              <a:t>  </a:t>
            </a:r>
            <a:r>
              <a:rPr kumimoji="0" lang="en-US" altLang="zh-CN" sz="2400" dirty="0" err="1">
                <a:solidFill>
                  <a:schemeClr val="tx1"/>
                </a:solidFill>
                <a:ea typeface="宋体" panose="02010600030101010101" pitchFamily="2" charset="-122"/>
              </a:rPr>
              <a:t>i</a:t>
            </a:r>
            <a:r>
              <a:rPr kumimoji="0" lang="en-US" altLang="zh-CN" sz="2400" dirty="0">
                <a:solidFill>
                  <a:schemeClr val="tx1"/>
                </a:solidFill>
                <a:ea typeface="宋体" panose="02010600030101010101" pitchFamily="2" charset="-122"/>
              </a:rPr>
              <a:t>, j;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for(</a:t>
            </a:r>
            <a:r>
              <a:rPr kumimoji="0" lang="en-US" altLang="zh-CN" sz="2400" dirty="0" err="1">
                <a:solidFill>
                  <a:schemeClr val="tx1"/>
                </a:solidFill>
                <a:ea typeface="宋体" panose="02010600030101010101" pitchFamily="2" charset="-122"/>
              </a:rPr>
              <a:t>i</a:t>
            </a:r>
            <a:r>
              <a:rPr kumimoji="0" lang="en-US" altLang="zh-CN" sz="2400" dirty="0">
                <a:solidFill>
                  <a:schemeClr val="tx1"/>
                </a:solidFill>
                <a:ea typeface="宋体" panose="02010600030101010101" pitchFamily="2" charset="-122"/>
              </a:rPr>
              <a:t>=j=0; </a:t>
            </a:r>
            <a:r>
              <a:rPr kumimoji="0" lang="en-US" altLang="zh-CN" sz="2400" dirty="0" err="1">
                <a:solidFill>
                  <a:schemeClr val="tx1"/>
                </a:solidFill>
                <a:ea typeface="宋体" panose="02010600030101010101" pitchFamily="2" charset="-122"/>
              </a:rPr>
              <a:t>str</a:t>
            </a:r>
            <a:r>
              <a:rPr kumimoji="0" lang="en-US" altLang="zh-CN" sz="2400" dirty="0">
                <a:solidFill>
                  <a:schemeClr val="tx1"/>
                </a:solidFill>
                <a:ea typeface="宋体" panose="02010600030101010101" pitchFamily="2" charset="-122"/>
              </a:rPr>
              <a:t>[</a:t>
            </a:r>
            <a:r>
              <a:rPr kumimoji="0" lang="en-US" altLang="zh-CN" sz="2400" dirty="0" err="1">
                <a:solidFill>
                  <a:schemeClr val="tx1"/>
                </a:solidFill>
                <a:ea typeface="宋体" panose="02010600030101010101" pitchFamily="2" charset="-122"/>
              </a:rPr>
              <a:t>i</a:t>
            </a:r>
            <a:r>
              <a:rPr kumimoji="0" lang="en-US" altLang="zh-CN" sz="2400" dirty="0">
                <a:solidFill>
                  <a:schemeClr val="tx1"/>
                </a:solidFill>
                <a:ea typeface="宋体" panose="02010600030101010101" pitchFamily="2" charset="-122"/>
              </a:rPr>
              <a:t>] !='\0' ; </a:t>
            </a:r>
            <a:r>
              <a:rPr kumimoji="0" lang="en-US" altLang="zh-CN" sz="2400" dirty="0" err="1">
                <a:solidFill>
                  <a:schemeClr val="tx1"/>
                </a:solidFill>
                <a:ea typeface="宋体" panose="02010600030101010101" pitchFamily="2" charset="-122"/>
              </a:rPr>
              <a:t>i</a:t>
            </a:r>
            <a:r>
              <a:rPr kumimoji="0" lang="en-US" altLang="zh-CN" sz="2400" dirty="0">
                <a:solidFill>
                  <a:schemeClr val="tx1"/>
                </a:solidFill>
                <a:ea typeface="宋体" panose="02010600030101010101" pitchFamily="2" charset="-122"/>
              </a:rPr>
              <a:t>++)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if(</a:t>
            </a:r>
            <a:r>
              <a:rPr kumimoji="0" lang="en-US" altLang="zh-CN" sz="2400" dirty="0" err="1">
                <a:solidFill>
                  <a:schemeClr val="tx1"/>
                </a:solidFill>
                <a:ea typeface="宋体" panose="02010600030101010101" pitchFamily="2" charset="-122"/>
              </a:rPr>
              <a:t>str</a:t>
            </a:r>
            <a:r>
              <a:rPr kumimoji="0" lang="en-US" altLang="zh-CN" sz="2400" dirty="0">
                <a:solidFill>
                  <a:schemeClr val="tx1"/>
                </a:solidFill>
                <a:ea typeface="宋体" panose="02010600030101010101" pitchFamily="2" charset="-122"/>
              </a:rPr>
              <a:t>[</a:t>
            </a:r>
            <a:r>
              <a:rPr kumimoji="0" lang="en-US" altLang="zh-CN" sz="2400" dirty="0" err="1">
                <a:solidFill>
                  <a:schemeClr val="tx1"/>
                </a:solidFill>
                <a:ea typeface="宋体" panose="02010600030101010101" pitchFamily="2" charset="-122"/>
              </a:rPr>
              <a:t>i</a:t>
            </a:r>
            <a:r>
              <a:rPr kumimoji="0" lang="en-US" altLang="zh-CN" sz="2400" dirty="0">
                <a:solidFill>
                  <a:schemeClr val="tx1"/>
                </a:solidFill>
                <a:ea typeface="宋体" panose="02010600030101010101" pitchFamily="2" charset="-122"/>
              </a:rPr>
              <a:t>] != </a:t>
            </a:r>
            <a:r>
              <a:rPr kumimoji="0" lang="en-US" altLang="zh-CN" sz="2400" dirty="0" err="1">
                <a:solidFill>
                  <a:schemeClr val="tx1"/>
                </a:solidFill>
                <a:ea typeface="宋体" panose="02010600030101010101" pitchFamily="2" charset="-122"/>
              </a:rPr>
              <a:t>ch</a:t>
            </a:r>
            <a:r>
              <a:rPr kumimoji="0" lang="en-US" altLang="zh-CN" sz="2400" dirty="0">
                <a:solidFill>
                  <a:schemeClr val="tx1"/>
                </a:solidFill>
                <a:ea typeface="宋体" panose="02010600030101010101" pitchFamily="2" charset="-122"/>
              </a:rPr>
              <a:t>) </a:t>
            </a:r>
            <a:r>
              <a:rPr kumimoji="0" lang="en-US" altLang="zh-CN" sz="2400" dirty="0" err="1">
                <a:solidFill>
                  <a:schemeClr val="tx1"/>
                </a:solidFill>
                <a:ea typeface="宋体" panose="02010600030101010101" pitchFamily="2" charset="-122"/>
              </a:rPr>
              <a:t>str</a:t>
            </a:r>
            <a:r>
              <a:rPr kumimoji="0" lang="en-US" altLang="zh-CN" sz="2400" dirty="0">
                <a:solidFill>
                  <a:schemeClr val="tx1"/>
                </a:solidFill>
                <a:ea typeface="宋体" panose="02010600030101010101" pitchFamily="2" charset="-122"/>
              </a:rPr>
              <a:t>[</a:t>
            </a:r>
            <a:r>
              <a:rPr kumimoji="0" lang="en-US" altLang="zh-CN" sz="2400" dirty="0" err="1">
                <a:solidFill>
                  <a:schemeClr val="tx1"/>
                </a:solidFill>
                <a:ea typeface="宋体" panose="02010600030101010101" pitchFamily="2" charset="-122"/>
              </a:rPr>
              <a:t>j++</a:t>
            </a:r>
            <a:r>
              <a:rPr kumimoji="0" lang="en-US" altLang="zh-CN" sz="2400" dirty="0">
                <a:solidFill>
                  <a:schemeClr val="tx1"/>
                </a:solidFill>
                <a:ea typeface="宋体" panose="02010600030101010101" pitchFamily="2" charset="-122"/>
              </a:rPr>
              <a:t>]=</a:t>
            </a:r>
            <a:r>
              <a:rPr kumimoji="0" lang="en-US" altLang="zh-CN" sz="2400" dirty="0" err="1">
                <a:solidFill>
                  <a:schemeClr val="tx1"/>
                </a:solidFill>
                <a:ea typeface="宋体" panose="02010600030101010101" pitchFamily="2" charset="-122"/>
              </a:rPr>
              <a:t>str</a:t>
            </a:r>
            <a:r>
              <a:rPr kumimoji="0" lang="en-US" altLang="zh-CN" sz="2400" dirty="0">
                <a:solidFill>
                  <a:schemeClr val="tx1"/>
                </a:solidFill>
                <a:ea typeface="宋体" panose="02010600030101010101" pitchFamily="2" charset="-122"/>
              </a:rPr>
              <a:t>[</a:t>
            </a:r>
            <a:r>
              <a:rPr kumimoji="0" lang="en-US" altLang="zh-CN" sz="2400" dirty="0" err="1">
                <a:solidFill>
                  <a:schemeClr val="tx1"/>
                </a:solidFill>
                <a:ea typeface="宋体" panose="02010600030101010101" pitchFamily="2" charset="-122"/>
              </a:rPr>
              <a:t>i</a:t>
            </a:r>
            <a:r>
              <a:rPr kumimoji="0" lang="en-US" altLang="zh-CN" sz="2400" dirty="0">
                <a:solidFill>
                  <a:schemeClr val="tx1"/>
                </a:solidFill>
                <a:ea typeface="宋体" panose="02010600030101010101" pitchFamily="2" charset="-122"/>
              </a:rPr>
              <a:t>];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a:t>
            </a:r>
            <a:r>
              <a:rPr kumimoji="0" lang="en-US" altLang="zh-CN" sz="2400" dirty="0" err="1">
                <a:solidFill>
                  <a:schemeClr val="tx1"/>
                </a:solidFill>
                <a:ea typeface="宋体" panose="02010600030101010101" pitchFamily="2" charset="-122"/>
              </a:rPr>
              <a:t>str</a:t>
            </a:r>
            <a:r>
              <a:rPr kumimoji="0" lang="en-US" altLang="zh-CN" sz="2400" dirty="0">
                <a:solidFill>
                  <a:schemeClr val="tx1"/>
                </a:solidFill>
                <a:ea typeface="宋体" panose="02010600030101010101" pitchFamily="2" charset="-122"/>
              </a:rPr>
              <a:t>[j]='\0';</a:t>
            </a:r>
          </a:p>
          <a:p>
            <a:pPr>
              <a:spcBef>
                <a:spcPct val="0"/>
              </a:spcBef>
            </a:pPr>
            <a:r>
              <a:rPr kumimoji="0" lang="en-US" altLang="zh-CN" sz="2400" dirty="0">
                <a:solidFill>
                  <a:schemeClr val="tx1"/>
                </a:solidFill>
                <a:ea typeface="宋体" panose="02010600030101010101" pitchFamily="2" charset="-122"/>
              </a:rPr>
              <a:t>}</a:t>
            </a:r>
          </a:p>
        </p:txBody>
      </p:sp>
      <p:sp>
        <p:nvSpPr>
          <p:cNvPr id="335881" name="Text Box 10"/>
          <p:cNvSpPr txBox="1">
            <a:spLocks noChangeArrowheads="1"/>
          </p:cNvSpPr>
          <p:nvPr/>
        </p:nvSpPr>
        <p:spPr bwMode="auto">
          <a:xfrm>
            <a:off x="0" y="5267325"/>
            <a:ext cx="4014788" cy="1590675"/>
          </a:xfrm>
          <a:prstGeom prst="rect">
            <a:avLst/>
          </a:prstGeom>
          <a:solidFill>
            <a:schemeClr val="accent2">
              <a:lumMod val="20000"/>
              <a:lumOff val="80000"/>
            </a:schemeClr>
          </a:solidFill>
          <a:ln w="38100">
            <a:solidFill>
              <a:srgbClr val="0000FF"/>
            </a:solidFill>
            <a:miter lim="800000"/>
            <a:headEnd/>
            <a:tailEnd/>
          </a:ln>
          <a:effec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en-US" altLang="zh-CN" sz="2400" dirty="0">
                <a:solidFill>
                  <a:schemeClr val="tx1"/>
                </a:solidFill>
              </a:rPr>
              <a:t>/*</a:t>
            </a:r>
            <a:r>
              <a:rPr lang="zh-CN" altLang="en-US" sz="2400" dirty="0">
                <a:solidFill>
                  <a:schemeClr val="tx1"/>
                </a:solidFill>
              </a:rPr>
              <a:t>文件</a:t>
            </a:r>
            <a:r>
              <a:rPr lang="en-US" altLang="zh-CN" sz="2400" dirty="0">
                <a:solidFill>
                  <a:schemeClr val="tx1"/>
                </a:solidFill>
              </a:rPr>
              <a:t>file4.c*/</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#include &lt;</a:t>
            </a:r>
            <a:r>
              <a:rPr kumimoji="0" lang="en-US" altLang="zh-CN" sz="2400" dirty="0" err="1">
                <a:solidFill>
                  <a:schemeClr val="tx1"/>
                </a:solidFill>
                <a:ea typeface="宋体" panose="02010600030101010101" pitchFamily="2" charset="-122"/>
              </a:rPr>
              <a:t>stdio.h</a:t>
            </a:r>
            <a:r>
              <a:rPr kumimoji="0" lang="en-US" altLang="zh-CN" sz="2400" dirty="0">
                <a:solidFill>
                  <a:schemeClr val="tx1"/>
                </a:solidFill>
                <a:ea typeface="宋体" panose="02010600030101010101" pitchFamily="2" charset="-122"/>
              </a:rPr>
              <a:t>&gt;</a:t>
            </a:r>
          </a:p>
          <a:p>
            <a:pPr>
              <a:spcBef>
                <a:spcPct val="0"/>
              </a:spcBef>
            </a:pPr>
            <a:r>
              <a:rPr kumimoji="0" lang="en-US" altLang="zh-CN" sz="2400" dirty="0">
                <a:solidFill>
                  <a:schemeClr val="tx1"/>
                </a:solidFill>
                <a:ea typeface="宋体" panose="02010600030101010101" pitchFamily="2" charset="-122"/>
              </a:rPr>
              <a:t>void </a:t>
            </a:r>
            <a:r>
              <a:rPr kumimoji="0" lang="en-US" altLang="zh-CN" sz="2400" dirty="0" err="1">
                <a:solidFill>
                  <a:schemeClr val="tx1"/>
                </a:solidFill>
                <a:ea typeface="宋体" panose="02010600030101010101" pitchFamily="2" charset="-122"/>
              </a:rPr>
              <a:t>print_string</a:t>
            </a:r>
            <a:r>
              <a:rPr kumimoji="0" lang="en-US" altLang="zh-CN" sz="2400" dirty="0">
                <a:solidFill>
                  <a:schemeClr val="tx1"/>
                </a:solidFill>
                <a:ea typeface="宋体" panose="02010600030101010101" pitchFamily="2" charset="-122"/>
              </a:rPr>
              <a:t>(char </a:t>
            </a:r>
            <a:r>
              <a:rPr kumimoji="0" lang="en-US" altLang="zh-CN" sz="2400" dirty="0" err="1">
                <a:solidFill>
                  <a:schemeClr val="tx1"/>
                </a:solidFill>
                <a:ea typeface="宋体" panose="02010600030101010101" pitchFamily="2" charset="-122"/>
              </a:rPr>
              <a:t>str</a:t>
            </a:r>
            <a:r>
              <a:rPr kumimoji="0" lang="en-US" altLang="zh-CN" sz="2400" dirty="0">
                <a:solidFill>
                  <a:schemeClr val="tx1"/>
                </a:solidFill>
                <a:ea typeface="宋体" panose="02010600030101010101" pitchFamily="2" charset="-122"/>
              </a:rPr>
              <a:t>[ ]) </a:t>
            </a:r>
            <a:endParaRPr kumimoji="0" lang="en-US" altLang="zh-CN" sz="2400" b="0" dirty="0">
              <a:solidFill>
                <a:schemeClr val="tx1"/>
              </a:solidFill>
              <a:ea typeface="宋体" panose="02010600030101010101" pitchFamily="2" charset="-122"/>
            </a:endParaRPr>
          </a:p>
          <a:p>
            <a:pPr>
              <a:spcBef>
                <a:spcPct val="0"/>
              </a:spcBef>
            </a:pPr>
            <a:r>
              <a:rPr kumimoji="0" lang="en-US" altLang="zh-CN" sz="2400" dirty="0">
                <a:solidFill>
                  <a:schemeClr val="tx1"/>
                </a:solidFill>
                <a:ea typeface="宋体" panose="02010600030101010101" pitchFamily="2" charset="-122"/>
              </a:rPr>
              <a:t>{ </a:t>
            </a:r>
            <a:r>
              <a:rPr kumimoji="0" lang="en-US" altLang="zh-CN" sz="2400" dirty="0" err="1">
                <a:solidFill>
                  <a:schemeClr val="tx1"/>
                </a:solidFill>
                <a:ea typeface="宋体" panose="02010600030101010101" pitchFamily="2" charset="-122"/>
              </a:rPr>
              <a:t>printf</a:t>
            </a:r>
            <a:r>
              <a:rPr kumimoji="0" lang="en-US" altLang="zh-CN" sz="2400" dirty="0">
                <a:solidFill>
                  <a:schemeClr val="tx1"/>
                </a:solidFill>
                <a:ea typeface="宋体" panose="02010600030101010101" pitchFamily="2" charset="-122"/>
              </a:rPr>
              <a:t>(“%s”,</a:t>
            </a:r>
            <a:r>
              <a:rPr kumimoji="0" lang="en-US" altLang="zh-CN" sz="2400" dirty="0" err="1">
                <a:solidFill>
                  <a:schemeClr val="tx1"/>
                </a:solidFill>
                <a:ea typeface="宋体" panose="02010600030101010101" pitchFamily="2" charset="-122"/>
              </a:rPr>
              <a:t>str</a:t>
            </a:r>
            <a:r>
              <a:rPr kumimoji="0" lang="en-US" altLang="zh-CN" sz="2400" dirty="0">
                <a:solidFill>
                  <a:schemeClr val="tx1"/>
                </a:solidFill>
                <a:ea typeface="宋体" panose="02010600030101010101" pitchFamily="2" charset="-122"/>
              </a:rPr>
              <a:t>);}</a:t>
            </a:r>
          </a:p>
        </p:txBody>
      </p:sp>
      <p:grpSp>
        <p:nvGrpSpPr>
          <p:cNvPr id="688139" name="Group 11"/>
          <p:cNvGrpSpPr>
            <a:grpSpLocks/>
          </p:cNvGrpSpPr>
          <p:nvPr/>
        </p:nvGrpSpPr>
        <p:grpSpPr bwMode="auto">
          <a:xfrm>
            <a:off x="6827838" y="441325"/>
            <a:ext cx="2133600" cy="3048000"/>
            <a:chOff x="3648" y="288"/>
            <a:chExt cx="1344" cy="1920"/>
          </a:xfrm>
        </p:grpSpPr>
        <p:sp>
          <p:nvSpPr>
            <p:cNvPr id="335898" name="Rectangle 12"/>
            <p:cNvSpPr>
              <a:spLocks noChangeArrowheads="1"/>
            </p:cNvSpPr>
            <p:nvPr/>
          </p:nvSpPr>
          <p:spPr bwMode="auto">
            <a:xfrm>
              <a:off x="3648" y="288"/>
              <a:ext cx="134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zh-CN" altLang="en-US" dirty="0">
                  <a:solidFill>
                    <a:schemeClr val="tx1"/>
                  </a:solidFill>
                  <a:ea typeface="宋体" panose="02010600030101010101" pitchFamily="2" charset="-122"/>
                </a:rPr>
                <a:t>初始</a:t>
              </a:r>
              <a:r>
                <a:rPr kumimoji="0" lang="zh-CN" altLang="en-US" sz="2000" b="0" dirty="0">
                  <a:solidFill>
                    <a:schemeClr val="tx1"/>
                  </a:solidFill>
                  <a:ea typeface="宋体" panose="02010600030101010101" pitchFamily="2" charset="-122"/>
                </a:rPr>
                <a:t>  </a:t>
              </a:r>
              <a:r>
                <a:rPr kumimoji="0" lang="zh-CN" altLang="en-US" dirty="0">
                  <a:solidFill>
                    <a:srgbClr val="FF0000"/>
                  </a:solidFill>
                  <a:ea typeface="宋体" panose="02010600030101010101" pitchFamily="2" charset="-122"/>
                </a:rPr>
                <a:t>删除后</a:t>
              </a:r>
              <a:endParaRPr lang="zh-CN" altLang="en-US" sz="2400" b="0" dirty="0">
                <a:solidFill>
                  <a:schemeClr val="tx1"/>
                </a:solidFill>
                <a:ea typeface="宋体" panose="02010600030101010101" pitchFamily="2" charset="-122"/>
              </a:endParaRPr>
            </a:p>
          </p:txBody>
        </p:sp>
        <p:sp>
          <p:nvSpPr>
            <p:cNvPr id="335899" name="Rectangle 13"/>
            <p:cNvSpPr>
              <a:spLocks noChangeArrowheads="1"/>
            </p:cNvSpPr>
            <p:nvPr/>
          </p:nvSpPr>
          <p:spPr bwMode="auto">
            <a:xfrm>
              <a:off x="3648" y="480"/>
              <a:ext cx="134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a          a      str[0]</a:t>
              </a:r>
              <a:endParaRPr lang="en-US" altLang="zh-CN" sz="2400" b="0">
                <a:solidFill>
                  <a:schemeClr val="tx1"/>
                </a:solidFill>
                <a:ea typeface="宋体" panose="02010600030101010101" pitchFamily="2" charset="-122"/>
              </a:endParaRPr>
            </a:p>
          </p:txBody>
        </p:sp>
        <p:sp>
          <p:nvSpPr>
            <p:cNvPr id="335900" name="Rectangle 14"/>
            <p:cNvSpPr>
              <a:spLocks noChangeArrowheads="1"/>
            </p:cNvSpPr>
            <p:nvPr/>
          </p:nvSpPr>
          <p:spPr bwMode="auto">
            <a:xfrm>
              <a:off x="3648" y="672"/>
              <a:ext cx="134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b          b      str[1]</a:t>
              </a:r>
              <a:endParaRPr lang="en-US" altLang="zh-CN" sz="2400" b="0">
                <a:solidFill>
                  <a:schemeClr val="tx1"/>
                </a:solidFill>
                <a:ea typeface="宋体" panose="02010600030101010101" pitchFamily="2" charset="-122"/>
              </a:endParaRPr>
            </a:p>
          </p:txBody>
        </p:sp>
        <p:sp>
          <p:nvSpPr>
            <p:cNvPr id="335901" name="Rectangle 15"/>
            <p:cNvSpPr>
              <a:spLocks noChangeArrowheads="1"/>
            </p:cNvSpPr>
            <p:nvPr/>
          </p:nvSpPr>
          <p:spPr bwMode="auto">
            <a:xfrm>
              <a:off x="3648" y="864"/>
              <a:ext cx="134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c          d      str[2]</a:t>
              </a:r>
              <a:endParaRPr lang="en-US" altLang="zh-CN" sz="2400" b="0">
                <a:solidFill>
                  <a:schemeClr val="tx1"/>
                </a:solidFill>
                <a:ea typeface="宋体" panose="02010600030101010101" pitchFamily="2" charset="-122"/>
              </a:endParaRPr>
            </a:p>
          </p:txBody>
        </p:sp>
        <p:sp>
          <p:nvSpPr>
            <p:cNvPr id="335902" name="Rectangle 16"/>
            <p:cNvSpPr>
              <a:spLocks noChangeArrowheads="1"/>
            </p:cNvSpPr>
            <p:nvPr/>
          </p:nvSpPr>
          <p:spPr bwMode="auto">
            <a:xfrm>
              <a:off x="3648" y="1056"/>
              <a:ext cx="134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c         \0      str[3]</a:t>
              </a:r>
              <a:endParaRPr lang="en-US" altLang="zh-CN" sz="2400" b="0">
                <a:solidFill>
                  <a:schemeClr val="tx1"/>
                </a:solidFill>
                <a:ea typeface="宋体" panose="02010600030101010101" pitchFamily="2" charset="-122"/>
              </a:endParaRPr>
            </a:p>
          </p:txBody>
        </p:sp>
        <p:sp>
          <p:nvSpPr>
            <p:cNvPr id="335903" name="Rectangle 17"/>
            <p:cNvSpPr>
              <a:spLocks noChangeArrowheads="1"/>
            </p:cNvSpPr>
            <p:nvPr/>
          </p:nvSpPr>
          <p:spPr bwMode="auto">
            <a:xfrm>
              <a:off x="3648" y="1440"/>
              <a:ext cx="134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c          c      str[5]</a:t>
              </a:r>
              <a:endParaRPr lang="en-US" altLang="zh-CN" sz="2400" b="0">
                <a:solidFill>
                  <a:schemeClr val="tx1"/>
                </a:solidFill>
                <a:ea typeface="宋体" panose="02010600030101010101" pitchFamily="2" charset="-122"/>
              </a:endParaRPr>
            </a:p>
          </p:txBody>
        </p:sp>
        <p:sp>
          <p:nvSpPr>
            <p:cNvPr id="335904" name="Rectangle 18"/>
            <p:cNvSpPr>
              <a:spLocks noChangeArrowheads="1"/>
            </p:cNvSpPr>
            <p:nvPr/>
          </p:nvSpPr>
          <p:spPr bwMode="auto">
            <a:xfrm>
              <a:off x="3648" y="1248"/>
              <a:ext cx="134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d          d      str[4]</a:t>
              </a:r>
              <a:endParaRPr lang="en-US" altLang="zh-CN" sz="2400" b="0">
                <a:solidFill>
                  <a:schemeClr val="tx1"/>
                </a:solidFill>
                <a:ea typeface="宋体" panose="02010600030101010101" pitchFamily="2" charset="-122"/>
              </a:endParaRPr>
            </a:p>
          </p:txBody>
        </p:sp>
        <p:sp>
          <p:nvSpPr>
            <p:cNvPr id="335905" name="Rectangle 19"/>
            <p:cNvSpPr>
              <a:spLocks noChangeArrowheads="1"/>
            </p:cNvSpPr>
            <p:nvPr/>
          </p:nvSpPr>
          <p:spPr bwMode="auto">
            <a:xfrm>
              <a:off x="3648" y="1632"/>
              <a:ext cx="134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\0         \0     str[6]</a:t>
              </a:r>
              <a:endParaRPr lang="en-US" altLang="zh-CN" sz="2400" b="0">
                <a:solidFill>
                  <a:schemeClr val="tx1"/>
                </a:solidFill>
                <a:ea typeface="宋体" panose="02010600030101010101" pitchFamily="2" charset="-122"/>
              </a:endParaRPr>
            </a:p>
          </p:txBody>
        </p:sp>
        <p:sp>
          <p:nvSpPr>
            <p:cNvPr id="335906" name="Rectangle 20"/>
            <p:cNvSpPr>
              <a:spLocks noChangeArrowheads="1"/>
            </p:cNvSpPr>
            <p:nvPr/>
          </p:nvSpPr>
          <p:spPr bwMode="auto">
            <a:xfrm>
              <a:off x="3648" y="1824"/>
              <a:ext cx="134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a:t>
              </a:r>
              <a:r>
                <a:rPr kumimoji="0" lang="zh-CN" altLang="en-US" sz="1200">
                  <a:solidFill>
                    <a:schemeClr val="tx1"/>
                  </a:solidFill>
                  <a:ea typeface="宋体" panose="02010600030101010101" pitchFamily="2" charset="-122"/>
                </a:rPr>
                <a:t>　</a:t>
              </a:r>
              <a:r>
                <a:rPr kumimoji="0" lang="zh-CN" altLang="en-US" sz="2000">
                  <a:solidFill>
                    <a:schemeClr val="tx1"/>
                  </a:solidFill>
                  <a:ea typeface="宋体" panose="02010600030101010101" pitchFamily="2" charset="-122"/>
                </a:rPr>
                <a:t>　 ┇ 　 ┇</a:t>
              </a:r>
              <a:endParaRPr lang="zh-CN" altLang="en-US" sz="2400" b="0">
                <a:solidFill>
                  <a:schemeClr val="tx1"/>
                </a:solidFill>
                <a:ea typeface="宋体" panose="02010600030101010101" pitchFamily="2" charset="-122"/>
              </a:endParaRPr>
            </a:p>
          </p:txBody>
        </p:sp>
        <p:sp>
          <p:nvSpPr>
            <p:cNvPr id="335907" name="Rectangle 21"/>
            <p:cNvSpPr>
              <a:spLocks noChangeArrowheads="1"/>
            </p:cNvSpPr>
            <p:nvPr/>
          </p:nvSpPr>
          <p:spPr bwMode="auto">
            <a:xfrm>
              <a:off x="3648" y="2016"/>
              <a:ext cx="134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\0         \0     str[79]</a:t>
              </a:r>
              <a:endParaRPr lang="en-US" altLang="zh-CN" sz="2400" b="0">
                <a:solidFill>
                  <a:schemeClr val="tx1"/>
                </a:solidFill>
                <a:ea typeface="宋体" panose="02010600030101010101" pitchFamily="2" charset="-122"/>
              </a:endParaRPr>
            </a:p>
          </p:txBody>
        </p:sp>
      </p:grpSp>
      <p:grpSp>
        <p:nvGrpSpPr>
          <p:cNvPr id="688150" name="Group 22"/>
          <p:cNvGrpSpPr>
            <a:grpSpLocks/>
          </p:cNvGrpSpPr>
          <p:nvPr/>
        </p:nvGrpSpPr>
        <p:grpSpPr bwMode="auto">
          <a:xfrm>
            <a:off x="5075238" y="3627438"/>
            <a:ext cx="3886200" cy="3048000"/>
            <a:chOff x="3120" y="2160"/>
            <a:chExt cx="2400" cy="1920"/>
          </a:xfrm>
        </p:grpSpPr>
        <p:grpSp>
          <p:nvGrpSpPr>
            <p:cNvPr id="335885" name="Group 23"/>
            <p:cNvGrpSpPr>
              <a:grpSpLocks/>
            </p:cNvGrpSpPr>
            <p:nvPr/>
          </p:nvGrpSpPr>
          <p:grpSpPr bwMode="auto">
            <a:xfrm>
              <a:off x="3120" y="2160"/>
              <a:ext cx="2400" cy="1920"/>
              <a:chOff x="3216" y="2208"/>
              <a:chExt cx="2400" cy="1920"/>
            </a:xfrm>
          </p:grpSpPr>
          <p:sp>
            <p:nvSpPr>
              <p:cNvPr id="335888" name="Rectangle 24"/>
              <p:cNvSpPr>
                <a:spLocks noChangeArrowheads="1"/>
              </p:cNvSpPr>
              <p:nvPr/>
            </p:nvSpPr>
            <p:spPr bwMode="auto">
              <a:xfrm>
                <a:off x="3216" y="2208"/>
                <a:ext cx="2400"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dirty="0" err="1">
                    <a:solidFill>
                      <a:schemeClr val="tx1"/>
                    </a:solidFill>
                    <a:ea typeface="宋体" panose="02010600030101010101" pitchFamily="2" charset="-122"/>
                  </a:rPr>
                  <a:t>i</a:t>
                </a:r>
                <a:r>
                  <a:rPr kumimoji="0" lang="en-US" altLang="zh-CN" sz="2000" dirty="0">
                    <a:solidFill>
                      <a:schemeClr val="tx1"/>
                    </a:solidFill>
                    <a:ea typeface="宋体" panose="02010600030101010101" pitchFamily="2" charset="-122"/>
                  </a:rPr>
                  <a:t>    j    </a:t>
                </a:r>
                <a:r>
                  <a:rPr kumimoji="0" lang="en-US" altLang="zh-CN" sz="2000" dirty="0" err="1">
                    <a:solidFill>
                      <a:schemeClr val="tx1"/>
                    </a:solidFill>
                    <a:ea typeface="宋体" panose="02010600030101010101" pitchFamily="2" charset="-122"/>
                  </a:rPr>
                  <a:t>str</a:t>
                </a:r>
                <a:r>
                  <a:rPr kumimoji="0" lang="en-US" altLang="zh-CN" sz="2000" dirty="0">
                    <a:solidFill>
                      <a:schemeClr val="tx1"/>
                    </a:solidFill>
                    <a:ea typeface="宋体" panose="02010600030101010101" pitchFamily="2" charset="-122"/>
                  </a:rPr>
                  <a:t>[</a:t>
                </a:r>
                <a:r>
                  <a:rPr kumimoji="0" lang="en-US" altLang="zh-CN" sz="2000" dirty="0" err="1">
                    <a:solidFill>
                      <a:schemeClr val="tx1"/>
                    </a:solidFill>
                    <a:ea typeface="宋体" panose="02010600030101010101" pitchFamily="2" charset="-122"/>
                  </a:rPr>
                  <a:t>i</a:t>
                </a:r>
                <a:r>
                  <a:rPr kumimoji="0" lang="en-US" altLang="zh-CN" sz="2000" dirty="0">
                    <a:solidFill>
                      <a:schemeClr val="tx1"/>
                    </a:solidFill>
                    <a:ea typeface="宋体" panose="02010600030101010101" pitchFamily="2" charset="-122"/>
                  </a:rPr>
                  <a:t>] !=‘c’  </a:t>
                </a:r>
                <a:r>
                  <a:rPr kumimoji="0" lang="en-US" altLang="zh-CN" sz="2000" dirty="0" err="1">
                    <a:solidFill>
                      <a:schemeClr val="tx1"/>
                    </a:solidFill>
                    <a:ea typeface="宋体" panose="02010600030101010101" pitchFamily="2" charset="-122"/>
                  </a:rPr>
                  <a:t>str</a:t>
                </a:r>
                <a:r>
                  <a:rPr kumimoji="0" lang="en-US" altLang="zh-CN" sz="2000" dirty="0">
                    <a:solidFill>
                      <a:schemeClr val="tx1"/>
                    </a:solidFill>
                    <a:ea typeface="宋体" panose="02010600030101010101" pitchFamily="2" charset="-122"/>
                  </a:rPr>
                  <a:t>[</a:t>
                </a:r>
                <a:r>
                  <a:rPr kumimoji="0" lang="en-US" altLang="zh-CN" sz="2000" dirty="0" err="1">
                    <a:solidFill>
                      <a:schemeClr val="tx1"/>
                    </a:solidFill>
                    <a:ea typeface="宋体" panose="02010600030101010101" pitchFamily="2" charset="-122"/>
                  </a:rPr>
                  <a:t>i</a:t>
                </a:r>
                <a:r>
                  <a:rPr kumimoji="0" lang="en-US" altLang="zh-CN" sz="2000" dirty="0">
                    <a:solidFill>
                      <a:schemeClr val="tx1"/>
                    </a:solidFill>
                    <a:ea typeface="宋体" panose="02010600030101010101" pitchFamily="2" charset="-122"/>
                  </a:rPr>
                  <a:t>] ← </a:t>
                </a:r>
                <a:r>
                  <a:rPr kumimoji="0" lang="en-US" altLang="zh-CN" sz="2000" dirty="0" err="1">
                    <a:solidFill>
                      <a:schemeClr val="tx1"/>
                    </a:solidFill>
                    <a:ea typeface="宋体" panose="02010600030101010101" pitchFamily="2" charset="-122"/>
                  </a:rPr>
                  <a:t>str</a:t>
                </a:r>
                <a:r>
                  <a:rPr kumimoji="0" lang="en-US" altLang="zh-CN" sz="2000" dirty="0">
                    <a:solidFill>
                      <a:schemeClr val="tx1"/>
                    </a:solidFill>
                    <a:ea typeface="宋体" panose="02010600030101010101" pitchFamily="2" charset="-122"/>
                  </a:rPr>
                  <a:t>[</a:t>
                </a:r>
                <a:r>
                  <a:rPr kumimoji="0" lang="en-US" altLang="zh-CN" sz="2000" dirty="0" err="1">
                    <a:solidFill>
                      <a:schemeClr val="tx1"/>
                    </a:solidFill>
                    <a:ea typeface="宋体" panose="02010600030101010101" pitchFamily="2" charset="-122"/>
                  </a:rPr>
                  <a:t>j++</a:t>
                </a:r>
                <a:r>
                  <a:rPr kumimoji="0" lang="en-US" altLang="zh-CN" sz="2000" dirty="0">
                    <a:solidFill>
                      <a:schemeClr val="tx1"/>
                    </a:solidFill>
                    <a:ea typeface="宋体" panose="02010600030101010101" pitchFamily="2" charset="-122"/>
                  </a:rPr>
                  <a:t>]</a:t>
                </a:r>
                <a:endParaRPr lang="en-US" altLang="zh-CN" sz="2400" b="0" dirty="0">
                  <a:solidFill>
                    <a:schemeClr val="tx1"/>
                  </a:solidFill>
                  <a:ea typeface="宋体" panose="02010600030101010101" pitchFamily="2" charset="-122"/>
                </a:endParaRPr>
              </a:p>
            </p:txBody>
          </p:sp>
          <p:sp>
            <p:nvSpPr>
              <p:cNvPr id="335889" name="Rectangle 25"/>
              <p:cNvSpPr>
                <a:spLocks noChangeArrowheads="1"/>
              </p:cNvSpPr>
              <p:nvPr/>
            </p:nvSpPr>
            <p:spPr bwMode="auto">
              <a:xfrm>
                <a:off x="3216" y="2400"/>
                <a:ext cx="2400"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0   0   str[0] !=‘c’  str[0] ← str[0]=a</a:t>
                </a:r>
                <a:endParaRPr lang="en-US" altLang="zh-CN" sz="2400" b="0">
                  <a:solidFill>
                    <a:schemeClr val="tx1"/>
                  </a:solidFill>
                  <a:ea typeface="宋体" panose="02010600030101010101" pitchFamily="2" charset="-122"/>
                </a:endParaRPr>
              </a:p>
            </p:txBody>
          </p:sp>
          <p:sp>
            <p:nvSpPr>
              <p:cNvPr id="335890" name="Rectangle 26"/>
              <p:cNvSpPr>
                <a:spLocks noChangeArrowheads="1"/>
              </p:cNvSpPr>
              <p:nvPr/>
            </p:nvSpPr>
            <p:spPr bwMode="auto">
              <a:xfrm>
                <a:off x="3216" y="2592"/>
                <a:ext cx="2400"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     1</a:t>
                </a:r>
                <a:endParaRPr lang="en-US" altLang="zh-CN" sz="2400" b="0">
                  <a:solidFill>
                    <a:schemeClr val="tx1"/>
                  </a:solidFill>
                  <a:ea typeface="宋体" panose="02010600030101010101" pitchFamily="2" charset="-122"/>
                </a:endParaRPr>
              </a:p>
            </p:txBody>
          </p:sp>
          <p:sp>
            <p:nvSpPr>
              <p:cNvPr id="335891" name="Rectangle 27"/>
              <p:cNvSpPr>
                <a:spLocks noChangeArrowheads="1"/>
              </p:cNvSpPr>
              <p:nvPr/>
            </p:nvSpPr>
            <p:spPr bwMode="auto">
              <a:xfrm>
                <a:off x="3216" y="2784"/>
                <a:ext cx="2400"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1   2   str[1] !=‘c’  str[1] ← str[1]=b</a:t>
                </a:r>
                <a:endParaRPr lang="en-US" altLang="zh-CN" sz="2400" b="0">
                  <a:solidFill>
                    <a:schemeClr val="tx1"/>
                  </a:solidFill>
                  <a:ea typeface="宋体" panose="02010600030101010101" pitchFamily="2" charset="-122"/>
                </a:endParaRPr>
              </a:p>
            </p:txBody>
          </p:sp>
          <p:sp>
            <p:nvSpPr>
              <p:cNvPr id="335892" name="Rectangle 28"/>
              <p:cNvSpPr>
                <a:spLocks noChangeArrowheads="1"/>
              </p:cNvSpPr>
              <p:nvPr/>
            </p:nvSpPr>
            <p:spPr bwMode="auto">
              <a:xfrm>
                <a:off x="3216" y="2976"/>
                <a:ext cx="2400"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2        str[2] !=‘c’ </a:t>
                </a:r>
                <a:endParaRPr lang="en-US" altLang="zh-CN" sz="2400" b="0">
                  <a:solidFill>
                    <a:schemeClr val="tx1"/>
                  </a:solidFill>
                  <a:ea typeface="宋体" panose="02010600030101010101" pitchFamily="2" charset="-122"/>
                </a:endParaRPr>
              </a:p>
            </p:txBody>
          </p:sp>
          <p:sp>
            <p:nvSpPr>
              <p:cNvPr id="335893" name="Rectangle 29"/>
              <p:cNvSpPr>
                <a:spLocks noChangeArrowheads="1"/>
              </p:cNvSpPr>
              <p:nvPr/>
            </p:nvSpPr>
            <p:spPr bwMode="auto">
              <a:xfrm>
                <a:off x="3216" y="3168"/>
                <a:ext cx="2400"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3        str[3] !=‘c’ </a:t>
                </a:r>
                <a:endParaRPr lang="en-US" altLang="zh-CN" sz="2400" b="0">
                  <a:solidFill>
                    <a:schemeClr val="tx1"/>
                  </a:solidFill>
                  <a:ea typeface="宋体" panose="02010600030101010101" pitchFamily="2" charset="-122"/>
                </a:endParaRPr>
              </a:p>
            </p:txBody>
          </p:sp>
          <p:sp>
            <p:nvSpPr>
              <p:cNvPr id="335894" name="Rectangle 30"/>
              <p:cNvSpPr>
                <a:spLocks noChangeArrowheads="1"/>
              </p:cNvSpPr>
              <p:nvPr/>
            </p:nvSpPr>
            <p:spPr bwMode="auto">
              <a:xfrm>
                <a:off x="3216" y="3360"/>
                <a:ext cx="2400"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4   3   str[4] !=‘c’  str[2] ← str[4]=d</a:t>
                </a:r>
                <a:endParaRPr lang="en-US" altLang="zh-CN" sz="2400" b="0">
                  <a:solidFill>
                    <a:schemeClr val="tx1"/>
                  </a:solidFill>
                  <a:ea typeface="宋体" panose="02010600030101010101" pitchFamily="2" charset="-122"/>
                </a:endParaRPr>
              </a:p>
            </p:txBody>
          </p:sp>
          <p:sp>
            <p:nvSpPr>
              <p:cNvPr id="335895" name="Rectangle 31"/>
              <p:cNvSpPr>
                <a:spLocks noChangeArrowheads="1"/>
              </p:cNvSpPr>
              <p:nvPr/>
            </p:nvSpPr>
            <p:spPr bwMode="auto">
              <a:xfrm>
                <a:off x="3216" y="3552"/>
                <a:ext cx="2400"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5        str[5] !=‘c’ </a:t>
                </a:r>
                <a:endParaRPr lang="en-US" altLang="zh-CN" sz="2400" b="0">
                  <a:solidFill>
                    <a:schemeClr val="tx1"/>
                  </a:solidFill>
                  <a:ea typeface="宋体" panose="02010600030101010101" pitchFamily="2" charset="-122"/>
                </a:endParaRPr>
              </a:p>
            </p:txBody>
          </p:sp>
          <p:sp>
            <p:nvSpPr>
              <p:cNvPr id="335896" name="Rectangle 32"/>
              <p:cNvSpPr>
                <a:spLocks noChangeArrowheads="1"/>
              </p:cNvSpPr>
              <p:nvPr/>
            </p:nvSpPr>
            <p:spPr bwMode="auto">
              <a:xfrm>
                <a:off x="3216" y="3744"/>
                <a:ext cx="2400"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 ┇┇               ┇</a:t>
                </a:r>
                <a:endParaRPr lang="en-US" altLang="zh-CN" sz="2400" b="0">
                  <a:solidFill>
                    <a:schemeClr val="tx1"/>
                  </a:solidFill>
                  <a:ea typeface="宋体" panose="02010600030101010101" pitchFamily="2" charset="-122"/>
                </a:endParaRPr>
              </a:p>
            </p:txBody>
          </p:sp>
          <p:sp>
            <p:nvSpPr>
              <p:cNvPr id="335897" name="Rectangle 33"/>
              <p:cNvSpPr>
                <a:spLocks noChangeArrowheads="1"/>
              </p:cNvSpPr>
              <p:nvPr/>
            </p:nvSpPr>
            <p:spPr bwMode="auto">
              <a:xfrm>
                <a:off x="3216" y="3936"/>
                <a:ext cx="2400"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kumimoji="0" lang="en-US" altLang="zh-CN" sz="2000">
                    <a:solidFill>
                      <a:schemeClr val="tx1"/>
                    </a:solidFill>
                    <a:ea typeface="宋体" panose="02010600030101010101" pitchFamily="2" charset="-122"/>
                  </a:rPr>
                  <a:t>79      str[79] !=‘c’  str[3] ← ‘\0’</a:t>
                </a:r>
                <a:endParaRPr lang="en-US" altLang="zh-CN" sz="2400" b="0">
                  <a:solidFill>
                    <a:schemeClr val="tx1"/>
                  </a:solidFill>
                  <a:ea typeface="宋体" panose="02010600030101010101" pitchFamily="2" charset="-122"/>
                </a:endParaRPr>
              </a:p>
            </p:txBody>
          </p:sp>
        </p:grpSp>
        <p:sp>
          <p:nvSpPr>
            <p:cNvPr id="335886" name="Line 34"/>
            <p:cNvSpPr>
              <a:spLocks noChangeShapeType="1"/>
            </p:cNvSpPr>
            <p:nvPr/>
          </p:nvSpPr>
          <p:spPr bwMode="auto">
            <a:xfrm>
              <a:off x="3360" y="2160"/>
              <a:ext cx="0" cy="19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5887" name="Line 35"/>
            <p:cNvSpPr>
              <a:spLocks noChangeShapeType="1"/>
            </p:cNvSpPr>
            <p:nvPr/>
          </p:nvSpPr>
          <p:spPr bwMode="auto">
            <a:xfrm>
              <a:off x="3504" y="2160"/>
              <a:ext cx="0" cy="19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6"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3720139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688139"/>
                                        </p:tgtEl>
                                        <p:attrNameLst>
                                          <p:attrName>style.visibility</p:attrName>
                                        </p:attrNameLst>
                                      </p:cBhvr>
                                      <p:to>
                                        <p:strVal val="visible"/>
                                      </p:to>
                                    </p:set>
                                    <p:animEffect transition="in" filter="box(out)">
                                      <p:cBhvr>
                                        <p:cTn id="7" dur="500"/>
                                        <p:tgtEl>
                                          <p:spTgt spid="688139"/>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688150"/>
                                        </p:tgtEl>
                                        <p:attrNameLst>
                                          <p:attrName>style.visibility</p:attrName>
                                        </p:attrNameLst>
                                      </p:cBhvr>
                                      <p:to>
                                        <p:strVal val="visible"/>
                                      </p:to>
                                    </p:set>
                                    <p:animEffect transition="in" filter="box(out)">
                                      <p:cBhvr>
                                        <p:cTn id="11" dur="500"/>
                                        <p:tgtEl>
                                          <p:spTgt spid="688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900" name="Rectangle 4"/>
          <p:cNvSpPr>
            <a:spLocks noChangeArrowheads="1"/>
          </p:cNvSpPr>
          <p:nvPr/>
        </p:nvSpPr>
        <p:spPr bwMode="auto">
          <a:xfrm>
            <a:off x="655638" y="681038"/>
            <a:ext cx="7759700" cy="540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0" indent="0" eaLnBrk="1" hangingPunct="1">
              <a:spcBef>
                <a:spcPct val="20000"/>
              </a:spcBef>
              <a:buClr>
                <a:schemeClr val="accent1"/>
              </a:buClr>
            </a:pPr>
            <a:r>
              <a:rPr lang="zh-CN" altLang="en-US" sz="3200" dirty="0">
                <a:solidFill>
                  <a:srgbClr val="0000CC"/>
                </a:solidFill>
                <a:latin typeface="+mn-ea"/>
                <a:ea typeface="+mn-ea"/>
              </a:rPr>
              <a:t>如何运行一个多文件的程序</a:t>
            </a:r>
          </a:p>
          <a:p>
            <a:pPr marL="1257300" lvl="2" indent="-342900" eaLnBrk="1" hangingPunct="1">
              <a:spcBef>
                <a:spcPct val="20000"/>
              </a:spcBef>
              <a:buClr>
                <a:srgbClr val="FF3300"/>
              </a:buClr>
              <a:buFont typeface="Wingdings" panose="05000000000000000000" pitchFamily="2" charset="2"/>
              <a:buChar char="p"/>
            </a:pPr>
            <a:r>
              <a:rPr kumimoji="0" lang="zh-CN" altLang="en-US" sz="2400" dirty="0">
                <a:solidFill>
                  <a:schemeClr val="tx1"/>
                </a:solidFill>
                <a:latin typeface="+mn-ea"/>
                <a:ea typeface="+mn-ea"/>
              </a:rPr>
              <a:t>工程方法</a:t>
            </a:r>
          </a:p>
          <a:p>
            <a:pPr marL="1714500" lvl="3" indent="-342900" eaLnBrk="1" hangingPunct="1">
              <a:spcBef>
                <a:spcPct val="20000"/>
              </a:spcBef>
              <a:buClr>
                <a:srgbClr val="FF0000"/>
              </a:buClr>
              <a:buFont typeface="Wingdings" panose="05000000000000000000" pitchFamily="2" charset="2"/>
              <a:buChar char="ü"/>
            </a:pPr>
            <a:r>
              <a:rPr kumimoji="0" lang="zh-CN" altLang="en-US" sz="2000" dirty="0">
                <a:solidFill>
                  <a:schemeClr val="tx1"/>
                </a:solidFill>
                <a:latin typeface="+mn-ea"/>
                <a:ea typeface="+mn-ea"/>
              </a:rPr>
              <a:t>建立工程文件名</a:t>
            </a:r>
            <a:r>
              <a:rPr kumimoji="0" lang="en-US" altLang="zh-CN" sz="2000" dirty="0">
                <a:solidFill>
                  <a:schemeClr val="tx1"/>
                </a:solidFill>
                <a:latin typeface="+mn-ea"/>
                <a:ea typeface="+mn-ea"/>
              </a:rPr>
              <a:t>.</a:t>
            </a:r>
            <a:r>
              <a:rPr kumimoji="0" lang="en-US" altLang="zh-CN" sz="2000" dirty="0" err="1">
                <a:solidFill>
                  <a:schemeClr val="tx1"/>
                </a:solidFill>
                <a:latin typeface="+mn-ea"/>
                <a:ea typeface="+mn-ea"/>
              </a:rPr>
              <a:t>prj</a:t>
            </a:r>
            <a:r>
              <a:rPr kumimoji="0" lang="zh-CN" altLang="en-US" sz="2000" dirty="0">
                <a:solidFill>
                  <a:schemeClr val="tx1"/>
                </a:solidFill>
                <a:latin typeface="+mn-ea"/>
                <a:ea typeface="+mn-ea"/>
              </a:rPr>
              <a:t>，其中包含一个程序的各文件名</a:t>
            </a:r>
          </a:p>
          <a:p>
            <a:pPr lvl="3" eaLnBrk="1" hangingPunct="1">
              <a:spcBef>
                <a:spcPct val="20000"/>
              </a:spcBef>
              <a:buClr>
                <a:srgbClr val="FFCC00"/>
              </a:buClr>
              <a:buFont typeface="Wingdings" panose="05000000000000000000" pitchFamily="2" charset="2"/>
              <a:buNone/>
            </a:pPr>
            <a:r>
              <a:rPr kumimoji="0" lang="zh-CN" altLang="en-US" sz="2000" dirty="0">
                <a:solidFill>
                  <a:schemeClr val="tx1"/>
                </a:solidFill>
                <a:latin typeface="+mn-ea"/>
                <a:ea typeface="+mn-ea"/>
              </a:rPr>
              <a:t>       如：</a:t>
            </a:r>
            <a:r>
              <a:rPr kumimoji="0" lang="en-US" altLang="zh-CN" sz="2000" dirty="0">
                <a:solidFill>
                  <a:schemeClr val="tx1"/>
                </a:solidFill>
                <a:latin typeface="+mn-ea"/>
                <a:ea typeface="+mn-ea"/>
              </a:rPr>
              <a:t>file1.c</a:t>
            </a:r>
          </a:p>
          <a:p>
            <a:pPr lvl="3" eaLnBrk="1" hangingPunct="1">
              <a:spcBef>
                <a:spcPct val="20000"/>
              </a:spcBef>
              <a:buClr>
                <a:srgbClr val="FFCC00"/>
              </a:buClr>
              <a:buFont typeface="Wingdings" panose="05000000000000000000" pitchFamily="2" charset="2"/>
              <a:buNone/>
            </a:pPr>
            <a:r>
              <a:rPr kumimoji="0" lang="en-US" altLang="zh-CN" sz="2000" dirty="0">
                <a:solidFill>
                  <a:schemeClr val="tx1"/>
                </a:solidFill>
                <a:latin typeface="+mn-ea"/>
                <a:ea typeface="+mn-ea"/>
              </a:rPr>
              <a:t>               file2.c</a:t>
            </a:r>
          </a:p>
          <a:p>
            <a:pPr lvl="3" eaLnBrk="1" hangingPunct="1">
              <a:spcBef>
                <a:spcPct val="20000"/>
              </a:spcBef>
              <a:buClr>
                <a:srgbClr val="FFCC00"/>
              </a:buClr>
              <a:buFont typeface="Wingdings" panose="05000000000000000000" pitchFamily="2" charset="2"/>
              <a:buNone/>
            </a:pPr>
            <a:r>
              <a:rPr kumimoji="0" lang="en-US" altLang="zh-CN" sz="2000" dirty="0">
                <a:solidFill>
                  <a:schemeClr val="tx1"/>
                </a:solidFill>
                <a:latin typeface="+mn-ea"/>
                <a:ea typeface="+mn-ea"/>
              </a:rPr>
              <a:t>               file3.c</a:t>
            </a:r>
          </a:p>
          <a:p>
            <a:pPr lvl="3" eaLnBrk="1" hangingPunct="1">
              <a:spcBef>
                <a:spcPct val="20000"/>
              </a:spcBef>
              <a:buClr>
                <a:srgbClr val="FFCC00"/>
              </a:buClr>
              <a:buFont typeface="Wingdings" panose="05000000000000000000" pitchFamily="2" charset="2"/>
              <a:buNone/>
            </a:pPr>
            <a:r>
              <a:rPr kumimoji="0" lang="en-US" altLang="zh-CN" sz="2000" dirty="0">
                <a:solidFill>
                  <a:schemeClr val="tx1"/>
                </a:solidFill>
                <a:latin typeface="+mn-ea"/>
                <a:ea typeface="+mn-ea"/>
              </a:rPr>
              <a:t>               file4.c</a:t>
            </a:r>
          </a:p>
          <a:p>
            <a:pPr marL="1714500" lvl="3" indent="-342900" eaLnBrk="1" hangingPunct="1">
              <a:spcBef>
                <a:spcPct val="20000"/>
              </a:spcBef>
              <a:buClr>
                <a:srgbClr val="FF0000"/>
              </a:buClr>
              <a:buFont typeface="Wingdings" panose="05000000000000000000" pitchFamily="2" charset="2"/>
              <a:buChar char="ü"/>
            </a:pPr>
            <a:r>
              <a:rPr kumimoji="0" lang="zh-CN" altLang="en-US" sz="2000" dirty="0">
                <a:solidFill>
                  <a:schemeClr val="tx1"/>
                </a:solidFill>
                <a:latin typeface="+mn-ea"/>
                <a:ea typeface="+mn-ea"/>
              </a:rPr>
              <a:t>在工程菜单项中设立工程文件名</a:t>
            </a:r>
          </a:p>
          <a:p>
            <a:pPr marL="1257300" lvl="2" indent="-342900" eaLnBrk="1" hangingPunct="1">
              <a:spcBef>
                <a:spcPct val="20000"/>
              </a:spcBef>
              <a:buClr>
                <a:srgbClr val="FF3300"/>
              </a:buClr>
              <a:buFont typeface="Wingdings" panose="05000000000000000000" pitchFamily="2" charset="2"/>
              <a:buChar char="p"/>
            </a:pPr>
            <a:r>
              <a:rPr kumimoji="0" lang="zh-CN" altLang="en-US" sz="2400" dirty="0">
                <a:solidFill>
                  <a:schemeClr val="tx1"/>
                </a:solidFill>
                <a:latin typeface="+mn-ea"/>
                <a:ea typeface="+mn-ea"/>
              </a:rPr>
              <a:t>文件包含方法</a:t>
            </a:r>
          </a:p>
          <a:p>
            <a:pPr marL="1714500" lvl="3" indent="-342900" eaLnBrk="1" hangingPunct="1">
              <a:spcBef>
                <a:spcPct val="20000"/>
              </a:spcBef>
              <a:buClr>
                <a:srgbClr val="FF0000"/>
              </a:buClr>
              <a:buFont typeface="Wingdings" panose="05000000000000000000" pitchFamily="2" charset="2"/>
              <a:buChar char="ü"/>
            </a:pPr>
            <a:r>
              <a:rPr kumimoji="0" lang="zh-CN" altLang="en-US" sz="2000" dirty="0">
                <a:solidFill>
                  <a:schemeClr val="tx1"/>
                </a:solidFill>
                <a:latin typeface="+mn-ea"/>
                <a:ea typeface="+mn-ea"/>
              </a:rPr>
              <a:t>在主函数的头部将本程序各文件用</a:t>
            </a:r>
            <a:r>
              <a:rPr kumimoji="0" lang="en-US" altLang="zh-CN" sz="2000" dirty="0">
                <a:solidFill>
                  <a:schemeClr val="tx1"/>
                </a:solidFill>
                <a:latin typeface="+mn-ea"/>
                <a:ea typeface="+mn-ea"/>
              </a:rPr>
              <a:t>#include “</a:t>
            </a:r>
            <a:r>
              <a:rPr kumimoji="0" lang="zh-CN" altLang="en-US" sz="2000" dirty="0">
                <a:solidFill>
                  <a:schemeClr val="tx1"/>
                </a:solidFill>
                <a:latin typeface="+mn-ea"/>
                <a:ea typeface="+mn-ea"/>
              </a:rPr>
              <a:t>文件名</a:t>
            </a:r>
            <a:r>
              <a:rPr kumimoji="0" lang="en-US" altLang="zh-CN" sz="2000" dirty="0">
                <a:solidFill>
                  <a:schemeClr val="tx1"/>
                </a:solidFill>
                <a:latin typeface="+mn-ea"/>
                <a:ea typeface="+mn-ea"/>
              </a:rPr>
              <a:t>.c”</a:t>
            </a:r>
          </a:p>
          <a:p>
            <a:pPr marL="1714500" lvl="3" indent="-342900" eaLnBrk="1" hangingPunct="1">
              <a:spcBef>
                <a:spcPct val="20000"/>
              </a:spcBef>
              <a:buClr>
                <a:srgbClr val="FF0000"/>
              </a:buClr>
              <a:buFont typeface="Wingdings" panose="05000000000000000000" pitchFamily="2" charset="2"/>
              <a:buChar char="ü"/>
            </a:pPr>
            <a:r>
              <a:rPr kumimoji="0" lang="zh-CN" altLang="en-US" sz="2000" dirty="0">
                <a:solidFill>
                  <a:schemeClr val="tx1"/>
                </a:solidFill>
                <a:latin typeface="+mn-ea"/>
                <a:ea typeface="+mn-ea"/>
              </a:rPr>
              <a:t>运行该程序</a:t>
            </a:r>
          </a:p>
        </p:txBody>
      </p:sp>
      <p:sp>
        <p:nvSpPr>
          <p:cNvPr id="8"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36583243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4" name="Rectangle 4"/>
          <p:cNvSpPr>
            <a:spLocks noChangeArrowheads="1"/>
          </p:cNvSpPr>
          <p:nvPr/>
        </p:nvSpPr>
        <p:spPr bwMode="auto">
          <a:xfrm>
            <a:off x="655638" y="498475"/>
            <a:ext cx="7759700" cy="547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20000"/>
              </a:spcBef>
              <a:buClr>
                <a:schemeClr val="accent1"/>
              </a:buClr>
            </a:pPr>
            <a:r>
              <a:rPr lang="zh-CN" altLang="en-US" sz="3200" dirty="0">
                <a:solidFill>
                  <a:srgbClr val="0000CC"/>
                </a:solidFill>
                <a:latin typeface="+mn-ea"/>
                <a:ea typeface="+mn-ea"/>
              </a:rPr>
              <a:t>本章小结</a:t>
            </a:r>
          </a:p>
        </p:txBody>
      </p:sp>
      <p:sp>
        <p:nvSpPr>
          <p:cNvPr id="694280" name="Rectangle 8"/>
          <p:cNvSpPr>
            <a:spLocks noChangeArrowheads="1"/>
          </p:cNvSpPr>
          <p:nvPr/>
        </p:nvSpPr>
        <p:spPr bwMode="auto">
          <a:xfrm>
            <a:off x="304800" y="1057275"/>
            <a:ext cx="8610600" cy="536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800100" lvl="1" indent="-342900" eaLnBrk="1" hangingPunct="1">
              <a:spcBef>
                <a:spcPct val="20000"/>
              </a:spcBef>
              <a:buClr>
                <a:srgbClr val="FF0000"/>
              </a:buClr>
              <a:buFont typeface="Wingdings" panose="05000000000000000000" pitchFamily="2" charset="2"/>
              <a:buChar char="p"/>
            </a:pPr>
            <a:r>
              <a:rPr lang="zh-CN" altLang="en-US" sz="2400" dirty="0">
                <a:solidFill>
                  <a:schemeClr val="tx1"/>
                </a:solidFill>
                <a:latin typeface="+mn-ea"/>
                <a:ea typeface="+mn-ea"/>
              </a:rPr>
              <a:t>函数包含一系列程序语句，它们被集中在一起并给它们起一个名字；</a:t>
            </a:r>
          </a:p>
          <a:p>
            <a:pPr marL="800100" lvl="1" indent="-342900" eaLnBrk="1" hangingPunct="1">
              <a:spcBef>
                <a:spcPct val="20000"/>
              </a:spcBef>
              <a:buClr>
                <a:srgbClr val="FF0000"/>
              </a:buClr>
              <a:buFont typeface="Wingdings" panose="05000000000000000000" pitchFamily="2" charset="2"/>
              <a:buChar char="p"/>
            </a:pPr>
            <a:r>
              <a:rPr lang="zh-CN" altLang="en-US" sz="2400" dirty="0">
                <a:solidFill>
                  <a:schemeClr val="tx1"/>
                </a:solidFill>
                <a:latin typeface="+mn-ea"/>
                <a:ea typeface="+mn-ea"/>
              </a:rPr>
              <a:t>每一个函数在被调用之前必须声明；</a:t>
            </a:r>
          </a:p>
          <a:p>
            <a:pPr marL="800100" lvl="1" indent="-342900" eaLnBrk="1" hangingPunct="1">
              <a:spcBef>
                <a:spcPct val="20000"/>
              </a:spcBef>
              <a:buClr>
                <a:srgbClr val="FF0000"/>
              </a:buClr>
              <a:buFont typeface="Wingdings" panose="05000000000000000000" pitchFamily="2" charset="2"/>
              <a:buChar char="p"/>
            </a:pPr>
            <a:r>
              <a:rPr lang="zh-CN" altLang="en-US" sz="2400" dirty="0">
                <a:solidFill>
                  <a:schemeClr val="tx1"/>
                </a:solidFill>
                <a:latin typeface="+mn-ea"/>
                <a:ea typeface="+mn-ea"/>
              </a:rPr>
              <a:t>每一个函数都必须有一个相应于其原型的函数实现，给出该函数的具体细节；</a:t>
            </a:r>
          </a:p>
          <a:p>
            <a:pPr marL="800100" lvl="1" indent="-342900" eaLnBrk="1" hangingPunct="1">
              <a:spcBef>
                <a:spcPct val="20000"/>
              </a:spcBef>
              <a:buClr>
                <a:srgbClr val="FF0000"/>
              </a:buClr>
              <a:buFont typeface="Wingdings" panose="05000000000000000000" pitchFamily="2" charset="2"/>
              <a:buChar char="p"/>
            </a:pPr>
            <a:r>
              <a:rPr lang="zh-CN" altLang="en-US" sz="2400" dirty="0">
                <a:solidFill>
                  <a:schemeClr val="tx1"/>
                </a:solidFill>
                <a:latin typeface="+mn-ea"/>
                <a:ea typeface="+mn-ea"/>
              </a:rPr>
              <a:t>一个有返回值的函数一定要返回一个与其声明时类型相匹配的值；</a:t>
            </a:r>
          </a:p>
          <a:p>
            <a:pPr marL="800100" lvl="1" indent="-342900" eaLnBrk="1" hangingPunct="1">
              <a:spcBef>
                <a:spcPct val="20000"/>
              </a:spcBef>
              <a:buClr>
                <a:srgbClr val="FF0000"/>
              </a:buClr>
              <a:buFont typeface="Wingdings" panose="05000000000000000000" pitchFamily="2" charset="2"/>
              <a:buChar char="p"/>
            </a:pPr>
            <a:r>
              <a:rPr lang="zh-CN" altLang="en-US" sz="2400" dirty="0">
                <a:solidFill>
                  <a:schemeClr val="tx1"/>
                </a:solidFill>
                <a:latin typeface="+mn-ea"/>
                <a:ea typeface="+mn-ea"/>
              </a:rPr>
              <a:t>一个</a:t>
            </a:r>
            <a:r>
              <a:rPr lang="en-US" altLang="zh-CN" sz="2400" dirty="0">
                <a:solidFill>
                  <a:schemeClr val="tx1"/>
                </a:solidFill>
                <a:latin typeface="+mn-ea"/>
                <a:ea typeface="+mn-ea"/>
              </a:rPr>
              <a:t>void</a:t>
            </a:r>
            <a:r>
              <a:rPr lang="zh-CN" altLang="zh-CN" sz="2400" dirty="0">
                <a:solidFill>
                  <a:schemeClr val="tx1"/>
                </a:solidFill>
                <a:latin typeface="+mn-ea"/>
                <a:ea typeface="+mn-ea"/>
              </a:rPr>
              <a:t>型的函数没有任何返回值；</a:t>
            </a:r>
          </a:p>
          <a:p>
            <a:pPr marL="800100" lvl="1" indent="-342900" eaLnBrk="1" hangingPunct="1">
              <a:spcBef>
                <a:spcPct val="20000"/>
              </a:spcBef>
              <a:buClr>
                <a:srgbClr val="FF0000"/>
              </a:buClr>
              <a:buFont typeface="Wingdings" panose="05000000000000000000" pitchFamily="2" charset="2"/>
              <a:buChar char="p"/>
            </a:pPr>
            <a:r>
              <a:rPr lang="zh-CN" altLang="zh-CN" sz="2400" dirty="0">
                <a:solidFill>
                  <a:schemeClr val="tx1"/>
                </a:solidFill>
                <a:latin typeface="+mn-ea"/>
                <a:ea typeface="+mn-ea"/>
              </a:rPr>
              <a:t>在函数内部定义的变量，包括函数的形式参数都是局部变量，它们在函数的外部是不可见的；</a:t>
            </a:r>
          </a:p>
          <a:p>
            <a:pPr marL="800100" lvl="1" indent="-342900" eaLnBrk="1" hangingPunct="1">
              <a:spcBef>
                <a:spcPct val="20000"/>
              </a:spcBef>
              <a:buClr>
                <a:srgbClr val="FF0000"/>
              </a:buClr>
              <a:buFont typeface="Wingdings" panose="05000000000000000000" pitchFamily="2" charset="2"/>
              <a:buChar char="p"/>
            </a:pPr>
            <a:r>
              <a:rPr lang="zh-CN" altLang="zh-CN" sz="2400" dirty="0">
                <a:solidFill>
                  <a:schemeClr val="tx1"/>
                </a:solidFill>
                <a:latin typeface="+mn-ea"/>
                <a:ea typeface="+mn-ea"/>
              </a:rPr>
              <a:t>当函数返回时，它精确地回到它被调用的那一点；</a:t>
            </a:r>
          </a:p>
          <a:p>
            <a:pPr marL="800100" lvl="1" indent="-342900" eaLnBrk="1" hangingPunct="1">
              <a:spcBef>
                <a:spcPct val="20000"/>
              </a:spcBef>
              <a:buClr>
                <a:srgbClr val="FF0000"/>
              </a:buClr>
              <a:buFont typeface="Wingdings" panose="05000000000000000000" pitchFamily="2" charset="2"/>
              <a:buChar char="p"/>
            </a:pPr>
            <a:r>
              <a:rPr lang="zh-CN" altLang="zh-CN" sz="2400" dirty="0">
                <a:solidFill>
                  <a:schemeClr val="tx1"/>
                </a:solidFill>
                <a:latin typeface="+mn-ea"/>
                <a:ea typeface="+mn-ea"/>
              </a:rPr>
              <a:t>一般运用逐步求精的方法，从主函数开始逐步实现各个功能函数。</a:t>
            </a:r>
            <a:endParaRPr lang="zh-CN" altLang="en-US" sz="2400" dirty="0">
              <a:solidFill>
                <a:schemeClr val="tx1"/>
              </a:solidFill>
              <a:latin typeface="+mn-ea"/>
              <a:ea typeface="+mn-ea"/>
            </a:endParaRPr>
          </a:p>
        </p:txBody>
      </p:sp>
      <p:sp>
        <p:nvSpPr>
          <p:cNvPr id="9"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385481473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51" name="Rectangle 1031"/>
          <p:cNvSpPr>
            <a:spLocks noChangeArrowheads="1"/>
          </p:cNvSpPr>
          <p:nvPr/>
        </p:nvSpPr>
        <p:spPr bwMode="auto">
          <a:xfrm>
            <a:off x="641350" y="681038"/>
            <a:ext cx="8137525" cy="5475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457200" lvl="1" indent="0" eaLnBrk="1" hangingPunct="1">
              <a:spcBef>
                <a:spcPct val="20000"/>
              </a:spcBef>
              <a:buClr>
                <a:srgbClr val="339933"/>
              </a:buClr>
            </a:pPr>
            <a:endParaRPr lang="en-US" altLang="zh-CN" sz="2800" dirty="0">
              <a:solidFill>
                <a:schemeClr val="tx1"/>
              </a:solidFill>
            </a:endParaRPr>
          </a:p>
          <a:p>
            <a:pPr marL="457200" lvl="1" indent="0" eaLnBrk="1" hangingPunct="1">
              <a:spcBef>
                <a:spcPct val="20000"/>
              </a:spcBef>
              <a:buClr>
                <a:srgbClr val="339933"/>
              </a:buClr>
            </a:pPr>
            <a:endParaRPr lang="en-US" altLang="zh-CN" sz="2800" dirty="0">
              <a:solidFill>
                <a:schemeClr val="tx1"/>
              </a:solidFill>
            </a:endParaRPr>
          </a:p>
          <a:p>
            <a:pPr marL="457200" lvl="1" indent="0" eaLnBrk="1" hangingPunct="1">
              <a:spcBef>
                <a:spcPct val="20000"/>
              </a:spcBef>
              <a:buClr>
                <a:srgbClr val="339933"/>
              </a:buClr>
            </a:pPr>
            <a:r>
              <a:rPr lang="zh-CN" altLang="en-US" sz="2800" dirty="0">
                <a:solidFill>
                  <a:srgbClr val="0000CC"/>
                </a:solidFill>
              </a:rPr>
              <a:t>作业：</a:t>
            </a:r>
            <a:endParaRPr lang="en-US" altLang="zh-CN" sz="2800" dirty="0">
              <a:solidFill>
                <a:srgbClr val="0000CC"/>
              </a:solidFill>
            </a:endParaRPr>
          </a:p>
          <a:p>
            <a:pPr marL="457200" lvl="1" indent="0" eaLnBrk="1" hangingPunct="1">
              <a:spcBef>
                <a:spcPct val="20000"/>
              </a:spcBef>
              <a:buClr>
                <a:srgbClr val="339933"/>
              </a:buClr>
            </a:pPr>
            <a:endParaRPr lang="en-US" altLang="zh-CN" sz="2800" dirty="0">
              <a:solidFill>
                <a:srgbClr val="0000CC"/>
              </a:solidFill>
            </a:endParaRPr>
          </a:p>
          <a:p>
            <a:pPr marL="457200" lvl="1" indent="0" eaLnBrk="1" hangingPunct="1">
              <a:spcBef>
                <a:spcPct val="20000"/>
              </a:spcBef>
              <a:buClr>
                <a:srgbClr val="339933"/>
              </a:buClr>
            </a:pPr>
            <a:r>
              <a:rPr lang="en-US" altLang="zh-CN" sz="2800" dirty="0">
                <a:solidFill>
                  <a:srgbClr val="FE0000"/>
                </a:solidFill>
              </a:rPr>
              <a:t>1, 3, 4, 5, 9, 10, 13, 14, 15, 16, 17, 18</a:t>
            </a:r>
            <a:endParaRPr lang="zh-CN" altLang="en-US" sz="2800" dirty="0">
              <a:solidFill>
                <a:srgbClr val="FE0000"/>
              </a:solidFill>
            </a:endParaRPr>
          </a:p>
        </p:txBody>
      </p:sp>
      <p:sp>
        <p:nvSpPr>
          <p:cNvPr id="9" name="Text Box 1029"/>
          <p:cNvSpPr txBox="1">
            <a:spLocks noChangeArrowheads="1"/>
          </p:cNvSpPr>
          <p:nvPr/>
        </p:nvSpPr>
        <p:spPr bwMode="auto">
          <a:xfrm>
            <a:off x="0" y="0"/>
            <a:ext cx="9144000" cy="400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txBody>
          <a:bodyPr>
            <a:spAutoFit/>
          </a:bodyPr>
          <a:lstStyle/>
          <a:p>
            <a:pPr eaLnBrk="0" fontAlgn="base" hangingPunct="0">
              <a:spcBef>
                <a:spcPct val="50000"/>
              </a:spcBef>
              <a:spcAft>
                <a:spcPct val="0"/>
              </a:spcAft>
              <a:defRPr/>
            </a:pPr>
            <a:r>
              <a:rPr kumimoji="1" lang="en-US" altLang="zh-CN" sz="2000" b="1" dirty="0">
                <a:solidFill>
                  <a:srgbClr val="3333CC"/>
                </a:solidFill>
                <a:latin typeface="华文新魏" panose="02010800040101010101" pitchFamily="2" charset="-122"/>
                <a:ea typeface="华文新魏" panose="02010800040101010101" pitchFamily="2" charset="-122"/>
              </a:rPr>
              <a:t>C</a:t>
            </a:r>
            <a:r>
              <a:rPr kumimoji="1" lang="zh-CN" altLang="en-US" sz="2000" b="1" dirty="0">
                <a:solidFill>
                  <a:srgbClr val="3333CC"/>
                </a:solidFill>
                <a:latin typeface="华文新魏" panose="02010800040101010101" pitchFamily="2" charset="-122"/>
                <a:ea typeface="华文新魏" panose="02010800040101010101" pitchFamily="2" charset="-122"/>
              </a:rPr>
              <a:t>语言程序设计                                                            </a:t>
            </a:r>
            <a:r>
              <a:rPr kumimoji="1" lang="zh-CN" altLang="en-US" b="1" dirty="0">
                <a:solidFill>
                  <a:srgbClr val="3333CC"/>
                </a:solidFill>
                <a:latin typeface="华文新魏" panose="02010800040101010101" pitchFamily="2" charset="-122"/>
                <a:ea typeface="华文新魏" panose="02010800040101010101" pitchFamily="2" charset="-122"/>
              </a:rPr>
              <a:t>第</a:t>
            </a:r>
            <a:r>
              <a:rPr kumimoji="1" lang="en-US" altLang="zh-CN" b="1" dirty="0">
                <a:solidFill>
                  <a:srgbClr val="3333CC"/>
                </a:solidFill>
                <a:latin typeface="华文新魏" panose="02010800040101010101" pitchFamily="2" charset="-122"/>
                <a:ea typeface="华文新魏" panose="02010800040101010101" pitchFamily="2" charset="-122"/>
              </a:rPr>
              <a:t>7</a:t>
            </a:r>
            <a:r>
              <a:rPr kumimoji="1" lang="zh-CN" altLang="en-US" b="1" dirty="0">
                <a:solidFill>
                  <a:srgbClr val="3333CC"/>
                </a:solidFill>
                <a:latin typeface="华文新魏" panose="02010800040101010101" pitchFamily="2" charset="-122"/>
                <a:ea typeface="华文新魏" panose="02010800040101010101" pitchFamily="2" charset="-122"/>
              </a:rPr>
              <a:t>章  用函数实现模块化程序设计</a:t>
            </a:r>
          </a:p>
        </p:txBody>
      </p:sp>
    </p:spTree>
    <p:extLst>
      <p:ext uri="{BB962C8B-B14F-4D97-AF65-F5344CB8AC3E}">
        <p14:creationId xmlns:p14="http://schemas.microsoft.com/office/powerpoint/2010/main" val="38120176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48278</TotalTime>
  <Words>12180</Words>
  <Application>Microsoft Office PowerPoint</Application>
  <PresentationFormat>全屏显示(4:3)</PresentationFormat>
  <Paragraphs>2113</Paragraphs>
  <Slides>97</Slides>
  <Notes>86</Notes>
  <HiddenSlides>2</HiddenSlides>
  <MMClips>0</MMClips>
  <ScaleCrop>false</ScaleCrop>
  <HeadingPairs>
    <vt:vector size="4" baseType="variant">
      <vt:variant>
        <vt:lpstr>主题</vt:lpstr>
      </vt:variant>
      <vt:variant>
        <vt:i4>1</vt:i4>
      </vt:variant>
      <vt:variant>
        <vt:lpstr>幻灯片标题</vt:lpstr>
      </vt:variant>
      <vt:variant>
        <vt:i4>97</vt:i4>
      </vt:variant>
    </vt:vector>
  </HeadingPairs>
  <TitlesOfParts>
    <vt:vector size="98" baseType="lpstr">
      <vt:lpstr>Origin</vt:lpstr>
      <vt:lpstr>C语言程序设计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 交换两个变量的值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计算科学导论   </dc:title>
  <cp:lastModifiedBy>Yor Joane</cp:lastModifiedBy>
  <cp:revision>1791</cp:revision>
  <cp:lastPrinted>2018-03-18T23:41:24Z</cp:lastPrinted>
  <dcterms:created xsi:type="dcterms:W3CDTF">2008-07-04T01:45:36Z</dcterms:created>
  <dcterms:modified xsi:type="dcterms:W3CDTF">2020-04-20T05:07:24Z</dcterms:modified>
</cp:coreProperties>
</file>