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85" r:id="rId3"/>
    <p:sldId id="286" r:id="rId4"/>
    <p:sldId id="288" r:id="rId5"/>
    <p:sldId id="289" r:id="rId6"/>
    <p:sldId id="290" r:id="rId7"/>
    <p:sldId id="287" r:id="rId8"/>
    <p:sldId id="291" r:id="rId9"/>
    <p:sldId id="295" r:id="rId10"/>
    <p:sldId id="292" r:id="rId11"/>
    <p:sldId id="293" r:id="rId12"/>
    <p:sldId id="296" r:id="rId13"/>
    <p:sldId id="297" r:id="rId14"/>
    <p:sldId id="298" r:id="rId15"/>
    <p:sldId id="294"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800"/>
    <a:srgbClr val="FF8900"/>
    <a:srgbClr val="003B87"/>
    <a:srgbClr val="3A5578"/>
    <a:srgbClr val="273950"/>
    <a:srgbClr val="1499D4"/>
    <a:srgbClr val="17ACEE"/>
    <a:srgbClr val="74A3BD"/>
    <a:srgbClr val="0E81BB"/>
    <a:srgbClr val="159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62"/>
    <p:restoredTop sz="92390" autoAdjust="0"/>
  </p:normalViewPr>
  <p:slideViewPr>
    <p:cSldViewPr snapToGrid="0" snapToObjects="1">
      <p:cViewPr varScale="1">
        <p:scale>
          <a:sx n="104" d="100"/>
          <a:sy n="104" d="100"/>
        </p:scale>
        <p:origin x="414"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48A84-EFDF-8248-9273-5E00AD3E23D6}" type="datetimeFigureOut">
              <a:rPr kumimoji="1" lang="zh-CN" altLang="en-US" smtClean="0"/>
              <a:t>2023/12/1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7F4B1-D475-E34D-8615-04B3DB150ADD}" type="slidenum">
              <a:rPr kumimoji="1" lang="zh-CN" altLang="en-US" smtClean="0"/>
              <a:t>‹#›</a:t>
            </a:fld>
            <a:endParaRPr kumimoji="1" lang="zh-CN" altLang="en-US"/>
          </a:p>
        </p:txBody>
      </p:sp>
    </p:spTree>
    <p:extLst>
      <p:ext uri="{BB962C8B-B14F-4D97-AF65-F5344CB8AC3E}">
        <p14:creationId xmlns:p14="http://schemas.microsoft.com/office/powerpoint/2010/main" val="346371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常用的</a:t>
            </a:r>
            <a:r>
              <a:rPr lang="en-US" altLang="zh-CN" dirty="0"/>
              <a:t>encoder-decoder</a:t>
            </a:r>
            <a:r>
              <a:rPr lang="zh-CN" altLang="en-US" dirty="0"/>
              <a:t>网络框架的理念是通过串行连接的方式，首先将高分辨率图像下采样到低分辨率图像，在低分辨率图像中处理后，再将图像恢复至高分辨率图像。</a:t>
            </a:r>
            <a:endParaRPr lang="en-US" altLang="zh-CN" dirty="0"/>
          </a:p>
          <a:p>
            <a:endParaRPr lang="en-US" altLang="zh-CN" dirty="0"/>
          </a:p>
          <a:p>
            <a:r>
              <a:rPr lang="zh-CN" altLang="en-US" dirty="0"/>
              <a:t>本文提出的一种轻量级网络框架，能够保持图像在处理全过程中的高分辨率表达。该网络从高分辨率卷积流出发，逐层并行连接低分辨率卷积流，同时在每层并行卷积流的末尾进行多分辨率图像融合，交换不同分辨率图像信息。</a:t>
            </a:r>
            <a:endParaRPr lang="en-US" altLang="zh-CN" dirty="0"/>
          </a:p>
          <a:p>
            <a:endParaRPr lang="en-US" altLang="zh-CN" dirty="0"/>
          </a:p>
          <a:p>
            <a:r>
              <a:rPr lang="zh-CN" altLang="en-US" dirty="0"/>
              <a:t>因此能够看出，</a:t>
            </a:r>
            <a:r>
              <a:rPr lang="en-US" altLang="zh-CN" dirty="0" err="1"/>
              <a:t>HRNet</a:t>
            </a:r>
            <a:r>
              <a:rPr lang="zh-CN" altLang="en-US" dirty="0"/>
              <a:t>的创新之处的主要在于改变常用框架序列式串行连接的卷积流连接方式，转而采用连接不同分辨率的逐层式的并行连接方式。从该论文后续的实验结果能够看出，此方式保障了图像表达具有更加丰富的语义信息和更加精确的空间信息。</a:t>
            </a:r>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3</a:t>
            </a:fld>
            <a:endParaRPr kumimoji="1" lang="zh-CN" altLang="en-US"/>
          </a:p>
        </p:txBody>
      </p:sp>
    </p:spTree>
    <p:extLst>
      <p:ext uri="{BB962C8B-B14F-4D97-AF65-F5344CB8AC3E}">
        <p14:creationId xmlns:p14="http://schemas.microsoft.com/office/powerpoint/2010/main" val="3775374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12</a:t>
            </a:fld>
            <a:endParaRPr kumimoji="1" lang="zh-CN" altLang="en-US"/>
          </a:p>
        </p:txBody>
      </p:sp>
    </p:spTree>
    <p:extLst>
      <p:ext uri="{BB962C8B-B14F-4D97-AF65-F5344CB8AC3E}">
        <p14:creationId xmlns:p14="http://schemas.microsoft.com/office/powerpoint/2010/main" val="251080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13</a:t>
            </a:fld>
            <a:endParaRPr kumimoji="1" lang="zh-CN" altLang="en-US"/>
          </a:p>
        </p:txBody>
      </p:sp>
    </p:spTree>
    <p:extLst>
      <p:ext uri="{BB962C8B-B14F-4D97-AF65-F5344CB8AC3E}">
        <p14:creationId xmlns:p14="http://schemas.microsoft.com/office/powerpoint/2010/main" val="165266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14</a:t>
            </a:fld>
            <a:endParaRPr kumimoji="1" lang="zh-CN" altLang="en-US"/>
          </a:p>
        </p:txBody>
      </p:sp>
    </p:spTree>
    <p:extLst>
      <p:ext uri="{BB962C8B-B14F-4D97-AF65-F5344CB8AC3E}">
        <p14:creationId xmlns:p14="http://schemas.microsoft.com/office/powerpoint/2010/main" val="120422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15</a:t>
            </a:fld>
            <a:endParaRPr kumimoji="1" lang="zh-CN" altLang="en-US"/>
          </a:p>
        </p:txBody>
      </p:sp>
    </p:spTree>
    <p:extLst>
      <p:ext uri="{BB962C8B-B14F-4D97-AF65-F5344CB8AC3E}">
        <p14:creationId xmlns:p14="http://schemas.microsoft.com/office/powerpoint/2010/main" val="213820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4</a:t>
            </a:fld>
            <a:endParaRPr kumimoji="1" lang="zh-CN" altLang="en-US"/>
          </a:p>
        </p:txBody>
      </p:sp>
    </p:spTree>
    <p:extLst>
      <p:ext uri="{BB962C8B-B14F-4D97-AF65-F5344CB8AC3E}">
        <p14:creationId xmlns:p14="http://schemas.microsoft.com/office/powerpoint/2010/main" val="394040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5</a:t>
            </a:fld>
            <a:endParaRPr kumimoji="1" lang="zh-CN" altLang="en-US"/>
          </a:p>
        </p:txBody>
      </p:sp>
    </p:spTree>
    <p:extLst>
      <p:ext uri="{BB962C8B-B14F-4D97-AF65-F5344CB8AC3E}">
        <p14:creationId xmlns:p14="http://schemas.microsoft.com/office/powerpoint/2010/main" val="248113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6</a:t>
            </a:fld>
            <a:endParaRPr kumimoji="1" lang="zh-CN" altLang="en-US"/>
          </a:p>
        </p:txBody>
      </p:sp>
    </p:spTree>
    <p:extLst>
      <p:ext uri="{BB962C8B-B14F-4D97-AF65-F5344CB8AC3E}">
        <p14:creationId xmlns:p14="http://schemas.microsoft.com/office/powerpoint/2010/main" val="25785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7</a:t>
            </a:fld>
            <a:endParaRPr kumimoji="1" lang="zh-CN" altLang="en-US"/>
          </a:p>
        </p:txBody>
      </p:sp>
    </p:spTree>
    <p:extLst>
      <p:ext uri="{BB962C8B-B14F-4D97-AF65-F5344CB8AC3E}">
        <p14:creationId xmlns:p14="http://schemas.microsoft.com/office/powerpoint/2010/main" val="318065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8</a:t>
            </a:fld>
            <a:endParaRPr kumimoji="1" lang="zh-CN" altLang="en-US"/>
          </a:p>
        </p:txBody>
      </p:sp>
    </p:spTree>
    <p:extLst>
      <p:ext uri="{BB962C8B-B14F-4D97-AF65-F5344CB8AC3E}">
        <p14:creationId xmlns:p14="http://schemas.microsoft.com/office/powerpoint/2010/main" val="21707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9</a:t>
            </a:fld>
            <a:endParaRPr kumimoji="1" lang="zh-CN" altLang="en-US"/>
          </a:p>
        </p:txBody>
      </p:sp>
    </p:spTree>
    <p:extLst>
      <p:ext uri="{BB962C8B-B14F-4D97-AF65-F5344CB8AC3E}">
        <p14:creationId xmlns:p14="http://schemas.microsoft.com/office/powerpoint/2010/main" val="4001197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10</a:t>
            </a:fld>
            <a:endParaRPr kumimoji="1" lang="zh-CN" altLang="en-US"/>
          </a:p>
        </p:txBody>
      </p:sp>
    </p:spTree>
    <p:extLst>
      <p:ext uri="{BB962C8B-B14F-4D97-AF65-F5344CB8AC3E}">
        <p14:creationId xmlns:p14="http://schemas.microsoft.com/office/powerpoint/2010/main" val="97971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11</a:t>
            </a:fld>
            <a:endParaRPr kumimoji="1" lang="zh-CN" altLang="en-US"/>
          </a:p>
        </p:txBody>
      </p:sp>
    </p:spTree>
    <p:extLst>
      <p:ext uri="{BB962C8B-B14F-4D97-AF65-F5344CB8AC3E}">
        <p14:creationId xmlns:p14="http://schemas.microsoft.com/office/powerpoint/2010/main" val="244282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408064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24370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707393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24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442558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63333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12911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159703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359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317081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15326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227328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8" name="直线连接符 7">
            <a:extLst>
              <a:ext uri="{FF2B5EF4-FFF2-40B4-BE49-F238E27FC236}">
                <a16:creationId xmlns:a16="http://schemas.microsoft.com/office/drawing/2014/main" id="{7F96A17C-34CE-F341-B18A-E340391EA1A1}"/>
              </a:ext>
            </a:extLst>
          </p:cNvPr>
          <p:cNvCxnSpPr>
            <a:cxnSpLocks/>
          </p:cNvCxnSpPr>
          <p:nvPr userDrawn="1"/>
        </p:nvCxnSpPr>
        <p:spPr>
          <a:xfrm>
            <a:off x="-152400" y="93726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
        <p:nvSpPr>
          <p:cNvPr id="9" name="六边形 8">
            <a:extLst>
              <a:ext uri="{FF2B5EF4-FFF2-40B4-BE49-F238E27FC236}">
                <a16:creationId xmlns:a16="http://schemas.microsoft.com/office/drawing/2014/main" id="{C1366A41-0F26-7047-A70C-7DB055E8956D}"/>
              </a:ext>
            </a:extLst>
          </p:cNvPr>
          <p:cNvSpPr/>
          <p:nvPr userDrawn="1"/>
        </p:nvSpPr>
        <p:spPr>
          <a:xfrm>
            <a:off x="-457202" y="-81019"/>
            <a:ext cx="1915611" cy="1018279"/>
          </a:xfrm>
          <a:prstGeom prst="hexagon">
            <a:avLst/>
          </a:prstGeom>
          <a:solidFill>
            <a:srgbClr val="013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cxnSp>
        <p:nvCxnSpPr>
          <p:cNvPr id="10" name="直线连接符 9">
            <a:extLst>
              <a:ext uri="{FF2B5EF4-FFF2-40B4-BE49-F238E27FC236}">
                <a16:creationId xmlns:a16="http://schemas.microsoft.com/office/drawing/2014/main" id="{C96AD981-49CE-5645-BCCF-719CE9CAD5BB}"/>
              </a:ext>
            </a:extLst>
          </p:cNvPr>
          <p:cNvCxnSpPr>
            <a:cxnSpLocks/>
          </p:cNvCxnSpPr>
          <p:nvPr userDrawn="1"/>
        </p:nvCxnSpPr>
        <p:spPr>
          <a:xfrm>
            <a:off x="-91440" y="618744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492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RNet"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C1A914-8F65-3C4D-99FF-A67DA87341DB}"/>
              </a:ext>
            </a:extLst>
          </p:cNvPr>
          <p:cNvSpPr txBox="1"/>
          <p:nvPr/>
        </p:nvSpPr>
        <p:spPr>
          <a:xfrm>
            <a:off x="5068313" y="4098230"/>
            <a:ext cx="2055374" cy="461665"/>
          </a:xfrm>
          <a:prstGeom prst="rect">
            <a:avLst/>
          </a:prstGeom>
          <a:noFill/>
        </p:spPr>
        <p:txBody>
          <a:bodyPr wrap="square" rtlCol="0">
            <a:spAutoFit/>
          </a:bodyPr>
          <a:lstStyle/>
          <a:p>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姓名：魏子继</a:t>
            </a:r>
          </a:p>
        </p:txBody>
      </p:sp>
      <p:sp>
        <p:nvSpPr>
          <p:cNvPr id="6" name="文本框 5">
            <a:extLst>
              <a:ext uri="{FF2B5EF4-FFF2-40B4-BE49-F238E27FC236}">
                <a16:creationId xmlns:a16="http://schemas.microsoft.com/office/drawing/2014/main" id="{6583554A-4117-724C-BE6B-DAB4AA8922C1}"/>
              </a:ext>
            </a:extLst>
          </p:cNvPr>
          <p:cNvSpPr txBox="1"/>
          <p:nvPr/>
        </p:nvSpPr>
        <p:spPr>
          <a:xfrm>
            <a:off x="4815763" y="4543579"/>
            <a:ext cx="2560474" cy="461665"/>
          </a:xfrm>
          <a:prstGeom prst="rect">
            <a:avLst/>
          </a:prstGeom>
          <a:noFill/>
        </p:spPr>
        <p:txBody>
          <a:bodyPr wrap="square" rtlCol="0">
            <a:spAutoFit/>
          </a:bodyPr>
          <a:lstStyle/>
          <a:p>
            <a:pPr algn="ctr"/>
            <a:r>
              <a:rPr kumimoji="1" lang="en-US" altLang="zh-CN" sz="2400" b="1" dirty="0">
                <a:latin typeface="SimSun" panose="02010600030101010101" pitchFamily="2" charset="-122"/>
                <a:ea typeface="SimSun" panose="02010600030101010101" pitchFamily="2" charset="-122"/>
                <a:cs typeface="Times New Roman" panose="02020603050405020304" pitchFamily="18" charset="0"/>
              </a:rPr>
              <a:t>2023</a:t>
            </a:r>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年</a:t>
            </a:r>
            <a:r>
              <a:rPr kumimoji="1" lang="en-US" altLang="zh-CN" sz="2400" b="1" dirty="0">
                <a:latin typeface="SimSun" panose="02010600030101010101" pitchFamily="2" charset="-122"/>
                <a:ea typeface="SimSun" panose="02010600030101010101" pitchFamily="2" charset="-122"/>
                <a:cs typeface="Times New Roman" panose="02020603050405020304" pitchFamily="18" charset="0"/>
              </a:rPr>
              <a:t>11</a:t>
            </a:r>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月</a:t>
            </a:r>
            <a:r>
              <a:rPr kumimoji="1" lang="en-US" altLang="zh-CN" sz="2400" b="1" dirty="0">
                <a:latin typeface="SimSun" panose="02010600030101010101" pitchFamily="2" charset="-122"/>
                <a:ea typeface="SimSun" panose="02010600030101010101" pitchFamily="2" charset="-122"/>
                <a:cs typeface="Times New Roman" panose="02020603050405020304" pitchFamily="18" charset="0"/>
              </a:rPr>
              <a:t>25</a:t>
            </a:r>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日</a:t>
            </a:r>
          </a:p>
        </p:txBody>
      </p:sp>
      <p:sp>
        <p:nvSpPr>
          <p:cNvPr id="7" name="文本框 6">
            <a:extLst>
              <a:ext uri="{FF2B5EF4-FFF2-40B4-BE49-F238E27FC236}">
                <a16:creationId xmlns:a16="http://schemas.microsoft.com/office/drawing/2014/main" id="{C9DC6090-06D1-D344-B90C-84E63823A50E}"/>
              </a:ext>
            </a:extLst>
          </p:cNvPr>
          <p:cNvSpPr txBox="1"/>
          <p:nvPr/>
        </p:nvSpPr>
        <p:spPr>
          <a:xfrm>
            <a:off x="1790611" y="1962232"/>
            <a:ext cx="8957485" cy="1323439"/>
          </a:xfrm>
          <a:prstGeom prst="rect">
            <a:avLst/>
          </a:prstGeom>
          <a:noFill/>
        </p:spPr>
        <p:txBody>
          <a:bodyPr wrap="square" rtlCol="0">
            <a:spAutoFit/>
          </a:bodyPr>
          <a:lstStyle/>
          <a:p>
            <a:pPr algn="ctr"/>
            <a:r>
              <a:rPr kumimoji="1" lang="en-US" altLang="zh-CN" sz="4000" b="1" dirty="0">
                <a:latin typeface="Times New Roman" panose="02020603050405020304" pitchFamily="18" charset="0"/>
                <a:cs typeface="Times New Roman" panose="02020603050405020304" pitchFamily="18" charset="0"/>
              </a:rPr>
              <a:t>Deep High-Resolution Representation Learning for Visual Recognition</a:t>
            </a:r>
            <a:endParaRPr kumimoji="1" lang="zh-CN" altLang="en-US" sz="4000" b="1" dirty="0">
              <a:latin typeface="Times New Roman" panose="02020603050405020304" pitchFamily="18" charset="0"/>
              <a:cs typeface="Times New Roman" panose="02020603050405020304" pitchFamily="18" charset="0"/>
            </a:endParaRPr>
          </a:p>
        </p:txBody>
      </p:sp>
      <p:sp>
        <p:nvSpPr>
          <p:cNvPr id="9" name="灯片编号占位符 8">
            <a:extLst>
              <a:ext uri="{FF2B5EF4-FFF2-40B4-BE49-F238E27FC236}">
                <a16:creationId xmlns:a16="http://schemas.microsoft.com/office/drawing/2014/main" id="{EF414664-53AD-D549-A289-93F3D0BFEC60}"/>
              </a:ext>
            </a:extLst>
          </p:cNvPr>
          <p:cNvSpPr>
            <a:spLocks noGrp="1"/>
          </p:cNvSpPr>
          <p:nvPr>
            <p:ph type="sldNum" sz="quarter" idx="4294967295"/>
          </p:nvPr>
        </p:nvSpPr>
        <p:spPr>
          <a:xfrm>
            <a:off x="8610600" y="6356350"/>
            <a:ext cx="2743200" cy="365125"/>
          </a:xfrm>
          <a:prstGeom prst="rect">
            <a:avLst/>
          </a:prstGeom>
        </p:spPr>
        <p:txBody>
          <a:bodyPr/>
          <a:lstStyle/>
          <a:p>
            <a:fld id="{72C88C01-EF0A-BE49-9F96-21AFAEFD178F}" type="slidenum">
              <a:rPr kumimoji="1" lang="zh-CN" altLang="en-US" smtClean="0"/>
              <a:pPr/>
              <a:t>1</a:t>
            </a:fld>
            <a:endParaRPr kumimoji="1" lang="zh-CN" altLang="en-US" dirty="0"/>
          </a:p>
        </p:txBody>
      </p:sp>
      <p:pic>
        <p:nvPicPr>
          <p:cNvPr id="10" name="图片 9">
            <a:extLst>
              <a:ext uri="{FF2B5EF4-FFF2-40B4-BE49-F238E27FC236}">
                <a16:creationId xmlns:a16="http://schemas.microsoft.com/office/drawing/2014/main" id="{FA584FCF-8543-4926-8B82-9A76DFF127E9}"/>
              </a:ext>
            </a:extLst>
          </p:cNvPr>
          <p:cNvPicPr>
            <a:picLocks noChangeAspect="1"/>
          </p:cNvPicPr>
          <p:nvPr/>
        </p:nvPicPr>
        <p:blipFill>
          <a:blip r:embed="rId2"/>
          <a:stretch>
            <a:fillRect/>
          </a:stretch>
        </p:blipFill>
        <p:spPr>
          <a:xfrm>
            <a:off x="4322609" y="5831539"/>
            <a:ext cx="3546782" cy="743755"/>
          </a:xfrm>
          <a:prstGeom prst="rect">
            <a:avLst/>
          </a:prstGeom>
          <a:solidFill>
            <a:schemeClr val="bg1"/>
          </a:solidFill>
        </p:spPr>
      </p:pic>
    </p:spTree>
    <p:extLst>
      <p:ext uri="{BB962C8B-B14F-4D97-AF65-F5344CB8AC3E}">
        <p14:creationId xmlns:p14="http://schemas.microsoft.com/office/powerpoint/2010/main" val="178475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10</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实验结果</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78789"/>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图像分割：</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83DDF689-8DAE-41C3-93A4-DB871B082423}"/>
              </a:ext>
            </a:extLst>
          </p:cNvPr>
          <p:cNvPicPr>
            <a:picLocks noChangeAspect="1"/>
          </p:cNvPicPr>
          <p:nvPr/>
        </p:nvPicPr>
        <p:blipFill>
          <a:blip r:embed="rId3"/>
          <a:stretch>
            <a:fillRect/>
          </a:stretch>
        </p:blipFill>
        <p:spPr>
          <a:xfrm>
            <a:off x="614362" y="1537697"/>
            <a:ext cx="10963275" cy="1781175"/>
          </a:xfrm>
          <a:prstGeom prst="rect">
            <a:avLst/>
          </a:prstGeom>
        </p:spPr>
      </p:pic>
      <p:sp>
        <p:nvSpPr>
          <p:cNvPr id="11" name="矩形 10">
            <a:extLst>
              <a:ext uri="{FF2B5EF4-FFF2-40B4-BE49-F238E27FC236}">
                <a16:creationId xmlns:a16="http://schemas.microsoft.com/office/drawing/2014/main" id="{5D2FEC6F-BCB0-4A3A-87CA-B8BFB6F4C71C}"/>
              </a:ext>
            </a:extLst>
          </p:cNvPr>
          <p:cNvSpPr/>
          <p:nvPr/>
        </p:nvSpPr>
        <p:spPr>
          <a:xfrm>
            <a:off x="5466559" y="3704130"/>
            <a:ext cx="6111078" cy="253640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tLang="zh-CN" b="1" dirty="0">
                <a:latin typeface="Microsoft YaHei" panose="020B0503020204020204" pitchFamily="34" charset="-122"/>
                <a:ea typeface="Microsoft YaHei" panose="020B0503020204020204" pitchFamily="34" charset="-122"/>
              </a:rPr>
              <a:t>Cityscapes</a:t>
            </a:r>
            <a:r>
              <a:rPr lang="zh-CN" altLang="en-US" b="1" dirty="0">
                <a:latin typeface="Microsoft YaHei" panose="020B0503020204020204" pitchFamily="34" charset="-122"/>
                <a:ea typeface="Microsoft YaHei" panose="020B0503020204020204" pitchFamily="34" charset="-122"/>
              </a:rPr>
              <a:t>：更</a:t>
            </a:r>
            <a:r>
              <a:rPr lang="zh-CN" altLang="en-US" b="1" dirty="0">
                <a:solidFill>
                  <a:srgbClr val="FF0000"/>
                </a:solidFill>
                <a:latin typeface="Microsoft YaHei" panose="020B0503020204020204" pitchFamily="34" charset="-122"/>
                <a:ea typeface="Microsoft YaHei" panose="020B0503020204020204" pitchFamily="34" charset="-122"/>
              </a:rPr>
              <a:t>小</a:t>
            </a:r>
            <a:r>
              <a:rPr lang="zh-CN" altLang="en-US" b="1" dirty="0">
                <a:latin typeface="Microsoft YaHei" panose="020B0503020204020204" pitchFamily="34" charset="-122"/>
                <a:ea typeface="Microsoft YaHei" panose="020B0503020204020204" pitchFamily="34" charset="-122"/>
              </a:rPr>
              <a:t>的模型尺寸、更</a:t>
            </a:r>
            <a:r>
              <a:rPr lang="zh-CN" altLang="en-US" b="1" dirty="0">
                <a:solidFill>
                  <a:srgbClr val="FF0000"/>
                </a:solidFill>
                <a:latin typeface="Microsoft YaHei" panose="020B0503020204020204" pitchFamily="34" charset="-122"/>
                <a:ea typeface="Microsoft YaHei" panose="020B0503020204020204" pitchFamily="34" charset="-122"/>
              </a:rPr>
              <a:t>低</a:t>
            </a:r>
            <a:r>
              <a:rPr lang="zh-CN" altLang="en-US" b="1" dirty="0">
                <a:latin typeface="Microsoft YaHei" panose="020B0503020204020204" pitchFamily="34" charset="-122"/>
                <a:ea typeface="Microsoft YaHei" panose="020B0503020204020204" pitchFamily="34" charset="-122"/>
              </a:rPr>
              <a:t>的计算复杂度、更</a:t>
            </a:r>
            <a:r>
              <a:rPr lang="zh-CN" altLang="en-US" b="1" dirty="0">
                <a:solidFill>
                  <a:srgbClr val="FF0000"/>
                </a:solidFill>
                <a:latin typeface="Microsoft YaHei" panose="020B0503020204020204" pitchFamily="34" charset="-122"/>
                <a:ea typeface="Microsoft YaHei" panose="020B0503020204020204" pitchFamily="34" charset="-122"/>
              </a:rPr>
              <a:t>高</a:t>
            </a:r>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	              </a:t>
            </a:r>
            <a:r>
              <a:rPr lang="zh-CN" altLang="en-US" b="1" dirty="0">
                <a:latin typeface="Microsoft YaHei" panose="020B0503020204020204" pitchFamily="34" charset="-122"/>
                <a:ea typeface="Microsoft YaHei" panose="020B0503020204020204" pitchFamily="34" charset="-122"/>
              </a:rPr>
              <a:t>的检测精度</a:t>
            </a:r>
            <a:endParaRPr lang="en-US" altLang="zh-CN" b="1" dirty="0">
              <a:latin typeface="Microsoft YaHei" panose="020B0503020204020204" pitchFamily="34" charset="-122"/>
              <a:ea typeface="Microsoft YaHei" panose="020B0503020204020204" pitchFamily="34" charset="-122"/>
            </a:endParaRPr>
          </a:p>
          <a:p>
            <a:pPr>
              <a:lnSpc>
                <a:spcPct val="150000"/>
              </a:lnSpc>
            </a:pPr>
            <a:r>
              <a:rPr lang="en-US" altLang="zh-CN" b="1" dirty="0">
                <a:latin typeface="Microsoft YaHei" panose="020B0503020204020204" pitchFamily="34" charset="-122"/>
                <a:ea typeface="Microsoft YaHei" panose="020B0503020204020204" pitchFamily="34" charset="-122"/>
              </a:rPr>
              <a:t>PASCAL-Context</a:t>
            </a:r>
            <a:r>
              <a:rPr lang="zh-CN" altLang="en-US" b="1" dirty="0">
                <a:latin typeface="Microsoft YaHei" panose="020B0503020204020204" pitchFamily="34" charset="-122"/>
                <a:ea typeface="Microsoft YaHei" panose="020B0503020204020204" pitchFamily="34" charset="-122"/>
              </a:rPr>
              <a:t>：配合</a:t>
            </a:r>
            <a:r>
              <a:rPr lang="en-US" altLang="zh-CN" b="1" dirty="0">
                <a:solidFill>
                  <a:srgbClr val="FF0000"/>
                </a:solidFill>
                <a:latin typeface="Microsoft YaHei" panose="020B0503020204020204" pitchFamily="34" charset="-122"/>
                <a:ea typeface="Microsoft YaHei" panose="020B0503020204020204" pitchFamily="34" charset="-122"/>
              </a:rPr>
              <a:t>OCR</a:t>
            </a:r>
            <a:r>
              <a:rPr lang="zh-CN" altLang="en-US" b="1" dirty="0">
                <a:solidFill>
                  <a:srgbClr val="FF0000"/>
                </a:solidFill>
                <a:latin typeface="Microsoft YaHei" panose="020B0503020204020204" pitchFamily="34" charset="-122"/>
                <a:ea typeface="Microsoft YaHei" panose="020B0503020204020204" pitchFamily="34" charset="-122"/>
              </a:rPr>
              <a:t>主题</a:t>
            </a:r>
            <a:r>
              <a:rPr lang="zh-CN" altLang="en-US" b="1" dirty="0">
                <a:latin typeface="Microsoft YaHei" panose="020B0503020204020204" pitchFamily="34" charset="-122"/>
                <a:ea typeface="Microsoft YaHei" panose="020B0503020204020204" pitchFamily="34" charset="-122"/>
              </a:rPr>
              <a:t>检测精度更高</a:t>
            </a:r>
            <a:endParaRPr lang="en-US" altLang="zh-CN" b="1" dirty="0">
              <a:latin typeface="Microsoft YaHei" panose="020B0503020204020204" pitchFamily="34" charset="-122"/>
              <a:ea typeface="Microsoft YaHei" panose="020B0503020204020204" pitchFamily="34" charset="-122"/>
            </a:endParaRPr>
          </a:p>
          <a:p>
            <a:pPr>
              <a:lnSpc>
                <a:spcPct val="150000"/>
              </a:lnSpc>
            </a:pPr>
            <a:r>
              <a:rPr lang="en-US" altLang="zh-CN" b="1" dirty="0">
                <a:latin typeface="Microsoft YaHei" panose="020B0503020204020204" pitchFamily="34" charset="-122"/>
                <a:ea typeface="Microsoft YaHei" panose="020B0503020204020204" pitchFamily="34" charset="-122"/>
              </a:rPr>
              <a:t>LIP</a:t>
            </a:r>
            <a:r>
              <a:rPr lang="zh-CN" altLang="en-US" b="1" dirty="0">
                <a:latin typeface="Microsoft YaHei" panose="020B0503020204020204" pitchFamily="34" charset="-122"/>
                <a:ea typeface="Microsoft YaHei" panose="020B0503020204020204" pitchFamily="34" charset="-122"/>
              </a:rPr>
              <a:t>：</a:t>
            </a:r>
            <a:r>
              <a:rPr lang="zh-CN" altLang="en-US" b="1" dirty="0">
                <a:solidFill>
                  <a:srgbClr val="FF0000"/>
                </a:solidFill>
                <a:latin typeface="Microsoft YaHei" panose="020B0503020204020204" pitchFamily="34" charset="-122"/>
                <a:ea typeface="Microsoft YaHei" panose="020B0503020204020204" pitchFamily="34" charset="-122"/>
              </a:rPr>
              <a:t>不需要使用任何额外的信息</a:t>
            </a:r>
            <a:r>
              <a:rPr lang="zh-CN" altLang="en-US" b="1" dirty="0">
                <a:latin typeface="Microsoft YaHei" panose="020B0503020204020204" pitchFamily="34" charset="-122"/>
                <a:ea typeface="Microsoft YaHei" panose="020B0503020204020204" pitchFamily="34" charset="-122"/>
              </a:rPr>
              <a:t>、更</a:t>
            </a:r>
            <a:r>
              <a:rPr lang="zh-CN" altLang="en-US" b="1" dirty="0">
                <a:solidFill>
                  <a:srgbClr val="FF0000"/>
                </a:solidFill>
                <a:latin typeface="Microsoft YaHei" panose="020B0503020204020204" pitchFamily="34" charset="-122"/>
                <a:ea typeface="Microsoft YaHei" panose="020B0503020204020204" pitchFamily="34" charset="-122"/>
              </a:rPr>
              <a:t>小</a:t>
            </a:r>
            <a:r>
              <a:rPr lang="zh-CN" altLang="en-US" b="1" dirty="0">
                <a:latin typeface="Microsoft YaHei" panose="020B0503020204020204" pitchFamily="34" charset="-122"/>
                <a:ea typeface="Microsoft YaHei" panose="020B0503020204020204" pitchFamily="34" charset="-122"/>
              </a:rPr>
              <a:t>的模型尺寸、更</a:t>
            </a:r>
            <a:r>
              <a:rPr lang="zh-CN" altLang="en-US" b="1" dirty="0">
                <a:solidFill>
                  <a:srgbClr val="FF0000"/>
                </a:solidFill>
                <a:latin typeface="Microsoft YaHei" panose="020B0503020204020204" pitchFamily="34" charset="-122"/>
                <a:ea typeface="Microsoft YaHei" panose="020B0503020204020204" pitchFamily="34" charset="-122"/>
              </a:rPr>
              <a:t>低</a:t>
            </a:r>
            <a:r>
              <a:rPr lang="en-US" altLang="zh-CN" b="1" dirty="0">
                <a:latin typeface="Microsoft YaHei" panose="020B0503020204020204" pitchFamily="34" charset="-122"/>
                <a:ea typeface="Microsoft YaHei" panose="020B0503020204020204" pitchFamily="34" charset="-122"/>
              </a:rPr>
              <a:t>	  </a:t>
            </a:r>
            <a:r>
              <a:rPr lang="zh-CN" altLang="en-US" b="1" dirty="0">
                <a:latin typeface="Microsoft YaHei" panose="020B0503020204020204" pitchFamily="34" charset="-122"/>
                <a:ea typeface="Microsoft YaHei" panose="020B0503020204020204" pitchFamily="34" charset="-122"/>
              </a:rPr>
              <a:t>的计算复杂度、更</a:t>
            </a:r>
            <a:r>
              <a:rPr lang="zh-CN" altLang="en-US" b="1" dirty="0">
                <a:solidFill>
                  <a:srgbClr val="FF0000"/>
                </a:solidFill>
                <a:latin typeface="Microsoft YaHei" panose="020B0503020204020204" pitchFamily="34" charset="-122"/>
                <a:ea typeface="Microsoft YaHei" panose="020B0503020204020204" pitchFamily="34" charset="-122"/>
              </a:rPr>
              <a:t>高</a:t>
            </a:r>
            <a:r>
              <a:rPr lang="zh-CN" altLang="en-US" b="1" dirty="0">
                <a:latin typeface="Microsoft YaHei" panose="020B0503020204020204" pitchFamily="34" charset="-122"/>
                <a:ea typeface="Microsoft YaHei" panose="020B0503020204020204" pitchFamily="34" charset="-122"/>
              </a:rPr>
              <a:t>的检测精度</a:t>
            </a:r>
            <a:endParaRPr lang="en-US" altLang="zh-CN" b="1" dirty="0">
              <a:latin typeface="Microsoft YaHei" panose="020B0503020204020204" pitchFamily="34" charset="-122"/>
              <a:ea typeface="Microsoft YaHei" panose="020B0503020204020204" pitchFamily="34" charset="-122"/>
            </a:endParaRPr>
          </a:p>
          <a:p>
            <a:pPr algn="ctr">
              <a:lnSpc>
                <a:spcPct val="150000"/>
              </a:lnSpc>
            </a:pPr>
            <a:endParaRPr lang="en-US" altLang="zh-CN" b="1" dirty="0">
              <a:solidFill>
                <a:srgbClr val="FF0000"/>
              </a:solidFill>
              <a:latin typeface="Microsoft YaHei" panose="020B0503020204020204" pitchFamily="34" charset="-122"/>
              <a:ea typeface="Microsoft YaHei" panose="020B0503020204020204" pitchFamily="34" charset="-122"/>
            </a:endParaRPr>
          </a:p>
        </p:txBody>
      </p:sp>
      <p:pic>
        <p:nvPicPr>
          <p:cNvPr id="12" name="图片 11">
            <a:extLst>
              <a:ext uri="{FF2B5EF4-FFF2-40B4-BE49-F238E27FC236}">
                <a16:creationId xmlns:a16="http://schemas.microsoft.com/office/drawing/2014/main" id="{90998563-6E36-439A-AE6C-3663BC4FBC65}"/>
              </a:ext>
            </a:extLst>
          </p:cNvPr>
          <p:cNvPicPr/>
          <p:nvPr/>
        </p:nvPicPr>
        <p:blipFill>
          <a:blip r:embed="rId4"/>
          <a:stretch>
            <a:fillRect/>
          </a:stretch>
        </p:blipFill>
        <p:spPr>
          <a:xfrm>
            <a:off x="872969" y="3318872"/>
            <a:ext cx="4271685" cy="2734241"/>
          </a:xfrm>
          <a:prstGeom prst="rect">
            <a:avLst/>
          </a:prstGeom>
        </p:spPr>
      </p:pic>
      <p:sp>
        <p:nvSpPr>
          <p:cNvPr id="9" name="矩形 8">
            <a:extLst>
              <a:ext uri="{FF2B5EF4-FFF2-40B4-BE49-F238E27FC236}">
                <a16:creationId xmlns:a16="http://schemas.microsoft.com/office/drawing/2014/main" id="{11B85747-0CD5-4150-B10F-C1A12613439E}"/>
              </a:ext>
            </a:extLst>
          </p:cNvPr>
          <p:cNvSpPr/>
          <p:nvPr/>
        </p:nvSpPr>
        <p:spPr>
          <a:xfrm>
            <a:off x="947798" y="5634182"/>
            <a:ext cx="4122025" cy="3548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95549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77C4DD40-E747-4462-A225-B89FFF2AD5D0}"/>
              </a:ext>
            </a:extLst>
          </p:cNvPr>
          <p:cNvPicPr>
            <a:picLocks noChangeAspect="1"/>
          </p:cNvPicPr>
          <p:nvPr/>
        </p:nvPicPr>
        <p:blipFill>
          <a:blip r:embed="rId3"/>
          <a:stretch>
            <a:fillRect/>
          </a:stretch>
        </p:blipFill>
        <p:spPr>
          <a:xfrm>
            <a:off x="1668065" y="1597760"/>
            <a:ext cx="8855869" cy="2322851"/>
          </a:xfrm>
          <a:prstGeom prst="rect">
            <a:avLst/>
          </a:prstGeom>
        </p:spPr>
      </p:pic>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11</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实验结果</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12680"/>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目标检测：</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E4ED06ED-D8F1-4AD3-8869-862A19D2C66B}"/>
              </a:ext>
            </a:extLst>
          </p:cNvPr>
          <p:cNvSpPr/>
          <p:nvPr/>
        </p:nvSpPr>
        <p:spPr>
          <a:xfrm>
            <a:off x="2927928" y="2512292"/>
            <a:ext cx="397163" cy="6434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4BF42BD-CA07-4F0C-92B5-7C2429CB9788}"/>
              </a:ext>
            </a:extLst>
          </p:cNvPr>
          <p:cNvPicPr>
            <a:picLocks noChangeAspect="1"/>
          </p:cNvPicPr>
          <p:nvPr/>
        </p:nvPicPr>
        <p:blipFill>
          <a:blip r:embed="rId4"/>
          <a:stretch>
            <a:fillRect/>
          </a:stretch>
        </p:blipFill>
        <p:spPr>
          <a:xfrm>
            <a:off x="1420957" y="4318810"/>
            <a:ext cx="9350086" cy="1043942"/>
          </a:xfrm>
          <a:prstGeom prst="rect">
            <a:avLst/>
          </a:prstGeom>
        </p:spPr>
      </p:pic>
      <p:sp>
        <p:nvSpPr>
          <p:cNvPr id="12" name="矩形 11">
            <a:extLst>
              <a:ext uri="{FF2B5EF4-FFF2-40B4-BE49-F238E27FC236}">
                <a16:creationId xmlns:a16="http://schemas.microsoft.com/office/drawing/2014/main" id="{5881C07E-19ED-451E-98DC-30C4E2F9C160}"/>
              </a:ext>
            </a:extLst>
          </p:cNvPr>
          <p:cNvSpPr/>
          <p:nvPr/>
        </p:nvSpPr>
        <p:spPr>
          <a:xfrm>
            <a:off x="1725498" y="5056525"/>
            <a:ext cx="8730066" cy="306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A80F53E-ECD9-4137-8B92-C62A3B0793C9}"/>
              </a:ext>
            </a:extLst>
          </p:cNvPr>
          <p:cNvSpPr txBox="1"/>
          <p:nvPr/>
        </p:nvSpPr>
        <p:spPr>
          <a:xfrm>
            <a:off x="1560774" y="5520068"/>
            <a:ext cx="2965044" cy="276999"/>
          </a:xfrm>
          <a:prstGeom prst="rect">
            <a:avLst/>
          </a:prstGeom>
          <a:noFill/>
        </p:spPr>
        <p:txBody>
          <a:bodyPr wrap="square" rtlCol="0">
            <a:spAutoFit/>
          </a:bodyPr>
          <a:lstStyle/>
          <a:p>
            <a:r>
              <a:rPr lang="zh-CN" altLang="en-US" sz="1200" dirty="0"/>
              <a:t>注：此为部分检测结果，但具有代表性</a:t>
            </a:r>
          </a:p>
        </p:txBody>
      </p:sp>
    </p:spTree>
    <p:extLst>
      <p:ext uri="{BB962C8B-B14F-4D97-AF65-F5344CB8AC3E}">
        <p14:creationId xmlns:p14="http://schemas.microsoft.com/office/powerpoint/2010/main" val="313458161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12</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实验结果</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12680"/>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目标检测：</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69506554-2D6B-4A1F-B462-C2DFDF8A24A6}"/>
              </a:ext>
            </a:extLst>
          </p:cNvPr>
          <p:cNvPicPr>
            <a:picLocks noChangeAspect="1"/>
          </p:cNvPicPr>
          <p:nvPr/>
        </p:nvPicPr>
        <p:blipFill>
          <a:blip r:embed="rId3"/>
          <a:stretch>
            <a:fillRect/>
          </a:stretch>
        </p:blipFill>
        <p:spPr>
          <a:xfrm>
            <a:off x="547687" y="1471588"/>
            <a:ext cx="11096625" cy="1647825"/>
          </a:xfrm>
          <a:prstGeom prst="rect">
            <a:avLst/>
          </a:prstGeom>
        </p:spPr>
      </p:pic>
      <p:sp>
        <p:nvSpPr>
          <p:cNvPr id="7" name="矩形 6">
            <a:extLst>
              <a:ext uri="{FF2B5EF4-FFF2-40B4-BE49-F238E27FC236}">
                <a16:creationId xmlns:a16="http://schemas.microsoft.com/office/drawing/2014/main" id="{673DB2CC-3C17-401D-88CA-0EC3C4B359BA}"/>
              </a:ext>
            </a:extLst>
          </p:cNvPr>
          <p:cNvSpPr/>
          <p:nvPr/>
        </p:nvSpPr>
        <p:spPr>
          <a:xfrm>
            <a:off x="2423290" y="3847404"/>
            <a:ext cx="7567932" cy="8744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latin typeface="Microsoft YaHei" panose="020B0503020204020204" pitchFamily="34" charset="-122"/>
                <a:ea typeface="Microsoft YaHei" panose="020B0503020204020204" pitchFamily="34" charset="-122"/>
              </a:rPr>
              <a:t>在相似的模型尺寸和计算复杂度下，</a:t>
            </a:r>
            <a:r>
              <a:rPr lang="en-US" altLang="zh-CN" b="1" dirty="0" err="1">
                <a:solidFill>
                  <a:srgbClr val="FF0000"/>
                </a:solidFill>
                <a:latin typeface="Microsoft YaHei" panose="020B0503020204020204" pitchFamily="34" charset="-122"/>
                <a:ea typeface="Microsoft YaHei" panose="020B0503020204020204" pitchFamily="34" charset="-122"/>
              </a:rPr>
              <a:t>HRNet</a:t>
            </a:r>
            <a:r>
              <a:rPr lang="zh-CN" altLang="en-US" b="1" dirty="0">
                <a:solidFill>
                  <a:srgbClr val="FF0000"/>
                </a:solidFill>
                <a:latin typeface="Microsoft YaHei" panose="020B0503020204020204" pitchFamily="34" charset="-122"/>
                <a:ea typeface="Microsoft YaHei" panose="020B0503020204020204" pitchFamily="34" charset="-122"/>
              </a:rPr>
              <a:t>优于</a:t>
            </a:r>
            <a:r>
              <a:rPr lang="en-US" altLang="zh-CN" b="1" dirty="0" err="1">
                <a:solidFill>
                  <a:srgbClr val="FF0000"/>
                </a:solidFill>
                <a:latin typeface="Microsoft YaHei" panose="020B0503020204020204" pitchFamily="34" charset="-122"/>
                <a:ea typeface="Microsoft YaHei" panose="020B0503020204020204" pitchFamily="34" charset="-122"/>
              </a:rPr>
              <a:t>ResNet</a:t>
            </a:r>
            <a:endParaRPr lang="en-US" altLang="zh-CN" b="1" dirty="0">
              <a:solidFill>
                <a:srgbClr val="FF0000"/>
              </a:solidFill>
              <a:latin typeface="Microsoft YaHei" panose="020B0503020204020204" pitchFamily="34" charset="-122"/>
              <a:ea typeface="Microsoft YaHei" panose="020B0503020204020204" pitchFamily="34" charset="-122"/>
            </a:endParaRPr>
          </a:p>
          <a:p>
            <a:pPr algn="ctr">
              <a:lnSpc>
                <a:spcPct val="150000"/>
              </a:lnSpc>
            </a:pPr>
            <a:r>
              <a:rPr lang="zh-CN" altLang="en-US" b="1" dirty="0">
                <a:latin typeface="Microsoft YaHei" panose="020B0503020204020204" pitchFamily="34" charset="-122"/>
                <a:ea typeface="Microsoft YaHei" panose="020B0503020204020204" pitchFamily="34" charset="-122"/>
              </a:rPr>
              <a:t>没有多尺度训练与检测下，在大多数主流框架中，</a:t>
            </a:r>
            <a:r>
              <a:rPr lang="en-US" altLang="zh-CN" b="1" dirty="0">
                <a:solidFill>
                  <a:srgbClr val="FF0000"/>
                </a:solidFill>
                <a:latin typeface="Microsoft YaHei" panose="020B0503020204020204" pitchFamily="34" charset="-122"/>
                <a:ea typeface="Microsoft YaHei" panose="020B0503020204020204" pitchFamily="34" charset="-122"/>
              </a:rPr>
              <a:t> </a:t>
            </a:r>
            <a:r>
              <a:rPr lang="en-US" altLang="zh-CN" b="1" dirty="0" err="1">
                <a:solidFill>
                  <a:srgbClr val="FF0000"/>
                </a:solidFill>
                <a:latin typeface="Microsoft YaHei" panose="020B0503020204020204" pitchFamily="34" charset="-122"/>
                <a:ea typeface="Microsoft YaHei" panose="020B0503020204020204" pitchFamily="34" charset="-122"/>
              </a:rPr>
              <a:t>HRNet</a:t>
            </a:r>
            <a:r>
              <a:rPr lang="zh-CN" altLang="en-US" b="1" dirty="0">
                <a:solidFill>
                  <a:srgbClr val="FF0000"/>
                </a:solidFill>
                <a:latin typeface="Microsoft YaHei" panose="020B0503020204020204" pitchFamily="34" charset="-122"/>
                <a:ea typeface="Microsoft YaHei" panose="020B0503020204020204" pitchFamily="34" charset="-122"/>
              </a:rPr>
              <a:t>优于</a:t>
            </a:r>
            <a:r>
              <a:rPr lang="en-US" altLang="zh-CN" b="1" dirty="0" err="1">
                <a:solidFill>
                  <a:srgbClr val="FF0000"/>
                </a:solidFill>
                <a:latin typeface="Microsoft YaHei" panose="020B0503020204020204" pitchFamily="34" charset="-122"/>
                <a:ea typeface="Microsoft YaHei" panose="020B0503020204020204" pitchFamily="34" charset="-122"/>
              </a:rPr>
              <a:t>ResNet</a:t>
            </a:r>
            <a:endParaRPr lang="en-US" altLang="zh-C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5571860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13</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消融实验</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12680"/>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不同分辨率表达：</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673DB2CC-3C17-401D-88CA-0EC3C4B359BA}"/>
              </a:ext>
            </a:extLst>
          </p:cNvPr>
          <p:cNvSpPr/>
          <p:nvPr/>
        </p:nvSpPr>
        <p:spPr>
          <a:xfrm>
            <a:off x="1394282" y="5259653"/>
            <a:ext cx="3270492"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分辨率</a:t>
            </a:r>
            <a:r>
              <a:rPr lang="zh-CN" altLang="en-US" b="1" dirty="0">
                <a:latin typeface="Microsoft YaHei" panose="020B0503020204020204" pitchFamily="34" charset="-122"/>
                <a:ea typeface="Microsoft YaHei" panose="020B0503020204020204" pitchFamily="34" charset="-122"/>
              </a:rPr>
              <a:t>影响关键点检测的质量</a:t>
            </a:r>
            <a:endParaRPr lang="en-US" altLang="zh-CN" b="1"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AB6FFAE9-7B44-46B7-81A6-A67F63AA6410}"/>
              </a:ext>
            </a:extLst>
          </p:cNvPr>
          <p:cNvPicPr>
            <a:picLocks noChangeAspect="1"/>
          </p:cNvPicPr>
          <p:nvPr/>
        </p:nvPicPr>
        <p:blipFill>
          <a:blip r:embed="rId3"/>
          <a:stretch>
            <a:fillRect/>
          </a:stretch>
        </p:blipFill>
        <p:spPr>
          <a:xfrm>
            <a:off x="700087" y="1790513"/>
            <a:ext cx="4489306" cy="3276973"/>
          </a:xfrm>
          <a:prstGeom prst="rect">
            <a:avLst/>
          </a:prstGeom>
        </p:spPr>
      </p:pic>
      <p:sp>
        <p:nvSpPr>
          <p:cNvPr id="9" name="矩形 8">
            <a:extLst>
              <a:ext uri="{FF2B5EF4-FFF2-40B4-BE49-F238E27FC236}">
                <a16:creationId xmlns:a16="http://schemas.microsoft.com/office/drawing/2014/main" id="{BFAB7A52-B538-44FA-AB0A-4388D9118973}"/>
              </a:ext>
            </a:extLst>
          </p:cNvPr>
          <p:cNvSpPr/>
          <p:nvPr/>
        </p:nvSpPr>
        <p:spPr>
          <a:xfrm>
            <a:off x="3029528" y="1888436"/>
            <a:ext cx="618836" cy="2770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47415F2-6B40-4CDC-9B7F-5C46490A1847}"/>
              </a:ext>
            </a:extLst>
          </p:cNvPr>
          <p:cNvSpPr/>
          <p:nvPr/>
        </p:nvSpPr>
        <p:spPr>
          <a:xfrm>
            <a:off x="2704300" y="1428411"/>
            <a:ext cx="1269292" cy="41819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FF0000"/>
                </a:solidFill>
                <a:latin typeface="Microsoft YaHei" panose="020B0503020204020204" pitchFamily="34" charset="-122"/>
                <a:ea typeface="Microsoft YaHei" panose="020B0503020204020204" pitchFamily="34" charset="-122"/>
              </a:rPr>
              <a:t>高分辨率</a:t>
            </a:r>
            <a:endParaRPr lang="en-US" altLang="zh-CN" sz="1600" b="1" dirty="0">
              <a:solidFill>
                <a:srgbClr val="FF0000"/>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E8D750E3-7F60-4BE2-B3FB-5C2E98B86A72}"/>
              </a:ext>
            </a:extLst>
          </p:cNvPr>
          <p:cNvSpPr/>
          <p:nvPr/>
        </p:nvSpPr>
        <p:spPr>
          <a:xfrm>
            <a:off x="6096000" y="1016045"/>
            <a:ext cx="2493818"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重复的多分辨率融合：</a:t>
            </a:r>
            <a:endParaRPr lang="en-US" altLang="zh-CN" dirty="0">
              <a:solidFill>
                <a:srgbClr val="003B87"/>
              </a:solidFill>
              <a:latin typeface="Microsoft YaHei" panose="020B0503020204020204" pitchFamily="34" charset="-122"/>
              <a:ea typeface="Microsoft YaHei" panose="020B0503020204020204" pitchFamily="34" charset="-122"/>
            </a:endParaRPr>
          </a:p>
        </p:txBody>
      </p:sp>
      <p:pic>
        <p:nvPicPr>
          <p:cNvPr id="13" name="图片 12">
            <a:extLst>
              <a:ext uri="{FF2B5EF4-FFF2-40B4-BE49-F238E27FC236}">
                <a16:creationId xmlns:a16="http://schemas.microsoft.com/office/drawing/2014/main" id="{97DA72BF-DF62-4F9A-BC42-9CFC6451C87F}"/>
              </a:ext>
            </a:extLst>
          </p:cNvPr>
          <p:cNvPicPr>
            <a:picLocks noChangeAspect="1"/>
          </p:cNvPicPr>
          <p:nvPr/>
        </p:nvPicPr>
        <p:blipFill>
          <a:blip r:embed="rId4"/>
          <a:stretch>
            <a:fillRect/>
          </a:stretch>
        </p:blipFill>
        <p:spPr>
          <a:xfrm>
            <a:off x="6497083" y="2055553"/>
            <a:ext cx="5057442" cy="2308094"/>
          </a:xfrm>
          <a:prstGeom prst="rect">
            <a:avLst/>
          </a:prstGeom>
        </p:spPr>
      </p:pic>
      <p:sp>
        <p:nvSpPr>
          <p:cNvPr id="14" name="矩形 13">
            <a:extLst>
              <a:ext uri="{FF2B5EF4-FFF2-40B4-BE49-F238E27FC236}">
                <a16:creationId xmlns:a16="http://schemas.microsoft.com/office/drawing/2014/main" id="{D82BA5C3-367A-4D7F-B986-1FE68AFED0CB}"/>
              </a:ext>
            </a:extLst>
          </p:cNvPr>
          <p:cNvSpPr/>
          <p:nvPr/>
        </p:nvSpPr>
        <p:spPr>
          <a:xfrm>
            <a:off x="6724072" y="4042930"/>
            <a:ext cx="4655127" cy="2122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FF16BB3-AF47-49D7-A759-534B27D87211}"/>
              </a:ext>
            </a:extLst>
          </p:cNvPr>
          <p:cNvSpPr/>
          <p:nvPr/>
        </p:nvSpPr>
        <p:spPr>
          <a:xfrm>
            <a:off x="7416389" y="4822449"/>
            <a:ext cx="3270492" cy="8744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多分辨率融合</a:t>
            </a:r>
            <a:r>
              <a:rPr lang="zh-CN" altLang="en-US" b="1" dirty="0">
                <a:latin typeface="Microsoft YaHei" panose="020B0503020204020204" pitchFamily="34" charset="-122"/>
                <a:ea typeface="Microsoft YaHei" panose="020B0503020204020204" pitchFamily="34" charset="-122"/>
              </a:rPr>
              <a:t>单元是有益的</a:t>
            </a:r>
            <a:endParaRPr lang="en-US" altLang="zh-CN" b="1" dirty="0">
              <a:latin typeface="Microsoft YaHei" panose="020B0503020204020204" pitchFamily="34" charset="-122"/>
              <a:ea typeface="Microsoft YaHei" panose="020B0503020204020204" pitchFamily="34" charset="-122"/>
            </a:endParaRPr>
          </a:p>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更多的融合</a:t>
            </a:r>
            <a:r>
              <a:rPr lang="zh-CN" altLang="en-US" b="1" dirty="0">
                <a:latin typeface="Microsoft YaHei" panose="020B0503020204020204" pitchFamily="34" charset="-122"/>
                <a:ea typeface="Microsoft YaHei" panose="020B0503020204020204" pitchFamily="34" charset="-122"/>
              </a:rPr>
              <a:t>将得到更优的效果</a:t>
            </a:r>
            <a:endParaRPr lang="en-US" altLang="zh-C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5357495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14</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消融实验</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5294314" y="1155377"/>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altLang="zh-CN" b="1" dirty="0">
                <a:solidFill>
                  <a:srgbClr val="003B87"/>
                </a:solidFill>
                <a:latin typeface="Microsoft YaHei" panose="020B0503020204020204" pitchFamily="34" charset="-122"/>
                <a:ea typeface="Microsoft YaHei" panose="020B0503020204020204" pitchFamily="34" charset="-122"/>
              </a:rPr>
              <a:t>V1 vs. V2</a:t>
            </a:r>
            <a:r>
              <a:rPr lang="zh-CN" altLang="en-US" b="1" dirty="0">
                <a:solidFill>
                  <a:srgbClr val="003B87"/>
                </a:solidFill>
                <a:latin typeface="Microsoft YaHei" panose="020B0503020204020204" pitchFamily="34" charset="-122"/>
                <a:ea typeface="Microsoft YaHei" panose="020B0503020204020204" pitchFamily="34" charset="-122"/>
              </a:rPr>
              <a:t>：</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673DB2CC-3C17-401D-88CA-0EC3C4B359BA}"/>
              </a:ext>
            </a:extLst>
          </p:cNvPr>
          <p:cNvSpPr/>
          <p:nvPr/>
        </p:nvSpPr>
        <p:spPr>
          <a:xfrm>
            <a:off x="5892800" y="5051461"/>
            <a:ext cx="6189507" cy="8744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a:solidFill>
                  <a:srgbClr val="FF0000"/>
                </a:solidFill>
                <a:latin typeface="Microsoft YaHei" panose="020B0503020204020204" pitchFamily="34" charset="-122"/>
                <a:ea typeface="Microsoft YaHei" panose="020B0503020204020204" pitchFamily="34" charset="-122"/>
              </a:rPr>
              <a:t>HRNetV2</a:t>
            </a:r>
            <a:r>
              <a:rPr lang="zh-CN" altLang="en-US" b="1" dirty="0">
                <a:latin typeface="Microsoft YaHei" panose="020B0503020204020204" pitchFamily="34" charset="-122"/>
                <a:ea typeface="Microsoft YaHei" panose="020B0503020204020204" pitchFamily="34" charset="-122"/>
              </a:rPr>
              <a:t>效果明显优于</a:t>
            </a:r>
            <a:r>
              <a:rPr lang="en-US" altLang="zh-CN" b="1" dirty="0">
                <a:latin typeface="Microsoft YaHei" panose="020B0503020204020204" pitchFamily="34" charset="-122"/>
                <a:ea typeface="Microsoft YaHei" panose="020B0503020204020204" pitchFamily="34" charset="-122"/>
              </a:rPr>
              <a:t>HRNetV1</a:t>
            </a:r>
          </a:p>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聚合低分辨率并行卷积流的特征</a:t>
            </a:r>
            <a:r>
              <a:rPr lang="zh-CN" altLang="en-US" b="1" dirty="0">
                <a:latin typeface="Microsoft YaHei" panose="020B0503020204020204" pitchFamily="34" charset="-122"/>
                <a:ea typeface="Microsoft YaHei" panose="020B0503020204020204" pitchFamily="34" charset="-122"/>
              </a:rPr>
              <a:t>有助于检测性能的提高</a:t>
            </a:r>
            <a:endParaRPr lang="en-US" altLang="zh-CN" b="1"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2E9EEE8F-ED8F-4C0D-8A0E-4281E660E7EF}"/>
              </a:ext>
            </a:extLst>
          </p:cNvPr>
          <p:cNvPicPr>
            <a:picLocks noChangeAspect="1"/>
          </p:cNvPicPr>
          <p:nvPr/>
        </p:nvPicPr>
        <p:blipFill>
          <a:blip r:embed="rId3"/>
          <a:stretch>
            <a:fillRect/>
          </a:stretch>
        </p:blipFill>
        <p:spPr>
          <a:xfrm>
            <a:off x="6786688" y="1190340"/>
            <a:ext cx="4188276" cy="3826158"/>
          </a:xfrm>
          <a:prstGeom prst="rect">
            <a:avLst/>
          </a:prstGeom>
        </p:spPr>
      </p:pic>
      <p:sp>
        <p:nvSpPr>
          <p:cNvPr id="14" name="矩形 13">
            <a:extLst>
              <a:ext uri="{FF2B5EF4-FFF2-40B4-BE49-F238E27FC236}">
                <a16:creationId xmlns:a16="http://schemas.microsoft.com/office/drawing/2014/main" id="{D82BA5C3-367A-4D7F-B986-1FE68AFED0CB}"/>
              </a:ext>
            </a:extLst>
          </p:cNvPr>
          <p:cNvSpPr/>
          <p:nvPr/>
        </p:nvSpPr>
        <p:spPr>
          <a:xfrm>
            <a:off x="8423716" y="1442134"/>
            <a:ext cx="249382" cy="15146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488D719-0517-40BC-968B-6700A80C6466}"/>
              </a:ext>
            </a:extLst>
          </p:cNvPr>
          <p:cNvSpPr/>
          <p:nvPr/>
        </p:nvSpPr>
        <p:spPr>
          <a:xfrm>
            <a:off x="10506516" y="1442133"/>
            <a:ext cx="249382" cy="137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99D7820-4A3F-4147-A405-F41EAA7F9EC9}"/>
              </a:ext>
            </a:extLst>
          </p:cNvPr>
          <p:cNvSpPr/>
          <p:nvPr/>
        </p:nvSpPr>
        <p:spPr>
          <a:xfrm>
            <a:off x="694493" y="1155377"/>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分辨率维护：</a:t>
            </a:r>
            <a:endParaRPr lang="en-US" altLang="zh-CN" dirty="0">
              <a:solidFill>
                <a:srgbClr val="003B87"/>
              </a:solidFill>
              <a:latin typeface="Microsoft YaHei" panose="020B0503020204020204" pitchFamily="34" charset="-122"/>
              <a:ea typeface="Microsoft YaHei" panose="020B0503020204020204" pitchFamily="34" charset="-122"/>
            </a:endParaRPr>
          </a:p>
        </p:txBody>
      </p:sp>
      <p:pic>
        <p:nvPicPr>
          <p:cNvPr id="20" name="图片 19">
            <a:extLst>
              <a:ext uri="{FF2B5EF4-FFF2-40B4-BE49-F238E27FC236}">
                <a16:creationId xmlns:a16="http://schemas.microsoft.com/office/drawing/2014/main" id="{36AE745D-1CA3-46C6-BEE4-56AEB3A9A086}"/>
              </a:ext>
            </a:extLst>
          </p:cNvPr>
          <p:cNvPicPr>
            <a:picLocks noChangeAspect="1"/>
          </p:cNvPicPr>
          <p:nvPr/>
        </p:nvPicPr>
        <p:blipFill>
          <a:blip r:embed="rId4"/>
          <a:stretch>
            <a:fillRect/>
          </a:stretch>
        </p:blipFill>
        <p:spPr>
          <a:xfrm>
            <a:off x="1046595" y="1663556"/>
            <a:ext cx="4517611" cy="3402781"/>
          </a:xfrm>
          <a:prstGeom prst="rect">
            <a:avLst/>
          </a:prstGeom>
        </p:spPr>
      </p:pic>
      <p:sp>
        <p:nvSpPr>
          <p:cNvPr id="21" name="矩形 20">
            <a:extLst>
              <a:ext uri="{FF2B5EF4-FFF2-40B4-BE49-F238E27FC236}">
                <a16:creationId xmlns:a16="http://schemas.microsoft.com/office/drawing/2014/main" id="{E03C0E4C-7D19-4874-B346-482B0BA4C6C1}"/>
              </a:ext>
            </a:extLst>
          </p:cNvPr>
          <p:cNvSpPr/>
          <p:nvPr/>
        </p:nvSpPr>
        <p:spPr>
          <a:xfrm>
            <a:off x="1558136" y="5097207"/>
            <a:ext cx="3494528" cy="8744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网络早期低分辨率卷积流得到的低分辨率特征鲜有帮助</a:t>
            </a:r>
            <a:endParaRPr lang="en-US" altLang="zh-CN" b="1" dirty="0">
              <a:latin typeface="Microsoft YaHei" panose="020B0503020204020204" pitchFamily="34" charset="-122"/>
              <a:ea typeface="Microsoft YaHei" panose="020B0503020204020204" pitchFamily="34" charset="-122"/>
            </a:endParaRPr>
          </a:p>
        </p:txBody>
      </p:sp>
      <p:cxnSp>
        <p:nvCxnSpPr>
          <p:cNvPr id="24" name="直接连接符 23">
            <a:extLst>
              <a:ext uri="{FF2B5EF4-FFF2-40B4-BE49-F238E27FC236}">
                <a16:creationId xmlns:a16="http://schemas.microsoft.com/office/drawing/2014/main" id="{FB0A9324-D7B8-4555-ACDF-AE5597898240}"/>
              </a:ext>
            </a:extLst>
          </p:cNvPr>
          <p:cNvCxnSpPr>
            <a:cxnSpLocks/>
          </p:cNvCxnSpPr>
          <p:nvPr/>
        </p:nvCxnSpPr>
        <p:spPr>
          <a:xfrm>
            <a:off x="1217872" y="2499643"/>
            <a:ext cx="1921164"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
        <p:nvSpPr>
          <p:cNvPr id="27" name="矩形 26">
            <a:extLst>
              <a:ext uri="{FF2B5EF4-FFF2-40B4-BE49-F238E27FC236}">
                <a16:creationId xmlns:a16="http://schemas.microsoft.com/office/drawing/2014/main" id="{FA7B36A2-9B90-417F-8AFA-D9AA65617E27}"/>
              </a:ext>
            </a:extLst>
          </p:cNvPr>
          <p:cNvSpPr/>
          <p:nvPr/>
        </p:nvSpPr>
        <p:spPr>
          <a:xfrm>
            <a:off x="1186720" y="1920429"/>
            <a:ext cx="1669432" cy="232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CDC394E2-6488-4D6A-A9DB-3E2DE1B163E4}"/>
              </a:ext>
            </a:extLst>
          </p:cNvPr>
          <p:cNvCxnSpPr>
            <a:cxnSpLocks/>
          </p:cNvCxnSpPr>
          <p:nvPr/>
        </p:nvCxnSpPr>
        <p:spPr>
          <a:xfrm>
            <a:off x="1895570" y="3281039"/>
            <a:ext cx="3550190"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接连接符 29">
            <a:extLst>
              <a:ext uri="{FF2B5EF4-FFF2-40B4-BE49-F238E27FC236}">
                <a16:creationId xmlns:a16="http://schemas.microsoft.com/office/drawing/2014/main" id="{9F627485-A983-42FD-A461-E28C01D1D6DE}"/>
              </a:ext>
            </a:extLst>
          </p:cNvPr>
          <p:cNvCxnSpPr>
            <a:cxnSpLocks/>
          </p:cNvCxnSpPr>
          <p:nvPr/>
        </p:nvCxnSpPr>
        <p:spPr>
          <a:xfrm>
            <a:off x="1895570" y="3668043"/>
            <a:ext cx="3550190"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8002919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15</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总结展望</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308243"/>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altLang="zh-CN" b="1" dirty="0" err="1">
                <a:solidFill>
                  <a:srgbClr val="003B87"/>
                </a:solidFill>
                <a:latin typeface="Microsoft YaHei" panose="020B0503020204020204" pitchFamily="34" charset="-122"/>
                <a:ea typeface="Microsoft YaHei" panose="020B0503020204020204" pitchFamily="34" charset="-122"/>
              </a:rPr>
              <a:t>HRNet</a:t>
            </a:r>
            <a:r>
              <a:rPr lang="zh-CN" altLang="en-US" b="1" dirty="0">
                <a:solidFill>
                  <a:srgbClr val="003B87"/>
                </a:solidFill>
                <a:latin typeface="Microsoft YaHei" panose="020B0503020204020204" pitchFamily="34" charset="-122"/>
                <a:ea typeface="Microsoft YaHei" panose="020B0503020204020204" pitchFamily="34" charset="-122"/>
              </a:rPr>
              <a:t>总结：</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B6739D76-6600-4F05-B7E4-5A0DA686E7D5}"/>
              </a:ext>
            </a:extLst>
          </p:cNvPr>
          <p:cNvSpPr/>
          <p:nvPr/>
        </p:nvSpPr>
        <p:spPr>
          <a:xfrm>
            <a:off x="700087" y="3429000"/>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altLang="zh-CN" b="1" dirty="0" err="1">
                <a:solidFill>
                  <a:srgbClr val="003B87"/>
                </a:solidFill>
                <a:latin typeface="Microsoft YaHei" panose="020B0503020204020204" pitchFamily="34" charset="-122"/>
                <a:ea typeface="Microsoft YaHei" panose="020B0503020204020204" pitchFamily="34" charset="-122"/>
              </a:rPr>
              <a:t>HRNet</a:t>
            </a:r>
            <a:r>
              <a:rPr lang="zh-CN" altLang="en-US" b="1" dirty="0">
                <a:solidFill>
                  <a:srgbClr val="003B87"/>
                </a:solidFill>
                <a:latin typeface="Microsoft YaHei" panose="020B0503020204020204" pitchFamily="34" charset="-122"/>
                <a:ea typeface="Microsoft YaHei" panose="020B0503020204020204" pitchFamily="34" charset="-122"/>
              </a:rPr>
              <a:t>展望：</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F3CAB89C-C7E8-4D3E-976C-DA492059BEB6}"/>
              </a:ext>
            </a:extLst>
          </p:cNvPr>
          <p:cNvSpPr/>
          <p:nvPr/>
        </p:nvSpPr>
        <p:spPr>
          <a:xfrm>
            <a:off x="2149695" y="1953123"/>
            <a:ext cx="7726356" cy="128990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latin typeface="Microsoft YaHei" panose="020B0503020204020204" pitchFamily="34" charset="-122"/>
                <a:ea typeface="Microsoft YaHei" panose="020B0503020204020204" pitchFamily="34" charset="-122"/>
              </a:rPr>
              <a:t>通过</a:t>
            </a:r>
            <a:r>
              <a:rPr lang="zh-CN" altLang="en-US" b="1" dirty="0">
                <a:solidFill>
                  <a:srgbClr val="FF0000"/>
                </a:solidFill>
                <a:latin typeface="Microsoft YaHei" panose="020B0503020204020204" pitchFamily="34" charset="-122"/>
                <a:ea typeface="Microsoft YaHei" panose="020B0503020204020204" pitchFamily="34" charset="-122"/>
              </a:rPr>
              <a:t>并行连接</a:t>
            </a:r>
            <a:r>
              <a:rPr lang="zh-CN" altLang="en-US" b="1" dirty="0">
                <a:latin typeface="Microsoft YaHei" panose="020B0503020204020204" pitchFamily="34" charset="-122"/>
                <a:ea typeface="Microsoft YaHei" panose="020B0503020204020204" pitchFamily="34" charset="-122"/>
              </a:rPr>
              <a:t>高分辨率到低分辨率卷积流，同时</a:t>
            </a:r>
            <a:r>
              <a:rPr lang="zh-CN" altLang="en-US" b="1" dirty="0">
                <a:solidFill>
                  <a:srgbClr val="FF0000"/>
                </a:solidFill>
                <a:latin typeface="Microsoft YaHei" panose="020B0503020204020204" pitchFamily="34" charset="-122"/>
                <a:ea typeface="Microsoft YaHei" panose="020B0503020204020204" pitchFamily="34" charset="-122"/>
              </a:rPr>
              <a:t>不断融合</a:t>
            </a:r>
            <a:r>
              <a:rPr lang="zh-CN" altLang="en-US" b="1" dirty="0">
                <a:latin typeface="Microsoft YaHei" panose="020B0503020204020204" pitchFamily="34" charset="-122"/>
                <a:ea typeface="Microsoft YaHei" panose="020B0503020204020204" pitchFamily="34" charset="-122"/>
              </a:rPr>
              <a:t>各卷积流中的信息，使处理过程中</a:t>
            </a:r>
            <a:r>
              <a:rPr lang="zh-CN" altLang="en-US" b="1" dirty="0">
                <a:solidFill>
                  <a:srgbClr val="FF0000"/>
                </a:solidFill>
                <a:latin typeface="Microsoft YaHei" panose="020B0503020204020204" pitchFamily="34" charset="-122"/>
                <a:ea typeface="Microsoft YaHei" panose="020B0503020204020204" pitchFamily="34" charset="-122"/>
              </a:rPr>
              <a:t>维持图像的高分辨率表达</a:t>
            </a:r>
            <a:r>
              <a:rPr lang="zh-CN" altLang="en-US" b="1" dirty="0">
                <a:latin typeface="Microsoft YaHei" panose="020B0503020204020204" pitchFamily="34" charset="-122"/>
                <a:ea typeface="Microsoft YaHei" panose="020B0503020204020204" pitchFamily="34" charset="-122"/>
              </a:rPr>
              <a:t>，达到检测结果拥有更加丰富的情景信息和更加精确的空间表达的目的</a:t>
            </a:r>
            <a:endParaRPr lang="en-US" altLang="zh-CN" dirty="0">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9601862E-418F-42B8-A60A-969821263EE4}"/>
              </a:ext>
            </a:extLst>
          </p:cNvPr>
          <p:cNvSpPr/>
          <p:nvPr/>
        </p:nvSpPr>
        <p:spPr>
          <a:xfrm>
            <a:off x="2149695" y="4161379"/>
            <a:ext cx="7726356" cy="128990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latin typeface="Microsoft YaHei" panose="020B0503020204020204" pitchFamily="34" charset="-122"/>
                <a:ea typeface="Microsoft YaHei" panose="020B0503020204020204" pitchFamily="34" charset="-122"/>
              </a:rPr>
              <a:t>鼓励更多研究向通过</a:t>
            </a:r>
            <a:r>
              <a:rPr lang="zh-CN" altLang="en-US" b="1" dirty="0">
                <a:solidFill>
                  <a:srgbClr val="FF0000"/>
                </a:solidFill>
                <a:latin typeface="Microsoft YaHei" panose="020B0503020204020204" pitchFamily="34" charset="-122"/>
                <a:ea typeface="Microsoft YaHei" panose="020B0503020204020204" pitchFamily="34" charset="-122"/>
              </a:rPr>
              <a:t>直接设计神经网络框架</a:t>
            </a:r>
            <a:r>
              <a:rPr lang="zh-CN" altLang="en-US" b="1" dirty="0">
                <a:latin typeface="Microsoft YaHei" panose="020B0503020204020204" pitchFamily="34" charset="-122"/>
                <a:ea typeface="Microsoft YaHei" panose="020B0503020204020204" pitchFamily="34" charset="-122"/>
              </a:rPr>
              <a:t>解决特定视觉问题方面开展</a:t>
            </a:r>
            <a:endParaRPr lang="en-US" altLang="zh-CN" b="1" dirty="0">
              <a:latin typeface="Microsoft YaHei" panose="020B0503020204020204" pitchFamily="34" charset="-122"/>
              <a:ea typeface="Microsoft YaHei" panose="020B0503020204020204" pitchFamily="34" charset="-122"/>
            </a:endParaRPr>
          </a:p>
          <a:p>
            <a:pPr algn="just">
              <a:lnSpc>
                <a:spcPct val="150000"/>
              </a:lnSpc>
            </a:pPr>
            <a:r>
              <a:rPr lang="zh-CN" altLang="en-US" b="1" dirty="0">
                <a:latin typeface="Microsoft YaHei" panose="020B0503020204020204" pitchFamily="34" charset="-122"/>
                <a:ea typeface="Microsoft YaHei" panose="020B0503020204020204" pitchFamily="34" charset="-122"/>
              </a:rPr>
              <a:t>研究在</a:t>
            </a:r>
            <a:r>
              <a:rPr lang="zh-CN" altLang="en-US" b="1" dirty="0">
                <a:solidFill>
                  <a:srgbClr val="FF0000"/>
                </a:solidFill>
                <a:latin typeface="Microsoft YaHei" panose="020B0503020204020204" pitchFamily="34" charset="-122"/>
                <a:ea typeface="Microsoft YaHei" panose="020B0503020204020204" pitchFamily="34" charset="-122"/>
              </a:rPr>
              <a:t>图像分割</a:t>
            </a:r>
            <a:r>
              <a:rPr lang="zh-CN" altLang="en-US" b="1" dirty="0">
                <a:latin typeface="Microsoft YaHei" panose="020B0503020204020204" pitchFamily="34" charset="-122"/>
                <a:ea typeface="Microsoft YaHei" panose="020B0503020204020204" pitchFamily="34" charset="-122"/>
              </a:rPr>
              <a:t>领域，</a:t>
            </a:r>
            <a:r>
              <a:rPr lang="en-US" altLang="zh-CN" b="1" dirty="0" err="1">
                <a:latin typeface="Microsoft YaHei" panose="020B0503020204020204" pitchFamily="34" charset="-122"/>
                <a:ea typeface="Microsoft YaHei" panose="020B0503020204020204" pitchFamily="34" charset="-122"/>
              </a:rPr>
              <a:t>HRNet</a:t>
            </a:r>
            <a:r>
              <a:rPr lang="zh-CN" altLang="en-US" b="1" dirty="0">
                <a:latin typeface="Microsoft YaHei" panose="020B0503020204020204" pitchFamily="34" charset="-122"/>
                <a:ea typeface="Microsoft YaHei" panose="020B0503020204020204" pitchFamily="34" charset="-122"/>
              </a:rPr>
              <a:t>与其他技术的融合，如与</a:t>
            </a:r>
            <a:r>
              <a:rPr lang="en-US" altLang="zh-CN" b="1" dirty="0">
                <a:latin typeface="Microsoft YaHei" panose="020B0503020204020204" pitchFamily="34" charset="-122"/>
                <a:ea typeface="Microsoft YaHei" panose="020B0503020204020204" pitchFamily="34" charset="-122"/>
              </a:rPr>
              <a:t>OCR</a:t>
            </a:r>
            <a:r>
              <a:rPr lang="zh-CN" altLang="en-US" b="1" dirty="0">
                <a:latin typeface="Microsoft YaHei" panose="020B0503020204020204" pitchFamily="34" charset="-122"/>
                <a:ea typeface="Microsoft YaHei" panose="020B0503020204020204" pitchFamily="34" charset="-122"/>
              </a:rPr>
              <a:t>技术结合</a:t>
            </a:r>
            <a:endParaRPr lang="en-US" altLang="zh-CN" b="1" dirty="0">
              <a:latin typeface="Microsoft YaHei" panose="020B0503020204020204" pitchFamily="34" charset="-122"/>
              <a:ea typeface="Microsoft YaHei" panose="020B0503020204020204" pitchFamily="34" charset="-122"/>
            </a:endParaRPr>
          </a:p>
          <a:p>
            <a:pPr algn="just">
              <a:lnSpc>
                <a:spcPct val="150000"/>
              </a:lnSpc>
            </a:pPr>
            <a:r>
              <a:rPr lang="zh-CN" altLang="en-US" b="1" dirty="0">
                <a:latin typeface="Microsoft YaHei" panose="020B0503020204020204" pitchFamily="34" charset="-122"/>
                <a:ea typeface="Microsoft YaHei" panose="020B0503020204020204" pitchFamily="34" charset="-122"/>
              </a:rPr>
              <a:t>研究在</a:t>
            </a:r>
            <a:r>
              <a:rPr lang="zh-CN" altLang="en-US" b="1" dirty="0">
                <a:solidFill>
                  <a:srgbClr val="FF0000"/>
                </a:solidFill>
                <a:latin typeface="Microsoft YaHei" panose="020B0503020204020204" pitchFamily="34" charset="-122"/>
                <a:ea typeface="Microsoft YaHei" panose="020B0503020204020204" pitchFamily="34" charset="-122"/>
              </a:rPr>
              <a:t>计算机视觉</a:t>
            </a:r>
            <a:r>
              <a:rPr lang="zh-CN" altLang="en-US" b="1" dirty="0">
                <a:latin typeface="Microsoft YaHei" panose="020B0503020204020204" pitchFamily="34" charset="-122"/>
                <a:ea typeface="Microsoft YaHei" panose="020B0503020204020204" pitchFamily="34" charset="-122"/>
              </a:rPr>
              <a:t>领域，</a:t>
            </a:r>
            <a:r>
              <a:rPr lang="en-US" altLang="zh-CN" b="1" dirty="0" err="1">
                <a:latin typeface="Microsoft YaHei" panose="020B0503020204020204" pitchFamily="34" charset="-122"/>
                <a:ea typeface="Microsoft YaHei" panose="020B0503020204020204" pitchFamily="34" charset="-122"/>
              </a:rPr>
              <a:t>HRNet</a:t>
            </a:r>
            <a:r>
              <a:rPr lang="zh-CN" altLang="en-US" b="1" dirty="0">
                <a:latin typeface="Microsoft YaHei" panose="020B0503020204020204" pitchFamily="34" charset="-122"/>
                <a:ea typeface="Microsoft YaHei" panose="020B0503020204020204" pitchFamily="34" charset="-122"/>
              </a:rPr>
              <a:t>更加广泛的应用，如无人机目标检测</a:t>
            </a: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653615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EF414664-53AD-D549-A289-93F3D0BFEC60}"/>
              </a:ext>
            </a:extLst>
          </p:cNvPr>
          <p:cNvSpPr>
            <a:spLocks noGrp="1"/>
          </p:cNvSpPr>
          <p:nvPr>
            <p:ph type="sldNum" sz="quarter" idx="4294967295"/>
          </p:nvPr>
        </p:nvSpPr>
        <p:spPr>
          <a:xfrm>
            <a:off x="8610600" y="6356350"/>
            <a:ext cx="2743200" cy="365125"/>
          </a:xfrm>
          <a:prstGeom prst="rect">
            <a:avLst/>
          </a:prstGeom>
        </p:spPr>
        <p:txBody>
          <a:bodyPr/>
          <a:lstStyle/>
          <a:p>
            <a:fld id="{72C88C01-EF0A-BE49-9F96-21AFAEFD178F}" type="slidenum">
              <a:rPr kumimoji="1" lang="zh-CN" altLang="en-US" smtClean="0"/>
              <a:pPr/>
              <a:t>16</a:t>
            </a:fld>
            <a:endParaRPr kumimoji="1" lang="zh-CN" altLang="en-US" dirty="0"/>
          </a:p>
        </p:txBody>
      </p:sp>
      <p:sp>
        <p:nvSpPr>
          <p:cNvPr id="10" name="文本框 2">
            <a:extLst>
              <a:ext uri="{FF2B5EF4-FFF2-40B4-BE49-F238E27FC236}">
                <a16:creationId xmlns:a16="http://schemas.microsoft.com/office/drawing/2014/main" id="{EE454762-4184-1640-A296-43C9949FE533}"/>
              </a:ext>
            </a:extLst>
          </p:cNvPr>
          <p:cNvSpPr txBox="1"/>
          <p:nvPr/>
        </p:nvSpPr>
        <p:spPr>
          <a:xfrm>
            <a:off x="4618389" y="2483059"/>
            <a:ext cx="3070942"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en-US" altLang="zh-CN" sz="4800" b="1" dirty="0">
                <a:latin typeface="Times New Roman" panose="02020603050405020304" pitchFamily="18" charset="0"/>
                <a:cs typeface="Times New Roman" panose="02020603050405020304" pitchFamily="18" charset="0"/>
              </a:rPr>
              <a:t>THANKS</a:t>
            </a:r>
            <a:endParaRPr kumimoji="1" lang="zh-CN" altLang="en-US" sz="4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C0E6C3D-F22A-498C-8DEA-28AB99390776}"/>
              </a:ext>
            </a:extLst>
          </p:cNvPr>
          <p:cNvPicPr>
            <a:picLocks noChangeAspect="1"/>
          </p:cNvPicPr>
          <p:nvPr/>
        </p:nvPicPr>
        <p:blipFill>
          <a:blip r:embed="rId2"/>
          <a:stretch>
            <a:fillRect/>
          </a:stretch>
        </p:blipFill>
        <p:spPr>
          <a:xfrm>
            <a:off x="4322609" y="5831539"/>
            <a:ext cx="3546782" cy="743755"/>
          </a:xfrm>
          <a:prstGeom prst="rect">
            <a:avLst/>
          </a:prstGeom>
          <a:solidFill>
            <a:schemeClr val="bg1"/>
          </a:solidFill>
        </p:spPr>
      </p:pic>
      <p:sp>
        <p:nvSpPr>
          <p:cNvPr id="7" name="文本框 6">
            <a:extLst>
              <a:ext uri="{FF2B5EF4-FFF2-40B4-BE49-F238E27FC236}">
                <a16:creationId xmlns:a16="http://schemas.microsoft.com/office/drawing/2014/main" id="{01D96CD1-4D97-4840-AB84-0C4837AB0C4F}"/>
              </a:ext>
            </a:extLst>
          </p:cNvPr>
          <p:cNvSpPr txBox="1"/>
          <p:nvPr/>
        </p:nvSpPr>
        <p:spPr>
          <a:xfrm>
            <a:off x="5126173" y="4108482"/>
            <a:ext cx="2055374" cy="461665"/>
          </a:xfrm>
          <a:prstGeom prst="rect">
            <a:avLst/>
          </a:prstGeom>
          <a:noFill/>
        </p:spPr>
        <p:txBody>
          <a:bodyPr wrap="square" rtlCol="0">
            <a:spAutoFit/>
          </a:bodyPr>
          <a:lstStyle/>
          <a:p>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姓名：魏子继</a:t>
            </a:r>
          </a:p>
        </p:txBody>
      </p:sp>
      <p:sp>
        <p:nvSpPr>
          <p:cNvPr id="8" name="文本框 7">
            <a:extLst>
              <a:ext uri="{FF2B5EF4-FFF2-40B4-BE49-F238E27FC236}">
                <a16:creationId xmlns:a16="http://schemas.microsoft.com/office/drawing/2014/main" id="{B6E19CC2-988D-4E80-AC4F-AD6C4504585A}"/>
              </a:ext>
            </a:extLst>
          </p:cNvPr>
          <p:cNvSpPr txBox="1"/>
          <p:nvPr/>
        </p:nvSpPr>
        <p:spPr>
          <a:xfrm>
            <a:off x="4873623" y="4542318"/>
            <a:ext cx="2560474" cy="461665"/>
          </a:xfrm>
          <a:prstGeom prst="rect">
            <a:avLst/>
          </a:prstGeom>
          <a:noFill/>
        </p:spPr>
        <p:txBody>
          <a:bodyPr wrap="square" rtlCol="0">
            <a:spAutoFit/>
          </a:bodyPr>
          <a:lstStyle/>
          <a:p>
            <a:pPr algn="ctr"/>
            <a:r>
              <a:rPr kumimoji="1" lang="en-US" altLang="zh-CN" sz="2400" b="1" dirty="0">
                <a:latin typeface="SimSun" panose="02010600030101010101" pitchFamily="2" charset="-122"/>
                <a:ea typeface="SimSun" panose="02010600030101010101" pitchFamily="2" charset="-122"/>
                <a:cs typeface="Times New Roman" panose="02020603050405020304" pitchFamily="18" charset="0"/>
              </a:rPr>
              <a:t>2023</a:t>
            </a:r>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年</a:t>
            </a:r>
            <a:r>
              <a:rPr kumimoji="1" lang="en-US" altLang="zh-CN" sz="2400" b="1" dirty="0">
                <a:latin typeface="SimSun" panose="02010600030101010101" pitchFamily="2" charset="-122"/>
                <a:ea typeface="SimSun" panose="02010600030101010101" pitchFamily="2" charset="-122"/>
                <a:cs typeface="Times New Roman" panose="02020603050405020304" pitchFamily="18" charset="0"/>
              </a:rPr>
              <a:t>11</a:t>
            </a:r>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月</a:t>
            </a:r>
            <a:r>
              <a:rPr kumimoji="1" lang="en-US" altLang="zh-CN" sz="2400" b="1" dirty="0">
                <a:latin typeface="SimSun" panose="02010600030101010101" pitchFamily="2" charset="-122"/>
                <a:ea typeface="SimSun" panose="02010600030101010101" pitchFamily="2" charset="-122"/>
                <a:cs typeface="Times New Roman" panose="02020603050405020304" pitchFamily="18" charset="0"/>
              </a:rPr>
              <a:t>25</a:t>
            </a:r>
            <a:r>
              <a:rPr kumimoji="1" lang="zh-CN" altLang="en-US" sz="2400" b="1" dirty="0">
                <a:latin typeface="SimSun" panose="02010600030101010101" pitchFamily="2" charset="-122"/>
                <a:ea typeface="SimSun" panose="02010600030101010101" pitchFamily="2" charset="-122"/>
                <a:cs typeface="Times New Roman" panose="02020603050405020304" pitchFamily="18" charset="0"/>
              </a:rPr>
              <a:t>日</a:t>
            </a:r>
          </a:p>
        </p:txBody>
      </p:sp>
    </p:spTree>
    <p:extLst>
      <p:ext uri="{BB962C8B-B14F-4D97-AF65-F5344CB8AC3E}">
        <p14:creationId xmlns:p14="http://schemas.microsoft.com/office/powerpoint/2010/main" val="243661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B36553-380C-3249-8BFE-20AFDDBB5087}"/>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2</a:t>
            </a:fld>
            <a:endParaRPr kumimoji="1" lang="zh-CN" altLang="en-US" dirty="0"/>
          </a:p>
        </p:txBody>
      </p:sp>
      <p:sp>
        <p:nvSpPr>
          <p:cNvPr id="5" name="文本框 4">
            <a:extLst>
              <a:ext uri="{FF2B5EF4-FFF2-40B4-BE49-F238E27FC236}">
                <a16:creationId xmlns:a16="http://schemas.microsoft.com/office/drawing/2014/main" id="{7E2D9AF8-289A-1F48-9407-21EE8659CD41}"/>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文章简介</a:t>
            </a:r>
            <a:endParaRPr kumimoji="1" lang="en-US" altLang="zh-CN"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5EB100F3-4F48-B44E-8FED-4BB2AC1E0F8C}"/>
              </a:ext>
            </a:extLst>
          </p:cNvPr>
          <p:cNvSpPr/>
          <p:nvPr/>
        </p:nvSpPr>
        <p:spPr>
          <a:xfrm>
            <a:off x="2322214" y="4796663"/>
            <a:ext cx="7547572" cy="83099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0" dirty="0">
                <a:solidFill>
                  <a:srgbClr val="333333"/>
                </a:solidFill>
                <a:effectLst/>
                <a:latin typeface="HelveticaNeue Regular"/>
              </a:rPr>
              <a:t>Cite: J. Wang </a:t>
            </a:r>
            <a:r>
              <a:rPr lang="en-US" altLang="zh-CN" sz="1600" b="0" i="1" dirty="0">
                <a:solidFill>
                  <a:srgbClr val="333333"/>
                </a:solidFill>
                <a:effectLst/>
                <a:latin typeface="HelveticaNeue Regular"/>
              </a:rPr>
              <a:t>et al</a:t>
            </a:r>
            <a:r>
              <a:rPr lang="en-US" altLang="zh-CN" sz="1600" b="0" i="0" dirty="0">
                <a:solidFill>
                  <a:srgbClr val="333333"/>
                </a:solidFill>
                <a:effectLst/>
                <a:latin typeface="HelveticaNeue Regular"/>
              </a:rPr>
              <a:t>., "Deep High-Resolution Representation Learning for Visual Recognition," in </a:t>
            </a:r>
            <a:r>
              <a:rPr lang="en-US" altLang="zh-CN" sz="1600" b="0" i="1" dirty="0">
                <a:solidFill>
                  <a:srgbClr val="333333"/>
                </a:solidFill>
                <a:effectLst/>
                <a:latin typeface="HelveticaNeue Regular"/>
              </a:rPr>
              <a:t>IEEE Transactions on Pattern Analysis and Machine Intelligence</a:t>
            </a:r>
            <a:r>
              <a:rPr lang="en-US" altLang="zh-CN" sz="1600" b="0" i="0" dirty="0">
                <a:solidFill>
                  <a:srgbClr val="333333"/>
                </a:solidFill>
                <a:effectLst/>
                <a:latin typeface="HelveticaNeue Regular"/>
              </a:rPr>
              <a:t>, vol. 43, no. 10, pp. 3349-3364, 1 Oct. 2021, </a:t>
            </a:r>
            <a:r>
              <a:rPr lang="en-US" altLang="zh-CN" sz="1600" b="0" i="0" dirty="0" err="1">
                <a:solidFill>
                  <a:srgbClr val="333333"/>
                </a:solidFill>
                <a:effectLst/>
                <a:latin typeface="HelveticaNeue Regular"/>
              </a:rPr>
              <a:t>doi</a:t>
            </a:r>
            <a:r>
              <a:rPr lang="en-US" altLang="zh-CN" sz="1600" b="0" i="0" dirty="0">
                <a:solidFill>
                  <a:srgbClr val="333333"/>
                </a:solidFill>
                <a:effectLst/>
                <a:latin typeface="HelveticaNeue Regular"/>
              </a:rPr>
              <a:t>: 10.1109/TPAMI.2020.2983686.</a:t>
            </a:r>
            <a:endParaRPr lang="zh-CN" altLang="en-US" sz="1600" i="1"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C4F0C9C1-355D-44FA-AC93-F8E2D3417501}"/>
              </a:ext>
            </a:extLst>
          </p:cNvPr>
          <p:cNvPicPr>
            <a:picLocks noChangeAspect="1"/>
          </p:cNvPicPr>
          <p:nvPr/>
        </p:nvPicPr>
        <p:blipFill>
          <a:blip r:embed="rId2"/>
          <a:stretch>
            <a:fillRect/>
          </a:stretch>
        </p:blipFill>
        <p:spPr>
          <a:xfrm>
            <a:off x="2077928" y="1222599"/>
            <a:ext cx="8258655" cy="1990037"/>
          </a:xfrm>
          <a:prstGeom prst="rect">
            <a:avLst/>
          </a:prstGeom>
        </p:spPr>
      </p:pic>
      <p:sp>
        <p:nvSpPr>
          <p:cNvPr id="12" name="矩形 11">
            <a:extLst>
              <a:ext uri="{FF2B5EF4-FFF2-40B4-BE49-F238E27FC236}">
                <a16:creationId xmlns:a16="http://schemas.microsoft.com/office/drawing/2014/main" id="{86BC75A0-B559-4FFF-B029-7452AA07B8D4}"/>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grpSp>
        <p:nvGrpSpPr>
          <p:cNvPr id="13" name="组合 12">
            <a:extLst>
              <a:ext uri="{FF2B5EF4-FFF2-40B4-BE49-F238E27FC236}">
                <a16:creationId xmlns:a16="http://schemas.microsoft.com/office/drawing/2014/main" id="{479D047B-8045-4BAE-8A8B-7081B06A1624}"/>
              </a:ext>
            </a:extLst>
          </p:cNvPr>
          <p:cNvGrpSpPr/>
          <p:nvPr/>
        </p:nvGrpSpPr>
        <p:grpSpPr>
          <a:xfrm>
            <a:off x="4242111" y="6352144"/>
            <a:ext cx="3473968" cy="369332"/>
            <a:chOff x="4198316" y="5306788"/>
            <a:chExt cx="3473968" cy="369332"/>
          </a:xfrm>
        </p:grpSpPr>
        <p:sp>
          <p:nvSpPr>
            <p:cNvPr id="10" name="文本框 9">
              <a:extLst>
                <a:ext uri="{FF2B5EF4-FFF2-40B4-BE49-F238E27FC236}">
                  <a16:creationId xmlns:a16="http://schemas.microsoft.com/office/drawing/2014/main" id="{EE918802-749F-4393-A545-86D67F01D17A}"/>
                </a:ext>
              </a:extLst>
            </p:cNvPr>
            <p:cNvSpPr txBox="1"/>
            <p:nvPr/>
          </p:nvSpPr>
          <p:spPr>
            <a:xfrm>
              <a:off x="4972388" y="5306788"/>
              <a:ext cx="2699896" cy="369332"/>
            </a:xfrm>
            <a:prstGeom prst="rect">
              <a:avLst/>
            </a:prstGeom>
            <a:noFill/>
          </p:spPr>
          <p:txBody>
            <a:bodyPr wrap="square" rtlCol="0">
              <a:spAutoFit/>
            </a:bodyPr>
            <a:lstStyle/>
            <a:p>
              <a:r>
                <a:rPr lang="en-US" altLang="zh-CN" dirty="0">
                  <a:hlinkClick r:id="rId3"/>
                </a:rPr>
                <a:t>https://github.com/HRNet</a:t>
              </a:r>
              <a:endParaRPr lang="zh-CN" altLang="en-US" dirty="0"/>
            </a:p>
          </p:txBody>
        </p:sp>
        <p:sp>
          <p:nvSpPr>
            <p:cNvPr id="11" name="文本框 10">
              <a:extLst>
                <a:ext uri="{FF2B5EF4-FFF2-40B4-BE49-F238E27FC236}">
                  <a16:creationId xmlns:a16="http://schemas.microsoft.com/office/drawing/2014/main" id="{7045EF69-403F-4AE5-9F0B-08F8969B10C7}"/>
                </a:ext>
              </a:extLst>
            </p:cNvPr>
            <p:cNvSpPr txBox="1"/>
            <p:nvPr/>
          </p:nvSpPr>
          <p:spPr>
            <a:xfrm>
              <a:off x="4198316" y="5306788"/>
              <a:ext cx="1548143" cy="369332"/>
            </a:xfrm>
            <a:prstGeom prst="rect">
              <a:avLst/>
            </a:prstGeom>
            <a:noFill/>
          </p:spPr>
          <p:txBody>
            <a:bodyPr wrap="square" rtlCol="0">
              <a:spAutoFit/>
            </a:bodyPr>
            <a:lstStyle/>
            <a:p>
              <a:r>
                <a:rPr lang="en-US" altLang="zh-CN" dirty="0"/>
                <a:t>code:</a:t>
              </a:r>
              <a:r>
                <a:rPr lang="zh-CN" altLang="en-US" dirty="0"/>
                <a:t> </a:t>
              </a:r>
            </a:p>
          </p:txBody>
        </p:sp>
      </p:grpSp>
      <p:sp>
        <p:nvSpPr>
          <p:cNvPr id="14" name="矩形 13">
            <a:extLst>
              <a:ext uri="{FF2B5EF4-FFF2-40B4-BE49-F238E27FC236}">
                <a16:creationId xmlns:a16="http://schemas.microsoft.com/office/drawing/2014/main" id="{181EDD72-831C-4285-B1E8-1CB8B694F330}"/>
              </a:ext>
            </a:extLst>
          </p:cNvPr>
          <p:cNvSpPr/>
          <p:nvPr/>
        </p:nvSpPr>
        <p:spPr>
          <a:xfrm>
            <a:off x="2232822" y="3551268"/>
            <a:ext cx="7726356" cy="8744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研究意义：</a:t>
            </a:r>
            <a:r>
              <a:rPr lang="zh-CN" altLang="en-US" b="1" dirty="0">
                <a:solidFill>
                  <a:srgbClr val="FF0000"/>
                </a:solidFill>
                <a:latin typeface="Microsoft YaHei" panose="020B0503020204020204" pitchFamily="34" charset="-122"/>
                <a:ea typeface="Microsoft YaHei" panose="020B0503020204020204" pitchFamily="34" charset="-122"/>
              </a:rPr>
              <a:t>处理过程中维持图像的高分辨率表达，使结果拥有更加丰富的</a:t>
            </a:r>
            <a:r>
              <a:rPr lang="en-US" altLang="zh-CN" b="1" dirty="0">
                <a:solidFill>
                  <a:srgbClr val="FF0000"/>
                </a:solidFill>
                <a:latin typeface="Microsoft YaHei" panose="020B0503020204020204" pitchFamily="34" charset="-122"/>
                <a:ea typeface="Microsoft YaHei" panose="020B0503020204020204" pitchFamily="34" charset="-122"/>
              </a:rPr>
              <a:t>		    </a:t>
            </a:r>
            <a:r>
              <a:rPr lang="zh-CN" altLang="en-US" b="1" dirty="0">
                <a:solidFill>
                  <a:srgbClr val="FF0000"/>
                </a:solidFill>
                <a:latin typeface="Microsoft YaHei" panose="020B0503020204020204" pitchFamily="34" charset="-122"/>
                <a:ea typeface="Microsoft YaHei" panose="020B0503020204020204" pitchFamily="34" charset="-122"/>
              </a:rPr>
              <a:t>情景信息和更加精确的空间表达</a:t>
            </a:r>
            <a:endParaRPr lang="en-US" altLang="zh-CN"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4471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3</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框架对比</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1972191" y="2463484"/>
            <a:ext cx="8247618"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常用的</a:t>
            </a:r>
            <a:r>
              <a:rPr lang="en-US" altLang="zh-CN" b="1" dirty="0">
                <a:solidFill>
                  <a:srgbClr val="003B87"/>
                </a:solidFill>
                <a:latin typeface="Microsoft YaHei" panose="020B0503020204020204" pitchFamily="34" charset="-122"/>
                <a:ea typeface="Microsoft YaHei" panose="020B0503020204020204" pitchFamily="34" charset="-122"/>
              </a:rPr>
              <a:t>encoder-decoder</a:t>
            </a:r>
            <a:r>
              <a:rPr lang="zh-CN" altLang="en-US" b="1" dirty="0">
                <a:solidFill>
                  <a:srgbClr val="003B87"/>
                </a:solidFill>
                <a:latin typeface="Microsoft YaHei" panose="020B0503020204020204" pitchFamily="34" charset="-122"/>
                <a:ea typeface="Microsoft YaHei" panose="020B0503020204020204" pitchFamily="34" charset="-122"/>
              </a:rPr>
              <a:t>网络框架：从低分辨率图像中恢复高分辨率图像</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56459FDC-3F95-4A09-9A37-219A8CE05FA1}"/>
              </a:ext>
            </a:extLst>
          </p:cNvPr>
          <p:cNvPicPr>
            <a:picLocks noChangeAspect="1"/>
          </p:cNvPicPr>
          <p:nvPr/>
        </p:nvPicPr>
        <p:blipFill>
          <a:blip r:embed="rId3"/>
          <a:stretch>
            <a:fillRect/>
          </a:stretch>
        </p:blipFill>
        <p:spPr>
          <a:xfrm>
            <a:off x="657225" y="1358584"/>
            <a:ext cx="10877550" cy="1104900"/>
          </a:xfrm>
          <a:prstGeom prst="rect">
            <a:avLst/>
          </a:prstGeom>
        </p:spPr>
      </p:pic>
      <p:pic>
        <p:nvPicPr>
          <p:cNvPr id="8" name="图片 7">
            <a:extLst>
              <a:ext uri="{FF2B5EF4-FFF2-40B4-BE49-F238E27FC236}">
                <a16:creationId xmlns:a16="http://schemas.microsoft.com/office/drawing/2014/main" id="{12C7622A-608D-4368-B79D-8424EA62F38C}"/>
              </a:ext>
            </a:extLst>
          </p:cNvPr>
          <p:cNvPicPr>
            <a:picLocks noChangeAspect="1"/>
          </p:cNvPicPr>
          <p:nvPr/>
        </p:nvPicPr>
        <p:blipFill>
          <a:blip r:embed="rId4"/>
          <a:stretch>
            <a:fillRect/>
          </a:stretch>
        </p:blipFill>
        <p:spPr>
          <a:xfrm>
            <a:off x="657225" y="3084822"/>
            <a:ext cx="10915650" cy="1866900"/>
          </a:xfrm>
          <a:prstGeom prst="rect">
            <a:avLst/>
          </a:prstGeom>
        </p:spPr>
      </p:pic>
      <p:sp>
        <p:nvSpPr>
          <p:cNvPr id="11" name="矩形 10">
            <a:extLst>
              <a:ext uri="{FF2B5EF4-FFF2-40B4-BE49-F238E27FC236}">
                <a16:creationId xmlns:a16="http://schemas.microsoft.com/office/drawing/2014/main" id="{6FF08B17-2EBE-45E9-A602-86F8722CF25F}"/>
              </a:ext>
            </a:extLst>
          </p:cNvPr>
          <p:cNvSpPr/>
          <p:nvPr/>
        </p:nvSpPr>
        <p:spPr>
          <a:xfrm>
            <a:off x="2143430" y="5110277"/>
            <a:ext cx="7905140"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本文提出的</a:t>
            </a:r>
            <a:r>
              <a:rPr lang="en-US" altLang="zh-CN" b="1" dirty="0" err="1">
                <a:solidFill>
                  <a:srgbClr val="003B87"/>
                </a:solidFill>
                <a:latin typeface="Microsoft YaHei" panose="020B0503020204020204" pitchFamily="34" charset="-122"/>
                <a:ea typeface="Microsoft YaHei" panose="020B0503020204020204" pitchFamily="34" charset="-122"/>
              </a:rPr>
              <a:t>HRNet</a:t>
            </a:r>
            <a:r>
              <a:rPr lang="zh-CN" altLang="en-US" b="1" dirty="0">
                <a:solidFill>
                  <a:srgbClr val="003B87"/>
                </a:solidFill>
                <a:latin typeface="Microsoft YaHei" panose="020B0503020204020204" pitchFamily="34" charset="-122"/>
                <a:ea typeface="Microsoft YaHei" panose="020B0503020204020204" pitchFamily="34" charset="-122"/>
              </a:rPr>
              <a:t>网络框架：</a:t>
            </a:r>
            <a:r>
              <a:rPr lang="zh-CN" altLang="en-US" b="1" dirty="0">
                <a:solidFill>
                  <a:srgbClr val="FF0000"/>
                </a:solidFill>
                <a:latin typeface="Microsoft YaHei" panose="020B0503020204020204" pitchFamily="34" charset="-122"/>
                <a:ea typeface="Microsoft YaHei" panose="020B0503020204020204" pitchFamily="34" charset="-122"/>
              </a:rPr>
              <a:t>并行连接、不断融合、始终保持高分辨率表达</a:t>
            </a:r>
            <a:endParaRPr lang="en-US" altLang="zh-CN"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974748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4</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实施细节</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308243"/>
            <a:ext cx="2681288"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并行多分辨率卷积：</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0058AFF0-8897-42CE-9333-830E77DF29AA}"/>
              </a:ext>
            </a:extLst>
          </p:cNvPr>
          <p:cNvPicPr>
            <a:picLocks noChangeAspect="1"/>
          </p:cNvPicPr>
          <p:nvPr/>
        </p:nvPicPr>
        <p:blipFill>
          <a:blip r:embed="rId3"/>
          <a:stretch>
            <a:fillRect/>
          </a:stretch>
        </p:blipFill>
        <p:spPr>
          <a:xfrm>
            <a:off x="749430" y="1985695"/>
            <a:ext cx="10915650" cy="1866900"/>
          </a:xfrm>
          <a:prstGeom prst="rect">
            <a:avLst/>
          </a:prstGeom>
        </p:spPr>
      </p:pic>
      <p:pic>
        <p:nvPicPr>
          <p:cNvPr id="4" name="图片 3">
            <a:extLst>
              <a:ext uri="{FF2B5EF4-FFF2-40B4-BE49-F238E27FC236}">
                <a16:creationId xmlns:a16="http://schemas.microsoft.com/office/drawing/2014/main" id="{63D8473F-9724-4CE6-B207-9EC811E0F979}"/>
              </a:ext>
            </a:extLst>
          </p:cNvPr>
          <p:cNvPicPr>
            <a:picLocks noChangeAspect="1"/>
          </p:cNvPicPr>
          <p:nvPr/>
        </p:nvPicPr>
        <p:blipFill>
          <a:blip r:embed="rId4"/>
          <a:stretch>
            <a:fillRect/>
          </a:stretch>
        </p:blipFill>
        <p:spPr>
          <a:xfrm>
            <a:off x="1163916" y="4007597"/>
            <a:ext cx="5118408" cy="1576820"/>
          </a:xfrm>
          <a:prstGeom prst="rect">
            <a:avLst/>
          </a:prstGeom>
        </p:spPr>
      </p:pic>
      <p:sp>
        <p:nvSpPr>
          <p:cNvPr id="8" name="矩形 7">
            <a:extLst>
              <a:ext uri="{FF2B5EF4-FFF2-40B4-BE49-F238E27FC236}">
                <a16:creationId xmlns:a16="http://schemas.microsoft.com/office/drawing/2014/main" id="{6AD3FFAD-EF57-43A8-90B0-00E32CACB7FE}"/>
              </a:ext>
            </a:extLst>
          </p:cNvPr>
          <p:cNvSpPr/>
          <p:nvPr/>
        </p:nvSpPr>
        <p:spPr>
          <a:xfrm>
            <a:off x="7944069" y="4536285"/>
            <a:ext cx="2705661" cy="8744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并行连接</a:t>
            </a:r>
            <a:endParaRPr lang="en-US" altLang="zh-CN" b="1" dirty="0">
              <a:solidFill>
                <a:schemeClr val="accent1"/>
              </a:solidFill>
              <a:latin typeface="Microsoft YaHei" panose="020B0503020204020204" pitchFamily="34" charset="-122"/>
              <a:ea typeface="Microsoft YaHei" panose="020B0503020204020204" pitchFamily="34" charset="-122"/>
            </a:endParaRPr>
          </a:p>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始终保持高分辨率表达</a:t>
            </a:r>
            <a:endParaRPr lang="en-US" altLang="zh-CN" b="1" dirty="0">
              <a:solidFill>
                <a:srgbClr val="FF0000"/>
              </a:solidFill>
              <a:latin typeface="Microsoft YaHei" panose="020B0503020204020204" pitchFamily="34" charset="-122"/>
              <a:ea typeface="Microsoft YaHei" panose="020B0503020204020204" pitchFamily="34" charset="-122"/>
            </a:endParaRPr>
          </a:p>
        </p:txBody>
      </p:sp>
      <p:sp>
        <p:nvSpPr>
          <p:cNvPr id="9" name="箭头: 左 12">
            <a:extLst>
              <a:ext uri="{FF2B5EF4-FFF2-40B4-BE49-F238E27FC236}">
                <a16:creationId xmlns:a16="http://schemas.microsoft.com/office/drawing/2014/main" id="{5A2B4B99-4ED7-4A5F-89CA-666C2575983B}"/>
              </a:ext>
            </a:extLst>
          </p:cNvPr>
          <p:cNvSpPr/>
          <p:nvPr/>
        </p:nvSpPr>
        <p:spPr>
          <a:xfrm rot="1492391">
            <a:off x="5779487" y="4672934"/>
            <a:ext cx="2206559" cy="287017"/>
          </a:xfrm>
          <a:custGeom>
            <a:avLst/>
            <a:gdLst>
              <a:gd name="connsiteX0" fmla="*/ 0 w 1173017"/>
              <a:gd name="connsiteY0" fmla="*/ 234479 h 468957"/>
              <a:gd name="connsiteX1" fmla="*/ 234479 w 1173017"/>
              <a:gd name="connsiteY1" fmla="*/ 0 h 468957"/>
              <a:gd name="connsiteX2" fmla="*/ 234479 w 1173017"/>
              <a:gd name="connsiteY2" fmla="*/ 117239 h 468957"/>
              <a:gd name="connsiteX3" fmla="*/ 1173017 w 1173017"/>
              <a:gd name="connsiteY3" fmla="*/ 117239 h 468957"/>
              <a:gd name="connsiteX4" fmla="*/ 1173017 w 1173017"/>
              <a:gd name="connsiteY4" fmla="*/ 351718 h 468957"/>
              <a:gd name="connsiteX5" fmla="*/ 234479 w 1173017"/>
              <a:gd name="connsiteY5" fmla="*/ 351718 h 468957"/>
              <a:gd name="connsiteX6" fmla="*/ 234479 w 1173017"/>
              <a:gd name="connsiteY6" fmla="*/ 468957 h 468957"/>
              <a:gd name="connsiteX7" fmla="*/ 0 w 1173017"/>
              <a:gd name="connsiteY7" fmla="*/ 234479 h 468957"/>
              <a:gd name="connsiteX0" fmla="*/ 0 w 1173017"/>
              <a:gd name="connsiteY0" fmla="*/ 234479 h 468957"/>
              <a:gd name="connsiteX1" fmla="*/ 234479 w 1173017"/>
              <a:gd name="connsiteY1" fmla="*/ 0 h 468957"/>
              <a:gd name="connsiteX2" fmla="*/ 234479 w 1173017"/>
              <a:gd name="connsiteY2" fmla="*/ 117239 h 468957"/>
              <a:gd name="connsiteX3" fmla="*/ 1173017 w 1173017"/>
              <a:gd name="connsiteY3" fmla="*/ 117239 h 468957"/>
              <a:gd name="connsiteX4" fmla="*/ 234479 w 1173017"/>
              <a:gd name="connsiteY4" fmla="*/ 351718 h 468957"/>
              <a:gd name="connsiteX5" fmla="*/ 234479 w 1173017"/>
              <a:gd name="connsiteY5" fmla="*/ 468957 h 468957"/>
              <a:gd name="connsiteX6" fmla="*/ 0 w 1173017"/>
              <a:gd name="connsiteY6" fmla="*/ 234479 h 468957"/>
              <a:gd name="connsiteX0" fmla="*/ 0 w 1173971"/>
              <a:gd name="connsiteY0" fmla="*/ 234479 h 468957"/>
              <a:gd name="connsiteX1" fmla="*/ 234479 w 1173971"/>
              <a:gd name="connsiteY1" fmla="*/ 0 h 468957"/>
              <a:gd name="connsiteX2" fmla="*/ 234479 w 1173971"/>
              <a:gd name="connsiteY2" fmla="*/ 117239 h 468957"/>
              <a:gd name="connsiteX3" fmla="*/ 1173971 w 1173971"/>
              <a:gd name="connsiteY3" fmla="*/ 247858 h 468957"/>
              <a:gd name="connsiteX4" fmla="*/ 234479 w 1173971"/>
              <a:gd name="connsiteY4" fmla="*/ 351718 h 468957"/>
              <a:gd name="connsiteX5" fmla="*/ 234479 w 1173971"/>
              <a:gd name="connsiteY5" fmla="*/ 468957 h 468957"/>
              <a:gd name="connsiteX6" fmla="*/ 0 w 1173971"/>
              <a:gd name="connsiteY6" fmla="*/ 234479 h 468957"/>
              <a:gd name="connsiteX0" fmla="*/ 0 w 1173971"/>
              <a:gd name="connsiteY0" fmla="*/ 234479 h 468957"/>
              <a:gd name="connsiteX1" fmla="*/ 234479 w 1173971"/>
              <a:gd name="connsiteY1" fmla="*/ 0 h 468957"/>
              <a:gd name="connsiteX2" fmla="*/ 234479 w 1173971"/>
              <a:gd name="connsiteY2" fmla="*/ 117239 h 468957"/>
              <a:gd name="connsiteX3" fmla="*/ 1173971 w 1173971"/>
              <a:gd name="connsiteY3" fmla="*/ 247858 h 468957"/>
              <a:gd name="connsiteX4" fmla="*/ 234479 w 1173971"/>
              <a:gd name="connsiteY4" fmla="*/ 351718 h 468957"/>
              <a:gd name="connsiteX5" fmla="*/ 234479 w 1173971"/>
              <a:gd name="connsiteY5" fmla="*/ 468957 h 468957"/>
              <a:gd name="connsiteX6" fmla="*/ 0 w 1173971"/>
              <a:gd name="connsiteY6" fmla="*/ 234479 h 468957"/>
              <a:gd name="connsiteX0" fmla="*/ 0 w 1173971"/>
              <a:gd name="connsiteY0" fmla="*/ 234479 h 468957"/>
              <a:gd name="connsiteX1" fmla="*/ 234479 w 1173971"/>
              <a:gd name="connsiteY1" fmla="*/ 0 h 468957"/>
              <a:gd name="connsiteX2" fmla="*/ 234479 w 1173971"/>
              <a:gd name="connsiteY2" fmla="*/ 117239 h 468957"/>
              <a:gd name="connsiteX3" fmla="*/ 1173971 w 1173971"/>
              <a:gd name="connsiteY3" fmla="*/ 247858 h 468957"/>
              <a:gd name="connsiteX4" fmla="*/ 234479 w 1173971"/>
              <a:gd name="connsiteY4" fmla="*/ 351718 h 468957"/>
              <a:gd name="connsiteX5" fmla="*/ 234479 w 1173971"/>
              <a:gd name="connsiteY5" fmla="*/ 468957 h 468957"/>
              <a:gd name="connsiteX6" fmla="*/ 0 w 1173971"/>
              <a:gd name="connsiteY6" fmla="*/ 234479 h 468957"/>
              <a:gd name="connsiteX0" fmla="*/ 0 w 1173971"/>
              <a:gd name="connsiteY0" fmla="*/ 186582 h 421060"/>
              <a:gd name="connsiteX1" fmla="*/ 161404 w 1173971"/>
              <a:gd name="connsiteY1" fmla="*/ 0 h 421060"/>
              <a:gd name="connsiteX2" fmla="*/ 234479 w 1173971"/>
              <a:gd name="connsiteY2" fmla="*/ 69342 h 421060"/>
              <a:gd name="connsiteX3" fmla="*/ 1173971 w 1173971"/>
              <a:gd name="connsiteY3" fmla="*/ 199961 h 421060"/>
              <a:gd name="connsiteX4" fmla="*/ 234479 w 1173971"/>
              <a:gd name="connsiteY4" fmla="*/ 303821 h 421060"/>
              <a:gd name="connsiteX5" fmla="*/ 234479 w 1173971"/>
              <a:gd name="connsiteY5" fmla="*/ 421060 h 421060"/>
              <a:gd name="connsiteX6" fmla="*/ 0 w 1173971"/>
              <a:gd name="connsiteY6" fmla="*/ 186582 h 421060"/>
              <a:gd name="connsiteX0" fmla="*/ 0 w 1173971"/>
              <a:gd name="connsiteY0" fmla="*/ 186582 h 421060"/>
              <a:gd name="connsiteX1" fmla="*/ 161404 w 1173971"/>
              <a:gd name="connsiteY1" fmla="*/ 0 h 421060"/>
              <a:gd name="connsiteX2" fmla="*/ 144220 w 1173971"/>
              <a:gd name="connsiteY2" fmla="*/ 80018 h 421060"/>
              <a:gd name="connsiteX3" fmla="*/ 1173971 w 1173971"/>
              <a:gd name="connsiteY3" fmla="*/ 199961 h 421060"/>
              <a:gd name="connsiteX4" fmla="*/ 234479 w 1173971"/>
              <a:gd name="connsiteY4" fmla="*/ 303821 h 421060"/>
              <a:gd name="connsiteX5" fmla="*/ 234479 w 1173971"/>
              <a:gd name="connsiteY5" fmla="*/ 421060 h 421060"/>
              <a:gd name="connsiteX6" fmla="*/ 0 w 1173971"/>
              <a:gd name="connsiteY6" fmla="*/ 186582 h 421060"/>
              <a:gd name="connsiteX0" fmla="*/ 0 w 1173971"/>
              <a:gd name="connsiteY0" fmla="*/ 186582 h 370290"/>
              <a:gd name="connsiteX1" fmla="*/ 161404 w 1173971"/>
              <a:gd name="connsiteY1" fmla="*/ 0 h 370290"/>
              <a:gd name="connsiteX2" fmla="*/ 144220 w 1173971"/>
              <a:gd name="connsiteY2" fmla="*/ 80018 h 370290"/>
              <a:gd name="connsiteX3" fmla="*/ 1173971 w 1173971"/>
              <a:gd name="connsiteY3" fmla="*/ 199961 h 370290"/>
              <a:gd name="connsiteX4" fmla="*/ 234479 w 1173971"/>
              <a:gd name="connsiteY4" fmla="*/ 303821 h 370290"/>
              <a:gd name="connsiteX5" fmla="*/ 122902 w 1173971"/>
              <a:gd name="connsiteY5" fmla="*/ 370291 h 370290"/>
              <a:gd name="connsiteX6" fmla="*/ 0 w 1173971"/>
              <a:gd name="connsiteY6" fmla="*/ 186582 h 370290"/>
              <a:gd name="connsiteX0" fmla="*/ 0 w 1173971"/>
              <a:gd name="connsiteY0" fmla="*/ 186582 h 370291"/>
              <a:gd name="connsiteX1" fmla="*/ 161404 w 1173971"/>
              <a:gd name="connsiteY1" fmla="*/ 0 h 370291"/>
              <a:gd name="connsiteX2" fmla="*/ 144220 w 1173971"/>
              <a:gd name="connsiteY2" fmla="*/ 80018 h 370291"/>
              <a:gd name="connsiteX3" fmla="*/ 1173971 w 1173971"/>
              <a:gd name="connsiteY3" fmla="*/ 199961 h 370291"/>
              <a:gd name="connsiteX4" fmla="*/ 151394 w 1173971"/>
              <a:gd name="connsiteY4" fmla="*/ 261313 h 370291"/>
              <a:gd name="connsiteX5" fmla="*/ 122902 w 1173971"/>
              <a:gd name="connsiteY5" fmla="*/ 370291 h 370291"/>
              <a:gd name="connsiteX6" fmla="*/ 0 w 1173971"/>
              <a:gd name="connsiteY6" fmla="*/ 186582 h 370291"/>
              <a:gd name="connsiteX0" fmla="*/ 0 w 1173971"/>
              <a:gd name="connsiteY0" fmla="*/ 186582 h 370291"/>
              <a:gd name="connsiteX1" fmla="*/ 161404 w 1173971"/>
              <a:gd name="connsiteY1" fmla="*/ 0 h 370291"/>
              <a:gd name="connsiteX2" fmla="*/ 159337 w 1173971"/>
              <a:gd name="connsiteY2" fmla="*/ 105127 h 370291"/>
              <a:gd name="connsiteX3" fmla="*/ 1173971 w 1173971"/>
              <a:gd name="connsiteY3" fmla="*/ 199961 h 370291"/>
              <a:gd name="connsiteX4" fmla="*/ 151394 w 1173971"/>
              <a:gd name="connsiteY4" fmla="*/ 261313 h 370291"/>
              <a:gd name="connsiteX5" fmla="*/ 122902 w 1173971"/>
              <a:gd name="connsiteY5" fmla="*/ 370291 h 370291"/>
              <a:gd name="connsiteX6" fmla="*/ 0 w 1173971"/>
              <a:gd name="connsiteY6" fmla="*/ 186582 h 370291"/>
              <a:gd name="connsiteX0" fmla="*/ 0 w 1173971"/>
              <a:gd name="connsiteY0" fmla="*/ 186582 h 414890"/>
              <a:gd name="connsiteX1" fmla="*/ 161404 w 1173971"/>
              <a:gd name="connsiteY1" fmla="*/ 0 h 414890"/>
              <a:gd name="connsiteX2" fmla="*/ 159337 w 1173971"/>
              <a:gd name="connsiteY2" fmla="*/ 105127 h 414890"/>
              <a:gd name="connsiteX3" fmla="*/ 1173971 w 1173971"/>
              <a:gd name="connsiteY3" fmla="*/ 199961 h 414890"/>
              <a:gd name="connsiteX4" fmla="*/ 151394 w 1173971"/>
              <a:gd name="connsiteY4" fmla="*/ 261313 h 414890"/>
              <a:gd name="connsiteX5" fmla="*/ 157595 w 1173971"/>
              <a:gd name="connsiteY5" fmla="*/ 414889 h 414890"/>
              <a:gd name="connsiteX6" fmla="*/ 0 w 1173971"/>
              <a:gd name="connsiteY6" fmla="*/ 186582 h 414890"/>
              <a:gd name="connsiteX0" fmla="*/ 0 w 1173971"/>
              <a:gd name="connsiteY0" fmla="*/ 186582 h 414889"/>
              <a:gd name="connsiteX1" fmla="*/ 161404 w 1173971"/>
              <a:gd name="connsiteY1" fmla="*/ 0 h 414889"/>
              <a:gd name="connsiteX2" fmla="*/ 159337 w 1173971"/>
              <a:gd name="connsiteY2" fmla="*/ 105127 h 414889"/>
              <a:gd name="connsiteX3" fmla="*/ 1173971 w 1173971"/>
              <a:gd name="connsiteY3" fmla="*/ 199961 h 414889"/>
              <a:gd name="connsiteX4" fmla="*/ 164444 w 1173971"/>
              <a:gd name="connsiteY4" fmla="*/ 274308 h 414889"/>
              <a:gd name="connsiteX5" fmla="*/ 157595 w 1173971"/>
              <a:gd name="connsiteY5" fmla="*/ 414889 h 414889"/>
              <a:gd name="connsiteX6" fmla="*/ 0 w 1173971"/>
              <a:gd name="connsiteY6" fmla="*/ 186582 h 414889"/>
              <a:gd name="connsiteX0" fmla="*/ 0 w 1173971"/>
              <a:gd name="connsiteY0" fmla="*/ 186582 h 414889"/>
              <a:gd name="connsiteX1" fmla="*/ 161404 w 1173971"/>
              <a:gd name="connsiteY1" fmla="*/ 0 h 414889"/>
              <a:gd name="connsiteX2" fmla="*/ 159013 w 1173971"/>
              <a:gd name="connsiteY2" fmla="*/ 134970 h 414889"/>
              <a:gd name="connsiteX3" fmla="*/ 1173971 w 1173971"/>
              <a:gd name="connsiteY3" fmla="*/ 199961 h 414889"/>
              <a:gd name="connsiteX4" fmla="*/ 164444 w 1173971"/>
              <a:gd name="connsiteY4" fmla="*/ 274308 h 414889"/>
              <a:gd name="connsiteX5" fmla="*/ 157595 w 1173971"/>
              <a:gd name="connsiteY5" fmla="*/ 414889 h 414889"/>
              <a:gd name="connsiteX6" fmla="*/ 0 w 1173971"/>
              <a:gd name="connsiteY6" fmla="*/ 186582 h 41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971" h="414889">
                <a:moveTo>
                  <a:pt x="0" y="186582"/>
                </a:moveTo>
                <a:lnTo>
                  <a:pt x="161404" y="0"/>
                </a:lnTo>
                <a:cubicBezTo>
                  <a:pt x="161404" y="39080"/>
                  <a:pt x="159013" y="95890"/>
                  <a:pt x="159013" y="134970"/>
                </a:cubicBezTo>
                <a:cubicBezTo>
                  <a:pt x="472177" y="178510"/>
                  <a:pt x="638375" y="105795"/>
                  <a:pt x="1173971" y="199961"/>
                </a:cubicBezTo>
                <a:cubicBezTo>
                  <a:pt x="645622" y="281871"/>
                  <a:pt x="477608" y="239688"/>
                  <a:pt x="164444" y="274308"/>
                </a:cubicBezTo>
                <a:lnTo>
                  <a:pt x="157595" y="414889"/>
                </a:lnTo>
                <a:lnTo>
                  <a:pt x="0" y="186582"/>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24398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5</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实施细节</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89286"/>
            <a:ext cx="2301731"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重复多分辨率融合：</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3A3290D0-1AD1-4413-A431-45E9B1C82747}"/>
              </a:ext>
            </a:extLst>
          </p:cNvPr>
          <p:cNvPicPr>
            <a:picLocks noChangeAspect="1"/>
          </p:cNvPicPr>
          <p:nvPr/>
        </p:nvPicPr>
        <p:blipFill>
          <a:blip r:embed="rId3"/>
          <a:stretch>
            <a:fillRect/>
          </a:stretch>
        </p:blipFill>
        <p:spPr>
          <a:xfrm>
            <a:off x="749429" y="1562100"/>
            <a:ext cx="10915650" cy="1866900"/>
          </a:xfrm>
          <a:prstGeom prst="rect">
            <a:avLst/>
          </a:prstGeom>
        </p:spPr>
      </p:pic>
      <p:pic>
        <p:nvPicPr>
          <p:cNvPr id="4" name="图片 3">
            <a:extLst>
              <a:ext uri="{FF2B5EF4-FFF2-40B4-BE49-F238E27FC236}">
                <a16:creationId xmlns:a16="http://schemas.microsoft.com/office/drawing/2014/main" id="{B13143ED-F6F6-452E-9E29-8E2E55E7920A}"/>
              </a:ext>
            </a:extLst>
          </p:cNvPr>
          <p:cNvPicPr>
            <a:picLocks noChangeAspect="1"/>
          </p:cNvPicPr>
          <p:nvPr/>
        </p:nvPicPr>
        <p:blipFill>
          <a:blip r:embed="rId4"/>
          <a:stretch>
            <a:fillRect/>
          </a:stretch>
        </p:blipFill>
        <p:spPr>
          <a:xfrm>
            <a:off x="3172965" y="4008730"/>
            <a:ext cx="5495925" cy="1781175"/>
          </a:xfrm>
          <a:prstGeom prst="rect">
            <a:avLst/>
          </a:prstGeom>
        </p:spPr>
      </p:pic>
      <p:sp>
        <p:nvSpPr>
          <p:cNvPr id="9" name="矩形 8">
            <a:extLst>
              <a:ext uri="{FF2B5EF4-FFF2-40B4-BE49-F238E27FC236}">
                <a16:creationId xmlns:a16="http://schemas.microsoft.com/office/drawing/2014/main" id="{8484B5B7-E2A4-4E40-A73E-E6FFAE0A6A37}"/>
              </a:ext>
            </a:extLst>
          </p:cNvPr>
          <p:cNvSpPr/>
          <p:nvPr/>
        </p:nvSpPr>
        <p:spPr>
          <a:xfrm>
            <a:off x="7712364" y="1548194"/>
            <a:ext cx="1173017" cy="1866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2E788C3E-8DF4-4B40-B7ED-46C78CE24B32}"/>
              </a:ext>
            </a:extLst>
          </p:cNvPr>
          <p:cNvSpPr/>
          <p:nvPr/>
        </p:nvSpPr>
        <p:spPr>
          <a:xfrm rot="19382828">
            <a:off x="6269177" y="3396413"/>
            <a:ext cx="1495915" cy="324421"/>
          </a:xfrm>
          <a:custGeom>
            <a:avLst/>
            <a:gdLst>
              <a:gd name="connsiteX0" fmla="*/ 0 w 1173017"/>
              <a:gd name="connsiteY0" fmla="*/ 234479 h 468957"/>
              <a:gd name="connsiteX1" fmla="*/ 234479 w 1173017"/>
              <a:gd name="connsiteY1" fmla="*/ 0 h 468957"/>
              <a:gd name="connsiteX2" fmla="*/ 234479 w 1173017"/>
              <a:gd name="connsiteY2" fmla="*/ 117239 h 468957"/>
              <a:gd name="connsiteX3" fmla="*/ 1173017 w 1173017"/>
              <a:gd name="connsiteY3" fmla="*/ 117239 h 468957"/>
              <a:gd name="connsiteX4" fmla="*/ 1173017 w 1173017"/>
              <a:gd name="connsiteY4" fmla="*/ 351718 h 468957"/>
              <a:gd name="connsiteX5" fmla="*/ 234479 w 1173017"/>
              <a:gd name="connsiteY5" fmla="*/ 351718 h 468957"/>
              <a:gd name="connsiteX6" fmla="*/ 234479 w 1173017"/>
              <a:gd name="connsiteY6" fmla="*/ 468957 h 468957"/>
              <a:gd name="connsiteX7" fmla="*/ 0 w 1173017"/>
              <a:gd name="connsiteY7" fmla="*/ 234479 h 468957"/>
              <a:gd name="connsiteX0" fmla="*/ 0 w 1173017"/>
              <a:gd name="connsiteY0" fmla="*/ 234479 h 468957"/>
              <a:gd name="connsiteX1" fmla="*/ 234479 w 1173017"/>
              <a:gd name="connsiteY1" fmla="*/ 0 h 468957"/>
              <a:gd name="connsiteX2" fmla="*/ 234479 w 1173017"/>
              <a:gd name="connsiteY2" fmla="*/ 117239 h 468957"/>
              <a:gd name="connsiteX3" fmla="*/ 1173017 w 1173017"/>
              <a:gd name="connsiteY3" fmla="*/ 117239 h 468957"/>
              <a:gd name="connsiteX4" fmla="*/ 234479 w 1173017"/>
              <a:gd name="connsiteY4" fmla="*/ 351718 h 468957"/>
              <a:gd name="connsiteX5" fmla="*/ 234479 w 1173017"/>
              <a:gd name="connsiteY5" fmla="*/ 468957 h 468957"/>
              <a:gd name="connsiteX6" fmla="*/ 0 w 1173017"/>
              <a:gd name="connsiteY6" fmla="*/ 234479 h 468957"/>
              <a:gd name="connsiteX0" fmla="*/ 0 w 1173971"/>
              <a:gd name="connsiteY0" fmla="*/ 234479 h 468957"/>
              <a:gd name="connsiteX1" fmla="*/ 234479 w 1173971"/>
              <a:gd name="connsiteY1" fmla="*/ 0 h 468957"/>
              <a:gd name="connsiteX2" fmla="*/ 234479 w 1173971"/>
              <a:gd name="connsiteY2" fmla="*/ 117239 h 468957"/>
              <a:gd name="connsiteX3" fmla="*/ 1173971 w 1173971"/>
              <a:gd name="connsiteY3" fmla="*/ 247858 h 468957"/>
              <a:gd name="connsiteX4" fmla="*/ 234479 w 1173971"/>
              <a:gd name="connsiteY4" fmla="*/ 351718 h 468957"/>
              <a:gd name="connsiteX5" fmla="*/ 234479 w 1173971"/>
              <a:gd name="connsiteY5" fmla="*/ 468957 h 468957"/>
              <a:gd name="connsiteX6" fmla="*/ 0 w 1173971"/>
              <a:gd name="connsiteY6" fmla="*/ 234479 h 468957"/>
              <a:gd name="connsiteX0" fmla="*/ 0 w 1173971"/>
              <a:gd name="connsiteY0" fmla="*/ 234479 h 468957"/>
              <a:gd name="connsiteX1" fmla="*/ 234479 w 1173971"/>
              <a:gd name="connsiteY1" fmla="*/ 0 h 468957"/>
              <a:gd name="connsiteX2" fmla="*/ 234479 w 1173971"/>
              <a:gd name="connsiteY2" fmla="*/ 117239 h 468957"/>
              <a:gd name="connsiteX3" fmla="*/ 1173971 w 1173971"/>
              <a:gd name="connsiteY3" fmla="*/ 247858 h 468957"/>
              <a:gd name="connsiteX4" fmla="*/ 234479 w 1173971"/>
              <a:gd name="connsiteY4" fmla="*/ 351718 h 468957"/>
              <a:gd name="connsiteX5" fmla="*/ 234479 w 1173971"/>
              <a:gd name="connsiteY5" fmla="*/ 468957 h 468957"/>
              <a:gd name="connsiteX6" fmla="*/ 0 w 1173971"/>
              <a:gd name="connsiteY6" fmla="*/ 234479 h 468957"/>
              <a:gd name="connsiteX0" fmla="*/ 0 w 1173971"/>
              <a:gd name="connsiteY0" fmla="*/ 234479 h 468957"/>
              <a:gd name="connsiteX1" fmla="*/ 234479 w 1173971"/>
              <a:gd name="connsiteY1" fmla="*/ 0 h 468957"/>
              <a:gd name="connsiteX2" fmla="*/ 234479 w 1173971"/>
              <a:gd name="connsiteY2" fmla="*/ 117239 h 468957"/>
              <a:gd name="connsiteX3" fmla="*/ 1173971 w 1173971"/>
              <a:gd name="connsiteY3" fmla="*/ 247858 h 468957"/>
              <a:gd name="connsiteX4" fmla="*/ 234479 w 1173971"/>
              <a:gd name="connsiteY4" fmla="*/ 351718 h 468957"/>
              <a:gd name="connsiteX5" fmla="*/ 234479 w 1173971"/>
              <a:gd name="connsiteY5" fmla="*/ 468957 h 468957"/>
              <a:gd name="connsiteX6" fmla="*/ 0 w 1173971"/>
              <a:gd name="connsiteY6" fmla="*/ 234479 h 46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971" h="468957">
                <a:moveTo>
                  <a:pt x="0" y="234479"/>
                </a:moveTo>
                <a:lnTo>
                  <a:pt x="234479" y="0"/>
                </a:lnTo>
                <a:lnTo>
                  <a:pt x="234479" y="117239"/>
                </a:lnTo>
                <a:cubicBezTo>
                  <a:pt x="547643" y="160779"/>
                  <a:pt x="638375" y="153692"/>
                  <a:pt x="1173971" y="247858"/>
                </a:cubicBezTo>
                <a:cubicBezTo>
                  <a:pt x="645622" y="329768"/>
                  <a:pt x="547643" y="317098"/>
                  <a:pt x="234479" y="351718"/>
                </a:cubicBezTo>
                <a:lnTo>
                  <a:pt x="234479" y="468957"/>
                </a:lnTo>
                <a:lnTo>
                  <a:pt x="0" y="234479"/>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4477FD2-8A4C-4559-AAC6-65ABD887F458}"/>
              </a:ext>
            </a:extLst>
          </p:cNvPr>
          <p:cNvSpPr/>
          <p:nvPr/>
        </p:nvSpPr>
        <p:spPr>
          <a:xfrm>
            <a:off x="8885381" y="4141564"/>
            <a:ext cx="2705661"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不断融合</a:t>
            </a:r>
            <a:endParaRPr lang="en-US" altLang="zh-CN" b="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61845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6</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实施细节</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93980" y="1034001"/>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altLang="zh-CN" b="1" dirty="0" err="1">
                <a:solidFill>
                  <a:srgbClr val="003B87"/>
                </a:solidFill>
                <a:latin typeface="Microsoft YaHei" panose="020B0503020204020204" pitchFamily="34" charset="-122"/>
                <a:ea typeface="Microsoft YaHei" panose="020B0503020204020204" pitchFamily="34" charset="-122"/>
              </a:rPr>
              <a:t>HRNet</a:t>
            </a:r>
            <a:r>
              <a:rPr lang="zh-CN" altLang="en-US" b="1" dirty="0">
                <a:solidFill>
                  <a:srgbClr val="003B87"/>
                </a:solidFill>
                <a:latin typeface="Microsoft YaHei" panose="020B0503020204020204" pitchFamily="34" charset="-122"/>
                <a:ea typeface="Microsoft YaHei" panose="020B0503020204020204" pitchFamily="34" charset="-122"/>
              </a:rPr>
              <a:t>表达头：</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2D320432-85B9-461D-B17D-215011095E36}"/>
              </a:ext>
            </a:extLst>
          </p:cNvPr>
          <p:cNvPicPr>
            <a:picLocks noChangeAspect="1"/>
          </p:cNvPicPr>
          <p:nvPr/>
        </p:nvPicPr>
        <p:blipFill>
          <a:blip r:embed="rId3"/>
          <a:stretch>
            <a:fillRect/>
          </a:stretch>
        </p:blipFill>
        <p:spPr>
          <a:xfrm>
            <a:off x="700087" y="1905547"/>
            <a:ext cx="10782300" cy="2133600"/>
          </a:xfrm>
          <a:prstGeom prst="rect">
            <a:avLst/>
          </a:prstGeom>
        </p:spPr>
      </p:pic>
      <p:sp>
        <p:nvSpPr>
          <p:cNvPr id="7" name="文本框 6">
            <a:extLst>
              <a:ext uri="{FF2B5EF4-FFF2-40B4-BE49-F238E27FC236}">
                <a16:creationId xmlns:a16="http://schemas.microsoft.com/office/drawing/2014/main" id="{802D9AF2-4820-4D3A-B03B-CBE66CB2EFB8}"/>
              </a:ext>
            </a:extLst>
          </p:cNvPr>
          <p:cNvSpPr txBox="1"/>
          <p:nvPr/>
        </p:nvSpPr>
        <p:spPr>
          <a:xfrm>
            <a:off x="2252909" y="4174993"/>
            <a:ext cx="1217673" cy="369332"/>
          </a:xfrm>
          <a:prstGeom prst="rect">
            <a:avLst/>
          </a:prstGeom>
          <a:noFill/>
        </p:spPr>
        <p:txBody>
          <a:bodyPr wrap="square" rtlCol="0">
            <a:spAutoFit/>
          </a:bodyPr>
          <a:lstStyle/>
          <a:p>
            <a:r>
              <a:rPr lang="en-US" altLang="zh-CN" dirty="0"/>
              <a:t>HRVNetV1</a:t>
            </a:r>
            <a:endParaRPr lang="zh-CN" altLang="en-US" dirty="0"/>
          </a:p>
        </p:txBody>
      </p:sp>
      <p:sp>
        <p:nvSpPr>
          <p:cNvPr id="9" name="文本框 8">
            <a:extLst>
              <a:ext uri="{FF2B5EF4-FFF2-40B4-BE49-F238E27FC236}">
                <a16:creationId xmlns:a16="http://schemas.microsoft.com/office/drawing/2014/main" id="{E90522D0-4B81-4223-A30B-63AF588420D0}"/>
              </a:ext>
            </a:extLst>
          </p:cNvPr>
          <p:cNvSpPr txBox="1"/>
          <p:nvPr/>
        </p:nvSpPr>
        <p:spPr>
          <a:xfrm>
            <a:off x="5482400" y="4174993"/>
            <a:ext cx="1217673" cy="369332"/>
          </a:xfrm>
          <a:prstGeom prst="rect">
            <a:avLst/>
          </a:prstGeom>
          <a:noFill/>
        </p:spPr>
        <p:txBody>
          <a:bodyPr wrap="square" rtlCol="0">
            <a:spAutoFit/>
          </a:bodyPr>
          <a:lstStyle/>
          <a:p>
            <a:r>
              <a:rPr lang="en-US" altLang="zh-CN" dirty="0"/>
              <a:t>HRVNetV2</a:t>
            </a:r>
            <a:endParaRPr lang="zh-CN" altLang="en-US" dirty="0"/>
          </a:p>
        </p:txBody>
      </p:sp>
      <p:sp>
        <p:nvSpPr>
          <p:cNvPr id="11" name="文本框 10">
            <a:extLst>
              <a:ext uri="{FF2B5EF4-FFF2-40B4-BE49-F238E27FC236}">
                <a16:creationId xmlns:a16="http://schemas.microsoft.com/office/drawing/2014/main" id="{43CCFDEE-2D18-4399-B8E6-2F5F557A37D1}"/>
              </a:ext>
            </a:extLst>
          </p:cNvPr>
          <p:cNvSpPr txBox="1"/>
          <p:nvPr/>
        </p:nvSpPr>
        <p:spPr>
          <a:xfrm>
            <a:off x="8974654" y="4174993"/>
            <a:ext cx="1370073" cy="369332"/>
          </a:xfrm>
          <a:prstGeom prst="rect">
            <a:avLst/>
          </a:prstGeom>
          <a:noFill/>
        </p:spPr>
        <p:txBody>
          <a:bodyPr wrap="square" rtlCol="0">
            <a:spAutoFit/>
          </a:bodyPr>
          <a:lstStyle/>
          <a:p>
            <a:r>
              <a:rPr lang="en-US" altLang="zh-CN" dirty="0">
                <a:solidFill>
                  <a:srgbClr val="FF0000"/>
                </a:solidFill>
              </a:rPr>
              <a:t>HRVNetV2p</a:t>
            </a:r>
            <a:endParaRPr lang="zh-CN" altLang="en-US" dirty="0">
              <a:solidFill>
                <a:srgbClr val="FF0000"/>
              </a:solidFill>
            </a:endParaRPr>
          </a:p>
        </p:txBody>
      </p:sp>
      <p:sp>
        <p:nvSpPr>
          <p:cNvPr id="12" name="文本框 11">
            <a:extLst>
              <a:ext uri="{FF2B5EF4-FFF2-40B4-BE49-F238E27FC236}">
                <a16:creationId xmlns:a16="http://schemas.microsoft.com/office/drawing/2014/main" id="{21925FEA-C740-4735-B955-0A555915FC58}"/>
              </a:ext>
            </a:extLst>
          </p:cNvPr>
          <p:cNvSpPr txBox="1"/>
          <p:nvPr/>
        </p:nvSpPr>
        <p:spPr>
          <a:xfrm>
            <a:off x="1874810" y="4666886"/>
            <a:ext cx="1801263" cy="923330"/>
          </a:xfrm>
          <a:prstGeom prst="rect">
            <a:avLst/>
          </a:prstGeom>
          <a:noFill/>
        </p:spPr>
        <p:txBody>
          <a:bodyPr wrap="square" rtlCol="0">
            <a:spAutoFit/>
          </a:bodyPr>
          <a:lstStyle/>
          <a:p>
            <a:r>
              <a:rPr lang="zh-CN" altLang="en-US" dirty="0"/>
              <a:t>只输出高分辨率卷积流计算得到的高分辨率特征</a:t>
            </a:r>
          </a:p>
        </p:txBody>
      </p:sp>
      <p:sp>
        <p:nvSpPr>
          <p:cNvPr id="13" name="文本框 12">
            <a:extLst>
              <a:ext uri="{FF2B5EF4-FFF2-40B4-BE49-F238E27FC236}">
                <a16:creationId xmlns:a16="http://schemas.microsoft.com/office/drawing/2014/main" id="{38377377-832B-4ABD-9EE1-BA19E1E9645E}"/>
              </a:ext>
            </a:extLst>
          </p:cNvPr>
          <p:cNvSpPr txBox="1"/>
          <p:nvPr/>
        </p:nvSpPr>
        <p:spPr>
          <a:xfrm>
            <a:off x="5240285" y="4680171"/>
            <a:ext cx="1933942" cy="923330"/>
          </a:xfrm>
          <a:prstGeom prst="rect">
            <a:avLst/>
          </a:prstGeom>
          <a:noFill/>
        </p:spPr>
        <p:txBody>
          <a:bodyPr wrap="square" rtlCol="0">
            <a:spAutoFit/>
          </a:bodyPr>
          <a:lstStyle/>
          <a:p>
            <a:r>
              <a:rPr lang="zh-CN" altLang="en-US" b="1" dirty="0">
                <a:solidFill>
                  <a:srgbClr val="FF0000"/>
                </a:solidFill>
              </a:rPr>
              <a:t>串联</a:t>
            </a:r>
            <a:r>
              <a:rPr lang="zh-CN" altLang="en-US" dirty="0"/>
              <a:t>所有高分辨率到低分辨率并行流的输出特征</a:t>
            </a:r>
          </a:p>
        </p:txBody>
      </p:sp>
      <p:sp>
        <p:nvSpPr>
          <p:cNvPr id="14" name="文本框 13">
            <a:extLst>
              <a:ext uri="{FF2B5EF4-FFF2-40B4-BE49-F238E27FC236}">
                <a16:creationId xmlns:a16="http://schemas.microsoft.com/office/drawing/2014/main" id="{A751658D-EB1A-4147-B188-BE433CD9F4A1}"/>
              </a:ext>
            </a:extLst>
          </p:cNvPr>
          <p:cNvSpPr txBox="1"/>
          <p:nvPr/>
        </p:nvSpPr>
        <p:spPr>
          <a:xfrm>
            <a:off x="8738439" y="4673528"/>
            <a:ext cx="1933942" cy="923330"/>
          </a:xfrm>
          <a:prstGeom prst="rect">
            <a:avLst/>
          </a:prstGeom>
          <a:noFill/>
        </p:spPr>
        <p:txBody>
          <a:bodyPr wrap="square" rtlCol="0">
            <a:spAutoFit/>
          </a:bodyPr>
          <a:lstStyle/>
          <a:p>
            <a:r>
              <a:rPr lang="zh-CN" altLang="en-US" dirty="0"/>
              <a:t>降采样</a:t>
            </a:r>
            <a:r>
              <a:rPr lang="en-US" altLang="zh-CN" dirty="0"/>
              <a:t>V2</a:t>
            </a:r>
            <a:r>
              <a:rPr lang="zh-CN" altLang="en-US" dirty="0"/>
              <a:t>输出结果，构建特征金字塔</a:t>
            </a:r>
            <a:r>
              <a:rPr lang="zh-CN" altLang="en-US" b="1" dirty="0">
                <a:solidFill>
                  <a:srgbClr val="FF0000"/>
                </a:solidFill>
              </a:rPr>
              <a:t>多层次表达</a:t>
            </a:r>
            <a:endParaRPr lang="zh-CN" altLang="en-US" dirty="0"/>
          </a:p>
        </p:txBody>
      </p:sp>
      <p:sp>
        <p:nvSpPr>
          <p:cNvPr id="15" name="文本框 14">
            <a:extLst>
              <a:ext uri="{FF2B5EF4-FFF2-40B4-BE49-F238E27FC236}">
                <a16:creationId xmlns:a16="http://schemas.microsoft.com/office/drawing/2014/main" id="{BFD7BB52-55C6-4868-A221-4D9CDD7F3FDB}"/>
              </a:ext>
            </a:extLst>
          </p:cNvPr>
          <p:cNvSpPr txBox="1"/>
          <p:nvPr/>
        </p:nvSpPr>
        <p:spPr>
          <a:xfrm>
            <a:off x="2070039" y="1643382"/>
            <a:ext cx="1583411" cy="369332"/>
          </a:xfrm>
          <a:prstGeom prst="rect">
            <a:avLst/>
          </a:prstGeom>
          <a:noFill/>
        </p:spPr>
        <p:txBody>
          <a:bodyPr wrap="square" rtlCol="0">
            <a:spAutoFit/>
          </a:bodyPr>
          <a:lstStyle/>
          <a:p>
            <a:r>
              <a:rPr lang="zh-CN" altLang="en-US" b="1" dirty="0"/>
              <a:t>人体姿态估计</a:t>
            </a:r>
          </a:p>
        </p:txBody>
      </p:sp>
      <p:sp>
        <p:nvSpPr>
          <p:cNvPr id="16" name="文本框 15">
            <a:extLst>
              <a:ext uri="{FF2B5EF4-FFF2-40B4-BE49-F238E27FC236}">
                <a16:creationId xmlns:a16="http://schemas.microsoft.com/office/drawing/2014/main" id="{60A90303-2566-4720-8B69-38AF9276D7DC}"/>
              </a:ext>
            </a:extLst>
          </p:cNvPr>
          <p:cNvSpPr txBox="1"/>
          <p:nvPr/>
        </p:nvSpPr>
        <p:spPr>
          <a:xfrm>
            <a:off x="5633530" y="1643382"/>
            <a:ext cx="1147452" cy="369332"/>
          </a:xfrm>
          <a:prstGeom prst="rect">
            <a:avLst/>
          </a:prstGeom>
          <a:noFill/>
        </p:spPr>
        <p:txBody>
          <a:bodyPr wrap="square" rtlCol="0">
            <a:spAutoFit/>
          </a:bodyPr>
          <a:lstStyle/>
          <a:p>
            <a:r>
              <a:rPr lang="zh-CN" altLang="en-US" b="1" dirty="0"/>
              <a:t>图像分割</a:t>
            </a:r>
          </a:p>
        </p:txBody>
      </p:sp>
      <p:sp>
        <p:nvSpPr>
          <p:cNvPr id="17" name="文本框 16">
            <a:extLst>
              <a:ext uri="{FF2B5EF4-FFF2-40B4-BE49-F238E27FC236}">
                <a16:creationId xmlns:a16="http://schemas.microsoft.com/office/drawing/2014/main" id="{0F725D74-27FF-4D27-85DD-0A1DBDA0545F}"/>
              </a:ext>
            </a:extLst>
          </p:cNvPr>
          <p:cNvSpPr txBox="1"/>
          <p:nvPr/>
        </p:nvSpPr>
        <p:spPr>
          <a:xfrm>
            <a:off x="9085964" y="1643758"/>
            <a:ext cx="1147452" cy="369332"/>
          </a:xfrm>
          <a:prstGeom prst="rect">
            <a:avLst/>
          </a:prstGeom>
          <a:noFill/>
        </p:spPr>
        <p:txBody>
          <a:bodyPr wrap="square" rtlCol="0">
            <a:spAutoFit/>
          </a:bodyPr>
          <a:lstStyle/>
          <a:p>
            <a:r>
              <a:rPr lang="zh-CN" altLang="en-US" b="1" dirty="0"/>
              <a:t>目标检测</a:t>
            </a:r>
          </a:p>
        </p:txBody>
      </p:sp>
    </p:spTree>
    <p:extLst>
      <p:ext uri="{BB962C8B-B14F-4D97-AF65-F5344CB8AC3E}">
        <p14:creationId xmlns:p14="http://schemas.microsoft.com/office/powerpoint/2010/main" val="22473703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7</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实施细节</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308243"/>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altLang="zh-CN" b="1" dirty="0" err="1">
                <a:solidFill>
                  <a:srgbClr val="003B87"/>
                </a:solidFill>
                <a:latin typeface="Microsoft YaHei" panose="020B0503020204020204" pitchFamily="34" charset="-122"/>
                <a:ea typeface="Microsoft YaHei" panose="020B0503020204020204" pitchFamily="34" charset="-122"/>
              </a:rPr>
              <a:t>HRNet</a:t>
            </a:r>
            <a:r>
              <a:rPr lang="zh-CN" altLang="en-US" b="1" dirty="0">
                <a:solidFill>
                  <a:srgbClr val="003B87"/>
                </a:solidFill>
                <a:latin typeface="Microsoft YaHei" panose="020B0503020204020204" pitchFamily="34" charset="-122"/>
                <a:ea typeface="Microsoft YaHei" panose="020B0503020204020204" pitchFamily="34" charset="-122"/>
              </a:rPr>
              <a:t>框架实施：</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B618050A-4D10-4200-88CC-9FE9ED330F39}"/>
              </a:ext>
            </a:extLst>
          </p:cNvPr>
          <p:cNvPicPr>
            <a:picLocks noChangeAspect="1"/>
          </p:cNvPicPr>
          <p:nvPr/>
        </p:nvPicPr>
        <p:blipFill>
          <a:blip r:embed="rId3"/>
          <a:stretch>
            <a:fillRect/>
          </a:stretch>
        </p:blipFill>
        <p:spPr>
          <a:xfrm>
            <a:off x="700087" y="1953241"/>
            <a:ext cx="10791825" cy="3200400"/>
          </a:xfrm>
          <a:prstGeom prst="rect">
            <a:avLst/>
          </a:prstGeom>
        </p:spPr>
      </p:pic>
    </p:spTree>
    <p:extLst>
      <p:ext uri="{BB962C8B-B14F-4D97-AF65-F5344CB8AC3E}">
        <p14:creationId xmlns:p14="http://schemas.microsoft.com/office/powerpoint/2010/main" val="10786958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8</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实验结果</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72552"/>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人体关键点检测：</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B3D5138A-99B0-421B-8288-36607ADFD8BC}"/>
              </a:ext>
            </a:extLst>
          </p:cNvPr>
          <p:cNvPicPr>
            <a:picLocks noChangeAspect="1"/>
          </p:cNvPicPr>
          <p:nvPr/>
        </p:nvPicPr>
        <p:blipFill>
          <a:blip r:embed="rId3"/>
          <a:stretch>
            <a:fillRect/>
          </a:stretch>
        </p:blipFill>
        <p:spPr>
          <a:xfrm>
            <a:off x="1019391" y="1531460"/>
            <a:ext cx="10153218" cy="4464916"/>
          </a:xfrm>
          <a:prstGeom prst="rect">
            <a:avLst/>
          </a:prstGeom>
        </p:spPr>
      </p:pic>
      <p:sp>
        <p:nvSpPr>
          <p:cNvPr id="7" name="矩形 6">
            <a:extLst>
              <a:ext uri="{FF2B5EF4-FFF2-40B4-BE49-F238E27FC236}">
                <a16:creationId xmlns:a16="http://schemas.microsoft.com/office/drawing/2014/main" id="{1BAA567B-6599-4594-9D7C-CF21578C7102}"/>
              </a:ext>
            </a:extLst>
          </p:cNvPr>
          <p:cNvSpPr/>
          <p:nvPr/>
        </p:nvSpPr>
        <p:spPr>
          <a:xfrm>
            <a:off x="7543503" y="5551055"/>
            <a:ext cx="3503188" cy="3786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292617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BDFF3F-15BC-474A-B992-B81E293EF33C}"/>
              </a:ext>
            </a:extLst>
          </p:cNvPr>
          <p:cNvSpPr>
            <a:spLocks noGrp="1"/>
          </p:cNvSpPr>
          <p:nvPr>
            <p:ph type="sldNum" sz="quarter" idx="4294967295"/>
          </p:nvPr>
        </p:nvSpPr>
        <p:spPr>
          <a:xfrm>
            <a:off x="11277600" y="6356351"/>
            <a:ext cx="914401" cy="365125"/>
          </a:xfrm>
          <a:prstGeom prst="rect">
            <a:avLst/>
          </a:prstGeom>
        </p:spPr>
        <p:txBody>
          <a:bodyPr/>
          <a:lstStyle/>
          <a:p>
            <a:fld id="{72C88C01-EF0A-BE49-9F96-21AFAEFD178F}" type="slidenum">
              <a:rPr kumimoji="1" lang="zh-CN" altLang="en-US" smtClean="0"/>
              <a:pPr/>
              <a:t>9</a:t>
            </a:fld>
            <a:endParaRPr kumimoji="1" lang="zh-CN" altLang="en-US" dirty="0"/>
          </a:p>
        </p:txBody>
      </p:sp>
      <p:sp>
        <p:nvSpPr>
          <p:cNvPr id="5" name="文本框 4">
            <a:extLst>
              <a:ext uri="{FF2B5EF4-FFF2-40B4-BE49-F238E27FC236}">
                <a16:creationId xmlns:a16="http://schemas.microsoft.com/office/drawing/2014/main" id="{322E1883-4FF6-9745-9FE7-868B82FA3E12}"/>
              </a:ext>
            </a:extLst>
          </p:cNvPr>
          <p:cNvSpPr txBox="1"/>
          <p:nvPr/>
        </p:nvSpPr>
        <p:spPr>
          <a:xfrm>
            <a:off x="5294314" y="214026"/>
            <a:ext cx="1825884" cy="523220"/>
          </a:xfrm>
          <a:prstGeom prst="rect">
            <a:avLst/>
          </a:prstGeom>
          <a:noFill/>
        </p:spPr>
        <p:txBody>
          <a:bodyPr wrap="square" rtlCol="0">
            <a:spAutoFit/>
          </a:bodyPr>
          <a:lstStyle/>
          <a:p>
            <a:r>
              <a:rPr kumimoji="1" lang="zh-CN" altLang="en-US" sz="2800" b="1" dirty="0">
                <a:latin typeface="Microsoft YaHei" panose="020B0503020204020204" pitchFamily="34" charset="-122"/>
                <a:ea typeface="Microsoft YaHei" panose="020B0503020204020204" pitchFamily="34" charset="-122"/>
              </a:rPr>
              <a:t>实验结果</a:t>
            </a:r>
            <a:endParaRPr kumimoji="1" lang="en-US" altLang="zh-CN" sz="2800" b="1" dirty="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CC97C0F-7EB9-5A49-B534-623EACCF7719}"/>
              </a:ext>
            </a:extLst>
          </p:cNvPr>
          <p:cNvSpPr/>
          <p:nvPr/>
        </p:nvSpPr>
        <p:spPr>
          <a:xfrm>
            <a:off x="700087" y="1072552"/>
            <a:ext cx="2161659" cy="4589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zh-CN" altLang="en-US" b="1" dirty="0">
                <a:solidFill>
                  <a:srgbClr val="003B87"/>
                </a:solidFill>
                <a:latin typeface="Microsoft YaHei" panose="020B0503020204020204" pitchFamily="34" charset="-122"/>
                <a:ea typeface="Microsoft YaHei" panose="020B0503020204020204" pitchFamily="34" charset="-122"/>
              </a:rPr>
              <a:t>人体关键点检测：</a:t>
            </a:r>
            <a:endParaRPr lang="en-US" altLang="zh-CN" dirty="0">
              <a:solidFill>
                <a:srgbClr val="003B87"/>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311B6C9-B3FF-7E42-B03C-24A923848833}"/>
              </a:ext>
            </a:extLst>
          </p:cNvPr>
          <p:cNvSpPr/>
          <p:nvPr/>
        </p:nvSpPr>
        <p:spPr>
          <a:xfrm>
            <a:off x="354210" y="6369636"/>
            <a:ext cx="7775802"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0" i="1" dirty="0" err="1">
                <a:solidFill>
                  <a:srgbClr val="333333"/>
                </a:solidFill>
                <a:effectLst/>
                <a:latin typeface="Arial" panose="020B0604020202020204" pitchFamily="34" charset="0"/>
                <a:cs typeface="Arial" panose="020B0604020202020204" pitchFamily="34" charset="0"/>
              </a:rPr>
              <a:t>doi</a:t>
            </a:r>
            <a:r>
              <a:rPr lang="en-US" altLang="zh-CN" sz="1600" b="0" i="1" dirty="0">
                <a:solidFill>
                  <a:srgbClr val="333333"/>
                </a:solidFill>
                <a:effectLst/>
                <a:latin typeface="Arial" panose="020B0604020202020204" pitchFamily="34" charset="0"/>
                <a:cs typeface="Arial" panose="020B0604020202020204" pitchFamily="34" charset="0"/>
              </a:rPr>
              <a:t>: 10.1109/TPAMI.2020.2983686.</a:t>
            </a:r>
            <a:endParaRPr lang="zh-CN" altLang="en-US" sz="1600" i="1"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D65CB6F6-91EE-47F6-ADDF-0EF74722001A}"/>
              </a:ext>
            </a:extLst>
          </p:cNvPr>
          <p:cNvPicPr>
            <a:picLocks noChangeAspect="1"/>
          </p:cNvPicPr>
          <p:nvPr/>
        </p:nvPicPr>
        <p:blipFill>
          <a:blip r:embed="rId3"/>
          <a:stretch>
            <a:fillRect/>
          </a:stretch>
        </p:blipFill>
        <p:spPr>
          <a:xfrm>
            <a:off x="960358" y="1531461"/>
            <a:ext cx="10271283" cy="2066674"/>
          </a:xfrm>
          <a:prstGeom prst="rect">
            <a:avLst/>
          </a:prstGeom>
        </p:spPr>
      </p:pic>
      <p:sp>
        <p:nvSpPr>
          <p:cNvPr id="7" name="矩形 6">
            <a:extLst>
              <a:ext uri="{FF2B5EF4-FFF2-40B4-BE49-F238E27FC236}">
                <a16:creationId xmlns:a16="http://schemas.microsoft.com/office/drawing/2014/main" id="{0D3AE6E6-9A8E-49FB-897C-C46FE6AF026D}"/>
              </a:ext>
            </a:extLst>
          </p:cNvPr>
          <p:cNvSpPr/>
          <p:nvPr/>
        </p:nvSpPr>
        <p:spPr>
          <a:xfrm>
            <a:off x="3151717" y="4151795"/>
            <a:ext cx="6111078" cy="128990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rgbClr val="FF0000"/>
                </a:solidFill>
                <a:latin typeface="Microsoft YaHei" panose="020B0503020204020204" pitchFamily="34" charset="-122"/>
                <a:ea typeface="Microsoft YaHei" panose="020B0503020204020204" pitchFamily="34" charset="-122"/>
              </a:rPr>
              <a:t>明显优于</a:t>
            </a:r>
            <a:r>
              <a:rPr lang="zh-CN" altLang="en-US" b="1" dirty="0">
                <a:latin typeface="Microsoft YaHei" panose="020B0503020204020204" pitchFamily="34" charset="-122"/>
                <a:ea typeface="Microsoft YaHei" panose="020B0503020204020204" pitchFamily="34" charset="-122"/>
              </a:rPr>
              <a:t>自底向上的方法</a:t>
            </a:r>
            <a:endParaRPr lang="en-US" altLang="zh-CN" b="1" dirty="0">
              <a:latin typeface="Microsoft YaHei" panose="020B0503020204020204" pitchFamily="34" charset="-122"/>
              <a:ea typeface="Microsoft YaHei" panose="020B0503020204020204" pitchFamily="34" charset="-122"/>
            </a:endParaRPr>
          </a:p>
          <a:p>
            <a:pPr algn="ctr">
              <a:lnSpc>
                <a:spcPct val="150000"/>
              </a:lnSpc>
            </a:pPr>
            <a:r>
              <a:rPr lang="zh-CN" altLang="en-US" b="1" dirty="0">
                <a:latin typeface="Microsoft YaHei" panose="020B0503020204020204" pitchFamily="34" charset="-122"/>
                <a:ea typeface="Microsoft YaHei" panose="020B0503020204020204" pitchFamily="34" charset="-122"/>
              </a:rPr>
              <a:t>小网络在检测精度、模型尺寸和计算复杂度方面</a:t>
            </a:r>
            <a:r>
              <a:rPr lang="zh-CN" altLang="en-US" b="1" dirty="0">
                <a:solidFill>
                  <a:srgbClr val="FF0000"/>
                </a:solidFill>
                <a:latin typeface="Microsoft YaHei" panose="020B0503020204020204" pitchFamily="34" charset="-122"/>
                <a:ea typeface="Microsoft YaHei" panose="020B0503020204020204" pitchFamily="34" charset="-122"/>
              </a:rPr>
              <a:t>更有优势</a:t>
            </a:r>
            <a:endParaRPr lang="en-US" altLang="zh-CN" b="1" dirty="0">
              <a:solidFill>
                <a:srgbClr val="FF0000"/>
              </a:solidFill>
              <a:latin typeface="Microsoft YaHei" panose="020B0503020204020204" pitchFamily="34" charset="-122"/>
              <a:ea typeface="Microsoft YaHei" panose="020B0503020204020204" pitchFamily="34" charset="-122"/>
            </a:endParaRPr>
          </a:p>
          <a:p>
            <a:pPr algn="ctr">
              <a:lnSpc>
                <a:spcPct val="150000"/>
              </a:lnSpc>
            </a:pPr>
            <a:r>
              <a:rPr lang="zh-CN" altLang="en-US" b="1" dirty="0">
                <a:latin typeface="Microsoft YaHei" panose="020B0503020204020204" pitchFamily="34" charset="-122"/>
                <a:ea typeface="Microsoft YaHei" panose="020B0503020204020204" pitchFamily="34" charset="-122"/>
              </a:rPr>
              <a:t>大网络在</a:t>
            </a:r>
            <a:r>
              <a:rPr lang="zh-CN" altLang="en-US" b="1" dirty="0">
                <a:solidFill>
                  <a:srgbClr val="FF0000"/>
                </a:solidFill>
                <a:latin typeface="Microsoft YaHei" panose="020B0503020204020204" pitchFamily="34" charset="-122"/>
                <a:ea typeface="Microsoft YaHei" panose="020B0503020204020204" pitchFamily="34" charset="-122"/>
              </a:rPr>
              <a:t>相同设置下</a:t>
            </a:r>
            <a:r>
              <a:rPr lang="zh-CN" altLang="en-US" b="1" dirty="0">
                <a:latin typeface="Microsoft YaHei" panose="020B0503020204020204" pitchFamily="34" charset="-122"/>
                <a:ea typeface="Microsoft YaHei" panose="020B0503020204020204" pitchFamily="34" charset="-122"/>
              </a:rPr>
              <a:t>检测精度更高</a:t>
            </a:r>
            <a:endParaRPr lang="en-US" altLang="zh-C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0031197"/>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16477</TotalTime>
  <Words>878</Words>
  <Application>Microsoft Office PowerPoint</Application>
  <PresentationFormat>宽屏</PresentationFormat>
  <Paragraphs>121</Paragraphs>
  <Slides>16</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HelveticaNeue Regular</vt:lpstr>
      <vt:lpstr>等线</vt:lpstr>
      <vt:lpstr>SimSun</vt:lpstr>
      <vt:lpstr>Microsoft YaHei</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Lenovo</cp:lastModifiedBy>
  <cp:revision>294</cp:revision>
  <dcterms:created xsi:type="dcterms:W3CDTF">2020-09-27T07:01:42Z</dcterms:created>
  <dcterms:modified xsi:type="dcterms:W3CDTF">2023-12-01T17:44:53Z</dcterms:modified>
</cp:coreProperties>
</file>