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5" r:id="rId6"/>
    <p:sldId id="258" r:id="rId7"/>
    <p:sldId id="262" r:id="rId8"/>
    <p:sldId id="266" r:id="rId10"/>
    <p:sldId id="267" r:id="rId11"/>
    <p:sldId id="268" r:id="rId12"/>
    <p:sldId id="269" r:id="rId13"/>
    <p:sldId id="270" r:id="rId14"/>
    <p:sldId id="272" r:id="rId15"/>
    <p:sldId id="26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86"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39BFFE2B-8A0E-4FC0-981B-5D67515247E6}"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39BFFE2B-8A0E-4FC0-981B-5D67515247E6}"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9BFFE2B-8A0E-4FC0-981B-5D67515247E6}"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FFE2B-8A0E-4FC0-981B-5D67515247E6}"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CFF3-93EF-4973-BD6C-F5BA83767303}"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35756" y="891609"/>
            <a:ext cx="6081175" cy="2658106"/>
          </a:xfrm>
        </p:spPr>
        <p:txBody>
          <a:bodyPr>
            <a:normAutofit/>
          </a:bodyPr>
          <a:lstStyle/>
          <a:p>
            <a:r>
              <a:rPr lang="fr-FR" b="1" dirty="0"/>
              <a:t>Projet info223</a:t>
            </a:r>
            <a:br>
              <a:rPr lang="fr-FR" b="1" dirty="0"/>
            </a:br>
            <a:r>
              <a:rPr lang="fr-FR" b="1" dirty="0"/>
              <a:t>Spirale d’</a:t>
            </a:r>
            <a:r>
              <a:rPr lang="fr-FR" b="1" dirty="0" err="1"/>
              <a:t>Ulam</a:t>
            </a:r>
            <a:r>
              <a:rPr lang="fr-FR" b="1" dirty="0"/>
              <a:t> en 3 dimensions</a:t>
            </a:r>
            <a:endParaRPr lang="fr-FR" b="1" dirty="0"/>
          </a:p>
        </p:txBody>
      </p:sp>
      <p:sp>
        <p:nvSpPr>
          <p:cNvPr id="3" name="Sous-titre 2"/>
          <p:cNvSpPr>
            <a:spLocks noGrp="1"/>
          </p:cNvSpPr>
          <p:nvPr>
            <p:ph type="subTitle" idx="1"/>
          </p:nvPr>
        </p:nvSpPr>
        <p:spPr>
          <a:xfrm>
            <a:off x="1611745" y="4001168"/>
            <a:ext cx="5403273" cy="1652871"/>
          </a:xfrm>
        </p:spPr>
        <p:txBody>
          <a:bodyPr>
            <a:normAutofit lnSpcReduction="10000"/>
          </a:bodyPr>
          <a:lstStyle/>
          <a:p>
            <a:r>
              <a:rPr lang="fr-FR" dirty="0"/>
              <a:t>Chloe Makoundou</a:t>
            </a:r>
            <a:endParaRPr lang="fr-FR" dirty="0"/>
          </a:p>
          <a:p>
            <a:r>
              <a:rPr lang="fr-FR" dirty="0"/>
              <a:t>L2 info groupe 1 - Frederic Vernier</a:t>
            </a:r>
            <a:endParaRPr lang="fr-FR" dirty="0"/>
          </a:p>
          <a:p>
            <a:r>
              <a:rPr lang="fr-FR" dirty="0"/>
              <a:t>https://github.com/Chlooow/ProjetUlamIGSD</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Spirale d'Ulam — Wikipé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5018" y="4179597"/>
            <a:ext cx="3077458" cy="20549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ocessing - une nouvelle visualisation d'un outil de programmation Java :  histoire, signification de l'emblème"/>
          <p:cNvPicPr>
            <a:picLocks noChangeAspect="1" noChangeArrowheads="1"/>
          </p:cNvPicPr>
          <p:nvPr/>
        </p:nvPicPr>
        <p:blipFill rotWithShape="1">
          <a:blip r:embed="rId2">
            <a:extLst>
              <a:ext uri="{28A0092B-C50C-407E-A947-70E740481C1C}">
                <a14:useLocalDpi xmlns:a14="http://schemas.microsoft.com/office/drawing/2010/main" val="0"/>
              </a:ext>
            </a:extLst>
          </a:blip>
          <a:srcRect l="18945" r="22399"/>
          <a:stretch>
            <a:fillRect/>
          </a:stretch>
        </p:blipFill>
        <p:spPr bwMode="auto">
          <a:xfrm>
            <a:off x="9673461" y="4179598"/>
            <a:ext cx="2142836" cy="20549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cessing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644" y="198726"/>
            <a:ext cx="4226010" cy="345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6075" y="100330"/>
            <a:ext cx="8804910" cy="1325880"/>
          </a:xfrm>
        </p:spPr>
        <p:txBody>
          <a:bodyPr>
            <a:normAutofit/>
          </a:bodyPr>
          <a:lstStyle/>
          <a:p>
            <a:r>
              <a:rPr lang="fr-FR" b="1" dirty="0">
                <a:sym typeface="+mn-ea"/>
              </a:rPr>
              <a:t>Etape 6 : Polynomes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Content Placeholder 9" descr="fin"/>
          <p:cNvPicPr>
            <a:picLocks noChangeAspect="1"/>
          </p:cNvPicPr>
          <p:nvPr>
            <p:ph sz="half" idx="1"/>
          </p:nvPr>
        </p:nvPicPr>
        <p:blipFill>
          <a:blip r:embed="rId1"/>
          <a:srcRect t="467" b="467"/>
          <a:stretch>
            <a:fillRect/>
          </a:stretch>
        </p:blipFill>
        <p:spPr>
          <a:xfrm>
            <a:off x="1488440" y="2935605"/>
            <a:ext cx="5181600" cy="3433445"/>
          </a:xfrm>
          <a:prstGeom prst="rect">
            <a:avLst/>
          </a:prstGeom>
        </p:spPr>
      </p:pic>
      <p:sp>
        <p:nvSpPr>
          <p:cNvPr id="3" name="Content Placeholder 8"/>
          <p:cNvSpPr/>
          <p:nvPr/>
        </p:nvSpPr>
        <p:spPr>
          <a:xfrm>
            <a:off x="1616075" y="1166495"/>
            <a:ext cx="9639300"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J’ai a peu près compris en quoi consistait le polynôme mais je me suis arrêté à l’étape de cliquage de bouton. Malheureusement lorque je clic j’ai une erreur que je ne saurais regler. Lorsque je clique sur un bouton, la fenêtre se ferme puis affiche le message</a:t>
            </a:r>
            <a:endParaRPr lang="fr-FR" altLang="en-US"/>
          </a:p>
        </p:txBody>
      </p:sp>
      <p:pic>
        <p:nvPicPr>
          <p:cNvPr id="8" name="Content Placeholder 7" descr="error"/>
          <p:cNvPicPr>
            <a:picLocks noChangeAspect="1"/>
          </p:cNvPicPr>
          <p:nvPr>
            <p:ph sz="half" idx="2"/>
          </p:nvPr>
        </p:nvPicPr>
        <p:blipFill>
          <a:blip r:embed="rId2"/>
          <a:stretch>
            <a:fillRect/>
          </a:stretch>
        </p:blipFill>
        <p:spPr>
          <a:xfrm>
            <a:off x="6967855" y="2935605"/>
            <a:ext cx="4526280" cy="1082040"/>
          </a:xfrm>
          <a:prstGeom prst="rect">
            <a:avLst/>
          </a:prstGeom>
        </p:spPr>
      </p:pic>
      <p:pic>
        <p:nvPicPr>
          <p:cNvPr id="11" name="Picture 10" descr="Capturefin"/>
          <p:cNvPicPr>
            <a:picLocks noChangeAspect="1"/>
          </p:cNvPicPr>
          <p:nvPr/>
        </p:nvPicPr>
        <p:blipFill>
          <a:blip r:embed="rId3"/>
          <a:srcRect r="73340" b="80624"/>
          <a:stretch>
            <a:fillRect/>
          </a:stretch>
        </p:blipFill>
        <p:spPr>
          <a:xfrm>
            <a:off x="7371080" y="4278630"/>
            <a:ext cx="3719830" cy="1982470"/>
          </a:xfrm>
          <a:prstGeom prst="rect">
            <a:avLst/>
          </a:prstGeom>
        </p:spPr>
      </p:pic>
      <p:pic>
        <p:nvPicPr>
          <p:cNvPr id="104" name="Picture 103"/>
          <p:cNvPicPr/>
          <p:nvPr/>
        </p:nvPicPr>
        <p:blipFill>
          <a:blip r:embed="rId4"/>
          <a:stretch>
            <a:fillRect/>
          </a:stretch>
        </p:blipFill>
        <p:spPr>
          <a:xfrm>
            <a:off x="7461250" y="4522470"/>
            <a:ext cx="412750" cy="5232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7025" y="375285"/>
            <a:ext cx="9806305" cy="1087120"/>
          </a:xfrm>
        </p:spPr>
        <p:txBody>
          <a:bodyPr>
            <a:normAutofit fontScale="90000"/>
          </a:bodyPr>
          <a:lstStyle/>
          <a:p>
            <a:r>
              <a:rPr lang="fr-FR" b="1" dirty="0"/>
              <a:t>Les Etapes manquantes et problèmes rencontrés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Content Placeholder 8"/>
          <p:cNvSpPr/>
          <p:nvPr/>
        </p:nvSpPr>
        <p:spPr>
          <a:xfrm>
            <a:off x="2868930" y="1461770"/>
            <a:ext cx="7314565"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fr-FR" altLang="en-US"/>
          </a:p>
        </p:txBody>
      </p:sp>
      <p:pic>
        <p:nvPicPr>
          <p:cNvPr id="9" name="Content Placeholder 8" descr="shader fail"/>
          <p:cNvPicPr>
            <a:picLocks noChangeAspect="1"/>
          </p:cNvPicPr>
          <p:nvPr>
            <p:ph idx="1"/>
          </p:nvPr>
        </p:nvPicPr>
        <p:blipFill>
          <a:blip r:embed="rId1"/>
          <a:stretch>
            <a:fillRect/>
          </a:stretch>
        </p:blipFill>
        <p:spPr>
          <a:xfrm>
            <a:off x="7615555" y="1194435"/>
            <a:ext cx="3927475" cy="4745990"/>
          </a:xfrm>
          <a:prstGeom prst="rect">
            <a:avLst/>
          </a:prstGeom>
        </p:spPr>
      </p:pic>
      <p:sp>
        <p:nvSpPr>
          <p:cNvPr id="11" name="Content Placeholder 8"/>
          <p:cNvSpPr/>
          <p:nvPr/>
        </p:nvSpPr>
        <p:spPr>
          <a:xfrm>
            <a:off x="1488440" y="1538605"/>
            <a:ext cx="5860415" cy="4401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sz="2400"/>
              <a:t>J’ai essayé de faire les shaders mais j’ai rencontré un problème lors du passage à ce mode. Par manque de temps et de ressources je n’ai pas pu installé une version antérieur ou tester ce dernier sur les ordinateurs de la fac. Mais l’objectif aurait été de s’inspirer des TP utilisant les shaders</a:t>
            </a:r>
            <a:endParaRPr lang="fr-FR" altLang="en-US" sz="2400"/>
          </a:p>
        </p:txBody>
      </p:sp>
      <p:pic>
        <p:nvPicPr>
          <p:cNvPr id="12" name="Picture 11"/>
          <p:cNvPicPr>
            <a:picLocks noChangeAspect="1"/>
          </p:cNvPicPr>
          <p:nvPr/>
        </p:nvPicPr>
        <p:blipFill>
          <a:blip r:embed="rId2"/>
          <a:stretch>
            <a:fillRect/>
          </a:stretch>
        </p:blipFill>
        <p:spPr>
          <a:xfrm>
            <a:off x="1597025" y="4202430"/>
            <a:ext cx="4006215" cy="21532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8305" y="0"/>
            <a:ext cx="7642860" cy="1325880"/>
          </a:xfrm>
        </p:spPr>
        <p:txBody>
          <a:bodyPr>
            <a:normAutofit/>
          </a:bodyPr>
          <a:lstStyle/>
          <a:p>
            <a:r>
              <a:rPr lang="fr-FR" dirty="0"/>
              <a:t>J’ai trouvé mon erreur !</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Content Placeholder 7"/>
          <p:cNvPicPr>
            <a:picLocks noChangeAspect="1"/>
          </p:cNvPicPr>
          <p:nvPr>
            <p:ph sz="half" idx="1"/>
          </p:nvPr>
        </p:nvPicPr>
        <p:blipFill>
          <a:blip r:embed="rId1"/>
          <a:stretch>
            <a:fillRect/>
          </a:stretch>
        </p:blipFill>
        <p:spPr>
          <a:xfrm>
            <a:off x="1627505" y="1353820"/>
            <a:ext cx="5081270" cy="1883410"/>
          </a:xfrm>
          <a:prstGeom prst="rect">
            <a:avLst/>
          </a:prstGeom>
        </p:spPr>
      </p:pic>
      <p:sp>
        <p:nvSpPr>
          <p:cNvPr id="9" name="Content Placeholder 8"/>
          <p:cNvSpPr/>
          <p:nvPr>
            <p:ph sz="half" idx="2"/>
          </p:nvPr>
        </p:nvSpPr>
        <p:spPr>
          <a:xfrm>
            <a:off x="7096760" y="948055"/>
            <a:ext cx="4184015" cy="1911350"/>
          </a:xfrm>
        </p:spPr>
        <p:txBody>
          <a:bodyPr>
            <a:noAutofit/>
          </a:bodyPr>
          <a:p>
            <a:pPr marL="0" indent="0" algn="just">
              <a:buNone/>
            </a:pPr>
            <a:r>
              <a:rPr lang="fr-FR" altLang="en-US" sz="1600"/>
              <a:t>La camera, et l’erreur des boutons est du au noLoop(); Mon code est fait que pour s’executer 1 seule fois, du coup lorsque je l’enlève, il disloque ma pyramide car il n’est pas habitué a être appelé plusieurs fois.</a:t>
            </a:r>
            <a:endParaRPr lang="fr-FR" altLang="en-US" sz="1600"/>
          </a:p>
          <a:p>
            <a:pPr marL="0" indent="0" algn="just">
              <a:buNone/>
            </a:pPr>
            <a:r>
              <a:rPr lang="fr-FR" altLang="en-US" sz="1600"/>
              <a:t>Ce qu’il aurait fallut faire, c’est que j’enlève le no loop dès l’étape 1 ( car il etait la pour tester la somme des diviseurs et la spirale).</a:t>
            </a:r>
            <a:endParaRPr lang="fr-FR" altLang="en-US" sz="1600"/>
          </a:p>
        </p:txBody>
      </p:sp>
      <p:sp>
        <p:nvSpPr>
          <p:cNvPr id="10" name="Rectangles 9"/>
          <p:cNvSpPr/>
          <p:nvPr/>
        </p:nvSpPr>
        <p:spPr>
          <a:xfrm>
            <a:off x="1851025" y="2583180"/>
            <a:ext cx="939800" cy="42862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a:stCxn id="10" idx="3"/>
          </p:cNvCxnSpPr>
          <p:nvPr/>
        </p:nvCxnSpPr>
        <p:spPr>
          <a:xfrm flipV="1">
            <a:off x="2790825" y="2797175"/>
            <a:ext cx="4124960" cy="635"/>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3" name="Picture 12" descr="disloque"/>
          <p:cNvPicPr>
            <a:picLocks noChangeAspect="1"/>
          </p:cNvPicPr>
          <p:nvPr/>
        </p:nvPicPr>
        <p:blipFill>
          <a:blip r:embed="rId2"/>
          <a:stretch>
            <a:fillRect/>
          </a:stretch>
        </p:blipFill>
        <p:spPr>
          <a:xfrm>
            <a:off x="1627505" y="3589020"/>
            <a:ext cx="4781550" cy="2812415"/>
          </a:xfrm>
          <a:prstGeom prst="rect">
            <a:avLst/>
          </a:prstGeom>
        </p:spPr>
      </p:pic>
      <p:pic>
        <p:nvPicPr>
          <p:cNvPr id="14" name="Picture 13"/>
          <p:cNvPicPr>
            <a:picLocks noChangeAspect="1"/>
          </p:cNvPicPr>
          <p:nvPr/>
        </p:nvPicPr>
        <p:blipFill>
          <a:blip r:embed="rId3"/>
          <a:stretch>
            <a:fillRect/>
          </a:stretch>
        </p:blipFill>
        <p:spPr>
          <a:xfrm>
            <a:off x="7299960" y="3011805"/>
            <a:ext cx="4011295" cy="3747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1145" y="365125"/>
            <a:ext cx="9812655" cy="1325880"/>
          </a:xfrm>
        </p:spPr>
        <p:txBody>
          <a:bodyPr/>
          <a:lstStyle/>
          <a:p>
            <a:r>
              <a:rPr lang="fr-FR" dirty="0"/>
              <a:t>Conclusion</a:t>
            </a:r>
            <a:endParaRPr lang="fr-FR" dirty="0"/>
          </a:p>
        </p:txBody>
      </p:sp>
      <p:sp>
        <p:nvSpPr>
          <p:cNvPr id="3" name="Espace réservé du contenu 2"/>
          <p:cNvSpPr>
            <a:spLocks noGrp="1"/>
          </p:cNvSpPr>
          <p:nvPr>
            <p:ph sz="half" idx="1"/>
          </p:nvPr>
        </p:nvSpPr>
        <p:spPr>
          <a:xfrm>
            <a:off x="1461770" y="1825625"/>
            <a:ext cx="6342380" cy="4351655"/>
          </a:xfrm>
        </p:spPr>
        <p:txBody>
          <a:bodyPr>
            <a:normAutofit fontScale="90000" lnSpcReduction="10000"/>
          </a:bodyPr>
          <a:lstStyle/>
          <a:p>
            <a:pPr marL="0" indent="0" algn="just">
              <a:buNone/>
            </a:pPr>
            <a:r>
              <a:rPr lang="fr-FR" dirty="0"/>
              <a:t>Malgrès plusieurs parties manquante, j’ai tout de même reussis a satisfaire mes objectifs du début. Je penses qu’avec plus de temps et de ressources, j’aurais pu terminer le projet dans son entièreté. Il manquait peut-être un peu plus de guide dans le sujet qui était un peu flou. </a:t>
            </a:r>
            <a:endParaRPr lang="fr-FR" dirty="0"/>
          </a:p>
          <a:p>
            <a:pPr marL="0" indent="0" algn="just">
              <a:buNone/>
            </a:pPr>
            <a:r>
              <a:rPr lang="fr-FR" dirty="0"/>
              <a:t>J’ai eu du mal à poser les bonnes questions, mais j’ai eu de l’aide de certains de mes camarades afin de comprendre le but du projet qui était de retranscrire ce que l’on a appris au cours des TP/Cours et l’utilisation de Processing. Ce projet fut amusant et ce serais interessant de le continuer ou de l’améliorer.</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ph sz="half" idx="2"/>
          </p:nvPr>
        </p:nvPicPr>
        <p:blipFill>
          <a:blip r:embed="rId1"/>
          <a:stretch>
            <a:fillRect/>
          </a:stretch>
        </p:blipFill>
        <p:spPr>
          <a:xfrm>
            <a:off x="7883525" y="1825625"/>
            <a:ext cx="406400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31340" y="344805"/>
            <a:ext cx="4771390" cy="1325880"/>
          </a:xfrm>
        </p:spPr>
        <p:txBody>
          <a:bodyPr/>
          <a:lstStyle/>
          <a:p>
            <a:r>
              <a:rPr lang="fr-FR" dirty="0"/>
              <a:t>Sources</a:t>
            </a:r>
            <a:endParaRPr lang="fr-FR" dirty="0"/>
          </a:p>
        </p:txBody>
      </p:sp>
      <p:sp>
        <p:nvSpPr>
          <p:cNvPr id="3" name="Espace réservé du contenu 2"/>
          <p:cNvSpPr>
            <a:spLocks noGrp="1"/>
          </p:cNvSpPr>
          <p:nvPr>
            <p:ph sz="half" idx="1"/>
          </p:nvPr>
        </p:nvSpPr>
        <p:spPr>
          <a:xfrm>
            <a:off x="1903730" y="1937385"/>
            <a:ext cx="5181600" cy="4351338"/>
          </a:xfrm>
        </p:spPr>
        <p:txBody>
          <a:bodyPr/>
          <a:lstStyle/>
          <a:p>
            <a:r>
              <a:rPr lang="fr-FR" dirty="0"/>
              <a:t>CodinTrain pour la spiral https://youtu.be/a35KWEjRvc0</a:t>
            </a:r>
            <a:endParaRPr lang="fr-FR" dirty="0"/>
          </a:p>
          <a:p>
            <a:r>
              <a:rPr lang="fr-FR" dirty="0"/>
              <a:t>Documentation Processing</a:t>
            </a:r>
            <a:endParaRPr lang="fr-FR" dirty="0"/>
          </a:p>
          <a:p>
            <a:r>
              <a:rPr lang="fr-FR" dirty="0"/>
              <a:t>Forum Processing</a:t>
            </a:r>
            <a:endParaRPr lang="fr-FR" dirty="0"/>
          </a:p>
          <a:p>
            <a:r>
              <a:rPr lang="fr-FR" dirty="0"/>
              <a:t>Google...etc.</a:t>
            </a:r>
            <a:endParaRPr lang="fr-FR" dirty="0"/>
          </a:p>
          <a:p>
            <a:r>
              <a:rPr lang="fr-FR" dirty="0"/>
              <a:t>TPs</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ph sz="half" idx="2"/>
          </p:nvPr>
        </p:nvPicPr>
        <p:blipFill>
          <a:blip r:embed="rId1"/>
          <a:stretch>
            <a:fillRect/>
          </a:stretch>
        </p:blipFill>
        <p:spPr>
          <a:xfrm>
            <a:off x="7606665" y="1825625"/>
            <a:ext cx="406400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721791" y="305343"/>
            <a:ext cx="7248084" cy="1325563"/>
          </a:xfrm>
        </p:spPr>
        <p:txBody>
          <a:bodyPr/>
          <a:lstStyle/>
          <a:p>
            <a:r>
              <a:rPr lang="fr-FR" dirty="0"/>
              <a:t>I N T R O</a:t>
            </a:r>
            <a:endParaRPr lang="fr-FR" dirty="0"/>
          </a:p>
        </p:txBody>
      </p:sp>
      <p:sp>
        <p:nvSpPr>
          <p:cNvPr id="3" name="Espace réservé du contenu 2"/>
          <p:cNvSpPr>
            <a:spLocks noGrp="1"/>
          </p:cNvSpPr>
          <p:nvPr>
            <p:ph idx="1"/>
          </p:nvPr>
        </p:nvSpPr>
        <p:spPr>
          <a:xfrm>
            <a:off x="1721791" y="1420511"/>
            <a:ext cx="9632009" cy="4351338"/>
          </a:xfrm>
        </p:spPr>
        <p:txBody>
          <a:bodyPr>
            <a:normAutofit/>
          </a:bodyPr>
          <a:lstStyle/>
          <a:p>
            <a:pPr marL="0" indent="0" algn="just">
              <a:buNone/>
            </a:pPr>
            <a:r>
              <a:rPr lang="fr-FR" sz="2000" dirty="0"/>
              <a:t>Le but de ce projet est de réaliser deux modèles 3D composées de morceaux (cubes, sphères, cylindres, etc..) dont chacun représente un nombre à partir de 1. Chaque morceaux est placé dans l’espace 3D par une technique que vous choisirez et implémenterez. Pour cela on utilisera Processing.</a:t>
            </a:r>
            <a:endParaRPr lang="fr-FR" sz="2000" dirty="0"/>
          </a:p>
          <a:p>
            <a:pPr marL="0" indent="0" algn="just">
              <a:buNone/>
            </a:pPr>
            <a:r>
              <a:rPr lang="fr-FR" sz="2000" dirty="0"/>
              <a:t>En mathématiques, la spirale d'Ulam, ou spirale de nombres premiers, est une méthode simple de représentation des nombres premiers qui révèle un schéma qui n'a jamais été entièrement expliqué. On doit sa découverte au mathématicien Ulam Stanislaw en 1963.</a:t>
            </a:r>
            <a:endParaRPr lang="fr-FR" sz="2000"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stretch>
            <a:fillRect/>
          </a:stretch>
        </p:blipFill>
        <p:spPr>
          <a:xfrm>
            <a:off x="7990840" y="4074795"/>
            <a:ext cx="4009390" cy="2783840"/>
          </a:xfrm>
          <a:prstGeom prst="rect">
            <a:avLst/>
          </a:prstGeom>
        </p:spPr>
      </p:pic>
      <p:pic>
        <p:nvPicPr>
          <p:cNvPr id="100" name="Content Placeholder 99"/>
          <p:cNvPicPr/>
          <p:nvPr/>
        </p:nvPicPr>
        <p:blipFill>
          <a:blip r:embed="rId3"/>
          <a:stretch>
            <a:fillRect/>
          </a:stretch>
        </p:blipFill>
        <p:spPr>
          <a:xfrm>
            <a:off x="1488440" y="4074795"/>
            <a:ext cx="2592070" cy="2783205"/>
          </a:xfrm>
          <a:prstGeom prst="rect">
            <a:avLst/>
          </a:prstGeom>
          <a:noFill/>
          <a:ln w="9525">
            <a:noFill/>
          </a:ln>
        </p:spPr>
      </p:pic>
      <p:pic>
        <p:nvPicPr>
          <p:cNvPr id="102" name="Picture 101"/>
          <p:cNvPicPr/>
          <p:nvPr/>
        </p:nvPicPr>
        <p:blipFill>
          <a:blip r:embed="rId4"/>
          <a:stretch>
            <a:fillRect/>
          </a:stretch>
        </p:blipFill>
        <p:spPr>
          <a:xfrm>
            <a:off x="4771390" y="4074795"/>
            <a:ext cx="2852420" cy="278320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1305" y="415925"/>
            <a:ext cx="10515600" cy="1325563"/>
          </a:xfrm>
        </p:spPr>
        <p:txBody>
          <a:bodyPr/>
          <a:lstStyle/>
          <a:p>
            <a:r>
              <a:rPr lang="fr-FR" b="1" dirty="0"/>
              <a:t>But et Objectifs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ph idx="1"/>
          </p:nvPr>
        </p:nvSpPr>
        <p:spPr>
          <a:xfrm>
            <a:off x="1530985" y="1611630"/>
            <a:ext cx="8925560" cy="4351655"/>
          </a:xfrm>
        </p:spPr>
        <p:txBody>
          <a:bodyPr>
            <a:normAutofit lnSpcReduction="10000"/>
          </a:bodyPr>
          <a:p>
            <a:pPr marL="0" indent="0">
              <a:buNone/>
            </a:pPr>
            <a:r>
              <a:rPr lang="fr-FR" dirty="0">
                <a:sym typeface="+mn-ea"/>
              </a:rPr>
              <a:t>Mon objectif est de faire :</a:t>
            </a:r>
            <a:endParaRPr lang="fr-FR" dirty="0">
              <a:sym typeface="+mn-ea"/>
            </a:endParaRPr>
          </a:p>
          <a:p>
            <a:pPr marL="0" indent="0">
              <a:buNone/>
            </a:pPr>
            <a:endParaRPr lang="fr-FR" dirty="0"/>
          </a:p>
          <a:p>
            <a:r>
              <a:rPr lang="fr-FR" dirty="0">
                <a:sym typeface="+mn-ea"/>
              </a:rPr>
              <a:t>Les formes</a:t>
            </a:r>
            <a:endParaRPr lang="fr-FR" dirty="0">
              <a:sym typeface="+mn-ea"/>
            </a:endParaRPr>
          </a:p>
          <a:p>
            <a:endParaRPr lang="fr-FR" dirty="0"/>
          </a:p>
          <a:p>
            <a:r>
              <a:rPr lang="fr-FR" dirty="0">
                <a:sym typeface="+mn-ea"/>
              </a:rPr>
              <a:t>L’animation</a:t>
            </a:r>
            <a:endParaRPr lang="fr-FR" dirty="0">
              <a:sym typeface="+mn-ea"/>
            </a:endParaRPr>
          </a:p>
          <a:p>
            <a:endParaRPr lang="fr-FR" dirty="0"/>
          </a:p>
          <a:p>
            <a:r>
              <a:rPr lang="fr-FR" dirty="0">
                <a:sym typeface="+mn-ea"/>
              </a:rPr>
              <a:t>Textures</a:t>
            </a:r>
            <a:endParaRPr lang="fr-FR" dirty="0">
              <a:sym typeface="+mn-ea"/>
            </a:endParaRPr>
          </a:p>
          <a:p>
            <a:endParaRPr lang="fr-FR" dirty="0">
              <a:sym typeface="+mn-ea"/>
            </a:endParaRPr>
          </a:p>
          <a:p>
            <a:r>
              <a:rPr lang="fr-FR" dirty="0">
                <a:sym typeface="+mn-ea"/>
              </a:rPr>
              <a:t> Polynome</a:t>
            </a:r>
            <a:endParaRPr lang="en-US"/>
          </a:p>
          <a:p>
            <a:endParaRPr lang="en-US"/>
          </a:p>
        </p:txBody>
      </p:sp>
      <p:sp>
        <p:nvSpPr>
          <p:cNvPr id="10" name="Right Arrow 9"/>
          <p:cNvSpPr/>
          <p:nvPr/>
        </p:nvSpPr>
        <p:spPr>
          <a:xfrm>
            <a:off x="5092065" y="2623820"/>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5082540" y="3565525"/>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ight Arrow 12"/>
          <p:cNvSpPr/>
          <p:nvPr/>
        </p:nvSpPr>
        <p:spPr>
          <a:xfrm>
            <a:off x="5092065" y="5479415"/>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ight Arrow 13"/>
          <p:cNvSpPr/>
          <p:nvPr/>
        </p:nvSpPr>
        <p:spPr>
          <a:xfrm>
            <a:off x="5082540" y="4522470"/>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8514080" y="2532380"/>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8" name="Rectangles 17"/>
          <p:cNvSpPr/>
          <p:nvPr/>
        </p:nvSpPr>
        <p:spPr>
          <a:xfrm>
            <a:off x="8514080" y="347535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9" name="Rectangles 18"/>
          <p:cNvSpPr/>
          <p:nvPr/>
        </p:nvSpPr>
        <p:spPr>
          <a:xfrm>
            <a:off x="8514080" y="443166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0" name="Rectangles 19"/>
          <p:cNvSpPr/>
          <p:nvPr/>
        </p:nvSpPr>
        <p:spPr>
          <a:xfrm>
            <a:off x="8514080" y="538797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2" name="Rounded Rectangle 21"/>
          <p:cNvSpPr/>
          <p:nvPr/>
        </p:nvSpPr>
        <p:spPr>
          <a:xfrm>
            <a:off x="8636635" y="2623820"/>
            <a:ext cx="260667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ounded Rectangle 23"/>
          <p:cNvSpPr/>
          <p:nvPr/>
        </p:nvSpPr>
        <p:spPr>
          <a:xfrm>
            <a:off x="8626475" y="3568700"/>
            <a:ext cx="17208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ounded Rectangle 24"/>
          <p:cNvSpPr/>
          <p:nvPr/>
        </p:nvSpPr>
        <p:spPr>
          <a:xfrm>
            <a:off x="8626475" y="4513580"/>
            <a:ext cx="183070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Rounded Rectangle 25"/>
          <p:cNvSpPr/>
          <p:nvPr/>
        </p:nvSpPr>
        <p:spPr>
          <a:xfrm>
            <a:off x="8626475" y="5480685"/>
            <a:ext cx="90614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9603740" y="2568575"/>
            <a:ext cx="855345" cy="368300"/>
          </a:xfrm>
          <a:prstGeom prst="rect">
            <a:avLst/>
          </a:prstGeom>
          <a:noFill/>
        </p:spPr>
        <p:txBody>
          <a:bodyPr wrap="square" rtlCol="0">
            <a:spAutoFit/>
            <a:scene3d>
              <a:camera prst="orthographicFront"/>
              <a:lightRig rig="threePt" dir="t"/>
            </a:scene3d>
          </a:bodyPr>
          <a:p>
            <a:r>
              <a:rPr lang="fr-FR" altLang="en-US">
                <a:ln/>
                <a:solidFill>
                  <a:schemeClr val="tx1"/>
                </a:solidFill>
                <a:effectLst>
                  <a:outerShdw blurRad="38100" dist="19050" dir="2700000" algn="tl" rotWithShape="0">
                    <a:schemeClr val="dk1">
                      <a:alpha val="40000"/>
                    </a:schemeClr>
                  </a:outerShdw>
                </a:effectLst>
              </a:rPr>
              <a:t>100%</a:t>
            </a:r>
            <a:endParaRPr lang="fr-FR" altLang="en-US">
              <a:ln/>
              <a:solidFill>
                <a:schemeClr val="tx1"/>
              </a:solidFill>
              <a:effectLst>
                <a:outerShdw blurRad="38100" dist="19050" dir="2700000" algn="tl" rotWithShape="0">
                  <a:schemeClr val="dk1">
                    <a:alpha val="40000"/>
                  </a:schemeClr>
                </a:outerShdw>
              </a:effectLst>
            </a:endParaRPr>
          </a:p>
        </p:txBody>
      </p:sp>
      <p:sp>
        <p:nvSpPr>
          <p:cNvPr id="29" name="Text Box 28"/>
          <p:cNvSpPr txBox="1"/>
          <p:nvPr/>
        </p:nvSpPr>
        <p:spPr>
          <a:xfrm>
            <a:off x="9756140" y="3517265"/>
            <a:ext cx="855345" cy="368300"/>
          </a:xfrm>
          <a:prstGeom prst="rect">
            <a:avLst/>
          </a:prstGeom>
          <a:noFill/>
        </p:spPr>
        <p:txBody>
          <a:bodyPr wrap="square" rtlCol="0">
            <a:spAutoFit/>
            <a:scene3d>
              <a:camera prst="orthographicFront"/>
              <a:lightRig rig="threePt" dir="t"/>
            </a:scene3d>
          </a:bodyPr>
          <a:p>
            <a:r>
              <a:rPr lang="fr-FR" altLang="en-US">
                <a:solidFill>
                  <a:schemeClr val="bg1"/>
                </a:solidFill>
                <a:effectLst>
                  <a:outerShdw blurRad="38100" dist="19050" dir="2700000" algn="tl" rotWithShape="0">
                    <a:schemeClr val="dk1">
                      <a:alpha val="40000"/>
                    </a:schemeClr>
                  </a:outerShdw>
                </a:effectLst>
              </a:rPr>
              <a:t>0%</a:t>
            </a:r>
            <a:endParaRPr lang="fr-FR" altLang="en-US">
              <a:solidFill>
                <a:schemeClr val="bg1"/>
              </a:solidFill>
              <a:effectLst>
                <a:outerShdw blurRad="38100" dist="19050" dir="2700000" algn="tl" rotWithShape="0">
                  <a:schemeClr val="dk1">
                    <a:alpha val="40000"/>
                  </a:schemeClr>
                </a:outerShdw>
              </a:effectLst>
            </a:endParaRPr>
          </a:p>
        </p:txBody>
      </p:sp>
      <p:sp>
        <p:nvSpPr>
          <p:cNvPr id="30" name="Text Box 29"/>
          <p:cNvSpPr txBox="1"/>
          <p:nvPr/>
        </p:nvSpPr>
        <p:spPr>
          <a:xfrm>
            <a:off x="9735820" y="4465955"/>
            <a:ext cx="855345" cy="368300"/>
          </a:xfrm>
          <a:prstGeom prst="rect">
            <a:avLst/>
          </a:prstGeom>
          <a:noFill/>
        </p:spPr>
        <p:txBody>
          <a:bodyPr wrap="square" rtlCol="0">
            <a:spAutoFit/>
            <a:scene3d>
              <a:camera prst="orthographicFront"/>
              <a:lightRig rig="threePt" dir="t"/>
            </a:scene3d>
          </a:bodyPr>
          <a:p>
            <a:r>
              <a:rPr lang="fr-FR" altLang="en-US">
                <a:solidFill>
                  <a:schemeClr val="tx1"/>
                </a:solidFill>
                <a:effectLst>
                  <a:outerShdw blurRad="38100" dist="19050" dir="2700000" algn="tl" rotWithShape="0">
                    <a:schemeClr val="dk1">
                      <a:alpha val="40000"/>
                    </a:schemeClr>
                  </a:outerShdw>
                </a:effectLst>
              </a:rPr>
              <a:t>80%</a:t>
            </a:r>
            <a:endParaRPr lang="fr-FR" altLang="en-US">
              <a:solidFill>
                <a:schemeClr val="tx1"/>
              </a:solidFill>
              <a:effectLst>
                <a:outerShdw blurRad="38100" dist="19050" dir="2700000" algn="tl" rotWithShape="0">
                  <a:schemeClr val="dk1">
                    <a:alpha val="40000"/>
                  </a:schemeClr>
                </a:outerShdw>
              </a:effectLst>
            </a:endParaRPr>
          </a:p>
        </p:txBody>
      </p:sp>
      <p:sp>
        <p:nvSpPr>
          <p:cNvPr id="31" name="Text Box 30"/>
          <p:cNvSpPr txBox="1"/>
          <p:nvPr/>
        </p:nvSpPr>
        <p:spPr>
          <a:xfrm>
            <a:off x="9776460" y="5406390"/>
            <a:ext cx="855345" cy="368300"/>
          </a:xfrm>
          <a:prstGeom prst="rect">
            <a:avLst/>
          </a:prstGeom>
          <a:noFill/>
        </p:spPr>
        <p:txBody>
          <a:bodyPr wrap="square" rtlCol="0">
            <a:spAutoFit/>
            <a:scene3d>
              <a:camera prst="orthographicFront"/>
              <a:lightRig rig="threePt" dir="t"/>
            </a:scene3d>
          </a:bodyPr>
          <a:p>
            <a:r>
              <a:rPr lang="fr-FR" altLang="en-US">
                <a:solidFill>
                  <a:schemeClr val="bg1"/>
                </a:solidFill>
                <a:effectLst>
                  <a:outerShdw blurRad="38100" dist="19050" dir="2700000" algn="tl" rotWithShape="0">
                    <a:schemeClr val="dk1">
                      <a:alpha val="40000"/>
                    </a:schemeClr>
                  </a:outerShdw>
                </a:effectLst>
              </a:rPr>
              <a:t>20%</a:t>
            </a:r>
            <a:endParaRPr lang="fr-FR" altLang="en-US">
              <a:solidFill>
                <a:schemeClr val="bg1"/>
              </a:solidFill>
              <a:effectLst>
                <a:outerShdw blurRad="38100" dist="19050" dir="2700000" algn="tl" rotWithShape="0">
                  <a:schemeClr val="dk1">
                    <a:alpha val="40000"/>
                  </a:schemeClr>
                </a:outerShdw>
              </a:effectLst>
            </a:endParaRPr>
          </a:p>
        </p:txBody>
      </p:sp>
      <p:sp>
        <p:nvSpPr>
          <p:cNvPr id="32" name="Text Box 31"/>
          <p:cNvSpPr txBox="1"/>
          <p:nvPr/>
        </p:nvSpPr>
        <p:spPr>
          <a:xfrm>
            <a:off x="7869555" y="1890395"/>
            <a:ext cx="4197350" cy="368300"/>
          </a:xfrm>
          <a:prstGeom prst="rect">
            <a:avLst/>
          </a:prstGeom>
          <a:noFill/>
        </p:spPr>
        <p:txBody>
          <a:bodyPr wrap="none" rtlCol="0">
            <a:spAutoFit/>
          </a:bodyPr>
          <a:p>
            <a:r>
              <a:rPr lang="fr-FR" altLang="en-US"/>
              <a:t>Ce que j’ai réalisé en terme de pourcentage</a:t>
            </a:r>
            <a:endParaRPr lang="fr-F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7185" y="354965"/>
            <a:ext cx="8743950" cy="1325880"/>
          </a:xfrm>
        </p:spPr>
        <p:txBody>
          <a:bodyPr/>
          <a:lstStyle/>
          <a:p>
            <a:r>
              <a:rPr lang="fr-FR" b="1" dirty="0"/>
              <a:t>Répartition du travail</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1530985" y="1611630"/>
            <a:ext cx="8925560" cy="435165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J’ai décidé de couper le travail à effectuer en 5 parties pour en avoir une sauvegarde stable et ne pas tout perdre</a:t>
            </a:r>
            <a:endParaRPr lang="fr-FR" altLang="en-US"/>
          </a:p>
          <a:p>
            <a:pPr marL="0" indent="0" algn="just">
              <a:buNone/>
            </a:pPr>
            <a:r>
              <a:rPr lang="fr-FR" altLang="en-US"/>
              <a:t>J’ai également réalisé des fichiers de test pour certain modules avant de les rajouter à une version final pour éviter les bug direct sur les fichiers à rendre</a:t>
            </a:r>
            <a:endParaRPr lang="fr-FR" altLang="en-US"/>
          </a:p>
          <a:p>
            <a:pPr marL="0" indent="0" algn="just">
              <a:buNone/>
            </a:pPr>
            <a:endParaRPr lang="fr-FR" altLang="en-US"/>
          </a:p>
          <a:p>
            <a:pPr marL="0" indent="0" algn="just">
              <a:buNone/>
            </a:pPr>
            <a:endParaRPr lang="fr-FR" altLang="en-US"/>
          </a:p>
          <a:p>
            <a:pPr marL="0" indent="0" algn="just">
              <a:buNone/>
            </a:pPr>
            <a:endParaRPr lang="fr-FR" altLang="en-US"/>
          </a:p>
          <a:p>
            <a:pPr marL="0" indent="0" algn="just">
              <a:buNone/>
            </a:pPr>
            <a:endParaRPr lang="fr-FR" altLang="en-US"/>
          </a:p>
          <a:p>
            <a:pPr marL="0" indent="0" algn="just">
              <a:buNone/>
            </a:pPr>
            <a:r>
              <a:rPr lang="fr-FR" altLang="en-US"/>
              <a:t>J’ai également utilisé la plateforme Github afin de pouvoir travailler chez moi et de même lorsque nous avions TP en 336</a:t>
            </a:r>
            <a:endParaRPr lang="fr-FR" altLang="en-US"/>
          </a:p>
        </p:txBody>
      </p:sp>
      <p:pic>
        <p:nvPicPr>
          <p:cNvPr id="8" name="Picture 7"/>
          <p:cNvPicPr>
            <a:picLocks noChangeAspect="1"/>
          </p:cNvPicPr>
          <p:nvPr/>
        </p:nvPicPr>
        <p:blipFill>
          <a:blip r:embed="rId1"/>
          <a:stretch>
            <a:fillRect/>
          </a:stretch>
        </p:blipFill>
        <p:spPr>
          <a:xfrm>
            <a:off x="1607185" y="3517265"/>
            <a:ext cx="6431280" cy="1249680"/>
          </a:xfrm>
          <a:prstGeom prst="rect">
            <a:avLst/>
          </a:prstGeom>
        </p:spPr>
      </p:pic>
      <p:pic>
        <p:nvPicPr>
          <p:cNvPr id="103" name="Content Placeholder 102"/>
          <p:cNvPicPr/>
          <p:nvPr>
            <p:ph idx="1"/>
          </p:nvPr>
        </p:nvPicPr>
        <p:blipFill>
          <a:blip r:embed="rId2"/>
          <a:srcRect l="21504" r="20151"/>
          <a:stretch>
            <a:fillRect/>
          </a:stretch>
        </p:blipFill>
        <p:spPr>
          <a:xfrm>
            <a:off x="8605520" y="3256280"/>
            <a:ext cx="2000250" cy="151066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2575" y="250031"/>
            <a:ext cx="7515453" cy="1325563"/>
          </a:xfrm>
        </p:spPr>
        <p:txBody>
          <a:bodyPr/>
          <a:lstStyle/>
          <a:p>
            <a:r>
              <a:rPr lang="fr-FR" b="1" dirty="0"/>
              <a:t>Etape 1 : somme des diviseurs</a:t>
            </a:r>
            <a:endParaRPr lang="fr-FR" b="1" dirty="0"/>
          </a:p>
        </p:txBody>
      </p:sp>
      <p:sp>
        <p:nvSpPr>
          <p:cNvPr id="3" name="Espace réservé du contenu 2"/>
          <p:cNvSpPr>
            <a:spLocks noGrp="1"/>
          </p:cNvSpPr>
          <p:nvPr>
            <p:ph idx="1"/>
          </p:nvPr>
        </p:nvSpPr>
        <p:spPr>
          <a:xfrm>
            <a:off x="1552575" y="1222764"/>
            <a:ext cx="9801225" cy="1325563"/>
          </a:xfrm>
        </p:spPr>
        <p:txBody>
          <a:bodyPr/>
          <a:lstStyle/>
          <a:p>
            <a:pPr marL="0" indent="0">
              <a:buNone/>
            </a:pPr>
            <a:r>
              <a:rPr lang="fr-FR" dirty="0"/>
              <a:t>En arithmétique, la fonction somme des diviseurs est la fonction arithmétique qui, à un entier naturel non nul, associe la somme de ses diviseurs positifs, souvent notée σ.</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1"/>
          <a:stretch>
            <a:fillRect/>
          </a:stretch>
        </p:blipFill>
        <p:spPr>
          <a:xfrm>
            <a:off x="1552575" y="2830693"/>
            <a:ext cx="4942561" cy="2849485"/>
          </a:xfrm>
          <a:prstGeom prst="rect">
            <a:avLst/>
          </a:prstGeom>
        </p:spPr>
      </p:pic>
      <p:sp>
        <p:nvSpPr>
          <p:cNvPr id="10" name="Espace réservé du contenu 2"/>
          <p:cNvSpPr txBox="1"/>
          <p:nvPr/>
        </p:nvSpPr>
        <p:spPr>
          <a:xfrm>
            <a:off x="6664960" y="2357755"/>
            <a:ext cx="3252470" cy="355219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Code couleur :</a:t>
            </a:r>
            <a:endParaRPr lang="fr-FR" dirty="0"/>
          </a:p>
          <a:p>
            <a:pPr>
              <a:buFontTx/>
              <a:buChar char="-"/>
            </a:pPr>
            <a:r>
              <a:rPr lang="fr-FR" dirty="0"/>
              <a:t>Nombre parfait</a:t>
            </a:r>
            <a:endParaRPr lang="fr-FR" dirty="0"/>
          </a:p>
          <a:p>
            <a:pPr>
              <a:buFontTx/>
              <a:buChar char="-"/>
            </a:pPr>
            <a:endParaRPr lang="fr-FR" dirty="0"/>
          </a:p>
          <a:p>
            <a:pPr>
              <a:buFontTx/>
              <a:buChar char="-"/>
            </a:pPr>
            <a:r>
              <a:rPr lang="fr-FR" dirty="0"/>
              <a:t>Nombre premier</a:t>
            </a:r>
            <a:endParaRPr lang="fr-FR" dirty="0"/>
          </a:p>
          <a:p>
            <a:pPr>
              <a:buFontTx/>
              <a:buChar char="-"/>
            </a:pPr>
            <a:endParaRPr lang="fr-FR" dirty="0"/>
          </a:p>
          <a:p>
            <a:pPr>
              <a:buFontTx/>
              <a:buChar char="-"/>
            </a:pPr>
            <a:r>
              <a:rPr lang="fr-FR" dirty="0"/>
              <a:t>Nombre </a:t>
            </a:r>
            <a:r>
              <a:rPr lang="fr-FR" dirty="0" err="1"/>
              <a:t>Deficient</a:t>
            </a:r>
            <a:endParaRPr lang="fr-FR" dirty="0" err="1"/>
          </a:p>
          <a:p>
            <a:pPr>
              <a:buFontTx/>
              <a:buChar char="-"/>
            </a:pPr>
            <a:endParaRPr lang="fr-FR" dirty="0"/>
          </a:p>
          <a:p>
            <a:pPr>
              <a:buFontTx/>
              <a:buChar char="-"/>
            </a:pPr>
            <a:r>
              <a:rPr lang="fr-FR" dirty="0"/>
              <a:t>Nombre abondant</a:t>
            </a:r>
            <a:endParaRPr lang="fr-FR" dirty="0"/>
          </a:p>
          <a:p>
            <a:pPr marL="0" indent="0">
              <a:buFont typeface="Arial" panose="020B0604020202020204" pitchFamily="34" charset="0"/>
              <a:buNone/>
            </a:pPr>
            <a:endParaRPr lang="fr-FR" dirty="0"/>
          </a:p>
        </p:txBody>
      </p:sp>
      <p:pic>
        <p:nvPicPr>
          <p:cNvPr id="4098" name="Picture 2" descr="BLUE, Color of the year 2020 - RUNWAY MAGAZINE ® Offi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594" y="2514581"/>
            <a:ext cx="1250459" cy="1203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einture murs et boiseries Cyan Blue Satin 2L | Peinture, Peinture rose,  Peinture rose poudr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594" y="3093001"/>
            <a:ext cx="1250459" cy="12504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26 idées de Mur Bleu Canard | mur bleu canard, murs bleus, déco bl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381" y="3718230"/>
            <a:ext cx="1241672" cy="162811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Nuanciers - NAME - Bleu charr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0593" y="4343460"/>
            <a:ext cx="1250460" cy="1250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92545" y="418465"/>
            <a:ext cx="5799455" cy="1325880"/>
          </a:xfrm>
        </p:spPr>
        <p:txBody>
          <a:bodyPr>
            <a:normAutofit/>
          </a:bodyPr>
          <a:lstStyle/>
          <a:p>
            <a:r>
              <a:rPr lang="fr-FR" b="1" dirty="0">
                <a:sym typeface="+mn-ea"/>
              </a:rPr>
              <a:t>Etape 2 : Spiral d’Ulam</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6736080" y="1927225"/>
            <a:ext cx="452501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Cette partis à été l’une des plus longue car il fallait faire une spiral. J’ai perdu beaucoup de temps à comprendre son fonctionnement mais j’ai finis par comprendre grace à des videos sur youtube et des essais. Finalement j’en suis venu à ce resultat</a:t>
            </a:r>
            <a:endParaRPr lang="fr-FR" altLang="en-US"/>
          </a:p>
        </p:txBody>
      </p:sp>
      <p:pic>
        <p:nvPicPr>
          <p:cNvPr id="12" name="Content Placeholder 11" descr="debut"/>
          <p:cNvPicPr>
            <a:picLocks noChangeAspect="1"/>
          </p:cNvPicPr>
          <p:nvPr>
            <p:ph sz="half" idx="1"/>
          </p:nvPr>
        </p:nvPicPr>
        <p:blipFill>
          <a:blip r:embed="rId1"/>
          <a:stretch>
            <a:fillRect/>
          </a:stretch>
        </p:blipFill>
        <p:spPr>
          <a:xfrm>
            <a:off x="1773555" y="143510"/>
            <a:ext cx="2378075" cy="2407920"/>
          </a:xfrm>
          <a:prstGeom prst="rect">
            <a:avLst/>
          </a:prstGeom>
        </p:spPr>
      </p:pic>
      <p:pic>
        <p:nvPicPr>
          <p:cNvPr id="13" name="Content Placeholder 12" descr="tableaudenombre"/>
          <p:cNvPicPr>
            <a:picLocks noChangeAspect="1"/>
          </p:cNvPicPr>
          <p:nvPr>
            <p:ph sz="half" idx="2"/>
          </p:nvPr>
        </p:nvPicPr>
        <p:blipFill>
          <a:blip r:embed="rId2"/>
          <a:srcRect l="23242" t="22621" r="19432" b="18422"/>
          <a:stretch>
            <a:fillRect/>
          </a:stretch>
        </p:blipFill>
        <p:spPr>
          <a:xfrm>
            <a:off x="1768475" y="4264025"/>
            <a:ext cx="2338070" cy="2482850"/>
          </a:xfrm>
          <a:prstGeom prst="rect">
            <a:avLst/>
          </a:prstGeom>
        </p:spPr>
      </p:pic>
      <p:pic>
        <p:nvPicPr>
          <p:cNvPr id="15" name="Picture 14" descr="translateswitchpresque"/>
          <p:cNvPicPr>
            <a:picLocks noChangeAspect="1"/>
          </p:cNvPicPr>
          <p:nvPr/>
        </p:nvPicPr>
        <p:blipFill>
          <a:blip r:embed="rId3"/>
          <a:stretch>
            <a:fillRect/>
          </a:stretch>
        </p:blipFill>
        <p:spPr>
          <a:xfrm>
            <a:off x="2453640" y="2439035"/>
            <a:ext cx="2397760" cy="2388870"/>
          </a:xfrm>
          <a:prstGeom prst="rect">
            <a:avLst/>
          </a:prstGeom>
        </p:spPr>
      </p:pic>
      <p:pic>
        <p:nvPicPr>
          <p:cNvPr id="16" name="Picture 15" descr="translatevalchange"/>
          <p:cNvPicPr>
            <a:picLocks noChangeAspect="1"/>
          </p:cNvPicPr>
          <p:nvPr/>
        </p:nvPicPr>
        <p:blipFill>
          <a:blip r:embed="rId4"/>
          <a:stretch>
            <a:fillRect/>
          </a:stretch>
        </p:blipFill>
        <p:spPr>
          <a:xfrm>
            <a:off x="3658870" y="1016635"/>
            <a:ext cx="2197735" cy="2257425"/>
          </a:xfrm>
          <a:prstGeom prst="rect">
            <a:avLst/>
          </a:prstGeom>
        </p:spPr>
      </p:pic>
      <p:pic>
        <p:nvPicPr>
          <p:cNvPr id="17" name="Picture 16" descr="switchtranslate"/>
          <p:cNvPicPr>
            <a:picLocks noChangeAspect="1"/>
          </p:cNvPicPr>
          <p:nvPr/>
        </p:nvPicPr>
        <p:blipFill>
          <a:blip r:embed="rId5"/>
          <a:stretch>
            <a:fillRect/>
          </a:stretch>
        </p:blipFill>
        <p:spPr>
          <a:xfrm>
            <a:off x="4013835" y="3933190"/>
            <a:ext cx="2061210" cy="2051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08935" y="224790"/>
            <a:ext cx="7724775" cy="1325880"/>
          </a:xfrm>
        </p:spPr>
        <p:txBody>
          <a:bodyPr>
            <a:normAutofit/>
          </a:bodyPr>
          <a:lstStyle/>
          <a:p>
            <a:r>
              <a:rPr lang="fr-FR" b="1" dirty="0">
                <a:sym typeface="+mn-ea"/>
              </a:rPr>
              <a:t>Etape 3 : Camera + Pyramide</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4692650" y="1540510"/>
            <a:ext cx="414782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Lorsque j’ai essayé de faire la caméra, elle tournais simplement autour du sommet de la pyramide et l’a disloquait en tournant je n’ai malheureusement pas reussi à régler le problème, mais la compétence a été acquise dans le fichier test</a:t>
            </a:r>
            <a:endParaRPr lang="fr-FR" altLang="en-US"/>
          </a:p>
        </p:txBody>
      </p:sp>
      <p:pic>
        <p:nvPicPr>
          <p:cNvPr id="11" name="Content Placeholder 10" descr="failcam"/>
          <p:cNvPicPr>
            <a:picLocks noChangeAspect="1"/>
          </p:cNvPicPr>
          <p:nvPr>
            <p:ph sz="half" idx="1"/>
          </p:nvPr>
        </p:nvPicPr>
        <p:blipFill>
          <a:blip r:embed="rId1"/>
          <a:stretch>
            <a:fillRect/>
          </a:stretch>
        </p:blipFill>
        <p:spPr>
          <a:xfrm>
            <a:off x="1605915" y="1550670"/>
            <a:ext cx="2840990" cy="2823845"/>
          </a:xfrm>
          <a:prstGeom prst="rect">
            <a:avLst/>
          </a:prstGeom>
        </p:spPr>
      </p:pic>
      <p:pic>
        <p:nvPicPr>
          <p:cNvPr id="14" name="Content Placeholder 13" descr="faildoublepyr"/>
          <p:cNvPicPr>
            <a:picLocks noChangeAspect="1"/>
          </p:cNvPicPr>
          <p:nvPr>
            <p:ph sz="half" idx="2"/>
          </p:nvPr>
        </p:nvPicPr>
        <p:blipFill>
          <a:blip r:embed="rId2"/>
          <a:stretch>
            <a:fillRect/>
          </a:stretch>
        </p:blipFill>
        <p:spPr>
          <a:xfrm>
            <a:off x="9170035" y="1540510"/>
            <a:ext cx="2768600" cy="2844165"/>
          </a:xfrm>
          <a:prstGeom prst="rect">
            <a:avLst/>
          </a:prstGeom>
        </p:spPr>
      </p:pic>
      <p:pic>
        <p:nvPicPr>
          <p:cNvPr id="18" name="Picture 17"/>
          <p:cNvPicPr>
            <a:picLocks noChangeAspect="1"/>
          </p:cNvPicPr>
          <p:nvPr/>
        </p:nvPicPr>
        <p:blipFill>
          <a:blip r:embed="rId3"/>
          <a:stretch>
            <a:fillRect/>
          </a:stretch>
        </p:blipFill>
        <p:spPr>
          <a:xfrm>
            <a:off x="5822315" y="4903470"/>
            <a:ext cx="1764665" cy="1695450"/>
          </a:xfrm>
          <a:prstGeom prst="rect">
            <a:avLst/>
          </a:prstGeom>
        </p:spPr>
      </p:pic>
      <p:sp>
        <p:nvSpPr>
          <p:cNvPr id="20" name="Bent Arrow 19"/>
          <p:cNvSpPr/>
          <p:nvPr/>
        </p:nvSpPr>
        <p:spPr>
          <a:xfrm rot="10800000">
            <a:off x="7670165" y="4709795"/>
            <a:ext cx="631190" cy="774700"/>
          </a:xfrm>
          <a:prstGeom prst="ben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09565" y="265430"/>
            <a:ext cx="4599305" cy="1325880"/>
          </a:xfrm>
        </p:spPr>
        <p:txBody>
          <a:bodyPr>
            <a:normAutofit/>
          </a:bodyPr>
          <a:lstStyle/>
          <a:p>
            <a:r>
              <a:rPr lang="fr-FR" b="1" dirty="0">
                <a:sym typeface="+mn-ea"/>
              </a:rPr>
              <a:t>Etape 4 : Pyramide</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Content Placeholder 12" descr="Capture"/>
          <p:cNvPicPr>
            <a:picLocks noChangeAspect="1"/>
          </p:cNvPicPr>
          <p:nvPr>
            <p:ph sz="half" idx="1"/>
          </p:nvPr>
        </p:nvPicPr>
        <p:blipFill>
          <a:blip r:embed="rId1"/>
          <a:srcRect l="14490" t="21407" r="13365" b="12126"/>
          <a:stretch>
            <a:fillRect/>
          </a:stretch>
        </p:blipFill>
        <p:spPr>
          <a:xfrm>
            <a:off x="1691640" y="430530"/>
            <a:ext cx="3177540" cy="2892425"/>
          </a:xfrm>
          <a:prstGeom prst="rect">
            <a:avLst/>
          </a:prstGeom>
        </p:spPr>
      </p:pic>
      <p:sp>
        <p:nvSpPr>
          <p:cNvPr id="21" name="Content Placeholder 20"/>
          <p:cNvSpPr/>
          <p:nvPr>
            <p:ph sz="half" idx="2"/>
          </p:nvPr>
        </p:nvSpPr>
        <p:spPr>
          <a:xfrm>
            <a:off x="5348605" y="1591310"/>
            <a:ext cx="5181600" cy="4351338"/>
          </a:xfrm>
        </p:spPr>
        <p:txBody>
          <a:bodyPr/>
          <a:p>
            <a:pPr marL="0" indent="0">
              <a:buNone/>
            </a:pPr>
            <a:r>
              <a:rPr lang="fr-FR" altLang="en-US"/>
              <a:t>J’ai décidé de faire une pyramide car la forme est plutôt évidente. J’ai egalement essayé de faire un cube en empilant des box mais le modèle de spiral pour un cube semble difficile alors j’ai continuer avec la pyramide pour ne pas perdre de temps.</a:t>
            </a:r>
            <a:endParaRPr lang="fr-FR" altLang="en-US"/>
          </a:p>
        </p:txBody>
      </p:sp>
      <p:pic>
        <p:nvPicPr>
          <p:cNvPr id="22" name="Picture 21" descr="cube"/>
          <p:cNvPicPr>
            <a:picLocks noChangeAspect="1"/>
          </p:cNvPicPr>
          <p:nvPr/>
        </p:nvPicPr>
        <p:blipFill>
          <a:blip r:embed="rId2"/>
          <a:srcRect l="13869" t="23159" r="19062" b="21298"/>
          <a:stretch>
            <a:fillRect/>
          </a:stretch>
        </p:blipFill>
        <p:spPr>
          <a:xfrm>
            <a:off x="1691640" y="3702050"/>
            <a:ext cx="3177540" cy="2790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02100" y="375285"/>
            <a:ext cx="5122545" cy="1325880"/>
          </a:xfrm>
        </p:spPr>
        <p:txBody>
          <a:bodyPr>
            <a:normAutofit/>
          </a:bodyPr>
          <a:lstStyle/>
          <a:p>
            <a:r>
              <a:rPr lang="fr-FR" b="1" dirty="0">
                <a:sym typeface="+mn-ea"/>
              </a:rPr>
              <a:t>Etape 5 : Textures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Content Placeholder 9" descr="fin"/>
          <p:cNvPicPr>
            <a:picLocks noChangeAspect="1"/>
          </p:cNvPicPr>
          <p:nvPr>
            <p:ph idx="1"/>
          </p:nvPr>
        </p:nvPicPr>
        <p:blipFill>
          <a:blip r:embed="rId1"/>
          <a:srcRect t="47979"/>
          <a:stretch>
            <a:fillRect/>
          </a:stretch>
        </p:blipFill>
        <p:spPr>
          <a:xfrm>
            <a:off x="3148330" y="3994785"/>
            <a:ext cx="6913245" cy="2263775"/>
          </a:xfrm>
          <a:prstGeom prst="rect">
            <a:avLst/>
          </a:prstGeom>
        </p:spPr>
      </p:pic>
      <p:sp>
        <p:nvSpPr>
          <p:cNvPr id="3" name="Content Placeholder 8"/>
          <p:cNvSpPr/>
          <p:nvPr/>
        </p:nvSpPr>
        <p:spPr>
          <a:xfrm>
            <a:off x="2868930" y="1461770"/>
            <a:ext cx="7314565"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Les textures furent également ce qui m’a pris le plus de temps, et finalement j’ai partiellement reussis a les afficher.</a:t>
            </a:r>
            <a:endParaRPr lang="fr-FR" altLang="en-US"/>
          </a:p>
          <a:p>
            <a:pPr marL="0" indent="0" algn="just">
              <a:buNone/>
            </a:pPr>
            <a:r>
              <a:rPr lang="fr-FR" altLang="en-US"/>
              <a:t>Je me suis inspiré du TP sur le labyrinthe et de ressources retrouvés sur internet notamment dans la documentation de processing</a:t>
            </a:r>
            <a:endParaRPr lang="fr-FR" altLang="en-US"/>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4308</Words>
  <Application>WPS Presentation</Application>
  <PresentationFormat>Grand écran</PresentationFormat>
  <Paragraphs>101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Thème Office</vt:lpstr>
      <vt:lpstr>Projet info223 Spirale d’Ulam en 3 dimensions</vt:lpstr>
      <vt:lpstr>But &amp; objectifs</vt:lpstr>
      <vt:lpstr>Répartition du travail</vt:lpstr>
      <vt:lpstr>Répartition du travail</vt:lpstr>
      <vt:lpstr>Etape 1 : somme des diviseurs</vt:lpstr>
      <vt:lpstr>Répartition du travail</vt:lpstr>
      <vt:lpstr>Etape 2 : Spiral d’Ulam</vt:lpstr>
      <vt:lpstr>Etape 3 : Camera + Pyramide</vt:lpstr>
      <vt:lpstr>Etape 4 : Pyramide</vt:lpstr>
      <vt:lpstr>Etape 5 : Textures</vt:lpstr>
      <vt:lpstr>Etape 5 : Textures</vt:lpstr>
      <vt:lpstr>Sources</vt:lpstr>
      <vt:lpstr>Sources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Chloe Makoundou</dc:creator>
  <cp:lastModifiedBy>poowd</cp:lastModifiedBy>
  <cp:revision>46</cp:revision>
  <dcterms:created xsi:type="dcterms:W3CDTF">2022-04-01T16:41:00Z</dcterms:created>
  <dcterms:modified xsi:type="dcterms:W3CDTF">2022-04-10T17:42:18Z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7E6E6C06CC2647E897400AB9E79C6D50</vt:lpwstr>
  </property>
  <property fmtid="{D5CDD505-2E9C-101B-9397-08002B2CF9AE}" pid="3" name="KSOProductBuildVer">
    <vt:lpwstr>1033-11.2.0.10308</vt:lpwstr>
  </property>
</Properties>
</file>