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9" r:id="rId4"/>
    <p:sldId id="286" r:id="rId5"/>
    <p:sldId id="291" r:id="rId6"/>
    <p:sldId id="281" r:id="rId7"/>
    <p:sldId id="298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1A6"/>
    <a:srgbClr val="0B6A28"/>
    <a:srgbClr val="91F410"/>
    <a:srgbClr val="128812"/>
    <a:srgbClr val="0FDCDF"/>
    <a:srgbClr val="1CDCDA"/>
    <a:srgbClr val="0AEEE6"/>
    <a:srgbClr val="0FD8D6"/>
    <a:srgbClr val="3C3E40"/>
    <a:srgbClr val="F7B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2" d="100"/>
          <a:sy n="72" d="100"/>
        </p:scale>
        <p:origin x="1718" y="686"/>
      </p:cViewPr>
      <p:guideLst>
        <p:guide orient="horz" pos="1578"/>
        <p:guide pos="2890"/>
        <p:guide orient="horz" pos="1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D09B-D39A-4616-8388-15C7F50B95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C772-48CC-4874-8327-555D02B444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D09B-D39A-4616-8388-15C7F50B95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C772-48CC-4874-8327-555D02B444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D09B-D39A-4616-8388-15C7F50B95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C772-48CC-4874-8327-555D02B444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D09B-D39A-4616-8388-15C7F50B95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C772-48CC-4874-8327-555D02B444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D09B-D39A-4616-8388-15C7F50B95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C772-48CC-4874-8327-555D02B444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D09B-D39A-4616-8388-15C7F50B95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C772-48CC-4874-8327-555D02B444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D09B-D39A-4616-8388-15C7F50B95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C772-48CC-4874-8327-555D02B444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D09B-D39A-4616-8388-15C7F50B95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C772-48CC-4874-8327-555D02B444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D09B-D39A-4616-8388-15C7F50B95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C772-48CC-4874-8327-555D02B444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D09B-D39A-4616-8388-15C7F50B95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C772-48CC-4874-8327-555D02B444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D09B-D39A-4616-8388-15C7F50B95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C772-48CC-4874-8327-555D02B444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7D09B-D39A-4616-8388-15C7F50B95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4C772-48CC-4874-8327-555D02B444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"/>
          <p:cNvPicPr>
            <a:picLocks noChangeAspect="1"/>
          </p:cNvPicPr>
          <p:nvPr/>
        </p:nvPicPr>
        <p:blipFill>
          <a:blip r:embed="rId1"/>
          <a:srcRect l="12852" t="16298" r="9874" b="9927"/>
          <a:stretch>
            <a:fillRect/>
          </a:stretch>
        </p:blipFill>
        <p:spPr>
          <a:xfrm>
            <a:off x="-34925" y="0"/>
            <a:ext cx="5452745" cy="5143500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420000" flipH="1">
            <a:off x="2691765" y="-41275"/>
            <a:ext cx="3141980" cy="50120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3095625" y="2559685"/>
            <a:ext cx="60483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Spiral d’Ulam en 3D</a:t>
            </a:r>
            <a:r>
              <a:rPr lang="fr-F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zh-CN" sz="4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endParaRPr lang="zh-CN" altLang="en-US" sz="44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2303780" y="4720590"/>
            <a:ext cx="3398520" cy="423545"/>
          </a:xfrm>
          <a:prstGeom prst="triangle">
            <a:avLst>
              <a:gd name="adj" fmla="val 62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平行四边形 28"/>
          <p:cNvSpPr/>
          <p:nvPr/>
        </p:nvSpPr>
        <p:spPr>
          <a:xfrm>
            <a:off x="3138185" y="0"/>
            <a:ext cx="2966508" cy="3615559"/>
          </a:xfrm>
          <a:prstGeom prst="parallelogram">
            <a:avLst>
              <a:gd name="adj" fmla="val 83493"/>
            </a:avLst>
          </a:prstGeom>
          <a:solidFill>
            <a:srgbClr val="3C3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平行四边形 29"/>
          <p:cNvSpPr/>
          <p:nvPr/>
        </p:nvSpPr>
        <p:spPr>
          <a:xfrm>
            <a:off x="1964001" y="2606104"/>
            <a:ext cx="2081893" cy="2537396"/>
          </a:xfrm>
          <a:prstGeom prst="parallelogram">
            <a:avLst>
              <a:gd name="adj" fmla="val 83493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031583" y="1"/>
            <a:ext cx="590749" cy="423680"/>
            <a:chOff x="4470420" y="-7951"/>
            <a:chExt cx="1122770" cy="805240"/>
          </a:xfrm>
          <a:solidFill>
            <a:srgbClr val="00B0F0"/>
          </a:solidFill>
        </p:grpSpPr>
        <p:sp>
          <p:nvSpPr>
            <p:cNvPr id="32" name="直角三角形 31"/>
            <p:cNvSpPr/>
            <p:nvPr/>
          </p:nvSpPr>
          <p:spPr>
            <a:xfrm rot="5400000">
              <a:off x="4909878" y="113976"/>
              <a:ext cx="805240" cy="56138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直角三角形 32"/>
            <p:cNvSpPr/>
            <p:nvPr/>
          </p:nvSpPr>
          <p:spPr>
            <a:xfrm rot="16200000" flipH="1">
              <a:off x="4348493" y="113976"/>
              <a:ext cx="805240" cy="56138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平行四边形 34"/>
          <p:cNvSpPr/>
          <p:nvPr/>
        </p:nvSpPr>
        <p:spPr>
          <a:xfrm>
            <a:off x="4367121" y="663888"/>
            <a:ext cx="1383553" cy="1686264"/>
          </a:xfrm>
          <a:prstGeom prst="parallelogram">
            <a:avLst>
              <a:gd name="adj" fmla="val 83493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 rot="5400000">
            <a:off x="-192409" y="152622"/>
            <a:ext cx="979643" cy="674399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513830" y="1839656"/>
            <a:ext cx="24720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altLang="en-US" sz="5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j-lt"/>
              </a:rPr>
              <a:t>Info233</a:t>
            </a:r>
            <a:endParaRPr lang="fr-FR" altLang="en-US" sz="54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+mj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389620" y="133985"/>
            <a:ext cx="592455" cy="55499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632060" y="3396629"/>
            <a:ext cx="296333" cy="296333"/>
          </a:xfrm>
          <a:prstGeom prst="ellipse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962788" y="3399162"/>
            <a:ext cx="16275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Chloe Makoundou</a:t>
            </a:r>
            <a:endParaRPr lang="fr-FR" altLang="en-US" sz="14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695661" y="3409329"/>
            <a:ext cx="296333" cy="296333"/>
          </a:xfrm>
          <a:prstGeom prst="ellipse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019121" y="3403607"/>
            <a:ext cx="10248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202</a:t>
            </a:r>
            <a:r>
              <a:rPr lang="fr-F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</a:t>
            </a:r>
            <a:r>
              <a:rPr lang="fr-F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2022</a:t>
            </a:r>
            <a:endParaRPr lang="fr-FR" altLang="en-US" sz="14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7757890" y="3474549"/>
            <a:ext cx="165161" cy="165892"/>
            <a:chOff x="5394325" y="3578225"/>
            <a:chExt cx="358775" cy="360363"/>
          </a:xfrm>
          <a:solidFill>
            <a:schemeClr val="bg1"/>
          </a:solidFill>
        </p:grpSpPr>
        <p:sp>
          <p:nvSpPr>
            <p:cNvPr id="44" name="AutoShape 18"/>
            <p:cNvSpPr/>
            <p:nvPr/>
          </p:nvSpPr>
          <p:spPr bwMode="auto">
            <a:xfrm>
              <a:off x="5394325" y="3578225"/>
              <a:ext cx="358775" cy="3603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5" name="AutoShape 19"/>
            <p:cNvSpPr/>
            <p:nvPr/>
          </p:nvSpPr>
          <p:spPr bwMode="auto">
            <a:xfrm>
              <a:off x="5472113" y="3713163"/>
              <a:ext cx="46037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6" name="AutoShape 20"/>
            <p:cNvSpPr/>
            <p:nvPr/>
          </p:nvSpPr>
          <p:spPr bwMode="auto">
            <a:xfrm>
              <a:off x="5472113" y="3770313"/>
              <a:ext cx="46037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7" name="AutoShape 21"/>
            <p:cNvSpPr/>
            <p:nvPr/>
          </p:nvSpPr>
          <p:spPr bwMode="auto">
            <a:xfrm>
              <a:off x="5472113" y="3825875"/>
              <a:ext cx="46037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8" name="AutoShape 22"/>
            <p:cNvSpPr/>
            <p:nvPr/>
          </p:nvSpPr>
          <p:spPr bwMode="auto">
            <a:xfrm>
              <a:off x="5551488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9" name="AutoShape 23"/>
            <p:cNvSpPr/>
            <p:nvPr/>
          </p:nvSpPr>
          <p:spPr bwMode="auto">
            <a:xfrm>
              <a:off x="5551488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0" name="AutoShape 24"/>
            <p:cNvSpPr/>
            <p:nvPr/>
          </p:nvSpPr>
          <p:spPr bwMode="auto">
            <a:xfrm>
              <a:off x="5551488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1" name="AutoShape 25"/>
            <p:cNvSpPr/>
            <p:nvPr/>
          </p:nvSpPr>
          <p:spPr bwMode="auto">
            <a:xfrm>
              <a:off x="5630863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2" name="AutoShape 26"/>
            <p:cNvSpPr/>
            <p:nvPr/>
          </p:nvSpPr>
          <p:spPr bwMode="auto">
            <a:xfrm>
              <a:off x="5630863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3" name="AutoShape 27"/>
            <p:cNvSpPr/>
            <p:nvPr/>
          </p:nvSpPr>
          <p:spPr bwMode="auto">
            <a:xfrm>
              <a:off x="5630863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54" name="Freeform 5"/>
          <p:cNvSpPr>
            <a:spLocks noEditPoints="1"/>
          </p:cNvSpPr>
          <p:nvPr/>
        </p:nvSpPr>
        <p:spPr bwMode="auto">
          <a:xfrm>
            <a:off x="5702527" y="3416208"/>
            <a:ext cx="153988" cy="257175"/>
          </a:xfrm>
          <a:custGeom>
            <a:avLst/>
            <a:gdLst>
              <a:gd name="T0" fmla="*/ 340 w 381"/>
              <a:gd name="T1" fmla="*/ 360 h 645"/>
              <a:gd name="T2" fmla="*/ 41 w 381"/>
              <a:gd name="T3" fmla="*/ 360 h 645"/>
              <a:gd name="T4" fmla="*/ 6 w 381"/>
              <a:gd name="T5" fmla="*/ 328 h 645"/>
              <a:gd name="T6" fmla="*/ 1 w 381"/>
              <a:gd name="T7" fmla="*/ 273 h 645"/>
              <a:gd name="T8" fmla="*/ 19 w 381"/>
              <a:gd name="T9" fmla="*/ 254 h 645"/>
              <a:gd name="T10" fmla="*/ 362 w 381"/>
              <a:gd name="T11" fmla="*/ 254 h 645"/>
              <a:gd name="T12" fmla="*/ 380 w 381"/>
              <a:gd name="T13" fmla="*/ 273 h 645"/>
              <a:gd name="T14" fmla="*/ 375 w 381"/>
              <a:gd name="T15" fmla="*/ 328 h 645"/>
              <a:gd name="T16" fmla="*/ 340 w 381"/>
              <a:gd name="T17" fmla="*/ 360 h 645"/>
              <a:gd name="T18" fmla="*/ 337 w 381"/>
              <a:gd name="T19" fmla="*/ 378 h 645"/>
              <a:gd name="T20" fmla="*/ 44 w 381"/>
              <a:gd name="T21" fmla="*/ 378 h 645"/>
              <a:gd name="T22" fmla="*/ 79 w 381"/>
              <a:gd name="T23" fmla="*/ 645 h 645"/>
              <a:gd name="T24" fmla="*/ 302 w 381"/>
              <a:gd name="T25" fmla="*/ 645 h 645"/>
              <a:gd name="T26" fmla="*/ 337 w 381"/>
              <a:gd name="T27" fmla="*/ 378 h 645"/>
              <a:gd name="T28" fmla="*/ 192 w 381"/>
              <a:gd name="T29" fmla="*/ 120 h 645"/>
              <a:gd name="T30" fmla="*/ 252 w 381"/>
              <a:gd name="T31" fmla="*/ 60 h 645"/>
              <a:gd name="T32" fmla="*/ 192 w 381"/>
              <a:gd name="T33" fmla="*/ 0 h 645"/>
              <a:gd name="T34" fmla="*/ 132 w 381"/>
              <a:gd name="T35" fmla="*/ 60 h 645"/>
              <a:gd name="T36" fmla="*/ 192 w 381"/>
              <a:gd name="T37" fmla="*/ 120 h 645"/>
              <a:gd name="T38" fmla="*/ 328 w 381"/>
              <a:gd name="T39" fmla="*/ 236 h 645"/>
              <a:gd name="T40" fmla="*/ 315 w 381"/>
              <a:gd name="T41" fmla="*/ 177 h 645"/>
              <a:gd name="T42" fmla="*/ 285 w 381"/>
              <a:gd name="T43" fmla="*/ 149 h 645"/>
              <a:gd name="T44" fmla="*/ 231 w 381"/>
              <a:gd name="T45" fmla="*/ 141 h 645"/>
              <a:gd name="T46" fmla="*/ 205 w 381"/>
              <a:gd name="T47" fmla="*/ 202 h 645"/>
              <a:gd name="T48" fmla="*/ 201 w 381"/>
              <a:gd name="T49" fmla="*/ 172 h 645"/>
              <a:gd name="T50" fmla="*/ 200 w 381"/>
              <a:gd name="T51" fmla="*/ 170 h 645"/>
              <a:gd name="T52" fmla="*/ 185 w 381"/>
              <a:gd name="T53" fmla="*/ 170 h 645"/>
              <a:gd name="T54" fmla="*/ 183 w 381"/>
              <a:gd name="T55" fmla="*/ 172 h 645"/>
              <a:gd name="T56" fmla="*/ 180 w 381"/>
              <a:gd name="T57" fmla="*/ 202 h 645"/>
              <a:gd name="T58" fmla="*/ 153 w 381"/>
              <a:gd name="T59" fmla="*/ 141 h 645"/>
              <a:gd name="T60" fmla="*/ 100 w 381"/>
              <a:gd name="T61" fmla="*/ 149 h 645"/>
              <a:gd name="T62" fmla="*/ 69 w 381"/>
              <a:gd name="T63" fmla="*/ 177 h 645"/>
              <a:gd name="T64" fmla="*/ 56 w 381"/>
              <a:gd name="T65" fmla="*/ 236 h 645"/>
              <a:gd name="T66" fmla="*/ 328 w 381"/>
              <a:gd name="T67" fmla="*/ 236 h 645"/>
              <a:gd name="T68" fmla="*/ 174 w 381"/>
              <a:gd name="T69" fmla="*/ 143 h 645"/>
              <a:gd name="T70" fmla="*/ 181 w 381"/>
              <a:gd name="T71" fmla="*/ 159 h 645"/>
              <a:gd name="T72" fmla="*/ 192 w 381"/>
              <a:gd name="T73" fmla="*/ 162 h 645"/>
              <a:gd name="T74" fmla="*/ 203 w 381"/>
              <a:gd name="T75" fmla="*/ 159 h 645"/>
              <a:gd name="T76" fmla="*/ 211 w 381"/>
              <a:gd name="T77" fmla="*/ 143 h 645"/>
              <a:gd name="T78" fmla="*/ 192 w 381"/>
              <a:gd name="T79" fmla="*/ 136 h 645"/>
              <a:gd name="T80" fmla="*/ 174 w 381"/>
              <a:gd name="T81" fmla="*/ 143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81" h="645">
                <a:moveTo>
                  <a:pt x="340" y="360"/>
                </a:moveTo>
                <a:cubicBezTo>
                  <a:pt x="41" y="360"/>
                  <a:pt x="41" y="360"/>
                  <a:pt x="41" y="360"/>
                </a:cubicBezTo>
                <a:cubicBezTo>
                  <a:pt x="23" y="360"/>
                  <a:pt x="7" y="346"/>
                  <a:pt x="6" y="328"/>
                </a:cubicBezTo>
                <a:cubicBezTo>
                  <a:pt x="1" y="273"/>
                  <a:pt x="1" y="273"/>
                  <a:pt x="1" y="273"/>
                </a:cubicBezTo>
                <a:cubicBezTo>
                  <a:pt x="0" y="263"/>
                  <a:pt x="8" y="254"/>
                  <a:pt x="19" y="254"/>
                </a:cubicBezTo>
                <a:cubicBezTo>
                  <a:pt x="362" y="254"/>
                  <a:pt x="362" y="254"/>
                  <a:pt x="362" y="254"/>
                </a:cubicBezTo>
                <a:cubicBezTo>
                  <a:pt x="373" y="254"/>
                  <a:pt x="381" y="263"/>
                  <a:pt x="380" y="273"/>
                </a:cubicBezTo>
                <a:cubicBezTo>
                  <a:pt x="375" y="328"/>
                  <a:pt x="375" y="328"/>
                  <a:pt x="375" y="328"/>
                </a:cubicBezTo>
                <a:cubicBezTo>
                  <a:pt x="374" y="346"/>
                  <a:pt x="359" y="360"/>
                  <a:pt x="340" y="360"/>
                </a:cubicBezTo>
                <a:close/>
                <a:moveTo>
                  <a:pt x="337" y="378"/>
                </a:moveTo>
                <a:cubicBezTo>
                  <a:pt x="44" y="378"/>
                  <a:pt x="44" y="378"/>
                  <a:pt x="44" y="378"/>
                </a:cubicBezTo>
                <a:cubicBezTo>
                  <a:pt x="79" y="645"/>
                  <a:pt x="79" y="645"/>
                  <a:pt x="79" y="645"/>
                </a:cubicBezTo>
                <a:cubicBezTo>
                  <a:pt x="302" y="645"/>
                  <a:pt x="302" y="645"/>
                  <a:pt x="302" y="645"/>
                </a:cubicBezTo>
                <a:lnTo>
                  <a:pt x="337" y="378"/>
                </a:lnTo>
                <a:close/>
                <a:moveTo>
                  <a:pt x="192" y="120"/>
                </a:moveTo>
                <a:cubicBezTo>
                  <a:pt x="225" y="120"/>
                  <a:pt x="252" y="93"/>
                  <a:pt x="252" y="60"/>
                </a:cubicBezTo>
                <a:cubicBezTo>
                  <a:pt x="252" y="27"/>
                  <a:pt x="225" y="0"/>
                  <a:pt x="192" y="0"/>
                </a:cubicBezTo>
                <a:cubicBezTo>
                  <a:pt x="159" y="0"/>
                  <a:pt x="132" y="27"/>
                  <a:pt x="132" y="60"/>
                </a:cubicBezTo>
                <a:cubicBezTo>
                  <a:pt x="132" y="93"/>
                  <a:pt x="159" y="120"/>
                  <a:pt x="192" y="120"/>
                </a:cubicBezTo>
                <a:close/>
                <a:moveTo>
                  <a:pt x="328" y="236"/>
                </a:moveTo>
                <a:cubicBezTo>
                  <a:pt x="315" y="177"/>
                  <a:pt x="315" y="177"/>
                  <a:pt x="315" y="177"/>
                </a:cubicBezTo>
                <a:cubicBezTo>
                  <a:pt x="312" y="162"/>
                  <a:pt x="300" y="151"/>
                  <a:pt x="285" y="149"/>
                </a:cubicBezTo>
                <a:cubicBezTo>
                  <a:pt x="231" y="141"/>
                  <a:pt x="231" y="141"/>
                  <a:pt x="231" y="141"/>
                </a:cubicBezTo>
                <a:cubicBezTo>
                  <a:pt x="205" y="202"/>
                  <a:pt x="205" y="202"/>
                  <a:pt x="205" y="202"/>
                </a:cubicBezTo>
                <a:cubicBezTo>
                  <a:pt x="201" y="172"/>
                  <a:pt x="201" y="172"/>
                  <a:pt x="201" y="172"/>
                </a:cubicBezTo>
                <a:cubicBezTo>
                  <a:pt x="201" y="171"/>
                  <a:pt x="201" y="170"/>
                  <a:pt x="200" y="170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4" y="170"/>
                  <a:pt x="183" y="171"/>
                  <a:pt x="183" y="172"/>
                </a:cubicBezTo>
                <a:cubicBezTo>
                  <a:pt x="180" y="202"/>
                  <a:pt x="180" y="202"/>
                  <a:pt x="180" y="202"/>
                </a:cubicBezTo>
                <a:cubicBezTo>
                  <a:pt x="153" y="141"/>
                  <a:pt x="153" y="141"/>
                  <a:pt x="153" y="141"/>
                </a:cubicBezTo>
                <a:cubicBezTo>
                  <a:pt x="100" y="149"/>
                  <a:pt x="100" y="149"/>
                  <a:pt x="100" y="149"/>
                </a:cubicBezTo>
                <a:cubicBezTo>
                  <a:pt x="84" y="151"/>
                  <a:pt x="72" y="162"/>
                  <a:pt x="69" y="177"/>
                </a:cubicBezTo>
                <a:cubicBezTo>
                  <a:pt x="56" y="236"/>
                  <a:pt x="56" y="236"/>
                  <a:pt x="56" y="236"/>
                </a:cubicBezTo>
                <a:lnTo>
                  <a:pt x="328" y="236"/>
                </a:lnTo>
                <a:close/>
                <a:moveTo>
                  <a:pt x="174" y="143"/>
                </a:moveTo>
                <a:cubicBezTo>
                  <a:pt x="174" y="149"/>
                  <a:pt x="178" y="156"/>
                  <a:pt x="181" y="159"/>
                </a:cubicBezTo>
                <a:cubicBezTo>
                  <a:pt x="184" y="162"/>
                  <a:pt x="188" y="162"/>
                  <a:pt x="192" y="162"/>
                </a:cubicBezTo>
                <a:cubicBezTo>
                  <a:pt x="196" y="162"/>
                  <a:pt x="200" y="162"/>
                  <a:pt x="203" y="159"/>
                </a:cubicBezTo>
                <a:cubicBezTo>
                  <a:pt x="206" y="156"/>
                  <a:pt x="211" y="149"/>
                  <a:pt x="211" y="143"/>
                </a:cubicBezTo>
                <a:cubicBezTo>
                  <a:pt x="211" y="137"/>
                  <a:pt x="199" y="136"/>
                  <a:pt x="192" y="136"/>
                </a:cubicBezTo>
                <a:cubicBezTo>
                  <a:pt x="185" y="136"/>
                  <a:pt x="174" y="137"/>
                  <a:pt x="174" y="1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>
            <a:off x="8086090" y="133350"/>
            <a:ext cx="632460" cy="5556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8068310" y="136525"/>
            <a:ext cx="676275" cy="5511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36334" y="1495511"/>
            <a:ext cx="4490977" cy="1036759"/>
          </a:xfrm>
          <a:prstGeom prst="rect">
            <a:avLst/>
          </a:prstGeom>
          <a:noFill/>
          <a:ln w="38100">
            <a:solidFill>
              <a:srgbClr val="3C3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2597" y="205676"/>
            <a:ext cx="250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en-US">
                <a:latin typeface="+mj-lt"/>
              </a:rPr>
              <a:t>CHOIX DE LA FORME</a:t>
            </a:r>
            <a:endParaRPr lang="fr-FR" altLang="en-US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2597" y="535173"/>
            <a:ext cx="4572000" cy="27559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en-US" sz="800">
                <a:solidFill>
                  <a:schemeClr val="bg1">
                    <a:lumMod val="50000"/>
                  </a:schemeClr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pourquoi j’ai choisis cette forme et pas une autre et le code couleur</a:t>
            </a:r>
            <a:endParaRPr lang="fr-FR" altLang="en-US" sz="800">
              <a:solidFill>
                <a:schemeClr val="bg1">
                  <a:lumMod val="50000"/>
                </a:schemeClr>
              </a:solidFill>
              <a:ea typeface="Microsoft YaHei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731420" y="1786920"/>
            <a:ext cx="20408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en-US" sz="2800">
                <a:latin typeface="+mj-lt"/>
              </a:rPr>
              <a:t>PYRAMIDE</a:t>
            </a:r>
            <a:endParaRPr lang="fr-FR" altLang="en-US" sz="2800"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30582" y="2635913"/>
            <a:ext cx="3302480" cy="57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en-US" sz="1050">
                <a:solidFill>
                  <a:srgbClr val="3C3E40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Rendre le projet beau avec l’homogeneite de couleur et pour les yeux</a:t>
            </a:r>
            <a:endParaRPr lang="fr-FR" altLang="en-US" sz="1050">
              <a:solidFill>
                <a:srgbClr val="3C3E40"/>
              </a:solidFill>
              <a:ea typeface="Microsoft YaHei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396240" cy="830990"/>
          </a:xfrm>
          <a:prstGeom prst="rect">
            <a:avLst/>
          </a:prstGeom>
          <a:solidFill>
            <a:srgbClr val="0AE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96496" y="1386397"/>
            <a:ext cx="791827" cy="3051044"/>
          </a:xfrm>
          <a:prstGeom prst="rect">
            <a:avLst/>
          </a:prstGeom>
          <a:solidFill>
            <a:srgbClr val="0FD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830582" y="3149327"/>
            <a:ext cx="3302480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en-US" sz="1050">
                <a:solidFill>
                  <a:srgbClr val="3C3E40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Une forme facile à penser</a:t>
            </a:r>
            <a:endParaRPr lang="fr-FR" altLang="en-US" sz="1050">
              <a:solidFill>
                <a:srgbClr val="3C3E40"/>
              </a:solidFill>
              <a:ea typeface="Microsoft YaHei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0582" y="3500181"/>
            <a:ext cx="3302480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rgbClr val="3C3E40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Lorem ipsum dolor sit amet, consectetuer adipiscing elit. Aenean commodo ligula eget dolor. </a:t>
            </a:r>
            <a:endParaRPr lang="en-US" altLang="zh-CN" sz="1050">
              <a:solidFill>
                <a:srgbClr val="3C3E40"/>
              </a:solidFill>
              <a:ea typeface="Microsoft YaHei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7" name="Content Placeholder 6" descr="tableaudenombre"/>
          <p:cNvPicPr>
            <a:picLocks noChangeAspect="1"/>
          </p:cNvPicPr>
          <p:nvPr>
            <p:ph idx="1"/>
          </p:nvPr>
        </p:nvPicPr>
        <p:blipFill>
          <a:blip r:embed="rId1"/>
          <a:srcRect t="4344"/>
          <a:stretch>
            <a:fillRect/>
          </a:stretch>
        </p:blipFill>
        <p:spPr>
          <a:xfrm>
            <a:off x="628650" y="1386205"/>
            <a:ext cx="3108960" cy="30695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rcRect l="8519"/>
          <a:stretch>
            <a:fillRect/>
          </a:stretch>
        </p:blipFill>
        <p:spPr>
          <a:xfrm>
            <a:off x="8890" y="1545590"/>
            <a:ext cx="3027680" cy="284924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234519" y="1349986"/>
            <a:ext cx="5909481" cy="1216934"/>
          </a:xfrm>
          <a:prstGeom prst="rect">
            <a:avLst/>
          </a:prstGeom>
          <a:solidFill>
            <a:srgbClr val="0FD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2597" y="205676"/>
            <a:ext cx="2650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en-US">
                <a:latin typeface="+mj-lt"/>
              </a:rPr>
              <a:t>TRAVAILLE EFFECTUE</a:t>
            </a:r>
            <a:endParaRPr lang="fr-FR" altLang="en-US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2597" y="535173"/>
            <a:ext cx="4572000" cy="27559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en-US" sz="800">
                <a:solidFill>
                  <a:schemeClr val="bg1">
                    <a:lumMod val="50000"/>
                  </a:schemeClr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Ce que j’ai pu faire, les avancé...</a:t>
            </a:r>
            <a:endParaRPr lang="fr-FR" altLang="en-US" sz="800">
              <a:solidFill>
                <a:schemeClr val="bg1">
                  <a:lumMod val="50000"/>
                </a:schemeClr>
              </a:solidFill>
              <a:ea typeface="Microsoft YaHei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396240" cy="830990"/>
          </a:xfrm>
          <a:prstGeom prst="rect">
            <a:avLst/>
          </a:prstGeom>
          <a:solidFill>
            <a:srgbClr val="1CD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5"/>
          <a:stretch>
            <a:fillRect/>
          </a:stretch>
        </p:blipFill>
        <p:spPr>
          <a:xfrm>
            <a:off x="8890" y="1431290"/>
            <a:ext cx="3669665" cy="3215640"/>
          </a:xfrm>
          <a:prstGeom prst="rect">
            <a:avLst/>
          </a:prstGeom>
        </p:spPr>
      </p:pic>
      <p:sp>
        <p:nvSpPr>
          <p:cNvPr id="27" name="文本框 26" descr="e7d195523061f1c09e9d68d7cf438b91ef959ecb14fc25d26BBA7F7DBC18E55DFF4014AF651F0BF2569D4B6C1DA7F1A4683A481403BD872FC687266AD13265C1DE7C373772FD8728ABDD69ADD03BFF5BE2862BC891DBB79E3B16A08475943759CF75B98D76BA103C341CFB26BD40D59D9CF6DAF6B7BF46E143C6C63DBFFE7CF5C402B4D8CE96900F6114BD3FAF96C6C61EE759D72A7F2846"/>
          <p:cNvSpPr txBox="1"/>
          <p:nvPr/>
        </p:nvSpPr>
        <p:spPr>
          <a:xfrm>
            <a:off x="3851380" y="1496788"/>
            <a:ext cx="4076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PERFORMANCE DISPLAY</a:t>
            </a:r>
            <a:endParaRPr lang="en-US" altLang="zh-CN" sz="240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8" name="矩形 27" descr="e7d195523061f1c09e9d68d7cf438b91ef959ecb14fc25d26BBA7F7DBC18E55DFF4014AF651F0BF2569D4B6C1DA7F1A4683A481403BD872FC687266AD13265C1DE7C373772FD8728ABDD69ADD03BFF5BE2862BC891DBB79E3B16A08475943759CF75B98D76BA103C341CFB26BD40D59D9CF6DAF6B7BF46E143C6C63DBFFE7CF5C402B4D8CE96900F6114BD3FAF96C6C61EE759D72A7F2846"/>
          <p:cNvSpPr/>
          <p:nvPr/>
        </p:nvSpPr>
        <p:spPr>
          <a:xfrm>
            <a:off x="3806932" y="1958035"/>
            <a:ext cx="5337049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zh-CN" sz="1050">
                <a:solidFill>
                  <a:schemeClr val="tx1">
                    <a:lumMod val="95000"/>
                    <a:lumOff val="5000"/>
                  </a:schemeClr>
                </a:solidFill>
              </a:rPr>
              <a:t>Je n’ai pas pu faire les shaders et la suite du polynome à cause d’erreur.</a:t>
            </a:r>
            <a:endParaRPr lang="fr-FR" altLang="zh-CN" sz="105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87128" y="2950040"/>
            <a:ext cx="4556236" cy="152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987165" y="2950210"/>
            <a:ext cx="4556125" cy="144780"/>
          </a:xfrm>
          <a:prstGeom prst="rect">
            <a:avLst/>
          </a:prstGeom>
          <a:solidFill>
            <a:srgbClr val="0FD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885593" y="2647543"/>
            <a:ext cx="514350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1000"/>
              <a:t>Forme</a:t>
            </a:r>
            <a:endParaRPr lang="fr-FR" altLang="zh-CN" sz="1000"/>
          </a:p>
        </p:txBody>
      </p:sp>
      <p:sp>
        <p:nvSpPr>
          <p:cNvPr id="32" name="矩形 31"/>
          <p:cNvSpPr/>
          <p:nvPr/>
        </p:nvSpPr>
        <p:spPr>
          <a:xfrm>
            <a:off x="8034490" y="2606269"/>
            <a:ext cx="6381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en-US" sz="1400">
                <a:solidFill>
                  <a:srgbClr val="000000"/>
                </a:solidFill>
                <a:latin typeface="Arial" panose="020B0604020202020204"/>
              </a:rPr>
              <a:t>10</a:t>
            </a:r>
            <a:r>
              <a:rPr lang="en-US" altLang="zh-CN" sz="1400">
                <a:solidFill>
                  <a:srgbClr val="000000"/>
                </a:solidFill>
                <a:latin typeface="Arial" panose="020B0604020202020204"/>
              </a:rPr>
              <a:t>0%</a:t>
            </a:r>
            <a:endParaRPr lang="zh-CN" altLang="en-US" sz="1050"/>
          </a:p>
        </p:txBody>
      </p:sp>
      <p:sp>
        <p:nvSpPr>
          <p:cNvPr id="33" name="矩形 32"/>
          <p:cNvSpPr/>
          <p:nvPr/>
        </p:nvSpPr>
        <p:spPr>
          <a:xfrm>
            <a:off x="3987128" y="3481528"/>
            <a:ext cx="4556236" cy="152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987127" y="3481528"/>
            <a:ext cx="3560083" cy="152177"/>
          </a:xfrm>
          <a:prstGeom prst="rect">
            <a:avLst/>
          </a:prstGeom>
          <a:solidFill>
            <a:srgbClr val="0FD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275340" y="3131320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Arial" panose="020B0604020202020204"/>
              </a:rPr>
              <a:t>85%</a:t>
            </a:r>
            <a:endParaRPr lang="zh-CN" altLang="en-US" sz="1050"/>
          </a:p>
        </p:txBody>
      </p:sp>
      <p:sp>
        <p:nvSpPr>
          <p:cNvPr id="37" name="矩形 36"/>
          <p:cNvSpPr/>
          <p:nvPr/>
        </p:nvSpPr>
        <p:spPr>
          <a:xfrm>
            <a:off x="3992208" y="3972483"/>
            <a:ext cx="4556236" cy="152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992245" y="3972560"/>
            <a:ext cx="1939290" cy="152400"/>
          </a:xfrm>
          <a:prstGeom prst="rect">
            <a:avLst/>
          </a:prstGeom>
          <a:solidFill>
            <a:srgbClr val="0FD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905913" y="3730311"/>
            <a:ext cx="577215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1000"/>
              <a:t>Camera</a:t>
            </a:r>
            <a:endParaRPr lang="fr-FR" altLang="zh-CN" sz="1000"/>
          </a:p>
        </p:txBody>
      </p:sp>
      <p:sp>
        <p:nvSpPr>
          <p:cNvPr id="58" name="矩形 57"/>
          <p:cNvSpPr/>
          <p:nvPr/>
        </p:nvSpPr>
        <p:spPr>
          <a:xfrm>
            <a:off x="5385359" y="3676249"/>
            <a:ext cx="53911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en-US" sz="1400">
                <a:solidFill>
                  <a:srgbClr val="000000"/>
                </a:solidFill>
                <a:latin typeface="Arial" panose="020B0604020202020204"/>
              </a:rPr>
              <a:t>1</a:t>
            </a:r>
            <a:r>
              <a:rPr lang="en-US" altLang="zh-CN" sz="1400">
                <a:solidFill>
                  <a:srgbClr val="000000"/>
                </a:solidFill>
                <a:latin typeface="Arial" panose="020B0604020202020204"/>
              </a:rPr>
              <a:t>0%</a:t>
            </a:r>
            <a:endParaRPr lang="zh-CN" altLang="en-US" sz="1050"/>
          </a:p>
        </p:txBody>
      </p:sp>
      <p:sp>
        <p:nvSpPr>
          <p:cNvPr id="9" name="矩形 9"/>
          <p:cNvSpPr/>
          <p:nvPr/>
        </p:nvSpPr>
        <p:spPr>
          <a:xfrm>
            <a:off x="3900833" y="3212058"/>
            <a:ext cx="575310" cy="245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fr-FR" altLang="zh-CN" sz="1000"/>
              <a:t>Texture</a:t>
            </a:r>
            <a:endParaRPr lang="fr-FR" altLang="zh-CN" sz="1000"/>
          </a:p>
        </p:txBody>
      </p:sp>
      <p:sp>
        <p:nvSpPr>
          <p:cNvPr id="11" name="矩形 36"/>
          <p:cNvSpPr/>
          <p:nvPr/>
        </p:nvSpPr>
        <p:spPr>
          <a:xfrm>
            <a:off x="3992208" y="4463973"/>
            <a:ext cx="4556236" cy="152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55"/>
          <p:cNvSpPr/>
          <p:nvPr/>
        </p:nvSpPr>
        <p:spPr>
          <a:xfrm>
            <a:off x="3992245" y="4464050"/>
            <a:ext cx="873125" cy="152400"/>
          </a:xfrm>
          <a:prstGeom prst="rect">
            <a:avLst/>
          </a:prstGeom>
          <a:solidFill>
            <a:srgbClr val="0FD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56"/>
          <p:cNvSpPr/>
          <p:nvPr/>
        </p:nvSpPr>
        <p:spPr>
          <a:xfrm>
            <a:off x="3910993" y="4247836"/>
            <a:ext cx="692785" cy="245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fr-FR" altLang="zh-CN" sz="1000"/>
              <a:t>Polynôme</a:t>
            </a:r>
            <a:endParaRPr lang="fr-FR" altLang="zh-CN" sz="1000"/>
          </a:p>
        </p:txBody>
      </p:sp>
      <p:sp>
        <p:nvSpPr>
          <p:cNvPr id="16" name="矩形 57"/>
          <p:cNvSpPr/>
          <p:nvPr/>
        </p:nvSpPr>
        <p:spPr>
          <a:xfrm>
            <a:off x="4490644" y="4184884"/>
            <a:ext cx="440055" cy="30670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fr-FR" altLang="en-US" sz="1400">
                <a:solidFill>
                  <a:srgbClr val="000000"/>
                </a:solidFill>
                <a:latin typeface="Arial" panose="020B0604020202020204"/>
              </a:rPr>
              <a:t>5</a:t>
            </a:r>
            <a:r>
              <a:rPr lang="en-US" altLang="zh-CN" sz="1400">
                <a:solidFill>
                  <a:srgbClr val="000000"/>
                </a:solidFill>
                <a:latin typeface="Arial" panose="020B0604020202020204"/>
              </a:rPr>
              <a:t>%</a:t>
            </a:r>
            <a:endParaRPr lang="zh-CN" altLang="en-US" sz="10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462597" y="205676"/>
            <a:ext cx="2807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en-US">
                <a:latin typeface="+mj-lt"/>
              </a:rPr>
              <a:t>ERREUR DE DEBUTANT</a:t>
            </a:r>
            <a:endParaRPr lang="fr-FR" altLang="en-US">
              <a:latin typeface="+mj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0"/>
            <a:ext cx="396240" cy="83099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77"/>
          <p:cNvGrpSpPr/>
          <p:nvPr/>
        </p:nvGrpSpPr>
        <p:grpSpPr bwMode="auto">
          <a:xfrm>
            <a:off x="6566118" y="2414095"/>
            <a:ext cx="1155217" cy="1125396"/>
            <a:chOff x="695" y="892"/>
            <a:chExt cx="336" cy="338"/>
          </a:xfrm>
          <a:solidFill>
            <a:srgbClr val="3C3E40"/>
          </a:solidFill>
        </p:grpSpPr>
        <p:sp>
          <p:nvSpPr>
            <p:cNvPr id="16" name="Oval 79"/>
            <p:cNvSpPr>
              <a:spLocks noChangeArrowheads="1"/>
            </p:cNvSpPr>
            <p:nvPr/>
          </p:nvSpPr>
          <p:spPr bwMode="auto">
            <a:xfrm>
              <a:off x="718" y="912"/>
              <a:ext cx="294" cy="296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7C4C4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80"/>
            <p:cNvSpPr>
              <a:spLocks noChangeArrowheads="1"/>
            </p:cNvSpPr>
            <p:nvPr/>
          </p:nvSpPr>
          <p:spPr bwMode="auto">
            <a:xfrm>
              <a:off x="695" y="892"/>
              <a:ext cx="336" cy="338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7C4C4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81"/>
          <p:cNvGrpSpPr/>
          <p:nvPr/>
        </p:nvGrpSpPr>
        <p:grpSpPr bwMode="auto">
          <a:xfrm>
            <a:off x="4827806" y="2414095"/>
            <a:ext cx="1155216" cy="1125396"/>
            <a:chOff x="695" y="892"/>
            <a:chExt cx="336" cy="338"/>
          </a:xfrm>
          <a:solidFill>
            <a:srgbClr val="00B0F0"/>
          </a:solidFill>
        </p:grpSpPr>
        <p:sp>
          <p:nvSpPr>
            <p:cNvPr id="22" name="Oval 83"/>
            <p:cNvSpPr>
              <a:spLocks noChangeArrowheads="1"/>
            </p:cNvSpPr>
            <p:nvPr/>
          </p:nvSpPr>
          <p:spPr bwMode="auto">
            <a:xfrm>
              <a:off x="718" y="912"/>
              <a:ext cx="294" cy="296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7C4C4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Oval 84"/>
            <p:cNvSpPr>
              <a:spLocks noChangeArrowheads="1"/>
            </p:cNvSpPr>
            <p:nvPr/>
          </p:nvSpPr>
          <p:spPr bwMode="auto">
            <a:xfrm>
              <a:off x="695" y="892"/>
              <a:ext cx="336" cy="338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7C4C4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73"/>
          <p:cNvGrpSpPr/>
          <p:nvPr/>
        </p:nvGrpSpPr>
        <p:grpSpPr bwMode="auto">
          <a:xfrm>
            <a:off x="3100606" y="2414095"/>
            <a:ext cx="1155216" cy="1125396"/>
            <a:chOff x="695" y="892"/>
            <a:chExt cx="336" cy="338"/>
          </a:xfrm>
          <a:solidFill>
            <a:srgbClr val="3C3E40"/>
          </a:solidFill>
        </p:grpSpPr>
        <p:sp>
          <p:nvSpPr>
            <p:cNvPr id="31" name="Oval 75"/>
            <p:cNvSpPr>
              <a:spLocks noChangeArrowheads="1"/>
            </p:cNvSpPr>
            <p:nvPr/>
          </p:nvSpPr>
          <p:spPr bwMode="auto">
            <a:xfrm>
              <a:off x="718" y="912"/>
              <a:ext cx="294" cy="296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7C4C4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76"/>
            <p:cNvSpPr>
              <a:spLocks noChangeArrowheads="1"/>
            </p:cNvSpPr>
            <p:nvPr/>
          </p:nvSpPr>
          <p:spPr bwMode="auto">
            <a:xfrm>
              <a:off x="695" y="892"/>
              <a:ext cx="336" cy="338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7C4C4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" name="Group 69"/>
          <p:cNvGrpSpPr/>
          <p:nvPr/>
        </p:nvGrpSpPr>
        <p:grpSpPr bwMode="auto">
          <a:xfrm>
            <a:off x="1371818" y="2414095"/>
            <a:ext cx="1155217" cy="1125396"/>
            <a:chOff x="695" y="892"/>
            <a:chExt cx="336" cy="338"/>
          </a:xfrm>
          <a:solidFill>
            <a:srgbClr val="00B0F0"/>
          </a:solidFill>
        </p:grpSpPr>
        <p:sp>
          <p:nvSpPr>
            <p:cNvPr id="39" name="Oval 71"/>
            <p:cNvSpPr>
              <a:spLocks noChangeArrowheads="1"/>
            </p:cNvSpPr>
            <p:nvPr/>
          </p:nvSpPr>
          <p:spPr bwMode="auto">
            <a:xfrm>
              <a:off x="718" y="912"/>
              <a:ext cx="294" cy="296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7C4C4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Oval 72"/>
            <p:cNvSpPr>
              <a:spLocks noChangeArrowheads="1"/>
            </p:cNvSpPr>
            <p:nvPr/>
          </p:nvSpPr>
          <p:spPr bwMode="auto">
            <a:xfrm>
              <a:off x="695" y="892"/>
              <a:ext cx="336" cy="338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7C4C4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Freeform 43"/>
          <p:cNvSpPr/>
          <p:nvPr/>
        </p:nvSpPr>
        <p:spPr bwMode="auto">
          <a:xfrm>
            <a:off x="1035269" y="2963370"/>
            <a:ext cx="1824038" cy="915988"/>
          </a:xfrm>
          <a:custGeom>
            <a:avLst/>
            <a:gdLst>
              <a:gd name="T0" fmla="*/ 342 w 683"/>
              <a:gd name="T1" fmla="*/ 305 h 342"/>
              <a:gd name="T2" fmla="*/ 37 w 683"/>
              <a:gd name="T3" fmla="*/ 0 h 342"/>
              <a:gd name="T4" fmla="*/ 0 w 683"/>
              <a:gd name="T5" fmla="*/ 0 h 342"/>
              <a:gd name="T6" fmla="*/ 342 w 683"/>
              <a:gd name="T7" fmla="*/ 342 h 342"/>
              <a:gd name="T8" fmla="*/ 683 w 683"/>
              <a:gd name="T9" fmla="*/ 0 h 342"/>
              <a:gd name="T10" fmla="*/ 646 w 683"/>
              <a:gd name="T11" fmla="*/ 0 h 342"/>
              <a:gd name="T12" fmla="*/ 342 w 683"/>
              <a:gd name="T13" fmla="*/ 305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3" h="342">
                <a:moveTo>
                  <a:pt x="342" y="305"/>
                </a:moveTo>
                <a:cubicBezTo>
                  <a:pt x="173" y="305"/>
                  <a:pt x="37" y="169"/>
                  <a:pt x="3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9"/>
                  <a:pt x="153" y="342"/>
                  <a:pt x="342" y="342"/>
                </a:cubicBezTo>
                <a:cubicBezTo>
                  <a:pt x="530" y="342"/>
                  <a:pt x="683" y="189"/>
                  <a:pt x="683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169"/>
                  <a:pt x="510" y="305"/>
                  <a:pt x="342" y="305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4"/>
          <p:cNvSpPr>
            <a:spLocks noChangeShapeType="1"/>
          </p:cNvSpPr>
          <p:nvPr/>
        </p:nvSpPr>
        <p:spPr bwMode="auto">
          <a:xfrm flipV="1">
            <a:off x="1949669" y="2095008"/>
            <a:ext cx="0" cy="317500"/>
          </a:xfrm>
          <a:prstGeom prst="line">
            <a:avLst/>
          </a:prstGeom>
          <a:noFill/>
          <a:ln w="6350">
            <a:solidFill>
              <a:srgbClr val="3C3E40"/>
            </a:solidFill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Freeform 47"/>
          <p:cNvSpPr/>
          <p:nvPr/>
        </p:nvSpPr>
        <p:spPr bwMode="auto">
          <a:xfrm>
            <a:off x="2760882" y="2048970"/>
            <a:ext cx="1827212" cy="914400"/>
          </a:xfrm>
          <a:custGeom>
            <a:avLst/>
            <a:gdLst>
              <a:gd name="T0" fmla="*/ 342 w 684"/>
              <a:gd name="T1" fmla="*/ 37 h 341"/>
              <a:gd name="T2" fmla="*/ 647 w 684"/>
              <a:gd name="T3" fmla="*/ 341 h 341"/>
              <a:gd name="T4" fmla="*/ 684 w 684"/>
              <a:gd name="T5" fmla="*/ 341 h 341"/>
              <a:gd name="T6" fmla="*/ 342 w 684"/>
              <a:gd name="T7" fmla="*/ 0 h 341"/>
              <a:gd name="T8" fmla="*/ 0 w 684"/>
              <a:gd name="T9" fmla="*/ 341 h 341"/>
              <a:gd name="T10" fmla="*/ 37 w 684"/>
              <a:gd name="T11" fmla="*/ 341 h 341"/>
              <a:gd name="T12" fmla="*/ 342 w 684"/>
              <a:gd name="T13" fmla="*/ 37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4" h="341">
                <a:moveTo>
                  <a:pt x="342" y="37"/>
                </a:moveTo>
                <a:cubicBezTo>
                  <a:pt x="511" y="37"/>
                  <a:pt x="647" y="173"/>
                  <a:pt x="647" y="341"/>
                </a:cubicBezTo>
                <a:cubicBezTo>
                  <a:pt x="684" y="341"/>
                  <a:pt x="684" y="341"/>
                  <a:pt x="684" y="341"/>
                </a:cubicBezTo>
                <a:cubicBezTo>
                  <a:pt x="684" y="153"/>
                  <a:pt x="531" y="0"/>
                  <a:pt x="342" y="0"/>
                </a:cubicBezTo>
                <a:cubicBezTo>
                  <a:pt x="153" y="0"/>
                  <a:pt x="0" y="153"/>
                  <a:pt x="0" y="341"/>
                </a:cubicBezTo>
                <a:cubicBezTo>
                  <a:pt x="37" y="341"/>
                  <a:pt x="37" y="341"/>
                  <a:pt x="37" y="341"/>
                </a:cubicBezTo>
                <a:cubicBezTo>
                  <a:pt x="37" y="173"/>
                  <a:pt x="174" y="37"/>
                  <a:pt x="342" y="37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51"/>
          <p:cNvSpPr/>
          <p:nvPr/>
        </p:nvSpPr>
        <p:spPr bwMode="auto">
          <a:xfrm>
            <a:off x="4488082" y="2963370"/>
            <a:ext cx="1827212" cy="915988"/>
          </a:xfrm>
          <a:custGeom>
            <a:avLst/>
            <a:gdLst>
              <a:gd name="T0" fmla="*/ 342 w 684"/>
              <a:gd name="T1" fmla="*/ 305 h 342"/>
              <a:gd name="T2" fmla="*/ 37 w 684"/>
              <a:gd name="T3" fmla="*/ 0 h 342"/>
              <a:gd name="T4" fmla="*/ 0 w 684"/>
              <a:gd name="T5" fmla="*/ 0 h 342"/>
              <a:gd name="T6" fmla="*/ 342 w 684"/>
              <a:gd name="T7" fmla="*/ 342 h 342"/>
              <a:gd name="T8" fmla="*/ 684 w 684"/>
              <a:gd name="T9" fmla="*/ 0 h 342"/>
              <a:gd name="T10" fmla="*/ 647 w 684"/>
              <a:gd name="T11" fmla="*/ 0 h 342"/>
              <a:gd name="T12" fmla="*/ 342 w 684"/>
              <a:gd name="T13" fmla="*/ 305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4" h="342">
                <a:moveTo>
                  <a:pt x="342" y="305"/>
                </a:moveTo>
                <a:cubicBezTo>
                  <a:pt x="174" y="305"/>
                  <a:pt x="37" y="169"/>
                  <a:pt x="3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9"/>
                  <a:pt x="153" y="342"/>
                  <a:pt x="342" y="342"/>
                </a:cubicBezTo>
                <a:cubicBezTo>
                  <a:pt x="531" y="342"/>
                  <a:pt x="684" y="189"/>
                  <a:pt x="684" y="0"/>
                </a:cubicBezTo>
                <a:cubicBezTo>
                  <a:pt x="647" y="0"/>
                  <a:pt x="647" y="0"/>
                  <a:pt x="647" y="0"/>
                </a:cubicBezTo>
                <a:cubicBezTo>
                  <a:pt x="647" y="169"/>
                  <a:pt x="510" y="305"/>
                  <a:pt x="342" y="305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55"/>
          <p:cNvSpPr/>
          <p:nvPr/>
        </p:nvSpPr>
        <p:spPr bwMode="auto">
          <a:xfrm>
            <a:off x="6216869" y="2048970"/>
            <a:ext cx="1824038" cy="914400"/>
          </a:xfrm>
          <a:custGeom>
            <a:avLst/>
            <a:gdLst>
              <a:gd name="T0" fmla="*/ 341 w 683"/>
              <a:gd name="T1" fmla="*/ 37 h 341"/>
              <a:gd name="T2" fmla="*/ 646 w 683"/>
              <a:gd name="T3" fmla="*/ 341 h 341"/>
              <a:gd name="T4" fmla="*/ 683 w 683"/>
              <a:gd name="T5" fmla="*/ 341 h 341"/>
              <a:gd name="T6" fmla="*/ 341 w 683"/>
              <a:gd name="T7" fmla="*/ 0 h 341"/>
              <a:gd name="T8" fmla="*/ 0 w 683"/>
              <a:gd name="T9" fmla="*/ 341 h 341"/>
              <a:gd name="T10" fmla="*/ 37 w 683"/>
              <a:gd name="T11" fmla="*/ 341 h 341"/>
              <a:gd name="T12" fmla="*/ 341 w 683"/>
              <a:gd name="T13" fmla="*/ 37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3" h="341">
                <a:moveTo>
                  <a:pt x="341" y="37"/>
                </a:moveTo>
                <a:cubicBezTo>
                  <a:pt x="510" y="37"/>
                  <a:pt x="646" y="173"/>
                  <a:pt x="646" y="341"/>
                </a:cubicBezTo>
                <a:cubicBezTo>
                  <a:pt x="683" y="341"/>
                  <a:pt x="683" y="341"/>
                  <a:pt x="683" y="341"/>
                </a:cubicBezTo>
                <a:cubicBezTo>
                  <a:pt x="683" y="153"/>
                  <a:pt x="530" y="0"/>
                  <a:pt x="341" y="0"/>
                </a:cubicBezTo>
                <a:cubicBezTo>
                  <a:pt x="153" y="0"/>
                  <a:pt x="0" y="153"/>
                  <a:pt x="0" y="341"/>
                </a:cubicBezTo>
                <a:cubicBezTo>
                  <a:pt x="37" y="341"/>
                  <a:pt x="37" y="341"/>
                  <a:pt x="37" y="341"/>
                </a:cubicBezTo>
                <a:cubicBezTo>
                  <a:pt x="37" y="173"/>
                  <a:pt x="173" y="37"/>
                  <a:pt x="341" y="37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Line 85"/>
          <p:cNvSpPr>
            <a:spLocks noChangeShapeType="1"/>
          </p:cNvSpPr>
          <p:nvPr/>
        </p:nvSpPr>
        <p:spPr bwMode="auto">
          <a:xfrm flipV="1">
            <a:off x="5415182" y="2095008"/>
            <a:ext cx="0" cy="317500"/>
          </a:xfrm>
          <a:prstGeom prst="line">
            <a:avLst/>
          </a:prstGeom>
          <a:noFill/>
          <a:ln w="6350">
            <a:solidFill>
              <a:srgbClr val="3C3E40"/>
            </a:solidFill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86"/>
          <p:cNvSpPr>
            <a:spLocks noChangeShapeType="1"/>
          </p:cNvSpPr>
          <p:nvPr/>
        </p:nvSpPr>
        <p:spPr bwMode="auto">
          <a:xfrm flipV="1">
            <a:off x="3678457" y="3541220"/>
            <a:ext cx="0" cy="317500"/>
          </a:xfrm>
          <a:prstGeom prst="line">
            <a:avLst/>
          </a:prstGeom>
          <a:noFill/>
          <a:ln w="6350">
            <a:solidFill>
              <a:srgbClr val="3C3E40"/>
            </a:solidFill>
            <a:round/>
            <a:headEnd type="oval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87"/>
          <p:cNvSpPr>
            <a:spLocks noChangeShapeType="1"/>
          </p:cNvSpPr>
          <p:nvPr/>
        </p:nvSpPr>
        <p:spPr bwMode="auto">
          <a:xfrm flipV="1">
            <a:off x="7143969" y="3541220"/>
            <a:ext cx="0" cy="317500"/>
          </a:xfrm>
          <a:prstGeom prst="line">
            <a:avLst/>
          </a:prstGeom>
          <a:noFill/>
          <a:ln w="6350">
            <a:solidFill>
              <a:srgbClr val="3C3E40"/>
            </a:solidFill>
            <a:round/>
            <a:headEnd type="oval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1508026" y="1104048"/>
            <a:ext cx="8832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altLang="en-US" sz="1600">
                <a:latin typeface="+mj-lt"/>
              </a:rPr>
              <a:t>Etape 1</a:t>
            </a:r>
            <a:endParaRPr lang="fr-FR" altLang="en-US" sz="1600">
              <a:latin typeface="+mj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28811" y="1410534"/>
            <a:ext cx="2241713" cy="57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en-US" sz="1050">
                <a:solidFill>
                  <a:schemeClr val="bg1">
                    <a:lumMod val="65000"/>
                  </a:schemeClr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Somme des diviseurs, couleur, spirale d’ulam en 2D</a:t>
            </a:r>
            <a:r>
              <a:rPr lang="en-US" altLang="zh-CN" sz="1050">
                <a:solidFill>
                  <a:schemeClr val="bg1">
                    <a:lumMod val="65000"/>
                  </a:schemeClr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endParaRPr lang="en-US" altLang="zh-CN" sz="1050">
              <a:solidFill>
                <a:schemeClr val="bg1">
                  <a:lumMod val="65000"/>
                </a:schemeClr>
              </a:solidFill>
              <a:ea typeface="Microsoft YaHei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206250" y="3895827"/>
            <a:ext cx="8832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altLang="en-US" sz="1600">
                <a:latin typeface="+mj-lt"/>
              </a:rPr>
              <a:t>Etape 2</a:t>
            </a:r>
            <a:endParaRPr lang="fr-FR" altLang="en-US" sz="1600">
              <a:latin typeface="+mj-lt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527035" y="4202313"/>
            <a:ext cx="2241713" cy="57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en-US" sz="1050">
                <a:solidFill>
                  <a:schemeClr val="bg1">
                    <a:lumMod val="65000"/>
                  </a:schemeClr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Pyramide, caméra, transformation des box en cubes...</a:t>
            </a:r>
            <a:endParaRPr lang="fr-FR" altLang="en-US" sz="1050">
              <a:solidFill>
                <a:schemeClr val="bg1">
                  <a:lumMod val="65000"/>
                </a:schemeClr>
              </a:solidFill>
              <a:ea typeface="Microsoft YaHei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970677" y="1326298"/>
            <a:ext cx="8832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altLang="en-US" sz="1600">
                <a:latin typeface="+mj-lt"/>
              </a:rPr>
              <a:t>Etape 3</a:t>
            </a:r>
            <a:endParaRPr lang="fr-FR" altLang="en-US" sz="1600">
              <a:latin typeface="+mj-lt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291462" y="1632784"/>
            <a:ext cx="2241713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en-US" sz="1050">
                <a:solidFill>
                  <a:schemeClr val="bg1">
                    <a:lumMod val="65000"/>
                  </a:schemeClr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Textures, Camera...</a:t>
            </a:r>
            <a:r>
              <a:rPr lang="en-US" altLang="zh-CN" sz="1050">
                <a:solidFill>
                  <a:schemeClr val="bg1">
                    <a:lumMod val="65000"/>
                  </a:schemeClr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endParaRPr lang="en-US" altLang="zh-CN" sz="1050">
              <a:solidFill>
                <a:schemeClr val="bg1">
                  <a:lumMod val="65000"/>
                </a:schemeClr>
              </a:solidFill>
              <a:ea typeface="Microsoft YaHei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02327" y="3898859"/>
            <a:ext cx="8832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altLang="en-US" sz="1600">
                <a:latin typeface="+mj-lt"/>
              </a:rPr>
              <a:t>Etape 4</a:t>
            </a:r>
            <a:endParaRPr lang="fr-FR" altLang="en-US" sz="1600">
              <a:latin typeface="+mj-lt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023112" y="4205345"/>
            <a:ext cx="2241713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en-US" sz="1050">
                <a:solidFill>
                  <a:schemeClr val="bg1">
                    <a:lumMod val="65000"/>
                  </a:schemeClr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Polynomes, clique...</a:t>
            </a:r>
            <a:r>
              <a:rPr lang="en-US" altLang="zh-CN" sz="1050">
                <a:solidFill>
                  <a:schemeClr val="bg1">
                    <a:lumMod val="65000"/>
                  </a:schemeClr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endParaRPr lang="en-US" altLang="zh-CN" sz="1050">
              <a:solidFill>
                <a:schemeClr val="bg1">
                  <a:lumMod val="65000"/>
                </a:schemeClr>
              </a:solidFill>
              <a:ea typeface="Microsoft YaHei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1176020" y="3900805"/>
            <a:ext cx="618490" cy="58039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55"/>
          <p:cNvSpPr/>
          <p:nvPr/>
        </p:nvSpPr>
        <p:spPr bwMode="auto">
          <a:xfrm rot="10800000">
            <a:off x="7943850" y="2967355"/>
            <a:ext cx="1824355" cy="891540"/>
          </a:xfrm>
          <a:custGeom>
            <a:avLst/>
            <a:gdLst>
              <a:gd name="T0" fmla="*/ 341 w 683"/>
              <a:gd name="T1" fmla="*/ 37 h 341"/>
              <a:gd name="T2" fmla="*/ 646 w 683"/>
              <a:gd name="T3" fmla="*/ 341 h 341"/>
              <a:gd name="T4" fmla="*/ 683 w 683"/>
              <a:gd name="T5" fmla="*/ 341 h 341"/>
              <a:gd name="T6" fmla="*/ 341 w 683"/>
              <a:gd name="T7" fmla="*/ 0 h 341"/>
              <a:gd name="T8" fmla="*/ 0 w 683"/>
              <a:gd name="T9" fmla="*/ 341 h 341"/>
              <a:gd name="T10" fmla="*/ 37 w 683"/>
              <a:gd name="T11" fmla="*/ 341 h 341"/>
              <a:gd name="T12" fmla="*/ 341 w 683"/>
              <a:gd name="T13" fmla="*/ 37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3" h="341">
                <a:moveTo>
                  <a:pt x="341" y="37"/>
                </a:moveTo>
                <a:cubicBezTo>
                  <a:pt x="510" y="37"/>
                  <a:pt x="646" y="173"/>
                  <a:pt x="646" y="341"/>
                </a:cubicBezTo>
                <a:cubicBezTo>
                  <a:pt x="683" y="341"/>
                  <a:pt x="683" y="341"/>
                  <a:pt x="683" y="341"/>
                </a:cubicBezTo>
                <a:cubicBezTo>
                  <a:pt x="683" y="153"/>
                  <a:pt x="530" y="0"/>
                  <a:pt x="341" y="0"/>
                </a:cubicBezTo>
                <a:cubicBezTo>
                  <a:pt x="153" y="0"/>
                  <a:pt x="0" y="153"/>
                  <a:pt x="0" y="341"/>
                </a:cubicBezTo>
                <a:cubicBezTo>
                  <a:pt x="37" y="341"/>
                  <a:pt x="37" y="341"/>
                  <a:pt x="37" y="341"/>
                </a:cubicBezTo>
                <a:cubicBezTo>
                  <a:pt x="37" y="173"/>
                  <a:pt x="173" y="37"/>
                  <a:pt x="341" y="37"/>
                </a:cubicBezTo>
                <a:close/>
              </a:path>
            </a:pathLst>
          </a:custGeom>
          <a:pattFill prst="dk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52730" y="4468495"/>
            <a:ext cx="1615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rgbClr val="FF0000"/>
                </a:solidFill>
              </a:rPr>
              <a:t>noLoop();</a:t>
            </a:r>
            <a:endParaRPr lang="fr-FR" altLang="en-US" b="1">
              <a:solidFill>
                <a:srgbClr val="FF0000"/>
              </a:solidFill>
            </a:endParaRPr>
          </a:p>
        </p:txBody>
      </p:sp>
      <p:sp>
        <p:nvSpPr>
          <p:cNvPr id="5" name="矩形 61"/>
          <p:cNvSpPr/>
          <p:nvPr/>
        </p:nvSpPr>
        <p:spPr>
          <a:xfrm>
            <a:off x="462412" y="498039"/>
            <a:ext cx="2241713" cy="33337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en-US" sz="1050">
                <a:solidFill>
                  <a:schemeClr val="bg1">
                    <a:lumMod val="65000"/>
                  </a:schemeClr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Le noLoop() et ses inconvénients. </a:t>
            </a:r>
            <a:r>
              <a:rPr lang="en-US" altLang="zh-CN" sz="1050">
                <a:solidFill>
                  <a:schemeClr val="bg1">
                    <a:lumMod val="65000"/>
                  </a:schemeClr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endParaRPr lang="en-US" altLang="zh-CN" sz="1050">
              <a:solidFill>
                <a:schemeClr val="bg1">
                  <a:lumMod val="65000"/>
                </a:schemeClr>
              </a:solidFill>
              <a:ea typeface="Microsoft YaHei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8" name="Content Placeholder 7" descr="debu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21790" y="2604770"/>
            <a:ext cx="669290" cy="677545"/>
          </a:xfrm>
          <a:prstGeom prst="rect">
            <a:avLst/>
          </a:prstGeom>
        </p:spPr>
      </p:pic>
      <p:pic>
        <p:nvPicPr>
          <p:cNvPr id="13" name="Content Placeholder 12" descr="faildoublepyr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94380" y="2604770"/>
            <a:ext cx="746125" cy="766445"/>
          </a:xfrm>
          <a:prstGeom prst="rect">
            <a:avLst/>
          </a:prstGeom>
        </p:spPr>
      </p:pic>
      <p:pic>
        <p:nvPicPr>
          <p:cNvPr id="19" name="Picture 18" descr="Capturetest"/>
          <p:cNvPicPr>
            <a:picLocks noChangeAspect="1"/>
          </p:cNvPicPr>
          <p:nvPr/>
        </p:nvPicPr>
        <p:blipFill>
          <a:blip r:embed="rId3"/>
          <a:srcRect l="27815" t="41762" r="24916" b="-245"/>
          <a:stretch>
            <a:fillRect/>
          </a:stretch>
        </p:blipFill>
        <p:spPr>
          <a:xfrm>
            <a:off x="4966970" y="2633345"/>
            <a:ext cx="838200" cy="708660"/>
          </a:xfrm>
          <a:prstGeom prst="rect">
            <a:avLst/>
          </a:prstGeom>
        </p:spPr>
      </p:pic>
      <p:pic>
        <p:nvPicPr>
          <p:cNvPr id="20" name="Picture 19" descr="Capturefin"/>
          <p:cNvPicPr>
            <a:picLocks noChangeAspect="1"/>
          </p:cNvPicPr>
          <p:nvPr/>
        </p:nvPicPr>
        <p:blipFill>
          <a:blip r:embed="rId4"/>
          <a:srcRect r="56103" b="10556"/>
          <a:stretch>
            <a:fillRect/>
          </a:stretch>
        </p:blipFill>
        <p:spPr>
          <a:xfrm>
            <a:off x="6833235" y="2508250"/>
            <a:ext cx="622300" cy="930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5767070" cy="51739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2597" y="205676"/>
            <a:ext cx="231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en-US">
                <a:solidFill>
                  <a:schemeClr val="bg1"/>
                </a:solidFill>
                <a:latin typeface="+mj-lt"/>
              </a:rPr>
              <a:t>UNE CONTINUITE ?</a:t>
            </a:r>
            <a:endParaRPr lang="fr-F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396240" cy="8309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49792" y="793129"/>
            <a:ext cx="4166886" cy="20310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941667" y="912803"/>
            <a:ext cx="32150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en-US" sz="2400">
                <a:solidFill>
                  <a:schemeClr val="bg1"/>
                </a:solidFill>
                <a:latin typeface="+mj-lt"/>
              </a:rPr>
              <a:t>En avant vers un cube</a:t>
            </a:r>
            <a:endParaRPr lang="fr-FR" alt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41667" y="1915508"/>
            <a:ext cx="4075011" cy="57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en-US" sz="1050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Ce qui serais interessant c’est de sois refaire le projet en reglant le noLoop(), ou bien on pourrait se pencher sur une atre forme et essayer</a:t>
            </a:r>
            <a:r>
              <a:rPr lang="en-US" altLang="zh-CN" sz="1050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endParaRPr lang="en-US" altLang="zh-CN" sz="1050">
              <a:solidFill>
                <a:schemeClr val="bg1"/>
              </a:solidFill>
              <a:ea typeface="Microsoft YaHei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041195" y="1828952"/>
            <a:ext cx="2064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539230" y="3394710"/>
            <a:ext cx="2366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1600">
                <a:latin typeface="+mj-lt"/>
              </a:rPr>
              <a:t>Couleur de mon potentielle cube</a:t>
            </a:r>
            <a:endParaRPr lang="fr-FR" altLang="en-US" sz="1600"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39477" y="4092489"/>
            <a:ext cx="2139993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en-US" sz="1050">
                <a:solidFill>
                  <a:schemeClr val="bg1">
                    <a:lumMod val="65000"/>
                  </a:schemeClr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Avec un autre code couleur</a:t>
            </a:r>
            <a:endParaRPr lang="fr-FR" altLang="en-US" sz="1050">
              <a:solidFill>
                <a:schemeClr val="bg1">
                  <a:lumMod val="65000"/>
                </a:schemeClr>
              </a:solidFill>
              <a:ea typeface="Microsoft YaHei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30520" y="3054985"/>
            <a:ext cx="711200" cy="680720"/>
          </a:xfrm>
          <a:prstGeom prst="ellipse">
            <a:avLst/>
          </a:prstGeom>
          <a:solidFill>
            <a:srgbClr val="128812"/>
          </a:solidFill>
          <a:ln>
            <a:solidFill>
              <a:srgbClr val="1288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30520" y="3394710"/>
            <a:ext cx="711200" cy="680720"/>
          </a:xfrm>
          <a:prstGeom prst="ellipse">
            <a:avLst/>
          </a:prstGeom>
          <a:solidFill>
            <a:srgbClr val="91F4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30520" y="3745230"/>
            <a:ext cx="711200" cy="680720"/>
          </a:xfrm>
          <a:prstGeom prst="ellipse">
            <a:avLst/>
          </a:prstGeom>
          <a:solidFill>
            <a:srgbClr val="0B6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30520" y="4075430"/>
            <a:ext cx="711200" cy="680720"/>
          </a:xfrm>
          <a:prstGeom prst="ellipse">
            <a:avLst/>
          </a:prstGeom>
          <a:solidFill>
            <a:srgbClr val="AAE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"/>
          <p:cNvPicPr>
            <a:picLocks noChangeAspect="1"/>
          </p:cNvPicPr>
          <p:nvPr/>
        </p:nvPicPr>
        <p:blipFill>
          <a:blip r:embed="rId1"/>
          <a:srcRect l="12852" t="16298" r="9874" b="9927"/>
          <a:stretch>
            <a:fillRect/>
          </a:stretch>
        </p:blipFill>
        <p:spPr>
          <a:xfrm>
            <a:off x="-34925" y="0"/>
            <a:ext cx="5452745" cy="5143500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420000" flipH="1">
            <a:off x="2691765" y="-41275"/>
            <a:ext cx="3141980" cy="50120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3095625" y="2559685"/>
            <a:ext cx="60483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Spiral d’Ulam en 3D</a:t>
            </a:r>
            <a:r>
              <a:rPr lang="fr-F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zh-CN" sz="4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endParaRPr lang="zh-CN" altLang="en-US" sz="44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2303780" y="4720590"/>
            <a:ext cx="3398520" cy="423545"/>
          </a:xfrm>
          <a:prstGeom prst="triangle">
            <a:avLst>
              <a:gd name="adj" fmla="val 62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平行四边形 28"/>
          <p:cNvSpPr/>
          <p:nvPr/>
        </p:nvSpPr>
        <p:spPr>
          <a:xfrm>
            <a:off x="3138185" y="0"/>
            <a:ext cx="2966508" cy="3615559"/>
          </a:xfrm>
          <a:prstGeom prst="parallelogram">
            <a:avLst>
              <a:gd name="adj" fmla="val 83493"/>
            </a:avLst>
          </a:prstGeom>
          <a:solidFill>
            <a:srgbClr val="3C3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平行四边形 29"/>
          <p:cNvSpPr/>
          <p:nvPr/>
        </p:nvSpPr>
        <p:spPr>
          <a:xfrm>
            <a:off x="1964001" y="2606104"/>
            <a:ext cx="2081893" cy="2537396"/>
          </a:xfrm>
          <a:prstGeom prst="parallelogram">
            <a:avLst>
              <a:gd name="adj" fmla="val 83493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031583" y="1"/>
            <a:ext cx="590749" cy="423680"/>
            <a:chOff x="4470420" y="-7951"/>
            <a:chExt cx="1122770" cy="805240"/>
          </a:xfrm>
          <a:solidFill>
            <a:srgbClr val="00B0F0"/>
          </a:solidFill>
        </p:grpSpPr>
        <p:sp>
          <p:nvSpPr>
            <p:cNvPr id="32" name="直角三角形 31"/>
            <p:cNvSpPr/>
            <p:nvPr/>
          </p:nvSpPr>
          <p:spPr>
            <a:xfrm rot="5400000">
              <a:off x="4909878" y="113976"/>
              <a:ext cx="805240" cy="56138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直角三角形 32"/>
            <p:cNvSpPr/>
            <p:nvPr/>
          </p:nvSpPr>
          <p:spPr>
            <a:xfrm rot="16200000" flipH="1">
              <a:off x="4348493" y="113976"/>
              <a:ext cx="805240" cy="56138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平行四边形 34"/>
          <p:cNvSpPr/>
          <p:nvPr/>
        </p:nvSpPr>
        <p:spPr>
          <a:xfrm>
            <a:off x="4367121" y="663888"/>
            <a:ext cx="1383553" cy="1686264"/>
          </a:xfrm>
          <a:prstGeom prst="parallelogram">
            <a:avLst>
              <a:gd name="adj" fmla="val 83493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 rot="5400000">
            <a:off x="-192409" y="152622"/>
            <a:ext cx="979643" cy="674399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849870" y="1839656"/>
            <a:ext cx="113601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altLang="en-US" sz="5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j-lt"/>
              </a:rPr>
              <a:t>Fin</a:t>
            </a:r>
            <a:endParaRPr lang="fr-FR" altLang="en-US" sz="54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+mj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389620" y="133985"/>
            <a:ext cx="592455" cy="55499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632060" y="3396629"/>
            <a:ext cx="296333" cy="296333"/>
          </a:xfrm>
          <a:prstGeom prst="ellipse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962788" y="3399162"/>
            <a:ext cx="16275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Chloe Makoundou</a:t>
            </a:r>
            <a:endParaRPr lang="fr-FR" altLang="en-US" sz="14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695661" y="3409329"/>
            <a:ext cx="296333" cy="296333"/>
          </a:xfrm>
          <a:prstGeom prst="ellipse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019121" y="3403607"/>
            <a:ext cx="10248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202</a:t>
            </a:r>
            <a:r>
              <a:rPr lang="fr-F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</a:t>
            </a:r>
            <a:r>
              <a:rPr lang="fr-F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2022</a:t>
            </a:r>
            <a:endParaRPr lang="fr-FR" altLang="en-US" sz="14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7757890" y="3474549"/>
            <a:ext cx="165161" cy="165892"/>
            <a:chOff x="5394325" y="3578225"/>
            <a:chExt cx="358775" cy="360363"/>
          </a:xfrm>
          <a:solidFill>
            <a:schemeClr val="bg1"/>
          </a:solidFill>
        </p:grpSpPr>
        <p:sp>
          <p:nvSpPr>
            <p:cNvPr id="44" name="AutoShape 18"/>
            <p:cNvSpPr/>
            <p:nvPr/>
          </p:nvSpPr>
          <p:spPr bwMode="auto">
            <a:xfrm>
              <a:off x="5394325" y="3578225"/>
              <a:ext cx="358775" cy="3603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5" name="AutoShape 19"/>
            <p:cNvSpPr/>
            <p:nvPr/>
          </p:nvSpPr>
          <p:spPr bwMode="auto">
            <a:xfrm>
              <a:off x="5472113" y="3713163"/>
              <a:ext cx="46037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6" name="AutoShape 20"/>
            <p:cNvSpPr/>
            <p:nvPr/>
          </p:nvSpPr>
          <p:spPr bwMode="auto">
            <a:xfrm>
              <a:off x="5472113" y="3770313"/>
              <a:ext cx="46037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7" name="AutoShape 21"/>
            <p:cNvSpPr/>
            <p:nvPr/>
          </p:nvSpPr>
          <p:spPr bwMode="auto">
            <a:xfrm>
              <a:off x="5472113" y="3825875"/>
              <a:ext cx="46037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8" name="AutoShape 22"/>
            <p:cNvSpPr/>
            <p:nvPr/>
          </p:nvSpPr>
          <p:spPr bwMode="auto">
            <a:xfrm>
              <a:off x="5551488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9" name="AutoShape 23"/>
            <p:cNvSpPr/>
            <p:nvPr/>
          </p:nvSpPr>
          <p:spPr bwMode="auto">
            <a:xfrm>
              <a:off x="5551488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0" name="AutoShape 24"/>
            <p:cNvSpPr/>
            <p:nvPr/>
          </p:nvSpPr>
          <p:spPr bwMode="auto">
            <a:xfrm>
              <a:off x="5551488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1" name="AutoShape 25"/>
            <p:cNvSpPr/>
            <p:nvPr/>
          </p:nvSpPr>
          <p:spPr bwMode="auto">
            <a:xfrm>
              <a:off x="5630863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2" name="AutoShape 26"/>
            <p:cNvSpPr/>
            <p:nvPr/>
          </p:nvSpPr>
          <p:spPr bwMode="auto">
            <a:xfrm>
              <a:off x="5630863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3" name="AutoShape 27"/>
            <p:cNvSpPr/>
            <p:nvPr/>
          </p:nvSpPr>
          <p:spPr bwMode="auto">
            <a:xfrm>
              <a:off x="5630863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54" name="Freeform 5"/>
          <p:cNvSpPr>
            <a:spLocks noEditPoints="1"/>
          </p:cNvSpPr>
          <p:nvPr/>
        </p:nvSpPr>
        <p:spPr bwMode="auto">
          <a:xfrm>
            <a:off x="5702527" y="3416208"/>
            <a:ext cx="153988" cy="257175"/>
          </a:xfrm>
          <a:custGeom>
            <a:avLst/>
            <a:gdLst>
              <a:gd name="T0" fmla="*/ 340 w 381"/>
              <a:gd name="T1" fmla="*/ 360 h 645"/>
              <a:gd name="T2" fmla="*/ 41 w 381"/>
              <a:gd name="T3" fmla="*/ 360 h 645"/>
              <a:gd name="T4" fmla="*/ 6 w 381"/>
              <a:gd name="T5" fmla="*/ 328 h 645"/>
              <a:gd name="T6" fmla="*/ 1 w 381"/>
              <a:gd name="T7" fmla="*/ 273 h 645"/>
              <a:gd name="T8" fmla="*/ 19 w 381"/>
              <a:gd name="T9" fmla="*/ 254 h 645"/>
              <a:gd name="T10" fmla="*/ 362 w 381"/>
              <a:gd name="T11" fmla="*/ 254 h 645"/>
              <a:gd name="T12" fmla="*/ 380 w 381"/>
              <a:gd name="T13" fmla="*/ 273 h 645"/>
              <a:gd name="T14" fmla="*/ 375 w 381"/>
              <a:gd name="T15" fmla="*/ 328 h 645"/>
              <a:gd name="T16" fmla="*/ 340 w 381"/>
              <a:gd name="T17" fmla="*/ 360 h 645"/>
              <a:gd name="T18" fmla="*/ 337 w 381"/>
              <a:gd name="T19" fmla="*/ 378 h 645"/>
              <a:gd name="T20" fmla="*/ 44 w 381"/>
              <a:gd name="T21" fmla="*/ 378 h 645"/>
              <a:gd name="T22" fmla="*/ 79 w 381"/>
              <a:gd name="T23" fmla="*/ 645 h 645"/>
              <a:gd name="T24" fmla="*/ 302 w 381"/>
              <a:gd name="T25" fmla="*/ 645 h 645"/>
              <a:gd name="T26" fmla="*/ 337 w 381"/>
              <a:gd name="T27" fmla="*/ 378 h 645"/>
              <a:gd name="T28" fmla="*/ 192 w 381"/>
              <a:gd name="T29" fmla="*/ 120 h 645"/>
              <a:gd name="T30" fmla="*/ 252 w 381"/>
              <a:gd name="T31" fmla="*/ 60 h 645"/>
              <a:gd name="T32" fmla="*/ 192 w 381"/>
              <a:gd name="T33" fmla="*/ 0 h 645"/>
              <a:gd name="T34" fmla="*/ 132 w 381"/>
              <a:gd name="T35" fmla="*/ 60 h 645"/>
              <a:gd name="T36" fmla="*/ 192 w 381"/>
              <a:gd name="T37" fmla="*/ 120 h 645"/>
              <a:gd name="T38" fmla="*/ 328 w 381"/>
              <a:gd name="T39" fmla="*/ 236 h 645"/>
              <a:gd name="T40" fmla="*/ 315 w 381"/>
              <a:gd name="T41" fmla="*/ 177 h 645"/>
              <a:gd name="T42" fmla="*/ 285 w 381"/>
              <a:gd name="T43" fmla="*/ 149 h 645"/>
              <a:gd name="T44" fmla="*/ 231 w 381"/>
              <a:gd name="T45" fmla="*/ 141 h 645"/>
              <a:gd name="T46" fmla="*/ 205 w 381"/>
              <a:gd name="T47" fmla="*/ 202 h 645"/>
              <a:gd name="T48" fmla="*/ 201 w 381"/>
              <a:gd name="T49" fmla="*/ 172 h 645"/>
              <a:gd name="T50" fmla="*/ 200 w 381"/>
              <a:gd name="T51" fmla="*/ 170 h 645"/>
              <a:gd name="T52" fmla="*/ 185 w 381"/>
              <a:gd name="T53" fmla="*/ 170 h 645"/>
              <a:gd name="T54" fmla="*/ 183 w 381"/>
              <a:gd name="T55" fmla="*/ 172 h 645"/>
              <a:gd name="T56" fmla="*/ 180 w 381"/>
              <a:gd name="T57" fmla="*/ 202 h 645"/>
              <a:gd name="T58" fmla="*/ 153 w 381"/>
              <a:gd name="T59" fmla="*/ 141 h 645"/>
              <a:gd name="T60" fmla="*/ 100 w 381"/>
              <a:gd name="T61" fmla="*/ 149 h 645"/>
              <a:gd name="T62" fmla="*/ 69 w 381"/>
              <a:gd name="T63" fmla="*/ 177 h 645"/>
              <a:gd name="T64" fmla="*/ 56 w 381"/>
              <a:gd name="T65" fmla="*/ 236 h 645"/>
              <a:gd name="T66" fmla="*/ 328 w 381"/>
              <a:gd name="T67" fmla="*/ 236 h 645"/>
              <a:gd name="T68" fmla="*/ 174 w 381"/>
              <a:gd name="T69" fmla="*/ 143 h 645"/>
              <a:gd name="T70" fmla="*/ 181 w 381"/>
              <a:gd name="T71" fmla="*/ 159 h 645"/>
              <a:gd name="T72" fmla="*/ 192 w 381"/>
              <a:gd name="T73" fmla="*/ 162 h 645"/>
              <a:gd name="T74" fmla="*/ 203 w 381"/>
              <a:gd name="T75" fmla="*/ 159 h 645"/>
              <a:gd name="T76" fmla="*/ 211 w 381"/>
              <a:gd name="T77" fmla="*/ 143 h 645"/>
              <a:gd name="T78" fmla="*/ 192 w 381"/>
              <a:gd name="T79" fmla="*/ 136 h 645"/>
              <a:gd name="T80" fmla="*/ 174 w 381"/>
              <a:gd name="T81" fmla="*/ 143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81" h="645">
                <a:moveTo>
                  <a:pt x="340" y="360"/>
                </a:moveTo>
                <a:cubicBezTo>
                  <a:pt x="41" y="360"/>
                  <a:pt x="41" y="360"/>
                  <a:pt x="41" y="360"/>
                </a:cubicBezTo>
                <a:cubicBezTo>
                  <a:pt x="23" y="360"/>
                  <a:pt x="7" y="346"/>
                  <a:pt x="6" y="328"/>
                </a:cubicBezTo>
                <a:cubicBezTo>
                  <a:pt x="1" y="273"/>
                  <a:pt x="1" y="273"/>
                  <a:pt x="1" y="273"/>
                </a:cubicBezTo>
                <a:cubicBezTo>
                  <a:pt x="0" y="263"/>
                  <a:pt x="8" y="254"/>
                  <a:pt x="19" y="254"/>
                </a:cubicBezTo>
                <a:cubicBezTo>
                  <a:pt x="362" y="254"/>
                  <a:pt x="362" y="254"/>
                  <a:pt x="362" y="254"/>
                </a:cubicBezTo>
                <a:cubicBezTo>
                  <a:pt x="373" y="254"/>
                  <a:pt x="381" y="263"/>
                  <a:pt x="380" y="273"/>
                </a:cubicBezTo>
                <a:cubicBezTo>
                  <a:pt x="375" y="328"/>
                  <a:pt x="375" y="328"/>
                  <a:pt x="375" y="328"/>
                </a:cubicBezTo>
                <a:cubicBezTo>
                  <a:pt x="374" y="346"/>
                  <a:pt x="359" y="360"/>
                  <a:pt x="340" y="360"/>
                </a:cubicBezTo>
                <a:close/>
                <a:moveTo>
                  <a:pt x="337" y="378"/>
                </a:moveTo>
                <a:cubicBezTo>
                  <a:pt x="44" y="378"/>
                  <a:pt x="44" y="378"/>
                  <a:pt x="44" y="378"/>
                </a:cubicBezTo>
                <a:cubicBezTo>
                  <a:pt x="79" y="645"/>
                  <a:pt x="79" y="645"/>
                  <a:pt x="79" y="645"/>
                </a:cubicBezTo>
                <a:cubicBezTo>
                  <a:pt x="302" y="645"/>
                  <a:pt x="302" y="645"/>
                  <a:pt x="302" y="645"/>
                </a:cubicBezTo>
                <a:lnTo>
                  <a:pt x="337" y="378"/>
                </a:lnTo>
                <a:close/>
                <a:moveTo>
                  <a:pt x="192" y="120"/>
                </a:moveTo>
                <a:cubicBezTo>
                  <a:pt x="225" y="120"/>
                  <a:pt x="252" y="93"/>
                  <a:pt x="252" y="60"/>
                </a:cubicBezTo>
                <a:cubicBezTo>
                  <a:pt x="252" y="27"/>
                  <a:pt x="225" y="0"/>
                  <a:pt x="192" y="0"/>
                </a:cubicBezTo>
                <a:cubicBezTo>
                  <a:pt x="159" y="0"/>
                  <a:pt x="132" y="27"/>
                  <a:pt x="132" y="60"/>
                </a:cubicBezTo>
                <a:cubicBezTo>
                  <a:pt x="132" y="93"/>
                  <a:pt x="159" y="120"/>
                  <a:pt x="192" y="120"/>
                </a:cubicBezTo>
                <a:close/>
                <a:moveTo>
                  <a:pt x="328" y="236"/>
                </a:moveTo>
                <a:cubicBezTo>
                  <a:pt x="315" y="177"/>
                  <a:pt x="315" y="177"/>
                  <a:pt x="315" y="177"/>
                </a:cubicBezTo>
                <a:cubicBezTo>
                  <a:pt x="312" y="162"/>
                  <a:pt x="300" y="151"/>
                  <a:pt x="285" y="149"/>
                </a:cubicBezTo>
                <a:cubicBezTo>
                  <a:pt x="231" y="141"/>
                  <a:pt x="231" y="141"/>
                  <a:pt x="231" y="141"/>
                </a:cubicBezTo>
                <a:cubicBezTo>
                  <a:pt x="205" y="202"/>
                  <a:pt x="205" y="202"/>
                  <a:pt x="205" y="202"/>
                </a:cubicBezTo>
                <a:cubicBezTo>
                  <a:pt x="201" y="172"/>
                  <a:pt x="201" y="172"/>
                  <a:pt x="201" y="172"/>
                </a:cubicBezTo>
                <a:cubicBezTo>
                  <a:pt x="201" y="171"/>
                  <a:pt x="201" y="170"/>
                  <a:pt x="200" y="170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4" y="170"/>
                  <a:pt x="183" y="171"/>
                  <a:pt x="183" y="172"/>
                </a:cubicBezTo>
                <a:cubicBezTo>
                  <a:pt x="180" y="202"/>
                  <a:pt x="180" y="202"/>
                  <a:pt x="180" y="202"/>
                </a:cubicBezTo>
                <a:cubicBezTo>
                  <a:pt x="153" y="141"/>
                  <a:pt x="153" y="141"/>
                  <a:pt x="153" y="141"/>
                </a:cubicBezTo>
                <a:cubicBezTo>
                  <a:pt x="100" y="149"/>
                  <a:pt x="100" y="149"/>
                  <a:pt x="100" y="149"/>
                </a:cubicBezTo>
                <a:cubicBezTo>
                  <a:pt x="84" y="151"/>
                  <a:pt x="72" y="162"/>
                  <a:pt x="69" y="177"/>
                </a:cubicBezTo>
                <a:cubicBezTo>
                  <a:pt x="56" y="236"/>
                  <a:pt x="56" y="236"/>
                  <a:pt x="56" y="236"/>
                </a:cubicBezTo>
                <a:lnTo>
                  <a:pt x="328" y="236"/>
                </a:lnTo>
                <a:close/>
                <a:moveTo>
                  <a:pt x="174" y="143"/>
                </a:moveTo>
                <a:cubicBezTo>
                  <a:pt x="174" y="149"/>
                  <a:pt x="178" y="156"/>
                  <a:pt x="181" y="159"/>
                </a:cubicBezTo>
                <a:cubicBezTo>
                  <a:pt x="184" y="162"/>
                  <a:pt x="188" y="162"/>
                  <a:pt x="192" y="162"/>
                </a:cubicBezTo>
                <a:cubicBezTo>
                  <a:pt x="196" y="162"/>
                  <a:pt x="200" y="162"/>
                  <a:pt x="203" y="159"/>
                </a:cubicBezTo>
                <a:cubicBezTo>
                  <a:pt x="206" y="156"/>
                  <a:pt x="211" y="149"/>
                  <a:pt x="211" y="143"/>
                </a:cubicBezTo>
                <a:cubicBezTo>
                  <a:pt x="211" y="137"/>
                  <a:pt x="199" y="136"/>
                  <a:pt x="192" y="136"/>
                </a:cubicBezTo>
                <a:cubicBezTo>
                  <a:pt x="185" y="136"/>
                  <a:pt x="174" y="137"/>
                  <a:pt x="174" y="1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>
            <a:off x="8086090" y="133350"/>
            <a:ext cx="632460" cy="5556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8068310" y="136525"/>
            <a:ext cx="676275" cy="5511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1黑黄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F7B801"/>
      </a:accent1>
      <a:accent2>
        <a:srgbClr val="3C3E40"/>
      </a:accent2>
      <a:accent3>
        <a:srgbClr val="3F3F3F"/>
      </a:accent3>
      <a:accent4>
        <a:srgbClr val="595959"/>
      </a:accent4>
      <a:accent5>
        <a:srgbClr val="5F5F5F"/>
      </a:accent5>
      <a:accent6>
        <a:srgbClr val="4D4D4D"/>
      </a:accent6>
      <a:hlink>
        <a:srgbClr val="000000"/>
      </a:hlink>
      <a:folHlink>
        <a:srgbClr val="919191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1034</Words>
  <Application>WPS Presentation</Application>
  <PresentationFormat>全屏显示(16:9)</PresentationFormat>
  <Paragraphs>84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Calibri</vt:lpstr>
      <vt:lpstr>Gill Sans</vt:lpstr>
      <vt:lpstr>Arial</vt:lpstr>
      <vt:lpstr>Microsoft YaHei UI</vt:lpstr>
      <vt:lpstr>Calibri Light</vt:lpstr>
      <vt:lpstr>Arial Unicode MS</vt:lpstr>
      <vt:lpstr>Microsoft YaHei Light</vt:lpstr>
      <vt:lpstr>DEADLY KILLERS DEMO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poowd</cp:lastModifiedBy>
  <cp:revision>150</cp:revision>
  <dcterms:created xsi:type="dcterms:W3CDTF">2018-12-05T07:33:00Z</dcterms:created>
  <dcterms:modified xsi:type="dcterms:W3CDTF">2022-04-11T20:34:21Z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1033-11.2.0.10308</vt:lpwstr>
  </property>
  <property fmtid="{D5CDD505-2E9C-101B-9397-08002B2CF9AE}" pid="3" name="ICV">
    <vt:lpwstr>653D157C0D5242FEB8C0FEEC54B50137</vt:lpwstr>
  </property>
</Properties>
</file>