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tags/tag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69" r:id="rId3"/>
    <p:sldId id="258" r:id="rId4"/>
    <p:sldId id="1668" r:id="rId5"/>
    <p:sldId id="1723" r:id="rId6"/>
    <p:sldId id="1669" r:id="rId7"/>
    <p:sldId id="1724" r:id="rId8"/>
    <p:sldId id="1718" r:id="rId9"/>
    <p:sldId id="1726" r:id="rId10"/>
    <p:sldId id="1672" r:id="rId11"/>
    <p:sldId id="1670" r:id="rId12"/>
    <p:sldId id="1704" r:id="rId13"/>
    <p:sldId id="1681" r:id="rId14"/>
    <p:sldId id="1684" r:id="rId15"/>
    <p:sldId id="1715" r:id="rId16"/>
    <p:sldId id="1705" r:id="rId17"/>
    <p:sldId id="1689" r:id="rId18"/>
    <p:sldId id="1729" r:id="rId19"/>
    <p:sldId id="1731" r:id="rId20"/>
    <p:sldId id="1685" r:id="rId21"/>
    <p:sldId id="1727" r:id="rId22"/>
    <p:sldId id="1706" r:id="rId23"/>
    <p:sldId id="1709" r:id="rId24"/>
    <p:sldId id="1710" r:id="rId25"/>
    <p:sldId id="1711" r:id="rId26"/>
    <p:sldId id="1699" r:id="rId27"/>
    <p:sldId id="1698" r:id="rId28"/>
    <p:sldId id="1728" r:id="rId29"/>
    <p:sldId id="1708" r:id="rId30"/>
    <p:sldId id="1725" r:id="rId31"/>
    <p:sldId id="1703" r:id="rId32"/>
    <p:sldId id="1714" r:id="rId33"/>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ningzhu@qq.com" initials="x" lastIdx="1" clrIdx="0">
    <p:extLst>
      <p:ext uri="{19B8F6BF-5375-455C-9EA6-DF929625EA0E}">
        <p15:presenceInfo xmlns:p15="http://schemas.microsoft.com/office/powerpoint/2012/main" userId="bb633a9e6374c9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43C"/>
    <a:srgbClr val="CC4A4A"/>
    <a:srgbClr val="E97A80"/>
    <a:srgbClr val="2DFFB9"/>
    <a:srgbClr val="747674"/>
    <a:srgbClr val="0B0B0B"/>
    <a:srgbClr val="D9232E"/>
    <a:srgbClr val="F9B401"/>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54" autoAdjust="0"/>
    <p:restoredTop sz="68145" autoAdjust="0"/>
  </p:normalViewPr>
  <p:slideViewPr>
    <p:cSldViewPr snapToGrid="0">
      <p:cViewPr varScale="1">
        <p:scale>
          <a:sx n="68" d="100"/>
          <a:sy n="68" d="100"/>
        </p:scale>
        <p:origin x="1380" y="36"/>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0" d="100"/>
          <a:sy n="60" d="100"/>
        </p:scale>
        <p:origin x="190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DS\Courses\Data%20Ming\&#25968;&#25454;&#25366;&#25496;%20&#35875;&#35328;&#26816;&#27979;\table\lr%20coef.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S\Courses\Data%20Ming\&#25968;&#25454;&#25366;&#25496;%20&#35875;&#35328;&#26816;&#27979;\table\lr%20coe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hink\OneDrive\&#25991;&#26723;\WeChat%20Files\YeRong_PhNum\Files\&#24037;&#20316;&#31807;1(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DS\Courses\Data%20Ming\&#25968;&#25454;&#25366;&#25496;%20&#35875;&#35328;&#26816;&#27979;\table\early%20detection.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CC4A4A"/>
            </a:solidFill>
            <a:ln>
              <a:noFill/>
            </a:ln>
            <a:effectLst/>
          </c:spPr>
          <c:invertIfNegative val="0"/>
          <c:cat>
            <c:strRef>
              <c:f>Sheet1!$B$1:$B$5</c:f>
              <c:strCache>
                <c:ptCount val="5"/>
                <c:pt idx="0">
                  <c:v>存在第一人称的微博的百分比</c:v>
                </c:pt>
                <c:pt idx="1">
                  <c:v>携带链接的微博的百分比</c:v>
                </c:pt>
                <c:pt idx="2">
                  <c:v>携带标签的微博的百分比</c:v>
                </c:pt>
                <c:pt idx="3">
                  <c:v>认证的用户的百分比</c:v>
                </c:pt>
                <c:pt idx="4">
                  <c:v>提供个人图片的用户的百分比</c:v>
                </c:pt>
              </c:strCache>
            </c:strRef>
          </c:cat>
          <c:val>
            <c:numRef>
              <c:f>Sheet1!$C$1:$C$5</c:f>
              <c:numCache>
                <c:formatCode>General</c:formatCode>
                <c:ptCount val="5"/>
                <c:pt idx="0">
                  <c:v>-0.76766127920444505</c:v>
                </c:pt>
                <c:pt idx="1">
                  <c:v>-0.60864905420425397</c:v>
                </c:pt>
                <c:pt idx="2">
                  <c:v>-0.43599684129016802</c:v>
                </c:pt>
                <c:pt idx="3">
                  <c:v>-0.25930029045715502</c:v>
                </c:pt>
                <c:pt idx="4">
                  <c:v>-8.8011604730432305E-2</c:v>
                </c:pt>
              </c:numCache>
            </c:numRef>
          </c:val>
          <c:extLst>
            <c:ext xmlns:c16="http://schemas.microsoft.com/office/drawing/2014/chart" uri="{C3380CC4-5D6E-409C-BE32-E72D297353CC}">
              <c16:uniqueId val="{00000000-B2C0-474F-BAEB-5EAC5321BDA4}"/>
            </c:ext>
          </c:extLst>
        </c:ser>
        <c:dLbls>
          <c:showLegendKey val="0"/>
          <c:showVal val="0"/>
          <c:showCatName val="0"/>
          <c:showSerName val="0"/>
          <c:showPercent val="0"/>
          <c:showBubbleSize val="0"/>
        </c:dLbls>
        <c:gapWidth val="100"/>
        <c:overlap val="-27"/>
        <c:axId val="503023440"/>
        <c:axId val="504350064"/>
      </c:barChart>
      <c:catAx>
        <c:axId val="503023440"/>
        <c:scaling>
          <c:orientation val="minMax"/>
        </c:scaling>
        <c:delete val="0"/>
        <c:axPos val="b"/>
        <c:numFmt formatCode="General" sourceLinked="1"/>
        <c:majorTickMark val="in"/>
        <c:minorTickMark val="none"/>
        <c:tickLblPos val="none"/>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4350064"/>
        <c:crosses val="autoZero"/>
        <c:auto val="1"/>
        <c:lblAlgn val="ctr"/>
        <c:lblOffset val="100"/>
        <c:noMultiLvlLbl val="0"/>
      </c:catAx>
      <c:valAx>
        <c:axId val="504350064"/>
        <c:scaling>
          <c:orientation val="minMax"/>
          <c:min val="-0.8"/>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50302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CC4A4A"/>
            </a:solidFill>
            <a:ln>
              <a:noFill/>
            </a:ln>
            <a:effectLst/>
          </c:spPr>
          <c:invertIfNegative val="0"/>
          <c:cat>
            <c:strRef>
              <c:f>Sheet1!$B$24:$B$28</c:f>
              <c:strCache>
                <c:ptCount val="5"/>
                <c:pt idx="0">
                  <c:v>微博当中褒义词的数量</c:v>
                </c:pt>
                <c:pt idx="1">
                  <c:v>携带多个问句/感叹句标点的百分比</c:v>
                </c:pt>
                <c:pt idx="2">
                  <c:v>携带感叹句标点的微博的百分比</c:v>
                </c:pt>
                <c:pt idx="3">
                  <c:v>来自大（小）城市的用户的百分比</c:v>
                </c:pt>
                <c:pt idx="4">
                  <c:v>微博当中贬义词的数量</c:v>
                </c:pt>
              </c:strCache>
            </c:strRef>
          </c:cat>
          <c:val>
            <c:numRef>
              <c:f>Sheet1!$C$24:$C$28</c:f>
              <c:numCache>
                <c:formatCode>General</c:formatCode>
                <c:ptCount val="5"/>
                <c:pt idx="0">
                  <c:v>0.33384728341006098</c:v>
                </c:pt>
                <c:pt idx="1">
                  <c:v>0.35229998429006698</c:v>
                </c:pt>
                <c:pt idx="2">
                  <c:v>0.38242885610321697</c:v>
                </c:pt>
                <c:pt idx="3">
                  <c:v>0.398569008720632</c:v>
                </c:pt>
                <c:pt idx="4">
                  <c:v>0.559717965863754</c:v>
                </c:pt>
              </c:numCache>
            </c:numRef>
          </c:val>
          <c:extLst>
            <c:ext xmlns:c16="http://schemas.microsoft.com/office/drawing/2014/chart" uri="{C3380CC4-5D6E-409C-BE32-E72D297353CC}">
              <c16:uniqueId val="{00000000-ECC4-4AD7-A25E-9901DE917B65}"/>
            </c:ext>
          </c:extLst>
        </c:ser>
        <c:dLbls>
          <c:showLegendKey val="0"/>
          <c:showVal val="0"/>
          <c:showCatName val="0"/>
          <c:showSerName val="0"/>
          <c:showPercent val="0"/>
          <c:showBubbleSize val="0"/>
        </c:dLbls>
        <c:gapWidth val="100"/>
        <c:overlap val="-27"/>
        <c:axId val="503023440"/>
        <c:axId val="504350064"/>
      </c:barChart>
      <c:catAx>
        <c:axId val="503023440"/>
        <c:scaling>
          <c:orientation val="minMax"/>
        </c:scaling>
        <c:delete val="0"/>
        <c:axPos val="b"/>
        <c:numFmt formatCode="General" sourceLinked="1"/>
        <c:majorTickMark val="out"/>
        <c:minorTickMark val="none"/>
        <c:tickLblPos val="none"/>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04350064"/>
        <c:crossesAt val="0"/>
        <c:auto val="1"/>
        <c:lblAlgn val="ctr"/>
        <c:lblOffset val="100"/>
        <c:noMultiLvlLbl val="0"/>
      </c:catAx>
      <c:valAx>
        <c:axId val="504350064"/>
        <c:scaling>
          <c:orientation val="minMax"/>
          <c:max val="0.8"/>
        </c:scaling>
        <c:delete val="0"/>
        <c:axPos val="r"/>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503023440"/>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zh-CN" sz="1800" b="1" dirty="0">
                <a:solidFill>
                  <a:schemeClr val="tx1"/>
                </a:solidFill>
              </a:rPr>
              <a:t>用户发微博数量的平均值的系数变化</a:t>
            </a:r>
          </a:p>
        </c:rich>
      </c:tx>
      <c:layout>
        <c:manualLayout>
          <c:xMode val="edge"/>
          <c:yMode val="edge"/>
          <c:x val="0.29919885738396546"/>
          <c:y val="1.687252849010576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9624746615376673"/>
          <c:y val="0.14507584555835115"/>
          <c:w val="0.78209751702057972"/>
          <c:h val="0.74800856557601192"/>
        </c:manualLayout>
      </c:layout>
      <c:lineChart>
        <c:grouping val="standard"/>
        <c:varyColors val="0"/>
        <c:ser>
          <c:idx val="2"/>
          <c:order val="0"/>
          <c:tx>
            <c:strRef>
              <c:f>Sheet1!$A$5</c:f>
              <c:strCache>
                <c:ptCount val="1"/>
                <c:pt idx="0">
                  <c:v>用户发微博数量的平均值</c:v>
                </c:pt>
              </c:strCache>
            </c:strRef>
          </c:tx>
          <c:spPr>
            <a:ln w="38100" cap="rnd">
              <a:solidFill>
                <a:srgbClr val="D9232E"/>
              </a:solidFill>
              <a:round/>
            </a:ln>
            <a:effectLst/>
          </c:spPr>
          <c:marker>
            <c:symbol val="none"/>
          </c:marker>
          <c:val>
            <c:numRef>
              <c:f>Sheet1!$C$5:$H$5</c:f>
              <c:numCache>
                <c:formatCode>0.00E+00</c:formatCode>
                <c:ptCount val="6"/>
                <c:pt idx="0">
                  <c:v>-1.6667269299999999E-5</c:v>
                </c:pt>
                <c:pt idx="1">
                  <c:v>9.8591217000000006E-5</c:v>
                </c:pt>
                <c:pt idx="2">
                  <c:v>5.6220088000000001E-5</c:v>
                </c:pt>
                <c:pt idx="3">
                  <c:v>1.4298393600000001E-4</c:v>
                </c:pt>
                <c:pt idx="4">
                  <c:v>1.15108485E-4</c:v>
                </c:pt>
                <c:pt idx="5">
                  <c:v>1.6742344800000001E-4</c:v>
                </c:pt>
              </c:numCache>
            </c:numRef>
          </c:val>
          <c:smooth val="1"/>
          <c:extLst>
            <c:ext xmlns:c16="http://schemas.microsoft.com/office/drawing/2014/chart" uri="{C3380CC4-5D6E-409C-BE32-E72D297353CC}">
              <c16:uniqueId val="{00000002-852E-4ED7-837D-456B533758BD}"/>
            </c:ext>
          </c:extLst>
        </c:ser>
        <c:dLbls>
          <c:showLegendKey val="0"/>
          <c:showVal val="0"/>
          <c:showCatName val="0"/>
          <c:showSerName val="0"/>
          <c:showPercent val="0"/>
          <c:showBubbleSize val="0"/>
        </c:dLbls>
        <c:smooth val="0"/>
        <c:axId val="-1680740304"/>
        <c:axId val="-1680741936"/>
      </c:lineChart>
      <c:catAx>
        <c:axId val="-168074030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zh-CN" altLang="en-US" sz="1400" b="1" dirty="0"/>
                  <a:t>传播阶段</a:t>
                </a:r>
                <a:endParaRPr lang="zh-CN" sz="1400" b="1" dirty="0"/>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680741936"/>
        <c:crosses val="autoZero"/>
        <c:auto val="1"/>
        <c:lblAlgn val="ctr"/>
        <c:lblOffset val="100"/>
        <c:noMultiLvlLbl val="0"/>
      </c:catAx>
      <c:valAx>
        <c:axId val="-1680741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600" b="0" i="0" u="none" strike="noStrike" kern="1200" baseline="0">
                    <a:solidFill>
                      <a:schemeClr val="tx1">
                        <a:lumMod val="65000"/>
                        <a:lumOff val="35000"/>
                      </a:schemeClr>
                    </a:solidFill>
                    <a:latin typeface="+mn-lt"/>
                    <a:ea typeface="+mn-ea"/>
                    <a:cs typeface="+mn-cs"/>
                  </a:defRPr>
                </a:pPr>
                <a:r>
                  <a:rPr lang="zh-CN" altLang="en-US" sz="1600" b="1" dirty="0"/>
                  <a:t>逻辑回归</a:t>
                </a:r>
                <a:r>
                  <a:rPr lang="zh-CN" sz="1600" b="1" dirty="0"/>
                  <a:t>系数大小</a:t>
                </a:r>
              </a:p>
            </c:rich>
          </c:tx>
          <c:layout>
            <c:manualLayout>
              <c:xMode val="edge"/>
              <c:yMode val="edge"/>
              <c:x val="5.7179165114620456E-2"/>
              <c:y val="0.2800525306910629"/>
            </c:manualLayout>
          </c:layout>
          <c:overlay val="0"/>
          <c:spPr>
            <a:noFill/>
            <a:ln>
              <a:noFill/>
            </a:ln>
            <a:effectLst/>
          </c:spPr>
          <c:txPr>
            <a:bodyPr rot="0" spcFirstLastPara="1" vertOverflow="ellipsis" vert="eaVert"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680740304"/>
        <c:crosses val="autoZero"/>
        <c:crossBetween val="between"/>
        <c:dispUnits>
          <c:custUnit val="1.0000000000000003E-4"/>
          <c:dispUnitsLbl>
            <c:layout>
              <c:manualLayout>
                <c:xMode val="edge"/>
                <c:yMode val="edge"/>
                <c:x val="9.736883019971132E-2"/>
                <c:y val="0.93527259651163797"/>
              </c:manualLayout>
            </c:layout>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alpha val="91000"/>
        </a:schemeClr>
      </a:solidFill>
    </a:ln>
    <a:effectLst>
      <a:softEdge rad="76200"/>
    </a:effectLst>
  </c:spPr>
  <c:txPr>
    <a:bodyPr/>
    <a:lstStyle/>
    <a:p>
      <a:pPr>
        <a:defRPr sz="12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86959524796243E-2"/>
          <c:y val="4.6345798041798801E-2"/>
          <c:w val="0.89697251001519551"/>
          <c:h val="0.77395152807794632"/>
        </c:manualLayout>
      </c:layout>
      <c:scatterChart>
        <c:scatterStyle val="lineMarker"/>
        <c:varyColors val="0"/>
        <c:ser>
          <c:idx val="0"/>
          <c:order val="0"/>
          <c:tx>
            <c:strRef>
              <c:f>Sheet1!$B$1</c:f>
              <c:strCache>
                <c:ptCount val="1"/>
                <c:pt idx="0">
                  <c:v>LSTM</c:v>
                </c:pt>
              </c:strCache>
            </c:strRef>
          </c:tx>
          <c:spPr>
            <a:ln w="12700" cap="rnd">
              <a:solidFill>
                <a:srgbClr val="66FFCC"/>
              </a:solidFill>
              <a:round/>
            </a:ln>
            <a:effectLst/>
          </c:spPr>
          <c:marker>
            <c:symbol val="triangle"/>
            <c:size val="5"/>
            <c:spPr>
              <a:solidFill>
                <a:srgbClr val="66FFCC"/>
              </a:solidFill>
              <a:ln w="9525">
                <a:solidFill>
                  <a:schemeClr val="bg2">
                    <a:lumMod val="75000"/>
                  </a:schemeClr>
                </a:solidFill>
              </a:ln>
              <a:effectLst/>
            </c:spPr>
          </c:marker>
          <c:xVal>
            <c:numRef>
              <c:f>Sheet1!$A$2:$A$73</c:f>
              <c:numCache>
                <c:formatCode>General</c:formatCode>
                <c:ptCount val="7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numCache>
            </c:numRef>
          </c:xVal>
          <c:yVal>
            <c:numRef>
              <c:f>Sheet1!$B$2:$B$73</c:f>
              <c:numCache>
                <c:formatCode>General</c:formatCode>
                <c:ptCount val="72"/>
                <c:pt idx="0">
                  <c:v>0.84799999999999998</c:v>
                </c:pt>
                <c:pt idx="1">
                  <c:v>0.86099999999999999</c:v>
                </c:pt>
                <c:pt idx="2">
                  <c:v>0.86599999999999999</c:v>
                </c:pt>
                <c:pt idx="3">
                  <c:v>0.871</c:v>
                </c:pt>
                <c:pt idx="4">
                  <c:v>0.878</c:v>
                </c:pt>
                <c:pt idx="5">
                  <c:v>0.873</c:v>
                </c:pt>
                <c:pt idx="6">
                  <c:v>0.871</c:v>
                </c:pt>
                <c:pt idx="7">
                  <c:v>0.874</c:v>
                </c:pt>
                <c:pt idx="8">
                  <c:v>0.874</c:v>
                </c:pt>
                <c:pt idx="9">
                  <c:v>0.878</c:v>
                </c:pt>
                <c:pt idx="10">
                  <c:v>0.878</c:v>
                </c:pt>
                <c:pt idx="11">
                  <c:v>0.88</c:v>
                </c:pt>
                <c:pt idx="12">
                  <c:v>0.88300000000000001</c:v>
                </c:pt>
                <c:pt idx="13">
                  <c:v>0.88800000000000001</c:v>
                </c:pt>
                <c:pt idx="14">
                  <c:v>0.88900000000000001</c:v>
                </c:pt>
                <c:pt idx="15">
                  <c:v>0.88800000000000001</c:v>
                </c:pt>
                <c:pt idx="16">
                  <c:v>0.88400000000000001</c:v>
                </c:pt>
                <c:pt idx="17">
                  <c:v>0.88800000000000001</c:v>
                </c:pt>
                <c:pt idx="18">
                  <c:v>0.88900000000000001</c:v>
                </c:pt>
                <c:pt idx="19">
                  <c:v>0.88300000000000001</c:v>
                </c:pt>
                <c:pt idx="20">
                  <c:v>0.89200000000000002</c:v>
                </c:pt>
                <c:pt idx="21">
                  <c:v>0.88400000000000001</c:v>
                </c:pt>
                <c:pt idx="22">
                  <c:v>0.88500000000000001</c:v>
                </c:pt>
                <c:pt idx="23">
                  <c:v>0.88400000000000001</c:v>
                </c:pt>
                <c:pt idx="24">
                  <c:v>0.88600000000000001</c:v>
                </c:pt>
                <c:pt idx="25">
                  <c:v>0.88600000000000001</c:v>
                </c:pt>
                <c:pt idx="26">
                  <c:v>0.88700000000000001</c:v>
                </c:pt>
                <c:pt idx="27">
                  <c:v>0.88500000000000001</c:v>
                </c:pt>
                <c:pt idx="28">
                  <c:v>0.88800000000000001</c:v>
                </c:pt>
                <c:pt idx="29">
                  <c:v>0.88800000000000001</c:v>
                </c:pt>
                <c:pt idx="30">
                  <c:v>0.88600000000000001</c:v>
                </c:pt>
                <c:pt idx="31">
                  <c:v>0.89100000000000001</c:v>
                </c:pt>
                <c:pt idx="32">
                  <c:v>0.89400000000000002</c:v>
                </c:pt>
                <c:pt idx="33">
                  <c:v>0.89300000000000002</c:v>
                </c:pt>
                <c:pt idx="34">
                  <c:v>0.88900000000000001</c:v>
                </c:pt>
                <c:pt idx="35">
                  <c:v>0.89300000000000002</c:v>
                </c:pt>
                <c:pt idx="36">
                  <c:v>0.89300000000000002</c:v>
                </c:pt>
                <c:pt idx="37">
                  <c:v>0.89100000000000001</c:v>
                </c:pt>
                <c:pt idx="38">
                  <c:v>0.89700000000000002</c:v>
                </c:pt>
                <c:pt idx="39">
                  <c:v>0.89600000000000002</c:v>
                </c:pt>
                <c:pt idx="40">
                  <c:v>0.89700000000000002</c:v>
                </c:pt>
                <c:pt idx="41">
                  <c:v>0.9</c:v>
                </c:pt>
                <c:pt idx="42">
                  <c:v>0.89800000000000002</c:v>
                </c:pt>
                <c:pt idx="43">
                  <c:v>0.90200000000000002</c:v>
                </c:pt>
                <c:pt idx="44">
                  <c:v>0.90300000000000002</c:v>
                </c:pt>
                <c:pt idx="45">
                  <c:v>0.90700000000000003</c:v>
                </c:pt>
                <c:pt idx="46">
                  <c:v>0.91</c:v>
                </c:pt>
                <c:pt idx="47">
                  <c:v>0.90700000000000003</c:v>
                </c:pt>
                <c:pt idx="48">
                  <c:v>0.90700000000000003</c:v>
                </c:pt>
                <c:pt idx="49">
                  <c:v>0.90600000000000003</c:v>
                </c:pt>
                <c:pt idx="50">
                  <c:v>0.90300000000000002</c:v>
                </c:pt>
                <c:pt idx="51">
                  <c:v>0.9</c:v>
                </c:pt>
                <c:pt idx="52">
                  <c:v>0.90100000000000002</c:v>
                </c:pt>
                <c:pt idx="53">
                  <c:v>0.90200000000000002</c:v>
                </c:pt>
                <c:pt idx="54">
                  <c:v>0.90300000000000002</c:v>
                </c:pt>
                <c:pt idx="55">
                  <c:v>0.90300000000000002</c:v>
                </c:pt>
                <c:pt idx="56">
                  <c:v>0.90200000000000002</c:v>
                </c:pt>
                <c:pt idx="57">
                  <c:v>0.90900000000000003</c:v>
                </c:pt>
                <c:pt idx="58">
                  <c:v>0.91</c:v>
                </c:pt>
                <c:pt idx="59">
                  <c:v>0.90500000000000003</c:v>
                </c:pt>
                <c:pt idx="60">
                  <c:v>0.90600000000000003</c:v>
                </c:pt>
                <c:pt idx="61">
                  <c:v>0.90200000000000002</c:v>
                </c:pt>
                <c:pt idx="62">
                  <c:v>0.90500000000000003</c:v>
                </c:pt>
                <c:pt idx="63">
                  <c:v>0.90800000000000003</c:v>
                </c:pt>
                <c:pt idx="64">
                  <c:v>0.90700000000000003</c:v>
                </c:pt>
                <c:pt idx="65">
                  <c:v>0.91</c:v>
                </c:pt>
                <c:pt idx="66">
                  <c:v>0.91</c:v>
                </c:pt>
                <c:pt idx="67">
                  <c:v>0.91</c:v>
                </c:pt>
                <c:pt idx="68">
                  <c:v>0.91200000000000003</c:v>
                </c:pt>
                <c:pt idx="69">
                  <c:v>0.91100000000000003</c:v>
                </c:pt>
                <c:pt idx="70">
                  <c:v>0.91100000000000003</c:v>
                </c:pt>
                <c:pt idx="71">
                  <c:v>0.91200000000000003</c:v>
                </c:pt>
              </c:numCache>
            </c:numRef>
          </c:yVal>
          <c:smooth val="0"/>
          <c:extLst>
            <c:ext xmlns:c16="http://schemas.microsoft.com/office/drawing/2014/chart" uri="{C3380CC4-5D6E-409C-BE32-E72D297353CC}">
              <c16:uniqueId val="{00000000-F7A8-4857-8E60-57C168F59329}"/>
            </c:ext>
          </c:extLst>
        </c:ser>
        <c:ser>
          <c:idx val="1"/>
          <c:order val="1"/>
          <c:tx>
            <c:strRef>
              <c:f>Sheet1!$C$1</c:f>
              <c:strCache>
                <c:ptCount val="1"/>
                <c:pt idx="0">
                  <c:v>GRU</c:v>
                </c:pt>
              </c:strCache>
            </c:strRef>
          </c:tx>
          <c:spPr>
            <a:ln w="12700" cap="rnd">
              <a:solidFill>
                <a:schemeClr val="accent2"/>
              </a:solidFill>
              <a:round/>
            </a:ln>
            <a:effectLst/>
          </c:spPr>
          <c:marker>
            <c:symbol val="square"/>
            <c:size val="5"/>
            <c:spPr>
              <a:solidFill>
                <a:schemeClr val="accent2">
                  <a:lumMod val="40000"/>
                  <a:lumOff val="60000"/>
                </a:schemeClr>
              </a:solidFill>
              <a:ln w="9525">
                <a:solidFill>
                  <a:schemeClr val="accent2">
                    <a:lumMod val="75000"/>
                  </a:schemeClr>
                </a:solidFill>
              </a:ln>
              <a:effectLst/>
            </c:spPr>
          </c:marker>
          <c:xVal>
            <c:numRef>
              <c:f>Sheet1!$A$2:$A$73</c:f>
              <c:numCache>
                <c:formatCode>General</c:formatCode>
                <c:ptCount val="7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numCache>
            </c:numRef>
          </c:xVal>
          <c:yVal>
            <c:numRef>
              <c:f>Sheet1!$C$2:$C$73</c:f>
              <c:numCache>
                <c:formatCode>General</c:formatCode>
                <c:ptCount val="72"/>
                <c:pt idx="0">
                  <c:v>0.83899999999999997</c:v>
                </c:pt>
                <c:pt idx="1">
                  <c:v>0.86499999999999999</c:v>
                </c:pt>
                <c:pt idx="2">
                  <c:v>0.87</c:v>
                </c:pt>
                <c:pt idx="3">
                  <c:v>0.88</c:v>
                </c:pt>
                <c:pt idx="4">
                  <c:v>0.89200000000000002</c:v>
                </c:pt>
                <c:pt idx="5">
                  <c:v>0.88800000000000001</c:v>
                </c:pt>
                <c:pt idx="6">
                  <c:v>0.88400000000000001</c:v>
                </c:pt>
                <c:pt idx="7">
                  <c:v>0.89200000000000002</c:v>
                </c:pt>
                <c:pt idx="8">
                  <c:v>0.88800000000000001</c:v>
                </c:pt>
                <c:pt idx="9">
                  <c:v>0.88700000000000001</c:v>
                </c:pt>
                <c:pt idx="10">
                  <c:v>0.88800000000000001</c:v>
                </c:pt>
                <c:pt idx="11">
                  <c:v>0.88300000000000001</c:v>
                </c:pt>
                <c:pt idx="12">
                  <c:v>0.88800000000000001</c:v>
                </c:pt>
                <c:pt idx="13">
                  <c:v>0.89400000000000002</c:v>
                </c:pt>
                <c:pt idx="14">
                  <c:v>0.89300000000000002</c:v>
                </c:pt>
                <c:pt idx="15">
                  <c:v>0.89600000000000002</c:v>
                </c:pt>
                <c:pt idx="16">
                  <c:v>0.89700000000000002</c:v>
                </c:pt>
                <c:pt idx="17">
                  <c:v>0.9</c:v>
                </c:pt>
                <c:pt idx="18">
                  <c:v>0.89900000000000002</c:v>
                </c:pt>
                <c:pt idx="19">
                  <c:v>0.89600000000000002</c:v>
                </c:pt>
                <c:pt idx="20">
                  <c:v>0.89700000000000002</c:v>
                </c:pt>
                <c:pt idx="21">
                  <c:v>0.89700000000000002</c:v>
                </c:pt>
                <c:pt idx="22">
                  <c:v>0.89900000000000002</c:v>
                </c:pt>
                <c:pt idx="23">
                  <c:v>0.90200000000000002</c:v>
                </c:pt>
                <c:pt idx="24">
                  <c:v>0.90200000000000002</c:v>
                </c:pt>
                <c:pt idx="25">
                  <c:v>0.89800000000000002</c:v>
                </c:pt>
                <c:pt idx="26">
                  <c:v>0.89500000000000002</c:v>
                </c:pt>
                <c:pt idx="27">
                  <c:v>0.90100000000000002</c:v>
                </c:pt>
                <c:pt idx="28">
                  <c:v>0.90200000000000002</c:v>
                </c:pt>
                <c:pt idx="29">
                  <c:v>0.89700000000000002</c:v>
                </c:pt>
                <c:pt idx="30">
                  <c:v>0.89900000000000002</c:v>
                </c:pt>
                <c:pt idx="31">
                  <c:v>0.90500000000000003</c:v>
                </c:pt>
                <c:pt idx="32">
                  <c:v>0.90200000000000002</c:v>
                </c:pt>
                <c:pt idx="33">
                  <c:v>0.90300000000000002</c:v>
                </c:pt>
                <c:pt idx="34">
                  <c:v>0.90600000000000003</c:v>
                </c:pt>
                <c:pt idx="35">
                  <c:v>0.90100000000000002</c:v>
                </c:pt>
                <c:pt idx="36">
                  <c:v>0.90100000000000002</c:v>
                </c:pt>
                <c:pt idx="37">
                  <c:v>0.90500000000000003</c:v>
                </c:pt>
                <c:pt idx="38">
                  <c:v>0.90700000000000003</c:v>
                </c:pt>
                <c:pt idx="39">
                  <c:v>0.90900000000000003</c:v>
                </c:pt>
                <c:pt idx="40">
                  <c:v>0.90800000000000003</c:v>
                </c:pt>
                <c:pt idx="41">
                  <c:v>0.91</c:v>
                </c:pt>
                <c:pt idx="42">
                  <c:v>0.91300000000000003</c:v>
                </c:pt>
                <c:pt idx="43">
                  <c:v>0.90800000000000003</c:v>
                </c:pt>
                <c:pt idx="44">
                  <c:v>0.90500000000000003</c:v>
                </c:pt>
                <c:pt idx="45">
                  <c:v>0.90700000000000003</c:v>
                </c:pt>
                <c:pt idx="46">
                  <c:v>0.90800000000000003</c:v>
                </c:pt>
                <c:pt idx="47">
                  <c:v>0.90700000000000003</c:v>
                </c:pt>
                <c:pt idx="48">
                  <c:v>0.91</c:v>
                </c:pt>
                <c:pt idx="49">
                  <c:v>0.90900000000000003</c:v>
                </c:pt>
                <c:pt idx="50">
                  <c:v>0.90800000000000003</c:v>
                </c:pt>
                <c:pt idx="51">
                  <c:v>0.91</c:v>
                </c:pt>
                <c:pt idx="52">
                  <c:v>0.90700000000000003</c:v>
                </c:pt>
                <c:pt idx="53">
                  <c:v>0.90700000000000003</c:v>
                </c:pt>
                <c:pt idx="54">
                  <c:v>0.90300000000000002</c:v>
                </c:pt>
                <c:pt idx="55">
                  <c:v>0.90300000000000002</c:v>
                </c:pt>
                <c:pt idx="56">
                  <c:v>0.90300000000000002</c:v>
                </c:pt>
                <c:pt idx="57">
                  <c:v>0.90700000000000003</c:v>
                </c:pt>
                <c:pt idx="58">
                  <c:v>0.90500000000000003</c:v>
                </c:pt>
                <c:pt idx="59">
                  <c:v>0.90300000000000002</c:v>
                </c:pt>
                <c:pt idx="60">
                  <c:v>0.90700000000000003</c:v>
                </c:pt>
                <c:pt idx="61">
                  <c:v>0.91</c:v>
                </c:pt>
                <c:pt idx="62">
                  <c:v>0.90800000000000003</c:v>
                </c:pt>
                <c:pt idx="63">
                  <c:v>0.90700000000000003</c:v>
                </c:pt>
                <c:pt idx="64">
                  <c:v>0.90800000000000003</c:v>
                </c:pt>
                <c:pt idx="65">
                  <c:v>0.90700000000000003</c:v>
                </c:pt>
                <c:pt idx="66">
                  <c:v>0.90800000000000003</c:v>
                </c:pt>
                <c:pt idx="67">
                  <c:v>0.90500000000000003</c:v>
                </c:pt>
                <c:pt idx="68">
                  <c:v>0.90500000000000003</c:v>
                </c:pt>
                <c:pt idx="69">
                  <c:v>0.90700000000000003</c:v>
                </c:pt>
                <c:pt idx="70">
                  <c:v>0.90800000000000003</c:v>
                </c:pt>
                <c:pt idx="71">
                  <c:v>0.90700000000000003</c:v>
                </c:pt>
              </c:numCache>
            </c:numRef>
          </c:yVal>
          <c:smooth val="0"/>
          <c:extLst>
            <c:ext xmlns:c16="http://schemas.microsoft.com/office/drawing/2014/chart" uri="{C3380CC4-5D6E-409C-BE32-E72D297353CC}">
              <c16:uniqueId val="{00000001-F7A8-4857-8E60-57C168F59329}"/>
            </c:ext>
          </c:extLst>
        </c:ser>
        <c:ser>
          <c:idx val="2"/>
          <c:order val="2"/>
          <c:tx>
            <c:strRef>
              <c:f>Sheet1!$D$1</c:f>
              <c:strCache>
                <c:ptCount val="1"/>
                <c:pt idx="0">
                  <c:v>RNN</c:v>
                </c:pt>
              </c:strCache>
            </c:strRef>
          </c:tx>
          <c:spPr>
            <a:ln w="12700" cap="rnd">
              <a:solidFill>
                <a:schemeClr val="tx1">
                  <a:lumMod val="65000"/>
                  <a:lumOff val="35000"/>
                </a:schemeClr>
              </a:solidFill>
              <a:round/>
            </a:ln>
            <a:effectLst/>
          </c:spPr>
          <c:marker>
            <c:symbol val="circle"/>
            <c:size val="5"/>
            <c:spPr>
              <a:solidFill>
                <a:schemeClr val="bg1">
                  <a:lumMod val="85000"/>
                </a:schemeClr>
              </a:solidFill>
              <a:ln w="9525">
                <a:solidFill>
                  <a:schemeClr val="tx1">
                    <a:lumMod val="65000"/>
                    <a:lumOff val="35000"/>
                  </a:schemeClr>
                </a:solidFill>
              </a:ln>
              <a:effectLst/>
            </c:spPr>
          </c:marker>
          <c:xVal>
            <c:numRef>
              <c:f>Sheet1!$A$2:$A$73</c:f>
              <c:numCache>
                <c:formatCode>General</c:formatCode>
                <c:ptCount val="7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numCache>
            </c:numRef>
          </c:xVal>
          <c:yVal>
            <c:numRef>
              <c:f>Sheet1!$D$2:$D$73</c:f>
              <c:numCache>
                <c:formatCode>General</c:formatCode>
                <c:ptCount val="72"/>
                <c:pt idx="0">
                  <c:v>0.82599999999999996</c:v>
                </c:pt>
                <c:pt idx="1">
                  <c:v>0.83399999999999996</c:v>
                </c:pt>
                <c:pt idx="2">
                  <c:v>0.82799999999999996</c:v>
                </c:pt>
                <c:pt idx="3">
                  <c:v>0.83199999999999996</c:v>
                </c:pt>
                <c:pt idx="4">
                  <c:v>0.83699999999999997</c:v>
                </c:pt>
                <c:pt idx="5">
                  <c:v>0.83599999999999997</c:v>
                </c:pt>
                <c:pt idx="6">
                  <c:v>0.83499999999999996</c:v>
                </c:pt>
                <c:pt idx="7">
                  <c:v>0.85099999999999998</c:v>
                </c:pt>
                <c:pt idx="8">
                  <c:v>0.84</c:v>
                </c:pt>
                <c:pt idx="9">
                  <c:v>0.84299999999999997</c:v>
                </c:pt>
                <c:pt idx="10">
                  <c:v>0.83399999999999996</c:v>
                </c:pt>
                <c:pt idx="11">
                  <c:v>0.83499999999999996</c:v>
                </c:pt>
                <c:pt idx="12">
                  <c:v>0.84099999999999997</c:v>
                </c:pt>
                <c:pt idx="13">
                  <c:v>0.84</c:v>
                </c:pt>
                <c:pt idx="14">
                  <c:v>0.83599999999999997</c:v>
                </c:pt>
                <c:pt idx="15">
                  <c:v>0.84399999999999997</c:v>
                </c:pt>
                <c:pt idx="16">
                  <c:v>0.84</c:v>
                </c:pt>
                <c:pt idx="17">
                  <c:v>0.83399999999999996</c:v>
                </c:pt>
                <c:pt idx="18">
                  <c:v>0.84099999999999997</c:v>
                </c:pt>
                <c:pt idx="19">
                  <c:v>0.83499999999999996</c:v>
                </c:pt>
                <c:pt idx="20">
                  <c:v>0.83699999999999997</c:v>
                </c:pt>
                <c:pt idx="21">
                  <c:v>0.83699999999999997</c:v>
                </c:pt>
                <c:pt idx="22">
                  <c:v>0.83699999999999997</c:v>
                </c:pt>
                <c:pt idx="23">
                  <c:v>0.83399999999999996</c:v>
                </c:pt>
                <c:pt idx="24">
                  <c:v>0.83899999999999997</c:v>
                </c:pt>
                <c:pt idx="25">
                  <c:v>0.83899999999999997</c:v>
                </c:pt>
                <c:pt idx="26">
                  <c:v>0.84499999999999997</c:v>
                </c:pt>
                <c:pt idx="27">
                  <c:v>0.84199999999999997</c:v>
                </c:pt>
                <c:pt idx="28">
                  <c:v>0.83799999999999997</c:v>
                </c:pt>
                <c:pt idx="29">
                  <c:v>0.84399999999999997</c:v>
                </c:pt>
                <c:pt idx="30">
                  <c:v>0.84399999999999997</c:v>
                </c:pt>
                <c:pt idx="31">
                  <c:v>0.84899999999999998</c:v>
                </c:pt>
                <c:pt idx="32">
                  <c:v>0.84799999999999998</c:v>
                </c:pt>
                <c:pt idx="33">
                  <c:v>0.85199999999999998</c:v>
                </c:pt>
                <c:pt idx="34">
                  <c:v>0.85399999999999998</c:v>
                </c:pt>
                <c:pt idx="35">
                  <c:v>0.85299999999999998</c:v>
                </c:pt>
                <c:pt idx="36">
                  <c:v>0.85</c:v>
                </c:pt>
                <c:pt idx="37">
                  <c:v>0.85099999999999998</c:v>
                </c:pt>
                <c:pt idx="38">
                  <c:v>0.85099999999999998</c:v>
                </c:pt>
                <c:pt idx="39">
                  <c:v>0.85099999999999998</c:v>
                </c:pt>
                <c:pt idx="40">
                  <c:v>0.85499999999999998</c:v>
                </c:pt>
                <c:pt idx="41">
                  <c:v>0.85299999999999998</c:v>
                </c:pt>
                <c:pt idx="42">
                  <c:v>0.85699999999999998</c:v>
                </c:pt>
                <c:pt idx="43">
                  <c:v>0.85499999999999998</c:v>
                </c:pt>
                <c:pt idx="44">
                  <c:v>0.85799999999999998</c:v>
                </c:pt>
                <c:pt idx="45">
                  <c:v>0.86199999999999999</c:v>
                </c:pt>
                <c:pt idx="46">
                  <c:v>0.86099999999999999</c:v>
                </c:pt>
                <c:pt idx="47">
                  <c:v>0.86099999999999999</c:v>
                </c:pt>
                <c:pt idx="48">
                  <c:v>0.85799999999999998</c:v>
                </c:pt>
                <c:pt idx="49">
                  <c:v>0.86099999999999999</c:v>
                </c:pt>
                <c:pt idx="50">
                  <c:v>0.85799999999999998</c:v>
                </c:pt>
                <c:pt idx="51">
                  <c:v>0.85899999999999999</c:v>
                </c:pt>
                <c:pt idx="52">
                  <c:v>0.86099999999999999</c:v>
                </c:pt>
                <c:pt idx="53">
                  <c:v>0.85899999999999999</c:v>
                </c:pt>
                <c:pt idx="54">
                  <c:v>0.85199999999999998</c:v>
                </c:pt>
                <c:pt idx="55">
                  <c:v>0.85399999999999998</c:v>
                </c:pt>
                <c:pt idx="56">
                  <c:v>0.85399999999999998</c:v>
                </c:pt>
                <c:pt idx="57">
                  <c:v>0.86199999999999999</c:v>
                </c:pt>
                <c:pt idx="58">
                  <c:v>0.85699999999999998</c:v>
                </c:pt>
                <c:pt idx="59">
                  <c:v>0.85499999999999998</c:v>
                </c:pt>
                <c:pt idx="60">
                  <c:v>0.85099999999999998</c:v>
                </c:pt>
                <c:pt idx="61">
                  <c:v>0.85399999999999998</c:v>
                </c:pt>
                <c:pt idx="62">
                  <c:v>0.85199999999999998</c:v>
                </c:pt>
                <c:pt idx="63">
                  <c:v>0.85199999999999998</c:v>
                </c:pt>
                <c:pt idx="64">
                  <c:v>0.85399999999999998</c:v>
                </c:pt>
                <c:pt idx="65">
                  <c:v>0.85199999999999998</c:v>
                </c:pt>
                <c:pt idx="66">
                  <c:v>0.85399999999999998</c:v>
                </c:pt>
                <c:pt idx="67">
                  <c:v>0.85499999999999998</c:v>
                </c:pt>
                <c:pt idx="68">
                  <c:v>0.85499999999999998</c:v>
                </c:pt>
                <c:pt idx="69">
                  <c:v>0.85299999999999998</c:v>
                </c:pt>
                <c:pt idx="70">
                  <c:v>0.85599999999999998</c:v>
                </c:pt>
                <c:pt idx="71">
                  <c:v>0.85499999999999998</c:v>
                </c:pt>
              </c:numCache>
            </c:numRef>
          </c:yVal>
          <c:smooth val="0"/>
          <c:extLst>
            <c:ext xmlns:c16="http://schemas.microsoft.com/office/drawing/2014/chart" uri="{C3380CC4-5D6E-409C-BE32-E72D297353CC}">
              <c16:uniqueId val="{00000002-F7A8-4857-8E60-57C168F59329}"/>
            </c:ext>
          </c:extLst>
        </c:ser>
        <c:dLbls>
          <c:showLegendKey val="0"/>
          <c:showVal val="0"/>
          <c:showCatName val="0"/>
          <c:showSerName val="0"/>
          <c:showPercent val="0"/>
          <c:showBubbleSize val="0"/>
        </c:dLbls>
        <c:axId val="1622368047"/>
        <c:axId val="1616808143"/>
      </c:scatterChart>
      <c:valAx>
        <c:axId val="1622368047"/>
        <c:scaling>
          <c:orientation val="minMax"/>
          <c:max val="72"/>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50000"/>
                    <a:lumOff val="50000"/>
                  </a:schemeClr>
                </a:solidFill>
                <a:latin typeface="+mn-lt"/>
                <a:ea typeface="+mn-ea"/>
                <a:cs typeface="+mn-cs"/>
              </a:defRPr>
            </a:pPr>
            <a:endParaRPr lang="zh-CN"/>
          </a:p>
        </c:txPr>
        <c:crossAx val="1616808143"/>
        <c:crosses val="autoZero"/>
        <c:crossBetween val="midCat"/>
        <c:majorUnit val="12"/>
      </c:valAx>
      <c:valAx>
        <c:axId val="1616808143"/>
        <c:scaling>
          <c:orientation val="minMax"/>
          <c:max val="0.92"/>
          <c:min val="0.82000000000000006"/>
        </c:scaling>
        <c:delete val="0"/>
        <c:axPos val="l"/>
        <c:majorGridlines>
          <c:spPr>
            <a:ln w="9525" cap="flat" cmpd="sng" algn="ctr">
              <a:noFill/>
              <a:round/>
            </a:ln>
            <a:effectLst/>
          </c:spPr>
        </c:majorGridlines>
        <c:numFmt formatCode="#,##0.00_);[Red]\(#,##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622368047"/>
        <c:crosses val="autoZero"/>
        <c:crossBetween val="midCat"/>
        <c:majorUnit val="2.0000000000000004E-2"/>
      </c:valAx>
      <c:spPr>
        <a:noFill/>
        <a:ln>
          <a:noFill/>
        </a:ln>
        <a:effectLst/>
      </c:spPr>
    </c:plotArea>
    <c:legend>
      <c:legendPos val="b"/>
      <c:layout>
        <c:manualLayout>
          <c:xMode val="edge"/>
          <c:yMode val="edge"/>
          <c:x val="7.0443566448919123E-2"/>
          <c:y val="2.1838106351676181E-2"/>
          <c:w val="0.42850141818705262"/>
          <c:h val="9.68113473377553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2">
                  <a:lumMod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lumMod val="50000"/>
              <a:lumOff val="50000"/>
            </a:schemeClr>
          </a:solidFill>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0.42439</cdr:x>
      <cdr:y>0.87196</cdr:y>
    </cdr:from>
    <cdr:to>
      <cdr:x>0.68679</cdr:x>
      <cdr:y>0.97889</cdr:y>
    </cdr:to>
    <cdr:sp macro="" textlink="">
      <cdr:nvSpPr>
        <cdr:cNvPr id="2" name="文本框 1">
          <a:extLst xmlns:a="http://schemas.openxmlformats.org/drawingml/2006/main">
            <a:ext uri="{FF2B5EF4-FFF2-40B4-BE49-F238E27FC236}">
              <a16:creationId xmlns:a16="http://schemas.microsoft.com/office/drawing/2014/main" id="{F0948283-C737-4933-83CE-F6DC36139CE5}"/>
            </a:ext>
          </a:extLst>
        </cdr:cNvPr>
        <cdr:cNvSpPr txBox="1"/>
      </cdr:nvSpPr>
      <cdr:spPr>
        <a:xfrm xmlns:a="http://schemas.openxmlformats.org/drawingml/2006/main">
          <a:off x="3309341" y="2622332"/>
          <a:ext cx="2046144" cy="32158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b="1" dirty="0">
              <a:solidFill>
                <a:schemeClr val="bg2">
                  <a:lumMod val="50000"/>
                </a:schemeClr>
              </a:solidFill>
              <a:latin typeface="微软雅黑" panose="020B0503020204020204" pitchFamily="34" charset="-122"/>
              <a:ea typeface="微软雅黑" panose="020B0503020204020204" pitchFamily="34" charset="-122"/>
            </a:rPr>
            <a:t>时间限（小时）</a:t>
          </a:r>
        </a:p>
      </cdr:txBody>
    </cdr:sp>
  </cdr:relSizeAnchor>
  <cdr:relSizeAnchor xmlns:cdr="http://schemas.openxmlformats.org/drawingml/2006/chartDrawing">
    <cdr:from>
      <cdr:x>0</cdr:x>
      <cdr:y>0.3136</cdr:y>
    </cdr:from>
    <cdr:to>
      <cdr:x>0.03909</cdr:x>
      <cdr:y>0.54815</cdr:y>
    </cdr:to>
    <cdr:sp macro="" textlink="">
      <cdr:nvSpPr>
        <cdr:cNvPr id="3" name="文本框 2">
          <a:extLst xmlns:a="http://schemas.openxmlformats.org/drawingml/2006/main">
            <a:ext uri="{FF2B5EF4-FFF2-40B4-BE49-F238E27FC236}">
              <a16:creationId xmlns:a16="http://schemas.microsoft.com/office/drawing/2014/main" id="{5766A4BB-615F-4376-95DF-3F149D8A97A9}"/>
            </a:ext>
          </a:extLst>
        </cdr:cNvPr>
        <cdr:cNvSpPr txBox="1"/>
      </cdr:nvSpPr>
      <cdr:spPr>
        <a:xfrm xmlns:a="http://schemas.openxmlformats.org/drawingml/2006/main">
          <a:off x="0" y="943127"/>
          <a:ext cx="304801" cy="705383"/>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准确率</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5550D4-550D-4D8C-953C-7B9300B6B63B}" type="datetimeFigureOut">
              <a:rPr lang="en-US" smtClean="0"/>
              <a:pPr/>
              <a:t>3/1/2019</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9EE256-4217-48E9-B70D-9B7A68756D86}" type="slidenum">
              <a:rPr lang="en-US" smtClean="0"/>
              <a:pPr/>
              <a:t>‹#›</a:t>
            </a:fld>
            <a:endParaRPr lang="en-US"/>
          </a:p>
        </p:txBody>
      </p:sp>
    </p:spTree>
    <p:extLst>
      <p:ext uri="{BB962C8B-B14F-4D97-AF65-F5344CB8AC3E}">
        <p14:creationId xmlns:p14="http://schemas.microsoft.com/office/powerpoint/2010/main" val="1903038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pPr/>
              <a:t>2019/3/1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pPr/>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数据集由香港中文大学自然语言处理课题组在</a:t>
            </a:r>
            <a:r>
              <a:rPr lang="en-US" altLang="zh-CN" dirty="0"/>
              <a:t>2016</a:t>
            </a:r>
            <a:r>
              <a:rPr lang="zh-CN" altLang="en-US" dirty="0"/>
              <a:t>年发布的。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谣言数据来自</a:t>
            </a:r>
            <a:r>
              <a:rPr lang="zh-CN" altLang="en-US" sz="1200" dirty="0">
                <a:sym typeface="+mn-lt"/>
              </a:rPr>
              <a:t>微博社区管理中心中不实信息一栏。</a:t>
            </a:r>
            <a:endParaRPr lang="en-US" altLang="zh-CN" sz="1200" dirty="0">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ym typeface="+mn-lt"/>
              </a:rPr>
              <a:t>非谣言的数据来自同时期一些较权威的微博号发布的微博，并进行了人工审核，并非不实信息。</a:t>
            </a:r>
            <a:endParaRPr lang="en-US" altLang="zh-CN" sz="1200" dirty="0">
              <a:sym typeface="+mn-lt"/>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10</a:t>
            </a:fld>
            <a:endParaRPr lang="zh-CN" altLang="en-US"/>
          </a:p>
        </p:txBody>
      </p:sp>
    </p:spTree>
    <p:extLst>
      <p:ext uri="{BB962C8B-B14F-4D97-AF65-F5344CB8AC3E}">
        <p14:creationId xmlns:p14="http://schemas.microsoft.com/office/powerpoint/2010/main" val="263646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数据规模及正负样本比例</a:t>
            </a:r>
            <a:endParaRPr lang="en-US" altLang="zh-CN" dirty="0"/>
          </a:p>
          <a:p>
            <a:r>
              <a:rPr lang="zh-CN" altLang="en-US" dirty="0"/>
              <a:t>一个事件所涉及微博条数的频数分布直方图（最后一个长条为</a:t>
            </a:r>
            <a:r>
              <a:rPr lang="en-US" altLang="zh-CN" dirty="0"/>
              <a:t>10000</a:t>
            </a:r>
            <a:r>
              <a:rPr lang="zh-CN" altLang="en-US" dirty="0"/>
              <a:t>以上的全部）</a:t>
            </a:r>
            <a:endParaRPr lang="en-US" altLang="zh-CN" dirty="0"/>
          </a:p>
          <a:p>
            <a:r>
              <a:rPr lang="zh-CN" altLang="en-US" dirty="0"/>
              <a:t>事件和一条微博的区别：事件是指一条原始微博的所引发的一系列讨论，包含了原始微博以及其被转发过程中所涉及的微博（用户常常在转发过程中带上评论，相当于参与事件的讨论）。</a:t>
            </a:r>
            <a:endParaRPr lang="en-US" altLang="zh-CN" dirty="0"/>
          </a:p>
          <a:p>
            <a:r>
              <a:rPr lang="zh-CN" altLang="en-US" dirty="0"/>
              <a:t>一个事件所涉及微博条数的平均数，最值。</a:t>
            </a:r>
            <a:endParaRPr lang="en-US" altLang="zh-CN" dirty="0"/>
          </a:p>
          <a:p>
            <a:r>
              <a:rPr lang="zh-CN" altLang="en-US" dirty="0"/>
              <a:t>例子：</a:t>
            </a:r>
            <a:endParaRPr lang="en-US" altLang="zh-CN" dirty="0"/>
          </a:p>
          <a:p>
            <a:r>
              <a:rPr lang="zh-CN" altLang="en-US" dirty="0"/>
              <a:t>图片上的</a:t>
            </a:r>
            <a:r>
              <a:rPr lang="en-US" altLang="zh-CN" dirty="0"/>
              <a:t>2</a:t>
            </a:r>
            <a:r>
              <a:rPr lang="zh-CN" altLang="en-US" dirty="0"/>
              <a:t>月</a:t>
            </a:r>
            <a:r>
              <a:rPr lang="en-US" altLang="zh-CN" dirty="0"/>
              <a:t>30</a:t>
            </a:r>
            <a:r>
              <a:rPr lang="zh-CN" altLang="en-US" dirty="0"/>
              <a:t>号，一度让大家以为生产日期都是乱印的，引起社会恐慌。</a:t>
            </a:r>
            <a:endParaRPr lang="en-US" altLang="zh-CN" dirty="0"/>
          </a:p>
          <a:p>
            <a:r>
              <a:rPr lang="zh-CN" altLang="en-US" dirty="0"/>
              <a:t>后来蒙牛官方进行了辟谣，这个图片是网友</a:t>
            </a:r>
            <a:r>
              <a:rPr lang="en-US" altLang="zh-CN" dirty="0"/>
              <a:t>P</a:t>
            </a:r>
            <a:r>
              <a:rPr lang="zh-CN" altLang="en-US" dirty="0"/>
              <a:t>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11</a:t>
            </a:fld>
            <a:endParaRPr lang="zh-CN" altLang="en-US"/>
          </a:p>
        </p:txBody>
      </p:sp>
    </p:spTree>
    <p:extLst>
      <p:ext uri="{BB962C8B-B14F-4D97-AF65-F5344CB8AC3E}">
        <p14:creationId xmlns:p14="http://schemas.microsoft.com/office/powerpoint/2010/main" val="306401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12</a:t>
            </a:fld>
            <a:endParaRPr lang="zh-CN" altLang="en-US"/>
          </a:p>
        </p:txBody>
      </p:sp>
    </p:spTree>
    <p:extLst>
      <p:ext uri="{BB962C8B-B14F-4D97-AF65-F5344CB8AC3E}">
        <p14:creationId xmlns:p14="http://schemas.microsoft.com/office/powerpoint/2010/main" val="262102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13</a:t>
            </a:fld>
            <a:endParaRPr lang="zh-CN" altLang="en-US"/>
          </a:p>
        </p:txBody>
      </p:sp>
    </p:spTree>
    <p:extLst>
      <p:ext uri="{BB962C8B-B14F-4D97-AF65-F5344CB8AC3E}">
        <p14:creationId xmlns:p14="http://schemas.microsoft.com/office/powerpoint/2010/main" val="16298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词云分析</a:t>
            </a:r>
            <a:endParaRPr lang="en-US" altLang="zh-CN" dirty="0"/>
          </a:p>
          <a:p>
            <a:r>
              <a:rPr lang="zh-CN" altLang="en-US" dirty="0"/>
              <a:t>谣言原微博中更多的与政治事件、社会治安相关</a:t>
            </a:r>
            <a:endParaRPr lang="en-US" altLang="zh-CN" dirty="0"/>
          </a:p>
          <a:p>
            <a:r>
              <a:rPr lang="zh-CN" altLang="en-US" dirty="0"/>
              <a:t>非谣言中则更加贴近日常生活，并传递出正能量</a:t>
            </a: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14</a:t>
            </a:fld>
            <a:endParaRPr lang="zh-CN" altLang="en-US"/>
          </a:p>
        </p:txBody>
      </p:sp>
    </p:spTree>
    <p:extLst>
      <p:ext uri="{BB962C8B-B14F-4D97-AF65-F5344CB8AC3E}">
        <p14:creationId xmlns:p14="http://schemas.microsoft.com/office/powerpoint/2010/main" val="201473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基于词袋模型的朴素贝叶斯分类器</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可以给出：某条微博中出现某些特定词语，这条微博是谣言或非谣言的概率之比。</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谣言当中通常会出现一些和生活健康、道路安全、揭露真相、谣言传播者（袁裕来）相关的词语。</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非谣言的指向性不是特别明显，但通常一些具有知识点（①②③），安利内容推荐大家（小伙伴）来收藏的微博较多。</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15</a:t>
            </a:fld>
            <a:endParaRPr lang="zh-CN" altLang="en-US"/>
          </a:p>
        </p:txBody>
      </p:sp>
    </p:spTree>
    <p:extLst>
      <p:ext uri="{BB962C8B-B14F-4D97-AF65-F5344CB8AC3E}">
        <p14:creationId xmlns:p14="http://schemas.microsoft.com/office/powerpoint/2010/main" val="323110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微博不只有本文信息。</a:t>
            </a:r>
            <a:endParaRPr lang="en-US" altLang="zh-CN" dirty="0"/>
          </a:p>
          <a:p>
            <a:r>
              <a:rPr lang="zh-CN" altLang="en-US" dirty="0"/>
              <a:t>比如：一条消息称大数据学院课程要改革，我们很难无法判断。但是我们发现这个微博是范院长发出的，经过教务王老师转发的，我们就能相信是真的。所以</a:t>
            </a:r>
            <a:r>
              <a:rPr lang="en-US" altLang="zh-CN" dirty="0"/>
              <a:t>…</a:t>
            </a:r>
            <a:r>
              <a:rPr lang="zh-CN" altLang="en-US" dirty="0"/>
              <a:t>特征可以是基于用户、传播特性的。</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17</a:t>
            </a:fld>
            <a:endParaRPr lang="zh-CN" altLang="en-US"/>
          </a:p>
        </p:txBody>
      </p:sp>
    </p:spTree>
    <p:extLst>
      <p:ext uri="{BB962C8B-B14F-4D97-AF65-F5344CB8AC3E}">
        <p14:creationId xmlns:p14="http://schemas.microsoft.com/office/powerpoint/2010/main" val="3375126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就是艾特某人</a:t>
            </a:r>
            <a:r>
              <a:rPr lang="en-US" altLang="zh-CN" dirty="0"/>
              <a:t> #</a:t>
            </a:r>
            <a:r>
              <a:rPr lang="zh-CN" altLang="en-US" dirty="0"/>
              <a:t>代表参与的话题讨论</a:t>
            </a:r>
            <a:r>
              <a:rPr lang="en-US" altLang="zh-CN" dirty="0"/>
              <a:t> </a:t>
            </a:r>
            <a:r>
              <a:rPr lang="zh-CN" altLang="en-US" dirty="0"/>
              <a:t>？代表质疑 </a:t>
            </a:r>
            <a:r>
              <a:rPr lang="en-US" altLang="zh-CN" dirty="0"/>
              <a:t> </a:t>
            </a:r>
            <a:r>
              <a:rPr lang="zh-CN" altLang="en-US" dirty="0"/>
              <a:t>！代表吃惊</a:t>
            </a:r>
            <a:endParaRPr lang="en-US" altLang="zh-CN" dirty="0"/>
          </a:p>
          <a:p>
            <a:r>
              <a:rPr lang="zh-CN" altLang="en-US" dirty="0"/>
              <a:t>这里我们要讲清楚这里的文本信息与前面的文本词袋模型的区别</a:t>
            </a:r>
            <a:endParaRPr lang="en-US" altLang="zh-CN"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18</a:t>
            </a:fld>
            <a:endParaRPr lang="zh-CN" altLang="en-US"/>
          </a:p>
        </p:txBody>
      </p:sp>
    </p:spTree>
    <p:extLst>
      <p:ext uri="{BB962C8B-B14F-4D97-AF65-F5344CB8AC3E}">
        <p14:creationId xmlns:p14="http://schemas.microsoft.com/office/powerpoint/2010/main" val="146079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19</a:t>
            </a:fld>
            <a:endParaRPr lang="zh-CN" altLang="en-US"/>
          </a:p>
        </p:txBody>
      </p:sp>
    </p:spTree>
    <p:extLst>
      <p:ext uri="{BB962C8B-B14F-4D97-AF65-F5344CB8AC3E}">
        <p14:creationId xmlns:p14="http://schemas.microsoft.com/office/powerpoint/2010/main" val="372042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20</a:t>
            </a:fld>
            <a:endParaRPr lang="zh-CN" altLang="en-US"/>
          </a:p>
        </p:txBody>
      </p:sp>
    </p:spTree>
    <p:extLst>
      <p:ext uri="{BB962C8B-B14F-4D97-AF65-F5344CB8AC3E}">
        <p14:creationId xmlns:p14="http://schemas.microsoft.com/office/powerpoint/2010/main" val="165418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2</a:t>
            </a:fld>
            <a:endParaRPr lang="zh-CN" altLang="en-US"/>
          </a:p>
        </p:txBody>
      </p:sp>
    </p:spTree>
    <p:extLst>
      <p:ext uri="{BB962C8B-B14F-4D97-AF65-F5344CB8AC3E}">
        <p14:creationId xmlns:p14="http://schemas.microsoft.com/office/powerpoint/2010/main" val="1396603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21</a:t>
            </a:fld>
            <a:endParaRPr lang="zh-CN" altLang="en-US"/>
          </a:p>
        </p:txBody>
      </p:sp>
    </p:spTree>
    <p:extLst>
      <p:ext uri="{BB962C8B-B14F-4D97-AF65-F5344CB8AC3E}">
        <p14:creationId xmlns:p14="http://schemas.microsoft.com/office/powerpoint/2010/main" val="2583620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所以我们就设法构造时序特征</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22</a:t>
            </a:fld>
            <a:endParaRPr lang="zh-CN" altLang="en-US"/>
          </a:p>
        </p:txBody>
      </p:sp>
    </p:spTree>
    <p:extLst>
      <p:ext uri="{BB962C8B-B14F-4D97-AF65-F5344CB8AC3E}">
        <p14:creationId xmlns:p14="http://schemas.microsoft.com/office/powerpoint/2010/main" val="14101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例子：统计了谣言和非谣言在传播阶段每一个时间段下，含“？”的微博的占总微博的百分比的变化。</a:t>
            </a:r>
            <a:endParaRPr lang="en-US" altLang="zh-CN" dirty="0"/>
          </a:p>
          <a:p>
            <a:r>
              <a:rPr lang="zh-CN" altLang="en-US" dirty="0"/>
              <a:t>问号反映的是大众对事件的质疑程度。</a:t>
            </a:r>
            <a:endParaRPr lang="en-US" altLang="zh-CN" dirty="0"/>
          </a:p>
          <a:p>
            <a:r>
              <a:rPr lang="zh-CN" altLang="en-US" dirty="0"/>
              <a:t>（红线）谣言质疑声会多次反复，最后达到高潮，可能会出现公众联合辟谣的现象。</a:t>
            </a:r>
            <a:endParaRPr lang="en-US" altLang="zh-CN" dirty="0"/>
          </a:p>
          <a:p>
            <a:r>
              <a:rPr lang="zh-CN" altLang="en-US" dirty="0"/>
              <a:t>非谣言质疑越来越弱。</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23</a:t>
            </a:fld>
            <a:endParaRPr lang="zh-CN" altLang="en-US"/>
          </a:p>
        </p:txBody>
      </p:sp>
    </p:spTree>
    <p:extLst>
      <p:ext uri="{BB962C8B-B14F-4D97-AF65-F5344CB8AC3E}">
        <p14:creationId xmlns:p14="http://schemas.microsoft.com/office/powerpoint/2010/main" val="2657061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24</a:t>
            </a:fld>
            <a:endParaRPr lang="zh-CN" altLang="en-US"/>
          </a:p>
        </p:txBody>
      </p:sp>
    </p:spTree>
    <p:extLst>
      <p:ext uri="{BB962C8B-B14F-4D97-AF65-F5344CB8AC3E}">
        <p14:creationId xmlns:p14="http://schemas.microsoft.com/office/powerpoint/2010/main" val="29856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此外，我们对逻辑回归的系数做了分析，我们发现一个很有意思的现象。逻辑回归系数为正说明是正相关，为负说明是负相关。</a:t>
            </a:r>
            <a:endParaRPr lang="en-US" altLang="zh-CN" dirty="0"/>
          </a:p>
          <a:p>
            <a:r>
              <a:rPr lang="zh-CN" altLang="en-US" dirty="0"/>
              <a:t>我们这里展示了用户发微博数平均值这一用户特征随时间变化的系数，一般而言用户发微博越多说明月肯能是活跃用户，在开始的时候系数为负，说明活跃用户不倾向于转发谣言，而谣言却在此时可以传播，可能是因为谣言制造者雇用了水军转发，而随着时间的推移，我们发现其系数变为正，也就是说以讹传讹，大家纷纷开始转发，而之后随着系数越变越大，这说明可能是因为辟谣之后，讨论也变多了。</a:t>
            </a:r>
            <a:endParaRPr lang="en-US" altLang="zh-CN"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25</a:t>
            </a:fld>
            <a:endParaRPr lang="zh-CN" altLang="en-US"/>
          </a:p>
        </p:txBody>
      </p:sp>
    </p:spTree>
    <p:extLst>
      <p:ext uri="{BB962C8B-B14F-4D97-AF65-F5344CB8AC3E}">
        <p14:creationId xmlns:p14="http://schemas.microsoft.com/office/powerpoint/2010/main" val="4065434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26</a:t>
            </a:fld>
            <a:endParaRPr lang="zh-CN" altLang="en-US"/>
          </a:p>
        </p:txBody>
      </p:sp>
    </p:spTree>
    <p:extLst>
      <p:ext uri="{BB962C8B-B14F-4D97-AF65-F5344CB8AC3E}">
        <p14:creationId xmlns:p14="http://schemas.microsoft.com/office/powerpoint/2010/main" val="1281292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神经网络虽然可解释性不好，但是效果较好。</a:t>
            </a:r>
            <a:endParaRPr lang="en-US" altLang="zh-CN" dirty="0"/>
          </a:p>
          <a:p>
            <a:r>
              <a:rPr lang="zh-CN" altLang="en-US" dirty="0"/>
              <a:t>由于谣言在整体中微博中占比较小，所以更看重召回率这个指标，并综合</a:t>
            </a:r>
            <a:r>
              <a:rPr lang="en-US" altLang="zh-CN" dirty="0"/>
              <a:t>F1</a:t>
            </a:r>
            <a:r>
              <a:rPr lang="zh-CN" altLang="en-US" dirty="0"/>
              <a:t>得分，</a:t>
            </a:r>
            <a:r>
              <a:rPr lang="en-US" altLang="zh-CN" dirty="0"/>
              <a:t>LSTM</a:t>
            </a:r>
            <a:r>
              <a:rPr lang="zh-CN" altLang="en-US" dirty="0"/>
              <a:t>效果表现更好。</a:t>
            </a:r>
            <a:endParaRPr lang="en-US" altLang="zh-CN" dirty="0"/>
          </a:p>
          <a:p>
            <a:r>
              <a:rPr lang="en-US" altLang="zh-CN" dirty="0"/>
              <a:t>RNN</a:t>
            </a:r>
            <a:r>
              <a:rPr lang="zh-CN" altLang="en-US" dirty="0"/>
              <a:t>容易产生梯度爆炸和梯度消失的现象。</a:t>
            </a:r>
            <a:r>
              <a:rPr lang="en-US" altLang="zh-CN" dirty="0"/>
              <a:t>LSTM</a:t>
            </a:r>
            <a:r>
              <a:rPr lang="zh-CN" altLang="en-US" dirty="0"/>
              <a:t>和</a:t>
            </a:r>
            <a:r>
              <a:rPr lang="en-US" altLang="zh-CN" dirty="0"/>
              <a:t>GRU</a:t>
            </a:r>
            <a:r>
              <a:rPr lang="zh-CN" altLang="en-US" dirty="0"/>
              <a:t>在</a:t>
            </a:r>
            <a:r>
              <a:rPr lang="en-US" altLang="zh-CN" dirty="0"/>
              <a:t>RNN</a:t>
            </a:r>
            <a:r>
              <a:rPr lang="zh-CN" altLang="en-US" dirty="0"/>
              <a:t>基础上进行了改善，都考虑了每一步传递中，记忆和丢失内容的比例。</a:t>
            </a:r>
            <a:endParaRPr lang="en-US" altLang="zh-CN"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27</a:t>
            </a:fld>
            <a:endParaRPr lang="zh-CN" altLang="en-US"/>
          </a:p>
        </p:txBody>
      </p:sp>
    </p:spTree>
    <p:extLst>
      <p:ext uri="{BB962C8B-B14F-4D97-AF65-F5344CB8AC3E}">
        <p14:creationId xmlns:p14="http://schemas.microsoft.com/office/powerpoint/2010/main" val="132457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28</a:t>
            </a:fld>
            <a:endParaRPr lang="zh-CN" altLang="en-US"/>
          </a:p>
        </p:txBody>
      </p:sp>
    </p:spTree>
    <p:extLst>
      <p:ext uri="{BB962C8B-B14F-4D97-AF65-F5344CB8AC3E}">
        <p14:creationId xmlns:p14="http://schemas.microsoft.com/office/powerpoint/2010/main" val="937756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30</a:t>
            </a:fld>
            <a:endParaRPr lang="zh-CN" altLang="en-US"/>
          </a:p>
        </p:txBody>
      </p:sp>
    </p:spTree>
    <p:extLst>
      <p:ext uri="{BB962C8B-B14F-4D97-AF65-F5344CB8AC3E}">
        <p14:creationId xmlns:p14="http://schemas.microsoft.com/office/powerpoint/2010/main" val="1370525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31</a:t>
            </a:fld>
            <a:endParaRPr lang="zh-CN" altLang="en-US"/>
          </a:p>
        </p:txBody>
      </p:sp>
    </p:spTree>
    <p:extLst>
      <p:ext uri="{BB962C8B-B14F-4D97-AF65-F5344CB8AC3E}">
        <p14:creationId xmlns:p14="http://schemas.microsoft.com/office/powerpoint/2010/main" val="268399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3</a:t>
            </a:fld>
            <a:endParaRPr lang="zh-CN" altLang="en-US"/>
          </a:p>
        </p:txBody>
      </p:sp>
    </p:spTree>
    <p:extLst>
      <p:ext uri="{BB962C8B-B14F-4D97-AF65-F5344CB8AC3E}">
        <p14:creationId xmlns:p14="http://schemas.microsoft.com/office/powerpoint/2010/main" val="2291220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32</a:t>
            </a:fld>
            <a:endParaRPr lang="zh-CN" altLang="en-US"/>
          </a:p>
        </p:txBody>
      </p:sp>
    </p:spTree>
    <p:extLst>
      <p:ext uri="{BB962C8B-B14F-4D97-AF65-F5344CB8AC3E}">
        <p14:creationId xmlns:p14="http://schemas.microsoft.com/office/powerpoint/2010/main" val="3807101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4</a:t>
            </a:fld>
            <a:endParaRPr lang="zh-CN" altLang="en-US"/>
          </a:p>
        </p:txBody>
      </p:sp>
    </p:spTree>
    <p:extLst>
      <p:ext uri="{BB962C8B-B14F-4D97-AF65-F5344CB8AC3E}">
        <p14:creationId xmlns:p14="http://schemas.microsoft.com/office/powerpoint/2010/main" val="306833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5</a:t>
            </a:fld>
            <a:endParaRPr lang="zh-CN" altLang="en-US"/>
          </a:p>
        </p:txBody>
      </p:sp>
    </p:spTree>
    <p:extLst>
      <p:ext uri="{BB962C8B-B14F-4D97-AF65-F5344CB8AC3E}">
        <p14:creationId xmlns:p14="http://schemas.microsoft.com/office/powerpoint/2010/main" val="250133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社交媒体，以微博为例，用户规模逐年增长，为谣言传播提供了良好的温床。</a:t>
            </a:r>
            <a:endParaRPr lang="en-US" altLang="zh-CN" dirty="0"/>
          </a:p>
          <a:p>
            <a:r>
              <a:rPr lang="zh-CN" altLang="en-US" dirty="0"/>
              <a:t>人工成本高 </a:t>
            </a:r>
            <a:r>
              <a:rPr lang="en-US" altLang="zh-CN" dirty="0"/>
              <a:t>Facebook</a:t>
            </a:r>
            <a:r>
              <a:rPr lang="zh-CN" altLang="en-US" dirty="0"/>
              <a:t>检测机制：雇数万人进行人工审查。</a:t>
            </a:r>
            <a:endParaRPr lang="en-US" altLang="zh-CN" dirty="0"/>
          </a:p>
          <a:p>
            <a:r>
              <a:rPr lang="zh-CN" altLang="en-US" dirty="0"/>
              <a:t>动机：对谣言数据进行挖掘，希望可以机器识别或减少人工检测的范围，帮助社交网站公司减少成本。</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6</a:t>
            </a:fld>
            <a:endParaRPr lang="zh-CN" altLang="en-US"/>
          </a:p>
        </p:txBody>
      </p:sp>
    </p:spTree>
    <p:extLst>
      <p:ext uri="{BB962C8B-B14F-4D97-AF65-F5344CB8AC3E}">
        <p14:creationId xmlns:p14="http://schemas.microsoft.com/office/powerpoint/2010/main" val="4156906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pPr/>
              <a:t>7</a:t>
            </a:fld>
            <a:endParaRPr lang="zh-CN" altLang="en-US"/>
          </a:p>
        </p:txBody>
      </p:sp>
    </p:spTree>
    <p:extLst>
      <p:ext uri="{BB962C8B-B14F-4D97-AF65-F5344CB8AC3E}">
        <p14:creationId xmlns:p14="http://schemas.microsoft.com/office/powerpoint/2010/main" val="75673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8</a:t>
            </a:fld>
            <a:endParaRPr lang="zh-CN" altLang="en-US"/>
          </a:p>
        </p:txBody>
      </p:sp>
    </p:spTree>
    <p:extLst>
      <p:ext uri="{BB962C8B-B14F-4D97-AF65-F5344CB8AC3E}">
        <p14:creationId xmlns:p14="http://schemas.microsoft.com/office/powerpoint/2010/main" val="245339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pPr/>
              <a:t>9</a:t>
            </a:fld>
            <a:endParaRPr lang="zh-CN" altLang="en-US"/>
          </a:p>
        </p:txBody>
      </p:sp>
    </p:spTree>
    <p:extLst>
      <p:ext uri="{BB962C8B-B14F-4D97-AF65-F5344CB8AC3E}">
        <p14:creationId xmlns:p14="http://schemas.microsoft.com/office/powerpoint/2010/main" val="63053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69925" y="4917172"/>
            <a:ext cx="6251063" cy="558799"/>
          </a:xfrm>
        </p:spPr>
        <p:txBody>
          <a:bodyPr anchor="ctr">
            <a:normAutofit/>
          </a:bodyPr>
          <a:lstStyle>
            <a:lvl1pPr marL="0" indent="0" algn="l">
              <a:buNone/>
              <a:defRPr sz="1600" baseline="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5" y="3684477"/>
            <a:ext cx="6251063" cy="1327310"/>
          </a:xfrm>
        </p:spPr>
        <p:txBody>
          <a:bodyPr anchor="ctr">
            <a:normAutofit/>
          </a:bodyPr>
          <a:lstStyle>
            <a:lvl1pPr algn="l">
              <a:defRPr sz="3600" b="1">
                <a:solidFill>
                  <a:schemeClr val="tx1"/>
                </a:solidFill>
              </a:defRPr>
            </a:lvl1pPr>
          </a:lstStyle>
          <a:p>
            <a:endParaRPr lang="zh-CN" altLang="en-US" dirty="0"/>
          </a:p>
        </p:txBody>
      </p:sp>
      <p:grpSp>
        <p:nvGrpSpPr>
          <p:cNvPr id="9" name="组合 8"/>
          <p:cNvGrpSpPr/>
          <p:nvPr userDrawn="1"/>
        </p:nvGrpSpPr>
        <p:grpSpPr>
          <a:xfrm>
            <a:off x="669925" y="2013649"/>
            <a:ext cx="5537071" cy="1015902"/>
            <a:chOff x="416689" y="1415352"/>
            <a:chExt cx="5537071" cy="1015902"/>
          </a:xfrm>
        </p:grpSpPr>
        <p:grpSp>
          <p:nvGrpSpPr>
            <p:cNvPr id="165" name="组合 164"/>
            <p:cNvGrpSpPr/>
            <p:nvPr userDrawn="1"/>
          </p:nvGrpSpPr>
          <p:grpSpPr>
            <a:xfrm>
              <a:off x="2681968" y="1415352"/>
              <a:ext cx="3271792" cy="1015901"/>
              <a:chOff x="0" y="3026106"/>
              <a:chExt cx="2057401" cy="781570"/>
            </a:xfrm>
          </p:grpSpPr>
          <p:sp>
            <p:nvSpPr>
              <p:cNvPr id="166" name="文本框 165"/>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REPORT</a:t>
                </a:r>
                <a:endParaRPr lang="zh-CN" altLang="en-US" sz="16600" b="1" dirty="0">
                  <a:solidFill>
                    <a:schemeClr val="accent1"/>
                  </a:solidFill>
                  <a:latin typeface="+mn-lt"/>
                </a:endParaRPr>
              </a:p>
            </p:txBody>
          </p:sp>
          <p:sp>
            <p:nvSpPr>
              <p:cNvPr id="167" name="矩形 166"/>
              <p:cNvSpPr/>
              <p:nvPr/>
            </p:nvSpPr>
            <p:spPr>
              <a:xfrm>
                <a:off x="0" y="3026106"/>
                <a:ext cx="1251032" cy="218356"/>
              </a:xfrm>
              <a:prstGeom prst="rect">
                <a:avLst/>
              </a:prstGeom>
              <a:noFill/>
            </p:spPr>
            <p:txBody>
              <a:bodyPr wrap="none" numCol="1" rtlCol="0">
                <a:prstTxWarp prst="textPlain">
                  <a:avLst/>
                </a:prstTxWarp>
                <a:spAutoFit/>
              </a:bodyPr>
              <a:lstStyle/>
              <a:p>
                <a:pPr lvl="0"/>
                <a:r>
                  <a:rPr lang="en-US" altLang="zh-CN" sz="16600" noProof="0" dirty="0">
                    <a:solidFill>
                      <a:schemeClr val="tx1">
                        <a:lumMod val="50000"/>
                        <a:lumOff val="50000"/>
                      </a:schemeClr>
                    </a:solidFill>
                    <a:latin typeface="+mn-lt"/>
                  </a:rPr>
                  <a:t>Data Mining</a:t>
                </a:r>
              </a:p>
            </p:txBody>
          </p:sp>
        </p:grpSp>
        <p:sp>
          <p:nvSpPr>
            <p:cNvPr id="168" name="文本框 167"/>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9600" dirty="0">
                  <a:solidFill>
                    <a:schemeClr val="accent2"/>
                  </a:solidFill>
                  <a:latin typeface="Impact" panose="020B0806030902050204" pitchFamily="34" charset="0"/>
                </a:rPr>
                <a:t>Final</a:t>
              </a:r>
              <a:endParaRPr lang="zh-CN" altLang="en-US" sz="9600" dirty="0">
                <a:solidFill>
                  <a:schemeClr val="accent2"/>
                </a:solidFill>
                <a:latin typeface="Impact" panose="020B0806030902050204" pitchFamily="34" charset="0"/>
              </a:endParaRPr>
            </a:p>
          </p:txBody>
        </p:sp>
      </p:grpSp>
      <p:sp>
        <p:nvSpPr>
          <p:cNvPr id="258" name="矩形 257"/>
          <p:cNvSpPr/>
          <p:nvPr userDrawn="1"/>
        </p:nvSpPr>
        <p:spPr>
          <a:xfrm>
            <a:off x="669925" y="3497828"/>
            <a:ext cx="6251063" cy="95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userDrawn="1"/>
        </p:nvGrpSpPr>
        <p:grpSpPr>
          <a:xfrm>
            <a:off x="7202961" y="1200770"/>
            <a:ext cx="4185447" cy="4108467"/>
            <a:chOff x="3990983" y="1563392"/>
            <a:chExt cx="4185447" cy="4108467"/>
          </a:xfrm>
        </p:grpSpPr>
        <p:grpSp>
          <p:nvGrpSpPr>
            <p:cNvPr id="15" name="组合 14"/>
            <p:cNvGrpSpPr/>
            <p:nvPr/>
          </p:nvGrpSpPr>
          <p:grpSpPr>
            <a:xfrm>
              <a:off x="4101458" y="1653440"/>
              <a:ext cx="4002716" cy="3942145"/>
              <a:chOff x="8809631" y="1360739"/>
              <a:chExt cx="4002716" cy="3942145"/>
            </a:xfrm>
          </p:grpSpPr>
          <p:sp>
            <p:nvSpPr>
              <p:cNvPr id="97" name="Freeform 229"/>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8" name="Freeform 226"/>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9"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0" name="Freeform 21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1" name="Freeform 21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Freeform 21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 name="Freeform 22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4" name="Freeform 22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5" name="Freeform 22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2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7" name="Freeform 225"/>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27"/>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Freeform 231"/>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6"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7"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8"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9"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0"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1"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2"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5"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7"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28" name="组合 27"/>
            <p:cNvGrpSpPr/>
            <p:nvPr/>
          </p:nvGrpSpPr>
          <p:grpSpPr>
            <a:xfrm>
              <a:off x="4707152" y="2248023"/>
              <a:ext cx="2414023" cy="2901694"/>
              <a:chOff x="4707152" y="2248023"/>
              <a:chExt cx="2414023" cy="2901694"/>
            </a:xfrm>
          </p:grpSpPr>
          <p:sp>
            <p:nvSpPr>
              <p:cNvPr id="8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IN"/>
              </a:p>
            </p:txBody>
          </p:sp>
          <p:grpSp>
            <p:nvGrpSpPr>
              <p:cNvPr id="81" name="组合 80"/>
              <p:cNvGrpSpPr/>
              <p:nvPr/>
            </p:nvGrpSpPr>
            <p:grpSpPr>
              <a:xfrm>
                <a:off x="4707152" y="2248023"/>
                <a:ext cx="2414023" cy="2522443"/>
                <a:chOff x="4707152" y="2248023"/>
                <a:chExt cx="2414023" cy="2522443"/>
              </a:xfrm>
            </p:grpSpPr>
            <p:grpSp>
              <p:nvGrpSpPr>
                <p:cNvPr id="82" name="Group 9"/>
                <p:cNvGrpSpPr/>
                <p:nvPr/>
              </p:nvGrpSpPr>
              <p:grpSpPr>
                <a:xfrm>
                  <a:off x="6792726" y="2408141"/>
                  <a:ext cx="328449" cy="330554"/>
                  <a:chOff x="4149281" y="1887719"/>
                  <a:chExt cx="224837" cy="226650"/>
                </a:xfrm>
              </p:grpSpPr>
              <p:sp>
                <p:nvSpPr>
                  <p:cNvPr id="95"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11"/>
                <p:cNvGrpSpPr/>
                <p:nvPr userDrawn="1"/>
              </p:nvGrpSpPr>
              <p:grpSpPr>
                <a:xfrm>
                  <a:off x="4707152" y="3462362"/>
                  <a:ext cx="328449" cy="330554"/>
                  <a:chOff x="4149281" y="1887719"/>
                  <a:chExt cx="224837" cy="226650"/>
                </a:xfrm>
              </p:grpSpPr>
              <p:sp>
                <p:nvSpPr>
                  <p:cNvPr id="9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67"/>
                  <p:cNvSpPr/>
                  <p:nvPr userDrawn="1"/>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24"/>
                <p:cNvGrpSpPr/>
                <p:nvPr/>
              </p:nvGrpSpPr>
              <p:grpSpPr>
                <a:xfrm>
                  <a:off x="5940643" y="4439912"/>
                  <a:ext cx="328449" cy="330554"/>
                  <a:chOff x="4149281" y="1887719"/>
                  <a:chExt cx="224837" cy="226650"/>
                </a:xfrm>
              </p:grpSpPr>
              <p:sp>
                <p:nvSpPr>
                  <p:cNvPr id="8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25"/>
                <p:cNvGrpSpPr/>
                <p:nvPr/>
              </p:nvGrpSpPr>
              <p:grpSpPr>
                <a:xfrm>
                  <a:off x="5995533" y="2248023"/>
                  <a:ext cx="206943" cy="208270"/>
                  <a:chOff x="4149281" y="1887719"/>
                  <a:chExt cx="224837" cy="226650"/>
                </a:xfrm>
              </p:grpSpPr>
              <p:sp>
                <p:nvSpPr>
                  <p:cNvPr id="8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 name="组合 28"/>
            <p:cNvGrpSpPr/>
            <p:nvPr/>
          </p:nvGrpSpPr>
          <p:grpSpPr>
            <a:xfrm>
              <a:off x="5983836" y="3409773"/>
              <a:ext cx="1547693" cy="469425"/>
              <a:chOff x="5983836" y="3409773"/>
              <a:chExt cx="1547693" cy="469425"/>
            </a:xfrm>
          </p:grpSpPr>
          <p:grpSp>
            <p:nvGrpSpPr>
              <p:cNvPr id="71" name="Group 8"/>
              <p:cNvGrpSpPr/>
              <p:nvPr/>
            </p:nvGrpSpPr>
            <p:grpSpPr>
              <a:xfrm>
                <a:off x="6383629" y="3409773"/>
                <a:ext cx="328449" cy="330554"/>
                <a:chOff x="4149281" y="1887719"/>
                <a:chExt cx="224837" cy="226650"/>
              </a:xfrm>
            </p:grpSpPr>
            <p:sp>
              <p:nvSpPr>
                <p:cNvPr id="7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27"/>
              <p:cNvGrpSpPr/>
              <p:nvPr/>
            </p:nvGrpSpPr>
            <p:grpSpPr>
              <a:xfrm>
                <a:off x="5983836" y="3624513"/>
                <a:ext cx="206943" cy="208270"/>
                <a:chOff x="4149281" y="1887719"/>
                <a:chExt cx="224837" cy="226650"/>
              </a:xfrm>
            </p:grpSpPr>
            <p:sp>
              <p:nvSpPr>
                <p:cNvPr id="7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28"/>
              <p:cNvGrpSpPr/>
              <p:nvPr/>
            </p:nvGrpSpPr>
            <p:grpSpPr>
              <a:xfrm>
                <a:off x="7303891" y="3650101"/>
                <a:ext cx="227638" cy="229097"/>
                <a:chOff x="4149281" y="1887719"/>
                <a:chExt cx="224837" cy="226650"/>
              </a:xfrm>
            </p:grpSpPr>
            <p:sp>
              <p:nvSpPr>
                <p:cNvPr id="7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组合 29"/>
            <p:cNvGrpSpPr/>
            <p:nvPr/>
          </p:nvGrpSpPr>
          <p:grpSpPr>
            <a:xfrm>
              <a:off x="3990983" y="1563392"/>
              <a:ext cx="4185447" cy="4108467"/>
              <a:chOff x="3990983" y="1563392"/>
              <a:chExt cx="4185447" cy="4108467"/>
            </a:xfrm>
          </p:grpSpPr>
          <p:grpSp>
            <p:nvGrpSpPr>
              <p:cNvPr id="31" name="Group 12"/>
              <p:cNvGrpSpPr/>
              <p:nvPr/>
            </p:nvGrpSpPr>
            <p:grpSpPr>
              <a:xfrm>
                <a:off x="4085983" y="4338917"/>
                <a:ext cx="250401" cy="252007"/>
                <a:chOff x="4149281" y="1887719"/>
                <a:chExt cx="224837" cy="226650"/>
              </a:xfrm>
            </p:grpSpPr>
            <p:sp>
              <p:nvSpPr>
                <p:cNvPr id="6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3"/>
              <p:cNvGrpSpPr/>
              <p:nvPr/>
            </p:nvGrpSpPr>
            <p:grpSpPr>
              <a:xfrm>
                <a:off x="5165128" y="5419852"/>
                <a:ext cx="250401" cy="252007"/>
                <a:chOff x="4149281" y="1887719"/>
                <a:chExt cx="224837" cy="226650"/>
              </a:xfrm>
            </p:grpSpPr>
            <p:sp>
              <p:nvSpPr>
                <p:cNvPr id="6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4"/>
              <p:cNvGrpSpPr/>
              <p:nvPr/>
            </p:nvGrpSpPr>
            <p:grpSpPr>
              <a:xfrm>
                <a:off x="6786047" y="5374409"/>
                <a:ext cx="250401" cy="252007"/>
                <a:chOff x="4149281" y="1887719"/>
                <a:chExt cx="224837" cy="226650"/>
              </a:xfrm>
            </p:grpSpPr>
            <p:sp>
              <p:nvSpPr>
                <p:cNvPr id="6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5"/>
              <p:cNvGrpSpPr/>
              <p:nvPr/>
            </p:nvGrpSpPr>
            <p:grpSpPr>
              <a:xfrm>
                <a:off x="7853773" y="4463088"/>
                <a:ext cx="250401" cy="252007"/>
                <a:chOff x="4149281" y="1887719"/>
                <a:chExt cx="224837" cy="226650"/>
              </a:xfrm>
            </p:grpSpPr>
            <p:sp>
              <p:nvSpPr>
                <p:cNvPr id="63"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5"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7"/>
              <p:cNvGrpSpPr/>
              <p:nvPr/>
            </p:nvGrpSpPr>
            <p:grpSpPr>
              <a:xfrm>
                <a:off x="7460264" y="2178046"/>
                <a:ext cx="206943" cy="208270"/>
                <a:chOff x="4149281" y="1887719"/>
                <a:chExt cx="224837" cy="226650"/>
              </a:xfrm>
            </p:grpSpPr>
            <p:sp>
              <p:nvSpPr>
                <p:cNvPr id="61"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8"/>
              <p:cNvGrpSpPr/>
              <p:nvPr/>
            </p:nvGrpSpPr>
            <p:grpSpPr>
              <a:xfrm>
                <a:off x="6673055" y="1696133"/>
                <a:ext cx="206943" cy="208270"/>
                <a:chOff x="4149281" y="1887719"/>
                <a:chExt cx="224837" cy="226650"/>
              </a:xfrm>
            </p:grpSpPr>
            <p:sp>
              <p:nvSpPr>
                <p:cNvPr id="59"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9"/>
              <p:cNvGrpSpPr/>
              <p:nvPr/>
            </p:nvGrpSpPr>
            <p:grpSpPr>
              <a:xfrm>
                <a:off x="5636903" y="1563392"/>
                <a:ext cx="206943" cy="208270"/>
                <a:chOff x="4149281" y="1887719"/>
                <a:chExt cx="224837" cy="226650"/>
              </a:xfrm>
            </p:grpSpPr>
            <p:sp>
              <p:nvSpPr>
                <p:cNvPr id="57"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0"/>
              <p:cNvGrpSpPr/>
              <p:nvPr/>
            </p:nvGrpSpPr>
            <p:grpSpPr>
              <a:xfrm>
                <a:off x="4353051" y="2331478"/>
                <a:ext cx="219675" cy="221084"/>
                <a:chOff x="4149281" y="1887719"/>
                <a:chExt cx="224837" cy="226650"/>
              </a:xfrm>
            </p:grpSpPr>
            <p:sp>
              <p:nvSpPr>
                <p:cNvPr id="55"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1"/>
              <p:cNvGrpSpPr/>
              <p:nvPr/>
            </p:nvGrpSpPr>
            <p:grpSpPr>
              <a:xfrm>
                <a:off x="3990983" y="3187984"/>
                <a:ext cx="219675" cy="221084"/>
                <a:chOff x="4149281" y="1887719"/>
                <a:chExt cx="224837" cy="226650"/>
              </a:xfrm>
            </p:grpSpPr>
            <p:sp>
              <p:nvSpPr>
                <p:cNvPr id="53"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2"/>
              <p:cNvGrpSpPr/>
              <p:nvPr/>
            </p:nvGrpSpPr>
            <p:grpSpPr>
              <a:xfrm>
                <a:off x="4705258" y="2828806"/>
                <a:ext cx="199705" cy="200984"/>
                <a:chOff x="4149281" y="1887719"/>
                <a:chExt cx="224837" cy="226650"/>
              </a:xfrm>
            </p:grpSpPr>
            <p:sp>
              <p:nvSpPr>
                <p:cNvPr id="51"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3"/>
              <p:cNvGrpSpPr/>
              <p:nvPr/>
            </p:nvGrpSpPr>
            <p:grpSpPr>
              <a:xfrm>
                <a:off x="4867553" y="4396697"/>
                <a:ext cx="328449" cy="330554"/>
                <a:chOff x="4149281" y="1887719"/>
                <a:chExt cx="224837" cy="226650"/>
              </a:xfrm>
            </p:grpSpPr>
            <p:sp>
              <p:nvSpPr>
                <p:cNvPr id="49"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6"/>
              <p:cNvGrpSpPr/>
              <p:nvPr/>
            </p:nvGrpSpPr>
            <p:grpSpPr>
              <a:xfrm>
                <a:off x="5480832" y="1998704"/>
                <a:ext cx="206943" cy="208270"/>
                <a:chOff x="4149281" y="1887719"/>
                <a:chExt cx="224837" cy="226650"/>
              </a:xfrm>
            </p:grpSpPr>
            <p:sp>
              <p:nvSpPr>
                <p:cNvPr id="47"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9"/>
              <p:cNvGrpSpPr/>
              <p:nvPr/>
            </p:nvGrpSpPr>
            <p:grpSpPr>
              <a:xfrm>
                <a:off x="7068613" y="4908628"/>
                <a:ext cx="250402" cy="252007"/>
                <a:chOff x="4149281" y="1887719"/>
                <a:chExt cx="224837" cy="226650"/>
              </a:xfrm>
            </p:grpSpPr>
            <p:sp>
              <p:nvSpPr>
                <p:cNvPr id="45"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18" name="矩形: 圆角 117">
            <a:extLst>
              <a:ext uri="{FF2B5EF4-FFF2-40B4-BE49-F238E27FC236}">
                <a16:creationId xmlns:a16="http://schemas.microsoft.com/office/drawing/2014/main" id="{3697650C-24F6-4FB4-AD7F-ECF0AF2BF906}"/>
              </a:ext>
            </a:extLst>
          </p:cNvPr>
          <p:cNvSpPr/>
          <p:nvPr userDrawn="1"/>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930134" y="2027705"/>
            <a:ext cx="7590354" cy="1145332"/>
          </a:xfrm>
        </p:spPr>
        <p:txBody>
          <a:bodyPr anchor="b">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p:ph type="body" idx="1" hasCustomPrompt="1"/>
          </p:nvPr>
        </p:nvSpPr>
        <p:spPr>
          <a:xfrm>
            <a:off x="3930134"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grpSp>
        <p:nvGrpSpPr>
          <p:cNvPr id="16" name="组合 15"/>
          <p:cNvGrpSpPr/>
          <p:nvPr userDrawn="1"/>
        </p:nvGrpSpPr>
        <p:grpSpPr>
          <a:xfrm>
            <a:off x="873760" y="1841010"/>
            <a:ext cx="2637952" cy="2589432"/>
            <a:chOff x="3990983" y="1563392"/>
            <a:chExt cx="4185447" cy="4108467"/>
          </a:xfrm>
        </p:grpSpPr>
        <p:grpSp>
          <p:nvGrpSpPr>
            <p:cNvPr id="17" name="组合 16"/>
            <p:cNvGrpSpPr/>
            <p:nvPr/>
          </p:nvGrpSpPr>
          <p:grpSpPr>
            <a:xfrm>
              <a:off x="4101458" y="1653440"/>
              <a:ext cx="4002716" cy="3942145"/>
              <a:chOff x="8809631" y="1360739"/>
              <a:chExt cx="4002716" cy="3942145"/>
            </a:xfrm>
          </p:grpSpPr>
          <p:sp>
            <p:nvSpPr>
              <p:cNvPr id="105" name="Freeform 229"/>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26"/>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7"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1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Freeform 21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Freeform 21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Freeform 22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Freeform 22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Freeform 22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Freeform 22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Freeform 225"/>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Freeform 227"/>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9" name="Freeform 231"/>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0"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1"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2"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3"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8"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9"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2"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5"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7"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8"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9"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30"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31"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32" name="组合 31"/>
            <p:cNvGrpSpPr/>
            <p:nvPr/>
          </p:nvGrpSpPr>
          <p:grpSpPr>
            <a:xfrm>
              <a:off x="4707152" y="2248023"/>
              <a:ext cx="2414023" cy="2901694"/>
              <a:chOff x="4707152" y="2248023"/>
              <a:chExt cx="2414023" cy="2901694"/>
            </a:xfrm>
          </p:grpSpPr>
          <p:sp>
            <p:nvSpPr>
              <p:cNvPr id="9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IN"/>
              </a:p>
            </p:txBody>
          </p:sp>
          <p:grpSp>
            <p:nvGrpSpPr>
              <p:cNvPr id="91" name="组合 90"/>
              <p:cNvGrpSpPr/>
              <p:nvPr/>
            </p:nvGrpSpPr>
            <p:grpSpPr>
              <a:xfrm>
                <a:off x="4707152" y="2248023"/>
                <a:ext cx="2414023" cy="2522443"/>
                <a:chOff x="4707152" y="2248023"/>
                <a:chExt cx="2414023" cy="2522443"/>
              </a:xfrm>
            </p:grpSpPr>
            <p:grpSp>
              <p:nvGrpSpPr>
                <p:cNvPr id="92" name="Group 9"/>
                <p:cNvGrpSpPr/>
                <p:nvPr/>
              </p:nvGrpSpPr>
              <p:grpSpPr>
                <a:xfrm>
                  <a:off x="6792726" y="2408141"/>
                  <a:ext cx="328449" cy="330554"/>
                  <a:chOff x="4149281" y="1887719"/>
                  <a:chExt cx="224837" cy="226650"/>
                </a:xfrm>
              </p:grpSpPr>
              <p:sp>
                <p:nvSpPr>
                  <p:cNvPr id="103"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11"/>
                <p:cNvGrpSpPr/>
                <p:nvPr userDrawn="1"/>
              </p:nvGrpSpPr>
              <p:grpSpPr>
                <a:xfrm>
                  <a:off x="4707152" y="3462362"/>
                  <a:ext cx="328449" cy="330554"/>
                  <a:chOff x="4149281" y="1887719"/>
                  <a:chExt cx="224837" cy="226650"/>
                </a:xfrm>
              </p:grpSpPr>
              <p:sp>
                <p:nvSpPr>
                  <p:cNvPr id="10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67"/>
                  <p:cNvSpPr/>
                  <p:nvPr userDrawn="1"/>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24"/>
                <p:cNvGrpSpPr/>
                <p:nvPr/>
              </p:nvGrpSpPr>
              <p:grpSpPr>
                <a:xfrm>
                  <a:off x="5940643" y="4439912"/>
                  <a:ext cx="328449" cy="330554"/>
                  <a:chOff x="4149281" y="1887719"/>
                  <a:chExt cx="224837" cy="226650"/>
                </a:xfrm>
              </p:grpSpPr>
              <p:sp>
                <p:nvSpPr>
                  <p:cNvPr id="9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25"/>
                <p:cNvGrpSpPr/>
                <p:nvPr/>
              </p:nvGrpSpPr>
              <p:grpSpPr>
                <a:xfrm>
                  <a:off x="5995533" y="2248023"/>
                  <a:ext cx="206943" cy="208270"/>
                  <a:chOff x="4149281" y="1887719"/>
                  <a:chExt cx="224837" cy="226650"/>
                </a:xfrm>
              </p:grpSpPr>
              <p:sp>
                <p:nvSpPr>
                  <p:cNvPr id="9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组合 32"/>
            <p:cNvGrpSpPr/>
            <p:nvPr/>
          </p:nvGrpSpPr>
          <p:grpSpPr>
            <a:xfrm>
              <a:off x="5983836" y="3409773"/>
              <a:ext cx="1547693" cy="469425"/>
              <a:chOff x="5983836" y="3409773"/>
              <a:chExt cx="1547693" cy="469425"/>
            </a:xfrm>
          </p:grpSpPr>
          <p:grpSp>
            <p:nvGrpSpPr>
              <p:cNvPr id="81" name="Group 8"/>
              <p:cNvGrpSpPr/>
              <p:nvPr/>
            </p:nvGrpSpPr>
            <p:grpSpPr>
              <a:xfrm>
                <a:off x="6383629" y="3409773"/>
                <a:ext cx="328449" cy="330554"/>
                <a:chOff x="4149281" y="1887719"/>
                <a:chExt cx="224837" cy="226650"/>
              </a:xfrm>
            </p:grpSpPr>
            <p:sp>
              <p:nvSpPr>
                <p:cNvPr id="8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27"/>
              <p:cNvGrpSpPr/>
              <p:nvPr/>
            </p:nvGrpSpPr>
            <p:grpSpPr>
              <a:xfrm>
                <a:off x="5983836" y="3624513"/>
                <a:ext cx="206943" cy="208270"/>
                <a:chOff x="4149281" y="1887719"/>
                <a:chExt cx="224837" cy="226650"/>
              </a:xfrm>
            </p:grpSpPr>
            <p:sp>
              <p:nvSpPr>
                <p:cNvPr id="8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28"/>
              <p:cNvGrpSpPr/>
              <p:nvPr/>
            </p:nvGrpSpPr>
            <p:grpSpPr>
              <a:xfrm>
                <a:off x="7303891" y="3650101"/>
                <a:ext cx="227638" cy="229097"/>
                <a:chOff x="4149281" y="1887719"/>
                <a:chExt cx="224837" cy="226650"/>
              </a:xfrm>
            </p:grpSpPr>
            <p:sp>
              <p:nvSpPr>
                <p:cNvPr id="8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组合 33"/>
            <p:cNvGrpSpPr/>
            <p:nvPr/>
          </p:nvGrpSpPr>
          <p:grpSpPr>
            <a:xfrm>
              <a:off x="3990983" y="1563392"/>
              <a:ext cx="4185447" cy="4108467"/>
              <a:chOff x="3990983" y="1563392"/>
              <a:chExt cx="4185447" cy="4108467"/>
            </a:xfrm>
          </p:grpSpPr>
          <p:grpSp>
            <p:nvGrpSpPr>
              <p:cNvPr id="35" name="Group 12"/>
              <p:cNvGrpSpPr/>
              <p:nvPr/>
            </p:nvGrpSpPr>
            <p:grpSpPr>
              <a:xfrm>
                <a:off x="4085983" y="4338917"/>
                <a:ext cx="250401" cy="252007"/>
                <a:chOff x="4149281" y="1887719"/>
                <a:chExt cx="224837" cy="226650"/>
              </a:xfrm>
            </p:grpSpPr>
            <p:sp>
              <p:nvSpPr>
                <p:cNvPr id="7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
              <p:cNvGrpSpPr/>
              <p:nvPr/>
            </p:nvGrpSpPr>
            <p:grpSpPr>
              <a:xfrm>
                <a:off x="5165128" y="5419852"/>
                <a:ext cx="250401" cy="252007"/>
                <a:chOff x="4149281" y="1887719"/>
                <a:chExt cx="224837" cy="226650"/>
              </a:xfrm>
            </p:grpSpPr>
            <p:sp>
              <p:nvSpPr>
                <p:cNvPr id="7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4"/>
              <p:cNvGrpSpPr/>
              <p:nvPr/>
            </p:nvGrpSpPr>
            <p:grpSpPr>
              <a:xfrm>
                <a:off x="6786047" y="5374409"/>
                <a:ext cx="250401" cy="252007"/>
                <a:chOff x="4149281" y="1887719"/>
                <a:chExt cx="224837" cy="226650"/>
              </a:xfrm>
            </p:grpSpPr>
            <p:sp>
              <p:nvSpPr>
                <p:cNvPr id="7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5"/>
              <p:cNvGrpSpPr/>
              <p:nvPr/>
            </p:nvGrpSpPr>
            <p:grpSpPr>
              <a:xfrm>
                <a:off x="7853773" y="4463088"/>
                <a:ext cx="250401" cy="252007"/>
                <a:chOff x="4149281" y="1887719"/>
                <a:chExt cx="224837" cy="226650"/>
              </a:xfrm>
            </p:grpSpPr>
            <p:sp>
              <p:nvSpPr>
                <p:cNvPr id="67"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7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9"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p:cNvGrpSpPr/>
              <p:nvPr/>
            </p:nvGrpSpPr>
            <p:grpSpPr>
              <a:xfrm>
                <a:off x="7460264" y="2178046"/>
                <a:ext cx="206943" cy="208270"/>
                <a:chOff x="4149281" y="1887719"/>
                <a:chExt cx="224837" cy="226650"/>
              </a:xfrm>
            </p:grpSpPr>
            <p:sp>
              <p:nvSpPr>
                <p:cNvPr id="65"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8"/>
              <p:cNvGrpSpPr/>
              <p:nvPr/>
            </p:nvGrpSpPr>
            <p:grpSpPr>
              <a:xfrm>
                <a:off x="6673055" y="1696133"/>
                <a:ext cx="206943" cy="208270"/>
                <a:chOff x="4149281" y="1887719"/>
                <a:chExt cx="224837" cy="226650"/>
              </a:xfrm>
            </p:grpSpPr>
            <p:sp>
              <p:nvSpPr>
                <p:cNvPr id="63"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19"/>
              <p:cNvGrpSpPr/>
              <p:nvPr/>
            </p:nvGrpSpPr>
            <p:grpSpPr>
              <a:xfrm>
                <a:off x="5636903" y="1563392"/>
                <a:ext cx="206943" cy="208270"/>
                <a:chOff x="4149281" y="1887719"/>
                <a:chExt cx="224837" cy="226650"/>
              </a:xfrm>
            </p:grpSpPr>
            <p:sp>
              <p:nvSpPr>
                <p:cNvPr id="61"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0"/>
              <p:cNvGrpSpPr/>
              <p:nvPr/>
            </p:nvGrpSpPr>
            <p:grpSpPr>
              <a:xfrm>
                <a:off x="4353051" y="2331478"/>
                <a:ext cx="219675" cy="221084"/>
                <a:chOff x="4149281" y="1887719"/>
                <a:chExt cx="224837" cy="226650"/>
              </a:xfrm>
            </p:grpSpPr>
            <p:sp>
              <p:nvSpPr>
                <p:cNvPr id="59"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1"/>
              <p:cNvGrpSpPr/>
              <p:nvPr/>
            </p:nvGrpSpPr>
            <p:grpSpPr>
              <a:xfrm>
                <a:off x="3990983" y="3187984"/>
                <a:ext cx="219675" cy="221084"/>
                <a:chOff x="4149281" y="1887719"/>
                <a:chExt cx="224837" cy="226650"/>
              </a:xfrm>
            </p:grpSpPr>
            <p:sp>
              <p:nvSpPr>
                <p:cNvPr id="57"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2"/>
              <p:cNvGrpSpPr/>
              <p:nvPr/>
            </p:nvGrpSpPr>
            <p:grpSpPr>
              <a:xfrm>
                <a:off x="4705258" y="2828806"/>
                <a:ext cx="199705" cy="200984"/>
                <a:chOff x="4149281" y="1887719"/>
                <a:chExt cx="224837" cy="226650"/>
              </a:xfrm>
            </p:grpSpPr>
            <p:sp>
              <p:nvSpPr>
                <p:cNvPr id="55"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3"/>
              <p:cNvGrpSpPr/>
              <p:nvPr/>
            </p:nvGrpSpPr>
            <p:grpSpPr>
              <a:xfrm>
                <a:off x="4867553" y="4396697"/>
                <a:ext cx="328449" cy="330554"/>
                <a:chOff x="4149281" y="1887719"/>
                <a:chExt cx="224837" cy="226650"/>
              </a:xfrm>
            </p:grpSpPr>
            <p:sp>
              <p:nvSpPr>
                <p:cNvPr id="53"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26"/>
              <p:cNvGrpSpPr/>
              <p:nvPr/>
            </p:nvGrpSpPr>
            <p:grpSpPr>
              <a:xfrm>
                <a:off x="5480832" y="1998704"/>
                <a:ext cx="206943" cy="208270"/>
                <a:chOff x="4149281" y="1887719"/>
                <a:chExt cx="224837" cy="226650"/>
              </a:xfrm>
            </p:grpSpPr>
            <p:sp>
              <p:nvSpPr>
                <p:cNvPr id="51"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9"/>
              <p:cNvGrpSpPr/>
              <p:nvPr/>
            </p:nvGrpSpPr>
            <p:grpSpPr>
              <a:xfrm>
                <a:off x="7068613" y="4908628"/>
                <a:ext cx="250402" cy="252007"/>
                <a:chOff x="4149281" y="1887719"/>
                <a:chExt cx="224837" cy="226650"/>
              </a:xfrm>
            </p:grpSpPr>
            <p:sp>
              <p:nvSpPr>
                <p:cNvPr id="49"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日期占位符 1">
            <a:extLst>
              <a:ext uri="{FF2B5EF4-FFF2-40B4-BE49-F238E27FC236}">
                <a16:creationId xmlns:a16="http://schemas.microsoft.com/office/drawing/2014/main" id="{C7508180-B863-4104-A99E-518C36629BAF}"/>
              </a:ext>
            </a:extLst>
          </p:cNvPr>
          <p:cNvSpPr>
            <a:spLocks noGrp="1"/>
          </p:cNvSpPr>
          <p:nvPr>
            <p:ph type="dt" sz="half" idx="10"/>
          </p:nvPr>
        </p:nvSpPr>
        <p:spPr/>
        <p:txBody>
          <a:bodyPr/>
          <a:lstStyle/>
          <a:p>
            <a:fld id="{6489D9C7-5DC6-4263-87FF-7C99F6FB63C3}" type="datetime1">
              <a:rPr lang="zh-CN" altLang="en-US" smtClean="0"/>
              <a:pPr/>
              <a:t>2019/3/1</a:t>
            </a:fld>
            <a:endParaRPr lang="zh-CN" altLang="en-US"/>
          </a:p>
        </p:txBody>
      </p:sp>
      <p:sp>
        <p:nvSpPr>
          <p:cNvPr id="4" name="页脚占位符 3">
            <a:extLst>
              <a:ext uri="{FF2B5EF4-FFF2-40B4-BE49-F238E27FC236}">
                <a16:creationId xmlns:a16="http://schemas.microsoft.com/office/drawing/2014/main" id="{3308D327-C38E-420B-8EE3-7117C978C68C}"/>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AC98BB7A-8065-4B38-9B0D-A5BC51ABB5B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126" name="矩形: 圆角 125">
            <a:extLst>
              <a:ext uri="{FF2B5EF4-FFF2-40B4-BE49-F238E27FC236}">
                <a16:creationId xmlns:a16="http://schemas.microsoft.com/office/drawing/2014/main" id="{7D56E1E7-D65E-4B46-8355-9B8AA5FE3CC6}"/>
              </a:ext>
            </a:extLst>
          </p:cNvPr>
          <p:cNvSpPr/>
          <p:nvPr userDrawn="1"/>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D0806F-F8D4-4C30-A5C9-1A7FCDA081A6}"/>
              </a:ext>
            </a:extLst>
          </p:cNvPr>
          <p:cNvSpPr>
            <a:spLocks noGrp="1"/>
          </p:cNvSpPr>
          <p:nvPr>
            <p:ph type="dt" sz="half" idx="10"/>
          </p:nvPr>
        </p:nvSpPr>
        <p:spPr/>
        <p:txBody>
          <a:bodyPr/>
          <a:lstStyle/>
          <a:p>
            <a:fld id="{6489D9C7-5DC6-4263-87FF-7C99F6FB63C3}" type="datetime1">
              <a:rPr lang="zh-CN" altLang="en-US" smtClean="0"/>
              <a:pPr/>
              <a:t>2019/3/1</a:t>
            </a:fld>
            <a:endParaRPr lang="zh-CN" altLang="en-US"/>
          </a:p>
        </p:txBody>
      </p:sp>
      <p:sp>
        <p:nvSpPr>
          <p:cNvPr id="5" name="页脚占位符 4">
            <a:extLst>
              <a:ext uri="{FF2B5EF4-FFF2-40B4-BE49-F238E27FC236}">
                <a16:creationId xmlns:a16="http://schemas.microsoft.com/office/drawing/2014/main" id="{3BC588F1-4A2F-415C-8F87-CF2CE8EB47CC}"/>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C31EFC2E-BBA2-42D4-8281-91FC1239BBB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a:extLst/>
          </p:cNvPr>
          <p:cNvSpPr/>
          <p:nvPr userDrawn="1"/>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id="{CFB4A187-F8CF-4EA9-BC16-397E2E475851}"/>
              </a:ext>
            </a:extLst>
          </p:cNvPr>
          <p:cNvSpPr>
            <a:spLocks noGrp="1"/>
          </p:cNvSpPr>
          <p:nvPr>
            <p:ph type="dt" sz="half" idx="10"/>
          </p:nvPr>
        </p:nvSpPr>
        <p:spPr/>
        <p:txBody>
          <a:bodyPr/>
          <a:lstStyle/>
          <a:p>
            <a:fld id="{6489D9C7-5DC6-4263-87FF-7C99F6FB63C3}" type="datetime1">
              <a:rPr lang="zh-CN" altLang="en-US" smtClean="0"/>
              <a:pPr/>
              <a:t>2019/3/1</a:t>
            </a:fld>
            <a:endParaRPr lang="zh-CN" altLang="en-US"/>
          </a:p>
        </p:txBody>
      </p:sp>
      <p:sp>
        <p:nvSpPr>
          <p:cNvPr id="4" name="页脚占位符 3">
            <a:extLst>
              <a:ext uri="{FF2B5EF4-FFF2-40B4-BE49-F238E27FC236}">
                <a16:creationId xmlns:a16="http://schemas.microsoft.com/office/drawing/2014/main" id="{B1E7920D-07FE-4FCD-9218-A6924253A15C}"/>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134A892A-364A-47FC-929B-CC1721E8761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8" name="矩形: 圆角 7">
            <a:extLst>
              <a:ext uri="{FF2B5EF4-FFF2-40B4-BE49-F238E27FC236}">
                <a16:creationId xmlns:a16="http://schemas.microsoft.com/office/drawing/2014/main" id="{1D59835A-B1AB-42EF-B4EE-D95E3D89CFAB}"/>
              </a:ext>
            </a:extLst>
          </p:cNvPr>
          <p:cNvSpPr/>
          <p:nvPr userDrawn="1"/>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134A892A-364A-47FC-929B-CC1721E87616}"/>
              </a:ext>
            </a:extLst>
          </p:cNvPr>
          <p:cNvSpPr>
            <a:spLocks noGrp="1"/>
          </p:cNvSpPr>
          <p:nvPr>
            <p:ph type="sldNum" sz="quarter" idx="12"/>
          </p:nvPr>
        </p:nvSpPr>
        <p:spPr>
          <a:xfrm>
            <a:off x="8610599" y="6515100"/>
            <a:ext cx="2909888" cy="206381"/>
          </a:xfrm>
        </p:spPr>
        <p:txBody>
          <a:bodyPr/>
          <a:lstStyle/>
          <a:p>
            <a:fld id="{5DD3DB80-B894-403A-B48E-6FDC1A72010E}" type="slidenum">
              <a:rPr lang="zh-CN" altLang="en-US" smtClean="0"/>
              <a:pPr/>
              <a:t>‹#›</a:t>
            </a:fld>
            <a:endParaRPr lang="zh-CN" altLang="en-US"/>
          </a:p>
        </p:txBody>
      </p:sp>
      <p:sp>
        <p:nvSpPr>
          <p:cNvPr id="3" name="矩形: 圆角 2">
            <a:extLst>
              <a:ext uri="{FF2B5EF4-FFF2-40B4-BE49-F238E27FC236}">
                <a16:creationId xmlns:a16="http://schemas.microsoft.com/office/drawing/2014/main" id="{5B4DF5A3-288E-413A-A13E-6A8DC4086DD2}"/>
              </a:ext>
            </a:extLst>
          </p:cNvPr>
          <p:cNvSpPr/>
          <p:nvPr userDrawn="1"/>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035242" y="3135325"/>
            <a:ext cx="5537071" cy="1174208"/>
          </a:xfrm>
        </p:spPr>
        <p:txBody>
          <a:bodyPr anchor="ctr">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035242" y="4402857"/>
            <a:ext cx="5537071" cy="310871"/>
          </a:xfrm>
        </p:spPr>
        <p:txBody>
          <a:bodyPr vert="horz" lIns="91440" tIns="45720" rIns="91440" bIns="45720" rtlCol="0" anchor="b">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1035242" y="4718491"/>
            <a:ext cx="5537071"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
        <p:nvSpPr>
          <p:cNvPr id="73" name="矩形 72"/>
          <p:cNvSpPr/>
          <p:nvPr userDrawn="1"/>
        </p:nvSpPr>
        <p:spPr>
          <a:xfrm>
            <a:off x="1035242" y="2971697"/>
            <a:ext cx="5537071" cy="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7" name="文本框 76"/>
          <p:cNvSpPr txBox="1"/>
          <p:nvPr/>
        </p:nvSpPr>
        <p:spPr>
          <a:xfrm>
            <a:off x="1035242" y="1949062"/>
            <a:ext cx="5537071" cy="1115234"/>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THANKS</a:t>
            </a:r>
            <a:endParaRPr lang="zh-CN" altLang="en-US" sz="16600" b="1" dirty="0">
              <a:solidFill>
                <a:schemeClr val="accent1"/>
              </a:solidFill>
              <a:latin typeface="+mn-lt"/>
            </a:endParaRPr>
          </a:p>
        </p:txBody>
      </p:sp>
      <p:grpSp>
        <p:nvGrpSpPr>
          <p:cNvPr id="10" name="组合 9"/>
          <p:cNvGrpSpPr/>
          <p:nvPr userDrawn="1"/>
        </p:nvGrpSpPr>
        <p:grpSpPr>
          <a:xfrm>
            <a:off x="7202961" y="1200770"/>
            <a:ext cx="4185447" cy="4108467"/>
            <a:chOff x="3990983" y="1563392"/>
            <a:chExt cx="4185447" cy="4108467"/>
          </a:xfrm>
        </p:grpSpPr>
        <p:grpSp>
          <p:nvGrpSpPr>
            <p:cNvPr id="11" name="组合 10"/>
            <p:cNvGrpSpPr/>
            <p:nvPr/>
          </p:nvGrpSpPr>
          <p:grpSpPr>
            <a:xfrm>
              <a:off x="4101458" y="1653440"/>
              <a:ext cx="4002716" cy="3942145"/>
              <a:chOff x="8809631" y="1360739"/>
              <a:chExt cx="4002716" cy="3942145"/>
            </a:xfrm>
          </p:grpSpPr>
          <p:sp>
            <p:nvSpPr>
              <p:cNvPr id="99" name="Freeform 229"/>
              <p:cNvSpPr>
                <a:spLocks/>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0" name="Freeform 226"/>
              <p:cNvSpPr>
                <a:spLocks/>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1"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Freeform 217"/>
              <p:cNvSpPr>
                <a:spLocks/>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 name="Freeform 218"/>
              <p:cNvSpPr>
                <a:spLocks/>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4" name="Freeform 219"/>
              <p:cNvSpPr>
                <a:spLocks/>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5" name="Freeform 220"/>
              <p:cNvSpPr>
                <a:spLocks/>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Freeform 221"/>
              <p:cNvSpPr>
                <a:spLocks/>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7" name="Freeform 222"/>
              <p:cNvSpPr>
                <a:spLocks/>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Freeform 223"/>
              <p:cNvSpPr>
                <a:spLocks/>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Freeform 225"/>
              <p:cNvSpPr>
                <a:spLocks/>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Freeform 227"/>
              <p:cNvSpPr>
                <a:spLocks/>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Freeform 231"/>
              <p:cNvSpPr>
                <a:spLocks/>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8"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6"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7"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8"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19"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0"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1"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2"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3"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4"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5"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sp>
          <p:nvSpPr>
            <p:cNvPr id="26"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headEnd/>
              <a:tailEnd/>
            </a:ln>
            <a:extLst/>
          </p:spPr>
          <p:txBody>
            <a:bodyPr vert="horz" wrap="square" lIns="91440" tIns="45720" rIns="91440" bIns="45720" numCol="1" anchor="t" anchorCtr="0" compatLnSpc="1">
              <a:prstTxWarp prst="textNoShape">
                <a:avLst/>
              </a:prstTxWarp>
            </a:bodyPr>
            <a:lstStyle/>
            <a:p>
              <a:endParaRPr lang="en-IN"/>
            </a:p>
          </p:txBody>
        </p:sp>
        <p:grpSp>
          <p:nvGrpSpPr>
            <p:cNvPr id="27" name="组合 26"/>
            <p:cNvGrpSpPr/>
            <p:nvPr/>
          </p:nvGrpSpPr>
          <p:grpSpPr>
            <a:xfrm>
              <a:off x="4707152" y="2248023"/>
              <a:ext cx="2414023" cy="2901694"/>
              <a:chOff x="4707152" y="2248023"/>
              <a:chExt cx="2414023" cy="2901694"/>
            </a:xfrm>
          </p:grpSpPr>
          <p:sp>
            <p:nvSpPr>
              <p:cNvPr id="84"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bodyPr>
              <a:lstStyle/>
              <a:p>
                <a:endParaRPr lang="en-IN"/>
              </a:p>
            </p:txBody>
          </p:sp>
          <p:grpSp>
            <p:nvGrpSpPr>
              <p:cNvPr id="85" name="组合 84"/>
              <p:cNvGrpSpPr/>
              <p:nvPr/>
            </p:nvGrpSpPr>
            <p:grpSpPr>
              <a:xfrm>
                <a:off x="4707152" y="2248023"/>
                <a:ext cx="2414023" cy="2522443"/>
                <a:chOff x="4707152" y="2248023"/>
                <a:chExt cx="2414023" cy="2522443"/>
              </a:xfrm>
            </p:grpSpPr>
            <p:grpSp>
              <p:nvGrpSpPr>
                <p:cNvPr id="86" name="Group 9"/>
                <p:cNvGrpSpPr/>
                <p:nvPr/>
              </p:nvGrpSpPr>
              <p:grpSpPr>
                <a:xfrm>
                  <a:off x="6792726" y="2408141"/>
                  <a:ext cx="328449" cy="330554"/>
                  <a:chOff x="4149281" y="1887719"/>
                  <a:chExt cx="224837" cy="226650"/>
                </a:xfrm>
              </p:grpSpPr>
              <p:sp>
                <p:nvSpPr>
                  <p:cNvPr id="97"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1"/>
                <p:cNvGrpSpPr/>
                <p:nvPr userDrawn="1"/>
              </p:nvGrpSpPr>
              <p:grpSpPr>
                <a:xfrm>
                  <a:off x="4707152" y="3462362"/>
                  <a:ext cx="328449" cy="330554"/>
                  <a:chOff x="4149281" y="1887719"/>
                  <a:chExt cx="224837" cy="226650"/>
                </a:xfrm>
              </p:grpSpPr>
              <p:sp>
                <p:nvSpPr>
                  <p:cNvPr id="95"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7"/>
                  <p:cNvSpPr/>
                  <p:nvPr userDrawn="1"/>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24"/>
                <p:cNvGrpSpPr/>
                <p:nvPr/>
              </p:nvGrpSpPr>
              <p:grpSpPr>
                <a:xfrm>
                  <a:off x="5940643" y="4439912"/>
                  <a:ext cx="328449" cy="330554"/>
                  <a:chOff x="4149281" y="1887719"/>
                  <a:chExt cx="224837" cy="226650"/>
                </a:xfrm>
              </p:grpSpPr>
              <p:sp>
                <p:nvSpPr>
                  <p:cNvPr id="93"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25"/>
                <p:cNvGrpSpPr/>
                <p:nvPr/>
              </p:nvGrpSpPr>
              <p:grpSpPr>
                <a:xfrm>
                  <a:off x="5995533" y="2248023"/>
                  <a:ext cx="206943" cy="208270"/>
                  <a:chOff x="4149281" y="1887719"/>
                  <a:chExt cx="224837" cy="226650"/>
                </a:xfrm>
              </p:grpSpPr>
              <p:sp>
                <p:nvSpPr>
                  <p:cNvPr id="91"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8" name="组合 27"/>
            <p:cNvGrpSpPr/>
            <p:nvPr/>
          </p:nvGrpSpPr>
          <p:grpSpPr>
            <a:xfrm>
              <a:off x="5983836" y="3409773"/>
              <a:ext cx="1547693" cy="469425"/>
              <a:chOff x="5983836" y="3409773"/>
              <a:chExt cx="1547693" cy="469425"/>
            </a:xfrm>
          </p:grpSpPr>
          <p:grpSp>
            <p:nvGrpSpPr>
              <p:cNvPr id="74" name="Group 8"/>
              <p:cNvGrpSpPr/>
              <p:nvPr/>
            </p:nvGrpSpPr>
            <p:grpSpPr>
              <a:xfrm>
                <a:off x="6383629" y="3409773"/>
                <a:ext cx="328449" cy="330554"/>
                <a:chOff x="4149281" y="1887719"/>
                <a:chExt cx="224837" cy="226650"/>
              </a:xfrm>
            </p:grpSpPr>
            <p:sp>
              <p:nvSpPr>
                <p:cNvPr id="82"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27"/>
              <p:cNvGrpSpPr/>
              <p:nvPr/>
            </p:nvGrpSpPr>
            <p:grpSpPr>
              <a:xfrm>
                <a:off x="5983836" y="3624513"/>
                <a:ext cx="206943" cy="208270"/>
                <a:chOff x="4149281" y="1887719"/>
                <a:chExt cx="224837" cy="226650"/>
              </a:xfrm>
            </p:grpSpPr>
            <p:sp>
              <p:nvSpPr>
                <p:cNvPr id="80"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28"/>
              <p:cNvGrpSpPr/>
              <p:nvPr/>
            </p:nvGrpSpPr>
            <p:grpSpPr>
              <a:xfrm>
                <a:off x="7303891" y="3650101"/>
                <a:ext cx="227638" cy="229097"/>
                <a:chOff x="4149281" y="1887719"/>
                <a:chExt cx="224837" cy="226650"/>
              </a:xfrm>
            </p:grpSpPr>
            <p:sp>
              <p:nvSpPr>
                <p:cNvPr id="78"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组合 28"/>
            <p:cNvGrpSpPr/>
            <p:nvPr/>
          </p:nvGrpSpPr>
          <p:grpSpPr>
            <a:xfrm>
              <a:off x="3990983" y="1563392"/>
              <a:ext cx="4185447" cy="4108467"/>
              <a:chOff x="3990983" y="1563392"/>
              <a:chExt cx="4185447" cy="4108467"/>
            </a:xfrm>
          </p:grpSpPr>
          <p:grpSp>
            <p:nvGrpSpPr>
              <p:cNvPr id="30" name="Group 12"/>
              <p:cNvGrpSpPr/>
              <p:nvPr/>
            </p:nvGrpSpPr>
            <p:grpSpPr>
              <a:xfrm>
                <a:off x="4085983" y="4338917"/>
                <a:ext cx="250401" cy="252007"/>
                <a:chOff x="4149281" y="1887719"/>
                <a:chExt cx="224837" cy="226650"/>
              </a:xfrm>
            </p:grpSpPr>
            <p:sp>
              <p:nvSpPr>
                <p:cNvPr id="68"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3"/>
              <p:cNvGrpSpPr/>
              <p:nvPr/>
            </p:nvGrpSpPr>
            <p:grpSpPr>
              <a:xfrm>
                <a:off x="5165128" y="5419852"/>
                <a:ext cx="250401" cy="252007"/>
                <a:chOff x="4149281" y="1887719"/>
                <a:chExt cx="224837" cy="226650"/>
              </a:xfrm>
            </p:grpSpPr>
            <p:sp>
              <p:nvSpPr>
                <p:cNvPr id="66"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4"/>
              <p:cNvGrpSpPr/>
              <p:nvPr/>
            </p:nvGrpSpPr>
            <p:grpSpPr>
              <a:xfrm>
                <a:off x="6786047" y="5374409"/>
                <a:ext cx="250401" cy="252007"/>
                <a:chOff x="4149281" y="1887719"/>
                <a:chExt cx="224837" cy="226650"/>
              </a:xfrm>
            </p:grpSpPr>
            <p:sp>
              <p:nvSpPr>
                <p:cNvPr id="64"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5"/>
              <p:cNvGrpSpPr/>
              <p:nvPr/>
            </p:nvGrpSpPr>
            <p:grpSpPr>
              <a:xfrm>
                <a:off x="7853773" y="4463088"/>
                <a:ext cx="250401" cy="252007"/>
                <a:chOff x="4149281" y="1887719"/>
                <a:chExt cx="224837" cy="226650"/>
              </a:xfrm>
            </p:grpSpPr>
            <p:sp>
              <p:nvSpPr>
                <p:cNvPr id="62"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3"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4"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7"/>
              <p:cNvGrpSpPr/>
              <p:nvPr/>
            </p:nvGrpSpPr>
            <p:grpSpPr>
              <a:xfrm>
                <a:off x="7460264" y="2178046"/>
                <a:ext cx="206943" cy="208270"/>
                <a:chOff x="4149281" y="1887719"/>
                <a:chExt cx="224837" cy="226650"/>
              </a:xfrm>
            </p:grpSpPr>
            <p:sp>
              <p:nvSpPr>
                <p:cNvPr id="60"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8"/>
              <p:cNvGrpSpPr/>
              <p:nvPr/>
            </p:nvGrpSpPr>
            <p:grpSpPr>
              <a:xfrm>
                <a:off x="6673055" y="1696133"/>
                <a:ext cx="206943" cy="208270"/>
                <a:chOff x="4149281" y="1887719"/>
                <a:chExt cx="224837" cy="226650"/>
              </a:xfrm>
            </p:grpSpPr>
            <p:sp>
              <p:nvSpPr>
                <p:cNvPr id="58"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9"/>
              <p:cNvGrpSpPr/>
              <p:nvPr/>
            </p:nvGrpSpPr>
            <p:grpSpPr>
              <a:xfrm>
                <a:off x="5636903" y="1563392"/>
                <a:ext cx="206943" cy="208270"/>
                <a:chOff x="4149281" y="1887719"/>
                <a:chExt cx="224837" cy="226650"/>
              </a:xfrm>
            </p:grpSpPr>
            <p:sp>
              <p:nvSpPr>
                <p:cNvPr id="56"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0"/>
              <p:cNvGrpSpPr/>
              <p:nvPr/>
            </p:nvGrpSpPr>
            <p:grpSpPr>
              <a:xfrm>
                <a:off x="4353051" y="2331478"/>
                <a:ext cx="219675" cy="221084"/>
                <a:chOff x="4149281" y="1887719"/>
                <a:chExt cx="224837" cy="226650"/>
              </a:xfrm>
            </p:grpSpPr>
            <p:sp>
              <p:nvSpPr>
                <p:cNvPr id="54"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1"/>
              <p:cNvGrpSpPr/>
              <p:nvPr/>
            </p:nvGrpSpPr>
            <p:grpSpPr>
              <a:xfrm>
                <a:off x="3990983" y="3187984"/>
                <a:ext cx="219675" cy="221084"/>
                <a:chOff x="4149281" y="1887719"/>
                <a:chExt cx="224837" cy="226650"/>
              </a:xfrm>
            </p:grpSpPr>
            <p:sp>
              <p:nvSpPr>
                <p:cNvPr id="52"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2"/>
              <p:cNvGrpSpPr/>
              <p:nvPr/>
            </p:nvGrpSpPr>
            <p:grpSpPr>
              <a:xfrm>
                <a:off x="4705258" y="2828806"/>
                <a:ext cx="199705" cy="200984"/>
                <a:chOff x="4149281" y="1887719"/>
                <a:chExt cx="224837" cy="226650"/>
              </a:xfrm>
            </p:grpSpPr>
            <p:sp>
              <p:nvSpPr>
                <p:cNvPr id="50"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3"/>
              <p:cNvGrpSpPr/>
              <p:nvPr/>
            </p:nvGrpSpPr>
            <p:grpSpPr>
              <a:xfrm>
                <a:off x="4867553" y="4396697"/>
                <a:ext cx="328449" cy="330554"/>
                <a:chOff x="4149281" y="1887719"/>
                <a:chExt cx="224837" cy="226650"/>
              </a:xfrm>
            </p:grpSpPr>
            <p:sp>
              <p:nvSpPr>
                <p:cNvPr id="48"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6"/>
              <p:cNvGrpSpPr/>
              <p:nvPr/>
            </p:nvGrpSpPr>
            <p:grpSpPr>
              <a:xfrm>
                <a:off x="5480832" y="1998704"/>
                <a:ext cx="206943" cy="208270"/>
                <a:chOff x="4149281" y="1887719"/>
                <a:chExt cx="224837" cy="226650"/>
              </a:xfrm>
            </p:grpSpPr>
            <p:sp>
              <p:nvSpPr>
                <p:cNvPr id="46"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9"/>
              <p:cNvGrpSpPr/>
              <p:nvPr/>
            </p:nvGrpSpPr>
            <p:grpSpPr>
              <a:xfrm>
                <a:off x="7068613" y="4908628"/>
                <a:ext cx="250402" cy="252007"/>
                <a:chOff x="4149281" y="1887719"/>
                <a:chExt cx="224837" cy="226650"/>
              </a:xfrm>
            </p:grpSpPr>
            <p:sp>
              <p:nvSpPr>
                <p:cNvPr id="44"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19" name="矩形: 圆角 118">
            <a:extLst>
              <a:ext uri="{FF2B5EF4-FFF2-40B4-BE49-F238E27FC236}">
                <a16:creationId xmlns:a16="http://schemas.microsoft.com/office/drawing/2014/main" id="{587682AC-B864-4280-9FFF-514346E4C3EE}"/>
              </a:ext>
            </a:extLst>
          </p:cNvPr>
          <p:cNvSpPr/>
          <p:nvPr userDrawn="1"/>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134A892A-364A-47FC-929B-CC1721E87616}"/>
              </a:ext>
            </a:extLst>
          </p:cNvPr>
          <p:cNvSpPr>
            <a:spLocks noGrp="1"/>
          </p:cNvSpPr>
          <p:nvPr>
            <p:ph type="sldNum" sz="quarter" idx="12"/>
          </p:nvPr>
        </p:nvSpPr>
        <p:spPr>
          <a:xfrm>
            <a:off x="8610599" y="6515100"/>
            <a:ext cx="2909888" cy="206381"/>
          </a:xfrm>
        </p:spPr>
        <p:txBody>
          <a:bodyPr/>
          <a:lstStyle/>
          <a:p>
            <a:fld id="{5DD3DB80-B894-403A-B48E-6FDC1A72010E}" type="slidenum">
              <a:rPr lang="zh-CN" altLang="en-US" smtClean="0"/>
              <a:pPr/>
              <a:t>‹#›</a:t>
            </a:fld>
            <a:endParaRPr lang="zh-CN" altLang="en-US"/>
          </a:p>
        </p:txBody>
      </p:sp>
      <p:sp>
        <p:nvSpPr>
          <p:cNvPr id="3"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dirty="0"/>
          </a:p>
        </p:txBody>
      </p:sp>
    </p:spTree>
    <p:extLst>
      <p:ext uri="{BB962C8B-B14F-4D97-AF65-F5344CB8AC3E}">
        <p14:creationId xmlns:p14="http://schemas.microsoft.com/office/powerpoint/2010/main" val="110195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2019/3/1</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sp>
        <p:nvSpPr>
          <p:cNvPr id="12" name="矩形 11"/>
          <p:cNvSpPr/>
          <p:nvPr userDrawn="1"/>
        </p:nvSpPr>
        <p:spPr>
          <a:xfrm>
            <a:off x="669923" y="6240463"/>
            <a:ext cx="10850563"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직사각형 45">
            <a:extLst/>
          </p:cNvPr>
          <p:cNvSpPr/>
          <p:nvPr userDrawn="1"/>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 name="矩形: 圆角 6">
            <a:extLst>
              <a:ext uri="{FF2B5EF4-FFF2-40B4-BE49-F238E27FC236}">
                <a16:creationId xmlns:a16="http://schemas.microsoft.com/office/drawing/2014/main" id="{84643C8A-E821-4E21-A774-F924F6B64E15}"/>
              </a:ext>
            </a:extLst>
          </p:cNvPr>
          <p:cNvSpPr/>
          <p:nvPr userDrawn="1"/>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4"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6EBD2FD-10E3-4B18-978E-DC32A2B18AFC}"/>
              </a:ext>
            </a:extLst>
          </p:cNvPr>
          <p:cNvGrpSpPr/>
          <p:nvPr/>
        </p:nvGrpSpPr>
        <p:grpSpPr>
          <a:xfrm>
            <a:off x="669925" y="1591960"/>
            <a:ext cx="7114780" cy="1859280"/>
            <a:chOff x="669925" y="3483182"/>
            <a:chExt cx="6557408" cy="1859280"/>
          </a:xfrm>
        </p:grpSpPr>
        <p:cxnSp>
          <p:nvCxnSpPr>
            <p:cNvPr id="5" name="直接连接符 4">
              <a:extLst>
                <a:ext uri="{FF2B5EF4-FFF2-40B4-BE49-F238E27FC236}">
                  <a16:creationId xmlns:a16="http://schemas.microsoft.com/office/drawing/2014/main" id="{589E821B-5907-45AA-B3E4-49F0BBC32832}"/>
                </a:ext>
              </a:extLst>
            </p:cNvPr>
            <p:cNvCxnSpPr/>
            <p:nvPr/>
          </p:nvCxnSpPr>
          <p:spPr>
            <a:xfrm>
              <a:off x="669925" y="3483182"/>
              <a:ext cx="655740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766273F7-CF12-4AEB-9FA6-66ABD2F0839C}"/>
                </a:ext>
              </a:extLst>
            </p:cNvPr>
            <p:cNvCxnSpPr/>
            <p:nvPr/>
          </p:nvCxnSpPr>
          <p:spPr>
            <a:xfrm>
              <a:off x="669925" y="5342462"/>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520700" y="1905000"/>
            <a:ext cx="6515100" cy="128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8" name="标题 17"/>
          <p:cNvSpPr>
            <a:spLocks noGrp="1"/>
          </p:cNvSpPr>
          <p:nvPr>
            <p:ph type="ctrTitle"/>
          </p:nvPr>
        </p:nvSpPr>
        <p:spPr>
          <a:xfrm>
            <a:off x="669925" y="2477977"/>
            <a:ext cx="6251063" cy="1327310"/>
          </a:xfrm>
        </p:spPr>
        <p:txBody>
          <a:bodyPr>
            <a:normAutofit/>
          </a:bodyPr>
          <a:lstStyle/>
          <a:p>
            <a:r>
              <a:rPr lang="zh-CN" altLang="en-US" dirty="0"/>
              <a:t>微博谣言分析检测</a:t>
            </a:r>
          </a:p>
        </p:txBody>
      </p:sp>
      <p:sp>
        <p:nvSpPr>
          <p:cNvPr id="8" name="矩形 7"/>
          <p:cNvSpPr/>
          <p:nvPr/>
        </p:nvSpPr>
        <p:spPr>
          <a:xfrm>
            <a:off x="596900" y="1409700"/>
            <a:ext cx="74168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a:extLst>
              <a:ext uri="{FF2B5EF4-FFF2-40B4-BE49-F238E27FC236}">
                <a16:creationId xmlns:a16="http://schemas.microsoft.com/office/drawing/2014/main" id="{68CA3E12-A03A-4025-B3C9-8CDAB1443D6E}"/>
              </a:ext>
            </a:extLst>
          </p:cNvPr>
          <p:cNvSpPr>
            <a:spLocks noGrp="1"/>
          </p:cNvSpPr>
          <p:nvPr>
            <p:ph type="subTitle" idx="1"/>
          </p:nvPr>
        </p:nvSpPr>
        <p:spPr/>
        <p:txBody>
          <a:bodyPr/>
          <a:lstStyle/>
          <a:p>
            <a:endParaRPr lang="zh-CN" altLang="en-US"/>
          </a:p>
        </p:txBody>
      </p:sp>
      <p:pic>
        <p:nvPicPr>
          <p:cNvPr id="9" name="Picture 6" descr="https://timgsa.baidu.com/timg?image&amp;quality=80&amp;size=b9999_10000&amp;sec=1548260223016&amp;di=6106ffe7fb9a05f6080bc9b31697b27b&amp;imgtype=jpg&amp;src=http%3A%2F%2Fimg.wenjiwu.com%2Fyuedu%2F170508%2F8652_0.png">
            <a:extLst>
              <a:ext uri="{FF2B5EF4-FFF2-40B4-BE49-F238E27FC236}">
                <a16:creationId xmlns:a16="http://schemas.microsoft.com/office/drawing/2014/main" id="{45704A71-6CF0-4434-8938-2A166CCB63F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170" t="17777" r="31047" b="19337"/>
          <a:stretch/>
        </p:blipFill>
        <p:spPr bwMode="auto">
          <a:xfrm>
            <a:off x="5874730" y="2395076"/>
            <a:ext cx="1103664" cy="1056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lstStyle/>
          <a:p>
            <a:r>
              <a:rPr lang="zh-CN" altLang="en-US" dirty="0"/>
              <a:t>数据来源</a:t>
            </a:r>
            <a:endParaRPr lang="en-US" dirty="0"/>
          </a:p>
        </p:txBody>
      </p:sp>
      <p:sp>
        <p:nvSpPr>
          <p:cNvPr id="26" name="内容占位符 25"/>
          <p:cNvSpPr>
            <a:spLocks noGrp="1"/>
          </p:cNvSpPr>
          <p:nvPr>
            <p:ph idx="1"/>
          </p:nvPr>
        </p:nvSpPr>
        <p:spPr>
          <a:xfrm>
            <a:off x="682624" y="1187450"/>
            <a:ext cx="10850563" cy="5019675"/>
          </a:xfrm>
        </p:spPr>
        <p:txBody>
          <a:bodyPr>
            <a:normAutofit/>
          </a:bodyPr>
          <a:lstStyle/>
          <a:p>
            <a:pPr marL="0" indent="0">
              <a:lnSpc>
                <a:spcPct val="100000"/>
              </a:lnSpc>
              <a:spcBef>
                <a:spcPts val="1200"/>
              </a:spcBef>
              <a:buNone/>
            </a:pPr>
            <a:endParaRPr lang="en-US" altLang="zh-CN" sz="1050" b="1" dirty="0">
              <a:sym typeface="+mn-lt"/>
            </a:endParaRPr>
          </a:p>
          <a:p>
            <a:pPr marL="0" indent="0">
              <a:lnSpc>
                <a:spcPct val="100000"/>
              </a:lnSpc>
              <a:spcBef>
                <a:spcPts val="1200"/>
              </a:spcBef>
              <a:buNone/>
            </a:pPr>
            <a:r>
              <a:rPr lang="zh-CN" altLang="en-US" sz="2400" b="1" dirty="0">
                <a:sym typeface="+mn-lt"/>
              </a:rPr>
              <a:t>微博社区管理中心</a:t>
            </a:r>
            <a:endParaRPr lang="en-US" altLang="zh-CN" sz="2400" b="1" baseline="30000" dirty="0">
              <a:solidFill>
                <a:schemeClr val="bg2">
                  <a:lumMod val="75000"/>
                </a:schemeClr>
              </a:solidFill>
              <a:latin typeface="Times New Roman" panose="02020603050405020304" pitchFamily="18" charset="0"/>
              <a:cs typeface="Times New Roman" panose="02020603050405020304" pitchFamily="18" charset="0"/>
              <a:sym typeface="+mn-lt"/>
            </a:endParaRPr>
          </a:p>
          <a:p>
            <a:pPr marL="0" indent="0">
              <a:lnSpc>
                <a:spcPct val="100000"/>
              </a:lnSpc>
              <a:spcBef>
                <a:spcPts val="600"/>
              </a:spcBef>
              <a:buNone/>
            </a:pPr>
            <a:r>
              <a:rPr lang="en-US" altLang="zh-CN" sz="1800" dirty="0">
                <a:solidFill>
                  <a:schemeClr val="bg2">
                    <a:lumMod val="75000"/>
                  </a:schemeClr>
                </a:solidFill>
                <a:latin typeface="Times New Roman" panose="02020603050405020304" pitchFamily="18" charset="0"/>
                <a:cs typeface="Times New Roman" panose="02020603050405020304" pitchFamily="18" charset="0"/>
              </a:rPr>
              <a:t>http://service.account.weibo.com</a:t>
            </a:r>
            <a:endParaRPr lang="en-US" altLang="en-US" sz="1800" dirty="0">
              <a:sym typeface="+mn-lt"/>
            </a:endParaRPr>
          </a:p>
          <a:p>
            <a:pPr>
              <a:lnSpc>
                <a:spcPct val="100000"/>
              </a:lnSpc>
              <a:spcBef>
                <a:spcPts val="600"/>
              </a:spcBef>
            </a:pPr>
            <a:endParaRPr lang="en-US" altLang="en-US" dirty="0">
              <a:sym typeface="+mn-lt"/>
            </a:endParaRPr>
          </a:p>
          <a:p>
            <a:pPr>
              <a:lnSpc>
                <a:spcPct val="100000"/>
              </a:lnSpc>
              <a:spcBef>
                <a:spcPts val="600"/>
              </a:spcBef>
              <a:buClr>
                <a:schemeClr val="accent1">
                  <a:lumMod val="60000"/>
                  <a:lumOff val="40000"/>
                </a:schemeClr>
              </a:buClr>
              <a:buFont typeface="Wingdings" panose="05000000000000000000" pitchFamily="2" charset="2"/>
              <a:buChar char="p"/>
            </a:pPr>
            <a:r>
              <a:rPr lang="zh-CN" altLang="en-US" b="1" dirty="0">
                <a:sym typeface="+mn-lt"/>
              </a:rPr>
              <a:t>时间跨度</a:t>
            </a:r>
            <a:r>
              <a:rPr lang="en-US" altLang="zh-CN" b="1" dirty="0">
                <a:sym typeface="+mn-lt"/>
              </a:rPr>
              <a:t>  </a:t>
            </a:r>
            <a:r>
              <a:rPr lang="en-US" altLang="zh-CN" sz="2400" b="1" dirty="0">
                <a:solidFill>
                  <a:srgbClr val="F7C43C"/>
                </a:solidFill>
                <a:effectLst>
                  <a:outerShdw blurRad="38100" dist="38100" dir="2700000" algn="tl">
                    <a:srgbClr val="000000">
                      <a:alpha val="43137"/>
                    </a:srgbClr>
                  </a:outerShdw>
                </a:effectLst>
                <a:sym typeface="+mn-lt"/>
              </a:rPr>
              <a:t>2012/2 - 2015/12</a:t>
            </a:r>
          </a:p>
          <a:p>
            <a:pPr marL="0" indent="0">
              <a:lnSpc>
                <a:spcPct val="100000"/>
              </a:lnSpc>
              <a:spcBef>
                <a:spcPts val="600"/>
              </a:spcBef>
              <a:buNone/>
            </a:pPr>
            <a:endParaRPr lang="en-US" altLang="en-US" dirty="0">
              <a:sym typeface="+mn-lt"/>
            </a:endParaRPr>
          </a:p>
          <a:p>
            <a:pPr>
              <a:lnSpc>
                <a:spcPct val="100000"/>
              </a:lnSpc>
              <a:spcBef>
                <a:spcPts val="600"/>
              </a:spcBef>
              <a:buClr>
                <a:schemeClr val="accent1">
                  <a:lumMod val="60000"/>
                  <a:lumOff val="40000"/>
                </a:schemeClr>
              </a:buClr>
              <a:buFont typeface="Wingdings" panose="05000000000000000000" pitchFamily="2" charset="2"/>
              <a:buChar char="p"/>
            </a:pPr>
            <a:r>
              <a:rPr lang="zh-CN" altLang="en-US" b="1" dirty="0">
                <a:sym typeface="+mn-lt"/>
              </a:rPr>
              <a:t>数据规模</a:t>
            </a:r>
            <a:r>
              <a:rPr lang="en-US" altLang="zh-CN" b="1" dirty="0">
                <a:sym typeface="+mn-lt"/>
              </a:rPr>
              <a:t>  </a:t>
            </a:r>
            <a:r>
              <a:rPr lang="en-US" altLang="en-US" sz="2400" b="1" dirty="0">
                <a:solidFill>
                  <a:srgbClr val="F7C43C"/>
                </a:solidFill>
                <a:effectLst>
                  <a:outerShdw blurRad="38100" dist="38100" dir="2700000" algn="tl">
                    <a:srgbClr val="000000">
                      <a:alpha val="43137"/>
                    </a:srgbClr>
                  </a:outerShdw>
                </a:effectLst>
                <a:sym typeface="+mn-lt"/>
              </a:rPr>
              <a:t>3,805,656</a:t>
            </a:r>
            <a:r>
              <a:rPr lang="en-US" altLang="en-US" dirty="0">
                <a:sym typeface="+mn-lt"/>
              </a:rPr>
              <a:t> </a:t>
            </a:r>
            <a:r>
              <a:rPr lang="zh-CN" altLang="en-US" dirty="0">
                <a:sym typeface="+mn-lt"/>
              </a:rPr>
              <a:t>条微博</a:t>
            </a:r>
            <a:endParaRPr lang="en-US" altLang="zh-CN" dirty="0">
              <a:sym typeface="+mn-lt"/>
            </a:endParaRPr>
          </a:p>
          <a:p>
            <a:pPr>
              <a:lnSpc>
                <a:spcPct val="100000"/>
              </a:lnSpc>
              <a:spcBef>
                <a:spcPts val="600"/>
              </a:spcBef>
              <a:buNone/>
            </a:pPr>
            <a:r>
              <a:rPr lang="en-US" altLang="en-US" dirty="0">
                <a:sym typeface="+mn-lt"/>
              </a:rPr>
              <a:t>                 </a:t>
            </a:r>
            <a:r>
              <a:rPr lang="zh-CN" altLang="en-US" dirty="0">
                <a:sym typeface="+mn-lt"/>
              </a:rPr>
              <a:t>   </a:t>
            </a:r>
            <a:r>
              <a:rPr lang="en-US" altLang="en-US" sz="2400" b="1" dirty="0">
                <a:solidFill>
                  <a:srgbClr val="F7C43C"/>
                </a:solidFill>
                <a:effectLst>
                  <a:outerShdw blurRad="38100" dist="38100" dir="2700000" algn="tl">
                    <a:srgbClr val="000000">
                      <a:alpha val="43137"/>
                    </a:srgbClr>
                  </a:outerShdw>
                </a:effectLst>
                <a:sym typeface="+mn-lt"/>
              </a:rPr>
              <a:t>2,746,818</a:t>
            </a:r>
            <a:r>
              <a:rPr lang="en-US" altLang="en-US" dirty="0">
                <a:effectLst>
                  <a:outerShdw blurRad="38100" dist="38100" dir="2700000" algn="tl">
                    <a:srgbClr val="000000">
                      <a:alpha val="43137"/>
                    </a:srgbClr>
                  </a:outerShdw>
                </a:effectLst>
                <a:sym typeface="+mn-lt"/>
              </a:rPr>
              <a:t> </a:t>
            </a:r>
            <a:r>
              <a:rPr lang="zh-CN" altLang="en-US" dirty="0">
                <a:sym typeface="+mn-lt"/>
              </a:rPr>
              <a:t>个用户</a:t>
            </a:r>
            <a:endParaRPr lang="en-US" altLang="en-US" dirty="0">
              <a:sym typeface="+mn-lt"/>
            </a:endParaRPr>
          </a:p>
        </p:txBody>
      </p:sp>
      <p:pic>
        <p:nvPicPr>
          <p:cNvPr id="2" name="图片 1"/>
          <p:cNvPicPr>
            <a:picLocks noChangeAspect="1"/>
          </p:cNvPicPr>
          <p:nvPr/>
        </p:nvPicPr>
        <p:blipFill>
          <a:blip r:embed="rId3" cstate="print"/>
          <a:stretch>
            <a:fillRect/>
          </a:stretch>
        </p:blipFill>
        <p:spPr>
          <a:xfrm>
            <a:off x="5224713" y="1390649"/>
            <a:ext cx="6284663" cy="3843891"/>
          </a:xfrm>
          <a:prstGeom prst="roundRect">
            <a:avLst>
              <a:gd name="adj" fmla="val 2975"/>
            </a:avLst>
          </a:prstGeom>
          <a:solidFill>
            <a:srgbClr val="FFFFFF">
              <a:shade val="85000"/>
            </a:srgbClr>
          </a:solidFill>
          <a:ln>
            <a:noFill/>
          </a:ln>
          <a:effectLst>
            <a:outerShdw blurRad="50800" dist="38100" algn="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2449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圆角 21">
            <a:extLst>
              <a:ext uri="{FF2B5EF4-FFF2-40B4-BE49-F238E27FC236}">
                <a16:creationId xmlns:a16="http://schemas.microsoft.com/office/drawing/2014/main" id="{FC0111AF-5160-4961-80BE-26E05923DB68}"/>
              </a:ext>
            </a:extLst>
          </p:cNvPr>
          <p:cNvSpPr/>
          <p:nvPr/>
        </p:nvSpPr>
        <p:spPr>
          <a:xfrm>
            <a:off x="9623271" y="3093947"/>
            <a:ext cx="2432687" cy="700669"/>
          </a:xfrm>
          <a:prstGeom prst="roundRect">
            <a:avLst>
              <a:gd name="adj" fmla="val 7651"/>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ECC5B4AE-E96C-4DB8-8CDB-33AC196AA95F}"/>
              </a:ext>
            </a:extLst>
          </p:cNvPr>
          <p:cNvSpPr/>
          <p:nvPr/>
        </p:nvSpPr>
        <p:spPr>
          <a:xfrm>
            <a:off x="6381911" y="1926250"/>
            <a:ext cx="1900511" cy="646331"/>
          </a:xfrm>
          <a:prstGeom prst="roundRect">
            <a:avLst>
              <a:gd name="adj" fmla="val 7651"/>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28"/>
          <p:cNvSpPr>
            <a:spLocks noGrp="1"/>
          </p:cNvSpPr>
          <p:nvPr>
            <p:ph type="title"/>
          </p:nvPr>
        </p:nvSpPr>
        <p:spPr/>
        <p:txBody>
          <a:bodyPr/>
          <a:lstStyle/>
          <a:p>
            <a:r>
              <a:rPr lang="zh-CN" altLang="en-US" dirty="0"/>
              <a:t>事件 </a:t>
            </a:r>
            <a:r>
              <a:rPr lang="en-US" altLang="zh-CN" dirty="0"/>
              <a:t>vs </a:t>
            </a:r>
            <a:r>
              <a:rPr lang="zh-CN" altLang="en-US" dirty="0"/>
              <a:t>微博</a:t>
            </a:r>
            <a:endParaRPr lang="en-US" dirty="0"/>
          </a:p>
        </p:txBody>
      </p:sp>
      <p:pic>
        <p:nvPicPr>
          <p:cNvPr id="23" name="内容占位符 22">
            <a:extLst>
              <a:ext uri="{FF2B5EF4-FFF2-40B4-BE49-F238E27FC236}">
                <a16:creationId xmlns:a16="http://schemas.microsoft.com/office/drawing/2014/main" id="{78A3B830-186F-4A02-91F2-CDA4456423CB}"/>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6481" t="7985" r="6076" b="5438"/>
          <a:stretch/>
        </p:blipFill>
        <p:spPr>
          <a:xfrm>
            <a:off x="6656647" y="2650764"/>
            <a:ext cx="4908550" cy="3644900"/>
          </a:xfrm>
        </p:spPr>
      </p:pic>
      <p:sp>
        <p:nvSpPr>
          <p:cNvPr id="19" name="矩形 18">
            <a:extLst>
              <a:ext uri="{FF2B5EF4-FFF2-40B4-BE49-F238E27FC236}">
                <a16:creationId xmlns:a16="http://schemas.microsoft.com/office/drawing/2014/main" id="{BF9DD4EF-9E12-4CE4-87BB-40233C8C55DB}"/>
              </a:ext>
            </a:extLst>
          </p:cNvPr>
          <p:cNvSpPr/>
          <p:nvPr/>
        </p:nvSpPr>
        <p:spPr>
          <a:xfrm>
            <a:off x="6656647" y="1250324"/>
            <a:ext cx="5462461" cy="461665"/>
          </a:xfrm>
          <a:prstGeom prst="rect">
            <a:avLst/>
          </a:prstGeom>
        </p:spPr>
        <p:txBody>
          <a:bodyPr wrap="square">
            <a:spAutoFit/>
          </a:bodyPr>
          <a:lstStyle/>
          <a:p>
            <a:r>
              <a:rPr lang="en-US" altLang="zh-CN" sz="2400" b="1" dirty="0">
                <a:solidFill>
                  <a:srgbClr val="F7C43C"/>
                </a:solidFill>
                <a:effectLst>
                  <a:outerShdw blurRad="38100" dist="38100" dir="2700000" algn="tl">
                    <a:srgbClr val="000000">
                      <a:alpha val="43137"/>
                    </a:srgbClr>
                  </a:outerShdw>
                </a:effectLst>
              </a:rPr>
              <a:t>4664       </a:t>
            </a:r>
            <a:r>
              <a:rPr lang="zh-CN" altLang="en-US" sz="2000" b="1" dirty="0">
                <a:solidFill>
                  <a:schemeClr val="tx1">
                    <a:lumMod val="85000"/>
                    <a:lumOff val="15000"/>
                  </a:schemeClr>
                </a:solidFill>
              </a:rPr>
              <a:t>个</a:t>
            </a:r>
            <a:r>
              <a:rPr lang="zh-CN" altLang="en-US" sz="2000" b="1" dirty="0">
                <a:solidFill>
                  <a:srgbClr val="C00000"/>
                </a:solidFill>
              </a:rPr>
              <a:t>事件</a:t>
            </a:r>
            <a:r>
              <a:rPr lang="en-US" altLang="zh-CN" sz="2000" b="1" dirty="0">
                <a:solidFill>
                  <a:srgbClr val="C00000"/>
                </a:solidFill>
              </a:rPr>
              <a:t>	</a:t>
            </a:r>
            <a:r>
              <a:rPr lang="en-US" altLang="zh-CN" sz="2400" b="1" dirty="0">
                <a:solidFill>
                  <a:srgbClr val="F7C43C"/>
                </a:solidFill>
                <a:effectLst>
                  <a:outerShdw blurRad="38100" dist="38100" dir="2700000" algn="tl">
                    <a:srgbClr val="000000">
                      <a:alpha val="43137"/>
                    </a:srgbClr>
                  </a:outerShdw>
                </a:effectLst>
              </a:rPr>
              <a:t>3805656</a:t>
            </a:r>
            <a:r>
              <a:rPr lang="en-US" altLang="zh-CN" dirty="0">
                <a:solidFill>
                  <a:schemeClr val="tx1">
                    <a:lumMod val="85000"/>
                    <a:lumOff val="15000"/>
                  </a:schemeClr>
                </a:solidFill>
              </a:rPr>
              <a:t> </a:t>
            </a:r>
            <a:r>
              <a:rPr lang="zh-CN" altLang="en-US" sz="2000" b="1" dirty="0">
                <a:solidFill>
                  <a:schemeClr val="tx1">
                    <a:lumMod val="85000"/>
                    <a:lumOff val="15000"/>
                  </a:schemeClr>
                </a:solidFill>
              </a:rPr>
              <a:t>条</a:t>
            </a:r>
            <a:r>
              <a:rPr lang="zh-CN" altLang="en-US" sz="2000" b="1" dirty="0">
                <a:solidFill>
                  <a:srgbClr val="C00000"/>
                </a:solidFill>
              </a:rPr>
              <a:t>微博</a:t>
            </a:r>
            <a:endParaRPr lang="en-US" altLang="zh-CN" sz="2000" b="1" dirty="0">
              <a:solidFill>
                <a:srgbClr val="C00000"/>
              </a:solidFill>
            </a:endParaRPr>
          </a:p>
        </p:txBody>
      </p:sp>
      <p:sp>
        <p:nvSpPr>
          <p:cNvPr id="2" name="矩形 1">
            <a:extLst>
              <a:ext uri="{FF2B5EF4-FFF2-40B4-BE49-F238E27FC236}">
                <a16:creationId xmlns:a16="http://schemas.microsoft.com/office/drawing/2014/main" id="{6DB5F1E3-7994-4653-847B-3D4EA415B3D7}"/>
              </a:ext>
            </a:extLst>
          </p:cNvPr>
          <p:cNvSpPr/>
          <p:nvPr/>
        </p:nvSpPr>
        <p:spPr>
          <a:xfrm>
            <a:off x="8317580" y="6295382"/>
            <a:ext cx="1980030" cy="307777"/>
          </a:xfrm>
          <a:prstGeom prst="rect">
            <a:avLst/>
          </a:prstGeom>
        </p:spPr>
        <p:txBody>
          <a:bodyPr wrap="none">
            <a:spAutoFit/>
          </a:bodyPr>
          <a:lstStyle/>
          <a:p>
            <a:pPr algn="ctr"/>
            <a:r>
              <a:rPr lang="zh-CN" altLang="en-US" sz="1400" b="1" dirty="0">
                <a:solidFill>
                  <a:schemeClr val="accent6">
                    <a:lumMod val="75000"/>
                  </a:schemeClr>
                </a:solidFill>
              </a:rPr>
              <a:t>事件包含转发微博数目</a:t>
            </a:r>
          </a:p>
        </p:txBody>
      </p:sp>
      <p:sp>
        <p:nvSpPr>
          <p:cNvPr id="6" name="矩形 5">
            <a:extLst>
              <a:ext uri="{FF2B5EF4-FFF2-40B4-BE49-F238E27FC236}">
                <a16:creationId xmlns:a16="http://schemas.microsoft.com/office/drawing/2014/main" id="{B857CA3A-58D6-445C-A0E2-D0C14F23718C}"/>
              </a:ext>
            </a:extLst>
          </p:cNvPr>
          <p:cNvSpPr/>
          <p:nvPr/>
        </p:nvSpPr>
        <p:spPr>
          <a:xfrm>
            <a:off x="6341093" y="3863447"/>
            <a:ext cx="317911" cy="954107"/>
          </a:xfrm>
          <a:prstGeom prst="rect">
            <a:avLst/>
          </a:prstGeom>
        </p:spPr>
        <p:txBody>
          <a:bodyPr wrap="square">
            <a:spAutoFit/>
          </a:bodyPr>
          <a:lstStyle/>
          <a:p>
            <a:r>
              <a:rPr lang="zh-CN" altLang="en-US" sz="1400" b="1" dirty="0">
                <a:solidFill>
                  <a:schemeClr val="accent6">
                    <a:lumMod val="75000"/>
                  </a:schemeClr>
                </a:solidFill>
              </a:rPr>
              <a:t>事件频数</a:t>
            </a:r>
          </a:p>
        </p:txBody>
      </p:sp>
      <p:sp>
        <p:nvSpPr>
          <p:cNvPr id="3" name="矩形 2">
            <a:extLst>
              <a:ext uri="{FF2B5EF4-FFF2-40B4-BE49-F238E27FC236}">
                <a16:creationId xmlns:a16="http://schemas.microsoft.com/office/drawing/2014/main" id="{D8D33546-7F7A-4F71-AE14-5A646CBB22CB}"/>
              </a:ext>
            </a:extLst>
          </p:cNvPr>
          <p:cNvSpPr/>
          <p:nvPr/>
        </p:nvSpPr>
        <p:spPr>
          <a:xfrm>
            <a:off x="11236429" y="5989111"/>
            <a:ext cx="466794" cy="261610"/>
          </a:xfrm>
          <a:prstGeom prst="rect">
            <a:avLst/>
          </a:prstGeom>
        </p:spPr>
        <p:txBody>
          <a:bodyPr wrap="none">
            <a:spAutoFit/>
          </a:bodyPr>
          <a:lstStyle/>
          <a:p>
            <a:r>
              <a:rPr lang="zh-CN" altLang="en-US" sz="1100" b="1" dirty="0">
                <a:solidFill>
                  <a:srgbClr val="0B0B0B"/>
                </a:solidFill>
                <a:latin typeface="华文楷体" panose="02010600040101010101" pitchFamily="2" charset="-122"/>
                <a:ea typeface="华文楷体" panose="02010600040101010101" pitchFamily="2" charset="-122"/>
              </a:rPr>
              <a:t>以上</a:t>
            </a:r>
            <a:endParaRPr lang="zh-CN" altLang="en-US" sz="1100" dirty="0">
              <a:solidFill>
                <a:srgbClr val="0B0B0B"/>
              </a:solidFill>
              <a:latin typeface="华文楷体" panose="02010600040101010101" pitchFamily="2" charset="-122"/>
              <a:ea typeface="华文楷体" panose="02010600040101010101" pitchFamily="2" charset="-122"/>
            </a:endParaRPr>
          </a:p>
        </p:txBody>
      </p:sp>
      <p:sp>
        <p:nvSpPr>
          <p:cNvPr id="5" name="椭圆 4">
            <a:extLst>
              <a:ext uri="{FF2B5EF4-FFF2-40B4-BE49-F238E27FC236}">
                <a16:creationId xmlns:a16="http://schemas.microsoft.com/office/drawing/2014/main" id="{1E668B67-FB5D-4E92-8E7D-4C99BBD73D1D}"/>
              </a:ext>
            </a:extLst>
          </p:cNvPr>
          <p:cNvSpPr/>
          <p:nvPr/>
        </p:nvSpPr>
        <p:spPr>
          <a:xfrm>
            <a:off x="10922351" y="4753339"/>
            <a:ext cx="245942" cy="245942"/>
          </a:xfrm>
          <a:prstGeom prst="ellipse">
            <a:avLst/>
          </a:prstGeom>
          <a:noFill/>
          <a:ln w="19050">
            <a:solidFill>
              <a:srgbClr val="2DFF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BB21715D-78BE-4473-87EC-3D16E307007D}"/>
              </a:ext>
            </a:extLst>
          </p:cNvPr>
          <p:cNvCxnSpPr>
            <a:cxnSpLocks/>
            <a:stCxn id="5" idx="0"/>
          </p:cNvCxnSpPr>
          <p:nvPr/>
        </p:nvCxnSpPr>
        <p:spPr>
          <a:xfrm flipV="1">
            <a:off x="11045322" y="3920920"/>
            <a:ext cx="0" cy="832419"/>
          </a:xfrm>
          <a:prstGeom prst="straightConnector1">
            <a:avLst/>
          </a:prstGeom>
          <a:ln w="15875">
            <a:solidFill>
              <a:srgbClr val="2DFFB9"/>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3FDB58BC-D069-464D-BFE6-CAE8F80F1891}"/>
              </a:ext>
            </a:extLst>
          </p:cNvPr>
          <p:cNvGrpSpPr/>
          <p:nvPr/>
        </p:nvGrpSpPr>
        <p:grpSpPr>
          <a:xfrm>
            <a:off x="9726795" y="3164850"/>
            <a:ext cx="2820984" cy="646331"/>
            <a:chOff x="9536557" y="2357251"/>
            <a:chExt cx="2820984" cy="646331"/>
          </a:xfrm>
        </p:grpSpPr>
        <p:sp>
          <p:nvSpPr>
            <p:cNvPr id="13" name="矩形 12">
              <a:extLst>
                <a:ext uri="{FF2B5EF4-FFF2-40B4-BE49-F238E27FC236}">
                  <a16:creationId xmlns:a16="http://schemas.microsoft.com/office/drawing/2014/main" id="{E711F0F2-783E-4E6C-93C2-48D13C384990}"/>
                </a:ext>
              </a:extLst>
            </p:cNvPr>
            <p:cNvSpPr/>
            <p:nvPr/>
          </p:nvSpPr>
          <p:spPr>
            <a:xfrm>
              <a:off x="9733105" y="2357251"/>
              <a:ext cx="2624436" cy="646331"/>
            </a:xfrm>
            <a:prstGeom prst="rect">
              <a:avLst/>
            </a:prstGeom>
          </p:spPr>
          <p:txBody>
            <a:bodyPr wrap="none">
              <a:spAutoFit/>
            </a:bodyPr>
            <a:lstStyle/>
            <a:p>
              <a:pPr algn="ctr"/>
              <a:r>
                <a:rPr lang="zh-CN" altLang="en-US" sz="1600" b="1" dirty="0"/>
                <a:t>“良心奶”事件</a:t>
              </a:r>
              <a:endParaRPr lang="en-US" altLang="zh-CN" sz="1600" b="1" dirty="0"/>
            </a:p>
            <a:p>
              <a:pPr algn="ctr"/>
              <a:r>
                <a:rPr lang="zh-CN" altLang="en-US" sz="1600" b="1" dirty="0"/>
                <a:t>含 </a:t>
              </a:r>
              <a:r>
                <a:rPr lang="en-US" altLang="zh-CN" sz="2000" b="1" dirty="0">
                  <a:solidFill>
                    <a:srgbClr val="F7C43C"/>
                  </a:solidFill>
                  <a:effectLst>
                    <a:outerShdw blurRad="38100" dist="38100" dir="2700000" algn="tl">
                      <a:srgbClr val="000000">
                        <a:alpha val="43137"/>
                      </a:srgbClr>
                    </a:outerShdw>
                  </a:effectLst>
                </a:rPr>
                <a:t>103682 </a:t>
              </a:r>
              <a:r>
                <a:rPr lang="zh-CN" altLang="en-US" sz="1600" b="1" dirty="0"/>
                <a:t>条微博           </a:t>
              </a:r>
            </a:p>
          </p:txBody>
        </p:sp>
        <p:pic>
          <p:nvPicPr>
            <p:cNvPr id="1026" name="Picture 2" descr="http://txt22263.book118.com/2017/0522/book108358/108357455.jpg">
              <a:extLst>
                <a:ext uri="{FF2B5EF4-FFF2-40B4-BE49-F238E27FC236}">
                  <a16:creationId xmlns:a16="http://schemas.microsoft.com/office/drawing/2014/main" id="{467BEC0D-A7CE-4B8D-B476-D15BE77EC626}"/>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417" b="44792" l="13628" r="87153">
                          <a14:foregroundMark x1="13542" y1="13657" x2="13802" y2="23495"/>
                          <a14:foregroundMark x1="13802" y1="23495" x2="17708" y2="16898"/>
                          <a14:foregroundMark x1="17708" y1="16898" x2="24306" y2="11574"/>
                          <a14:foregroundMark x1="20313" y1="23611" x2="20399" y2="36458"/>
                          <a14:foregroundMark x1="27951" y1="23958" x2="27257" y2="35301"/>
                          <a14:foregroundMark x1="19444" y1="33796" x2="15104" y2="36111"/>
                          <a14:foregroundMark x1="47830" y1="18634" x2="52257" y2="18519"/>
                          <a14:foregroundMark x1="46528" y1="23032" x2="46528" y2="27315"/>
                          <a14:foregroundMark x1="58247" y1="16898" x2="58507" y2="18750"/>
                          <a14:foregroundMark x1="62587" y1="22106" x2="63976" y2="27199"/>
                          <a14:foregroundMark x1="53733" y1="24074" x2="54774" y2="24074"/>
                          <a14:foregroundMark x1="51476" y1="26736" x2="51476" y2="26736"/>
                          <a14:foregroundMark x1="51476" y1="26736" x2="51476" y2="26736"/>
                          <a14:foregroundMark x1="52951" y1="27431" x2="52951" y2="27431"/>
                          <a14:foregroundMark x1="52951" y1="27431" x2="52951" y2="27431"/>
                          <a14:foregroundMark x1="54080" y1="28356" x2="55295" y2="35069"/>
                          <a14:foregroundMark x1="57378" y1="30787" x2="61979" y2="35532"/>
                          <a14:foregroundMark x1="47222" y1="34028" x2="49566" y2="33102"/>
                          <a14:foregroundMark x1="70486" y1="21644" x2="76563" y2="22801"/>
                          <a14:foregroundMark x1="76563" y1="22801" x2="82639" y2="21065"/>
                          <a14:foregroundMark x1="82639" y1="21065" x2="82726" y2="21065"/>
                          <a14:foregroundMark x1="78819" y1="18866" x2="79427" y2="36921"/>
                          <a14:foregroundMark x1="79427" y1="36921" x2="78906" y2="40625"/>
                          <a14:foregroundMark x1="81076" y1="28009" x2="85851" y2="26852"/>
                          <a14:foregroundMark x1="86285" y1="21412" x2="87153" y2="20718"/>
                          <a14:foregroundMark x1="19271" y1="20486" x2="19271" y2="25000"/>
                          <a14:foregroundMark x1="23177" y1="27431" x2="26302" y2="38889"/>
                          <a14:foregroundMark x1="31858" y1="33218" x2="30295" y2="37037"/>
                        </a14:backgroundRemoval>
                      </a14:imgEffect>
                    </a14:imgLayer>
                  </a14:imgProps>
                </a:ext>
                <a:ext uri="{28A0092B-C50C-407E-A947-70E740481C1C}">
                  <a14:useLocalDpi xmlns:a14="http://schemas.microsoft.com/office/drawing/2010/main" val="0"/>
                </a:ext>
              </a:extLst>
            </a:blip>
            <a:srcRect l="6988" t="6161" r="8391" b="50897"/>
            <a:stretch/>
          </p:blipFill>
          <p:spPr bwMode="auto">
            <a:xfrm>
              <a:off x="9536557" y="2357251"/>
              <a:ext cx="849089" cy="32316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直接连接符 11">
            <a:extLst>
              <a:ext uri="{FF2B5EF4-FFF2-40B4-BE49-F238E27FC236}">
                <a16:creationId xmlns:a16="http://schemas.microsoft.com/office/drawing/2014/main" id="{3F527B4C-3556-4776-B012-695D0836C84A}"/>
              </a:ext>
            </a:extLst>
          </p:cNvPr>
          <p:cNvCxnSpPr>
            <a:cxnSpLocks/>
          </p:cNvCxnSpPr>
          <p:nvPr/>
        </p:nvCxnSpPr>
        <p:spPr>
          <a:xfrm>
            <a:off x="7359343" y="2650481"/>
            <a:ext cx="0" cy="3692023"/>
          </a:xfrm>
          <a:prstGeom prst="line">
            <a:avLst/>
          </a:prstGeom>
          <a:ln w="22225">
            <a:solidFill>
              <a:srgbClr val="2DFFB9"/>
            </a:solidFill>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B0E53CB9-061D-4828-BD9A-22BE90288F9E}"/>
              </a:ext>
            </a:extLst>
          </p:cNvPr>
          <p:cNvSpPr/>
          <p:nvPr/>
        </p:nvSpPr>
        <p:spPr>
          <a:xfrm>
            <a:off x="6557756" y="1926251"/>
            <a:ext cx="1548822" cy="646331"/>
          </a:xfrm>
          <a:prstGeom prst="rect">
            <a:avLst/>
          </a:prstGeom>
        </p:spPr>
        <p:txBody>
          <a:bodyPr wrap="none">
            <a:spAutoFit/>
          </a:bodyPr>
          <a:lstStyle/>
          <a:p>
            <a:pPr algn="ctr"/>
            <a:r>
              <a:rPr lang="zh-CN" altLang="en-US" sz="1600" b="1" dirty="0"/>
              <a:t>每个事件平均</a:t>
            </a:r>
            <a:endParaRPr lang="en-US" altLang="zh-CN" sz="1600" b="1" dirty="0"/>
          </a:p>
          <a:p>
            <a:pPr algn="ctr"/>
            <a:r>
              <a:rPr lang="zh-CN" altLang="en-US" sz="1600" b="1" dirty="0"/>
              <a:t>含</a:t>
            </a:r>
            <a:r>
              <a:rPr lang="en-US" altLang="zh-CN" sz="1600" b="1" dirty="0"/>
              <a:t> </a:t>
            </a:r>
            <a:r>
              <a:rPr lang="en-US" altLang="zh-CN" sz="2000" b="1" dirty="0">
                <a:solidFill>
                  <a:srgbClr val="F7C43C"/>
                </a:solidFill>
                <a:effectLst>
                  <a:outerShdw blurRad="38100" dist="38100" dir="2700000" algn="tl">
                    <a:srgbClr val="000000">
                      <a:alpha val="43137"/>
                    </a:srgbClr>
                  </a:outerShdw>
                </a:effectLst>
              </a:rPr>
              <a:t>814</a:t>
            </a:r>
            <a:r>
              <a:rPr lang="en-US" altLang="zh-CN" sz="1600" b="1" dirty="0"/>
              <a:t> </a:t>
            </a:r>
            <a:r>
              <a:rPr lang="zh-CN" altLang="en-US" sz="1600" b="1" dirty="0"/>
              <a:t>条微博</a:t>
            </a:r>
            <a:endParaRPr lang="en-US" altLang="zh-CN" sz="1600" b="1" dirty="0"/>
          </a:p>
        </p:txBody>
      </p:sp>
      <p:pic>
        <p:nvPicPr>
          <p:cNvPr id="24" name="图片 23">
            <a:extLst>
              <a:ext uri="{FF2B5EF4-FFF2-40B4-BE49-F238E27FC236}">
                <a16:creationId xmlns:a16="http://schemas.microsoft.com/office/drawing/2014/main" id="{E444EB71-A820-471E-A59B-154AA17586F6}"/>
              </a:ext>
            </a:extLst>
          </p:cNvPr>
          <p:cNvPicPr>
            <a:picLocks noChangeAspect="1"/>
          </p:cNvPicPr>
          <p:nvPr/>
        </p:nvPicPr>
        <p:blipFill rotWithShape="1">
          <a:blip r:embed="rId6">
            <a:extLst>
              <a:ext uri="{28A0092B-C50C-407E-A947-70E740481C1C}">
                <a14:useLocalDpi xmlns:a14="http://schemas.microsoft.com/office/drawing/2010/main" val="0"/>
              </a:ext>
            </a:extLst>
          </a:blip>
          <a:srcRect b="74812"/>
          <a:stretch/>
        </p:blipFill>
        <p:spPr>
          <a:xfrm>
            <a:off x="1304229" y="1120857"/>
            <a:ext cx="4759302" cy="933297"/>
          </a:xfrm>
          <a:prstGeom prst="rect">
            <a:avLst/>
          </a:prstGeom>
        </p:spPr>
      </p:pic>
      <p:pic>
        <p:nvPicPr>
          <p:cNvPr id="25" name="图片 24">
            <a:extLst>
              <a:ext uri="{FF2B5EF4-FFF2-40B4-BE49-F238E27FC236}">
                <a16:creationId xmlns:a16="http://schemas.microsoft.com/office/drawing/2014/main" id="{0C1DF406-B98C-40FA-953B-F2C5334FAD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5521" y="2216226"/>
            <a:ext cx="2477439" cy="2064532"/>
          </a:xfrm>
          <a:prstGeom prst="rect">
            <a:avLst/>
          </a:prstGeom>
        </p:spPr>
      </p:pic>
      <p:sp>
        <p:nvSpPr>
          <p:cNvPr id="18" name="矩形 17">
            <a:extLst>
              <a:ext uri="{FF2B5EF4-FFF2-40B4-BE49-F238E27FC236}">
                <a16:creationId xmlns:a16="http://schemas.microsoft.com/office/drawing/2014/main" id="{E5EF391E-460D-490B-B344-609683C7DFA6}"/>
              </a:ext>
            </a:extLst>
          </p:cNvPr>
          <p:cNvSpPr/>
          <p:nvPr/>
        </p:nvSpPr>
        <p:spPr>
          <a:xfrm>
            <a:off x="4069297" y="2938173"/>
            <a:ext cx="842555" cy="340768"/>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C5B3FE5-C9BD-4CDC-8B7B-21499DF8D554}"/>
              </a:ext>
            </a:extLst>
          </p:cNvPr>
          <p:cNvPicPr>
            <a:picLocks noChangeAspect="1"/>
          </p:cNvPicPr>
          <p:nvPr/>
        </p:nvPicPr>
        <p:blipFill>
          <a:blip r:embed="rId8"/>
          <a:stretch>
            <a:fillRect/>
          </a:stretch>
        </p:blipFill>
        <p:spPr>
          <a:xfrm>
            <a:off x="1298842" y="4365494"/>
            <a:ext cx="4759302" cy="314106"/>
          </a:xfrm>
          <a:prstGeom prst="rect">
            <a:avLst/>
          </a:prstGeom>
        </p:spPr>
      </p:pic>
      <p:sp>
        <p:nvSpPr>
          <p:cNvPr id="21" name="矩形: 圆角 20">
            <a:extLst>
              <a:ext uri="{FF2B5EF4-FFF2-40B4-BE49-F238E27FC236}">
                <a16:creationId xmlns:a16="http://schemas.microsoft.com/office/drawing/2014/main" id="{A2F2CCD8-3CF1-4E92-B49F-5254A6D4B819}"/>
              </a:ext>
            </a:extLst>
          </p:cNvPr>
          <p:cNvSpPr/>
          <p:nvPr/>
        </p:nvSpPr>
        <p:spPr>
          <a:xfrm>
            <a:off x="1252613" y="1478525"/>
            <a:ext cx="4810918" cy="2828314"/>
          </a:xfrm>
          <a:prstGeom prst="roundRect">
            <a:avLst>
              <a:gd name="adj" fmla="val 1888"/>
            </a:avLst>
          </a:prstGeom>
          <a:noFill/>
          <a:ln>
            <a:solidFill>
              <a:srgbClr val="2DFF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80C8BA35-ACDC-4BA0-84D2-27903E1ADE67}"/>
              </a:ext>
            </a:extLst>
          </p:cNvPr>
          <p:cNvCxnSpPr>
            <a:cxnSpLocks/>
            <a:stCxn id="21" idx="1"/>
          </p:cNvCxnSpPr>
          <p:nvPr/>
        </p:nvCxnSpPr>
        <p:spPr>
          <a:xfrm flipH="1">
            <a:off x="1024013" y="2892682"/>
            <a:ext cx="228600" cy="0"/>
          </a:xfrm>
          <a:prstGeom prst="straightConnector1">
            <a:avLst/>
          </a:prstGeom>
          <a:ln w="15875">
            <a:solidFill>
              <a:srgbClr val="2DFFB9"/>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8ADC03B-C69E-4A89-9638-DB936611E17A}"/>
              </a:ext>
            </a:extLst>
          </p:cNvPr>
          <p:cNvSpPr/>
          <p:nvPr/>
        </p:nvSpPr>
        <p:spPr>
          <a:xfrm>
            <a:off x="130885" y="2670448"/>
            <a:ext cx="1107996" cy="584775"/>
          </a:xfrm>
          <a:prstGeom prst="rect">
            <a:avLst/>
          </a:prstGeom>
        </p:spPr>
        <p:txBody>
          <a:bodyPr wrap="none">
            <a:spAutoFit/>
          </a:bodyPr>
          <a:lstStyle/>
          <a:p>
            <a:pPr algn="ctr"/>
            <a:r>
              <a:rPr lang="zh-CN" altLang="en-US" sz="2000" b="1" dirty="0">
                <a:solidFill>
                  <a:srgbClr val="C00000"/>
                </a:solidFill>
              </a:rPr>
              <a:t>事件</a:t>
            </a:r>
            <a:endParaRPr lang="en-US" altLang="zh-CN" sz="2000" b="1" dirty="0">
              <a:solidFill>
                <a:srgbClr val="C00000"/>
              </a:solidFill>
            </a:endParaRPr>
          </a:p>
          <a:p>
            <a:pPr algn="ctr"/>
            <a:r>
              <a:rPr lang="zh-CN" altLang="en-US" sz="1200" b="1" dirty="0">
                <a:solidFill>
                  <a:schemeClr val="bg2">
                    <a:lumMod val="75000"/>
                  </a:schemeClr>
                </a:solidFill>
              </a:rPr>
              <a:t>（原始微博）</a:t>
            </a:r>
            <a:endParaRPr lang="zh-CN" altLang="en-US" sz="1400" dirty="0">
              <a:solidFill>
                <a:schemeClr val="bg2">
                  <a:lumMod val="75000"/>
                </a:schemeClr>
              </a:solidFill>
            </a:endParaRPr>
          </a:p>
        </p:txBody>
      </p:sp>
      <p:sp>
        <p:nvSpPr>
          <p:cNvPr id="34" name="矩形: 圆角 33">
            <a:extLst>
              <a:ext uri="{FF2B5EF4-FFF2-40B4-BE49-F238E27FC236}">
                <a16:creationId xmlns:a16="http://schemas.microsoft.com/office/drawing/2014/main" id="{F80B52C4-428A-4EE0-875F-9F9DF18FC14C}"/>
              </a:ext>
            </a:extLst>
          </p:cNvPr>
          <p:cNvSpPr/>
          <p:nvPr/>
        </p:nvSpPr>
        <p:spPr>
          <a:xfrm>
            <a:off x="2633927" y="4365494"/>
            <a:ext cx="926981" cy="276828"/>
          </a:xfrm>
          <a:prstGeom prst="roundRect">
            <a:avLst>
              <a:gd name="adj" fmla="val 1888"/>
            </a:avLst>
          </a:prstGeom>
          <a:solidFill>
            <a:schemeClr val="accent6">
              <a:lumMod val="20000"/>
              <a:lumOff val="80000"/>
              <a:alpha val="40000"/>
            </a:schemeClr>
          </a:solidFill>
          <a:ln>
            <a:solidFill>
              <a:srgbClr val="2DFF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BAF4AD73-5DEA-4BBB-B09A-7E49D4B0831B}"/>
              </a:ext>
            </a:extLst>
          </p:cNvPr>
          <p:cNvCxnSpPr>
            <a:cxnSpLocks/>
            <a:stCxn id="34" idx="1"/>
          </p:cNvCxnSpPr>
          <p:nvPr/>
        </p:nvCxnSpPr>
        <p:spPr>
          <a:xfrm flipH="1">
            <a:off x="1065469" y="4503908"/>
            <a:ext cx="1568458" cy="0"/>
          </a:xfrm>
          <a:prstGeom prst="straightConnector1">
            <a:avLst/>
          </a:prstGeom>
          <a:ln w="15875">
            <a:solidFill>
              <a:srgbClr val="2DFFB9"/>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C5F1BE2F-B8E2-492B-8443-E5C7C4348147}"/>
              </a:ext>
            </a:extLst>
          </p:cNvPr>
          <p:cNvSpPr/>
          <p:nvPr/>
        </p:nvSpPr>
        <p:spPr>
          <a:xfrm>
            <a:off x="74743" y="4267126"/>
            <a:ext cx="1281120" cy="769441"/>
          </a:xfrm>
          <a:prstGeom prst="rect">
            <a:avLst/>
          </a:prstGeom>
        </p:spPr>
        <p:txBody>
          <a:bodyPr wrap="none">
            <a:spAutoFit/>
          </a:bodyPr>
          <a:lstStyle/>
          <a:p>
            <a:pPr algn="ctr"/>
            <a:r>
              <a:rPr lang="zh-CN" altLang="en-US" sz="2000" b="1" dirty="0">
                <a:solidFill>
                  <a:srgbClr val="C00000"/>
                </a:solidFill>
              </a:rPr>
              <a:t>微博</a:t>
            </a:r>
            <a:endParaRPr lang="en-US" altLang="zh-CN" sz="2000" b="1" dirty="0">
              <a:solidFill>
                <a:srgbClr val="C00000"/>
              </a:solidFill>
            </a:endParaRPr>
          </a:p>
          <a:p>
            <a:pPr algn="ctr"/>
            <a:r>
              <a:rPr lang="zh-CN" altLang="en-US" sz="1200" b="1" dirty="0">
                <a:solidFill>
                  <a:schemeClr val="bg2">
                    <a:lumMod val="75000"/>
                  </a:schemeClr>
                </a:solidFill>
              </a:rPr>
              <a:t>（转发微博中   </a:t>
            </a:r>
            <a:endParaRPr lang="en-US" altLang="zh-CN" sz="1200" b="1" dirty="0">
              <a:solidFill>
                <a:schemeClr val="bg2">
                  <a:lumMod val="75000"/>
                </a:schemeClr>
              </a:solidFill>
            </a:endParaRPr>
          </a:p>
          <a:p>
            <a:pPr algn="ctr"/>
            <a:r>
              <a:rPr lang="zh-CN" altLang="en-US" sz="1200" b="1" dirty="0">
                <a:solidFill>
                  <a:schemeClr val="bg2">
                    <a:lumMod val="75000"/>
                  </a:schemeClr>
                </a:solidFill>
              </a:rPr>
              <a:t>    包含的讨论）</a:t>
            </a:r>
            <a:endParaRPr lang="zh-CN" altLang="en-US" sz="1400" dirty="0">
              <a:solidFill>
                <a:schemeClr val="bg2">
                  <a:lumMod val="75000"/>
                </a:schemeClr>
              </a:solidFill>
            </a:endParaRPr>
          </a:p>
        </p:txBody>
      </p:sp>
      <p:sp>
        <p:nvSpPr>
          <p:cNvPr id="38" name="矩形 37">
            <a:extLst>
              <a:ext uri="{FF2B5EF4-FFF2-40B4-BE49-F238E27FC236}">
                <a16:creationId xmlns:a16="http://schemas.microsoft.com/office/drawing/2014/main" id="{9B03F457-4D7E-45B7-8448-393295813A46}"/>
              </a:ext>
            </a:extLst>
          </p:cNvPr>
          <p:cNvSpPr/>
          <p:nvPr/>
        </p:nvSpPr>
        <p:spPr>
          <a:xfrm>
            <a:off x="2982785" y="4416347"/>
            <a:ext cx="518593" cy="200055"/>
          </a:xfrm>
          <a:prstGeom prst="rect">
            <a:avLst/>
          </a:prstGeom>
          <a:solidFill>
            <a:schemeClr val="bg1"/>
          </a:solidFill>
        </p:spPr>
        <p:txBody>
          <a:bodyPr wrap="square">
            <a:spAutoFit/>
          </a:bodyPr>
          <a:lstStyle/>
          <a:p>
            <a:r>
              <a:rPr lang="zh-CN" altLang="en-US" sz="500" b="1" dirty="0">
                <a:solidFill>
                  <a:srgbClr val="747674"/>
                </a:solidFill>
                <a:latin typeface="等线 Light" panose="02010600030101010101" pitchFamily="2" charset="-122"/>
                <a:ea typeface="等线 Light" panose="02010600030101010101" pitchFamily="2" charset="-122"/>
                <a:cs typeface="Calibri Light" panose="020F0302020204030204" pitchFamily="34" charset="0"/>
              </a:rPr>
              <a:t> </a:t>
            </a:r>
            <a:r>
              <a:rPr lang="en-US" altLang="zh-CN" sz="700" b="1" dirty="0">
                <a:solidFill>
                  <a:srgbClr val="747674"/>
                </a:solidFill>
                <a:latin typeface="等线 Light" panose="02010600030101010101" pitchFamily="2" charset="-122"/>
                <a:ea typeface="等线 Light" panose="02010600030101010101" pitchFamily="2" charset="-122"/>
                <a:cs typeface="Calibri Light" panose="020F0302020204030204" pitchFamily="34" charset="0"/>
              </a:rPr>
              <a:t>103682 </a:t>
            </a:r>
            <a:endParaRPr lang="zh-CN" altLang="en-US" sz="700" dirty="0">
              <a:solidFill>
                <a:srgbClr val="747674"/>
              </a:solidFill>
              <a:latin typeface="等线 Light" panose="02010600030101010101" pitchFamily="2" charset="-122"/>
              <a:ea typeface="等线 Light" panose="02010600030101010101" pitchFamily="2" charset="-122"/>
              <a:cs typeface="Calibri Light" panose="020F0302020204030204" pitchFamily="34" charset="0"/>
            </a:endParaRPr>
          </a:p>
        </p:txBody>
      </p:sp>
      <p:sp>
        <p:nvSpPr>
          <p:cNvPr id="30" name="矩形: 圆角 29">
            <a:extLst>
              <a:ext uri="{FF2B5EF4-FFF2-40B4-BE49-F238E27FC236}">
                <a16:creationId xmlns:a16="http://schemas.microsoft.com/office/drawing/2014/main" id="{8BB4523F-04E3-4898-92EE-D03D07CADBBE}"/>
              </a:ext>
            </a:extLst>
          </p:cNvPr>
          <p:cNvSpPr/>
          <p:nvPr/>
        </p:nvSpPr>
        <p:spPr>
          <a:xfrm>
            <a:off x="2630149" y="4644529"/>
            <a:ext cx="3455404" cy="2110929"/>
          </a:xfrm>
          <a:prstGeom prst="roundRect">
            <a:avLst>
              <a:gd name="adj" fmla="val 1888"/>
            </a:avLst>
          </a:prstGeom>
          <a:solidFill>
            <a:schemeClr val="accent6">
              <a:lumMod val="20000"/>
              <a:lumOff val="80000"/>
              <a:alpha val="40000"/>
            </a:schemeClr>
          </a:solidFill>
          <a:ln>
            <a:solidFill>
              <a:srgbClr val="2DFFB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A13D9522-5455-4BE3-A8A4-76FB3929A63F}"/>
              </a:ext>
            </a:extLst>
          </p:cNvPr>
          <p:cNvSpPr/>
          <p:nvPr/>
        </p:nvSpPr>
        <p:spPr>
          <a:xfrm>
            <a:off x="2565110" y="4650801"/>
            <a:ext cx="3520443" cy="2085186"/>
          </a:xfrm>
          <a:prstGeom prst="rect">
            <a:avLst/>
          </a:prstGeom>
        </p:spPr>
        <p:txBody>
          <a:bodyPr wrap="square">
            <a:spAutoFit/>
          </a:bodyPr>
          <a:lstStyle/>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不知道这个为我们生产良心奶的公司该判几年。</a:t>
            </a:r>
          </a:p>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一张图解释为什么大陆居民对大陆乳品合格率缺乏信心。</a:t>
            </a:r>
          </a:p>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不知道说什么好了，照片明明是去年的，博主都说不是自己拍的，那怎么证明照片就是真的呢？</a:t>
            </a:r>
          </a:p>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如此良心奶，感动的哭了。监管部门何在？</a:t>
            </a:r>
          </a:p>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太敬业了[怒]</a:t>
            </a:r>
          </a:p>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此内容为不实消息，已处理。有照片哦。</a:t>
            </a:r>
          </a:p>
          <a:p>
            <a:pPr>
              <a:spcAft>
                <a:spcPts val="600"/>
              </a:spcAft>
            </a:pPr>
            <a:r>
              <a:rPr lang="en-US" altLang="zh-CN" sz="1050" dirty="0">
                <a:solidFill>
                  <a:srgbClr val="00B0F0"/>
                </a:solidFill>
                <a:latin typeface="+mn-ea"/>
              </a:rPr>
              <a:t>//</a:t>
            </a:r>
            <a:r>
              <a:rPr lang="zh-CN" altLang="en-US" sz="1050" dirty="0">
                <a:solidFill>
                  <a:schemeClr val="tx1">
                    <a:lumMod val="75000"/>
                    <a:lumOff val="25000"/>
                  </a:schemeClr>
                </a:solidFill>
              </a:rPr>
              <a:t>今就不实啦！</a:t>
            </a:r>
            <a:endParaRPr lang="en-US" altLang="zh-CN" sz="1050" dirty="0">
              <a:solidFill>
                <a:schemeClr val="tx1">
                  <a:lumMod val="75000"/>
                  <a:lumOff val="25000"/>
                </a:schemeClr>
              </a:solidFill>
            </a:endParaRPr>
          </a:p>
          <a:p>
            <a:pPr>
              <a:spcAft>
                <a:spcPts val="600"/>
              </a:spcAft>
            </a:pPr>
            <a:r>
              <a:rPr lang="en-US" altLang="zh-CN" sz="1050" dirty="0">
                <a:solidFill>
                  <a:schemeClr val="tx1">
                    <a:lumMod val="75000"/>
                    <a:lumOff val="25000"/>
                  </a:schemeClr>
                </a:solidFill>
              </a:rPr>
              <a:t>……</a:t>
            </a:r>
            <a:endParaRPr lang="zh-CN" altLang="en-US" sz="1050" dirty="0">
              <a:solidFill>
                <a:schemeClr val="tx1">
                  <a:lumMod val="75000"/>
                  <a:lumOff val="25000"/>
                </a:schemeClr>
              </a:solidFill>
            </a:endParaRPr>
          </a:p>
        </p:txBody>
      </p:sp>
    </p:spTree>
    <p:extLst>
      <p:ext uri="{BB962C8B-B14F-4D97-AF65-F5344CB8AC3E}">
        <p14:creationId xmlns:p14="http://schemas.microsoft.com/office/powerpoint/2010/main" val="229394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334" y="1892300"/>
            <a:ext cx="7590354" cy="798137"/>
          </a:xfrm>
        </p:spPr>
        <p:txBody>
          <a:bodyPr>
            <a:noAutofit/>
          </a:bodyPr>
          <a:lstStyle/>
          <a:p>
            <a:pPr marL="342900" indent="-342900" defTabSz="914400">
              <a:lnSpc>
                <a:spcPct val="200000"/>
              </a:lnSpc>
              <a:spcBef>
                <a:spcPts val="600"/>
              </a:spcBef>
            </a:pPr>
            <a:r>
              <a:rPr lang="zh-CN" altLang="en-US" dirty="0">
                <a:latin typeface="Arial" panose="020B0604020202020204" pitchFamily="34" charset="0"/>
                <a:ea typeface="微软雅黑" panose="020B0503020204020204" pitchFamily="34" charset="-122"/>
                <a:cs typeface="+mn-ea"/>
                <a:sym typeface="+mn-lt"/>
              </a:rPr>
              <a:t>分类器构建</a:t>
            </a:r>
            <a:r>
              <a:rPr lang="en-US" altLang="zh-CN" dirty="0">
                <a:latin typeface="Arial" panose="020B0604020202020204" pitchFamily="34" charset="0"/>
                <a:ea typeface="微软雅黑" panose="020B0503020204020204" pitchFamily="34" charset="-122"/>
                <a:cs typeface="+mn-ea"/>
                <a:sym typeface="+mn-lt"/>
              </a:rPr>
              <a:t>——</a:t>
            </a:r>
            <a:r>
              <a:rPr lang="zh-CN" altLang="en-US" dirty="0">
                <a:latin typeface="Arial" panose="020B0604020202020204" pitchFamily="34" charset="0"/>
                <a:ea typeface="微软雅黑" panose="020B0503020204020204" pitchFamily="34" charset="-122"/>
                <a:cs typeface="+mn-ea"/>
                <a:sym typeface="+mn-lt"/>
              </a:rPr>
              <a:t>基于词频的文本特征</a:t>
            </a:r>
          </a:p>
        </p:txBody>
      </p:sp>
      <p:sp>
        <p:nvSpPr>
          <p:cNvPr id="3" name="文本占位符 2"/>
          <p:cNvSpPr>
            <a:spLocks noGrp="1"/>
          </p:cNvSpPr>
          <p:nvPr>
            <p:ph type="body" idx="1"/>
          </p:nvPr>
        </p:nvSpPr>
        <p:spPr>
          <a:xfrm>
            <a:off x="4044434" y="2728538"/>
            <a:ext cx="7590354" cy="1602162"/>
          </a:xfrm>
        </p:spPr>
        <p:txBody>
          <a:bodyPr>
            <a:noAutofit/>
          </a:bodyPr>
          <a:lstStyle/>
          <a:p>
            <a:pPr marL="171450" lvl="0" indent="-171450"/>
            <a:r>
              <a:rPr lang="zh-CN" altLang="en-US" sz="2000" dirty="0"/>
              <a:t>词频特征描述性分析</a:t>
            </a:r>
            <a:endParaRPr lang="en-US" altLang="zh-CN" sz="2000" dirty="0"/>
          </a:p>
          <a:p>
            <a:pPr marL="171450" lvl="0" indent="-171450"/>
            <a:r>
              <a:rPr lang="zh-CN" altLang="en-US" sz="2000" dirty="0"/>
              <a:t>基于词频的朴素贝叶斯分类器</a:t>
            </a:r>
          </a:p>
          <a:p>
            <a:pPr marL="171450" lvl="0" indent="-171450"/>
            <a:endParaRPr lang="zh-CN" altLang="en-US" sz="2000" dirty="0">
              <a:latin typeface="Arial" panose="020B0604020202020204" pitchFamily="34" charset="0"/>
              <a:ea typeface="微软雅黑" panose="020B0503020204020204" pitchFamily="34" charset="-122"/>
              <a:cs typeface="+mn-ea"/>
              <a:sym typeface="+mn-lt"/>
            </a:endParaRPr>
          </a:p>
        </p:txBody>
      </p:sp>
      <p:cxnSp>
        <p:nvCxnSpPr>
          <p:cNvPr id="4" name="直接连接符 3">
            <a:extLst>
              <a:ext uri="{FF2B5EF4-FFF2-40B4-BE49-F238E27FC236}">
                <a16:creationId xmlns:a16="http://schemas.microsoft.com/office/drawing/2014/main" id="{FBF50EA8-844D-448A-A8DA-0514AC0170CA}"/>
              </a:ext>
            </a:extLst>
          </p:cNvPr>
          <p:cNvCxnSpPr/>
          <p:nvPr/>
        </p:nvCxnSpPr>
        <p:spPr>
          <a:xfrm>
            <a:off x="3930134" y="1903088"/>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5F3D9E4-F3C1-4AD2-8E2A-DB1E4EEB23AF}"/>
              </a:ext>
            </a:extLst>
          </p:cNvPr>
          <p:cNvCxnSpPr/>
          <p:nvPr/>
        </p:nvCxnSpPr>
        <p:spPr>
          <a:xfrm>
            <a:off x="3930134" y="4662312"/>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文本框 5">
            <a:extLst>
              <a:ext uri="{FF2B5EF4-FFF2-40B4-BE49-F238E27FC236}">
                <a16:creationId xmlns:a16="http://schemas.microsoft.com/office/drawing/2014/main" id="{6026B722-0E2C-4608-B59C-0F974A292877}"/>
              </a:ext>
            </a:extLst>
          </p:cNvPr>
          <p:cNvSpPr txBox="1"/>
          <p:nvPr/>
        </p:nvSpPr>
        <p:spPr>
          <a:xfrm>
            <a:off x="4027046" y="1241371"/>
            <a:ext cx="635489" cy="552534"/>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20204" pitchFamily="34" charset="0"/>
              </a:rPr>
              <a:t>/03</a:t>
            </a:r>
            <a:endParaRPr lang="zh-CN" altLang="en-US" spc="100" dirty="0">
              <a:solidFill>
                <a:schemeClr val="bg1">
                  <a:lumMod val="8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endParaRPr lang="en-US" dirty="0"/>
          </a:p>
        </p:txBody>
      </p:sp>
      <p:sp>
        <p:nvSpPr>
          <p:cNvPr id="3" name="内容占位符 2"/>
          <p:cNvSpPr>
            <a:spLocks noGrp="1"/>
          </p:cNvSpPr>
          <p:nvPr>
            <p:ph idx="1"/>
          </p:nvPr>
        </p:nvSpPr>
        <p:spPr>
          <a:xfrm>
            <a:off x="669924" y="1123950"/>
            <a:ext cx="10850563" cy="5019675"/>
          </a:xfrm>
        </p:spPr>
        <p:txBody>
          <a:bodyPr>
            <a:normAutofit lnSpcReduction="10000"/>
          </a:bodyPr>
          <a:lstStyle/>
          <a:p>
            <a:pPr marL="457177" lvl="1" indent="0">
              <a:lnSpc>
                <a:spcPct val="150000"/>
              </a:lnSpc>
              <a:buNone/>
            </a:pPr>
            <a:endParaRPr lang="en-US" altLang="zh-CN" sz="2400" i="1" dirty="0">
              <a:sym typeface="+mn-lt"/>
            </a:endParaRPr>
          </a:p>
          <a:p>
            <a:pPr marL="457177" lvl="1" indent="0">
              <a:lnSpc>
                <a:spcPct val="150000"/>
              </a:lnSpc>
              <a:buNone/>
            </a:pPr>
            <a:r>
              <a:rPr lang="zh-CN" altLang="en-US" sz="2400" i="1" dirty="0">
                <a:sym typeface="+mn-lt"/>
              </a:rPr>
              <a:t>城管打人了！</a:t>
            </a:r>
            <a:endParaRPr lang="en-US" altLang="zh-CN" sz="2400" i="1" dirty="0">
              <a:sym typeface="+mn-lt"/>
            </a:endParaRPr>
          </a:p>
          <a:p>
            <a:pPr marL="457177" lvl="1" indent="0">
              <a:lnSpc>
                <a:spcPct val="150000"/>
              </a:lnSpc>
              <a:buNone/>
            </a:pPr>
            <a:r>
              <a:rPr lang="zh-CN" altLang="en-US" sz="2400" i="1" dirty="0">
                <a:sym typeface="+mn-lt"/>
              </a:rPr>
              <a:t>据爆料！</a:t>
            </a:r>
            <a:endParaRPr lang="en-US" altLang="zh-CN" sz="2400" i="1" dirty="0">
              <a:sym typeface="+mn-lt"/>
            </a:endParaRPr>
          </a:p>
          <a:p>
            <a:pPr marL="457177" lvl="1" indent="0">
              <a:lnSpc>
                <a:spcPct val="150000"/>
              </a:lnSpc>
              <a:buNone/>
            </a:pPr>
            <a:r>
              <a:rPr lang="zh-CN" altLang="en-US" sz="2400" i="1" dirty="0">
                <a:sym typeface="+mn-lt"/>
              </a:rPr>
              <a:t>内幕！</a:t>
            </a:r>
            <a:endParaRPr lang="en-US" altLang="zh-CN" sz="2400" i="1" dirty="0">
              <a:sym typeface="+mn-lt"/>
            </a:endParaRPr>
          </a:p>
          <a:p>
            <a:pPr marL="457177" lvl="1" indent="0">
              <a:lnSpc>
                <a:spcPct val="150000"/>
              </a:lnSpc>
              <a:buNone/>
            </a:pPr>
            <a:r>
              <a:rPr lang="zh-CN" altLang="en-US" sz="2400" i="1" dirty="0">
                <a:sym typeface="+mn-lt"/>
              </a:rPr>
              <a:t>真相！</a:t>
            </a:r>
            <a:endParaRPr lang="en-US" altLang="zh-CN" sz="2400" i="1" dirty="0">
              <a:sym typeface="+mn-lt"/>
            </a:endParaRPr>
          </a:p>
          <a:p>
            <a:pPr marL="457177" lvl="1" indent="0">
              <a:lnSpc>
                <a:spcPct val="150000"/>
              </a:lnSpc>
              <a:buNone/>
            </a:pPr>
            <a:r>
              <a:rPr lang="zh-CN" altLang="en-US" sz="2400" i="1" dirty="0">
                <a:sym typeface="+mn-lt"/>
              </a:rPr>
              <a:t>！！！</a:t>
            </a:r>
            <a:endParaRPr lang="en-US" altLang="en-US" sz="2400" dirty="0">
              <a:sym typeface="+mn-lt"/>
            </a:endParaRPr>
          </a:p>
          <a:p>
            <a:pPr lvl="1">
              <a:lnSpc>
                <a:spcPct val="150000"/>
              </a:lnSpc>
            </a:pPr>
            <a:endParaRPr lang="en-US" altLang="en-US" sz="2400" dirty="0">
              <a:sym typeface="+mn-lt"/>
            </a:endParaRPr>
          </a:p>
          <a:p>
            <a:pPr marL="457177" lvl="1" indent="0">
              <a:lnSpc>
                <a:spcPct val="150000"/>
              </a:lnSpc>
              <a:buNone/>
            </a:pPr>
            <a:r>
              <a:rPr lang="zh-CN" altLang="en-US" sz="3200" dirty="0">
                <a:sym typeface="+mn-lt"/>
              </a:rPr>
              <a:t> </a:t>
            </a:r>
            <a:r>
              <a:rPr lang="zh-CN" altLang="en-US" sz="2400" b="1" dirty="0">
                <a:sym typeface="+mn-lt"/>
              </a:rPr>
              <a:t>谣言具有特定</a:t>
            </a:r>
            <a:r>
              <a:rPr lang="zh-CN" altLang="en-US" sz="2400" b="1" dirty="0">
                <a:solidFill>
                  <a:srgbClr val="C00000"/>
                </a:solidFill>
                <a:sym typeface="+mn-lt"/>
              </a:rPr>
              <a:t>文本特征</a:t>
            </a:r>
            <a:endParaRPr lang="en-US" altLang="zh-CN" sz="2400" b="1" dirty="0">
              <a:solidFill>
                <a:srgbClr val="C00000"/>
              </a:solidFill>
              <a:sym typeface="+mn-lt"/>
            </a:endParaRPr>
          </a:p>
          <a:p>
            <a:pPr lvl="1">
              <a:lnSpc>
                <a:spcPct val="150000"/>
              </a:lnSpc>
            </a:pPr>
            <a:endParaRPr lang="en-US" altLang="en-US" sz="2400" dirty="0">
              <a:sym typeface="+mn-lt"/>
            </a:endParaRPr>
          </a:p>
        </p:txBody>
      </p:sp>
      <p:pic>
        <p:nvPicPr>
          <p:cNvPr id="6" name="图片 5"/>
          <p:cNvPicPr>
            <a:picLocks noChangeAspect="1"/>
          </p:cNvPicPr>
          <p:nvPr/>
        </p:nvPicPr>
        <p:blipFill rotWithShape="1">
          <a:blip r:embed="rId3" cstate="print"/>
          <a:srcRect t="2906" b="74695"/>
          <a:stretch/>
        </p:blipFill>
        <p:spPr>
          <a:xfrm>
            <a:off x="5905614" y="1272141"/>
            <a:ext cx="5741480" cy="1066783"/>
          </a:xfrm>
          <a:prstGeom prst="rect">
            <a:avLst/>
          </a:prstGeom>
        </p:spPr>
      </p:pic>
      <p:pic>
        <p:nvPicPr>
          <p:cNvPr id="8" name="图片 7"/>
          <p:cNvPicPr>
            <a:picLocks noChangeAspect="1"/>
          </p:cNvPicPr>
          <p:nvPr/>
        </p:nvPicPr>
        <p:blipFill rotWithShape="1">
          <a:blip r:embed="rId4" cstate="print"/>
          <a:srcRect t="4339" b="46059"/>
          <a:stretch/>
        </p:blipFill>
        <p:spPr>
          <a:xfrm>
            <a:off x="5936540" y="2338924"/>
            <a:ext cx="5654094" cy="1702880"/>
          </a:xfrm>
          <a:prstGeom prst="rect">
            <a:avLst/>
          </a:prstGeom>
        </p:spPr>
      </p:pic>
      <p:pic>
        <p:nvPicPr>
          <p:cNvPr id="9" name="图片 8"/>
          <p:cNvPicPr>
            <a:picLocks noChangeAspect="1"/>
          </p:cNvPicPr>
          <p:nvPr/>
        </p:nvPicPr>
        <p:blipFill rotWithShape="1">
          <a:blip r:embed="rId5" cstate="print"/>
          <a:srcRect t="2048" b="58193"/>
          <a:stretch/>
        </p:blipFill>
        <p:spPr>
          <a:xfrm>
            <a:off x="5905614" y="4137054"/>
            <a:ext cx="5741483" cy="1787525"/>
          </a:xfrm>
          <a:prstGeom prst="rect">
            <a:avLst/>
          </a:prstGeom>
        </p:spPr>
      </p:pic>
      <p:sp>
        <p:nvSpPr>
          <p:cNvPr id="10" name="light-bulb-outline-with-thin-arrow-to-the-right_26260">
            <a:extLst>
              <a:ext uri="{FF2B5EF4-FFF2-40B4-BE49-F238E27FC236}">
                <a16:creationId xmlns:a16="http://schemas.microsoft.com/office/drawing/2014/main" id="{50D68C50-5B4F-4BEC-A2F9-DF56333DCDC8}"/>
              </a:ext>
            </a:extLst>
          </p:cNvPr>
          <p:cNvSpPr>
            <a:spLocks noChangeAspect="1"/>
          </p:cNvSpPr>
          <p:nvPr/>
        </p:nvSpPr>
        <p:spPr bwMode="auto">
          <a:xfrm>
            <a:off x="796531" y="5322962"/>
            <a:ext cx="400112" cy="461709"/>
          </a:xfrm>
          <a:custGeom>
            <a:avLst/>
            <a:gdLst>
              <a:gd name="connsiteX0" fmla="*/ 137544 w 523394"/>
              <a:gd name="connsiteY0" fmla="*/ 565935 h 603970"/>
              <a:gd name="connsiteX1" fmla="*/ 308941 w 523394"/>
              <a:gd name="connsiteY1" fmla="*/ 565935 h 603970"/>
              <a:gd name="connsiteX2" fmla="*/ 328199 w 523394"/>
              <a:gd name="connsiteY2" fmla="*/ 584953 h 603970"/>
              <a:gd name="connsiteX3" fmla="*/ 308941 w 523394"/>
              <a:gd name="connsiteY3" fmla="*/ 603970 h 603970"/>
              <a:gd name="connsiteX4" fmla="*/ 137544 w 523394"/>
              <a:gd name="connsiteY4" fmla="*/ 603970 h 603970"/>
              <a:gd name="connsiteX5" fmla="*/ 118479 w 523394"/>
              <a:gd name="connsiteY5" fmla="*/ 584953 h 603970"/>
              <a:gd name="connsiteX6" fmla="*/ 137544 w 523394"/>
              <a:gd name="connsiteY6" fmla="*/ 565935 h 603970"/>
              <a:gd name="connsiteX7" fmla="*/ 117088 w 523394"/>
              <a:gd name="connsiteY7" fmla="*/ 507789 h 603970"/>
              <a:gd name="connsiteX8" fmla="*/ 329397 w 523394"/>
              <a:gd name="connsiteY8" fmla="*/ 507789 h 603970"/>
              <a:gd name="connsiteX9" fmla="*/ 348663 w 523394"/>
              <a:gd name="connsiteY9" fmla="*/ 526851 h 603970"/>
              <a:gd name="connsiteX10" fmla="*/ 329397 w 523394"/>
              <a:gd name="connsiteY10" fmla="*/ 546106 h 603970"/>
              <a:gd name="connsiteX11" fmla="*/ 117088 w 523394"/>
              <a:gd name="connsiteY11" fmla="*/ 546106 h 603970"/>
              <a:gd name="connsiteX12" fmla="*/ 98015 w 523394"/>
              <a:gd name="connsiteY12" fmla="*/ 526851 h 603970"/>
              <a:gd name="connsiteX13" fmla="*/ 117088 w 523394"/>
              <a:gd name="connsiteY13" fmla="*/ 507789 h 603970"/>
              <a:gd name="connsiteX14" fmla="*/ 223248 w 523394"/>
              <a:gd name="connsiteY14" fmla="*/ 84820 h 603970"/>
              <a:gd name="connsiteX15" fmla="*/ 242321 w 523394"/>
              <a:gd name="connsiteY15" fmla="*/ 103860 h 603970"/>
              <a:gd name="connsiteX16" fmla="*/ 223248 w 523394"/>
              <a:gd name="connsiteY16" fmla="*/ 122900 h 603970"/>
              <a:gd name="connsiteX17" fmla="*/ 115555 w 523394"/>
              <a:gd name="connsiteY17" fmla="*/ 230409 h 603970"/>
              <a:gd name="connsiteX18" fmla="*/ 96483 w 523394"/>
              <a:gd name="connsiteY18" fmla="*/ 249449 h 603970"/>
              <a:gd name="connsiteX19" fmla="*/ 77410 w 523394"/>
              <a:gd name="connsiteY19" fmla="*/ 230409 h 603970"/>
              <a:gd name="connsiteX20" fmla="*/ 223248 w 523394"/>
              <a:gd name="connsiteY20" fmla="*/ 84820 h 603970"/>
              <a:gd name="connsiteX21" fmla="*/ 421487 w 523394"/>
              <a:gd name="connsiteY21" fmla="*/ 51183 h 603970"/>
              <a:gd name="connsiteX22" fmla="*/ 510300 w 523394"/>
              <a:gd name="connsiteY22" fmla="*/ 80800 h 603970"/>
              <a:gd name="connsiteX23" fmla="*/ 522437 w 523394"/>
              <a:gd name="connsiteY23" fmla="*/ 104839 h 603970"/>
              <a:gd name="connsiteX24" fmla="*/ 492961 w 523394"/>
              <a:gd name="connsiteY24" fmla="*/ 193497 h 603970"/>
              <a:gd name="connsiteX25" fmla="*/ 474852 w 523394"/>
              <a:gd name="connsiteY25" fmla="*/ 206382 h 603970"/>
              <a:gd name="connsiteX26" fmla="*/ 468687 w 523394"/>
              <a:gd name="connsiteY26" fmla="*/ 205420 h 603970"/>
              <a:gd name="connsiteX27" fmla="*/ 456743 w 523394"/>
              <a:gd name="connsiteY27" fmla="*/ 181381 h 603970"/>
              <a:gd name="connsiteX28" fmla="*/ 470228 w 523394"/>
              <a:gd name="connsiteY28" fmla="*/ 140802 h 603970"/>
              <a:gd name="connsiteX29" fmla="*/ 169306 w 523394"/>
              <a:gd name="connsiteY29" fmla="*/ 308886 h 603970"/>
              <a:gd name="connsiteX30" fmla="*/ 159866 w 523394"/>
              <a:gd name="connsiteY30" fmla="*/ 311194 h 603970"/>
              <a:gd name="connsiteX31" fmla="*/ 143298 w 523394"/>
              <a:gd name="connsiteY31" fmla="*/ 301386 h 603970"/>
              <a:gd name="connsiteX32" fmla="*/ 150618 w 523394"/>
              <a:gd name="connsiteY32" fmla="*/ 275423 h 603970"/>
              <a:gd name="connsiteX33" fmla="*/ 458091 w 523394"/>
              <a:gd name="connsiteY33" fmla="*/ 103686 h 603970"/>
              <a:gd name="connsiteX34" fmla="*/ 409350 w 523394"/>
              <a:gd name="connsiteY34" fmla="*/ 87339 h 603970"/>
              <a:gd name="connsiteX35" fmla="*/ 397213 w 523394"/>
              <a:gd name="connsiteY35" fmla="*/ 63299 h 603970"/>
              <a:gd name="connsiteX36" fmla="*/ 421487 w 523394"/>
              <a:gd name="connsiteY36" fmla="*/ 51183 h 603970"/>
              <a:gd name="connsiteX37" fmla="*/ 223436 w 523394"/>
              <a:gd name="connsiteY37" fmla="*/ 0 h 603970"/>
              <a:gd name="connsiteX38" fmla="*/ 376952 w 523394"/>
              <a:gd name="connsiteY38" fmla="*/ 61169 h 603970"/>
              <a:gd name="connsiteX39" fmla="*/ 377722 w 523394"/>
              <a:gd name="connsiteY39" fmla="*/ 88098 h 603970"/>
              <a:gd name="connsiteX40" fmla="*/ 350563 w 523394"/>
              <a:gd name="connsiteY40" fmla="*/ 88868 h 603970"/>
              <a:gd name="connsiteX41" fmla="*/ 223436 w 523394"/>
              <a:gd name="connsiteY41" fmla="*/ 38086 h 603970"/>
              <a:gd name="connsiteX42" fmla="*/ 38138 w 523394"/>
              <a:gd name="connsiteY42" fmla="*/ 223131 h 603970"/>
              <a:gd name="connsiteX43" fmla="*/ 110177 w 523394"/>
              <a:gd name="connsiteY43" fmla="*/ 368744 h 603970"/>
              <a:gd name="connsiteX44" fmla="*/ 117496 w 523394"/>
              <a:gd name="connsiteY44" fmla="*/ 383747 h 603970"/>
              <a:gd name="connsiteX45" fmla="*/ 117496 w 523394"/>
              <a:gd name="connsiteY45" fmla="*/ 446647 h 603970"/>
              <a:gd name="connsiteX46" fmla="*/ 328990 w 523394"/>
              <a:gd name="connsiteY46" fmla="*/ 446647 h 603970"/>
              <a:gd name="connsiteX47" fmla="*/ 328990 w 523394"/>
              <a:gd name="connsiteY47" fmla="*/ 383747 h 603970"/>
              <a:gd name="connsiteX48" fmla="*/ 336309 w 523394"/>
              <a:gd name="connsiteY48" fmla="*/ 368744 h 603970"/>
              <a:gd name="connsiteX49" fmla="*/ 408541 w 523394"/>
              <a:gd name="connsiteY49" fmla="*/ 223324 h 603970"/>
              <a:gd name="connsiteX50" fmla="*/ 427610 w 523394"/>
              <a:gd name="connsiteY50" fmla="*/ 204088 h 603970"/>
              <a:gd name="connsiteX51" fmla="*/ 446679 w 523394"/>
              <a:gd name="connsiteY51" fmla="*/ 223131 h 603970"/>
              <a:gd name="connsiteX52" fmla="*/ 367128 w 523394"/>
              <a:gd name="connsiteY52" fmla="*/ 392981 h 603970"/>
              <a:gd name="connsiteX53" fmla="*/ 367128 w 523394"/>
              <a:gd name="connsiteY53" fmla="*/ 465691 h 603970"/>
              <a:gd name="connsiteX54" fmla="*/ 348059 w 523394"/>
              <a:gd name="connsiteY54" fmla="*/ 484926 h 603970"/>
              <a:gd name="connsiteX55" fmla="*/ 98427 w 523394"/>
              <a:gd name="connsiteY55" fmla="*/ 484926 h 603970"/>
              <a:gd name="connsiteX56" fmla="*/ 79358 w 523394"/>
              <a:gd name="connsiteY56" fmla="*/ 465691 h 603970"/>
              <a:gd name="connsiteX57" fmla="*/ 79358 w 523394"/>
              <a:gd name="connsiteY57" fmla="*/ 392788 h 603970"/>
              <a:gd name="connsiteX58" fmla="*/ 0 w 523394"/>
              <a:gd name="connsiteY58" fmla="*/ 223324 h 603970"/>
              <a:gd name="connsiteX59" fmla="*/ 223436 w 523394"/>
              <a:gd name="connsiteY59" fmla="*/ 0 h 60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23394" h="603970">
                <a:moveTo>
                  <a:pt x="137544" y="565935"/>
                </a:moveTo>
                <a:lnTo>
                  <a:pt x="308941" y="565935"/>
                </a:lnTo>
                <a:cubicBezTo>
                  <a:pt x="319533" y="565935"/>
                  <a:pt x="328199" y="574387"/>
                  <a:pt x="328199" y="584953"/>
                </a:cubicBezTo>
                <a:cubicBezTo>
                  <a:pt x="328199" y="595518"/>
                  <a:pt x="319533" y="603970"/>
                  <a:pt x="308941" y="603970"/>
                </a:cubicBezTo>
                <a:lnTo>
                  <a:pt x="137544" y="603970"/>
                </a:lnTo>
                <a:cubicBezTo>
                  <a:pt x="126953" y="603970"/>
                  <a:pt x="118479" y="595518"/>
                  <a:pt x="118479" y="584953"/>
                </a:cubicBezTo>
                <a:cubicBezTo>
                  <a:pt x="118479" y="574387"/>
                  <a:pt x="126953" y="565935"/>
                  <a:pt x="137544" y="565935"/>
                </a:cubicBezTo>
                <a:close/>
                <a:moveTo>
                  <a:pt x="117088" y="507789"/>
                </a:moveTo>
                <a:lnTo>
                  <a:pt x="329397" y="507789"/>
                </a:lnTo>
                <a:cubicBezTo>
                  <a:pt x="339993" y="507789"/>
                  <a:pt x="348663" y="516454"/>
                  <a:pt x="348663" y="526851"/>
                </a:cubicBezTo>
                <a:cubicBezTo>
                  <a:pt x="348663" y="537441"/>
                  <a:pt x="339993" y="546106"/>
                  <a:pt x="329397" y="546106"/>
                </a:cubicBezTo>
                <a:lnTo>
                  <a:pt x="117088" y="546106"/>
                </a:lnTo>
                <a:cubicBezTo>
                  <a:pt x="106685" y="546106"/>
                  <a:pt x="98015" y="537441"/>
                  <a:pt x="98015" y="526851"/>
                </a:cubicBezTo>
                <a:cubicBezTo>
                  <a:pt x="98015" y="516454"/>
                  <a:pt x="106685" y="507789"/>
                  <a:pt x="117088" y="507789"/>
                </a:cubicBezTo>
                <a:close/>
                <a:moveTo>
                  <a:pt x="223248" y="84820"/>
                </a:moveTo>
                <a:cubicBezTo>
                  <a:pt x="233844" y="84820"/>
                  <a:pt x="242321" y="93282"/>
                  <a:pt x="242321" y="103860"/>
                </a:cubicBezTo>
                <a:cubicBezTo>
                  <a:pt x="242321" y="114438"/>
                  <a:pt x="233844" y="122900"/>
                  <a:pt x="223248" y="122900"/>
                </a:cubicBezTo>
                <a:cubicBezTo>
                  <a:pt x="163911" y="122900"/>
                  <a:pt x="115555" y="171173"/>
                  <a:pt x="115555" y="230409"/>
                </a:cubicBezTo>
                <a:cubicBezTo>
                  <a:pt x="115555" y="240987"/>
                  <a:pt x="107079" y="249449"/>
                  <a:pt x="96483" y="249449"/>
                </a:cubicBezTo>
                <a:cubicBezTo>
                  <a:pt x="85887" y="249449"/>
                  <a:pt x="77410" y="240987"/>
                  <a:pt x="77410" y="230409"/>
                </a:cubicBezTo>
                <a:cubicBezTo>
                  <a:pt x="77410" y="150210"/>
                  <a:pt x="142912" y="84820"/>
                  <a:pt x="223248" y="84820"/>
                </a:cubicBezTo>
                <a:close/>
                <a:moveTo>
                  <a:pt x="421487" y="51183"/>
                </a:moveTo>
                <a:lnTo>
                  <a:pt x="510300" y="80800"/>
                </a:lnTo>
                <a:cubicBezTo>
                  <a:pt x="520318" y="84069"/>
                  <a:pt x="525712" y="94839"/>
                  <a:pt x="522437" y="104839"/>
                </a:cubicBezTo>
                <a:lnTo>
                  <a:pt x="492961" y="193497"/>
                </a:lnTo>
                <a:cubicBezTo>
                  <a:pt x="490264" y="201382"/>
                  <a:pt x="482751" y="206382"/>
                  <a:pt x="474852" y="206382"/>
                </a:cubicBezTo>
                <a:cubicBezTo>
                  <a:pt x="472925" y="206382"/>
                  <a:pt x="470806" y="205997"/>
                  <a:pt x="468687" y="205420"/>
                </a:cubicBezTo>
                <a:cubicBezTo>
                  <a:pt x="458669" y="202151"/>
                  <a:pt x="453275" y="191381"/>
                  <a:pt x="456743" y="181381"/>
                </a:cubicBezTo>
                <a:lnTo>
                  <a:pt x="470228" y="140802"/>
                </a:lnTo>
                <a:lnTo>
                  <a:pt x="169306" y="308886"/>
                </a:lnTo>
                <a:cubicBezTo>
                  <a:pt x="166223" y="310425"/>
                  <a:pt x="163141" y="311194"/>
                  <a:pt x="159866" y="311194"/>
                </a:cubicBezTo>
                <a:cubicBezTo>
                  <a:pt x="153316" y="311194"/>
                  <a:pt x="146765" y="307732"/>
                  <a:pt x="143298" y="301386"/>
                </a:cubicBezTo>
                <a:cubicBezTo>
                  <a:pt x="138096" y="292347"/>
                  <a:pt x="141371" y="280616"/>
                  <a:pt x="150618" y="275423"/>
                </a:cubicBezTo>
                <a:lnTo>
                  <a:pt x="458091" y="103686"/>
                </a:lnTo>
                <a:lnTo>
                  <a:pt x="409350" y="87339"/>
                </a:lnTo>
                <a:cubicBezTo>
                  <a:pt x="399332" y="84069"/>
                  <a:pt x="393938" y="73300"/>
                  <a:pt x="397213" y="63299"/>
                </a:cubicBezTo>
                <a:cubicBezTo>
                  <a:pt x="400488" y="53299"/>
                  <a:pt x="410891" y="47914"/>
                  <a:pt x="421487" y="51183"/>
                </a:cubicBezTo>
                <a:close/>
                <a:moveTo>
                  <a:pt x="223436" y="0"/>
                </a:moveTo>
                <a:cubicBezTo>
                  <a:pt x="280643" y="0"/>
                  <a:pt x="335346" y="21736"/>
                  <a:pt x="376952" y="61169"/>
                </a:cubicBezTo>
                <a:cubicBezTo>
                  <a:pt x="384656" y="68478"/>
                  <a:pt x="384849" y="80597"/>
                  <a:pt x="377722" y="88098"/>
                </a:cubicBezTo>
                <a:cubicBezTo>
                  <a:pt x="370210" y="95600"/>
                  <a:pt x="358268" y="95985"/>
                  <a:pt x="350563" y="88868"/>
                </a:cubicBezTo>
                <a:cubicBezTo>
                  <a:pt x="316277" y="56168"/>
                  <a:pt x="271012" y="38086"/>
                  <a:pt x="223436" y="38086"/>
                </a:cubicBezTo>
                <a:cubicBezTo>
                  <a:pt x="121156" y="38086"/>
                  <a:pt x="38138" y="121183"/>
                  <a:pt x="38138" y="223131"/>
                </a:cubicBezTo>
                <a:cubicBezTo>
                  <a:pt x="38138" y="280068"/>
                  <a:pt x="64334" y="333158"/>
                  <a:pt x="110177" y="368744"/>
                </a:cubicBezTo>
                <a:cubicBezTo>
                  <a:pt x="114800" y="372399"/>
                  <a:pt x="117496" y="377977"/>
                  <a:pt x="117496" y="383747"/>
                </a:cubicBezTo>
                <a:lnTo>
                  <a:pt x="117496" y="446647"/>
                </a:lnTo>
                <a:lnTo>
                  <a:pt x="328990" y="446647"/>
                </a:lnTo>
                <a:lnTo>
                  <a:pt x="328990" y="383747"/>
                </a:lnTo>
                <a:cubicBezTo>
                  <a:pt x="328990" y="377977"/>
                  <a:pt x="331687" y="372399"/>
                  <a:pt x="336309" y="368744"/>
                </a:cubicBezTo>
                <a:cubicBezTo>
                  <a:pt x="382152" y="333158"/>
                  <a:pt x="408541" y="280261"/>
                  <a:pt x="408541" y="223324"/>
                </a:cubicBezTo>
                <a:cubicBezTo>
                  <a:pt x="408541" y="212744"/>
                  <a:pt x="417016" y="204088"/>
                  <a:pt x="427610" y="204088"/>
                </a:cubicBezTo>
                <a:cubicBezTo>
                  <a:pt x="438204" y="204088"/>
                  <a:pt x="446679" y="212552"/>
                  <a:pt x="446679" y="223131"/>
                </a:cubicBezTo>
                <a:cubicBezTo>
                  <a:pt x="446679" y="288917"/>
                  <a:pt x="417786" y="350278"/>
                  <a:pt x="367128" y="392981"/>
                </a:cubicBezTo>
                <a:lnTo>
                  <a:pt x="367128" y="465691"/>
                </a:lnTo>
                <a:cubicBezTo>
                  <a:pt x="367128" y="476270"/>
                  <a:pt x="358653" y="484926"/>
                  <a:pt x="348059" y="484926"/>
                </a:cubicBezTo>
                <a:lnTo>
                  <a:pt x="98427" y="484926"/>
                </a:lnTo>
                <a:cubicBezTo>
                  <a:pt x="87833" y="484926"/>
                  <a:pt x="79358" y="476270"/>
                  <a:pt x="79358" y="465691"/>
                </a:cubicBezTo>
                <a:lnTo>
                  <a:pt x="79358" y="392788"/>
                </a:lnTo>
                <a:cubicBezTo>
                  <a:pt x="28700" y="350085"/>
                  <a:pt x="0" y="288917"/>
                  <a:pt x="0" y="223324"/>
                </a:cubicBezTo>
                <a:cubicBezTo>
                  <a:pt x="0" y="100024"/>
                  <a:pt x="100161" y="0"/>
                  <a:pt x="223436" y="0"/>
                </a:cubicBezTo>
                <a:close/>
              </a:path>
            </a:pathLst>
          </a:custGeom>
          <a:solidFill>
            <a:schemeClr val="accent1"/>
          </a:solidFill>
          <a:ln>
            <a:noFill/>
          </a:ln>
        </p:spPr>
      </p:sp>
      <p:pic>
        <p:nvPicPr>
          <p:cNvPr id="2050" name="Picture 2" descr="https://timgsa.baidu.com/timg?image&amp;quality=80&amp;size=b9999_10000&amp;sec=1550055984141&amp;di=3662cd31b2383aa11a74dca38b4c9fb3&amp;imgtype=0&amp;src=http%3A%2F%2Fb-ssl.duitang.com%2Fuploads%2Fitem%2F201509%2F14%2F20150914211441_8rxiT.jpeg">
            <a:extLst>
              <a:ext uri="{FF2B5EF4-FFF2-40B4-BE49-F238E27FC236}">
                <a16:creationId xmlns:a16="http://schemas.microsoft.com/office/drawing/2014/main" id="{7E5F21DA-6C49-4A78-BF12-B909836E9B5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747" y="1811891"/>
            <a:ext cx="393462" cy="37447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8463C996-AA60-4377-9A41-CB31A12BA2CD}"/>
              </a:ext>
            </a:extLst>
          </p:cNvPr>
          <p:cNvPicPr>
            <a:picLocks noChangeAspect="1"/>
          </p:cNvPicPr>
          <p:nvPr/>
        </p:nvPicPr>
        <p:blipFill rotWithShape="1">
          <a:blip r:embed="rId7">
            <a:extLst>
              <a:ext uri="{28A0092B-C50C-407E-A947-70E740481C1C}">
                <a14:useLocalDpi xmlns:a14="http://schemas.microsoft.com/office/drawing/2010/main" val="0"/>
              </a:ext>
            </a:extLst>
          </a:blip>
          <a:srcRect l="75624" t="54667" r="4376" b="14333"/>
          <a:stretch/>
        </p:blipFill>
        <p:spPr>
          <a:xfrm>
            <a:off x="720259" y="2366330"/>
            <a:ext cx="426439" cy="413113"/>
          </a:xfrm>
          <a:prstGeom prst="rect">
            <a:avLst/>
          </a:prstGeom>
        </p:spPr>
      </p:pic>
      <p:pic>
        <p:nvPicPr>
          <p:cNvPr id="14" name="图片 13">
            <a:extLst>
              <a:ext uri="{FF2B5EF4-FFF2-40B4-BE49-F238E27FC236}">
                <a16:creationId xmlns:a16="http://schemas.microsoft.com/office/drawing/2014/main" id="{B006A7F2-2F86-417B-ABA7-6EFBC86D3BE3}"/>
              </a:ext>
            </a:extLst>
          </p:cNvPr>
          <p:cNvPicPr>
            <a:picLocks noChangeAspect="1"/>
          </p:cNvPicPr>
          <p:nvPr/>
        </p:nvPicPr>
        <p:blipFill rotWithShape="1">
          <a:blip r:embed="rId7">
            <a:extLst>
              <a:ext uri="{28A0092B-C50C-407E-A947-70E740481C1C}">
                <a14:useLocalDpi xmlns:a14="http://schemas.microsoft.com/office/drawing/2010/main" val="0"/>
              </a:ext>
            </a:extLst>
          </a:blip>
          <a:srcRect l="2392" t="54667" r="76253" b="16000"/>
          <a:stretch/>
        </p:blipFill>
        <p:spPr>
          <a:xfrm>
            <a:off x="705821" y="2933683"/>
            <a:ext cx="455314" cy="390903"/>
          </a:xfrm>
          <a:prstGeom prst="rect">
            <a:avLst/>
          </a:prstGeom>
        </p:spPr>
      </p:pic>
      <p:pic>
        <p:nvPicPr>
          <p:cNvPr id="15" name="图片 14">
            <a:extLst>
              <a:ext uri="{FF2B5EF4-FFF2-40B4-BE49-F238E27FC236}">
                <a16:creationId xmlns:a16="http://schemas.microsoft.com/office/drawing/2014/main" id="{A46B8F4A-FE74-4B0A-AAF2-A63E43B5CE9B}"/>
              </a:ext>
            </a:extLst>
          </p:cNvPr>
          <p:cNvPicPr>
            <a:picLocks noChangeAspect="1"/>
          </p:cNvPicPr>
          <p:nvPr/>
        </p:nvPicPr>
        <p:blipFill rotWithShape="1">
          <a:blip r:embed="rId7">
            <a:extLst>
              <a:ext uri="{28A0092B-C50C-407E-A947-70E740481C1C}">
                <a14:useLocalDpi xmlns:a14="http://schemas.microsoft.com/office/drawing/2010/main" val="0"/>
              </a:ext>
            </a:extLst>
          </a:blip>
          <a:srcRect l="76978" t="19159" r="4880" b="54508"/>
          <a:stretch/>
        </p:blipFill>
        <p:spPr>
          <a:xfrm>
            <a:off x="740071" y="3514839"/>
            <a:ext cx="386814" cy="350924"/>
          </a:xfrm>
          <a:prstGeom prst="rect">
            <a:avLst/>
          </a:prstGeom>
        </p:spPr>
      </p:pic>
      <p:pic>
        <p:nvPicPr>
          <p:cNvPr id="16" name="图片 15">
            <a:extLst>
              <a:ext uri="{FF2B5EF4-FFF2-40B4-BE49-F238E27FC236}">
                <a16:creationId xmlns:a16="http://schemas.microsoft.com/office/drawing/2014/main" id="{93379FF5-FB89-4E6E-A9D6-1F357663C900}"/>
              </a:ext>
            </a:extLst>
          </p:cNvPr>
          <p:cNvPicPr>
            <a:picLocks noChangeAspect="1"/>
          </p:cNvPicPr>
          <p:nvPr/>
        </p:nvPicPr>
        <p:blipFill rotWithShape="1">
          <a:blip r:embed="rId7">
            <a:extLst>
              <a:ext uri="{28A0092B-C50C-407E-A947-70E740481C1C}">
                <a14:useLocalDpi xmlns:a14="http://schemas.microsoft.com/office/drawing/2010/main" val="0"/>
              </a:ext>
            </a:extLst>
          </a:blip>
          <a:srcRect l="52017" t="19159" r="29841" b="51026"/>
          <a:stretch/>
        </p:blipFill>
        <p:spPr>
          <a:xfrm>
            <a:off x="733721" y="4056016"/>
            <a:ext cx="386814" cy="397334"/>
          </a:xfrm>
          <a:prstGeom prst="rect">
            <a:avLst/>
          </a:prstGeom>
        </p:spPr>
      </p:pic>
    </p:spTree>
    <p:extLst>
      <p:ext uri="{BB962C8B-B14F-4D97-AF65-F5344CB8AC3E}">
        <p14:creationId xmlns:p14="http://schemas.microsoft.com/office/powerpoint/2010/main" val="15916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原始微博词频统计</a:t>
            </a:r>
          </a:p>
        </p:txBody>
      </p:sp>
      <p:sp>
        <p:nvSpPr>
          <p:cNvPr id="6" name="ïṩľíḑè">
            <a:extLst>
              <a:ext uri="{FF2B5EF4-FFF2-40B4-BE49-F238E27FC236}">
                <a16:creationId xmlns:a16="http://schemas.microsoft.com/office/drawing/2014/main" id="{5DDE4780-0FB3-4C09-904A-68E4F658EAB1}"/>
              </a:ext>
            </a:extLst>
          </p:cNvPr>
          <p:cNvSpPr/>
          <p:nvPr/>
        </p:nvSpPr>
        <p:spPr>
          <a:xfrm>
            <a:off x="6363742" y="2646052"/>
            <a:ext cx="5199511" cy="15472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a:lnSpc>
                <a:spcPct val="150000"/>
              </a:lnSpc>
              <a:tabLst>
                <a:tab pos="228594" algn="l"/>
              </a:tabLst>
              <a:defRPr/>
            </a:pPr>
            <a:r>
              <a:rPr lang="zh-CN" altLang="en-US" sz="2000" b="1" dirty="0">
                <a:solidFill>
                  <a:schemeClr val="tx1"/>
                </a:solidFill>
                <a:sym typeface="+mn-lt"/>
              </a:rPr>
              <a:t>生活 喜欢 希望 发布 </a:t>
            </a:r>
            <a:r>
              <a:rPr lang="en-US" altLang="zh-CN" sz="2000" b="1" dirty="0">
                <a:solidFill>
                  <a:schemeClr val="tx1"/>
                </a:solidFill>
                <a:sym typeface="+mn-lt"/>
              </a:rPr>
              <a:t>[doge]</a:t>
            </a:r>
            <a:r>
              <a:rPr lang="zh-CN" altLang="en-US" sz="2000" b="1" dirty="0">
                <a:solidFill>
                  <a:schemeClr val="tx1"/>
                </a:solidFill>
                <a:sym typeface="+mn-lt"/>
              </a:rPr>
              <a:t> </a:t>
            </a:r>
            <a:endParaRPr lang="en-US" altLang="zh-CN" sz="2000" b="1" dirty="0">
              <a:solidFill>
                <a:schemeClr val="tx1"/>
              </a:solidFill>
              <a:sym typeface="+mn-lt"/>
            </a:endParaRPr>
          </a:p>
          <a:p>
            <a:pPr>
              <a:lnSpc>
                <a:spcPct val="150000"/>
              </a:lnSpc>
              <a:tabLst>
                <a:tab pos="228594" algn="l"/>
              </a:tabLst>
              <a:defRPr/>
            </a:pPr>
            <a:r>
              <a:rPr lang="zh-CN" altLang="en-US" b="1" dirty="0">
                <a:solidFill>
                  <a:schemeClr val="bg2">
                    <a:lumMod val="75000"/>
                  </a:schemeClr>
                </a:solidFill>
                <a:sym typeface="+mn-lt"/>
              </a:rPr>
              <a:t>更加贴近日常生活、传递正能量</a:t>
            </a:r>
            <a:endParaRPr lang="en-US" altLang="zh-CN" b="1" dirty="0">
              <a:solidFill>
                <a:schemeClr val="bg2">
                  <a:lumMod val="75000"/>
                </a:schemeClr>
              </a:solidFill>
              <a:sym typeface="+mn-lt"/>
            </a:endParaRPr>
          </a:p>
        </p:txBody>
      </p:sp>
      <p:sp>
        <p:nvSpPr>
          <p:cNvPr id="8" name="iṧḷîḑê">
            <a:extLst>
              <a:ext uri="{FF2B5EF4-FFF2-40B4-BE49-F238E27FC236}">
                <a16:creationId xmlns:a16="http://schemas.microsoft.com/office/drawing/2014/main" id="{F366989D-95F7-4380-9140-42FA8123A126}"/>
              </a:ext>
            </a:extLst>
          </p:cNvPr>
          <p:cNvSpPr/>
          <p:nvPr/>
        </p:nvSpPr>
        <p:spPr>
          <a:xfrm>
            <a:off x="732030" y="2646053"/>
            <a:ext cx="5199511" cy="154726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a:lnSpc>
                <a:spcPct val="150000"/>
              </a:lnSpc>
              <a:tabLst>
                <a:tab pos="228594" algn="l"/>
              </a:tabLst>
            </a:pPr>
            <a:r>
              <a:rPr lang="zh-CN" altLang="en-US" sz="2000" b="1" dirty="0">
                <a:solidFill>
                  <a:schemeClr val="tx1"/>
                </a:solidFill>
                <a:sym typeface="+mn-lt"/>
              </a:rPr>
              <a:t>城管 政府 高考 医院 地震</a:t>
            </a:r>
            <a:endParaRPr lang="en-US" altLang="zh-CN" sz="2000" b="1" dirty="0">
              <a:solidFill>
                <a:schemeClr val="tx1"/>
              </a:solidFill>
              <a:sym typeface="+mn-lt"/>
            </a:endParaRPr>
          </a:p>
          <a:p>
            <a:pPr>
              <a:lnSpc>
                <a:spcPct val="150000"/>
              </a:lnSpc>
              <a:tabLst>
                <a:tab pos="228594" algn="l"/>
              </a:tabLst>
            </a:pPr>
            <a:r>
              <a:rPr lang="zh-CN" altLang="en-US" b="1" dirty="0">
                <a:solidFill>
                  <a:schemeClr val="bg2">
                    <a:lumMod val="75000"/>
                  </a:schemeClr>
                </a:solidFill>
                <a:sym typeface="+mn-lt"/>
              </a:rPr>
              <a:t>与政治事件、社会治安更加相关</a:t>
            </a:r>
            <a:endParaRPr lang="en-US" altLang="zh-CN" b="1" dirty="0">
              <a:solidFill>
                <a:schemeClr val="bg2">
                  <a:lumMod val="75000"/>
                </a:schemeClr>
              </a:solidFill>
              <a:sym typeface="+mn-lt"/>
            </a:endParaRPr>
          </a:p>
        </p:txBody>
      </p:sp>
      <p:sp>
        <p:nvSpPr>
          <p:cNvPr id="9" name="iśḷîḑê">
            <a:extLst>
              <a:ext uri="{FF2B5EF4-FFF2-40B4-BE49-F238E27FC236}">
                <a16:creationId xmlns:a16="http://schemas.microsoft.com/office/drawing/2014/main" id="{56894FB2-1506-4EAD-A9AE-62AFB132FD11}"/>
              </a:ext>
            </a:extLst>
          </p:cNvPr>
          <p:cNvSpPr/>
          <p:nvPr/>
        </p:nvSpPr>
        <p:spPr bwMode="auto">
          <a:xfrm>
            <a:off x="658508" y="2204680"/>
            <a:ext cx="5273033" cy="441373"/>
          </a:xfrm>
          <a:prstGeom prst="homePlate">
            <a:avLst>
              <a:gd name="adj" fmla="val 0"/>
            </a:avLst>
          </a:prstGeom>
          <a:solidFill>
            <a:srgbClr val="D9232E"/>
          </a:solidFill>
          <a:ln w="28575" algn="ctr">
            <a:noFill/>
            <a:round/>
            <a:headEnd/>
            <a:tailEnd/>
          </a:ln>
        </p:spPr>
        <p:txBody>
          <a:bodyPr lIns="90000" tIns="90000" rIns="90000" bIns="90000" anchor="ctr"/>
          <a:lstStyle/>
          <a:p>
            <a:pPr algn="ctr" defTabSz="914400"/>
            <a:r>
              <a:rPr lang="zh-CN" altLang="en-US" sz="2400" b="1" kern="0" dirty="0">
                <a:solidFill>
                  <a:schemeClr val="bg1"/>
                </a:solidFill>
              </a:rPr>
              <a:t>谣言</a:t>
            </a:r>
          </a:p>
        </p:txBody>
      </p:sp>
      <p:sp>
        <p:nvSpPr>
          <p:cNvPr id="10" name="íŝḷide">
            <a:extLst>
              <a:ext uri="{FF2B5EF4-FFF2-40B4-BE49-F238E27FC236}">
                <a16:creationId xmlns:a16="http://schemas.microsoft.com/office/drawing/2014/main" id="{82624E24-5ADD-4C4D-BAD2-4AEC5C3EC3A3}"/>
              </a:ext>
            </a:extLst>
          </p:cNvPr>
          <p:cNvSpPr/>
          <p:nvPr/>
        </p:nvSpPr>
        <p:spPr bwMode="auto">
          <a:xfrm>
            <a:off x="6332385" y="2204680"/>
            <a:ext cx="5230868" cy="441373"/>
          </a:xfrm>
          <a:prstGeom prst="chevron">
            <a:avLst>
              <a:gd name="adj" fmla="val 0"/>
            </a:avLst>
          </a:prstGeom>
          <a:solidFill>
            <a:srgbClr val="F9B401"/>
          </a:solidFill>
          <a:ln w="28575" algn="ctr">
            <a:noFill/>
            <a:round/>
            <a:headEnd/>
            <a:tailEnd/>
          </a:ln>
        </p:spPr>
        <p:txBody>
          <a:bodyPr lIns="90000" tIns="90000" rIns="90000" bIns="90000" anchor="ctr"/>
          <a:lstStyle/>
          <a:p>
            <a:pPr algn="ctr" defTabSz="914400"/>
            <a:r>
              <a:rPr lang="zh-CN" altLang="en-US" sz="2400" b="1" kern="0" dirty="0">
                <a:solidFill>
                  <a:schemeClr val="bg1"/>
                </a:solidFill>
              </a:rPr>
              <a:t>非谣言</a:t>
            </a:r>
          </a:p>
        </p:txBody>
      </p:sp>
      <p:sp>
        <p:nvSpPr>
          <p:cNvPr id="13" name="文本框 12">
            <a:extLst>
              <a:ext uri="{FF2B5EF4-FFF2-40B4-BE49-F238E27FC236}">
                <a16:creationId xmlns:a16="http://schemas.microsoft.com/office/drawing/2014/main" id="{137CADEE-A640-4F41-A9B0-38EA73D1063E}"/>
              </a:ext>
            </a:extLst>
          </p:cNvPr>
          <p:cNvSpPr txBox="1"/>
          <p:nvPr/>
        </p:nvSpPr>
        <p:spPr>
          <a:xfrm flipH="1">
            <a:off x="669924" y="1101214"/>
            <a:ext cx="4910851" cy="920124"/>
          </a:xfrm>
          <a:prstGeom prst="rect">
            <a:avLst/>
          </a:prstGeom>
          <a:noFill/>
        </p:spPr>
        <p:txBody>
          <a:bodyPr wrap="square" rtlCol="0">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对 </a:t>
            </a:r>
            <a:r>
              <a:rPr lang="en-US" altLang="zh-CN" sz="2000" b="1" dirty="0">
                <a:solidFill>
                  <a:srgbClr val="F7C43C"/>
                </a:solidFill>
                <a:effectLst>
                  <a:outerShdw blurRad="38100" dist="38100" dir="2700000" algn="tl">
                    <a:srgbClr val="000000">
                      <a:alpha val="43137"/>
                    </a:srgbClr>
                  </a:outerShdw>
                </a:effectLst>
              </a:rPr>
              <a:t>4664</a:t>
            </a:r>
            <a:r>
              <a:rPr lang="en-US" altLang="zh-CN" b="1" dirty="0"/>
              <a:t> </a:t>
            </a:r>
            <a:r>
              <a:rPr lang="zh-CN" altLang="en-US" b="1" dirty="0"/>
              <a:t>条原始微博进行分词</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统计词频 绘制高频词词云图</a:t>
            </a:r>
            <a:endParaRPr lang="en-US" altLang="zh-CN" b="1" dirty="0"/>
          </a:p>
        </p:txBody>
      </p:sp>
      <p:pic>
        <p:nvPicPr>
          <p:cNvPr id="5" name="图片 4">
            <a:extLst>
              <a:ext uri="{FF2B5EF4-FFF2-40B4-BE49-F238E27FC236}">
                <a16:creationId xmlns:a16="http://schemas.microsoft.com/office/drawing/2014/main" id="{EBE89932-ED0E-4509-AD4C-3E85D9D41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56" y="3627229"/>
            <a:ext cx="5731258" cy="2880000"/>
          </a:xfrm>
          <a:prstGeom prst="rect">
            <a:avLst/>
          </a:prstGeom>
        </p:spPr>
      </p:pic>
      <p:pic>
        <p:nvPicPr>
          <p:cNvPr id="14" name="图片 13">
            <a:extLst>
              <a:ext uri="{FF2B5EF4-FFF2-40B4-BE49-F238E27FC236}">
                <a16:creationId xmlns:a16="http://schemas.microsoft.com/office/drawing/2014/main" id="{5C6534AF-19BC-4C46-B93B-51A97A4895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414" y="3627229"/>
            <a:ext cx="5731258" cy="2880000"/>
          </a:xfrm>
          <a:prstGeom prst="rect">
            <a:avLst/>
          </a:prstGeom>
        </p:spPr>
      </p:pic>
    </p:spTree>
    <p:extLst>
      <p:ext uri="{BB962C8B-B14F-4D97-AF65-F5344CB8AC3E}">
        <p14:creationId xmlns:p14="http://schemas.microsoft.com/office/powerpoint/2010/main" val="421176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基于词频的朴素贝叶斯模型</a:t>
            </a:r>
            <a:endParaRPr lang="en-US" dirty="0"/>
          </a:p>
        </p:txBody>
      </p:sp>
      <p:sp>
        <p:nvSpPr>
          <p:cNvPr id="3" name="内容占位符 2"/>
          <p:cNvSpPr>
            <a:spLocks noGrp="1"/>
          </p:cNvSpPr>
          <p:nvPr>
            <p:ph idx="1"/>
          </p:nvPr>
        </p:nvSpPr>
        <p:spPr>
          <a:xfrm>
            <a:off x="669924" y="1238250"/>
            <a:ext cx="10850563" cy="5019675"/>
          </a:xfrm>
        </p:spPr>
        <p:txBody>
          <a:bodyPr>
            <a:normAutofit/>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sz="1400" dirty="0"/>
          </a:p>
          <a:p>
            <a:endParaRPr lang="en-US" altLang="zh-CN" dirty="0"/>
          </a:p>
          <a:p>
            <a:pPr marL="0" indent="0">
              <a:buNone/>
            </a:pPr>
            <a:endParaRPr lang="en-US" altLang="zh-CN" dirty="0"/>
          </a:p>
          <a:p>
            <a:pPr>
              <a:spcAft>
                <a:spcPts val="1200"/>
              </a:spcAft>
              <a:buClr>
                <a:srgbClr val="E97A80"/>
              </a:buClr>
              <a:buFont typeface="Wingdings" panose="05000000000000000000" pitchFamily="2" charset="2"/>
              <a:buChar char="p"/>
            </a:pPr>
            <a:r>
              <a:rPr lang="zh-CN" altLang="en-US" sz="1800" b="1" dirty="0"/>
              <a:t> 测试集准确率：</a:t>
            </a:r>
            <a:r>
              <a:rPr lang="en-US" altLang="zh-CN" sz="3200" b="1" dirty="0">
                <a:solidFill>
                  <a:srgbClr val="D9232E"/>
                </a:solidFill>
                <a:effectLst>
                  <a:outerShdw blurRad="38100" dist="38100" dir="2700000" algn="tl">
                    <a:srgbClr val="000000">
                      <a:alpha val="43137"/>
                    </a:srgbClr>
                  </a:outerShdw>
                </a:effectLst>
              </a:rPr>
              <a:t>88.0</a:t>
            </a:r>
            <a:r>
              <a:rPr lang="en-US" altLang="zh-CN" sz="1800" b="1" dirty="0">
                <a:solidFill>
                  <a:srgbClr val="D9232E"/>
                </a:solidFill>
                <a:effectLst>
                  <a:outerShdw blurRad="38100" dist="38100" dir="2700000" algn="tl">
                    <a:srgbClr val="000000">
                      <a:alpha val="43137"/>
                    </a:srgbClr>
                  </a:outerShdw>
                </a:effectLst>
              </a:rPr>
              <a:t>%</a:t>
            </a:r>
          </a:p>
          <a:p>
            <a:pPr marL="0" indent="0">
              <a:buNone/>
            </a:pPr>
            <a:r>
              <a:rPr lang="zh-CN" altLang="en-US" sz="2400" b="1" dirty="0">
                <a:solidFill>
                  <a:srgbClr val="C00000"/>
                </a:solidFill>
              </a:rPr>
              <a:t>      基于词频的文本特征</a:t>
            </a:r>
            <a:r>
              <a:rPr lang="zh-CN" altLang="en-US" sz="2400" b="1" dirty="0"/>
              <a:t>不是微博的全部</a:t>
            </a:r>
            <a:endParaRPr lang="en-US" b="1" dirty="0"/>
          </a:p>
        </p:txBody>
      </p:sp>
      <p:sp>
        <p:nvSpPr>
          <p:cNvPr id="13" name="light-bulb-outline-with-thin-arrow-to-the-right_26260"/>
          <p:cNvSpPr>
            <a:spLocks noChangeAspect="1"/>
          </p:cNvSpPr>
          <p:nvPr/>
        </p:nvSpPr>
        <p:spPr bwMode="auto">
          <a:xfrm>
            <a:off x="767955" y="5399279"/>
            <a:ext cx="400112" cy="461709"/>
          </a:xfrm>
          <a:custGeom>
            <a:avLst/>
            <a:gdLst>
              <a:gd name="connsiteX0" fmla="*/ 137544 w 523394"/>
              <a:gd name="connsiteY0" fmla="*/ 565935 h 603970"/>
              <a:gd name="connsiteX1" fmla="*/ 308941 w 523394"/>
              <a:gd name="connsiteY1" fmla="*/ 565935 h 603970"/>
              <a:gd name="connsiteX2" fmla="*/ 328199 w 523394"/>
              <a:gd name="connsiteY2" fmla="*/ 584953 h 603970"/>
              <a:gd name="connsiteX3" fmla="*/ 308941 w 523394"/>
              <a:gd name="connsiteY3" fmla="*/ 603970 h 603970"/>
              <a:gd name="connsiteX4" fmla="*/ 137544 w 523394"/>
              <a:gd name="connsiteY4" fmla="*/ 603970 h 603970"/>
              <a:gd name="connsiteX5" fmla="*/ 118479 w 523394"/>
              <a:gd name="connsiteY5" fmla="*/ 584953 h 603970"/>
              <a:gd name="connsiteX6" fmla="*/ 137544 w 523394"/>
              <a:gd name="connsiteY6" fmla="*/ 565935 h 603970"/>
              <a:gd name="connsiteX7" fmla="*/ 117088 w 523394"/>
              <a:gd name="connsiteY7" fmla="*/ 507789 h 603970"/>
              <a:gd name="connsiteX8" fmla="*/ 329397 w 523394"/>
              <a:gd name="connsiteY8" fmla="*/ 507789 h 603970"/>
              <a:gd name="connsiteX9" fmla="*/ 348663 w 523394"/>
              <a:gd name="connsiteY9" fmla="*/ 526851 h 603970"/>
              <a:gd name="connsiteX10" fmla="*/ 329397 w 523394"/>
              <a:gd name="connsiteY10" fmla="*/ 546106 h 603970"/>
              <a:gd name="connsiteX11" fmla="*/ 117088 w 523394"/>
              <a:gd name="connsiteY11" fmla="*/ 546106 h 603970"/>
              <a:gd name="connsiteX12" fmla="*/ 98015 w 523394"/>
              <a:gd name="connsiteY12" fmla="*/ 526851 h 603970"/>
              <a:gd name="connsiteX13" fmla="*/ 117088 w 523394"/>
              <a:gd name="connsiteY13" fmla="*/ 507789 h 603970"/>
              <a:gd name="connsiteX14" fmla="*/ 223248 w 523394"/>
              <a:gd name="connsiteY14" fmla="*/ 84820 h 603970"/>
              <a:gd name="connsiteX15" fmla="*/ 242321 w 523394"/>
              <a:gd name="connsiteY15" fmla="*/ 103860 h 603970"/>
              <a:gd name="connsiteX16" fmla="*/ 223248 w 523394"/>
              <a:gd name="connsiteY16" fmla="*/ 122900 h 603970"/>
              <a:gd name="connsiteX17" fmla="*/ 115555 w 523394"/>
              <a:gd name="connsiteY17" fmla="*/ 230409 h 603970"/>
              <a:gd name="connsiteX18" fmla="*/ 96483 w 523394"/>
              <a:gd name="connsiteY18" fmla="*/ 249449 h 603970"/>
              <a:gd name="connsiteX19" fmla="*/ 77410 w 523394"/>
              <a:gd name="connsiteY19" fmla="*/ 230409 h 603970"/>
              <a:gd name="connsiteX20" fmla="*/ 223248 w 523394"/>
              <a:gd name="connsiteY20" fmla="*/ 84820 h 603970"/>
              <a:gd name="connsiteX21" fmla="*/ 421487 w 523394"/>
              <a:gd name="connsiteY21" fmla="*/ 51183 h 603970"/>
              <a:gd name="connsiteX22" fmla="*/ 510300 w 523394"/>
              <a:gd name="connsiteY22" fmla="*/ 80800 h 603970"/>
              <a:gd name="connsiteX23" fmla="*/ 522437 w 523394"/>
              <a:gd name="connsiteY23" fmla="*/ 104839 h 603970"/>
              <a:gd name="connsiteX24" fmla="*/ 492961 w 523394"/>
              <a:gd name="connsiteY24" fmla="*/ 193497 h 603970"/>
              <a:gd name="connsiteX25" fmla="*/ 474852 w 523394"/>
              <a:gd name="connsiteY25" fmla="*/ 206382 h 603970"/>
              <a:gd name="connsiteX26" fmla="*/ 468687 w 523394"/>
              <a:gd name="connsiteY26" fmla="*/ 205420 h 603970"/>
              <a:gd name="connsiteX27" fmla="*/ 456743 w 523394"/>
              <a:gd name="connsiteY27" fmla="*/ 181381 h 603970"/>
              <a:gd name="connsiteX28" fmla="*/ 470228 w 523394"/>
              <a:gd name="connsiteY28" fmla="*/ 140802 h 603970"/>
              <a:gd name="connsiteX29" fmla="*/ 169306 w 523394"/>
              <a:gd name="connsiteY29" fmla="*/ 308886 h 603970"/>
              <a:gd name="connsiteX30" fmla="*/ 159866 w 523394"/>
              <a:gd name="connsiteY30" fmla="*/ 311194 h 603970"/>
              <a:gd name="connsiteX31" fmla="*/ 143298 w 523394"/>
              <a:gd name="connsiteY31" fmla="*/ 301386 h 603970"/>
              <a:gd name="connsiteX32" fmla="*/ 150618 w 523394"/>
              <a:gd name="connsiteY32" fmla="*/ 275423 h 603970"/>
              <a:gd name="connsiteX33" fmla="*/ 458091 w 523394"/>
              <a:gd name="connsiteY33" fmla="*/ 103686 h 603970"/>
              <a:gd name="connsiteX34" fmla="*/ 409350 w 523394"/>
              <a:gd name="connsiteY34" fmla="*/ 87339 h 603970"/>
              <a:gd name="connsiteX35" fmla="*/ 397213 w 523394"/>
              <a:gd name="connsiteY35" fmla="*/ 63299 h 603970"/>
              <a:gd name="connsiteX36" fmla="*/ 421487 w 523394"/>
              <a:gd name="connsiteY36" fmla="*/ 51183 h 603970"/>
              <a:gd name="connsiteX37" fmla="*/ 223436 w 523394"/>
              <a:gd name="connsiteY37" fmla="*/ 0 h 603970"/>
              <a:gd name="connsiteX38" fmla="*/ 376952 w 523394"/>
              <a:gd name="connsiteY38" fmla="*/ 61169 h 603970"/>
              <a:gd name="connsiteX39" fmla="*/ 377722 w 523394"/>
              <a:gd name="connsiteY39" fmla="*/ 88098 h 603970"/>
              <a:gd name="connsiteX40" fmla="*/ 350563 w 523394"/>
              <a:gd name="connsiteY40" fmla="*/ 88868 h 603970"/>
              <a:gd name="connsiteX41" fmla="*/ 223436 w 523394"/>
              <a:gd name="connsiteY41" fmla="*/ 38086 h 603970"/>
              <a:gd name="connsiteX42" fmla="*/ 38138 w 523394"/>
              <a:gd name="connsiteY42" fmla="*/ 223131 h 603970"/>
              <a:gd name="connsiteX43" fmla="*/ 110177 w 523394"/>
              <a:gd name="connsiteY43" fmla="*/ 368744 h 603970"/>
              <a:gd name="connsiteX44" fmla="*/ 117496 w 523394"/>
              <a:gd name="connsiteY44" fmla="*/ 383747 h 603970"/>
              <a:gd name="connsiteX45" fmla="*/ 117496 w 523394"/>
              <a:gd name="connsiteY45" fmla="*/ 446647 h 603970"/>
              <a:gd name="connsiteX46" fmla="*/ 328990 w 523394"/>
              <a:gd name="connsiteY46" fmla="*/ 446647 h 603970"/>
              <a:gd name="connsiteX47" fmla="*/ 328990 w 523394"/>
              <a:gd name="connsiteY47" fmla="*/ 383747 h 603970"/>
              <a:gd name="connsiteX48" fmla="*/ 336309 w 523394"/>
              <a:gd name="connsiteY48" fmla="*/ 368744 h 603970"/>
              <a:gd name="connsiteX49" fmla="*/ 408541 w 523394"/>
              <a:gd name="connsiteY49" fmla="*/ 223324 h 603970"/>
              <a:gd name="connsiteX50" fmla="*/ 427610 w 523394"/>
              <a:gd name="connsiteY50" fmla="*/ 204088 h 603970"/>
              <a:gd name="connsiteX51" fmla="*/ 446679 w 523394"/>
              <a:gd name="connsiteY51" fmla="*/ 223131 h 603970"/>
              <a:gd name="connsiteX52" fmla="*/ 367128 w 523394"/>
              <a:gd name="connsiteY52" fmla="*/ 392981 h 603970"/>
              <a:gd name="connsiteX53" fmla="*/ 367128 w 523394"/>
              <a:gd name="connsiteY53" fmla="*/ 465691 h 603970"/>
              <a:gd name="connsiteX54" fmla="*/ 348059 w 523394"/>
              <a:gd name="connsiteY54" fmla="*/ 484926 h 603970"/>
              <a:gd name="connsiteX55" fmla="*/ 98427 w 523394"/>
              <a:gd name="connsiteY55" fmla="*/ 484926 h 603970"/>
              <a:gd name="connsiteX56" fmla="*/ 79358 w 523394"/>
              <a:gd name="connsiteY56" fmla="*/ 465691 h 603970"/>
              <a:gd name="connsiteX57" fmla="*/ 79358 w 523394"/>
              <a:gd name="connsiteY57" fmla="*/ 392788 h 603970"/>
              <a:gd name="connsiteX58" fmla="*/ 0 w 523394"/>
              <a:gd name="connsiteY58" fmla="*/ 223324 h 603970"/>
              <a:gd name="connsiteX59" fmla="*/ 223436 w 523394"/>
              <a:gd name="connsiteY59" fmla="*/ 0 h 60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23394" h="603970">
                <a:moveTo>
                  <a:pt x="137544" y="565935"/>
                </a:moveTo>
                <a:lnTo>
                  <a:pt x="308941" y="565935"/>
                </a:lnTo>
                <a:cubicBezTo>
                  <a:pt x="319533" y="565935"/>
                  <a:pt x="328199" y="574387"/>
                  <a:pt x="328199" y="584953"/>
                </a:cubicBezTo>
                <a:cubicBezTo>
                  <a:pt x="328199" y="595518"/>
                  <a:pt x="319533" y="603970"/>
                  <a:pt x="308941" y="603970"/>
                </a:cubicBezTo>
                <a:lnTo>
                  <a:pt x="137544" y="603970"/>
                </a:lnTo>
                <a:cubicBezTo>
                  <a:pt x="126953" y="603970"/>
                  <a:pt x="118479" y="595518"/>
                  <a:pt x="118479" y="584953"/>
                </a:cubicBezTo>
                <a:cubicBezTo>
                  <a:pt x="118479" y="574387"/>
                  <a:pt x="126953" y="565935"/>
                  <a:pt x="137544" y="565935"/>
                </a:cubicBezTo>
                <a:close/>
                <a:moveTo>
                  <a:pt x="117088" y="507789"/>
                </a:moveTo>
                <a:lnTo>
                  <a:pt x="329397" y="507789"/>
                </a:lnTo>
                <a:cubicBezTo>
                  <a:pt x="339993" y="507789"/>
                  <a:pt x="348663" y="516454"/>
                  <a:pt x="348663" y="526851"/>
                </a:cubicBezTo>
                <a:cubicBezTo>
                  <a:pt x="348663" y="537441"/>
                  <a:pt x="339993" y="546106"/>
                  <a:pt x="329397" y="546106"/>
                </a:cubicBezTo>
                <a:lnTo>
                  <a:pt x="117088" y="546106"/>
                </a:lnTo>
                <a:cubicBezTo>
                  <a:pt x="106685" y="546106"/>
                  <a:pt x="98015" y="537441"/>
                  <a:pt x="98015" y="526851"/>
                </a:cubicBezTo>
                <a:cubicBezTo>
                  <a:pt x="98015" y="516454"/>
                  <a:pt x="106685" y="507789"/>
                  <a:pt x="117088" y="507789"/>
                </a:cubicBezTo>
                <a:close/>
                <a:moveTo>
                  <a:pt x="223248" y="84820"/>
                </a:moveTo>
                <a:cubicBezTo>
                  <a:pt x="233844" y="84820"/>
                  <a:pt x="242321" y="93282"/>
                  <a:pt x="242321" y="103860"/>
                </a:cubicBezTo>
                <a:cubicBezTo>
                  <a:pt x="242321" y="114438"/>
                  <a:pt x="233844" y="122900"/>
                  <a:pt x="223248" y="122900"/>
                </a:cubicBezTo>
                <a:cubicBezTo>
                  <a:pt x="163911" y="122900"/>
                  <a:pt x="115555" y="171173"/>
                  <a:pt x="115555" y="230409"/>
                </a:cubicBezTo>
                <a:cubicBezTo>
                  <a:pt x="115555" y="240987"/>
                  <a:pt x="107079" y="249449"/>
                  <a:pt x="96483" y="249449"/>
                </a:cubicBezTo>
                <a:cubicBezTo>
                  <a:pt x="85887" y="249449"/>
                  <a:pt x="77410" y="240987"/>
                  <a:pt x="77410" y="230409"/>
                </a:cubicBezTo>
                <a:cubicBezTo>
                  <a:pt x="77410" y="150210"/>
                  <a:pt x="142912" y="84820"/>
                  <a:pt x="223248" y="84820"/>
                </a:cubicBezTo>
                <a:close/>
                <a:moveTo>
                  <a:pt x="421487" y="51183"/>
                </a:moveTo>
                <a:lnTo>
                  <a:pt x="510300" y="80800"/>
                </a:lnTo>
                <a:cubicBezTo>
                  <a:pt x="520318" y="84069"/>
                  <a:pt x="525712" y="94839"/>
                  <a:pt x="522437" y="104839"/>
                </a:cubicBezTo>
                <a:lnTo>
                  <a:pt x="492961" y="193497"/>
                </a:lnTo>
                <a:cubicBezTo>
                  <a:pt x="490264" y="201382"/>
                  <a:pt x="482751" y="206382"/>
                  <a:pt x="474852" y="206382"/>
                </a:cubicBezTo>
                <a:cubicBezTo>
                  <a:pt x="472925" y="206382"/>
                  <a:pt x="470806" y="205997"/>
                  <a:pt x="468687" y="205420"/>
                </a:cubicBezTo>
                <a:cubicBezTo>
                  <a:pt x="458669" y="202151"/>
                  <a:pt x="453275" y="191381"/>
                  <a:pt x="456743" y="181381"/>
                </a:cubicBezTo>
                <a:lnTo>
                  <a:pt x="470228" y="140802"/>
                </a:lnTo>
                <a:lnTo>
                  <a:pt x="169306" y="308886"/>
                </a:lnTo>
                <a:cubicBezTo>
                  <a:pt x="166223" y="310425"/>
                  <a:pt x="163141" y="311194"/>
                  <a:pt x="159866" y="311194"/>
                </a:cubicBezTo>
                <a:cubicBezTo>
                  <a:pt x="153316" y="311194"/>
                  <a:pt x="146765" y="307732"/>
                  <a:pt x="143298" y="301386"/>
                </a:cubicBezTo>
                <a:cubicBezTo>
                  <a:pt x="138096" y="292347"/>
                  <a:pt x="141371" y="280616"/>
                  <a:pt x="150618" y="275423"/>
                </a:cubicBezTo>
                <a:lnTo>
                  <a:pt x="458091" y="103686"/>
                </a:lnTo>
                <a:lnTo>
                  <a:pt x="409350" y="87339"/>
                </a:lnTo>
                <a:cubicBezTo>
                  <a:pt x="399332" y="84069"/>
                  <a:pt x="393938" y="73300"/>
                  <a:pt x="397213" y="63299"/>
                </a:cubicBezTo>
                <a:cubicBezTo>
                  <a:pt x="400488" y="53299"/>
                  <a:pt x="410891" y="47914"/>
                  <a:pt x="421487" y="51183"/>
                </a:cubicBezTo>
                <a:close/>
                <a:moveTo>
                  <a:pt x="223436" y="0"/>
                </a:moveTo>
                <a:cubicBezTo>
                  <a:pt x="280643" y="0"/>
                  <a:pt x="335346" y="21736"/>
                  <a:pt x="376952" y="61169"/>
                </a:cubicBezTo>
                <a:cubicBezTo>
                  <a:pt x="384656" y="68478"/>
                  <a:pt x="384849" y="80597"/>
                  <a:pt x="377722" y="88098"/>
                </a:cubicBezTo>
                <a:cubicBezTo>
                  <a:pt x="370210" y="95600"/>
                  <a:pt x="358268" y="95985"/>
                  <a:pt x="350563" y="88868"/>
                </a:cubicBezTo>
                <a:cubicBezTo>
                  <a:pt x="316277" y="56168"/>
                  <a:pt x="271012" y="38086"/>
                  <a:pt x="223436" y="38086"/>
                </a:cubicBezTo>
                <a:cubicBezTo>
                  <a:pt x="121156" y="38086"/>
                  <a:pt x="38138" y="121183"/>
                  <a:pt x="38138" y="223131"/>
                </a:cubicBezTo>
                <a:cubicBezTo>
                  <a:pt x="38138" y="280068"/>
                  <a:pt x="64334" y="333158"/>
                  <a:pt x="110177" y="368744"/>
                </a:cubicBezTo>
                <a:cubicBezTo>
                  <a:pt x="114800" y="372399"/>
                  <a:pt x="117496" y="377977"/>
                  <a:pt x="117496" y="383747"/>
                </a:cubicBezTo>
                <a:lnTo>
                  <a:pt x="117496" y="446647"/>
                </a:lnTo>
                <a:lnTo>
                  <a:pt x="328990" y="446647"/>
                </a:lnTo>
                <a:lnTo>
                  <a:pt x="328990" y="383747"/>
                </a:lnTo>
                <a:cubicBezTo>
                  <a:pt x="328990" y="377977"/>
                  <a:pt x="331687" y="372399"/>
                  <a:pt x="336309" y="368744"/>
                </a:cubicBezTo>
                <a:cubicBezTo>
                  <a:pt x="382152" y="333158"/>
                  <a:pt x="408541" y="280261"/>
                  <a:pt x="408541" y="223324"/>
                </a:cubicBezTo>
                <a:cubicBezTo>
                  <a:pt x="408541" y="212744"/>
                  <a:pt x="417016" y="204088"/>
                  <a:pt x="427610" y="204088"/>
                </a:cubicBezTo>
                <a:cubicBezTo>
                  <a:pt x="438204" y="204088"/>
                  <a:pt x="446679" y="212552"/>
                  <a:pt x="446679" y="223131"/>
                </a:cubicBezTo>
                <a:cubicBezTo>
                  <a:pt x="446679" y="288917"/>
                  <a:pt x="417786" y="350278"/>
                  <a:pt x="367128" y="392981"/>
                </a:cubicBezTo>
                <a:lnTo>
                  <a:pt x="367128" y="465691"/>
                </a:lnTo>
                <a:cubicBezTo>
                  <a:pt x="367128" y="476270"/>
                  <a:pt x="358653" y="484926"/>
                  <a:pt x="348059" y="484926"/>
                </a:cubicBezTo>
                <a:lnTo>
                  <a:pt x="98427" y="484926"/>
                </a:lnTo>
                <a:cubicBezTo>
                  <a:pt x="87833" y="484926"/>
                  <a:pt x="79358" y="476270"/>
                  <a:pt x="79358" y="465691"/>
                </a:cubicBezTo>
                <a:lnTo>
                  <a:pt x="79358" y="392788"/>
                </a:lnTo>
                <a:cubicBezTo>
                  <a:pt x="28700" y="350085"/>
                  <a:pt x="0" y="288917"/>
                  <a:pt x="0" y="223324"/>
                </a:cubicBezTo>
                <a:cubicBezTo>
                  <a:pt x="0" y="100024"/>
                  <a:pt x="100161" y="0"/>
                  <a:pt x="223436" y="0"/>
                </a:cubicBezTo>
                <a:close/>
              </a:path>
            </a:pathLst>
          </a:custGeom>
          <a:solidFill>
            <a:schemeClr val="accent1"/>
          </a:solidFill>
          <a:ln>
            <a:noFill/>
          </a:ln>
        </p:spPr>
      </p:sp>
      <p:graphicFrame>
        <p:nvGraphicFramePr>
          <p:cNvPr id="8" name="表格 7"/>
          <p:cNvGraphicFramePr>
            <a:graphicFrameLocks noGrp="1"/>
          </p:cNvGraphicFramePr>
          <p:nvPr>
            <p:extLst>
              <p:ext uri="{D42A27DB-BD31-4B8C-83A1-F6EECF244321}">
                <p14:modId xmlns:p14="http://schemas.microsoft.com/office/powerpoint/2010/main" val="1048605928"/>
              </p:ext>
            </p:extLst>
          </p:nvPr>
        </p:nvGraphicFramePr>
        <p:xfrm>
          <a:off x="1196643" y="2256896"/>
          <a:ext cx="4614865" cy="2391263"/>
        </p:xfrm>
        <a:graphic>
          <a:graphicData uri="http://schemas.openxmlformats.org/drawingml/2006/table">
            <a:tbl>
              <a:tblPr>
                <a:tableStyleId>{9D7B26C5-4107-4FEC-AEDC-1716B250A1EF}</a:tableStyleId>
              </a:tblPr>
              <a:tblGrid>
                <a:gridCol w="2225928">
                  <a:extLst>
                    <a:ext uri="{9D8B030D-6E8A-4147-A177-3AD203B41FA5}">
                      <a16:colId xmlns:a16="http://schemas.microsoft.com/office/drawing/2014/main" val="20000"/>
                    </a:ext>
                  </a:extLst>
                </a:gridCol>
                <a:gridCol w="1034268">
                  <a:extLst>
                    <a:ext uri="{9D8B030D-6E8A-4147-A177-3AD203B41FA5}">
                      <a16:colId xmlns:a16="http://schemas.microsoft.com/office/drawing/2014/main" val="20001"/>
                    </a:ext>
                  </a:extLst>
                </a:gridCol>
                <a:gridCol w="185494">
                  <a:extLst>
                    <a:ext uri="{9D8B030D-6E8A-4147-A177-3AD203B41FA5}">
                      <a16:colId xmlns:a16="http://schemas.microsoft.com/office/drawing/2014/main" val="20002"/>
                    </a:ext>
                  </a:extLst>
                </a:gridCol>
                <a:gridCol w="1169175">
                  <a:extLst>
                    <a:ext uri="{9D8B030D-6E8A-4147-A177-3AD203B41FA5}">
                      <a16:colId xmlns:a16="http://schemas.microsoft.com/office/drawing/2014/main" val="20003"/>
                    </a:ext>
                  </a:extLst>
                </a:gridCol>
              </a:tblGrid>
              <a:tr h="864000">
                <a:tc>
                  <a:txBody>
                    <a:bodyPr/>
                    <a:lstStyle/>
                    <a:p>
                      <a:pPr algn="ctr" fontAlgn="ctr">
                        <a:lnSpc>
                          <a:spcPct val="125000"/>
                        </a:lnSpc>
                      </a:pPr>
                      <a:r>
                        <a:rPr lang="zh-CN" altLang="en-US" sz="1800" b="1" u="none" strike="noStrike" dirty="0">
                          <a:effectLst/>
                        </a:rPr>
                        <a:t>谣言</a:t>
                      </a:r>
                      <a:endParaRPr lang="en-US" altLang="zh-CN" sz="1800" b="1" u="none" strike="noStrike" dirty="0">
                        <a:effectLst/>
                      </a:endParaRPr>
                    </a:p>
                    <a:p>
                      <a:pPr algn="ctr" fontAlgn="ctr">
                        <a:lnSpc>
                          <a:spcPct val="125000"/>
                        </a:lnSpc>
                      </a:pPr>
                      <a:r>
                        <a:rPr lang="zh-CN" altLang="en-US" sz="1800" b="1" u="none" strike="noStrike" dirty="0">
                          <a:effectLst/>
                        </a:rPr>
                        <a:t>关键词</a:t>
                      </a:r>
                      <a:endParaRPr lang="zh-CN" altLang="en-US" sz="18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lnSpc>
                          <a:spcPct val="125000"/>
                        </a:lnSpc>
                      </a:pPr>
                      <a:r>
                        <a:rPr lang="zh-CN" altLang="en-US" sz="1800" b="1" u="none" strike="noStrike" dirty="0">
                          <a:effectLst/>
                        </a:rPr>
                        <a:t>谣言的</a:t>
                      </a:r>
                      <a:endParaRPr lang="en-US" altLang="zh-CN" sz="1800" b="1" u="none" strike="noStrike" dirty="0">
                        <a:effectLst/>
                      </a:endParaRPr>
                    </a:p>
                    <a:p>
                      <a:pPr algn="ctr" fontAlgn="ctr">
                        <a:lnSpc>
                          <a:spcPct val="125000"/>
                        </a:lnSpc>
                      </a:pPr>
                      <a:r>
                        <a:rPr lang="zh-CN" altLang="en-US" sz="1800" b="1" u="none" strike="noStrike" dirty="0">
                          <a:effectLst/>
                        </a:rPr>
                        <a:t>概率</a:t>
                      </a:r>
                      <a:endParaRPr lang="zh-CN" alt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lnSpc>
                          <a:spcPct val="125000"/>
                        </a:lnSpc>
                      </a:pPr>
                      <a:r>
                        <a:rPr lang="zh-CN" altLang="en-US" sz="1800" b="1" u="none" strike="noStrike" dirty="0">
                          <a:effectLst/>
                        </a:rPr>
                        <a:t>非谣言的</a:t>
                      </a:r>
                      <a:endParaRPr lang="en-US" altLang="zh-CN" sz="1800" b="1" u="none" strike="noStrike" dirty="0">
                        <a:effectLst/>
                      </a:endParaRPr>
                    </a:p>
                    <a:p>
                      <a:pPr algn="ctr" fontAlgn="ctr">
                        <a:lnSpc>
                          <a:spcPct val="125000"/>
                        </a:lnSpc>
                      </a:pPr>
                      <a:r>
                        <a:rPr lang="zh-CN" altLang="en-US" sz="1800" b="1" u="none" strike="noStrike" dirty="0">
                          <a:effectLst/>
                        </a:rPr>
                        <a:t>概率</a:t>
                      </a:r>
                      <a:endParaRPr lang="zh-CN" altLang="en-US" sz="18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05374">
                <a:tc>
                  <a:txBody>
                    <a:bodyPr/>
                    <a:lstStyle/>
                    <a:p>
                      <a:pPr algn="ctr" fontAlgn="b">
                        <a:lnSpc>
                          <a:spcPct val="125000"/>
                        </a:lnSpc>
                      </a:pPr>
                      <a:r>
                        <a:rPr lang="zh-CN" altLang="en-US" sz="1800" u="none" strike="noStrike" dirty="0">
                          <a:effectLst/>
                        </a:rPr>
                        <a:t>抽烟</a:t>
                      </a:r>
                      <a:endParaRPr lang="zh-CN" altLang="en-US" sz="18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lnSpc>
                          <a:spcPct val="125000"/>
                        </a:lnSpc>
                      </a:pPr>
                      <a:r>
                        <a:rPr lang="en-US" sz="1800" u="none" strike="noStrike" dirty="0">
                          <a:effectLst/>
                        </a:rPr>
                        <a:t>26.8</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lnSpc>
                          <a:spcPct val="125000"/>
                        </a:lnSpc>
                      </a:pP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05505">
                <a:tc>
                  <a:txBody>
                    <a:bodyPr/>
                    <a:lstStyle/>
                    <a:p>
                      <a:pPr algn="ctr" fontAlgn="b">
                        <a:lnSpc>
                          <a:spcPct val="125000"/>
                        </a:lnSpc>
                      </a:pPr>
                      <a:r>
                        <a:rPr lang="zh-CN" altLang="en-US" sz="1800" b="0" i="0" u="none" strike="noStrike" dirty="0">
                          <a:solidFill>
                            <a:srgbClr val="000000"/>
                          </a:solidFill>
                          <a:effectLst/>
                          <a:latin typeface="Calibri" panose="020F0502020204030204" pitchFamily="34" charset="0"/>
                        </a:rPr>
                        <a:t>袁裕来</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sz="1800" u="none" strike="noStrike" dirty="0">
                          <a:effectLst/>
                        </a:rPr>
                        <a:t>24.7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05374">
                <a:tc>
                  <a:txBody>
                    <a:bodyPr/>
                    <a:lstStyle/>
                    <a:p>
                      <a:pPr algn="ctr" fontAlgn="b">
                        <a:lnSpc>
                          <a:spcPct val="125000"/>
                        </a:lnSpc>
                      </a:pPr>
                      <a:r>
                        <a:rPr lang="zh-CN" altLang="en-US" sz="1800" u="none" strike="noStrike" dirty="0">
                          <a:effectLst/>
                        </a:rPr>
                        <a:t>刀</a:t>
                      </a:r>
                      <a:endParaRPr lang="en-US" sz="18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sz="1800" u="none" strike="noStrike" dirty="0">
                          <a:effectLst/>
                        </a:rPr>
                        <a:t>20.0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05505">
                <a:tc>
                  <a:txBody>
                    <a:bodyPr/>
                    <a:lstStyle/>
                    <a:p>
                      <a:pPr algn="ctr" fontAlgn="b">
                        <a:lnSpc>
                          <a:spcPct val="125000"/>
                        </a:lnSpc>
                      </a:pPr>
                      <a:r>
                        <a:rPr lang="zh-CN" altLang="en-US" sz="1800" u="none" strike="noStrike" dirty="0">
                          <a:effectLst/>
                        </a:rPr>
                        <a:t>天然</a:t>
                      </a:r>
                      <a:endParaRPr lang="zh-CN" altLang="en-US" sz="18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sz="1800" u="none" strike="noStrike" dirty="0">
                          <a:effectLst/>
                        </a:rPr>
                        <a:t>14.6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05505">
                <a:tc>
                  <a:txBody>
                    <a:bodyPr/>
                    <a:lstStyle/>
                    <a:p>
                      <a:pPr algn="ctr" fontAlgn="b">
                        <a:lnSpc>
                          <a:spcPct val="125000"/>
                        </a:lnSpc>
                      </a:pPr>
                      <a:r>
                        <a:rPr lang="zh-CN" altLang="en-US" sz="1800" u="none" strike="noStrike" dirty="0">
                          <a:effectLst/>
                        </a:rPr>
                        <a:t>揭露</a:t>
                      </a:r>
                      <a:endParaRPr lang="zh-CN" altLang="en-US" sz="18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sz="1800" u="none" strike="noStrike" dirty="0">
                          <a:effectLst/>
                        </a:rPr>
                        <a:t>12.6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403473672"/>
              </p:ext>
            </p:extLst>
          </p:nvPr>
        </p:nvGraphicFramePr>
        <p:xfrm>
          <a:off x="6517479" y="2256896"/>
          <a:ext cx="4614865" cy="2391263"/>
        </p:xfrm>
        <a:graphic>
          <a:graphicData uri="http://schemas.openxmlformats.org/drawingml/2006/table">
            <a:tbl>
              <a:tblPr>
                <a:tableStyleId>{9D7B26C5-4107-4FEC-AEDC-1716B250A1EF}</a:tableStyleId>
              </a:tblPr>
              <a:tblGrid>
                <a:gridCol w="2225928">
                  <a:extLst>
                    <a:ext uri="{9D8B030D-6E8A-4147-A177-3AD203B41FA5}">
                      <a16:colId xmlns:a16="http://schemas.microsoft.com/office/drawing/2014/main" val="20000"/>
                    </a:ext>
                  </a:extLst>
                </a:gridCol>
                <a:gridCol w="1034268">
                  <a:extLst>
                    <a:ext uri="{9D8B030D-6E8A-4147-A177-3AD203B41FA5}">
                      <a16:colId xmlns:a16="http://schemas.microsoft.com/office/drawing/2014/main" val="20001"/>
                    </a:ext>
                  </a:extLst>
                </a:gridCol>
                <a:gridCol w="185494">
                  <a:extLst>
                    <a:ext uri="{9D8B030D-6E8A-4147-A177-3AD203B41FA5}">
                      <a16:colId xmlns:a16="http://schemas.microsoft.com/office/drawing/2014/main" val="20002"/>
                    </a:ext>
                  </a:extLst>
                </a:gridCol>
                <a:gridCol w="1169175">
                  <a:extLst>
                    <a:ext uri="{9D8B030D-6E8A-4147-A177-3AD203B41FA5}">
                      <a16:colId xmlns:a16="http://schemas.microsoft.com/office/drawing/2014/main" val="20003"/>
                    </a:ext>
                  </a:extLst>
                </a:gridCol>
              </a:tblGrid>
              <a:tr h="864000">
                <a:tc>
                  <a:txBody>
                    <a:bodyPr/>
                    <a:lstStyle/>
                    <a:p>
                      <a:pPr algn="ctr" fontAlgn="ctr">
                        <a:lnSpc>
                          <a:spcPct val="125000"/>
                        </a:lnSpc>
                      </a:pPr>
                      <a:r>
                        <a:rPr lang="zh-CN" altLang="en-US" sz="1800" b="1" u="none" strike="noStrike" dirty="0">
                          <a:effectLst/>
                        </a:rPr>
                        <a:t>非谣言</a:t>
                      </a:r>
                      <a:endParaRPr lang="en-US" altLang="zh-CN" sz="1800" b="1" u="none" strike="noStrike" dirty="0">
                        <a:effectLst/>
                      </a:endParaRPr>
                    </a:p>
                    <a:p>
                      <a:pPr algn="ctr" fontAlgn="ctr">
                        <a:lnSpc>
                          <a:spcPct val="125000"/>
                        </a:lnSpc>
                      </a:pPr>
                      <a:r>
                        <a:rPr lang="zh-CN" altLang="en-US" sz="1800" b="1" u="none" strike="noStrike" dirty="0">
                          <a:effectLst/>
                        </a:rPr>
                        <a:t>关键词</a:t>
                      </a:r>
                      <a:endParaRPr lang="zh-CN" altLang="en-US" sz="18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lnSpc>
                          <a:spcPct val="125000"/>
                        </a:lnSpc>
                      </a:pPr>
                      <a:r>
                        <a:rPr lang="zh-CN" altLang="en-US" sz="1800" b="1" u="none" strike="noStrike" dirty="0">
                          <a:effectLst/>
                        </a:rPr>
                        <a:t>谣言的</a:t>
                      </a:r>
                      <a:endParaRPr lang="en-US" altLang="zh-CN" sz="1800" b="1" u="none" strike="noStrike" dirty="0">
                        <a:effectLst/>
                      </a:endParaRPr>
                    </a:p>
                    <a:p>
                      <a:pPr algn="ctr" fontAlgn="ctr">
                        <a:lnSpc>
                          <a:spcPct val="125000"/>
                        </a:lnSpc>
                      </a:pPr>
                      <a:r>
                        <a:rPr lang="zh-CN" altLang="en-US" sz="1800" b="1" u="none" strike="noStrike" dirty="0">
                          <a:effectLst/>
                        </a:rPr>
                        <a:t>概率</a:t>
                      </a:r>
                      <a:endParaRPr lang="zh-CN" alt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lnSpc>
                          <a:spcPct val="125000"/>
                        </a:lnSpc>
                      </a:pPr>
                      <a:r>
                        <a:rPr lang="zh-CN" altLang="en-US" sz="1800" b="1" u="none" strike="noStrike" dirty="0">
                          <a:effectLst/>
                        </a:rPr>
                        <a:t>非谣言的</a:t>
                      </a:r>
                      <a:endParaRPr lang="en-US" altLang="zh-CN" sz="1800" b="1" u="none" strike="noStrike" dirty="0">
                        <a:effectLst/>
                      </a:endParaRPr>
                    </a:p>
                    <a:p>
                      <a:pPr algn="ctr" fontAlgn="ctr">
                        <a:lnSpc>
                          <a:spcPct val="125000"/>
                        </a:lnSpc>
                      </a:pPr>
                      <a:r>
                        <a:rPr lang="zh-CN" altLang="en-US" sz="1800" b="1" u="none" strike="noStrike" dirty="0">
                          <a:effectLst/>
                        </a:rPr>
                        <a:t>概率</a:t>
                      </a:r>
                      <a:endParaRPr lang="zh-CN" altLang="en-US" sz="18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05374">
                <a:tc>
                  <a:txBody>
                    <a:bodyPr/>
                    <a:lstStyle/>
                    <a:p>
                      <a:pPr algn="ctr" fontAlgn="b">
                        <a:lnSpc>
                          <a:spcPct val="125000"/>
                        </a:lnSpc>
                      </a:pPr>
                      <a:r>
                        <a:rPr lang="zh-CN" altLang="en-US" sz="1800" u="none" strike="noStrike" dirty="0">
                          <a:effectLst/>
                        </a:rPr>
                        <a:t>①</a:t>
                      </a:r>
                      <a:endParaRPr lang="zh-CN" altLang="en-US" sz="18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lnSpc>
                          <a:spcPct val="125000"/>
                        </a:lnSpc>
                      </a:pPr>
                      <a:r>
                        <a:rPr lang="en-US" altLang="zh-CN" sz="1800" u="none" strike="noStrike" dirty="0">
                          <a:effectLst/>
                        </a:rPr>
                        <a:t>1</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lnSpc>
                          <a:spcPct val="125000"/>
                        </a:lnSpc>
                      </a:pPr>
                      <a:r>
                        <a:rPr lang="en-US" sz="1800" b="0" i="0" u="none" strike="noStrike" dirty="0">
                          <a:solidFill>
                            <a:srgbClr val="000000"/>
                          </a:solidFill>
                          <a:effectLst/>
                          <a:latin typeface="Calibri" panose="020F0502020204030204" pitchFamily="34" charset="0"/>
                        </a:rPr>
                        <a:t>21.2</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05505">
                <a:tc>
                  <a:txBody>
                    <a:bodyPr/>
                    <a:lstStyle/>
                    <a:p>
                      <a:pPr algn="ctr" fontAlgn="b">
                        <a:lnSpc>
                          <a:spcPct val="125000"/>
                        </a:lnSpc>
                      </a:pPr>
                      <a:r>
                        <a:rPr lang="zh-CN" altLang="en-US" sz="1800" b="0" i="0" u="none" strike="noStrike" dirty="0">
                          <a:solidFill>
                            <a:srgbClr val="000000"/>
                          </a:solidFill>
                          <a:effectLst/>
                          <a:latin typeface="Calibri" panose="020F0502020204030204" pitchFamily="34" charset="0"/>
                        </a:rPr>
                        <a:t>哪些</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altLang="zh-CN" sz="1800" u="none" strike="noStrike" dirty="0">
                          <a:effectLst/>
                        </a:rPr>
                        <a:t>1</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b="0" i="0" u="none" strike="noStrike" dirty="0">
                          <a:solidFill>
                            <a:srgbClr val="000000"/>
                          </a:solidFill>
                          <a:effectLst/>
                          <a:latin typeface="Calibri" panose="020F0502020204030204" pitchFamily="34" charset="0"/>
                        </a:rPr>
                        <a:t>16.1</a:t>
                      </a:r>
                    </a:p>
                  </a:txBody>
                  <a:tcPr marL="9525" marR="9525" marT="9525" marB="0" anchor="ctr"/>
                </a:tc>
                <a:extLst>
                  <a:ext uri="{0D108BD9-81ED-4DB2-BD59-A6C34878D82A}">
                    <a16:rowId xmlns:a16="http://schemas.microsoft.com/office/drawing/2014/main" val="10002"/>
                  </a:ext>
                </a:extLst>
              </a:tr>
              <a:tr h="305374">
                <a:tc>
                  <a:txBody>
                    <a:bodyPr/>
                    <a:lstStyle/>
                    <a:p>
                      <a:pPr algn="ctr" fontAlgn="b">
                        <a:lnSpc>
                          <a:spcPct val="125000"/>
                        </a:lnSpc>
                      </a:pPr>
                      <a:r>
                        <a:rPr lang="zh-CN" altLang="en-US" sz="1800" u="none" strike="noStrike" dirty="0">
                          <a:effectLst/>
                        </a:rPr>
                        <a:t>住</a:t>
                      </a:r>
                      <a:endParaRPr lang="en-US" sz="18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altLang="zh-CN" sz="1800" u="none" strike="noStrike" dirty="0">
                          <a:effectLst/>
                        </a:rPr>
                        <a:t>1</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b="0" i="0" u="none" strike="noStrike" dirty="0">
                          <a:solidFill>
                            <a:srgbClr val="000000"/>
                          </a:solidFill>
                          <a:effectLst/>
                          <a:latin typeface="Calibri" panose="020F0502020204030204" pitchFamily="34" charset="0"/>
                        </a:rPr>
                        <a:t>14.8</a:t>
                      </a:r>
                    </a:p>
                  </a:txBody>
                  <a:tcPr marL="9525" marR="9525" marT="9525" marB="0" anchor="ctr"/>
                </a:tc>
                <a:extLst>
                  <a:ext uri="{0D108BD9-81ED-4DB2-BD59-A6C34878D82A}">
                    <a16:rowId xmlns:a16="http://schemas.microsoft.com/office/drawing/2014/main" val="10003"/>
                  </a:ext>
                </a:extLst>
              </a:tr>
              <a:tr h="305505">
                <a:tc>
                  <a:txBody>
                    <a:bodyPr/>
                    <a:lstStyle/>
                    <a:p>
                      <a:pPr algn="ctr" fontAlgn="b">
                        <a:lnSpc>
                          <a:spcPct val="125000"/>
                        </a:lnSpc>
                      </a:pPr>
                      <a:r>
                        <a:rPr lang="zh-CN" altLang="en-US" sz="1800" b="0" i="0" u="none" strike="noStrike" dirty="0">
                          <a:solidFill>
                            <a:srgbClr val="000000"/>
                          </a:solidFill>
                          <a:effectLst/>
                          <a:latin typeface="Calibri" panose="020F0502020204030204" pitchFamily="34" charset="0"/>
                        </a:rPr>
                        <a:t>小伙伴</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altLang="zh-CN" sz="1800" u="none" strike="noStrike" dirty="0">
                          <a:effectLst/>
                        </a:rPr>
                        <a:t>1</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b="0" i="0" u="none" strike="noStrike" dirty="0">
                          <a:solidFill>
                            <a:srgbClr val="000000"/>
                          </a:solidFill>
                          <a:effectLst/>
                          <a:latin typeface="Calibri" panose="020F0502020204030204" pitchFamily="34" charset="0"/>
                        </a:rPr>
                        <a:t>14.8</a:t>
                      </a:r>
                    </a:p>
                  </a:txBody>
                  <a:tcPr marL="9525" marR="9525" marT="9525" marB="0" anchor="ctr"/>
                </a:tc>
                <a:extLst>
                  <a:ext uri="{0D108BD9-81ED-4DB2-BD59-A6C34878D82A}">
                    <a16:rowId xmlns:a16="http://schemas.microsoft.com/office/drawing/2014/main" val="10004"/>
                  </a:ext>
                </a:extLst>
              </a:tr>
              <a:tr h="305505">
                <a:tc>
                  <a:txBody>
                    <a:bodyPr/>
                    <a:lstStyle/>
                    <a:p>
                      <a:pPr algn="ctr" fontAlgn="b">
                        <a:lnSpc>
                          <a:spcPct val="125000"/>
                        </a:lnSpc>
                      </a:pPr>
                      <a:r>
                        <a:rPr lang="zh-CN" altLang="en-US" sz="1800" b="0" i="0" u="none" strike="noStrike" dirty="0">
                          <a:solidFill>
                            <a:srgbClr val="000000"/>
                          </a:solidFill>
                          <a:effectLst/>
                          <a:latin typeface="Calibri" panose="020F0502020204030204" pitchFamily="34" charset="0"/>
                        </a:rPr>
                        <a:t>收藏</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lnSpc>
                          <a:spcPct val="125000"/>
                        </a:lnSpc>
                      </a:pPr>
                      <a:r>
                        <a:rPr lang="en-US" altLang="zh-CN"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lnSpc>
                          <a:spcPct val="125000"/>
                        </a:lnSpc>
                      </a:pPr>
                      <a:r>
                        <a:rPr lang="en-US" sz="1800" b="1" u="none" strike="noStrike" dirty="0">
                          <a:effectLst/>
                        </a:rPr>
                        <a: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lnSpc>
                          <a:spcPct val="125000"/>
                        </a:lnSpc>
                      </a:pPr>
                      <a:r>
                        <a:rPr lang="en-US" sz="1800" b="0" i="0" u="none" strike="noStrike" dirty="0">
                          <a:solidFill>
                            <a:srgbClr val="000000"/>
                          </a:solidFill>
                          <a:effectLst/>
                          <a:latin typeface="Calibri" panose="020F0502020204030204" pitchFamily="34" charset="0"/>
                        </a:rPr>
                        <a:t>12.8</a:t>
                      </a:r>
                    </a:p>
                  </a:txBody>
                  <a:tcPr marL="9525" marR="9525" marT="9525" marB="0" anchor="ctr"/>
                </a:tc>
                <a:extLst>
                  <a:ext uri="{0D108BD9-81ED-4DB2-BD59-A6C34878D82A}">
                    <a16:rowId xmlns:a16="http://schemas.microsoft.com/office/drawing/2014/main" val="10005"/>
                  </a:ext>
                </a:extLst>
              </a:tr>
            </a:tbl>
          </a:graphicData>
        </a:graphic>
      </p:graphicFrame>
      <p:sp>
        <p:nvSpPr>
          <p:cNvPr id="9" name="文本框 8">
            <a:extLst>
              <a:ext uri="{FF2B5EF4-FFF2-40B4-BE49-F238E27FC236}">
                <a16:creationId xmlns:a16="http://schemas.microsoft.com/office/drawing/2014/main" id="{E7BD5F09-73A8-472C-BB4F-5CA8A775C904}"/>
              </a:ext>
            </a:extLst>
          </p:cNvPr>
          <p:cNvSpPr txBox="1"/>
          <p:nvPr/>
        </p:nvSpPr>
        <p:spPr>
          <a:xfrm flipH="1">
            <a:off x="669923" y="1130242"/>
            <a:ext cx="6401436" cy="873957"/>
          </a:xfrm>
          <a:prstGeom prst="rect">
            <a:avLst/>
          </a:prstGeom>
          <a:noFill/>
        </p:spPr>
        <p:txBody>
          <a:bodyPr wrap="square" rtlCol="0">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对原始微博进行</a:t>
            </a:r>
            <a:r>
              <a:rPr lang="zh-CN" altLang="en-US" b="1" dirty="0">
                <a:solidFill>
                  <a:srgbClr val="F7C43C"/>
                </a:solidFill>
              </a:rPr>
              <a:t>词袋模型</a:t>
            </a:r>
            <a:r>
              <a:rPr lang="zh-CN" altLang="en-US" b="1" dirty="0"/>
              <a:t>建模 共涉及 </a:t>
            </a:r>
            <a:r>
              <a:rPr lang="en-US" altLang="zh-CN" b="1" dirty="0">
                <a:solidFill>
                  <a:srgbClr val="F7C43C"/>
                </a:solidFill>
                <a:effectLst>
                  <a:outerShdw blurRad="38100" dist="38100" dir="2700000" algn="tl">
                    <a:srgbClr val="000000">
                      <a:alpha val="43137"/>
                    </a:srgbClr>
                  </a:outerShdw>
                </a:effectLst>
              </a:rPr>
              <a:t>31973</a:t>
            </a:r>
            <a:r>
              <a:rPr lang="zh-CN" altLang="en-US" b="1" dirty="0"/>
              <a:t> 个词</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使用</a:t>
            </a:r>
            <a:r>
              <a:rPr lang="zh-CN" altLang="en-US" b="1" dirty="0">
                <a:solidFill>
                  <a:srgbClr val="F7C43C"/>
                </a:solidFill>
              </a:rPr>
              <a:t>朴素贝叶斯分类器</a:t>
            </a:r>
            <a:r>
              <a:rPr lang="zh-CN" altLang="en-US" b="1" dirty="0"/>
              <a:t>进行分类预测</a:t>
            </a:r>
            <a:endParaRPr lang="en-US" altLang="zh-CN" b="1" dirty="0"/>
          </a:p>
        </p:txBody>
      </p:sp>
      <p:grpSp>
        <p:nvGrpSpPr>
          <p:cNvPr id="6" name="组合 5">
            <a:extLst>
              <a:ext uri="{FF2B5EF4-FFF2-40B4-BE49-F238E27FC236}">
                <a16:creationId xmlns:a16="http://schemas.microsoft.com/office/drawing/2014/main" id="{84939696-C2F5-41E3-9066-CBCC9080CA62}"/>
              </a:ext>
            </a:extLst>
          </p:cNvPr>
          <p:cNvGrpSpPr/>
          <p:nvPr/>
        </p:nvGrpSpPr>
        <p:grpSpPr>
          <a:xfrm>
            <a:off x="7745503" y="1321702"/>
            <a:ext cx="3386841" cy="719668"/>
            <a:chOff x="7051820" y="1332081"/>
            <a:chExt cx="3386841" cy="719668"/>
          </a:xfrm>
        </p:grpSpPr>
        <p:sp>
          <p:nvSpPr>
            <p:cNvPr id="11" name="矩形: 圆角 10">
              <a:extLst>
                <a:ext uri="{FF2B5EF4-FFF2-40B4-BE49-F238E27FC236}">
                  <a16:creationId xmlns:a16="http://schemas.microsoft.com/office/drawing/2014/main" id="{CA243903-98C2-4C4E-B782-50BC74E97FA7}"/>
                </a:ext>
              </a:extLst>
            </p:cNvPr>
            <p:cNvSpPr/>
            <p:nvPr/>
          </p:nvSpPr>
          <p:spPr>
            <a:xfrm>
              <a:off x="7051820" y="1332081"/>
              <a:ext cx="3386841" cy="719668"/>
            </a:xfrm>
            <a:prstGeom prst="roundRect">
              <a:avLst>
                <a:gd name="adj" fmla="val 5355"/>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lumMod val="75000"/>
                    <a:lumOff val="25000"/>
                  </a:schemeClr>
                </a:solidFill>
                <a:latin typeface="+mn-ea"/>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E9DEFF2-AF39-4509-9AED-21395E8FA6AE}"/>
                    </a:ext>
                  </a:extLst>
                </p:cNvPr>
                <p:cNvSpPr txBox="1"/>
                <p:nvPr/>
              </p:nvSpPr>
              <p:spPr>
                <a:xfrm>
                  <a:off x="7236835" y="1356449"/>
                  <a:ext cx="3113929" cy="671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𝑁𝐵</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arg</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lim>
                            </m:limLow>
                          </m:fName>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sub>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e>
                            </m:nary>
                          </m:e>
                        </m:func>
                      </m:oMath>
                    </m:oMathPara>
                  </a14:m>
                  <a:endParaRPr lang="zh-CN" altLang="en-US" dirty="0"/>
                </a:p>
              </p:txBody>
            </p:sp>
          </mc:Choice>
          <mc:Fallback xmlns="">
            <p:sp>
              <p:nvSpPr>
                <p:cNvPr id="4" name="文本框 3">
                  <a:extLst>
                    <a:ext uri="{FF2B5EF4-FFF2-40B4-BE49-F238E27FC236}">
                      <a16:creationId xmlns:a16="http://schemas.microsoft.com/office/drawing/2014/main" id="{DE9DEFF2-AF39-4509-9AED-21395E8FA6AE}"/>
                    </a:ext>
                  </a:extLst>
                </p:cNvPr>
                <p:cNvSpPr txBox="1">
                  <a:spLocks noRot="1" noChangeAspect="1" noMove="1" noResize="1" noEditPoints="1" noAdjustHandles="1" noChangeArrowheads="1" noChangeShapeType="1" noTextEdit="1"/>
                </p:cNvSpPr>
                <p:nvPr/>
              </p:nvSpPr>
              <p:spPr>
                <a:xfrm>
                  <a:off x="7236835" y="1356449"/>
                  <a:ext cx="3113929" cy="671979"/>
                </a:xfrm>
                <a:prstGeom prst="rect">
                  <a:avLst/>
                </a:prstGeom>
                <a:blipFill>
                  <a:blip r:embed="rId3"/>
                  <a:stretch>
                    <a:fillRect/>
                  </a:stretch>
                </a:blipFill>
              </p:spPr>
              <p:txBody>
                <a:bodyPr/>
                <a:lstStyle/>
                <a:p>
                  <a:r>
                    <a:rPr lang="zh-CN" altLang="en-US">
                      <a:noFill/>
                    </a:rPr>
                    <a:t> </a:t>
                  </a:r>
                </a:p>
              </p:txBody>
            </p:sp>
          </mc:Fallback>
        </mc:AlternateContent>
      </p:grpSp>
      <p:sp>
        <p:nvSpPr>
          <p:cNvPr id="14" name="矩形: 圆角 13">
            <a:extLst>
              <a:ext uri="{FF2B5EF4-FFF2-40B4-BE49-F238E27FC236}">
                <a16:creationId xmlns:a16="http://schemas.microsoft.com/office/drawing/2014/main" id="{9A59B435-8911-4F73-A9E0-2C9AD9BA9F84}"/>
              </a:ext>
            </a:extLst>
          </p:cNvPr>
          <p:cNvSpPr/>
          <p:nvPr/>
        </p:nvSpPr>
        <p:spPr>
          <a:xfrm>
            <a:off x="7071146" y="5093208"/>
            <a:ext cx="4061198" cy="719668"/>
          </a:xfrm>
          <a:prstGeom prst="roundRect">
            <a:avLst>
              <a:gd name="adj" fmla="val 5355"/>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lumMod val="75000"/>
                  <a:lumOff val="25000"/>
                </a:schemeClr>
              </a:solidFill>
              <a:latin typeface="+mn-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DE55ED3-B7D4-4B75-AD4D-7D4DDE2360D5}"/>
                  </a:ext>
                </a:extLst>
              </p:cNvPr>
              <p:cNvSpPr txBox="1"/>
              <p:nvPr/>
            </p:nvSpPr>
            <p:spPr>
              <a:xfrm>
                <a:off x="7155539" y="5157706"/>
                <a:ext cx="3892411" cy="5484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谣言</m:t>
                      </m:r>
                      <m:r>
                        <a:rPr lang="zh-CN" altLang="en-US" sz="1600" i="1" smtClean="0">
                          <a:latin typeface="Cambria Math" panose="02040503050406030204" pitchFamily="18" charset="0"/>
                        </a:rPr>
                        <m:t>的</m:t>
                      </m:r>
                      <m:r>
                        <a:rPr lang="zh-CN" altLang="en-US" sz="1600" i="1">
                          <a:latin typeface="Cambria Math" panose="02040503050406030204" pitchFamily="18" charset="0"/>
                        </a:rPr>
                        <m:t>概率</m:t>
                      </m:r>
                      <m:r>
                        <a:rPr lang="zh-CN" altLang="en-US" sz="1600" i="1" smtClean="0">
                          <a:latin typeface="Cambria Math" panose="02040503050406030204" pitchFamily="18" charset="0"/>
                        </a:rPr>
                        <m:t>：</m:t>
                      </m:r>
                      <m:r>
                        <a:rPr lang="zh-CN" altLang="en-US" sz="1600" i="1">
                          <a:latin typeface="Cambria Math" panose="02040503050406030204" pitchFamily="18" charset="0"/>
                        </a:rPr>
                        <m:t>非谣言</m:t>
                      </m:r>
                      <m:r>
                        <a:rPr lang="zh-CN" altLang="en-US" sz="1600" i="1" smtClean="0">
                          <a:latin typeface="Cambria Math" panose="02040503050406030204" pitchFamily="18" charset="0"/>
                        </a:rPr>
                        <m:t>的</m:t>
                      </m:r>
                      <m:r>
                        <a:rPr lang="zh-CN" altLang="en-US" sz="1600" i="1">
                          <a:latin typeface="Cambria Math" panose="02040503050406030204" pitchFamily="18" charset="0"/>
                        </a:rPr>
                        <m:t>概率</m:t>
                      </m:r>
                      <m:r>
                        <a:rPr lang="en-US" altLang="zh-CN" sz="1600" i="1" smtClean="0">
                          <a:latin typeface="Cambria Math" panose="02040503050406030204" pitchFamily="18" charset="0"/>
                          <a:ea typeface="Cambria Math" panose="02040503050406030204" pitchFamily="18" charset="0"/>
                        </a:rPr>
                        <m:t>=</m:t>
                      </m:r>
                      <m:f>
                        <m:fPr>
                          <m:ctrlPr>
                            <a:rPr lang="en-US" altLang="zh-CN" sz="1600" i="1" smtClean="0">
                              <a:latin typeface="Cambria Math" panose="02040503050406030204" pitchFamily="18" charset="0"/>
                            </a:rPr>
                          </m:ctrlPr>
                        </m:fPr>
                        <m:num>
                          <m:r>
                            <a:rPr lang="en-US" altLang="zh-CN" sz="1600" i="1">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zh-CN" altLang="en-US" sz="1600" i="1">
                              <a:latin typeface="Cambria Math" panose="02040503050406030204" pitchFamily="18" charset="0"/>
                            </a:rPr>
                            <m:t>谣言</m:t>
                          </m:r>
                          <m:r>
                            <a:rPr lang="en-US" altLang="zh-CN" sz="1600" b="0" i="1" smtClean="0">
                              <a:latin typeface="Cambria Math" panose="02040503050406030204" pitchFamily="18" charset="0"/>
                            </a:rPr>
                            <m:t>)</m:t>
                          </m:r>
                        </m:num>
                        <m:den>
                          <m:r>
                            <a:rPr lang="en-US" altLang="zh-CN" sz="1600" i="1">
                              <a:latin typeface="Cambria Math" panose="02040503050406030204" pitchFamily="18" charset="0"/>
                            </a:rPr>
                            <m:t>𝑃</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zh-CN" altLang="en-US" sz="1600" i="1">
                              <a:latin typeface="Cambria Math" panose="02040503050406030204" pitchFamily="18" charset="0"/>
                            </a:rPr>
                            <m:t>非谣言</m:t>
                          </m:r>
                          <m:r>
                            <a:rPr lang="en-US" altLang="zh-CN" sz="1600" b="0" i="1" smtClean="0">
                              <a:latin typeface="Cambria Math" panose="02040503050406030204" pitchFamily="18" charset="0"/>
                            </a:rPr>
                            <m:t>)</m:t>
                          </m:r>
                        </m:den>
                      </m:f>
                    </m:oMath>
                  </m:oMathPara>
                </a14:m>
                <a:endParaRPr lang="zh-CN" altLang="en-US" dirty="0"/>
              </a:p>
            </p:txBody>
          </p:sp>
        </mc:Choice>
        <mc:Fallback xmlns="">
          <p:sp>
            <p:nvSpPr>
              <p:cNvPr id="7" name="文本框 6">
                <a:extLst>
                  <a:ext uri="{FF2B5EF4-FFF2-40B4-BE49-F238E27FC236}">
                    <a16:creationId xmlns:a16="http://schemas.microsoft.com/office/drawing/2014/main" id="{1DE55ED3-B7D4-4B75-AD4D-7D4DDE2360D5}"/>
                  </a:ext>
                </a:extLst>
              </p:cNvPr>
              <p:cNvSpPr txBox="1">
                <a:spLocks noRot="1" noChangeAspect="1" noMove="1" noResize="1" noEditPoints="1" noAdjustHandles="1" noChangeArrowheads="1" noChangeShapeType="1" noTextEdit="1"/>
              </p:cNvSpPr>
              <p:nvPr/>
            </p:nvSpPr>
            <p:spPr>
              <a:xfrm>
                <a:off x="7155539" y="5157706"/>
                <a:ext cx="3892411" cy="54842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565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334" y="1892300"/>
            <a:ext cx="7590354" cy="798137"/>
          </a:xfrm>
        </p:spPr>
        <p:txBody>
          <a:bodyPr>
            <a:noAutofit/>
          </a:bodyPr>
          <a:lstStyle/>
          <a:p>
            <a:pPr marL="342900" indent="-342900" defTabSz="914400">
              <a:lnSpc>
                <a:spcPct val="200000"/>
              </a:lnSpc>
              <a:spcBef>
                <a:spcPts val="600"/>
              </a:spcBef>
            </a:pPr>
            <a:r>
              <a:rPr lang="zh-CN" altLang="en-US" dirty="0">
                <a:latin typeface="Arial" panose="020B0604020202020204" pitchFamily="34" charset="0"/>
                <a:ea typeface="微软雅黑" panose="020B0503020204020204" pitchFamily="34" charset="-122"/>
                <a:cs typeface="+mn-ea"/>
                <a:sym typeface="+mn-lt"/>
              </a:rPr>
              <a:t>分类器构建</a:t>
            </a:r>
            <a:r>
              <a:rPr lang="en-US" altLang="zh-CN" dirty="0">
                <a:latin typeface="Arial" panose="020B0604020202020204" pitchFamily="34" charset="0"/>
                <a:ea typeface="微软雅黑" panose="020B0503020204020204" pitchFamily="34" charset="-122"/>
                <a:cs typeface="+mn-ea"/>
                <a:sym typeface="+mn-lt"/>
              </a:rPr>
              <a:t>——</a:t>
            </a:r>
            <a:r>
              <a:rPr lang="zh-CN" altLang="en-US" dirty="0">
                <a:latin typeface="Arial" panose="020B0604020202020204" pitchFamily="34" charset="0"/>
                <a:ea typeface="微软雅黑" panose="020B0503020204020204" pitchFamily="34" charset="-122"/>
                <a:cs typeface="+mn-ea"/>
                <a:sym typeface="+mn-lt"/>
              </a:rPr>
              <a:t>基于文本、用户、传播特征</a:t>
            </a:r>
          </a:p>
        </p:txBody>
      </p:sp>
      <p:sp>
        <p:nvSpPr>
          <p:cNvPr id="3" name="文本占位符 2"/>
          <p:cNvSpPr>
            <a:spLocks noGrp="1"/>
          </p:cNvSpPr>
          <p:nvPr>
            <p:ph type="body" idx="1"/>
          </p:nvPr>
        </p:nvSpPr>
        <p:spPr>
          <a:xfrm>
            <a:off x="4044434" y="2728538"/>
            <a:ext cx="7590354" cy="1602162"/>
          </a:xfrm>
        </p:spPr>
        <p:txBody>
          <a:bodyPr>
            <a:noAutofit/>
          </a:bodyPr>
          <a:lstStyle/>
          <a:p>
            <a:pPr marL="171450" lvl="0" indent="-171450"/>
            <a:r>
              <a:rPr lang="zh-CN" altLang="en-US" sz="2000" dirty="0"/>
              <a:t>特征描述</a:t>
            </a:r>
            <a:endParaRPr lang="en-US" altLang="zh-CN" sz="2000" dirty="0"/>
          </a:p>
          <a:p>
            <a:pPr marL="171450" lvl="0" indent="-171450"/>
            <a:r>
              <a:rPr lang="zh-CN" altLang="en-US" sz="2000" dirty="0">
                <a:latin typeface="Arial" panose="020B0604020202020204" pitchFamily="34" charset="0"/>
                <a:ea typeface="微软雅黑" panose="020B0503020204020204" pitchFamily="34" charset="-122"/>
                <a:cs typeface="+mn-ea"/>
                <a:sym typeface="+mn-lt"/>
              </a:rPr>
              <a:t>分类模型</a:t>
            </a:r>
          </a:p>
        </p:txBody>
      </p:sp>
      <p:cxnSp>
        <p:nvCxnSpPr>
          <p:cNvPr id="4" name="直接连接符 3">
            <a:extLst>
              <a:ext uri="{FF2B5EF4-FFF2-40B4-BE49-F238E27FC236}">
                <a16:creationId xmlns:a16="http://schemas.microsoft.com/office/drawing/2014/main" id="{FBF50EA8-844D-448A-A8DA-0514AC0170CA}"/>
              </a:ext>
            </a:extLst>
          </p:cNvPr>
          <p:cNvCxnSpPr/>
          <p:nvPr/>
        </p:nvCxnSpPr>
        <p:spPr>
          <a:xfrm>
            <a:off x="3930134" y="1903088"/>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5F3D9E4-F3C1-4AD2-8E2A-DB1E4EEB23AF}"/>
              </a:ext>
            </a:extLst>
          </p:cNvPr>
          <p:cNvCxnSpPr/>
          <p:nvPr/>
        </p:nvCxnSpPr>
        <p:spPr>
          <a:xfrm>
            <a:off x="3930134" y="4662312"/>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文本框 5">
            <a:extLst>
              <a:ext uri="{FF2B5EF4-FFF2-40B4-BE49-F238E27FC236}">
                <a16:creationId xmlns:a16="http://schemas.microsoft.com/office/drawing/2014/main" id="{6026B722-0E2C-4608-B59C-0F974A292877}"/>
              </a:ext>
            </a:extLst>
          </p:cNvPr>
          <p:cNvSpPr txBox="1"/>
          <p:nvPr/>
        </p:nvSpPr>
        <p:spPr>
          <a:xfrm>
            <a:off x="4027046" y="1228671"/>
            <a:ext cx="635489" cy="552534"/>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20204" pitchFamily="34" charset="0"/>
              </a:rPr>
              <a:t>/04</a:t>
            </a:r>
            <a:endParaRPr lang="zh-CN" altLang="en-US" spc="100" dirty="0">
              <a:solidFill>
                <a:schemeClr val="bg1">
                  <a:lumMod val="8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特征选取</a:t>
            </a:r>
            <a:endParaRPr lang="en-US" dirty="0"/>
          </a:p>
        </p:txBody>
      </p:sp>
      <p:sp>
        <p:nvSpPr>
          <p:cNvPr id="22" name="îšļídè">
            <a:extLst>
              <a:ext uri="{FF2B5EF4-FFF2-40B4-BE49-F238E27FC236}">
                <a16:creationId xmlns:a16="http://schemas.microsoft.com/office/drawing/2014/main" id="{DEF65BF9-6322-42C1-A861-5FDF797D59D9}"/>
              </a:ext>
            </a:extLst>
          </p:cNvPr>
          <p:cNvSpPr txBox="1"/>
          <p:nvPr/>
        </p:nvSpPr>
        <p:spPr>
          <a:xfrm>
            <a:off x="673099" y="1130300"/>
            <a:ext cx="10845800" cy="581926"/>
          </a:xfrm>
          <a:prstGeom prst="rect">
            <a:avLst/>
          </a:prstGeom>
          <a:noFill/>
          <a:ln>
            <a:noFill/>
          </a:ln>
        </p:spPr>
        <p:txBody>
          <a:bodyPr wrap="square" lIns="91440" tIns="45720" rIns="91440" bIns="45720" anchor="ctr" anchorCtr="0">
            <a:no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en-US" sz="3200" b="0" i="0" u="none" strike="noStrike" kern="1200" cap="none" spc="0" normalizeH="0" baseline="0" noProof="0" dirty="0">
              <a:ln>
                <a:noFill/>
              </a:ln>
              <a:effectLst/>
              <a:uLnTx/>
              <a:uFillTx/>
            </a:endParaRPr>
          </a:p>
        </p:txBody>
      </p:sp>
      <p:sp>
        <p:nvSpPr>
          <p:cNvPr id="23" name="îṡ1iḓè">
            <a:extLst>
              <a:ext uri="{FF2B5EF4-FFF2-40B4-BE49-F238E27FC236}">
                <a16:creationId xmlns:a16="http://schemas.microsoft.com/office/drawing/2014/main" id="{84891BD4-D140-4408-841F-9FBC4C8C4B78}"/>
              </a:ext>
            </a:extLst>
          </p:cNvPr>
          <p:cNvSpPr txBox="1"/>
          <p:nvPr/>
        </p:nvSpPr>
        <p:spPr>
          <a:xfrm>
            <a:off x="539289" y="1193492"/>
            <a:ext cx="10845796" cy="594483"/>
          </a:xfrm>
          <a:prstGeom prst="rect">
            <a:avLst/>
          </a:prstGeom>
          <a:noFill/>
          <a:ln>
            <a:noFill/>
          </a:ln>
        </p:spPr>
        <p:txBody>
          <a:bodyPr wrap="square" lIns="91440" tIns="45720" rIns="91440" bIns="45720" anchor="t" anchorCtr="0">
            <a:noAutofit/>
          </a:bodyPr>
          <a:lstStyle/>
          <a:p>
            <a:pPr marL="0" marR="0" lvl="0" indent="0" algn="ctr" defTabSz="913765" rtl="0" eaLnBrk="1" fontAlgn="auto" latinLnBrk="0" hangingPunct="1">
              <a:lnSpc>
                <a:spcPct val="150000"/>
              </a:lnSpc>
              <a:spcBef>
                <a:spcPts val="0"/>
              </a:spcBef>
              <a:spcAft>
                <a:spcPts val="0"/>
              </a:spcAft>
              <a:buClrTx/>
              <a:buSzPct val="25000"/>
              <a:buFontTx/>
              <a:buNone/>
              <a:defRPr/>
            </a:pPr>
            <a:r>
              <a:rPr lang="zh-CN" altLang="en-US" sz="3600" b="1" dirty="0"/>
              <a:t>微博只有文本信息吗？</a:t>
            </a:r>
            <a:endParaRPr lang="en-US" altLang="zh-CN" sz="3600" b="1" dirty="0"/>
          </a:p>
        </p:txBody>
      </p:sp>
      <p:grpSp>
        <p:nvGrpSpPr>
          <p:cNvPr id="36" name="组合 35"/>
          <p:cNvGrpSpPr/>
          <p:nvPr/>
        </p:nvGrpSpPr>
        <p:grpSpPr>
          <a:xfrm>
            <a:off x="2084859" y="2389075"/>
            <a:ext cx="8249292" cy="3524924"/>
            <a:chOff x="2623146" y="2439316"/>
            <a:chExt cx="8249292" cy="3524924"/>
          </a:xfrm>
        </p:grpSpPr>
        <p:grpSp>
          <p:nvGrpSpPr>
            <p:cNvPr id="3" name="组合 2">
              <a:extLst>
                <a:ext uri="{FF2B5EF4-FFF2-40B4-BE49-F238E27FC236}">
                  <a16:creationId xmlns:a16="http://schemas.microsoft.com/office/drawing/2014/main" id="{B80F16D7-5856-4AB9-837B-8621498E5184}"/>
                </a:ext>
              </a:extLst>
            </p:cNvPr>
            <p:cNvGrpSpPr/>
            <p:nvPr/>
          </p:nvGrpSpPr>
          <p:grpSpPr>
            <a:xfrm>
              <a:off x="2623146" y="2439316"/>
              <a:ext cx="8249292" cy="3524924"/>
              <a:chOff x="2623146" y="2439316"/>
              <a:chExt cx="8249292" cy="3524924"/>
            </a:xfrm>
          </p:grpSpPr>
          <p:cxnSp>
            <p:nvCxnSpPr>
              <p:cNvPr id="6" name="肘形连接符 5">
                <a:extLst>
                  <a:ext uri="{FF2B5EF4-FFF2-40B4-BE49-F238E27FC236}">
                    <a16:creationId xmlns:a16="http://schemas.microsoft.com/office/drawing/2014/main" id="{7E466BB6-7DFC-4C4F-82BF-FF6B3F6C4917}"/>
                  </a:ext>
                </a:extLst>
              </p:cNvPr>
              <p:cNvCxnSpPr>
                <a:cxnSpLocks/>
              </p:cNvCxnSpPr>
              <p:nvPr/>
            </p:nvCxnSpPr>
            <p:spPr>
              <a:xfrm>
                <a:off x="3448160" y="2613173"/>
                <a:ext cx="3382222" cy="243484"/>
              </a:xfrm>
              <a:prstGeom prst="bentConnector3">
                <a:avLst>
                  <a:gd name="adj1" fmla="val 63204"/>
                </a:avLst>
              </a:prstGeom>
              <a:ln>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肘形连接符 6">
                <a:extLst>
                  <a:ext uri="{FF2B5EF4-FFF2-40B4-BE49-F238E27FC236}">
                    <a16:creationId xmlns:a16="http://schemas.microsoft.com/office/drawing/2014/main" id="{A15EB547-9811-48C8-A78E-BA7DFBF18DB2}"/>
                  </a:ext>
                </a:extLst>
              </p:cNvPr>
              <p:cNvCxnSpPr>
                <a:cxnSpLocks/>
              </p:cNvCxnSpPr>
              <p:nvPr/>
            </p:nvCxnSpPr>
            <p:spPr>
              <a:xfrm>
                <a:off x="4401614" y="3198297"/>
                <a:ext cx="2389388" cy="854405"/>
              </a:xfrm>
              <a:prstGeom prst="bentConnector3">
                <a:avLst>
                  <a:gd name="adj1" fmla="val 50000"/>
                </a:avLst>
              </a:prstGeom>
              <a:ln>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肘形连接符 7">
                <a:extLst>
                  <a:ext uri="{FF2B5EF4-FFF2-40B4-BE49-F238E27FC236}">
                    <a16:creationId xmlns:a16="http://schemas.microsoft.com/office/drawing/2014/main" id="{F393B38F-8329-4168-B341-CFE16C10AA47}"/>
                  </a:ext>
                </a:extLst>
              </p:cNvPr>
              <p:cNvCxnSpPr>
                <a:cxnSpLocks/>
              </p:cNvCxnSpPr>
              <p:nvPr/>
            </p:nvCxnSpPr>
            <p:spPr>
              <a:xfrm flipV="1">
                <a:off x="3983978" y="5243223"/>
                <a:ext cx="2807023" cy="559780"/>
              </a:xfrm>
              <a:prstGeom prst="bentConnector3">
                <a:avLst>
                  <a:gd name="adj1" fmla="val 57366"/>
                </a:avLst>
              </a:prstGeom>
              <a:ln>
                <a:solidFill>
                  <a:schemeClr val="tx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iśḻîde">
                <a:extLst>
                  <a:ext uri="{FF2B5EF4-FFF2-40B4-BE49-F238E27FC236}">
                    <a16:creationId xmlns:a16="http://schemas.microsoft.com/office/drawing/2014/main" id="{17341A59-96F1-4854-83A0-318ED97B40CB}"/>
                  </a:ext>
                </a:extLst>
              </p:cNvPr>
              <p:cNvSpPr txBox="1"/>
              <p:nvPr/>
            </p:nvSpPr>
            <p:spPr>
              <a:xfrm>
                <a:off x="7041623" y="4216291"/>
                <a:ext cx="3730455" cy="477631"/>
              </a:xfrm>
              <a:prstGeom prst="rect">
                <a:avLst/>
              </a:prstGeom>
              <a:noFill/>
            </p:spPr>
            <p:txBody>
              <a:bodyPr wrap="square" lIns="91440" tIns="45720" rIns="91440" bIns="45720" rtlCol="0" anchor="ctr">
                <a:noAutofit/>
              </a:bodyPr>
              <a:lstStyle/>
              <a:p>
                <a:pPr defTabSz="914378">
                  <a:lnSpc>
                    <a:spcPct val="120000"/>
                  </a:lnSpc>
                  <a:spcBef>
                    <a:spcPct val="0"/>
                  </a:spcBef>
                  <a:defRPr/>
                </a:pPr>
                <a:r>
                  <a:rPr lang="zh-CN" altLang="en-US" dirty="0"/>
                  <a:t>验证用户、男女、粉丝情况、在线天数、发微博数</a:t>
                </a:r>
                <a:r>
                  <a:rPr lang="en-US" altLang="zh-CN" dirty="0"/>
                  <a:t>…</a:t>
                </a:r>
              </a:p>
            </p:txBody>
          </p:sp>
          <p:sp>
            <p:nvSpPr>
              <p:cNvPr id="10" name="îsļïdè">
                <a:extLst>
                  <a:ext uri="{FF2B5EF4-FFF2-40B4-BE49-F238E27FC236}">
                    <a16:creationId xmlns:a16="http://schemas.microsoft.com/office/drawing/2014/main" id="{87E1D9AD-B18A-4658-A37B-741350080296}"/>
                  </a:ext>
                </a:extLst>
              </p:cNvPr>
              <p:cNvSpPr/>
              <p:nvPr/>
            </p:nvSpPr>
            <p:spPr>
              <a:xfrm>
                <a:off x="7012113" y="3711531"/>
                <a:ext cx="2578030" cy="306375"/>
              </a:xfrm>
              <a:prstGeom prst="rect">
                <a:avLst/>
              </a:prstGeom>
            </p:spPr>
            <p:txBody>
              <a:bodyPr wrap="square" lIns="91440" tIns="45720" rIns="91440" bIns="45720" anchor="ctr">
                <a:noAutofit/>
              </a:bodyPr>
              <a:lstStyle/>
              <a:p>
                <a:pPr lvl="0" defTabSz="914378">
                  <a:spcBef>
                    <a:spcPct val="0"/>
                  </a:spcBef>
                  <a:defRPr/>
                </a:pPr>
                <a:r>
                  <a:rPr lang="zh-CN" altLang="en-US" b="1" dirty="0"/>
                  <a:t>基于用户的特征</a:t>
                </a:r>
                <a:endParaRPr lang="en-US" altLang="zh-CN" b="1" dirty="0"/>
              </a:p>
            </p:txBody>
          </p:sp>
          <p:sp>
            <p:nvSpPr>
              <p:cNvPr id="11" name="ïSḻíďe">
                <a:extLst>
                  <a:ext uri="{FF2B5EF4-FFF2-40B4-BE49-F238E27FC236}">
                    <a16:creationId xmlns:a16="http://schemas.microsoft.com/office/drawing/2014/main" id="{CE216504-3466-4F04-8884-F74A81C037C4}"/>
                  </a:ext>
                </a:extLst>
              </p:cNvPr>
              <p:cNvSpPr txBox="1"/>
              <p:nvPr/>
            </p:nvSpPr>
            <p:spPr>
              <a:xfrm>
                <a:off x="7012113" y="5290119"/>
                <a:ext cx="2578030" cy="477631"/>
              </a:xfrm>
              <a:prstGeom prst="rect">
                <a:avLst/>
              </a:prstGeom>
              <a:noFill/>
            </p:spPr>
            <p:txBody>
              <a:bodyPr wrap="square" lIns="91440" tIns="45720" rIns="91440" bIns="45720" rtlCol="0" anchor="ctr">
                <a:normAutofit/>
              </a:bodyPr>
              <a:lstStyle/>
              <a:p>
                <a:pPr defTabSz="914378">
                  <a:lnSpc>
                    <a:spcPct val="120000"/>
                  </a:lnSpc>
                  <a:spcBef>
                    <a:spcPct val="0"/>
                  </a:spcBef>
                  <a:defRPr/>
                </a:pPr>
                <a:r>
                  <a:rPr lang="zh-CN" altLang="en-US" dirty="0"/>
                  <a:t>转发数、评论数</a:t>
                </a:r>
                <a:r>
                  <a:rPr lang="en-US" altLang="zh-CN" dirty="0"/>
                  <a:t>…</a:t>
                </a:r>
              </a:p>
            </p:txBody>
          </p:sp>
          <p:sp>
            <p:nvSpPr>
              <p:cNvPr id="12" name="ïŝḻîḍè">
                <a:extLst>
                  <a:ext uri="{FF2B5EF4-FFF2-40B4-BE49-F238E27FC236}">
                    <a16:creationId xmlns:a16="http://schemas.microsoft.com/office/drawing/2014/main" id="{689839BD-72F8-4C71-A318-5D259223F7C1}"/>
                  </a:ext>
                </a:extLst>
              </p:cNvPr>
              <p:cNvSpPr/>
              <p:nvPr/>
            </p:nvSpPr>
            <p:spPr>
              <a:xfrm>
                <a:off x="7012113" y="4983744"/>
                <a:ext cx="2578030" cy="306375"/>
              </a:xfrm>
              <a:prstGeom prst="rect">
                <a:avLst/>
              </a:prstGeom>
            </p:spPr>
            <p:txBody>
              <a:bodyPr wrap="square" lIns="91440" tIns="45720" rIns="91440" bIns="45720" anchor="ctr">
                <a:noAutofit/>
              </a:bodyPr>
              <a:lstStyle/>
              <a:p>
                <a:pPr lvl="0" defTabSz="914378">
                  <a:spcBef>
                    <a:spcPct val="0"/>
                  </a:spcBef>
                  <a:defRPr/>
                </a:pPr>
                <a:r>
                  <a:rPr lang="zh-CN" altLang="en-US" b="1" dirty="0"/>
                  <a:t>基于传播影响力的特征</a:t>
                </a:r>
                <a:endParaRPr lang="en-US" altLang="zh-CN" b="1" dirty="0"/>
              </a:p>
            </p:txBody>
          </p:sp>
          <p:sp>
            <p:nvSpPr>
              <p:cNvPr id="13" name="îṣ1ïḋé">
                <a:extLst>
                  <a:ext uri="{FF2B5EF4-FFF2-40B4-BE49-F238E27FC236}">
                    <a16:creationId xmlns:a16="http://schemas.microsoft.com/office/drawing/2014/main" id="{3CDBC4E3-5782-4C30-AE02-61BA7CE5F619}"/>
                  </a:ext>
                </a:extLst>
              </p:cNvPr>
              <p:cNvSpPr txBox="1"/>
              <p:nvPr/>
            </p:nvSpPr>
            <p:spPr>
              <a:xfrm>
                <a:off x="6990823" y="2969476"/>
                <a:ext cx="3881615" cy="477631"/>
              </a:xfrm>
              <a:prstGeom prst="rect">
                <a:avLst/>
              </a:prstGeom>
              <a:noFill/>
            </p:spPr>
            <p:txBody>
              <a:bodyPr wrap="square" lIns="91440" tIns="45720" rIns="91440" bIns="45720" rtlCol="0" anchor="ctr">
                <a:noAutofit/>
              </a:bodyPr>
              <a:lstStyle/>
              <a:p>
                <a:pPr defTabSz="914378">
                  <a:lnSpc>
                    <a:spcPct val="120000"/>
                  </a:lnSpc>
                  <a:spcBef>
                    <a:spcPct val="0"/>
                  </a:spcBef>
                  <a:defRPr/>
                </a:pPr>
                <a:r>
                  <a:rPr lang="zh-CN" altLang="en-US" dirty="0"/>
                  <a:t>文本主题、文本长度、褒</a:t>
                </a:r>
                <a:r>
                  <a:rPr lang="en-US" altLang="zh-CN" dirty="0"/>
                  <a:t>/</a:t>
                </a:r>
                <a:r>
                  <a:rPr lang="zh-CN" altLang="en-US" dirty="0"/>
                  <a:t>贬义词、人称、标点、含有链接、</a:t>
                </a:r>
                <a:r>
                  <a:rPr lang="en-US" altLang="zh-CN" dirty="0"/>
                  <a:t>@...</a:t>
                </a:r>
              </a:p>
            </p:txBody>
          </p:sp>
          <p:sp>
            <p:nvSpPr>
              <p:cNvPr id="14" name="íś1iḓè">
                <a:extLst>
                  <a:ext uri="{FF2B5EF4-FFF2-40B4-BE49-F238E27FC236}">
                    <a16:creationId xmlns:a16="http://schemas.microsoft.com/office/drawing/2014/main" id="{3C849556-B2B3-4394-90B7-0A254FD15310}"/>
                  </a:ext>
                </a:extLst>
              </p:cNvPr>
              <p:cNvSpPr/>
              <p:nvPr/>
            </p:nvSpPr>
            <p:spPr>
              <a:xfrm>
                <a:off x="7012113" y="2439316"/>
                <a:ext cx="2578030" cy="306375"/>
              </a:xfrm>
              <a:prstGeom prst="rect">
                <a:avLst/>
              </a:prstGeom>
            </p:spPr>
            <p:txBody>
              <a:bodyPr wrap="square" lIns="91440" tIns="45720" rIns="91440" bIns="45720" anchor="ctr">
                <a:noAutofit/>
              </a:bodyPr>
              <a:lstStyle/>
              <a:p>
                <a:pPr lvl="0" defTabSz="914378">
                  <a:spcBef>
                    <a:spcPct val="0"/>
                  </a:spcBef>
                  <a:defRPr/>
                </a:pPr>
                <a:r>
                  <a:rPr lang="zh-CN" altLang="en-US" b="1" dirty="0"/>
                  <a:t>基于内容的特征</a:t>
                </a:r>
                <a:endParaRPr lang="en-US" altLang="zh-CN" b="1" dirty="0"/>
              </a:p>
            </p:txBody>
          </p:sp>
          <p:grpSp>
            <p:nvGrpSpPr>
              <p:cNvPr id="15" name="i$ḻïḍè">
                <a:extLst>
                  <a:ext uri="{FF2B5EF4-FFF2-40B4-BE49-F238E27FC236}">
                    <a16:creationId xmlns:a16="http://schemas.microsoft.com/office/drawing/2014/main" id="{466F55BE-504C-440F-84CB-B056D45BBA04}"/>
                  </a:ext>
                </a:extLst>
              </p:cNvPr>
              <p:cNvGrpSpPr/>
              <p:nvPr/>
            </p:nvGrpSpPr>
            <p:grpSpPr>
              <a:xfrm>
                <a:off x="2623146" y="2649041"/>
                <a:ext cx="1838040" cy="3031875"/>
                <a:chOff x="4616450" y="260870"/>
                <a:chExt cx="5276850" cy="8704263"/>
              </a:xfrm>
            </p:grpSpPr>
            <p:sp>
              <p:nvSpPr>
                <p:cNvPr id="24" name="îṡļiḍê">
                  <a:extLst>
                    <a:ext uri="{FF2B5EF4-FFF2-40B4-BE49-F238E27FC236}">
                      <a16:creationId xmlns:a16="http://schemas.microsoft.com/office/drawing/2014/main" id="{81C3D4FD-8845-46FE-8CB9-A517BDC07C3F}"/>
                    </a:ext>
                  </a:extLst>
                </p:cNvPr>
                <p:cNvSpPr/>
                <p:nvPr/>
              </p:nvSpPr>
              <p:spPr bwMode="auto">
                <a:xfrm>
                  <a:off x="6096000" y="7101408"/>
                  <a:ext cx="2286000" cy="1863725"/>
                </a:xfrm>
                <a:custGeom>
                  <a:avLst/>
                  <a:gdLst>
                    <a:gd name="T0" fmla="*/ 1143000 w 21600"/>
                    <a:gd name="T1" fmla="*/ 931863 h 21600"/>
                    <a:gd name="T2" fmla="*/ 1143000 w 21600"/>
                    <a:gd name="T3" fmla="*/ 931863 h 21600"/>
                    <a:gd name="T4" fmla="*/ 1143000 w 21600"/>
                    <a:gd name="T5" fmla="*/ 931863 h 21600"/>
                    <a:gd name="T6" fmla="*/ 1143000 w 21600"/>
                    <a:gd name="T7" fmla="*/ 931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29" y="0"/>
                      </a:moveTo>
                      <a:cubicBezTo>
                        <a:pt x="405" y="0"/>
                        <a:pt x="0" y="539"/>
                        <a:pt x="0" y="1200"/>
                      </a:cubicBezTo>
                      <a:cubicBezTo>
                        <a:pt x="0" y="1894"/>
                        <a:pt x="405" y="2446"/>
                        <a:pt x="929" y="2446"/>
                      </a:cubicBezTo>
                      <a:cubicBezTo>
                        <a:pt x="929" y="2446"/>
                        <a:pt x="931" y="2446"/>
                        <a:pt x="20666" y="2446"/>
                      </a:cubicBezTo>
                      <a:cubicBezTo>
                        <a:pt x="21183" y="2446"/>
                        <a:pt x="21600" y="1894"/>
                        <a:pt x="21600" y="1200"/>
                      </a:cubicBezTo>
                      <a:cubicBezTo>
                        <a:pt x="21599" y="540"/>
                        <a:pt x="21183" y="0"/>
                        <a:pt x="20666" y="0"/>
                      </a:cubicBezTo>
                      <a:cubicBezTo>
                        <a:pt x="20666" y="0"/>
                        <a:pt x="20664" y="0"/>
                        <a:pt x="929" y="0"/>
                      </a:cubicBezTo>
                      <a:close/>
                      <a:moveTo>
                        <a:pt x="1060" y="3701"/>
                      </a:moveTo>
                      <a:cubicBezTo>
                        <a:pt x="572" y="3701"/>
                        <a:pt x="157" y="4235"/>
                        <a:pt x="157" y="4888"/>
                      </a:cubicBezTo>
                      <a:cubicBezTo>
                        <a:pt x="157" y="5541"/>
                        <a:pt x="572" y="6065"/>
                        <a:pt x="1060" y="6065"/>
                      </a:cubicBezTo>
                      <a:cubicBezTo>
                        <a:pt x="1060" y="6065"/>
                        <a:pt x="1061" y="6065"/>
                        <a:pt x="20512" y="6065"/>
                      </a:cubicBezTo>
                      <a:cubicBezTo>
                        <a:pt x="20993" y="6065"/>
                        <a:pt x="21408" y="5541"/>
                        <a:pt x="21408" y="4888"/>
                      </a:cubicBezTo>
                      <a:cubicBezTo>
                        <a:pt x="21408" y="4235"/>
                        <a:pt x="20993" y="3701"/>
                        <a:pt x="20512" y="3701"/>
                      </a:cubicBezTo>
                      <a:cubicBezTo>
                        <a:pt x="20512" y="3701"/>
                        <a:pt x="20512" y="3701"/>
                        <a:pt x="1060" y="3701"/>
                      </a:cubicBezTo>
                      <a:close/>
                      <a:moveTo>
                        <a:pt x="1060" y="7357"/>
                      </a:moveTo>
                      <a:cubicBezTo>
                        <a:pt x="572" y="7357"/>
                        <a:pt x="157" y="7899"/>
                        <a:pt x="157" y="8553"/>
                      </a:cubicBezTo>
                      <a:cubicBezTo>
                        <a:pt x="157" y="9224"/>
                        <a:pt x="572" y="9804"/>
                        <a:pt x="1060" y="9804"/>
                      </a:cubicBezTo>
                      <a:cubicBezTo>
                        <a:pt x="1060" y="9804"/>
                        <a:pt x="1061" y="9804"/>
                        <a:pt x="20512" y="9804"/>
                      </a:cubicBezTo>
                      <a:cubicBezTo>
                        <a:pt x="20993" y="9804"/>
                        <a:pt x="21408" y="9224"/>
                        <a:pt x="21408" y="8553"/>
                      </a:cubicBezTo>
                      <a:cubicBezTo>
                        <a:pt x="21408" y="7899"/>
                        <a:pt x="20993" y="7357"/>
                        <a:pt x="20512" y="7357"/>
                      </a:cubicBezTo>
                      <a:cubicBezTo>
                        <a:pt x="20512" y="7357"/>
                        <a:pt x="20512" y="7357"/>
                        <a:pt x="1060" y="7357"/>
                      </a:cubicBezTo>
                      <a:close/>
                      <a:moveTo>
                        <a:pt x="1060" y="11018"/>
                      </a:moveTo>
                      <a:cubicBezTo>
                        <a:pt x="572" y="11018"/>
                        <a:pt x="157" y="11559"/>
                        <a:pt x="157" y="12264"/>
                      </a:cubicBezTo>
                      <a:cubicBezTo>
                        <a:pt x="157" y="12927"/>
                        <a:pt x="572" y="13460"/>
                        <a:pt x="1060" y="13460"/>
                      </a:cubicBezTo>
                      <a:cubicBezTo>
                        <a:pt x="1060" y="13460"/>
                        <a:pt x="1061" y="13460"/>
                        <a:pt x="20512" y="13460"/>
                      </a:cubicBezTo>
                      <a:cubicBezTo>
                        <a:pt x="20993" y="13460"/>
                        <a:pt x="21408" y="12927"/>
                        <a:pt x="21408" y="12264"/>
                      </a:cubicBezTo>
                      <a:cubicBezTo>
                        <a:pt x="21408" y="11559"/>
                        <a:pt x="20993" y="11018"/>
                        <a:pt x="20512" y="11018"/>
                      </a:cubicBezTo>
                      <a:cubicBezTo>
                        <a:pt x="20512" y="11018"/>
                        <a:pt x="20512" y="11018"/>
                        <a:pt x="1060" y="11018"/>
                      </a:cubicBezTo>
                      <a:close/>
                      <a:moveTo>
                        <a:pt x="1060" y="14288"/>
                      </a:moveTo>
                      <a:cubicBezTo>
                        <a:pt x="537" y="14288"/>
                        <a:pt x="157" y="14653"/>
                        <a:pt x="157" y="15060"/>
                      </a:cubicBezTo>
                      <a:cubicBezTo>
                        <a:pt x="157" y="15419"/>
                        <a:pt x="448" y="15691"/>
                        <a:pt x="862" y="15764"/>
                      </a:cubicBezTo>
                      <a:cubicBezTo>
                        <a:pt x="890" y="15838"/>
                        <a:pt x="913" y="15920"/>
                        <a:pt x="967" y="15985"/>
                      </a:cubicBezTo>
                      <a:cubicBezTo>
                        <a:pt x="1168" y="16270"/>
                        <a:pt x="3031" y="18643"/>
                        <a:pt x="3512" y="19222"/>
                      </a:cubicBezTo>
                      <a:cubicBezTo>
                        <a:pt x="4048" y="19222"/>
                        <a:pt x="3551" y="19222"/>
                        <a:pt x="4048" y="19222"/>
                      </a:cubicBezTo>
                      <a:cubicBezTo>
                        <a:pt x="4040" y="19300"/>
                        <a:pt x="4029" y="19377"/>
                        <a:pt x="4029" y="19457"/>
                      </a:cubicBezTo>
                      <a:cubicBezTo>
                        <a:pt x="4029" y="20631"/>
                        <a:pt x="4887" y="21599"/>
                        <a:pt x="5919" y="21599"/>
                      </a:cubicBezTo>
                      <a:cubicBezTo>
                        <a:pt x="5919" y="21599"/>
                        <a:pt x="5918" y="21599"/>
                        <a:pt x="15512" y="21599"/>
                      </a:cubicBezTo>
                      <a:cubicBezTo>
                        <a:pt x="16543" y="21599"/>
                        <a:pt x="17412" y="20631"/>
                        <a:pt x="17412" y="19457"/>
                      </a:cubicBezTo>
                      <a:cubicBezTo>
                        <a:pt x="17412" y="19377"/>
                        <a:pt x="17398" y="19300"/>
                        <a:pt x="17390" y="19222"/>
                      </a:cubicBezTo>
                      <a:cubicBezTo>
                        <a:pt x="17391" y="19222"/>
                        <a:pt x="17956" y="19222"/>
                        <a:pt x="17956" y="19222"/>
                      </a:cubicBezTo>
                      <a:cubicBezTo>
                        <a:pt x="18164" y="18971"/>
                        <a:pt x="18505" y="18557"/>
                        <a:pt x="19129" y="17806"/>
                      </a:cubicBezTo>
                      <a:cubicBezTo>
                        <a:pt x="19887" y="16852"/>
                        <a:pt x="20351" y="16215"/>
                        <a:pt x="20572" y="15759"/>
                      </a:cubicBezTo>
                      <a:cubicBezTo>
                        <a:pt x="20965" y="15672"/>
                        <a:pt x="21251" y="15404"/>
                        <a:pt x="21251" y="15060"/>
                      </a:cubicBezTo>
                      <a:cubicBezTo>
                        <a:pt x="21251" y="14653"/>
                        <a:pt x="20841" y="14288"/>
                        <a:pt x="20317" y="14288"/>
                      </a:cubicBezTo>
                      <a:cubicBezTo>
                        <a:pt x="20317" y="14288"/>
                        <a:pt x="20319" y="14288"/>
                        <a:pt x="1060" y="14288"/>
                      </a:cubicBezTo>
                      <a:close/>
                    </a:path>
                  </a:pathLst>
                </a:custGeom>
                <a:solidFill>
                  <a:srgbClr val="D9D9D9"/>
                </a:solidFill>
                <a:ln w="9525" cap="flat" cmpd="sng">
                  <a:solidFill>
                    <a:srgbClr val="F2F2F2"/>
                  </a:solidFill>
                  <a:prstDash val="solid"/>
                  <a:round/>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p>
                  <a:endParaRPr lang="id-ID" sz="2000" dirty="0"/>
                </a:p>
              </p:txBody>
            </p:sp>
            <p:sp>
              <p:nvSpPr>
                <p:cNvPr id="25" name="íṣliďe">
                  <a:extLst>
                    <a:ext uri="{FF2B5EF4-FFF2-40B4-BE49-F238E27FC236}">
                      <a16:creationId xmlns:a16="http://schemas.microsoft.com/office/drawing/2014/main" id="{7EEF35A8-89AA-41A3-8C0B-B93747FBF2D1}"/>
                    </a:ext>
                  </a:extLst>
                </p:cNvPr>
                <p:cNvSpPr/>
                <p:nvPr/>
              </p:nvSpPr>
              <p:spPr bwMode="auto">
                <a:xfrm>
                  <a:off x="6413500" y="260870"/>
                  <a:ext cx="3479800" cy="2195513"/>
                </a:xfrm>
                <a:custGeom>
                  <a:avLst/>
                  <a:gdLst>
                    <a:gd name="T0" fmla="*/ 1739900 w 21600"/>
                    <a:gd name="T1" fmla="*/ 1097757 h 21600"/>
                    <a:gd name="T2" fmla="*/ 1739900 w 21600"/>
                    <a:gd name="T3" fmla="*/ 1097757 h 21600"/>
                    <a:gd name="T4" fmla="*/ 1739900 w 21600"/>
                    <a:gd name="T5" fmla="*/ 1097757 h 21600"/>
                    <a:gd name="T6" fmla="*/ 1739900 w 21600"/>
                    <a:gd name="T7" fmla="*/ 10977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21599"/>
                      </a:lnTo>
                      <a:lnTo>
                        <a:pt x="17459" y="7583"/>
                      </a:lnTo>
                      <a:lnTo>
                        <a:pt x="8049" y="0"/>
                      </a:lnTo>
                      <a:lnTo>
                        <a:pt x="0" y="0"/>
                      </a:lnTo>
                    </a:path>
                  </a:pathLst>
                </a:custGeom>
                <a:solidFill>
                  <a:schemeClr val="accent1">
                    <a:lumMod val="75000"/>
                  </a:schemeClr>
                </a:solidFill>
                <a:ln>
                  <a:noFill/>
                </a:ln>
                <a:effectLst/>
                <a:extLst/>
              </p:spPr>
              <p:txBody>
                <a:bodyPr wrap="square" lIns="91440" tIns="45720" rIns="91440" bIns="45720" anchor="ctr">
                  <a:normAutofit/>
                </a:bodyPr>
                <a:lstStyle/>
                <a:p>
                  <a:endParaRPr lang="id-ID" sz="2000" dirty="0"/>
                </a:p>
              </p:txBody>
            </p:sp>
            <p:sp>
              <p:nvSpPr>
                <p:cNvPr id="26" name="iŝḻíḑè">
                  <a:extLst>
                    <a:ext uri="{FF2B5EF4-FFF2-40B4-BE49-F238E27FC236}">
                      <a16:creationId xmlns:a16="http://schemas.microsoft.com/office/drawing/2014/main" id="{DF915808-03F1-4C29-87A7-A8E741672D27}"/>
                    </a:ext>
                  </a:extLst>
                </p:cNvPr>
                <p:cNvSpPr/>
                <p:nvPr/>
              </p:nvSpPr>
              <p:spPr bwMode="auto">
                <a:xfrm>
                  <a:off x="4616450" y="2057920"/>
                  <a:ext cx="5276850" cy="1550988"/>
                </a:xfrm>
                <a:custGeom>
                  <a:avLst/>
                  <a:gdLst>
                    <a:gd name="T0" fmla="*/ 2638425 w 21600"/>
                    <a:gd name="T1" fmla="*/ 775494 h 21600"/>
                    <a:gd name="T2" fmla="*/ 2638425 w 21600"/>
                    <a:gd name="T3" fmla="*/ 775494 h 21600"/>
                    <a:gd name="T4" fmla="*/ 2638425 w 21600"/>
                    <a:gd name="T5" fmla="*/ 775494 h 21600"/>
                    <a:gd name="T6" fmla="*/ 2638425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9248"/>
                      </a:lnTo>
                      <a:lnTo>
                        <a:pt x="21372" y="19161"/>
                      </a:lnTo>
                      <a:lnTo>
                        <a:pt x="15" y="21599"/>
                      </a:lnTo>
                      <a:lnTo>
                        <a:pt x="0" y="0"/>
                      </a:lnTo>
                    </a:path>
                  </a:pathLst>
                </a:custGeom>
                <a:solidFill>
                  <a:schemeClr val="accent1">
                    <a:lumMod val="75000"/>
                  </a:schemeClr>
                </a:solidFill>
                <a:ln>
                  <a:noFill/>
                </a:ln>
                <a:effectLst/>
                <a:extLst/>
              </p:spPr>
              <p:txBody>
                <a:bodyPr wrap="square" lIns="91440" tIns="45720" rIns="91440" bIns="45720" anchor="ctr">
                  <a:normAutofit/>
                </a:bodyPr>
                <a:lstStyle/>
                <a:p>
                  <a:endParaRPr lang="id-ID" sz="2000" dirty="0"/>
                </a:p>
              </p:txBody>
            </p:sp>
            <p:sp>
              <p:nvSpPr>
                <p:cNvPr id="27" name="ïṩḻíďè">
                  <a:extLst>
                    <a:ext uri="{FF2B5EF4-FFF2-40B4-BE49-F238E27FC236}">
                      <a16:creationId xmlns:a16="http://schemas.microsoft.com/office/drawing/2014/main" id="{43AC990B-1C63-4455-9109-32D935F08169}"/>
                    </a:ext>
                  </a:extLst>
                </p:cNvPr>
                <p:cNvSpPr/>
                <p:nvPr/>
              </p:nvSpPr>
              <p:spPr bwMode="auto">
                <a:xfrm>
                  <a:off x="5022850" y="1033983"/>
                  <a:ext cx="4870450" cy="3825875"/>
                </a:xfrm>
                <a:custGeom>
                  <a:avLst/>
                  <a:gdLst>
                    <a:gd name="T0" fmla="*/ 2435225 w 21600"/>
                    <a:gd name="T1" fmla="*/ 1912937 h 21600"/>
                    <a:gd name="T2" fmla="*/ 2435225 w 21600"/>
                    <a:gd name="T3" fmla="*/ 1912937 h 21600"/>
                    <a:gd name="T4" fmla="*/ 2435225 w 21600"/>
                    <a:gd name="T5" fmla="*/ 1912937 h 21600"/>
                    <a:gd name="T6" fmla="*/ 2435225 w 21600"/>
                    <a:gd name="T7" fmla="*/ 19129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640" y="0"/>
                      </a:moveTo>
                      <a:lnTo>
                        <a:pt x="0" y="19721"/>
                      </a:lnTo>
                      <a:lnTo>
                        <a:pt x="830" y="21599"/>
                      </a:lnTo>
                      <a:lnTo>
                        <a:pt x="21599" y="8054"/>
                      </a:lnTo>
                      <a:lnTo>
                        <a:pt x="18640" y="0"/>
                      </a:lnTo>
                    </a:path>
                  </a:pathLst>
                </a:custGeom>
                <a:solidFill>
                  <a:schemeClr val="accent2"/>
                </a:solidFill>
                <a:ln>
                  <a:noFill/>
                </a:ln>
                <a:effectLst/>
                <a:extLst/>
              </p:spPr>
              <p:txBody>
                <a:bodyPr wrap="square" lIns="91440" tIns="45720" rIns="91440" bIns="45720" anchor="ctr">
                  <a:normAutofit/>
                </a:bodyPr>
                <a:lstStyle/>
                <a:p>
                  <a:endParaRPr lang="id-ID" sz="2000" dirty="0"/>
                </a:p>
              </p:txBody>
            </p:sp>
            <p:sp>
              <p:nvSpPr>
                <p:cNvPr id="28" name="ïṣḻïḑê">
                  <a:extLst>
                    <a:ext uri="{FF2B5EF4-FFF2-40B4-BE49-F238E27FC236}">
                      <a16:creationId xmlns:a16="http://schemas.microsoft.com/office/drawing/2014/main" id="{347DB73D-D1F0-4ADF-8F02-1396239DA255}"/>
                    </a:ext>
                  </a:extLst>
                </p:cNvPr>
                <p:cNvSpPr/>
                <p:nvPr/>
              </p:nvSpPr>
              <p:spPr bwMode="auto">
                <a:xfrm>
                  <a:off x="5022850" y="4537595"/>
                  <a:ext cx="3924300" cy="1557338"/>
                </a:xfrm>
                <a:custGeom>
                  <a:avLst/>
                  <a:gdLst>
                    <a:gd name="T0" fmla="*/ 1962150 w 21600"/>
                    <a:gd name="T1" fmla="*/ 778669 h 21600"/>
                    <a:gd name="T2" fmla="*/ 1962150 w 21600"/>
                    <a:gd name="T3" fmla="*/ 778669 h 21600"/>
                    <a:gd name="T4" fmla="*/ 1962150 w 21600"/>
                    <a:gd name="T5" fmla="*/ 778669 h 21600"/>
                    <a:gd name="T6" fmla="*/ 1962150 w 21600"/>
                    <a:gd name="T7" fmla="*/ 7786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1535"/>
                      </a:lnTo>
                      <a:lnTo>
                        <a:pt x="20330" y="21599"/>
                      </a:lnTo>
                      <a:lnTo>
                        <a:pt x="1030" y="4601"/>
                      </a:lnTo>
                      <a:lnTo>
                        <a:pt x="0" y="0"/>
                      </a:lnTo>
                    </a:path>
                  </a:pathLst>
                </a:custGeom>
                <a:solidFill>
                  <a:schemeClr val="accent2">
                    <a:lumMod val="75000"/>
                  </a:schemeClr>
                </a:solidFill>
                <a:ln>
                  <a:noFill/>
                </a:ln>
                <a:effectLst/>
                <a:extLst/>
              </p:spPr>
              <p:txBody>
                <a:bodyPr wrap="square" lIns="91440" tIns="45720" rIns="91440" bIns="45720" anchor="ctr">
                  <a:normAutofit/>
                </a:bodyPr>
                <a:lstStyle/>
                <a:p>
                  <a:endParaRPr lang="id-ID" sz="2000" dirty="0"/>
                </a:p>
              </p:txBody>
            </p:sp>
            <p:sp>
              <p:nvSpPr>
                <p:cNvPr id="29" name="íŝlîďé">
                  <a:extLst>
                    <a:ext uri="{FF2B5EF4-FFF2-40B4-BE49-F238E27FC236}">
                      <a16:creationId xmlns:a16="http://schemas.microsoft.com/office/drawing/2014/main" id="{DE475AF4-41E5-48CB-966F-07322F963CCF}"/>
                    </a:ext>
                  </a:extLst>
                </p:cNvPr>
                <p:cNvSpPr/>
                <p:nvPr/>
              </p:nvSpPr>
              <p:spPr bwMode="auto">
                <a:xfrm>
                  <a:off x="5561013" y="2723083"/>
                  <a:ext cx="4329112" cy="3151187"/>
                </a:xfrm>
                <a:custGeom>
                  <a:avLst/>
                  <a:gdLst>
                    <a:gd name="T0" fmla="*/ 2164556 w 21600"/>
                    <a:gd name="T1" fmla="*/ 1575594 h 21600"/>
                    <a:gd name="T2" fmla="*/ 2164556 w 21600"/>
                    <a:gd name="T3" fmla="*/ 1575594 h 21600"/>
                    <a:gd name="T4" fmla="*/ 2164556 w 21600"/>
                    <a:gd name="T5" fmla="*/ 1575594 h 21600"/>
                    <a:gd name="T6" fmla="*/ 2164556 w 21600"/>
                    <a:gd name="T7" fmla="*/ 15755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9114"/>
                      </a:lnTo>
                      <a:lnTo>
                        <a:pt x="512" y="21600"/>
                      </a:lnTo>
                      <a:lnTo>
                        <a:pt x="21322" y="4893"/>
                      </a:lnTo>
                      <a:lnTo>
                        <a:pt x="21599" y="0"/>
                      </a:lnTo>
                    </a:path>
                  </a:pathLst>
                </a:custGeom>
                <a:solidFill>
                  <a:schemeClr val="accent2"/>
                </a:solidFill>
                <a:ln>
                  <a:noFill/>
                </a:ln>
                <a:effectLst/>
                <a:extLst/>
              </p:spPr>
              <p:txBody>
                <a:bodyPr wrap="square" lIns="91440" tIns="45720" rIns="91440" bIns="45720" anchor="ctr">
                  <a:normAutofit/>
                </a:bodyPr>
                <a:lstStyle/>
                <a:p>
                  <a:endParaRPr lang="id-ID" sz="2000" dirty="0"/>
                </a:p>
              </p:txBody>
            </p:sp>
            <p:sp>
              <p:nvSpPr>
                <p:cNvPr id="30" name="íŝliḋé">
                  <a:extLst>
                    <a:ext uri="{FF2B5EF4-FFF2-40B4-BE49-F238E27FC236}">
                      <a16:creationId xmlns:a16="http://schemas.microsoft.com/office/drawing/2014/main" id="{8D5B4509-76CD-4412-8406-54A2D1A57CD6}"/>
                    </a:ext>
                  </a:extLst>
                </p:cNvPr>
                <p:cNvSpPr/>
                <p:nvPr/>
              </p:nvSpPr>
              <p:spPr bwMode="auto">
                <a:xfrm>
                  <a:off x="5561013" y="5518670"/>
                  <a:ext cx="2962275" cy="1376363"/>
                </a:xfrm>
                <a:custGeom>
                  <a:avLst/>
                  <a:gdLst>
                    <a:gd name="T0" fmla="*/ 1481138 w 21600"/>
                    <a:gd name="T1" fmla="*/ 688182 h 21600"/>
                    <a:gd name="T2" fmla="*/ 1481138 w 21600"/>
                    <a:gd name="T3" fmla="*/ 688182 h 21600"/>
                    <a:gd name="T4" fmla="*/ 1481138 w 21600"/>
                    <a:gd name="T5" fmla="*/ 688182 h 21600"/>
                    <a:gd name="T6" fmla="*/ 1481138 w 21600"/>
                    <a:gd name="T7" fmla="*/ 6881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8339"/>
                      </a:lnTo>
                      <a:lnTo>
                        <a:pt x="20424" y="21600"/>
                      </a:lnTo>
                      <a:lnTo>
                        <a:pt x="748" y="5676"/>
                      </a:lnTo>
                      <a:lnTo>
                        <a:pt x="0" y="0"/>
                      </a:lnTo>
                    </a:path>
                  </a:pathLst>
                </a:custGeom>
                <a:solidFill>
                  <a:schemeClr val="accent3">
                    <a:lumMod val="75000"/>
                  </a:schemeClr>
                </a:solidFill>
                <a:ln>
                  <a:noFill/>
                </a:ln>
                <a:effectLst/>
                <a:extLst/>
              </p:spPr>
              <p:txBody>
                <a:bodyPr wrap="square" lIns="91440" tIns="45720" rIns="91440" bIns="45720" anchor="ctr">
                  <a:normAutofit/>
                </a:bodyPr>
                <a:lstStyle/>
                <a:p>
                  <a:endParaRPr lang="id-ID" sz="2000" dirty="0"/>
                </a:p>
              </p:txBody>
            </p:sp>
            <p:sp>
              <p:nvSpPr>
                <p:cNvPr id="31" name="iṡḷiďé">
                  <a:extLst>
                    <a:ext uri="{FF2B5EF4-FFF2-40B4-BE49-F238E27FC236}">
                      <a16:creationId xmlns:a16="http://schemas.microsoft.com/office/drawing/2014/main" id="{506D2662-14A0-42BA-A975-5B548DE1854E}"/>
                    </a:ext>
                  </a:extLst>
                </p:cNvPr>
                <p:cNvSpPr/>
                <p:nvPr/>
              </p:nvSpPr>
              <p:spPr bwMode="auto">
                <a:xfrm>
                  <a:off x="4616450" y="260870"/>
                  <a:ext cx="3090863" cy="3344863"/>
                </a:xfrm>
                <a:custGeom>
                  <a:avLst/>
                  <a:gdLst>
                    <a:gd name="T0" fmla="*/ 1545432 w 21600"/>
                    <a:gd name="T1" fmla="*/ 1672432 h 21600"/>
                    <a:gd name="T2" fmla="*/ 1545432 w 21600"/>
                    <a:gd name="T3" fmla="*/ 1672432 h 21600"/>
                    <a:gd name="T4" fmla="*/ 1545432 w 21600"/>
                    <a:gd name="T5" fmla="*/ 1672432 h 21600"/>
                    <a:gd name="T6" fmla="*/ 1545432 w 21600"/>
                    <a:gd name="T7" fmla="*/ 16724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537" y="0"/>
                      </a:moveTo>
                      <a:lnTo>
                        <a:pt x="0" y="11569"/>
                      </a:lnTo>
                      <a:lnTo>
                        <a:pt x="26" y="21600"/>
                      </a:lnTo>
                      <a:lnTo>
                        <a:pt x="21600" y="0"/>
                      </a:lnTo>
                      <a:lnTo>
                        <a:pt x="12537" y="0"/>
                      </a:lnTo>
                    </a:path>
                  </a:pathLst>
                </a:custGeom>
                <a:solidFill>
                  <a:schemeClr val="accent1"/>
                </a:solidFill>
                <a:ln>
                  <a:noFill/>
                </a:ln>
                <a:effectLst/>
                <a:extLst/>
              </p:spPr>
              <p:txBody>
                <a:bodyPr wrap="square" lIns="91440" tIns="45720" rIns="91440" bIns="45720" anchor="ctr">
                  <a:normAutofit/>
                </a:bodyPr>
                <a:lstStyle/>
                <a:p>
                  <a:endParaRPr lang="id-ID" sz="2000" dirty="0"/>
                </a:p>
              </p:txBody>
            </p:sp>
            <p:sp>
              <p:nvSpPr>
                <p:cNvPr id="32" name="ïşḷïḋè">
                  <a:extLst>
                    <a:ext uri="{FF2B5EF4-FFF2-40B4-BE49-F238E27FC236}">
                      <a16:creationId xmlns:a16="http://schemas.microsoft.com/office/drawing/2014/main" id="{D0FB6C9F-546E-4820-8278-4624B80F4461}"/>
                    </a:ext>
                  </a:extLst>
                </p:cNvPr>
                <p:cNvSpPr/>
                <p:nvPr/>
              </p:nvSpPr>
              <p:spPr bwMode="auto">
                <a:xfrm>
                  <a:off x="5954713" y="5371033"/>
                  <a:ext cx="2987675" cy="1520825"/>
                </a:xfrm>
                <a:custGeom>
                  <a:avLst/>
                  <a:gdLst>
                    <a:gd name="T0" fmla="*/ 1493838 w 21600"/>
                    <a:gd name="T1" fmla="*/ 760413 h 21600"/>
                    <a:gd name="T2" fmla="*/ 1493838 w 21600"/>
                    <a:gd name="T3" fmla="*/ 760413 h 21600"/>
                    <a:gd name="T4" fmla="*/ 1493838 w 21600"/>
                    <a:gd name="T5" fmla="*/ 760413 h 21600"/>
                    <a:gd name="T6" fmla="*/ 1493838 w 21600"/>
                    <a:gd name="T7" fmla="*/ 7604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67" y="21600"/>
                      </a:moveTo>
                      <a:lnTo>
                        <a:pt x="19935" y="10310"/>
                      </a:lnTo>
                      <a:lnTo>
                        <a:pt x="21600" y="0"/>
                      </a:lnTo>
                      <a:lnTo>
                        <a:pt x="0" y="19113"/>
                      </a:lnTo>
                      <a:lnTo>
                        <a:pt x="1367" y="21600"/>
                      </a:lnTo>
                    </a:path>
                  </a:pathLst>
                </a:custGeom>
                <a:solidFill>
                  <a:schemeClr val="accent3"/>
                </a:solidFill>
                <a:ln>
                  <a:noFill/>
                </a:ln>
                <a:effectLst/>
                <a:extLst/>
              </p:spPr>
              <p:txBody>
                <a:bodyPr wrap="square" lIns="91440" tIns="45720" rIns="91440" bIns="45720" anchor="ctr">
                  <a:normAutofit/>
                </a:bodyPr>
                <a:lstStyle/>
                <a:p>
                  <a:endParaRPr lang="id-ID" sz="2000" dirty="0"/>
                </a:p>
              </p:txBody>
            </p:sp>
            <p:sp>
              <p:nvSpPr>
                <p:cNvPr id="33" name="ísľiḋê">
                  <a:extLst>
                    <a:ext uri="{FF2B5EF4-FFF2-40B4-BE49-F238E27FC236}">
                      <a16:creationId xmlns:a16="http://schemas.microsoft.com/office/drawing/2014/main" id="{A591D304-99D9-4465-A451-07E84DDBE0AA}"/>
                    </a:ext>
                  </a:extLst>
                </p:cNvPr>
                <p:cNvSpPr/>
                <p:nvPr/>
              </p:nvSpPr>
              <p:spPr bwMode="auto">
                <a:xfrm>
                  <a:off x="5954713" y="6690245"/>
                  <a:ext cx="2568575" cy="201613"/>
                </a:xfrm>
                <a:custGeom>
                  <a:avLst/>
                  <a:gdLst>
                    <a:gd name="T0" fmla="*/ 1284288 w 21600"/>
                    <a:gd name="T1" fmla="*/ 100807 h 21600"/>
                    <a:gd name="T2" fmla="*/ 1284288 w 21600"/>
                    <a:gd name="T3" fmla="*/ 100807 h 21600"/>
                    <a:gd name="T4" fmla="*/ 1284288 w 21600"/>
                    <a:gd name="T5" fmla="*/ 100807 h 21600"/>
                    <a:gd name="T6" fmla="*/ 1284288 w 21600"/>
                    <a:gd name="T7" fmla="*/ 1008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389"/>
                      </a:moveTo>
                      <a:lnTo>
                        <a:pt x="21599" y="0"/>
                      </a:lnTo>
                      <a:lnTo>
                        <a:pt x="20245" y="21600"/>
                      </a:lnTo>
                      <a:lnTo>
                        <a:pt x="1591" y="21600"/>
                      </a:lnTo>
                      <a:lnTo>
                        <a:pt x="0" y="3389"/>
                      </a:lnTo>
                    </a:path>
                  </a:pathLst>
                </a:custGeom>
                <a:solidFill>
                  <a:schemeClr val="accent3"/>
                </a:solidFill>
                <a:ln>
                  <a:noFill/>
                </a:ln>
                <a:effectLst/>
                <a:extLst/>
              </p:spPr>
              <p:txBody>
                <a:bodyPr wrap="square" lIns="91440" tIns="45720" rIns="91440" bIns="45720" anchor="ctr">
                  <a:noAutofit/>
                </a:bodyPr>
                <a:lstStyle/>
                <a:p>
                  <a:endParaRPr lang="id-ID" sz="600" dirty="0"/>
                </a:p>
              </p:txBody>
            </p:sp>
          </p:grpSp>
          <p:sp>
            <p:nvSpPr>
              <p:cNvPr id="16" name="ïṥ1íďè">
                <a:extLst>
                  <a:ext uri="{FF2B5EF4-FFF2-40B4-BE49-F238E27FC236}">
                    <a16:creationId xmlns:a16="http://schemas.microsoft.com/office/drawing/2014/main" id="{ADF2253F-B1B2-4ED7-9B5F-58C46541506F}"/>
                  </a:ext>
                </a:extLst>
              </p:cNvPr>
              <p:cNvSpPr/>
              <p:nvPr/>
            </p:nvSpPr>
            <p:spPr>
              <a:xfrm rot="18898886">
                <a:off x="2612243" y="2888835"/>
                <a:ext cx="877163" cy="369332"/>
              </a:xfrm>
              <a:prstGeom prst="rect">
                <a:avLst/>
              </a:prstGeom>
            </p:spPr>
            <p:txBody>
              <a:bodyPr wrap="square" lIns="91440" tIns="45720" rIns="91440" bIns="45720">
                <a:noAutofit/>
              </a:bodyPr>
              <a:lstStyle/>
              <a:p>
                <a:pPr algn="ctr"/>
                <a:r>
                  <a:rPr lang="zh-CN" altLang="en-US" sz="2000" dirty="0">
                    <a:solidFill>
                      <a:schemeClr val="bg1"/>
                    </a:solidFill>
                  </a:rPr>
                  <a:t>内容</a:t>
                </a:r>
              </a:p>
            </p:txBody>
          </p:sp>
          <p:sp>
            <p:nvSpPr>
              <p:cNvPr id="17" name="ïṩḻíḓê">
                <a:extLst>
                  <a:ext uri="{FF2B5EF4-FFF2-40B4-BE49-F238E27FC236}">
                    <a16:creationId xmlns:a16="http://schemas.microsoft.com/office/drawing/2014/main" id="{91C1FE41-A4F2-42F9-A45E-80F8B3517C09}"/>
                  </a:ext>
                </a:extLst>
              </p:cNvPr>
              <p:cNvSpPr/>
              <p:nvPr/>
            </p:nvSpPr>
            <p:spPr>
              <a:xfrm rot="19595266">
                <a:off x="3499985" y="3259643"/>
                <a:ext cx="877163" cy="369332"/>
              </a:xfrm>
              <a:prstGeom prst="rect">
                <a:avLst/>
              </a:prstGeom>
            </p:spPr>
            <p:txBody>
              <a:bodyPr wrap="square" lIns="91440" tIns="45720" rIns="91440" bIns="45720">
                <a:noAutofit/>
              </a:bodyPr>
              <a:lstStyle/>
              <a:p>
                <a:pPr algn="ctr"/>
                <a:r>
                  <a:rPr lang="zh-CN" altLang="en-US" sz="2000" dirty="0">
                    <a:solidFill>
                      <a:schemeClr val="bg1"/>
                    </a:solidFill>
                  </a:rPr>
                  <a:t>用户</a:t>
                </a:r>
              </a:p>
            </p:txBody>
          </p:sp>
          <p:sp>
            <p:nvSpPr>
              <p:cNvPr id="18" name="iṧ1iḋé">
                <a:extLst>
                  <a:ext uri="{FF2B5EF4-FFF2-40B4-BE49-F238E27FC236}">
                    <a16:creationId xmlns:a16="http://schemas.microsoft.com/office/drawing/2014/main" id="{842A7BC5-0C5B-4BA7-AADB-4CCF19DD1969}"/>
                  </a:ext>
                </a:extLst>
              </p:cNvPr>
              <p:cNvSpPr/>
              <p:nvPr/>
            </p:nvSpPr>
            <p:spPr>
              <a:xfrm>
                <a:off x="3062024" y="5670661"/>
                <a:ext cx="928067" cy="293579"/>
              </a:xfrm>
              <a:prstGeom prst="roundRect">
                <a:avLst>
                  <a:gd name="adj" fmla="val 136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r>
                  <a:rPr lang="zh-CN" altLang="en-US" sz="1600" dirty="0"/>
                  <a:t>传播</a:t>
                </a:r>
              </a:p>
            </p:txBody>
          </p:sp>
          <p:sp>
            <p:nvSpPr>
              <p:cNvPr id="19" name="îšḷídé">
                <a:extLst>
                  <a:ext uri="{FF2B5EF4-FFF2-40B4-BE49-F238E27FC236}">
                    <a16:creationId xmlns:a16="http://schemas.microsoft.com/office/drawing/2014/main" id="{BB741C56-879B-4FAE-9D6E-D37004346965}"/>
                  </a:ext>
                </a:extLst>
              </p:cNvPr>
              <p:cNvSpPr/>
              <p:nvPr/>
            </p:nvSpPr>
            <p:spPr>
              <a:xfrm>
                <a:off x="3399501" y="2568437"/>
                <a:ext cx="137132" cy="137132"/>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zh-CN" altLang="en-US" sz="600"/>
              </a:p>
            </p:txBody>
          </p:sp>
          <p:sp>
            <p:nvSpPr>
              <p:cNvPr id="20" name="iṥľïḋé">
                <a:extLst>
                  <a:ext uri="{FF2B5EF4-FFF2-40B4-BE49-F238E27FC236}">
                    <a16:creationId xmlns:a16="http://schemas.microsoft.com/office/drawing/2014/main" id="{3FF4CCC6-335C-4E63-A8FD-1F17BF3E70E1}"/>
                  </a:ext>
                </a:extLst>
              </p:cNvPr>
              <p:cNvSpPr/>
              <p:nvPr/>
            </p:nvSpPr>
            <p:spPr>
              <a:xfrm>
                <a:off x="4308345" y="3158584"/>
                <a:ext cx="137132" cy="137132"/>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zh-CN" altLang="en-US" sz="600"/>
              </a:p>
            </p:txBody>
          </p:sp>
          <p:sp>
            <p:nvSpPr>
              <p:cNvPr id="21" name="iṡľíḋê">
                <a:extLst>
                  <a:ext uri="{FF2B5EF4-FFF2-40B4-BE49-F238E27FC236}">
                    <a16:creationId xmlns:a16="http://schemas.microsoft.com/office/drawing/2014/main" id="{1B01F67D-4D1D-469F-94E6-64E33D8EA428}"/>
                  </a:ext>
                </a:extLst>
              </p:cNvPr>
              <p:cNvSpPr/>
              <p:nvPr/>
            </p:nvSpPr>
            <p:spPr>
              <a:xfrm>
                <a:off x="3925645" y="5752803"/>
                <a:ext cx="137132" cy="137132"/>
              </a:xfrm>
              <a:prstGeom prst="ellipse">
                <a:avLst/>
              </a:prstGeom>
              <a:solidFill>
                <a:schemeClr val="tx1">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zh-CN" altLang="en-US" sz="600"/>
              </a:p>
            </p:txBody>
          </p:sp>
        </p:grpSp>
        <p:sp>
          <p:nvSpPr>
            <p:cNvPr id="5" name="矩形 4"/>
            <p:cNvSpPr/>
            <p:nvPr/>
          </p:nvSpPr>
          <p:spPr>
            <a:xfrm>
              <a:off x="6884249" y="2439316"/>
              <a:ext cx="105470" cy="1007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p:cNvSpPr/>
            <p:nvPr/>
          </p:nvSpPr>
          <p:spPr>
            <a:xfrm>
              <a:off x="6881319" y="3686093"/>
              <a:ext cx="105470" cy="1007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6882861" y="4852433"/>
              <a:ext cx="105470" cy="10077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419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文本信息抽取</a:t>
            </a:r>
          </a:p>
        </p:txBody>
      </p:sp>
      <p:sp>
        <p:nvSpPr>
          <p:cNvPr id="5" name="矩形 4">
            <a:extLst>
              <a:ext uri="{FF2B5EF4-FFF2-40B4-BE49-F238E27FC236}">
                <a16:creationId xmlns:a16="http://schemas.microsoft.com/office/drawing/2014/main" id="{7B1FB5E3-6490-434E-84A7-0565B03461E7}"/>
              </a:ext>
            </a:extLst>
          </p:cNvPr>
          <p:cNvSpPr/>
          <p:nvPr/>
        </p:nvSpPr>
        <p:spPr>
          <a:xfrm>
            <a:off x="669924" y="1615019"/>
            <a:ext cx="7026275" cy="3366947"/>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词频特征仅仅考虑特定词语出现的次数</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文本特征还包括</a:t>
            </a:r>
            <a:r>
              <a:rPr lang="zh-CN" altLang="en-US" b="1" dirty="0">
                <a:solidFill>
                  <a:srgbClr val="F7C43C"/>
                </a:solidFill>
              </a:rPr>
              <a:t>文本类型、情感指向</a:t>
            </a:r>
            <a:endParaRPr lang="en-US" altLang="zh-CN" b="1" dirty="0">
              <a:solidFill>
                <a:srgbClr val="F7C43C"/>
              </a:solidFill>
            </a:endParaRPr>
          </a:p>
          <a:p>
            <a:pPr marL="742950" lvl="1" indent="-285750">
              <a:lnSpc>
                <a:spcPct val="150000"/>
              </a:lnSpc>
              <a:buClr>
                <a:schemeClr val="accent1">
                  <a:lumMod val="60000"/>
                  <a:lumOff val="40000"/>
                </a:schemeClr>
              </a:buClr>
              <a:buFont typeface="Arial" panose="020B0604020202020204" pitchFamily="34" charset="0"/>
              <a:buChar char="•"/>
            </a:pPr>
            <a:r>
              <a:rPr lang="zh-CN" altLang="en-US" b="1" dirty="0"/>
              <a:t>文本类型</a:t>
            </a:r>
            <a:endParaRPr lang="en-US" altLang="zh-CN" b="1" dirty="0"/>
          </a:p>
          <a:p>
            <a:pPr lvl="1">
              <a:lnSpc>
                <a:spcPct val="150000"/>
              </a:lnSpc>
              <a:buClr>
                <a:schemeClr val="accent1">
                  <a:lumMod val="60000"/>
                  <a:lumOff val="40000"/>
                </a:schemeClr>
              </a:buClr>
            </a:pPr>
            <a:r>
              <a:rPr lang="en-US" altLang="zh-CN" b="1" dirty="0"/>
              <a:t>	</a:t>
            </a:r>
            <a:r>
              <a:rPr lang="zh-CN" altLang="en-US" dirty="0"/>
              <a:t>文本的</a:t>
            </a:r>
            <a:r>
              <a:rPr lang="zh-CN" altLang="en-US" b="1" dirty="0">
                <a:solidFill>
                  <a:srgbClr val="F7C43C"/>
                </a:solidFill>
              </a:rPr>
              <a:t>长度</a:t>
            </a:r>
            <a:r>
              <a:rPr lang="zh-CN" altLang="en-US" dirty="0"/>
              <a:t>、是否出现</a:t>
            </a:r>
            <a:r>
              <a:rPr lang="zh-CN" altLang="en-US" b="1" dirty="0">
                <a:solidFill>
                  <a:srgbClr val="F7C43C"/>
                </a:solidFill>
              </a:rPr>
              <a:t>特定标志</a:t>
            </a:r>
            <a:r>
              <a:rPr lang="zh-CN" altLang="en-US" sz="1600" dirty="0"/>
              <a:t>（</a:t>
            </a:r>
            <a:r>
              <a:rPr lang="en-US" altLang="zh-CN" sz="1600" b="1" dirty="0">
                <a:solidFill>
                  <a:srgbClr val="C00000"/>
                </a:solidFill>
              </a:rPr>
              <a:t>@</a:t>
            </a:r>
            <a:r>
              <a:rPr lang="zh-CN" altLang="en-US" sz="1600" dirty="0"/>
              <a:t>、</a:t>
            </a:r>
            <a:r>
              <a:rPr lang="en-US" altLang="zh-CN" sz="1600" b="1" dirty="0">
                <a:solidFill>
                  <a:srgbClr val="C00000"/>
                </a:solidFill>
              </a:rPr>
              <a:t>#</a:t>
            </a:r>
            <a:r>
              <a:rPr lang="zh-CN" altLang="en-US" sz="1600" dirty="0"/>
              <a:t>、</a:t>
            </a:r>
            <a:r>
              <a:rPr lang="zh-CN" altLang="en-US" sz="1600" b="1" dirty="0">
                <a:solidFill>
                  <a:srgbClr val="C00000"/>
                </a:solidFill>
              </a:rPr>
              <a:t>？</a:t>
            </a:r>
            <a:r>
              <a:rPr lang="zh-CN" altLang="en-US" sz="1600" dirty="0"/>
              <a:t>、</a:t>
            </a:r>
            <a:r>
              <a:rPr lang="zh-CN" altLang="en-US" sz="1600" b="1" dirty="0">
                <a:solidFill>
                  <a:srgbClr val="C00000"/>
                </a:solidFill>
              </a:rPr>
              <a:t>！</a:t>
            </a:r>
            <a:r>
              <a:rPr lang="zh-CN" altLang="en-US" sz="1600" dirty="0"/>
              <a:t>、</a:t>
            </a:r>
            <a:r>
              <a:rPr lang="en-US" altLang="zh-CN" sz="1600" b="1" dirty="0" err="1">
                <a:solidFill>
                  <a:srgbClr val="C00000"/>
                </a:solidFill>
              </a:rPr>
              <a:t>url</a:t>
            </a:r>
            <a:r>
              <a:rPr lang="zh-CN" altLang="en-US" sz="1600" dirty="0"/>
              <a:t>）</a:t>
            </a:r>
            <a:endParaRPr lang="en-US" altLang="zh-CN" sz="1600"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b="1" dirty="0"/>
              <a:t>情感指向</a:t>
            </a:r>
            <a:endParaRPr lang="en-US" altLang="zh-CN" b="1" dirty="0"/>
          </a:p>
          <a:p>
            <a:pPr lvl="1">
              <a:lnSpc>
                <a:spcPct val="150000"/>
              </a:lnSpc>
              <a:buClr>
                <a:schemeClr val="accent1">
                  <a:lumMod val="60000"/>
                  <a:lumOff val="40000"/>
                </a:schemeClr>
              </a:buClr>
            </a:pPr>
            <a:r>
              <a:rPr lang="en-US" altLang="zh-CN" b="1" dirty="0"/>
              <a:t>	</a:t>
            </a:r>
            <a:r>
              <a:rPr lang="zh-CN" altLang="en-US" dirty="0"/>
              <a:t>通过</a:t>
            </a:r>
            <a:r>
              <a:rPr lang="zh-CN" altLang="en-US" b="1" dirty="0"/>
              <a:t>外部词典</a:t>
            </a:r>
            <a:r>
              <a:rPr lang="zh-CN" altLang="en-US" dirty="0"/>
              <a:t>统计文本中出现</a:t>
            </a:r>
            <a:r>
              <a:rPr lang="zh-CN" altLang="en-US" b="1" dirty="0">
                <a:solidFill>
                  <a:srgbClr val="F7C43C"/>
                </a:solidFill>
              </a:rPr>
              <a:t>褒义词</a:t>
            </a:r>
            <a:r>
              <a:rPr lang="zh-CN" altLang="en-US" b="1" dirty="0"/>
              <a:t>、</a:t>
            </a:r>
            <a:r>
              <a:rPr lang="zh-CN" altLang="en-US" b="1" dirty="0">
                <a:solidFill>
                  <a:srgbClr val="F7C43C"/>
                </a:solidFill>
              </a:rPr>
              <a:t>贬义词数量</a:t>
            </a:r>
            <a:endParaRPr lang="en-US" altLang="zh-CN" b="1" dirty="0">
              <a:solidFill>
                <a:srgbClr val="F7C43C"/>
              </a:solidFill>
            </a:endParaRPr>
          </a:p>
          <a:p>
            <a:pPr lvl="2">
              <a:lnSpc>
                <a:spcPct val="150000"/>
              </a:lnSpc>
              <a:buClr>
                <a:schemeClr val="accent1">
                  <a:lumMod val="60000"/>
                  <a:lumOff val="40000"/>
                </a:schemeClr>
              </a:buClr>
            </a:pPr>
            <a:r>
              <a:rPr lang="zh-CN" altLang="en-US" dirty="0"/>
              <a:t>通过</a:t>
            </a:r>
            <a:r>
              <a:rPr lang="en-US" altLang="zh-CN" b="1" dirty="0" err="1"/>
              <a:t>SnowNLP</a:t>
            </a:r>
            <a:r>
              <a:rPr lang="zh-CN" altLang="en-US" dirty="0"/>
              <a:t>工具包计算文本</a:t>
            </a:r>
            <a:r>
              <a:rPr lang="zh-CN" altLang="en-US" b="1" dirty="0">
                <a:solidFill>
                  <a:srgbClr val="F7C43C"/>
                </a:solidFill>
              </a:rPr>
              <a:t>消极</a:t>
            </a:r>
            <a:r>
              <a:rPr lang="zh-CN" altLang="en-US" b="1" dirty="0"/>
              <a:t>、</a:t>
            </a:r>
            <a:r>
              <a:rPr lang="zh-CN" altLang="en-US" b="1" dirty="0">
                <a:solidFill>
                  <a:srgbClr val="F7C43C"/>
                </a:solidFill>
              </a:rPr>
              <a:t>积极指数</a:t>
            </a:r>
            <a:endParaRPr lang="en-US" altLang="zh-CN" b="1" dirty="0">
              <a:solidFill>
                <a:srgbClr val="F7C43C"/>
              </a:solidFill>
            </a:endParaRPr>
          </a:p>
          <a:p>
            <a:pPr lvl="2">
              <a:lnSpc>
                <a:spcPct val="150000"/>
              </a:lnSpc>
              <a:buClr>
                <a:schemeClr val="accent1">
                  <a:lumMod val="60000"/>
                  <a:lumOff val="40000"/>
                </a:schemeClr>
              </a:buClr>
            </a:pPr>
            <a:r>
              <a:rPr lang="zh-CN" altLang="en-US" dirty="0"/>
              <a:t>对比文本积极指数与消极指数计算</a:t>
            </a:r>
            <a:r>
              <a:rPr lang="zh-CN" altLang="en-US" b="1" dirty="0">
                <a:solidFill>
                  <a:srgbClr val="F7C43C"/>
                </a:solidFill>
              </a:rPr>
              <a:t>情感得分</a:t>
            </a:r>
            <a:endParaRPr lang="en-US" altLang="zh-CN" b="1" dirty="0">
              <a:solidFill>
                <a:srgbClr val="F7C43C"/>
              </a:solidFill>
            </a:endParaRPr>
          </a:p>
        </p:txBody>
      </p:sp>
      <p:sp>
        <p:nvSpPr>
          <p:cNvPr id="6" name="矩形: 圆角 5">
            <a:extLst>
              <a:ext uri="{FF2B5EF4-FFF2-40B4-BE49-F238E27FC236}">
                <a16:creationId xmlns:a16="http://schemas.microsoft.com/office/drawing/2014/main" id="{0EC414F4-BBC7-4719-A623-F52988C1DC37}"/>
              </a:ext>
            </a:extLst>
          </p:cNvPr>
          <p:cNvSpPr/>
          <p:nvPr/>
        </p:nvSpPr>
        <p:spPr>
          <a:xfrm>
            <a:off x="7347611" y="1479430"/>
            <a:ext cx="3987139" cy="1463462"/>
          </a:xfrm>
          <a:prstGeom prst="roundRect">
            <a:avLst>
              <a:gd name="adj" fmla="val 5355"/>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latin typeface="+mn-ea"/>
              </a:rPr>
              <a:t>一张图解释为什么大陆居民对大陆乳品合格率</a:t>
            </a:r>
            <a:r>
              <a:rPr lang="zh-CN" altLang="en-US" b="1" dirty="0">
                <a:solidFill>
                  <a:srgbClr val="C00000"/>
                </a:solidFill>
                <a:latin typeface="+mn-ea"/>
              </a:rPr>
              <a:t>缺乏信心</a:t>
            </a:r>
            <a:r>
              <a:rPr lang="zh-CN" altLang="en-US" dirty="0">
                <a:solidFill>
                  <a:schemeClr val="tx1">
                    <a:lumMod val="75000"/>
                    <a:lumOff val="25000"/>
                  </a:schemeClr>
                </a:solidFill>
                <a:latin typeface="+mn-ea"/>
              </a:rPr>
              <a:t>。请 </a:t>
            </a:r>
            <a:r>
              <a:rPr lang="en-US" altLang="zh-CN" b="1" dirty="0">
                <a:solidFill>
                  <a:srgbClr val="C00000"/>
                </a:solidFill>
                <a:latin typeface="+mn-ea"/>
              </a:rPr>
              <a:t>@</a:t>
            </a:r>
            <a:r>
              <a:rPr lang="zh-CN" altLang="en-US" dirty="0">
                <a:solidFill>
                  <a:schemeClr val="tx1">
                    <a:lumMod val="75000"/>
                    <a:lumOff val="25000"/>
                  </a:schemeClr>
                </a:solidFill>
                <a:latin typeface="+mn-ea"/>
              </a:rPr>
              <a:t>政协发言人 </a:t>
            </a:r>
            <a:r>
              <a:rPr lang="en-US" altLang="zh-CN" b="1" dirty="0">
                <a:solidFill>
                  <a:srgbClr val="C00000"/>
                </a:solidFill>
                <a:latin typeface="+mn-ea"/>
              </a:rPr>
              <a:t>@</a:t>
            </a:r>
            <a:r>
              <a:rPr lang="zh-CN" altLang="en-US" dirty="0">
                <a:solidFill>
                  <a:schemeClr val="tx1">
                    <a:lumMod val="75000"/>
                    <a:lumOff val="25000"/>
                  </a:schemeClr>
                </a:solidFill>
                <a:latin typeface="+mn-ea"/>
              </a:rPr>
              <a:t>食品药品安监局 </a:t>
            </a:r>
            <a:r>
              <a:rPr lang="en-US" altLang="zh-CN" b="1" dirty="0">
                <a:solidFill>
                  <a:srgbClr val="C00000"/>
                </a:solidFill>
                <a:latin typeface="+mn-ea"/>
              </a:rPr>
              <a:t>@</a:t>
            </a:r>
            <a:r>
              <a:rPr lang="zh-CN" altLang="en-US" dirty="0">
                <a:solidFill>
                  <a:schemeClr val="tx1">
                    <a:lumMod val="75000"/>
                    <a:lumOff val="25000"/>
                  </a:schemeClr>
                </a:solidFill>
                <a:latin typeface="+mn-ea"/>
              </a:rPr>
              <a:t>国家工商管理局 都来看看吧。</a:t>
            </a:r>
          </a:p>
        </p:txBody>
      </p:sp>
      <p:sp>
        <p:nvSpPr>
          <p:cNvPr id="7" name="矩形: 圆角 6">
            <a:extLst>
              <a:ext uri="{FF2B5EF4-FFF2-40B4-BE49-F238E27FC236}">
                <a16:creationId xmlns:a16="http://schemas.microsoft.com/office/drawing/2014/main" id="{434C734F-9CF9-4A8F-A0AB-6F911CD17003}"/>
              </a:ext>
            </a:extLst>
          </p:cNvPr>
          <p:cNvSpPr/>
          <p:nvPr/>
        </p:nvSpPr>
        <p:spPr>
          <a:xfrm>
            <a:off x="7347611" y="3412047"/>
            <a:ext cx="4031589" cy="2186534"/>
          </a:xfrm>
          <a:prstGeom prst="roundRect">
            <a:avLst>
              <a:gd name="adj" fmla="val 5355"/>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latin typeface="+mn-ea"/>
              </a:rPr>
              <a:t>哪位妈妈不想跑到周边超市就能买回大堆婴儿食品，哪位妈妈非得吃饱撑的找人去外国代购牛奶、辅食。难道我们钱多了没处花，一个月赚万把块钱</a:t>
            </a:r>
            <a:r>
              <a:rPr lang="zh-CN" altLang="en-US" b="1" dirty="0">
                <a:solidFill>
                  <a:srgbClr val="C00000"/>
                </a:solidFill>
                <a:latin typeface="+mn-ea"/>
              </a:rPr>
              <a:t>？</a:t>
            </a:r>
            <a:r>
              <a:rPr lang="zh-CN" altLang="en-US" dirty="0">
                <a:solidFill>
                  <a:schemeClr val="tx1">
                    <a:lumMod val="75000"/>
                    <a:lumOff val="25000"/>
                  </a:schemeClr>
                </a:solidFill>
                <a:latin typeface="+mn-ea"/>
              </a:rPr>
              <a:t>中国食品的各种</a:t>
            </a:r>
            <a:r>
              <a:rPr lang="zh-CN" altLang="en-US" b="1" dirty="0">
                <a:solidFill>
                  <a:srgbClr val="C00000"/>
                </a:solidFill>
                <a:latin typeface="+mn-ea"/>
              </a:rPr>
              <a:t>不安全</a:t>
            </a:r>
            <a:r>
              <a:rPr lang="zh-CN" altLang="en-US" dirty="0">
                <a:solidFill>
                  <a:schemeClr val="tx1">
                    <a:lumMod val="75000"/>
                    <a:lumOff val="25000"/>
                  </a:schemeClr>
                </a:solidFill>
                <a:latin typeface="+mn-ea"/>
              </a:rPr>
              <a:t>，逼得我们没办法啊</a:t>
            </a:r>
            <a:r>
              <a:rPr lang="zh-CN" altLang="en-US" b="1" dirty="0">
                <a:solidFill>
                  <a:srgbClr val="C00000"/>
                </a:solidFill>
                <a:latin typeface="+mn-ea"/>
              </a:rPr>
              <a:t>！！！</a:t>
            </a:r>
          </a:p>
        </p:txBody>
      </p:sp>
    </p:spTree>
    <p:extLst>
      <p:ext uri="{BB962C8B-B14F-4D97-AF65-F5344CB8AC3E}">
        <p14:creationId xmlns:p14="http://schemas.microsoft.com/office/powerpoint/2010/main" val="679452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C3AAAE28-4F4A-4B99-BB91-4CA8E1A1251D}"/>
              </a:ext>
            </a:extLst>
          </p:cNvPr>
          <p:cNvSpPr/>
          <p:nvPr/>
        </p:nvSpPr>
        <p:spPr>
          <a:xfrm>
            <a:off x="9506188" y="1387181"/>
            <a:ext cx="2044469" cy="493513"/>
          </a:xfrm>
          <a:prstGeom prst="roundRect">
            <a:avLst>
              <a:gd name="adj" fmla="val 7651"/>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670C8768-F22C-4EB6-9337-036F43E3E2B3}"/>
              </a:ext>
            </a:extLst>
          </p:cNvPr>
          <p:cNvSpPr/>
          <p:nvPr/>
        </p:nvSpPr>
        <p:spPr>
          <a:xfrm>
            <a:off x="5765339" y="1387182"/>
            <a:ext cx="2943128" cy="493513"/>
          </a:xfrm>
          <a:prstGeom prst="roundRect">
            <a:avLst>
              <a:gd name="adj" fmla="val 7651"/>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00ABF822-C1A5-4019-B839-8A8D5C3D8315}"/>
              </a:ext>
            </a:extLst>
          </p:cNvPr>
          <p:cNvSpPr/>
          <p:nvPr/>
        </p:nvSpPr>
        <p:spPr>
          <a:xfrm>
            <a:off x="1182432" y="1387181"/>
            <a:ext cx="2943128" cy="493513"/>
          </a:xfrm>
          <a:prstGeom prst="roundRect">
            <a:avLst>
              <a:gd name="adj" fmla="val 7651"/>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69924" y="1"/>
            <a:ext cx="10850563" cy="1028699"/>
          </a:xfrm>
        </p:spPr>
        <p:txBody>
          <a:bodyPr/>
          <a:lstStyle/>
          <a:p>
            <a:r>
              <a:rPr lang="zh-CN" altLang="en-US" dirty="0"/>
              <a:t>典型特征</a:t>
            </a:r>
          </a:p>
        </p:txBody>
      </p:sp>
      <p:sp>
        <p:nvSpPr>
          <p:cNvPr id="20" name="矩形 19">
            <a:extLst>
              <a:ext uri="{FF2B5EF4-FFF2-40B4-BE49-F238E27FC236}">
                <a16:creationId xmlns:a16="http://schemas.microsoft.com/office/drawing/2014/main" id="{70F62D74-646F-4097-83B5-0AB79DE156F8}"/>
              </a:ext>
            </a:extLst>
          </p:cNvPr>
          <p:cNvSpPr/>
          <p:nvPr/>
        </p:nvSpPr>
        <p:spPr>
          <a:xfrm>
            <a:off x="2048702" y="1367669"/>
            <a:ext cx="1210588" cy="499111"/>
          </a:xfrm>
          <a:prstGeom prst="rect">
            <a:avLst/>
          </a:prstGeom>
        </p:spPr>
        <p:txBody>
          <a:bodyPr wrap="none">
            <a:spAutoFit/>
          </a:bodyPr>
          <a:lstStyle/>
          <a:p>
            <a:pPr algn="ctr">
              <a:lnSpc>
                <a:spcPct val="150000"/>
              </a:lnSpc>
            </a:pPr>
            <a:r>
              <a:rPr lang="zh-CN" altLang="en-US" sz="2000" b="1" dirty="0"/>
              <a:t>基于</a:t>
            </a:r>
            <a:r>
              <a:rPr lang="zh-CN" altLang="en-US" sz="2000" b="1" dirty="0">
                <a:solidFill>
                  <a:srgbClr val="C00000"/>
                </a:solidFill>
              </a:rPr>
              <a:t>内容</a:t>
            </a:r>
            <a:endParaRPr lang="en-US" altLang="zh-CN" sz="2000" b="1" dirty="0">
              <a:solidFill>
                <a:srgbClr val="C00000"/>
              </a:solidFill>
            </a:endParaRPr>
          </a:p>
        </p:txBody>
      </p:sp>
      <p:sp>
        <p:nvSpPr>
          <p:cNvPr id="21" name="矩形 20">
            <a:extLst>
              <a:ext uri="{FF2B5EF4-FFF2-40B4-BE49-F238E27FC236}">
                <a16:creationId xmlns:a16="http://schemas.microsoft.com/office/drawing/2014/main" id="{C096FCE3-CA5E-4BE2-B5EA-CE4DDFE1C991}"/>
              </a:ext>
            </a:extLst>
          </p:cNvPr>
          <p:cNvSpPr/>
          <p:nvPr/>
        </p:nvSpPr>
        <p:spPr>
          <a:xfrm>
            <a:off x="6640530" y="1340620"/>
            <a:ext cx="1210588" cy="499111"/>
          </a:xfrm>
          <a:prstGeom prst="rect">
            <a:avLst/>
          </a:prstGeom>
        </p:spPr>
        <p:txBody>
          <a:bodyPr wrap="none">
            <a:spAutoFit/>
          </a:bodyPr>
          <a:lstStyle/>
          <a:p>
            <a:pPr algn="ctr">
              <a:lnSpc>
                <a:spcPct val="150000"/>
              </a:lnSpc>
            </a:pPr>
            <a:r>
              <a:rPr lang="zh-CN" altLang="en-US" sz="2000" b="1" dirty="0"/>
              <a:t>基于</a:t>
            </a:r>
            <a:r>
              <a:rPr lang="zh-CN" altLang="en-US" sz="2000" b="1" dirty="0">
                <a:solidFill>
                  <a:srgbClr val="C00000"/>
                </a:solidFill>
              </a:rPr>
              <a:t>用户</a:t>
            </a:r>
            <a:endParaRPr lang="en-US" altLang="zh-CN" sz="2000" b="1" dirty="0">
              <a:solidFill>
                <a:srgbClr val="C00000"/>
              </a:solidFill>
            </a:endParaRPr>
          </a:p>
        </p:txBody>
      </p:sp>
      <p:sp>
        <p:nvSpPr>
          <p:cNvPr id="22" name="矩形 21">
            <a:extLst>
              <a:ext uri="{FF2B5EF4-FFF2-40B4-BE49-F238E27FC236}">
                <a16:creationId xmlns:a16="http://schemas.microsoft.com/office/drawing/2014/main" id="{5EA955A5-D848-4B47-80B9-15EC02587F3D}"/>
              </a:ext>
            </a:extLst>
          </p:cNvPr>
          <p:cNvSpPr/>
          <p:nvPr/>
        </p:nvSpPr>
        <p:spPr>
          <a:xfrm>
            <a:off x="9570628" y="1340619"/>
            <a:ext cx="1980029" cy="499111"/>
          </a:xfrm>
          <a:prstGeom prst="rect">
            <a:avLst/>
          </a:prstGeom>
        </p:spPr>
        <p:txBody>
          <a:bodyPr wrap="none">
            <a:spAutoFit/>
          </a:bodyPr>
          <a:lstStyle/>
          <a:p>
            <a:pPr algn="ctr">
              <a:lnSpc>
                <a:spcPct val="150000"/>
              </a:lnSpc>
            </a:pPr>
            <a:r>
              <a:rPr lang="zh-CN" altLang="en-US" sz="2000" b="1" dirty="0"/>
              <a:t>基于</a:t>
            </a:r>
            <a:r>
              <a:rPr lang="zh-CN" altLang="en-US" sz="2000" b="1" dirty="0">
                <a:solidFill>
                  <a:srgbClr val="C00000"/>
                </a:solidFill>
              </a:rPr>
              <a:t>传播影响力</a:t>
            </a:r>
            <a:endParaRPr lang="en-US" altLang="zh-CN" sz="2000" b="1" dirty="0">
              <a:solidFill>
                <a:srgbClr val="C00000"/>
              </a:solidFill>
            </a:endParaRPr>
          </a:p>
        </p:txBody>
      </p:sp>
      <p:pic>
        <p:nvPicPr>
          <p:cNvPr id="43" name="图片 42">
            <a:extLst>
              <a:ext uri="{FF2B5EF4-FFF2-40B4-BE49-F238E27FC236}">
                <a16:creationId xmlns:a16="http://schemas.microsoft.com/office/drawing/2014/main" id="{C6569730-9281-466F-8DA3-D06A92920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2254637"/>
            <a:ext cx="2439024" cy="2032520"/>
          </a:xfrm>
          <a:prstGeom prst="rect">
            <a:avLst/>
          </a:prstGeom>
        </p:spPr>
      </p:pic>
      <p:pic>
        <p:nvPicPr>
          <p:cNvPr id="44" name="图片 43">
            <a:extLst>
              <a:ext uri="{FF2B5EF4-FFF2-40B4-BE49-F238E27FC236}">
                <a16:creationId xmlns:a16="http://schemas.microsoft.com/office/drawing/2014/main" id="{CE5EFB69-D27C-4160-AD61-8EDBEA9DC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043" y="2254637"/>
            <a:ext cx="2439024" cy="2032520"/>
          </a:xfrm>
          <a:prstGeom prst="rect">
            <a:avLst/>
          </a:prstGeom>
        </p:spPr>
      </p:pic>
      <p:pic>
        <p:nvPicPr>
          <p:cNvPr id="48" name="图片 47">
            <a:extLst>
              <a:ext uri="{FF2B5EF4-FFF2-40B4-BE49-F238E27FC236}">
                <a16:creationId xmlns:a16="http://schemas.microsoft.com/office/drawing/2014/main" id="{00278317-D49C-4E7E-A941-6B30CCC035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00" y="4606859"/>
            <a:ext cx="2439024" cy="2032520"/>
          </a:xfrm>
          <a:prstGeom prst="rect">
            <a:avLst/>
          </a:prstGeom>
        </p:spPr>
      </p:pic>
      <p:pic>
        <p:nvPicPr>
          <p:cNvPr id="52" name="图片 51">
            <a:extLst>
              <a:ext uri="{FF2B5EF4-FFF2-40B4-BE49-F238E27FC236}">
                <a16:creationId xmlns:a16="http://schemas.microsoft.com/office/drawing/2014/main" id="{16815DDF-9948-4885-9B5B-01C508D43F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5400" y="4606859"/>
            <a:ext cx="2439024" cy="2032520"/>
          </a:xfrm>
          <a:prstGeom prst="rect">
            <a:avLst/>
          </a:prstGeom>
        </p:spPr>
      </p:pic>
      <p:pic>
        <p:nvPicPr>
          <p:cNvPr id="56" name="图片 55">
            <a:extLst>
              <a:ext uri="{FF2B5EF4-FFF2-40B4-BE49-F238E27FC236}">
                <a16:creationId xmlns:a16="http://schemas.microsoft.com/office/drawing/2014/main" id="{C06FC6E6-D197-4C6F-BBE4-4D9FB3489F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4369" y="2254637"/>
            <a:ext cx="2439024" cy="2032520"/>
          </a:xfrm>
          <a:prstGeom prst="rect">
            <a:avLst/>
          </a:prstGeom>
        </p:spPr>
      </p:pic>
      <p:pic>
        <p:nvPicPr>
          <p:cNvPr id="61" name="图片 60">
            <a:extLst>
              <a:ext uri="{FF2B5EF4-FFF2-40B4-BE49-F238E27FC236}">
                <a16:creationId xmlns:a16="http://schemas.microsoft.com/office/drawing/2014/main" id="{8868C429-0D9B-438C-9A31-9A3600A7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0662" y="2254637"/>
            <a:ext cx="2439024" cy="2032520"/>
          </a:xfrm>
          <a:prstGeom prst="rect">
            <a:avLst/>
          </a:prstGeom>
        </p:spPr>
      </p:pic>
      <p:pic>
        <p:nvPicPr>
          <p:cNvPr id="65" name="图片 64">
            <a:extLst>
              <a:ext uri="{FF2B5EF4-FFF2-40B4-BE49-F238E27FC236}">
                <a16:creationId xmlns:a16="http://schemas.microsoft.com/office/drawing/2014/main" id="{FF1A0C02-E46E-4E8E-BDF9-0E69B00AB9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4369" y="4606859"/>
            <a:ext cx="2439024" cy="2032520"/>
          </a:xfrm>
          <a:prstGeom prst="rect">
            <a:avLst/>
          </a:prstGeom>
        </p:spPr>
      </p:pic>
      <p:pic>
        <p:nvPicPr>
          <p:cNvPr id="66" name="图片 65">
            <a:extLst>
              <a:ext uri="{FF2B5EF4-FFF2-40B4-BE49-F238E27FC236}">
                <a16:creationId xmlns:a16="http://schemas.microsoft.com/office/drawing/2014/main" id="{528F7D8A-D805-4D4E-8C8F-B764B91FCF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0662" y="4606859"/>
            <a:ext cx="2439024" cy="2032520"/>
          </a:xfrm>
          <a:prstGeom prst="rect">
            <a:avLst/>
          </a:prstGeom>
        </p:spPr>
      </p:pic>
      <p:pic>
        <p:nvPicPr>
          <p:cNvPr id="67" name="图片 66">
            <a:extLst>
              <a:ext uri="{FF2B5EF4-FFF2-40B4-BE49-F238E27FC236}">
                <a16:creationId xmlns:a16="http://schemas.microsoft.com/office/drawing/2014/main" id="{8AB0CD13-3549-4C11-8186-82790AA170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40136" y="2254637"/>
            <a:ext cx="2439024" cy="2032520"/>
          </a:xfrm>
          <a:prstGeom prst="rect">
            <a:avLst/>
          </a:prstGeom>
        </p:spPr>
      </p:pic>
      <p:pic>
        <p:nvPicPr>
          <p:cNvPr id="68" name="图片 67">
            <a:extLst>
              <a:ext uri="{FF2B5EF4-FFF2-40B4-BE49-F238E27FC236}">
                <a16:creationId xmlns:a16="http://schemas.microsoft.com/office/drawing/2014/main" id="{1ADD3A81-DCF3-4A2D-93CB-229F1BA2CD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40136" y="4606859"/>
            <a:ext cx="2439024" cy="2032520"/>
          </a:xfrm>
          <a:prstGeom prst="rect">
            <a:avLst/>
          </a:prstGeom>
        </p:spPr>
      </p:pic>
      <p:sp>
        <p:nvSpPr>
          <p:cNvPr id="69" name="矩形 68">
            <a:extLst>
              <a:ext uri="{FF2B5EF4-FFF2-40B4-BE49-F238E27FC236}">
                <a16:creationId xmlns:a16="http://schemas.microsoft.com/office/drawing/2014/main" id="{09894E83-F69C-4722-9954-2847DF75D66D}"/>
              </a:ext>
            </a:extLst>
          </p:cNvPr>
          <p:cNvSpPr/>
          <p:nvPr/>
        </p:nvSpPr>
        <p:spPr>
          <a:xfrm>
            <a:off x="798062" y="2001200"/>
            <a:ext cx="1511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微博文本长度</a:t>
            </a:r>
            <a:endParaRPr lang="zh-CN" altLang="en-US" sz="1400" dirty="0">
              <a:solidFill>
                <a:schemeClr val="bg2">
                  <a:lumMod val="50000"/>
                </a:schemeClr>
              </a:solidFill>
            </a:endParaRPr>
          </a:p>
        </p:txBody>
      </p:sp>
      <p:sp>
        <p:nvSpPr>
          <p:cNvPr id="70" name="矩形 69">
            <a:extLst>
              <a:ext uri="{FF2B5EF4-FFF2-40B4-BE49-F238E27FC236}">
                <a16:creationId xmlns:a16="http://schemas.microsoft.com/office/drawing/2014/main" id="{8EBF0B11-D329-42E0-A526-B4FD83C35A37}"/>
              </a:ext>
            </a:extLst>
          </p:cNvPr>
          <p:cNvSpPr/>
          <p:nvPr/>
        </p:nvSpPr>
        <p:spPr>
          <a:xfrm>
            <a:off x="3061714" y="2001200"/>
            <a:ext cx="1511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微博情感得分</a:t>
            </a:r>
            <a:endParaRPr lang="zh-CN" altLang="en-US" sz="1400" dirty="0">
              <a:solidFill>
                <a:schemeClr val="bg2">
                  <a:lumMod val="50000"/>
                </a:schemeClr>
              </a:solidFill>
            </a:endParaRPr>
          </a:p>
        </p:txBody>
      </p:sp>
      <p:sp>
        <p:nvSpPr>
          <p:cNvPr id="71" name="矩形 70">
            <a:extLst>
              <a:ext uri="{FF2B5EF4-FFF2-40B4-BE49-F238E27FC236}">
                <a16:creationId xmlns:a16="http://schemas.microsoft.com/office/drawing/2014/main" id="{A8570595-AD02-467D-9106-263EDE052ED4}"/>
              </a:ext>
            </a:extLst>
          </p:cNvPr>
          <p:cNvSpPr/>
          <p:nvPr/>
        </p:nvSpPr>
        <p:spPr>
          <a:xfrm>
            <a:off x="5329882" y="2001200"/>
            <a:ext cx="1511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用户好友数目</a:t>
            </a:r>
            <a:endParaRPr lang="zh-CN" altLang="en-US" sz="1400" dirty="0">
              <a:solidFill>
                <a:schemeClr val="bg2">
                  <a:lumMod val="50000"/>
                </a:schemeClr>
              </a:solidFill>
            </a:endParaRPr>
          </a:p>
        </p:txBody>
      </p:sp>
      <p:sp>
        <p:nvSpPr>
          <p:cNvPr id="72" name="矩形 71">
            <a:extLst>
              <a:ext uri="{FF2B5EF4-FFF2-40B4-BE49-F238E27FC236}">
                <a16:creationId xmlns:a16="http://schemas.microsoft.com/office/drawing/2014/main" id="{2BEF179B-2078-454C-AEC0-BCD4E591BE4D}"/>
              </a:ext>
            </a:extLst>
          </p:cNvPr>
          <p:cNvSpPr/>
          <p:nvPr/>
        </p:nvSpPr>
        <p:spPr>
          <a:xfrm>
            <a:off x="7535477" y="2001200"/>
            <a:ext cx="1511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用户粉丝数目</a:t>
            </a:r>
            <a:endParaRPr lang="zh-CN" altLang="en-US" sz="1400" dirty="0">
              <a:solidFill>
                <a:schemeClr val="bg2">
                  <a:lumMod val="50000"/>
                </a:schemeClr>
              </a:solidFill>
            </a:endParaRPr>
          </a:p>
        </p:txBody>
      </p:sp>
      <p:sp>
        <p:nvSpPr>
          <p:cNvPr id="73" name="矩形 72">
            <a:extLst>
              <a:ext uri="{FF2B5EF4-FFF2-40B4-BE49-F238E27FC236}">
                <a16:creationId xmlns:a16="http://schemas.microsoft.com/office/drawing/2014/main" id="{E03A7C5D-9407-47FA-AD5C-1481ECB6951A}"/>
              </a:ext>
            </a:extLst>
          </p:cNvPr>
          <p:cNvSpPr/>
          <p:nvPr/>
        </p:nvSpPr>
        <p:spPr>
          <a:xfrm>
            <a:off x="9414566" y="2001200"/>
            <a:ext cx="2298198"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微博转发数目</a:t>
            </a:r>
            <a:r>
              <a:rPr lang="en-US" altLang="zh-CN" sz="1400" b="1" dirty="0">
                <a:solidFill>
                  <a:schemeClr val="bg2">
                    <a:lumMod val="50000"/>
                  </a:schemeClr>
                </a:solidFill>
              </a:rPr>
              <a:t>(</a:t>
            </a:r>
            <a:r>
              <a:rPr lang="zh-CN" altLang="en-US" sz="1400" b="1" dirty="0">
                <a:solidFill>
                  <a:schemeClr val="bg2">
                    <a:lumMod val="50000"/>
                  </a:schemeClr>
                </a:solidFill>
              </a:rPr>
              <a:t>取对数</a:t>
            </a:r>
            <a:r>
              <a:rPr lang="en-US" altLang="zh-CN" sz="1400" b="1" dirty="0">
                <a:solidFill>
                  <a:schemeClr val="bg2">
                    <a:lumMod val="50000"/>
                  </a:schemeClr>
                </a:solidFill>
              </a:rPr>
              <a:t>)</a:t>
            </a:r>
            <a:endParaRPr lang="zh-CN" altLang="en-US" sz="1400" dirty="0">
              <a:solidFill>
                <a:schemeClr val="bg2">
                  <a:lumMod val="50000"/>
                </a:schemeClr>
              </a:solidFill>
            </a:endParaRPr>
          </a:p>
        </p:txBody>
      </p:sp>
      <p:sp>
        <p:nvSpPr>
          <p:cNvPr id="74" name="矩形 73">
            <a:extLst>
              <a:ext uri="{FF2B5EF4-FFF2-40B4-BE49-F238E27FC236}">
                <a16:creationId xmlns:a16="http://schemas.microsoft.com/office/drawing/2014/main" id="{E8CA110F-BD01-404B-AFDD-34E00F8146DF}"/>
              </a:ext>
            </a:extLst>
          </p:cNvPr>
          <p:cNvSpPr/>
          <p:nvPr/>
        </p:nvSpPr>
        <p:spPr>
          <a:xfrm>
            <a:off x="690562" y="4388848"/>
            <a:ext cx="1726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文本积极词个数</a:t>
            </a:r>
            <a:endParaRPr lang="zh-CN" altLang="en-US" sz="1400" dirty="0">
              <a:solidFill>
                <a:schemeClr val="bg2">
                  <a:lumMod val="50000"/>
                </a:schemeClr>
              </a:solidFill>
            </a:endParaRPr>
          </a:p>
        </p:txBody>
      </p:sp>
      <p:sp>
        <p:nvSpPr>
          <p:cNvPr id="75" name="矩形 74">
            <a:extLst>
              <a:ext uri="{FF2B5EF4-FFF2-40B4-BE49-F238E27FC236}">
                <a16:creationId xmlns:a16="http://schemas.microsoft.com/office/drawing/2014/main" id="{F45C70DE-FB49-43E0-A1F2-049B9803AD10}"/>
              </a:ext>
            </a:extLst>
          </p:cNvPr>
          <p:cNvSpPr/>
          <p:nvPr/>
        </p:nvSpPr>
        <p:spPr>
          <a:xfrm>
            <a:off x="2954214" y="4388848"/>
            <a:ext cx="1726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文本消极词个数</a:t>
            </a:r>
            <a:endParaRPr lang="zh-CN" altLang="en-US" sz="1400" dirty="0">
              <a:solidFill>
                <a:schemeClr val="bg2">
                  <a:lumMod val="50000"/>
                </a:schemeClr>
              </a:solidFill>
            </a:endParaRPr>
          </a:p>
        </p:txBody>
      </p:sp>
      <p:sp>
        <p:nvSpPr>
          <p:cNvPr id="76" name="矩形 75">
            <a:extLst>
              <a:ext uri="{FF2B5EF4-FFF2-40B4-BE49-F238E27FC236}">
                <a16:creationId xmlns:a16="http://schemas.microsoft.com/office/drawing/2014/main" id="{7186EA14-C0BB-4A2B-9068-57C2DB5EF533}"/>
              </a:ext>
            </a:extLst>
          </p:cNvPr>
          <p:cNvSpPr/>
          <p:nvPr/>
        </p:nvSpPr>
        <p:spPr>
          <a:xfrm>
            <a:off x="5329882" y="4388848"/>
            <a:ext cx="1511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用户创建时长</a:t>
            </a:r>
            <a:endParaRPr lang="zh-CN" altLang="en-US" sz="1400" dirty="0">
              <a:solidFill>
                <a:schemeClr val="bg2">
                  <a:lumMod val="50000"/>
                </a:schemeClr>
              </a:solidFill>
            </a:endParaRPr>
          </a:p>
        </p:txBody>
      </p:sp>
      <p:sp>
        <p:nvSpPr>
          <p:cNvPr id="77" name="矩形 76">
            <a:extLst>
              <a:ext uri="{FF2B5EF4-FFF2-40B4-BE49-F238E27FC236}">
                <a16:creationId xmlns:a16="http://schemas.microsoft.com/office/drawing/2014/main" id="{59F10775-E0C0-4CB1-95FA-FA1D8366A4C8}"/>
              </a:ext>
            </a:extLst>
          </p:cNvPr>
          <p:cNvSpPr/>
          <p:nvPr/>
        </p:nvSpPr>
        <p:spPr>
          <a:xfrm>
            <a:off x="7427977" y="4388848"/>
            <a:ext cx="1726143"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用户发微博数目</a:t>
            </a:r>
            <a:endParaRPr lang="zh-CN" altLang="en-US" sz="1400" dirty="0">
              <a:solidFill>
                <a:schemeClr val="bg2">
                  <a:lumMod val="50000"/>
                </a:schemeClr>
              </a:solidFill>
            </a:endParaRPr>
          </a:p>
        </p:txBody>
      </p:sp>
      <p:sp>
        <p:nvSpPr>
          <p:cNvPr id="78" name="矩形 77">
            <a:extLst>
              <a:ext uri="{FF2B5EF4-FFF2-40B4-BE49-F238E27FC236}">
                <a16:creationId xmlns:a16="http://schemas.microsoft.com/office/drawing/2014/main" id="{E466A766-C141-4839-9567-089C78FCED9B}"/>
              </a:ext>
            </a:extLst>
          </p:cNvPr>
          <p:cNvSpPr/>
          <p:nvPr/>
        </p:nvSpPr>
        <p:spPr>
          <a:xfrm>
            <a:off x="9414567" y="4388848"/>
            <a:ext cx="2298197" cy="451500"/>
          </a:xfrm>
          <a:prstGeom prst="rect">
            <a:avLst/>
          </a:prstGeom>
        </p:spPr>
        <p:txBody>
          <a:bodyPr wrap="none">
            <a:spAutoFit/>
          </a:bodyPr>
          <a:lstStyle/>
          <a:p>
            <a:pPr algn="ctr">
              <a:lnSpc>
                <a:spcPct val="150000"/>
              </a:lnSpc>
            </a:pPr>
            <a:r>
              <a:rPr lang="zh-CN" altLang="en-US" sz="1400" b="1" dirty="0">
                <a:solidFill>
                  <a:schemeClr val="bg2">
                    <a:lumMod val="50000"/>
                  </a:schemeClr>
                </a:solidFill>
              </a:rPr>
              <a:t>微博评论数目</a:t>
            </a:r>
            <a:r>
              <a:rPr lang="en-US" altLang="zh-CN" sz="1400" b="1" dirty="0">
                <a:solidFill>
                  <a:schemeClr val="bg2">
                    <a:lumMod val="50000"/>
                  </a:schemeClr>
                </a:solidFill>
              </a:rPr>
              <a:t>(</a:t>
            </a:r>
            <a:r>
              <a:rPr lang="zh-CN" altLang="en-US" sz="1400" b="1" dirty="0">
                <a:solidFill>
                  <a:schemeClr val="bg2">
                    <a:lumMod val="50000"/>
                  </a:schemeClr>
                </a:solidFill>
              </a:rPr>
              <a:t>取对数</a:t>
            </a:r>
            <a:r>
              <a:rPr lang="en-US" altLang="zh-CN" sz="1400" b="1" dirty="0">
                <a:solidFill>
                  <a:schemeClr val="bg2">
                    <a:lumMod val="50000"/>
                  </a:schemeClr>
                </a:solidFill>
              </a:rPr>
              <a:t>)</a:t>
            </a:r>
            <a:endParaRPr lang="zh-CN" altLang="en-US" sz="1400" dirty="0">
              <a:solidFill>
                <a:schemeClr val="bg2">
                  <a:lumMod val="50000"/>
                </a:schemeClr>
              </a:solidFill>
            </a:endParaRPr>
          </a:p>
        </p:txBody>
      </p:sp>
    </p:spTree>
    <p:extLst>
      <p:ext uri="{BB962C8B-B14F-4D97-AF65-F5344CB8AC3E}">
        <p14:creationId xmlns:p14="http://schemas.microsoft.com/office/powerpoint/2010/main" val="188408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514100"/>
            <a:ext cx="11017205" cy="4270316"/>
            <a:chOff x="757282" y="1514100"/>
            <a:chExt cx="11017205" cy="42703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514100"/>
              <a:ext cx="11017205" cy="4270316"/>
              <a:chOff x="1175743" y="1514100"/>
              <a:chExt cx="10588869" cy="4270316"/>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4066317" y="15141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00000"/>
                  </a:lnSpc>
                  <a:buFont typeface="+mj-lt"/>
                  <a:buAutoNum type="arabicPeriod"/>
                </a:pPr>
                <a:r>
                  <a:rPr lang="zh-CN" altLang="en-US" sz="2400" dirty="0">
                    <a:sym typeface="+mn-lt"/>
                  </a:rPr>
                  <a:t>选题背景</a:t>
                </a:r>
                <a:endParaRPr lang="en-US" altLang="zh-CN" sz="2400" dirty="0">
                  <a:sym typeface="+mn-lt"/>
                </a:endParaRPr>
              </a:p>
              <a:p>
                <a:pPr marL="342900" indent="-342900">
                  <a:lnSpc>
                    <a:spcPct val="200000"/>
                  </a:lnSpc>
                  <a:buFont typeface="+mj-lt"/>
                  <a:buAutoNum type="arabicPeriod"/>
                </a:pPr>
                <a:r>
                  <a:rPr lang="zh-CN" altLang="en-US" sz="2400" dirty="0"/>
                  <a:t>数据描述</a:t>
                </a:r>
                <a:endParaRPr lang="en-US" altLang="zh-CN" sz="2400" dirty="0"/>
              </a:p>
              <a:p>
                <a:pPr marL="342900" indent="-342900">
                  <a:lnSpc>
                    <a:spcPct val="200000"/>
                  </a:lnSpc>
                  <a:buFont typeface="+mj-lt"/>
                  <a:buAutoNum type="arabicPeriod"/>
                </a:pPr>
                <a:r>
                  <a:rPr lang="zh-CN" altLang="en-US" sz="2400" dirty="0">
                    <a:sym typeface="+mn-lt"/>
                  </a:rPr>
                  <a:t>建模分析</a:t>
                </a:r>
                <a:endParaRPr lang="en-US" altLang="zh-CN" sz="2400" dirty="0">
                  <a:sym typeface="+mn-lt"/>
                </a:endParaRPr>
              </a:p>
              <a:p>
                <a:pPr marL="342900" indent="-342900">
                  <a:lnSpc>
                    <a:spcPct val="200000"/>
                  </a:lnSpc>
                  <a:buFont typeface="+mj-lt"/>
                  <a:buAutoNum type="arabicPeriod"/>
                </a:pPr>
                <a:r>
                  <a:rPr lang="zh-CN" altLang="en-US" sz="2400" dirty="0">
                    <a:sym typeface="+mn-lt"/>
                  </a:rPr>
                  <a:t>总结</a:t>
                </a:r>
                <a:endParaRPr lang="en-US" altLang="zh-CN" sz="2400" dirty="0">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基于特征工程的分类模型</a:t>
            </a:r>
            <a:endParaRPr lang="en-US" dirty="0"/>
          </a:p>
        </p:txBody>
      </p:sp>
      <p:graphicFrame>
        <p:nvGraphicFramePr>
          <p:cNvPr id="10" name="表格 9">
            <a:extLst>
              <a:ext uri="{FF2B5EF4-FFF2-40B4-BE49-F238E27FC236}">
                <a16:creationId xmlns:a16="http://schemas.microsoft.com/office/drawing/2014/main" id="{DF6E2116-5403-4183-A1CF-94C49BFBBFBD}"/>
              </a:ext>
            </a:extLst>
          </p:cNvPr>
          <p:cNvGraphicFramePr>
            <a:graphicFrameLocks noGrp="1"/>
          </p:cNvGraphicFramePr>
          <p:nvPr>
            <p:extLst>
              <p:ext uri="{D42A27DB-BD31-4B8C-83A1-F6EECF244321}">
                <p14:modId xmlns:p14="http://schemas.microsoft.com/office/powerpoint/2010/main" val="2682416650"/>
              </p:ext>
            </p:extLst>
          </p:nvPr>
        </p:nvGraphicFramePr>
        <p:xfrm>
          <a:off x="855770" y="2777981"/>
          <a:ext cx="6103831" cy="2255762"/>
        </p:xfrm>
        <a:graphic>
          <a:graphicData uri="http://schemas.openxmlformats.org/drawingml/2006/table">
            <a:tbl>
              <a:tblPr firstRow="1" bandRow="1">
                <a:tableStyleId>{B301B821-A1FF-4177-AEE7-76D212191A09}</a:tableStyleId>
              </a:tblPr>
              <a:tblGrid>
                <a:gridCol w="2041525">
                  <a:extLst>
                    <a:ext uri="{9D8B030D-6E8A-4147-A177-3AD203B41FA5}">
                      <a16:colId xmlns:a16="http://schemas.microsoft.com/office/drawing/2014/main" val="1946783204"/>
                    </a:ext>
                  </a:extLst>
                </a:gridCol>
                <a:gridCol w="2031153">
                  <a:extLst>
                    <a:ext uri="{9D8B030D-6E8A-4147-A177-3AD203B41FA5}">
                      <a16:colId xmlns:a16="http://schemas.microsoft.com/office/drawing/2014/main" val="2953011041"/>
                    </a:ext>
                  </a:extLst>
                </a:gridCol>
                <a:gridCol w="2031153">
                  <a:extLst>
                    <a:ext uri="{9D8B030D-6E8A-4147-A177-3AD203B41FA5}">
                      <a16:colId xmlns:a16="http://schemas.microsoft.com/office/drawing/2014/main" val="675452890"/>
                    </a:ext>
                  </a:extLst>
                </a:gridCol>
              </a:tblGrid>
              <a:tr h="584950">
                <a:tc>
                  <a:txBody>
                    <a:bodyPr/>
                    <a:lstStyle/>
                    <a:p>
                      <a:pPr algn="ctr" fontAlgn="ctr"/>
                      <a:r>
                        <a:rPr lang="zh-CN" altLang="en-US" sz="1800" b="1" kern="1200" dirty="0">
                          <a:solidFill>
                            <a:schemeClr val="bg1"/>
                          </a:solidFill>
                          <a:latin typeface="+mj-ea"/>
                          <a:ea typeface="+mj-ea"/>
                          <a:cs typeface="+mn-cs"/>
                        </a:rPr>
                        <a:t>分类器</a:t>
                      </a:r>
                      <a:r>
                        <a:rPr lang="zh-CN" altLang="en-US" sz="1800" u="none" strike="noStrike" dirty="0">
                          <a:effectLst/>
                          <a:latin typeface="+mj-ea"/>
                          <a:ea typeface="+mj-ea"/>
                        </a:rPr>
                        <a:t> </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u="none" strike="noStrike" dirty="0">
                          <a:effectLst/>
                          <a:latin typeface="+mj-ea"/>
                          <a:ea typeface="+mj-ea"/>
                        </a:rPr>
                        <a:t>逻辑回归</a:t>
                      </a:r>
                      <a:endParaRPr lang="zh-CN" altLang="en-US"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u="none" strike="noStrike" dirty="0">
                          <a:effectLst/>
                          <a:latin typeface="+mj-ea"/>
                          <a:ea typeface="+mj-ea"/>
                        </a:rPr>
                        <a:t>决策树</a:t>
                      </a:r>
                      <a:endParaRPr lang="zh-CN" altLang="en-US"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7652725"/>
                  </a:ext>
                </a:extLst>
              </a:tr>
              <a:tr h="417703">
                <a:tc>
                  <a:txBody>
                    <a:bodyPr/>
                    <a:lstStyle/>
                    <a:p>
                      <a:pPr algn="ctr" fontAlgn="ctr"/>
                      <a:r>
                        <a:rPr lang="zh-CN" altLang="en-US" sz="1800" u="none" strike="noStrike" dirty="0">
                          <a:effectLst/>
                          <a:latin typeface="+mj-ea"/>
                          <a:ea typeface="+mj-ea"/>
                        </a:rPr>
                        <a:t>内容特征</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0.705</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0.656</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000400"/>
                  </a:ext>
                </a:extLst>
              </a:tr>
              <a:tr h="417703">
                <a:tc>
                  <a:txBody>
                    <a:bodyPr/>
                    <a:lstStyle/>
                    <a:p>
                      <a:pPr algn="ctr" fontAlgn="ctr"/>
                      <a:r>
                        <a:rPr lang="zh-CN" altLang="en-US" sz="1800" u="none" strike="noStrike">
                          <a:effectLst/>
                          <a:latin typeface="+mj-ea"/>
                          <a:ea typeface="+mj-ea"/>
                        </a:rPr>
                        <a:t>用户特征</a:t>
                      </a:r>
                      <a:endParaRPr lang="zh-CN" altLang="en-US" sz="1800" b="0" i="0" u="none" strike="noStrike">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0.806</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0.882</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10182"/>
                  </a:ext>
                </a:extLst>
              </a:tr>
              <a:tr h="417703">
                <a:tc>
                  <a:txBody>
                    <a:bodyPr/>
                    <a:lstStyle/>
                    <a:p>
                      <a:pPr algn="ctr" fontAlgn="ctr"/>
                      <a:r>
                        <a:rPr lang="zh-CN" altLang="en-US" sz="1800" u="none" strike="noStrike">
                          <a:effectLst/>
                          <a:latin typeface="+mj-ea"/>
                          <a:ea typeface="+mj-ea"/>
                        </a:rPr>
                        <a:t>传播特征</a:t>
                      </a:r>
                      <a:endParaRPr lang="zh-CN" altLang="en-US" sz="1800" b="0" i="0" u="none" strike="noStrike">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0.564</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0.582</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2827"/>
                  </a:ext>
                </a:extLst>
              </a:tr>
              <a:tr h="417703">
                <a:tc>
                  <a:txBody>
                    <a:bodyPr/>
                    <a:lstStyle/>
                    <a:p>
                      <a:pPr algn="ctr" fontAlgn="ctr"/>
                      <a:r>
                        <a:rPr lang="zh-CN" altLang="en-US" sz="1800" u="none" strike="noStrike" dirty="0">
                          <a:effectLst/>
                          <a:latin typeface="+mj-ea"/>
                          <a:ea typeface="+mj-ea"/>
                        </a:rPr>
                        <a:t>全部特征</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0.884</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1" u="none" strike="noStrike" dirty="0">
                          <a:effectLst/>
                          <a:latin typeface="+mj-ea"/>
                          <a:ea typeface="+mj-ea"/>
                        </a:rPr>
                        <a:t>0.892</a:t>
                      </a:r>
                      <a:endParaRPr lang="en-US" altLang="zh-CN" sz="1800" b="1"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7149842"/>
                  </a:ext>
                </a:extLst>
              </a:tr>
            </a:tbl>
          </a:graphicData>
        </a:graphic>
      </p:graphicFrame>
      <p:sp>
        <p:nvSpPr>
          <p:cNvPr id="8" name="矩形 7">
            <a:extLst>
              <a:ext uri="{FF2B5EF4-FFF2-40B4-BE49-F238E27FC236}">
                <a16:creationId xmlns:a16="http://schemas.microsoft.com/office/drawing/2014/main" id="{2B8C5C05-5394-482D-95ED-590CDB3EE91D}"/>
              </a:ext>
            </a:extLst>
          </p:cNvPr>
          <p:cNvSpPr/>
          <p:nvPr/>
        </p:nvSpPr>
        <p:spPr>
          <a:xfrm>
            <a:off x="669925" y="1170519"/>
            <a:ext cx="6289676" cy="1335622"/>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构造 </a:t>
            </a:r>
            <a:r>
              <a:rPr lang="en-US" altLang="zh-CN" sz="2000" b="1" dirty="0">
                <a:solidFill>
                  <a:srgbClr val="F7C43C"/>
                </a:solidFill>
                <a:effectLst>
                  <a:outerShdw blurRad="38100" dist="38100" dir="2700000" algn="tl">
                    <a:srgbClr val="000000">
                      <a:alpha val="43137"/>
                    </a:srgbClr>
                  </a:outerShdw>
                </a:effectLst>
              </a:rPr>
              <a:t>46 </a:t>
            </a:r>
            <a:r>
              <a:rPr lang="zh-CN" altLang="en-US" b="1" dirty="0"/>
              <a:t>维特征</a:t>
            </a:r>
            <a:endParaRPr lang="en-US" altLang="zh-CN" b="1"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b="1" dirty="0"/>
              <a:t>包含</a:t>
            </a:r>
            <a:r>
              <a:rPr lang="en-US" altLang="zh-CN" b="1" dirty="0"/>
              <a:t>28</a:t>
            </a:r>
            <a:r>
              <a:rPr lang="zh-CN" altLang="en-US" b="1" dirty="0"/>
              <a:t>个单一特征以及文本在</a:t>
            </a:r>
            <a:r>
              <a:rPr lang="en-US" altLang="zh-CN" b="1" dirty="0"/>
              <a:t>18</a:t>
            </a:r>
            <a:r>
              <a:rPr lang="zh-CN" altLang="en-US" b="1" dirty="0"/>
              <a:t>个主题上的</a:t>
            </a:r>
            <a:r>
              <a:rPr lang="en-US" altLang="zh-CN" b="1" dirty="0"/>
              <a:t>LDA</a:t>
            </a:r>
            <a:r>
              <a:rPr lang="zh-CN" altLang="en-US" b="1" dirty="0"/>
              <a:t>分布</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使用</a:t>
            </a:r>
            <a:r>
              <a:rPr lang="zh-CN" altLang="en-US" b="1" dirty="0">
                <a:solidFill>
                  <a:srgbClr val="F7C43C"/>
                </a:solidFill>
              </a:rPr>
              <a:t>逻辑回归</a:t>
            </a:r>
            <a:r>
              <a:rPr lang="zh-CN" altLang="en-US" b="1" dirty="0"/>
              <a:t>和</a:t>
            </a:r>
            <a:r>
              <a:rPr lang="zh-CN" altLang="en-US" b="1" dirty="0">
                <a:solidFill>
                  <a:srgbClr val="F7C43C"/>
                </a:solidFill>
              </a:rPr>
              <a:t>决策树</a:t>
            </a:r>
            <a:r>
              <a:rPr lang="zh-CN" altLang="en-US" b="1" dirty="0"/>
              <a:t>分类器进行建模</a:t>
            </a:r>
            <a:endParaRPr lang="en-US" altLang="zh-CN" b="1" dirty="0"/>
          </a:p>
        </p:txBody>
      </p:sp>
      <p:sp>
        <p:nvSpPr>
          <p:cNvPr id="11" name="矩形 10">
            <a:extLst>
              <a:ext uri="{FF2B5EF4-FFF2-40B4-BE49-F238E27FC236}">
                <a16:creationId xmlns:a16="http://schemas.microsoft.com/office/drawing/2014/main" id="{DC90D94C-5DED-4108-BC54-4D6FB8213A68}"/>
              </a:ext>
            </a:extLst>
          </p:cNvPr>
          <p:cNvSpPr/>
          <p:nvPr/>
        </p:nvSpPr>
        <p:spPr>
          <a:xfrm>
            <a:off x="669925" y="5340953"/>
            <a:ext cx="6289676" cy="861774"/>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p"/>
            </a:pPr>
            <a:r>
              <a:rPr lang="zh-CN" altLang="en-US" b="1" dirty="0"/>
              <a:t>使用全部特征比单种特征效果好</a:t>
            </a:r>
            <a:endParaRPr lang="en-US" altLang="zh-CN" b="1" dirty="0"/>
          </a:p>
          <a:p>
            <a:pPr marL="285750" indent="-285750">
              <a:buClr>
                <a:schemeClr val="accent1">
                  <a:lumMod val="60000"/>
                  <a:lumOff val="40000"/>
                </a:schemeClr>
              </a:buClr>
              <a:buFont typeface="Wingdings" panose="05000000000000000000" pitchFamily="2" charset="2"/>
              <a:buChar char="p"/>
            </a:pPr>
            <a:r>
              <a:rPr lang="zh-CN" altLang="en-US" b="1" dirty="0">
                <a:solidFill>
                  <a:srgbClr val="F7C43C"/>
                </a:solidFill>
              </a:rPr>
              <a:t>决策树</a:t>
            </a:r>
            <a:r>
              <a:rPr lang="zh-CN" altLang="en-US" b="1" dirty="0"/>
              <a:t>模型测试集准确率：</a:t>
            </a:r>
            <a:r>
              <a:rPr lang="en-US" altLang="zh-CN" sz="3200" b="1" dirty="0">
                <a:solidFill>
                  <a:srgbClr val="D9232E"/>
                </a:solidFill>
                <a:effectLst>
                  <a:outerShdw blurRad="38100" dist="38100" dir="2700000" algn="tl">
                    <a:srgbClr val="000000">
                      <a:alpha val="43137"/>
                    </a:srgbClr>
                  </a:outerShdw>
                </a:effectLst>
              </a:rPr>
              <a:t>89.2</a:t>
            </a:r>
            <a:r>
              <a:rPr lang="en-US" altLang="zh-CN" b="1" dirty="0">
                <a:solidFill>
                  <a:srgbClr val="D9232E"/>
                </a:solidFill>
                <a:effectLst>
                  <a:outerShdw blurRad="38100" dist="38100" dir="2700000" algn="tl">
                    <a:srgbClr val="000000">
                      <a:alpha val="43137"/>
                    </a:srgbClr>
                  </a:outerShdw>
                </a:effectLst>
              </a:rPr>
              <a:t>%</a:t>
            </a:r>
          </a:p>
        </p:txBody>
      </p:sp>
      <p:graphicFrame>
        <p:nvGraphicFramePr>
          <p:cNvPr id="9" name="表格 8">
            <a:extLst>
              <a:ext uri="{FF2B5EF4-FFF2-40B4-BE49-F238E27FC236}">
                <a16:creationId xmlns:a16="http://schemas.microsoft.com/office/drawing/2014/main" id="{E7313B5D-743A-4B75-A1E0-16A9955603B5}"/>
              </a:ext>
            </a:extLst>
          </p:cNvPr>
          <p:cNvGraphicFramePr>
            <a:graphicFrameLocks noGrp="1"/>
          </p:cNvGraphicFramePr>
          <p:nvPr>
            <p:extLst>
              <p:ext uri="{D42A27DB-BD31-4B8C-83A1-F6EECF244321}">
                <p14:modId xmlns:p14="http://schemas.microsoft.com/office/powerpoint/2010/main" val="938786073"/>
              </p:ext>
            </p:extLst>
          </p:nvPr>
        </p:nvGraphicFramePr>
        <p:xfrm>
          <a:off x="7227147" y="1297362"/>
          <a:ext cx="4293340" cy="5019680"/>
        </p:xfrm>
        <a:graphic>
          <a:graphicData uri="http://schemas.openxmlformats.org/drawingml/2006/table">
            <a:tbl>
              <a:tblPr/>
              <a:tblGrid>
                <a:gridCol w="1800000">
                  <a:extLst>
                    <a:ext uri="{9D8B030D-6E8A-4147-A177-3AD203B41FA5}">
                      <a16:colId xmlns:a16="http://schemas.microsoft.com/office/drawing/2014/main" val="2047621493"/>
                    </a:ext>
                  </a:extLst>
                </a:gridCol>
                <a:gridCol w="623335">
                  <a:extLst>
                    <a:ext uri="{9D8B030D-6E8A-4147-A177-3AD203B41FA5}">
                      <a16:colId xmlns:a16="http://schemas.microsoft.com/office/drawing/2014/main" val="3660241461"/>
                    </a:ext>
                  </a:extLst>
                </a:gridCol>
                <a:gridCol w="623335">
                  <a:extLst>
                    <a:ext uri="{9D8B030D-6E8A-4147-A177-3AD203B41FA5}">
                      <a16:colId xmlns:a16="http://schemas.microsoft.com/office/drawing/2014/main" val="4015126566"/>
                    </a:ext>
                  </a:extLst>
                </a:gridCol>
                <a:gridCol w="623335">
                  <a:extLst>
                    <a:ext uri="{9D8B030D-6E8A-4147-A177-3AD203B41FA5}">
                      <a16:colId xmlns:a16="http://schemas.microsoft.com/office/drawing/2014/main" val="1969501624"/>
                    </a:ext>
                  </a:extLst>
                </a:gridCol>
                <a:gridCol w="623335">
                  <a:extLst>
                    <a:ext uri="{9D8B030D-6E8A-4147-A177-3AD203B41FA5}">
                      <a16:colId xmlns:a16="http://schemas.microsoft.com/office/drawing/2014/main" val="652644019"/>
                    </a:ext>
                  </a:extLst>
                </a:gridCol>
              </a:tblGrid>
              <a:tr h="156865">
                <a:tc>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特征</a:t>
                      </a:r>
                    </a:p>
                  </a:txBody>
                  <a:tcPr marL="3665" marR="3665" marT="3665" marB="0" anchor="ctr">
                    <a:lnL>
                      <a:noFill/>
                    </a:lnL>
                    <a:lnR>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最小值</a:t>
                      </a:r>
                    </a:p>
                  </a:txBody>
                  <a:tcPr marL="3665" marR="3665" marT="3665" marB="0" anchor="ctr">
                    <a:lnL>
                      <a:noFill/>
                    </a:lnL>
                    <a:lnR>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最大值</a:t>
                      </a:r>
                    </a:p>
                  </a:txBody>
                  <a:tcPr marL="3665" marR="3665" marT="3665" marB="0" anchor="ctr">
                    <a:lnL>
                      <a:noFill/>
                    </a:lnL>
                    <a:lnR>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平均值</a:t>
                      </a:r>
                    </a:p>
                  </a:txBody>
                  <a:tcPr marL="3665" marR="3665" marT="3665" marB="0" anchor="ctr">
                    <a:lnL>
                      <a:noFill/>
                    </a:lnL>
                    <a:lnR>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方差</a:t>
                      </a:r>
                    </a:p>
                  </a:txBody>
                  <a:tcPr marL="3665" marR="3665" marT="3665" marB="0" anchor="ctr">
                    <a:lnL>
                      <a:noFill/>
                    </a:lnL>
                    <a:lnR>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359817"/>
                  </a:ext>
                </a:extLst>
              </a:tr>
              <a:tr h="156865">
                <a:tc gridSpan="5">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基于内容的特征</a:t>
                      </a:r>
                    </a:p>
                  </a:txBody>
                  <a:tcPr marL="3665" marR="3665" marT="3665"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mpd="sng">
                      <a:noFill/>
                      <a:prstDash val="solid"/>
                    </a:lnL>
                    <a:lnT w="3175"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451938"/>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微博当中是否携带链接</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0.24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0.18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1834806"/>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微博当中是否含有第一人称代词</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0.02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0.02 </a:t>
                      </a:r>
                    </a:p>
                  </a:txBody>
                  <a:tcPr marL="3665" marR="3665" marT="3665" marB="0" anchor="ctr">
                    <a:lnL>
                      <a:noFill/>
                    </a:lnL>
                    <a:lnR>
                      <a:noFill/>
                    </a:lnR>
                    <a:lnT>
                      <a:noFill/>
                    </a:lnT>
                    <a:lnB>
                      <a:noFill/>
                    </a:lnB>
                  </a:tcPr>
                </a:tc>
                <a:extLst>
                  <a:ext uri="{0D108BD9-81ED-4DB2-BD59-A6C34878D82A}">
                    <a16:rowId xmlns:a16="http://schemas.microsoft.com/office/drawing/2014/main" val="2222462668"/>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微博的积极指数</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0.64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0.23 </a:t>
                      </a:r>
                    </a:p>
                  </a:txBody>
                  <a:tcPr marL="3665" marR="3665" marT="3665" marB="0" anchor="ctr">
                    <a:lnL>
                      <a:noFill/>
                    </a:lnL>
                    <a:lnR>
                      <a:noFill/>
                    </a:lnR>
                    <a:lnT>
                      <a:noFill/>
                    </a:lnT>
                    <a:lnB>
                      <a:noFill/>
                    </a:lnB>
                  </a:tcPr>
                </a:tc>
                <a:extLst>
                  <a:ext uri="{0D108BD9-81ED-4DB2-BD59-A6C34878D82A}">
                    <a16:rowId xmlns:a16="http://schemas.microsoft.com/office/drawing/2014/main" val="3688629708"/>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微博的消极指数</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0.27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0.19 </a:t>
                      </a:r>
                    </a:p>
                  </a:txBody>
                  <a:tcPr marL="3665" marR="3665" marT="3665" marB="0" anchor="ctr">
                    <a:lnL>
                      <a:noFill/>
                    </a:lnL>
                    <a:lnR>
                      <a:noFill/>
                    </a:lnR>
                    <a:lnT>
                      <a:noFill/>
                    </a:lnT>
                    <a:lnB>
                      <a:noFill/>
                    </a:lnB>
                  </a:tcPr>
                </a:tc>
                <a:extLst>
                  <a:ext uri="{0D108BD9-81ED-4DB2-BD59-A6C34878D82A}">
                    <a16:rowId xmlns:a16="http://schemas.microsoft.com/office/drawing/2014/main" val="286174404"/>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微博文本的平均长度</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85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47.28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415.60 </a:t>
                      </a:r>
                    </a:p>
                  </a:txBody>
                  <a:tcPr marL="3665" marR="3665" marT="3665" marB="0" anchor="ctr">
                    <a:lnL>
                      <a:noFill/>
                    </a:lnL>
                    <a:lnR>
                      <a:noFill/>
                    </a:lnR>
                    <a:lnT>
                      <a:noFill/>
                    </a:lnT>
                    <a:lnB>
                      <a:noFill/>
                    </a:lnB>
                  </a:tcPr>
                </a:tc>
                <a:extLst>
                  <a:ext uri="{0D108BD9-81ED-4DB2-BD59-A6C34878D82A}">
                    <a16:rowId xmlns:a16="http://schemas.microsoft.com/office/drawing/2014/main" val="2364680081"/>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微博当中褒义词的数量</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57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24.40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137.52 </a:t>
                      </a:r>
                    </a:p>
                  </a:txBody>
                  <a:tcPr marL="3665" marR="3665" marT="3665" marB="0" anchor="ctr">
                    <a:lnL>
                      <a:noFill/>
                    </a:lnL>
                    <a:lnR>
                      <a:noFill/>
                    </a:lnR>
                    <a:lnT>
                      <a:noFill/>
                    </a:lnT>
                    <a:lnB>
                      <a:noFill/>
                    </a:lnB>
                  </a:tcPr>
                </a:tc>
                <a:extLst>
                  <a:ext uri="{0D108BD9-81ED-4DB2-BD59-A6C34878D82A}">
                    <a16:rowId xmlns:a16="http://schemas.microsoft.com/office/drawing/2014/main" val="31344451"/>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微博当中贬义词的数量</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41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14.69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63.44 </a:t>
                      </a:r>
                    </a:p>
                  </a:txBody>
                  <a:tcPr marL="3665" marR="3665" marT="3665" marB="0" anchor="ctr">
                    <a:lnL>
                      <a:noFill/>
                    </a:lnL>
                    <a:lnR>
                      <a:noFill/>
                    </a:lnR>
                    <a:lnT>
                      <a:noFill/>
                    </a:lnT>
                    <a:lnB>
                      <a:noFill/>
                    </a:lnB>
                  </a:tcPr>
                </a:tc>
                <a:extLst>
                  <a:ext uri="{0D108BD9-81ED-4DB2-BD59-A6C34878D82A}">
                    <a16:rowId xmlns:a16="http://schemas.microsoft.com/office/drawing/2014/main" val="2798571453"/>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微博的情感得分</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-24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55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9.71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111.29 </a:t>
                      </a:r>
                    </a:p>
                  </a:txBody>
                  <a:tcPr marL="3665" marR="3665" marT="3665" marB="0" anchor="ctr">
                    <a:lnL>
                      <a:noFill/>
                    </a:lnL>
                    <a:lnR>
                      <a:noFill/>
                    </a:lnR>
                    <a:lnT>
                      <a:noFill/>
                    </a:lnT>
                    <a:lnB>
                      <a:noFill/>
                    </a:lnB>
                  </a:tcPr>
                </a:tc>
                <a:extLst>
                  <a:ext uri="{0D108BD9-81ED-4DB2-BD59-A6C34878D82A}">
                    <a16:rowId xmlns:a16="http://schemas.microsoft.com/office/drawing/2014/main" val="1825073716"/>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微博当中含有微笑表情的数目</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0.01 </a:t>
                      </a:r>
                    </a:p>
                  </a:txBody>
                  <a:tcPr marL="3665" marR="3665" marT="3665" marB="0" anchor="ctr">
                    <a:lnL>
                      <a:noFill/>
                    </a:lnL>
                    <a:lnR>
                      <a:noFill/>
                    </a:lnR>
                    <a:lnT>
                      <a:noFill/>
                    </a:lnT>
                    <a:lnB>
                      <a:noFill/>
                    </a:lnB>
                  </a:tcPr>
                </a:tc>
                <a:extLst>
                  <a:ext uri="{0D108BD9-81ED-4DB2-BD59-A6C34878D82A}">
                    <a16:rowId xmlns:a16="http://schemas.microsoft.com/office/drawing/2014/main" val="3751143138"/>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微博当中含有难过表情的数目</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0.01 </a:t>
                      </a:r>
                    </a:p>
                  </a:txBody>
                  <a:tcPr marL="3665" marR="3665" marT="3665" marB="0" anchor="ctr">
                    <a:lnL>
                      <a:noFill/>
                    </a:lnL>
                    <a:lnR>
                      <a:noFill/>
                    </a:lnR>
                    <a:lnT>
                      <a:noFill/>
                    </a:lnT>
                    <a:lnB>
                      <a:noFill/>
                    </a:lnB>
                  </a:tcPr>
                </a:tc>
                <a:extLst>
                  <a:ext uri="{0D108BD9-81ED-4DB2-BD59-A6C34878D82A}">
                    <a16:rowId xmlns:a16="http://schemas.microsoft.com/office/drawing/2014/main" val="1776762439"/>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微博当中是否携带标签</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0.16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0.13 </a:t>
                      </a:r>
                    </a:p>
                  </a:txBody>
                  <a:tcPr marL="3665" marR="3665" marT="3665" marB="0" anchor="ctr">
                    <a:lnL>
                      <a:noFill/>
                    </a:lnL>
                    <a:lnR>
                      <a:noFill/>
                    </a:lnR>
                    <a:lnT>
                      <a:noFill/>
                    </a:lnT>
                    <a:lnB>
                      <a:noFill/>
                    </a:lnB>
                  </a:tcPr>
                </a:tc>
                <a:extLst>
                  <a:ext uri="{0D108BD9-81ED-4DB2-BD59-A6C34878D82A}">
                    <a16:rowId xmlns:a16="http://schemas.microsoft.com/office/drawing/2014/main" val="1437400677"/>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微博当中是否携带</a:t>
                      </a: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0.16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0.14 </a:t>
                      </a:r>
                    </a:p>
                  </a:txBody>
                  <a:tcPr marL="3665" marR="3665" marT="3665" marB="0" anchor="ctr">
                    <a:lnL>
                      <a:noFill/>
                    </a:lnL>
                    <a:lnR>
                      <a:noFill/>
                    </a:lnR>
                    <a:lnT>
                      <a:noFill/>
                    </a:lnT>
                    <a:lnB>
                      <a:noFill/>
                    </a:lnB>
                  </a:tcPr>
                </a:tc>
                <a:extLst>
                  <a:ext uri="{0D108BD9-81ED-4DB2-BD59-A6C34878D82A}">
                    <a16:rowId xmlns:a16="http://schemas.microsoft.com/office/drawing/2014/main" val="3210942804"/>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微博当中是否携带问号</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0.19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0.16 </a:t>
                      </a:r>
                    </a:p>
                  </a:txBody>
                  <a:tcPr marL="3665" marR="3665" marT="3665" marB="0" anchor="ctr">
                    <a:lnL>
                      <a:noFill/>
                    </a:lnL>
                    <a:lnR>
                      <a:noFill/>
                    </a:lnR>
                    <a:lnT>
                      <a:noFill/>
                    </a:lnT>
                    <a:lnB>
                      <a:noFill/>
                    </a:lnB>
                  </a:tcPr>
                </a:tc>
                <a:extLst>
                  <a:ext uri="{0D108BD9-81ED-4DB2-BD59-A6C34878D82A}">
                    <a16:rowId xmlns:a16="http://schemas.microsoft.com/office/drawing/2014/main" val="3479053323"/>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微博当中是否携带感叹号</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0.03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0.03 </a:t>
                      </a:r>
                    </a:p>
                  </a:txBody>
                  <a:tcPr marL="3665" marR="3665" marT="3665" marB="0" anchor="ctr">
                    <a:lnL>
                      <a:noFill/>
                    </a:lnL>
                    <a:lnR>
                      <a:noFill/>
                    </a:lnR>
                    <a:lnT>
                      <a:noFill/>
                    </a:lnT>
                    <a:lnB>
                      <a:noFill/>
                    </a:lnB>
                  </a:tcPr>
                </a:tc>
                <a:extLst>
                  <a:ext uri="{0D108BD9-81ED-4DB2-BD59-A6C34878D82A}">
                    <a16:rowId xmlns:a16="http://schemas.microsoft.com/office/drawing/2014/main" val="3724994649"/>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微博是否携带多个问句</a:t>
                      </a: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a:t>
                      </a: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感叹句标点</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0.25 </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0.19 </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933052"/>
                  </a:ext>
                </a:extLst>
              </a:tr>
              <a:tr h="156865">
                <a:tc gridSpan="5">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基于用户的特征</a:t>
                      </a:r>
                    </a:p>
                  </a:txBody>
                  <a:tcPr marL="3665" marR="3665" marT="3665"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mpd="sng">
                      <a:noFill/>
                      <a:prstDash val="solid"/>
                    </a:lnL>
                    <a:lnT w="3175"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12769788"/>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用户是否提供个人描述</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0.96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0.04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15241095"/>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用户是否提供个人图片</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0.68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0.22 </a:t>
                      </a:r>
                    </a:p>
                  </a:txBody>
                  <a:tcPr marL="3665" marR="3665" marT="3665" marB="0" anchor="ctr">
                    <a:lnL>
                      <a:noFill/>
                    </a:lnL>
                    <a:lnR>
                      <a:noFill/>
                    </a:lnR>
                    <a:lnT>
                      <a:noFill/>
                    </a:lnT>
                    <a:lnB>
                      <a:noFill/>
                    </a:lnB>
                  </a:tcPr>
                </a:tc>
                <a:extLst>
                  <a:ext uri="{0D108BD9-81ED-4DB2-BD59-A6C34878D82A}">
                    <a16:rowId xmlns:a16="http://schemas.microsoft.com/office/drawing/2014/main" val="678708443"/>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用户是否认证</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0.62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0.24 </a:t>
                      </a:r>
                    </a:p>
                  </a:txBody>
                  <a:tcPr marL="3665" marR="3665" marT="3665" marB="0" anchor="ctr">
                    <a:lnL>
                      <a:noFill/>
                    </a:lnL>
                    <a:lnR>
                      <a:noFill/>
                    </a:lnR>
                    <a:lnT>
                      <a:noFill/>
                    </a:lnT>
                    <a:lnB>
                      <a:noFill/>
                    </a:lnB>
                  </a:tcPr>
                </a:tc>
                <a:extLst>
                  <a:ext uri="{0D108BD9-81ED-4DB2-BD59-A6C34878D82A}">
                    <a16:rowId xmlns:a16="http://schemas.microsoft.com/office/drawing/2014/main" val="3419429842"/>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用户认证类型</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0.31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0.21 </a:t>
                      </a:r>
                    </a:p>
                  </a:txBody>
                  <a:tcPr marL="3665" marR="3665" marT="3665" marB="0" anchor="ctr">
                    <a:lnL>
                      <a:noFill/>
                    </a:lnL>
                    <a:lnR>
                      <a:noFill/>
                    </a:lnR>
                    <a:lnT>
                      <a:noFill/>
                    </a:lnT>
                    <a:lnB>
                      <a:noFill/>
                    </a:lnB>
                  </a:tcPr>
                </a:tc>
                <a:extLst>
                  <a:ext uri="{0D108BD9-81ED-4DB2-BD59-A6C34878D82A}">
                    <a16:rowId xmlns:a16="http://schemas.microsoft.com/office/drawing/2014/main" val="1644342649"/>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用户好友数目</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3240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891.57 </a:t>
                      </a:r>
                    </a:p>
                  </a:txBody>
                  <a:tcPr marL="3665" marR="3665" marT="366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6.40E+05</a:t>
                      </a:r>
                    </a:p>
                  </a:txBody>
                  <a:tcPr marL="3665" marR="3665" marT="3665" marB="0" anchor="ctr">
                    <a:lnL>
                      <a:noFill/>
                    </a:lnL>
                    <a:lnR>
                      <a:noFill/>
                    </a:lnR>
                    <a:lnT>
                      <a:noFill/>
                    </a:lnT>
                    <a:lnB>
                      <a:noFill/>
                    </a:lnB>
                  </a:tcPr>
                </a:tc>
                <a:extLst>
                  <a:ext uri="{0D108BD9-81ED-4DB2-BD59-A6C34878D82A}">
                    <a16:rowId xmlns:a16="http://schemas.microsoft.com/office/drawing/2014/main" val="1966842303"/>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用户是否为男性</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0.68 </a:t>
                      </a:r>
                    </a:p>
                  </a:txBody>
                  <a:tcPr marL="3665" marR="3665" marT="3665" marB="0" anchor="ctr">
                    <a:lnL>
                      <a:noFill/>
                    </a:lnL>
                    <a:lnR>
                      <a:noFill/>
                    </a:lnR>
                    <a:lnT>
                      <a:noFill/>
                    </a:lnT>
                    <a:lnB>
                      <a:noFill/>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0.22 </a:t>
                      </a:r>
                    </a:p>
                  </a:txBody>
                  <a:tcPr marL="3665" marR="3665" marT="3665" marB="0" anchor="ctr">
                    <a:lnL>
                      <a:noFill/>
                    </a:lnL>
                    <a:lnR>
                      <a:noFill/>
                    </a:lnR>
                    <a:lnT>
                      <a:noFill/>
                    </a:lnT>
                    <a:lnB>
                      <a:noFill/>
                    </a:lnB>
                  </a:tcPr>
                </a:tc>
                <a:extLst>
                  <a:ext uri="{0D108BD9-81ED-4DB2-BD59-A6C34878D82A}">
                    <a16:rowId xmlns:a16="http://schemas.microsoft.com/office/drawing/2014/main" val="2810349048"/>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用户是否提供地理信息</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0.29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0.20 </a:t>
                      </a:r>
                    </a:p>
                  </a:txBody>
                  <a:tcPr marL="3665" marR="3665" marT="3665" marB="0" anchor="ctr">
                    <a:lnL>
                      <a:noFill/>
                    </a:lnL>
                    <a:lnR>
                      <a:noFill/>
                    </a:lnR>
                    <a:lnT>
                      <a:noFill/>
                    </a:lnT>
                    <a:lnB>
                      <a:noFill/>
                    </a:lnB>
                  </a:tcPr>
                </a:tc>
                <a:extLst>
                  <a:ext uri="{0D108BD9-81ED-4DB2-BD59-A6C34878D82A}">
                    <a16:rowId xmlns:a16="http://schemas.microsoft.com/office/drawing/2014/main" val="720326934"/>
                  </a:ext>
                </a:extLst>
              </a:tr>
              <a:tr h="156865">
                <a:tc>
                  <a:txBody>
                    <a:bodyPr/>
                    <a:lstStyle/>
                    <a:p>
                      <a:pPr algn="ctr" fontAlgn="ctr"/>
                      <a:r>
                        <a:rPr lang="zh-CN" altLang="en-US" sz="900" b="0" i="0" u="none" strike="noStrike">
                          <a:solidFill>
                            <a:srgbClr val="000000"/>
                          </a:solidFill>
                          <a:effectLst/>
                          <a:latin typeface="Microsoft YaHei Light" panose="020B0502040204020203" pitchFamily="34" charset="-122"/>
                          <a:ea typeface="Microsoft YaHei Light" panose="020B0502040204020203" pitchFamily="34" charset="-122"/>
                        </a:rPr>
                        <a:t>用户粉丝数目</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3 </a:t>
                      </a:r>
                    </a:p>
                  </a:txBody>
                  <a:tcPr marL="3665" marR="3665" marT="3665" marB="0" anchor="ctr">
                    <a:lnL>
                      <a:noFill/>
                    </a:lnL>
                    <a:lnR>
                      <a:noFill/>
                    </a:lnR>
                    <a:lnT>
                      <a:noFill/>
                    </a:lnT>
                    <a:lnB>
                      <a:noFill/>
                    </a:lnB>
                  </a:tcPr>
                </a:tc>
                <a:tc>
                  <a:txBody>
                    <a:bodyPr/>
                    <a:lstStyle/>
                    <a:p>
                      <a:pPr algn="ctr" fontAlgn="ctr"/>
                      <a:r>
                        <a:rPr lang="en-US" sz="900" b="0" i="0" u="none" strike="noStrike">
                          <a:solidFill>
                            <a:srgbClr val="000000"/>
                          </a:solidFill>
                          <a:effectLst/>
                          <a:latin typeface="Microsoft YaHei Light" panose="020B0502040204020203" pitchFamily="34" charset="-122"/>
                          <a:ea typeface="Microsoft YaHei Light" panose="020B0502040204020203" pitchFamily="34" charset="-122"/>
                        </a:rPr>
                        <a:t>1.53E+08</a:t>
                      </a:r>
                    </a:p>
                  </a:txBody>
                  <a:tcPr marL="3665" marR="3665" marT="3665" marB="0" anchor="ctr">
                    <a:lnL>
                      <a:noFill/>
                    </a:lnL>
                    <a:lnR>
                      <a:noFill/>
                    </a:lnR>
                    <a:lnT>
                      <a:noFill/>
                    </a:lnT>
                    <a:lnB>
                      <a:noFill/>
                    </a:lnB>
                  </a:tcPr>
                </a:tc>
                <a:tc>
                  <a:txBody>
                    <a:bodyPr/>
                    <a:lstStyle/>
                    <a:p>
                      <a:pPr algn="ctr" fontAlgn="ctr"/>
                      <a:r>
                        <a:rPr lang="en-US" sz="900" b="0" i="0" u="none" strike="noStrike">
                          <a:solidFill>
                            <a:srgbClr val="000000"/>
                          </a:solidFill>
                          <a:effectLst/>
                          <a:latin typeface="Microsoft YaHei Light" panose="020B0502040204020203" pitchFamily="34" charset="-122"/>
                          <a:ea typeface="Microsoft YaHei Light" panose="020B0502040204020203" pitchFamily="34" charset="-122"/>
                        </a:rPr>
                        <a:t>1.00E+07</a:t>
                      </a:r>
                    </a:p>
                  </a:txBody>
                  <a:tcPr marL="3665" marR="3665" marT="366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2.30E+14</a:t>
                      </a:r>
                    </a:p>
                  </a:txBody>
                  <a:tcPr marL="3665" marR="3665" marT="3665" marB="0" anchor="ctr">
                    <a:lnL>
                      <a:noFill/>
                    </a:lnL>
                    <a:lnR>
                      <a:noFill/>
                    </a:lnR>
                    <a:lnT>
                      <a:noFill/>
                    </a:lnT>
                    <a:lnB>
                      <a:noFill/>
                    </a:lnB>
                  </a:tcPr>
                </a:tc>
                <a:extLst>
                  <a:ext uri="{0D108BD9-81ED-4DB2-BD59-A6C34878D82A}">
                    <a16:rowId xmlns:a16="http://schemas.microsoft.com/office/drawing/2014/main" val="3584808952"/>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用户发微博数量</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sz="900" b="0" i="0" u="none" strike="noStrike">
                          <a:solidFill>
                            <a:srgbClr val="000000"/>
                          </a:solidFill>
                          <a:effectLst/>
                          <a:latin typeface="Microsoft YaHei Light" panose="020B0502040204020203" pitchFamily="34" charset="-122"/>
                          <a:ea typeface="Microsoft YaHei Light" panose="020B0502040204020203" pitchFamily="34" charset="-122"/>
                        </a:rPr>
                        <a:t>4.41E+05</a:t>
                      </a:r>
                    </a:p>
                  </a:txBody>
                  <a:tcPr marL="3665" marR="3665" marT="3665" marB="0" anchor="ctr">
                    <a:lnL>
                      <a:noFill/>
                    </a:lnL>
                    <a:lnR>
                      <a:noFill/>
                    </a:lnR>
                    <a:lnT>
                      <a:noFill/>
                    </a:lnT>
                    <a:lnB>
                      <a:noFill/>
                    </a:lnB>
                  </a:tcPr>
                </a:tc>
                <a:tc>
                  <a:txBody>
                    <a:bodyPr/>
                    <a:lstStyle/>
                    <a:p>
                      <a:pPr algn="ctr" fontAlgn="ctr"/>
                      <a:r>
                        <a:rPr lang="en-US" sz="900" b="0" i="0" u="none" strike="noStrike">
                          <a:solidFill>
                            <a:srgbClr val="000000"/>
                          </a:solidFill>
                          <a:effectLst/>
                          <a:latin typeface="Microsoft YaHei Light" panose="020B0502040204020203" pitchFamily="34" charset="-122"/>
                          <a:ea typeface="Microsoft YaHei Light" panose="020B0502040204020203" pitchFamily="34" charset="-122"/>
                        </a:rPr>
                        <a:t>4.04E+04</a:t>
                      </a:r>
                    </a:p>
                  </a:txBody>
                  <a:tcPr marL="3665" marR="3665" marT="366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2.55E+09</a:t>
                      </a:r>
                    </a:p>
                  </a:txBody>
                  <a:tcPr marL="3665" marR="3665" marT="3665" marB="0" anchor="ctr">
                    <a:lnL>
                      <a:noFill/>
                    </a:lnL>
                    <a:lnR>
                      <a:noFill/>
                    </a:lnR>
                    <a:lnT>
                      <a:noFill/>
                    </a:lnT>
                    <a:lnB>
                      <a:noFill/>
                    </a:lnB>
                  </a:tcPr>
                </a:tc>
                <a:extLst>
                  <a:ext uri="{0D108BD9-81ED-4DB2-BD59-A6C34878D82A}">
                    <a16:rowId xmlns:a16="http://schemas.microsoft.com/office/drawing/2014/main" val="2055070299"/>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用户开通账户之后在线天数</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2305 </a:t>
                      </a:r>
                    </a:p>
                  </a:txBody>
                  <a:tcPr marL="3665" marR="3665" marT="3665" marB="0" anchor="ctr">
                    <a:lnL>
                      <a:noFill/>
                    </a:lnL>
                    <a:lnR>
                      <a:noFill/>
                    </a:lnR>
                    <a:lnT>
                      <a:noFill/>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1093.85 </a:t>
                      </a:r>
                    </a:p>
                  </a:txBody>
                  <a:tcPr marL="3665" marR="3665" marT="366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4.34E+05</a:t>
                      </a:r>
                    </a:p>
                  </a:txBody>
                  <a:tcPr marL="3665" marR="3665" marT="3665" marB="0" anchor="ctr">
                    <a:lnL>
                      <a:noFill/>
                    </a:lnL>
                    <a:lnR>
                      <a:noFill/>
                    </a:lnR>
                    <a:lnT>
                      <a:noFill/>
                    </a:lnT>
                    <a:lnB>
                      <a:noFill/>
                    </a:lnB>
                  </a:tcPr>
                </a:tc>
                <a:extLst>
                  <a:ext uri="{0D108BD9-81ED-4DB2-BD59-A6C34878D82A}">
                    <a16:rowId xmlns:a16="http://schemas.microsoft.com/office/drawing/2014/main" val="505718066"/>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粉丝数</a:t>
                      </a: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a:t>
                      </a: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关注数的平均得分</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Microsoft YaHei Light" panose="020B0502040204020203" pitchFamily="34" charset="-122"/>
                          <a:ea typeface="Microsoft YaHei Light" panose="020B0502040204020203" pitchFamily="34" charset="-122"/>
                        </a:rPr>
                        <a:t>1.29E+07</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Microsoft YaHei Light" panose="020B0502040204020203" pitchFamily="34" charset="-122"/>
                          <a:ea typeface="Microsoft YaHei Light" panose="020B0502040204020203" pitchFamily="34" charset="-122"/>
                        </a:rPr>
                        <a:t>6.15E+04</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2.15E+11</a:t>
                      </a:r>
                    </a:p>
                  </a:txBody>
                  <a:tcPr marL="3665" marR="3665" marT="3665" marB="0" anchor="ctr">
                    <a:lnL>
                      <a:noFill/>
                    </a:lnL>
                    <a:lnR>
                      <a:noFill/>
                    </a:lnR>
                    <a:lnT>
                      <a:noFill/>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3638924"/>
                  </a:ext>
                </a:extLst>
              </a:tr>
              <a:tr h="156865">
                <a:tc gridSpan="5">
                  <a:txBody>
                    <a:bodyPr/>
                    <a:lstStyle/>
                    <a:p>
                      <a:pPr algn="ctr" fontAlgn="ctr"/>
                      <a:r>
                        <a:rPr lang="zh-CN" altLang="en-US" sz="1000" b="1" i="0" u="none" strike="noStrike" dirty="0">
                          <a:solidFill>
                            <a:srgbClr val="000000"/>
                          </a:solidFill>
                          <a:effectLst/>
                          <a:latin typeface="Microsoft YaHei Light" panose="020B0502040204020203" pitchFamily="34" charset="-122"/>
                          <a:ea typeface="Microsoft YaHei Light" panose="020B0502040204020203" pitchFamily="34" charset="-122"/>
                        </a:rPr>
                        <a:t>基于传播影响力的特征</a:t>
                      </a:r>
                    </a:p>
                  </a:txBody>
                  <a:tcPr marL="3665" marR="3665" marT="3665" marB="0" anchor="ct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mpd="sng">
                      <a:noFill/>
                      <a:prstDash val="solid"/>
                    </a:lnL>
                    <a:lnT w="3175" cap="flat" cmpd="sng" algn="ctr">
                      <a:solidFill>
                        <a:schemeClr val="tx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43395820"/>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微博转发数</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30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103682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1525.05 </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2.36E+07</a:t>
                      </a:r>
                    </a:p>
                  </a:txBody>
                  <a:tcPr marL="3665" marR="3665" marT="3665" marB="0" anchor="ctr">
                    <a:lnL>
                      <a:noFill/>
                    </a:lnL>
                    <a:lnR>
                      <a:noFill/>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99345978"/>
                  </a:ext>
                </a:extLst>
              </a:tr>
              <a:tr h="156865">
                <a:tc>
                  <a:txBody>
                    <a:bodyPr/>
                    <a:lstStyle/>
                    <a:p>
                      <a:pPr algn="ctr" fontAlgn="ctr"/>
                      <a:r>
                        <a:rPr lang="zh-CN" alt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微博评论数</a:t>
                      </a:r>
                    </a:p>
                  </a:txBody>
                  <a:tcPr marL="3665" marR="3665" marT="36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0 </a:t>
                      </a:r>
                    </a:p>
                  </a:txBody>
                  <a:tcPr marL="3665" marR="3665" marT="36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dirty="0">
                          <a:solidFill>
                            <a:srgbClr val="000000"/>
                          </a:solidFill>
                          <a:effectLst/>
                          <a:latin typeface="Microsoft YaHei Light" panose="020B0502040204020203" pitchFamily="34" charset="-122"/>
                          <a:ea typeface="Microsoft YaHei Light" panose="020B0502040204020203" pitchFamily="34" charset="-122"/>
                        </a:rPr>
                        <a:t>38103 </a:t>
                      </a:r>
                    </a:p>
                  </a:txBody>
                  <a:tcPr marL="3665" marR="3665" marT="36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zh-CN" sz="900" b="0" i="0" u="none" strike="noStrike">
                          <a:solidFill>
                            <a:srgbClr val="000000"/>
                          </a:solidFill>
                          <a:effectLst/>
                          <a:latin typeface="Microsoft YaHei Light" panose="020B0502040204020203" pitchFamily="34" charset="-122"/>
                          <a:ea typeface="Microsoft YaHei Light" panose="020B0502040204020203" pitchFamily="34" charset="-122"/>
                        </a:rPr>
                        <a:t>461.24 </a:t>
                      </a:r>
                    </a:p>
                  </a:txBody>
                  <a:tcPr marL="3665" marR="3665" marT="366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Microsoft YaHei Light" panose="020B0502040204020203" pitchFamily="34" charset="-122"/>
                          <a:ea typeface="Microsoft YaHei Light" panose="020B0502040204020203" pitchFamily="34" charset="-122"/>
                        </a:rPr>
                        <a:t>3.09E+06</a:t>
                      </a:r>
                    </a:p>
                  </a:txBody>
                  <a:tcPr marL="3665" marR="3665" marT="366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470874"/>
                  </a:ext>
                </a:extLst>
              </a:tr>
            </a:tbl>
          </a:graphicData>
        </a:graphic>
      </p:graphicFrame>
    </p:spTree>
    <p:extLst>
      <p:ext uri="{BB962C8B-B14F-4D97-AF65-F5344CB8AC3E}">
        <p14:creationId xmlns:p14="http://schemas.microsoft.com/office/powerpoint/2010/main" val="3634052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逻辑回归系数</a:t>
            </a:r>
            <a:endParaRPr lang="en-US" dirty="0"/>
          </a:p>
        </p:txBody>
      </p:sp>
      <p:sp>
        <p:nvSpPr>
          <p:cNvPr id="8" name="矩形 7">
            <a:extLst>
              <a:ext uri="{FF2B5EF4-FFF2-40B4-BE49-F238E27FC236}">
                <a16:creationId xmlns:a16="http://schemas.microsoft.com/office/drawing/2014/main" id="{2B8C5C05-5394-482D-95ED-590CDB3EE91D}"/>
              </a:ext>
            </a:extLst>
          </p:cNvPr>
          <p:cNvSpPr/>
          <p:nvPr/>
        </p:nvSpPr>
        <p:spPr>
          <a:xfrm>
            <a:off x="669924" y="1233820"/>
            <a:ext cx="6289676" cy="1289456"/>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逻辑回归系数为</a:t>
            </a:r>
            <a:r>
              <a:rPr lang="zh-CN" altLang="en-US" b="1" dirty="0">
                <a:solidFill>
                  <a:srgbClr val="F7C43C"/>
                </a:solidFill>
              </a:rPr>
              <a:t>正</a:t>
            </a:r>
            <a:r>
              <a:rPr lang="zh-CN" altLang="en-US" b="1" dirty="0"/>
              <a:t>代表该</a:t>
            </a:r>
            <a:r>
              <a:rPr lang="zh-CN" altLang="en-US" b="1" dirty="0">
                <a:solidFill>
                  <a:srgbClr val="F7C43C"/>
                </a:solidFill>
              </a:rPr>
              <a:t>特征的值越大</a:t>
            </a:r>
            <a:r>
              <a:rPr lang="zh-CN" altLang="en-US" b="1" dirty="0"/>
              <a:t>越易预测为</a:t>
            </a:r>
            <a:r>
              <a:rPr lang="zh-CN" altLang="en-US" b="1" dirty="0">
                <a:solidFill>
                  <a:srgbClr val="F7C43C"/>
                </a:solidFill>
              </a:rPr>
              <a:t>谣言</a:t>
            </a:r>
            <a:endParaRPr lang="en-US" altLang="zh-CN" b="1" dirty="0">
              <a:solidFill>
                <a:srgbClr val="F7C43C"/>
              </a:solidFill>
            </a:endParaRPr>
          </a:p>
          <a:p>
            <a:pPr marL="742950" lvl="1" indent="-285750">
              <a:lnSpc>
                <a:spcPct val="150000"/>
              </a:lnSpc>
              <a:buClr>
                <a:schemeClr val="accent1">
                  <a:lumMod val="60000"/>
                  <a:lumOff val="40000"/>
                </a:schemeClr>
              </a:buClr>
              <a:buFont typeface="Arial" panose="020B0604020202020204" pitchFamily="34" charset="0"/>
              <a:buChar char="•"/>
            </a:pPr>
            <a:r>
              <a:rPr lang="zh-CN" altLang="en-US" dirty="0"/>
              <a:t>逻辑回归系数值最小的前 </a:t>
            </a:r>
            <a:r>
              <a:rPr lang="en-US" altLang="zh-CN" b="1" dirty="0">
                <a:solidFill>
                  <a:srgbClr val="F7C43C"/>
                </a:solidFill>
              </a:rPr>
              <a:t>5</a:t>
            </a:r>
            <a:r>
              <a:rPr lang="en-US" altLang="zh-CN" dirty="0"/>
              <a:t> </a:t>
            </a:r>
            <a:r>
              <a:rPr lang="zh-CN" altLang="en-US" dirty="0"/>
              <a:t>个变量</a:t>
            </a:r>
            <a:endParaRPr lang="en-US" altLang="zh-CN"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dirty="0"/>
              <a:t>逻辑回归系数值最大的前 </a:t>
            </a:r>
            <a:r>
              <a:rPr lang="en-US" altLang="zh-CN" b="1" dirty="0">
                <a:solidFill>
                  <a:srgbClr val="F7C43C"/>
                </a:solidFill>
              </a:rPr>
              <a:t>5</a:t>
            </a:r>
            <a:r>
              <a:rPr lang="en-US" altLang="zh-CN" dirty="0"/>
              <a:t> </a:t>
            </a:r>
            <a:r>
              <a:rPr lang="zh-CN" altLang="en-US" dirty="0"/>
              <a:t>个变量</a:t>
            </a:r>
            <a:endParaRPr lang="en-US" altLang="zh-CN" dirty="0"/>
          </a:p>
        </p:txBody>
      </p:sp>
      <p:grpSp>
        <p:nvGrpSpPr>
          <p:cNvPr id="3" name="组合 2">
            <a:extLst>
              <a:ext uri="{FF2B5EF4-FFF2-40B4-BE49-F238E27FC236}">
                <a16:creationId xmlns:a16="http://schemas.microsoft.com/office/drawing/2014/main" id="{B4F68778-49D7-46B2-8877-8E22A966EB68}"/>
              </a:ext>
            </a:extLst>
          </p:cNvPr>
          <p:cNvGrpSpPr/>
          <p:nvPr/>
        </p:nvGrpSpPr>
        <p:grpSpPr>
          <a:xfrm>
            <a:off x="752815" y="1743080"/>
            <a:ext cx="10550185" cy="4251135"/>
            <a:chOff x="289265" y="1575798"/>
            <a:chExt cx="10550185" cy="4251135"/>
          </a:xfrm>
        </p:grpSpPr>
        <p:graphicFrame>
          <p:nvGraphicFramePr>
            <p:cNvPr id="12" name="图表 11">
              <a:extLst>
                <a:ext uri="{FF2B5EF4-FFF2-40B4-BE49-F238E27FC236}">
                  <a16:creationId xmlns:a16="http://schemas.microsoft.com/office/drawing/2014/main" id="{3D43F9CB-742E-4C86-911D-09D7BC2650B7}"/>
                </a:ext>
              </a:extLst>
            </p:cNvPr>
            <p:cNvGraphicFramePr>
              <a:graphicFrameLocks/>
            </p:cNvGraphicFramePr>
            <p:nvPr>
              <p:extLst>
                <p:ext uri="{D42A27DB-BD31-4B8C-83A1-F6EECF244321}">
                  <p14:modId xmlns:p14="http://schemas.microsoft.com/office/powerpoint/2010/main" val="3477153178"/>
                </p:ext>
              </p:extLst>
            </p:nvPr>
          </p:nvGraphicFramePr>
          <p:xfrm>
            <a:off x="289265" y="3524151"/>
            <a:ext cx="5414281" cy="23027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5797ACC6-FCAF-46F6-82FA-D83EA8A7F197}"/>
                </a:ext>
              </a:extLst>
            </p:cNvPr>
            <p:cNvGraphicFramePr>
              <a:graphicFrameLocks/>
            </p:cNvGraphicFramePr>
            <p:nvPr>
              <p:extLst>
                <p:ext uri="{D42A27DB-BD31-4B8C-83A1-F6EECF244321}">
                  <p14:modId xmlns:p14="http://schemas.microsoft.com/office/powerpoint/2010/main" val="2934861854"/>
                </p:ext>
              </p:extLst>
            </p:nvPr>
          </p:nvGraphicFramePr>
          <p:xfrm>
            <a:off x="5425169" y="1575798"/>
            <a:ext cx="5414281" cy="2302782"/>
          </p:xfrm>
          <a:graphic>
            <a:graphicData uri="http://schemas.openxmlformats.org/drawingml/2006/chart">
              <c:chart xmlns:c="http://schemas.openxmlformats.org/drawingml/2006/chart" xmlns:r="http://schemas.openxmlformats.org/officeDocument/2006/relationships" r:id="rId4"/>
            </a:graphicData>
          </a:graphic>
        </p:graphicFrame>
      </p:grpSp>
      <p:graphicFrame>
        <p:nvGraphicFramePr>
          <p:cNvPr id="5" name="表格 4">
            <a:extLst>
              <a:ext uri="{FF2B5EF4-FFF2-40B4-BE49-F238E27FC236}">
                <a16:creationId xmlns:a16="http://schemas.microsoft.com/office/drawing/2014/main" id="{5B6884FF-B373-4231-AD46-43427C4B7796}"/>
              </a:ext>
            </a:extLst>
          </p:cNvPr>
          <p:cNvGraphicFramePr>
            <a:graphicFrameLocks noGrp="1"/>
          </p:cNvGraphicFramePr>
          <p:nvPr>
            <p:extLst>
              <p:ext uri="{D42A27DB-BD31-4B8C-83A1-F6EECF244321}">
                <p14:modId xmlns:p14="http://schemas.microsoft.com/office/powerpoint/2010/main" val="953299443"/>
              </p:ext>
            </p:extLst>
          </p:nvPr>
        </p:nvGraphicFramePr>
        <p:xfrm>
          <a:off x="1360489" y="2894011"/>
          <a:ext cx="4670765" cy="950048"/>
        </p:xfrm>
        <a:graphic>
          <a:graphicData uri="http://schemas.openxmlformats.org/drawingml/2006/table">
            <a:tbl>
              <a:tblPr firstRow="1" bandRow="1">
                <a:tableStyleId>{5C22544A-7EE6-4342-B048-85BDC9FD1C3A}</a:tableStyleId>
              </a:tblPr>
              <a:tblGrid>
                <a:gridCol w="934153">
                  <a:extLst>
                    <a:ext uri="{9D8B030D-6E8A-4147-A177-3AD203B41FA5}">
                      <a16:colId xmlns:a16="http://schemas.microsoft.com/office/drawing/2014/main" val="1396251084"/>
                    </a:ext>
                  </a:extLst>
                </a:gridCol>
                <a:gridCol w="934153">
                  <a:extLst>
                    <a:ext uri="{9D8B030D-6E8A-4147-A177-3AD203B41FA5}">
                      <a16:colId xmlns:a16="http://schemas.microsoft.com/office/drawing/2014/main" val="2316518858"/>
                    </a:ext>
                  </a:extLst>
                </a:gridCol>
                <a:gridCol w="934153">
                  <a:extLst>
                    <a:ext uri="{9D8B030D-6E8A-4147-A177-3AD203B41FA5}">
                      <a16:colId xmlns:a16="http://schemas.microsoft.com/office/drawing/2014/main" val="3888472355"/>
                    </a:ext>
                  </a:extLst>
                </a:gridCol>
                <a:gridCol w="934153">
                  <a:extLst>
                    <a:ext uri="{9D8B030D-6E8A-4147-A177-3AD203B41FA5}">
                      <a16:colId xmlns:a16="http://schemas.microsoft.com/office/drawing/2014/main" val="2570720353"/>
                    </a:ext>
                  </a:extLst>
                </a:gridCol>
                <a:gridCol w="934153">
                  <a:extLst>
                    <a:ext uri="{9D8B030D-6E8A-4147-A177-3AD203B41FA5}">
                      <a16:colId xmlns:a16="http://schemas.microsoft.com/office/drawing/2014/main" val="879017180"/>
                    </a:ext>
                  </a:extLst>
                </a:gridCol>
              </a:tblGrid>
              <a:tr h="950048">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是否存在第一人称</a:t>
                      </a:r>
                    </a:p>
                  </a:txBody>
                  <a:tcPr marL="4763" marR="4763" marT="4763" marB="0" anchor="ctr">
                    <a:lnL w="12700" cap="flat" cmpd="sng" algn="ctr">
                      <a:no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是否携带链接</a:t>
                      </a:r>
                    </a:p>
                  </a:txBody>
                  <a:tcPr marL="4763" marR="4763" marT="4763" marB="0" anchor="ctr">
                    <a:lnL w="12700" cap="flat" cmpd="sng" algn="ctr">
                      <a:solidFill>
                        <a:srgbClr val="2DFFB9"/>
                      </a:solid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是否携带标签</a:t>
                      </a:r>
                    </a:p>
                  </a:txBody>
                  <a:tcPr marL="4763" marR="4763" marT="4763" marB="0" anchor="ctr">
                    <a:lnL w="12700" cap="flat" cmpd="sng" algn="ctr">
                      <a:solidFill>
                        <a:srgbClr val="2DFFB9"/>
                      </a:solid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用户是否认证</a:t>
                      </a:r>
                    </a:p>
                  </a:txBody>
                  <a:tcPr marL="4763" marR="4763" marT="4763" marB="0" anchor="ctr">
                    <a:lnL w="12700" cap="flat" cmpd="sng" algn="ctr">
                      <a:solidFill>
                        <a:srgbClr val="2DFFB9"/>
                      </a:solid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用户是否提供个人图片</a:t>
                      </a:r>
                    </a:p>
                  </a:txBody>
                  <a:tcPr marL="4763" marR="4763" marT="4763" marB="0" anchor="ctr">
                    <a:lnL w="12700" cap="flat" cmpd="sng" algn="ctr">
                      <a:solidFill>
                        <a:srgbClr val="2DFFB9"/>
                      </a:solidFill>
                      <a:prstDash val="dash"/>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6457302"/>
                  </a:ext>
                </a:extLst>
              </a:tr>
            </a:tbl>
          </a:graphicData>
        </a:graphic>
      </p:graphicFrame>
      <p:graphicFrame>
        <p:nvGraphicFramePr>
          <p:cNvPr id="14" name="表格 13">
            <a:extLst>
              <a:ext uri="{FF2B5EF4-FFF2-40B4-BE49-F238E27FC236}">
                <a16:creationId xmlns:a16="http://schemas.microsoft.com/office/drawing/2014/main" id="{A53540A9-297C-4FD1-A743-921CA99FB753}"/>
              </a:ext>
            </a:extLst>
          </p:cNvPr>
          <p:cNvGraphicFramePr>
            <a:graphicFrameLocks noGrp="1"/>
          </p:cNvGraphicFramePr>
          <p:nvPr>
            <p:extLst>
              <p:ext uri="{D42A27DB-BD31-4B8C-83A1-F6EECF244321}">
                <p14:modId xmlns:p14="http://schemas.microsoft.com/office/powerpoint/2010/main" val="728038739"/>
              </p:ext>
            </p:extLst>
          </p:nvPr>
        </p:nvGraphicFramePr>
        <p:xfrm>
          <a:off x="6026489" y="3919083"/>
          <a:ext cx="4741525" cy="950048"/>
        </p:xfrm>
        <a:graphic>
          <a:graphicData uri="http://schemas.openxmlformats.org/drawingml/2006/table">
            <a:tbl>
              <a:tblPr firstRow="1" bandRow="1">
                <a:tableStyleId>{5C22544A-7EE6-4342-B048-85BDC9FD1C3A}</a:tableStyleId>
              </a:tblPr>
              <a:tblGrid>
                <a:gridCol w="948305">
                  <a:extLst>
                    <a:ext uri="{9D8B030D-6E8A-4147-A177-3AD203B41FA5}">
                      <a16:colId xmlns:a16="http://schemas.microsoft.com/office/drawing/2014/main" val="1396251084"/>
                    </a:ext>
                  </a:extLst>
                </a:gridCol>
                <a:gridCol w="948305">
                  <a:extLst>
                    <a:ext uri="{9D8B030D-6E8A-4147-A177-3AD203B41FA5}">
                      <a16:colId xmlns:a16="http://schemas.microsoft.com/office/drawing/2014/main" val="2316518858"/>
                    </a:ext>
                  </a:extLst>
                </a:gridCol>
                <a:gridCol w="948305">
                  <a:extLst>
                    <a:ext uri="{9D8B030D-6E8A-4147-A177-3AD203B41FA5}">
                      <a16:colId xmlns:a16="http://schemas.microsoft.com/office/drawing/2014/main" val="3888472355"/>
                    </a:ext>
                  </a:extLst>
                </a:gridCol>
                <a:gridCol w="948305">
                  <a:extLst>
                    <a:ext uri="{9D8B030D-6E8A-4147-A177-3AD203B41FA5}">
                      <a16:colId xmlns:a16="http://schemas.microsoft.com/office/drawing/2014/main" val="2570720353"/>
                    </a:ext>
                  </a:extLst>
                </a:gridCol>
                <a:gridCol w="948305">
                  <a:extLst>
                    <a:ext uri="{9D8B030D-6E8A-4147-A177-3AD203B41FA5}">
                      <a16:colId xmlns:a16="http://schemas.microsoft.com/office/drawing/2014/main" val="879017180"/>
                    </a:ext>
                  </a:extLst>
                </a:gridCol>
              </a:tblGrid>
              <a:tr h="950048">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褒义词的数量</a:t>
                      </a:r>
                    </a:p>
                  </a:txBody>
                  <a:tcPr marL="4763" marR="4763" marT="4763" marB="0" anchor="ctr">
                    <a:lnL w="12700" cap="flat" cmpd="sng" algn="ctr">
                      <a:no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是否含多问号或多感叹号</a:t>
                      </a:r>
                    </a:p>
                  </a:txBody>
                  <a:tcPr marL="4763" marR="4763" marT="4763" marB="0" anchor="ctr">
                    <a:lnL w="12700" cap="flat" cmpd="sng" algn="ctr">
                      <a:solidFill>
                        <a:srgbClr val="2DFFB9"/>
                      </a:solid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是否携带感叹号</a:t>
                      </a:r>
                    </a:p>
                  </a:txBody>
                  <a:tcPr marL="4763" marR="4763" marT="4763" marB="0" anchor="ctr">
                    <a:lnL w="12700" cap="flat" cmpd="sng" algn="ctr">
                      <a:solidFill>
                        <a:srgbClr val="2DFFB9"/>
                      </a:solid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用户所在的城市</a:t>
                      </a:r>
                    </a:p>
                  </a:txBody>
                  <a:tcPr marL="4763" marR="4763" marT="4763" marB="0" anchor="ctr">
                    <a:lnL w="12700" cap="flat" cmpd="sng" algn="ctr">
                      <a:solidFill>
                        <a:srgbClr val="2DFFB9"/>
                      </a:solidFill>
                      <a:prstDash val="dash"/>
                      <a:round/>
                      <a:headEnd type="none" w="med" len="med"/>
                      <a:tailEnd type="none" w="med" len="med"/>
                    </a:lnL>
                    <a:lnR w="12700" cap="flat" cmpd="sng" algn="ctr">
                      <a:solidFill>
                        <a:srgbClr val="2DFFB9"/>
                      </a:solidFill>
                      <a:prstDash val="dash"/>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fontAlgn="b"/>
                      <a:r>
                        <a:rPr lang="zh-CN" altLang="en-US" sz="1600" b="1" i="0" u="none" strike="noStrike" dirty="0">
                          <a:solidFill>
                            <a:schemeClr val="bg1">
                              <a:lumMod val="65000"/>
                            </a:schemeClr>
                          </a:solidFill>
                          <a:effectLst/>
                          <a:latin typeface="等线" panose="02010600030101010101" pitchFamily="2" charset="-122"/>
                          <a:ea typeface="等线" panose="02010600030101010101" pitchFamily="2" charset="-122"/>
                        </a:rPr>
                        <a:t>贬义词的数量</a:t>
                      </a:r>
                    </a:p>
                  </a:txBody>
                  <a:tcPr marL="4763" marR="4763" marT="4763" marB="0" anchor="ctr">
                    <a:lnL w="12700" cap="flat" cmpd="sng" algn="ctr">
                      <a:solidFill>
                        <a:srgbClr val="2DFFB9"/>
                      </a:solidFill>
                      <a:prstDash val="dash"/>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6457302"/>
                  </a:ext>
                </a:extLst>
              </a:tr>
            </a:tbl>
          </a:graphicData>
        </a:graphic>
      </p:graphicFrame>
    </p:spTree>
    <p:extLst>
      <p:ext uri="{BB962C8B-B14F-4D97-AF65-F5344CB8AC3E}">
        <p14:creationId xmlns:p14="http://schemas.microsoft.com/office/powerpoint/2010/main" val="2238973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334" y="1892300"/>
            <a:ext cx="7590354" cy="798137"/>
          </a:xfrm>
        </p:spPr>
        <p:txBody>
          <a:bodyPr>
            <a:noAutofit/>
          </a:bodyPr>
          <a:lstStyle/>
          <a:p>
            <a:pPr marL="342900" indent="-342900" defTabSz="914400">
              <a:lnSpc>
                <a:spcPct val="200000"/>
              </a:lnSpc>
              <a:spcBef>
                <a:spcPts val="600"/>
              </a:spcBef>
            </a:pPr>
            <a:r>
              <a:rPr lang="zh-CN" altLang="en-US" dirty="0">
                <a:latin typeface="Arial" panose="020B0604020202020204" pitchFamily="34" charset="0"/>
                <a:ea typeface="微软雅黑" panose="020B0503020204020204" pitchFamily="34" charset="-122"/>
                <a:cs typeface="+mn-ea"/>
                <a:sym typeface="+mn-lt"/>
              </a:rPr>
              <a:t>分类器构建</a:t>
            </a:r>
            <a:r>
              <a:rPr lang="en-US" altLang="zh-CN" dirty="0">
                <a:latin typeface="Arial" panose="020B0604020202020204" pitchFamily="34" charset="0"/>
                <a:ea typeface="微软雅黑" panose="020B0503020204020204" pitchFamily="34" charset="-122"/>
                <a:cs typeface="+mn-ea"/>
                <a:sym typeface="+mn-lt"/>
              </a:rPr>
              <a:t>——</a:t>
            </a:r>
            <a:r>
              <a:rPr lang="zh-CN" altLang="en-US" dirty="0">
                <a:latin typeface="Arial" panose="020B0604020202020204" pitchFamily="34" charset="0"/>
                <a:ea typeface="微软雅黑" panose="020B0503020204020204" pitchFamily="34" charset="-122"/>
                <a:cs typeface="+mn-ea"/>
                <a:sym typeface="+mn-lt"/>
              </a:rPr>
              <a:t>基于时间序列特征</a:t>
            </a:r>
          </a:p>
        </p:txBody>
      </p:sp>
      <p:sp>
        <p:nvSpPr>
          <p:cNvPr id="3" name="文本占位符 2"/>
          <p:cNvSpPr>
            <a:spLocks noGrp="1"/>
          </p:cNvSpPr>
          <p:nvPr>
            <p:ph type="body" idx="1"/>
          </p:nvPr>
        </p:nvSpPr>
        <p:spPr>
          <a:xfrm>
            <a:off x="4044434" y="2728537"/>
            <a:ext cx="7590354" cy="2111089"/>
          </a:xfrm>
        </p:spPr>
        <p:txBody>
          <a:bodyPr>
            <a:noAutofit/>
          </a:bodyPr>
          <a:lstStyle/>
          <a:p>
            <a:pPr marL="171450" lvl="0" indent="-171450"/>
            <a:r>
              <a:rPr lang="zh-CN" altLang="en-US" sz="2000" dirty="0"/>
              <a:t>时序特征描述及构建</a:t>
            </a:r>
            <a:endParaRPr lang="en-US" altLang="zh-CN" sz="2000" dirty="0"/>
          </a:p>
          <a:p>
            <a:pPr marL="171450" lvl="0" indent="-171450"/>
            <a:r>
              <a:rPr lang="zh-CN" altLang="en-US" sz="2000" dirty="0"/>
              <a:t>基于时序特征的分类器</a:t>
            </a:r>
            <a:endParaRPr lang="en-US" altLang="zh-CN" sz="2000" dirty="0"/>
          </a:p>
          <a:p>
            <a:pPr marL="171450" lvl="0" indent="-171450"/>
            <a:r>
              <a:rPr lang="zh-CN" altLang="en-US" sz="2000" dirty="0"/>
              <a:t>循环神经网络模型</a:t>
            </a:r>
          </a:p>
          <a:p>
            <a:pPr marL="171450" lvl="0" indent="-171450"/>
            <a:endParaRPr lang="zh-CN" altLang="en-US" sz="2000" dirty="0"/>
          </a:p>
          <a:p>
            <a:pPr marL="171450" lvl="0" indent="-171450"/>
            <a:endParaRPr lang="zh-CN" altLang="en-US" sz="2000" dirty="0">
              <a:latin typeface="Arial" panose="020B0604020202020204" pitchFamily="34" charset="0"/>
              <a:ea typeface="微软雅黑" panose="020B0503020204020204" pitchFamily="34" charset="-122"/>
              <a:cs typeface="+mn-ea"/>
              <a:sym typeface="+mn-lt"/>
            </a:endParaRPr>
          </a:p>
        </p:txBody>
      </p:sp>
      <p:cxnSp>
        <p:nvCxnSpPr>
          <p:cNvPr id="4" name="直接连接符 3">
            <a:extLst>
              <a:ext uri="{FF2B5EF4-FFF2-40B4-BE49-F238E27FC236}">
                <a16:creationId xmlns:a16="http://schemas.microsoft.com/office/drawing/2014/main" id="{FBF50EA8-844D-448A-A8DA-0514AC0170CA}"/>
              </a:ext>
            </a:extLst>
          </p:cNvPr>
          <p:cNvCxnSpPr/>
          <p:nvPr/>
        </p:nvCxnSpPr>
        <p:spPr>
          <a:xfrm>
            <a:off x="3930134" y="1903088"/>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5F3D9E4-F3C1-4AD2-8E2A-DB1E4EEB23AF}"/>
              </a:ext>
            </a:extLst>
          </p:cNvPr>
          <p:cNvCxnSpPr/>
          <p:nvPr/>
        </p:nvCxnSpPr>
        <p:spPr>
          <a:xfrm>
            <a:off x="3930134" y="4662312"/>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文本框 5">
            <a:extLst>
              <a:ext uri="{FF2B5EF4-FFF2-40B4-BE49-F238E27FC236}">
                <a16:creationId xmlns:a16="http://schemas.microsoft.com/office/drawing/2014/main" id="{6026B722-0E2C-4608-B59C-0F974A292877}"/>
              </a:ext>
            </a:extLst>
          </p:cNvPr>
          <p:cNvSpPr txBox="1"/>
          <p:nvPr/>
        </p:nvSpPr>
        <p:spPr>
          <a:xfrm>
            <a:off x="4027046" y="1228671"/>
            <a:ext cx="635489" cy="552534"/>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20204" pitchFamily="34" charset="0"/>
              </a:rPr>
              <a:t>/05</a:t>
            </a:r>
            <a:endParaRPr lang="zh-CN" altLang="en-US" spc="100" dirty="0">
              <a:solidFill>
                <a:schemeClr val="bg1">
                  <a:lumMod val="8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3C861E7A-5376-4D7C-A556-B7D3850B50EA}"/>
              </a:ext>
            </a:extLst>
          </p:cNvPr>
          <p:cNvSpPr/>
          <p:nvPr/>
        </p:nvSpPr>
        <p:spPr>
          <a:xfrm>
            <a:off x="649158" y="1291189"/>
            <a:ext cx="3042087" cy="5416858"/>
          </a:xfrm>
          <a:prstGeom prst="roundRect">
            <a:avLst>
              <a:gd name="adj" fmla="val 5355"/>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a:t>
            </a:r>
            <a:r>
              <a:rPr lang="en-US" altLang="zh-CN" dirty="0"/>
              <a:t>?</a:t>
            </a:r>
            <a:r>
              <a:rPr lang="zh-CN" altLang="en-US" dirty="0"/>
              <a:t>”的占比变化</a:t>
            </a:r>
            <a:endParaRPr lang="en-US" dirty="0"/>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b="6103"/>
          <a:stretch/>
        </p:blipFill>
        <p:spPr>
          <a:xfrm>
            <a:off x="4359839" y="1409950"/>
            <a:ext cx="7452488" cy="4890490"/>
          </a:xfrm>
          <a:prstGeom prst="rect">
            <a:avLst/>
          </a:prstGeom>
        </p:spPr>
      </p:pic>
      <p:grpSp>
        <p:nvGrpSpPr>
          <p:cNvPr id="31" name="组合 30"/>
          <p:cNvGrpSpPr/>
          <p:nvPr/>
        </p:nvGrpSpPr>
        <p:grpSpPr>
          <a:xfrm>
            <a:off x="5061781" y="1331949"/>
            <a:ext cx="6971219" cy="3345943"/>
            <a:chOff x="3269276" y="1331949"/>
            <a:chExt cx="6971219" cy="3345943"/>
          </a:xfrm>
        </p:grpSpPr>
        <p:sp>
          <p:nvSpPr>
            <p:cNvPr id="13" name="íślïḑé">
              <a:extLst>
                <a:ext uri="{FF2B5EF4-FFF2-40B4-BE49-F238E27FC236}">
                  <a16:creationId xmlns:a16="http://schemas.microsoft.com/office/drawing/2014/main" id="{CAC048CD-36D0-4885-883A-5B42A2AB5320}"/>
                </a:ext>
              </a:extLst>
            </p:cNvPr>
            <p:cNvSpPr/>
            <p:nvPr/>
          </p:nvSpPr>
          <p:spPr bwMode="auto">
            <a:xfrm>
              <a:off x="3269276" y="1865376"/>
              <a:ext cx="5840325" cy="2812516"/>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 name="connsiteX0" fmla="*/ 0 w 10000"/>
                <a:gd name="connsiteY0" fmla="*/ 8295 h 8629"/>
                <a:gd name="connsiteX1" fmla="*/ 2222 w 10000"/>
                <a:gd name="connsiteY1" fmla="*/ 4676 h 8629"/>
                <a:gd name="connsiteX2" fmla="*/ 4356 w 10000"/>
                <a:gd name="connsiteY2" fmla="*/ 6977 h 8629"/>
                <a:gd name="connsiteX3" fmla="*/ 6266 w 10000"/>
                <a:gd name="connsiteY3" fmla="*/ 3101 h 8629"/>
                <a:gd name="connsiteX4" fmla="*/ 8186 w 10000"/>
                <a:gd name="connsiteY4" fmla="*/ 4641 h 8629"/>
                <a:gd name="connsiteX5" fmla="*/ 10000 w 10000"/>
                <a:gd name="connsiteY5" fmla="*/ 0 h 8629"/>
                <a:gd name="connsiteX0" fmla="*/ 0 w 10000"/>
                <a:gd name="connsiteY0" fmla="*/ 9613 h 10001"/>
                <a:gd name="connsiteX1" fmla="*/ 2222 w 10000"/>
                <a:gd name="connsiteY1" fmla="*/ 5419 h 10001"/>
                <a:gd name="connsiteX2" fmla="*/ 4356 w 10000"/>
                <a:gd name="connsiteY2" fmla="*/ 8086 h 10001"/>
                <a:gd name="connsiteX3" fmla="*/ 6311 w 10000"/>
                <a:gd name="connsiteY3" fmla="*/ 659 h 10001"/>
                <a:gd name="connsiteX4" fmla="*/ 8186 w 10000"/>
                <a:gd name="connsiteY4" fmla="*/ 5378 h 10001"/>
                <a:gd name="connsiteX5" fmla="*/ 10000 w 10000"/>
                <a:gd name="connsiteY5" fmla="*/ 0 h 10001"/>
                <a:gd name="connsiteX0" fmla="*/ 0 w 10000"/>
                <a:gd name="connsiteY0" fmla="*/ 9613 h 10001"/>
                <a:gd name="connsiteX1" fmla="*/ 2222 w 10000"/>
                <a:gd name="connsiteY1" fmla="*/ 5419 h 10001"/>
                <a:gd name="connsiteX2" fmla="*/ 4356 w 10000"/>
                <a:gd name="connsiteY2" fmla="*/ 8086 h 10001"/>
                <a:gd name="connsiteX3" fmla="*/ 6311 w 10000"/>
                <a:gd name="connsiteY3" fmla="*/ 659 h 10001"/>
                <a:gd name="connsiteX4" fmla="*/ 7849 w 10000"/>
                <a:gd name="connsiteY4" fmla="*/ 5671 h 10001"/>
                <a:gd name="connsiteX5" fmla="*/ 10000 w 10000"/>
                <a:gd name="connsiteY5" fmla="*/ 0 h 10001"/>
                <a:gd name="connsiteX0" fmla="*/ 0 w 10000"/>
                <a:gd name="connsiteY0" fmla="*/ 9613 h 9869"/>
                <a:gd name="connsiteX1" fmla="*/ 1391 w 10000"/>
                <a:gd name="connsiteY1" fmla="*/ 1545 h 9869"/>
                <a:gd name="connsiteX2" fmla="*/ 4356 w 10000"/>
                <a:gd name="connsiteY2" fmla="*/ 8086 h 9869"/>
                <a:gd name="connsiteX3" fmla="*/ 6311 w 10000"/>
                <a:gd name="connsiteY3" fmla="*/ 659 h 9869"/>
                <a:gd name="connsiteX4" fmla="*/ 7849 w 10000"/>
                <a:gd name="connsiteY4" fmla="*/ 5671 h 9869"/>
                <a:gd name="connsiteX5" fmla="*/ 10000 w 10000"/>
                <a:gd name="connsiteY5" fmla="*/ 0 h 9869"/>
                <a:gd name="connsiteX0" fmla="*/ 0 w 9933"/>
                <a:gd name="connsiteY0" fmla="*/ 6529 h 8195"/>
                <a:gd name="connsiteX1" fmla="*/ 1324 w 9933"/>
                <a:gd name="connsiteY1" fmla="*/ 1566 h 8195"/>
                <a:gd name="connsiteX2" fmla="*/ 4289 w 9933"/>
                <a:gd name="connsiteY2" fmla="*/ 8193 h 8195"/>
                <a:gd name="connsiteX3" fmla="*/ 6244 w 9933"/>
                <a:gd name="connsiteY3" fmla="*/ 668 h 8195"/>
                <a:gd name="connsiteX4" fmla="*/ 7782 w 9933"/>
                <a:gd name="connsiteY4" fmla="*/ 5746 h 8195"/>
                <a:gd name="connsiteX5" fmla="*/ 9933 w 9933"/>
                <a:gd name="connsiteY5" fmla="*/ 0 h 8195"/>
                <a:gd name="connsiteX0" fmla="*/ 0 w 10000"/>
                <a:gd name="connsiteY0" fmla="*/ 7967 h 8549"/>
                <a:gd name="connsiteX1" fmla="*/ 1333 w 10000"/>
                <a:gd name="connsiteY1" fmla="*/ 1911 h 8549"/>
                <a:gd name="connsiteX2" fmla="*/ 4182 w 10000"/>
                <a:gd name="connsiteY2" fmla="*/ 8546 h 8549"/>
                <a:gd name="connsiteX3" fmla="*/ 6286 w 10000"/>
                <a:gd name="connsiteY3" fmla="*/ 815 h 8549"/>
                <a:gd name="connsiteX4" fmla="*/ 7834 w 10000"/>
                <a:gd name="connsiteY4" fmla="*/ 7012 h 8549"/>
                <a:gd name="connsiteX5" fmla="*/ 10000 w 10000"/>
                <a:gd name="connsiteY5" fmla="*/ 0 h 8549"/>
                <a:gd name="connsiteX0" fmla="*/ 0 w 10000"/>
                <a:gd name="connsiteY0" fmla="*/ 9319 h 9996"/>
                <a:gd name="connsiteX1" fmla="*/ 1333 w 10000"/>
                <a:gd name="connsiteY1" fmla="*/ 2235 h 9996"/>
                <a:gd name="connsiteX2" fmla="*/ 4182 w 10000"/>
                <a:gd name="connsiteY2" fmla="*/ 9996 h 9996"/>
                <a:gd name="connsiteX3" fmla="*/ 6942 w 10000"/>
                <a:gd name="connsiteY3" fmla="*/ 1972 h 9996"/>
                <a:gd name="connsiteX4" fmla="*/ 7834 w 10000"/>
                <a:gd name="connsiteY4" fmla="*/ 8202 h 9996"/>
                <a:gd name="connsiteX5" fmla="*/ 10000 w 10000"/>
                <a:gd name="connsiteY5" fmla="*/ 0 h 9996"/>
                <a:gd name="connsiteX0" fmla="*/ 0 w 10000"/>
                <a:gd name="connsiteY0" fmla="*/ 9323 h 11859"/>
                <a:gd name="connsiteX1" fmla="*/ 1333 w 10000"/>
                <a:gd name="connsiteY1" fmla="*/ 2236 h 11859"/>
                <a:gd name="connsiteX2" fmla="*/ 4182 w 10000"/>
                <a:gd name="connsiteY2" fmla="*/ 10000 h 11859"/>
                <a:gd name="connsiteX3" fmla="*/ 6942 w 10000"/>
                <a:gd name="connsiteY3" fmla="*/ 1973 h 11859"/>
                <a:gd name="connsiteX4" fmla="*/ 8400 w 10000"/>
                <a:gd name="connsiteY4" fmla="*/ 11857 h 11859"/>
                <a:gd name="connsiteX5" fmla="*/ 10000 w 10000"/>
                <a:gd name="connsiteY5" fmla="*/ 0 h 11859"/>
                <a:gd name="connsiteX0" fmla="*/ 0 w 9977"/>
                <a:gd name="connsiteY0" fmla="*/ 14419 h 16955"/>
                <a:gd name="connsiteX1" fmla="*/ 1333 w 9977"/>
                <a:gd name="connsiteY1" fmla="*/ 7332 h 16955"/>
                <a:gd name="connsiteX2" fmla="*/ 4182 w 9977"/>
                <a:gd name="connsiteY2" fmla="*/ 15096 h 16955"/>
                <a:gd name="connsiteX3" fmla="*/ 6942 w 9977"/>
                <a:gd name="connsiteY3" fmla="*/ 7069 h 16955"/>
                <a:gd name="connsiteX4" fmla="*/ 8400 w 9977"/>
                <a:gd name="connsiteY4" fmla="*/ 16953 h 16955"/>
                <a:gd name="connsiteX5" fmla="*/ 9977 w 9977"/>
                <a:gd name="connsiteY5" fmla="*/ 0 h 16955"/>
                <a:gd name="connsiteX0" fmla="*/ 0 w 10159"/>
                <a:gd name="connsiteY0" fmla="*/ 8604 h 10100"/>
                <a:gd name="connsiteX1" fmla="*/ 1336 w 10159"/>
                <a:gd name="connsiteY1" fmla="*/ 4424 h 10100"/>
                <a:gd name="connsiteX2" fmla="*/ 4192 w 10159"/>
                <a:gd name="connsiteY2" fmla="*/ 9004 h 10100"/>
                <a:gd name="connsiteX3" fmla="*/ 6958 w 10159"/>
                <a:gd name="connsiteY3" fmla="*/ 4269 h 10100"/>
                <a:gd name="connsiteX4" fmla="*/ 8419 w 10159"/>
                <a:gd name="connsiteY4" fmla="*/ 10099 h 10100"/>
                <a:gd name="connsiteX5" fmla="*/ 10159 w 10159"/>
                <a:gd name="connsiteY5" fmla="*/ 0 h 10100"/>
                <a:gd name="connsiteX0" fmla="*/ 0 w 10159"/>
                <a:gd name="connsiteY0" fmla="*/ 8604 h 10100"/>
                <a:gd name="connsiteX1" fmla="*/ 1336 w 10159"/>
                <a:gd name="connsiteY1" fmla="*/ 4424 h 10100"/>
                <a:gd name="connsiteX2" fmla="*/ 4056 w 10159"/>
                <a:gd name="connsiteY2" fmla="*/ 9305 h 10100"/>
                <a:gd name="connsiteX3" fmla="*/ 6958 w 10159"/>
                <a:gd name="connsiteY3" fmla="*/ 4269 h 10100"/>
                <a:gd name="connsiteX4" fmla="*/ 8419 w 10159"/>
                <a:gd name="connsiteY4" fmla="*/ 10099 h 10100"/>
                <a:gd name="connsiteX5" fmla="*/ 10159 w 10159"/>
                <a:gd name="connsiteY5" fmla="*/ 0 h 10100"/>
                <a:gd name="connsiteX0" fmla="*/ 0 w 10159"/>
                <a:gd name="connsiteY0" fmla="*/ 8604 h 10100"/>
                <a:gd name="connsiteX1" fmla="*/ 1971 w 10159"/>
                <a:gd name="connsiteY1" fmla="*/ 3472 h 10100"/>
                <a:gd name="connsiteX2" fmla="*/ 4056 w 10159"/>
                <a:gd name="connsiteY2" fmla="*/ 9305 h 10100"/>
                <a:gd name="connsiteX3" fmla="*/ 6958 w 10159"/>
                <a:gd name="connsiteY3" fmla="*/ 4269 h 10100"/>
                <a:gd name="connsiteX4" fmla="*/ 8419 w 10159"/>
                <a:gd name="connsiteY4" fmla="*/ 10099 h 10100"/>
                <a:gd name="connsiteX5" fmla="*/ 10159 w 10159"/>
                <a:gd name="connsiteY5" fmla="*/ 0 h 10100"/>
                <a:gd name="connsiteX0" fmla="*/ 0 w 10159"/>
                <a:gd name="connsiteY0" fmla="*/ 8604 h 10100"/>
                <a:gd name="connsiteX1" fmla="*/ 1971 w 10159"/>
                <a:gd name="connsiteY1" fmla="*/ 3472 h 10100"/>
                <a:gd name="connsiteX2" fmla="*/ 4056 w 10159"/>
                <a:gd name="connsiteY2" fmla="*/ 9305 h 10100"/>
                <a:gd name="connsiteX3" fmla="*/ 6958 w 10159"/>
                <a:gd name="connsiteY3" fmla="*/ 4269 h 10100"/>
                <a:gd name="connsiteX4" fmla="*/ 8419 w 10159"/>
                <a:gd name="connsiteY4" fmla="*/ 10099 h 10100"/>
                <a:gd name="connsiteX5" fmla="*/ 10159 w 10159"/>
                <a:gd name="connsiteY5" fmla="*/ 0 h 10100"/>
                <a:gd name="connsiteX0" fmla="*/ 0 w 10114"/>
                <a:gd name="connsiteY0" fmla="*/ 8905 h 10100"/>
                <a:gd name="connsiteX1" fmla="*/ 1926 w 10114"/>
                <a:gd name="connsiteY1" fmla="*/ 3472 h 10100"/>
                <a:gd name="connsiteX2" fmla="*/ 4011 w 10114"/>
                <a:gd name="connsiteY2" fmla="*/ 9305 h 10100"/>
                <a:gd name="connsiteX3" fmla="*/ 6913 w 10114"/>
                <a:gd name="connsiteY3" fmla="*/ 4269 h 10100"/>
                <a:gd name="connsiteX4" fmla="*/ 8374 w 10114"/>
                <a:gd name="connsiteY4" fmla="*/ 10099 h 10100"/>
                <a:gd name="connsiteX5" fmla="*/ 10114 w 10114"/>
                <a:gd name="connsiteY5" fmla="*/ 0 h 10100"/>
                <a:gd name="connsiteX0" fmla="*/ 0 w 10114"/>
                <a:gd name="connsiteY0" fmla="*/ 8905 h 10100"/>
                <a:gd name="connsiteX1" fmla="*/ 1926 w 10114"/>
                <a:gd name="connsiteY1" fmla="*/ 3472 h 10100"/>
                <a:gd name="connsiteX2" fmla="*/ 4011 w 10114"/>
                <a:gd name="connsiteY2" fmla="*/ 9305 h 10100"/>
                <a:gd name="connsiteX3" fmla="*/ 6913 w 10114"/>
                <a:gd name="connsiteY3" fmla="*/ 4269 h 10100"/>
                <a:gd name="connsiteX4" fmla="*/ 8374 w 10114"/>
                <a:gd name="connsiteY4" fmla="*/ 10099 h 10100"/>
                <a:gd name="connsiteX5" fmla="*/ 10114 w 10114"/>
                <a:gd name="connsiteY5" fmla="*/ 0 h 10100"/>
                <a:gd name="connsiteX0" fmla="*/ 0 w 10069"/>
                <a:gd name="connsiteY0" fmla="*/ 8604 h 10100"/>
                <a:gd name="connsiteX1" fmla="*/ 1881 w 10069"/>
                <a:gd name="connsiteY1" fmla="*/ 3472 h 10100"/>
                <a:gd name="connsiteX2" fmla="*/ 3966 w 10069"/>
                <a:gd name="connsiteY2" fmla="*/ 9305 h 10100"/>
                <a:gd name="connsiteX3" fmla="*/ 6868 w 10069"/>
                <a:gd name="connsiteY3" fmla="*/ 4269 h 10100"/>
                <a:gd name="connsiteX4" fmla="*/ 8329 w 10069"/>
                <a:gd name="connsiteY4" fmla="*/ 10099 h 10100"/>
                <a:gd name="connsiteX5" fmla="*/ 10069 w 10069"/>
                <a:gd name="connsiteY5" fmla="*/ 0 h 10100"/>
                <a:gd name="connsiteX0" fmla="*/ 0 w 10069"/>
                <a:gd name="connsiteY0" fmla="*/ 8604 h 10100"/>
                <a:gd name="connsiteX1" fmla="*/ 1881 w 10069"/>
                <a:gd name="connsiteY1" fmla="*/ 3472 h 10100"/>
                <a:gd name="connsiteX2" fmla="*/ 3966 w 10069"/>
                <a:gd name="connsiteY2" fmla="*/ 9305 h 10100"/>
                <a:gd name="connsiteX3" fmla="*/ 6868 w 10069"/>
                <a:gd name="connsiteY3" fmla="*/ 4269 h 10100"/>
                <a:gd name="connsiteX4" fmla="*/ 8329 w 10069"/>
                <a:gd name="connsiteY4" fmla="*/ 10099 h 10100"/>
                <a:gd name="connsiteX5" fmla="*/ 10069 w 10069"/>
                <a:gd name="connsiteY5" fmla="*/ 0 h 10100"/>
                <a:gd name="connsiteX0" fmla="*/ 0 w 10069"/>
                <a:gd name="connsiteY0" fmla="*/ 8604 h 10100"/>
                <a:gd name="connsiteX1" fmla="*/ 1881 w 10069"/>
                <a:gd name="connsiteY1" fmla="*/ 3472 h 10100"/>
                <a:gd name="connsiteX2" fmla="*/ 5032 w 10069"/>
                <a:gd name="connsiteY2" fmla="*/ 9555 h 10100"/>
                <a:gd name="connsiteX3" fmla="*/ 6868 w 10069"/>
                <a:gd name="connsiteY3" fmla="*/ 4269 h 10100"/>
                <a:gd name="connsiteX4" fmla="*/ 8329 w 10069"/>
                <a:gd name="connsiteY4" fmla="*/ 10099 h 10100"/>
                <a:gd name="connsiteX5" fmla="*/ 10069 w 10069"/>
                <a:gd name="connsiteY5" fmla="*/ 0 h 10100"/>
                <a:gd name="connsiteX0" fmla="*/ 0 w 10069"/>
                <a:gd name="connsiteY0" fmla="*/ 8604 h 10100"/>
                <a:gd name="connsiteX1" fmla="*/ 1881 w 10069"/>
                <a:gd name="connsiteY1" fmla="*/ 3472 h 10100"/>
                <a:gd name="connsiteX2" fmla="*/ 4873 w 10069"/>
                <a:gd name="connsiteY2" fmla="*/ 9555 h 10100"/>
                <a:gd name="connsiteX3" fmla="*/ 6868 w 10069"/>
                <a:gd name="connsiteY3" fmla="*/ 4269 h 10100"/>
                <a:gd name="connsiteX4" fmla="*/ 8329 w 10069"/>
                <a:gd name="connsiteY4" fmla="*/ 10099 h 10100"/>
                <a:gd name="connsiteX5" fmla="*/ 10069 w 10069"/>
                <a:gd name="connsiteY5" fmla="*/ 0 h 10100"/>
                <a:gd name="connsiteX0" fmla="*/ 0 w 10069"/>
                <a:gd name="connsiteY0" fmla="*/ 8604 h 10100"/>
                <a:gd name="connsiteX1" fmla="*/ 1881 w 10069"/>
                <a:gd name="connsiteY1" fmla="*/ 3472 h 10100"/>
                <a:gd name="connsiteX2" fmla="*/ 4714 w 10069"/>
                <a:gd name="connsiteY2" fmla="*/ 9555 h 10100"/>
                <a:gd name="connsiteX3" fmla="*/ 6868 w 10069"/>
                <a:gd name="connsiteY3" fmla="*/ 4269 h 10100"/>
                <a:gd name="connsiteX4" fmla="*/ 8329 w 10069"/>
                <a:gd name="connsiteY4" fmla="*/ 10099 h 10100"/>
                <a:gd name="connsiteX5" fmla="*/ 10069 w 10069"/>
                <a:gd name="connsiteY5" fmla="*/ 0 h 10100"/>
                <a:gd name="connsiteX0" fmla="*/ 0 w 10069"/>
                <a:gd name="connsiteY0" fmla="*/ 8604 h 10100"/>
                <a:gd name="connsiteX1" fmla="*/ 1881 w 10069"/>
                <a:gd name="connsiteY1" fmla="*/ 3472 h 10100"/>
                <a:gd name="connsiteX2" fmla="*/ 4714 w 10069"/>
                <a:gd name="connsiteY2" fmla="*/ 9555 h 10100"/>
                <a:gd name="connsiteX3" fmla="*/ 6936 w 10069"/>
                <a:gd name="connsiteY3" fmla="*/ 3017 h 10100"/>
                <a:gd name="connsiteX4" fmla="*/ 8329 w 10069"/>
                <a:gd name="connsiteY4" fmla="*/ 10099 h 10100"/>
                <a:gd name="connsiteX5" fmla="*/ 10069 w 10069"/>
                <a:gd name="connsiteY5" fmla="*/ 0 h 10100"/>
                <a:gd name="connsiteX0" fmla="*/ 0 w 10069"/>
                <a:gd name="connsiteY0" fmla="*/ 8604 h 10100"/>
                <a:gd name="connsiteX1" fmla="*/ 1881 w 10069"/>
                <a:gd name="connsiteY1" fmla="*/ 3472 h 10100"/>
                <a:gd name="connsiteX2" fmla="*/ 4714 w 10069"/>
                <a:gd name="connsiteY2" fmla="*/ 9555 h 10100"/>
                <a:gd name="connsiteX3" fmla="*/ 6936 w 10069"/>
                <a:gd name="connsiteY3" fmla="*/ 3017 h 10100"/>
                <a:gd name="connsiteX4" fmla="*/ 8329 w 10069"/>
                <a:gd name="connsiteY4" fmla="*/ 10099 h 10100"/>
                <a:gd name="connsiteX5" fmla="*/ 10069 w 10069"/>
                <a:gd name="connsiteY5" fmla="*/ 0 h 10100"/>
                <a:gd name="connsiteX0" fmla="*/ 0 w 10250"/>
                <a:gd name="connsiteY0" fmla="*/ 9856 h 11352"/>
                <a:gd name="connsiteX1" fmla="*/ 1881 w 10250"/>
                <a:gd name="connsiteY1" fmla="*/ 4724 h 11352"/>
                <a:gd name="connsiteX2" fmla="*/ 4714 w 10250"/>
                <a:gd name="connsiteY2" fmla="*/ 10807 h 11352"/>
                <a:gd name="connsiteX3" fmla="*/ 6936 w 10250"/>
                <a:gd name="connsiteY3" fmla="*/ 4269 h 11352"/>
                <a:gd name="connsiteX4" fmla="*/ 8329 w 10250"/>
                <a:gd name="connsiteY4" fmla="*/ 11351 h 11352"/>
                <a:gd name="connsiteX5" fmla="*/ 10250 w 10250"/>
                <a:gd name="connsiteY5" fmla="*/ 0 h 11352"/>
                <a:gd name="connsiteX0" fmla="*/ 0 w 10431"/>
                <a:gd name="connsiteY0" fmla="*/ 9956 h 11452"/>
                <a:gd name="connsiteX1" fmla="*/ 1881 w 10431"/>
                <a:gd name="connsiteY1" fmla="*/ 4824 h 11452"/>
                <a:gd name="connsiteX2" fmla="*/ 4714 w 10431"/>
                <a:gd name="connsiteY2" fmla="*/ 10907 h 11452"/>
                <a:gd name="connsiteX3" fmla="*/ 6936 w 10431"/>
                <a:gd name="connsiteY3" fmla="*/ 4369 h 11452"/>
                <a:gd name="connsiteX4" fmla="*/ 8329 w 10431"/>
                <a:gd name="connsiteY4" fmla="*/ 11451 h 11452"/>
                <a:gd name="connsiteX5" fmla="*/ 10431 w 10431"/>
                <a:gd name="connsiteY5" fmla="*/ 0 h 11452"/>
                <a:gd name="connsiteX0" fmla="*/ 0 w 10431"/>
                <a:gd name="connsiteY0" fmla="*/ 9956 h 11452"/>
                <a:gd name="connsiteX1" fmla="*/ 1881 w 10431"/>
                <a:gd name="connsiteY1" fmla="*/ 4824 h 11452"/>
                <a:gd name="connsiteX2" fmla="*/ 4714 w 10431"/>
                <a:gd name="connsiteY2" fmla="*/ 10907 h 11452"/>
                <a:gd name="connsiteX3" fmla="*/ 6936 w 10431"/>
                <a:gd name="connsiteY3" fmla="*/ 4369 h 11452"/>
                <a:gd name="connsiteX4" fmla="*/ 8329 w 10431"/>
                <a:gd name="connsiteY4" fmla="*/ 11451 h 11452"/>
                <a:gd name="connsiteX5" fmla="*/ 10431 w 10431"/>
                <a:gd name="connsiteY5" fmla="*/ 0 h 11452"/>
                <a:gd name="connsiteX0" fmla="*/ 0 w 10476"/>
                <a:gd name="connsiteY0" fmla="*/ 9906 h 11402"/>
                <a:gd name="connsiteX1" fmla="*/ 1881 w 10476"/>
                <a:gd name="connsiteY1" fmla="*/ 4774 h 11402"/>
                <a:gd name="connsiteX2" fmla="*/ 4714 w 10476"/>
                <a:gd name="connsiteY2" fmla="*/ 10857 h 11402"/>
                <a:gd name="connsiteX3" fmla="*/ 6936 w 10476"/>
                <a:gd name="connsiteY3" fmla="*/ 4319 h 11402"/>
                <a:gd name="connsiteX4" fmla="*/ 8329 w 10476"/>
                <a:gd name="connsiteY4" fmla="*/ 11401 h 11402"/>
                <a:gd name="connsiteX5" fmla="*/ 10476 w 10476"/>
                <a:gd name="connsiteY5" fmla="*/ 0 h 11402"/>
                <a:gd name="connsiteX0" fmla="*/ 0 w 10476"/>
                <a:gd name="connsiteY0" fmla="*/ 9906 h 11402"/>
                <a:gd name="connsiteX1" fmla="*/ 1881 w 10476"/>
                <a:gd name="connsiteY1" fmla="*/ 4774 h 11402"/>
                <a:gd name="connsiteX2" fmla="*/ 4714 w 10476"/>
                <a:gd name="connsiteY2" fmla="*/ 10857 h 11402"/>
                <a:gd name="connsiteX3" fmla="*/ 7002 w 10476"/>
                <a:gd name="connsiteY3" fmla="*/ 6049 h 11402"/>
                <a:gd name="connsiteX4" fmla="*/ 8329 w 10476"/>
                <a:gd name="connsiteY4" fmla="*/ 11401 h 11402"/>
                <a:gd name="connsiteX5" fmla="*/ 10476 w 10476"/>
                <a:gd name="connsiteY5" fmla="*/ 0 h 1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6" h="11402">
                  <a:moveTo>
                    <a:pt x="0" y="9906"/>
                  </a:moveTo>
                  <a:cubicBezTo>
                    <a:pt x="863" y="13997"/>
                    <a:pt x="1095" y="4616"/>
                    <a:pt x="1881" y="4774"/>
                  </a:cubicBezTo>
                  <a:cubicBezTo>
                    <a:pt x="2667" y="4933"/>
                    <a:pt x="3861" y="10645"/>
                    <a:pt x="4714" y="10857"/>
                  </a:cubicBezTo>
                  <a:cubicBezTo>
                    <a:pt x="5568" y="11070"/>
                    <a:pt x="6604" y="6058"/>
                    <a:pt x="7002" y="6049"/>
                  </a:cubicBezTo>
                  <a:cubicBezTo>
                    <a:pt x="7400" y="6040"/>
                    <a:pt x="7430" y="11517"/>
                    <a:pt x="8329" y="11401"/>
                  </a:cubicBezTo>
                  <a:cubicBezTo>
                    <a:pt x="9229" y="11286"/>
                    <a:pt x="9246" y="155"/>
                    <a:pt x="10476" y="0"/>
                  </a:cubicBezTo>
                </a:path>
              </a:pathLst>
            </a:custGeom>
            <a:ln w="76200">
              <a:headEnd/>
              <a:tailEnd/>
            </a:ln>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4" name="iṣlîdé">
              <a:extLst>
                <a:ext uri="{FF2B5EF4-FFF2-40B4-BE49-F238E27FC236}">
                  <a16:creationId xmlns:a16="http://schemas.microsoft.com/office/drawing/2014/main" id="{47398B5E-D522-440D-917C-19431C8E02FC}"/>
                </a:ext>
              </a:extLst>
            </p:cNvPr>
            <p:cNvSpPr/>
            <p:nvPr/>
          </p:nvSpPr>
          <p:spPr>
            <a:xfrm rot="1286750">
              <a:off x="9207440" y="1331949"/>
              <a:ext cx="794124" cy="68557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defRPr>
              </a:pPr>
              <a:endParaRPr sz="1500"/>
            </a:p>
          </p:txBody>
        </p:sp>
        <p:sp>
          <p:nvSpPr>
            <p:cNvPr id="21" name="ïṣľîdè">
              <a:extLst>
                <a:ext uri="{FF2B5EF4-FFF2-40B4-BE49-F238E27FC236}">
                  <a16:creationId xmlns:a16="http://schemas.microsoft.com/office/drawing/2014/main" id="{65AA8B0A-6049-4DF3-B0D1-7C3A17D72D6A}"/>
                </a:ext>
              </a:extLst>
            </p:cNvPr>
            <p:cNvSpPr txBox="1"/>
            <p:nvPr/>
          </p:nvSpPr>
          <p:spPr>
            <a:xfrm>
              <a:off x="3488908" y="2370750"/>
              <a:ext cx="1827270" cy="471820"/>
            </a:xfrm>
            <a:prstGeom prst="rect">
              <a:avLst/>
            </a:prstGeom>
            <a:noFill/>
          </p:spPr>
          <p:txBody>
            <a:bodyPr wrap="none" rtlCol="0" anchor="ctr">
              <a:normAutofit/>
            </a:bodyPr>
            <a:lstStyle/>
            <a:p>
              <a:r>
                <a:rPr lang="zh-CN" altLang="en-US" sz="1600" b="1" dirty="0"/>
                <a:t>事件发酵</a:t>
              </a:r>
            </a:p>
          </p:txBody>
        </p:sp>
        <p:cxnSp>
          <p:nvCxnSpPr>
            <p:cNvPr id="24" name="直接箭头连接符 23"/>
            <p:cNvCxnSpPr>
              <a:endCxn id="13" idx="1"/>
            </p:cNvCxnSpPr>
            <p:nvPr/>
          </p:nvCxnSpPr>
          <p:spPr>
            <a:xfrm>
              <a:off x="4181856" y="2800061"/>
              <a:ext cx="136069" cy="242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íŝ1iďê">
              <a:extLst>
                <a:ext uri="{FF2B5EF4-FFF2-40B4-BE49-F238E27FC236}">
                  <a16:creationId xmlns:a16="http://schemas.microsoft.com/office/drawing/2014/main" id="{5D8C64E8-70F3-4132-B5ED-ACE857E6AF37}"/>
                </a:ext>
              </a:extLst>
            </p:cNvPr>
            <p:cNvSpPr txBox="1"/>
            <p:nvPr/>
          </p:nvSpPr>
          <p:spPr bwMode="auto">
            <a:xfrm>
              <a:off x="5316178" y="3095240"/>
              <a:ext cx="1440588" cy="40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600" b="1" dirty="0"/>
                <a:t>冷静和探讨</a:t>
              </a:r>
              <a:endParaRPr lang="en-US" altLang="zh-CN" sz="1600" b="1" dirty="0"/>
            </a:p>
          </p:txBody>
        </p:sp>
        <p:sp>
          <p:nvSpPr>
            <p:cNvPr id="27" name="iṥļïḋè">
              <a:extLst>
                <a:ext uri="{FF2B5EF4-FFF2-40B4-BE49-F238E27FC236}">
                  <a16:creationId xmlns:a16="http://schemas.microsoft.com/office/drawing/2014/main" id="{E9D9729F-8FF9-4C66-847C-58FF374D0E20}"/>
                </a:ext>
              </a:extLst>
            </p:cNvPr>
            <p:cNvSpPr txBox="1"/>
            <p:nvPr/>
          </p:nvSpPr>
          <p:spPr bwMode="auto">
            <a:xfrm>
              <a:off x="7055058" y="2665048"/>
              <a:ext cx="656958" cy="43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600" b="1" dirty="0"/>
                <a:t>转折</a:t>
              </a:r>
              <a:endParaRPr lang="en-US" altLang="zh-CN" sz="1600" b="1" dirty="0"/>
            </a:p>
          </p:txBody>
        </p:sp>
        <p:sp>
          <p:nvSpPr>
            <p:cNvPr id="28" name="iṥļïḋè">
              <a:extLst>
                <a:ext uri="{FF2B5EF4-FFF2-40B4-BE49-F238E27FC236}">
                  <a16:creationId xmlns:a16="http://schemas.microsoft.com/office/drawing/2014/main" id="{E9D9729F-8FF9-4C66-847C-58FF374D0E20}"/>
                </a:ext>
              </a:extLst>
            </p:cNvPr>
            <p:cNvSpPr txBox="1"/>
            <p:nvPr/>
          </p:nvSpPr>
          <p:spPr bwMode="auto">
            <a:xfrm>
              <a:off x="9141846" y="2170551"/>
              <a:ext cx="1098649" cy="33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600" b="1" dirty="0"/>
                <a:t>多次发酵</a:t>
              </a:r>
              <a:endParaRPr lang="en-US" altLang="zh-CN" sz="1600" b="1" dirty="0"/>
            </a:p>
          </p:txBody>
        </p:sp>
        <p:cxnSp>
          <p:nvCxnSpPr>
            <p:cNvPr id="29" name="直接箭头连接符 28"/>
            <p:cNvCxnSpPr/>
            <p:nvPr/>
          </p:nvCxnSpPr>
          <p:spPr>
            <a:xfrm flipH="1">
              <a:off x="7239643" y="3095240"/>
              <a:ext cx="63365" cy="25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组合 34"/>
          <p:cNvGrpSpPr/>
          <p:nvPr/>
        </p:nvGrpSpPr>
        <p:grpSpPr>
          <a:xfrm>
            <a:off x="5096537" y="4315968"/>
            <a:ext cx="6904218" cy="1858256"/>
            <a:chOff x="3304032" y="4315968"/>
            <a:chExt cx="6904218" cy="1858256"/>
          </a:xfrm>
        </p:grpSpPr>
        <p:grpSp>
          <p:nvGrpSpPr>
            <p:cNvPr id="33" name="组合 32"/>
            <p:cNvGrpSpPr/>
            <p:nvPr/>
          </p:nvGrpSpPr>
          <p:grpSpPr>
            <a:xfrm>
              <a:off x="3304032" y="4315968"/>
              <a:ext cx="6388530" cy="1858256"/>
              <a:chOff x="3304032" y="4315968"/>
              <a:chExt cx="6388530" cy="1858256"/>
            </a:xfrm>
          </p:grpSpPr>
          <p:sp>
            <p:nvSpPr>
              <p:cNvPr id="17" name="任意多边形 16"/>
              <p:cNvSpPr/>
              <p:nvPr/>
            </p:nvSpPr>
            <p:spPr>
              <a:xfrm>
                <a:off x="3304032" y="4315968"/>
                <a:ext cx="5669280" cy="1377696"/>
              </a:xfrm>
              <a:custGeom>
                <a:avLst/>
                <a:gdLst>
                  <a:gd name="connsiteX0" fmla="*/ 0 w 5815584"/>
                  <a:gd name="connsiteY0" fmla="*/ 0 h 1365504"/>
                  <a:gd name="connsiteX1" fmla="*/ 1463040 w 5815584"/>
                  <a:gd name="connsiteY1" fmla="*/ 877824 h 1365504"/>
                  <a:gd name="connsiteX2" fmla="*/ 3316224 w 5815584"/>
                  <a:gd name="connsiteY2" fmla="*/ 231648 h 1365504"/>
                  <a:gd name="connsiteX3" fmla="*/ 5815584 w 5815584"/>
                  <a:gd name="connsiteY3" fmla="*/ 1365504 h 1365504"/>
                  <a:gd name="connsiteX4" fmla="*/ 5815584 w 5815584"/>
                  <a:gd name="connsiteY4" fmla="*/ 1365504 h 1365504"/>
                  <a:gd name="connsiteX5" fmla="*/ 5815584 w 5815584"/>
                  <a:gd name="connsiteY5" fmla="*/ 1365504 h 1365504"/>
                  <a:gd name="connsiteX6" fmla="*/ 5815584 w 5815584"/>
                  <a:gd name="connsiteY6" fmla="*/ 1365504 h 1365504"/>
                  <a:gd name="connsiteX0" fmla="*/ 0 w 5718048"/>
                  <a:gd name="connsiteY0" fmla="*/ 0 h 1914144"/>
                  <a:gd name="connsiteX1" fmla="*/ 1365504 w 5718048"/>
                  <a:gd name="connsiteY1" fmla="*/ 1426464 h 1914144"/>
                  <a:gd name="connsiteX2" fmla="*/ 3218688 w 5718048"/>
                  <a:gd name="connsiteY2" fmla="*/ 780288 h 1914144"/>
                  <a:gd name="connsiteX3" fmla="*/ 5718048 w 5718048"/>
                  <a:gd name="connsiteY3" fmla="*/ 1914144 h 1914144"/>
                  <a:gd name="connsiteX4" fmla="*/ 5718048 w 5718048"/>
                  <a:gd name="connsiteY4" fmla="*/ 1914144 h 1914144"/>
                  <a:gd name="connsiteX5" fmla="*/ 5718048 w 5718048"/>
                  <a:gd name="connsiteY5" fmla="*/ 1914144 h 1914144"/>
                  <a:gd name="connsiteX6" fmla="*/ 5718048 w 5718048"/>
                  <a:gd name="connsiteY6" fmla="*/ 1914144 h 1914144"/>
                  <a:gd name="connsiteX0" fmla="*/ 0 w 5718048"/>
                  <a:gd name="connsiteY0" fmla="*/ 0 h 1914144"/>
                  <a:gd name="connsiteX1" fmla="*/ 1365504 w 5718048"/>
                  <a:gd name="connsiteY1" fmla="*/ 1426464 h 1914144"/>
                  <a:gd name="connsiteX2" fmla="*/ 3218688 w 5718048"/>
                  <a:gd name="connsiteY2" fmla="*/ 780288 h 1914144"/>
                  <a:gd name="connsiteX3" fmla="*/ 5718048 w 5718048"/>
                  <a:gd name="connsiteY3" fmla="*/ 1914144 h 1914144"/>
                  <a:gd name="connsiteX4" fmla="*/ 5718048 w 5718048"/>
                  <a:gd name="connsiteY4" fmla="*/ 1914144 h 1914144"/>
                  <a:gd name="connsiteX5" fmla="*/ 5718048 w 5718048"/>
                  <a:gd name="connsiteY5" fmla="*/ 1914144 h 1914144"/>
                  <a:gd name="connsiteX6" fmla="*/ 5718048 w 5718048"/>
                  <a:gd name="connsiteY6" fmla="*/ 1914144 h 1914144"/>
                  <a:gd name="connsiteX0" fmla="*/ 0 w 5669280"/>
                  <a:gd name="connsiteY0" fmla="*/ 0 h 1377696"/>
                  <a:gd name="connsiteX1" fmla="*/ 1316736 w 5669280"/>
                  <a:gd name="connsiteY1" fmla="*/ 890016 h 1377696"/>
                  <a:gd name="connsiteX2" fmla="*/ 3169920 w 5669280"/>
                  <a:gd name="connsiteY2" fmla="*/ 243840 h 1377696"/>
                  <a:gd name="connsiteX3" fmla="*/ 5669280 w 5669280"/>
                  <a:gd name="connsiteY3" fmla="*/ 1377696 h 1377696"/>
                  <a:gd name="connsiteX4" fmla="*/ 5669280 w 5669280"/>
                  <a:gd name="connsiteY4" fmla="*/ 1377696 h 1377696"/>
                  <a:gd name="connsiteX5" fmla="*/ 5669280 w 5669280"/>
                  <a:gd name="connsiteY5" fmla="*/ 1377696 h 1377696"/>
                  <a:gd name="connsiteX6" fmla="*/ 5669280 w 5669280"/>
                  <a:gd name="connsiteY6" fmla="*/ 1377696 h 1377696"/>
                  <a:gd name="connsiteX0" fmla="*/ 0 w 5669280"/>
                  <a:gd name="connsiteY0" fmla="*/ 0 h 1377696"/>
                  <a:gd name="connsiteX1" fmla="*/ 1316736 w 5669280"/>
                  <a:gd name="connsiteY1" fmla="*/ 890016 h 1377696"/>
                  <a:gd name="connsiteX2" fmla="*/ 3169920 w 5669280"/>
                  <a:gd name="connsiteY2" fmla="*/ 243840 h 1377696"/>
                  <a:gd name="connsiteX3" fmla="*/ 5669280 w 5669280"/>
                  <a:gd name="connsiteY3" fmla="*/ 1377696 h 1377696"/>
                  <a:gd name="connsiteX4" fmla="*/ 5669280 w 5669280"/>
                  <a:gd name="connsiteY4" fmla="*/ 1377696 h 1377696"/>
                  <a:gd name="connsiteX5" fmla="*/ 5669280 w 5669280"/>
                  <a:gd name="connsiteY5" fmla="*/ 1377696 h 1377696"/>
                  <a:gd name="connsiteX6" fmla="*/ 5669280 w 5669280"/>
                  <a:gd name="connsiteY6" fmla="*/ 1377696 h 137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9280" h="1377696">
                    <a:moveTo>
                      <a:pt x="0" y="0"/>
                    </a:moveTo>
                    <a:cubicBezTo>
                      <a:pt x="272288" y="602488"/>
                      <a:pt x="788416" y="849376"/>
                      <a:pt x="1316736" y="890016"/>
                    </a:cubicBezTo>
                    <a:cubicBezTo>
                      <a:pt x="1845056" y="930656"/>
                      <a:pt x="2444496" y="162560"/>
                      <a:pt x="3169920" y="243840"/>
                    </a:cubicBezTo>
                    <a:cubicBezTo>
                      <a:pt x="3895344" y="325120"/>
                      <a:pt x="5669280" y="1377696"/>
                      <a:pt x="5669280" y="1377696"/>
                    </a:cubicBezTo>
                    <a:lnTo>
                      <a:pt x="5669280" y="1377696"/>
                    </a:lnTo>
                    <a:lnTo>
                      <a:pt x="5669280" y="1377696"/>
                    </a:lnTo>
                    <a:lnTo>
                      <a:pt x="5669280" y="1377696"/>
                    </a:lnTo>
                  </a:path>
                </a:pathLst>
              </a:custGeom>
              <a:ln w="57150">
                <a:solidFill>
                  <a:srgbClr val="00B0F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iṣlîdé">
                <a:extLst>
                  <a:ext uri="{FF2B5EF4-FFF2-40B4-BE49-F238E27FC236}">
                    <a16:creationId xmlns:a16="http://schemas.microsoft.com/office/drawing/2014/main" id="{47398B5E-D522-440D-917C-19431C8E02FC}"/>
                  </a:ext>
                </a:extLst>
              </p:cNvPr>
              <p:cNvSpPr/>
              <p:nvPr/>
            </p:nvSpPr>
            <p:spPr>
              <a:xfrm rot="21340990" flipV="1">
                <a:off x="9009087" y="5684881"/>
                <a:ext cx="683475" cy="48934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00B0F0"/>
              </a:solidFill>
              <a:ln w="12700">
                <a:solidFill>
                  <a:srgbClr val="00B0F0"/>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defRPr>
                </a:pPr>
                <a:endParaRPr sz="1500"/>
              </a:p>
            </p:txBody>
          </p:sp>
        </p:grpSp>
        <p:sp>
          <p:nvSpPr>
            <p:cNvPr id="34" name="iṥļïḋè">
              <a:extLst>
                <a:ext uri="{FF2B5EF4-FFF2-40B4-BE49-F238E27FC236}">
                  <a16:creationId xmlns:a16="http://schemas.microsoft.com/office/drawing/2014/main" id="{E9D9729F-8FF9-4C66-847C-58FF374D0E20}"/>
                </a:ext>
              </a:extLst>
            </p:cNvPr>
            <p:cNvSpPr txBox="1"/>
            <p:nvPr/>
          </p:nvSpPr>
          <p:spPr bwMode="auto">
            <a:xfrm>
              <a:off x="9109601" y="5276552"/>
              <a:ext cx="1098649" cy="335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600" b="1" dirty="0"/>
                <a:t>逐渐衰落</a:t>
              </a:r>
              <a:endParaRPr lang="en-US" altLang="zh-CN" sz="1600" b="1" dirty="0"/>
            </a:p>
          </p:txBody>
        </p:sp>
      </p:grpSp>
      <p:sp>
        <p:nvSpPr>
          <p:cNvPr id="2" name="文本框 1">
            <a:extLst>
              <a:ext uri="{FF2B5EF4-FFF2-40B4-BE49-F238E27FC236}">
                <a16:creationId xmlns:a16="http://schemas.microsoft.com/office/drawing/2014/main" id="{865C8836-B0B2-4E47-A609-5042700C3308}"/>
              </a:ext>
            </a:extLst>
          </p:cNvPr>
          <p:cNvSpPr txBox="1"/>
          <p:nvPr/>
        </p:nvSpPr>
        <p:spPr>
          <a:xfrm>
            <a:off x="7647501" y="6338715"/>
            <a:ext cx="877163" cy="369332"/>
          </a:xfrm>
          <a:prstGeom prst="rect">
            <a:avLst/>
          </a:prstGeom>
        </p:spPr>
        <p:txBody>
          <a:bodyPr wrap="none">
            <a:spAutoFit/>
          </a:bodyPr>
          <a:lstStyle>
            <a:defPPr>
              <a:defRPr lang="zh-CN"/>
            </a:defPPr>
            <a:lvl1pPr algn="ctr">
              <a:defRPr sz="1400" b="1">
                <a:solidFill>
                  <a:schemeClr val="accent6">
                    <a:lumMod val="75000"/>
                  </a:schemeClr>
                </a:solidFill>
              </a:defRPr>
            </a:lvl1pPr>
          </a:lstStyle>
          <a:p>
            <a:r>
              <a:rPr lang="zh-CN" altLang="en-US" sz="1800" dirty="0"/>
              <a:t>时间戳</a:t>
            </a:r>
          </a:p>
        </p:txBody>
      </p:sp>
      <p:sp>
        <p:nvSpPr>
          <p:cNvPr id="6" name="文本框 5">
            <a:extLst>
              <a:ext uri="{FF2B5EF4-FFF2-40B4-BE49-F238E27FC236}">
                <a16:creationId xmlns:a16="http://schemas.microsoft.com/office/drawing/2014/main" id="{4D2E850E-998D-4571-A2F5-F433C1E275CC}"/>
              </a:ext>
            </a:extLst>
          </p:cNvPr>
          <p:cNvSpPr txBox="1"/>
          <p:nvPr/>
        </p:nvSpPr>
        <p:spPr>
          <a:xfrm>
            <a:off x="3932684" y="2606660"/>
            <a:ext cx="371434" cy="2646706"/>
          </a:xfrm>
          <a:prstGeom prst="rect">
            <a:avLst/>
          </a:prstGeom>
        </p:spPr>
        <p:txBody>
          <a:bodyPr wrap="square">
            <a:spAutoFit/>
          </a:bodyPr>
          <a:lstStyle>
            <a:defPPr>
              <a:defRPr lang="zh-CN"/>
            </a:defPPr>
            <a:lvl1pPr algn="ctr">
              <a:defRPr b="1">
                <a:solidFill>
                  <a:schemeClr val="accent6">
                    <a:lumMod val="75000"/>
                  </a:schemeClr>
                </a:solidFill>
              </a:defRPr>
            </a:lvl1pPr>
          </a:lstStyle>
          <a:p>
            <a:r>
              <a:rPr lang="zh-CN" altLang="en-US" dirty="0"/>
              <a:t>含问号的微博的占比</a:t>
            </a:r>
          </a:p>
        </p:txBody>
      </p:sp>
      <p:sp>
        <p:nvSpPr>
          <p:cNvPr id="23" name="文本框 22">
            <a:extLst>
              <a:ext uri="{FF2B5EF4-FFF2-40B4-BE49-F238E27FC236}">
                <a16:creationId xmlns:a16="http://schemas.microsoft.com/office/drawing/2014/main" id="{81F37B1D-A542-4170-8149-A00B839E9B2E}"/>
              </a:ext>
            </a:extLst>
          </p:cNvPr>
          <p:cNvSpPr txBox="1"/>
          <p:nvPr/>
        </p:nvSpPr>
        <p:spPr>
          <a:xfrm flipH="1">
            <a:off x="591594" y="1674734"/>
            <a:ext cx="3169561" cy="4613442"/>
          </a:xfrm>
          <a:prstGeom prst="rect">
            <a:avLst/>
          </a:prstGeom>
          <a:noFill/>
        </p:spPr>
        <p:txBody>
          <a:bodyPr wrap="square" rtlCol="0">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solidFill>
                  <a:srgbClr val="F7C43C"/>
                </a:solidFill>
              </a:rPr>
              <a:t>“</a:t>
            </a:r>
            <a:r>
              <a:rPr lang="en-US" altLang="zh-CN" b="1" dirty="0">
                <a:solidFill>
                  <a:srgbClr val="F7C43C"/>
                </a:solidFill>
              </a:rPr>
              <a:t>?</a:t>
            </a:r>
            <a:r>
              <a:rPr lang="zh-CN" altLang="en-US" b="1" dirty="0">
                <a:solidFill>
                  <a:srgbClr val="F7C43C"/>
                </a:solidFill>
              </a:rPr>
              <a:t>”</a:t>
            </a:r>
            <a:r>
              <a:rPr lang="zh-CN" altLang="en-US" dirty="0"/>
              <a:t>代表用户对于微博信息的</a:t>
            </a:r>
            <a:r>
              <a:rPr lang="zh-CN" altLang="en-US" b="1" dirty="0"/>
              <a:t>质疑</a:t>
            </a:r>
            <a:r>
              <a:rPr lang="zh-CN" altLang="en-US" dirty="0"/>
              <a:t>，在对虚假信息的讨论中普遍存在</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对每一个事件，根据</a:t>
            </a:r>
            <a:r>
              <a:rPr lang="zh-CN" altLang="en-US" b="1" dirty="0"/>
              <a:t>最后一条转发微博</a:t>
            </a:r>
            <a:r>
              <a:rPr lang="zh-CN" altLang="en-US" dirty="0"/>
              <a:t>与</a:t>
            </a:r>
            <a:r>
              <a:rPr lang="zh-CN" altLang="en-US" b="1" dirty="0"/>
              <a:t>原始微博</a:t>
            </a:r>
            <a:r>
              <a:rPr lang="zh-CN" altLang="en-US" dirty="0"/>
              <a:t>的发布时间差，将传播过程划分</a:t>
            </a:r>
            <a:r>
              <a:rPr lang="en-US" altLang="zh-CN" b="1" dirty="0">
                <a:solidFill>
                  <a:srgbClr val="F7C43C"/>
                </a:solidFill>
              </a:rPr>
              <a:t>40</a:t>
            </a:r>
            <a:r>
              <a:rPr lang="zh-CN" altLang="en-US" dirty="0"/>
              <a:t>个时间戳</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统计每一事件每个时间戳涉及词语中</a:t>
            </a:r>
            <a:r>
              <a:rPr lang="zh-CN" altLang="en-US" b="1" dirty="0">
                <a:solidFill>
                  <a:srgbClr val="F7C43C"/>
                </a:solidFill>
              </a:rPr>
              <a:t>“</a:t>
            </a:r>
            <a:r>
              <a:rPr lang="en-US" altLang="zh-CN" b="1" dirty="0">
                <a:solidFill>
                  <a:srgbClr val="F7C43C"/>
                </a:solidFill>
              </a:rPr>
              <a:t>?</a:t>
            </a:r>
            <a:r>
              <a:rPr lang="zh-CN" altLang="en-US" b="1" dirty="0">
                <a:solidFill>
                  <a:srgbClr val="F7C43C"/>
                </a:solidFill>
              </a:rPr>
              <a:t>”</a:t>
            </a:r>
            <a:r>
              <a:rPr lang="zh-CN" altLang="en-US" dirty="0"/>
              <a:t>的比例</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比较</a:t>
            </a:r>
            <a:r>
              <a:rPr lang="zh-CN" altLang="en-US" b="1" dirty="0"/>
              <a:t>谣言事件</a:t>
            </a:r>
            <a:r>
              <a:rPr lang="zh-CN" altLang="en-US" dirty="0"/>
              <a:t>和</a:t>
            </a:r>
            <a:r>
              <a:rPr lang="zh-CN" altLang="en-US" b="1" dirty="0"/>
              <a:t>非谣言事件</a:t>
            </a:r>
            <a:r>
              <a:rPr lang="zh-CN" altLang="en-US" dirty="0"/>
              <a:t>中</a:t>
            </a:r>
            <a:r>
              <a:rPr lang="zh-CN" altLang="en-US" b="1" dirty="0">
                <a:solidFill>
                  <a:srgbClr val="F7C43C"/>
                </a:solidFill>
                <a:cs typeface="+mj-cs"/>
              </a:rPr>
              <a:t>“</a:t>
            </a:r>
            <a:r>
              <a:rPr lang="en-US" altLang="zh-CN" b="1" dirty="0">
                <a:solidFill>
                  <a:srgbClr val="F7C43C"/>
                </a:solidFill>
                <a:cs typeface="+mj-cs"/>
              </a:rPr>
              <a:t>?</a:t>
            </a:r>
            <a:r>
              <a:rPr lang="zh-CN" altLang="en-US" b="1" dirty="0">
                <a:solidFill>
                  <a:srgbClr val="F7C43C"/>
                </a:solidFill>
                <a:cs typeface="+mj-cs"/>
              </a:rPr>
              <a:t>”</a:t>
            </a:r>
            <a:r>
              <a:rPr lang="zh-CN" altLang="en-US" dirty="0"/>
              <a:t>占比</a:t>
            </a:r>
            <a:endParaRPr lang="en-US" altLang="zh-CN" dirty="0"/>
          </a:p>
        </p:txBody>
      </p:sp>
    </p:spTree>
    <p:extLst>
      <p:ext uri="{BB962C8B-B14F-4D97-AF65-F5344CB8AC3E}">
        <p14:creationId xmlns:p14="http://schemas.microsoft.com/office/powerpoint/2010/main" val="38126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时间序列特征构造及分类器建模</a:t>
            </a:r>
            <a:endParaRPr lang="en-US" dirty="0"/>
          </a:p>
        </p:txBody>
      </p:sp>
      <p:graphicFrame>
        <p:nvGraphicFramePr>
          <p:cNvPr id="6" name="表格 5">
            <a:extLst>
              <a:ext uri="{FF2B5EF4-FFF2-40B4-BE49-F238E27FC236}">
                <a16:creationId xmlns:a16="http://schemas.microsoft.com/office/drawing/2014/main" id="{0CF2E79C-1350-4B70-BB11-5E07842E80DD}"/>
              </a:ext>
            </a:extLst>
          </p:cNvPr>
          <p:cNvGraphicFramePr>
            <a:graphicFrameLocks noGrp="1"/>
          </p:cNvGraphicFramePr>
          <p:nvPr>
            <p:extLst>
              <p:ext uri="{D42A27DB-BD31-4B8C-83A1-F6EECF244321}">
                <p14:modId xmlns:p14="http://schemas.microsoft.com/office/powerpoint/2010/main" val="2325999305"/>
              </p:ext>
            </p:extLst>
          </p:nvPr>
        </p:nvGraphicFramePr>
        <p:xfrm>
          <a:off x="3108026" y="3835676"/>
          <a:ext cx="6109754" cy="2268326"/>
        </p:xfrm>
        <a:graphic>
          <a:graphicData uri="http://schemas.openxmlformats.org/drawingml/2006/table">
            <a:tbl>
              <a:tblPr firstRow="1" bandRow="1">
                <a:tableStyleId>{B301B821-A1FF-4177-AEE7-76D212191A09}</a:tableStyleId>
              </a:tblPr>
              <a:tblGrid>
                <a:gridCol w="2043506">
                  <a:extLst>
                    <a:ext uri="{9D8B030D-6E8A-4147-A177-3AD203B41FA5}">
                      <a16:colId xmlns:a16="http://schemas.microsoft.com/office/drawing/2014/main" val="1946783204"/>
                    </a:ext>
                  </a:extLst>
                </a:gridCol>
                <a:gridCol w="2033124">
                  <a:extLst>
                    <a:ext uri="{9D8B030D-6E8A-4147-A177-3AD203B41FA5}">
                      <a16:colId xmlns:a16="http://schemas.microsoft.com/office/drawing/2014/main" val="2953011041"/>
                    </a:ext>
                  </a:extLst>
                </a:gridCol>
                <a:gridCol w="2033124">
                  <a:extLst>
                    <a:ext uri="{9D8B030D-6E8A-4147-A177-3AD203B41FA5}">
                      <a16:colId xmlns:a16="http://schemas.microsoft.com/office/drawing/2014/main" val="675452890"/>
                    </a:ext>
                  </a:extLst>
                </a:gridCol>
              </a:tblGrid>
              <a:tr h="588206">
                <a:tc>
                  <a:txBody>
                    <a:bodyPr/>
                    <a:lstStyle/>
                    <a:p>
                      <a:pPr algn="ctr" fontAlgn="ctr"/>
                      <a:r>
                        <a:rPr lang="zh-CN" altLang="en-US" sz="1800" b="1" kern="1200" dirty="0">
                          <a:solidFill>
                            <a:schemeClr val="bg1"/>
                          </a:solidFill>
                          <a:latin typeface="+mj-ea"/>
                          <a:ea typeface="+mj-ea"/>
                          <a:cs typeface="+mn-cs"/>
                        </a:rPr>
                        <a:t>分类器</a:t>
                      </a:r>
                      <a:r>
                        <a:rPr lang="zh-CN" altLang="en-US" sz="1800" u="none" strike="noStrike" dirty="0">
                          <a:effectLst/>
                          <a:latin typeface="+mj-ea"/>
                          <a:ea typeface="+mj-ea"/>
                        </a:rPr>
                        <a:t> </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u="none" strike="noStrike" dirty="0">
                          <a:effectLst/>
                          <a:latin typeface="+mj-ea"/>
                          <a:ea typeface="+mj-ea"/>
                        </a:rPr>
                        <a:t>逻辑回归</a:t>
                      </a:r>
                      <a:endParaRPr lang="zh-CN" altLang="en-US"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u="none" strike="noStrike" dirty="0">
                          <a:effectLst/>
                          <a:latin typeface="+mj-ea"/>
                          <a:ea typeface="+mj-ea"/>
                        </a:rPr>
                        <a:t>决策树</a:t>
                      </a:r>
                      <a:endParaRPr lang="zh-CN" altLang="en-US"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7652725"/>
                  </a:ext>
                </a:extLst>
              </a:tr>
              <a:tr h="420030">
                <a:tc>
                  <a:txBody>
                    <a:bodyPr/>
                    <a:lstStyle/>
                    <a:p>
                      <a:pPr algn="ctr" fontAlgn="ctr"/>
                      <a:r>
                        <a:rPr lang="zh-CN" altLang="en-US" sz="1800" u="none" strike="noStrike" dirty="0">
                          <a:effectLst/>
                          <a:latin typeface="+mj-ea"/>
                          <a:ea typeface="+mj-ea"/>
                        </a:rPr>
                        <a:t>内容特征</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0.784</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0.792</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000400"/>
                  </a:ext>
                </a:extLst>
              </a:tr>
              <a:tr h="420030">
                <a:tc>
                  <a:txBody>
                    <a:bodyPr/>
                    <a:lstStyle/>
                    <a:p>
                      <a:pPr algn="ctr" fontAlgn="ctr"/>
                      <a:r>
                        <a:rPr lang="zh-CN" altLang="en-US" sz="1800" u="none" strike="noStrike" dirty="0">
                          <a:effectLst/>
                          <a:latin typeface="+mj-ea"/>
                          <a:ea typeface="+mj-ea"/>
                        </a:rPr>
                        <a:t>用户特征</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0.797</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0.801</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10182"/>
                  </a:ext>
                </a:extLst>
              </a:tr>
              <a:tr h="420030">
                <a:tc>
                  <a:txBody>
                    <a:bodyPr/>
                    <a:lstStyle/>
                    <a:p>
                      <a:pPr algn="ctr" fontAlgn="ctr"/>
                      <a:r>
                        <a:rPr lang="zh-CN" altLang="en-US" sz="1800" u="none" strike="noStrike">
                          <a:effectLst/>
                          <a:latin typeface="+mj-ea"/>
                          <a:ea typeface="+mj-ea"/>
                        </a:rPr>
                        <a:t>传播特征</a:t>
                      </a:r>
                      <a:endParaRPr lang="zh-CN" altLang="en-US" sz="1800" b="0" i="0" u="none" strike="noStrike">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0.781</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0.776</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2827"/>
                  </a:ext>
                </a:extLst>
              </a:tr>
              <a:tr h="420030">
                <a:tc>
                  <a:txBody>
                    <a:bodyPr/>
                    <a:lstStyle/>
                    <a:p>
                      <a:pPr algn="ctr" fontAlgn="ctr"/>
                      <a:r>
                        <a:rPr lang="zh-CN" altLang="en-US" sz="1800" u="none" strike="noStrike" dirty="0">
                          <a:effectLst/>
                          <a:latin typeface="+mj-ea"/>
                          <a:ea typeface="+mj-ea"/>
                        </a:rPr>
                        <a:t>全部特征</a:t>
                      </a:r>
                      <a:endParaRPr lang="zh-CN" altLang="en-US" sz="1800" b="0" i="0" u="none" strike="noStrike" dirty="0">
                        <a:solidFill>
                          <a:srgbClr val="000000"/>
                        </a:solidFill>
                        <a:effectLst/>
                        <a:latin typeface="+mj-ea"/>
                        <a:ea typeface="+mj-ea"/>
                      </a:endParaRP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1" u="none" strike="noStrike" dirty="0">
                          <a:effectLst/>
                          <a:latin typeface="+mj-ea"/>
                          <a:ea typeface="+mj-ea"/>
                        </a:rPr>
                        <a:t>0.836</a:t>
                      </a:r>
                      <a:endParaRPr lang="en-US" altLang="zh-CN" sz="1800" b="1"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u="none" strike="noStrike" dirty="0">
                          <a:effectLst/>
                          <a:latin typeface="+mj-ea"/>
                          <a:ea typeface="+mj-ea"/>
                        </a:rPr>
                        <a:t>0.831</a:t>
                      </a:r>
                      <a:endParaRPr lang="en-US" altLang="zh-CN" sz="1800" b="0" i="0" u="none" strike="noStrike" dirty="0">
                        <a:solidFill>
                          <a:srgbClr val="000000"/>
                        </a:solidFill>
                        <a:effectLst/>
                        <a:latin typeface="+mj-ea"/>
                        <a:ea typeface="+mj-ea"/>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7149842"/>
                  </a:ext>
                </a:extLst>
              </a:tr>
            </a:tbl>
          </a:graphicData>
        </a:graphic>
      </p:graphicFrame>
      <p:sp>
        <p:nvSpPr>
          <p:cNvPr id="7" name="矩形 6">
            <a:extLst>
              <a:ext uri="{FF2B5EF4-FFF2-40B4-BE49-F238E27FC236}">
                <a16:creationId xmlns:a16="http://schemas.microsoft.com/office/drawing/2014/main" id="{E26C4E1F-9D18-4A59-ADF0-19403ECF91C5}"/>
              </a:ext>
            </a:extLst>
          </p:cNvPr>
          <p:cNvSpPr/>
          <p:nvPr/>
        </p:nvSpPr>
        <p:spPr>
          <a:xfrm>
            <a:off x="669924" y="1192289"/>
            <a:ext cx="6964583" cy="2535951"/>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dirty="0"/>
              <a:t>对每一个事件，根据</a:t>
            </a:r>
            <a:r>
              <a:rPr lang="zh-CN" altLang="en-US" b="1" dirty="0"/>
              <a:t>最后一条转发微博</a:t>
            </a:r>
            <a:r>
              <a:rPr lang="zh-CN" altLang="en-US" dirty="0"/>
              <a:t>与</a:t>
            </a:r>
            <a:r>
              <a:rPr lang="zh-CN" altLang="en-US" b="1" dirty="0"/>
              <a:t>原始微博</a:t>
            </a:r>
            <a:r>
              <a:rPr lang="zh-CN" altLang="en-US" dirty="0"/>
              <a:t>的发布时间差，将传播过程划分为 </a:t>
            </a:r>
            <a:r>
              <a:rPr lang="en-US" altLang="zh-CN" b="1" dirty="0">
                <a:solidFill>
                  <a:srgbClr val="F7C43C"/>
                </a:solidFill>
              </a:rPr>
              <a:t>N </a:t>
            </a:r>
            <a:r>
              <a:rPr lang="zh-CN" altLang="en-US" dirty="0"/>
              <a:t>个阶段</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构造</a:t>
            </a:r>
            <a:r>
              <a:rPr lang="zh-CN" altLang="en-US" b="1" dirty="0"/>
              <a:t>时间序列特征</a:t>
            </a:r>
            <a:endParaRPr lang="en-US" altLang="zh-CN" b="1"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dirty="0"/>
              <a:t>提取各个阶段中涉及微博的</a:t>
            </a:r>
            <a:r>
              <a:rPr lang="zh-CN" altLang="en-US" b="1" dirty="0">
                <a:solidFill>
                  <a:srgbClr val="F7C43C"/>
                </a:solidFill>
              </a:rPr>
              <a:t>文本、用户、传播特征</a:t>
            </a:r>
            <a:r>
              <a:rPr lang="zh-CN" altLang="en-US" dirty="0"/>
              <a:t>的平均值</a:t>
            </a:r>
            <a:endParaRPr lang="en-US" altLang="zh-CN"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dirty="0"/>
              <a:t>计算相邻阶段相应</a:t>
            </a:r>
            <a:r>
              <a:rPr lang="zh-CN" altLang="en-US" b="1" dirty="0">
                <a:solidFill>
                  <a:srgbClr val="F7C43C"/>
                </a:solidFill>
              </a:rPr>
              <a:t>特征之差</a:t>
            </a:r>
            <a:r>
              <a:rPr lang="zh-CN" altLang="en-US" dirty="0"/>
              <a:t>作为新特征，从而建模前后变化</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使用</a:t>
            </a:r>
            <a:r>
              <a:rPr lang="zh-CN" altLang="en-US" b="1" dirty="0">
                <a:solidFill>
                  <a:srgbClr val="F7C43C"/>
                </a:solidFill>
              </a:rPr>
              <a:t>逻辑回归</a:t>
            </a:r>
            <a:r>
              <a:rPr lang="zh-CN" altLang="en-US" dirty="0"/>
              <a:t>和</a:t>
            </a:r>
            <a:r>
              <a:rPr lang="zh-CN" altLang="en-US" b="1" dirty="0">
                <a:solidFill>
                  <a:srgbClr val="F7C43C"/>
                </a:solidFill>
              </a:rPr>
              <a:t>决策树</a:t>
            </a:r>
            <a:r>
              <a:rPr lang="zh-CN" altLang="en-US" dirty="0"/>
              <a:t>分类器进行建模</a:t>
            </a:r>
            <a:endParaRPr lang="en-US" altLang="zh-CN" dirty="0"/>
          </a:p>
        </p:txBody>
      </p:sp>
      <p:grpSp>
        <p:nvGrpSpPr>
          <p:cNvPr id="62" name="组合 61">
            <a:extLst>
              <a:ext uri="{FF2B5EF4-FFF2-40B4-BE49-F238E27FC236}">
                <a16:creationId xmlns:a16="http://schemas.microsoft.com/office/drawing/2014/main" id="{32283E9B-E9D3-4BEB-8C93-6E77C238422B}"/>
              </a:ext>
            </a:extLst>
          </p:cNvPr>
          <p:cNvGrpSpPr/>
          <p:nvPr/>
        </p:nvGrpSpPr>
        <p:grpSpPr>
          <a:xfrm>
            <a:off x="7634507" y="1463314"/>
            <a:ext cx="3885980" cy="1993900"/>
            <a:chOff x="7634508" y="1390650"/>
            <a:chExt cx="3885980" cy="1993900"/>
          </a:xfrm>
        </p:grpSpPr>
        <p:sp>
          <p:nvSpPr>
            <p:cNvPr id="61" name="矩形: 圆角 60">
              <a:extLst>
                <a:ext uri="{FF2B5EF4-FFF2-40B4-BE49-F238E27FC236}">
                  <a16:creationId xmlns:a16="http://schemas.microsoft.com/office/drawing/2014/main" id="{955AF55A-7ACF-4503-B4FF-08F017E7BB19}"/>
                </a:ext>
              </a:extLst>
            </p:cNvPr>
            <p:cNvSpPr/>
            <p:nvPr/>
          </p:nvSpPr>
          <p:spPr>
            <a:xfrm>
              <a:off x="7634508" y="1390650"/>
              <a:ext cx="3885980" cy="1993900"/>
            </a:xfrm>
            <a:prstGeom prst="roundRect">
              <a:avLst>
                <a:gd name="adj" fmla="val 5520"/>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5EAD6025-AC6A-45C0-BB19-B70C75683987}"/>
                </a:ext>
              </a:extLst>
            </p:cNvPr>
            <p:cNvGrpSpPr/>
            <p:nvPr/>
          </p:nvGrpSpPr>
          <p:grpSpPr>
            <a:xfrm>
              <a:off x="7823562" y="2034902"/>
              <a:ext cx="630715" cy="157119"/>
              <a:chOff x="8270603" y="1973942"/>
              <a:chExt cx="630715" cy="157119"/>
            </a:xfrm>
          </p:grpSpPr>
          <p:sp>
            <p:nvSpPr>
              <p:cNvPr id="11" name="矩形 10">
                <a:extLst>
                  <a:ext uri="{FF2B5EF4-FFF2-40B4-BE49-F238E27FC236}">
                    <a16:creationId xmlns:a16="http://schemas.microsoft.com/office/drawing/2014/main" id="{BAF7126A-F999-43D4-A75F-885946BCA54C}"/>
                  </a:ext>
                </a:extLst>
              </p:cNvPr>
              <p:cNvSpPr/>
              <p:nvPr/>
            </p:nvSpPr>
            <p:spPr>
              <a:xfrm>
                <a:off x="8270603" y="1973944"/>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848654-0EF6-44C9-A8AF-0DD121C9711A}"/>
                  </a:ext>
                </a:extLst>
              </p:cNvPr>
              <p:cNvSpPr/>
              <p:nvPr/>
            </p:nvSpPr>
            <p:spPr>
              <a:xfrm>
                <a:off x="8429967"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22F3399-768B-404F-8D3A-E5789BD3F0ED}"/>
                  </a:ext>
                </a:extLst>
              </p:cNvPr>
              <p:cNvSpPr/>
              <p:nvPr/>
            </p:nvSpPr>
            <p:spPr>
              <a:xfrm>
                <a:off x="8744201"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77D2D10-CF22-4BC0-BE72-639B7F729ED2}"/>
                  </a:ext>
                </a:extLst>
              </p:cNvPr>
              <p:cNvSpPr/>
              <p:nvPr/>
            </p:nvSpPr>
            <p:spPr>
              <a:xfrm>
                <a:off x="8587084"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5EC4FBC1-7064-4927-9AD5-C84EC4E904EE}"/>
                </a:ext>
              </a:extLst>
            </p:cNvPr>
            <p:cNvGrpSpPr/>
            <p:nvPr/>
          </p:nvGrpSpPr>
          <p:grpSpPr>
            <a:xfrm>
              <a:off x="8518887" y="2034900"/>
              <a:ext cx="630715" cy="157119"/>
              <a:chOff x="8270603" y="1973942"/>
              <a:chExt cx="630715" cy="157119"/>
            </a:xfrm>
          </p:grpSpPr>
          <p:sp>
            <p:nvSpPr>
              <p:cNvPr id="17" name="矩形 16">
                <a:extLst>
                  <a:ext uri="{FF2B5EF4-FFF2-40B4-BE49-F238E27FC236}">
                    <a16:creationId xmlns:a16="http://schemas.microsoft.com/office/drawing/2014/main" id="{57915AB6-67B4-47BC-B423-6C68BA373BAD}"/>
                  </a:ext>
                </a:extLst>
              </p:cNvPr>
              <p:cNvSpPr/>
              <p:nvPr/>
            </p:nvSpPr>
            <p:spPr>
              <a:xfrm>
                <a:off x="8270603" y="1973944"/>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97FCA5B-3432-4EC1-9973-FD45D8E47F26}"/>
                  </a:ext>
                </a:extLst>
              </p:cNvPr>
              <p:cNvSpPr/>
              <p:nvPr/>
            </p:nvSpPr>
            <p:spPr>
              <a:xfrm>
                <a:off x="8429967"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CEBA3BB-0152-434A-8DA8-F006C5AD16B2}"/>
                  </a:ext>
                </a:extLst>
              </p:cNvPr>
              <p:cNvSpPr/>
              <p:nvPr/>
            </p:nvSpPr>
            <p:spPr>
              <a:xfrm>
                <a:off x="8744201"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1851A42-B988-43C4-A7D5-C8EC261FA704}"/>
                  </a:ext>
                </a:extLst>
              </p:cNvPr>
              <p:cNvSpPr/>
              <p:nvPr/>
            </p:nvSpPr>
            <p:spPr>
              <a:xfrm>
                <a:off x="8587084"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0E721B10-9229-4267-ACB2-DD9443F0E58D}"/>
                </a:ext>
              </a:extLst>
            </p:cNvPr>
            <p:cNvGrpSpPr/>
            <p:nvPr/>
          </p:nvGrpSpPr>
          <p:grpSpPr>
            <a:xfrm>
              <a:off x="9823883" y="2034898"/>
              <a:ext cx="630715" cy="157119"/>
              <a:chOff x="8270603" y="1973942"/>
              <a:chExt cx="630715" cy="157119"/>
            </a:xfrm>
          </p:grpSpPr>
          <p:sp>
            <p:nvSpPr>
              <p:cNvPr id="22" name="矩形 21">
                <a:extLst>
                  <a:ext uri="{FF2B5EF4-FFF2-40B4-BE49-F238E27FC236}">
                    <a16:creationId xmlns:a16="http://schemas.microsoft.com/office/drawing/2014/main" id="{5F636EFF-36DF-4079-8A14-87DEA8BC56AC}"/>
                  </a:ext>
                </a:extLst>
              </p:cNvPr>
              <p:cNvSpPr/>
              <p:nvPr/>
            </p:nvSpPr>
            <p:spPr>
              <a:xfrm>
                <a:off x="8270603" y="1973944"/>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93ADA1C-5B0C-4D9F-83AC-B199BC905B1E}"/>
                  </a:ext>
                </a:extLst>
              </p:cNvPr>
              <p:cNvSpPr/>
              <p:nvPr/>
            </p:nvSpPr>
            <p:spPr>
              <a:xfrm>
                <a:off x="8429967"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E721ACA-C1EB-4F19-B401-9000FEF2F8A0}"/>
                  </a:ext>
                </a:extLst>
              </p:cNvPr>
              <p:cNvSpPr/>
              <p:nvPr/>
            </p:nvSpPr>
            <p:spPr>
              <a:xfrm>
                <a:off x="8744201"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2172D7F-EC86-49B3-BD03-DD2DCB77EC1D}"/>
                  </a:ext>
                </a:extLst>
              </p:cNvPr>
              <p:cNvSpPr/>
              <p:nvPr/>
            </p:nvSpPr>
            <p:spPr>
              <a:xfrm>
                <a:off x="8587084"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3D0095CC-A3DB-4DAF-91E4-FCA2D4197CE8}"/>
                </a:ext>
              </a:extLst>
            </p:cNvPr>
            <p:cNvGrpSpPr/>
            <p:nvPr/>
          </p:nvGrpSpPr>
          <p:grpSpPr>
            <a:xfrm>
              <a:off x="8161784" y="2531833"/>
              <a:ext cx="630715" cy="157119"/>
              <a:chOff x="8270603" y="1973942"/>
              <a:chExt cx="630715" cy="157119"/>
            </a:xfrm>
          </p:grpSpPr>
          <p:sp>
            <p:nvSpPr>
              <p:cNvPr id="27" name="矩形 26">
                <a:extLst>
                  <a:ext uri="{FF2B5EF4-FFF2-40B4-BE49-F238E27FC236}">
                    <a16:creationId xmlns:a16="http://schemas.microsoft.com/office/drawing/2014/main" id="{D0BA706E-6D86-4264-AA6F-541E91A7C00B}"/>
                  </a:ext>
                </a:extLst>
              </p:cNvPr>
              <p:cNvSpPr/>
              <p:nvPr/>
            </p:nvSpPr>
            <p:spPr>
              <a:xfrm>
                <a:off x="8270603" y="1973944"/>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A5324C2-1441-4FD5-86FC-E1185201A02E}"/>
                  </a:ext>
                </a:extLst>
              </p:cNvPr>
              <p:cNvSpPr/>
              <p:nvPr/>
            </p:nvSpPr>
            <p:spPr>
              <a:xfrm>
                <a:off x="8429967"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C7FD1D35-C7CA-45B9-90C7-005EBBDE3768}"/>
                  </a:ext>
                </a:extLst>
              </p:cNvPr>
              <p:cNvSpPr/>
              <p:nvPr/>
            </p:nvSpPr>
            <p:spPr>
              <a:xfrm>
                <a:off x="8744201"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D4A8345-2AE5-47E0-8E5E-48AE4AD87E48}"/>
                  </a:ext>
                </a:extLst>
              </p:cNvPr>
              <p:cNvSpPr/>
              <p:nvPr/>
            </p:nvSpPr>
            <p:spPr>
              <a:xfrm>
                <a:off x="8587084"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2CFCB018-1A1D-4B25-BDF1-2A4F3C6516D1}"/>
                </a:ext>
              </a:extLst>
            </p:cNvPr>
            <p:cNvGrpSpPr/>
            <p:nvPr/>
          </p:nvGrpSpPr>
          <p:grpSpPr>
            <a:xfrm>
              <a:off x="9378407" y="2531280"/>
              <a:ext cx="630715" cy="157119"/>
              <a:chOff x="8270603" y="1973942"/>
              <a:chExt cx="630715" cy="157119"/>
            </a:xfrm>
          </p:grpSpPr>
          <p:sp>
            <p:nvSpPr>
              <p:cNvPr id="32" name="矩形 31">
                <a:extLst>
                  <a:ext uri="{FF2B5EF4-FFF2-40B4-BE49-F238E27FC236}">
                    <a16:creationId xmlns:a16="http://schemas.microsoft.com/office/drawing/2014/main" id="{9DEEEE03-68FD-433F-9C6A-F4D422F9B805}"/>
                  </a:ext>
                </a:extLst>
              </p:cNvPr>
              <p:cNvSpPr/>
              <p:nvPr/>
            </p:nvSpPr>
            <p:spPr>
              <a:xfrm>
                <a:off x="8270603" y="1973944"/>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3171D1D-2F3C-48BF-B4B7-915C3C38DE4B}"/>
                  </a:ext>
                </a:extLst>
              </p:cNvPr>
              <p:cNvSpPr/>
              <p:nvPr/>
            </p:nvSpPr>
            <p:spPr>
              <a:xfrm>
                <a:off x="8429967"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761A22B-3F0D-4FDB-BDDD-3AD6CEB8F866}"/>
                  </a:ext>
                </a:extLst>
              </p:cNvPr>
              <p:cNvSpPr/>
              <p:nvPr/>
            </p:nvSpPr>
            <p:spPr>
              <a:xfrm>
                <a:off x="8744201"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6CCE4AF1-FCEB-4819-9817-0FFDD11061B3}"/>
                  </a:ext>
                </a:extLst>
              </p:cNvPr>
              <p:cNvSpPr/>
              <p:nvPr/>
            </p:nvSpPr>
            <p:spPr>
              <a:xfrm>
                <a:off x="8587084" y="1973942"/>
                <a:ext cx="157117" cy="157117"/>
              </a:xfrm>
              <a:prstGeom prst="rect">
                <a:avLst/>
              </a:prstGeom>
              <a:solidFill>
                <a:schemeClr val="accent2">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a:extLst>
                <a:ext uri="{FF2B5EF4-FFF2-40B4-BE49-F238E27FC236}">
                  <a16:creationId xmlns:a16="http://schemas.microsoft.com/office/drawing/2014/main" id="{2A53F2E0-0DD0-4FC4-B600-C1CF94D30D9D}"/>
                </a:ext>
              </a:extLst>
            </p:cNvPr>
            <p:cNvSpPr txBox="1"/>
            <p:nvPr/>
          </p:nvSpPr>
          <p:spPr>
            <a:xfrm>
              <a:off x="9217781" y="1908810"/>
              <a:ext cx="543739" cy="307777"/>
            </a:xfrm>
            <a:prstGeom prst="rect">
              <a:avLst/>
            </a:prstGeom>
            <a:noFill/>
          </p:spPr>
          <p:txBody>
            <a:bodyPr wrap="none" rtlCol="0">
              <a:spAutoFit/>
            </a:bodyPr>
            <a:lstStyle/>
            <a:p>
              <a:r>
                <a:rPr lang="en-US" altLang="zh-CN" sz="1400" dirty="0"/>
                <a:t>……</a:t>
              </a:r>
              <a:endParaRPr lang="zh-CN" altLang="en-US" sz="1400" dirty="0"/>
            </a:p>
          </p:txBody>
        </p:sp>
        <p:sp>
          <p:nvSpPr>
            <p:cNvPr id="37" name="文本框 36">
              <a:extLst>
                <a:ext uri="{FF2B5EF4-FFF2-40B4-BE49-F238E27FC236}">
                  <a16:creationId xmlns:a16="http://schemas.microsoft.com/office/drawing/2014/main" id="{6D4E83A3-AB8E-4D7F-8A62-226341153D12}"/>
                </a:ext>
              </a:extLst>
            </p:cNvPr>
            <p:cNvSpPr txBox="1"/>
            <p:nvPr/>
          </p:nvSpPr>
          <p:spPr>
            <a:xfrm>
              <a:off x="8815894" y="2418993"/>
              <a:ext cx="543739" cy="307777"/>
            </a:xfrm>
            <a:prstGeom prst="rect">
              <a:avLst/>
            </a:prstGeom>
            <a:noFill/>
          </p:spPr>
          <p:txBody>
            <a:bodyPr wrap="none" rtlCol="0">
              <a:spAutoFit/>
            </a:bodyPr>
            <a:lstStyle/>
            <a:p>
              <a:r>
                <a:rPr lang="en-US" altLang="zh-CN" sz="1400" dirty="0"/>
                <a:t>……</a:t>
              </a:r>
              <a:endParaRPr lang="zh-CN" altLang="en-US" sz="1400" dirty="0"/>
            </a:p>
          </p:txBody>
        </p:sp>
        <p:grpSp>
          <p:nvGrpSpPr>
            <p:cNvPr id="47" name="组合 46">
              <a:extLst>
                <a:ext uri="{FF2B5EF4-FFF2-40B4-BE49-F238E27FC236}">
                  <a16:creationId xmlns:a16="http://schemas.microsoft.com/office/drawing/2014/main" id="{3234AC22-9AFD-4F10-A849-AC2881B0F15A}"/>
                </a:ext>
              </a:extLst>
            </p:cNvPr>
            <p:cNvGrpSpPr/>
            <p:nvPr/>
          </p:nvGrpSpPr>
          <p:grpSpPr>
            <a:xfrm>
              <a:off x="8140043" y="2216587"/>
              <a:ext cx="670221" cy="293489"/>
              <a:chOff x="8587084" y="2155627"/>
              <a:chExt cx="670221" cy="293489"/>
            </a:xfrm>
          </p:grpSpPr>
          <p:cxnSp>
            <p:nvCxnSpPr>
              <p:cNvPr id="38" name="直接箭头连接符 37">
                <a:extLst>
                  <a:ext uri="{FF2B5EF4-FFF2-40B4-BE49-F238E27FC236}">
                    <a16:creationId xmlns:a16="http://schemas.microsoft.com/office/drawing/2014/main" id="{63248389-A6B9-43AB-9DB3-A9CB3708EC53}"/>
                  </a:ext>
                </a:extLst>
              </p:cNvPr>
              <p:cNvCxnSpPr>
                <a:cxnSpLocks/>
              </p:cNvCxnSpPr>
              <p:nvPr/>
            </p:nvCxnSpPr>
            <p:spPr>
              <a:xfrm>
                <a:off x="8928802" y="2266613"/>
                <a:ext cx="0" cy="182503"/>
              </a:xfrm>
              <a:prstGeom prst="straightConnector1">
                <a:avLst/>
              </a:prstGeom>
              <a:ln w="9525">
                <a:solidFill>
                  <a:srgbClr val="2DFFB9"/>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B2180597-BD94-427C-B4D5-3E350229C7A4}"/>
                  </a:ext>
                </a:extLst>
              </p:cNvPr>
              <p:cNvCxnSpPr/>
              <p:nvPr/>
            </p:nvCxnSpPr>
            <p:spPr>
              <a:xfrm>
                <a:off x="8587084" y="2155627"/>
                <a:ext cx="337841" cy="110986"/>
              </a:xfrm>
              <a:prstGeom prst="line">
                <a:avLst/>
              </a:prstGeom>
              <a:ln>
                <a:solidFill>
                  <a:srgbClr val="2DFFB9"/>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07FCDF2-2077-451E-9426-1ACD717FC4CB}"/>
                  </a:ext>
                </a:extLst>
              </p:cNvPr>
              <p:cNvCxnSpPr>
                <a:cxnSpLocks/>
              </p:cNvCxnSpPr>
              <p:nvPr/>
            </p:nvCxnSpPr>
            <p:spPr>
              <a:xfrm flipH="1">
                <a:off x="8919464" y="2159177"/>
                <a:ext cx="337841" cy="110986"/>
              </a:xfrm>
              <a:prstGeom prst="line">
                <a:avLst/>
              </a:prstGeom>
              <a:ln>
                <a:solidFill>
                  <a:srgbClr val="2DFFB9"/>
                </a:solidFill>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A942E6D8-39F9-4ED9-B9E2-3015CB01058F}"/>
                </a:ext>
              </a:extLst>
            </p:cNvPr>
            <p:cNvGrpSpPr/>
            <p:nvPr/>
          </p:nvGrpSpPr>
          <p:grpSpPr>
            <a:xfrm>
              <a:off x="9352337" y="2213219"/>
              <a:ext cx="670221" cy="293489"/>
              <a:chOff x="8587084" y="2155627"/>
              <a:chExt cx="670221" cy="293489"/>
            </a:xfrm>
          </p:grpSpPr>
          <p:cxnSp>
            <p:nvCxnSpPr>
              <p:cNvPr id="49" name="直接箭头连接符 48">
                <a:extLst>
                  <a:ext uri="{FF2B5EF4-FFF2-40B4-BE49-F238E27FC236}">
                    <a16:creationId xmlns:a16="http://schemas.microsoft.com/office/drawing/2014/main" id="{89A05416-C06C-4F33-8074-C605095299E4}"/>
                  </a:ext>
                </a:extLst>
              </p:cNvPr>
              <p:cNvCxnSpPr>
                <a:cxnSpLocks/>
              </p:cNvCxnSpPr>
              <p:nvPr/>
            </p:nvCxnSpPr>
            <p:spPr>
              <a:xfrm>
                <a:off x="8928802" y="2266613"/>
                <a:ext cx="0" cy="182503"/>
              </a:xfrm>
              <a:prstGeom prst="straightConnector1">
                <a:avLst/>
              </a:prstGeom>
              <a:ln w="9525">
                <a:solidFill>
                  <a:srgbClr val="2DFFB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C3DA09AC-5E54-4811-B1BA-EBA32405B7D4}"/>
                  </a:ext>
                </a:extLst>
              </p:cNvPr>
              <p:cNvCxnSpPr/>
              <p:nvPr/>
            </p:nvCxnSpPr>
            <p:spPr>
              <a:xfrm>
                <a:off x="8587084" y="2155627"/>
                <a:ext cx="337841" cy="110986"/>
              </a:xfrm>
              <a:prstGeom prst="line">
                <a:avLst/>
              </a:prstGeom>
              <a:ln>
                <a:solidFill>
                  <a:srgbClr val="2DFFB9"/>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2E34D2B-9B17-45B7-9B48-4381D587CB46}"/>
                  </a:ext>
                </a:extLst>
              </p:cNvPr>
              <p:cNvCxnSpPr>
                <a:cxnSpLocks/>
              </p:cNvCxnSpPr>
              <p:nvPr/>
            </p:nvCxnSpPr>
            <p:spPr>
              <a:xfrm flipH="1">
                <a:off x="8919464" y="2159177"/>
                <a:ext cx="337841" cy="110986"/>
              </a:xfrm>
              <a:prstGeom prst="line">
                <a:avLst/>
              </a:prstGeom>
              <a:ln>
                <a:solidFill>
                  <a:srgbClr val="2DFFB9"/>
                </a:solidFill>
              </a:ln>
            </p:spPr>
            <p:style>
              <a:lnRef idx="1">
                <a:schemeClr val="accent1"/>
              </a:lnRef>
              <a:fillRef idx="0">
                <a:schemeClr val="accent1"/>
              </a:fillRef>
              <a:effectRef idx="0">
                <a:schemeClr val="accent1"/>
              </a:effectRef>
              <a:fontRef idx="minor">
                <a:schemeClr val="tx1"/>
              </a:fontRef>
            </p:style>
          </p:cxnSp>
        </p:grpSp>
        <p:sp>
          <p:nvSpPr>
            <p:cNvPr id="52" name="文本框 51">
              <a:extLst>
                <a:ext uri="{FF2B5EF4-FFF2-40B4-BE49-F238E27FC236}">
                  <a16:creationId xmlns:a16="http://schemas.microsoft.com/office/drawing/2014/main" id="{7ADD5054-1966-4449-BBDF-C330936766D6}"/>
                </a:ext>
              </a:extLst>
            </p:cNvPr>
            <p:cNvSpPr txBox="1"/>
            <p:nvPr/>
          </p:nvSpPr>
          <p:spPr>
            <a:xfrm>
              <a:off x="8642980" y="1722187"/>
              <a:ext cx="889987" cy="261610"/>
            </a:xfrm>
            <a:prstGeom prst="rect">
              <a:avLst/>
            </a:prstGeom>
          </p:spPr>
          <p:txBody>
            <a:bodyPr wrap="none">
              <a:spAutoFit/>
            </a:bodyPr>
            <a:lstStyle>
              <a:defPPr>
                <a:defRPr lang="zh-CN"/>
              </a:defPPr>
              <a:lvl1pPr algn="ctr">
                <a:defRPr sz="1400" b="1">
                  <a:solidFill>
                    <a:schemeClr val="accent6">
                      <a:lumMod val="75000"/>
                    </a:schemeClr>
                  </a:solidFill>
                </a:defRPr>
              </a:lvl1pPr>
            </a:lstStyle>
            <a:p>
              <a:r>
                <a:rPr lang="zh-CN" altLang="en-US" sz="1100" b="0" dirty="0"/>
                <a:t>各阶段特征</a:t>
              </a:r>
            </a:p>
          </p:txBody>
        </p:sp>
        <p:sp>
          <p:nvSpPr>
            <p:cNvPr id="53" name="文本框 52">
              <a:extLst>
                <a:ext uri="{FF2B5EF4-FFF2-40B4-BE49-F238E27FC236}">
                  <a16:creationId xmlns:a16="http://schemas.microsoft.com/office/drawing/2014/main" id="{71A43678-74EB-4788-B6AE-6E54C0901E5C}"/>
                </a:ext>
              </a:extLst>
            </p:cNvPr>
            <p:cNvSpPr txBox="1"/>
            <p:nvPr/>
          </p:nvSpPr>
          <p:spPr>
            <a:xfrm>
              <a:off x="8465348" y="2731132"/>
              <a:ext cx="1313181" cy="261610"/>
            </a:xfrm>
            <a:prstGeom prst="rect">
              <a:avLst/>
            </a:prstGeom>
          </p:spPr>
          <p:txBody>
            <a:bodyPr wrap="none">
              <a:spAutoFit/>
            </a:bodyPr>
            <a:lstStyle>
              <a:defPPr>
                <a:defRPr lang="zh-CN"/>
              </a:defPPr>
              <a:lvl1pPr algn="ctr">
                <a:defRPr sz="1400" b="1">
                  <a:solidFill>
                    <a:schemeClr val="accent6">
                      <a:lumMod val="75000"/>
                    </a:schemeClr>
                  </a:solidFill>
                </a:defRPr>
              </a:lvl1pPr>
            </a:lstStyle>
            <a:p>
              <a:r>
                <a:rPr lang="zh-CN" altLang="en-US" sz="1100" b="0" dirty="0"/>
                <a:t>相邻阶段特征之差</a:t>
              </a:r>
            </a:p>
          </p:txBody>
        </p:sp>
        <p:sp>
          <p:nvSpPr>
            <p:cNvPr id="55" name="右大括号 54">
              <a:extLst>
                <a:ext uri="{FF2B5EF4-FFF2-40B4-BE49-F238E27FC236}">
                  <a16:creationId xmlns:a16="http://schemas.microsoft.com/office/drawing/2014/main" id="{FC10996D-70B5-4686-ADDA-B709718750B0}"/>
                </a:ext>
              </a:extLst>
            </p:cNvPr>
            <p:cNvSpPr/>
            <p:nvPr/>
          </p:nvSpPr>
          <p:spPr>
            <a:xfrm>
              <a:off x="10473350" y="1779270"/>
              <a:ext cx="225800" cy="1146810"/>
            </a:xfrm>
            <a:prstGeom prst="rightBrace">
              <a:avLst>
                <a:gd name="adj1" fmla="val 87767"/>
                <a:gd name="adj2" fmla="val 50000"/>
              </a:avLst>
            </a:prstGeom>
            <a:ln w="12700">
              <a:solidFill>
                <a:srgbClr val="2DFFB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6" name="直接箭头连接符 55">
              <a:extLst>
                <a:ext uri="{FF2B5EF4-FFF2-40B4-BE49-F238E27FC236}">
                  <a16:creationId xmlns:a16="http://schemas.microsoft.com/office/drawing/2014/main" id="{C2F8E350-4320-4B14-8EA1-58858E5A644F}"/>
                </a:ext>
              </a:extLst>
            </p:cNvPr>
            <p:cNvCxnSpPr>
              <a:cxnSpLocks/>
              <a:stCxn id="55" idx="1"/>
            </p:cNvCxnSpPr>
            <p:nvPr/>
          </p:nvCxnSpPr>
          <p:spPr>
            <a:xfrm>
              <a:off x="10699150" y="2352675"/>
              <a:ext cx="166970" cy="0"/>
            </a:xfrm>
            <a:prstGeom prst="straightConnector1">
              <a:avLst/>
            </a:prstGeom>
            <a:ln w="12700">
              <a:solidFill>
                <a:srgbClr val="2DFFB9"/>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B3A7EC9B-3E7E-4A5F-B7B0-419616CA3B56}"/>
                </a:ext>
              </a:extLst>
            </p:cNvPr>
            <p:cNvSpPr/>
            <p:nvPr/>
          </p:nvSpPr>
          <p:spPr>
            <a:xfrm>
              <a:off x="10875019" y="2223514"/>
              <a:ext cx="611492" cy="26161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分类器</a:t>
              </a:r>
            </a:p>
          </p:txBody>
        </p:sp>
      </p:grpSp>
      <p:grpSp>
        <p:nvGrpSpPr>
          <p:cNvPr id="8" name="组合 7">
            <a:extLst>
              <a:ext uri="{FF2B5EF4-FFF2-40B4-BE49-F238E27FC236}">
                <a16:creationId xmlns:a16="http://schemas.microsoft.com/office/drawing/2014/main" id="{5947072B-5B20-4398-AEFC-D5A3BFB4F4C6}"/>
              </a:ext>
            </a:extLst>
          </p:cNvPr>
          <p:cNvGrpSpPr/>
          <p:nvPr/>
        </p:nvGrpSpPr>
        <p:grpSpPr>
          <a:xfrm>
            <a:off x="695990" y="6413098"/>
            <a:ext cx="9258753" cy="314083"/>
            <a:chOff x="405906" y="6413098"/>
            <a:chExt cx="9258753" cy="314083"/>
          </a:xfrm>
        </p:grpSpPr>
        <p:sp>
          <p:nvSpPr>
            <p:cNvPr id="3" name="文本框 2">
              <a:extLst>
                <a:ext uri="{FF2B5EF4-FFF2-40B4-BE49-F238E27FC236}">
                  <a16:creationId xmlns:a16="http://schemas.microsoft.com/office/drawing/2014/main" id="{8A6E0738-DDD0-45A6-9513-F632F6ECD2B2}"/>
                </a:ext>
              </a:extLst>
            </p:cNvPr>
            <p:cNvSpPr txBox="1"/>
            <p:nvPr/>
          </p:nvSpPr>
          <p:spPr>
            <a:xfrm>
              <a:off x="405906" y="6419404"/>
              <a:ext cx="9258753" cy="307777"/>
            </a:xfrm>
            <a:prstGeom prst="rect">
              <a:avLst/>
            </a:prstGeom>
            <a:noFill/>
          </p:spPr>
          <p:txBody>
            <a:bodyPr wrap="none" rtlCol="0">
              <a:spAutoFit/>
            </a:bodyPr>
            <a:lstStyle/>
            <a:p>
              <a:r>
                <a:rPr lang="en-US" altLang="zh-CN" sz="1400" dirty="0">
                  <a:solidFill>
                    <a:schemeClr val="bg2">
                      <a:lumMod val="50000"/>
                    </a:schemeClr>
                  </a:solidFill>
                  <a:latin typeface="Times New Roman" panose="02020603050405020304" pitchFamily="18" charset="0"/>
                  <a:cs typeface="Times New Roman" panose="02020603050405020304" pitchFamily="18" charset="0"/>
                </a:rPr>
                <a:t>Ma J, Gao W, Wei Z, et al. Detect rumors using time series of social context information on microblogging websites[C]. (2015)</a:t>
              </a:r>
              <a:endParaRPr lang="zh-CN"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6D9F8E2B-AA70-4F59-8EBF-61C185C71B19}"/>
                </a:ext>
              </a:extLst>
            </p:cNvPr>
            <p:cNvCxnSpPr/>
            <p:nvPr/>
          </p:nvCxnSpPr>
          <p:spPr>
            <a:xfrm>
              <a:off x="504497" y="6413098"/>
              <a:ext cx="2263929" cy="0"/>
            </a:xfrm>
            <a:prstGeom prst="line">
              <a:avLst/>
            </a:prstGeom>
            <a:ln>
              <a:solidFill>
                <a:schemeClr val="bg2">
                  <a:lumMod val="50000"/>
                </a:schemeClr>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66684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逻辑回归的系数解释</a:t>
            </a:r>
            <a:endParaRPr lang="en-US" dirty="0"/>
          </a:p>
        </p:txBody>
      </p:sp>
      <p:grpSp>
        <p:nvGrpSpPr>
          <p:cNvPr id="6" name="组合 5"/>
          <p:cNvGrpSpPr/>
          <p:nvPr/>
        </p:nvGrpSpPr>
        <p:grpSpPr>
          <a:xfrm>
            <a:off x="4573780" y="1483643"/>
            <a:ext cx="6781129" cy="4516217"/>
            <a:chOff x="2563552" y="1505414"/>
            <a:chExt cx="6781129" cy="4516217"/>
          </a:xfrm>
        </p:grpSpPr>
        <p:grpSp>
          <p:nvGrpSpPr>
            <p:cNvPr id="15" name="组合 14"/>
            <p:cNvGrpSpPr/>
            <p:nvPr/>
          </p:nvGrpSpPr>
          <p:grpSpPr>
            <a:xfrm>
              <a:off x="2563552" y="1505414"/>
              <a:ext cx="6451161" cy="4516217"/>
              <a:chOff x="1953679" y="2784991"/>
              <a:chExt cx="5529529" cy="3314699"/>
            </a:xfrm>
          </p:grpSpPr>
          <p:graphicFrame>
            <p:nvGraphicFramePr>
              <p:cNvPr id="7" name="图表 6">
                <a:extLst>
                  <a:ext uri="{FF2B5EF4-FFF2-40B4-BE49-F238E27FC236}">
                    <a16:creationId xmlns:a16="http://schemas.microsoft.com/office/drawing/2014/main" id="{5DAFD8DE-4D79-4941-9420-4DCBF858563A}"/>
                  </a:ext>
                </a:extLst>
              </p:cNvPr>
              <p:cNvGraphicFramePr>
                <a:graphicFrameLocks/>
              </p:cNvGraphicFramePr>
              <p:nvPr>
                <p:extLst>
                  <p:ext uri="{D42A27DB-BD31-4B8C-83A1-F6EECF244321}">
                    <p14:modId xmlns:p14="http://schemas.microsoft.com/office/powerpoint/2010/main" val="791373590"/>
                  </p:ext>
                </p:extLst>
              </p:nvPr>
            </p:nvGraphicFramePr>
            <p:xfrm>
              <a:off x="1953679" y="2784991"/>
              <a:ext cx="5529529" cy="3314699"/>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3083294" y="5701409"/>
                <a:ext cx="983197" cy="271073"/>
              </a:xfrm>
              <a:prstGeom prst="rect">
                <a:avLst/>
              </a:prstGeom>
              <a:noFill/>
              <a:ln>
                <a:solidFill>
                  <a:schemeClr val="accent1"/>
                </a:solidFill>
              </a:ln>
            </p:spPr>
            <p:txBody>
              <a:bodyPr wrap="square" rtlCol="0">
                <a:spAutoFit/>
              </a:bodyPr>
              <a:lstStyle/>
              <a:p>
                <a:r>
                  <a:rPr lang="zh-CN" altLang="en-US" b="1" dirty="0">
                    <a:solidFill>
                      <a:srgbClr val="F7C43C"/>
                    </a:solidFill>
                  </a:rPr>
                  <a:t>水军入驻</a:t>
                </a:r>
                <a:endParaRPr lang="en-US" b="1" dirty="0">
                  <a:solidFill>
                    <a:srgbClr val="F7C43C"/>
                  </a:solidFill>
                </a:endParaRPr>
              </a:p>
            </p:txBody>
          </p:sp>
          <p:sp>
            <p:nvSpPr>
              <p:cNvPr id="9" name="文本框 8"/>
              <p:cNvSpPr txBox="1"/>
              <p:nvPr/>
            </p:nvSpPr>
            <p:spPr>
              <a:xfrm>
                <a:off x="3437370" y="3645971"/>
                <a:ext cx="1513563" cy="474378"/>
              </a:xfrm>
              <a:prstGeom prst="rect">
                <a:avLst/>
              </a:prstGeom>
              <a:noFill/>
              <a:ln>
                <a:noFill/>
              </a:ln>
            </p:spPr>
            <p:txBody>
              <a:bodyPr wrap="square" rtlCol="0">
                <a:spAutoFit/>
              </a:bodyPr>
              <a:lstStyle/>
              <a:p>
                <a:pPr algn="ctr"/>
                <a:r>
                  <a:rPr lang="zh-CN" altLang="en-US" b="1" dirty="0">
                    <a:solidFill>
                      <a:srgbClr val="F7C43C"/>
                    </a:solidFill>
                  </a:rPr>
                  <a:t>真正的活跃</a:t>
                </a:r>
                <a:endParaRPr lang="en-US" altLang="zh-CN" b="1" dirty="0">
                  <a:solidFill>
                    <a:srgbClr val="F7C43C"/>
                  </a:solidFill>
                </a:endParaRPr>
              </a:p>
              <a:p>
                <a:pPr algn="ctr"/>
                <a:r>
                  <a:rPr lang="zh-CN" altLang="en-US" b="1" dirty="0">
                    <a:solidFill>
                      <a:srgbClr val="F7C43C"/>
                    </a:solidFill>
                  </a:rPr>
                  <a:t>用户转发</a:t>
                </a:r>
                <a:endParaRPr lang="en-US" b="1" dirty="0">
                  <a:solidFill>
                    <a:srgbClr val="F7C43C"/>
                  </a:solidFill>
                </a:endParaRPr>
              </a:p>
            </p:txBody>
          </p:sp>
          <p:cxnSp>
            <p:nvCxnSpPr>
              <p:cNvPr id="11" name="直接箭头连接符 10"/>
              <p:cNvCxnSpPr>
                <a:cxnSpLocks/>
                <a:stCxn id="8" idx="0"/>
              </p:cNvCxnSpPr>
              <p:nvPr/>
            </p:nvCxnSpPr>
            <p:spPr>
              <a:xfrm flipH="1" flipV="1">
                <a:off x="3574892" y="5331342"/>
                <a:ext cx="1" cy="37006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8215815" y="3342956"/>
              <a:ext cx="1128866" cy="646331"/>
            </a:xfrm>
            <a:prstGeom prst="rect">
              <a:avLst/>
            </a:prstGeom>
            <a:noFill/>
            <a:ln>
              <a:solidFill>
                <a:schemeClr val="accent1"/>
              </a:solidFill>
            </a:ln>
          </p:spPr>
          <p:txBody>
            <a:bodyPr wrap="square" rtlCol="0">
              <a:spAutoFit/>
            </a:bodyPr>
            <a:lstStyle/>
            <a:p>
              <a:r>
                <a:rPr lang="zh-CN" altLang="en-US" b="1" dirty="0">
                  <a:solidFill>
                    <a:srgbClr val="F7C43C"/>
                  </a:solidFill>
                </a:rPr>
                <a:t>辟谣之后的讨论</a:t>
              </a:r>
              <a:endParaRPr lang="en-US" b="1" dirty="0">
                <a:solidFill>
                  <a:srgbClr val="F7C43C"/>
                </a:solidFill>
              </a:endParaRPr>
            </a:p>
          </p:txBody>
        </p:sp>
        <p:cxnSp>
          <p:nvCxnSpPr>
            <p:cNvPr id="20" name="直接箭头连接符 19"/>
            <p:cNvCxnSpPr>
              <a:cxnSpLocks/>
              <a:stCxn id="19" idx="0"/>
            </p:cNvCxnSpPr>
            <p:nvPr/>
          </p:nvCxnSpPr>
          <p:spPr>
            <a:xfrm flipH="1" flipV="1">
              <a:off x="8534400" y="2786742"/>
              <a:ext cx="245848" cy="5562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圆角 20">
            <a:extLst>
              <a:ext uri="{FF2B5EF4-FFF2-40B4-BE49-F238E27FC236}">
                <a16:creationId xmlns:a16="http://schemas.microsoft.com/office/drawing/2014/main" id="{67F84971-D916-48E4-892A-B5B96F1B0637}"/>
              </a:ext>
            </a:extLst>
          </p:cNvPr>
          <p:cNvSpPr/>
          <p:nvPr/>
        </p:nvSpPr>
        <p:spPr>
          <a:xfrm>
            <a:off x="721728" y="1284840"/>
            <a:ext cx="3852052" cy="4812068"/>
          </a:xfrm>
          <a:prstGeom prst="roundRect">
            <a:avLst>
              <a:gd name="adj" fmla="val 7651"/>
            </a:avLst>
          </a:prstGeom>
          <a:solidFill>
            <a:srgbClr val="2DFFB9">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3E1A70C-AFFF-4C47-9BAE-6670EF07C279}"/>
              </a:ext>
            </a:extLst>
          </p:cNvPr>
          <p:cNvSpPr txBox="1"/>
          <p:nvPr/>
        </p:nvSpPr>
        <p:spPr>
          <a:xfrm flipH="1">
            <a:off x="777298" y="1607897"/>
            <a:ext cx="3740912" cy="4611519"/>
          </a:xfrm>
          <a:prstGeom prst="rect">
            <a:avLst/>
          </a:prstGeom>
          <a:noFill/>
        </p:spPr>
        <p:txBody>
          <a:bodyPr wrap="square" rtlCol="0">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发微博数量</a:t>
            </a:r>
            <a:r>
              <a:rPr lang="zh-CN" altLang="en-US" dirty="0"/>
              <a:t>反映用户</a:t>
            </a:r>
            <a:r>
              <a:rPr lang="zh-CN" altLang="en-US" b="1" dirty="0"/>
              <a:t>活跃程度</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逻辑回归系数</a:t>
            </a:r>
            <a:endParaRPr lang="en-US" altLang="zh-CN" b="1"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b="1" dirty="0"/>
              <a:t>正</a:t>
            </a:r>
            <a:r>
              <a:rPr lang="zh-CN" altLang="en-US" dirty="0"/>
              <a:t>代表</a:t>
            </a:r>
            <a:r>
              <a:rPr lang="zh-CN" altLang="en-US" b="1" dirty="0"/>
              <a:t>正相关</a:t>
            </a:r>
            <a:endParaRPr lang="en-US" altLang="zh-CN" b="1" dirty="0"/>
          </a:p>
          <a:p>
            <a:pPr marL="742950" lvl="1" indent="-285750">
              <a:lnSpc>
                <a:spcPct val="150000"/>
              </a:lnSpc>
              <a:buClr>
                <a:schemeClr val="accent1">
                  <a:lumMod val="60000"/>
                  <a:lumOff val="40000"/>
                </a:schemeClr>
              </a:buClr>
              <a:buFont typeface="Arial" panose="020B0604020202020204" pitchFamily="34" charset="0"/>
              <a:buChar char="•"/>
            </a:pPr>
            <a:r>
              <a:rPr lang="zh-CN" altLang="en-US" b="1" dirty="0"/>
              <a:t>负</a:t>
            </a:r>
            <a:r>
              <a:rPr lang="zh-CN" altLang="en-US" dirty="0"/>
              <a:t>代表</a:t>
            </a:r>
            <a:r>
              <a:rPr lang="zh-CN" altLang="en-US" b="1" dirty="0"/>
              <a:t>负相关</a:t>
            </a:r>
            <a:endParaRPr lang="en-US" altLang="zh-CN" b="1" dirty="0"/>
          </a:p>
          <a:p>
            <a:pPr marL="285750" lvl="0" indent="-285750">
              <a:lnSpc>
                <a:spcPct val="150000"/>
              </a:lnSpc>
              <a:buClr>
                <a:srgbClr val="D9232E">
                  <a:lumMod val="60000"/>
                  <a:lumOff val="40000"/>
                </a:srgbClr>
              </a:buClr>
              <a:buFont typeface="Wingdings" panose="05000000000000000000" pitchFamily="2" charset="2"/>
              <a:buChar char="p"/>
            </a:pPr>
            <a:endParaRPr lang="en-US" altLang="zh-CN" dirty="0">
              <a:solidFill>
                <a:srgbClr val="000000"/>
              </a:solidFill>
            </a:endParaRPr>
          </a:p>
          <a:p>
            <a:pPr marL="285750" lvl="0" indent="-285750">
              <a:lnSpc>
                <a:spcPct val="150000"/>
              </a:lnSpc>
              <a:buClr>
                <a:srgbClr val="D9232E">
                  <a:lumMod val="60000"/>
                  <a:lumOff val="40000"/>
                </a:srgbClr>
              </a:buClr>
              <a:buFont typeface="Wingdings" panose="05000000000000000000" pitchFamily="2" charset="2"/>
              <a:buChar char="p"/>
            </a:pPr>
            <a:r>
              <a:rPr lang="zh-CN" altLang="en-US" b="1" dirty="0">
                <a:solidFill>
                  <a:srgbClr val="F7C43C"/>
                </a:solidFill>
              </a:rPr>
              <a:t>逻辑回归系数</a:t>
            </a:r>
            <a:r>
              <a:rPr lang="zh-CN" altLang="en-US" dirty="0">
                <a:solidFill>
                  <a:srgbClr val="000000"/>
                </a:solidFill>
              </a:rPr>
              <a:t>逐渐由</a:t>
            </a:r>
            <a:r>
              <a:rPr lang="zh-CN" altLang="en-US" b="1" dirty="0">
                <a:solidFill>
                  <a:srgbClr val="F7C43C"/>
                </a:solidFill>
              </a:rPr>
              <a:t>负</a:t>
            </a:r>
            <a:r>
              <a:rPr lang="zh-CN" altLang="en-US" dirty="0">
                <a:solidFill>
                  <a:srgbClr val="000000"/>
                </a:solidFill>
              </a:rPr>
              <a:t>为</a:t>
            </a:r>
            <a:r>
              <a:rPr lang="zh-CN" altLang="en-US" b="1" dirty="0">
                <a:solidFill>
                  <a:srgbClr val="F7C43C"/>
                </a:solidFill>
              </a:rPr>
              <a:t>正</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传播初期</a:t>
            </a:r>
            <a:endParaRPr lang="en-US" altLang="zh-CN" b="1" dirty="0"/>
          </a:p>
          <a:p>
            <a:pPr marL="742950" lvl="1" indent="-285750">
              <a:lnSpc>
                <a:spcPct val="150000"/>
              </a:lnSpc>
              <a:buClr>
                <a:srgbClr val="D9232E">
                  <a:lumMod val="60000"/>
                  <a:lumOff val="40000"/>
                </a:srgbClr>
              </a:buClr>
              <a:buFont typeface="Arial" panose="020B0604020202020204" pitchFamily="34" charset="0"/>
              <a:buChar char="•"/>
            </a:pPr>
            <a:r>
              <a:rPr lang="zh-CN" altLang="en-US" dirty="0">
                <a:solidFill>
                  <a:srgbClr val="000000"/>
                </a:solidFill>
              </a:rPr>
              <a:t>活跃用户不倾向与转发谣言</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b="1" dirty="0"/>
              <a:t>传播后期</a:t>
            </a:r>
            <a:endParaRPr lang="en-US" altLang="zh-CN" b="1" dirty="0"/>
          </a:p>
          <a:p>
            <a:pPr marL="742950" lvl="1" indent="-285750">
              <a:lnSpc>
                <a:spcPct val="150000"/>
              </a:lnSpc>
              <a:buClr>
                <a:srgbClr val="D9232E">
                  <a:lumMod val="60000"/>
                  <a:lumOff val="40000"/>
                </a:srgbClr>
              </a:buClr>
              <a:buFont typeface="Arial" panose="020B0604020202020204" pitchFamily="34" charset="0"/>
              <a:buChar char="•"/>
            </a:pPr>
            <a:r>
              <a:rPr lang="zh-CN" altLang="en-US" dirty="0">
                <a:solidFill>
                  <a:srgbClr val="000000"/>
                </a:solidFill>
              </a:rPr>
              <a:t>活跃用户参与可能进行辟谣</a:t>
            </a:r>
          </a:p>
          <a:p>
            <a:pPr marL="285750" indent="-285750">
              <a:lnSpc>
                <a:spcPct val="150000"/>
              </a:lnSpc>
              <a:buClr>
                <a:schemeClr val="accent1">
                  <a:lumMod val="60000"/>
                  <a:lumOff val="40000"/>
                </a:schemeClr>
              </a:buClr>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2420397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循环神经网络模型（</a:t>
            </a:r>
            <a:r>
              <a:rPr lang="en-US" altLang="zh-CN" dirty="0"/>
              <a:t>RNN</a:t>
            </a:r>
            <a:r>
              <a:rPr lang="zh-CN" altLang="en-US" dirty="0"/>
              <a:t>）</a:t>
            </a:r>
          </a:p>
        </p:txBody>
      </p:sp>
      <p:pic>
        <p:nvPicPr>
          <p:cNvPr id="6" name="图片 5">
            <a:extLst>
              <a:ext uri="{FF2B5EF4-FFF2-40B4-BE49-F238E27FC236}">
                <a16:creationId xmlns:a16="http://schemas.microsoft.com/office/drawing/2014/main" id="{EC6FA5EC-DB8D-4134-96C8-28726361D1C6}"/>
              </a:ext>
            </a:extLst>
          </p:cNvPr>
          <p:cNvPicPr>
            <a:picLocks noChangeAspect="1"/>
          </p:cNvPicPr>
          <p:nvPr/>
        </p:nvPicPr>
        <p:blipFill rotWithShape="1">
          <a:blip r:embed="rId3"/>
          <a:srcRect r="851"/>
          <a:stretch/>
        </p:blipFill>
        <p:spPr>
          <a:xfrm>
            <a:off x="8042207" y="4502778"/>
            <a:ext cx="1638519" cy="1835195"/>
          </a:xfrm>
          <a:prstGeom prst="rect">
            <a:avLst/>
          </a:prstGeom>
        </p:spPr>
      </p:pic>
      <p:pic>
        <p:nvPicPr>
          <p:cNvPr id="7" name="图片 6">
            <a:extLst>
              <a:ext uri="{FF2B5EF4-FFF2-40B4-BE49-F238E27FC236}">
                <a16:creationId xmlns:a16="http://schemas.microsoft.com/office/drawing/2014/main" id="{29D37139-2863-4857-A940-D2708212F578}"/>
              </a:ext>
            </a:extLst>
          </p:cNvPr>
          <p:cNvPicPr>
            <a:picLocks noChangeAspect="1"/>
          </p:cNvPicPr>
          <p:nvPr/>
        </p:nvPicPr>
        <p:blipFill rotWithShape="1">
          <a:blip r:embed="rId4"/>
          <a:srcRect r="577"/>
          <a:stretch/>
        </p:blipFill>
        <p:spPr>
          <a:xfrm>
            <a:off x="6239923" y="4502778"/>
            <a:ext cx="1625507" cy="1835195"/>
          </a:xfrm>
          <a:prstGeom prst="rect">
            <a:avLst/>
          </a:prstGeom>
        </p:spPr>
      </p:pic>
      <p:grpSp>
        <p:nvGrpSpPr>
          <p:cNvPr id="12" name="组合 11">
            <a:extLst>
              <a:ext uri="{FF2B5EF4-FFF2-40B4-BE49-F238E27FC236}">
                <a16:creationId xmlns:a16="http://schemas.microsoft.com/office/drawing/2014/main" id="{940654AA-7369-4557-8116-209BD4D818D1}"/>
              </a:ext>
            </a:extLst>
          </p:cNvPr>
          <p:cNvGrpSpPr/>
          <p:nvPr/>
        </p:nvGrpSpPr>
        <p:grpSpPr>
          <a:xfrm>
            <a:off x="9680726" y="4613338"/>
            <a:ext cx="1767445" cy="1679396"/>
            <a:chOff x="9541026" y="2543238"/>
            <a:chExt cx="1767445" cy="1679396"/>
          </a:xfrm>
        </p:grpSpPr>
        <p:pic>
          <p:nvPicPr>
            <p:cNvPr id="9" name="图片 8">
              <a:extLst>
                <a:ext uri="{FF2B5EF4-FFF2-40B4-BE49-F238E27FC236}">
                  <a16:creationId xmlns:a16="http://schemas.microsoft.com/office/drawing/2014/main" id="{2428F274-3DD9-48C4-B3E2-1AB5E9912A01}"/>
                </a:ext>
              </a:extLst>
            </p:cNvPr>
            <p:cNvPicPr>
              <a:picLocks noChangeAspect="1"/>
            </p:cNvPicPr>
            <p:nvPr/>
          </p:nvPicPr>
          <p:blipFill>
            <a:blip r:embed="rId5"/>
            <a:stretch>
              <a:fillRect/>
            </a:stretch>
          </p:blipFill>
          <p:spPr>
            <a:xfrm>
              <a:off x="9541026" y="2796852"/>
              <a:ext cx="1767445" cy="1170539"/>
            </a:xfrm>
            <a:prstGeom prst="rect">
              <a:avLst/>
            </a:prstGeom>
          </p:spPr>
        </p:pic>
        <p:pic>
          <p:nvPicPr>
            <p:cNvPr id="10" name="图片 9">
              <a:extLst>
                <a:ext uri="{FF2B5EF4-FFF2-40B4-BE49-F238E27FC236}">
                  <a16:creationId xmlns:a16="http://schemas.microsoft.com/office/drawing/2014/main" id="{156B7D34-B419-4E35-A2B3-B2C8327B2610}"/>
                </a:ext>
              </a:extLst>
            </p:cNvPr>
            <p:cNvPicPr>
              <a:picLocks noChangeAspect="1"/>
            </p:cNvPicPr>
            <p:nvPr/>
          </p:nvPicPr>
          <p:blipFill rotWithShape="1">
            <a:blip r:embed="rId6"/>
            <a:srcRect t="4462"/>
            <a:stretch/>
          </p:blipFill>
          <p:spPr>
            <a:xfrm>
              <a:off x="9717803" y="3967391"/>
              <a:ext cx="322522" cy="255243"/>
            </a:xfrm>
            <a:prstGeom prst="rect">
              <a:avLst/>
            </a:prstGeom>
          </p:spPr>
        </p:pic>
        <p:pic>
          <p:nvPicPr>
            <p:cNvPr id="11" name="图片 10">
              <a:extLst>
                <a:ext uri="{FF2B5EF4-FFF2-40B4-BE49-F238E27FC236}">
                  <a16:creationId xmlns:a16="http://schemas.microsoft.com/office/drawing/2014/main" id="{85694D1F-2A68-4574-A275-B94A8965A9CB}"/>
                </a:ext>
              </a:extLst>
            </p:cNvPr>
            <p:cNvPicPr>
              <a:picLocks noChangeAspect="1"/>
            </p:cNvPicPr>
            <p:nvPr/>
          </p:nvPicPr>
          <p:blipFill>
            <a:blip r:embed="rId7"/>
            <a:stretch>
              <a:fillRect/>
            </a:stretch>
          </p:blipFill>
          <p:spPr>
            <a:xfrm>
              <a:off x="10930740" y="2543238"/>
              <a:ext cx="269082" cy="247264"/>
            </a:xfrm>
            <a:prstGeom prst="rect">
              <a:avLst/>
            </a:prstGeom>
          </p:spPr>
        </p:pic>
      </p:grpSp>
      <p:grpSp>
        <p:nvGrpSpPr>
          <p:cNvPr id="16" name="组合 15">
            <a:extLst>
              <a:ext uri="{FF2B5EF4-FFF2-40B4-BE49-F238E27FC236}">
                <a16:creationId xmlns:a16="http://schemas.microsoft.com/office/drawing/2014/main" id="{AFDF1349-F123-4F33-ADA1-B8A1D547375F}"/>
              </a:ext>
            </a:extLst>
          </p:cNvPr>
          <p:cNvGrpSpPr/>
          <p:nvPr/>
        </p:nvGrpSpPr>
        <p:grpSpPr>
          <a:xfrm>
            <a:off x="939313" y="4851016"/>
            <a:ext cx="4881503" cy="1283363"/>
            <a:chOff x="799613" y="2717416"/>
            <a:chExt cx="4881503" cy="1283363"/>
          </a:xfrm>
        </p:grpSpPr>
        <p:pic>
          <p:nvPicPr>
            <p:cNvPr id="1026" name="Picture 2" descr="http://upload-images.jianshu.io/upload_images/42741-d6749df8fb93b0b0.png?imageMogr2/auto-orient/strip%7CimageView2/2/w/1240">
              <a:extLst>
                <a:ext uri="{FF2B5EF4-FFF2-40B4-BE49-F238E27FC236}">
                  <a16:creationId xmlns:a16="http://schemas.microsoft.com/office/drawing/2014/main" id="{9027D38A-F6FE-4071-8E28-60AD32098E0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613" y="2717416"/>
              <a:ext cx="4881503" cy="128336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F548AC5D-D31C-4E39-8315-8FA43094FA90}"/>
                </a:ext>
              </a:extLst>
            </p:cNvPr>
            <p:cNvSpPr/>
            <p:nvPr/>
          </p:nvSpPr>
          <p:spPr>
            <a:xfrm>
              <a:off x="1958340" y="3322320"/>
              <a:ext cx="34671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F647698F-6F94-41C0-B08F-2419DE71DAF5}"/>
                </a:ext>
              </a:extLst>
            </p:cNvPr>
            <p:cNvSpPr/>
            <p:nvPr/>
          </p:nvSpPr>
          <p:spPr>
            <a:xfrm>
              <a:off x="1790700" y="3250512"/>
              <a:ext cx="636270" cy="217170"/>
            </a:xfrm>
            <a:prstGeom prst="rightArrow">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A7BC62E-88A5-46A2-B73D-1645D0A56254}"/>
                </a:ext>
              </a:extLst>
            </p:cNvPr>
            <p:cNvSpPr txBox="1"/>
            <p:nvPr/>
          </p:nvSpPr>
          <p:spPr>
            <a:xfrm>
              <a:off x="1810283" y="3019843"/>
              <a:ext cx="601447" cy="276999"/>
            </a:xfrm>
            <a:prstGeom prst="rect">
              <a:avLst/>
            </a:prstGeom>
            <a:noFill/>
          </p:spPr>
          <p:txBody>
            <a:bodyPr wrap="none" rtlCol="0">
              <a:spAutoFit/>
            </a:bodyPr>
            <a:lstStyle/>
            <a:p>
              <a:r>
                <a:rPr lang="en-US" altLang="zh-CN" sz="1200" dirty="0"/>
                <a:t>unfold</a:t>
              </a:r>
              <a:endParaRPr lang="zh-CN" altLang="en-US" sz="1200" dirty="0"/>
            </a:p>
          </p:txBody>
        </p:sp>
      </p:grpSp>
      <p:sp>
        <p:nvSpPr>
          <p:cNvPr id="17" name="文本框 16">
            <a:extLst>
              <a:ext uri="{FF2B5EF4-FFF2-40B4-BE49-F238E27FC236}">
                <a16:creationId xmlns:a16="http://schemas.microsoft.com/office/drawing/2014/main" id="{817CD00C-C5B4-4449-AEFB-332A963EA467}"/>
              </a:ext>
            </a:extLst>
          </p:cNvPr>
          <p:cNvSpPr txBox="1"/>
          <p:nvPr/>
        </p:nvSpPr>
        <p:spPr>
          <a:xfrm>
            <a:off x="2444750" y="6301548"/>
            <a:ext cx="1980029" cy="307777"/>
          </a:xfrm>
          <a:prstGeom prst="rect">
            <a:avLst/>
          </a:prstGeom>
          <a:noFill/>
        </p:spPr>
        <p:txBody>
          <a:bodyPr wrap="none" rtlCol="0">
            <a:spAutoFit/>
          </a:bodyPr>
          <a:lstStyle/>
          <a:p>
            <a:r>
              <a:rPr lang="zh-CN" altLang="en-US" sz="1400" dirty="0">
                <a:solidFill>
                  <a:schemeClr val="bg2">
                    <a:lumMod val="50000"/>
                  </a:schemeClr>
                </a:solidFill>
              </a:rPr>
              <a:t>循环神经网络基本结构</a:t>
            </a:r>
          </a:p>
        </p:txBody>
      </p:sp>
      <p:sp>
        <p:nvSpPr>
          <p:cNvPr id="19" name="文本框 18">
            <a:extLst>
              <a:ext uri="{FF2B5EF4-FFF2-40B4-BE49-F238E27FC236}">
                <a16:creationId xmlns:a16="http://schemas.microsoft.com/office/drawing/2014/main" id="{481AA0FF-4C86-4716-BF20-B368668A715D}"/>
              </a:ext>
            </a:extLst>
          </p:cNvPr>
          <p:cNvSpPr txBox="1"/>
          <p:nvPr/>
        </p:nvSpPr>
        <p:spPr>
          <a:xfrm>
            <a:off x="6406505" y="6305764"/>
            <a:ext cx="1292341" cy="307777"/>
          </a:xfrm>
          <a:prstGeom prst="rect">
            <a:avLst/>
          </a:prstGeom>
          <a:noFill/>
        </p:spPr>
        <p:txBody>
          <a:bodyPr wrap="none" rtlCol="0">
            <a:spAutoFit/>
          </a:bodyPr>
          <a:lstStyle/>
          <a:p>
            <a:r>
              <a:rPr lang="zh-CN" altLang="en-US" sz="1400" dirty="0">
                <a:solidFill>
                  <a:schemeClr val="bg2">
                    <a:lumMod val="50000"/>
                  </a:schemeClr>
                </a:solidFill>
              </a:rPr>
              <a:t>基础</a:t>
            </a:r>
            <a:r>
              <a:rPr lang="en-US" altLang="zh-CN" sz="1400" b="1" dirty="0">
                <a:solidFill>
                  <a:schemeClr val="bg2">
                    <a:lumMod val="50000"/>
                  </a:schemeClr>
                </a:solidFill>
              </a:rPr>
              <a:t>RNN</a:t>
            </a:r>
            <a:r>
              <a:rPr lang="zh-CN" altLang="en-US" sz="1400" dirty="0">
                <a:solidFill>
                  <a:schemeClr val="bg2">
                    <a:lumMod val="50000"/>
                  </a:schemeClr>
                </a:solidFill>
              </a:rPr>
              <a:t>单元</a:t>
            </a:r>
          </a:p>
        </p:txBody>
      </p:sp>
      <p:sp>
        <p:nvSpPr>
          <p:cNvPr id="20" name="文本框 19">
            <a:extLst>
              <a:ext uri="{FF2B5EF4-FFF2-40B4-BE49-F238E27FC236}">
                <a16:creationId xmlns:a16="http://schemas.microsoft.com/office/drawing/2014/main" id="{C1D53B4C-953A-4652-B7AD-52542C917558}"/>
              </a:ext>
            </a:extLst>
          </p:cNvPr>
          <p:cNvSpPr txBox="1"/>
          <p:nvPr/>
        </p:nvSpPr>
        <p:spPr>
          <a:xfrm>
            <a:off x="8350749" y="6305764"/>
            <a:ext cx="1021433" cy="307777"/>
          </a:xfrm>
          <a:prstGeom prst="rect">
            <a:avLst/>
          </a:prstGeom>
          <a:noFill/>
        </p:spPr>
        <p:txBody>
          <a:bodyPr wrap="none" rtlCol="0">
            <a:spAutoFit/>
          </a:bodyPr>
          <a:lstStyle/>
          <a:p>
            <a:r>
              <a:rPr lang="en-US" altLang="zh-CN" sz="1400" b="1" dirty="0">
                <a:solidFill>
                  <a:schemeClr val="bg2">
                    <a:lumMod val="50000"/>
                  </a:schemeClr>
                </a:solidFill>
              </a:rPr>
              <a:t>LSTM</a:t>
            </a:r>
            <a:r>
              <a:rPr lang="zh-CN" altLang="en-US" sz="1400" dirty="0">
                <a:solidFill>
                  <a:schemeClr val="bg2">
                    <a:lumMod val="50000"/>
                  </a:schemeClr>
                </a:solidFill>
              </a:rPr>
              <a:t>单元</a:t>
            </a:r>
          </a:p>
        </p:txBody>
      </p:sp>
      <p:sp>
        <p:nvSpPr>
          <p:cNvPr id="21" name="文本框 20">
            <a:extLst>
              <a:ext uri="{FF2B5EF4-FFF2-40B4-BE49-F238E27FC236}">
                <a16:creationId xmlns:a16="http://schemas.microsoft.com/office/drawing/2014/main" id="{AC5A5A85-1089-498F-AFE2-FA93B6B9FD95}"/>
              </a:ext>
            </a:extLst>
          </p:cNvPr>
          <p:cNvSpPr txBox="1"/>
          <p:nvPr/>
        </p:nvSpPr>
        <p:spPr>
          <a:xfrm>
            <a:off x="10093004" y="6303315"/>
            <a:ext cx="942887" cy="307777"/>
          </a:xfrm>
          <a:prstGeom prst="rect">
            <a:avLst/>
          </a:prstGeom>
          <a:noFill/>
        </p:spPr>
        <p:txBody>
          <a:bodyPr wrap="none" rtlCol="0">
            <a:spAutoFit/>
          </a:bodyPr>
          <a:lstStyle/>
          <a:p>
            <a:r>
              <a:rPr lang="en-US" altLang="zh-CN" sz="1400" b="1" dirty="0">
                <a:solidFill>
                  <a:schemeClr val="bg2">
                    <a:lumMod val="50000"/>
                  </a:schemeClr>
                </a:solidFill>
              </a:rPr>
              <a:t>GRU</a:t>
            </a:r>
            <a:r>
              <a:rPr lang="zh-CN" altLang="en-US" sz="1400" dirty="0">
                <a:solidFill>
                  <a:schemeClr val="bg2">
                    <a:lumMod val="50000"/>
                  </a:schemeClr>
                </a:solidFill>
              </a:rPr>
              <a:t>单元</a:t>
            </a:r>
          </a:p>
        </p:txBody>
      </p:sp>
      <p:sp>
        <p:nvSpPr>
          <p:cNvPr id="4" name="文本框 3">
            <a:extLst>
              <a:ext uri="{FF2B5EF4-FFF2-40B4-BE49-F238E27FC236}">
                <a16:creationId xmlns:a16="http://schemas.microsoft.com/office/drawing/2014/main" id="{276B04DE-258F-427B-9C0A-BEF35B00DBE5}"/>
              </a:ext>
            </a:extLst>
          </p:cNvPr>
          <p:cNvSpPr txBox="1"/>
          <p:nvPr/>
        </p:nvSpPr>
        <p:spPr>
          <a:xfrm flipH="1">
            <a:off x="669921" y="1360841"/>
            <a:ext cx="10529901" cy="3549690"/>
          </a:xfrm>
          <a:prstGeom prst="rect">
            <a:avLst/>
          </a:prstGeom>
          <a:noFill/>
        </p:spPr>
        <p:txBody>
          <a:bodyPr wrap="square" rtlCol="0">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en-US" altLang="zh-CN" b="1" dirty="0">
                <a:solidFill>
                  <a:srgbClr val="F7C43C"/>
                </a:solidFill>
              </a:rPr>
              <a:t>RNN</a:t>
            </a:r>
            <a:r>
              <a:rPr lang="en-US" altLang="zh-CN" b="1" dirty="0"/>
              <a:t>: </a:t>
            </a:r>
            <a:r>
              <a:rPr lang="zh-CN" altLang="en-US" b="1" dirty="0"/>
              <a:t>同一神经网络进行多次复制，每个神经网络模块会把信息传递给下一个，适合建模序列信息</a:t>
            </a:r>
            <a:endParaRPr lang="en-US" altLang="zh-CN" b="1" dirty="0"/>
          </a:p>
          <a:p>
            <a:pPr marL="285750" indent="-285750">
              <a:lnSpc>
                <a:spcPct val="150000"/>
              </a:lnSpc>
              <a:buClr>
                <a:schemeClr val="accent1">
                  <a:lumMod val="60000"/>
                  <a:lumOff val="40000"/>
                </a:schemeClr>
              </a:buClr>
              <a:buFont typeface="Wingdings" panose="05000000000000000000" pitchFamily="2" charset="2"/>
              <a:buChar char="p"/>
            </a:pPr>
            <a:r>
              <a:rPr lang="en-US" altLang="zh-CN" b="1" dirty="0">
                <a:solidFill>
                  <a:srgbClr val="F7C43C"/>
                </a:solidFill>
              </a:rPr>
              <a:t>LSTM GRU</a:t>
            </a:r>
            <a:r>
              <a:rPr lang="en-US" altLang="zh-CN" b="1" dirty="0"/>
              <a:t>: </a:t>
            </a:r>
            <a:r>
              <a:rPr lang="zh-CN" altLang="en-US" b="1" dirty="0"/>
              <a:t>在增加门控单元，控制模块记忆</a:t>
            </a:r>
            <a:r>
              <a:rPr lang="en-US" altLang="zh-CN" b="1" dirty="0"/>
              <a:t>/</a:t>
            </a:r>
            <a:r>
              <a:rPr lang="zh-CN" altLang="en-US" b="1" dirty="0"/>
              <a:t>遗忘内容，避免梯度爆炸、梯度消失等长期依赖问题</a:t>
            </a:r>
            <a:endParaRPr lang="en-US" altLang="zh-CN" b="1" dirty="0"/>
          </a:p>
          <a:p>
            <a:pPr marL="742950" lvl="1" indent="-285750">
              <a:lnSpc>
                <a:spcPct val="150000"/>
              </a:lnSpc>
              <a:buClr>
                <a:schemeClr val="accent1">
                  <a:lumMod val="60000"/>
                  <a:lumOff val="40000"/>
                </a:schemeClr>
              </a:buClr>
              <a:buFont typeface="Arial" panose="020B0604020202020204" pitchFamily="34" charset="0"/>
              <a:buChar char="•"/>
            </a:pPr>
            <a:r>
              <a:rPr lang="en-US" altLang="zh-CN" sz="1600" b="1" dirty="0"/>
              <a:t>LSTM </a:t>
            </a:r>
            <a:r>
              <a:rPr lang="zh-CN" altLang="en-US" sz="1600" dirty="0"/>
              <a:t>三个门函数：输入门、遗忘门和输出门来控制输入值、记忆值和输出值</a:t>
            </a:r>
            <a:endParaRPr lang="en-US" altLang="zh-CN" sz="1600" dirty="0"/>
          </a:p>
          <a:p>
            <a:pPr marL="742950" lvl="1" indent="-285750">
              <a:lnSpc>
                <a:spcPct val="150000"/>
              </a:lnSpc>
              <a:buClr>
                <a:schemeClr val="accent1">
                  <a:lumMod val="60000"/>
                  <a:lumOff val="40000"/>
                </a:schemeClr>
              </a:buClr>
              <a:buFont typeface="Arial" panose="020B0604020202020204" pitchFamily="34" charset="0"/>
              <a:buChar char="•"/>
            </a:pPr>
            <a:r>
              <a:rPr lang="en-US" altLang="zh-CN" sz="1600" b="1" dirty="0"/>
              <a:t>GRU  </a:t>
            </a:r>
            <a:r>
              <a:rPr lang="en-US" altLang="zh-CN" sz="1200" b="1" dirty="0"/>
              <a:t> </a:t>
            </a:r>
            <a:r>
              <a:rPr lang="zh-CN" altLang="en-US" sz="1600" dirty="0"/>
              <a:t>两个门函数：更新门和重置门来控制记忆值和输出值</a:t>
            </a:r>
            <a:endParaRPr lang="en-US" altLang="zh-CN" sz="1600" dirty="0"/>
          </a:p>
          <a:p>
            <a:pPr marL="285750" lvl="0" indent="-285750">
              <a:lnSpc>
                <a:spcPct val="150000"/>
              </a:lnSpc>
              <a:buClr>
                <a:srgbClr val="D9232E">
                  <a:lumMod val="60000"/>
                  <a:lumOff val="40000"/>
                </a:srgbClr>
              </a:buClr>
              <a:buFont typeface="Wingdings" panose="05000000000000000000" pitchFamily="2" charset="2"/>
              <a:buChar char="p"/>
            </a:pPr>
            <a:r>
              <a:rPr lang="zh-CN" altLang="en-US" b="1" dirty="0">
                <a:solidFill>
                  <a:srgbClr val="000000"/>
                </a:solidFill>
              </a:rPr>
              <a:t>循环神经网络模型的优势</a:t>
            </a:r>
            <a:endParaRPr lang="en-US" altLang="zh-CN" b="1" dirty="0">
              <a:solidFill>
                <a:srgbClr val="000000"/>
              </a:solidFill>
            </a:endParaRPr>
          </a:p>
          <a:p>
            <a:pPr marL="742950" lvl="1" indent="-285750">
              <a:lnSpc>
                <a:spcPct val="150000"/>
              </a:lnSpc>
              <a:buClr>
                <a:srgbClr val="D9232E">
                  <a:lumMod val="60000"/>
                  <a:lumOff val="40000"/>
                </a:srgbClr>
              </a:buClr>
              <a:buFont typeface="Arial" panose="020B0604020202020204" pitchFamily="34" charset="0"/>
              <a:buChar char="•"/>
            </a:pPr>
            <a:r>
              <a:rPr lang="zh-CN" altLang="en-US" sz="1600" dirty="0">
                <a:solidFill>
                  <a:srgbClr val="000000"/>
                </a:solidFill>
              </a:rPr>
              <a:t>使用词向量引入语义信息</a:t>
            </a:r>
            <a:endParaRPr lang="en-US" altLang="zh-CN" sz="1600" dirty="0">
              <a:solidFill>
                <a:srgbClr val="000000"/>
              </a:solidFill>
            </a:endParaRPr>
          </a:p>
          <a:p>
            <a:pPr marL="742950" lvl="1" indent="-285750">
              <a:lnSpc>
                <a:spcPct val="150000"/>
              </a:lnSpc>
              <a:buClr>
                <a:srgbClr val="D9232E">
                  <a:lumMod val="60000"/>
                  <a:lumOff val="40000"/>
                </a:srgbClr>
              </a:buClr>
              <a:buFont typeface="Arial" panose="020B0604020202020204" pitchFamily="34" charset="0"/>
              <a:buChar char="•"/>
            </a:pPr>
            <a:r>
              <a:rPr lang="zh-CN" altLang="en-US" sz="1600" dirty="0">
                <a:solidFill>
                  <a:srgbClr val="000000"/>
                </a:solidFill>
              </a:rPr>
              <a:t>保留长期记忆</a:t>
            </a:r>
            <a:endParaRPr lang="en-US" altLang="zh-CN" sz="1600" dirty="0">
              <a:solidFill>
                <a:srgbClr val="000000"/>
              </a:solidFill>
            </a:endParaRPr>
          </a:p>
          <a:p>
            <a:pPr marL="742950" lvl="1" indent="-285750">
              <a:lnSpc>
                <a:spcPct val="150000"/>
              </a:lnSpc>
              <a:buClr>
                <a:srgbClr val="D9232E">
                  <a:lumMod val="60000"/>
                  <a:lumOff val="40000"/>
                </a:srgbClr>
              </a:buClr>
              <a:buFont typeface="Arial" panose="020B0604020202020204" pitchFamily="34" charset="0"/>
              <a:buChar char="•"/>
            </a:pPr>
            <a:r>
              <a:rPr lang="zh-CN" altLang="en-US" sz="1600" dirty="0">
                <a:solidFill>
                  <a:srgbClr val="000000"/>
                </a:solidFill>
              </a:rPr>
              <a:t>避免繁琐提取特征、手动提取特征时存在的认知偏差和不全面问题</a:t>
            </a:r>
            <a:endParaRPr lang="en-US" altLang="zh-CN" sz="1600" dirty="0">
              <a:solidFill>
                <a:srgbClr val="000000"/>
              </a:solidFill>
            </a:endParaRPr>
          </a:p>
          <a:p>
            <a:pPr>
              <a:lnSpc>
                <a:spcPct val="150000"/>
              </a:lnSpc>
              <a:buClr>
                <a:schemeClr val="accent1">
                  <a:lumMod val="60000"/>
                  <a:lumOff val="40000"/>
                </a:schemeClr>
              </a:buClr>
            </a:pPr>
            <a:endParaRPr lang="en-US" altLang="zh-CN" b="1" dirty="0"/>
          </a:p>
        </p:txBody>
      </p:sp>
      <p:cxnSp>
        <p:nvCxnSpPr>
          <p:cNvPr id="22" name="直接连接符 21">
            <a:extLst>
              <a:ext uri="{FF2B5EF4-FFF2-40B4-BE49-F238E27FC236}">
                <a16:creationId xmlns:a16="http://schemas.microsoft.com/office/drawing/2014/main" id="{8BD50438-8FEA-429E-AED2-FB24D904B67B}"/>
              </a:ext>
            </a:extLst>
          </p:cNvPr>
          <p:cNvCxnSpPr>
            <a:cxnSpLocks/>
          </p:cNvCxnSpPr>
          <p:nvPr/>
        </p:nvCxnSpPr>
        <p:spPr>
          <a:xfrm>
            <a:off x="6096000" y="4502778"/>
            <a:ext cx="0" cy="2164722"/>
          </a:xfrm>
          <a:prstGeom prst="line">
            <a:avLst/>
          </a:prstGeom>
          <a:ln w="22225">
            <a:solidFill>
              <a:srgbClr val="2DFFB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7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循环神经网络模型</a:t>
            </a:r>
            <a:endParaRPr 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7700" y="2648624"/>
            <a:ext cx="3429897" cy="2317814"/>
          </a:xfrm>
          <a:prstGeom prst="rect">
            <a:avLst/>
          </a:prstGeom>
        </p:spPr>
      </p:pic>
      <p:graphicFrame>
        <p:nvGraphicFramePr>
          <p:cNvPr id="11" name="表格 10">
            <a:extLst>
              <a:ext uri="{FF2B5EF4-FFF2-40B4-BE49-F238E27FC236}">
                <a16:creationId xmlns:a16="http://schemas.microsoft.com/office/drawing/2014/main" id="{29E2AE31-A62D-42E3-973D-8FC3666A5938}"/>
              </a:ext>
            </a:extLst>
          </p:cNvPr>
          <p:cNvGraphicFramePr>
            <a:graphicFrameLocks noGrp="1"/>
          </p:cNvGraphicFramePr>
          <p:nvPr>
            <p:extLst>
              <p:ext uri="{D42A27DB-BD31-4B8C-83A1-F6EECF244321}">
                <p14:modId xmlns:p14="http://schemas.microsoft.com/office/powerpoint/2010/main" val="3340942000"/>
              </p:ext>
            </p:extLst>
          </p:nvPr>
        </p:nvGraphicFramePr>
        <p:xfrm>
          <a:off x="1112203" y="2866611"/>
          <a:ext cx="5698336" cy="1848296"/>
        </p:xfrm>
        <a:graphic>
          <a:graphicData uri="http://schemas.openxmlformats.org/drawingml/2006/table">
            <a:tbl>
              <a:tblPr firstRow="1" bandRow="1">
                <a:tableStyleId>{B301B821-A1FF-4177-AEE7-76D212191A09}</a:tableStyleId>
              </a:tblPr>
              <a:tblGrid>
                <a:gridCol w="1143152">
                  <a:extLst>
                    <a:ext uri="{9D8B030D-6E8A-4147-A177-3AD203B41FA5}">
                      <a16:colId xmlns:a16="http://schemas.microsoft.com/office/drawing/2014/main" val="1946783204"/>
                    </a:ext>
                  </a:extLst>
                </a:gridCol>
                <a:gridCol w="1143152">
                  <a:extLst>
                    <a:ext uri="{9D8B030D-6E8A-4147-A177-3AD203B41FA5}">
                      <a16:colId xmlns:a16="http://schemas.microsoft.com/office/drawing/2014/main" val="1466622635"/>
                    </a:ext>
                  </a:extLst>
                </a:gridCol>
                <a:gridCol w="1137344">
                  <a:extLst>
                    <a:ext uri="{9D8B030D-6E8A-4147-A177-3AD203B41FA5}">
                      <a16:colId xmlns:a16="http://schemas.microsoft.com/office/drawing/2014/main" val="20002"/>
                    </a:ext>
                  </a:extLst>
                </a:gridCol>
                <a:gridCol w="1137344">
                  <a:extLst>
                    <a:ext uri="{9D8B030D-6E8A-4147-A177-3AD203B41FA5}">
                      <a16:colId xmlns:a16="http://schemas.microsoft.com/office/drawing/2014/main" val="2953011041"/>
                    </a:ext>
                  </a:extLst>
                </a:gridCol>
                <a:gridCol w="1137344">
                  <a:extLst>
                    <a:ext uri="{9D8B030D-6E8A-4147-A177-3AD203B41FA5}">
                      <a16:colId xmlns:a16="http://schemas.microsoft.com/office/drawing/2014/main" val="675452890"/>
                    </a:ext>
                  </a:extLst>
                </a:gridCol>
              </a:tblGrid>
              <a:tr h="588206">
                <a:tc>
                  <a:txBody>
                    <a:bodyPr/>
                    <a:lstStyle/>
                    <a:p>
                      <a:pPr algn="ctr" fontAlgn="ctr"/>
                      <a:r>
                        <a:rPr lang="zh-CN" altLang="en-US" sz="1800" b="1" i="0" u="none" strike="noStrike" dirty="0">
                          <a:solidFill>
                            <a:schemeClr val="bg1"/>
                          </a:solidFill>
                          <a:effectLst/>
                          <a:latin typeface="+mj-ea"/>
                          <a:ea typeface="+mj-ea"/>
                        </a:rPr>
                        <a:t>方法 </a:t>
                      </a: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i="0" u="none" strike="noStrike" dirty="0">
                          <a:solidFill>
                            <a:schemeClr val="bg1"/>
                          </a:solidFill>
                          <a:effectLst/>
                          <a:latin typeface="+mj-ea"/>
                          <a:ea typeface="+mj-ea"/>
                        </a:rPr>
                        <a:t>准确率</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i="0" u="none" strike="noStrike" dirty="0">
                          <a:solidFill>
                            <a:schemeClr val="bg1"/>
                          </a:solidFill>
                          <a:effectLst/>
                          <a:latin typeface="+mj-ea"/>
                          <a:ea typeface="+mj-ea"/>
                        </a:rPr>
                        <a:t>精确率</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1800" b="1" i="0" u="none" strike="noStrike" dirty="0">
                          <a:solidFill>
                            <a:schemeClr val="bg1"/>
                          </a:solidFill>
                          <a:effectLst/>
                          <a:latin typeface="+mj-ea"/>
                          <a:ea typeface="+mj-ea"/>
                        </a:rPr>
                        <a:t>召回率</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1" i="0" u="none" strike="noStrike" dirty="0">
                          <a:solidFill>
                            <a:schemeClr val="bg1"/>
                          </a:solidFill>
                          <a:effectLst/>
                          <a:latin typeface="+mj-ea"/>
                          <a:ea typeface="+mj-ea"/>
                        </a:rPr>
                        <a:t>F1</a:t>
                      </a:r>
                      <a:r>
                        <a:rPr lang="zh-CN" altLang="en-US" sz="1800" b="1" i="0" u="none" strike="noStrike" dirty="0">
                          <a:solidFill>
                            <a:schemeClr val="bg1"/>
                          </a:solidFill>
                          <a:effectLst/>
                          <a:latin typeface="+mj-ea"/>
                          <a:ea typeface="+mj-ea"/>
                        </a:rPr>
                        <a:t>得分</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7652725"/>
                  </a:ext>
                </a:extLst>
              </a:tr>
              <a:tr h="420030">
                <a:tc>
                  <a:txBody>
                    <a:bodyPr/>
                    <a:lstStyle/>
                    <a:p>
                      <a:pPr algn="ctr" fontAlgn="ctr"/>
                      <a:r>
                        <a:rPr lang="en-US" sz="1800" b="1" i="0" u="none" strike="noStrike" dirty="0">
                          <a:solidFill>
                            <a:srgbClr val="000000"/>
                          </a:solidFill>
                          <a:effectLst/>
                          <a:latin typeface="+mj-ea"/>
                          <a:ea typeface="+mj-ea"/>
                        </a:rPr>
                        <a:t>RNN</a:t>
                      </a: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0.883</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0.880</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0.886</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0.883</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000400"/>
                  </a:ext>
                </a:extLst>
              </a:tr>
              <a:tr h="420030">
                <a:tc>
                  <a:txBody>
                    <a:bodyPr/>
                    <a:lstStyle/>
                    <a:p>
                      <a:pPr algn="ctr" fontAlgn="ctr"/>
                      <a:r>
                        <a:rPr lang="en-US" sz="1800" b="1" i="0" u="none" strike="noStrike" dirty="0">
                          <a:solidFill>
                            <a:srgbClr val="000000"/>
                          </a:solidFill>
                          <a:effectLst/>
                          <a:latin typeface="+mj-ea"/>
                          <a:ea typeface="+mj-ea"/>
                        </a:rPr>
                        <a:t>LSTM</a:t>
                      </a: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1" i="0" u="none" strike="noStrike" dirty="0">
                          <a:solidFill>
                            <a:srgbClr val="000000"/>
                          </a:solidFill>
                          <a:effectLst/>
                          <a:latin typeface="+mj-ea"/>
                          <a:ea typeface="+mj-ea"/>
                        </a:rPr>
                        <a:t>0.920</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1" i="0" u="none" strike="noStrike" dirty="0">
                          <a:solidFill>
                            <a:srgbClr val="000000"/>
                          </a:solidFill>
                          <a:effectLst/>
                          <a:latin typeface="+mj-ea"/>
                          <a:ea typeface="+mj-ea"/>
                        </a:rPr>
                        <a:t>0.891</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0.955</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1" i="0" u="none" strike="noStrike" dirty="0">
                          <a:solidFill>
                            <a:srgbClr val="000000"/>
                          </a:solidFill>
                          <a:effectLst/>
                          <a:latin typeface="+mj-ea"/>
                          <a:ea typeface="+mj-ea"/>
                        </a:rPr>
                        <a:t>0.922</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10182"/>
                  </a:ext>
                </a:extLst>
              </a:tr>
              <a:tr h="420030">
                <a:tc>
                  <a:txBody>
                    <a:bodyPr/>
                    <a:lstStyle/>
                    <a:p>
                      <a:pPr algn="ctr" fontAlgn="ctr"/>
                      <a:r>
                        <a:rPr lang="en-US" sz="1800" b="1" i="0" u="none" strike="noStrike" dirty="0">
                          <a:solidFill>
                            <a:srgbClr val="000000"/>
                          </a:solidFill>
                          <a:effectLst/>
                          <a:latin typeface="+mj-ea"/>
                          <a:ea typeface="+mj-ea"/>
                        </a:rPr>
                        <a:t>GRU</a:t>
                      </a:r>
                    </a:p>
                  </a:txBody>
                  <a:tcPr marL="9525" marR="9525" marT="9525" marB="0" anchor="ctr">
                    <a:lnL w="12700" cmpd="sng">
                      <a:noFill/>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0.915</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chemeClr val="tx1"/>
                          </a:solidFill>
                          <a:effectLst/>
                          <a:latin typeface="+mj-ea"/>
                          <a:ea typeface="+mj-ea"/>
                        </a:rPr>
                        <a:t>0.869</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1" i="0" u="none" strike="noStrike" dirty="0">
                          <a:solidFill>
                            <a:srgbClr val="000000"/>
                          </a:solidFill>
                          <a:effectLst/>
                          <a:latin typeface="+mj-ea"/>
                          <a:ea typeface="+mj-ea"/>
                        </a:rPr>
                        <a:t>0.976</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800" b="0" i="0" u="none" strike="noStrike" dirty="0">
                          <a:solidFill>
                            <a:srgbClr val="000000"/>
                          </a:solidFill>
                          <a:effectLst/>
                          <a:latin typeface="+mj-ea"/>
                          <a:ea typeface="+mj-ea"/>
                        </a:rPr>
                        <a:t>0.920</a:t>
                      </a: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2827"/>
                  </a:ext>
                </a:extLst>
              </a:tr>
            </a:tbl>
          </a:graphicData>
        </a:graphic>
      </p:graphicFrame>
      <p:sp>
        <p:nvSpPr>
          <p:cNvPr id="10" name="矩形 9">
            <a:extLst>
              <a:ext uri="{FF2B5EF4-FFF2-40B4-BE49-F238E27FC236}">
                <a16:creationId xmlns:a16="http://schemas.microsoft.com/office/drawing/2014/main" id="{6774BDBF-D1C5-41FF-96D6-729ABC3E54F5}"/>
              </a:ext>
            </a:extLst>
          </p:cNvPr>
          <p:cNvSpPr/>
          <p:nvPr/>
        </p:nvSpPr>
        <p:spPr>
          <a:xfrm>
            <a:off x="714374" y="1295804"/>
            <a:ext cx="10144125" cy="1289456"/>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dirty="0"/>
              <a:t>对每一个事件，根据</a:t>
            </a:r>
            <a:r>
              <a:rPr lang="zh-CN" altLang="en-US" b="1" dirty="0"/>
              <a:t>最后一条转发微博</a:t>
            </a:r>
            <a:r>
              <a:rPr lang="zh-CN" altLang="en-US" dirty="0"/>
              <a:t>与</a:t>
            </a:r>
            <a:r>
              <a:rPr lang="zh-CN" altLang="en-US" b="1" dirty="0"/>
              <a:t>原始微博</a:t>
            </a:r>
            <a:r>
              <a:rPr lang="zh-CN" altLang="en-US" dirty="0"/>
              <a:t>的发布时间差，将传播过程划分为 </a:t>
            </a:r>
            <a:r>
              <a:rPr lang="en-US" altLang="zh-CN" b="1" dirty="0">
                <a:solidFill>
                  <a:srgbClr val="F7C43C"/>
                </a:solidFill>
              </a:rPr>
              <a:t>N </a:t>
            </a:r>
            <a:r>
              <a:rPr lang="zh-CN" altLang="en-US" dirty="0"/>
              <a:t>个阶段</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在每一阶段选取</a:t>
            </a:r>
            <a:r>
              <a:rPr lang="en-US" altLang="zh-CN" b="1" dirty="0"/>
              <a:t>TF-IDF</a:t>
            </a:r>
            <a:r>
              <a:rPr lang="zh-CN" altLang="en-US" b="1" dirty="0"/>
              <a:t>值</a:t>
            </a:r>
            <a:r>
              <a:rPr lang="zh-CN" altLang="en-US" dirty="0"/>
              <a:t>最高的前 </a:t>
            </a:r>
            <a:r>
              <a:rPr lang="en-US" altLang="zh-CN" b="1" dirty="0">
                <a:solidFill>
                  <a:srgbClr val="F7C43C"/>
                </a:solidFill>
              </a:rPr>
              <a:t>k</a:t>
            </a:r>
            <a:r>
              <a:rPr lang="en-US" altLang="zh-CN" dirty="0"/>
              <a:t> </a:t>
            </a:r>
            <a:r>
              <a:rPr lang="zh-CN" altLang="en-US" dirty="0"/>
              <a:t>个词映射为</a:t>
            </a:r>
            <a:r>
              <a:rPr lang="zh-CN" altLang="en-US" b="1" dirty="0"/>
              <a:t>词向量</a:t>
            </a:r>
            <a:r>
              <a:rPr lang="zh-CN" altLang="en-US" dirty="0"/>
              <a:t>后作为输入</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使用 </a:t>
            </a:r>
            <a:r>
              <a:rPr lang="en-US" altLang="zh-CN" b="1" dirty="0"/>
              <a:t>RNN LSTM GRU </a:t>
            </a:r>
            <a:r>
              <a:rPr lang="zh-CN" altLang="en-US" dirty="0"/>
              <a:t>进行建模</a:t>
            </a:r>
            <a:r>
              <a:rPr lang="en-US" altLang="zh-CN" dirty="0"/>
              <a:t> </a:t>
            </a:r>
          </a:p>
        </p:txBody>
      </p:sp>
      <p:sp>
        <p:nvSpPr>
          <p:cNvPr id="12" name="矩形 11">
            <a:extLst>
              <a:ext uri="{FF2B5EF4-FFF2-40B4-BE49-F238E27FC236}">
                <a16:creationId xmlns:a16="http://schemas.microsoft.com/office/drawing/2014/main" id="{298C4CD1-9440-4EA1-B074-B420E1FB1310}"/>
              </a:ext>
            </a:extLst>
          </p:cNvPr>
          <p:cNvSpPr/>
          <p:nvPr/>
        </p:nvSpPr>
        <p:spPr>
          <a:xfrm>
            <a:off x="714374" y="5029803"/>
            <a:ext cx="6289676" cy="861774"/>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p"/>
            </a:pPr>
            <a:r>
              <a:rPr lang="en-US" altLang="zh-CN" b="1" dirty="0"/>
              <a:t>LSTM GRU </a:t>
            </a:r>
            <a:r>
              <a:rPr lang="zh-CN" altLang="en-US" b="1" dirty="0"/>
              <a:t>能有效解决梯度爆炸、梯度消失的问题</a:t>
            </a:r>
            <a:endParaRPr lang="en-US" altLang="zh-CN" b="1" dirty="0"/>
          </a:p>
          <a:p>
            <a:pPr marL="285750" indent="-285750">
              <a:buClr>
                <a:schemeClr val="accent1">
                  <a:lumMod val="60000"/>
                  <a:lumOff val="40000"/>
                </a:schemeClr>
              </a:buClr>
              <a:buFont typeface="Wingdings" panose="05000000000000000000" pitchFamily="2" charset="2"/>
              <a:buChar char="p"/>
            </a:pPr>
            <a:r>
              <a:rPr lang="en-US" altLang="zh-CN" b="1" dirty="0">
                <a:solidFill>
                  <a:srgbClr val="F7C43C"/>
                </a:solidFill>
              </a:rPr>
              <a:t>LSTM</a:t>
            </a:r>
            <a:r>
              <a:rPr lang="zh-CN" altLang="en-US" b="1" dirty="0"/>
              <a:t>模型测试集准确率：</a:t>
            </a:r>
            <a:r>
              <a:rPr lang="en-US" altLang="zh-CN" sz="3200" b="1" dirty="0">
                <a:solidFill>
                  <a:srgbClr val="D9232E"/>
                </a:solidFill>
                <a:effectLst>
                  <a:outerShdw blurRad="38100" dist="38100" dir="2700000" algn="tl">
                    <a:srgbClr val="000000">
                      <a:alpha val="43137"/>
                    </a:srgbClr>
                  </a:outerShdw>
                </a:effectLst>
              </a:rPr>
              <a:t>92.0</a:t>
            </a:r>
            <a:r>
              <a:rPr lang="en-US" altLang="zh-CN" b="1" dirty="0">
                <a:solidFill>
                  <a:srgbClr val="D9232E"/>
                </a:solidFill>
                <a:effectLst>
                  <a:outerShdw blurRad="38100" dist="38100" dir="2700000" algn="tl">
                    <a:srgbClr val="000000">
                      <a:alpha val="43137"/>
                    </a:srgbClr>
                  </a:outerShdw>
                </a:effectLst>
              </a:rPr>
              <a:t>%</a:t>
            </a:r>
          </a:p>
        </p:txBody>
      </p:sp>
      <p:grpSp>
        <p:nvGrpSpPr>
          <p:cNvPr id="7" name="组合 6">
            <a:extLst>
              <a:ext uri="{FF2B5EF4-FFF2-40B4-BE49-F238E27FC236}">
                <a16:creationId xmlns:a16="http://schemas.microsoft.com/office/drawing/2014/main" id="{22189E92-103C-42CF-8E77-463542C20D04}"/>
              </a:ext>
            </a:extLst>
          </p:cNvPr>
          <p:cNvGrpSpPr/>
          <p:nvPr/>
        </p:nvGrpSpPr>
        <p:grpSpPr>
          <a:xfrm>
            <a:off x="695990" y="6413098"/>
            <a:ext cx="8113568" cy="314083"/>
            <a:chOff x="405906" y="6413098"/>
            <a:chExt cx="8113568" cy="314083"/>
          </a:xfrm>
        </p:grpSpPr>
        <p:sp>
          <p:nvSpPr>
            <p:cNvPr id="8" name="文本框 7">
              <a:extLst>
                <a:ext uri="{FF2B5EF4-FFF2-40B4-BE49-F238E27FC236}">
                  <a16:creationId xmlns:a16="http://schemas.microsoft.com/office/drawing/2014/main" id="{64388DE6-F9E8-4F2F-B354-1373CA5C08E7}"/>
                </a:ext>
              </a:extLst>
            </p:cNvPr>
            <p:cNvSpPr txBox="1"/>
            <p:nvPr/>
          </p:nvSpPr>
          <p:spPr>
            <a:xfrm>
              <a:off x="405906" y="6419404"/>
              <a:ext cx="8113568" cy="307777"/>
            </a:xfrm>
            <a:prstGeom prst="rect">
              <a:avLst/>
            </a:prstGeom>
            <a:noFill/>
          </p:spPr>
          <p:txBody>
            <a:bodyPr wrap="none" rtlCol="0">
              <a:spAutoFit/>
            </a:bodyPr>
            <a:lstStyle/>
            <a:p>
              <a:r>
                <a:rPr lang="en-US" altLang="zh-CN" sz="1400" dirty="0">
                  <a:solidFill>
                    <a:schemeClr val="bg2">
                      <a:lumMod val="50000"/>
                    </a:schemeClr>
                  </a:solidFill>
                  <a:latin typeface="Times New Roman" panose="02020603050405020304" pitchFamily="18" charset="0"/>
                  <a:cs typeface="Times New Roman" panose="02020603050405020304" pitchFamily="18" charset="0"/>
                </a:rPr>
                <a:t>Ma J, Gao W, Mitra P, et al. Detecting Rumors from Microblogs with Recurrent Neural Networks[C]. (2016)</a:t>
              </a:r>
              <a:endParaRPr lang="zh-CN" altLang="en-US" sz="1400" dirty="0">
                <a:solidFill>
                  <a:schemeClr val="bg2">
                    <a:lumMod val="50000"/>
                  </a:schemeClr>
                </a:solidFill>
                <a:latin typeface="Times New Roman" panose="02020603050405020304" pitchFamily="18" charset="0"/>
                <a:cs typeface="Times New Roman" panose="02020603050405020304" pitchFamily="18" charset="0"/>
              </a:endParaRPr>
            </a:p>
          </p:txBody>
        </p:sp>
        <p:cxnSp>
          <p:nvCxnSpPr>
            <p:cNvPr id="13" name="直接连接符 12">
              <a:extLst>
                <a:ext uri="{FF2B5EF4-FFF2-40B4-BE49-F238E27FC236}">
                  <a16:creationId xmlns:a16="http://schemas.microsoft.com/office/drawing/2014/main" id="{52732764-A262-4EF4-96F4-1AB611029E49}"/>
                </a:ext>
              </a:extLst>
            </p:cNvPr>
            <p:cNvCxnSpPr/>
            <p:nvPr/>
          </p:nvCxnSpPr>
          <p:spPr>
            <a:xfrm>
              <a:off x="504497" y="6413098"/>
              <a:ext cx="2263929" cy="0"/>
            </a:xfrm>
            <a:prstGeom prst="line">
              <a:avLst/>
            </a:prstGeom>
            <a:ln>
              <a:solidFill>
                <a:schemeClr val="bg2">
                  <a:lumMod val="50000"/>
                </a:schemeClr>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47265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实时谣言监控、预测</a:t>
            </a:r>
            <a:endParaRPr lang="en-US" dirty="0"/>
          </a:p>
        </p:txBody>
      </p:sp>
      <p:sp>
        <p:nvSpPr>
          <p:cNvPr id="10" name="矩形 9">
            <a:extLst>
              <a:ext uri="{FF2B5EF4-FFF2-40B4-BE49-F238E27FC236}">
                <a16:creationId xmlns:a16="http://schemas.microsoft.com/office/drawing/2014/main" id="{6774BDBF-D1C5-41FF-96D6-729ABC3E54F5}"/>
              </a:ext>
            </a:extLst>
          </p:cNvPr>
          <p:cNvSpPr/>
          <p:nvPr/>
        </p:nvSpPr>
        <p:spPr>
          <a:xfrm>
            <a:off x="714374" y="1123304"/>
            <a:ext cx="10144125" cy="1289456"/>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zh-CN" altLang="en-US" dirty="0"/>
              <a:t>使用基于时序特征的模型，可在传播早期诊断异常，从而实现</a:t>
            </a:r>
            <a:r>
              <a:rPr lang="zh-CN" altLang="en-US" b="1" dirty="0">
                <a:solidFill>
                  <a:srgbClr val="F7C43C"/>
                </a:solidFill>
              </a:rPr>
              <a:t>谣言的实时监控与预测</a:t>
            </a:r>
            <a:endParaRPr lang="en-US" altLang="zh-CN" b="1" dirty="0">
              <a:solidFill>
                <a:srgbClr val="F7C43C"/>
              </a:solidFill>
            </a:endParaRPr>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对于测试数据，设定</a:t>
            </a:r>
            <a:r>
              <a:rPr lang="zh-CN" altLang="en-US" b="1" dirty="0">
                <a:solidFill>
                  <a:srgbClr val="F7C43C"/>
                </a:solidFill>
              </a:rPr>
              <a:t>检测时间限</a:t>
            </a:r>
            <a:r>
              <a:rPr lang="zh-CN" altLang="en-US" dirty="0"/>
              <a:t>，仅仅取距离原始发布时间在时间限以内的微博作为测试集</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zh-CN" altLang="en-US" dirty="0"/>
              <a:t>使用训练好的模型进行测试，观察模型在</a:t>
            </a:r>
            <a:r>
              <a:rPr lang="zh-CN" altLang="en-US" b="1" dirty="0">
                <a:solidFill>
                  <a:srgbClr val="F7C43C"/>
                </a:solidFill>
              </a:rPr>
              <a:t>传播早期预测的准确率</a:t>
            </a:r>
            <a:endParaRPr lang="en-US" altLang="zh-CN" b="1" dirty="0">
              <a:solidFill>
                <a:srgbClr val="F7C43C"/>
              </a:solidFill>
            </a:endParaRPr>
          </a:p>
        </p:txBody>
      </p:sp>
      <p:graphicFrame>
        <p:nvGraphicFramePr>
          <p:cNvPr id="8" name="图表 7">
            <a:extLst>
              <a:ext uri="{FF2B5EF4-FFF2-40B4-BE49-F238E27FC236}">
                <a16:creationId xmlns:a16="http://schemas.microsoft.com/office/drawing/2014/main" id="{DD060BD1-A4DB-436D-ADF7-A86B3A02918A}"/>
              </a:ext>
            </a:extLst>
          </p:cNvPr>
          <p:cNvGraphicFramePr>
            <a:graphicFrameLocks/>
          </p:cNvGraphicFramePr>
          <p:nvPr>
            <p:extLst>
              <p:ext uri="{D42A27DB-BD31-4B8C-83A1-F6EECF244321}">
                <p14:modId xmlns:p14="http://schemas.microsoft.com/office/powerpoint/2010/main" val="1980923648"/>
              </p:ext>
            </p:extLst>
          </p:nvPr>
        </p:nvGraphicFramePr>
        <p:xfrm>
          <a:off x="2012949" y="2436602"/>
          <a:ext cx="7797802" cy="3007412"/>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a:extLst>
              <a:ext uri="{FF2B5EF4-FFF2-40B4-BE49-F238E27FC236}">
                <a16:creationId xmlns:a16="http://schemas.microsoft.com/office/drawing/2014/main" id="{A599F424-9393-46E4-BA5B-55EEFC4914E2}"/>
              </a:ext>
            </a:extLst>
          </p:cNvPr>
          <p:cNvSpPr/>
          <p:nvPr/>
        </p:nvSpPr>
        <p:spPr>
          <a:xfrm>
            <a:off x="714374" y="5311145"/>
            <a:ext cx="6289676" cy="873957"/>
          </a:xfrm>
          <a:prstGeom prst="rect">
            <a:avLst/>
          </a:prstGeom>
        </p:spPr>
        <p:txBody>
          <a:bodyPr wrap="square">
            <a:spAutoFit/>
          </a:bodyPr>
          <a:lstStyle/>
          <a:p>
            <a:pPr marL="285750" indent="-285750">
              <a:lnSpc>
                <a:spcPct val="150000"/>
              </a:lnSpc>
              <a:buClr>
                <a:schemeClr val="accent1">
                  <a:lumMod val="60000"/>
                  <a:lumOff val="40000"/>
                </a:schemeClr>
              </a:buClr>
              <a:buFont typeface="Wingdings" panose="05000000000000000000" pitchFamily="2" charset="2"/>
              <a:buChar char="p"/>
            </a:pPr>
            <a:r>
              <a:rPr lang="en-US" altLang="zh-CN" b="1" dirty="0">
                <a:solidFill>
                  <a:srgbClr val="F7C43C"/>
                </a:solidFill>
              </a:rPr>
              <a:t>GRU</a:t>
            </a:r>
            <a:r>
              <a:rPr lang="zh-CN" altLang="en-US" b="1" dirty="0">
                <a:solidFill>
                  <a:srgbClr val="F7C43C"/>
                </a:solidFill>
              </a:rPr>
              <a:t>模型</a:t>
            </a:r>
            <a:r>
              <a:rPr lang="zh-CN" altLang="en-US" dirty="0"/>
              <a:t>能在早期达到较高预测准确率</a:t>
            </a:r>
            <a:endParaRPr lang="en-US" altLang="zh-CN" dirty="0"/>
          </a:p>
          <a:p>
            <a:pPr marL="285750" indent="-285750">
              <a:lnSpc>
                <a:spcPct val="150000"/>
              </a:lnSpc>
              <a:buClr>
                <a:schemeClr val="accent1">
                  <a:lumMod val="60000"/>
                  <a:lumOff val="40000"/>
                </a:schemeClr>
              </a:buClr>
              <a:buFont typeface="Wingdings" panose="05000000000000000000" pitchFamily="2" charset="2"/>
              <a:buChar char="p"/>
            </a:pPr>
            <a:r>
              <a:rPr lang="en-US" altLang="zh-CN" b="1" dirty="0">
                <a:solidFill>
                  <a:srgbClr val="F7C43C"/>
                </a:solidFill>
              </a:rPr>
              <a:t>LSTM</a:t>
            </a:r>
            <a:r>
              <a:rPr lang="zh-CN" altLang="en-US" b="1" dirty="0">
                <a:solidFill>
                  <a:srgbClr val="F7C43C"/>
                </a:solidFill>
              </a:rPr>
              <a:t>模型</a:t>
            </a:r>
            <a:r>
              <a:rPr lang="zh-CN" altLang="en-US" dirty="0"/>
              <a:t>预测准确率稳步上升 逐渐赶超</a:t>
            </a:r>
            <a:r>
              <a:rPr lang="en-US" altLang="zh-CN" dirty="0"/>
              <a:t>GRU</a:t>
            </a:r>
            <a:r>
              <a:rPr lang="zh-CN" altLang="en-US" dirty="0"/>
              <a:t>模型</a:t>
            </a:r>
            <a:endParaRPr lang="en-US" altLang="zh-CN" dirty="0"/>
          </a:p>
        </p:txBody>
      </p:sp>
    </p:spTree>
    <p:extLst>
      <p:ext uri="{BB962C8B-B14F-4D97-AF65-F5344CB8AC3E}">
        <p14:creationId xmlns:p14="http://schemas.microsoft.com/office/powerpoint/2010/main" val="3533258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334" y="1892300"/>
            <a:ext cx="7590354" cy="798137"/>
          </a:xfrm>
        </p:spPr>
        <p:txBody>
          <a:bodyPr>
            <a:noAutofit/>
          </a:bodyPr>
          <a:lstStyle/>
          <a:p>
            <a:pPr marL="342900" indent="-342900" defTabSz="914400">
              <a:lnSpc>
                <a:spcPct val="200000"/>
              </a:lnSpc>
              <a:spcBef>
                <a:spcPts val="600"/>
              </a:spcBef>
            </a:pPr>
            <a:r>
              <a:rPr lang="zh-CN" altLang="en-US" dirty="0">
                <a:latin typeface="Arial" panose="020B0604020202020204" pitchFamily="34" charset="0"/>
                <a:ea typeface="微软雅黑" panose="020B0503020204020204" pitchFamily="34" charset="-122"/>
                <a:cs typeface="+mn-ea"/>
                <a:sym typeface="+mn-lt"/>
              </a:rPr>
              <a:t>结语</a:t>
            </a:r>
          </a:p>
        </p:txBody>
      </p:sp>
      <p:sp>
        <p:nvSpPr>
          <p:cNvPr id="3" name="文本占位符 2"/>
          <p:cNvSpPr>
            <a:spLocks noGrp="1"/>
          </p:cNvSpPr>
          <p:nvPr>
            <p:ph type="body" idx="1"/>
          </p:nvPr>
        </p:nvSpPr>
        <p:spPr>
          <a:xfrm>
            <a:off x="4006334" y="2614238"/>
            <a:ext cx="7590354" cy="1602162"/>
          </a:xfrm>
        </p:spPr>
        <p:txBody>
          <a:bodyPr>
            <a:noAutofit/>
          </a:bodyPr>
          <a:lstStyle/>
          <a:p>
            <a:pPr marL="171450" lvl="0" indent="-171450"/>
            <a:r>
              <a:rPr lang="zh-CN" altLang="en-US" sz="2000" dirty="0"/>
              <a:t>回顾建模过程</a:t>
            </a:r>
            <a:endParaRPr lang="en-US" altLang="zh-CN" sz="2000" dirty="0"/>
          </a:p>
          <a:p>
            <a:pPr marL="171450" lvl="0" indent="-171450"/>
            <a:r>
              <a:rPr lang="zh-CN" altLang="en-US" sz="2000" dirty="0"/>
              <a:t>展望</a:t>
            </a:r>
          </a:p>
          <a:p>
            <a:pPr marL="171450" lvl="0" indent="-171450"/>
            <a:endParaRPr lang="zh-CN" altLang="en-US" sz="2000" dirty="0">
              <a:latin typeface="Arial" panose="020B0604020202020204" pitchFamily="34" charset="0"/>
              <a:ea typeface="微软雅黑" panose="020B0503020204020204" pitchFamily="34" charset="-122"/>
              <a:cs typeface="+mn-ea"/>
              <a:sym typeface="+mn-lt"/>
            </a:endParaRPr>
          </a:p>
        </p:txBody>
      </p:sp>
      <p:cxnSp>
        <p:nvCxnSpPr>
          <p:cNvPr id="4" name="直接连接符 3">
            <a:extLst>
              <a:ext uri="{FF2B5EF4-FFF2-40B4-BE49-F238E27FC236}">
                <a16:creationId xmlns:a16="http://schemas.microsoft.com/office/drawing/2014/main" id="{FBF50EA8-844D-448A-A8DA-0514AC0170CA}"/>
              </a:ext>
            </a:extLst>
          </p:cNvPr>
          <p:cNvCxnSpPr/>
          <p:nvPr/>
        </p:nvCxnSpPr>
        <p:spPr>
          <a:xfrm>
            <a:off x="3930134" y="1903088"/>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5F3D9E4-F3C1-4AD2-8E2A-DB1E4EEB23AF}"/>
              </a:ext>
            </a:extLst>
          </p:cNvPr>
          <p:cNvCxnSpPr/>
          <p:nvPr/>
        </p:nvCxnSpPr>
        <p:spPr>
          <a:xfrm>
            <a:off x="3930134" y="4662312"/>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文本框 5">
            <a:extLst>
              <a:ext uri="{FF2B5EF4-FFF2-40B4-BE49-F238E27FC236}">
                <a16:creationId xmlns:a16="http://schemas.microsoft.com/office/drawing/2014/main" id="{6026B722-0E2C-4608-B59C-0F974A292877}"/>
              </a:ext>
            </a:extLst>
          </p:cNvPr>
          <p:cNvSpPr txBox="1"/>
          <p:nvPr/>
        </p:nvSpPr>
        <p:spPr>
          <a:xfrm>
            <a:off x="4027046" y="1228671"/>
            <a:ext cx="635489" cy="552534"/>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20204" pitchFamily="34" charset="0"/>
              </a:rPr>
              <a:t>/06</a:t>
            </a:r>
            <a:endParaRPr lang="zh-CN" altLang="en-US" spc="100" dirty="0">
              <a:solidFill>
                <a:schemeClr val="bg1">
                  <a:lumMod val="8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334" y="1892300"/>
            <a:ext cx="7590354" cy="798137"/>
          </a:xfrm>
        </p:spPr>
        <p:txBody>
          <a:bodyPr>
            <a:noAutofit/>
          </a:bodyPr>
          <a:lstStyle/>
          <a:p>
            <a:pPr marL="342900" indent="-342900" defTabSz="914400">
              <a:lnSpc>
                <a:spcPct val="200000"/>
              </a:lnSpc>
              <a:spcBef>
                <a:spcPts val="600"/>
              </a:spcBef>
            </a:pPr>
            <a:r>
              <a:rPr lang="zh-CN" altLang="en-US" dirty="0">
                <a:latin typeface="Arial" panose="020B0604020202020204" pitchFamily="34" charset="0"/>
                <a:ea typeface="微软雅黑" panose="020B0503020204020204" pitchFamily="34" charset="-122"/>
                <a:cs typeface="+mn-ea"/>
                <a:sym typeface="+mn-lt"/>
              </a:rPr>
              <a:t>选题背景</a:t>
            </a:r>
          </a:p>
        </p:txBody>
      </p:sp>
      <p:sp>
        <p:nvSpPr>
          <p:cNvPr id="3" name="文本占位符 2"/>
          <p:cNvSpPr>
            <a:spLocks noGrp="1"/>
          </p:cNvSpPr>
          <p:nvPr>
            <p:ph type="body" idx="1"/>
          </p:nvPr>
        </p:nvSpPr>
        <p:spPr>
          <a:xfrm>
            <a:off x="4044434" y="2728538"/>
            <a:ext cx="7590354" cy="1602162"/>
          </a:xfrm>
        </p:spPr>
        <p:txBody>
          <a:bodyPr>
            <a:noAutofit/>
          </a:bodyPr>
          <a:lstStyle/>
          <a:p>
            <a:pPr marL="171450" lvl="0" indent="-171450"/>
            <a:r>
              <a:rPr lang="zh-CN" altLang="en-US" sz="2000" dirty="0">
                <a:latin typeface="Arial" panose="020B0604020202020204" pitchFamily="34" charset="0"/>
                <a:ea typeface="微软雅黑" panose="020B0503020204020204" pitchFamily="34" charset="-122"/>
                <a:cs typeface="+mn-ea"/>
                <a:sym typeface="+mn-lt"/>
              </a:rPr>
              <a:t>谣言案例及类型</a:t>
            </a:r>
            <a:endParaRPr lang="en-US" altLang="zh-CN" sz="2000" dirty="0">
              <a:latin typeface="Arial" panose="020B0604020202020204" pitchFamily="34" charset="0"/>
              <a:ea typeface="微软雅黑" panose="020B0503020204020204" pitchFamily="34" charset="-122"/>
              <a:cs typeface="+mn-ea"/>
              <a:sym typeface="+mn-lt"/>
            </a:endParaRPr>
          </a:p>
          <a:p>
            <a:pPr marL="171450" lvl="0" indent="-171450"/>
            <a:r>
              <a:rPr lang="zh-CN" altLang="en-US" sz="2000" dirty="0">
                <a:latin typeface="Arial" panose="020B0604020202020204" pitchFamily="34" charset="0"/>
                <a:ea typeface="微软雅黑" panose="020B0503020204020204" pitchFamily="34" charset="-122"/>
                <a:cs typeface="+mn-ea"/>
                <a:sym typeface="+mn-lt"/>
              </a:rPr>
              <a:t>社交媒体和谣言传播</a:t>
            </a:r>
            <a:endParaRPr lang="en-US" altLang="zh-CN" sz="2000" dirty="0">
              <a:latin typeface="Arial" panose="020B0604020202020204" pitchFamily="34" charset="0"/>
              <a:ea typeface="微软雅黑" panose="020B0503020204020204" pitchFamily="34" charset="-122"/>
              <a:cs typeface="+mn-ea"/>
              <a:sym typeface="+mn-lt"/>
            </a:endParaRPr>
          </a:p>
          <a:p>
            <a:pPr marL="171450" lvl="0" indent="-171450"/>
            <a:r>
              <a:rPr lang="zh-CN" altLang="en-US" sz="2000" dirty="0">
                <a:latin typeface="Arial" panose="020B0604020202020204" pitchFamily="34" charset="0"/>
                <a:ea typeface="微软雅黑" panose="020B0503020204020204" pitchFamily="34" charset="-122"/>
                <a:cs typeface="+mn-ea"/>
                <a:sym typeface="+mn-lt"/>
              </a:rPr>
              <a:t>研究动机和研究思路</a:t>
            </a:r>
          </a:p>
        </p:txBody>
      </p:sp>
      <p:cxnSp>
        <p:nvCxnSpPr>
          <p:cNvPr id="4" name="直接连接符 3">
            <a:extLst>
              <a:ext uri="{FF2B5EF4-FFF2-40B4-BE49-F238E27FC236}">
                <a16:creationId xmlns:a16="http://schemas.microsoft.com/office/drawing/2014/main" id="{FBF50EA8-844D-448A-A8DA-0514AC0170CA}"/>
              </a:ext>
            </a:extLst>
          </p:cNvPr>
          <p:cNvCxnSpPr/>
          <p:nvPr/>
        </p:nvCxnSpPr>
        <p:spPr>
          <a:xfrm>
            <a:off x="3930134" y="1903088"/>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5F3D9E4-F3C1-4AD2-8E2A-DB1E4EEB23AF}"/>
              </a:ext>
            </a:extLst>
          </p:cNvPr>
          <p:cNvCxnSpPr/>
          <p:nvPr/>
        </p:nvCxnSpPr>
        <p:spPr>
          <a:xfrm>
            <a:off x="3930134" y="4662312"/>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026B722-0E2C-4608-B59C-0F974A292877}"/>
              </a:ext>
            </a:extLst>
          </p:cNvPr>
          <p:cNvSpPr txBox="1"/>
          <p:nvPr/>
        </p:nvSpPr>
        <p:spPr>
          <a:xfrm>
            <a:off x="4027046" y="1254071"/>
            <a:ext cx="635489" cy="552534"/>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20204" pitchFamily="34" charset="0"/>
              </a:rPr>
              <a:t>/01</a:t>
            </a:r>
            <a:endParaRPr lang="zh-CN" altLang="en-US" spc="100" dirty="0">
              <a:solidFill>
                <a:schemeClr val="bg1">
                  <a:lumMod val="8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总结</a:t>
            </a:r>
          </a:p>
        </p:txBody>
      </p:sp>
      <p:grpSp>
        <p:nvGrpSpPr>
          <p:cNvPr id="5" name="1ebe7c27-0165-4b38-989f-7d9e1e3d3eac" descr="OQAAAB+LCAAAAAAABACrVlIpqSxIVbJSCs5NLCpxyUxML0rM9SxJzVXSUfJMUbLKK83J0VFyysxLycxLdy/KLy0oVrKKjq0FALpUkis5AAAA">
            <a:extLst>
              <a:ext uri="{FF2B5EF4-FFF2-40B4-BE49-F238E27FC236}">
                <a16:creationId xmlns:a16="http://schemas.microsoft.com/office/drawing/2014/main" id="{42D21AEB-EFB1-4DF4-96A0-5793D5865007}"/>
              </a:ext>
            </a:extLst>
          </p:cNvPr>
          <p:cNvGrpSpPr>
            <a:grpSpLocks noChangeAspect="1"/>
          </p:cNvGrpSpPr>
          <p:nvPr>
            <p:custDataLst>
              <p:tags r:id="rId1"/>
            </p:custDataLst>
          </p:nvPr>
        </p:nvGrpSpPr>
        <p:grpSpPr>
          <a:xfrm>
            <a:off x="679622" y="1631128"/>
            <a:ext cx="10840866" cy="4521159"/>
            <a:chOff x="679622" y="1631128"/>
            <a:chExt cx="10840866" cy="4521159"/>
          </a:xfrm>
        </p:grpSpPr>
        <p:cxnSp>
          <p:nvCxnSpPr>
            <p:cNvPr id="6" name="直接连接符 5">
              <a:extLst>
                <a:ext uri="{FF2B5EF4-FFF2-40B4-BE49-F238E27FC236}">
                  <a16:creationId xmlns:a16="http://schemas.microsoft.com/office/drawing/2014/main" id="{89B04C20-E04F-4541-8341-DF4348EAE60A}"/>
                </a:ext>
              </a:extLst>
            </p:cNvPr>
            <p:cNvCxnSpPr>
              <a:cxnSpLocks/>
            </p:cNvCxnSpPr>
            <p:nvPr/>
          </p:nvCxnSpPr>
          <p:spPr>
            <a:xfrm flipH="1">
              <a:off x="7644384" y="3858768"/>
              <a:ext cx="327272" cy="941832"/>
            </a:xfrm>
            <a:prstGeom prst="line">
              <a:avLst/>
            </a:prstGeom>
            <a:ln w="152400"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C2A686-E5D1-44DD-B832-6BE96BCA07CD}"/>
                </a:ext>
              </a:extLst>
            </p:cNvPr>
            <p:cNvCxnSpPr>
              <a:cxnSpLocks/>
            </p:cNvCxnSpPr>
            <p:nvPr/>
          </p:nvCxnSpPr>
          <p:spPr>
            <a:xfrm flipH="1">
              <a:off x="4104540" y="4843751"/>
              <a:ext cx="291038" cy="876257"/>
            </a:xfrm>
            <a:prstGeom prst="line">
              <a:avLst/>
            </a:prstGeom>
            <a:ln w="152400"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B8A9797-FDEE-40A5-8481-2F2D40905978}"/>
                </a:ext>
              </a:extLst>
            </p:cNvPr>
            <p:cNvCxnSpPr/>
            <p:nvPr/>
          </p:nvCxnSpPr>
          <p:spPr>
            <a:xfrm>
              <a:off x="769049" y="5807156"/>
              <a:ext cx="3357522"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8C28BC8-554A-47F6-80E5-664FFF76790C}"/>
                </a:ext>
              </a:extLst>
            </p:cNvPr>
            <p:cNvCxnSpPr>
              <a:cxnSpLocks/>
            </p:cNvCxnSpPr>
            <p:nvPr/>
          </p:nvCxnSpPr>
          <p:spPr>
            <a:xfrm>
              <a:off x="4395578" y="4841774"/>
              <a:ext cx="3320422"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674E41C-3921-460E-AAA1-D97E8016944B}"/>
                </a:ext>
              </a:extLst>
            </p:cNvPr>
            <p:cNvCxnSpPr>
              <a:cxnSpLocks/>
            </p:cNvCxnSpPr>
            <p:nvPr/>
          </p:nvCxnSpPr>
          <p:spPr>
            <a:xfrm>
              <a:off x="7981039" y="3858768"/>
              <a:ext cx="3539449"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11" name="îşlîďê">
              <a:extLst>
                <a:ext uri="{FF2B5EF4-FFF2-40B4-BE49-F238E27FC236}">
                  <a16:creationId xmlns:a16="http://schemas.microsoft.com/office/drawing/2014/main" id="{109BC1A3-202E-4FBB-B8B6-CD9F1923A9CB}"/>
                </a:ext>
              </a:extLst>
            </p:cNvPr>
            <p:cNvSpPr/>
            <p:nvPr/>
          </p:nvSpPr>
          <p:spPr>
            <a:xfrm>
              <a:off x="1792250" y="5428393"/>
              <a:ext cx="723900" cy="723894"/>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t>1</a:t>
              </a:r>
              <a:endParaRPr sz="2400" b="1" dirty="0"/>
            </a:p>
          </p:txBody>
        </p:sp>
        <p:sp>
          <p:nvSpPr>
            <p:cNvPr id="12" name="îṧḻïḍé">
              <a:extLst>
                <a:ext uri="{FF2B5EF4-FFF2-40B4-BE49-F238E27FC236}">
                  <a16:creationId xmlns:a16="http://schemas.microsoft.com/office/drawing/2014/main" id="{46E34742-F21F-4067-9603-C4A938243074}"/>
                </a:ext>
              </a:extLst>
            </p:cNvPr>
            <p:cNvSpPr/>
            <p:nvPr/>
          </p:nvSpPr>
          <p:spPr>
            <a:xfrm>
              <a:off x="5449183" y="4487063"/>
              <a:ext cx="723900" cy="723894"/>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t>2</a:t>
              </a:r>
              <a:endParaRPr sz="2400" b="1" dirty="0"/>
            </a:p>
          </p:txBody>
        </p:sp>
        <p:sp>
          <p:nvSpPr>
            <p:cNvPr id="13" name="iṡlïḓé">
              <a:extLst>
                <a:ext uri="{FF2B5EF4-FFF2-40B4-BE49-F238E27FC236}">
                  <a16:creationId xmlns:a16="http://schemas.microsoft.com/office/drawing/2014/main" id="{B6AB14FD-4E35-4BEF-B570-49F056042126}"/>
                </a:ext>
              </a:extLst>
            </p:cNvPr>
            <p:cNvSpPr/>
            <p:nvPr/>
          </p:nvSpPr>
          <p:spPr>
            <a:xfrm>
              <a:off x="9269471" y="3481223"/>
              <a:ext cx="723900" cy="72389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t>3</a:t>
              </a:r>
              <a:endParaRPr sz="2400" b="1" dirty="0"/>
            </a:p>
          </p:txBody>
        </p:sp>
        <p:sp>
          <p:nvSpPr>
            <p:cNvPr id="14" name="i$ľïḋè">
              <a:extLst>
                <a:ext uri="{FF2B5EF4-FFF2-40B4-BE49-F238E27FC236}">
                  <a16:creationId xmlns:a16="http://schemas.microsoft.com/office/drawing/2014/main" id="{AEB087A3-2458-4AFC-98C2-991F5AF6C4AC}"/>
                </a:ext>
              </a:extLst>
            </p:cNvPr>
            <p:cNvSpPr txBox="1"/>
            <p:nvPr/>
          </p:nvSpPr>
          <p:spPr>
            <a:xfrm>
              <a:off x="679622" y="4132234"/>
              <a:ext cx="2949156" cy="933346"/>
            </a:xfrm>
            <a:prstGeom prst="rect">
              <a:avLst/>
            </a:prstGeom>
            <a:noFill/>
          </p:spPr>
          <p:txBody>
            <a:bodyPr wrap="square" lIns="90000" tIns="46800" rIns="90000" bIns="46800" rtlCol="0">
              <a:noAutofit/>
            </a:bodyPr>
            <a:lstStyle/>
            <a:p>
              <a:pPr lvl="0" algn="ctr">
                <a:lnSpc>
                  <a:spcPct val="150000"/>
                </a:lnSpc>
              </a:pPr>
              <a:r>
                <a:rPr lang="zh-CN" altLang="en-US" sz="1400" dirty="0">
                  <a:solidFill>
                    <a:srgbClr val="000000"/>
                  </a:solidFill>
                </a:rPr>
                <a:t>词袋模型</a:t>
              </a:r>
              <a:endParaRPr lang="en-US" altLang="zh-CN" sz="1400" dirty="0">
                <a:solidFill>
                  <a:srgbClr val="000000"/>
                </a:solidFill>
              </a:endParaRPr>
            </a:p>
            <a:p>
              <a:pPr lvl="0" algn="ctr">
                <a:lnSpc>
                  <a:spcPct val="150000"/>
                </a:lnSpc>
              </a:pPr>
              <a:r>
                <a:rPr lang="zh-CN" altLang="en-US" sz="1400" dirty="0">
                  <a:solidFill>
                    <a:srgbClr val="000000"/>
                  </a:solidFill>
                </a:rPr>
                <a:t>建立朴素贝叶斯分类器</a:t>
              </a:r>
              <a:endParaRPr lang="en-US" altLang="zh-CN" sz="1400" dirty="0">
                <a:solidFill>
                  <a:srgbClr val="000000"/>
                </a:solidFill>
              </a:endParaRPr>
            </a:p>
            <a:p>
              <a:pPr algn="ctr">
                <a:lnSpc>
                  <a:spcPct val="150000"/>
                </a:lnSpc>
              </a:pPr>
              <a:r>
                <a:rPr lang="zh-CN" altLang="en-US" sz="1400" dirty="0"/>
                <a:t>准确率：</a:t>
              </a:r>
              <a:r>
                <a:rPr lang="en-US" altLang="zh-CN" b="1" dirty="0">
                  <a:solidFill>
                    <a:srgbClr val="D9232E"/>
                  </a:solidFill>
                </a:rPr>
                <a:t>88.0%</a:t>
              </a:r>
            </a:p>
          </p:txBody>
        </p:sp>
        <p:sp>
          <p:nvSpPr>
            <p:cNvPr id="15" name="ïṩḻiḍé">
              <a:extLst>
                <a:ext uri="{FF2B5EF4-FFF2-40B4-BE49-F238E27FC236}">
                  <a16:creationId xmlns:a16="http://schemas.microsoft.com/office/drawing/2014/main" id="{4283C342-A36A-4BCA-B193-97475F6194A1}"/>
                </a:ext>
              </a:extLst>
            </p:cNvPr>
            <p:cNvSpPr txBox="1"/>
            <p:nvPr/>
          </p:nvSpPr>
          <p:spPr>
            <a:xfrm>
              <a:off x="679622" y="3678034"/>
              <a:ext cx="2949156" cy="454199"/>
            </a:xfrm>
            <a:prstGeom prst="rect">
              <a:avLst/>
            </a:prstGeom>
            <a:noFill/>
          </p:spPr>
          <p:txBody>
            <a:bodyPr wrap="none" rtlCol="0" anchor="b">
              <a:noAutofit/>
            </a:bodyPr>
            <a:lstStyle/>
            <a:p>
              <a:pPr lvl="0" algn="ctr" defTabSz="914378">
                <a:spcBef>
                  <a:spcPct val="0"/>
                </a:spcBef>
                <a:defRPr/>
              </a:pPr>
              <a:r>
                <a:rPr lang="zh-CN" altLang="en-US" sz="2400" b="1" dirty="0"/>
                <a:t>基于词频的文本特征</a:t>
              </a:r>
            </a:p>
          </p:txBody>
        </p:sp>
        <p:sp>
          <p:nvSpPr>
            <p:cNvPr id="16" name="ïṡļiḍé">
              <a:extLst>
                <a:ext uri="{FF2B5EF4-FFF2-40B4-BE49-F238E27FC236}">
                  <a16:creationId xmlns:a16="http://schemas.microsoft.com/office/drawing/2014/main" id="{9E7D8B43-00BE-49FC-B46B-09879BD4613B}"/>
                </a:ext>
              </a:extLst>
            </p:cNvPr>
            <p:cNvSpPr txBox="1"/>
            <p:nvPr/>
          </p:nvSpPr>
          <p:spPr>
            <a:xfrm>
              <a:off x="4336555" y="3099847"/>
              <a:ext cx="2949156" cy="1246555"/>
            </a:xfrm>
            <a:prstGeom prst="rect">
              <a:avLst/>
            </a:prstGeom>
            <a:noFill/>
          </p:spPr>
          <p:txBody>
            <a:bodyPr wrap="square" lIns="90000" tIns="46800" rIns="90000" bIns="46800" rtlCol="0">
              <a:normAutofit/>
            </a:bodyPr>
            <a:lstStyle/>
            <a:p>
              <a:pPr algn="ctr">
                <a:lnSpc>
                  <a:spcPct val="150000"/>
                </a:lnSpc>
              </a:pPr>
              <a:r>
                <a:rPr lang="zh-CN" altLang="en-US" sz="1400" dirty="0"/>
                <a:t>构造基于内容、用户、传播的特征</a:t>
              </a:r>
              <a:endParaRPr lang="en-US" altLang="zh-CN" sz="1400" dirty="0"/>
            </a:p>
            <a:p>
              <a:pPr algn="ctr">
                <a:lnSpc>
                  <a:spcPct val="150000"/>
                </a:lnSpc>
              </a:pPr>
              <a:r>
                <a:rPr lang="zh-CN" altLang="en-US" sz="1400" dirty="0"/>
                <a:t>建立逻辑回归和决策树模型</a:t>
              </a:r>
              <a:endParaRPr lang="en-US" altLang="zh-CN" sz="1400" dirty="0"/>
            </a:p>
            <a:p>
              <a:pPr algn="ctr">
                <a:lnSpc>
                  <a:spcPct val="150000"/>
                </a:lnSpc>
              </a:pPr>
              <a:r>
                <a:rPr lang="zh-CN" altLang="en-US" sz="1400" dirty="0"/>
                <a:t>决策树 准确率：</a:t>
              </a:r>
              <a:r>
                <a:rPr lang="en-US" altLang="zh-CN" b="1" dirty="0">
                  <a:solidFill>
                    <a:srgbClr val="D9232E"/>
                  </a:solidFill>
                </a:rPr>
                <a:t>89.2%</a:t>
              </a:r>
            </a:p>
          </p:txBody>
        </p:sp>
        <p:sp>
          <p:nvSpPr>
            <p:cNvPr id="17" name="íšḻïďê">
              <a:extLst>
                <a:ext uri="{FF2B5EF4-FFF2-40B4-BE49-F238E27FC236}">
                  <a16:creationId xmlns:a16="http://schemas.microsoft.com/office/drawing/2014/main" id="{B348ED94-E1B7-4AEB-8AD1-079312AFD84B}"/>
                </a:ext>
              </a:extLst>
            </p:cNvPr>
            <p:cNvSpPr txBox="1"/>
            <p:nvPr/>
          </p:nvSpPr>
          <p:spPr>
            <a:xfrm>
              <a:off x="4336555" y="2645647"/>
              <a:ext cx="2949156" cy="454199"/>
            </a:xfrm>
            <a:prstGeom prst="rect">
              <a:avLst/>
            </a:prstGeom>
            <a:noFill/>
          </p:spPr>
          <p:txBody>
            <a:bodyPr wrap="none" rtlCol="0" anchor="b">
              <a:noAutofit/>
            </a:bodyPr>
            <a:lstStyle/>
            <a:p>
              <a:pPr lvl="0" algn="ctr" defTabSz="914378">
                <a:spcBef>
                  <a:spcPct val="0"/>
                </a:spcBef>
                <a:defRPr/>
              </a:pPr>
              <a:r>
                <a:rPr lang="zh-CN" altLang="en-US" sz="2800" b="1" dirty="0"/>
                <a:t>特征工程</a:t>
              </a:r>
            </a:p>
          </p:txBody>
        </p:sp>
        <p:sp>
          <p:nvSpPr>
            <p:cNvPr id="18" name="îšḷîḓé">
              <a:extLst>
                <a:ext uri="{FF2B5EF4-FFF2-40B4-BE49-F238E27FC236}">
                  <a16:creationId xmlns:a16="http://schemas.microsoft.com/office/drawing/2014/main" id="{8030FD07-733C-4599-BBED-4E37F6BCEA9B}"/>
                </a:ext>
              </a:extLst>
            </p:cNvPr>
            <p:cNvSpPr txBox="1"/>
            <p:nvPr/>
          </p:nvSpPr>
          <p:spPr>
            <a:xfrm>
              <a:off x="8156843" y="2059927"/>
              <a:ext cx="2949156" cy="1211746"/>
            </a:xfrm>
            <a:prstGeom prst="rect">
              <a:avLst/>
            </a:prstGeom>
            <a:noFill/>
          </p:spPr>
          <p:txBody>
            <a:bodyPr wrap="square" lIns="90000" tIns="46800" rIns="90000" bIns="46800" rtlCol="0">
              <a:noAutofit/>
            </a:bodyPr>
            <a:lstStyle/>
            <a:p>
              <a:pPr algn="ctr">
                <a:lnSpc>
                  <a:spcPct val="150000"/>
                </a:lnSpc>
              </a:pPr>
              <a:r>
                <a:rPr lang="zh-CN" altLang="en-US" sz="1400" dirty="0"/>
                <a:t>将事件传播分成多个时间段</a:t>
              </a:r>
              <a:endParaRPr lang="en-US" altLang="zh-CN" sz="1400" dirty="0"/>
            </a:p>
            <a:p>
              <a:pPr algn="ctr">
                <a:lnSpc>
                  <a:spcPct val="150000"/>
                </a:lnSpc>
              </a:pPr>
              <a:r>
                <a:rPr lang="zh-CN" altLang="en-US" sz="1400" dirty="0"/>
                <a:t>建立逻辑回归和决策树模型</a:t>
              </a:r>
              <a:endParaRPr lang="en-US" altLang="zh-CN" sz="1400" dirty="0"/>
            </a:p>
            <a:p>
              <a:pPr algn="ctr">
                <a:lnSpc>
                  <a:spcPct val="150000"/>
                </a:lnSpc>
              </a:pPr>
              <a:r>
                <a:rPr lang="zh-CN" altLang="en-US" sz="1400" dirty="0"/>
                <a:t>建立循环神经网络模型</a:t>
              </a:r>
              <a:endParaRPr lang="en-US" altLang="zh-CN" sz="1400" dirty="0"/>
            </a:p>
            <a:p>
              <a:pPr algn="ctr">
                <a:lnSpc>
                  <a:spcPct val="150000"/>
                </a:lnSpc>
              </a:pPr>
              <a:r>
                <a:rPr lang="en-US" altLang="zh-CN" sz="1400" dirty="0"/>
                <a:t>LSTM </a:t>
              </a:r>
              <a:r>
                <a:rPr lang="zh-CN" altLang="en-US" sz="1400" dirty="0"/>
                <a:t>准确率：</a:t>
              </a:r>
              <a:r>
                <a:rPr lang="en-US" altLang="zh-CN" b="1" dirty="0">
                  <a:solidFill>
                    <a:srgbClr val="D9232E"/>
                  </a:solidFill>
                </a:rPr>
                <a:t>92.0%</a:t>
              </a:r>
            </a:p>
          </p:txBody>
        </p:sp>
        <p:sp>
          <p:nvSpPr>
            <p:cNvPr id="19" name="ïsļïḑé">
              <a:extLst>
                <a:ext uri="{FF2B5EF4-FFF2-40B4-BE49-F238E27FC236}">
                  <a16:creationId xmlns:a16="http://schemas.microsoft.com/office/drawing/2014/main" id="{3F9994D0-5F75-4033-A8C8-3175F9DDC470}"/>
                </a:ext>
              </a:extLst>
            </p:cNvPr>
            <p:cNvSpPr txBox="1"/>
            <p:nvPr/>
          </p:nvSpPr>
          <p:spPr>
            <a:xfrm>
              <a:off x="8156843" y="1631128"/>
              <a:ext cx="2949156" cy="454199"/>
            </a:xfrm>
            <a:prstGeom prst="rect">
              <a:avLst/>
            </a:prstGeom>
            <a:noFill/>
          </p:spPr>
          <p:txBody>
            <a:bodyPr wrap="none" rtlCol="0" anchor="b">
              <a:normAutofit fontScale="92500" lnSpcReduction="10000"/>
            </a:bodyPr>
            <a:lstStyle/>
            <a:p>
              <a:pPr lvl="0" algn="ctr" defTabSz="914378">
                <a:spcBef>
                  <a:spcPct val="0"/>
                </a:spcBef>
                <a:defRPr/>
              </a:pPr>
              <a:r>
                <a:rPr lang="zh-CN" altLang="en-US" sz="2800" b="1" dirty="0">
                  <a:solidFill>
                    <a:schemeClr val="accent3"/>
                  </a:solidFill>
                </a:rPr>
                <a:t>考虑时间效应</a:t>
              </a:r>
            </a:p>
          </p:txBody>
        </p:sp>
        <p:cxnSp>
          <p:nvCxnSpPr>
            <p:cNvPr id="20" name="直接连接符 19">
              <a:extLst>
                <a:ext uri="{FF2B5EF4-FFF2-40B4-BE49-F238E27FC236}">
                  <a16:creationId xmlns:a16="http://schemas.microsoft.com/office/drawing/2014/main" id="{147817C3-B2CE-4AB7-BE68-027BFC1EE4F4}"/>
                </a:ext>
              </a:extLst>
            </p:cNvPr>
            <p:cNvCxnSpPr/>
            <p:nvPr/>
          </p:nvCxnSpPr>
          <p:spPr>
            <a:xfrm>
              <a:off x="3846000" y="2124000"/>
              <a:ext cx="0" cy="2610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BDEB784-721E-4EE5-98AB-4295DC972CC1}"/>
                </a:ext>
              </a:extLst>
            </p:cNvPr>
            <p:cNvCxnSpPr>
              <a:cxnSpLocks/>
            </p:cNvCxnSpPr>
            <p:nvPr/>
          </p:nvCxnSpPr>
          <p:spPr>
            <a:xfrm>
              <a:off x="7735665" y="1907458"/>
              <a:ext cx="0" cy="1759974"/>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269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展望</a:t>
            </a:r>
            <a:endParaRPr lang="en-US" dirty="0"/>
          </a:p>
        </p:txBody>
      </p:sp>
      <p:sp>
        <p:nvSpPr>
          <p:cNvPr id="7" name="矩形 6">
            <a:extLst>
              <a:ext uri="{FF2B5EF4-FFF2-40B4-BE49-F238E27FC236}">
                <a16:creationId xmlns:a16="http://schemas.microsoft.com/office/drawing/2014/main" id="{A3E012AC-3961-41D7-A4F1-FC94CCCF0827}"/>
              </a:ext>
            </a:extLst>
          </p:cNvPr>
          <p:cNvSpPr/>
          <p:nvPr/>
        </p:nvSpPr>
        <p:spPr>
          <a:xfrm>
            <a:off x="669924" y="1268489"/>
            <a:ext cx="7718426" cy="3230628"/>
          </a:xfrm>
          <a:prstGeom prst="rect">
            <a:avLst/>
          </a:prstGeom>
        </p:spPr>
        <p:txBody>
          <a:bodyPr wrap="square">
            <a:spAutoFit/>
          </a:bodyPr>
          <a:lstStyle/>
          <a:p>
            <a:pPr marL="285750" indent="-285750">
              <a:lnSpc>
                <a:spcPct val="200000"/>
              </a:lnSpc>
              <a:buClr>
                <a:schemeClr val="accent1">
                  <a:lumMod val="60000"/>
                  <a:lumOff val="40000"/>
                </a:schemeClr>
              </a:buClr>
              <a:buFont typeface="Wingdings" panose="05000000000000000000" pitchFamily="2" charset="2"/>
              <a:buChar char="p"/>
            </a:pPr>
            <a:r>
              <a:rPr lang="zh-CN" altLang="en-US" sz="2000" dirty="0"/>
              <a:t>本研究的各个模型相对独立，未来可以考虑模型融合方法</a:t>
            </a:r>
            <a:endParaRPr lang="en-US" altLang="zh-CN" sz="2000" dirty="0"/>
          </a:p>
          <a:p>
            <a:pPr marL="285750" indent="-285750">
              <a:lnSpc>
                <a:spcPct val="200000"/>
              </a:lnSpc>
              <a:buClr>
                <a:schemeClr val="accent1">
                  <a:lumMod val="60000"/>
                  <a:lumOff val="40000"/>
                </a:schemeClr>
              </a:buClr>
              <a:buFont typeface="Wingdings" panose="05000000000000000000" pitchFamily="2" charset="2"/>
              <a:buChar char="p"/>
            </a:pPr>
            <a:r>
              <a:rPr lang="zh-CN" altLang="en-US" sz="2000" dirty="0"/>
              <a:t>在考虑传播效应的同时，考虑</a:t>
            </a:r>
            <a:r>
              <a:rPr lang="zh-CN" altLang="en-US" sz="2000" b="1" dirty="0">
                <a:solidFill>
                  <a:srgbClr val="F7C43C"/>
                </a:solidFill>
              </a:rPr>
              <a:t>局部交互效应</a:t>
            </a:r>
            <a:endParaRPr lang="en-US" altLang="zh-CN" sz="2000" b="1" dirty="0">
              <a:solidFill>
                <a:srgbClr val="F7C43C"/>
              </a:solidFill>
            </a:endParaRPr>
          </a:p>
          <a:p>
            <a:pPr marL="742950" lvl="1" indent="-285750">
              <a:lnSpc>
                <a:spcPct val="200000"/>
              </a:lnSpc>
              <a:spcAft>
                <a:spcPts val="600"/>
              </a:spcAft>
              <a:buClr>
                <a:schemeClr val="accent1">
                  <a:lumMod val="60000"/>
                  <a:lumOff val="40000"/>
                </a:schemeClr>
              </a:buClr>
              <a:buFont typeface="Arial" panose="020B0604020202020204" pitchFamily="34" charset="0"/>
              <a:buChar char="•"/>
            </a:pPr>
            <a:r>
              <a:rPr lang="zh-CN" altLang="en-US" sz="2000" dirty="0"/>
              <a:t>如用户评论时传达的</a:t>
            </a:r>
            <a:r>
              <a:rPr lang="zh-CN" altLang="en-US" sz="2000" b="1" dirty="0"/>
              <a:t>支持、反对、质疑</a:t>
            </a:r>
            <a:r>
              <a:rPr lang="zh-CN" altLang="en-US" sz="2000" dirty="0"/>
              <a:t>等态度</a:t>
            </a:r>
            <a:endParaRPr lang="en-US" altLang="zh-CN" sz="2000" dirty="0"/>
          </a:p>
          <a:p>
            <a:pPr marL="285750" indent="-285750">
              <a:lnSpc>
                <a:spcPct val="200000"/>
              </a:lnSpc>
              <a:spcAft>
                <a:spcPts val="600"/>
              </a:spcAft>
              <a:buClr>
                <a:schemeClr val="accent1">
                  <a:lumMod val="60000"/>
                  <a:lumOff val="40000"/>
                </a:schemeClr>
              </a:buClr>
              <a:buFont typeface="Wingdings" panose="05000000000000000000" pitchFamily="2" charset="2"/>
              <a:buChar char="p"/>
            </a:pPr>
            <a:r>
              <a:rPr lang="zh-CN" altLang="en-US" sz="2000" dirty="0"/>
              <a:t>考虑</a:t>
            </a:r>
            <a:r>
              <a:rPr lang="zh-CN" altLang="en-US" sz="2000" b="1" dirty="0">
                <a:solidFill>
                  <a:srgbClr val="F7C43C"/>
                </a:solidFill>
              </a:rPr>
              <a:t>文本与图片不符</a:t>
            </a:r>
            <a:r>
              <a:rPr lang="zh-CN" altLang="en-US" sz="2000" dirty="0"/>
              <a:t>的谣言类型，提取图片特征进行文本匹配</a:t>
            </a:r>
            <a:endParaRPr lang="en-US" altLang="zh-CN" sz="2000" dirty="0"/>
          </a:p>
          <a:p>
            <a:pPr marL="285750" indent="-285750">
              <a:lnSpc>
                <a:spcPct val="200000"/>
              </a:lnSpc>
              <a:buClr>
                <a:schemeClr val="accent1">
                  <a:lumMod val="60000"/>
                  <a:lumOff val="40000"/>
                </a:schemeClr>
              </a:buClr>
              <a:buFont typeface="Wingdings" panose="05000000000000000000" pitchFamily="2" charset="2"/>
              <a:buChar char="p"/>
            </a:pPr>
            <a:r>
              <a:rPr lang="zh-CN" altLang="en-US" sz="2000" dirty="0"/>
              <a:t>引入</a:t>
            </a:r>
            <a:r>
              <a:rPr lang="zh-CN" altLang="en-US" sz="2000" b="1" dirty="0">
                <a:solidFill>
                  <a:srgbClr val="F7C43C"/>
                </a:solidFill>
              </a:rPr>
              <a:t>知识图谱</a:t>
            </a:r>
            <a:r>
              <a:rPr lang="zh-CN" altLang="en-US" sz="2000" dirty="0"/>
              <a:t>，对事件的客观程度进行评价</a:t>
            </a:r>
            <a:endParaRPr lang="en-US" altLang="zh-CN" sz="2000" dirty="0"/>
          </a:p>
        </p:txBody>
      </p:sp>
    </p:spTree>
    <p:extLst>
      <p:ext uri="{BB962C8B-B14F-4D97-AF65-F5344CB8AC3E}">
        <p14:creationId xmlns:p14="http://schemas.microsoft.com/office/powerpoint/2010/main" val="1366386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35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FE8AF0-FB57-476D-8BBF-DFD7B0840202}"/>
              </a:ext>
            </a:extLst>
          </p:cNvPr>
          <p:cNvSpPr/>
          <p:nvPr/>
        </p:nvSpPr>
        <p:spPr>
          <a:xfrm>
            <a:off x="0" y="-44450"/>
            <a:ext cx="7289800" cy="690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rot="16200000">
            <a:off x="4320707" y="987622"/>
            <a:ext cx="1284326" cy="7321252"/>
          </a:xfrm>
          <a:prstGeom prst="rect">
            <a:avLst/>
          </a:prstGeom>
        </p:spPr>
        <p:txBody>
          <a:bodyPr vert="eaVert" wrap="square" anchor="ctr">
            <a:spAutoFit/>
          </a:bodyPr>
          <a:lstStyle/>
          <a:p>
            <a:pPr>
              <a:lnSpc>
                <a:spcPct val="150000"/>
              </a:lnSpc>
            </a:pPr>
            <a:r>
              <a:rPr lang="zh-CN" altLang="en-US" sz="5400" b="1" kern="100" dirty="0">
                <a:latin typeface="微软雅黑" panose="020B0503020204020204" pitchFamily="34" charset="-122"/>
                <a:ea typeface="微软雅黑" panose="020B0503020204020204" pitchFamily="34" charset="-122"/>
                <a:cs typeface="Times New Roman" panose="02020603050405020304" pitchFamily="18" charset="0"/>
              </a:rPr>
              <a:t>腾讯裁员</a:t>
            </a:r>
            <a:r>
              <a:rPr lang="en-US" altLang="zh-CN" sz="5400" b="1" kern="100" dirty="0">
                <a:latin typeface="微软雅黑" panose="020B0503020204020204" pitchFamily="34" charset="-122"/>
                <a:ea typeface="微软雅黑" panose="020B0503020204020204" pitchFamily="34" charset="-122"/>
                <a:cs typeface="Times New Roman" panose="02020603050405020304" pitchFamily="18" charset="0"/>
              </a:rPr>
              <a:t>6000</a:t>
            </a:r>
            <a:r>
              <a:rPr lang="zh-CN" altLang="en-US" sz="5400" b="1" kern="100" dirty="0">
                <a:latin typeface="微软雅黑" panose="020B0503020204020204" pitchFamily="34" charset="-122"/>
                <a:ea typeface="微软雅黑" panose="020B0503020204020204" pitchFamily="34" charset="-122"/>
                <a:cs typeface="Times New Roman" panose="02020603050405020304" pitchFamily="18" charset="0"/>
              </a:rPr>
              <a:t>人</a:t>
            </a:r>
          </a:p>
        </p:txBody>
      </p:sp>
      <p:sp>
        <p:nvSpPr>
          <p:cNvPr id="33" name="矩形 32"/>
          <p:cNvSpPr/>
          <p:nvPr/>
        </p:nvSpPr>
        <p:spPr>
          <a:xfrm rot="16200000">
            <a:off x="3643970" y="2920896"/>
            <a:ext cx="738664" cy="5422114"/>
          </a:xfrm>
          <a:prstGeom prst="rect">
            <a:avLst/>
          </a:prstGeom>
        </p:spPr>
        <p:txBody>
          <a:bodyPr vert="eaVert" wrap="square">
            <a:spAutoFit/>
          </a:bodyPr>
          <a:lstStyle/>
          <a:p>
            <a:pPr algn="dist"/>
            <a:r>
              <a:rPr lang="zh-CN" altLang="en-US" sz="3600" b="1" dirty="0">
                <a:latin typeface="微软雅黑 Light" panose="020B0502040204020203" pitchFamily="34" charset="-122"/>
                <a:ea typeface="微软雅黑 Light" panose="020B0502040204020203" pitchFamily="34" charset="-122"/>
              </a:rPr>
              <a:t>互联网寒冬真的来了吗？</a:t>
            </a:r>
          </a:p>
        </p:txBody>
      </p:sp>
      <p:sp>
        <p:nvSpPr>
          <p:cNvPr id="34" name="矩形 33"/>
          <p:cNvSpPr/>
          <p:nvPr/>
        </p:nvSpPr>
        <p:spPr>
          <a:xfrm rot="16200000">
            <a:off x="2325779" y="2291531"/>
            <a:ext cx="677108" cy="2697939"/>
          </a:xfrm>
          <a:prstGeom prst="rect">
            <a:avLst/>
          </a:prstGeom>
        </p:spPr>
        <p:txBody>
          <a:bodyPr vert="eaVert" wrap="square">
            <a:spAutoFit/>
          </a:bodyPr>
          <a:lstStyle/>
          <a:p>
            <a:r>
              <a:rPr lang="zh-CN" altLang="en-US" sz="3200" kern="100" dirty="0">
                <a:latin typeface="微软雅黑 Light" panose="020B0502040204020203" pitchFamily="34" charset="-122"/>
                <a:ea typeface="微软雅黑 Light" panose="020B0502040204020203" pitchFamily="34" charset="-122"/>
                <a:cs typeface="Times New Roman" panose="02020603050405020304" pitchFamily="18" charset="0"/>
              </a:rPr>
              <a:t>独家分析</a:t>
            </a:r>
            <a:endParaRPr lang="zh-CN" altLang="en-US" sz="3200" dirty="0">
              <a:latin typeface="微软雅黑 Light" panose="020B0502040204020203" pitchFamily="34" charset="-122"/>
              <a:ea typeface="微软雅黑 Light" panose="020B0502040204020203" pitchFamily="34" charset="-122"/>
            </a:endParaRPr>
          </a:p>
        </p:txBody>
      </p:sp>
      <p:sp>
        <p:nvSpPr>
          <p:cNvPr id="41" name="矩形 40"/>
          <p:cNvSpPr/>
          <p:nvPr/>
        </p:nvSpPr>
        <p:spPr>
          <a:xfrm>
            <a:off x="1054100" y="1130163"/>
            <a:ext cx="4341253" cy="2215991"/>
          </a:xfrm>
          <a:prstGeom prst="rect">
            <a:avLst/>
          </a:prstGeom>
        </p:spPr>
        <p:txBody>
          <a:bodyPr wrap="none">
            <a:spAutoFit/>
          </a:bodyPr>
          <a:lstStyle/>
          <a:p>
            <a:pPr algn="ctr" hangingPunct="0"/>
            <a:r>
              <a:rPr lang="zh-CN" altLang="en-US" sz="13800" b="1" dirty="0">
                <a:solidFill>
                  <a:srgbClr val="FF3F3F"/>
                </a:solidFill>
                <a:latin typeface="微软雅黑" panose="020B0503020204020204" pitchFamily="34" charset="-122"/>
                <a:ea typeface="微软雅黑" panose="020B0503020204020204" pitchFamily="34" charset="-122"/>
                <a:sym typeface="Calibri"/>
              </a:rPr>
              <a:t>震惊</a:t>
            </a:r>
            <a:r>
              <a:rPr lang="en-US" altLang="zh-CN" sz="13800" b="1" dirty="0">
                <a:solidFill>
                  <a:srgbClr val="FF3F3F"/>
                </a:solidFill>
                <a:latin typeface="微软雅黑" panose="020B0503020204020204" pitchFamily="34" charset="-122"/>
                <a:ea typeface="微软雅黑" panose="020B0503020204020204" pitchFamily="34" charset="-122"/>
                <a:sym typeface="Calibri"/>
              </a:rPr>
              <a:t>!</a:t>
            </a:r>
            <a:endParaRPr lang="zh-CN" altLang="en-US" sz="16600" b="1" dirty="0">
              <a:solidFill>
                <a:srgbClr val="FF3F3F"/>
              </a:solidFill>
              <a:latin typeface="微软雅黑" panose="020B0503020204020204" pitchFamily="34" charset="-122"/>
              <a:ea typeface="微软雅黑" panose="020B0503020204020204" pitchFamily="34" charset="-122"/>
              <a:sym typeface="Calibri"/>
            </a:endParaRPr>
          </a:p>
        </p:txBody>
      </p:sp>
      <p:grpSp>
        <p:nvGrpSpPr>
          <p:cNvPr id="20" name="组合 19"/>
          <p:cNvGrpSpPr/>
          <p:nvPr/>
        </p:nvGrpSpPr>
        <p:grpSpPr>
          <a:xfrm>
            <a:off x="0" y="4339381"/>
            <a:ext cx="1054100" cy="744733"/>
            <a:chOff x="11137900" y="860547"/>
            <a:chExt cx="1054100" cy="744733"/>
          </a:xfrm>
          <a:solidFill>
            <a:schemeClr val="tx1"/>
          </a:solidFill>
        </p:grpSpPr>
        <p:sp>
          <p:nvSpPr>
            <p:cNvPr id="21" name="矩形 20"/>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Light" panose="020B0502040204020203" pitchFamily="34" charset="-122"/>
                <a:ea typeface="微软雅黑 Light" panose="020B0502040204020203" pitchFamily="34" charset="-122"/>
              </a:endParaRPr>
            </a:p>
          </p:txBody>
        </p:sp>
        <p:sp>
          <p:nvSpPr>
            <p:cNvPr id="22" name="矩形 21"/>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Light" panose="020B0502040204020203" pitchFamily="34" charset="-122"/>
                <a:ea typeface="微软雅黑 Light" panose="020B0502040204020203" pitchFamily="34" charset="-122"/>
              </a:endParaRPr>
            </a:p>
          </p:txBody>
        </p:sp>
      </p:grpSp>
      <p:pic>
        <p:nvPicPr>
          <p:cNvPr id="4" name="图片 3">
            <a:extLst>
              <a:ext uri="{FF2B5EF4-FFF2-40B4-BE49-F238E27FC236}">
                <a16:creationId xmlns:a16="http://schemas.microsoft.com/office/drawing/2014/main" id="{14BE6B99-F6C6-494F-970E-3616291182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09" b="9915"/>
          <a:stretch/>
        </p:blipFill>
        <p:spPr>
          <a:xfrm>
            <a:off x="7720375" y="50799"/>
            <a:ext cx="4119025" cy="6731001"/>
          </a:xfrm>
          <a:prstGeom prst="rect">
            <a:avLst/>
          </a:prstGeom>
          <a:ln w="38100">
            <a:solidFill>
              <a:srgbClr val="FFFF00"/>
            </a:solidFill>
          </a:ln>
          <a:effectLst>
            <a:glow rad="431800">
              <a:schemeClr val="accent3">
                <a:satMod val="175000"/>
                <a:alpha val="35000"/>
              </a:schemeClr>
            </a:glow>
          </a:effectLst>
        </p:spPr>
      </p:pic>
      <p:pic>
        <p:nvPicPr>
          <p:cNvPr id="5" name="图片 4">
            <a:extLst>
              <a:ext uri="{FF2B5EF4-FFF2-40B4-BE49-F238E27FC236}">
                <a16:creationId xmlns:a16="http://schemas.microsoft.com/office/drawing/2014/main" id="{AD0EEA97-2CFA-4D08-840A-7A2C080592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8394" y="2987904"/>
            <a:ext cx="1295808" cy="1047885"/>
          </a:xfrm>
          <a:prstGeom prst="rect">
            <a:avLst/>
          </a:prstGeom>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05C12A30-3945-4B2C-AEEF-B077526B94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75057" y="3029679"/>
            <a:ext cx="1040113" cy="964334"/>
          </a:xfrm>
          <a:prstGeom prst="rect">
            <a:avLst/>
          </a:prstGeom>
          <a:effectLst>
            <a:outerShdw blurRad="50800" dist="38100" dir="2700000" algn="tl" rotWithShape="0">
              <a:prstClr val="black">
                <a:alpha val="40000"/>
              </a:prstClr>
            </a:outerShdw>
          </a:effectLst>
        </p:spPr>
      </p:pic>
      <p:sp>
        <p:nvSpPr>
          <p:cNvPr id="15" name="矩形: 圆角 14">
            <a:extLst>
              <a:ext uri="{FF2B5EF4-FFF2-40B4-BE49-F238E27FC236}">
                <a16:creationId xmlns:a16="http://schemas.microsoft.com/office/drawing/2014/main" id="{C3D3DCC2-30B0-411F-A033-91971C7A39CF}"/>
              </a:ext>
            </a:extLst>
          </p:cNvPr>
          <p:cNvSpPr/>
          <p:nvPr/>
        </p:nvSpPr>
        <p:spPr>
          <a:xfrm>
            <a:off x="0" y="0"/>
            <a:ext cx="12192000" cy="6857999"/>
          </a:xfrm>
          <a:prstGeom prst="roundRect">
            <a:avLst>
              <a:gd name="adj" fmla="val 2103"/>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373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谣言类型</a:t>
            </a:r>
          </a:p>
        </p:txBody>
      </p:sp>
      <p:pic>
        <p:nvPicPr>
          <p:cNvPr id="7" name="图片 6">
            <a:extLst>
              <a:ext uri="{FF2B5EF4-FFF2-40B4-BE49-F238E27FC236}">
                <a16:creationId xmlns:a16="http://schemas.microsoft.com/office/drawing/2014/main" id="{AC229ED4-935B-4A39-AE5C-AA5513A7AE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7401" y="1282581"/>
            <a:ext cx="2746193" cy="1956983"/>
          </a:xfrm>
          <a:prstGeom prst="rect">
            <a:avLst/>
          </a:prstGeom>
        </p:spPr>
      </p:pic>
      <p:pic>
        <p:nvPicPr>
          <p:cNvPr id="8" name="图片 7">
            <a:extLst>
              <a:ext uri="{FF2B5EF4-FFF2-40B4-BE49-F238E27FC236}">
                <a16:creationId xmlns:a16="http://schemas.microsoft.com/office/drawing/2014/main" id="{0119C793-0DE7-4739-8E37-21939DC72CA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795"/>
          <a:stretch/>
        </p:blipFill>
        <p:spPr>
          <a:xfrm>
            <a:off x="7086600" y="1325094"/>
            <a:ext cx="3047997" cy="1832444"/>
          </a:xfrm>
          <a:prstGeom prst="rect">
            <a:avLst/>
          </a:prstGeom>
        </p:spPr>
      </p:pic>
      <p:pic>
        <p:nvPicPr>
          <p:cNvPr id="9" name="图片 8">
            <a:extLst>
              <a:ext uri="{FF2B5EF4-FFF2-40B4-BE49-F238E27FC236}">
                <a16:creationId xmlns:a16="http://schemas.microsoft.com/office/drawing/2014/main" id="{85553414-416F-4ACD-9D56-76A2CB0B06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7443" y="3997898"/>
            <a:ext cx="3326106" cy="2110566"/>
          </a:xfrm>
          <a:prstGeom prst="roundRect">
            <a:avLst>
              <a:gd name="adj" fmla="val 4933"/>
            </a:avLst>
          </a:prstGeom>
        </p:spPr>
      </p:pic>
      <p:sp>
        <p:nvSpPr>
          <p:cNvPr id="10" name="文本框 9">
            <a:extLst>
              <a:ext uri="{FF2B5EF4-FFF2-40B4-BE49-F238E27FC236}">
                <a16:creationId xmlns:a16="http://schemas.microsoft.com/office/drawing/2014/main" id="{DF79D1DA-6520-42B5-A241-AD7B8EEBF99C}"/>
              </a:ext>
            </a:extLst>
          </p:cNvPr>
          <p:cNvSpPr txBox="1"/>
          <p:nvPr/>
        </p:nvSpPr>
        <p:spPr>
          <a:xfrm flipH="1">
            <a:off x="2503748" y="3299310"/>
            <a:ext cx="1353497" cy="338554"/>
          </a:xfrm>
          <a:prstGeom prst="rect">
            <a:avLst/>
          </a:prstGeom>
          <a:noFill/>
        </p:spPr>
        <p:txBody>
          <a:bodyPr wrap="square" rtlCol="0">
            <a:spAutoFit/>
          </a:bodyPr>
          <a:lstStyle/>
          <a:p>
            <a:r>
              <a:rPr lang="zh-CN" altLang="en-US" sz="1600" b="1" dirty="0">
                <a:solidFill>
                  <a:schemeClr val="bg2">
                    <a:lumMod val="75000"/>
                  </a:schemeClr>
                </a:solidFill>
              </a:rPr>
              <a:t>恶意营销类</a:t>
            </a:r>
          </a:p>
        </p:txBody>
      </p:sp>
      <p:sp>
        <p:nvSpPr>
          <p:cNvPr id="11" name="文本框 10">
            <a:extLst>
              <a:ext uri="{FF2B5EF4-FFF2-40B4-BE49-F238E27FC236}">
                <a16:creationId xmlns:a16="http://schemas.microsoft.com/office/drawing/2014/main" id="{4D583F38-533C-4185-AFB0-AA5AE9BCFC94}"/>
              </a:ext>
            </a:extLst>
          </p:cNvPr>
          <p:cNvSpPr txBox="1"/>
          <p:nvPr/>
        </p:nvSpPr>
        <p:spPr>
          <a:xfrm flipH="1">
            <a:off x="7933849" y="3259723"/>
            <a:ext cx="1353497" cy="338554"/>
          </a:xfrm>
          <a:prstGeom prst="rect">
            <a:avLst/>
          </a:prstGeom>
          <a:noFill/>
        </p:spPr>
        <p:txBody>
          <a:bodyPr wrap="square" rtlCol="0">
            <a:spAutoFit/>
          </a:bodyPr>
          <a:lstStyle>
            <a:defPPr>
              <a:defRPr lang="zh-CN"/>
            </a:defPPr>
            <a:lvl1pPr>
              <a:defRPr sz="1600" b="1">
                <a:solidFill>
                  <a:schemeClr val="bg2">
                    <a:lumMod val="75000"/>
                  </a:schemeClr>
                </a:solidFill>
              </a:defRPr>
            </a:lvl1pPr>
          </a:lstStyle>
          <a:p>
            <a:r>
              <a:rPr lang="zh-CN" altLang="en-US" dirty="0"/>
              <a:t>生活常识类</a:t>
            </a:r>
          </a:p>
        </p:txBody>
      </p:sp>
      <p:sp>
        <p:nvSpPr>
          <p:cNvPr id="12" name="文本框 11">
            <a:extLst>
              <a:ext uri="{FF2B5EF4-FFF2-40B4-BE49-F238E27FC236}">
                <a16:creationId xmlns:a16="http://schemas.microsoft.com/office/drawing/2014/main" id="{6BA9BF79-206D-49F1-841B-B9DAB17BF904}"/>
              </a:ext>
            </a:extLst>
          </p:cNvPr>
          <p:cNvSpPr txBox="1"/>
          <p:nvPr/>
        </p:nvSpPr>
        <p:spPr>
          <a:xfrm flipH="1">
            <a:off x="2503748" y="6208762"/>
            <a:ext cx="1353497" cy="338554"/>
          </a:xfrm>
          <a:prstGeom prst="rect">
            <a:avLst/>
          </a:prstGeom>
          <a:noFill/>
        </p:spPr>
        <p:txBody>
          <a:bodyPr wrap="square" rtlCol="0">
            <a:spAutoFit/>
          </a:bodyPr>
          <a:lstStyle>
            <a:defPPr>
              <a:defRPr lang="zh-CN"/>
            </a:defPPr>
            <a:lvl1pPr>
              <a:defRPr sz="1600" b="1">
                <a:solidFill>
                  <a:schemeClr val="bg2">
                    <a:lumMod val="75000"/>
                  </a:schemeClr>
                </a:solidFill>
              </a:defRPr>
            </a:lvl1pPr>
          </a:lstStyle>
          <a:p>
            <a:r>
              <a:rPr lang="zh-CN" altLang="en-US" dirty="0"/>
              <a:t>社会安全类</a:t>
            </a:r>
          </a:p>
        </p:txBody>
      </p:sp>
      <p:grpSp>
        <p:nvGrpSpPr>
          <p:cNvPr id="5" name="组合 4">
            <a:extLst>
              <a:ext uri="{FF2B5EF4-FFF2-40B4-BE49-F238E27FC236}">
                <a16:creationId xmlns:a16="http://schemas.microsoft.com/office/drawing/2014/main" id="{D46A350E-F307-4421-B878-0E505A0616F0}"/>
              </a:ext>
            </a:extLst>
          </p:cNvPr>
          <p:cNvGrpSpPr/>
          <p:nvPr/>
        </p:nvGrpSpPr>
        <p:grpSpPr>
          <a:xfrm>
            <a:off x="7652997" y="4136958"/>
            <a:ext cx="2398891" cy="1832445"/>
            <a:chOff x="7687046" y="4051123"/>
            <a:chExt cx="2693307" cy="2057341"/>
          </a:xfrm>
        </p:grpSpPr>
        <p:pic>
          <p:nvPicPr>
            <p:cNvPr id="6" name="图片 5">
              <a:extLst>
                <a:ext uri="{FF2B5EF4-FFF2-40B4-BE49-F238E27FC236}">
                  <a16:creationId xmlns:a16="http://schemas.microsoft.com/office/drawing/2014/main" id="{F157108A-0831-483A-A484-0BADA9C8005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5645" r="22348"/>
            <a:stretch/>
          </p:blipFill>
          <p:spPr>
            <a:xfrm>
              <a:off x="7687046" y="4313183"/>
              <a:ext cx="2693307" cy="1795281"/>
            </a:xfrm>
            <a:prstGeom prst="rect">
              <a:avLst/>
            </a:prstGeom>
          </p:spPr>
        </p:pic>
        <p:pic>
          <p:nvPicPr>
            <p:cNvPr id="4" name="图片 3">
              <a:extLst>
                <a:ext uri="{FF2B5EF4-FFF2-40B4-BE49-F238E27FC236}">
                  <a16:creationId xmlns:a16="http://schemas.microsoft.com/office/drawing/2014/main" id="{68041A93-7C4B-4696-AB74-F3104E50412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6956"/>
            <a:stretch/>
          </p:blipFill>
          <p:spPr>
            <a:xfrm>
              <a:off x="8019264" y="4051123"/>
              <a:ext cx="1903125" cy="1670410"/>
            </a:xfrm>
            <a:prstGeom prst="rect">
              <a:avLst/>
            </a:prstGeom>
          </p:spPr>
        </p:pic>
      </p:grpSp>
    </p:spTree>
    <p:extLst>
      <p:ext uri="{BB962C8B-B14F-4D97-AF65-F5344CB8AC3E}">
        <p14:creationId xmlns:p14="http://schemas.microsoft.com/office/powerpoint/2010/main" val="284107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171450" lvl="0" indent="-171450"/>
            <a:r>
              <a:rPr lang="zh-CN" altLang="en-US" dirty="0">
                <a:latin typeface="Arial" panose="020B0604020202020204" pitchFamily="34" charset="0"/>
                <a:ea typeface="微软雅黑" panose="020B0503020204020204" pitchFamily="34" charset="-122"/>
                <a:cs typeface="+mn-ea"/>
                <a:sym typeface="+mn-lt"/>
              </a:rPr>
              <a:t>社交媒体和谣言传播</a:t>
            </a:r>
            <a:endParaRPr lang="en-US" altLang="zh-CN" dirty="0">
              <a:latin typeface="Arial" panose="020B0604020202020204" pitchFamily="34" charset="0"/>
              <a:ea typeface="微软雅黑" panose="020B0503020204020204" pitchFamily="34" charset="-122"/>
              <a:cs typeface="+mn-ea"/>
              <a:sym typeface="+mn-lt"/>
            </a:endParaRPr>
          </a:p>
        </p:txBody>
      </p:sp>
      <p:sp>
        <p:nvSpPr>
          <p:cNvPr id="86" name="文本框 85">
            <a:extLst>
              <a:ext uri="{FF2B5EF4-FFF2-40B4-BE49-F238E27FC236}">
                <a16:creationId xmlns:a16="http://schemas.microsoft.com/office/drawing/2014/main" id="{B95ADCA8-85F6-4564-B6C9-69868FBD4537}"/>
              </a:ext>
            </a:extLst>
          </p:cNvPr>
          <p:cNvSpPr txBox="1"/>
          <p:nvPr/>
        </p:nvSpPr>
        <p:spPr>
          <a:xfrm flipH="1">
            <a:off x="1577072" y="1561068"/>
            <a:ext cx="2835367" cy="400110"/>
          </a:xfrm>
          <a:prstGeom prst="rect">
            <a:avLst/>
          </a:prstGeom>
          <a:noFill/>
        </p:spPr>
        <p:txBody>
          <a:bodyPr wrap="square" rtlCol="0">
            <a:spAutoFit/>
          </a:bodyPr>
          <a:lstStyle/>
          <a:p>
            <a:r>
              <a:rPr lang="zh-CN" altLang="en-US" sz="2000" b="1" dirty="0"/>
              <a:t>微博用户规模及使用率</a:t>
            </a:r>
          </a:p>
        </p:txBody>
      </p:sp>
      <p:pic>
        <p:nvPicPr>
          <p:cNvPr id="3" name="图片 2">
            <a:extLst>
              <a:ext uri="{FF2B5EF4-FFF2-40B4-BE49-F238E27FC236}">
                <a16:creationId xmlns:a16="http://schemas.microsoft.com/office/drawing/2014/main" id="{368A69F0-F085-4209-8460-6591316D2BAC}"/>
              </a:ext>
            </a:extLst>
          </p:cNvPr>
          <p:cNvPicPr>
            <a:picLocks noChangeAspect="1"/>
          </p:cNvPicPr>
          <p:nvPr/>
        </p:nvPicPr>
        <p:blipFill>
          <a:blip r:embed="rId3"/>
          <a:stretch>
            <a:fillRect/>
          </a:stretch>
        </p:blipFill>
        <p:spPr>
          <a:xfrm>
            <a:off x="876258" y="2321393"/>
            <a:ext cx="4910851" cy="2920934"/>
          </a:xfrm>
          <a:prstGeom prst="rect">
            <a:avLst/>
          </a:prstGeom>
        </p:spPr>
      </p:pic>
      <p:sp>
        <p:nvSpPr>
          <p:cNvPr id="87" name="文本框 86">
            <a:extLst>
              <a:ext uri="{FF2B5EF4-FFF2-40B4-BE49-F238E27FC236}">
                <a16:creationId xmlns:a16="http://schemas.microsoft.com/office/drawing/2014/main" id="{C275E490-DB05-4406-80CF-5BB92D7B6CAA}"/>
              </a:ext>
            </a:extLst>
          </p:cNvPr>
          <p:cNvSpPr txBox="1"/>
          <p:nvPr/>
        </p:nvSpPr>
        <p:spPr>
          <a:xfrm flipH="1">
            <a:off x="876257" y="5502995"/>
            <a:ext cx="4910851" cy="646331"/>
          </a:xfrm>
          <a:prstGeom prst="rect">
            <a:avLst/>
          </a:prstGeom>
          <a:noFill/>
        </p:spPr>
        <p:txBody>
          <a:bodyPr wrap="square" rtlCol="0">
            <a:spAutoFit/>
          </a:bodyPr>
          <a:lstStyle/>
          <a:p>
            <a:pPr marL="285750" indent="-285750">
              <a:buClr>
                <a:schemeClr val="accent1">
                  <a:lumMod val="60000"/>
                  <a:lumOff val="40000"/>
                </a:schemeClr>
              </a:buClr>
              <a:buFont typeface="Wingdings" panose="05000000000000000000" pitchFamily="2" charset="2"/>
              <a:buChar char="p"/>
            </a:pPr>
            <a:r>
              <a:rPr lang="zh-CN" altLang="en-US" b="1" dirty="0"/>
              <a:t>用户规模逐年增长</a:t>
            </a:r>
            <a:endParaRPr lang="en-US" altLang="zh-CN" b="1" dirty="0"/>
          </a:p>
          <a:p>
            <a:pPr marL="285750" indent="-285750">
              <a:buClr>
                <a:schemeClr val="accent1">
                  <a:lumMod val="60000"/>
                  <a:lumOff val="40000"/>
                </a:schemeClr>
              </a:buClr>
              <a:buFont typeface="Wingdings" panose="05000000000000000000" pitchFamily="2" charset="2"/>
              <a:buChar char="p"/>
            </a:pPr>
            <a:r>
              <a:rPr lang="zh-CN" altLang="en-US" b="1" dirty="0"/>
              <a:t>为谣言传播提供完美温床</a:t>
            </a:r>
            <a:endParaRPr lang="en-US" altLang="zh-CN" b="1" dirty="0"/>
          </a:p>
        </p:txBody>
      </p:sp>
      <p:pic>
        <p:nvPicPr>
          <p:cNvPr id="2050" name="Picture 2" descr="https://timgsa.baidu.com/timg?image&amp;quality=80&amp;size=b9999_10000&amp;sec=1548259898672&amp;di=2cfa84aa4b43f532e1cae429bba7d65d&amp;imgtype=0&amp;src=http%3A%2F%2Fpic24.photophoto.cn%2F20120920%2F0007019977036730_b.jpg">
            <a:extLst>
              <a:ext uri="{FF2B5EF4-FFF2-40B4-BE49-F238E27FC236}">
                <a16:creationId xmlns:a16="http://schemas.microsoft.com/office/drawing/2014/main" id="{FF61CA2B-CE6E-47A3-B4C5-57D1336D15E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04" t="3490" r="4624" b="2371"/>
          <a:stretch/>
        </p:blipFill>
        <p:spPr bwMode="auto">
          <a:xfrm>
            <a:off x="6781289" y="1518668"/>
            <a:ext cx="454131" cy="454131"/>
          </a:xfrm>
          <a:prstGeom prst="rect">
            <a:avLst/>
          </a:prstGeom>
          <a:noFill/>
          <a:extLst>
            <a:ext uri="{909E8E84-426E-40DD-AFC4-6F175D3DCCD1}">
              <a14:hiddenFill xmlns:a14="http://schemas.microsoft.com/office/drawing/2010/main">
                <a:solidFill>
                  <a:srgbClr val="FFFFFF"/>
                </a:solidFill>
              </a14:hiddenFill>
            </a:ext>
          </a:extLst>
        </p:spPr>
      </p:pic>
      <p:sp>
        <p:nvSpPr>
          <p:cNvPr id="88" name="文本框 87">
            <a:extLst>
              <a:ext uri="{FF2B5EF4-FFF2-40B4-BE49-F238E27FC236}">
                <a16:creationId xmlns:a16="http://schemas.microsoft.com/office/drawing/2014/main" id="{9F64A674-2978-492D-A246-0D12EB0384AD}"/>
              </a:ext>
            </a:extLst>
          </p:cNvPr>
          <p:cNvSpPr txBox="1"/>
          <p:nvPr/>
        </p:nvSpPr>
        <p:spPr>
          <a:xfrm flipH="1">
            <a:off x="7338611" y="1561067"/>
            <a:ext cx="2485562" cy="400110"/>
          </a:xfrm>
          <a:prstGeom prst="rect">
            <a:avLst/>
          </a:prstGeom>
          <a:noFill/>
        </p:spPr>
        <p:txBody>
          <a:bodyPr wrap="square" rtlCol="0">
            <a:spAutoFit/>
          </a:bodyPr>
          <a:lstStyle/>
          <a:p>
            <a:r>
              <a:rPr lang="en-US" altLang="zh-CN" sz="2000" b="1" dirty="0"/>
              <a:t>Facebook</a:t>
            </a:r>
            <a:r>
              <a:rPr lang="zh-CN" altLang="en-US" sz="2000" b="1" dirty="0"/>
              <a:t>检测机制</a:t>
            </a:r>
          </a:p>
        </p:txBody>
      </p:sp>
      <p:pic>
        <p:nvPicPr>
          <p:cNvPr id="2052" name="Picture 4" descr="https://timgsa.baidu.com/timg?image&amp;quality=80&amp;size=b9999_10000&amp;sec=1548260068480&amp;di=88d43b6b3677281ca985ac52c69f6282&amp;imgtype=jpg&amp;src=http%3A%2F%2Fimg2.imgtn.bdimg.com%2Fit%2Fu%3D3718796977%2C3927758716%26fm%3D214%26gp%3D0.jpg">
            <a:extLst>
              <a:ext uri="{FF2B5EF4-FFF2-40B4-BE49-F238E27FC236}">
                <a16:creationId xmlns:a16="http://schemas.microsoft.com/office/drawing/2014/main" id="{00C20941-3C5B-4C74-8605-39B25011F4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722"/>
          <a:stretch/>
        </p:blipFill>
        <p:spPr bwMode="auto">
          <a:xfrm>
            <a:off x="6853248" y="2314419"/>
            <a:ext cx="4462494" cy="2852619"/>
          </a:xfrm>
          <a:prstGeom prst="roundRect">
            <a:avLst>
              <a:gd name="adj" fmla="val 5759"/>
            </a:avLst>
          </a:prstGeom>
          <a:noFill/>
          <a:extLst>
            <a:ext uri="{909E8E84-426E-40DD-AFC4-6F175D3DCCD1}">
              <a14:hiddenFill xmlns:a14="http://schemas.microsoft.com/office/drawing/2010/main">
                <a:solidFill>
                  <a:srgbClr val="FFFFFF"/>
                </a:solidFill>
              </a14:hiddenFill>
            </a:ext>
          </a:extLst>
        </p:spPr>
      </p:pic>
      <p:sp>
        <p:nvSpPr>
          <p:cNvPr id="89" name="文本框 88">
            <a:extLst>
              <a:ext uri="{FF2B5EF4-FFF2-40B4-BE49-F238E27FC236}">
                <a16:creationId xmlns:a16="http://schemas.microsoft.com/office/drawing/2014/main" id="{EA2C73F4-1133-4572-92E5-3124C628376F}"/>
              </a:ext>
            </a:extLst>
          </p:cNvPr>
          <p:cNvSpPr txBox="1"/>
          <p:nvPr/>
        </p:nvSpPr>
        <p:spPr>
          <a:xfrm flipH="1">
            <a:off x="6853248" y="5502995"/>
            <a:ext cx="4910851" cy="646331"/>
          </a:xfrm>
          <a:prstGeom prst="rect">
            <a:avLst/>
          </a:prstGeom>
          <a:noFill/>
        </p:spPr>
        <p:txBody>
          <a:bodyPr wrap="square" rtlCol="0">
            <a:spAutoFit/>
          </a:bodyPr>
          <a:lstStyle/>
          <a:p>
            <a:pPr marL="285750" indent="-285750">
              <a:buClr>
                <a:schemeClr val="accent1">
                  <a:lumMod val="60000"/>
                  <a:lumOff val="40000"/>
                </a:schemeClr>
              </a:buClr>
              <a:buFont typeface="Wingdings" panose="05000000000000000000" pitchFamily="2" charset="2"/>
              <a:buChar char="p"/>
            </a:pPr>
            <a:r>
              <a:rPr lang="zh-CN" altLang="en-US" b="1" dirty="0"/>
              <a:t>人工审查</a:t>
            </a:r>
            <a:endParaRPr lang="en-US" altLang="zh-CN" b="1" dirty="0"/>
          </a:p>
          <a:p>
            <a:pPr marL="285750" indent="-285750">
              <a:buClr>
                <a:schemeClr val="accent1">
                  <a:lumMod val="60000"/>
                  <a:lumOff val="40000"/>
                </a:schemeClr>
              </a:buClr>
              <a:buFont typeface="Wingdings" panose="05000000000000000000" pitchFamily="2" charset="2"/>
              <a:buChar char="p"/>
            </a:pPr>
            <a:r>
              <a:rPr lang="zh-CN" altLang="en-US" b="1" dirty="0"/>
              <a:t>成本过高</a:t>
            </a:r>
            <a:endParaRPr lang="en-US" altLang="zh-CN" b="1" dirty="0"/>
          </a:p>
        </p:txBody>
      </p:sp>
      <p:pic>
        <p:nvPicPr>
          <p:cNvPr id="2054" name="Picture 6" descr="https://timgsa.baidu.com/timg?image&amp;quality=80&amp;size=b9999_10000&amp;sec=1548260223016&amp;di=6106ffe7fb9a05f6080bc9b31697b27b&amp;imgtype=jpg&amp;src=http%3A%2F%2Fimg.wenjiwu.com%2Fyuedu%2F170508%2F8652_0.png">
            <a:extLst>
              <a:ext uri="{FF2B5EF4-FFF2-40B4-BE49-F238E27FC236}">
                <a16:creationId xmlns:a16="http://schemas.microsoft.com/office/drawing/2014/main" id="{0FB696B4-7725-43FE-870E-5A416A503C19}"/>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170" t="17777" r="31047" b="19337"/>
          <a:stretch/>
        </p:blipFill>
        <p:spPr bwMode="auto">
          <a:xfrm>
            <a:off x="839436" y="1394454"/>
            <a:ext cx="646720" cy="61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91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ea typeface="+mn-ea"/>
              </a:rPr>
              <a:t>研究动机</a:t>
            </a:r>
          </a:p>
        </p:txBody>
      </p:sp>
      <p:sp>
        <p:nvSpPr>
          <p:cNvPr id="5" name="文本框 4"/>
          <p:cNvSpPr txBox="1"/>
          <p:nvPr/>
        </p:nvSpPr>
        <p:spPr>
          <a:xfrm>
            <a:off x="669924" y="1323308"/>
            <a:ext cx="6433457" cy="1323439"/>
          </a:xfrm>
          <a:prstGeom prst="rect">
            <a:avLst/>
          </a:prstGeom>
          <a:noFill/>
        </p:spPr>
        <p:txBody>
          <a:bodyPr wrap="square" rtlCol="0">
            <a:spAutoFit/>
          </a:bodyPr>
          <a:lstStyle/>
          <a:p>
            <a:pPr marL="285750" indent="-285750">
              <a:spcAft>
                <a:spcPts val="1200"/>
              </a:spcAft>
              <a:buClr>
                <a:schemeClr val="accent1">
                  <a:lumMod val="60000"/>
                  <a:lumOff val="40000"/>
                </a:schemeClr>
              </a:buClr>
              <a:buFont typeface="Wingdings" panose="05000000000000000000" pitchFamily="2" charset="2"/>
              <a:buChar char="p"/>
            </a:pPr>
            <a:r>
              <a:rPr lang="zh-CN" altLang="en-US" sz="2000" dirty="0">
                <a:latin typeface="+mn-ea"/>
              </a:rPr>
              <a:t>分析微博数据</a:t>
            </a:r>
            <a:endParaRPr lang="en-US" altLang="zh-CN" sz="2000" dirty="0">
              <a:latin typeface="+mn-ea"/>
            </a:endParaRPr>
          </a:p>
          <a:p>
            <a:pPr marL="285750" indent="-285750">
              <a:spcAft>
                <a:spcPts val="1200"/>
              </a:spcAft>
              <a:buClr>
                <a:schemeClr val="accent1">
                  <a:lumMod val="60000"/>
                  <a:lumOff val="40000"/>
                </a:schemeClr>
              </a:buClr>
              <a:buFont typeface="Wingdings" panose="05000000000000000000" pitchFamily="2" charset="2"/>
              <a:buChar char="p"/>
            </a:pPr>
            <a:r>
              <a:rPr lang="zh-CN" altLang="en-US" sz="2000" dirty="0">
                <a:latin typeface="+mn-ea"/>
              </a:rPr>
              <a:t>实现谣言的自动化识别或早期检测</a:t>
            </a:r>
            <a:endParaRPr lang="en-US" altLang="zh-CN" sz="2000" dirty="0">
              <a:latin typeface="+mn-ea"/>
            </a:endParaRPr>
          </a:p>
          <a:p>
            <a:pPr marL="285750" indent="-285750">
              <a:spcAft>
                <a:spcPts val="1200"/>
              </a:spcAft>
              <a:buClr>
                <a:schemeClr val="accent1">
                  <a:lumMod val="60000"/>
                  <a:lumOff val="40000"/>
                </a:schemeClr>
              </a:buClr>
              <a:buFont typeface="Wingdings" panose="05000000000000000000" pitchFamily="2" charset="2"/>
              <a:buChar char="p"/>
            </a:pPr>
            <a:r>
              <a:rPr lang="zh-CN" altLang="en-US" sz="2000" dirty="0">
                <a:latin typeface="+mn-ea"/>
              </a:rPr>
              <a:t>缩小人工审查的范围从而削减人力成本</a:t>
            </a:r>
          </a:p>
        </p:txBody>
      </p:sp>
      <p:grpSp>
        <p:nvGrpSpPr>
          <p:cNvPr id="8" name="组合 7">
            <a:extLst>
              <a:ext uri="{FF2B5EF4-FFF2-40B4-BE49-F238E27FC236}">
                <a16:creationId xmlns:a16="http://schemas.microsoft.com/office/drawing/2014/main" id="{532EE408-9404-448C-9FE0-B179863A553D}"/>
              </a:ext>
            </a:extLst>
          </p:cNvPr>
          <p:cNvGrpSpPr/>
          <p:nvPr/>
        </p:nvGrpSpPr>
        <p:grpSpPr>
          <a:xfrm>
            <a:off x="1008500" y="2918904"/>
            <a:ext cx="3170285" cy="3827336"/>
            <a:chOff x="5598925" y="1552744"/>
            <a:chExt cx="3170285" cy="3827336"/>
          </a:xfrm>
        </p:grpSpPr>
        <p:sp>
          <p:nvSpPr>
            <p:cNvPr id="9" name="矩形: 圆角 8">
              <a:extLst>
                <a:ext uri="{FF2B5EF4-FFF2-40B4-BE49-F238E27FC236}">
                  <a16:creationId xmlns:a16="http://schemas.microsoft.com/office/drawing/2014/main" id="{1FC2CB34-A024-4E17-8E4B-5C5E76042F0E}"/>
                </a:ext>
              </a:extLst>
            </p:cNvPr>
            <p:cNvSpPr/>
            <p:nvPr/>
          </p:nvSpPr>
          <p:spPr>
            <a:xfrm>
              <a:off x="5598925" y="1552744"/>
              <a:ext cx="3170285" cy="3827336"/>
            </a:xfrm>
            <a:prstGeom prst="roundRect">
              <a:avLst>
                <a:gd name="adj" fmla="val 3052"/>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0" name="矩形: 圆角 9">
              <a:extLst>
                <a:ext uri="{FF2B5EF4-FFF2-40B4-BE49-F238E27FC236}">
                  <a16:creationId xmlns:a16="http://schemas.microsoft.com/office/drawing/2014/main" id="{3E36DB16-2307-4569-8B62-BBD2171A61F8}"/>
                </a:ext>
              </a:extLst>
            </p:cNvPr>
            <p:cNvSpPr/>
            <p:nvPr/>
          </p:nvSpPr>
          <p:spPr>
            <a:xfrm>
              <a:off x="5654067" y="1619416"/>
              <a:ext cx="3060000" cy="1102729"/>
            </a:xfrm>
            <a:prstGeom prst="roundRect">
              <a:avLst>
                <a:gd name="adj" fmla="val 3052"/>
              </a:avLst>
            </a:prstGeom>
            <a:gradFill flip="none" rotWithShape="1">
              <a:gsLst>
                <a:gs pos="0">
                  <a:schemeClr val="accent4">
                    <a:lumMod val="0"/>
                    <a:lumOff val="100000"/>
                    <a:alpha val="46000"/>
                  </a:schemeClr>
                </a:gs>
                <a:gs pos="35000">
                  <a:schemeClr val="accent4">
                    <a:lumMod val="60000"/>
                    <a:lumOff val="40000"/>
                  </a:schemeClr>
                </a:gs>
                <a:gs pos="100000">
                  <a:srgbClr val="F57D2B"/>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11" name="Picture 2" descr="åå½¢äººç©å¤´åç¢é">
              <a:extLst>
                <a:ext uri="{FF2B5EF4-FFF2-40B4-BE49-F238E27FC236}">
                  <a16:creationId xmlns:a16="http://schemas.microsoft.com/office/drawing/2014/main" id="{C78CBCB7-6AB1-40DF-840F-1E648C1B82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04" t="65050" r="70796" b="14650"/>
            <a:stretch/>
          </p:blipFill>
          <p:spPr bwMode="auto">
            <a:xfrm>
              <a:off x="6888307" y="1814365"/>
              <a:ext cx="591520" cy="591520"/>
            </a:xfrm>
            <a:prstGeom prst="ellipse">
              <a:avLst/>
            </a:prstGeom>
            <a:noFill/>
            <a:ln>
              <a:solidFill>
                <a:schemeClr val="bg1"/>
              </a:solidFill>
            </a:ln>
            <a:extLst>
              <a:ext uri="{909E8E84-426E-40DD-AFC4-6F175D3DCCD1}">
                <a14:hiddenFill xmlns:a14="http://schemas.microsoft.com/office/drawing/2010/main">
                  <a:solidFill>
                    <a:srgbClr val="FFFFFF"/>
                  </a:solidFill>
                </a14:hiddenFill>
              </a:ext>
            </a:extLst>
          </p:spPr>
        </p:pic>
        <p:grpSp>
          <p:nvGrpSpPr>
            <p:cNvPr id="12" name="组合 11">
              <a:extLst>
                <a:ext uri="{FF2B5EF4-FFF2-40B4-BE49-F238E27FC236}">
                  <a16:creationId xmlns:a16="http://schemas.microsoft.com/office/drawing/2014/main" id="{C491BDB7-318F-4984-88FA-BE9267727436}"/>
                </a:ext>
              </a:extLst>
            </p:cNvPr>
            <p:cNvGrpSpPr/>
            <p:nvPr/>
          </p:nvGrpSpPr>
          <p:grpSpPr>
            <a:xfrm>
              <a:off x="5654067" y="2737838"/>
              <a:ext cx="3060000" cy="322936"/>
              <a:chOff x="5654067" y="2540724"/>
              <a:chExt cx="3060000" cy="322936"/>
            </a:xfrm>
          </p:grpSpPr>
          <p:sp>
            <p:nvSpPr>
              <p:cNvPr id="26" name="矩形: 圆角 25">
                <a:extLst>
                  <a:ext uri="{FF2B5EF4-FFF2-40B4-BE49-F238E27FC236}">
                    <a16:creationId xmlns:a16="http://schemas.microsoft.com/office/drawing/2014/main" id="{9C5992A6-A3FE-487E-83D4-A0695750E84D}"/>
                  </a:ext>
                </a:extLst>
              </p:cNvPr>
              <p:cNvSpPr/>
              <p:nvPr/>
            </p:nvSpPr>
            <p:spPr>
              <a:xfrm>
                <a:off x="5654067" y="2590391"/>
                <a:ext cx="3060000" cy="273269"/>
              </a:xfrm>
              <a:prstGeom prst="roundRect">
                <a:avLst>
                  <a:gd name="adj" fmla="val 30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26">
                <a:extLst>
                  <a:ext uri="{FF2B5EF4-FFF2-40B4-BE49-F238E27FC236}">
                    <a16:creationId xmlns:a16="http://schemas.microsoft.com/office/drawing/2014/main" id="{A2A20C85-F613-43E5-A230-DC7C36F8D751}"/>
                  </a:ext>
                </a:extLst>
              </p:cNvPr>
              <p:cNvSpPr txBox="1"/>
              <p:nvPr/>
            </p:nvSpPr>
            <p:spPr>
              <a:xfrm>
                <a:off x="5996089" y="2546393"/>
                <a:ext cx="563971" cy="307777"/>
              </a:xfrm>
              <a:prstGeom prst="rect">
                <a:avLst/>
              </a:prstGeom>
              <a:noFill/>
            </p:spPr>
            <p:txBody>
              <a:bodyPr wrap="square" rtlCol="0">
                <a:spAutoFit/>
              </a:bodyPr>
              <a:lstStyle/>
              <a:p>
                <a:r>
                  <a:rPr lang="zh-CN" altLang="en-US" sz="1400" dirty="0">
                    <a:latin typeface="+mn-ea"/>
                  </a:rPr>
                  <a:t>主页</a:t>
                </a:r>
              </a:p>
            </p:txBody>
          </p:sp>
          <p:sp>
            <p:nvSpPr>
              <p:cNvPr id="28" name="文本框 27">
                <a:extLst>
                  <a:ext uri="{FF2B5EF4-FFF2-40B4-BE49-F238E27FC236}">
                    <a16:creationId xmlns:a16="http://schemas.microsoft.com/office/drawing/2014/main" id="{1B7A95AF-9488-441A-B653-B91D8F04C3E1}"/>
                  </a:ext>
                </a:extLst>
              </p:cNvPr>
              <p:cNvSpPr txBox="1"/>
              <p:nvPr/>
            </p:nvSpPr>
            <p:spPr>
              <a:xfrm>
                <a:off x="6902081" y="2540724"/>
                <a:ext cx="563971" cy="307777"/>
              </a:xfrm>
              <a:prstGeom prst="rect">
                <a:avLst/>
              </a:prstGeom>
              <a:noFill/>
            </p:spPr>
            <p:txBody>
              <a:bodyPr wrap="square" rtlCol="0">
                <a:spAutoFit/>
              </a:bodyPr>
              <a:lstStyle/>
              <a:p>
                <a:r>
                  <a:rPr lang="zh-CN" altLang="en-US" sz="1400" dirty="0">
                    <a:latin typeface="+mn-ea"/>
                  </a:rPr>
                  <a:t>微博</a:t>
                </a:r>
              </a:p>
            </p:txBody>
          </p:sp>
          <p:sp>
            <p:nvSpPr>
              <p:cNvPr id="29" name="文本框 28">
                <a:extLst>
                  <a:ext uri="{FF2B5EF4-FFF2-40B4-BE49-F238E27FC236}">
                    <a16:creationId xmlns:a16="http://schemas.microsoft.com/office/drawing/2014/main" id="{1ECF2427-3711-41CF-B1E0-128D8F09DAAA}"/>
                  </a:ext>
                </a:extLst>
              </p:cNvPr>
              <p:cNvSpPr txBox="1"/>
              <p:nvPr/>
            </p:nvSpPr>
            <p:spPr>
              <a:xfrm>
                <a:off x="7808073" y="2540724"/>
                <a:ext cx="563971" cy="307777"/>
              </a:xfrm>
              <a:prstGeom prst="rect">
                <a:avLst/>
              </a:prstGeom>
              <a:noFill/>
            </p:spPr>
            <p:txBody>
              <a:bodyPr wrap="square" rtlCol="0">
                <a:spAutoFit/>
              </a:bodyPr>
              <a:lstStyle/>
              <a:p>
                <a:r>
                  <a:rPr lang="zh-CN" altLang="en-US" sz="1400" dirty="0">
                    <a:latin typeface="+mn-ea"/>
                  </a:rPr>
                  <a:t>相册</a:t>
                </a:r>
              </a:p>
            </p:txBody>
          </p:sp>
        </p:grpSp>
        <p:sp>
          <p:nvSpPr>
            <p:cNvPr id="13" name="文本框 12">
              <a:extLst>
                <a:ext uri="{FF2B5EF4-FFF2-40B4-BE49-F238E27FC236}">
                  <a16:creationId xmlns:a16="http://schemas.microsoft.com/office/drawing/2014/main" id="{7C05A819-3F22-4AA9-8EA5-17C16EC66D94}"/>
                </a:ext>
              </a:extLst>
            </p:cNvPr>
            <p:cNvSpPr txBox="1"/>
            <p:nvPr/>
          </p:nvSpPr>
          <p:spPr>
            <a:xfrm>
              <a:off x="6321422" y="2395465"/>
              <a:ext cx="1725288" cy="276999"/>
            </a:xfrm>
            <a:prstGeom prst="rect">
              <a:avLst/>
            </a:prstGeom>
            <a:noFill/>
          </p:spPr>
          <p:txBody>
            <a:bodyPr wrap="square" rtlCol="0">
              <a:spAutoFit/>
            </a:bodyPr>
            <a:lstStyle/>
            <a:p>
              <a:r>
                <a:rPr lang="zh-CN" altLang="en-US" sz="1200" dirty="0">
                  <a:solidFill>
                    <a:schemeClr val="bg1"/>
                  </a:solidFill>
                  <a:latin typeface="+mn-ea"/>
                </a:rPr>
                <a:t>关注 </a:t>
              </a:r>
              <a:r>
                <a:rPr lang="en-US" altLang="zh-CN" sz="1200" dirty="0">
                  <a:solidFill>
                    <a:schemeClr val="bg1"/>
                  </a:solidFill>
                  <a:latin typeface="+mn-ea"/>
                </a:rPr>
                <a:t>200 </a:t>
              </a:r>
              <a:r>
                <a:rPr lang="zh-CN" altLang="en-US" sz="1200" dirty="0">
                  <a:solidFill>
                    <a:schemeClr val="bg1"/>
                  </a:solidFill>
                  <a:latin typeface="+mn-ea"/>
                </a:rPr>
                <a:t>丨 粉丝 </a:t>
              </a:r>
              <a:r>
                <a:rPr lang="en-US" altLang="zh-CN" sz="1200" dirty="0">
                  <a:solidFill>
                    <a:schemeClr val="bg1"/>
                  </a:solidFill>
                  <a:latin typeface="+mn-ea"/>
                </a:rPr>
                <a:t>600</a:t>
              </a:r>
              <a:endParaRPr lang="zh-CN" altLang="en-US" sz="1200" dirty="0">
                <a:solidFill>
                  <a:schemeClr val="bg1"/>
                </a:solidFill>
                <a:latin typeface="+mn-ea"/>
              </a:endParaRPr>
            </a:p>
          </p:txBody>
        </p:sp>
        <p:sp>
          <p:nvSpPr>
            <p:cNvPr id="14" name="矩形: 圆角 13">
              <a:extLst>
                <a:ext uri="{FF2B5EF4-FFF2-40B4-BE49-F238E27FC236}">
                  <a16:creationId xmlns:a16="http://schemas.microsoft.com/office/drawing/2014/main" id="{D6A967E1-1524-4618-A304-3B143B4ECBAE}"/>
                </a:ext>
              </a:extLst>
            </p:cNvPr>
            <p:cNvSpPr/>
            <p:nvPr/>
          </p:nvSpPr>
          <p:spPr>
            <a:xfrm>
              <a:off x="5649064" y="3134542"/>
              <a:ext cx="3060000" cy="1381689"/>
            </a:xfrm>
            <a:prstGeom prst="roundRect">
              <a:avLst>
                <a:gd name="adj" fmla="val 30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 name="矩形 15">
              <a:extLst>
                <a:ext uri="{FF2B5EF4-FFF2-40B4-BE49-F238E27FC236}">
                  <a16:creationId xmlns:a16="http://schemas.microsoft.com/office/drawing/2014/main" id="{4A335DB1-4DA7-49AA-82C7-AB7FD00808D1}"/>
                </a:ext>
              </a:extLst>
            </p:cNvPr>
            <p:cNvSpPr/>
            <p:nvPr/>
          </p:nvSpPr>
          <p:spPr>
            <a:xfrm flipV="1">
              <a:off x="7033611" y="3008849"/>
              <a:ext cx="287071" cy="28800"/>
            </a:xfrm>
            <a:prstGeom prst="rect">
              <a:avLst/>
            </a:prstGeom>
            <a:solidFill>
              <a:srgbClr val="FBB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矩形 16">
              <a:extLst>
                <a:ext uri="{FF2B5EF4-FFF2-40B4-BE49-F238E27FC236}">
                  <a16:creationId xmlns:a16="http://schemas.microsoft.com/office/drawing/2014/main" id="{B6D319FE-CD0E-45EF-8026-19E7F6E0DF66}"/>
                </a:ext>
              </a:extLst>
            </p:cNvPr>
            <p:cNvSpPr/>
            <p:nvPr/>
          </p:nvSpPr>
          <p:spPr>
            <a:xfrm>
              <a:off x="5660081" y="3558432"/>
              <a:ext cx="3090911" cy="461665"/>
            </a:xfrm>
            <a:prstGeom prst="rect">
              <a:avLst/>
            </a:prstGeom>
          </p:spPr>
          <p:txBody>
            <a:bodyPr wrap="none">
              <a:spAutoFit/>
            </a:bodyPr>
            <a:lstStyle/>
            <a:p>
              <a:pPr lvl="0"/>
              <a:r>
                <a:rPr lang="en-US" altLang="zh-CN" sz="1200" dirty="0" err="1">
                  <a:solidFill>
                    <a:srgbClr val="E7E6E6">
                      <a:lumMod val="75000"/>
                    </a:srgbClr>
                  </a:solidFill>
                  <a:latin typeface="+mn-ea"/>
                </a:rPr>
                <a:t>xxxxxxxxxxxxxxxxxxxxxxxxxxxxxxxxxxxxx</a:t>
              </a:r>
              <a:endParaRPr lang="en-US" altLang="zh-CN" sz="1200" dirty="0">
                <a:solidFill>
                  <a:srgbClr val="E7E6E6">
                    <a:lumMod val="75000"/>
                  </a:srgbClr>
                </a:solidFill>
                <a:latin typeface="+mn-ea"/>
              </a:endParaRPr>
            </a:p>
            <a:p>
              <a:pPr lvl="0"/>
              <a:r>
                <a:rPr lang="en-US" altLang="zh-CN" sz="1200" dirty="0" err="1">
                  <a:solidFill>
                    <a:srgbClr val="E7E6E6">
                      <a:lumMod val="75000"/>
                    </a:srgbClr>
                  </a:solidFill>
                  <a:latin typeface="+mn-ea"/>
                </a:rPr>
                <a:t>xxxxxxxxxxxxxxxxxxxxxxxxxxxxxxxxxxxxx</a:t>
              </a:r>
              <a:endParaRPr lang="en-US" altLang="zh-CN" sz="1200" dirty="0">
                <a:solidFill>
                  <a:srgbClr val="E7E6E6">
                    <a:lumMod val="75000"/>
                  </a:srgbClr>
                </a:solidFill>
                <a:latin typeface="+mn-ea"/>
              </a:endParaRPr>
            </a:p>
          </p:txBody>
        </p:sp>
        <p:pic>
          <p:nvPicPr>
            <p:cNvPr id="18" name="Picture 2" descr="åå½¢äººç©å¤´åç¢é">
              <a:extLst>
                <a:ext uri="{FF2B5EF4-FFF2-40B4-BE49-F238E27FC236}">
                  <a16:creationId xmlns:a16="http://schemas.microsoft.com/office/drawing/2014/main" id="{A1A180DA-88A8-49FD-96E2-A80A045DE82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904" t="65050" r="70796" b="14650"/>
            <a:stretch/>
          </p:blipFill>
          <p:spPr bwMode="auto">
            <a:xfrm>
              <a:off x="5704031" y="3185430"/>
              <a:ext cx="409004" cy="409004"/>
            </a:xfrm>
            <a:prstGeom prst="ellipse">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0C6CB85F-8C7A-4D11-88B4-214AF5746365}"/>
                </a:ext>
              </a:extLst>
            </p:cNvPr>
            <p:cNvSpPr/>
            <p:nvPr/>
          </p:nvSpPr>
          <p:spPr>
            <a:xfrm>
              <a:off x="6081627" y="3350445"/>
              <a:ext cx="696024" cy="261610"/>
            </a:xfrm>
            <a:prstGeom prst="rect">
              <a:avLst/>
            </a:prstGeom>
          </p:spPr>
          <p:txBody>
            <a:bodyPr wrap="none">
              <a:spAutoFit/>
            </a:bodyPr>
            <a:lstStyle/>
            <a:p>
              <a:r>
                <a:rPr lang="en-US" altLang="zh-CN" sz="1100" dirty="0">
                  <a:solidFill>
                    <a:srgbClr val="E7E6E6">
                      <a:lumMod val="75000"/>
                    </a:srgbClr>
                  </a:solidFill>
                  <a:latin typeface="+mn-ea"/>
                </a:rPr>
                <a:t>1</a:t>
              </a:r>
              <a:r>
                <a:rPr lang="zh-CN" altLang="en-US" sz="1100" dirty="0">
                  <a:solidFill>
                    <a:srgbClr val="E7E6E6">
                      <a:lumMod val="75000"/>
                    </a:srgbClr>
                  </a:solidFill>
                  <a:latin typeface="+mn-ea"/>
                </a:rPr>
                <a:t>小时前</a:t>
              </a:r>
              <a:endParaRPr lang="zh-CN" altLang="en-US" sz="1400" dirty="0">
                <a:latin typeface="+mn-ea"/>
              </a:endParaRPr>
            </a:p>
          </p:txBody>
        </p:sp>
        <p:sp>
          <p:nvSpPr>
            <p:cNvPr id="23" name="矩形: 圆角 22">
              <a:extLst>
                <a:ext uri="{FF2B5EF4-FFF2-40B4-BE49-F238E27FC236}">
                  <a16:creationId xmlns:a16="http://schemas.microsoft.com/office/drawing/2014/main" id="{A38ED80F-514D-447F-BC81-0DEC454D7129}"/>
                </a:ext>
              </a:extLst>
            </p:cNvPr>
            <p:cNvSpPr/>
            <p:nvPr/>
          </p:nvSpPr>
          <p:spPr>
            <a:xfrm>
              <a:off x="5699880" y="4163336"/>
              <a:ext cx="2952000" cy="293941"/>
            </a:xfrm>
            <a:prstGeom prst="roundRect">
              <a:avLst>
                <a:gd name="adj" fmla="val 3052"/>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sp>
        <p:nvSpPr>
          <p:cNvPr id="30" name="矩形 29">
            <a:extLst>
              <a:ext uri="{FF2B5EF4-FFF2-40B4-BE49-F238E27FC236}">
                <a16:creationId xmlns:a16="http://schemas.microsoft.com/office/drawing/2014/main" id="{77B394D4-63DC-4870-85C1-A6C2D445D4B0}"/>
              </a:ext>
            </a:extLst>
          </p:cNvPr>
          <p:cNvSpPr/>
          <p:nvPr/>
        </p:nvSpPr>
        <p:spPr>
          <a:xfrm>
            <a:off x="905758" y="4935256"/>
            <a:ext cx="3361925" cy="480037"/>
          </a:xfrm>
          <a:prstGeom prst="rect">
            <a:avLst/>
          </a:prstGeom>
          <a:noFill/>
          <a:ln w="19050">
            <a:solidFill>
              <a:srgbClr val="A2E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31" name="直接连接符 30">
            <a:extLst>
              <a:ext uri="{FF2B5EF4-FFF2-40B4-BE49-F238E27FC236}">
                <a16:creationId xmlns:a16="http://schemas.microsoft.com/office/drawing/2014/main" id="{DA486053-18AE-47AE-B7DA-ECECF92941A8}"/>
              </a:ext>
            </a:extLst>
          </p:cNvPr>
          <p:cNvCxnSpPr>
            <a:cxnSpLocks/>
            <a:stCxn id="30" idx="3"/>
            <a:endCxn id="48" idx="1"/>
          </p:cNvCxnSpPr>
          <p:nvPr/>
        </p:nvCxnSpPr>
        <p:spPr>
          <a:xfrm flipV="1">
            <a:off x="4267683" y="5175274"/>
            <a:ext cx="102742" cy="1"/>
          </a:xfrm>
          <a:prstGeom prst="line">
            <a:avLst/>
          </a:prstGeom>
          <a:ln w="19050">
            <a:solidFill>
              <a:srgbClr val="A2E8C7"/>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7DA6936F-C8E9-4E76-929C-A31C0C48D74C}"/>
              </a:ext>
            </a:extLst>
          </p:cNvPr>
          <p:cNvSpPr/>
          <p:nvPr/>
        </p:nvSpPr>
        <p:spPr>
          <a:xfrm>
            <a:off x="905758" y="3081301"/>
            <a:ext cx="3361925" cy="947242"/>
          </a:xfrm>
          <a:prstGeom prst="rect">
            <a:avLst/>
          </a:prstGeom>
          <a:noFill/>
          <a:ln w="19050">
            <a:solidFill>
              <a:srgbClr val="A2E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0" name="矩形: 圆角 39">
            <a:extLst>
              <a:ext uri="{FF2B5EF4-FFF2-40B4-BE49-F238E27FC236}">
                <a16:creationId xmlns:a16="http://schemas.microsoft.com/office/drawing/2014/main" id="{26D0D008-3793-499C-A3C1-45BAA1FA90CD}"/>
              </a:ext>
            </a:extLst>
          </p:cNvPr>
          <p:cNvSpPr/>
          <p:nvPr/>
        </p:nvSpPr>
        <p:spPr>
          <a:xfrm>
            <a:off x="4370425" y="3372984"/>
            <a:ext cx="1652592" cy="358119"/>
          </a:xfrm>
          <a:prstGeom prst="roundRect">
            <a:avLst/>
          </a:prstGeom>
          <a:solidFill>
            <a:srgbClr val="A2E8C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用户特征</a:t>
            </a:r>
          </a:p>
        </p:txBody>
      </p:sp>
      <p:cxnSp>
        <p:nvCxnSpPr>
          <p:cNvPr id="41" name="直接连接符 40">
            <a:extLst>
              <a:ext uri="{FF2B5EF4-FFF2-40B4-BE49-F238E27FC236}">
                <a16:creationId xmlns:a16="http://schemas.microsoft.com/office/drawing/2014/main" id="{83C411C1-26E8-4125-85A1-EF91D0CDA997}"/>
              </a:ext>
            </a:extLst>
          </p:cNvPr>
          <p:cNvCxnSpPr>
            <a:cxnSpLocks/>
            <a:stCxn id="39" idx="3"/>
            <a:endCxn id="40" idx="1"/>
          </p:cNvCxnSpPr>
          <p:nvPr/>
        </p:nvCxnSpPr>
        <p:spPr>
          <a:xfrm flipV="1">
            <a:off x="4267683" y="3552044"/>
            <a:ext cx="102742" cy="2878"/>
          </a:xfrm>
          <a:prstGeom prst="line">
            <a:avLst/>
          </a:prstGeom>
          <a:ln w="19050">
            <a:solidFill>
              <a:srgbClr val="A2E8C7"/>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C789A6B1-21D3-431C-8B70-8488D0185A04}"/>
              </a:ext>
            </a:extLst>
          </p:cNvPr>
          <p:cNvSpPr/>
          <p:nvPr/>
        </p:nvSpPr>
        <p:spPr>
          <a:xfrm>
            <a:off x="4370425" y="4996214"/>
            <a:ext cx="1652592" cy="358119"/>
          </a:xfrm>
          <a:prstGeom prst="roundRect">
            <a:avLst/>
          </a:prstGeom>
          <a:solidFill>
            <a:srgbClr val="A2E8C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文本特征</a:t>
            </a:r>
          </a:p>
        </p:txBody>
      </p:sp>
      <p:sp>
        <p:nvSpPr>
          <p:cNvPr id="52" name="文本框 51">
            <a:extLst>
              <a:ext uri="{FF2B5EF4-FFF2-40B4-BE49-F238E27FC236}">
                <a16:creationId xmlns:a16="http://schemas.microsoft.com/office/drawing/2014/main" id="{8536308B-6525-48AA-BC47-052A96E1A2A5}"/>
              </a:ext>
            </a:extLst>
          </p:cNvPr>
          <p:cNvSpPr txBox="1"/>
          <p:nvPr/>
        </p:nvSpPr>
        <p:spPr>
          <a:xfrm>
            <a:off x="1405663" y="5527554"/>
            <a:ext cx="563971" cy="307777"/>
          </a:xfrm>
          <a:prstGeom prst="rect">
            <a:avLst/>
          </a:prstGeom>
          <a:noFill/>
        </p:spPr>
        <p:txBody>
          <a:bodyPr wrap="square" rtlCol="0">
            <a:spAutoFit/>
          </a:bodyPr>
          <a:lstStyle/>
          <a:p>
            <a:r>
              <a:rPr lang="zh-CN" altLang="en-US" sz="1400" dirty="0">
                <a:latin typeface="+mn-ea"/>
              </a:rPr>
              <a:t>评论</a:t>
            </a:r>
          </a:p>
        </p:txBody>
      </p:sp>
      <p:sp>
        <p:nvSpPr>
          <p:cNvPr id="53" name="文本框 52">
            <a:extLst>
              <a:ext uri="{FF2B5EF4-FFF2-40B4-BE49-F238E27FC236}">
                <a16:creationId xmlns:a16="http://schemas.microsoft.com/office/drawing/2014/main" id="{798AC05F-7C1A-4026-9A46-3C372A51DA8E}"/>
              </a:ext>
            </a:extLst>
          </p:cNvPr>
          <p:cNvSpPr txBox="1"/>
          <p:nvPr/>
        </p:nvSpPr>
        <p:spPr>
          <a:xfrm>
            <a:off x="2311656" y="5520589"/>
            <a:ext cx="563971" cy="307777"/>
          </a:xfrm>
          <a:prstGeom prst="rect">
            <a:avLst/>
          </a:prstGeom>
          <a:noFill/>
        </p:spPr>
        <p:txBody>
          <a:bodyPr wrap="square" rtlCol="0">
            <a:spAutoFit/>
          </a:bodyPr>
          <a:lstStyle/>
          <a:p>
            <a:r>
              <a:rPr lang="zh-CN" altLang="en-US" sz="1400" dirty="0">
                <a:latin typeface="+mn-ea"/>
              </a:rPr>
              <a:t>转发</a:t>
            </a:r>
          </a:p>
        </p:txBody>
      </p:sp>
      <p:sp>
        <p:nvSpPr>
          <p:cNvPr id="54" name="文本框 53">
            <a:extLst>
              <a:ext uri="{FF2B5EF4-FFF2-40B4-BE49-F238E27FC236}">
                <a16:creationId xmlns:a16="http://schemas.microsoft.com/office/drawing/2014/main" id="{FFB20804-C32E-4EF4-9EF6-27D2C0076A47}"/>
              </a:ext>
            </a:extLst>
          </p:cNvPr>
          <p:cNvSpPr txBox="1"/>
          <p:nvPr/>
        </p:nvSpPr>
        <p:spPr>
          <a:xfrm>
            <a:off x="3222651" y="5526816"/>
            <a:ext cx="563971" cy="307777"/>
          </a:xfrm>
          <a:prstGeom prst="rect">
            <a:avLst/>
          </a:prstGeom>
          <a:noFill/>
        </p:spPr>
        <p:txBody>
          <a:bodyPr wrap="square" rtlCol="0">
            <a:spAutoFit/>
          </a:bodyPr>
          <a:lstStyle/>
          <a:p>
            <a:r>
              <a:rPr lang="zh-CN" altLang="en-US" sz="1400" dirty="0">
                <a:latin typeface="+mn-ea"/>
              </a:rPr>
              <a:t>点赞</a:t>
            </a:r>
          </a:p>
        </p:txBody>
      </p:sp>
      <p:sp>
        <p:nvSpPr>
          <p:cNvPr id="60" name="矩形 59">
            <a:extLst>
              <a:ext uri="{FF2B5EF4-FFF2-40B4-BE49-F238E27FC236}">
                <a16:creationId xmlns:a16="http://schemas.microsoft.com/office/drawing/2014/main" id="{98A960BE-9A99-4D74-B229-234F76047301}"/>
              </a:ext>
            </a:extLst>
          </p:cNvPr>
          <p:cNvSpPr/>
          <p:nvPr/>
        </p:nvSpPr>
        <p:spPr>
          <a:xfrm>
            <a:off x="905758" y="5511363"/>
            <a:ext cx="3361925" cy="323229"/>
          </a:xfrm>
          <a:prstGeom prst="rect">
            <a:avLst/>
          </a:prstGeom>
          <a:noFill/>
          <a:ln w="19050">
            <a:solidFill>
              <a:srgbClr val="A2E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cxnSp>
        <p:nvCxnSpPr>
          <p:cNvPr id="61" name="直接连接符 60">
            <a:extLst>
              <a:ext uri="{FF2B5EF4-FFF2-40B4-BE49-F238E27FC236}">
                <a16:creationId xmlns:a16="http://schemas.microsoft.com/office/drawing/2014/main" id="{953FB82F-7191-49C7-A92B-B530EE65F8F0}"/>
              </a:ext>
            </a:extLst>
          </p:cNvPr>
          <p:cNvCxnSpPr>
            <a:cxnSpLocks/>
            <a:stCxn id="60" idx="3"/>
            <a:endCxn id="62" idx="1"/>
          </p:cNvCxnSpPr>
          <p:nvPr/>
        </p:nvCxnSpPr>
        <p:spPr>
          <a:xfrm flipV="1">
            <a:off x="4267683" y="5668023"/>
            <a:ext cx="106741" cy="4955"/>
          </a:xfrm>
          <a:prstGeom prst="line">
            <a:avLst/>
          </a:prstGeom>
          <a:ln w="19050">
            <a:solidFill>
              <a:srgbClr val="A2E8C7"/>
            </a:solidFill>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DF6CE6E1-180D-45B8-851F-B546FC10E262}"/>
              </a:ext>
            </a:extLst>
          </p:cNvPr>
          <p:cNvSpPr/>
          <p:nvPr/>
        </p:nvSpPr>
        <p:spPr>
          <a:xfrm>
            <a:off x="4374424" y="5488963"/>
            <a:ext cx="1652592" cy="358119"/>
          </a:xfrm>
          <a:prstGeom prst="roundRect">
            <a:avLst/>
          </a:prstGeom>
          <a:solidFill>
            <a:srgbClr val="A2E8C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n-ea"/>
              </a:rPr>
              <a:t>传播特征</a:t>
            </a:r>
          </a:p>
        </p:txBody>
      </p:sp>
      <p:cxnSp>
        <p:nvCxnSpPr>
          <p:cNvPr id="67" name="直接箭头连接符 66">
            <a:extLst>
              <a:ext uri="{FF2B5EF4-FFF2-40B4-BE49-F238E27FC236}">
                <a16:creationId xmlns:a16="http://schemas.microsoft.com/office/drawing/2014/main" id="{4212985D-93FE-4FF1-BB52-D4C67CDC714C}"/>
              </a:ext>
            </a:extLst>
          </p:cNvPr>
          <p:cNvCxnSpPr>
            <a:stCxn id="48" idx="3"/>
          </p:cNvCxnSpPr>
          <p:nvPr/>
        </p:nvCxnSpPr>
        <p:spPr>
          <a:xfrm>
            <a:off x="6023017" y="5175274"/>
            <a:ext cx="2452060"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任意多边形: 形状 68">
            <a:extLst>
              <a:ext uri="{FF2B5EF4-FFF2-40B4-BE49-F238E27FC236}">
                <a16:creationId xmlns:a16="http://schemas.microsoft.com/office/drawing/2014/main" id="{A8BF69FA-71F4-4C17-8573-B3DE093639F9}"/>
              </a:ext>
            </a:extLst>
          </p:cNvPr>
          <p:cNvSpPr/>
          <p:nvPr/>
        </p:nvSpPr>
        <p:spPr>
          <a:xfrm>
            <a:off x="6038722" y="3557035"/>
            <a:ext cx="1270341" cy="1614018"/>
          </a:xfrm>
          <a:custGeom>
            <a:avLst/>
            <a:gdLst>
              <a:gd name="connsiteX0" fmla="*/ 0 w 1270341"/>
              <a:gd name="connsiteY0" fmla="*/ 0 h 1614018"/>
              <a:gd name="connsiteX1" fmla="*/ 533912 w 1270341"/>
              <a:gd name="connsiteY1" fmla="*/ 257751 h 1614018"/>
              <a:gd name="connsiteX2" fmla="*/ 877579 w 1270341"/>
              <a:gd name="connsiteY2" fmla="*/ 1393080 h 1614018"/>
              <a:gd name="connsiteX3" fmla="*/ 1270341 w 1270341"/>
              <a:gd name="connsiteY3" fmla="*/ 1614009 h 1614018"/>
              <a:gd name="connsiteX4" fmla="*/ 1270341 w 1270341"/>
              <a:gd name="connsiteY4" fmla="*/ 1614009 h 161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341" h="1614018">
                <a:moveTo>
                  <a:pt x="0" y="0"/>
                </a:moveTo>
                <a:cubicBezTo>
                  <a:pt x="193824" y="12785"/>
                  <a:pt x="387649" y="25571"/>
                  <a:pt x="533912" y="257751"/>
                </a:cubicBezTo>
                <a:cubicBezTo>
                  <a:pt x="680175" y="489931"/>
                  <a:pt x="754841" y="1167037"/>
                  <a:pt x="877579" y="1393080"/>
                </a:cubicBezTo>
                <a:cubicBezTo>
                  <a:pt x="1000317" y="1619123"/>
                  <a:pt x="1270341" y="1614009"/>
                  <a:pt x="1270341" y="1614009"/>
                </a:cubicBezTo>
                <a:lnTo>
                  <a:pt x="1270341" y="1614009"/>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A66105B3-1FAF-48EA-88C3-8EC53DC213F6}"/>
              </a:ext>
            </a:extLst>
          </p:cNvPr>
          <p:cNvSpPr/>
          <p:nvPr/>
        </p:nvSpPr>
        <p:spPr>
          <a:xfrm>
            <a:off x="6044859" y="5168670"/>
            <a:ext cx="1245793" cy="496184"/>
          </a:xfrm>
          <a:custGeom>
            <a:avLst/>
            <a:gdLst>
              <a:gd name="connsiteX0" fmla="*/ 0 w 1245793"/>
              <a:gd name="connsiteY0" fmla="*/ 490953 h 496184"/>
              <a:gd name="connsiteX1" fmla="*/ 515501 w 1245793"/>
              <a:gd name="connsiteY1" fmla="*/ 447994 h 496184"/>
              <a:gd name="connsiteX2" fmla="*/ 883715 w 1245793"/>
              <a:gd name="connsiteY2" fmla="*/ 141149 h 496184"/>
              <a:gd name="connsiteX3" fmla="*/ 1080097 w 1245793"/>
              <a:gd name="connsiteY3" fmla="*/ 49095 h 496184"/>
              <a:gd name="connsiteX4" fmla="*/ 1245793 w 1245793"/>
              <a:gd name="connsiteY4" fmla="*/ 0 h 496184"/>
              <a:gd name="connsiteX5" fmla="*/ 1245793 w 1245793"/>
              <a:gd name="connsiteY5" fmla="*/ 0 h 49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5793" h="496184">
                <a:moveTo>
                  <a:pt x="0" y="490953"/>
                </a:moveTo>
                <a:cubicBezTo>
                  <a:pt x="184107" y="498624"/>
                  <a:pt x="368215" y="506295"/>
                  <a:pt x="515501" y="447994"/>
                </a:cubicBezTo>
                <a:cubicBezTo>
                  <a:pt x="662787" y="389693"/>
                  <a:pt x="789616" y="207632"/>
                  <a:pt x="883715" y="141149"/>
                </a:cubicBezTo>
                <a:cubicBezTo>
                  <a:pt x="977814" y="74666"/>
                  <a:pt x="1019751" y="72620"/>
                  <a:pt x="1080097" y="49095"/>
                </a:cubicBezTo>
                <a:cubicBezTo>
                  <a:pt x="1140443" y="25570"/>
                  <a:pt x="1245793" y="0"/>
                  <a:pt x="1245793" y="0"/>
                </a:cubicBezTo>
                <a:lnTo>
                  <a:pt x="1245793"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65A09C72-7454-48A5-8506-3EF8277EB5F4}"/>
              </a:ext>
            </a:extLst>
          </p:cNvPr>
          <p:cNvSpPr/>
          <p:nvPr/>
        </p:nvSpPr>
        <p:spPr>
          <a:xfrm>
            <a:off x="8546887" y="4672080"/>
            <a:ext cx="2149948" cy="800219"/>
          </a:xfrm>
          <a:prstGeom prst="rect">
            <a:avLst/>
          </a:prstGeom>
        </p:spPr>
        <p:txBody>
          <a:bodyPr wrap="none">
            <a:spAutoFit/>
          </a:bodyPr>
          <a:lstStyle/>
          <a:p>
            <a:pPr algn="ctr"/>
            <a:r>
              <a:rPr lang="zh-CN" altLang="en-US" dirty="0">
                <a:latin typeface="+mn-ea"/>
              </a:rPr>
              <a:t>判别此条微博为</a:t>
            </a:r>
            <a:endParaRPr lang="en-US" altLang="zh-CN" dirty="0">
              <a:latin typeface="+mn-ea"/>
            </a:endParaRPr>
          </a:p>
          <a:p>
            <a:pPr algn="ctr"/>
            <a:r>
              <a:rPr lang="zh-CN" altLang="en-US" sz="2800" b="1" dirty="0">
                <a:solidFill>
                  <a:srgbClr val="CC4A4A"/>
                </a:solidFill>
                <a:latin typeface="+mn-ea"/>
              </a:rPr>
              <a:t>谣言</a:t>
            </a:r>
            <a:r>
              <a:rPr lang="en-US" altLang="zh-CN" sz="2800" b="1" dirty="0">
                <a:solidFill>
                  <a:schemeClr val="tx1">
                    <a:lumMod val="50000"/>
                    <a:lumOff val="50000"/>
                  </a:schemeClr>
                </a:solidFill>
                <a:latin typeface="+mn-ea"/>
              </a:rPr>
              <a:t>/</a:t>
            </a:r>
            <a:r>
              <a:rPr lang="zh-CN" altLang="en-US" sz="2800" b="1" dirty="0">
                <a:solidFill>
                  <a:srgbClr val="CC4A4A"/>
                </a:solidFill>
                <a:latin typeface="+mn-ea"/>
              </a:rPr>
              <a:t>非谣言</a:t>
            </a:r>
            <a:endParaRPr lang="zh-CN" altLang="en-US" sz="2800" b="1" dirty="0">
              <a:solidFill>
                <a:srgbClr val="CC4A4A"/>
              </a:solidFill>
            </a:endParaRPr>
          </a:p>
        </p:txBody>
      </p:sp>
      <p:sp>
        <p:nvSpPr>
          <p:cNvPr id="3" name="矩形 2">
            <a:extLst>
              <a:ext uri="{FF2B5EF4-FFF2-40B4-BE49-F238E27FC236}">
                <a16:creationId xmlns:a16="http://schemas.microsoft.com/office/drawing/2014/main" id="{A3242B33-F9FA-49E2-9CB6-E17F44860340}"/>
              </a:ext>
            </a:extLst>
          </p:cNvPr>
          <p:cNvSpPr/>
          <p:nvPr/>
        </p:nvSpPr>
        <p:spPr>
          <a:xfrm>
            <a:off x="1926578" y="5489084"/>
            <a:ext cx="415498" cy="369332"/>
          </a:xfrm>
          <a:prstGeom prst="rect">
            <a:avLst/>
          </a:prstGeom>
        </p:spPr>
        <p:txBody>
          <a:bodyPr wrap="none">
            <a:spAutoFit/>
          </a:bodyPr>
          <a:lstStyle/>
          <a:p>
            <a:r>
              <a:rPr lang="zh-CN" altLang="en-US" dirty="0">
                <a:solidFill>
                  <a:schemeClr val="bg1"/>
                </a:solidFill>
                <a:latin typeface="+mn-ea"/>
              </a:rPr>
              <a:t>丨</a:t>
            </a:r>
            <a:endParaRPr lang="zh-CN" altLang="en-US" dirty="0"/>
          </a:p>
        </p:txBody>
      </p:sp>
      <p:sp>
        <p:nvSpPr>
          <p:cNvPr id="37" name="矩形 36">
            <a:extLst>
              <a:ext uri="{FF2B5EF4-FFF2-40B4-BE49-F238E27FC236}">
                <a16:creationId xmlns:a16="http://schemas.microsoft.com/office/drawing/2014/main" id="{5B61293C-8F1F-4BF6-BEAA-5899CC67A295}"/>
              </a:ext>
            </a:extLst>
          </p:cNvPr>
          <p:cNvSpPr/>
          <p:nvPr/>
        </p:nvSpPr>
        <p:spPr>
          <a:xfrm>
            <a:off x="2865772" y="5496038"/>
            <a:ext cx="415498" cy="369332"/>
          </a:xfrm>
          <a:prstGeom prst="rect">
            <a:avLst/>
          </a:prstGeom>
        </p:spPr>
        <p:txBody>
          <a:bodyPr wrap="none">
            <a:spAutoFit/>
          </a:bodyPr>
          <a:lstStyle/>
          <a:p>
            <a:r>
              <a:rPr lang="zh-CN" altLang="en-US" dirty="0">
                <a:solidFill>
                  <a:schemeClr val="bg1"/>
                </a:solidFill>
                <a:latin typeface="+mn-ea"/>
              </a:rPr>
              <a:t>丨</a:t>
            </a:r>
            <a:endParaRPr lang="zh-CN" altLang="en-US" dirty="0"/>
          </a:p>
        </p:txBody>
      </p:sp>
    </p:spTree>
    <p:extLst>
      <p:ext uri="{BB962C8B-B14F-4D97-AF65-F5344CB8AC3E}">
        <p14:creationId xmlns:p14="http://schemas.microsoft.com/office/powerpoint/2010/main" val="95820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t>研究思路</a:t>
            </a:r>
          </a:p>
        </p:txBody>
      </p:sp>
      <p:grpSp>
        <p:nvGrpSpPr>
          <p:cNvPr id="5" name="1ebe7c27-0165-4b38-989f-7d9e1e3d3eac" descr="OQAAAB+LCAAAAAAABACrVlIpqSxIVbJSCs5NLCpxyUxML0rM9SxJzVXSUfJMUbLKK83J0VFyysxLycxLdy/KLy0oVrKKjq0FALpUkis5AAAA">
            <a:extLst>
              <a:ext uri="{FF2B5EF4-FFF2-40B4-BE49-F238E27FC236}">
                <a16:creationId xmlns:a16="http://schemas.microsoft.com/office/drawing/2014/main" id="{42D21AEB-EFB1-4DF4-96A0-5793D5865007}"/>
              </a:ext>
            </a:extLst>
          </p:cNvPr>
          <p:cNvGrpSpPr>
            <a:grpSpLocks noChangeAspect="1"/>
          </p:cNvGrpSpPr>
          <p:nvPr>
            <p:custDataLst>
              <p:tags r:id="rId1"/>
            </p:custDataLst>
          </p:nvPr>
        </p:nvGrpSpPr>
        <p:grpSpPr>
          <a:xfrm>
            <a:off x="679622" y="1815278"/>
            <a:ext cx="10840866" cy="4337009"/>
            <a:chOff x="679622" y="1815278"/>
            <a:chExt cx="10840866" cy="4337009"/>
          </a:xfrm>
        </p:grpSpPr>
        <p:cxnSp>
          <p:nvCxnSpPr>
            <p:cNvPr id="6" name="直接连接符 5">
              <a:extLst>
                <a:ext uri="{FF2B5EF4-FFF2-40B4-BE49-F238E27FC236}">
                  <a16:creationId xmlns:a16="http://schemas.microsoft.com/office/drawing/2014/main" id="{89B04C20-E04F-4541-8341-DF4348EAE60A}"/>
                </a:ext>
              </a:extLst>
            </p:cNvPr>
            <p:cNvCxnSpPr>
              <a:cxnSpLocks/>
            </p:cNvCxnSpPr>
            <p:nvPr/>
          </p:nvCxnSpPr>
          <p:spPr>
            <a:xfrm flipH="1">
              <a:off x="7644384" y="3858768"/>
              <a:ext cx="327272" cy="941832"/>
            </a:xfrm>
            <a:prstGeom prst="line">
              <a:avLst/>
            </a:prstGeom>
            <a:ln w="152400"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FC2A686-E5D1-44DD-B832-6BE96BCA07CD}"/>
                </a:ext>
              </a:extLst>
            </p:cNvPr>
            <p:cNvCxnSpPr>
              <a:cxnSpLocks/>
            </p:cNvCxnSpPr>
            <p:nvPr/>
          </p:nvCxnSpPr>
          <p:spPr>
            <a:xfrm flipH="1">
              <a:off x="4104540" y="4843751"/>
              <a:ext cx="291038" cy="876257"/>
            </a:xfrm>
            <a:prstGeom prst="line">
              <a:avLst/>
            </a:prstGeom>
            <a:ln w="152400" cap="rnd">
              <a:solidFill>
                <a:schemeClr val="bg2"/>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B8A9797-FDEE-40A5-8481-2F2D40905978}"/>
                </a:ext>
              </a:extLst>
            </p:cNvPr>
            <p:cNvCxnSpPr/>
            <p:nvPr/>
          </p:nvCxnSpPr>
          <p:spPr>
            <a:xfrm>
              <a:off x="769049" y="5807156"/>
              <a:ext cx="3357522"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8C28BC8-554A-47F6-80E5-664FFF76790C}"/>
                </a:ext>
              </a:extLst>
            </p:cNvPr>
            <p:cNvCxnSpPr>
              <a:cxnSpLocks/>
            </p:cNvCxnSpPr>
            <p:nvPr/>
          </p:nvCxnSpPr>
          <p:spPr>
            <a:xfrm>
              <a:off x="4395578" y="4841774"/>
              <a:ext cx="3320422"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674E41C-3921-460E-AAA1-D97E8016944B}"/>
                </a:ext>
              </a:extLst>
            </p:cNvPr>
            <p:cNvCxnSpPr>
              <a:cxnSpLocks/>
            </p:cNvCxnSpPr>
            <p:nvPr/>
          </p:nvCxnSpPr>
          <p:spPr>
            <a:xfrm>
              <a:off x="7981039" y="3858768"/>
              <a:ext cx="3539449" cy="0"/>
            </a:xfrm>
            <a:prstGeom prst="line">
              <a:avLst/>
            </a:prstGeom>
            <a:ln w="152400" cap="rnd">
              <a:solidFill>
                <a:schemeClr val="bg2"/>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11" name="îşlîďê">
              <a:extLst>
                <a:ext uri="{FF2B5EF4-FFF2-40B4-BE49-F238E27FC236}">
                  <a16:creationId xmlns:a16="http://schemas.microsoft.com/office/drawing/2014/main" id="{109BC1A3-202E-4FBB-B8B6-CD9F1923A9CB}"/>
                </a:ext>
              </a:extLst>
            </p:cNvPr>
            <p:cNvSpPr/>
            <p:nvPr/>
          </p:nvSpPr>
          <p:spPr>
            <a:xfrm>
              <a:off x="1792250" y="5428393"/>
              <a:ext cx="723900" cy="723894"/>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t>1</a:t>
              </a:r>
              <a:endParaRPr sz="2400" b="1" dirty="0"/>
            </a:p>
          </p:txBody>
        </p:sp>
        <p:sp>
          <p:nvSpPr>
            <p:cNvPr id="12" name="îṧḻïḍé">
              <a:extLst>
                <a:ext uri="{FF2B5EF4-FFF2-40B4-BE49-F238E27FC236}">
                  <a16:creationId xmlns:a16="http://schemas.microsoft.com/office/drawing/2014/main" id="{46E34742-F21F-4067-9603-C4A938243074}"/>
                </a:ext>
              </a:extLst>
            </p:cNvPr>
            <p:cNvSpPr/>
            <p:nvPr/>
          </p:nvSpPr>
          <p:spPr>
            <a:xfrm>
              <a:off x="5449183" y="4487063"/>
              <a:ext cx="723900" cy="723894"/>
            </a:xfrm>
            <a:prstGeom prst="ellipse">
              <a:avLst/>
            </a:prstGeom>
            <a:solidFill>
              <a:srgbClr val="F7C43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t>2</a:t>
              </a:r>
              <a:endParaRPr sz="2400" b="1" dirty="0"/>
            </a:p>
          </p:txBody>
        </p:sp>
        <p:sp>
          <p:nvSpPr>
            <p:cNvPr id="13" name="iṡlïḓé">
              <a:extLst>
                <a:ext uri="{FF2B5EF4-FFF2-40B4-BE49-F238E27FC236}">
                  <a16:creationId xmlns:a16="http://schemas.microsoft.com/office/drawing/2014/main" id="{B6AB14FD-4E35-4BEF-B570-49F056042126}"/>
                </a:ext>
              </a:extLst>
            </p:cNvPr>
            <p:cNvSpPr/>
            <p:nvPr/>
          </p:nvSpPr>
          <p:spPr>
            <a:xfrm>
              <a:off x="9269471" y="3481223"/>
              <a:ext cx="723900" cy="723894"/>
            </a:xfrm>
            <a:prstGeom prst="ellipse">
              <a:avLst/>
            </a:prstGeom>
            <a:solidFill>
              <a:srgbClr val="CC4A4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t>3</a:t>
              </a:r>
              <a:endParaRPr sz="2400" b="1" dirty="0"/>
            </a:p>
          </p:txBody>
        </p:sp>
        <p:sp>
          <p:nvSpPr>
            <p:cNvPr id="14" name="i$ľïḋè">
              <a:extLst>
                <a:ext uri="{FF2B5EF4-FFF2-40B4-BE49-F238E27FC236}">
                  <a16:creationId xmlns:a16="http://schemas.microsoft.com/office/drawing/2014/main" id="{AEB087A3-2458-4AFC-98C2-991F5AF6C4AC}"/>
                </a:ext>
              </a:extLst>
            </p:cNvPr>
            <p:cNvSpPr txBox="1"/>
            <p:nvPr/>
          </p:nvSpPr>
          <p:spPr>
            <a:xfrm>
              <a:off x="679622" y="4132234"/>
              <a:ext cx="2949156" cy="933346"/>
            </a:xfrm>
            <a:prstGeom prst="rect">
              <a:avLst/>
            </a:prstGeom>
            <a:noFill/>
          </p:spPr>
          <p:txBody>
            <a:bodyPr wrap="square" lIns="90000" tIns="46800" rIns="90000" bIns="46800" rtlCol="0">
              <a:normAutofit/>
            </a:bodyPr>
            <a:lstStyle/>
            <a:p>
              <a:pPr algn="ctr">
                <a:lnSpc>
                  <a:spcPct val="150000"/>
                </a:lnSpc>
              </a:pPr>
              <a:r>
                <a:rPr lang="zh-CN" altLang="en-US" sz="1400" dirty="0"/>
                <a:t>词袋模型</a:t>
              </a:r>
              <a:endParaRPr lang="en-US" altLang="zh-CN" sz="1400" dirty="0"/>
            </a:p>
            <a:p>
              <a:pPr algn="ctr">
                <a:lnSpc>
                  <a:spcPct val="150000"/>
                </a:lnSpc>
              </a:pPr>
              <a:r>
                <a:rPr lang="zh-CN" altLang="en-US" sz="1400" dirty="0"/>
                <a:t>建立朴素贝叶斯分类器</a:t>
              </a:r>
              <a:endParaRPr lang="en-US" altLang="zh-CN" sz="1400" dirty="0"/>
            </a:p>
          </p:txBody>
        </p:sp>
        <p:sp>
          <p:nvSpPr>
            <p:cNvPr id="15" name="ïṩḻiḍé">
              <a:extLst>
                <a:ext uri="{FF2B5EF4-FFF2-40B4-BE49-F238E27FC236}">
                  <a16:creationId xmlns:a16="http://schemas.microsoft.com/office/drawing/2014/main" id="{4283C342-A36A-4BCA-B193-97475F6194A1}"/>
                </a:ext>
              </a:extLst>
            </p:cNvPr>
            <p:cNvSpPr txBox="1"/>
            <p:nvPr/>
          </p:nvSpPr>
          <p:spPr>
            <a:xfrm>
              <a:off x="679622" y="3678034"/>
              <a:ext cx="2949156" cy="454199"/>
            </a:xfrm>
            <a:prstGeom prst="rect">
              <a:avLst/>
            </a:prstGeom>
            <a:noFill/>
          </p:spPr>
          <p:txBody>
            <a:bodyPr wrap="none" rtlCol="0" anchor="b">
              <a:noAutofit/>
            </a:bodyPr>
            <a:lstStyle/>
            <a:p>
              <a:pPr lvl="0" algn="ctr" defTabSz="914378">
                <a:spcBef>
                  <a:spcPct val="0"/>
                </a:spcBef>
                <a:defRPr/>
              </a:pPr>
              <a:r>
                <a:rPr lang="zh-CN" altLang="en-US" sz="2400" b="1" dirty="0"/>
                <a:t>基于词频的文本特征</a:t>
              </a:r>
            </a:p>
          </p:txBody>
        </p:sp>
        <p:sp>
          <p:nvSpPr>
            <p:cNvPr id="16" name="ïṡļiḍé">
              <a:extLst>
                <a:ext uri="{FF2B5EF4-FFF2-40B4-BE49-F238E27FC236}">
                  <a16:creationId xmlns:a16="http://schemas.microsoft.com/office/drawing/2014/main" id="{9E7D8B43-00BE-49FC-B46B-09879BD4613B}"/>
                </a:ext>
              </a:extLst>
            </p:cNvPr>
            <p:cNvSpPr txBox="1"/>
            <p:nvPr/>
          </p:nvSpPr>
          <p:spPr>
            <a:xfrm>
              <a:off x="4336554" y="3099847"/>
              <a:ext cx="3233681" cy="1246555"/>
            </a:xfrm>
            <a:prstGeom prst="rect">
              <a:avLst/>
            </a:prstGeom>
            <a:noFill/>
          </p:spPr>
          <p:txBody>
            <a:bodyPr wrap="square" lIns="90000" tIns="46800" rIns="90000" bIns="46800" rtlCol="0">
              <a:normAutofit/>
            </a:bodyPr>
            <a:lstStyle/>
            <a:p>
              <a:pPr algn="ctr">
                <a:lnSpc>
                  <a:spcPct val="150000"/>
                </a:lnSpc>
              </a:pPr>
              <a:r>
                <a:rPr lang="zh-CN" altLang="en-US" sz="1400" dirty="0"/>
                <a:t>构造基于内容、用户、传播的特征</a:t>
              </a:r>
              <a:endParaRPr lang="en-US" altLang="zh-CN" sz="1400" dirty="0"/>
            </a:p>
            <a:p>
              <a:pPr algn="ctr">
                <a:lnSpc>
                  <a:spcPct val="150000"/>
                </a:lnSpc>
              </a:pPr>
              <a:r>
                <a:rPr lang="zh-CN" altLang="en-US" sz="1400" dirty="0"/>
                <a:t>建立逻辑回归和决策树模型</a:t>
              </a:r>
              <a:endParaRPr lang="en-US" altLang="zh-CN" sz="1400" dirty="0"/>
            </a:p>
          </p:txBody>
        </p:sp>
        <p:sp>
          <p:nvSpPr>
            <p:cNvPr id="17" name="íšḻïďê">
              <a:extLst>
                <a:ext uri="{FF2B5EF4-FFF2-40B4-BE49-F238E27FC236}">
                  <a16:creationId xmlns:a16="http://schemas.microsoft.com/office/drawing/2014/main" id="{B348ED94-E1B7-4AEB-8AD1-079312AFD84B}"/>
                </a:ext>
              </a:extLst>
            </p:cNvPr>
            <p:cNvSpPr txBox="1"/>
            <p:nvPr/>
          </p:nvSpPr>
          <p:spPr>
            <a:xfrm>
              <a:off x="4336555" y="2645647"/>
              <a:ext cx="2949156" cy="454199"/>
            </a:xfrm>
            <a:prstGeom prst="rect">
              <a:avLst/>
            </a:prstGeom>
            <a:noFill/>
          </p:spPr>
          <p:txBody>
            <a:bodyPr wrap="none" rtlCol="0" anchor="b">
              <a:noAutofit/>
            </a:bodyPr>
            <a:lstStyle/>
            <a:p>
              <a:pPr lvl="0" algn="ctr" defTabSz="914378">
                <a:spcBef>
                  <a:spcPct val="0"/>
                </a:spcBef>
                <a:defRPr/>
              </a:pPr>
              <a:r>
                <a:rPr lang="zh-CN" altLang="en-US" sz="2800" b="1" dirty="0"/>
                <a:t>特征工程</a:t>
              </a:r>
            </a:p>
          </p:txBody>
        </p:sp>
        <p:sp>
          <p:nvSpPr>
            <p:cNvPr id="18" name="îšḷîḓé">
              <a:extLst>
                <a:ext uri="{FF2B5EF4-FFF2-40B4-BE49-F238E27FC236}">
                  <a16:creationId xmlns:a16="http://schemas.microsoft.com/office/drawing/2014/main" id="{8030FD07-733C-4599-BBED-4E37F6BCEA9B}"/>
                </a:ext>
              </a:extLst>
            </p:cNvPr>
            <p:cNvSpPr txBox="1"/>
            <p:nvPr/>
          </p:nvSpPr>
          <p:spPr>
            <a:xfrm>
              <a:off x="8156843" y="2269477"/>
              <a:ext cx="2949156" cy="1211746"/>
            </a:xfrm>
            <a:prstGeom prst="rect">
              <a:avLst/>
            </a:prstGeom>
            <a:noFill/>
          </p:spPr>
          <p:txBody>
            <a:bodyPr wrap="square" lIns="90000" tIns="46800" rIns="90000" bIns="46800" rtlCol="0">
              <a:normAutofit/>
            </a:bodyPr>
            <a:lstStyle/>
            <a:p>
              <a:pPr algn="ctr">
                <a:lnSpc>
                  <a:spcPct val="150000"/>
                </a:lnSpc>
              </a:pPr>
              <a:r>
                <a:rPr lang="zh-CN" altLang="en-US" sz="1400" dirty="0"/>
                <a:t>将事件传播分成多个时间段</a:t>
              </a:r>
              <a:endParaRPr lang="en-US" altLang="zh-CN" sz="1400" dirty="0"/>
            </a:p>
            <a:p>
              <a:pPr algn="ctr">
                <a:lnSpc>
                  <a:spcPct val="150000"/>
                </a:lnSpc>
              </a:pPr>
              <a:r>
                <a:rPr lang="zh-CN" altLang="en-US" sz="1400" dirty="0"/>
                <a:t>建立逻辑回归和决策树模型</a:t>
              </a:r>
              <a:endParaRPr lang="en-US" altLang="zh-CN" sz="1400" dirty="0"/>
            </a:p>
            <a:p>
              <a:pPr algn="ctr">
                <a:lnSpc>
                  <a:spcPct val="150000"/>
                </a:lnSpc>
              </a:pPr>
              <a:r>
                <a:rPr lang="zh-CN" altLang="en-US" sz="1400" dirty="0"/>
                <a:t>建立循环神经网络模型</a:t>
              </a:r>
              <a:endParaRPr lang="en-US" altLang="zh-CN" sz="1400" dirty="0"/>
            </a:p>
          </p:txBody>
        </p:sp>
        <p:sp>
          <p:nvSpPr>
            <p:cNvPr id="19" name="ïsļïḑé">
              <a:extLst>
                <a:ext uri="{FF2B5EF4-FFF2-40B4-BE49-F238E27FC236}">
                  <a16:creationId xmlns:a16="http://schemas.microsoft.com/office/drawing/2014/main" id="{3F9994D0-5F75-4033-A8C8-3175F9DDC470}"/>
                </a:ext>
              </a:extLst>
            </p:cNvPr>
            <p:cNvSpPr txBox="1"/>
            <p:nvPr/>
          </p:nvSpPr>
          <p:spPr>
            <a:xfrm>
              <a:off x="8156843" y="1815278"/>
              <a:ext cx="2949156" cy="454199"/>
            </a:xfrm>
            <a:prstGeom prst="rect">
              <a:avLst/>
            </a:prstGeom>
            <a:noFill/>
          </p:spPr>
          <p:txBody>
            <a:bodyPr wrap="none" rtlCol="0" anchor="b">
              <a:normAutofit fontScale="92500" lnSpcReduction="10000"/>
            </a:bodyPr>
            <a:lstStyle/>
            <a:p>
              <a:pPr lvl="0" algn="ctr" defTabSz="914378">
                <a:spcBef>
                  <a:spcPct val="0"/>
                </a:spcBef>
                <a:defRPr/>
              </a:pPr>
              <a:r>
                <a:rPr lang="zh-CN" altLang="en-US" sz="2800" b="1" dirty="0"/>
                <a:t>考虑时间效应</a:t>
              </a:r>
            </a:p>
          </p:txBody>
        </p:sp>
        <p:cxnSp>
          <p:nvCxnSpPr>
            <p:cNvPr id="20" name="直接连接符 19">
              <a:extLst>
                <a:ext uri="{FF2B5EF4-FFF2-40B4-BE49-F238E27FC236}">
                  <a16:creationId xmlns:a16="http://schemas.microsoft.com/office/drawing/2014/main" id="{147817C3-B2CE-4AB7-BE68-027BFC1EE4F4}"/>
                </a:ext>
              </a:extLst>
            </p:cNvPr>
            <p:cNvCxnSpPr/>
            <p:nvPr/>
          </p:nvCxnSpPr>
          <p:spPr>
            <a:xfrm>
              <a:off x="3846000" y="2124000"/>
              <a:ext cx="0" cy="2610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BDEB784-721E-4EE5-98AB-4295DC972CC1}"/>
                </a:ext>
              </a:extLst>
            </p:cNvPr>
            <p:cNvCxnSpPr>
              <a:cxnSpLocks/>
            </p:cNvCxnSpPr>
            <p:nvPr/>
          </p:nvCxnSpPr>
          <p:spPr>
            <a:xfrm>
              <a:off x="7735665" y="1907458"/>
              <a:ext cx="0" cy="1759974"/>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215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06334" y="1892300"/>
            <a:ext cx="7590354" cy="798137"/>
          </a:xfrm>
        </p:spPr>
        <p:txBody>
          <a:bodyPr>
            <a:noAutofit/>
          </a:bodyPr>
          <a:lstStyle/>
          <a:p>
            <a:pPr marL="342900" indent="-342900" defTabSz="914400">
              <a:lnSpc>
                <a:spcPct val="200000"/>
              </a:lnSpc>
              <a:spcBef>
                <a:spcPts val="600"/>
              </a:spcBef>
            </a:pPr>
            <a:r>
              <a:rPr lang="zh-CN" altLang="en-US" dirty="0">
                <a:latin typeface="Arial" panose="020B0604020202020204" pitchFamily="34" charset="0"/>
                <a:ea typeface="微软雅黑" panose="020B0503020204020204" pitchFamily="34" charset="-122"/>
                <a:cs typeface="+mn-ea"/>
                <a:sym typeface="+mn-lt"/>
              </a:rPr>
              <a:t>数据描述</a:t>
            </a:r>
          </a:p>
        </p:txBody>
      </p:sp>
      <p:sp>
        <p:nvSpPr>
          <p:cNvPr id="3" name="文本占位符 2"/>
          <p:cNvSpPr>
            <a:spLocks noGrp="1"/>
          </p:cNvSpPr>
          <p:nvPr>
            <p:ph type="body" idx="1"/>
          </p:nvPr>
        </p:nvSpPr>
        <p:spPr>
          <a:xfrm>
            <a:off x="4044434" y="2728538"/>
            <a:ext cx="7590354" cy="1602162"/>
          </a:xfrm>
        </p:spPr>
        <p:txBody>
          <a:bodyPr>
            <a:noAutofit/>
          </a:bodyPr>
          <a:lstStyle/>
          <a:p>
            <a:pPr marL="171450" lvl="0" indent="-171450"/>
            <a:r>
              <a:rPr lang="zh-CN" altLang="en-US" sz="2000" dirty="0">
                <a:latin typeface="Arial" panose="020B0604020202020204" pitchFamily="34" charset="0"/>
                <a:ea typeface="微软雅黑" panose="020B0503020204020204" pitchFamily="34" charset="-122"/>
                <a:cs typeface="+mn-ea"/>
                <a:sym typeface="+mn-lt"/>
              </a:rPr>
              <a:t>数据来源</a:t>
            </a:r>
            <a:endParaRPr lang="en-US" altLang="zh-CN" sz="2000" dirty="0">
              <a:latin typeface="Arial" panose="020B0604020202020204" pitchFamily="34" charset="0"/>
              <a:ea typeface="微软雅黑" panose="020B0503020204020204" pitchFamily="34" charset="-122"/>
              <a:cs typeface="+mn-ea"/>
              <a:sym typeface="+mn-lt"/>
            </a:endParaRPr>
          </a:p>
          <a:p>
            <a:pPr marL="171450" lvl="0" indent="-171450"/>
            <a:r>
              <a:rPr lang="zh-CN" altLang="en-US" sz="2000" dirty="0">
                <a:latin typeface="Arial" panose="020B0604020202020204" pitchFamily="34" charset="0"/>
                <a:ea typeface="微软雅黑" panose="020B0503020204020204" pitchFamily="34" charset="-122"/>
                <a:cs typeface="+mn-ea"/>
                <a:sym typeface="+mn-lt"/>
              </a:rPr>
              <a:t>数据分析</a:t>
            </a:r>
          </a:p>
        </p:txBody>
      </p:sp>
      <p:cxnSp>
        <p:nvCxnSpPr>
          <p:cNvPr id="4" name="直接连接符 3">
            <a:extLst>
              <a:ext uri="{FF2B5EF4-FFF2-40B4-BE49-F238E27FC236}">
                <a16:creationId xmlns:a16="http://schemas.microsoft.com/office/drawing/2014/main" id="{FBF50EA8-844D-448A-A8DA-0514AC0170CA}"/>
              </a:ext>
            </a:extLst>
          </p:cNvPr>
          <p:cNvCxnSpPr/>
          <p:nvPr/>
        </p:nvCxnSpPr>
        <p:spPr>
          <a:xfrm>
            <a:off x="3930134" y="1903088"/>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5F3D9E4-F3C1-4AD2-8E2A-DB1E4EEB23AF}"/>
              </a:ext>
            </a:extLst>
          </p:cNvPr>
          <p:cNvCxnSpPr/>
          <p:nvPr/>
        </p:nvCxnSpPr>
        <p:spPr>
          <a:xfrm>
            <a:off x="3930134" y="4662312"/>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026B722-0E2C-4608-B59C-0F974A292877}"/>
              </a:ext>
            </a:extLst>
          </p:cNvPr>
          <p:cNvSpPr txBox="1"/>
          <p:nvPr/>
        </p:nvSpPr>
        <p:spPr>
          <a:xfrm>
            <a:off x="4027046" y="1254071"/>
            <a:ext cx="635489" cy="552534"/>
          </a:xfrm>
          <a:prstGeom prst="rect">
            <a:avLst/>
          </a:prstGeom>
          <a:noFill/>
          <a:ln w="117475">
            <a:noFill/>
          </a:ln>
        </p:spPr>
        <p:txBody>
          <a:bodyPr wrap="none" rtlCol="0">
            <a:prstTxWarp prst="textPlain">
              <a:avLst/>
            </a:prstTxWarp>
            <a:spAutoFit/>
          </a:bodyPr>
          <a:lstStyle/>
          <a:p>
            <a:r>
              <a:rPr lang="en-US" altLang="zh-CN" spc="100" dirty="0">
                <a:solidFill>
                  <a:schemeClr val="bg1">
                    <a:lumMod val="85000"/>
                  </a:schemeClr>
                </a:solidFill>
                <a:latin typeface="Impact" panose="020B0806030902050204" pitchFamily="34" charset="0"/>
                <a:cs typeface="Arial" panose="020B0604020202020204" pitchFamily="34" charset="0"/>
              </a:rPr>
              <a:t>/02</a:t>
            </a:r>
            <a:endParaRPr lang="zh-CN" altLang="en-US" spc="100" dirty="0">
              <a:solidFill>
                <a:schemeClr val="bg1">
                  <a:lumMod val="8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02089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9dd78399-86ee-4ca3-bc64-6e1bf925823e"/>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ISLIDE.DIAGRAM" val="1ebe7c27-0165-4b38-989f-7d9e1e3d3eac"/>
</p:tagLst>
</file>

<file path=ppt/tags/tag4.xml><?xml version="1.0" encoding="utf-8"?>
<p:tagLst xmlns:a="http://schemas.openxmlformats.org/drawingml/2006/main" xmlns:r="http://schemas.openxmlformats.org/officeDocument/2006/relationships" xmlns:p="http://schemas.openxmlformats.org/presentationml/2006/main">
  <p:tag name="ISLIDE.DIAGRAM" val="1ebe7c27-0165-4b38-989f-7d9e1e3d3eac"/>
</p:tagLst>
</file>

<file path=ppt/theme/theme1.xml><?xml version="1.0" encoding="utf-8"?>
<a:theme xmlns:a="http://schemas.openxmlformats.org/drawingml/2006/main" name="主题5">
  <a:themeElements>
    <a:clrScheme name="slidepower">
      <a:dk1>
        <a:srgbClr val="000000"/>
      </a:dk1>
      <a:lt1>
        <a:srgbClr val="FFFFFF"/>
      </a:lt1>
      <a:dk2>
        <a:srgbClr val="768395"/>
      </a:dk2>
      <a:lt2>
        <a:srgbClr val="F0F0F0"/>
      </a:lt2>
      <a:accent1>
        <a:srgbClr val="D9232E"/>
      </a:accent1>
      <a:accent2>
        <a:srgbClr val="E7830B"/>
      </a:accent2>
      <a:accent3>
        <a:srgbClr val="F9B401"/>
      </a:accent3>
      <a:accent4>
        <a:srgbClr val="6B6B6B"/>
      </a:accent4>
      <a:accent5>
        <a:srgbClr val="8C8E8C"/>
      </a:accent5>
      <a:accent6>
        <a:srgbClr val="ABAEAB"/>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depower">
    <a:dk1>
      <a:srgbClr val="000000"/>
    </a:dk1>
    <a:lt1>
      <a:srgbClr val="FFFFFF"/>
    </a:lt1>
    <a:dk2>
      <a:srgbClr val="768395"/>
    </a:dk2>
    <a:lt2>
      <a:srgbClr val="F0F0F0"/>
    </a:lt2>
    <a:accent1>
      <a:srgbClr val="D9232E"/>
    </a:accent1>
    <a:accent2>
      <a:srgbClr val="E7830B"/>
    </a:accent2>
    <a:accent3>
      <a:srgbClr val="F9B401"/>
    </a:accent3>
    <a:accent4>
      <a:srgbClr val="6B6B6B"/>
    </a:accent4>
    <a:accent5>
      <a:srgbClr val="8C8E8C"/>
    </a:accent5>
    <a:accent6>
      <a:srgbClr val="ABAEAB"/>
    </a:accent6>
    <a:hlink>
      <a:srgbClr val="4472C4"/>
    </a:hlink>
    <a:folHlink>
      <a:srgbClr val="BFBFBF"/>
    </a:folHlink>
  </a:clrScheme>
</a:themeOverride>
</file>

<file path=ppt/theme/themeOverride2.xml><?xml version="1.0" encoding="utf-8"?>
<a:themeOverride xmlns:a="http://schemas.openxmlformats.org/drawingml/2006/main">
  <a:clrScheme name="slidepower">
    <a:dk1>
      <a:srgbClr val="000000"/>
    </a:dk1>
    <a:lt1>
      <a:srgbClr val="FFFFFF"/>
    </a:lt1>
    <a:dk2>
      <a:srgbClr val="768395"/>
    </a:dk2>
    <a:lt2>
      <a:srgbClr val="F0F0F0"/>
    </a:lt2>
    <a:accent1>
      <a:srgbClr val="D9232E"/>
    </a:accent1>
    <a:accent2>
      <a:srgbClr val="E7830B"/>
    </a:accent2>
    <a:accent3>
      <a:srgbClr val="F9B401"/>
    </a:accent3>
    <a:accent4>
      <a:srgbClr val="6B6B6B"/>
    </a:accent4>
    <a:accent5>
      <a:srgbClr val="8C8E8C"/>
    </a:accent5>
    <a:accent6>
      <a:srgbClr val="ABAEAB"/>
    </a:accent6>
    <a:hlink>
      <a:srgbClr val="4472C4"/>
    </a:hlink>
    <a:folHlink>
      <a:srgbClr val="BFBFBF"/>
    </a:folHlink>
  </a:clrScheme>
</a:themeOverride>
</file>

<file path=ppt/theme/themeOverride3.xml><?xml version="1.0" encoding="utf-8"?>
<a:themeOverride xmlns:a="http://schemas.openxmlformats.org/drawingml/2006/main">
  <a:clrScheme name="slidepower">
    <a:dk1>
      <a:srgbClr val="000000"/>
    </a:dk1>
    <a:lt1>
      <a:srgbClr val="FFFFFF"/>
    </a:lt1>
    <a:dk2>
      <a:srgbClr val="768395"/>
    </a:dk2>
    <a:lt2>
      <a:srgbClr val="F0F0F0"/>
    </a:lt2>
    <a:accent1>
      <a:srgbClr val="D9232E"/>
    </a:accent1>
    <a:accent2>
      <a:srgbClr val="E7830B"/>
    </a:accent2>
    <a:accent3>
      <a:srgbClr val="F9B401"/>
    </a:accent3>
    <a:accent4>
      <a:srgbClr val="6B6B6B"/>
    </a:accent4>
    <a:accent5>
      <a:srgbClr val="8C8E8C"/>
    </a:accent5>
    <a:accent6>
      <a:srgbClr val="ABAEAB"/>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7088</TotalTime>
  <Words>2958</Words>
  <Application>Microsoft Office PowerPoint</Application>
  <PresentationFormat>宽屏</PresentationFormat>
  <Paragraphs>614</Paragraphs>
  <Slides>32</Slides>
  <Notes>30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Microsoft YaHei Light</vt:lpstr>
      <vt:lpstr>等线</vt:lpstr>
      <vt:lpstr>等线 Light</vt:lpstr>
      <vt:lpstr>华文楷体</vt:lpstr>
      <vt:lpstr>宋体</vt:lpstr>
      <vt:lpstr>微软雅黑</vt:lpstr>
      <vt:lpstr>微软雅黑 Light</vt:lpstr>
      <vt:lpstr>Arial</vt:lpstr>
      <vt:lpstr>Calibri</vt:lpstr>
      <vt:lpstr>Calibri Light</vt:lpstr>
      <vt:lpstr>Cambria Math</vt:lpstr>
      <vt:lpstr>Impact</vt:lpstr>
      <vt:lpstr>Times New Roman</vt:lpstr>
      <vt:lpstr>Wingdings</vt:lpstr>
      <vt:lpstr>主题5</vt:lpstr>
      <vt:lpstr>微博谣言分析检测</vt:lpstr>
      <vt:lpstr>PowerPoint 演示文稿</vt:lpstr>
      <vt:lpstr>选题背景</vt:lpstr>
      <vt:lpstr>PowerPoint 演示文稿</vt:lpstr>
      <vt:lpstr>谣言类型</vt:lpstr>
      <vt:lpstr>社交媒体和谣言传播</vt:lpstr>
      <vt:lpstr>研究动机</vt:lpstr>
      <vt:lpstr>研究思路</vt:lpstr>
      <vt:lpstr>数据描述</vt:lpstr>
      <vt:lpstr>数据来源</vt:lpstr>
      <vt:lpstr>事件 vs 微博</vt:lpstr>
      <vt:lpstr>分类器构建——基于词频的文本特征</vt:lpstr>
      <vt:lpstr>例子</vt:lpstr>
      <vt:lpstr>原始微博词频统计</vt:lpstr>
      <vt:lpstr>基于词频的朴素贝叶斯模型</vt:lpstr>
      <vt:lpstr>分类器构建——基于文本、用户、传播特征</vt:lpstr>
      <vt:lpstr>特征选取</vt:lpstr>
      <vt:lpstr>文本信息抽取</vt:lpstr>
      <vt:lpstr>典型特征</vt:lpstr>
      <vt:lpstr>基于特征工程的分类模型</vt:lpstr>
      <vt:lpstr>逻辑回归系数</vt:lpstr>
      <vt:lpstr>分类器构建——基于时间序列特征</vt:lpstr>
      <vt:lpstr>“?”的占比变化</vt:lpstr>
      <vt:lpstr>时间序列特征构造及分类器建模</vt:lpstr>
      <vt:lpstr>逻辑回归的系数解释</vt:lpstr>
      <vt:lpstr>循环神经网络模型（RNN）</vt:lpstr>
      <vt:lpstr>循环神经网络模型</vt:lpstr>
      <vt:lpstr>实时谣言监控、预测</vt:lpstr>
      <vt:lpstr>结语</vt:lpstr>
      <vt:lpstr>总结</vt:lpstr>
      <vt:lpstr>展望</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陈 蕾</cp:lastModifiedBy>
  <cp:revision>299</cp:revision>
  <cp:lastPrinted>2018-02-05T16:00:00Z</cp:lastPrinted>
  <dcterms:created xsi:type="dcterms:W3CDTF">2018-02-05T16:00:00Z</dcterms:created>
  <dcterms:modified xsi:type="dcterms:W3CDTF">2019-03-01T07:12:34Z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9dd78399-86ee-4ca3-bc64-6e1bf925823e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2018-08-22T09:14:35.7777019Z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