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1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handoutMasterIdLst>
    <p:handoutMasterId r:id="rId13"/>
  </p:handoutMasterIdLst>
  <p:sldIdLst>
    <p:sldId id="1214" r:id="rId2"/>
    <p:sldId id="1225" r:id="rId3"/>
    <p:sldId id="288" r:id="rId4"/>
    <p:sldId id="1253" r:id="rId5"/>
    <p:sldId id="1252" r:id="rId6"/>
    <p:sldId id="1248" r:id="rId7"/>
    <p:sldId id="1250" r:id="rId8"/>
    <p:sldId id="1249" r:id="rId9"/>
    <p:sldId id="1251" r:id="rId10"/>
    <p:sldId id="114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6" userDrawn="1">
          <p15:clr>
            <a:srgbClr val="A4A3A4"/>
          </p15:clr>
        </p15:guide>
        <p15:guide id="2" pos="5110" userDrawn="1">
          <p15:clr>
            <a:srgbClr val="A4A3A4"/>
          </p15:clr>
        </p15:guide>
        <p15:guide id="6" pos="960" userDrawn="1">
          <p15:clr>
            <a:srgbClr val="A4A3A4"/>
          </p15:clr>
        </p15:guide>
        <p15:guide id="7" pos="9536" userDrawn="1">
          <p15:clr>
            <a:srgbClr val="A4A3A4"/>
          </p15:clr>
        </p15:guide>
        <p15:guide id="8" orient="horz" pos="2614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528" userDrawn="1">
          <p15:clr>
            <a:srgbClr val="A4A3A4"/>
          </p15:clr>
        </p15:guide>
        <p15:guide id="11" pos="71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A30C"/>
    <a:srgbClr val="92D050"/>
    <a:srgbClr val="F9F9F9"/>
    <a:srgbClr val="FFFFFF"/>
    <a:srgbClr val="000000"/>
    <a:srgbClr val="3D3D3D"/>
    <a:srgbClr val="39594E"/>
    <a:srgbClr val="8EC320"/>
    <a:srgbClr val="006835"/>
    <a:srgbClr val="EF44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3885" autoAdjust="0"/>
  </p:normalViewPr>
  <p:slideViewPr>
    <p:cSldViewPr snapToGrid="0">
      <p:cViewPr varScale="1">
        <p:scale>
          <a:sx n="103" d="100"/>
          <a:sy n="103" d="100"/>
        </p:scale>
        <p:origin x="1014" y="114"/>
      </p:cViewPr>
      <p:guideLst>
        <p:guide orient="horz" pos="2886"/>
        <p:guide pos="5110"/>
        <p:guide pos="960"/>
        <p:guide pos="9536"/>
        <p:guide orient="horz" pos="2614"/>
        <p:guide pos="3840"/>
        <p:guide pos="528"/>
        <p:guide pos="71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4" d="100"/>
        <a:sy n="64" d="100"/>
      </p:scale>
      <p:origin x="0" y="27102"/>
    </p:cViewPr>
  </p:sorterViewPr>
  <p:notesViewPr>
    <p:cSldViewPr snapToGrid="0" showGuides="1">
      <p:cViewPr varScale="1">
        <p:scale>
          <a:sx n="57" d="100"/>
          <a:sy n="57" d="100"/>
        </p:scale>
        <p:origin x="2808" y="42"/>
      </p:cViewPr>
      <p:guideLst/>
    </p:cSldViewPr>
  </p:notesViewPr>
  <p:gridSpacing cx="457200" cy="457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52253F-1DC1-44AB-85F9-14DB9D873A39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8A4E4-7001-4196-8720-A0FCB0AEBF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81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64D076-05C0-4F10-BAEB-F2DA581BE89B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7B7F8-81FA-46DC-8926-8D6B124E54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45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2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91741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9726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69821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altLang="zh-CN" smtClean="0"/>
              <a:pPr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0163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7B7F8-81FA-46DC-8926-8D6B124E54D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15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055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818D4-3418-4ED1-9BFC-530E14D9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020" y="282288"/>
            <a:ext cx="10329072" cy="537552"/>
          </a:xfrm>
        </p:spPr>
        <p:txBody>
          <a:bodyPr>
            <a:norm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cxnSp>
        <p:nvCxnSpPr>
          <p:cNvPr id="5" name="直接连接符​ 11">
            <a:extLst>
              <a:ext uri="{FF2B5EF4-FFF2-40B4-BE49-F238E27FC236}">
                <a16:creationId xmlns:a16="http://schemas.microsoft.com/office/drawing/2014/main" id="{B57C4BDA-FB77-4CE8-AF59-B05273598688}"/>
              </a:ext>
            </a:extLst>
          </p:cNvPr>
          <p:cNvCxnSpPr>
            <a:cxnSpLocks/>
          </p:cNvCxnSpPr>
          <p:nvPr userDrawn="1"/>
        </p:nvCxnSpPr>
        <p:spPr>
          <a:xfrm>
            <a:off x="314693" y="843924"/>
            <a:ext cx="11549061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2EAB486D-F8EE-4B1E-9D4F-B04B6465C64E}"/>
              </a:ext>
            </a:extLst>
          </p:cNvPr>
          <p:cNvSpPr txBox="1"/>
          <p:nvPr userDrawn="1"/>
        </p:nvSpPr>
        <p:spPr>
          <a:xfrm>
            <a:off x="11255984" y="467599"/>
            <a:ext cx="621323" cy="369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E979A47-1483-4B2A-A384-086102EF5D5A}" type="slidenum">
              <a:rPr lang="zh-CN" altLang="en-US" b="1" smtClean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pPr algn="r"/>
              <a:t>‹#›</a:t>
            </a:fld>
            <a:endParaRPr lang="zh-CN" altLang="en-US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ndroid_154871">
            <a:extLst>
              <a:ext uri="{FF2B5EF4-FFF2-40B4-BE49-F238E27FC236}">
                <a16:creationId xmlns:a16="http://schemas.microsoft.com/office/drawing/2014/main" id="{5CF0030A-7F90-4C2A-8847-40C3636F78FA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262610" y="162756"/>
            <a:ext cx="509889" cy="609685"/>
          </a:xfrm>
          <a:custGeom>
            <a:avLst/>
            <a:gdLst>
              <a:gd name="connsiteX0" fmla="*/ 468696 w 506660"/>
              <a:gd name="connsiteY0" fmla="*/ 200990 h 605824"/>
              <a:gd name="connsiteX1" fmla="*/ 506660 w 506660"/>
              <a:gd name="connsiteY1" fmla="*/ 238894 h 605824"/>
              <a:gd name="connsiteX2" fmla="*/ 506660 w 506660"/>
              <a:gd name="connsiteY2" fmla="*/ 415982 h 605824"/>
              <a:gd name="connsiteX3" fmla="*/ 468696 w 506660"/>
              <a:gd name="connsiteY3" fmla="*/ 454037 h 605824"/>
              <a:gd name="connsiteX4" fmla="*/ 430732 w 506660"/>
              <a:gd name="connsiteY4" fmla="*/ 415982 h 605824"/>
              <a:gd name="connsiteX5" fmla="*/ 430732 w 506660"/>
              <a:gd name="connsiteY5" fmla="*/ 238894 h 605824"/>
              <a:gd name="connsiteX6" fmla="*/ 468696 w 506660"/>
              <a:gd name="connsiteY6" fmla="*/ 200990 h 605824"/>
              <a:gd name="connsiteX7" fmla="*/ 101403 w 506660"/>
              <a:gd name="connsiteY7" fmla="*/ 200990 h 605824"/>
              <a:gd name="connsiteX8" fmla="*/ 405399 w 506660"/>
              <a:gd name="connsiteY8" fmla="*/ 200990 h 605824"/>
              <a:gd name="connsiteX9" fmla="*/ 405399 w 506660"/>
              <a:gd name="connsiteY9" fmla="*/ 454049 h 605824"/>
              <a:gd name="connsiteX10" fmla="*/ 380041 w 506660"/>
              <a:gd name="connsiteY10" fmla="*/ 479370 h 605824"/>
              <a:gd name="connsiteX11" fmla="*/ 354682 w 506660"/>
              <a:gd name="connsiteY11" fmla="*/ 479370 h 605824"/>
              <a:gd name="connsiteX12" fmla="*/ 354682 w 506660"/>
              <a:gd name="connsiteY12" fmla="*/ 567918 h 605824"/>
              <a:gd name="connsiteX13" fmla="*/ 316721 w 506660"/>
              <a:gd name="connsiteY13" fmla="*/ 605824 h 605824"/>
              <a:gd name="connsiteX14" fmla="*/ 278759 w 506660"/>
              <a:gd name="connsiteY14" fmla="*/ 567918 h 605824"/>
              <a:gd name="connsiteX15" fmla="*/ 278759 w 506660"/>
              <a:gd name="connsiteY15" fmla="*/ 479370 h 605824"/>
              <a:gd name="connsiteX16" fmla="*/ 228043 w 506660"/>
              <a:gd name="connsiteY16" fmla="*/ 479370 h 605824"/>
              <a:gd name="connsiteX17" fmla="*/ 228043 w 506660"/>
              <a:gd name="connsiteY17" fmla="*/ 567918 h 605824"/>
              <a:gd name="connsiteX18" fmla="*/ 190081 w 506660"/>
              <a:gd name="connsiteY18" fmla="*/ 605824 h 605824"/>
              <a:gd name="connsiteX19" fmla="*/ 152120 w 506660"/>
              <a:gd name="connsiteY19" fmla="*/ 567918 h 605824"/>
              <a:gd name="connsiteX20" fmla="*/ 152120 w 506660"/>
              <a:gd name="connsiteY20" fmla="*/ 479370 h 605824"/>
              <a:gd name="connsiteX21" fmla="*/ 126761 w 506660"/>
              <a:gd name="connsiteY21" fmla="*/ 479370 h 605824"/>
              <a:gd name="connsiteX22" fmla="*/ 101403 w 506660"/>
              <a:gd name="connsiteY22" fmla="*/ 454049 h 605824"/>
              <a:gd name="connsiteX23" fmla="*/ 38111 w 506660"/>
              <a:gd name="connsiteY23" fmla="*/ 200990 h 605824"/>
              <a:gd name="connsiteX24" fmla="*/ 76070 w 506660"/>
              <a:gd name="connsiteY24" fmla="*/ 238894 h 605824"/>
              <a:gd name="connsiteX25" fmla="*/ 76070 w 506660"/>
              <a:gd name="connsiteY25" fmla="*/ 415982 h 605824"/>
              <a:gd name="connsiteX26" fmla="*/ 38111 w 506660"/>
              <a:gd name="connsiteY26" fmla="*/ 454037 h 605824"/>
              <a:gd name="connsiteX27" fmla="*/ 0 w 506660"/>
              <a:gd name="connsiteY27" fmla="*/ 415982 h 605824"/>
              <a:gd name="connsiteX28" fmla="*/ 0 w 506660"/>
              <a:gd name="connsiteY28" fmla="*/ 238894 h 605824"/>
              <a:gd name="connsiteX29" fmla="*/ 38111 w 506660"/>
              <a:gd name="connsiteY29" fmla="*/ 200990 h 605824"/>
              <a:gd name="connsiteX30" fmla="*/ 316721 w 506660"/>
              <a:gd name="connsiteY30" fmla="*/ 93495 h 605824"/>
              <a:gd name="connsiteX31" fmla="*/ 297740 w 506660"/>
              <a:gd name="connsiteY31" fmla="*/ 112444 h 605824"/>
              <a:gd name="connsiteX32" fmla="*/ 316721 w 506660"/>
              <a:gd name="connsiteY32" fmla="*/ 131544 h 605824"/>
              <a:gd name="connsiteX33" fmla="*/ 335702 w 506660"/>
              <a:gd name="connsiteY33" fmla="*/ 112444 h 605824"/>
              <a:gd name="connsiteX34" fmla="*/ 316721 w 506660"/>
              <a:gd name="connsiteY34" fmla="*/ 93495 h 605824"/>
              <a:gd name="connsiteX35" fmla="*/ 189929 w 506660"/>
              <a:gd name="connsiteY35" fmla="*/ 93495 h 605824"/>
              <a:gd name="connsiteX36" fmla="*/ 170949 w 506660"/>
              <a:gd name="connsiteY36" fmla="*/ 112444 h 605824"/>
              <a:gd name="connsiteX37" fmla="*/ 189929 w 506660"/>
              <a:gd name="connsiteY37" fmla="*/ 131544 h 605824"/>
              <a:gd name="connsiteX38" fmla="*/ 209062 w 506660"/>
              <a:gd name="connsiteY38" fmla="*/ 112444 h 605824"/>
              <a:gd name="connsiteX39" fmla="*/ 189929 w 506660"/>
              <a:gd name="connsiteY39" fmla="*/ 93495 h 605824"/>
              <a:gd name="connsiteX40" fmla="*/ 140598 w 506660"/>
              <a:gd name="connsiteY40" fmla="*/ 1 h 605824"/>
              <a:gd name="connsiteX41" fmla="*/ 149538 w 506660"/>
              <a:gd name="connsiteY41" fmla="*/ 3753 h 605824"/>
              <a:gd name="connsiteX42" fmla="*/ 183552 w 506660"/>
              <a:gd name="connsiteY42" fmla="*/ 37557 h 605824"/>
              <a:gd name="connsiteX43" fmla="*/ 185070 w 506660"/>
              <a:gd name="connsiteY43" fmla="*/ 39225 h 605824"/>
              <a:gd name="connsiteX44" fmla="*/ 252945 w 506660"/>
              <a:gd name="connsiteY44" fmla="*/ 24066 h 605824"/>
              <a:gd name="connsiteX45" fmla="*/ 253401 w 506660"/>
              <a:gd name="connsiteY45" fmla="*/ 24066 h 605824"/>
              <a:gd name="connsiteX46" fmla="*/ 253705 w 506660"/>
              <a:gd name="connsiteY46" fmla="*/ 24066 h 605824"/>
              <a:gd name="connsiteX47" fmla="*/ 321732 w 506660"/>
              <a:gd name="connsiteY47" fmla="*/ 39225 h 605824"/>
              <a:gd name="connsiteX48" fmla="*/ 323250 w 506660"/>
              <a:gd name="connsiteY48" fmla="*/ 37557 h 605824"/>
              <a:gd name="connsiteX49" fmla="*/ 357264 w 506660"/>
              <a:gd name="connsiteY49" fmla="*/ 3753 h 605824"/>
              <a:gd name="connsiteX50" fmla="*/ 375030 w 506660"/>
              <a:gd name="connsiteY50" fmla="*/ 3753 h 605824"/>
              <a:gd name="connsiteX51" fmla="*/ 375030 w 506660"/>
              <a:gd name="connsiteY51" fmla="*/ 21489 h 605824"/>
              <a:gd name="connsiteX52" fmla="*/ 342079 w 506660"/>
              <a:gd name="connsiteY52" fmla="*/ 54233 h 605824"/>
              <a:gd name="connsiteX53" fmla="*/ 370626 w 506660"/>
              <a:gd name="connsiteY53" fmla="*/ 79851 h 605824"/>
              <a:gd name="connsiteX54" fmla="*/ 405247 w 506660"/>
              <a:gd name="connsiteY54" fmla="*/ 167774 h 605824"/>
              <a:gd name="connsiteX55" fmla="*/ 405247 w 506660"/>
              <a:gd name="connsiteY55" fmla="*/ 168836 h 605824"/>
              <a:gd name="connsiteX56" fmla="*/ 405399 w 506660"/>
              <a:gd name="connsiteY56" fmla="*/ 175657 h 605824"/>
              <a:gd name="connsiteX57" fmla="*/ 101403 w 506660"/>
              <a:gd name="connsiteY57" fmla="*/ 175657 h 605824"/>
              <a:gd name="connsiteX58" fmla="*/ 101555 w 506660"/>
              <a:gd name="connsiteY58" fmla="*/ 168836 h 605824"/>
              <a:gd name="connsiteX59" fmla="*/ 101555 w 506660"/>
              <a:gd name="connsiteY59" fmla="*/ 167774 h 605824"/>
              <a:gd name="connsiteX60" fmla="*/ 136176 w 506660"/>
              <a:gd name="connsiteY60" fmla="*/ 79851 h 605824"/>
              <a:gd name="connsiteX61" fmla="*/ 164723 w 506660"/>
              <a:gd name="connsiteY61" fmla="*/ 54233 h 605824"/>
              <a:gd name="connsiteX62" fmla="*/ 131772 w 506660"/>
              <a:gd name="connsiteY62" fmla="*/ 21489 h 605824"/>
              <a:gd name="connsiteX63" fmla="*/ 131772 w 506660"/>
              <a:gd name="connsiteY63" fmla="*/ 3753 h 605824"/>
              <a:gd name="connsiteX64" fmla="*/ 140598 w 506660"/>
              <a:gd name="connsiteY64" fmla="*/ 1 h 605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506660" h="605824">
                <a:moveTo>
                  <a:pt x="468696" y="200990"/>
                </a:moveTo>
                <a:cubicBezTo>
                  <a:pt x="489045" y="200990"/>
                  <a:pt x="506660" y="218729"/>
                  <a:pt x="506660" y="238894"/>
                </a:cubicBezTo>
                <a:lnTo>
                  <a:pt x="506660" y="415982"/>
                </a:lnTo>
                <a:cubicBezTo>
                  <a:pt x="506660" y="436298"/>
                  <a:pt x="489045" y="454037"/>
                  <a:pt x="468696" y="454037"/>
                </a:cubicBezTo>
                <a:cubicBezTo>
                  <a:pt x="448499" y="454037"/>
                  <a:pt x="430732" y="436298"/>
                  <a:pt x="430732" y="415982"/>
                </a:cubicBezTo>
                <a:lnTo>
                  <a:pt x="430732" y="238894"/>
                </a:lnTo>
                <a:cubicBezTo>
                  <a:pt x="430732" y="218729"/>
                  <a:pt x="448499" y="200990"/>
                  <a:pt x="468696" y="200990"/>
                </a:cubicBezTo>
                <a:close/>
                <a:moveTo>
                  <a:pt x="101403" y="200990"/>
                </a:moveTo>
                <a:lnTo>
                  <a:pt x="405399" y="200990"/>
                </a:lnTo>
                <a:lnTo>
                  <a:pt x="405399" y="454049"/>
                </a:lnTo>
                <a:cubicBezTo>
                  <a:pt x="405399" y="469212"/>
                  <a:pt x="395225" y="479370"/>
                  <a:pt x="380041" y="479370"/>
                </a:cubicBezTo>
                <a:lnTo>
                  <a:pt x="354682" y="479370"/>
                </a:lnTo>
                <a:lnTo>
                  <a:pt x="354682" y="567918"/>
                </a:lnTo>
                <a:cubicBezTo>
                  <a:pt x="354682" y="588084"/>
                  <a:pt x="337068" y="605824"/>
                  <a:pt x="316721" y="605824"/>
                </a:cubicBezTo>
                <a:cubicBezTo>
                  <a:pt x="296373" y="605824"/>
                  <a:pt x="278759" y="588084"/>
                  <a:pt x="278759" y="567918"/>
                </a:cubicBezTo>
                <a:lnTo>
                  <a:pt x="278759" y="479370"/>
                </a:lnTo>
                <a:lnTo>
                  <a:pt x="228043" y="479370"/>
                </a:lnTo>
                <a:lnTo>
                  <a:pt x="228043" y="567918"/>
                </a:lnTo>
                <a:cubicBezTo>
                  <a:pt x="228043" y="588084"/>
                  <a:pt x="210277" y="605824"/>
                  <a:pt x="190081" y="605824"/>
                </a:cubicBezTo>
                <a:cubicBezTo>
                  <a:pt x="169734" y="605824"/>
                  <a:pt x="152120" y="588084"/>
                  <a:pt x="152120" y="567918"/>
                </a:cubicBezTo>
                <a:lnTo>
                  <a:pt x="152120" y="479370"/>
                </a:lnTo>
                <a:lnTo>
                  <a:pt x="126761" y="479370"/>
                </a:lnTo>
                <a:cubicBezTo>
                  <a:pt x="111425" y="479370"/>
                  <a:pt x="101403" y="469212"/>
                  <a:pt x="101403" y="454049"/>
                </a:cubicBezTo>
                <a:close/>
                <a:moveTo>
                  <a:pt x="38111" y="200990"/>
                </a:moveTo>
                <a:cubicBezTo>
                  <a:pt x="58305" y="200990"/>
                  <a:pt x="76070" y="218729"/>
                  <a:pt x="76070" y="238894"/>
                </a:cubicBezTo>
                <a:lnTo>
                  <a:pt x="76070" y="415982"/>
                </a:lnTo>
                <a:cubicBezTo>
                  <a:pt x="76070" y="436298"/>
                  <a:pt x="58305" y="454037"/>
                  <a:pt x="38111" y="454037"/>
                </a:cubicBezTo>
                <a:cubicBezTo>
                  <a:pt x="17765" y="454037"/>
                  <a:pt x="0" y="436298"/>
                  <a:pt x="0" y="415982"/>
                </a:cubicBezTo>
                <a:lnTo>
                  <a:pt x="0" y="238894"/>
                </a:lnTo>
                <a:cubicBezTo>
                  <a:pt x="0" y="218729"/>
                  <a:pt x="17765" y="200990"/>
                  <a:pt x="38111" y="200990"/>
                </a:cubicBezTo>
                <a:close/>
                <a:moveTo>
                  <a:pt x="316721" y="93495"/>
                </a:moveTo>
                <a:cubicBezTo>
                  <a:pt x="306243" y="93495"/>
                  <a:pt x="297740" y="101984"/>
                  <a:pt x="297740" y="112444"/>
                </a:cubicBezTo>
                <a:cubicBezTo>
                  <a:pt x="297740" y="122903"/>
                  <a:pt x="306243" y="131544"/>
                  <a:pt x="316721" y="131544"/>
                </a:cubicBezTo>
                <a:cubicBezTo>
                  <a:pt x="327198" y="131544"/>
                  <a:pt x="335702" y="122903"/>
                  <a:pt x="335702" y="112444"/>
                </a:cubicBezTo>
                <a:cubicBezTo>
                  <a:pt x="335702" y="101984"/>
                  <a:pt x="327198" y="93495"/>
                  <a:pt x="316721" y="93495"/>
                </a:cubicBezTo>
                <a:close/>
                <a:moveTo>
                  <a:pt x="189929" y="93495"/>
                </a:moveTo>
                <a:cubicBezTo>
                  <a:pt x="179452" y="93495"/>
                  <a:pt x="170949" y="101984"/>
                  <a:pt x="170949" y="112444"/>
                </a:cubicBezTo>
                <a:cubicBezTo>
                  <a:pt x="170949" y="122903"/>
                  <a:pt x="179452" y="131544"/>
                  <a:pt x="189929" y="131544"/>
                </a:cubicBezTo>
                <a:cubicBezTo>
                  <a:pt x="200559" y="131544"/>
                  <a:pt x="209062" y="122903"/>
                  <a:pt x="209062" y="112444"/>
                </a:cubicBezTo>
                <a:cubicBezTo>
                  <a:pt x="209062" y="101984"/>
                  <a:pt x="200559" y="93495"/>
                  <a:pt x="189929" y="93495"/>
                </a:cubicBezTo>
                <a:close/>
                <a:moveTo>
                  <a:pt x="140598" y="1"/>
                </a:moveTo>
                <a:cubicBezTo>
                  <a:pt x="143768" y="1"/>
                  <a:pt x="146957" y="1251"/>
                  <a:pt x="149538" y="3753"/>
                </a:cubicBezTo>
                <a:lnTo>
                  <a:pt x="183552" y="37557"/>
                </a:lnTo>
                <a:lnTo>
                  <a:pt x="185070" y="39225"/>
                </a:lnTo>
                <a:cubicBezTo>
                  <a:pt x="205266" y="29068"/>
                  <a:pt x="227891" y="24066"/>
                  <a:pt x="252945" y="24066"/>
                </a:cubicBezTo>
                <a:cubicBezTo>
                  <a:pt x="253097" y="24066"/>
                  <a:pt x="253249" y="24066"/>
                  <a:pt x="253401" y="24066"/>
                </a:cubicBezTo>
                <a:cubicBezTo>
                  <a:pt x="253553" y="24066"/>
                  <a:pt x="253553" y="24066"/>
                  <a:pt x="253705" y="24066"/>
                </a:cubicBezTo>
                <a:cubicBezTo>
                  <a:pt x="278911" y="24066"/>
                  <a:pt x="301536" y="29068"/>
                  <a:pt x="321732" y="39225"/>
                </a:cubicBezTo>
                <a:lnTo>
                  <a:pt x="323250" y="37557"/>
                </a:lnTo>
                <a:lnTo>
                  <a:pt x="357264" y="3753"/>
                </a:lnTo>
                <a:cubicBezTo>
                  <a:pt x="362427" y="-1250"/>
                  <a:pt x="369867" y="-1250"/>
                  <a:pt x="375030" y="3753"/>
                </a:cubicBezTo>
                <a:cubicBezTo>
                  <a:pt x="380041" y="8907"/>
                  <a:pt x="380041" y="16335"/>
                  <a:pt x="375030" y="21489"/>
                </a:cubicBezTo>
                <a:lnTo>
                  <a:pt x="342079" y="54233"/>
                </a:lnTo>
                <a:cubicBezTo>
                  <a:pt x="352708" y="61357"/>
                  <a:pt x="362275" y="69998"/>
                  <a:pt x="370626" y="79851"/>
                </a:cubicBezTo>
                <a:cubicBezTo>
                  <a:pt x="390670" y="103500"/>
                  <a:pt x="403425" y="134424"/>
                  <a:pt x="405247" y="167774"/>
                </a:cubicBezTo>
                <a:cubicBezTo>
                  <a:pt x="405247" y="168078"/>
                  <a:pt x="405247" y="168532"/>
                  <a:pt x="405247" y="168836"/>
                </a:cubicBezTo>
                <a:cubicBezTo>
                  <a:pt x="405399" y="171109"/>
                  <a:pt x="405399" y="173383"/>
                  <a:pt x="405399" y="175657"/>
                </a:cubicBezTo>
                <a:lnTo>
                  <a:pt x="101403" y="175657"/>
                </a:lnTo>
                <a:cubicBezTo>
                  <a:pt x="101403" y="173383"/>
                  <a:pt x="101403" y="171109"/>
                  <a:pt x="101555" y="168836"/>
                </a:cubicBezTo>
                <a:cubicBezTo>
                  <a:pt x="101555" y="168532"/>
                  <a:pt x="101555" y="168078"/>
                  <a:pt x="101555" y="167774"/>
                </a:cubicBezTo>
                <a:cubicBezTo>
                  <a:pt x="103377" y="134424"/>
                  <a:pt x="116132" y="103500"/>
                  <a:pt x="136176" y="79851"/>
                </a:cubicBezTo>
                <a:cubicBezTo>
                  <a:pt x="144527" y="69998"/>
                  <a:pt x="154094" y="61357"/>
                  <a:pt x="164723" y="54233"/>
                </a:cubicBezTo>
                <a:lnTo>
                  <a:pt x="131772" y="21489"/>
                </a:lnTo>
                <a:cubicBezTo>
                  <a:pt x="126761" y="16335"/>
                  <a:pt x="126761" y="8907"/>
                  <a:pt x="131772" y="3753"/>
                </a:cubicBezTo>
                <a:cubicBezTo>
                  <a:pt x="134278" y="1251"/>
                  <a:pt x="137428" y="1"/>
                  <a:pt x="140598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94977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6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2C3822-60C5-4C75-B6D4-4F0FF3B2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ED26C-B857-42E2-BC2D-06338BE027CA}" type="datetimeFigureOut">
              <a:rPr lang="zh-CN" altLang="en-US"/>
              <a:pPr>
                <a:defRPr/>
              </a:pPr>
              <a:t>2025/10/16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95E8D9-B934-46B7-8692-05114D16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07398-3633-462F-9FB2-43761362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7BB96D-2CC1-49AB-8A1A-8EC4A0D83C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10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FE087C-3260-4FA9-938D-B0A0ABBF11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28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62" r:id="rId2"/>
    <p:sldLayoutId id="2147483691" r:id="rId3"/>
    <p:sldLayoutId id="2147483692" r:id="rId4"/>
  </p:sldLayoutIdLst>
  <mc:AlternateContent xmlns:mc="http://schemas.openxmlformats.org/markup-compatibility/2006" xmlns:p14="http://schemas.microsoft.com/office/powerpoint/2010/main">
    <mc:Choice Requires="p14">
      <p:transition spd="slow" p14:dur="5000"/>
    </mc:Choice>
    <mc:Fallback xmlns="">
      <p:transition spd="slow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2          _2"/>
          <p:cNvSpPr txBox="1"/>
          <p:nvPr/>
        </p:nvSpPr>
        <p:spPr>
          <a:xfrm>
            <a:off x="1144565" y="4695472"/>
            <a:ext cx="15343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 目录</a:t>
            </a:r>
            <a:endParaRPr lang="zh-CN" altLang="en-US" sz="32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3A591D6-C08F-4974-B2AA-8FDF53019FBC}"/>
              </a:ext>
            </a:extLst>
          </p:cNvPr>
          <p:cNvSpPr txBox="1">
            <a:spLocks/>
          </p:cNvSpPr>
          <p:nvPr/>
        </p:nvSpPr>
        <p:spPr>
          <a:xfrm>
            <a:off x="1295399" y="419162"/>
            <a:ext cx="9696061" cy="8684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b="1" dirty="0"/>
              <a:t>面向特色化领域的实践</a:t>
            </a:r>
            <a:r>
              <a:rPr lang="en-US" altLang="zh-CN" b="1" dirty="0"/>
              <a:t>1-</a:t>
            </a:r>
            <a:r>
              <a:rPr lang="zh-CN" altLang="en-US" b="1" dirty="0"/>
              <a:t>网络通信软件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34FF27AD-3DE5-42FA-8A56-5EC485F436A0}"/>
              </a:ext>
            </a:extLst>
          </p:cNvPr>
          <p:cNvSpPr txBox="1">
            <a:spLocks/>
          </p:cNvSpPr>
          <p:nvPr/>
        </p:nvSpPr>
        <p:spPr>
          <a:xfrm>
            <a:off x="4006526" y="2201635"/>
            <a:ext cx="6343650" cy="403269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endParaRPr lang="en-US" altLang="zh-CN" dirty="0"/>
          </a:p>
          <a:p>
            <a:pPr marL="0" indent="0" algn="ctr">
              <a:lnSpc>
                <a:spcPct val="110000"/>
              </a:lnSpc>
              <a:buNone/>
            </a:pPr>
            <a:r>
              <a:rPr lang="zh-CN" altLang="en-US" b="1" dirty="0"/>
              <a:t>刘传昌</a:t>
            </a:r>
            <a:endParaRPr lang="en-US" altLang="zh-CN" b="1" dirty="0"/>
          </a:p>
          <a:p>
            <a:pPr marL="0" indent="0" algn="ctr">
              <a:lnSpc>
                <a:spcPct val="110000"/>
              </a:lnSpc>
              <a:buNone/>
            </a:pPr>
            <a:endParaRPr lang="en-US" altLang="zh-CN" b="1" dirty="0"/>
          </a:p>
          <a:p>
            <a:pPr marL="0" indent="0" algn="ctr">
              <a:lnSpc>
                <a:spcPct val="110000"/>
              </a:lnSpc>
              <a:buNone/>
            </a:pPr>
            <a:r>
              <a:rPr lang="zh-CN" altLang="en-US" b="1" dirty="0"/>
              <a:t>计算机学院（国家示范性软件学院）</a:t>
            </a:r>
            <a:endParaRPr lang="en-US" altLang="zh-CN" b="1" dirty="0"/>
          </a:p>
          <a:p>
            <a:pPr marL="0" indent="0" algn="ctr">
              <a:lnSpc>
                <a:spcPct val="110000"/>
              </a:lnSpc>
              <a:buNone/>
            </a:pPr>
            <a:r>
              <a:rPr lang="zh-CN" altLang="en-US" b="1" dirty="0"/>
              <a:t>网络服务基础研究中心</a:t>
            </a:r>
            <a:endParaRPr lang="zh-CN" altLang="zh-CN" b="1" dirty="0"/>
          </a:p>
          <a:p>
            <a:pPr marL="0" indent="0">
              <a:buFont typeface="Arial" panose="020B0604020202020204" pitchFamily="34" charset="0"/>
              <a:buNone/>
            </a:pP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4FE12E-D895-4C69-BB45-4994A8EC90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30" y="1169410"/>
            <a:ext cx="3063755" cy="544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_矩形 5"/>
          <p:cNvSpPr/>
          <p:nvPr>
            <p:custDataLst>
              <p:tags r:id="rId1"/>
            </p:custDataLst>
          </p:nvPr>
        </p:nvSpPr>
        <p:spPr>
          <a:xfrm>
            <a:off x="0" y="2915367"/>
            <a:ext cx="12192000" cy="1513758"/>
          </a:xfrm>
          <a:prstGeom prst="rect">
            <a:avLst/>
          </a:prstGeom>
          <a:solidFill>
            <a:schemeClr val="accent1">
              <a:alpha val="80000"/>
            </a:schemeClr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321675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E984C9DA-5F58-4719-B2A9-6729E8E19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993775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dirty="0"/>
              <a:t>课程安排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66792A0C-70E3-4866-B183-FF7B13099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343058"/>
            <a:ext cx="10363199" cy="5037138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b="1" dirty="0"/>
              <a:t>第</a:t>
            </a:r>
            <a:r>
              <a:rPr lang="en-US" altLang="zh-CN" b="1" dirty="0"/>
              <a:t>6-15</a:t>
            </a:r>
            <a:r>
              <a:rPr lang="zh-CN" altLang="en-US" b="1" dirty="0"/>
              <a:t>周，共</a:t>
            </a:r>
            <a:r>
              <a:rPr lang="en-US" altLang="zh-CN" b="1" dirty="0"/>
              <a:t>10</a:t>
            </a:r>
            <a:r>
              <a:rPr lang="zh-CN" altLang="en-US" b="1" dirty="0"/>
              <a:t>周，每周</a:t>
            </a:r>
            <a:r>
              <a:rPr lang="en-US" altLang="zh-CN" b="1" dirty="0"/>
              <a:t>5</a:t>
            </a:r>
            <a:r>
              <a:rPr lang="zh-CN" altLang="en-US" b="1" dirty="0"/>
              <a:t>节，共</a:t>
            </a:r>
            <a:r>
              <a:rPr lang="en-US" altLang="zh-CN" b="1" dirty="0"/>
              <a:t>50</a:t>
            </a:r>
            <a:r>
              <a:rPr lang="zh-CN" altLang="en-US" b="1" dirty="0"/>
              <a:t>学时；</a:t>
            </a:r>
            <a:endParaRPr lang="en-US" altLang="zh-CN" b="1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b="1" dirty="0"/>
              <a:t>验收答辩在第</a:t>
            </a:r>
            <a:r>
              <a:rPr lang="en-US" altLang="zh-CN" b="1" dirty="0"/>
              <a:t>15</a:t>
            </a:r>
            <a:r>
              <a:rPr lang="zh-CN" altLang="en-US" b="1" dirty="0"/>
              <a:t>周，分小组进行；</a:t>
            </a:r>
            <a:endParaRPr lang="en-US" altLang="zh-CN" b="1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b="1" dirty="0"/>
              <a:t>同学自行协调分组，</a:t>
            </a:r>
            <a:r>
              <a:rPr lang="en-US" altLang="zh-CN" b="1" dirty="0"/>
              <a:t>44</a:t>
            </a:r>
            <a:r>
              <a:rPr lang="zh-CN" altLang="en-US" b="1" dirty="0"/>
              <a:t>名同学，每组</a:t>
            </a:r>
            <a:r>
              <a:rPr lang="en-US" altLang="zh-CN" b="1" dirty="0"/>
              <a:t>4</a:t>
            </a:r>
            <a:r>
              <a:rPr lang="zh-CN" altLang="en-US" b="1" dirty="0"/>
              <a:t>人，共分</a:t>
            </a:r>
            <a:r>
              <a:rPr lang="en-US" altLang="zh-CN" b="1" dirty="0"/>
              <a:t>10</a:t>
            </a:r>
            <a:r>
              <a:rPr lang="zh-CN" altLang="en-US" b="1" dirty="0"/>
              <a:t>组，分组需在第</a:t>
            </a:r>
            <a:r>
              <a:rPr lang="en-US" altLang="zh-CN" b="1" dirty="0"/>
              <a:t>7</a:t>
            </a:r>
            <a:r>
              <a:rPr lang="zh-CN" altLang="en-US" b="1" dirty="0"/>
              <a:t>周上课之前完成。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41211669"/>
      </p:ext>
    </p:extLst>
  </p:cSld>
  <p:clrMapOvr>
    <a:masterClrMapping/>
  </p:clrMapOvr>
  <p:transition spd="slow" advTm="28965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E984C9DA-5F58-4719-B2A9-6729E8E19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67000"/>
            <a:ext cx="8229600" cy="993775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dirty="0"/>
              <a:t>项目实践要求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66792A0C-70E3-4866-B183-FF7B13099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51" y="979163"/>
            <a:ext cx="11018675" cy="5673563"/>
          </a:xfrm>
        </p:spPr>
        <p:txBody>
          <a:bodyPr>
            <a:normAutofit fontScale="77500" lnSpcReduction="20000"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zh-CN" altLang="en-US" sz="3600" b="1" dirty="0"/>
              <a:t>部署 </a:t>
            </a:r>
            <a:r>
              <a:rPr lang="en-US" altLang="zh-C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Kamailio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SIP Server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，设计并实现一个基于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的即时通信软件（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客户端和服务器端），具体要求如下：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 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</a:t>
            </a:r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SIP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的音视频通话；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 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文字、图片、语音和视频的发送和接收；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 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群聊（多方音视频通话）；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后台管理与查询统计（具体功能自行设计）</a:t>
            </a:r>
            <a:r>
              <a:rPr lang="zh-CN" altLang="en-US" sz="3600" b="1" dirty="0"/>
              <a:t>。</a:t>
            </a:r>
            <a:endParaRPr lang="en-US" altLang="zh-CN" sz="3600" b="1" dirty="0"/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zh-CN" altLang="en-US" sz="3600" b="1" dirty="0"/>
              <a:t>分组完成。</a:t>
            </a:r>
            <a:endParaRPr lang="en-US" altLang="zh-CN" sz="3600" b="1" dirty="0"/>
          </a:p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zh-CN" altLang="en-US" sz="3600" b="1" dirty="0"/>
              <a:t>考核需提交以下文件：</a:t>
            </a:r>
            <a:endParaRPr lang="en-US" altLang="zh-CN" sz="3600" b="1" dirty="0"/>
          </a:p>
          <a:p>
            <a:pPr marL="971550" lvl="1" indent="-514350" algn="just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900" b="1" dirty="0"/>
              <a:t>小组实验报告</a:t>
            </a:r>
            <a:endParaRPr lang="en-US" altLang="zh-CN" sz="2900" b="1" dirty="0"/>
          </a:p>
          <a:p>
            <a:pPr marL="971550" lvl="1" indent="-514350" algn="just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900" b="1" dirty="0"/>
              <a:t>个人实践报告</a:t>
            </a:r>
            <a:endParaRPr lang="en-US" altLang="zh-CN" sz="2900" b="1" dirty="0"/>
          </a:p>
          <a:p>
            <a:pPr marL="971550" lvl="1" indent="-514350" algn="just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900" b="1" dirty="0"/>
              <a:t>项目汇报</a:t>
            </a:r>
            <a:r>
              <a:rPr lang="en-US" altLang="zh-CN" sz="2900" b="1" dirty="0"/>
              <a:t>PPT</a:t>
            </a:r>
          </a:p>
          <a:p>
            <a:pPr marL="971550" lvl="1" indent="-514350" algn="just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900" b="1" dirty="0"/>
              <a:t>可运行的即时通信软件</a:t>
            </a:r>
            <a:endParaRPr lang="en-US" altLang="zh-CN" sz="2900" b="1" dirty="0"/>
          </a:p>
          <a:p>
            <a:pPr marL="971550" lvl="1" indent="-514350" algn="just">
              <a:lnSpc>
                <a:spcPct val="120000"/>
              </a:lnSpc>
              <a:buFont typeface="+mj-ea"/>
              <a:buAutoNum type="circleNumDbPlain"/>
            </a:pPr>
            <a:r>
              <a:rPr lang="zh-CN" altLang="en-US" sz="2900" b="1" dirty="0"/>
              <a:t>对应的源代码</a:t>
            </a:r>
            <a:endParaRPr lang="zh-CN" altLang="en-US" sz="2900" dirty="0"/>
          </a:p>
        </p:txBody>
      </p:sp>
    </p:spTree>
  </p:cSld>
  <p:clrMapOvr>
    <a:masterClrMapping/>
  </p:clrMapOvr>
  <p:transition spd="slow" advTm="28965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E984C9DA-5F58-4719-B2A9-6729E8E19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67000"/>
            <a:ext cx="8229600" cy="993775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dirty="0"/>
              <a:t>评分标准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66792A0C-70E3-4866-B183-FF7B13099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251" y="979163"/>
            <a:ext cx="10729427" cy="849637"/>
          </a:xfrm>
        </p:spPr>
        <p:txBody>
          <a:bodyPr>
            <a:normAutofit fontScale="77500" lnSpcReduction="20000"/>
          </a:bodyPr>
          <a:lstStyle/>
          <a:p>
            <a:pPr marL="514350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zh-CN" altLang="en-US" sz="3600" b="1" dirty="0"/>
              <a:t>小组成绩分</a:t>
            </a:r>
            <a:r>
              <a:rPr lang="en-US" altLang="zh-CN" sz="3600" b="1" dirty="0"/>
              <a:t>5</a:t>
            </a:r>
            <a:r>
              <a:rPr lang="zh-CN" altLang="en-US" sz="3600" b="1" dirty="0"/>
              <a:t>档，组内同学根据贡献度在同档次内进行区分。</a:t>
            </a:r>
            <a:endParaRPr lang="en-US" altLang="zh-CN" sz="36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4C836B-B575-48EB-95E0-9D430AA66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740" y="1532244"/>
            <a:ext cx="9533052" cy="525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0961"/>
      </p:ext>
    </p:extLst>
  </p:cSld>
  <p:clrMapOvr>
    <a:masterClrMapping/>
  </p:clrMapOvr>
  <p:transition spd="slow" advTm="28965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E984C9DA-5F58-4719-B2A9-6729E8E19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993775"/>
          </a:xfrm>
        </p:spPr>
        <p:txBody>
          <a:bodyPr>
            <a:normAutofit/>
          </a:bodyPr>
          <a:lstStyle/>
          <a:p>
            <a:pPr algn="ctr"/>
            <a:r>
              <a:rPr lang="zh-CN" altLang="en-US" sz="4000" b="1" dirty="0"/>
              <a:t>验收答辩安排</a:t>
            </a:r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66792A0C-70E3-4866-B183-FF7B13099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343058"/>
            <a:ext cx="10363199" cy="5037138"/>
          </a:xfrm>
        </p:spPr>
        <p:txBody>
          <a:bodyPr>
            <a:normAutofit fontScale="925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b="1" dirty="0"/>
              <a:t>每组验收时间：</a:t>
            </a:r>
            <a:r>
              <a:rPr lang="en-US" altLang="zh-CN" b="1" dirty="0"/>
              <a:t>25</a:t>
            </a:r>
            <a:r>
              <a:rPr lang="zh-CN" altLang="en-US" b="1" dirty="0"/>
              <a:t>分钟，其中</a:t>
            </a:r>
            <a:r>
              <a:rPr lang="en-US" altLang="zh-CN" b="1" dirty="0"/>
              <a:t>PPT</a:t>
            </a:r>
            <a:r>
              <a:rPr lang="zh-CN" altLang="en-US" b="1" dirty="0"/>
              <a:t>汇报</a:t>
            </a:r>
            <a:r>
              <a:rPr lang="en-US" altLang="zh-CN" b="1" dirty="0"/>
              <a:t>10</a:t>
            </a:r>
            <a:r>
              <a:rPr lang="zh-CN" altLang="en-US" b="1" dirty="0"/>
              <a:t>分钟，系统演示与交流</a:t>
            </a:r>
            <a:r>
              <a:rPr lang="en-US" altLang="zh-CN" b="1" dirty="0"/>
              <a:t>15</a:t>
            </a:r>
            <a:r>
              <a:rPr lang="zh-CN" altLang="en-US" b="1" dirty="0"/>
              <a:t>分钟。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b="1" dirty="0"/>
              <a:t>验收顺序：按小组编号随机抽签决定。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zh-CN" altLang="en-US" b="1" dirty="0"/>
              <a:t>验收注意事项：</a:t>
            </a:r>
          </a:p>
          <a:p>
            <a:pPr marL="971550" lvl="1" indent="-514350">
              <a:lnSpc>
                <a:spcPct val="110000"/>
              </a:lnSpc>
              <a:buFont typeface="+mj-ea"/>
              <a:buAutoNum type="circleNumDbPlain"/>
            </a:pPr>
            <a:r>
              <a:rPr lang="zh-CN" altLang="en-US" b="1" dirty="0"/>
              <a:t>实践报告上务必明确写明小组各成员的贡献度，贡献度可以有大有小（所有人成绩的平均等于验收成绩，紧邻的不同贡献度成员的成绩相差</a:t>
            </a:r>
            <a:r>
              <a:rPr lang="en-US" altLang="zh-CN" b="1" dirty="0"/>
              <a:t>2</a:t>
            </a:r>
            <a:r>
              <a:rPr lang="zh-CN" altLang="en-US" b="1" dirty="0"/>
              <a:t>分），也可以均等（所有人的成绩都是验收成绩）。</a:t>
            </a:r>
            <a:endParaRPr lang="en-US" altLang="zh-CN" b="1" dirty="0"/>
          </a:p>
          <a:p>
            <a:pPr marL="971550" lvl="1" indent="-514350">
              <a:lnSpc>
                <a:spcPct val="110000"/>
              </a:lnSpc>
              <a:buFont typeface="+mj-ea"/>
              <a:buAutoNum type="circleNumDbPlain"/>
            </a:pPr>
            <a:r>
              <a:rPr lang="zh-CN" altLang="en-US" b="1" dirty="0"/>
              <a:t>系统演示必须在</a:t>
            </a:r>
            <a:r>
              <a:rPr lang="en-US" altLang="zh-CN" b="1" dirty="0"/>
              <a:t>2</a:t>
            </a:r>
            <a:r>
              <a:rPr lang="zh-CN" altLang="en-US" b="1" dirty="0"/>
              <a:t>台电脑上进行。</a:t>
            </a:r>
            <a:endParaRPr lang="en-US" altLang="zh-CN" b="1" dirty="0"/>
          </a:p>
          <a:p>
            <a:pPr marL="971550" lvl="1" indent="-514350">
              <a:lnSpc>
                <a:spcPct val="110000"/>
              </a:lnSpc>
              <a:buFont typeface="+mj-ea"/>
              <a:buAutoNum type="circleNumDbPlain"/>
            </a:pPr>
            <a:r>
              <a:rPr lang="zh-CN" altLang="en-US" b="1" dirty="0"/>
              <a:t>所有验收材料需要在</a:t>
            </a:r>
            <a:r>
              <a:rPr lang="en-US" altLang="zh-CN" b="1" dirty="0"/>
              <a:t>2025</a:t>
            </a:r>
            <a:r>
              <a:rPr lang="zh-CN" altLang="en-US" b="1" dirty="0"/>
              <a:t>年</a:t>
            </a:r>
            <a:r>
              <a:rPr lang="en-US" altLang="zh-CN" b="1" dirty="0"/>
              <a:t>12</a:t>
            </a:r>
            <a:r>
              <a:rPr lang="zh-CN" altLang="en-US" b="1" dirty="0"/>
              <a:t>月</a:t>
            </a:r>
            <a:r>
              <a:rPr lang="en-US" altLang="zh-CN" b="1" dirty="0"/>
              <a:t>19</a:t>
            </a:r>
            <a:r>
              <a:rPr lang="zh-CN" altLang="en-US" b="1" dirty="0"/>
              <a:t>日晚</a:t>
            </a:r>
            <a:r>
              <a:rPr lang="en-US" altLang="zh-CN" b="1" dirty="0"/>
              <a:t>12</a:t>
            </a:r>
            <a:r>
              <a:rPr lang="zh-CN" altLang="en-US" b="1" dirty="0"/>
              <a:t>点之前发给助教 徐祥。</a:t>
            </a:r>
            <a:endParaRPr lang="en-US" altLang="zh-CN" b="1" dirty="0"/>
          </a:p>
          <a:p>
            <a:pPr marL="971550" lvl="1" indent="-514350">
              <a:lnSpc>
                <a:spcPct val="110000"/>
              </a:lnSpc>
              <a:buFont typeface="+mj-ea"/>
              <a:buAutoNum type="circleNumDbPlain"/>
            </a:pPr>
            <a:r>
              <a:rPr lang="zh-CN" altLang="en-US" b="1" dirty="0"/>
              <a:t>验收材料包括：小组实验报告、小组所有成员的个人实践报告、 项目汇报</a:t>
            </a:r>
            <a:r>
              <a:rPr lang="en-US" altLang="zh-CN" b="1" dirty="0"/>
              <a:t>PPT</a:t>
            </a:r>
            <a:r>
              <a:rPr lang="zh-CN" altLang="en-US" b="1" dirty="0"/>
              <a:t>、源代码、可运行程序。所有材料压缩后以 小组编号</a:t>
            </a:r>
            <a:r>
              <a:rPr lang="en-US" altLang="zh-CN" b="1" dirty="0"/>
              <a:t>-</a:t>
            </a:r>
            <a:r>
              <a:rPr lang="zh-CN" altLang="en-US" b="1" dirty="0"/>
              <a:t>实践</a:t>
            </a:r>
            <a:r>
              <a:rPr lang="en-US" altLang="zh-CN" b="1" dirty="0"/>
              <a:t>1 </a:t>
            </a:r>
            <a:r>
              <a:rPr lang="zh-CN" altLang="en-US" b="1" dirty="0"/>
              <a:t>命名。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endParaRPr lang="zh-CN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7496581"/>
      </p:ext>
    </p:extLst>
  </p:cSld>
  <p:clrMapOvr>
    <a:masterClrMapping/>
  </p:clrMapOvr>
  <p:transition spd="slow" advTm="28965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Java SIP</a:t>
            </a:r>
            <a:r>
              <a:rPr lang="zh-CN" altLang="en-US" dirty="0"/>
              <a:t>开源库</a:t>
            </a:r>
            <a:r>
              <a:rPr lang="en-US" altLang="zh-CN" dirty="0"/>
              <a:t>—</a:t>
            </a:r>
            <a:r>
              <a:rPr lang="en-US" altLang="zh-CN" dirty="0">
                <a:sym typeface="Arial" panose="020B0604020202020204" pitchFamily="34" charset="0"/>
              </a:rPr>
              <a:t>JAIN SIP</a:t>
            </a:r>
            <a:endParaRPr lang="zh-CN" altLang="zh-CN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AD564B5-A17A-4866-9F3A-5A37313F8810}"/>
              </a:ext>
            </a:extLst>
          </p:cNvPr>
          <p:cNvSpPr/>
          <p:nvPr/>
        </p:nvSpPr>
        <p:spPr bwMode="auto">
          <a:xfrm>
            <a:off x="-24680" y="6277491"/>
            <a:ext cx="12216680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48" name="1          _3"/>
          <p:cNvSpPr txBox="1"/>
          <p:nvPr/>
        </p:nvSpPr>
        <p:spPr>
          <a:xfrm>
            <a:off x="674355" y="1094660"/>
            <a:ext cx="10650870" cy="388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buClr>
                <a:srgbClr val="3FA30C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JAIN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Java API for Integrated Networks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，基于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的综合网络接口规范）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Session Initiation Protocol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，会话初始协议）是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Sun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公司于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1999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年开发的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平台综合网络开发框架，主要用于实现基于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协议的通信应用开发。</a:t>
            </a:r>
          </a:p>
          <a:p>
            <a:pPr marL="342900" indent="-342900" algn="just">
              <a:lnSpc>
                <a:spcPct val="130000"/>
              </a:lnSpc>
              <a:buClr>
                <a:srgbClr val="3FA30C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特点：它提供了一套完整的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协议栈，支持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协议的各种特性和功能，如消息解析、事务处理、对话管理等。</a:t>
            </a:r>
          </a:p>
          <a:p>
            <a:pPr marL="342900" indent="-342900" algn="just">
              <a:lnSpc>
                <a:spcPct val="130000"/>
              </a:lnSpc>
              <a:buClr>
                <a:srgbClr val="3FA30C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应用场景：适用于构建各种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通信应用，如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VoIP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、视频会议、即时通讯等。</a:t>
            </a:r>
          </a:p>
          <a:p>
            <a:pPr marL="342900" indent="-342900" algn="just">
              <a:lnSpc>
                <a:spcPct val="130000"/>
              </a:lnSpc>
              <a:buClr>
                <a:srgbClr val="3FA30C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优势：作为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原生库，与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平台无缝集成，易于开发和维护。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12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Java SIP</a:t>
            </a:r>
            <a:r>
              <a:rPr lang="zh-CN" altLang="en-US" dirty="0"/>
              <a:t>开源库</a:t>
            </a:r>
            <a:r>
              <a:rPr lang="en-US" altLang="zh-CN" dirty="0"/>
              <a:t>—</a:t>
            </a:r>
            <a:r>
              <a:rPr lang="en-US" altLang="zh-CN" dirty="0">
                <a:sym typeface="Arial" panose="020B0604020202020204" pitchFamily="34" charset="0"/>
              </a:rPr>
              <a:t>PJSIP</a:t>
            </a:r>
            <a:endParaRPr lang="zh-CN" altLang="zh-CN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AD564B5-A17A-4866-9F3A-5A37313F8810}"/>
              </a:ext>
            </a:extLst>
          </p:cNvPr>
          <p:cNvSpPr/>
          <p:nvPr/>
        </p:nvSpPr>
        <p:spPr bwMode="auto">
          <a:xfrm>
            <a:off x="-24680" y="6277491"/>
            <a:ext cx="12216680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48" name="1          _3"/>
          <p:cNvSpPr txBox="1"/>
          <p:nvPr/>
        </p:nvSpPr>
        <p:spPr>
          <a:xfrm>
            <a:off x="674355" y="1094660"/>
            <a:ext cx="10650870" cy="2926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buClr>
                <a:srgbClr val="3FA30C"/>
              </a:buCl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PJSIP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Project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Jaken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SIP‌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）是一个用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语言编写的成熟、功能强大的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库，它也提供了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绑定，使得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开发者能够利用其功能。</a:t>
            </a:r>
          </a:p>
          <a:p>
            <a:pPr marL="342900" indent="-342900" algn="just">
              <a:lnSpc>
                <a:spcPct val="130000"/>
              </a:lnSpc>
              <a:buClr>
                <a:srgbClr val="3FA30C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特点：支持音频、视频和数据的传输，具有高性能和可扩展性。</a:t>
            </a:r>
          </a:p>
          <a:p>
            <a:pPr marL="342900" indent="-342900" algn="just">
              <a:lnSpc>
                <a:spcPct val="130000"/>
              </a:lnSpc>
              <a:buClr>
                <a:srgbClr val="3FA30C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应用场景：适用于需要复杂媒体处理功能的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应用。</a:t>
            </a:r>
          </a:p>
          <a:p>
            <a:pPr marL="342900" indent="-342900" algn="just">
              <a:lnSpc>
                <a:spcPct val="130000"/>
              </a:lnSpc>
              <a:buClr>
                <a:srgbClr val="3FA30C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优势：通过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绑定，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开发者可以方便地利用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PJSIP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的丰富功能，同时保持代码的跨平台性。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268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Java SIP</a:t>
            </a:r>
            <a:r>
              <a:rPr lang="zh-CN" altLang="en-US" dirty="0"/>
              <a:t>开源库</a:t>
            </a:r>
            <a:r>
              <a:rPr lang="en-US" altLang="zh-CN" dirty="0"/>
              <a:t>—</a:t>
            </a:r>
            <a:r>
              <a:rPr lang="en-US" altLang="zh-CN" dirty="0" err="1">
                <a:sym typeface="Arial" panose="020B0604020202020204" pitchFamily="34" charset="0"/>
              </a:rPr>
              <a:t>Mobicents</a:t>
            </a:r>
            <a:r>
              <a:rPr lang="en-US" altLang="zh-CN" dirty="0">
                <a:sym typeface="Arial" panose="020B0604020202020204" pitchFamily="34" charset="0"/>
              </a:rPr>
              <a:t> SIP Servlets</a:t>
            </a:r>
            <a:endParaRPr lang="zh-CN" altLang="zh-CN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AD564B5-A17A-4866-9F3A-5A37313F8810}"/>
              </a:ext>
            </a:extLst>
          </p:cNvPr>
          <p:cNvSpPr/>
          <p:nvPr/>
        </p:nvSpPr>
        <p:spPr bwMode="auto">
          <a:xfrm>
            <a:off x="-24680" y="6277491"/>
            <a:ext cx="12216680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48" name="1          _3"/>
          <p:cNvSpPr txBox="1"/>
          <p:nvPr/>
        </p:nvSpPr>
        <p:spPr>
          <a:xfrm>
            <a:off x="674355" y="1094660"/>
            <a:ext cx="10650870" cy="2926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buClr>
                <a:srgbClr val="3FA30C"/>
              </a:buClr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Mobicents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SIP Servlets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是一个基于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Servlet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协议栈实现。</a:t>
            </a:r>
          </a:p>
          <a:p>
            <a:pPr marL="342900" indent="-342900" algn="just">
              <a:lnSpc>
                <a:spcPct val="130000"/>
              </a:lnSpc>
              <a:buClr>
                <a:srgbClr val="3FA30C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特点：它结合了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Servlet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的易用性和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协议的功能性，提供了丰富的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API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和配置选项。</a:t>
            </a:r>
          </a:p>
          <a:p>
            <a:pPr marL="342900" indent="-342900" algn="just">
              <a:lnSpc>
                <a:spcPct val="130000"/>
              </a:lnSpc>
              <a:buClr>
                <a:srgbClr val="3FA30C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应用场景：适用于需要快速开发和部署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应用的场景。</a:t>
            </a:r>
          </a:p>
          <a:p>
            <a:pPr marL="342900" indent="-342900" algn="just">
              <a:lnSpc>
                <a:spcPct val="130000"/>
              </a:lnSpc>
              <a:buClr>
                <a:srgbClr val="3FA30C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优势：基于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Servlet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的架构使得开发者可以利用现有的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Java Web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开发经验和工具链。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07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>
            <a:noAutofit/>
          </a:bodyPr>
          <a:lstStyle/>
          <a:p>
            <a:r>
              <a:rPr lang="en-US" altLang="zh-CN" dirty="0"/>
              <a:t>Java SIP</a:t>
            </a:r>
            <a:r>
              <a:rPr lang="zh-CN" altLang="en-US" dirty="0"/>
              <a:t>开源库选择</a:t>
            </a:r>
            <a:endParaRPr lang="zh-CN" altLang="zh-CN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1AD564B5-A17A-4866-9F3A-5A37313F8810}"/>
              </a:ext>
            </a:extLst>
          </p:cNvPr>
          <p:cNvSpPr/>
          <p:nvPr/>
        </p:nvSpPr>
        <p:spPr bwMode="auto">
          <a:xfrm>
            <a:off x="-24680" y="6277491"/>
            <a:ext cx="12216680" cy="355713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</a:endParaRPr>
          </a:p>
        </p:txBody>
      </p:sp>
      <p:sp>
        <p:nvSpPr>
          <p:cNvPr id="348" name="1          _3"/>
          <p:cNvSpPr txBox="1"/>
          <p:nvPr/>
        </p:nvSpPr>
        <p:spPr>
          <a:xfrm>
            <a:off x="674355" y="1094660"/>
            <a:ext cx="10650870" cy="2446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30000"/>
              </a:lnSpc>
              <a:buClr>
                <a:srgbClr val="3FA30C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选择哪个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Java SIP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开源库取决于具体的应用场景、开发者的熟悉程度以及项目的特定需求。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algn="just">
              <a:lnSpc>
                <a:spcPct val="130000"/>
              </a:lnSpc>
              <a:buClr>
                <a:srgbClr val="3FA30C"/>
              </a:buClr>
              <a:buFont typeface="Wingdings" panose="05000000000000000000" pitchFamily="2" charset="2"/>
              <a:buChar char="Ø"/>
            </a:pP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342900" indent="-342900" algn="just">
              <a:lnSpc>
                <a:spcPct val="130000"/>
              </a:lnSpc>
              <a:buClr>
                <a:srgbClr val="3FA30C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开发者可以根据每个开源库的特性和功能来选择最适合自己项目的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SIP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开源库。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028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Office Theme">
  <a:themeElements>
    <a:clrScheme name="自定义 19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92D050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41842</TotalTime>
  <Words>738</Words>
  <Application>Microsoft Office PowerPoint</Application>
  <PresentationFormat>宽屏</PresentationFormat>
  <Paragraphs>56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等线</vt:lpstr>
      <vt:lpstr>等线 Light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Theme</vt:lpstr>
      <vt:lpstr>PowerPoint 演示文稿</vt:lpstr>
      <vt:lpstr>课程安排</vt:lpstr>
      <vt:lpstr>项目实践要求</vt:lpstr>
      <vt:lpstr>评分标准</vt:lpstr>
      <vt:lpstr>验收答辩安排</vt:lpstr>
      <vt:lpstr>Java SIP开源库—JAIN SIP</vt:lpstr>
      <vt:lpstr>Java SIP开源库—PJSIP</vt:lpstr>
      <vt:lpstr>Java SIP开源库—Mobicents SIP Servlets</vt:lpstr>
      <vt:lpstr>Java SIP开源库选择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二月设计</dc:creator>
  <cp:lastModifiedBy>Windows 用户</cp:lastModifiedBy>
  <cp:revision>2472</cp:revision>
  <dcterms:created xsi:type="dcterms:W3CDTF">2014-11-26T08:06:19Z</dcterms:created>
  <dcterms:modified xsi:type="dcterms:W3CDTF">2025-10-18T04:35:16Z</dcterms:modified>
</cp:coreProperties>
</file>