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0" r:id="rId5"/>
    <p:sldId id="269" r:id="rId6"/>
    <p:sldId id="278" r:id="rId7"/>
    <p:sldId id="270" r:id="rId8"/>
    <p:sldId id="271" r:id="rId9"/>
    <p:sldId id="272" r:id="rId10"/>
    <p:sldId id="292" r:id="rId11"/>
    <p:sldId id="294" r:id="rId12"/>
    <p:sldId id="273" r:id="rId13"/>
    <p:sldId id="291" r:id="rId14"/>
    <p:sldId id="293" r:id="rId15"/>
    <p:sldId id="274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95" r:id="rId25"/>
    <p:sldId id="288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67F"/>
    <a:srgbClr val="1B4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æµè²æ ·å¼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7" autoAdjust="0"/>
    <p:restoredTop sz="90952" autoAdjust="0"/>
  </p:normalViewPr>
  <p:slideViewPr>
    <p:cSldViewPr snapToGrid="0">
      <p:cViewPr varScale="1">
        <p:scale>
          <a:sx n="188" d="100"/>
          <a:sy n="188" d="100"/>
        </p:scale>
        <p:origin x="1344" y="176"/>
      </p:cViewPr>
      <p:guideLst>
        <p:guide orient="horz" pos="1617"/>
        <p:guide pos="2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F8025-0CCF-4350-851A-9C1663CDD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REST即表述性状态传递（英文：Representational State Transfer，简称REST）是Roy Fielding博士在2000年他的博士论文中提出来的一种软件架构风格。它是一种针对网络应用的设计和开发方式，可以降低开发的复杂性，提高系统的可伸缩性。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(</a:t>
            </a:r>
            <a:r>
              <a:rPr lang="x-none" altLang="zh-CN" sz="1200" dirty="0"/>
              <a:t>XML是Web</a:t>
            </a:r>
            <a:r>
              <a:rPr lang="en-US" altLang="zh-CN" sz="1200" dirty="0"/>
              <a:t> </a:t>
            </a:r>
            <a:r>
              <a:rPr lang="x-none" altLang="zh-CN" sz="1200" dirty="0"/>
              <a:t>Service平台中表示数据的格式，在XML中说明调用远程对象的方法、传递的参数以及服务对象返回的结果。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SOAP</a:t>
            </a:r>
            <a:r>
              <a:rPr lang="zh-CN" altLang="en-US" dirty="0"/>
              <a:t>即简单对象访问协议</a:t>
            </a:r>
            <a:r>
              <a:rPr lang="en-US" altLang="zh-CN" dirty="0"/>
              <a:t>(Simple Object Access Protocol)</a:t>
            </a:r>
            <a:r>
              <a:rPr lang="zh-CN" altLang="en-US" dirty="0"/>
              <a:t>，它是用于交换</a:t>
            </a:r>
            <a:r>
              <a:rPr lang="en-US" altLang="zh-CN" dirty="0"/>
              <a:t>XML</a:t>
            </a:r>
            <a:r>
              <a:rPr lang="zh-CN" altLang="en-US" dirty="0"/>
              <a:t>（标准通用标记语言下的一个子集）编码信息的轻量级协议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可扩展性：对象存储可容纳几乎任意数量的数据，而无需对数据集进行分区。</a:t>
            </a:r>
            <a:endParaRPr lang="en-US" altLang="zh-CN" dirty="0"/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高效率：缺少层次结构意味着不会有复杂的目录系统所造成的瓶颈。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可用性：对象存储系统具备一些出色机制，能够确保数据一致性，实现自动数据复制和滚动更新，以及消除宕机情况。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Hypermedia API</a:t>
            </a:r>
            <a:r>
              <a:rPr lang="zh-CN" altLang="en-US" dirty="0"/>
              <a:t>： </a:t>
            </a:r>
            <a:r>
              <a:rPr lang="en-US" altLang="zh-CN" dirty="0"/>
              <a:t>Github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57A0-245C-4022-9AF1-FCAA2612EA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841921"/>
            <a:ext cx="7772412" cy="17910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0E3F-AC4D-2649-A206-BDF52FB857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61D-6514-6147-91E6-6DC8942C12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273892"/>
            <a:ext cx="1971678" cy="43596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273892"/>
            <a:ext cx="5800734" cy="435964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9265-4119-1A44-ABE8-7D11DC3070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E48B-C9F3-B546-BD39-C16CD6AD0C8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3786" y="4768105"/>
            <a:ext cx="2057403" cy="273892"/>
          </a:xfrm>
        </p:spPr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 descr="http://vi.shu.edu.cn/portals/628/pic/AA_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7" t="47626" r="33363" b="22906"/>
          <a:stretch>
            <a:fillRect/>
          </a:stretch>
        </p:blipFill>
        <p:spPr bwMode="auto">
          <a:xfrm>
            <a:off x="8890" y="0"/>
            <a:ext cx="908685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932820" y="99306"/>
            <a:ext cx="553628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400" b="1" dirty="0"/>
              <a:t>RESTful API设计及应用——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969015" y="385196"/>
            <a:ext cx="7567709" cy="0"/>
          </a:xfrm>
          <a:prstGeom prst="line">
            <a:avLst/>
          </a:prstGeom>
          <a:ln w="28575">
            <a:solidFill>
              <a:srgbClr val="1B46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531"/>
            <a:ext cx="7886712" cy="21399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9" y="3442706"/>
            <a:ext cx="7886712" cy="11253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95EB-82A3-EB42-818B-FDEBF71333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1" y="1369460"/>
            <a:ext cx="3886206" cy="3264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7" y="1369460"/>
            <a:ext cx="3886206" cy="3264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432-BB36-3042-A98D-B76CF1A1B6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93"/>
            <a:ext cx="7886712" cy="994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3" y="1261095"/>
            <a:ext cx="3868346" cy="6180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3" y="1879138"/>
            <a:ext cx="3868346" cy="27639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7" y="1261095"/>
            <a:ext cx="3887397" cy="6180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7" y="1879138"/>
            <a:ext cx="3887397" cy="27639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B62B-CACB-2548-B941-2724B7D4322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F5E9-7248-BC4B-BAE9-8A91185878E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D287-F941-0846-9B6E-C463C3D0E13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2413" y="4768104"/>
            <a:ext cx="2057403" cy="273892"/>
          </a:xfrm>
        </p:spPr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 descr="http://vi.shu.edu.cn/portals/628/pic/AA_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7" t="47626" r="33363" b="22906"/>
          <a:stretch>
            <a:fillRect/>
          </a:stretch>
        </p:blipFill>
        <p:spPr bwMode="auto">
          <a:xfrm>
            <a:off x="8890" y="0"/>
            <a:ext cx="908685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 userDrawn="1"/>
        </p:nvSpPr>
        <p:spPr>
          <a:xfrm>
            <a:off x="932820" y="99306"/>
            <a:ext cx="553628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400" b="1" dirty="0"/>
              <a:t>RESTful API设计及应用——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969015" y="385196"/>
            <a:ext cx="7567709" cy="0"/>
          </a:xfrm>
          <a:prstGeom prst="line">
            <a:avLst/>
          </a:prstGeom>
          <a:ln w="28575">
            <a:solidFill>
              <a:srgbClr val="1B46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7" y="740700"/>
            <a:ext cx="4629157" cy="36558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9C7-AE12-F54D-9DF5-ECC9B4A6BA2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7" y="740700"/>
            <a:ext cx="4629157" cy="36558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135-81B3-F644-8A51-083091083F1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93"/>
            <a:ext cx="7886712" cy="99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460"/>
            <a:ext cx="7886712" cy="326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8105"/>
            <a:ext cx="2057403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666C-B730-0045-B5E0-715A9A2A64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4768105"/>
            <a:ext cx="3086105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4768105"/>
            <a:ext cx="2057403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s://wangxin.shuosc.cn/" TargetMode="External"/><Relationship Id="rId2" Type="http://schemas.openxmlformats.org/officeDocument/2006/relationships/hyperlink" Target="https://lisz.io/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aws.amazon.com/cn/s3/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minio.io" TargetMode="Externa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developer.github.com/v3/" TargetMode="External"/><Relationship Id="rId1" Type="http://schemas.openxmlformats.org/officeDocument/2006/relationships/hyperlink" Target="https://developers.douban.com/wiki/?title=guide" TargetMode="Externa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.shuosc.cn" TargetMode="External"/><Relationship Id="rId4" Type="http://schemas.openxmlformats.org/officeDocument/2006/relationships/hyperlink" Target="https://git.shuosc.org" TargetMode="External"/><Relationship Id="rId3" Type="http://schemas.openxmlformats.org/officeDocument/2006/relationships/hyperlink" Target="https://pypi.shuosc.org" TargetMode="External"/><Relationship Id="rId2" Type="http://schemas.openxmlformats.org/officeDocument/2006/relationships/hyperlink" Target="https://npm.shuosc.org" TargetMode="External"/><Relationship Id="rId1" Type="http://schemas.openxmlformats.org/officeDocument/2006/relationships/hyperlink" Target="https://mirrors.shuosc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letsencrypt.org/" TargetMode="Externa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1487" y="594489"/>
            <a:ext cx="6322284" cy="808010"/>
          </a:xfrm>
        </p:spPr>
        <p:txBody>
          <a:bodyPr>
            <a:normAutofit fontScale="90000"/>
          </a:bodyPr>
          <a:lstStyle/>
          <a:p>
            <a:r>
              <a:rPr lang="x-none" b="1" dirty="0"/>
              <a:t>RESTful API</a:t>
            </a:r>
            <a:r>
              <a:rPr lang="en-US" b="1" dirty="0"/>
              <a:t> </a:t>
            </a:r>
            <a:r>
              <a:rPr lang="x-none" b="1" dirty="0"/>
              <a:t>设计及应用</a:t>
            </a:r>
          </a:p>
        </p:txBody>
      </p:sp>
      <p:pic>
        <p:nvPicPr>
          <p:cNvPr id="1026" name="Picture 2" descr="http://vi.shu.edu.cn/portals/628/pic/AA_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7" t="47626" r="33363" b="22906"/>
          <a:stretch>
            <a:fillRect/>
          </a:stretch>
        </p:blipFill>
        <p:spPr bwMode="auto">
          <a:xfrm>
            <a:off x="168275" y="372745"/>
            <a:ext cx="932815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5388" y="2939627"/>
            <a:ext cx="2693850" cy="92794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演讲人</a:t>
            </a:r>
            <a:r>
              <a:rPr lang="zh-CN" altLang="en-US" sz="1600" dirty="0"/>
              <a:t>：</a:t>
            </a:r>
            <a:r>
              <a:rPr lang="x-none" altLang="zh-CN" sz="1600" dirty="0" smtClean="0"/>
              <a:t>李盛洲 (</a:t>
            </a:r>
            <a:r>
              <a:rPr lang="x-none" altLang="zh-CN" sz="1600" dirty="0" smtClean="0">
                <a:hlinkClick r:id="rId2"/>
              </a:rPr>
              <a:t>@zhonger</a:t>
            </a:r>
            <a:r>
              <a:rPr lang="x-none" altLang="zh-CN" sz="1600" dirty="0" smtClean="0"/>
              <a:t>)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致    谢：</a:t>
            </a:r>
            <a:r>
              <a:rPr lang="en-US" altLang="zh-CN" sz="1600" dirty="0" smtClean="0">
                <a:hlinkClick r:id="rId3"/>
              </a:rPr>
              <a:t>@mustard</a:t>
            </a:r>
            <a:r>
              <a:rPr lang="zh-CN" altLang="en-US" sz="1600" dirty="0" smtClean="0"/>
              <a:t>制作</a:t>
            </a:r>
            <a:endParaRPr lang="x-none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771564" y="4421151"/>
            <a:ext cx="176767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40FA47A-7672-4D11-A39F-CE2B2A6C4529}" type="datetime2">
              <a:rPr lang="zh-CN" altLang="en-US" sz="1650" smtClean="0"/>
            </a:fld>
            <a:endParaRPr lang="zh-CN" altLang="en-US" sz="165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96" y="1786784"/>
            <a:ext cx="4098290" cy="2305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426" y="4613511"/>
            <a:ext cx="614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本</a:t>
            </a:r>
            <a:r>
              <a:rPr lang="en-US" altLang="zh-CN" sz="1400" b="1" dirty="0" smtClean="0"/>
              <a:t>PPT</a:t>
            </a:r>
            <a:r>
              <a:rPr lang="zh-CN" altLang="en-US" sz="1400" b="1" dirty="0" smtClean="0"/>
              <a:t>以署名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非商业性使用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相同方式共享 </a:t>
            </a:r>
            <a:r>
              <a:rPr lang="en-US" altLang="zh-CN" sz="1400" b="1" dirty="0"/>
              <a:t>4.0 </a:t>
            </a:r>
            <a:r>
              <a:rPr lang="zh-CN" altLang="en-US" sz="1400" b="1" dirty="0"/>
              <a:t>国际 </a:t>
            </a:r>
            <a:r>
              <a:rPr lang="en-US" altLang="zh-CN" sz="1400" b="1" dirty="0"/>
              <a:t>(CC BY-NC-SA 4.0</a:t>
            </a:r>
            <a:r>
              <a:rPr lang="en-US" altLang="zh-CN" sz="1400" b="1" dirty="0" smtClean="0"/>
              <a:t>)</a:t>
            </a:r>
            <a:r>
              <a:rPr lang="zh-CN" altLang="en-US" sz="1400" b="1" dirty="0" smtClean="0"/>
              <a:t>使用</a:t>
            </a:r>
            <a:endParaRPr lang="en-US" altLang="zh-CN" sz="1400" b="1" dirty="0"/>
          </a:p>
        </p:txBody>
      </p:sp>
      <p:pic>
        <p:nvPicPr>
          <p:cNvPr id="6" name="图片 5" descr="logo_githu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85" y="451485"/>
            <a:ext cx="1049020" cy="1049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8835" y="2082800"/>
            <a:ext cx="417893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x-none" altLang="zh-CN">
                <a:sym typeface="+mn-ea"/>
              </a:rPr>
              <a:t>REST ------ </a:t>
            </a:r>
            <a:r>
              <a:rPr kumimoji="1" lang="zh-CN" altLang="en-US">
                <a:sym typeface="+mn-ea"/>
              </a:rPr>
              <a:t>Representational State Transfer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对象</a:t>
            </a:r>
            <a:r>
              <a:rPr lang="x-none" sz="1350" b="1" dirty="0"/>
              <a:t>存储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12443" y="1217129"/>
            <a:ext cx="431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官网介绍：</a:t>
            </a:r>
            <a:r>
              <a:rPr lang="zh-CN" altLang="en-US" dirty="0">
                <a:hlinkClick r:id="rId1" action="ppaction://hlinkfile"/>
              </a:rPr>
              <a:t>https://aws.amazon.com/cn/s3/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" y="836930"/>
            <a:ext cx="2104390" cy="842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22" y="873760"/>
            <a:ext cx="665480" cy="805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12443" y="582358"/>
            <a:ext cx="476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/>
              <a:t>S3:Simple Storage Service</a:t>
            </a:r>
            <a:r>
              <a:rPr lang="en-US" altLang="zh-CN" dirty="0"/>
              <a:t> ------ Object Storage</a:t>
            </a:r>
            <a:endParaRPr lang="x-none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442310" y="873760"/>
            <a:ext cx="102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对象存储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7495" y="4882515"/>
            <a:ext cx="685609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本页内容参考自</a:t>
            </a:r>
            <a:r>
              <a:rPr lang="en-US" altLang="zh-CN" sz="1050" dirty="0"/>
              <a:t>https://www.ibm.com/cloud-computing/cn-zh/object-storage/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241250" y="1995884"/>
            <a:ext cx="3817899" cy="2354491"/>
          </a:xfrm>
          <a:prstGeom prst="rect">
            <a:avLst/>
          </a:prstGeom>
          <a:ln w="6350">
            <a:solidFill>
              <a:srgbClr val="1B467B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        </a:t>
            </a:r>
            <a:r>
              <a:rPr lang="zh-CN" altLang="en-US" sz="1400" b="1" dirty="0"/>
              <a:t>对象存储</a:t>
            </a:r>
            <a:r>
              <a:rPr lang="zh-CN" altLang="en-US" sz="1400" dirty="0"/>
              <a:t>是</a:t>
            </a:r>
            <a:r>
              <a:rPr lang="zh-CN" altLang="en-US" sz="1400" b="1" dirty="0">
                <a:solidFill>
                  <a:srgbClr val="1B467B"/>
                </a:solidFill>
              </a:rPr>
              <a:t>无层次结构</a:t>
            </a:r>
            <a:r>
              <a:rPr lang="zh-CN" altLang="en-US" sz="1400" dirty="0"/>
              <a:t>的数据存储方法，通常用于云中。不同于其他数据存储 </a:t>
            </a:r>
            <a:r>
              <a:rPr lang="en-US" altLang="zh-CN" sz="1400" dirty="0"/>
              <a:t>(</a:t>
            </a:r>
            <a:r>
              <a:rPr lang="zh-CN" altLang="en-US" sz="1400" dirty="0"/>
              <a:t>英文</a:t>
            </a:r>
            <a:r>
              <a:rPr lang="en-US" altLang="zh-CN" sz="1400" dirty="0"/>
              <a:t>) </a:t>
            </a:r>
            <a:r>
              <a:rPr lang="zh-CN" altLang="en-US" sz="1400" dirty="0"/>
              <a:t>方法，基于对象的存储</a:t>
            </a:r>
            <a:r>
              <a:rPr lang="zh-CN" altLang="en-US" sz="1400" dirty="0">
                <a:solidFill>
                  <a:srgbClr val="1B467B"/>
                </a:solidFill>
              </a:rPr>
              <a:t>不使用目录树</a:t>
            </a:r>
            <a:r>
              <a:rPr lang="zh-CN" altLang="en-US" sz="1400" dirty="0"/>
              <a:t>。各个单独的数据（对象）单元存在于</a:t>
            </a:r>
            <a:r>
              <a:rPr lang="zh-CN" altLang="en-US" sz="1400" dirty="0">
                <a:solidFill>
                  <a:srgbClr val="1B467B"/>
                </a:solidFill>
              </a:rPr>
              <a:t>存储池中的同一级别</a:t>
            </a:r>
            <a:r>
              <a:rPr lang="zh-CN" altLang="en-US" sz="1400" dirty="0"/>
              <a:t>。每个对象都有</a:t>
            </a:r>
            <a:r>
              <a:rPr lang="zh-CN" altLang="en-US" sz="1400" dirty="0">
                <a:solidFill>
                  <a:srgbClr val="1B467B"/>
                </a:solidFill>
              </a:rPr>
              <a:t>唯一的识别名称</a:t>
            </a:r>
            <a:r>
              <a:rPr lang="zh-CN" altLang="en-US" sz="1400" dirty="0"/>
              <a:t>，供应用进行检索。此外，每个对象可包含有助于检索的</a:t>
            </a:r>
            <a:r>
              <a:rPr lang="zh-CN" altLang="en-US" sz="1400" dirty="0">
                <a:solidFill>
                  <a:srgbClr val="1B467B"/>
                </a:solidFill>
              </a:rPr>
              <a:t>元数据</a:t>
            </a:r>
            <a:r>
              <a:rPr lang="zh-CN" altLang="en-US" sz="1400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7769" r="8223"/>
          <a:stretch>
            <a:fillRect/>
          </a:stretch>
        </p:blipFill>
        <p:spPr>
          <a:xfrm>
            <a:off x="4432348" y="2164294"/>
            <a:ext cx="4336588" cy="16244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对象</a:t>
            </a:r>
            <a:r>
              <a:rPr lang="x-none" sz="1350" b="1" dirty="0"/>
              <a:t>存储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43" y="1113149"/>
            <a:ext cx="4230914" cy="1981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3398432"/>
            <a:ext cx="4230914" cy="15066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6" y="1807281"/>
            <a:ext cx="4042229" cy="1173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99" y="3232920"/>
            <a:ext cx="4402137" cy="1672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99" y="685844"/>
            <a:ext cx="4185104" cy="1007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432" y="567290"/>
            <a:ext cx="4618038" cy="16788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8" y="2427054"/>
            <a:ext cx="5607824" cy="2099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7180" y="3476759"/>
            <a:ext cx="2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官网：</a:t>
            </a:r>
            <a:r>
              <a:rPr lang="en-US" altLang="zh-CN" dirty="0">
                <a:hlinkClick r:id="rId3" action="ppaction://hlinkfile"/>
              </a:rPr>
              <a:t>https://minio.io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对象</a:t>
            </a:r>
            <a:r>
              <a:rPr lang="x-none" sz="1350" b="1" dirty="0"/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48959" y="3846091"/>
            <a:ext cx="18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开源的类</a:t>
            </a:r>
            <a:r>
              <a:rPr lang="en-US" altLang="zh-CN" dirty="0"/>
              <a:t>S3</a:t>
            </a:r>
            <a:r>
              <a:rPr lang="zh-CN" altLang="en-US" dirty="0"/>
              <a:t>服务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609" y="1587409"/>
            <a:ext cx="7456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应该尽量将API部署在专用域名之下。</a:t>
            </a:r>
            <a:endParaRPr lang="zh-CN" altLang="en-US" sz="1600" dirty="0"/>
          </a:p>
          <a:p>
            <a:pPr indent="0" fontAlgn="auto">
              <a:lnSpc>
                <a:spcPct val="150000"/>
              </a:lnSpc>
              <a:buFont typeface="Arial" charset="0"/>
              <a:buNone/>
            </a:pPr>
            <a:r>
              <a:rPr lang="zh-CN" altLang="en-US" sz="1600" dirty="0"/>
              <a:t>     </a:t>
            </a:r>
            <a:r>
              <a:rPr lang="x-none" altLang="zh-CN" sz="1600" dirty="0"/>
              <a:t>例：</a:t>
            </a:r>
            <a:r>
              <a:rPr lang="zh-CN" altLang="en-US" sz="1600" dirty="0">
                <a:solidFill>
                  <a:srgbClr val="1B467B"/>
                </a:solidFill>
              </a:rPr>
              <a:t>https://api.example.com</a:t>
            </a:r>
            <a:endParaRPr lang="zh-CN" altLang="en-US" sz="1600" dirty="0">
              <a:solidFill>
                <a:srgbClr val="1B467B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如果确定API很简单，不会有进一步扩展，可以考虑放在主域名下</a:t>
            </a:r>
            <a:r>
              <a:rPr lang="x-none" altLang="zh-CN" sz="1600" dirty="0"/>
              <a:t>。</a:t>
            </a:r>
            <a:endParaRPr lang="x-none" altLang="zh-CN" sz="1600" dirty="0"/>
          </a:p>
          <a:p>
            <a:pPr indent="0" fontAlgn="auto">
              <a:lnSpc>
                <a:spcPct val="150000"/>
              </a:lnSpc>
              <a:buFont typeface="Arial" charset="0"/>
              <a:buNone/>
            </a:pPr>
            <a:r>
              <a:rPr lang="x-none" altLang="zh-CN" sz="1600" dirty="0"/>
              <a:t>     例：</a:t>
            </a:r>
            <a:r>
              <a:rPr lang="x-none" altLang="zh-CN" sz="1600" dirty="0">
                <a:solidFill>
                  <a:srgbClr val="1B467B"/>
                </a:solidFill>
              </a:rPr>
              <a:t>https://example.org/api/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7985" y="1216025"/>
            <a:ext cx="4974590" cy="389255"/>
            <a:chOff x="710" y="1926"/>
            <a:chExt cx="7834" cy="613"/>
          </a:xfrm>
        </p:grpSpPr>
        <p:sp>
          <p:nvSpPr>
            <p:cNvPr id="10" name="文本框 9"/>
            <p:cNvSpPr txBox="1"/>
            <p:nvPr/>
          </p:nvSpPr>
          <p:spPr>
            <a:xfrm>
              <a:off x="906" y="1944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dirty="0"/>
                <a:t>域名 (Domain)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3070" y="3444240"/>
            <a:ext cx="4974590" cy="389255"/>
            <a:chOff x="710" y="1926"/>
            <a:chExt cx="7834" cy="613"/>
          </a:xfrm>
        </p:grpSpPr>
        <p:sp>
          <p:nvSpPr>
            <p:cNvPr id="14" name="文本框 13"/>
            <p:cNvSpPr txBox="1"/>
            <p:nvPr/>
          </p:nvSpPr>
          <p:spPr>
            <a:xfrm>
              <a:off x="906" y="1944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/>
                <a:t>版本 (Version)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57530" y="3887458"/>
            <a:ext cx="715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应该将API的版本号放入URL中。</a:t>
            </a:r>
            <a:endParaRPr lang="x-none" altLang="zh-CN" sz="1600" dirty="0"/>
          </a:p>
          <a:p>
            <a:pPr indent="0" fontAlgn="auto">
              <a:lnSpc>
                <a:spcPct val="150000"/>
              </a:lnSpc>
              <a:buFont typeface="Arial" charset="0"/>
              <a:buNone/>
            </a:pPr>
            <a:r>
              <a:rPr lang="x-none" altLang="zh-CN" sz="1600" dirty="0"/>
              <a:t>     例：</a:t>
            </a:r>
            <a:r>
              <a:rPr lang="x-none" altLang="zh-CN" sz="1600" dirty="0">
                <a:solidFill>
                  <a:srgbClr val="1B467B"/>
                </a:solidFill>
              </a:rPr>
              <a:t>https://api.example.com/v1/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0102" y="4867402"/>
            <a:ext cx="8056581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本部分内容主要参考自</a:t>
            </a:r>
            <a:r>
              <a:rPr lang="en-US" altLang="zh-CN" sz="1050" dirty="0"/>
              <a:t>(1)http://www.ruanyifeng.com/blog/2014/05/restful_api.html; (2)《REST</a:t>
            </a:r>
            <a:r>
              <a:rPr lang="x-none" altLang="en-US" sz="1050" dirty="0"/>
              <a:t>ful</a:t>
            </a:r>
            <a:r>
              <a:rPr lang="en-US" altLang="zh-CN" sz="1050" dirty="0"/>
              <a:t>  </a:t>
            </a:r>
            <a:r>
              <a:rPr lang="x-none" altLang="en-US" sz="1050" dirty="0"/>
              <a:t>Web </a:t>
            </a:r>
            <a:r>
              <a:rPr lang="en-US" altLang="zh-CN" sz="1050" dirty="0"/>
              <a:t>API</a:t>
            </a:r>
            <a:r>
              <a:rPr lang="x-none" altLang="en-US" sz="1050" dirty="0"/>
              <a:t>s</a:t>
            </a:r>
            <a:r>
              <a:rPr lang="en-US" altLang="zh-CN" sz="1050" dirty="0"/>
              <a:t>》</a:t>
            </a:r>
            <a:endParaRPr lang="zh-CN" altLang="en-US" sz="10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092" y="2037472"/>
            <a:ext cx="3795395" cy="14312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310255" y="102235"/>
            <a:ext cx="1967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URL &amp; URI</a:t>
            </a:r>
            <a:endParaRPr lang="x-none" sz="1350" b="1" dirty="0"/>
          </a:p>
        </p:txBody>
      </p:sp>
      <p:sp>
        <p:nvSpPr>
          <p:cNvPr id="6" name="圆角矩形 5"/>
          <p:cNvSpPr/>
          <p:nvPr/>
        </p:nvSpPr>
        <p:spPr>
          <a:xfrm>
            <a:off x="988695" y="534670"/>
            <a:ext cx="7886065" cy="367030"/>
          </a:xfrm>
          <a:prstGeom prst="roundRect">
            <a:avLst/>
          </a:prstGeom>
          <a:solidFill>
            <a:srgbClr val="1B467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/>
              <a:t>URL  &amp;  URI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" y="1092406"/>
            <a:ext cx="2701925" cy="1760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15740" y="1114143"/>
            <a:ext cx="396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URI ：Uniform Resource Identifier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URL：Uniform Resource Locator</a:t>
            </a:r>
          </a:p>
        </p:txBody>
      </p:sp>
      <p:sp>
        <p:nvSpPr>
          <p:cNvPr id="2" name="矩形 1"/>
          <p:cNvSpPr/>
          <p:nvPr/>
        </p:nvSpPr>
        <p:spPr>
          <a:xfrm>
            <a:off x="553719" y="3574101"/>
            <a:ext cx="8024224" cy="1200329"/>
          </a:xfrm>
          <a:prstGeom prst="rect">
            <a:avLst/>
          </a:prstGeom>
          <a:ln w="6350">
            <a:solidFill>
              <a:srgbClr val="1B467B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B467B"/>
                </a:solidFill>
              </a:rPr>
              <a:t>举个栗子：</a:t>
            </a:r>
            <a:endParaRPr lang="en-US" altLang="zh-CN" sz="1600" b="1" dirty="0">
              <a:solidFill>
                <a:srgbClr val="1B467B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动物住址协议</a:t>
            </a:r>
            <a:r>
              <a:rPr lang="en-US" altLang="zh-CN" sz="1600" dirty="0"/>
              <a:t>://</a:t>
            </a:r>
            <a:r>
              <a:rPr lang="zh-CN" altLang="en-US" sz="1600" dirty="0"/>
              <a:t>地球</a:t>
            </a:r>
            <a:r>
              <a:rPr lang="en-US" altLang="zh-CN" sz="1600" dirty="0"/>
              <a:t>/</a:t>
            </a:r>
            <a:r>
              <a:rPr lang="zh-CN" altLang="en-US" sz="1600" dirty="0"/>
              <a:t>中国</a:t>
            </a:r>
            <a:r>
              <a:rPr lang="en-US" altLang="zh-CN" sz="1600" dirty="0"/>
              <a:t>/</a:t>
            </a:r>
            <a:r>
              <a:rPr lang="zh-CN" altLang="en-US" sz="1600" dirty="0"/>
              <a:t>上海市</a:t>
            </a:r>
            <a:r>
              <a:rPr lang="en-US" altLang="zh-CN" sz="1600" dirty="0"/>
              <a:t>/</a:t>
            </a:r>
            <a:r>
              <a:rPr lang="zh-CN" altLang="en-US" sz="1600" dirty="0"/>
              <a:t>宝山区</a:t>
            </a:r>
            <a:r>
              <a:rPr lang="en-US" altLang="zh-CN" sz="1600" dirty="0"/>
              <a:t>/</a:t>
            </a:r>
            <a:r>
              <a:rPr lang="zh-CN" altLang="en-US" sz="1600" dirty="0"/>
              <a:t>某大学</a:t>
            </a:r>
            <a:r>
              <a:rPr lang="en-US" altLang="zh-CN" sz="1600" dirty="0"/>
              <a:t>/</a:t>
            </a:r>
            <a:r>
              <a:rPr lang="zh-CN" altLang="en-US" sz="1600" dirty="0"/>
              <a:t>东区</a:t>
            </a:r>
            <a:r>
              <a:rPr lang="en-US" altLang="zh-CN" sz="1600" dirty="0"/>
              <a:t>/</a:t>
            </a:r>
            <a:r>
              <a:rPr lang="zh-CN" altLang="en-US" sz="1600" dirty="0"/>
              <a:t>计算机楼</a:t>
            </a:r>
            <a:r>
              <a:rPr lang="en-US" altLang="zh-CN" sz="1600" dirty="0"/>
              <a:t>/504</a:t>
            </a:r>
            <a:r>
              <a:rPr lang="zh-CN" altLang="en-US" sz="1600" dirty="0"/>
              <a:t>实验室</a:t>
            </a:r>
            <a:r>
              <a:rPr lang="en-US" altLang="zh-CN" sz="1600" dirty="0"/>
              <a:t>/</a:t>
            </a:r>
            <a:r>
              <a:rPr lang="zh-CN" altLang="en-US" sz="1600" dirty="0"/>
              <a:t>张三</a:t>
            </a:r>
            <a:r>
              <a:rPr lang="en-US" altLang="zh-CN" sz="1600" dirty="0"/>
              <a:t>.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身份证号：</a:t>
            </a:r>
            <a:r>
              <a:rPr lang="en-US" altLang="zh-CN" sz="1600" dirty="0"/>
              <a:t>123456789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7358382" y="121124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统一资源标识符</a:t>
            </a:r>
          </a:p>
        </p:txBody>
      </p:sp>
      <p:sp>
        <p:nvSpPr>
          <p:cNvPr id="9" name="矩形 8"/>
          <p:cNvSpPr/>
          <p:nvPr/>
        </p:nvSpPr>
        <p:spPr>
          <a:xfrm>
            <a:off x="7358382" y="162435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统一资源定位符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9420" y="1795145"/>
            <a:ext cx="8624751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在RESTful架构中，</a:t>
            </a:r>
            <a:r>
              <a:rPr lang="x-none" altLang="zh-CN" sz="1600" b="1" dirty="0"/>
              <a:t>网址 = 协议 + 域名 + 版本号 + 资源(Resource,名词) + HTTP动词</a:t>
            </a:r>
            <a:endParaRPr lang="x-none" altLang="zh-CN" sz="1600" b="1" dirty="0"/>
          </a:p>
          <a:p>
            <a:pPr fontAlgn="auto">
              <a:lnSpc>
                <a:spcPct val="150000"/>
              </a:lnSpc>
            </a:pPr>
            <a:r>
              <a:rPr lang="x-none" altLang="zh-CN" sz="1600" dirty="0"/>
              <a:t>      例：有一个API提供学校(school)的信息，当中包含学生和教职员工的信息，那么它的路径应该被设计成这样：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87985" y="1216025"/>
            <a:ext cx="4974590" cy="389255"/>
            <a:chOff x="710" y="1926"/>
            <a:chExt cx="7834" cy="613"/>
          </a:xfrm>
        </p:grpSpPr>
        <p:sp>
          <p:nvSpPr>
            <p:cNvPr id="18" name="文本框 17"/>
            <p:cNvSpPr txBox="1"/>
            <p:nvPr/>
          </p:nvSpPr>
          <p:spPr>
            <a:xfrm>
              <a:off x="906" y="1944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路径 </a:t>
              </a:r>
              <a:r>
                <a:rPr lang="en-US" altLang="zh-CN" dirty="0"/>
                <a:t>(Endpoint)</a:t>
              </a:r>
              <a:endParaRPr lang="x-none" altLang="zh-CN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756228" y="3185339"/>
            <a:ext cx="397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>
                <a:solidFill>
                  <a:srgbClr val="1B467B"/>
                </a:solidFill>
              </a:rPr>
              <a:t>https://api.example.com/v1/schools</a:t>
            </a:r>
            <a:endParaRPr lang="x-none" altLang="zh-CN" sz="1600" dirty="0">
              <a:solidFill>
                <a:srgbClr val="1B467B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>
                <a:solidFill>
                  <a:srgbClr val="1B467B"/>
                </a:solidFill>
              </a:rPr>
              <a:t>https://api.example.com/v1/students</a:t>
            </a:r>
            <a:endParaRPr lang="x-none" altLang="zh-CN" sz="1600" dirty="0">
              <a:solidFill>
                <a:srgbClr val="1B467B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>
                <a:solidFill>
                  <a:srgbClr val="1B467B"/>
                </a:solidFill>
              </a:rPr>
              <a:t>https://api.example.com/v1/employees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7985" y="1216025"/>
            <a:ext cx="4991100" cy="389255"/>
            <a:chOff x="710" y="1926"/>
            <a:chExt cx="7860" cy="613"/>
          </a:xfrm>
        </p:grpSpPr>
        <p:sp>
          <p:nvSpPr>
            <p:cNvPr id="10" name="文本框 9"/>
            <p:cNvSpPr txBox="1"/>
            <p:nvPr/>
          </p:nvSpPr>
          <p:spPr>
            <a:xfrm>
              <a:off x="932" y="1958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dirty="0"/>
                <a:t>HTTP 动词 (Verbs)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750" y="1754505"/>
            <a:ext cx="754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使用动词来表示资源的具体操作类型，常用的有以下五个：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5344" y="2269490"/>
            <a:ext cx="7454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GET（SELECT）：从服务器取出资源（一项或多项）。</a:t>
            </a:r>
            <a:endParaRPr lang="zh-CN" altLang="en-US" sz="1600" dirty="0"/>
          </a:p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POST（CREATE）：在服务器新建一个资源。</a:t>
            </a:r>
            <a:endParaRPr lang="zh-CN" altLang="en-US" sz="1600" dirty="0"/>
          </a:p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PUT（UPDATE）：在服务器更新资源（客户端提供改变后的完整资源）。</a:t>
            </a:r>
            <a:endParaRPr lang="zh-CN" altLang="en-US" sz="1600" dirty="0"/>
          </a:p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PATCH（UPDATE）：在服务器更新资源（客户端提供改变的属性）。</a:t>
            </a:r>
            <a:endParaRPr lang="zh-CN" altLang="en-US" sz="1600" dirty="0"/>
          </a:p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DELETE（DELETE）：从服务器删除资源。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167" y="1647373"/>
            <a:ext cx="841864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GET</a:t>
            </a:r>
            <a:r>
              <a:rPr lang="en-US" altLang="zh-CN" sz="1600" dirty="0"/>
              <a:t>        </a:t>
            </a:r>
            <a:r>
              <a:rPr lang="x-none" altLang="zh-CN" sz="1600" dirty="0"/>
              <a:t> /schools：列出所有学校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POST</a:t>
            </a:r>
            <a:r>
              <a:rPr lang="en-US" altLang="zh-CN" sz="1600" dirty="0"/>
              <a:t>      </a:t>
            </a:r>
            <a:r>
              <a:rPr lang="x-none" altLang="zh-CN" sz="1600" dirty="0"/>
              <a:t> /schools：新建一个学校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GET </a:t>
            </a:r>
            <a:r>
              <a:rPr lang="en-US" altLang="zh-CN" sz="1600" dirty="0"/>
              <a:t>        </a:t>
            </a:r>
            <a:r>
              <a:rPr lang="x-none" altLang="zh-CN" sz="1600" dirty="0"/>
              <a:t>/schools/ID：获取某个指定学校的信息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PUT</a:t>
            </a:r>
            <a:r>
              <a:rPr lang="en-US" altLang="zh-CN" sz="1600" dirty="0"/>
              <a:t>        </a:t>
            </a:r>
            <a:r>
              <a:rPr lang="x-none" altLang="zh-CN" sz="1600" dirty="0"/>
              <a:t> /schools/ID：更新某个指定学校的信息（提供该学校的全部信息）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PATCH </a:t>
            </a:r>
            <a:r>
              <a:rPr lang="en-US" altLang="zh-CN" sz="1600" dirty="0"/>
              <a:t>   </a:t>
            </a:r>
            <a:r>
              <a:rPr lang="x-none" altLang="zh-CN" sz="1600" dirty="0"/>
              <a:t>/schools/ID：更新某个指定学校的信息（提供该学校的部分信息）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DELETE /schools/ID：删除某个学校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GET </a:t>
            </a:r>
            <a:r>
              <a:rPr lang="en-US" altLang="zh-CN" sz="1600" dirty="0"/>
              <a:t>       </a:t>
            </a:r>
            <a:r>
              <a:rPr lang="x-none" altLang="zh-CN" sz="1600" dirty="0"/>
              <a:t>/schools/ID/students：列出某个指定学校的所有学生</a:t>
            </a:r>
            <a:endParaRPr lang="x-none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DELETE /schools/ID/students/ID：删除某个指定学校的指定学生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7985" y="1216025"/>
            <a:ext cx="4991100" cy="389255"/>
            <a:chOff x="710" y="1926"/>
            <a:chExt cx="7860" cy="613"/>
          </a:xfrm>
        </p:grpSpPr>
        <p:sp>
          <p:nvSpPr>
            <p:cNvPr id="13" name="文本框 12"/>
            <p:cNvSpPr txBox="1"/>
            <p:nvPr/>
          </p:nvSpPr>
          <p:spPr>
            <a:xfrm>
              <a:off x="932" y="1958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dirty="0"/>
                <a:t>HTTP 动词 </a:t>
              </a:r>
              <a:r>
                <a:rPr lang="x-none" altLang="zh-CN" dirty="0">
                  <a:sym typeface="+mn-ea"/>
                </a:rPr>
                <a:t>(Verbs)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7985" y="1216025"/>
            <a:ext cx="4974590" cy="389255"/>
            <a:chOff x="710" y="1926"/>
            <a:chExt cx="7834" cy="613"/>
          </a:xfrm>
        </p:grpSpPr>
        <p:sp>
          <p:nvSpPr>
            <p:cNvPr id="10" name="文本框 9"/>
            <p:cNvSpPr txBox="1"/>
            <p:nvPr/>
          </p:nvSpPr>
          <p:spPr>
            <a:xfrm>
              <a:off x="906" y="1944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/>
                <a:t>过滤信息 (Filtering)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0520" y="1644015"/>
            <a:ext cx="7848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/>
              <a:t>当记录信息数量很多时，服务器无法都将记录返回给用户，此时API应该提供参数，过滤返回结果。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395" y="2609850"/>
            <a:ext cx="833183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?limit=10：指定返回记录的数量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?offset=10：指定返回记录的开始位置。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?page=2&amp;per_page=100：指定第几页，以及每页的记录数。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?sortby=name&amp;order=asc：指定返回结果按照哪个属性排序，以及排序顺序。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?animal_type_id=1：指定筛选条件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7985" y="1216025"/>
            <a:ext cx="4974590" cy="389255"/>
            <a:chOff x="710" y="1926"/>
            <a:chExt cx="7834" cy="613"/>
          </a:xfrm>
        </p:grpSpPr>
        <p:sp>
          <p:nvSpPr>
            <p:cNvPr id="10" name="文本框 9"/>
            <p:cNvSpPr txBox="1"/>
            <p:nvPr/>
          </p:nvSpPr>
          <p:spPr>
            <a:xfrm>
              <a:off x="906" y="1944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/>
                <a:t>状态码 (Status Codes)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260" y="1899920"/>
            <a:ext cx="25793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dirty="0"/>
              <a:t>服务器向用户返回的</a:t>
            </a:r>
            <a:r>
              <a:rPr lang="x-none" altLang="zh-CN" b="1" dirty="0">
                <a:solidFill>
                  <a:srgbClr val="1B467B"/>
                </a:solidFill>
              </a:rPr>
              <a:t>状态码</a:t>
            </a:r>
            <a:r>
              <a:rPr lang="x-none" altLang="zh-CN" dirty="0"/>
              <a:t>和</a:t>
            </a:r>
            <a:r>
              <a:rPr lang="x-none" altLang="zh-CN" b="1" dirty="0">
                <a:solidFill>
                  <a:srgbClr val="1B467B"/>
                </a:solidFill>
              </a:rPr>
              <a:t>提示信息</a:t>
            </a:r>
            <a:r>
              <a:rPr lang="x-none" altLang="zh-CN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6404" y="996940"/>
            <a:ext cx="4821555" cy="3619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7033" y="418152"/>
            <a:ext cx="1975957" cy="994348"/>
          </a:xfrm>
        </p:spPr>
        <p:txBody>
          <a:bodyPr/>
          <a:lstStyle/>
          <a:p>
            <a:pPr algn="ctr"/>
            <a:r>
              <a:rPr lang="zh-CN" altLang="en-US" dirty="0"/>
              <a:t>目    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717" y="1306455"/>
            <a:ext cx="5916069" cy="32640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一、</a:t>
            </a:r>
            <a:r>
              <a:rPr lang="x-none" altLang="zh-CN" dirty="0"/>
              <a:t>兴起原因</a:t>
            </a:r>
            <a:endParaRPr lang="x-none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二、对象</a:t>
            </a:r>
            <a:r>
              <a:rPr lang="x-none" altLang="zh-CN" dirty="0"/>
              <a:t>存储</a:t>
            </a:r>
            <a:endParaRPr lang="x-none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三、</a:t>
            </a:r>
            <a:r>
              <a:rPr lang="x-none" altLang="zh-CN" dirty="0"/>
              <a:t>RESTful API设计原则</a:t>
            </a:r>
            <a:endParaRPr lang="x-none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四、</a:t>
            </a:r>
            <a:r>
              <a:rPr lang="x-none" altLang="zh-CN" dirty="0"/>
              <a:t>RESTful API实际案例</a:t>
            </a:r>
            <a:r>
              <a:rPr lang="zh-CN" altLang="en-US" dirty="0"/>
              <a:t>分析</a:t>
            </a:r>
            <a:endParaRPr lang="x-none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五、</a:t>
            </a:r>
            <a:r>
              <a:rPr lang="x-none" altLang="zh-CN" dirty="0"/>
              <a:t>Q&amp;A</a:t>
            </a:r>
            <a:endParaRPr lang="x-none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z="900" smtClean="0"/>
            </a:fld>
            <a:endParaRPr lang="zh-CN" altLang="en-US" sz="900" dirty="0"/>
          </a:p>
        </p:txBody>
      </p:sp>
      <p:sp>
        <p:nvSpPr>
          <p:cNvPr id="7" name="文本框 6"/>
          <p:cNvSpPr txBox="1"/>
          <p:nvPr/>
        </p:nvSpPr>
        <p:spPr>
          <a:xfrm>
            <a:off x="3309402" y="102419"/>
            <a:ext cx="88843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目录</a:t>
            </a:r>
            <a:endParaRPr sz="135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设计原则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2040" y="524510"/>
            <a:ext cx="6417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/>
              <a:t>RESTful API 设计原则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7985" y="1216025"/>
            <a:ext cx="4974590" cy="389255"/>
            <a:chOff x="710" y="1926"/>
            <a:chExt cx="7834" cy="613"/>
          </a:xfrm>
        </p:grpSpPr>
        <p:sp>
          <p:nvSpPr>
            <p:cNvPr id="10" name="文本框 9"/>
            <p:cNvSpPr txBox="1"/>
            <p:nvPr/>
          </p:nvSpPr>
          <p:spPr>
            <a:xfrm>
              <a:off x="906" y="1944"/>
              <a:ext cx="763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/>
                <a:t>返回结果 (Result)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0" y="1926"/>
              <a:ext cx="130" cy="613"/>
            </a:xfrm>
            <a:prstGeom prst="rect">
              <a:avLst/>
            </a:prstGeom>
            <a:solidFill>
              <a:srgbClr val="1B4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5957" y="1619774"/>
            <a:ext cx="7848600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1600" dirty="0"/>
              <a:t>针对不同操作，服务器向用户返回的结果应该符合以下规范。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9426" y="2083020"/>
            <a:ext cx="5349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GET         /collection：返回资源对象的列表（数组）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GET         /collection/resource：返回单个资源对象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POST       /collection：返回新生成的资源对象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PUT         /collection/resource：返回完整的资源对象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PATCH    /collection/resource：返回完整的资源对象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DELETE /collection/resource：返回一个空文档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RESTful API 实际案例</a:t>
            </a:r>
            <a:r>
              <a:rPr lang="zh-CN" altLang="en-US" sz="1350" b="1" dirty="0"/>
              <a:t>分析</a:t>
            </a:r>
            <a:endParaRPr lang="x-none" sz="135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0568" y="945153"/>
            <a:ext cx="6742521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豆瓣应用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1B467B"/>
                </a:solidFill>
                <a:hlinkClick r:id="rId1"/>
              </a:rPr>
              <a:t>https://developers.douban.com/wiki/?title=guide</a:t>
            </a:r>
            <a:endParaRPr lang="zh-CN" altLang="en-US" dirty="0">
              <a:solidFill>
                <a:srgbClr val="1B467B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Github API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hlinkClick r:id="rId2"/>
              </a:rPr>
              <a:t>https://developer.github.com/v3/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1712" y="3429276"/>
            <a:ext cx="7039402" cy="1338828"/>
          </a:xfrm>
          <a:prstGeom prst="rect">
            <a:avLst/>
          </a:prstGeom>
          <a:ln w="6350">
            <a:solidFill>
              <a:srgbClr val="1B467B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B467B"/>
                </a:solidFill>
              </a:rPr>
              <a:t>其他建议：</a:t>
            </a:r>
            <a:endParaRPr lang="en-US" altLang="zh-CN" b="1" dirty="0">
              <a:solidFill>
                <a:srgbClr val="1B467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API</a:t>
            </a:r>
            <a:r>
              <a:rPr lang="zh-CN" altLang="en-US" dirty="0"/>
              <a:t>的身份认证应该使用</a:t>
            </a:r>
            <a:r>
              <a:rPr lang="en-US" altLang="zh-CN" dirty="0"/>
              <a:t>OAuth 2.0</a:t>
            </a:r>
            <a:r>
              <a:rPr lang="zh-CN" altLang="en-US" dirty="0"/>
              <a:t>框架。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）服务器返回的数据格式，应该尽量使用</a:t>
            </a:r>
            <a:r>
              <a:rPr lang="en-US" altLang="zh-CN" dirty="0"/>
              <a:t>JSON</a:t>
            </a:r>
            <a:r>
              <a:rPr lang="zh-CN" altLang="en-US" dirty="0"/>
              <a:t>，避免使用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服务推荐</a:t>
            </a:r>
            <a:endParaRPr lang="x-none" sz="135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36172" y="507999"/>
            <a:ext cx="7794171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400" b="1" dirty="0"/>
              <a:t>上海大学开源镜像站</a:t>
            </a:r>
            <a:r>
              <a:rPr lang="zh-CN" altLang="en-US" sz="1400" b="1" dirty="0"/>
              <a:t>： </a:t>
            </a:r>
            <a:r>
              <a:rPr lang="en-US" altLang="zh-CN" sz="1400" b="1" dirty="0">
                <a:hlinkClick r:id="rId1"/>
              </a:rPr>
              <a:t>https://mirrors.shuosc.org</a:t>
            </a:r>
            <a:r>
              <a:rPr lang="en-US" altLang="zh-CN" sz="1400" b="1" dirty="0"/>
              <a:t>  </a:t>
            </a:r>
            <a:endParaRPr lang="x-none" sz="1400" b="1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268605" y="1134745"/>
          <a:ext cx="8528048" cy="265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6006"/>
                <a:gridCol w="1066006"/>
                <a:gridCol w="1066006"/>
                <a:gridCol w="1066165"/>
                <a:gridCol w="1065847"/>
                <a:gridCol w="1066006"/>
                <a:gridCol w="1066165"/>
                <a:gridCol w="1065847"/>
              </a:tblGrid>
              <a:tr h="304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Linux软件镜像类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hMerge="1"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开源软件类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  <a:tc hMerge="1"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1B46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Ubuntu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Centos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Archlinux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RFCs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CRAN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CTAN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CPAN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Apache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OpenSUSE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Openwrt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Parrot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Zabbix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Cygwin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Pritunl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Mariadb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Vim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Debian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Deepin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Gentoo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Zerotier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brew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>
                          <a:sym typeface="+mn-ea"/>
                        </a:rPr>
                        <a:t>Anaconda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  <a:sym typeface="+mn-ea"/>
                        </a:rPr>
                        <a:t>Pypi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Ceph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>
                          <a:sym typeface="+mn-ea"/>
                        </a:rPr>
                        <a:t>Kali</a:t>
                      </a:r>
                      <a:endParaRPr lang="x-none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Debian-cd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</a:rPr>
                        <a:t>Deepin-cd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Virtualbox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Jenkins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KDE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GNOME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GNU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>
                          <a:sym typeface="+mn-ea"/>
                        </a:rPr>
                        <a:t>Kali-images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Kernel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>
                          <a:sym typeface="+mn-ea"/>
                        </a:rPr>
                        <a:t>Alpine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Mysql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Libreoffice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Node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Ruby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/>
                        <a:t>Rubygems</a:t>
                      </a:r>
                      <a:endParaRPr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>
                          <a:sym typeface="+mn-ea"/>
                        </a:rPr>
                        <a:t>Deb-multimedia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1B467B"/>
                          </a:solidFill>
                          <a:sym typeface="+mn-ea"/>
                        </a:rPr>
                        <a:t>Ubuntu-releases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>
                          <a:sym typeface="+mn-ea"/>
                        </a:rPr>
                        <a:t>Repoforge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Postgresql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Mongodb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homebrew-bottles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homebrew-cask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homebrew-core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Raspbian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x-none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x-none" sz="1400"/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Gimp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b="1">
                          <a:solidFill>
                            <a:srgbClr val="44967F"/>
                          </a:solidFill>
                        </a:rPr>
                        <a:t>Eclipse</a:t>
                      </a:r>
                      <a:endParaRPr lang="x-none" sz="1400" b="1">
                        <a:solidFill>
                          <a:srgbClr val="44967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Docker-ce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Elvish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/>
                        <a:t>videolan-ftp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6247" y="3879849"/>
            <a:ext cx="7794171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400" b="1" dirty="0"/>
              <a:t>上海大学NPM镜像站</a:t>
            </a:r>
            <a:r>
              <a:rPr lang="zh-CN" altLang="en-US" sz="1400" b="1" dirty="0"/>
              <a:t>： </a:t>
            </a:r>
            <a:r>
              <a:rPr lang="en-US" altLang="zh-CN" sz="1400" b="1" dirty="0">
                <a:hlinkClick r:id="rId2" action="ppaction://hlinkfile"/>
              </a:rPr>
              <a:t>https://</a:t>
            </a:r>
            <a:r>
              <a:rPr lang="x-none" altLang="en-US" sz="1400" b="1" dirty="0">
                <a:hlinkClick r:id="rId2" action="ppaction://hlinkfile"/>
              </a:rPr>
              <a:t>npm</a:t>
            </a:r>
            <a:r>
              <a:rPr lang="en-US" altLang="zh-CN" sz="1400" b="1" dirty="0">
                <a:hlinkClick r:id="rId2" action="ppaction://hlinkfile"/>
              </a:rPr>
              <a:t>.shuosc.org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400" b="1" dirty="0">
                <a:sym typeface="+mn-ea"/>
              </a:rPr>
              <a:t>上海大学Pypi镜像站</a:t>
            </a:r>
            <a:r>
              <a:rPr lang="zh-CN" altLang="en-US" sz="1400" b="1" dirty="0">
                <a:sym typeface="+mn-ea"/>
              </a:rPr>
              <a:t>： </a:t>
            </a:r>
            <a:r>
              <a:rPr lang="en-US" altLang="zh-CN" sz="1400" b="1" dirty="0">
                <a:sym typeface="+mn-ea"/>
                <a:hlinkClick r:id="rId3" action="ppaction://hlinkfile"/>
              </a:rPr>
              <a:t>https://</a:t>
            </a:r>
            <a:r>
              <a:rPr lang="x-none" altLang="en-US" sz="1400" b="1" dirty="0">
                <a:sym typeface="+mn-ea"/>
                <a:hlinkClick r:id="rId3" action="ppaction://hlinkfile"/>
              </a:rPr>
              <a:t>pypi</a:t>
            </a:r>
            <a:r>
              <a:rPr lang="en-US" altLang="zh-CN" sz="1400" b="1" dirty="0">
                <a:sym typeface="+mn-ea"/>
                <a:hlinkClick r:id="rId3" action="ppaction://hlinkfile"/>
              </a:rPr>
              <a:t>.shuosc.org</a:t>
            </a:r>
            <a:endParaRPr lang="x-none" altLang="en-US" sz="1400" b="1" dirty="0">
              <a:hlinkClick r:id="rId2" action="ppaction://hlinkfile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x-none" altLang="en-US" sz="1400" b="1" dirty="0"/>
              <a:t>上海大学开源社区Git服务：</a:t>
            </a:r>
            <a:r>
              <a:rPr lang="x-none" altLang="en-US" sz="1400" b="1" dirty="0">
                <a:hlinkClick r:id="rId4" action="ppaction://hlinkfile"/>
              </a:rPr>
              <a:t>https://git.shuosc.org</a:t>
            </a:r>
            <a:r>
              <a:rPr lang="x-none" altLang="en-US" sz="1400" b="1" dirty="0"/>
              <a:t> 或者 </a:t>
            </a:r>
            <a:r>
              <a:rPr lang="x-none" altLang="en-US" sz="1400" b="1" dirty="0">
                <a:hlinkClick r:id="rId5" action="ppaction://hlinkfile"/>
              </a:rPr>
              <a:t>https://git.shuosc.cn</a:t>
            </a:r>
            <a:r>
              <a:rPr lang="en-US" altLang="zh-CN" sz="1400" b="1" dirty="0"/>
              <a:t>  </a:t>
            </a:r>
            <a:endParaRPr lang="x-none" sz="1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Q &amp; 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260" y="1797050"/>
            <a:ext cx="71316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7200" dirty="0">
                <a:solidFill>
                  <a:srgbClr val="1B467B"/>
                </a:solidFill>
              </a:rPr>
              <a:t>Q  &amp;  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T</a:t>
            </a:r>
            <a:r>
              <a:rPr lang="en-US" altLang="zh-CN" sz="1350" b="1" dirty="0"/>
              <a:t>hanks</a:t>
            </a:r>
            <a:endParaRPr lang="x-none" sz="135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95317" y="2087336"/>
            <a:ext cx="7604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n>
                  <a:solidFill>
                    <a:schemeClr val="bg1"/>
                  </a:solidFill>
                </a:ln>
                <a:solidFill>
                  <a:srgbClr val="1B467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Thanks for listening!</a:t>
            </a:r>
            <a:endParaRPr lang="x-none" altLang="zh-CN" sz="6600" b="1" dirty="0">
              <a:ln>
                <a:solidFill>
                  <a:schemeClr val="bg1"/>
                </a:solidFill>
              </a:ln>
              <a:solidFill>
                <a:srgbClr val="1B467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z="900" smtClean="0"/>
            </a:fld>
            <a:endParaRPr lang="zh-CN" altLang="en-US" sz="900" dirty="0"/>
          </a:p>
        </p:txBody>
      </p:sp>
      <p:sp>
        <p:nvSpPr>
          <p:cNvPr id="6" name="圆角矩形 5"/>
          <p:cNvSpPr/>
          <p:nvPr/>
        </p:nvSpPr>
        <p:spPr>
          <a:xfrm>
            <a:off x="988695" y="534670"/>
            <a:ext cx="7886065" cy="367030"/>
          </a:xfrm>
          <a:prstGeom prst="roundRect">
            <a:avLst/>
          </a:prstGeom>
          <a:solidFill>
            <a:srgbClr val="1B467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/>
              <a:t>HTTP  &amp; HTTPS</a:t>
            </a:r>
          </a:p>
        </p:txBody>
      </p:sp>
      <p:pic>
        <p:nvPicPr>
          <p:cNvPr id="11" name="图片 10" descr="Changing-From-HTTP-To-HTT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132840"/>
            <a:ext cx="2550160" cy="1490980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/>
        </p:nvGraphicFramePr>
        <p:xfrm>
          <a:off x="4322445" y="1232535"/>
          <a:ext cx="4565650" cy="22790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2825"/>
                <a:gridCol w="2282825"/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/>
                        <a:t>http</a:t>
                      </a:r>
                    </a:p>
                  </a:txBody>
                  <a:tcPr anchor="ctr">
                    <a:solidFill>
                      <a:srgbClr val="1B46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/>
                        <a:t>https</a:t>
                      </a:r>
                    </a:p>
                  </a:txBody>
                  <a:tcPr anchor="ctr">
                    <a:solidFill>
                      <a:srgbClr val="1B467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Http + TCP +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Http + SSL/TLS + TCP + IP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无证书，无加密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需要CA申请证书进行加密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明文传输协议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SSL加密传输协议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80端口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443端口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免费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/>
                        <a:t>申请证书需要一定费用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3053080"/>
            <a:ext cx="3514090" cy="295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" y="3511550"/>
            <a:ext cx="2438400" cy="2667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66582" y="4163822"/>
            <a:ext cx="572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 dirty="0">
                <a:sym typeface="+mn-ea"/>
              </a:rPr>
              <a:t>API与用户的通信协议，总是使用HTTP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协议。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10255" y="102235"/>
            <a:ext cx="1967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/>
              <a:t>兴起原因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0" y="487680"/>
            <a:ext cx="2778760" cy="83121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80795" y="1217391"/>
            <a:ext cx="7226784" cy="3824605"/>
            <a:chOff x="943610" y="1363980"/>
            <a:chExt cx="6670040" cy="34582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675" y="1778635"/>
              <a:ext cx="3148965" cy="304355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9930" y="1762760"/>
              <a:ext cx="3093720" cy="293433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610" y="1363980"/>
              <a:ext cx="4266565" cy="352425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3721735" y="770890"/>
            <a:ext cx="4385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官网：</a:t>
            </a:r>
            <a:r>
              <a:rPr lang="x-none" altLang="zh-CN">
                <a:hlinkClick r:id="rId5" action="ppaction://hlinkfile"/>
              </a:rPr>
              <a:t>https://letsencrypt.org/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10255" y="102235"/>
            <a:ext cx="1967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/>
              <a:t>兴起原因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96315" y="541655"/>
            <a:ext cx="7886065" cy="367030"/>
          </a:xfrm>
          <a:prstGeom prst="roundRect">
            <a:avLst/>
          </a:prstGeom>
          <a:solidFill>
            <a:srgbClr val="1B467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dirty="0"/>
              <a:t>Web</a:t>
            </a:r>
            <a:r>
              <a:rPr lang="en-US" altLang="zh-CN" dirty="0"/>
              <a:t> </a:t>
            </a:r>
            <a:r>
              <a:rPr lang="x-none" altLang="zh-CN" dirty="0"/>
              <a:t>Service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48046" y="3168039"/>
            <a:ext cx="2951480" cy="1250314"/>
          </a:xfrm>
          <a:prstGeom prst="roundRect">
            <a:avLst>
              <a:gd name="adj" fmla="val 5092"/>
            </a:avLst>
          </a:prstGeom>
          <a:noFill/>
          <a:ln>
            <a:prstDash val="dash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600" dirty="0"/>
              <a:t>Web Service</a:t>
            </a:r>
            <a:r>
              <a:rPr lang="zh-CN" altLang="en-US" sz="1600" dirty="0"/>
              <a:t>的特点：</a:t>
            </a:r>
            <a:endParaRPr lang="en-US" altLang="zh-CN" sz="1600" dirty="0"/>
          </a:p>
          <a:p>
            <a:pPr marL="285750" indent="-285750" algn="l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使用</a:t>
            </a:r>
            <a:r>
              <a:rPr lang="x-none" altLang="zh-CN" sz="1600" dirty="0">
                <a:solidFill>
                  <a:srgbClr val="1B467B"/>
                </a:solidFill>
              </a:rPr>
              <a:t>HTTP协议</a:t>
            </a:r>
            <a:r>
              <a:rPr lang="x-none" altLang="zh-CN" sz="1600" dirty="0"/>
              <a:t>传输数据</a:t>
            </a:r>
            <a:endParaRPr lang="en-US" altLang="zh-CN" sz="1600" dirty="0"/>
          </a:p>
          <a:p>
            <a:pPr marL="285750" indent="-285750" algn="l">
              <a:lnSpc>
                <a:spcPct val="150000"/>
              </a:lnSpc>
              <a:buFont typeface="Arial" charset="0"/>
              <a:buChar char="•"/>
            </a:pPr>
            <a:r>
              <a:rPr lang="x-none" altLang="zh-CN" sz="1600" dirty="0"/>
              <a:t>采用</a:t>
            </a:r>
            <a:r>
              <a:rPr lang="x-none" altLang="zh-CN" sz="1600" dirty="0">
                <a:solidFill>
                  <a:srgbClr val="1B467B"/>
                </a:solidFill>
              </a:rPr>
              <a:t>XML</a:t>
            </a:r>
            <a:r>
              <a:rPr lang="x-none" altLang="zh-CN" sz="1600" dirty="0"/>
              <a:t>格式封装数据</a:t>
            </a:r>
            <a:endParaRPr lang="en-US" altLang="zh-CN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310255" y="102235"/>
            <a:ext cx="1967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/>
              <a:t>兴起原因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45" y="2913214"/>
            <a:ext cx="4385945" cy="19062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102" y="1061368"/>
            <a:ext cx="8237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Web Service </a:t>
            </a:r>
            <a:r>
              <a:rPr lang="en-US" altLang="zh-CN" sz="1600" dirty="0"/>
              <a:t>(</a:t>
            </a:r>
            <a:r>
              <a:rPr lang="zh-CN" altLang="en-US" sz="1600" dirty="0"/>
              <a:t>也叫</a:t>
            </a:r>
            <a:r>
              <a:rPr lang="en-US" altLang="zh-CN" sz="1600" dirty="0"/>
              <a:t>XML Web Service)</a:t>
            </a:r>
            <a:r>
              <a:rPr lang="zh-CN" altLang="en-US" sz="1600" dirty="0"/>
              <a:t>，是一种</a:t>
            </a:r>
            <a:r>
              <a:rPr lang="zh-CN" altLang="en-US" sz="1600" dirty="0">
                <a:solidFill>
                  <a:srgbClr val="1B467B"/>
                </a:solidFill>
              </a:rPr>
              <a:t>可以接收从</a:t>
            </a:r>
            <a:r>
              <a:rPr lang="en-US" altLang="zh-CN" sz="1600" dirty="0">
                <a:solidFill>
                  <a:srgbClr val="1B467B"/>
                </a:solidFill>
              </a:rPr>
              <a:t>Internet</a:t>
            </a:r>
            <a:r>
              <a:rPr lang="zh-CN" altLang="en-US" sz="1600" dirty="0">
                <a:solidFill>
                  <a:srgbClr val="1B467B"/>
                </a:solidFill>
              </a:rPr>
              <a:t>或者</a:t>
            </a:r>
            <a:r>
              <a:rPr lang="en-US" altLang="zh-CN" sz="1600" dirty="0">
                <a:solidFill>
                  <a:srgbClr val="1B467B"/>
                </a:solidFill>
              </a:rPr>
              <a:t>Intranet</a:t>
            </a:r>
            <a:r>
              <a:rPr lang="zh-CN" altLang="en-US" sz="1600" dirty="0">
                <a:solidFill>
                  <a:srgbClr val="1B467B"/>
                </a:solidFill>
              </a:rPr>
              <a:t>上的其它系统中传递过来的请求、轻量级的、独立的</a:t>
            </a:r>
            <a:r>
              <a:rPr lang="zh-CN" altLang="en-US" sz="1600" dirty="0"/>
              <a:t>通讯技术。</a:t>
            </a:r>
          </a:p>
        </p:txBody>
      </p:sp>
      <p:sp>
        <p:nvSpPr>
          <p:cNvPr id="8" name="矩形 7"/>
          <p:cNvSpPr/>
          <p:nvPr/>
        </p:nvSpPr>
        <p:spPr>
          <a:xfrm>
            <a:off x="500102" y="1987291"/>
            <a:ext cx="8118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Web Service</a:t>
            </a:r>
            <a:r>
              <a:rPr lang="zh-CN" altLang="en-US" sz="1600" b="1" dirty="0"/>
              <a:t>技术</a:t>
            </a:r>
            <a:r>
              <a:rPr lang="zh-CN" altLang="en-US" sz="1600" dirty="0"/>
              <a:t>， 能使得运行在</a:t>
            </a:r>
            <a:r>
              <a:rPr lang="zh-CN" altLang="en-US" sz="1600" dirty="0">
                <a:solidFill>
                  <a:srgbClr val="1B467B"/>
                </a:solidFill>
              </a:rPr>
              <a:t>不同机器</a:t>
            </a:r>
            <a:r>
              <a:rPr lang="zh-CN" altLang="en-US" sz="1600" dirty="0"/>
              <a:t>上的</a:t>
            </a:r>
            <a:r>
              <a:rPr lang="zh-CN" altLang="en-US" sz="1600" b="1" dirty="0"/>
              <a:t>不同应用</a:t>
            </a:r>
            <a:r>
              <a:rPr lang="zh-CN" altLang="en-US" sz="1600" dirty="0">
                <a:solidFill>
                  <a:srgbClr val="1B467B"/>
                </a:solidFill>
              </a:rPr>
              <a:t>无须借助附加的、专门的第三方软件或硬件</a:t>
            </a:r>
            <a:r>
              <a:rPr lang="zh-CN" altLang="en-US" sz="1600" dirty="0"/>
              <a:t>， 就可</a:t>
            </a:r>
            <a:r>
              <a:rPr lang="zh-CN" altLang="en-US" sz="1600" dirty="0">
                <a:solidFill>
                  <a:srgbClr val="1B467B"/>
                </a:solidFill>
              </a:rPr>
              <a:t>相互交换数据或集成</a:t>
            </a:r>
            <a:r>
              <a:rPr lang="zh-CN" altLang="en-US" sz="1600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0102" y="4867402"/>
            <a:ext cx="8056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本页内容参考自</a:t>
            </a:r>
            <a:r>
              <a:rPr lang="en-US" altLang="zh-CN" sz="1050" dirty="0"/>
              <a:t>(1)http://blog.csdn.net/yangwenxue_admin/article/details/51059125; (2) https://baike.baidu.com/item/Web%20Service</a:t>
            </a:r>
            <a:endParaRPr lang="zh-CN" altLang="en-US" sz="10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96315" y="541655"/>
            <a:ext cx="7886065" cy="367030"/>
          </a:xfrm>
          <a:prstGeom prst="roundRect">
            <a:avLst/>
          </a:prstGeom>
          <a:solidFill>
            <a:srgbClr val="1B467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/>
              <a:t>兴起原因一：XML &amp; JSON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3791585" y="1336675"/>
          <a:ext cx="5017770" cy="2626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55240"/>
                <a:gridCol w="2462530"/>
              </a:tblGrid>
              <a:tr h="518160">
                <a:tc>
                  <a:txBody>
                    <a:bodyPr/>
                    <a:lstStyle/>
                    <a:p>
                      <a:pPr indent="0" algn="ctr">
                        <a:buFont typeface="Arial" charset="0"/>
                        <a:buNone/>
                      </a:pPr>
                      <a:r>
                        <a:rPr lang="x-none" dirty="0"/>
                        <a:t>XML</a:t>
                      </a:r>
                      <a:endParaRPr lang="x-none" dirty="0"/>
                    </a:p>
                    <a:p>
                      <a:pPr indent="0" algn="ctr">
                        <a:buFont typeface="Arial" charset="0"/>
                        <a:buNone/>
                      </a:pPr>
                      <a:r>
                        <a:rPr lang="x-none" dirty="0"/>
                        <a:t>  (</a:t>
                      </a:r>
                      <a:r>
                        <a:rPr sz="1300" dirty="0"/>
                        <a:t>Extensible Markup Language</a:t>
                      </a:r>
                      <a:r>
                        <a:rPr lang="x-none" dirty="0"/>
                        <a:t>)</a:t>
                      </a:r>
                    </a:p>
                  </a:txBody>
                  <a:tcPr>
                    <a:solidFill>
                      <a:srgbClr val="1B46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Font typeface="Arial" charset="0"/>
                        <a:buNone/>
                      </a:pPr>
                      <a:r>
                        <a:rPr lang="x-none" dirty="0"/>
                        <a:t>JSON  </a:t>
                      </a:r>
                      <a:endParaRPr lang="x-none" dirty="0"/>
                    </a:p>
                    <a:p>
                      <a:pPr indent="0" algn="ctr">
                        <a:buFont typeface="Arial" charset="0"/>
                        <a:buNone/>
                      </a:pPr>
                      <a:r>
                        <a:rPr lang="x-none" dirty="0"/>
                        <a:t>(</a:t>
                      </a:r>
                      <a:r>
                        <a:rPr lang="x-none" sz="1300" dirty="0"/>
                        <a:t>JavaScript Object Notation</a:t>
                      </a:r>
                      <a:r>
                        <a:rPr lang="x-none" dirty="0"/>
                        <a:t>)</a:t>
                      </a:r>
                    </a:p>
                  </a:txBody>
                  <a:tcPr>
                    <a:solidFill>
                      <a:srgbClr val="1B467B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应用广泛，可拓展性强</a:t>
                      </a:r>
                      <a:endParaRPr lang="x-none" dirty="0"/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可读性强，可描述复杂结构</a:t>
                      </a:r>
                      <a:endParaRPr lang="x-none" dirty="0"/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用于标记电子文件使其具有结构化的标记语言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格式简单，易于读写</a:t>
                      </a:r>
                      <a:endParaRPr lang="x-none" dirty="0"/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读写、解析速度快，支持多种语言</a:t>
                      </a:r>
                      <a:endParaRPr lang="x-none" dirty="0"/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传输数据量小，传输速率大大提高</a:t>
                      </a:r>
                      <a:endParaRPr lang="x-none" dirty="0"/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x-none" dirty="0"/>
                        <a:t>描述复杂结构的能力较弱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310255" y="102235"/>
            <a:ext cx="1967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/>
              <a:t>兴起原因</a:t>
            </a:r>
          </a:p>
        </p:txBody>
      </p:sp>
      <p:pic>
        <p:nvPicPr>
          <p:cNvPr id="3" name="图片 2" descr="forma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354455"/>
            <a:ext cx="3447415" cy="2440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兴起原因</a:t>
            </a: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131054"/>
            <a:ext cx="2963545" cy="21863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96315" y="541655"/>
            <a:ext cx="7886065" cy="367030"/>
          </a:xfrm>
          <a:prstGeom prst="roundRect">
            <a:avLst/>
          </a:prstGeom>
          <a:solidFill>
            <a:srgbClr val="1B467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dirty="0"/>
              <a:t>兴起原因二：</a:t>
            </a:r>
            <a:r>
              <a:rPr lang="zh-CN" altLang="en-US" dirty="0"/>
              <a:t>多</a:t>
            </a:r>
            <a:r>
              <a:rPr lang="x-none" altLang="zh-CN" dirty="0"/>
              <a:t>前端与</a:t>
            </a:r>
            <a:r>
              <a:rPr lang="zh-CN" altLang="en-US" dirty="0"/>
              <a:t>同一</a:t>
            </a:r>
            <a:r>
              <a:rPr lang="x-none" altLang="zh-CN" dirty="0"/>
              <a:t>后端</a:t>
            </a:r>
            <a:r>
              <a:rPr lang="zh-CN" altLang="en-US" dirty="0"/>
              <a:t>通信</a:t>
            </a:r>
            <a:endParaRPr lang="x-none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192768" y="1034757"/>
            <a:ext cx="405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dirty="0"/>
              <a:t>前端</a:t>
            </a:r>
            <a:r>
              <a:rPr lang="zh-CN" altLang="en-US" dirty="0"/>
              <a:t>应用</a:t>
            </a:r>
            <a:r>
              <a:rPr lang="x-none" altLang="zh-CN" dirty="0"/>
              <a:t>层出不穷</a:t>
            </a:r>
            <a:endParaRPr lang="x-none" altLang="zh-CN" dirty="0"/>
          </a:p>
          <a:p>
            <a:pPr marL="285750" indent="-285750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dirty="0"/>
              <a:t>后端要与前端</a:t>
            </a:r>
            <a:r>
              <a:rPr lang="zh-CN" altLang="en-US" dirty="0"/>
              <a:t>应用</a:t>
            </a:r>
            <a:r>
              <a:rPr lang="x-none" altLang="zh-CN" dirty="0"/>
              <a:t>进行通信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0923" y="2491770"/>
            <a:ext cx="521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sz="1600" dirty="0"/>
              <a:t>需要一个统一的机制，完成前后端通信，实现数据共享</a:t>
            </a:r>
          </a:p>
        </p:txBody>
      </p:sp>
      <p:sp>
        <p:nvSpPr>
          <p:cNvPr id="9" name="下箭头 8"/>
          <p:cNvSpPr/>
          <p:nvPr/>
        </p:nvSpPr>
        <p:spPr>
          <a:xfrm rot="5400000">
            <a:off x="5571822" y="2090964"/>
            <a:ext cx="535124" cy="266487"/>
          </a:xfrm>
          <a:prstGeom prst="stripedRightArrow">
            <a:avLst/>
          </a:prstGeom>
          <a:solidFill>
            <a:srgbClr val="1B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爆炸形 1 11"/>
          <p:cNvSpPr/>
          <p:nvPr/>
        </p:nvSpPr>
        <p:spPr>
          <a:xfrm>
            <a:off x="4408313" y="3675182"/>
            <a:ext cx="3128628" cy="726521"/>
          </a:xfrm>
          <a:prstGeom prst="ribbon2">
            <a:avLst>
              <a:gd name="adj1" fmla="val 16667"/>
              <a:gd name="adj2" fmla="val 49536"/>
            </a:avLst>
          </a:prstGeom>
          <a:solidFill>
            <a:srgbClr val="1B46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zh-CN" dirty="0">
                <a:solidFill>
                  <a:schemeClr val="bg1"/>
                </a:solidFill>
              </a:rPr>
              <a:t>RESTful API</a:t>
            </a:r>
          </a:p>
        </p:txBody>
      </p:sp>
      <p:sp>
        <p:nvSpPr>
          <p:cNvPr id="13" name="下箭头 8"/>
          <p:cNvSpPr/>
          <p:nvPr/>
        </p:nvSpPr>
        <p:spPr>
          <a:xfrm rot="5400000">
            <a:off x="5571821" y="3159772"/>
            <a:ext cx="535124" cy="266487"/>
          </a:xfrm>
          <a:prstGeom prst="stripedRightArrow">
            <a:avLst/>
          </a:prstGeom>
          <a:solidFill>
            <a:srgbClr val="1B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思想气泡: 云 2"/>
          <p:cNvSpPr/>
          <p:nvPr/>
        </p:nvSpPr>
        <p:spPr>
          <a:xfrm>
            <a:off x="827125" y="3565873"/>
            <a:ext cx="2590989" cy="945137"/>
          </a:xfrm>
          <a:prstGeom prst="cloudCallout">
            <a:avLst>
              <a:gd name="adj1" fmla="val -54165"/>
              <a:gd name="adj2" fmla="val 83232"/>
            </a:avLst>
          </a:prstGeom>
          <a:noFill/>
          <a:ln>
            <a:solidFill>
              <a:srgbClr val="1B46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B467B"/>
                </a:solidFill>
              </a:rPr>
              <a:t>Web Service</a:t>
            </a:r>
            <a:r>
              <a:rPr lang="zh-CN" altLang="en-US" sz="1600" b="1" dirty="0">
                <a:solidFill>
                  <a:srgbClr val="1B467B"/>
                </a:solidFill>
              </a:rPr>
              <a:t>有什么地方略显不足？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444625"/>
            <a:ext cx="3512185" cy="24771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72854" y="731356"/>
            <a:ext cx="4368801" cy="3935244"/>
          </a:xfrm>
          <a:prstGeom prst="rect">
            <a:avLst/>
          </a:prstGeom>
          <a:ln>
            <a:solidFill>
              <a:srgbClr val="1B467B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实现一个完整的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服务包括以下步骤：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◆ </a:t>
            </a:r>
            <a:r>
              <a:rPr lang="en-US" altLang="zh-CN" sz="1200" dirty="0"/>
              <a:t>Web</a:t>
            </a:r>
            <a:r>
              <a:rPr lang="zh-CN" altLang="en-US" sz="1200" dirty="0"/>
              <a:t>服务提供者设计实现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服务，并将调试正确后的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服务通过</a:t>
            </a:r>
            <a:r>
              <a:rPr lang="en-US" altLang="zh-CN" sz="1200" dirty="0"/>
              <a:t>Web</a:t>
            </a:r>
            <a:r>
              <a:rPr lang="zh-CN" altLang="en-US" sz="1200" dirty="0"/>
              <a:t>服务中介者发布，并在</a:t>
            </a:r>
            <a:r>
              <a:rPr lang="en-US" altLang="zh-CN" sz="1200" dirty="0">
                <a:solidFill>
                  <a:srgbClr val="1B467B"/>
                </a:solidFill>
              </a:rPr>
              <a:t>UDDI</a:t>
            </a:r>
            <a:r>
              <a:rPr lang="zh-CN" altLang="en-US" sz="1200" dirty="0"/>
              <a:t>注册中心注册； （发布）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◆ </a:t>
            </a:r>
            <a:r>
              <a:rPr lang="en-US" altLang="zh-CN" sz="1200" dirty="0"/>
              <a:t>Web</a:t>
            </a:r>
            <a:r>
              <a:rPr lang="zh-CN" altLang="en-US" sz="1200" dirty="0"/>
              <a:t>服务请求者向</a:t>
            </a:r>
            <a:r>
              <a:rPr lang="en-US" altLang="zh-CN" sz="1200" dirty="0"/>
              <a:t>Web</a:t>
            </a:r>
            <a:r>
              <a:rPr lang="zh-CN" altLang="en-US" sz="1200" dirty="0"/>
              <a:t>服务中介者请求特定的服务，中介者根据请求查询</a:t>
            </a:r>
            <a:r>
              <a:rPr lang="en-US" altLang="zh-CN" sz="1200" dirty="0"/>
              <a:t>UDDI</a:t>
            </a:r>
            <a:r>
              <a:rPr lang="zh-CN" altLang="en-US" sz="1200" dirty="0"/>
              <a:t>注册中心，为请求者寻找满足请求的服务； （发现）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◆ </a:t>
            </a:r>
            <a:r>
              <a:rPr lang="en-US" altLang="zh-CN" sz="1200" dirty="0"/>
              <a:t>Web</a:t>
            </a:r>
            <a:r>
              <a:rPr lang="zh-CN" altLang="en-US" sz="1200" dirty="0"/>
              <a:t>服务中介者向</a:t>
            </a:r>
            <a:r>
              <a:rPr lang="en-US" altLang="zh-CN" sz="1200" dirty="0"/>
              <a:t>Web</a:t>
            </a:r>
            <a:r>
              <a:rPr lang="zh-CN" altLang="en-US" sz="1200" dirty="0"/>
              <a:t>服务请求者返回满足条件的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服务描述信息，该描述信息用</a:t>
            </a:r>
            <a:r>
              <a:rPr lang="en-US" altLang="zh-CN" sz="1200" dirty="0">
                <a:solidFill>
                  <a:srgbClr val="1B467B"/>
                </a:solidFill>
              </a:rPr>
              <a:t>WSDL</a:t>
            </a:r>
            <a:r>
              <a:rPr lang="zh-CN" altLang="en-US" sz="1200" dirty="0"/>
              <a:t>写成，各种支持</a:t>
            </a:r>
            <a:r>
              <a:rPr lang="en-US" altLang="zh-CN" sz="1200" dirty="0"/>
              <a:t>Web</a:t>
            </a:r>
            <a:r>
              <a:rPr lang="zh-CN" altLang="en-US" sz="1200" dirty="0"/>
              <a:t>服务的机器都能阅读；（发现）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◆ 利用从</a:t>
            </a:r>
            <a:r>
              <a:rPr lang="en-US" altLang="zh-CN" sz="1200" dirty="0"/>
              <a:t>Web</a:t>
            </a:r>
            <a:r>
              <a:rPr lang="zh-CN" altLang="en-US" sz="1200" dirty="0"/>
              <a:t>服务中介者返回的描述信息生成相应的</a:t>
            </a:r>
            <a:r>
              <a:rPr lang="en-US" altLang="zh-CN" sz="1200" b="1" dirty="0">
                <a:solidFill>
                  <a:srgbClr val="1B467B"/>
                </a:solidFill>
              </a:rPr>
              <a:t>SOAP</a:t>
            </a:r>
            <a:r>
              <a:rPr lang="zh-CN" altLang="en-US" sz="1200" dirty="0"/>
              <a:t>消息，发送给</a:t>
            </a:r>
            <a:r>
              <a:rPr lang="en-US" altLang="zh-CN" sz="1200" dirty="0"/>
              <a:t>Web</a:t>
            </a:r>
            <a:r>
              <a:rPr lang="zh-CN" altLang="en-US" sz="1200" dirty="0"/>
              <a:t>服务提供者，以实现</a:t>
            </a:r>
            <a:r>
              <a:rPr lang="en-US" altLang="zh-CN" sz="1200" dirty="0"/>
              <a:t>Web</a:t>
            </a:r>
            <a:r>
              <a:rPr lang="zh-CN" altLang="en-US" sz="1200" dirty="0"/>
              <a:t>服务的调用；（绑定）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◆ </a:t>
            </a:r>
            <a:r>
              <a:rPr lang="en-US" altLang="zh-CN" sz="1200" dirty="0"/>
              <a:t>Web</a:t>
            </a:r>
            <a:r>
              <a:rPr lang="zh-CN" altLang="en-US" sz="1200" dirty="0"/>
              <a:t>服务提供者按</a:t>
            </a:r>
            <a:r>
              <a:rPr lang="en-US" altLang="zh-CN" sz="1200" dirty="0"/>
              <a:t>SOAP</a:t>
            </a:r>
            <a:r>
              <a:rPr lang="zh-CN" altLang="en-US" sz="1200" dirty="0"/>
              <a:t>消息执行相应的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服务，并将服务结果返回给</a:t>
            </a:r>
            <a:r>
              <a:rPr lang="en-US" altLang="zh-CN" sz="1200" dirty="0"/>
              <a:t>Web</a:t>
            </a:r>
            <a:r>
              <a:rPr lang="zh-CN" altLang="en-US" sz="1200" dirty="0"/>
              <a:t>服务请求者。（绑定）</a:t>
            </a:r>
          </a:p>
        </p:txBody>
      </p:sp>
      <p:sp>
        <p:nvSpPr>
          <p:cNvPr id="7" name="矩形 6"/>
          <p:cNvSpPr/>
          <p:nvPr/>
        </p:nvSpPr>
        <p:spPr>
          <a:xfrm>
            <a:off x="270238" y="4889584"/>
            <a:ext cx="6952342" cy="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prstClr val="black"/>
                </a:solidFill>
              </a:rPr>
              <a:t>本页内容参考自</a:t>
            </a:r>
            <a:r>
              <a:rPr lang="en-US" altLang="zh-CN" sz="1050" dirty="0">
                <a:solidFill>
                  <a:prstClr val="black"/>
                </a:solidFill>
              </a:rPr>
              <a:t>http://blog.csdn.net/yangwenxue_admin/article/details/51059125;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兴起原因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146-8DD9-4D7E-A170-6CBCD16E9A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7143" y="599852"/>
            <a:ext cx="6734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b="1" dirty="0"/>
              <a:t>REST</a:t>
            </a:r>
            <a:r>
              <a:rPr lang="zh-CN" altLang="en-US" sz="1600" b="1" dirty="0"/>
              <a:t>协议是面向资源的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i="1" dirty="0"/>
              <a:t>假如要管理一些用户，那么将用户看作是一种资源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907143" y="1445097"/>
            <a:ext cx="4279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b="1" dirty="0"/>
              <a:t>SOAP</a:t>
            </a:r>
            <a:r>
              <a:rPr lang="zh-CN" altLang="en-US" sz="1600" b="1" dirty="0"/>
              <a:t>是面向服务的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i="1" dirty="0"/>
              <a:t>还是管理用户，将对用户的操作看成服务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6794527" y="3841667"/>
            <a:ext cx="2349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1200" y="2610742"/>
          <a:ext cx="7768770" cy="20454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9590"/>
                <a:gridCol w="2589590"/>
                <a:gridCol w="2589590"/>
              </a:tblGrid>
              <a:tr h="409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REST</a:t>
                      </a:r>
                      <a:r>
                        <a:rPr lang="zh-CN" altLang="en-US" sz="1400" b="1" dirty="0"/>
                        <a:t>协议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46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46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SOAP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467B"/>
                    </a:solidFill>
                  </a:tcPr>
                </a:tc>
              </a:tr>
              <a:tr h="409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get /users/{</a:t>
                      </a:r>
                      <a:r>
                        <a:rPr lang="en-US" altLang="zh-CN" sz="1400" b="1" dirty="0" err="1"/>
                        <a:t>userId</a:t>
                      </a:r>
                      <a:r>
                        <a:rPr lang="en-US" altLang="zh-CN" sz="1400" b="1" dirty="0"/>
                        <a:t>}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获取</a:t>
                      </a:r>
                      <a:r>
                        <a:rPr lang="en-US" altLang="zh-CN" sz="1400" b="1" dirty="0" err="1"/>
                        <a:t>userId</a:t>
                      </a:r>
                      <a:r>
                        <a:rPr lang="zh-CN" altLang="en-US" sz="1400" b="1" dirty="0"/>
                        <a:t>对应的</a:t>
                      </a:r>
                      <a:r>
                        <a:rPr lang="en-US" altLang="zh-CN" sz="1400" b="1" dirty="0"/>
                        <a:t>user</a:t>
                      </a:r>
                      <a:r>
                        <a:rPr lang="zh-CN" altLang="en-US" sz="1400" b="1" dirty="0"/>
                        <a:t>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post /users/</a:t>
                      </a:r>
                      <a:r>
                        <a:rPr lang="en-US" altLang="zh-CN" sz="1400" b="1" dirty="0" err="1"/>
                        <a:t>getUser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post /users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创建一个新的</a:t>
                      </a:r>
                      <a:r>
                        <a:rPr lang="en-US" altLang="zh-CN" sz="1400" b="1" dirty="0"/>
                        <a:t>user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post /users/</a:t>
                      </a:r>
                      <a:r>
                        <a:rPr lang="en-US" altLang="zh-CN" sz="1400" b="1" dirty="0" err="1"/>
                        <a:t>creatUser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put /users/{</a:t>
                      </a:r>
                      <a:r>
                        <a:rPr lang="en-US" altLang="zh-CN" sz="1400" b="1" dirty="0" err="1"/>
                        <a:t>userId</a:t>
                      </a:r>
                      <a:r>
                        <a:rPr lang="en-US" altLang="zh-CN" sz="1400" b="1" dirty="0"/>
                        <a:t>}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更改</a:t>
                      </a:r>
                      <a:r>
                        <a:rPr lang="en-US" altLang="zh-CN" sz="1400" b="1" dirty="0" err="1"/>
                        <a:t>userId</a:t>
                      </a:r>
                      <a:r>
                        <a:rPr lang="zh-CN" altLang="en-US" sz="1400" b="1" dirty="0"/>
                        <a:t>对应的</a:t>
                      </a:r>
                      <a:r>
                        <a:rPr lang="en-US" altLang="zh-CN" sz="1400" b="1" dirty="0"/>
                        <a:t>user</a:t>
                      </a:r>
                      <a:r>
                        <a:rPr lang="zh-CN" altLang="en-US" sz="1400" b="1" dirty="0"/>
                        <a:t>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post /users/</a:t>
                      </a:r>
                      <a:r>
                        <a:rPr lang="en-US" altLang="zh-CN" sz="1400" b="1" dirty="0" err="1"/>
                        <a:t>updateUser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delete /users/{</a:t>
                      </a:r>
                      <a:r>
                        <a:rPr lang="en-US" altLang="zh-CN" sz="1400" b="1" dirty="0" err="1"/>
                        <a:t>userId</a:t>
                      </a:r>
                      <a:r>
                        <a:rPr lang="en-US" altLang="zh-CN" sz="1400" b="1" dirty="0"/>
                        <a:t>} 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删除</a:t>
                      </a:r>
                      <a:r>
                        <a:rPr lang="en-US" altLang="zh-CN" sz="1400" b="1" dirty="0" err="1"/>
                        <a:t>userId</a:t>
                      </a:r>
                      <a:r>
                        <a:rPr lang="zh-CN" altLang="en-US" sz="1400" b="1" dirty="0"/>
                        <a:t>对应的</a:t>
                      </a:r>
                      <a:r>
                        <a:rPr lang="en-US" altLang="zh-CN" sz="1400" b="1" dirty="0"/>
                        <a:t>user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post /users/</a:t>
                      </a:r>
                      <a:r>
                        <a:rPr lang="en-US" altLang="zh-CN" sz="1400" b="1" dirty="0" err="1"/>
                        <a:t>deleteUser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5943" y="4889584"/>
            <a:ext cx="6952342" cy="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prstClr val="black"/>
                </a:solidFill>
              </a:rPr>
              <a:t>本页内容参考自</a:t>
            </a:r>
            <a:r>
              <a:rPr lang="en-US" altLang="zh-CN" sz="1050" dirty="0">
                <a:solidFill>
                  <a:prstClr val="black"/>
                </a:solidFill>
              </a:rPr>
              <a:t>https://www.zhihu.com/question/28557115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09620" y="102235"/>
            <a:ext cx="32397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b="1" dirty="0"/>
              <a:t>兴起原因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楷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4809</Words>
  <Application>Kingsoft Office WPP</Application>
  <PresentationFormat>全屏显示(16:9)</PresentationFormat>
  <Paragraphs>485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RESTful API 设计及应用</vt:lpstr>
      <vt:lpstr>目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</dc:title>
  <dc:creator>李盛洲</dc:creator>
  <cp:lastModifiedBy>zhonger</cp:lastModifiedBy>
  <cp:revision>169</cp:revision>
  <dcterms:created xsi:type="dcterms:W3CDTF">2017-10-20T08:11:44Z</dcterms:created>
  <dcterms:modified xsi:type="dcterms:W3CDTF">2017-10-20T08:11:44Z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