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707"/>
  </p:normalViewPr>
  <p:slideViewPr>
    <p:cSldViewPr snapToGrid="0" snapToObjects="1">
      <p:cViewPr varScale="1">
        <p:scale>
          <a:sx n="60" d="100"/>
          <a:sy n="60" d="100"/>
        </p:scale>
        <p:origin x="9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16400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ostgreSQL分享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PostgreSQL分享</a:t>
            </a:r>
          </a:p>
        </p:txBody>
      </p:sp>
      <p:sp>
        <p:nvSpPr>
          <p:cNvPr id="120" name="森亿智能 殷嘉珩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森亿智能 殷嘉珩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案例1: 一句查询生成每个病人的检验项目的json…"/>
          <p:cNvSpPr txBox="1">
            <a:spLocks noGrp="1"/>
          </p:cNvSpPr>
          <p:nvPr>
            <p:ph type="body" idx="1"/>
          </p:nvPr>
        </p:nvSpPr>
        <p:spPr>
          <a:xfrm>
            <a:off x="952500" y="11176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案例1: 一句查询生成每个病人的检验项目的json</a:t>
            </a:r>
          </a:p>
          <a:p>
            <a:pPr lvl="1"/>
            <a:r>
              <a:t>SELECT 病人id,json_object_agg(检验项目,检验结果) FROM tbl GROUP BY 病人id;</a:t>
            </a:r>
          </a:p>
        </p:txBody>
      </p:sp>
      <p:graphicFrame>
        <p:nvGraphicFramePr>
          <p:cNvPr id="147" name="表格"/>
          <p:cNvGraphicFramePr/>
          <p:nvPr/>
        </p:nvGraphicFramePr>
        <p:xfrm>
          <a:off x="1327954" y="534290"/>
          <a:ext cx="5113683" cy="2805360"/>
        </p:xfrm>
        <a:graphic>
          <a:graphicData uri="http://schemas.openxmlformats.org/drawingml/2006/table">
            <a:tbl>
              <a:tblPr bandRow="1">
                <a:tableStyleId>{C7B018BB-80A7-4F77-B60F-C8B233D01FF8}</a:tableStyleId>
              </a:tblPr>
              <a:tblGrid>
                <a:gridCol w="1704561"/>
                <a:gridCol w="1704561"/>
                <a:gridCol w="1704561"/>
              </a:tblGrid>
              <a:tr h="56107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病人id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检验项目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结果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56107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项目A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20.1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56107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项目B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5.6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56107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项目A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19.9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56107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项目C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12.1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148" name="表格"/>
          <p:cNvGraphicFramePr/>
          <p:nvPr/>
        </p:nvGraphicFramePr>
        <p:xfrm>
          <a:off x="6220809" y="6519995"/>
          <a:ext cx="6493927" cy="2674392"/>
        </p:xfrm>
        <a:graphic>
          <a:graphicData uri="http://schemas.openxmlformats.org/drawingml/2006/table">
            <a:tbl>
              <a:tblPr bandRow="1">
                <a:tableStyleId>{C7B018BB-80A7-4F77-B60F-C8B233D01FF8}</a:tableStyleId>
              </a:tblPr>
              <a:tblGrid>
                <a:gridCol w="1847294"/>
                <a:gridCol w="4646633"/>
              </a:tblGrid>
              <a:tr h="89146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病人id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json聚合检验结果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89146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{ "项目A" : "19.9", "项目C" : "12.1" }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89146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 { "项目A" : "20.1", "项目B" : "5.6" }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1" animBg="1" advAuto="0"/>
      <p:bldP spid="148" grpId="2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案例2：父类、标签搜索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t>案例2：父类、标签搜索</a:t>
            </a:r>
          </a:p>
        </p:txBody>
      </p:sp>
      <p:graphicFrame>
        <p:nvGraphicFramePr>
          <p:cNvPr id="151" name="表格"/>
          <p:cNvGraphicFramePr/>
          <p:nvPr/>
        </p:nvGraphicFramePr>
        <p:xfrm>
          <a:off x="1581389" y="3501066"/>
          <a:ext cx="6056256" cy="2225666"/>
        </p:xfrm>
        <a:graphic>
          <a:graphicData uri="http://schemas.openxmlformats.org/drawingml/2006/table">
            <a:tbl>
              <a:tblPr bandRow="1">
                <a:tableStyleId>{C7B018BB-80A7-4F77-B60F-C8B233D01FF8}</a:tableStyleId>
              </a:tblPr>
              <a:tblGrid>
                <a:gridCol w="3028128"/>
                <a:gridCol w="3028128"/>
              </a:tblGrid>
              <a:tr h="11128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病人ID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疾病名称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11128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方室间隔缺损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案例2：父类、标签搜索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t>案例2：父类、标签搜索</a:t>
            </a:r>
          </a:p>
        </p:txBody>
      </p:sp>
      <p:graphicFrame>
        <p:nvGraphicFramePr>
          <p:cNvPr id="154" name="表格"/>
          <p:cNvGraphicFramePr/>
          <p:nvPr/>
        </p:nvGraphicFramePr>
        <p:xfrm>
          <a:off x="1581389" y="3501066"/>
          <a:ext cx="9115893" cy="2208712"/>
        </p:xfrm>
        <a:graphic>
          <a:graphicData uri="http://schemas.openxmlformats.org/drawingml/2006/table">
            <a:tbl>
              <a:tblPr bandRow="1">
                <a:tableStyleId>{C7B018BB-80A7-4F77-B60F-C8B233D01FF8}</a:tableStyleId>
              </a:tblPr>
              <a:tblGrid>
                <a:gridCol w="3038631"/>
                <a:gridCol w="3038631"/>
                <a:gridCol w="3038631"/>
              </a:tblGrid>
              <a:tr h="110435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病人ID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疾病名称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tag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110435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方室间隔缺损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["方室间隔缺损","心脏病","先天性疾病"]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案例2：父类、标签搜索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t>案例2：父类、标签搜索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t>SELECT * FROM tbl WHERE tag ?&amp; Array['先天性疾病','心脏病']</a:t>
            </a:r>
          </a:p>
        </p:txBody>
      </p:sp>
      <p:graphicFrame>
        <p:nvGraphicFramePr>
          <p:cNvPr id="157" name="表格"/>
          <p:cNvGraphicFramePr/>
          <p:nvPr/>
        </p:nvGraphicFramePr>
        <p:xfrm>
          <a:off x="1581389" y="3501066"/>
          <a:ext cx="9115893" cy="2208712"/>
        </p:xfrm>
        <a:graphic>
          <a:graphicData uri="http://schemas.openxmlformats.org/drawingml/2006/table">
            <a:tbl>
              <a:tblPr bandRow="1">
                <a:tableStyleId>{C7B018BB-80A7-4F77-B60F-C8B233D01FF8}</a:tableStyleId>
              </a:tblPr>
              <a:tblGrid>
                <a:gridCol w="3038631"/>
                <a:gridCol w="3038631"/>
                <a:gridCol w="3038631"/>
              </a:tblGrid>
              <a:tr h="110435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病人ID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疾病名称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tag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110435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方室间隔缺损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["方室间隔缺损","心脏病","先天性疾病"]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多样的索引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多样的索引类型</a:t>
            </a:r>
          </a:p>
        </p:txBody>
      </p:sp>
      <p:sp>
        <p:nvSpPr>
          <p:cNvPr id="160" name="PG除了btree以外，内置了多种索引类型，还可以通过扩展安装其他的自定义索引类型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PG除了btree以外，内置了多种索引类型，还可以通过扩展安装其他的自定义索引类型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IN（通用反向索引）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GIN（通用反向索引）</a:t>
            </a:r>
          </a:p>
          <a:p>
            <a:pPr lvl="1"/>
            <a:r>
              <a:t>类似elasticsearch，对一个ARRAY like的object做反向索引</a:t>
            </a:r>
          </a:p>
          <a:p>
            <a:pPr lvl="1"/>
            <a:r>
              <a:t>特点：体积小，支持bitmap计算，支持联合索引</a:t>
            </a:r>
          </a:p>
          <a:p>
            <a:pPr lvl="1"/>
            <a:r>
              <a:t>适合 数组、jsonb匹配，全文搜索，文本模糊匹配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1" build="p" bldLvl="5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IST（通用搜索树）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GIST（通用搜索树）</a:t>
            </a:r>
          </a:p>
          <a:p>
            <a:pPr lvl="1"/>
            <a:r>
              <a:t>根据不同的object的距离，构建R-tree进行索引</a:t>
            </a:r>
          </a:p>
          <a:p>
            <a:pPr lvl="1"/>
            <a:r>
              <a:t>特点：可以模糊搜索，相似度搜索</a:t>
            </a:r>
          </a:p>
          <a:p>
            <a:pPr lvl="1"/>
            <a:r>
              <a:t>适合地理信息搜索，全文搜索</a:t>
            </a:r>
          </a:p>
          <a:p>
            <a:pPr lvl="1"/>
            <a:r>
              <a:t>配合地理数据类型以及PostGIS，造就了pg在地理信息领域的地位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1" build="p" bldLvl="5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BRIN（块级索引）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BRIN（块级索引）</a:t>
            </a:r>
          </a:p>
          <a:p>
            <a:pPr lvl="1"/>
            <a:r>
              <a:t>针对数据存储的块而不是行建立索引</a:t>
            </a:r>
          </a:p>
          <a:p>
            <a:pPr lvl="1"/>
            <a:r>
              <a:t>特点：体积小（仅为B-tree的千分之一），写入性能高</a:t>
            </a:r>
          </a:p>
          <a:p>
            <a:pPr lvl="1"/>
            <a:r>
              <a:t>适合IOT、传感器、日志等时序或者自增数据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1" build="p" bldLvl="5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案例：利用postgresql实现高性能任意模糊匹配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7830" indent="-417830" defTabSz="549148">
              <a:spcBef>
                <a:spcPts val="3900"/>
              </a:spcBef>
              <a:defRPr sz="3008"/>
            </a:pPr>
            <a:r>
              <a:t>案例：利用postgresql实现高性能任意模糊匹配</a:t>
            </a:r>
          </a:p>
          <a:p>
            <a:pPr marL="835660" lvl="1" indent="-417830" defTabSz="549148">
              <a:spcBef>
                <a:spcPts val="3900"/>
              </a:spcBef>
              <a:defRPr sz="3008"/>
            </a:pPr>
            <a:r>
              <a:t>启用pg_trgm扩展</a:t>
            </a:r>
            <a:br/>
            <a:r>
              <a:t>CREATE EXTENTION pg_trgm;</a:t>
            </a:r>
          </a:p>
          <a:p>
            <a:pPr marL="835660" lvl="1" indent="-417830" defTabSz="549148">
              <a:spcBef>
                <a:spcPts val="3900"/>
              </a:spcBef>
              <a:defRPr sz="3008"/>
            </a:pPr>
            <a:r>
              <a:t>使用 gin_trgm_ops运算符类创建gin索引</a:t>
            </a:r>
            <a:br/>
            <a:r>
              <a:t>CREATE INDEX ON tbl USGING gin(gin_trgm_ops content);</a:t>
            </a:r>
          </a:p>
          <a:p>
            <a:pPr marL="835660" lvl="1" indent="-417830" defTabSz="549148">
              <a:spcBef>
                <a:spcPts val="3900"/>
              </a:spcBef>
              <a:defRPr sz="3008"/>
            </a:pPr>
            <a:r>
              <a:t>模糊匹配 SELECT * FROM tbl WHERE content LIKE '%森亿智能%';</a:t>
            </a:r>
          </a:p>
          <a:p>
            <a:pPr marL="835660" lvl="1" indent="-417830" defTabSz="549148">
              <a:spcBef>
                <a:spcPts val="3900"/>
              </a:spcBef>
              <a:defRPr sz="3008"/>
            </a:pPr>
            <a:r>
              <a:t>正则匹配 SELECT * FROM tbl WHERE content ~ '森[百千万亿]医疗科技有限公司';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1" build="p" bldLvl="5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自定义函数UDF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自定义函数UDF</a:t>
            </a:r>
          </a:p>
        </p:txBody>
      </p:sp>
      <p:sp>
        <p:nvSpPr>
          <p:cNvPr id="171" name="pg可以支持使用plpgsql，python，perl，js，R等语言编写函数，可以像内置函数一样调用，可以用python引用各种外部模块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pg可以支持使用plpgsql，python，perl，js，R等语言编写函数，可以像内置函数一样调用，可以用python引用各种外部模块</a:t>
            </a:r>
          </a:p>
          <a:p>
            <a:endParaRPr/>
          </a:p>
          <a:p>
            <a:r>
              <a:t>pg可以直接使用C、C++开发二进制扩展，性能很高</a:t>
            </a:r>
          </a:p>
          <a:p>
            <a:endParaRPr/>
          </a:p>
          <a:p>
            <a:r>
              <a:t>可以在数据库内部并行、分布式执行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1" build="p" bldLvl="5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目录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目录</a:t>
            </a:r>
          </a:p>
        </p:txBody>
      </p:sp>
      <p:sp>
        <p:nvSpPr>
          <p:cNvPr id="123" name="PostgreSQL的前世今生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6715" indent="-386715" defTabSz="508254">
              <a:spcBef>
                <a:spcPts val="3600"/>
              </a:spcBef>
              <a:defRPr sz="2784"/>
            </a:pPr>
            <a:r>
              <a:t>PostgreSQL的前世今生</a:t>
            </a:r>
          </a:p>
          <a:p>
            <a:pPr marL="386715" indent="-386715" defTabSz="508254">
              <a:spcBef>
                <a:spcPts val="3600"/>
              </a:spcBef>
              <a:defRPr sz="2784"/>
            </a:pPr>
            <a:r>
              <a:t>PostgreSQL vs Mysql</a:t>
            </a:r>
          </a:p>
          <a:p>
            <a:pPr marL="386715" indent="-386715" defTabSz="508254">
              <a:spcBef>
                <a:spcPts val="3600"/>
              </a:spcBef>
              <a:defRPr sz="2784"/>
            </a:pPr>
            <a:r>
              <a:t>PostgreSQL的文档数据库特性</a:t>
            </a:r>
          </a:p>
          <a:p>
            <a:pPr marL="386715" indent="-386715" defTabSz="508254">
              <a:spcBef>
                <a:spcPts val="3600"/>
              </a:spcBef>
              <a:defRPr sz="2784"/>
            </a:pPr>
            <a:r>
              <a:t>多样的索引算法</a:t>
            </a:r>
          </a:p>
          <a:p>
            <a:pPr marL="386715" indent="-386715" defTabSz="508254">
              <a:spcBef>
                <a:spcPts val="3600"/>
              </a:spcBef>
              <a:defRPr sz="2784"/>
            </a:pPr>
            <a:r>
              <a:t>自定义函数UDF</a:t>
            </a:r>
          </a:p>
          <a:p>
            <a:pPr marL="386715" indent="-386715" defTabSz="508254">
              <a:spcBef>
                <a:spcPts val="3600"/>
              </a:spcBef>
              <a:defRPr sz="2784"/>
            </a:pPr>
            <a:r>
              <a:t>foreign data wrap</a:t>
            </a:r>
          </a:p>
          <a:p>
            <a:pPr marL="386715" indent="-386715" defTabSz="508254">
              <a:spcBef>
                <a:spcPts val="3600"/>
              </a:spcBef>
              <a:defRPr sz="2784"/>
            </a:pPr>
            <a:r>
              <a:t>分布式大数据仓库greenplum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案例：使用python创建一个函数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2275" indent="-422275" defTabSz="554990">
              <a:spcBef>
                <a:spcPts val="3900"/>
              </a:spcBef>
              <a:defRPr sz="3040"/>
            </a:pPr>
            <a:r>
              <a:t>案例：使用python创建一个函数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t>CREATE FUNCTION standardize(raw_text text) returns text as $$</a:t>
            </a:r>
            <a:br/>
            <a:r>
              <a:t>#使用NLP进行医学名词标准化</a:t>
            </a:r>
            <a:br/>
            <a:r>
              <a:t>from synyi_nlp import standardize</a:t>
            </a:r>
            <a:br/>
            <a:r>
              <a:t>return standardize(raw_text)</a:t>
            </a:r>
            <a:br/>
            <a:r>
              <a:t>$$ LANGUAGE plpython3u;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t>使用此函数 SELECT standardize('房室缺损');</a:t>
            </a:r>
            <a:br/>
            <a:r>
              <a:t>得到结果 '房室间隔缺损'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t>使用此UDF处理大量疾病名称的标准化时，比外部程序调用webapi的方式快了20倍以上。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1" build="p" bldLvl="5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reign Data Wra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Foreign Data Wrap</a:t>
            </a:r>
          </a:p>
        </p:txBody>
      </p:sp>
      <p:sp>
        <p:nvSpPr>
          <p:cNvPr id="176" name="使用fdw可以将各种外部数据源映射成pg的表，然后参与到查询中去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使用fdw可以将各种外部数据源映射成pg的表，然后参与到查询中去</a:t>
            </a:r>
          </a:p>
          <a:p>
            <a:r>
              <a:t>支持且不限于：csv文件，各种RDBMS、redis、elasticsearch、hadoop、hbase，也可以自己写驱动</a:t>
            </a:r>
          </a:p>
          <a:p>
            <a:r>
              <a:t>部分驱动实现了写入，甚至可以给予fdw来做分布式数据库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1" build="p" bldLvl="5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reenPlu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GreenPlum</a:t>
            </a:r>
          </a:p>
        </p:txBody>
      </p:sp>
      <p:sp>
        <p:nvSpPr>
          <p:cNvPr id="179" name="基于PG的MPP（massive parallel process）型开源关系型数据仓库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基于PG的MPP（massive parallel process）型开源关系型数据仓库</a:t>
            </a:r>
          </a:p>
          <a:p>
            <a:r>
              <a:t>完全share nothing架构，sql支持完备，兼容PG生态，适合100节点以内、1PB以内的结构化数据准实时分析，在合适的场景下比hadoop的SQL方案快数个数量级</a:t>
            </a:r>
          </a:p>
          <a:p>
            <a:r>
              <a:t>支持ACID，可以做OLAP/OLTP混合式数据库，如阿里云的hybridDB for PostgreSQL就是基于GreenPlum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1" build="p" bldLvl="5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总结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总结</a:t>
            </a:r>
          </a:p>
        </p:txBody>
      </p:sp>
      <p:sp>
        <p:nvSpPr>
          <p:cNvPr id="182" name="坑少，用户体验好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坑少，用户体验好</a:t>
            </a:r>
          </a:p>
          <a:p>
            <a:r>
              <a:t>数据结构多，支持高效的文档型数据结构</a:t>
            </a:r>
          </a:p>
          <a:p>
            <a:r>
              <a:t>扩展性好，支持多种独特索引，支持多种开发语言</a:t>
            </a:r>
          </a:p>
          <a:p>
            <a:r>
              <a:t>性能强大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1" build="p" bldLvl="5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自由问答时间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自由问答时间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ostgreSQL背景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PostgreSQL背景</a:t>
            </a:r>
          </a:p>
        </p:txBody>
      </p:sp>
      <p:sp>
        <p:nvSpPr>
          <p:cNvPr id="126" name="起源于1985年，UCB的postgres项目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起源于1985年，UCB的postgres项目</a:t>
            </a:r>
          </a:p>
          <a:p>
            <a:r>
              <a:t>自由的对象-关系型数据库</a:t>
            </a:r>
            <a:r>
              <a:rPr>
                <a:solidFill>
                  <a:srgbClr val="222222"/>
                </a:solidFill>
              </a:rPr>
              <a:t>服务器（ORDBMS）</a:t>
            </a:r>
          </a:p>
          <a:p>
            <a:pPr>
              <a:defRPr>
                <a:solidFill>
                  <a:srgbClr val="222222"/>
                </a:solidFill>
              </a:defRPr>
            </a:pPr>
            <a:r>
              <a:t>BSD开源协议</a:t>
            </a:r>
          </a:p>
          <a:p>
            <a:r>
              <a:t>PostgreSQL读音：官方开发者读作"post-gress-Q-L"也经常被简称为postgres，缩写是PG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1" build="p" bldLvl="5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现状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现状</a:t>
            </a:r>
          </a:p>
        </p:txBody>
      </p:sp>
      <p:sp>
        <p:nvSpPr>
          <p:cNvPr id="129" name="DB-Engines排名第四，2017年上升最快 被评为2017年年度DBM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435609" indent="-435609" defTabSz="572516">
              <a:spcBef>
                <a:spcPts val="4100"/>
              </a:spcBef>
              <a:defRPr sz="3136"/>
            </a:pPr>
            <a:r>
              <a:t>DB-Engines排名第四，2017年上升最快</a:t>
            </a:r>
            <a:br/>
            <a:r>
              <a:t>被评为2017年年度DBMS</a:t>
            </a:r>
          </a:p>
          <a:p>
            <a:pPr marL="435609" indent="-435609" defTabSz="572516">
              <a:spcBef>
                <a:spcPts val="4100"/>
              </a:spcBef>
              <a:defRPr sz="3136"/>
            </a:pPr>
            <a:r>
              <a:t>互联网应用新秀</a:t>
            </a:r>
            <a:br/>
            <a:r>
              <a:t>阿里、腾讯、饿了么、去哪儿、高德地图</a:t>
            </a:r>
          </a:p>
          <a:p>
            <a:pPr marL="435609" indent="-435609" defTabSz="572516">
              <a:spcBef>
                <a:spcPts val="4100"/>
              </a:spcBef>
              <a:defRPr sz="3136"/>
            </a:pPr>
            <a:r>
              <a:t>传统行业去O（oracle）最佳选择</a:t>
            </a:r>
            <a:br/>
            <a:r>
              <a:t>浙江移动、平安科技、国家电网</a:t>
            </a:r>
          </a:p>
          <a:p>
            <a:pPr marL="435609" indent="-435609" defTabSz="572516">
              <a:spcBef>
                <a:spcPts val="4100"/>
              </a:spcBef>
              <a:defRPr sz="3136"/>
            </a:pPr>
            <a:r>
              <a:t>大数据应用</a:t>
            </a:r>
            <a:br/>
            <a:r>
              <a:t>PG10并行查询，greenplum，deepgreen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1" build="p" bldLvl="5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优势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优势</a:t>
            </a:r>
          </a:p>
        </p:txBody>
      </p:sp>
      <p:sp>
        <p:nvSpPr>
          <p:cNvPr id="132" name="SQL支持完备： SQL:2011中支持 160/179的特性，主流数据库最高，支持ACID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SQL支持完备： SQL:2011中支持 160/179的特性，主流数据库最高，支持ACID</a:t>
            </a:r>
          </a:p>
          <a:p>
            <a:r>
              <a:t>扩展性强：可自定义数据类型、索引、索引、运算符、过程语言等</a:t>
            </a:r>
          </a:p>
          <a:p>
            <a:r>
              <a:t>NO-SQL特性：Array、json、jsonb数据类型</a:t>
            </a:r>
          </a:p>
          <a:p>
            <a:r>
              <a:t>性能：超大表性能高，读写无锁，并行查询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1" build="p" bldLvl="5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G vs MySQ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PG vs MySQL</a:t>
            </a:r>
          </a:p>
        </p:txBody>
      </p:sp>
      <p:sp>
        <p:nvSpPr>
          <p:cNvPr id="135" name="MySQL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MySQL</a:t>
            </a:r>
          </a:p>
          <a:p>
            <a:endParaRPr/>
          </a:p>
          <a:p>
            <a:r>
              <a:t>PostgreSQL </a:t>
            </a:r>
          </a:p>
        </p:txBody>
      </p:sp>
      <p:pic>
        <p:nvPicPr>
          <p:cNvPr id="136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98800" y="4040592"/>
            <a:ext cx="7858013" cy="1126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44950" y="6115049"/>
            <a:ext cx="6736506" cy="16236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1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我遇到过的mysql的坑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我遇到过的mysql的坑</a:t>
            </a:r>
          </a:p>
          <a:p>
            <a:pPr lvl="1"/>
            <a:r>
              <a:t>mysql默认字符集不是UTF8，网站应用中文乱码</a:t>
            </a:r>
          </a:p>
          <a:p>
            <a:pPr lvl="1"/>
            <a:r>
              <a:t>mysql默认排序规则不分大小写，'abc'=='ABC'</a:t>
            </a:r>
          </a:p>
          <a:p>
            <a:pPr lvl="1"/>
            <a:r>
              <a:t>mysql日期可以存入2000年0月0日</a:t>
            </a:r>
          </a:p>
          <a:p>
            <a:pPr lvl="1"/>
            <a:r>
              <a:t>mysql的bool实际上是int，导出就变成了0和1</a:t>
            </a:r>
          </a:p>
          <a:p>
            <a:pPr lvl="1"/>
            <a:r>
              <a:t>mysql大表性能糟糕，1亿的表插入就很慢了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1" build="p" bldLvl="5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mysql的join只支持nestloop，大表join可能要跑几天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444189" cy="7213600"/>
          </a:xfrm>
          <a:prstGeom prst="rect">
            <a:avLst/>
          </a:prstGeom>
        </p:spPr>
        <p:txBody>
          <a:bodyPr/>
          <a:lstStyle/>
          <a:p>
            <a:pPr lvl="1"/>
            <a:r>
              <a:t>mysql的join只支持nestloop，大表join可能要跑几天</a:t>
            </a:r>
          </a:p>
          <a:p>
            <a:pPr lvl="1"/>
            <a:r>
              <a:t>mysql做所有表结构操作都会发生表复制，中断业务</a:t>
            </a:r>
          </a:p>
          <a:p>
            <a:pPr lvl="1"/>
            <a:r>
              <a:t>mysql中，读写会有行锁，高并发读写下性能下降严重</a:t>
            </a:r>
          </a:p>
          <a:p>
            <a:pPr lvl="1"/>
            <a:r>
              <a:t>mysql子查询基本不能用，不支持CTE，复杂查询优化糟糕</a:t>
            </a:r>
          </a:p>
          <a:p>
            <a:r>
              <a:t>pg不存在以上的坑，It just works.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1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文档数据库特性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文档数据库特性</a:t>
            </a:r>
          </a:p>
        </p:txBody>
      </p:sp>
      <p:sp>
        <p:nvSpPr>
          <p:cNvPr id="144" name="jsonb（json binary）类型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jsonb（json binary）类型</a:t>
            </a:r>
          </a:p>
          <a:p>
            <a:pPr lvl="2"/>
            <a:r>
              <a:t>jsonb vs bjson(mongo)</a:t>
            </a:r>
          </a:p>
          <a:p>
            <a:pPr lvl="2"/>
            <a:r>
              <a:t>jsonb支持索引与查询</a:t>
            </a:r>
          </a:p>
          <a:p>
            <a:pPr lvl="2"/>
            <a:r>
              <a:t>jsonb可以与表格数据来回转换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1" build="p" bldLvl="5" animBg="1" advAuto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539</Words>
  <Application>Microsoft Macintosh PowerPoint</Application>
  <PresentationFormat>自定义</PresentationFormat>
  <Paragraphs>136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PostgreSQL分享</vt:lpstr>
      <vt:lpstr>目录</vt:lpstr>
      <vt:lpstr>PostgreSQL背景</vt:lpstr>
      <vt:lpstr>现状</vt:lpstr>
      <vt:lpstr>优势</vt:lpstr>
      <vt:lpstr>PG vs MySQL</vt:lpstr>
      <vt:lpstr>PowerPoint 演示文稿</vt:lpstr>
      <vt:lpstr>PowerPoint 演示文稿</vt:lpstr>
      <vt:lpstr>文档数据库特性</vt:lpstr>
      <vt:lpstr>PowerPoint 演示文稿</vt:lpstr>
      <vt:lpstr>PowerPoint 演示文稿</vt:lpstr>
      <vt:lpstr>PowerPoint 演示文稿</vt:lpstr>
      <vt:lpstr>PowerPoint 演示文稿</vt:lpstr>
      <vt:lpstr>多样的索引类型</vt:lpstr>
      <vt:lpstr>PowerPoint 演示文稿</vt:lpstr>
      <vt:lpstr>PowerPoint 演示文稿</vt:lpstr>
      <vt:lpstr>PowerPoint 演示文稿</vt:lpstr>
      <vt:lpstr>PowerPoint 演示文稿</vt:lpstr>
      <vt:lpstr>自定义函数UDF</vt:lpstr>
      <vt:lpstr>PowerPoint 演示文稿</vt:lpstr>
      <vt:lpstr>Foreign Data Wrap</vt:lpstr>
      <vt:lpstr>GreenPlum</vt:lpstr>
      <vt:lpstr>总结</vt:lpstr>
      <vt:lpstr>自由问答时间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PostgreSQL分享</dc:title>
  <cp:lastModifiedBy>赵逸群</cp:lastModifiedBy>
  <cp:revision>1</cp:revision>
  <dcterms:modified xsi:type="dcterms:W3CDTF">2018-01-13T11:59:49Z</dcterms:modified>
</cp:coreProperties>
</file>