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鸭鸭女装</a:t>
            </a:r>
          </a:p>
          <a:p>
            <a:pPr/>
            <a:r>
              <a:t>感谢老板们和殷帅</a:t>
            </a:r>
          </a:p>
          <a:p>
            <a:pPr/>
            <a:r>
              <a:t>致歉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拿来主义</a:t>
            </a:r>
          </a:p>
          <a:p>
            <a:pPr/>
            <a:r>
              <a:t>尝试，思想，说话</a:t>
            </a:r>
          </a:p>
          <a:p>
            <a:pPr/>
            <a:r>
              <a:t>考古</a:t>
            </a:r>
          </a:p>
          <a:p>
            <a:pPr/>
            <a:r>
              <a:t>时间/空间复杂度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soa</a:t>
            </a:r>
          </a:p>
          <a:p>
            <a:pPr/>
            <a:r>
              <a:t>soap rmi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Roll back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高内聚低耦合</a:t>
            </a:r>
          </a:p>
          <a:p>
            <a:pPr/>
            <a:r>
              <a:t>并发，吞吐量，响应速度</a:t>
            </a:r>
          </a:p>
          <a:p>
            <a:pPr/>
            <a:r>
              <a:t>心跳检测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负载均衡 ddos</a:t>
            </a:r>
          </a:p>
          <a:p>
            <a:pPr/>
            <a:r>
              <a:t>dns cdn 反向代理 ip http重定向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</a:t>
            </a:r>
          </a:p>
          <a:p>
            <a:pPr/>
            <a:r>
              <a:t>调度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b-engines.com/en/ranking" TargetMode="External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th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Others</a:t>
            </a:r>
          </a:p>
        </p:txBody>
      </p:sp>
      <p:sp>
        <p:nvSpPr>
          <p:cNvPr id="152" name="ORM…"/>
          <p:cNvSpPr txBox="1"/>
          <p:nvPr>
            <p:ph type="body" sz="half" idx="1"/>
          </p:nvPr>
        </p:nvSpPr>
        <p:spPr>
          <a:xfrm>
            <a:off x="3524323" y="2597150"/>
            <a:ext cx="5956154" cy="6286500"/>
          </a:xfrm>
          <a:prstGeom prst="rect">
            <a:avLst/>
          </a:prstGeom>
        </p:spPr>
        <p:txBody>
          <a:bodyPr/>
          <a:lstStyle/>
          <a:p>
            <a:pPr algn="ctr"/>
            <a:r>
              <a:t>ORM</a:t>
            </a:r>
          </a:p>
          <a:p>
            <a:pPr algn="ctr"/>
            <a:r>
              <a:t>RESTful, RPC</a:t>
            </a:r>
          </a:p>
          <a:p>
            <a:pPr algn="ctr"/>
            <a:r>
              <a:t>JSON, XML, Bytes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Ubuntu + Nginx + PostgreSQL + Flask + Vue"/>
          <p:cNvSpPr txBox="1"/>
          <p:nvPr>
            <p:ph type="title"/>
          </p:nvPr>
        </p:nvSpPr>
        <p:spPr>
          <a:xfrm>
            <a:off x="936103" y="3225800"/>
            <a:ext cx="11132594" cy="3302000"/>
          </a:xfrm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Ubuntu + Nginx + PostgreSQL + Flask + Vue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o Many People / So Big Project !!"/>
          <p:cNvSpPr txBox="1"/>
          <p:nvPr>
            <p:ph type="title"/>
          </p:nvPr>
        </p:nvSpPr>
        <p:spPr>
          <a:xfrm>
            <a:off x="1775385" y="3225800"/>
            <a:ext cx="9454030" cy="3302000"/>
          </a:xfrm>
          <a:prstGeom prst="rect">
            <a:avLst/>
          </a:prstGeom>
        </p:spPr>
        <p:txBody>
          <a:bodyPr/>
          <a:lstStyle/>
          <a:p>
            <a:pPr/>
            <a:r>
              <a:t>So Many People / So Big Project 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– Agile Developmen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 Agile Development</a:t>
            </a:r>
          </a:p>
        </p:txBody>
      </p:sp>
      <p:sp>
        <p:nvSpPr>
          <p:cNvPr id="163" name="AM"/>
          <p:cNvSpPr txBox="1"/>
          <p:nvPr>
            <p:ph type="body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/>
          <a:lstStyle/>
          <a:p>
            <a:pPr/>
            <a:r>
              <a:t>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– Continuous Integr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 Continuous Integration</a:t>
            </a:r>
          </a:p>
        </p:txBody>
      </p:sp>
      <p:sp>
        <p:nvSpPr>
          <p:cNvPr id="166" name="CI"/>
          <p:cNvSpPr txBox="1"/>
          <p:nvPr>
            <p:ph type="body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/>
          <a:lstStyle/>
          <a:p>
            <a:pPr/>
            <a:r>
              <a:t>CI</a:t>
            </a:r>
          </a:p>
        </p:txBody>
      </p:sp>
      <p:sp>
        <p:nvSpPr>
          <p:cNvPr id="167" name="Jetkins"/>
          <p:cNvSpPr txBox="1"/>
          <p:nvPr/>
        </p:nvSpPr>
        <p:spPr>
          <a:xfrm>
            <a:off x="1996705" y="1811785"/>
            <a:ext cx="1770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Jetkins</a:t>
            </a:r>
          </a:p>
        </p:txBody>
      </p:sp>
      <p:sp>
        <p:nvSpPr>
          <p:cNvPr id="168" name="Codeships"/>
          <p:cNvSpPr txBox="1"/>
          <p:nvPr/>
        </p:nvSpPr>
        <p:spPr>
          <a:xfrm>
            <a:off x="9223101" y="2453173"/>
            <a:ext cx="260756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Codeships</a:t>
            </a:r>
          </a:p>
        </p:txBody>
      </p:sp>
      <p:sp>
        <p:nvSpPr>
          <p:cNvPr id="169" name="Travis"/>
          <p:cNvSpPr txBox="1"/>
          <p:nvPr/>
        </p:nvSpPr>
        <p:spPr>
          <a:xfrm>
            <a:off x="1476042" y="5265211"/>
            <a:ext cx="145999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Travis</a:t>
            </a:r>
          </a:p>
        </p:txBody>
      </p:sp>
      <p:sp>
        <p:nvSpPr>
          <p:cNvPr id="170" name="Strider"/>
          <p:cNvSpPr txBox="1"/>
          <p:nvPr/>
        </p:nvSpPr>
        <p:spPr>
          <a:xfrm>
            <a:off x="9058462" y="7212389"/>
            <a:ext cx="17038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Strider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– Quality Engineer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 Quality Engineer</a:t>
            </a:r>
          </a:p>
        </p:txBody>
      </p:sp>
      <p:sp>
        <p:nvSpPr>
          <p:cNvPr id="175" name="QE"/>
          <p:cNvSpPr txBox="1"/>
          <p:nvPr>
            <p:ph type="body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/>
          <a:lstStyle/>
          <a:p>
            <a:pPr/>
            <a:r>
              <a:t>QE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– Test-Driven Developmen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 Test-Driven Development</a:t>
            </a:r>
          </a:p>
        </p:txBody>
      </p:sp>
      <p:sp>
        <p:nvSpPr>
          <p:cNvPr id="178" name="TDD"/>
          <p:cNvSpPr txBox="1"/>
          <p:nvPr>
            <p:ph type="body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/>
          <a:lstStyle/>
          <a:p>
            <a:pPr/>
            <a:r>
              <a:t>TDD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Version control…"/>
          <p:cNvSpPr txBox="1"/>
          <p:nvPr>
            <p:ph type="body" sz="half" idx="1"/>
          </p:nvPr>
        </p:nvSpPr>
        <p:spPr>
          <a:xfrm>
            <a:off x="4237024" y="1270000"/>
            <a:ext cx="4530752" cy="7213600"/>
          </a:xfrm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  <a:p>
            <a:pPr/>
            <a:r>
              <a:t>Back-up</a:t>
            </a:r>
          </a:p>
          <a:p>
            <a:pPr/>
            <a:r>
              <a:t>Multiple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o Many Users 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Many Users 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y frontend / backend?"/>
          <p:cNvSpPr txBox="1"/>
          <p:nvPr>
            <p:ph type="ctrTitle"/>
          </p:nvPr>
        </p:nvSpPr>
        <p:spPr>
          <a:xfrm>
            <a:off x="513160" y="4217926"/>
            <a:ext cx="11978480" cy="1317748"/>
          </a:xfrm>
          <a:prstGeom prst="rect">
            <a:avLst/>
          </a:prstGeom>
        </p:spPr>
        <p:txBody>
          <a:bodyPr/>
          <a:lstStyle/>
          <a:p>
            <a:pPr/>
            <a:r>
              <a:t>Why frontend / backend?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Que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读写分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读写分离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istributed or Clu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Distributed or Cluster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Batch 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Batch 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ocker =&gt; Kuberne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=&gt; Kubernetes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o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– Site Reliability Engineer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 Site Reliability Engineer</a:t>
            </a:r>
          </a:p>
        </p:txBody>
      </p:sp>
      <p:sp>
        <p:nvSpPr>
          <p:cNvPr id="205" name="SRE"/>
          <p:cNvSpPr txBox="1"/>
          <p:nvPr>
            <p:ph type="body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/>
          <a:lstStyle/>
          <a:p>
            <a:pPr/>
            <a:r>
              <a:t>SRE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ata Sc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ecu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AMP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LAMP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泛化与定制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泛化与定制化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cument ( release doc, wiki, readme, commit, notes, etc. )…"/>
          <p:cNvSpPr txBox="1"/>
          <p:nvPr>
            <p:ph type="body" idx="1"/>
          </p:nvPr>
        </p:nvSpPr>
        <p:spPr>
          <a:xfrm>
            <a:off x="952500" y="701475"/>
            <a:ext cx="11099800" cy="8350650"/>
          </a:xfrm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168"/>
            </a:pPr>
            <a:r>
              <a:t>Document ( release doc, wiki, readme, commit, notes, etc. )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Code style &amp;&amp; code review ( lint )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So … Rules OR Freedom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OKR ( Objective key resource )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Licence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算法 / 基础知识 重要吗？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IDE or vim or emacs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善用工具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中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Q&amp;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AMP…"/>
          <p:cNvSpPr txBox="1"/>
          <p:nvPr>
            <p:ph type="title"/>
          </p:nvPr>
        </p:nvSpPr>
        <p:spPr>
          <a:xfrm>
            <a:off x="952500" y="254000"/>
            <a:ext cx="11099800" cy="9245600"/>
          </a:xfrm>
          <a:prstGeom prst="rect">
            <a:avLst/>
          </a:prstGeom>
        </p:spPr>
        <p:txBody>
          <a:bodyPr/>
          <a:lstStyle/>
          <a:p>
            <a:pPr defTabSz="479044">
              <a:defRPr sz="6560"/>
            </a:pPr>
            <a:r>
              <a:t>LAMP</a:t>
            </a:r>
          </a:p>
          <a:p>
            <a:pPr defTabSz="479044">
              <a:defRPr sz="6560"/>
            </a:pPr>
            <a:r>
              <a:t>OR</a:t>
            </a:r>
          </a:p>
          <a:p>
            <a:pPr defTabSz="479044">
              <a:defRPr sz="6560"/>
            </a:pPr>
            <a:r>
              <a:t>LAMJ</a:t>
            </a:r>
          </a:p>
          <a:p>
            <a:pPr defTabSz="479044">
              <a:defRPr sz="6560"/>
            </a:pPr>
            <a:r>
              <a:t>LAPP</a:t>
            </a:r>
          </a:p>
          <a:p>
            <a:pPr defTabSz="479044">
              <a:defRPr sz="6560"/>
            </a:pPr>
            <a:r>
              <a:t>LNMP</a:t>
            </a:r>
          </a:p>
          <a:p>
            <a:pPr defTabSz="479044">
              <a:defRPr sz="6560"/>
            </a:pPr>
            <a:r>
              <a:t>WAMP</a:t>
            </a:r>
          </a:p>
          <a:p>
            <a:pPr defTabSz="479044">
              <a:defRPr sz="6560"/>
            </a:pPr>
            <a:r>
              <a:t>MAMP</a:t>
            </a:r>
          </a:p>
          <a:p>
            <a:pPr defTabSz="479044">
              <a:defRPr sz="6560"/>
            </a:pPr>
            <a:r>
              <a:t>…</a:t>
            </a:r>
          </a:p>
          <a:p>
            <a:pPr defTabSz="479044">
              <a:defRPr sz="6560"/>
            </a:pPr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ystem"/>
          <p:cNvSpPr txBox="1"/>
          <p:nvPr>
            <p:ph type="title"/>
          </p:nvPr>
        </p:nvSpPr>
        <p:spPr>
          <a:xfrm>
            <a:off x="1561306" y="1841830"/>
            <a:ext cx="4582055" cy="1622889"/>
          </a:xfrm>
          <a:prstGeom prst="rect">
            <a:avLst/>
          </a:prstGeom>
        </p:spPr>
        <p:txBody>
          <a:bodyPr/>
          <a:lstStyle/>
          <a:p>
            <a:pPr/>
            <a:r>
              <a:t>System</a:t>
            </a:r>
          </a:p>
        </p:txBody>
      </p:sp>
      <p:sp>
        <p:nvSpPr>
          <p:cNvPr id="130" name="Language"/>
          <p:cNvSpPr txBox="1"/>
          <p:nvPr/>
        </p:nvSpPr>
        <p:spPr>
          <a:xfrm>
            <a:off x="6647027" y="5679744"/>
            <a:ext cx="5639992" cy="1895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Language</a:t>
            </a:r>
          </a:p>
        </p:txBody>
      </p:sp>
      <p:sp>
        <p:nvSpPr>
          <p:cNvPr id="131" name="Database"/>
          <p:cNvSpPr txBox="1"/>
          <p:nvPr/>
        </p:nvSpPr>
        <p:spPr>
          <a:xfrm>
            <a:off x="1315806" y="5751578"/>
            <a:ext cx="5073055" cy="175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32" name="Server"/>
          <p:cNvSpPr txBox="1"/>
          <p:nvPr/>
        </p:nvSpPr>
        <p:spPr>
          <a:xfrm>
            <a:off x="7245052" y="1841830"/>
            <a:ext cx="4443942" cy="1622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</a:t>
            </a:r>
          </a:p>
        </p:txBody>
      </p:sp>
      <p:sp>
        <p:nvSpPr>
          <p:cNvPr id="135" name="Ruby on rails…"/>
          <p:cNvSpPr txBox="1"/>
          <p:nvPr>
            <p:ph type="body" sz="half" idx="1"/>
          </p:nvPr>
        </p:nvSpPr>
        <p:spPr>
          <a:xfrm>
            <a:off x="833966" y="2597150"/>
            <a:ext cx="4732074" cy="6286500"/>
          </a:xfrm>
          <a:prstGeom prst="rect">
            <a:avLst/>
          </a:prstGeom>
        </p:spPr>
        <p:txBody>
          <a:bodyPr/>
          <a:lstStyle/>
          <a:p>
            <a:pPr/>
            <a:r>
              <a:t>Ruby on rails</a:t>
            </a:r>
          </a:p>
          <a:p>
            <a:pPr/>
            <a:r>
              <a:t>Spring Boot</a:t>
            </a:r>
          </a:p>
          <a:p>
            <a:pPr/>
            <a:r>
              <a:t>Flask</a:t>
            </a:r>
          </a:p>
          <a:p>
            <a:pPr/>
            <a:r>
              <a:t>.NET Framework</a:t>
            </a:r>
          </a:p>
          <a:p>
            <a:pPr/>
            <a:r>
              <a:t>NodeJS</a:t>
            </a:r>
          </a:p>
        </p:txBody>
      </p:sp>
      <p:sp>
        <p:nvSpPr>
          <p:cNvPr id="136" name="Ruby…"/>
          <p:cNvSpPr txBox="1"/>
          <p:nvPr/>
        </p:nvSpPr>
        <p:spPr>
          <a:xfrm>
            <a:off x="7243233" y="2590800"/>
            <a:ext cx="4732073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Ruby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Java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Python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.NET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Javascript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</a:t>
            </a:r>
          </a:p>
        </p:txBody>
      </p:sp>
      <p:pic>
        <p:nvPicPr>
          <p:cNvPr id="141" name="图像" descr="图像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450" y="552450"/>
            <a:ext cx="12153900" cy="864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erver"/>
          <p:cNvSpPr txBox="1"/>
          <p:nvPr>
            <p:ph type="title"/>
          </p:nvPr>
        </p:nvSpPr>
        <p:spPr>
          <a:xfrm>
            <a:off x="-2230326" y="254000"/>
            <a:ext cx="11099801" cy="2159000"/>
          </a:xfrm>
          <a:prstGeom prst="rect">
            <a:avLst/>
          </a:prstGeom>
        </p:spPr>
        <p:txBody>
          <a:bodyPr/>
          <a:lstStyle/>
          <a:p>
            <a:pPr/>
            <a:r>
              <a:t>Server</a:t>
            </a:r>
          </a:p>
        </p:txBody>
      </p:sp>
      <p:sp>
        <p:nvSpPr>
          <p:cNvPr id="144" name="Nginx…"/>
          <p:cNvSpPr txBox="1"/>
          <p:nvPr>
            <p:ph type="body" sz="quarter" idx="1"/>
          </p:nvPr>
        </p:nvSpPr>
        <p:spPr>
          <a:xfrm>
            <a:off x="1828638" y="3855222"/>
            <a:ext cx="2981874" cy="3770356"/>
          </a:xfrm>
          <a:prstGeom prst="rect">
            <a:avLst/>
          </a:prstGeom>
        </p:spPr>
        <p:txBody>
          <a:bodyPr/>
          <a:lstStyle/>
          <a:p>
            <a:pPr algn="ctr"/>
            <a:r>
              <a:t>Nginx</a:t>
            </a:r>
          </a:p>
          <a:p>
            <a:pPr algn="ctr"/>
            <a:r>
              <a:t>Apache</a:t>
            </a:r>
          </a:p>
          <a:p>
            <a:pPr algn="ctr"/>
            <a:r>
              <a:t>Tomcat</a:t>
            </a:r>
          </a:p>
        </p:txBody>
      </p:sp>
      <p:sp>
        <p:nvSpPr>
          <p:cNvPr id="145" name="Ubuntu…"/>
          <p:cNvSpPr txBox="1"/>
          <p:nvPr/>
        </p:nvSpPr>
        <p:spPr>
          <a:xfrm>
            <a:off x="8034002" y="3809582"/>
            <a:ext cx="2981874" cy="3861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>
              <a:spcBef>
                <a:spcPts val="4200"/>
              </a:spcBef>
              <a:buSzPct val="145000"/>
              <a:buChar char="•"/>
              <a:defRPr b="0" sz="3200"/>
            </a:pPr>
            <a:r>
              <a:t>Ubuntu</a:t>
            </a:r>
          </a:p>
          <a:p>
            <a:pPr marL="444500" indent="-444500">
              <a:spcBef>
                <a:spcPts val="4200"/>
              </a:spcBef>
              <a:buSzPct val="145000"/>
              <a:buChar char="•"/>
              <a:defRPr b="0" sz="3200"/>
            </a:pPr>
            <a:r>
              <a:t>Debian</a:t>
            </a:r>
          </a:p>
          <a:p>
            <a:pPr marL="444500" indent="-444500">
              <a:spcBef>
                <a:spcPts val="4200"/>
              </a:spcBef>
              <a:buSzPct val="145000"/>
              <a:buChar char="•"/>
              <a:defRPr b="0" sz="3200"/>
            </a:pPr>
            <a:r>
              <a:t>Macintosh</a:t>
            </a:r>
          </a:p>
          <a:p>
            <a:pPr marL="444500" indent="-444500">
              <a:spcBef>
                <a:spcPts val="4200"/>
              </a:spcBef>
              <a:buSzPct val="145000"/>
              <a:buChar char="•"/>
              <a:defRPr b="0" sz="3200"/>
            </a:pPr>
            <a:r>
              <a:t>Windows</a:t>
            </a:r>
          </a:p>
        </p:txBody>
      </p:sp>
      <p:sp>
        <p:nvSpPr>
          <p:cNvPr id="146" name="System"/>
          <p:cNvSpPr txBox="1"/>
          <p:nvPr/>
        </p:nvSpPr>
        <p:spPr>
          <a:xfrm>
            <a:off x="3975038" y="254000"/>
            <a:ext cx="11099801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ont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Frontend</a:t>
            </a:r>
          </a:p>
        </p:txBody>
      </p:sp>
      <p:sp>
        <p:nvSpPr>
          <p:cNvPr id="149" name="MVC, MVVM, MVP, MV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MVC, MVVM, MVP, MVW</a:t>
            </a:r>
          </a:p>
          <a:p>
            <a:pPr/>
            <a:r>
              <a:t>JavaScript, TypeScript, CoffeeScript, Dart</a:t>
            </a:r>
          </a:p>
          <a:p>
            <a:pPr/>
            <a:r>
              <a:t>JS Framework: ReactJS ( Redux ), Angular, Vue, jQuery</a:t>
            </a:r>
          </a:p>
          <a:p>
            <a:pPr/>
            <a:r>
              <a:t>CSS, LESS, SCSS</a:t>
            </a:r>
          </a:p>
          <a:p>
            <a:pPr/>
            <a:r>
              <a:t>UI Framework: Bootstrap, Material Design, Ant Design</a:t>
            </a:r>
          </a:p>
          <a:p>
            <a:pPr/>
            <a:r>
              <a:t>XML, HTML, XHTML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