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300" r:id="rId3"/>
    <p:sldId id="266" r:id="rId4"/>
    <p:sldId id="267" r:id="rId5"/>
    <p:sldId id="268" r:id="rId6"/>
    <p:sldId id="292" r:id="rId7"/>
    <p:sldId id="293" r:id="rId8"/>
    <p:sldId id="294" r:id="rId9"/>
    <p:sldId id="295" r:id="rId10"/>
    <p:sldId id="296" r:id="rId11"/>
    <p:sldId id="297" r:id="rId12"/>
    <p:sldId id="301" r:id="rId13"/>
    <p:sldId id="323" r:id="rId14"/>
    <p:sldId id="324" r:id="rId15"/>
    <p:sldId id="325" r:id="rId16"/>
    <p:sldId id="326" r:id="rId17"/>
    <p:sldId id="328" r:id="rId18"/>
    <p:sldId id="330" r:id="rId19"/>
    <p:sldId id="399" r:id="rId20"/>
    <p:sldId id="331" r:id="rId21"/>
    <p:sldId id="332" r:id="rId22"/>
    <p:sldId id="333" r:id="rId23"/>
    <p:sldId id="335" r:id="rId24"/>
    <p:sldId id="337" r:id="rId25"/>
    <p:sldId id="396" r:id="rId26"/>
    <p:sldId id="338" r:id="rId27"/>
    <p:sldId id="339" r:id="rId28"/>
    <p:sldId id="397" r:id="rId29"/>
    <p:sldId id="398" r:id="rId30"/>
    <p:sldId id="395" r:id="rId31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0.4</c:v>
                </c:pt>
                <c:pt idx="2">
                  <c:v>0.5</c:v>
                </c:pt>
                <c:pt idx="3">
                  <c:v>0.8</c:v>
                </c:pt>
                <c:pt idx="4">
                  <c:v>1</c:v>
                </c:pt>
                <c:pt idx="5">
                  <c:v>1.2</c:v>
                </c:pt>
                <c:pt idx="6">
                  <c:v>1.7</c:v>
                </c:pt>
                <c:pt idx="7">
                  <c:v>2</c:v>
                </c:pt>
                <c:pt idx="8">
                  <c:v>2.6</c:v>
                </c:pt>
                <c:pt idx="9">
                  <c:v>2.8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0.2</c:v>
                </c:pt>
                <c:pt idx="1">
                  <c:v>1.1000000000000001</c:v>
                </c:pt>
                <c:pt idx="2">
                  <c:v>0.9</c:v>
                </c:pt>
                <c:pt idx="3">
                  <c:v>1.7</c:v>
                </c:pt>
                <c:pt idx="4">
                  <c:v>2.2000000000000002</c:v>
                </c:pt>
                <c:pt idx="5">
                  <c:v>2.4</c:v>
                </c:pt>
                <c:pt idx="6">
                  <c:v>1.7</c:v>
                </c:pt>
                <c:pt idx="7">
                  <c:v>1.4</c:v>
                </c:pt>
                <c:pt idx="8">
                  <c:v>2.4</c:v>
                </c:pt>
                <c:pt idx="9">
                  <c:v>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B0-4F24-9210-F5EA84369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2489488"/>
        <c:axId val="1282490848"/>
      </c:scatterChart>
      <c:valAx>
        <c:axId val="1282489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2490848"/>
        <c:crosses val="autoZero"/>
        <c:crossBetween val="midCat"/>
      </c:valAx>
      <c:valAx>
        <c:axId val="12824908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2489488"/>
        <c:crosses val="autoZero"/>
        <c:crossBetween val="midCat"/>
      </c:valAx>
      <c:spPr>
        <a:noFill/>
        <a:ln>
          <a:solidFill>
            <a:schemeClr val="dk1">
              <a:shade val="95000"/>
              <a:satMod val="10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5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7B7-485A-B465-8A573B927AB2}"/>
              </c:ext>
            </c:extLst>
          </c:dPt>
          <c:dPt>
            <c:idx val="1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7B7-485A-B465-8A573B927AB2}"/>
              </c:ext>
            </c:extLst>
          </c:dPt>
          <c:dPt>
            <c:idx val="3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7B7-485A-B465-8A573B927AB2}"/>
              </c:ext>
            </c:extLst>
          </c:dPt>
          <c:dPt>
            <c:idx val="4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7B7-485A-B465-8A573B927AB2}"/>
              </c:ext>
            </c:extLst>
          </c:dPt>
          <c:dPt>
            <c:idx val="6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7B7-485A-B465-8A573B927AB2}"/>
              </c:ext>
            </c:extLst>
          </c:dPt>
          <c:dPt>
            <c:idx val="7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7B7-485A-B465-8A573B927AB2}"/>
              </c:ext>
            </c:extLst>
          </c:dPt>
          <c:dPt>
            <c:idx val="8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7B7-485A-B465-8A573B927AB2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0.4</c:v>
                </c:pt>
                <c:pt idx="2">
                  <c:v>0.5</c:v>
                </c:pt>
                <c:pt idx="3">
                  <c:v>0.8</c:v>
                </c:pt>
                <c:pt idx="4">
                  <c:v>1</c:v>
                </c:pt>
                <c:pt idx="5">
                  <c:v>1.2</c:v>
                </c:pt>
                <c:pt idx="6">
                  <c:v>1.7</c:v>
                </c:pt>
                <c:pt idx="7">
                  <c:v>2</c:v>
                </c:pt>
                <c:pt idx="8">
                  <c:v>2.6</c:v>
                </c:pt>
                <c:pt idx="9">
                  <c:v>2.8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0.2</c:v>
                </c:pt>
                <c:pt idx="1">
                  <c:v>1.1000000000000001</c:v>
                </c:pt>
                <c:pt idx="2">
                  <c:v>0.9</c:v>
                </c:pt>
                <c:pt idx="3">
                  <c:v>1.7</c:v>
                </c:pt>
                <c:pt idx="4">
                  <c:v>2.2000000000000002</c:v>
                </c:pt>
                <c:pt idx="5">
                  <c:v>2.4</c:v>
                </c:pt>
                <c:pt idx="6">
                  <c:v>1.7</c:v>
                </c:pt>
                <c:pt idx="7">
                  <c:v>1.4</c:v>
                </c:pt>
                <c:pt idx="8">
                  <c:v>2.4</c:v>
                </c:pt>
                <c:pt idx="9">
                  <c:v>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7B7-485A-B465-8A573B927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783600"/>
        <c:axId val="1282762336"/>
      </c:scatterChart>
      <c:valAx>
        <c:axId val="128178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2762336"/>
        <c:crosses val="autoZero"/>
        <c:crossBetween val="midCat"/>
      </c:valAx>
      <c:valAx>
        <c:axId val="12827623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1783600"/>
        <c:crosses val="autoZero"/>
        <c:crossBetween val="midCat"/>
      </c:valAx>
      <c:spPr>
        <a:noFill/>
        <a:ln>
          <a:solidFill>
            <a:schemeClr val="dk1">
              <a:shade val="95000"/>
              <a:satMod val="10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5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6DB-406F-97C1-F67A967DF0D4}"/>
              </c:ext>
            </c:extLst>
          </c:dPt>
          <c:dPt>
            <c:idx val="1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6DB-406F-97C1-F67A967DF0D4}"/>
              </c:ext>
            </c:extLst>
          </c:dPt>
          <c:dPt>
            <c:idx val="3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6DB-406F-97C1-F67A967DF0D4}"/>
              </c:ext>
            </c:extLst>
          </c:dPt>
          <c:dPt>
            <c:idx val="4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6DB-406F-97C1-F67A967DF0D4}"/>
              </c:ext>
            </c:extLst>
          </c:dPt>
          <c:dPt>
            <c:idx val="6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6DB-406F-97C1-F67A967DF0D4}"/>
              </c:ext>
            </c:extLst>
          </c:dPt>
          <c:dPt>
            <c:idx val="7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6DB-406F-97C1-F67A967DF0D4}"/>
              </c:ext>
            </c:extLst>
          </c:dPt>
          <c:dPt>
            <c:idx val="8"/>
            <c:marker>
              <c:spPr>
                <a:solidFill>
                  <a:schemeClr val="accent5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6DB-406F-97C1-F67A967DF0D4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0.4</c:v>
                </c:pt>
                <c:pt idx="2">
                  <c:v>0.5</c:v>
                </c:pt>
                <c:pt idx="3">
                  <c:v>0.8</c:v>
                </c:pt>
                <c:pt idx="4">
                  <c:v>1</c:v>
                </c:pt>
                <c:pt idx="5">
                  <c:v>1.2</c:v>
                </c:pt>
                <c:pt idx="6">
                  <c:v>1.7</c:v>
                </c:pt>
                <c:pt idx="7">
                  <c:v>2</c:v>
                </c:pt>
                <c:pt idx="8">
                  <c:v>2.6</c:v>
                </c:pt>
                <c:pt idx="9">
                  <c:v>2.8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0.2</c:v>
                </c:pt>
                <c:pt idx="1">
                  <c:v>1.1000000000000001</c:v>
                </c:pt>
                <c:pt idx="2">
                  <c:v>0.9</c:v>
                </c:pt>
                <c:pt idx="3">
                  <c:v>1.7</c:v>
                </c:pt>
                <c:pt idx="4">
                  <c:v>2.2000000000000002</c:v>
                </c:pt>
                <c:pt idx="5">
                  <c:v>2.4</c:v>
                </c:pt>
                <c:pt idx="6">
                  <c:v>1.7</c:v>
                </c:pt>
                <c:pt idx="7">
                  <c:v>1.4</c:v>
                </c:pt>
                <c:pt idx="8">
                  <c:v>2.4</c:v>
                </c:pt>
                <c:pt idx="9">
                  <c:v>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6DB-406F-97C1-F67A967DF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2567504"/>
        <c:axId val="1282569824"/>
      </c:scatterChart>
      <c:valAx>
        <c:axId val="1282567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2569824"/>
        <c:crosses val="autoZero"/>
        <c:crossBetween val="midCat"/>
      </c:valAx>
      <c:valAx>
        <c:axId val="1282569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2567504"/>
        <c:crosses val="autoZero"/>
        <c:crossBetween val="midCat"/>
      </c:valAx>
      <c:spPr>
        <a:noFill/>
        <a:ln>
          <a:solidFill>
            <a:schemeClr val="dk1">
              <a:shade val="95000"/>
              <a:satMod val="10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60BB5-2D89-452B-981A-DF2628549ADD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04456-1027-4C81-929C-D30D08198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8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E40A4235-85AD-45ED-8DD7-BB9141F5474C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1147542" y="2188992"/>
            <a:ext cx="153119" cy="1608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2558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CC59-277F-4CFF-BC99-235535F5539F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8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4ADC-58F7-4EBD-B285-47793013EDB2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8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E58B-2536-404D-8778-6736FE217084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2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9478-E5E1-41B6-9865-4BF3005D6594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7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2278-91CC-41CF-9850-63A9D19B1942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75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907D-979A-47E9-A280-DE56313CA677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3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428360"/>
            <a:ext cx="8640960" cy="720080"/>
          </a:xfrm>
          <a:prstGeom prst="rect">
            <a:avLst/>
          </a:prstGeom>
          <a:solidFill>
            <a:srgbClr val="071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87405" y="1342850"/>
            <a:ext cx="133350" cy="3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628650" y="522010"/>
            <a:ext cx="7886700" cy="532780"/>
          </a:xfrm>
        </p:spPr>
        <p:txBody>
          <a:bodyPr anchor="ctr"/>
          <a:lstStyle>
            <a:lvl1pPr>
              <a:defRPr lang="ko-KR" altLang="en-US" sz="24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연세제목체" panose="02030504000101010101" pitchFamily="18" charset="-127"/>
                <a:ea typeface="연세제목체" panose="02030504000101010101" pitchFamily="18" charset="-127"/>
              </a:rPr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1" kern="1200" dirty="0" smtClean="0">
                <a:solidFill>
                  <a:srgbClr val="0718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1652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428360"/>
            <a:ext cx="8640960" cy="720080"/>
          </a:xfrm>
          <a:prstGeom prst="rect">
            <a:avLst/>
          </a:prstGeom>
          <a:solidFill>
            <a:srgbClr val="071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628650" y="522010"/>
            <a:ext cx="7886700" cy="532780"/>
          </a:xfrm>
        </p:spPr>
        <p:txBody>
          <a:bodyPr anchor="ctr"/>
          <a:lstStyle>
            <a:lvl1pPr>
              <a:defRPr lang="ko-KR" altLang="en-US" sz="24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연세제목체" panose="02030504000101010101" pitchFamily="18" charset="-127"/>
                <a:ea typeface="연세제목체" panose="02030504000101010101" pitchFamily="18" charset="-127"/>
              </a:rPr>
              <a:t>1. </a:t>
            </a: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5289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341B-E8B5-42E3-A6B2-621349780FE1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7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2D3-0F83-47BD-BDEF-974E6AF3C6F2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9743-D77A-4752-A57F-438BEBAFC46C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9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7584-E5BE-45AE-94E5-4F75D7D8BD6F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BDFA-F052-42B1-AFCF-C1EA8BF796CF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8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907D-979A-47E9-A280-DE56313CA677}" type="datetime1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B29A-237F-4CFC-94C2-86EDA1E6D7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01" y="6396843"/>
            <a:ext cx="494128" cy="342056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 flipV="1">
            <a:off x="190178" y="6339473"/>
            <a:ext cx="8809251" cy="45719"/>
          </a:xfrm>
          <a:prstGeom prst="rect">
            <a:avLst/>
          </a:prstGeom>
          <a:solidFill>
            <a:srgbClr val="071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9" y="6484540"/>
            <a:ext cx="938406" cy="2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5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3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6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64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3741" y="2489709"/>
            <a:ext cx="8480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2800" b="1" dirty="0" smtClean="0"/>
              <a:t>인공지능 </a:t>
            </a:r>
            <a:r>
              <a:rPr lang="en-US" altLang="ko-KR" sz="2800" b="1" dirty="0" smtClean="0"/>
              <a:t>R&amp;D </a:t>
            </a:r>
            <a:r>
              <a:rPr lang="ko-KR" altLang="en-US" sz="2800" b="1" dirty="0" smtClean="0"/>
              <a:t>실무자 양성과정</a:t>
            </a:r>
            <a:endParaRPr lang="en-US" altLang="ko-KR" sz="2800" b="1" dirty="0" smtClean="0"/>
          </a:p>
          <a:p>
            <a:pPr algn="ctr" latinLnBrk="1"/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차 오프라인교육</a:t>
            </a:r>
            <a:endParaRPr lang="en-US" altLang="ko-KR" sz="2800" b="1" dirty="0" smtClean="0"/>
          </a:p>
          <a:p>
            <a:pPr algn="ctr" latinLnBrk="1"/>
            <a:r>
              <a:rPr lang="en-US" altLang="ko-KR" sz="2400" dirty="0" smtClean="0"/>
              <a:t>Multiple regression/Lasso/Ridge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49349" y="4618524"/>
            <a:ext cx="2598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연세대학교 산업공학과 </a:t>
            </a:r>
            <a:r>
              <a:rPr lang="ko-KR" altLang="en-US" sz="1400" b="1" dirty="0" err="1" smtClean="0"/>
              <a:t>이경택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084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2.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 모형의 적합성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</a:pPr>
            <a:r>
              <a:rPr lang="ko-KR" altLang="en-US" sz="1700" dirty="0" smtClean="0">
                <a:latin typeface="+mn-ea"/>
                <a:ea typeface="+mn-ea"/>
              </a:rPr>
              <a:t>모형의 적합성을 평가하는 방법</a:t>
            </a:r>
            <a:endParaRPr lang="en-US" altLang="ko-KR" sz="17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/>
              <p:cNvSpPr txBox="1">
                <a:spLocks/>
              </p:cNvSpPr>
              <p:nvPr/>
            </p:nvSpPr>
            <p:spPr>
              <a:xfrm>
                <a:off x="441862" y="1991997"/>
                <a:ext cx="8484968" cy="4317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가 제대로 추정되었는지 평가하기 위해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예측한 값이 실제 값과 유사한지 평가하는 척도가 필요함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+mn-ea"/>
                  </a:rPr>
                  <a:t>MSE(Mean Squared Error)</a:t>
                </a:r>
                <a:r>
                  <a:rPr lang="ko-KR" altLang="en-US" sz="1600" dirty="0">
                    <a:latin typeface="+mn-ea"/>
                  </a:rPr>
                  <a:t>는 모형의 적합성</a:t>
                </a:r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ko-KR" altLang="en-US" sz="1600" dirty="0">
                    <a:latin typeface="+mn-ea"/>
                  </a:rPr>
                  <a:t>오류</a:t>
                </a:r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을 평가하는 지표로 다음과 같이 표현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+mn-ea"/>
                  </a:rPr>
                  <a:t>MSE</a:t>
                </a:r>
                <a:r>
                  <a:rPr lang="ko-KR" altLang="en-US" sz="1600" dirty="0">
                    <a:latin typeface="+mn-ea"/>
                  </a:rPr>
                  <a:t>는 실제 출력 변수와 예측한 출력 변수간의 차이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+mn-ea"/>
                  </a:rPr>
                  <a:t>MSE</a:t>
                </a:r>
                <a:r>
                  <a:rPr lang="ko-KR" altLang="en-US" sz="1600" dirty="0">
                    <a:latin typeface="+mn-ea"/>
                  </a:rPr>
                  <a:t>가 작을 수록 좋지만</a:t>
                </a:r>
                <a:r>
                  <a:rPr lang="en-US" altLang="ko-KR" sz="1600" dirty="0">
                    <a:latin typeface="+mn-ea"/>
                  </a:rPr>
                  <a:t>, MSE</a:t>
                </a:r>
                <a:r>
                  <a:rPr lang="ko-KR" altLang="en-US" sz="1600" dirty="0">
                    <a:latin typeface="+mn-ea"/>
                  </a:rPr>
                  <a:t>를 과도하게 줄이면 과적합의 오류를 범할 가능성이 있음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따라서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검증 집합의 </a:t>
                </a:r>
                <a:r>
                  <a:rPr lang="en-US" altLang="ko-KR" sz="1600" dirty="0">
                    <a:latin typeface="+mn-ea"/>
                  </a:rPr>
                  <a:t>MSE</a:t>
                </a:r>
                <a:r>
                  <a:rPr lang="ko-KR" altLang="en-US" sz="1600" dirty="0">
                    <a:latin typeface="+mn-ea"/>
                  </a:rPr>
                  <a:t>를 줄이는 방향으로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를 추정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2" y="1991997"/>
                <a:ext cx="8484968" cy="4317363"/>
              </a:xfrm>
              <a:prstGeom prst="rect">
                <a:avLst/>
              </a:prstGeom>
              <a:blipFill rotWithShape="0">
                <a:blip r:embed="rId2"/>
                <a:stretch>
                  <a:fillRect l="-287" t="-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/>
              <p:cNvSpPr txBox="1"/>
              <p:nvPr/>
            </p:nvSpPr>
            <p:spPr>
              <a:xfrm>
                <a:off x="3337161" y="3512968"/>
                <a:ext cx="2583977" cy="752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161" y="3512968"/>
                <a:ext cx="2583977" cy="7520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3"/>
          <p:cNvSpPr txBox="1"/>
          <p:nvPr/>
        </p:nvSpPr>
        <p:spPr>
          <a:xfrm>
            <a:off x="2540917" y="4247735"/>
            <a:ext cx="112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데이터 개수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2916107" y="4524734"/>
            <a:ext cx="981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15"/>
          <p:cNvCxnSpPr/>
          <p:nvPr/>
        </p:nvCxnSpPr>
        <p:spPr>
          <a:xfrm flipV="1">
            <a:off x="3898077" y="4190050"/>
            <a:ext cx="314174" cy="334684"/>
          </a:xfrm>
          <a:prstGeom prst="line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17"/>
          <p:cNvCxnSpPr/>
          <p:nvPr/>
        </p:nvCxnSpPr>
        <p:spPr>
          <a:xfrm>
            <a:off x="4831784" y="4125430"/>
            <a:ext cx="246856" cy="432048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23"/>
          <p:cNvCxnSpPr/>
          <p:nvPr/>
        </p:nvCxnSpPr>
        <p:spPr>
          <a:xfrm>
            <a:off x="5078640" y="4557478"/>
            <a:ext cx="1265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28"/>
          <p:cNvSpPr txBox="1"/>
          <p:nvPr/>
        </p:nvSpPr>
        <p:spPr>
          <a:xfrm>
            <a:off x="5638816" y="4247735"/>
            <a:ext cx="1232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</a:rPr>
              <a:t>실제 출력 변수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4" name="직선 연결선 32"/>
          <p:cNvCxnSpPr/>
          <p:nvPr/>
        </p:nvCxnSpPr>
        <p:spPr>
          <a:xfrm flipV="1">
            <a:off x="5277222" y="3367968"/>
            <a:ext cx="216024" cy="288032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34"/>
          <p:cNvCxnSpPr/>
          <p:nvPr/>
        </p:nvCxnSpPr>
        <p:spPr>
          <a:xfrm>
            <a:off x="5493246" y="336796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37"/>
          <p:cNvSpPr txBox="1"/>
          <p:nvPr/>
        </p:nvSpPr>
        <p:spPr>
          <a:xfrm>
            <a:off x="5987218" y="3379001"/>
            <a:ext cx="144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예측한 출력 변수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7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2.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 모형의 적합성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</a:pPr>
            <a:r>
              <a:rPr lang="ko-KR" altLang="en-US" sz="1700" dirty="0" smtClean="0">
                <a:latin typeface="+mn-ea"/>
                <a:ea typeface="+mn-ea"/>
              </a:rPr>
              <a:t>모형의 적합성을 평가하는 방법</a:t>
            </a:r>
            <a:endParaRPr lang="en-US" altLang="ko-KR" sz="17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/>
              <p:cNvSpPr txBox="1">
                <a:spLocks/>
              </p:cNvSpPr>
              <p:nvPr/>
            </p:nvSpPr>
            <p:spPr>
              <a:xfrm>
                <a:off x="441862" y="1991997"/>
                <a:ext cx="8484968" cy="4317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 smtClean="0">
                    <a:latin typeface="+mn-ea"/>
                  </a:rPr>
                  <a:t>모형의 </a:t>
                </a:r>
                <a:r>
                  <a:rPr lang="ko-KR" altLang="en-US" sz="1600" dirty="0">
                    <a:latin typeface="+mn-ea"/>
                  </a:rPr>
                  <a:t>복잡도에 따른 학습 집합의 </a:t>
                </a:r>
                <a:r>
                  <a:rPr lang="en-US" altLang="ko-KR" sz="1600" dirty="0">
                    <a:latin typeface="+mn-ea"/>
                  </a:rPr>
                  <a:t>MSE(</a:t>
                </a:r>
                <a:r>
                  <a:rPr lang="ko-KR" altLang="en-US" sz="1600" dirty="0">
                    <a:latin typeface="+mn-ea"/>
                  </a:rPr>
                  <a:t>회색</a:t>
                </a:r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와 검증 집합의 </a:t>
                </a:r>
                <a:r>
                  <a:rPr lang="en-US" altLang="ko-KR" sz="1600" dirty="0">
                    <a:latin typeface="+mn-ea"/>
                  </a:rPr>
                  <a:t>MSE(</a:t>
                </a:r>
                <a:r>
                  <a:rPr lang="ko-KR" altLang="en-US" sz="1600" dirty="0">
                    <a:latin typeface="+mn-ea"/>
                  </a:rPr>
                  <a:t>빨간색</a:t>
                </a:r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의 변화는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아래 </a:t>
                </a:r>
                <a:r>
                  <a:rPr lang="ko-KR" altLang="en-US" sz="1600" dirty="0">
                    <a:latin typeface="+mn-ea"/>
                  </a:rPr>
                  <a:t>그림과 같음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학습 집합의 </a:t>
                </a:r>
                <a:r>
                  <a:rPr lang="en-US" altLang="ko-KR" sz="1600" dirty="0">
                    <a:latin typeface="+mn-ea"/>
                  </a:rPr>
                  <a:t>MSE</a:t>
                </a:r>
                <a:r>
                  <a:rPr lang="ko-KR" altLang="en-US" sz="1600" dirty="0">
                    <a:latin typeface="+mn-ea"/>
                  </a:rPr>
                  <a:t>는 복잡한 모형일수록 감소하지만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검증 집합의 </a:t>
                </a:r>
                <a:r>
                  <a:rPr lang="en-US" altLang="ko-KR" sz="1600" dirty="0">
                    <a:latin typeface="+mn-ea"/>
                  </a:rPr>
                  <a:t>MSE</a:t>
                </a:r>
                <a:r>
                  <a:rPr lang="ko-KR" altLang="en-US" sz="1600" dirty="0">
                    <a:latin typeface="+mn-ea"/>
                  </a:rPr>
                  <a:t>는 일정 시점 이후로 증가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증가하는 원인은 왼쪽 그림과 같이 모형이 학습 집합에 과적합되기 </a:t>
                </a:r>
                <a:r>
                  <a:rPr lang="ko-KR" altLang="en-US" sz="1600" dirty="0" smtClean="0">
                    <a:latin typeface="+mn-ea"/>
                  </a:rPr>
                  <a:t>때문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000" dirty="0" smtClean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+mn-ea"/>
                  </a:rPr>
                  <a:t>검은색</a:t>
                </a:r>
                <a:r>
                  <a:rPr lang="en-US" altLang="ko-KR" sz="1400" dirty="0">
                    <a:latin typeface="+mn-ea"/>
                  </a:rPr>
                  <a:t>: </a:t>
                </a:r>
                <a:r>
                  <a:rPr lang="ko-KR" altLang="en-US" sz="1400" dirty="0">
                    <a:latin typeface="+mn-ea"/>
                  </a:rPr>
                  <a:t>실제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400" dirty="0">
                    <a:latin typeface="+mn-ea"/>
                  </a:rPr>
                  <a:t>를 나타내는 모형</a:t>
                </a:r>
                <a:endParaRPr lang="en-US" altLang="ko-KR" sz="14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+mn-ea"/>
                  </a:rPr>
                  <a:t>노란색</a:t>
                </a:r>
                <a:r>
                  <a:rPr lang="en-US" altLang="ko-KR" sz="1400" dirty="0">
                    <a:latin typeface="+mn-ea"/>
                  </a:rPr>
                  <a:t>: </a:t>
                </a:r>
                <a:r>
                  <a:rPr lang="ko-KR" altLang="en-US" sz="1400" dirty="0">
                    <a:latin typeface="+mn-ea"/>
                  </a:rPr>
                  <a:t>가장 낮은 복잡도를 가지며 </a:t>
                </a:r>
                <a:r>
                  <a:rPr lang="en-US" altLang="ko-KR" sz="1400" dirty="0" smtClean="0">
                    <a:latin typeface="+mn-ea"/>
                  </a:rPr>
                  <a:t/>
                </a:r>
                <a:br>
                  <a:rPr lang="en-US" altLang="ko-KR" sz="1400" dirty="0" smtClean="0">
                    <a:latin typeface="+mn-ea"/>
                  </a:rPr>
                </a:br>
                <a:r>
                  <a:rPr lang="ko-KR" altLang="en-US" sz="1400" dirty="0" smtClean="0">
                    <a:latin typeface="+mn-ea"/>
                  </a:rPr>
                  <a:t>세 </a:t>
                </a:r>
                <a:r>
                  <a:rPr lang="ko-KR" altLang="en-US" sz="1400" dirty="0">
                    <a:latin typeface="+mn-ea"/>
                  </a:rPr>
                  <a:t>모형 중 </a:t>
                </a:r>
                <a:r>
                  <a:rPr lang="ko-KR" altLang="en-US" sz="1400" dirty="0" smtClean="0">
                    <a:latin typeface="+mn-ea"/>
                  </a:rPr>
                  <a:t>가장 </a:t>
                </a:r>
                <a:r>
                  <a:rPr lang="ko-KR" altLang="en-US" sz="1400" dirty="0">
                    <a:latin typeface="+mn-ea"/>
                  </a:rPr>
                  <a:t>높은 </a:t>
                </a:r>
                <a:r>
                  <a:rPr lang="en-US" altLang="ko-KR" sz="1400" dirty="0">
                    <a:latin typeface="+mn-ea"/>
                  </a:rPr>
                  <a:t>MSE </a:t>
                </a:r>
                <a:r>
                  <a:rPr lang="ko-KR" altLang="en-US" sz="1400" dirty="0">
                    <a:latin typeface="+mn-ea"/>
                  </a:rPr>
                  <a:t>값을 가짐</a:t>
                </a:r>
                <a:endParaRPr lang="en-US" altLang="ko-KR" sz="14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+mn-ea"/>
                  </a:rPr>
                  <a:t>하늘색</a:t>
                </a:r>
                <a:r>
                  <a:rPr lang="en-US" altLang="ko-KR" sz="1400" dirty="0">
                    <a:latin typeface="+mn-ea"/>
                  </a:rPr>
                  <a:t>: </a:t>
                </a:r>
                <a:r>
                  <a:rPr lang="ko-KR" altLang="en-US" sz="1400" dirty="0">
                    <a:latin typeface="+mn-ea"/>
                  </a:rPr>
                  <a:t>검은색 모형과 가장 유사한 </a:t>
                </a:r>
                <a:r>
                  <a:rPr lang="en-US" altLang="ko-KR" sz="1400" dirty="0" smtClean="0">
                    <a:latin typeface="+mn-ea"/>
                  </a:rPr>
                  <a:t/>
                </a:r>
                <a:br>
                  <a:rPr lang="en-US" altLang="ko-KR" sz="1400" dirty="0" smtClean="0">
                    <a:latin typeface="+mn-ea"/>
                  </a:rPr>
                </a:br>
                <a:r>
                  <a:rPr lang="ko-KR" altLang="en-US" sz="1400" dirty="0" smtClean="0">
                    <a:latin typeface="+mn-ea"/>
                  </a:rPr>
                  <a:t>형태로 </a:t>
                </a:r>
                <a:r>
                  <a:rPr lang="ko-KR" altLang="en-US" sz="1400" dirty="0">
                    <a:latin typeface="+mn-ea"/>
                  </a:rPr>
                  <a:t>검증 집합의 </a:t>
                </a:r>
                <a:r>
                  <a:rPr lang="en-US" altLang="ko-KR" sz="1400" dirty="0">
                    <a:latin typeface="+mn-ea"/>
                  </a:rPr>
                  <a:t>MSE</a:t>
                </a:r>
                <a:r>
                  <a:rPr lang="ko-KR" altLang="en-US" sz="1400" dirty="0">
                    <a:latin typeface="+mn-ea"/>
                  </a:rPr>
                  <a:t>가 가장 낮음</a:t>
                </a:r>
                <a:endParaRPr lang="en-US" altLang="ko-KR" sz="14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+mn-ea"/>
                  </a:rPr>
                  <a:t>초록색</a:t>
                </a:r>
                <a:r>
                  <a:rPr lang="en-US" altLang="ko-KR" sz="1400" dirty="0">
                    <a:latin typeface="+mn-ea"/>
                  </a:rPr>
                  <a:t>: </a:t>
                </a:r>
                <a:r>
                  <a:rPr lang="ko-KR" altLang="en-US" sz="1400" dirty="0">
                    <a:latin typeface="+mn-ea"/>
                  </a:rPr>
                  <a:t>가장 높은 복잡도를 가지며 </a:t>
                </a:r>
                <a:r>
                  <a:rPr lang="en-US" altLang="ko-KR" sz="1400" dirty="0" smtClean="0">
                    <a:latin typeface="+mn-ea"/>
                  </a:rPr>
                  <a:t/>
                </a:r>
                <a:br>
                  <a:rPr lang="en-US" altLang="ko-KR" sz="1400" dirty="0" smtClean="0">
                    <a:latin typeface="+mn-ea"/>
                  </a:rPr>
                </a:br>
                <a:r>
                  <a:rPr lang="ko-KR" altLang="en-US" sz="1400" dirty="0" smtClean="0">
                    <a:latin typeface="+mn-ea"/>
                  </a:rPr>
                  <a:t>학습 </a:t>
                </a:r>
                <a:r>
                  <a:rPr lang="ko-KR" altLang="en-US" sz="1400" dirty="0">
                    <a:latin typeface="+mn-ea"/>
                  </a:rPr>
                  <a:t>집합에 과적합되어 검증 </a:t>
                </a:r>
                <a:r>
                  <a:rPr lang="ko-KR" altLang="en-US" sz="1400" dirty="0" smtClean="0">
                    <a:latin typeface="+mn-ea"/>
                  </a:rPr>
                  <a:t>집합의</a:t>
                </a:r>
                <a:r>
                  <a:rPr lang="en-US" altLang="ko-KR" sz="1400" dirty="0" smtClean="0">
                    <a:latin typeface="+mn-ea"/>
                  </a:rPr>
                  <a:t/>
                </a:r>
                <a:br>
                  <a:rPr lang="en-US" altLang="ko-KR" sz="1400" dirty="0" smtClean="0">
                    <a:latin typeface="+mn-ea"/>
                  </a:rPr>
                </a:br>
                <a:r>
                  <a:rPr lang="en-US" altLang="ko-KR" sz="1400" dirty="0" smtClean="0">
                    <a:latin typeface="+mn-ea"/>
                  </a:rPr>
                  <a:t>MSE</a:t>
                </a:r>
                <a:r>
                  <a:rPr lang="ko-KR" altLang="en-US" sz="1400" dirty="0">
                    <a:latin typeface="+mn-ea"/>
                  </a:rPr>
                  <a:t>가 하늘색인 경우에 비해 상승함</a:t>
                </a:r>
                <a:endParaRPr lang="en-US" altLang="ko-KR" sz="14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2" y="1991997"/>
                <a:ext cx="8484968" cy="4317363"/>
              </a:xfrm>
              <a:prstGeom prst="rect">
                <a:avLst/>
              </a:prstGeom>
              <a:blipFill rotWithShape="0">
                <a:blip r:embed="rId2"/>
                <a:stretch>
                  <a:fillRect l="-287" t="-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/>
          <p:cNvPicPr/>
          <p:nvPr/>
        </p:nvPicPr>
        <p:blipFill>
          <a:blip r:embed="rId3"/>
          <a:stretch>
            <a:fillRect/>
          </a:stretch>
        </p:blipFill>
        <p:spPr>
          <a:xfrm>
            <a:off x="4264841" y="3789045"/>
            <a:ext cx="4525977" cy="2520315"/>
          </a:xfrm>
          <a:prstGeom prst="rect">
            <a:avLst/>
          </a:prstGeom>
        </p:spPr>
      </p:pic>
      <p:sp>
        <p:nvSpPr>
          <p:cNvPr id="18" name="TextBox 24"/>
          <p:cNvSpPr txBox="1"/>
          <p:nvPr/>
        </p:nvSpPr>
        <p:spPr>
          <a:xfrm>
            <a:off x="7229450" y="6049506"/>
            <a:ext cx="12516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</a:rPr>
              <a:t>모형의 복잡도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36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9745" y="2622713"/>
            <a:ext cx="5538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/>
              <a:t>회귀 분석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174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3.</a:t>
            </a:r>
            <a:r>
              <a:rPr lang="ko-KR" altLang="en-US" dirty="0" smtClean="0">
                <a:latin typeface="+mn-ea"/>
                <a:ea typeface="+mn-ea"/>
              </a:rPr>
              <a:t> 단순 선형 회귀</a:t>
            </a:r>
            <a:endParaRPr lang="en-US" altLang="ko-KR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회귀 분석이란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33640" y="1975290"/>
                <a:ext cx="8478271" cy="1004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입력 변수인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의 정보를 활용하여 출력 변수인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를 예측하는 방법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회귀분석 중 간단한 방법으로는 선형회귀분석</a:t>
                </a:r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ko-KR" altLang="en-US" sz="1600" dirty="0">
                    <a:latin typeface="+mn-ea"/>
                  </a:rPr>
                  <a:t>좌측 그림</a:t>
                </a:r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이 있으며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이를 바탕으로 더 복잡한 회귀분석</a:t>
                </a:r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ko-KR" altLang="en-US" sz="1600" dirty="0">
                    <a:latin typeface="+mn-ea"/>
                  </a:rPr>
                  <a:t>우측 그림</a:t>
                </a:r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이 </a:t>
                </a:r>
                <a:r>
                  <a:rPr lang="ko-KR" altLang="en-US" sz="1600" dirty="0" smtClean="0">
                    <a:latin typeface="+mn-ea"/>
                  </a:rPr>
                  <a:t>개발</a:t>
                </a: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" y="1975290"/>
                <a:ext cx="8478271" cy="1004762"/>
              </a:xfrm>
              <a:prstGeom prst="rect">
                <a:avLst/>
              </a:prstGeom>
              <a:blipFill rotWithShape="0">
                <a:blip r:embed="rId2"/>
                <a:stretch>
                  <a:fillRect l="-288" t="-1212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15" y="3545791"/>
            <a:ext cx="6870770" cy="22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3.</a:t>
            </a:r>
            <a:r>
              <a:rPr lang="ko-KR" altLang="en-US" dirty="0" smtClean="0">
                <a:latin typeface="+mn-ea"/>
                <a:ea typeface="+mn-ea"/>
              </a:rPr>
              <a:t> 단순 선형 회귀</a:t>
            </a:r>
            <a:endParaRPr lang="en-US" altLang="ko-KR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단순 선형 회귀의 회귀 식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33640" y="1975290"/>
                <a:ext cx="8344600" cy="4149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입력 변수가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출력 변수가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일 때</a:t>
                </a:r>
                <a:r>
                  <a:rPr lang="en-US" altLang="ko-KR" sz="1600" dirty="0">
                    <a:latin typeface="+mn-ea"/>
                  </a:rPr>
                  <a:t>,</a:t>
                </a:r>
                <a:r>
                  <a:rPr lang="ko-KR" altLang="en-US" sz="1600" dirty="0">
                    <a:latin typeface="+mn-ea"/>
                  </a:rPr>
                  <a:t> 단순선형회귀의 회귀식은 </a:t>
                </a:r>
                <a:r>
                  <a:rPr lang="ko-KR" altLang="en-US" sz="1600" dirty="0" smtClean="0">
                    <a:latin typeface="+mn-ea"/>
                  </a:rPr>
                  <a:t>검은 선으로 </a:t>
                </a:r>
                <a:r>
                  <a:rPr lang="ko-KR" altLang="en-US" sz="1600" dirty="0">
                    <a:latin typeface="+mn-ea"/>
                  </a:rPr>
                  <a:t>나타낼 수 있음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는 절편</a:t>
                </a:r>
                <a:r>
                  <a:rPr lang="en-US" altLang="ko-KR" sz="1600" dirty="0">
                    <a:latin typeface="+mn-ea"/>
                  </a:rPr>
                  <a:t>(intercept),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은</a:t>
                </a: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기울기</a:t>
                </a:r>
                <a:r>
                  <a:rPr lang="en-US" altLang="ko-KR" sz="1600" dirty="0">
                    <a:latin typeface="+mn-ea"/>
                  </a:rPr>
                  <a:t>(slope)</a:t>
                </a:r>
                <a:r>
                  <a:rPr lang="ko-KR" altLang="en-US" sz="1600" dirty="0">
                    <a:latin typeface="+mn-ea"/>
                  </a:rPr>
                  <a:t>이며 합쳐서 회귀계수</a:t>
                </a:r>
                <a:r>
                  <a:rPr lang="en-US" altLang="ko-KR" sz="1600" dirty="0">
                    <a:latin typeface="+mn-ea"/>
                  </a:rPr>
                  <a:t>(coefficients)</a:t>
                </a:r>
                <a:r>
                  <a:rPr lang="ko-KR" altLang="en-US" sz="1600" dirty="0">
                    <a:latin typeface="+mn-ea"/>
                  </a:rPr>
                  <a:t>로도 </a:t>
                </a:r>
                <a:r>
                  <a:rPr lang="ko-KR" altLang="en-US" sz="1600" dirty="0" smtClean="0">
                    <a:latin typeface="+mn-ea"/>
                  </a:rPr>
                  <a:t>불림</a:t>
                </a:r>
                <a:endParaRPr lang="en-US" altLang="ko-KR" sz="1600" dirty="0" smtClean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검은 점</a:t>
                </a:r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모집단의 모든 데이터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빨간 점</a:t>
                </a:r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학습집합의 데이터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은 구할 수 없는 계수로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데이터</a:t>
                </a:r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ko-KR" altLang="en-US" sz="1600" dirty="0">
                    <a:latin typeface="+mn-ea"/>
                  </a:rPr>
                  <a:t>학습집합</a:t>
                </a:r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를 통해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이 </a:t>
                </a:r>
                <a:r>
                  <a:rPr lang="ko-KR" altLang="en-US" sz="1600" dirty="0">
                    <a:latin typeface="+mn-ea"/>
                  </a:rPr>
                  <a:t>둘을 추정해서 사용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모집단의 특징을 잘 설명할 수 있는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학습집합을 </a:t>
                </a:r>
                <a:r>
                  <a:rPr lang="ko-KR" altLang="en-US" sz="1600" dirty="0">
                    <a:latin typeface="+mn-ea"/>
                  </a:rPr>
                  <a:t>선택하는 것이 중요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" y="1975290"/>
                <a:ext cx="8344600" cy="4149085"/>
              </a:xfrm>
              <a:prstGeom prst="rect">
                <a:avLst/>
              </a:prstGeom>
              <a:blipFill rotWithShape="0">
                <a:blip r:embed="rId2"/>
                <a:stretch>
                  <a:fillRect l="-292" t="-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4299972" y="3230105"/>
            <a:ext cx="4748761" cy="2746609"/>
            <a:chOff x="4739425" y="3405381"/>
            <a:chExt cx="4149288" cy="2399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3"/>
                <p:cNvSpPr txBox="1"/>
                <p:nvPr/>
              </p:nvSpPr>
              <p:spPr>
                <a:xfrm>
                  <a:off x="6987079" y="4149080"/>
                  <a:ext cx="1222482" cy="188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ko-KR" altLang="en-US" sz="1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079" y="4149080"/>
                  <a:ext cx="140134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95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34"/>
                <p:cNvSpPr txBox="1"/>
                <p:nvPr/>
              </p:nvSpPr>
              <p:spPr>
                <a:xfrm>
                  <a:off x="6319660" y="3777951"/>
                  <a:ext cx="958712" cy="198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660" y="3777951"/>
                  <a:ext cx="1099467" cy="2271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048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타원 9"/>
            <p:cNvSpPr/>
            <p:nvPr/>
          </p:nvSpPr>
          <p:spPr>
            <a:xfrm>
              <a:off x="5293532" y="5096151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445932" y="5248551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507966" y="4952135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719222" y="5050432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826973" y="4847161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042997" y="4775284"/>
              <a:ext cx="45719" cy="45719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088716" y="4572145"/>
              <a:ext cx="45719" cy="45719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307872" y="4641481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386382" y="4486498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134435" y="4726136"/>
              <a:ext cx="45719" cy="45719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522704" y="5117453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889007" y="4974994"/>
              <a:ext cx="45719" cy="45719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5042863" y="3495576"/>
              <a:ext cx="0" cy="230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rot="5400000" flipV="1">
              <a:off x="5894269" y="4347990"/>
              <a:ext cx="0" cy="230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6460272" y="4793881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6511624" y="4627560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662351" y="4828043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894481" y="4735823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6046881" y="4888223"/>
              <a:ext cx="45719" cy="45719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6262153" y="4801442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238278" y="4446966"/>
              <a:ext cx="45719" cy="45719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427481" y="4594262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6505991" y="4439279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631233" y="4580341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945296" y="4815305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996648" y="4648984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912505" y="4615686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667801" y="4492685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787410" y="4445466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581926" y="4368494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701535" y="4321275"/>
              <a:ext cx="45719" cy="457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43" name="직선 연결선 74"/>
            <p:cNvCxnSpPr/>
            <p:nvPr/>
          </p:nvCxnSpPr>
          <p:spPr>
            <a:xfrm flipV="1">
              <a:off x="5225799" y="4293096"/>
              <a:ext cx="1761280" cy="955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87"/>
            <p:cNvCxnSpPr/>
            <p:nvPr/>
          </p:nvCxnSpPr>
          <p:spPr>
            <a:xfrm flipV="1">
              <a:off x="5872692" y="4005064"/>
              <a:ext cx="554789" cy="1289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89"/>
                <p:cNvSpPr txBox="1"/>
                <p:nvPr/>
              </p:nvSpPr>
              <p:spPr>
                <a:xfrm>
                  <a:off x="6967940" y="5536583"/>
                  <a:ext cx="159281" cy="188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940" y="5536583"/>
                  <a:ext cx="18229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90"/>
                <p:cNvSpPr txBox="1"/>
                <p:nvPr/>
              </p:nvSpPr>
              <p:spPr>
                <a:xfrm>
                  <a:off x="4826839" y="3405381"/>
                  <a:ext cx="152278" cy="188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ko-KR" alt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6839" y="3405381"/>
                  <a:ext cx="17427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375" r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연결선 93"/>
            <p:cNvCxnSpPr/>
            <p:nvPr/>
          </p:nvCxnSpPr>
          <p:spPr>
            <a:xfrm>
              <a:off x="8144451" y="4366994"/>
              <a:ext cx="14179" cy="294411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94"/>
            <p:cNvSpPr txBox="1"/>
            <p:nvPr/>
          </p:nvSpPr>
          <p:spPr>
            <a:xfrm>
              <a:off x="7304536" y="4675136"/>
              <a:ext cx="1584177" cy="242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</a:rPr>
                <a:t>백색잡음</a:t>
              </a:r>
              <a:r>
                <a:rPr lang="en-US" altLang="ko-KR" sz="1200" dirty="0" smtClean="0">
                  <a:latin typeface="+mn-ea"/>
                </a:rPr>
                <a:t>(white noise)</a:t>
              </a:r>
              <a:endParaRPr lang="ko-KR" altLang="en-US" sz="1200" dirty="0">
                <a:latin typeface="+mn-ea"/>
              </a:endParaRPr>
            </a:p>
          </p:txBody>
        </p:sp>
        <p:cxnSp>
          <p:nvCxnSpPr>
            <p:cNvPr id="49" name="직선 연결선 99"/>
            <p:cNvCxnSpPr/>
            <p:nvPr/>
          </p:nvCxnSpPr>
          <p:spPr>
            <a:xfrm>
              <a:off x="6493748" y="4561820"/>
              <a:ext cx="0" cy="234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101"/>
            <p:cNvCxnSpPr/>
            <p:nvPr/>
          </p:nvCxnSpPr>
          <p:spPr>
            <a:xfrm flipH="1" flipV="1">
              <a:off x="6551710" y="4748995"/>
              <a:ext cx="684586" cy="6464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0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3.</a:t>
            </a:r>
            <a:r>
              <a:rPr lang="ko-KR" altLang="en-US" dirty="0" smtClean="0">
                <a:latin typeface="+mn-ea"/>
                <a:ea typeface="+mn-ea"/>
              </a:rPr>
              <a:t> 단순 선형 회귀</a:t>
            </a:r>
            <a:endParaRPr lang="en-US" altLang="ko-KR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잔차</a:t>
            </a:r>
            <a:r>
              <a:rPr lang="en-US" altLang="ko-KR" sz="1700" dirty="0" smtClean="0">
                <a:solidFill>
                  <a:schemeClr val="tx1"/>
                </a:solidFill>
                <a:latin typeface="+mn-ea"/>
                <a:ea typeface="+mn-ea"/>
              </a:rPr>
              <a:t>(residual)</a:t>
            </a: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의 의미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40" y="1975290"/>
            <a:ext cx="8344600" cy="417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회귀계수의 추정에 대해 알아보기 전에 잔차의 의미를 알아야 함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잔차는 다음 식과 같이 정의되며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실제 출력 변수와 예측한 출력 변수의 차를 </a:t>
            </a:r>
            <a:r>
              <a:rPr lang="ko-KR" altLang="en-US" sz="1600" dirty="0" smtClean="0">
                <a:latin typeface="+mn-ea"/>
              </a:rPr>
              <a:t>나타냄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잔차를 그림으로 나타내면 오른쪽 그림과 같음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잔차의 제곱합</a:t>
            </a:r>
            <a:r>
              <a:rPr lang="en-US" altLang="ko-KR" sz="1600" dirty="0">
                <a:latin typeface="+mn-ea"/>
              </a:rPr>
              <a:t>(RSS; Residual Sum of Squares)</a:t>
            </a:r>
            <a:r>
              <a:rPr lang="ko-KR" altLang="en-US" sz="1600" dirty="0" smtClean="0">
                <a:latin typeface="+mn-ea"/>
              </a:rPr>
              <a:t>는 아래와 </a:t>
            </a:r>
            <a:r>
              <a:rPr lang="ko-KR" altLang="en-US" sz="1600" dirty="0">
                <a:latin typeface="+mn-ea"/>
              </a:rPr>
              <a:t>같이 표현 가능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"/>
              <p:cNvSpPr txBox="1"/>
              <p:nvPr/>
            </p:nvSpPr>
            <p:spPr>
              <a:xfrm>
                <a:off x="3954235" y="2735208"/>
                <a:ext cx="1235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35" y="2735208"/>
                <a:ext cx="123553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90" t="-22222" r="-20297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3"/>
              <p:cNvSpPr txBox="1"/>
              <p:nvPr/>
            </p:nvSpPr>
            <p:spPr>
              <a:xfrm>
                <a:off x="791380" y="4424072"/>
                <a:ext cx="337015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80" y="4424072"/>
                <a:ext cx="3370153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그림 52"/>
          <p:cNvPicPr/>
          <p:nvPr/>
        </p:nvPicPr>
        <p:blipFill>
          <a:blip r:embed="rId4"/>
          <a:stretch>
            <a:fillRect/>
          </a:stretch>
        </p:blipFill>
        <p:spPr>
          <a:xfrm>
            <a:off x="4519272" y="3872241"/>
            <a:ext cx="4258968" cy="2423771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2135158" y="6074629"/>
            <a:ext cx="692733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James, G., Witten, D., Hastie, T., &amp;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Tibshirani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R. (2013). 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An introduction to statistical </a:t>
            </a:r>
            <a:r>
              <a:rPr lang="en-US" altLang="ko-KR" sz="1000" i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learning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 York: Springer.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90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3.</a:t>
            </a:r>
            <a:r>
              <a:rPr lang="ko-KR" altLang="en-US" dirty="0" smtClean="0">
                <a:latin typeface="+mn-ea"/>
                <a:ea typeface="+mn-ea"/>
              </a:rPr>
              <a:t> 단순 선형 회귀</a:t>
            </a:r>
            <a:endParaRPr lang="en-US" altLang="ko-KR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회귀 계수의 추정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33640" y="1975290"/>
                <a:ext cx="8344600" cy="3394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회귀계수는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를 최소화 하는 방향으로 추정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>
                  <a:lnSpc>
                    <a:spcPct val="113000"/>
                  </a:lnSpc>
                  <a:spcAft>
                    <a:spcPts val="800"/>
                  </a:spcAft>
                  <a:buClr>
                    <a:srgbClr val="002060"/>
                  </a:buClr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는 주어진 학습집합의 데이터이므로 위 식에서 변수는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임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따라서</a:t>
                </a:r>
                <a:r>
                  <a:rPr lang="en-US" altLang="ko-KR" sz="16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를 최소화하기 위해 위 식의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로 편미분을 하면 아래의 식이 </a:t>
                </a:r>
                <a:r>
                  <a:rPr lang="ko-KR" altLang="en-US" sz="1600" dirty="0" smtClean="0">
                    <a:latin typeface="+mn-ea"/>
                  </a:rPr>
                  <a:t>도출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en-US" altLang="ko-KR" sz="1600" dirty="0" smtClean="0">
                    <a:latin typeface="+mn-ea"/>
                  </a:rPr>
                  <a:t>(</a:t>
                </a:r>
                <a:r>
                  <a:rPr lang="ko-KR" altLang="en-US" sz="1600" dirty="0">
                    <a:latin typeface="+mn-ea"/>
                  </a:rPr>
                  <a:t>이 방법을 </a:t>
                </a:r>
                <a:r>
                  <a:rPr lang="en-US" altLang="ko-KR" sz="1600" dirty="0">
                    <a:latin typeface="+mn-ea"/>
                  </a:rPr>
                  <a:t>Least Square Method</a:t>
                </a:r>
                <a:r>
                  <a:rPr lang="ko-KR" altLang="en-US" sz="1600" dirty="0">
                    <a:latin typeface="+mn-ea"/>
                  </a:rPr>
                  <a:t>라고 부름</a:t>
                </a:r>
                <a:r>
                  <a:rPr lang="en-US" altLang="ko-KR" sz="1600" dirty="0">
                    <a:latin typeface="+mn-ea"/>
                  </a:rPr>
                  <a:t>)</a:t>
                </a:r>
                <a:endParaRPr lang="en-US" altLang="ko-KR" sz="1600" dirty="0">
                  <a:solidFill>
                    <a:srgbClr val="FF0000"/>
                  </a:solidFill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을 먼저 구한 후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이를 이용하여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를 계산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" y="1975290"/>
                <a:ext cx="8344600" cy="3394455"/>
              </a:xfrm>
              <a:prstGeom prst="rect">
                <a:avLst/>
              </a:prstGeom>
              <a:blipFill rotWithShape="0">
                <a:blip r:embed="rId2"/>
                <a:stretch>
                  <a:fillRect l="-292" t="-3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3"/>
              <p:cNvSpPr txBox="1"/>
              <p:nvPr/>
            </p:nvSpPr>
            <p:spPr>
              <a:xfrm>
                <a:off x="873110" y="2306964"/>
                <a:ext cx="337015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10" y="2306964"/>
                <a:ext cx="3370153" cy="756233"/>
              </a:xfrm>
              <a:prstGeom prst="rect">
                <a:avLst/>
              </a:prstGeom>
              <a:blipFill rotWithShape="0">
                <a:blip r:embed="rId3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163150" y="2956290"/>
                <a:ext cx="6887912" cy="461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50" y="2956290"/>
                <a:ext cx="6887912" cy="461280"/>
              </a:xfrm>
              <a:prstGeom prst="rect">
                <a:avLst/>
              </a:prstGeom>
              <a:blipFill rotWithShape="0"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7"/>
              <p:cNvSpPr txBox="1"/>
              <p:nvPr/>
            </p:nvSpPr>
            <p:spPr>
              <a:xfrm>
                <a:off x="2208152" y="4984941"/>
                <a:ext cx="2651880" cy="607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2" y="4984941"/>
                <a:ext cx="2651880" cy="6076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3"/>
              <p:cNvSpPr txBox="1"/>
              <p:nvPr/>
            </p:nvSpPr>
            <p:spPr>
              <a:xfrm>
                <a:off x="2220522" y="5828727"/>
                <a:ext cx="1381981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22" y="5828727"/>
                <a:ext cx="1381981" cy="292003"/>
              </a:xfrm>
              <a:prstGeom prst="rect">
                <a:avLst/>
              </a:prstGeom>
              <a:blipFill rotWithShape="0">
                <a:blip r:embed="rId6"/>
                <a:stretch>
                  <a:fillRect l="-4405" t="-25000" r="-2246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4"/>
              <p:cNvSpPr txBox="1"/>
              <p:nvPr/>
            </p:nvSpPr>
            <p:spPr>
              <a:xfrm>
                <a:off x="5293886" y="5592543"/>
                <a:ext cx="2488758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86" y="5592543"/>
                <a:ext cx="2488758" cy="58817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3.</a:t>
            </a:r>
            <a:r>
              <a:rPr lang="ko-KR" altLang="en-US" dirty="0" smtClean="0">
                <a:latin typeface="+mn-ea"/>
                <a:ea typeface="+mn-ea"/>
              </a:rPr>
              <a:t> 단순 선형 회귀</a:t>
            </a:r>
            <a:endParaRPr lang="en-US" altLang="ko-KR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선형 회귀의 정확도 평가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33640" y="1975290"/>
                <a:ext cx="8344600" cy="4360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선형회귀의 정확도 평가는 크게 두 가지를 활용</a:t>
                </a:r>
                <a:r>
                  <a:rPr lang="en-US" altLang="ko-KR" sz="1600" dirty="0">
                    <a:latin typeface="+mn-ea"/>
                  </a:rPr>
                  <a:t>: RSE(Residual Standard Error)</a:t>
                </a:r>
                <a:r>
                  <a:rPr lang="ko-KR" altLang="en-US" sz="1600" dirty="0">
                    <a:latin typeface="+mn-ea"/>
                  </a:rPr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+mn-ea"/>
                  </a:rPr>
                  <a:t>RSE</a:t>
                </a:r>
                <a:r>
                  <a:rPr lang="ko-KR" altLang="en-US" sz="1600" dirty="0">
                    <a:latin typeface="+mn-ea"/>
                  </a:rPr>
                  <a:t>는 다른</a:t>
                </a: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말로 </a:t>
                </a:r>
                <a:r>
                  <a:rPr lang="en-US" altLang="ko-KR" sz="1600" dirty="0">
                    <a:latin typeface="+mn-ea"/>
                  </a:rPr>
                  <a:t>MSE(Mean Squared Error)</a:t>
                </a:r>
                <a:r>
                  <a:rPr lang="ko-KR" altLang="en-US" sz="1600" dirty="0">
                    <a:latin typeface="+mn-ea"/>
                  </a:rPr>
                  <a:t>이며 </a:t>
                </a:r>
                <a:r>
                  <a:rPr lang="en-US" altLang="ko-KR" sz="1600" dirty="0">
                    <a:latin typeface="+mn-ea"/>
                  </a:rPr>
                  <a:t>RSS</a:t>
                </a:r>
                <a:r>
                  <a:rPr lang="ko-KR" altLang="en-US" sz="1600" dirty="0">
                    <a:latin typeface="+mn-ea"/>
                  </a:rPr>
                  <a:t>를 표준화한 개념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>
                  <a:lnSpc>
                    <a:spcPct val="113000"/>
                  </a:lnSpc>
                  <a:spcAft>
                    <a:spcPts val="800"/>
                  </a:spcAft>
                  <a:buClr>
                    <a:srgbClr val="002060"/>
                  </a:buClr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+mn-ea"/>
                  </a:rPr>
                  <a:t>RSE</a:t>
                </a:r>
                <a:r>
                  <a:rPr lang="ko-KR" altLang="en-US" sz="1600" dirty="0">
                    <a:latin typeface="+mn-ea"/>
                  </a:rPr>
                  <a:t>는 출력 변수의 크기에 따라 값이 달라지는 성질이 있음</a:t>
                </a:r>
                <a:endParaRPr lang="en-US" altLang="ko-KR" sz="1600" dirty="0">
                  <a:solidFill>
                    <a:srgbClr val="FF0000"/>
                  </a:solidFill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즉</a:t>
                </a:r>
                <a:r>
                  <a:rPr lang="en-US" altLang="ko-KR" sz="1600" dirty="0">
                    <a:latin typeface="+mn-ea"/>
                  </a:rPr>
                  <a:t>, scale</a:t>
                </a:r>
                <a:r>
                  <a:rPr lang="ko-KR" altLang="en-US" sz="1600" dirty="0">
                    <a:latin typeface="+mn-ea"/>
                  </a:rPr>
                  <a:t>이 정해져 있지 않아 </a:t>
                </a:r>
                <a:r>
                  <a:rPr lang="en-US" altLang="ko-KR" sz="1600" dirty="0">
                    <a:latin typeface="+mn-ea"/>
                  </a:rPr>
                  <a:t>RSE</a:t>
                </a:r>
                <a:r>
                  <a:rPr lang="ko-KR" altLang="en-US" sz="1600" dirty="0">
                    <a:latin typeface="+mn-ea"/>
                  </a:rPr>
                  <a:t>는 객관적이 기준이 될 수 없음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 smtClean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+mn-ea"/>
                  </a:rPr>
                  <a:t>RSS</a:t>
                </a:r>
                <a:r>
                  <a:rPr lang="ko-KR" altLang="en-US" sz="1600" dirty="0">
                    <a:latin typeface="+mn-ea"/>
                  </a:rPr>
                  <a:t>와 </a:t>
                </a:r>
                <a:r>
                  <a:rPr lang="en-US" altLang="ko-KR" sz="1600" dirty="0">
                    <a:latin typeface="+mn-ea"/>
                  </a:rPr>
                  <a:t>RSE</a:t>
                </a:r>
                <a:r>
                  <a:rPr lang="ko-KR" altLang="en-US" sz="1600" dirty="0">
                    <a:latin typeface="+mn-ea"/>
                  </a:rPr>
                  <a:t>는 일반적으로 우측의 </a:t>
                </a:r>
                <a:r>
                  <a:rPr lang="ko-KR" altLang="en-US" sz="1600" dirty="0" smtClean="0">
                    <a:latin typeface="+mn-ea"/>
                  </a:rPr>
                  <a:t>표와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같은 </a:t>
                </a:r>
                <a:r>
                  <a:rPr lang="ko-KR" altLang="en-US" sz="1600" dirty="0">
                    <a:latin typeface="+mn-ea"/>
                  </a:rPr>
                  <a:t>표기법을 사용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하지만</a:t>
                </a:r>
                <a:r>
                  <a:rPr lang="en-US" altLang="ko-KR" sz="1600" dirty="0">
                    <a:latin typeface="+mn-ea"/>
                  </a:rPr>
                  <a:t>, Error</a:t>
                </a:r>
                <a:r>
                  <a:rPr lang="ko-KR" altLang="en-US" sz="1600" dirty="0">
                    <a:latin typeface="+mn-ea"/>
                  </a:rPr>
                  <a:t>라는 표현은 정확하지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않으며 </a:t>
                </a:r>
                <a:r>
                  <a:rPr lang="en-US" altLang="ko-KR" sz="1600" dirty="0">
                    <a:latin typeface="+mn-ea"/>
                  </a:rPr>
                  <a:t>Residual</a:t>
                </a:r>
                <a:r>
                  <a:rPr lang="ko-KR" altLang="en-US" sz="1600" dirty="0">
                    <a:latin typeface="+mn-ea"/>
                  </a:rPr>
                  <a:t>이 맞는 표현임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" y="1975290"/>
                <a:ext cx="8344600" cy="4360617"/>
              </a:xfrm>
              <a:prstGeom prst="rect">
                <a:avLst/>
              </a:prstGeom>
              <a:blipFill rotWithShape="0">
                <a:blip r:embed="rId2"/>
                <a:stretch>
                  <a:fillRect l="-292" t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/>
              <p:cNvSpPr txBox="1"/>
              <p:nvPr/>
            </p:nvSpPr>
            <p:spPr>
              <a:xfrm>
                <a:off x="3190468" y="2669574"/>
                <a:ext cx="276306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68" y="2669574"/>
                <a:ext cx="2763064" cy="8183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3531"/>
              </p:ext>
            </p:extLst>
          </p:nvPr>
        </p:nvGraphicFramePr>
        <p:xfrm>
          <a:off x="4370210" y="4530630"/>
          <a:ext cx="4572000" cy="163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0099"/>
                          </a:solidFill>
                          <a:latin typeface="+mn-ea"/>
                          <a:ea typeface="+mn-ea"/>
                        </a:rPr>
                        <a:t>Source</a:t>
                      </a:r>
                      <a:r>
                        <a:rPr lang="en-US" altLang="ko-KR" sz="1400" baseline="0" dirty="0" smtClean="0">
                          <a:solidFill>
                            <a:srgbClr val="000099"/>
                          </a:solidFill>
                          <a:latin typeface="+mn-ea"/>
                          <a:ea typeface="+mn-ea"/>
                        </a:rPr>
                        <a:t> of Variation</a:t>
                      </a:r>
                      <a:endParaRPr lang="ko-KR" altLang="en-US" sz="1400" dirty="0">
                        <a:solidFill>
                          <a:srgbClr val="00009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0099"/>
                          </a:solidFill>
                          <a:latin typeface="+mn-ea"/>
                          <a:ea typeface="+mn-ea"/>
                        </a:rPr>
                        <a:t>Sum of Squares</a:t>
                      </a:r>
                      <a:endParaRPr lang="ko-KR" altLang="en-US" sz="1400" dirty="0">
                        <a:solidFill>
                          <a:srgbClr val="00009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0099"/>
                          </a:solidFill>
                          <a:latin typeface="+mn-ea"/>
                          <a:ea typeface="+mn-ea"/>
                        </a:rPr>
                        <a:t>Mean Square</a:t>
                      </a:r>
                      <a:endParaRPr lang="ko-KR" altLang="en-US" sz="1400" dirty="0">
                        <a:solidFill>
                          <a:srgbClr val="000099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Regression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SSR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SSR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Error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SSE(=RSS)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MSE(=RSE)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Total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SST(=TSS)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2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3.</a:t>
            </a:r>
            <a:r>
              <a:rPr lang="ko-KR" altLang="en-US" dirty="0" smtClean="0">
                <a:latin typeface="+mn-ea"/>
                <a:ea typeface="+mn-ea"/>
              </a:rPr>
              <a:t> 단순 선형 회귀</a:t>
            </a:r>
            <a:endParaRPr lang="en-US" altLang="ko-KR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선형 회귀의 정확도 평가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33640" y="1975290"/>
                <a:ext cx="8344600" cy="3896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+mn-ea"/>
                  </a:rPr>
                  <a:t>는 </a:t>
                </a:r>
                <a:r>
                  <a:rPr lang="en-US" altLang="ko-KR" sz="1600" dirty="0">
                    <a:latin typeface="+mn-ea"/>
                  </a:rPr>
                  <a:t>RSE</a:t>
                </a:r>
                <a:r>
                  <a:rPr lang="ko-KR" altLang="en-US" sz="1600" dirty="0">
                    <a:latin typeface="+mn-ea"/>
                  </a:rPr>
                  <a:t>의 단점을 보완한 평가지표로 </a:t>
                </a:r>
                <a:r>
                  <a:rPr lang="en-US" altLang="ko-KR" sz="1600" dirty="0">
                    <a:latin typeface="+mn-ea"/>
                  </a:rPr>
                  <a:t>0~1</a:t>
                </a:r>
                <a:r>
                  <a:rPr lang="ko-KR" altLang="en-US" sz="1600" dirty="0">
                    <a:latin typeface="+mn-ea"/>
                  </a:rPr>
                  <a:t>의 범위를 가짐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+mn-ea"/>
                  </a:rPr>
                  <a:t>은 다음 식과 같이 표현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i="1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𝑇𝑆𝑆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는 </a:t>
                </a:r>
                <a:r>
                  <a:rPr lang="en-US" altLang="ko-KR" sz="1600" dirty="0">
                    <a:latin typeface="+mn-ea"/>
                  </a:rPr>
                  <a:t>Total Sum of Squares</a:t>
                </a:r>
                <a:r>
                  <a:rPr lang="ko-KR" altLang="en-US" sz="1600" dirty="0">
                    <a:latin typeface="+mn-ea"/>
                  </a:rPr>
                  <a:t>의 약자로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출력 </a:t>
                </a:r>
                <a:r>
                  <a:rPr lang="ko-KR" altLang="en-US" sz="1600" dirty="0">
                    <a:latin typeface="+mn-ea"/>
                  </a:rPr>
                  <a:t>변수의 변동을 의미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+mn-ea"/>
                  </a:rPr>
                  <a:t>은 설명력으로 </a:t>
                </a:r>
                <a:r>
                  <a:rPr lang="ko-KR" altLang="en-US" sz="1600" u="sng" dirty="0">
                    <a:latin typeface="+mn-ea"/>
                  </a:rPr>
                  <a:t>입력 변수인 </a:t>
                </a:r>
                <a14:m>
                  <m:oMath xmlns:m="http://schemas.openxmlformats.org/officeDocument/2006/math">
                    <m:r>
                      <a:rPr lang="en-US" altLang="ko-KR" sz="1600" i="1" u="sng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600" u="sng" dirty="0">
                    <a:latin typeface="+mn-ea"/>
                  </a:rPr>
                  <a:t>로 설명할 </a:t>
                </a:r>
                <a:r>
                  <a:rPr lang="ko-KR" altLang="en-US" sz="1600" u="sng" dirty="0" smtClean="0">
                    <a:latin typeface="+mn-ea"/>
                  </a:rPr>
                  <a:t>수 있는 </a:t>
                </a:r>
                <a:r>
                  <a:rPr lang="en-US" altLang="ko-KR" sz="1600" u="sng" dirty="0" smtClean="0">
                    <a:latin typeface="+mn-ea"/>
                  </a:rPr>
                  <a:t/>
                </a:r>
                <a:br>
                  <a:rPr lang="en-US" altLang="ko-KR" sz="1600" u="sng" dirty="0" smtClean="0">
                    <a:latin typeface="+mn-ea"/>
                  </a:rPr>
                </a:br>
                <a14:m>
                  <m:oMath xmlns:m="http://schemas.openxmlformats.org/officeDocument/2006/math">
                    <m:r>
                      <a:rPr lang="en-US" altLang="ko-KR" sz="1600" i="1" u="sng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1600" u="sng" dirty="0">
                    <a:latin typeface="+mn-ea"/>
                  </a:rPr>
                  <a:t>의 변동을 의미</a:t>
                </a:r>
                <a:endParaRPr lang="en-US" altLang="ko-KR" sz="1600" u="sng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+mn-ea"/>
                  </a:rPr>
                  <a:t>이 </a:t>
                </a:r>
                <a:r>
                  <a:rPr lang="en-US" altLang="ko-KR" sz="1600" dirty="0">
                    <a:latin typeface="+mn-ea"/>
                  </a:rPr>
                  <a:t>1</a:t>
                </a:r>
                <a:r>
                  <a:rPr lang="ko-KR" altLang="en-US" sz="1600" dirty="0">
                    <a:latin typeface="+mn-ea"/>
                  </a:rPr>
                  <a:t>에 가까울 수록 선형회귀 모형의 설명력이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높다는 </a:t>
                </a:r>
                <a:r>
                  <a:rPr lang="ko-KR" altLang="en-US" sz="1600" dirty="0">
                    <a:latin typeface="+mn-ea"/>
                  </a:rPr>
                  <a:t>것을 뜻함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" y="1975290"/>
                <a:ext cx="8344600" cy="3896259"/>
              </a:xfrm>
              <a:prstGeom prst="rect">
                <a:avLst/>
              </a:prstGeom>
              <a:blipFill>
                <a:blip r:embed="rId2"/>
                <a:stretch>
                  <a:fillRect l="-292" t="-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2108288" y="2372110"/>
            <a:ext cx="5881282" cy="1097978"/>
            <a:chOff x="2199728" y="2492896"/>
            <a:chExt cx="5881282" cy="10979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3"/>
                <p:cNvSpPr txBox="1"/>
                <p:nvPr/>
              </p:nvSpPr>
              <p:spPr>
                <a:xfrm>
                  <a:off x="2199728" y="3002700"/>
                  <a:ext cx="2802947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728" y="3002700"/>
                  <a:ext cx="2802947" cy="5204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4"/>
                <p:cNvSpPr txBox="1"/>
                <p:nvPr/>
              </p:nvSpPr>
              <p:spPr>
                <a:xfrm>
                  <a:off x="5512096" y="3002700"/>
                  <a:ext cx="2080248" cy="588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96" y="3002700"/>
                  <a:ext cx="2080248" cy="58817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타원 11"/>
            <p:cNvSpPr/>
            <p:nvPr/>
          </p:nvSpPr>
          <p:spPr>
            <a:xfrm>
              <a:off x="4427984" y="2930692"/>
              <a:ext cx="648072" cy="660182"/>
            </a:xfrm>
            <a:prstGeom prst="ellipse">
              <a:avLst/>
            </a:prstGeom>
            <a:noFill/>
            <a:ln w="952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112060" y="2492896"/>
              <a:ext cx="2968950" cy="553942"/>
              <a:chOff x="5220072" y="2852936"/>
              <a:chExt cx="2968950" cy="553942"/>
            </a:xfrm>
          </p:grpSpPr>
          <p:cxnSp>
            <p:nvCxnSpPr>
              <p:cNvPr id="15" name="직선 연결선 18"/>
              <p:cNvCxnSpPr/>
              <p:nvPr/>
            </p:nvCxnSpPr>
            <p:spPr>
              <a:xfrm flipV="1">
                <a:off x="5220072" y="3118846"/>
                <a:ext cx="216024" cy="288032"/>
              </a:xfrm>
              <a:prstGeom prst="line">
                <a:avLst/>
              </a:prstGeom>
              <a:ln>
                <a:head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9"/>
              <p:cNvCxnSpPr/>
              <p:nvPr/>
            </p:nvCxnSpPr>
            <p:spPr>
              <a:xfrm>
                <a:off x="5436096" y="3118846"/>
                <a:ext cx="26282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20"/>
              <p:cNvSpPr txBox="1"/>
              <p:nvPr/>
            </p:nvSpPr>
            <p:spPr>
              <a:xfrm>
                <a:off x="5342952" y="2852936"/>
                <a:ext cx="2846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latin typeface="+mn-ea"/>
                  </a:rPr>
                  <a:t>입력 변수로 설명할 수 </a:t>
                </a:r>
                <a:r>
                  <a:rPr lang="ko-KR" altLang="en-US" sz="1200" smtClean="0">
                    <a:latin typeface="+mn-ea"/>
                  </a:rPr>
                  <a:t>없는 변동 비율</a:t>
                </a:r>
                <a:endParaRPr lang="ko-KR" altLang="en-US" sz="1200" dirty="0">
                  <a:latin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65629" y="5409699"/>
                <a:ext cx="3387979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29" y="5409699"/>
                <a:ext cx="3387979" cy="5881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40"/>
          <p:cNvCxnSpPr/>
          <p:nvPr/>
        </p:nvCxnSpPr>
        <p:spPr>
          <a:xfrm>
            <a:off x="1465629" y="6129779"/>
            <a:ext cx="880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41"/>
          <p:cNvCxnSpPr/>
          <p:nvPr/>
        </p:nvCxnSpPr>
        <p:spPr>
          <a:xfrm>
            <a:off x="2670049" y="6129779"/>
            <a:ext cx="880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42"/>
          <p:cNvCxnSpPr/>
          <p:nvPr/>
        </p:nvCxnSpPr>
        <p:spPr>
          <a:xfrm>
            <a:off x="3841893" y="6129779"/>
            <a:ext cx="880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43"/>
          <p:cNvSpPr txBox="1"/>
          <p:nvPr/>
        </p:nvSpPr>
        <p:spPr>
          <a:xfrm>
            <a:off x="1645649" y="6106522"/>
            <a:ext cx="52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7A058"/>
                </a:solidFill>
                <a:latin typeface="+mn-ea"/>
              </a:rPr>
              <a:t>TSS</a:t>
            </a:r>
            <a:endParaRPr lang="ko-KR" altLang="en-US" sz="1200" dirty="0">
              <a:solidFill>
                <a:srgbClr val="F7A058"/>
              </a:solidFill>
              <a:latin typeface="+mn-ea"/>
            </a:endParaRPr>
          </a:p>
        </p:txBody>
      </p:sp>
      <p:sp>
        <p:nvSpPr>
          <p:cNvPr id="23" name="TextBox 44"/>
          <p:cNvSpPr txBox="1"/>
          <p:nvPr/>
        </p:nvSpPr>
        <p:spPr>
          <a:xfrm>
            <a:off x="2850069" y="6106522"/>
            <a:ext cx="52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BE4B48"/>
                </a:solidFill>
                <a:latin typeface="+mn-ea"/>
              </a:rPr>
              <a:t>SSR</a:t>
            </a:r>
            <a:endParaRPr lang="ko-KR" altLang="en-US" sz="1200" dirty="0">
              <a:solidFill>
                <a:srgbClr val="BE4B48"/>
              </a:solidFill>
              <a:latin typeface="+mn-ea"/>
            </a:endParaRPr>
          </a:p>
        </p:txBody>
      </p:sp>
      <p:sp>
        <p:nvSpPr>
          <p:cNvPr id="24" name="TextBox 45"/>
          <p:cNvSpPr txBox="1"/>
          <p:nvPr/>
        </p:nvSpPr>
        <p:spPr>
          <a:xfrm>
            <a:off x="4021913" y="6106522"/>
            <a:ext cx="52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604A7B"/>
                </a:solidFill>
                <a:latin typeface="+mn-ea"/>
              </a:rPr>
              <a:t>RSS</a:t>
            </a:r>
            <a:endParaRPr lang="ko-KR" altLang="en-US" sz="1200" dirty="0">
              <a:solidFill>
                <a:srgbClr val="604A7B"/>
              </a:solidFill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339056" y="4111362"/>
            <a:ext cx="0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V="1">
            <a:off x="7167148" y="4939454"/>
            <a:ext cx="0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6681100" y="5323731"/>
            <a:ext cx="54000" cy="54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43112" y="5110410"/>
            <a:ext cx="54000" cy="54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113148" y="5137410"/>
            <a:ext cx="54000" cy="54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275160" y="4855635"/>
            <a:ext cx="54000" cy="54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590204" y="4615418"/>
            <a:ext cx="54000" cy="54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51224" y="4788336"/>
            <a:ext cx="54000" cy="54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3" name="직선 연결선 31"/>
          <p:cNvCxnSpPr/>
          <p:nvPr/>
        </p:nvCxnSpPr>
        <p:spPr>
          <a:xfrm flipV="1">
            <a:off x="6411064" y="4543411"/>
            <a:ext cx="1656184" cy="93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2"/>
              <p:cNvSpPr txBox="1"/>
              <p:nvPr/>
            </p:nvSpPr>
            <p:spPr>
              <a:xfrm>
                <a:off x="7664739" y="4269431"/>
                <a:ext cx="1097223" cy="2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739" y="4269431"/>
                <a:ext cx="1097223" cy="227113"/>
              </a:xfrm>
              <a:prstGeom prst="rect">
                <a:avLst/>
              </a:prstGeom>
              <a:blipFill rotWithShape="0">
                <a:blip r:embed="rId6"/>
                <a:stretch>
                  <a:fillRect l="-2222" t="-15789" r="-2222" b="-31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3"/>
          <p:cNvCxnSpPr/>
          <p:nvPr/>
        </p:nvCxnSpPr>
        <p:spPr>
          <a:xfrm>
            <a:off x="6136412" y="5010609"/>
            <a:ext cx="21574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4"/>
          <p:cNvCxnSpPr/>
          <p:nvPr/>
        </p:nvCxnSpPr>
        <p:spPr>
          <a:xfrm>
            <a:off x="7623156" y="4677159"/>
            <a:ext cx="0" cy="324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 중괄호 35"/>
          <p:cNvSpPr/>
          <p:nvPr/>
        </p:nvSpPr>
        <p:spPr>
          <a:xfrm>
            <a:off x="7518196" y="4643764"/>
            <a:ext cx="72008" cy="360040"/>
          </a:xfrm>
          <a:prstGeom prst="leftBrac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9" name="오른쪽 중괄호 7"/>
          <p:cNvSpPr/>
          <p:nvPr/>
        </p:nvSpPr>
        <p:spPr>
          <a:xfrm>
            <a:off x="7623156" y="4788336"/>
            <a:ext cx="152068" cy="222273"/>
          </a:xfrm>
          <a:prstGeom prst="rightBrac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0" name="오른쪽 중괄호 13"/>
          <p:cNvSpPr/>
          <p:nvPr/>
        </p:nvSpPr>
        <p:spPr>
          <a:xfrm>
            <a:off x="7623156" y="4643764"/>
            <a:ext cx="152068" cy="144572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1" name="TextBox 14"/>
          <p:cNvSpPr txBox="1"/>
          <p:nvPr/>
        </p:nvSpPr>
        <p:spPr>
          <a:xfrm>
            <a:off x="7131144" y="4615418"/>
            <a:ext cx="445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69240"/>
                </a:solidFill>
                <a:latin typeface="+mn-ea"/>
              </a:rPr>
              <a:t>TSS</a:t>
            </a:r>
            <a:endParaRPr lang="ko-KR" altLang="en-US" sz="1100" dirty="0">
              <a:solidFill>
                <a:srgbClr val="F69240"/>
              </a:solidFill>
              <a:latin typeface="+mn-ea"/>
            </a:endParaRPr>
          </a:p>
        </p:txBody>
      </p:sp>
      <p:sp>
        <p:nvSpPr>
          <p:cNvPr id="42" name="TextBox 37"/>
          <p:cNvSpPr txBox="1"/>
          <p:nvPr/>
        </p:nvSpPr>
        <p:spPr>
          <a:xfrm>
            <a:off x="7779216" y="4563052"/>
            <a:ext cx="514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BE4B48"/>
                </a:solidFill>
                <a:latin typeface="+mn-ea"/>
              </a:rPr>
              <a:t>RSS</a:t>
            </a:r>
            <a:endParaRPr lang="ko-KR" altLang="en-US" sz="1100" dirty="0">
              <a:solidFill>
                <a:srgbClr val="BE4B48"/>
              </a:solidFill>
              <a:latin typeface="+mn-ea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7779216" y="4802103"/>
            <a:ext cx="514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604A7B"/>
                </a:solidFill>
                <a:latin typeface="+mn-ea"/>
              </a:rPr>
              <a:t>SSR</a:t>
            </a:r>
            <a:endParaRPr lang="ko-KR" altLang="en-US" sz="1100" dirty="0">
              <a:solidFill>
                <a:srgbClr val="604A7B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15"/>
              <p:cNvSpPr txBox="1"/>
              <p:nvPr/>
            </p:nvSpPr>
            <p:spPr>
              <a:xfrm>
                <a:off x="5979338" y="4901856"/>
                <a:ext cx="1436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200" dirty="0">
                  <a:latin typeface="+mn-ea"/>
                </a:endParaRPr>
              </a:p>
            </p:txBody>
          </p:sp>
        </mc:Choice>
        <mc:Fallback xmlns="">
          <p:sp>
            <p:nvSpPr>
              <p:cNvPr id="4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338" y="4901856"/>
                <a:ext cx="143694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21739" r="-3913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5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3640" y="1986720"/>
            <a:ext cx="8424609" cy="2274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1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lvl="1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268288" lvl="1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lvl="1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268288" lvl="1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입력 변수</a:t>
            </a:r>
            <a:r>
              <a:rPr lang="en-US" altLang="ko-KR" sz="1600" dirty="0" smtClean="0">
                <a:latin typeface="+mn-ea"/>
              </a:rPr>
              <a:t>(input variable): </a:t>
            </a:r>
            <a:r>
              <a:rPr lang="ko-KR" altLang="en-US" sz="1600" dirty="0" smtClean="0">
                <a:latin typeface="+mn-ea"/>
              </a:rPr>
              <a:t>광고 예산</a:t>
            </a:r>
            <a:endParaRPr lang="en-US" altLang="ko-KR" sz="1600" dirty="0" smtClean="0">
              <a:latin typeface="+mn-ea"/>
            </a:endParaRPr>
          </a:p>
          <a:p>
            <a:pPr marL="268288" lvl="1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출력 변수</a:t>
            </a:r>
            <a:r>
              <a:rPr lang="en-US" altLang="ko-KR" sz="1600" dirty="0" smtClean="0">
                <a:latin typeface="+mn-ea"/>
              </a:rPr>
              <a:t>(output variable): </a:t>
            </a:r>
            <a:r>
              <a:rPr lang="ko-KR" altLang="en-US" sz="1600" dirty="0" smtClean="0">
                <a:latin typeface="+mn-ea"/>
              </a:rPr>
              <a:t>제품의 판매량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회귀 문제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>
                <a:latin typeface="+mn-ea"/>
              </a:rPr>
              <a:t>4.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다중 선형 회귀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latin typeface="+mn-ea"/>
                <a:ea typeface="+mn-ea"/>
              </a:rPr>
              <a:t>선형 회귀 예시</a:t>
            </a:r>
            <a:endParaRPr lang="en-US" altLang="ko-KR" sz="1700" dirty="0" smtClean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2746" y="2123449"/>
            <a:ext cx="750260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우리는 어떤 제품을 팔고 있는 회사의 마케팅을 맡고 있는 직원이고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u="sng" dirty="0">
                <a:latin typeface="+mn-ea"/>
              </a:rPr>
              <a:t>텔레비전</a:t>
            </a:r>
            <a:r>
              <a:rPr lang="en-US" altLang="ko-KR" sz="1400" u="sng" dirty="0">
                <a:latin typeface="+mn-ea"/>
              </a:rPr>
              <a:t>, </a:t>
            </a:r>
            <a:r>
              <a:rPr lang="ko-KR" altLang="en-US" sz="1400" u="sng" dirty="0">
                <a:latin typeface="+mn-ea"/>
              </a:rPr>
              <a:t>라디오</a:t>
            </a:r>
            <a:r>
              <a:rPr lang="en-US" altLang="ko-KR" sz="1400" u="sng" dirty="0">
                <a:latin typeface="+mn-ea"/>
              </a:rPr>
              <a:t>, </a:t>
            </a:r>
            <a:r>
              <a:rPr lang="ko-KR" altLang="en-US" sz="1400" u="sng" dirty="0">
                <a:latin typeface="+mn-ea"/>
              </a:rPr>
              <a:t>신문</a:t>
            </a:r>
            <a:r>
              <a:rPr lang="en-US" altLang="ko-KR" sz="1400" u="sng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총 세 매체를 통해 제품에 대한 광고를 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광고에 대한 예산이 정해져 있을 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제품의 판매량 증가를 위해 각 매체에 대한 광고 예산의 비율을 어떻게 나눌지 결정해야 한다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5616" y="4727416"/>
              <a:ext cx="73997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59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02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297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56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rgbClr val="08084C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</a:rPr>
                            <a:t>문자</a:t>
                          </a:r>
                          <a:endParaRPr lang="ko-KR" altLang="en-US" sz="1400" b="1" dirty="0">
                            <a:solidFill>
                              <a:srgbClr val="08084C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</a:rPr>
                            <a:t>동의어</a:t>
                          </a:r>
                          <a:endParaRPr lang="ko-KR" altLang="en-US" sz="1400" b="1" dirty="0">
                            <a:solidFill>
                              <a:srgbClr val="08084C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5627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ko-KR" altLang="en-US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입력 변수</a:t>
                          </a:r>
                          <a: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/>
                          </a:r>
                          <a:b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(input variable)</a:t>
                          </a:r>
                          <a:endParaRPr lang="ko-KR" altLang="en-US" sz="1400" b="1" kern="1200" dirty="0">
                            <a:solidFill>
                              <a:srgbClr val="08084C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예측 변수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(predictor), </a:t>
                          </a:r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독립 변수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(independent variable),</a:t>
                          </a:r>
                        </a:p>
                        <a:p>
                          <a:pPr algn="ctr" latinLnBrk="1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특성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(feature), </a:t>
                          </a:r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변수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(variable)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5627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ko-KR" altLang="en-US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출력 변수</a:t>
                          </a:r>
                          <a: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/>
                          </a:r>
                          <a:b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(output</a:t>
                          </a:r>
                          <a:r>
                            <a:rPr lang="en-US" altLang="ko-KR" sz="1400" b="1" kern="1200" baseline="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variable)</a:t>
                          </a:r>
                          <a:endParaRPr lang="ko-KR" altLang="en-US" sz="1400" b="1" kern="1200" dirty="0">
                            <a:solidFill>
                              <a:srgbClr val="08084C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반응 변수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(response</a:t>
                          </a:r>
                          <a:r>
                            <a:rPr lang="en-US" altLang="ko-KR" sz="1400" baseline="0" dirty="0" smtClean="0">
                              <a:latin typeface="+mn-ea"/>
                              <a:ea typeface="+mn-ea"/>
                            </a:rPr>
                            <a:t> variable), </a:t>
                          </a:r>
                          <a:r>
                            <a:rPr lang="ko-KR" altLang="en-US" sz="1400" baseline="0" dirty="0" smtClean="0">
                              <a:latin typeface="+mn-ea"/>
                              <a:ea typeface="+mn-ea"/>
                            </a:rPr>
                            <a:t>종속 변수</a:t>
                          </a:r>
                          <a:r>
                            <a:rPr lang="en-US" altLang="ko-KR" sz="1400" baseline="0" dirty="0" smtClean="0">
                              <a:latin typeface="+mn-ea"/>
                              <a:ea typeface="+mn-ea"/>
                            </a:rPr>
                            <a:t>(dependent variable)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9473115"/>
                  </p:ext>
                </p:extLst>
              </p:nvPr>
            </p:nvGraphicFramePr>
            <p:xfrm>
              <a:off x="1115616" y="4727416"/>
              <a:ext cx="73997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597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61028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472972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rgbClr val="08084C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</a:rPr>
                            <a:t>문자</a:t>
                          </a:r>
                          <a:endParaRPr lang="ko-KR" altLang="en-US" sz="1400" b="1" dirty="0">
                            <a:solidFill>
                              <a:srgbClr val="08084C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</a:rPr>
                            <a:t>동의어</a:t>
                          </a:r>
                          <a:endParaRPr lang="ko-KR" altLang="en-US" sz="1400" b="1" dirty="0">
                            <a:solidFill>
                              <a:srgbClr val="08084C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ko-KR" altLang="en-US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입력 </a:t>
                          </a:r>
                          <a:r>
                            <a:rPr lang="ko-KR" altLang="en-US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변수</a:t>
                          </a:r>
                          <a: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/>
                          </a:r>
                          <a:b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input variable)</a:t>
                          </a:r>
                          <a:endParaRPr lang="ko-KR" altLang="en-US" sz="1400" b="1" kern="1200" dirty="0">
                            <a:solidFill>
                              <a:srgbClr val="08084C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38000" t="-59302" r="-777000" b="-110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예측 변수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(predictor), </a:t>
                          </a:r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독립 변수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(independent variable),</a:t>
                          </a:r>
                        </a:p>
                        <a:p>
                          <a:pPr algn="ctr" latinLnBrk="1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특성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(feature), </a:t>
                          </a:r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변수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(variable)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ko-KR" altLang="en-US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출력 </a:t>
                          </a:r>
                          <a:r>
                            <a:rPr lang="ko-KR" altLang="en-US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변수</a:t>
                          </a:r>
                          <a: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/>
                          </a:r>
                          <a:b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</a:br>
                          <a: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400" b="1" kern="120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output</a:t>
                          </a:r>
                          <a:r>
                            <a:rPr lang="en-US" altLang="ko-KR" sz="1400" b="1" kern="1200" baseline="0" dirty="0" smtClean="0">
                              <a:solidFill>
                                <a:srgbClr val="08084C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variable)</a:t>
                          </a:r>
                          <a:endParaRPr lang="ko-KR" altLang="en-US" sz="1400" b="1" kern="1200" dirty="0">
                            <a:solidFill>
                              <a:srgbClr val="08084C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38000" t="-161176" r="-777000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반응 변수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(response</a:t>
                          </a:r>
                          <a:r>
                            <a:rPr lang="en-US" altLang="ko-KR" sz="1400" baseline="0" dirty="0" smtClean="0">
                              <a:latin typeface="+mn-ea"/>
                              <a:ea typeface="+mn-ea"/>
                            </a:rPr>
                            <a:t> variable), </a:t>
                          </a:r>
                          <a:r>
                            <a:rPr lang="ko-KR" altLang="en-US" sz="1400" baseline="0" dirty="0" smtClean="0">
                              <a:latin typeface="+mn-ea"/>
                              <a:ea typeface="+mn-ea"/>
                            </a:rPr>
                            <a:t>종속 변수</a:t>
                          </a:r>
                          <a:r>
                            <a:rPr lang="en-US" altLang="ko-KR" sz="1400" baseline="0" dirty="0" smtClean="0">
                              <a:latin typeface="+mn-ea"/>
                              <a:ea typeface="+mn-ea"/>
                            </a:rPr>
                            <a:t>(dependent variable)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74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4005" y="2679863"/>
            <a:ext cx="62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/>
              <a:t>데이터 </a:t>
            </a:r>
            <a:r>
              <a:rPr lang="ko-KR" altLang="en-US" sz="4400" b="1" smtClean="0"/>
              <a:t>마이닝 이론 개요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39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4.</a:t>
            </a:r>
            <a:r>
              <a:rPr lang="ko-KR" altLang="en-US" dirty="0" smtClean="0">
                <a:latin typeface="+mn-ea"/>
                <a:ea typeface="+mn-ea"/>
              </a:rPr>
              <a:t> 다중 선형 회귀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단순 선형 회귀의 확장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40" y="1975290"/>
            <a:ext cx="8344600" cy="432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단순선형회귀는 입력 변수의 종류가 하나일 때 사용이 가능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입력 변수가 여러 종류인 경우 단순선형회귀를 여러 번 사용함으로써 </a:t>
            </a:r>
            <a:r>
              <a:rPr lang="ko-KR" altLang="en-US" sz="1600" dirty="0" smtClean="0">
                <a:latin typeface="+mn-ea"/>
              </a:rPr>
              <a:t>확장이 </a:t>
            </a:r>
            <a:r>
              <a:rPr lang="ko-KR" altLang="en-US" sz="1600" dirty="0">
                <a:latin typeface="+mn-ea"/>
              </a:rPr>
              <a:t>가능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광고미디어 예에 위의 방법을 적용하면 아래 표와 같음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판매량에 영향을 미치는 라디오 </a:t>
            </a:r>
            <a:r>
              <a:rPr lang="ko-KR" altLang="en-US" sz="1400" dirty="0" smtClean="0">
                <a:latin typeface="+mn-ea"/>
              </a:rPr>
              <a:t>광고와 </a:t>
            </a:r>
            <a:r>
              <a:rPr lang="ko-KR" altLang="en-US" sz="1400" dirty="0">
                <a:latin typeface="+mn-ea"/>
              </a:rPr>
              <a:t>신문 광고 각각에 대해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단순선형회귀를 </a:t>
            </a:r>
            <a:r>
              <a:rPr lang="ko-KR" altLang="en-US" sz="1400" dirty="0">
                <a:latin typeface="+mn-ea"/>
              </a:rPr>
              <a:t>수행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p-value: </a:t>
            </a:r>
            <a:r>
              <a:rPr lang="ko-KR" altLang="en-US" sz="1400" dirty="0">
                <a:latin typeface="+mn-ea"/>
              </a:rPr>
              <a:t>유의수준으로 주로 </a:t>
            </a:r>
            <a:r>
              <a:rPr lang="en-US" altLang="ko-KR" sz="1400" dirty="0" smtClean="0">
                <a:latin typeface="+mn-ea"/>
              </a:rPr>
              <a:t>0.05 </a:t>
            </a:r>
            <a:r>
              <a:rPr lang="ko-KR" altLang="en-US" sz="1400" dirty="0">
                <a:latin typeface="+mn-ea"/>
              </a:rPr>
              <a:t>이하의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값이면 </a:t>
            </a:r>
            <a:r>
              <a:rPr lang="ko-KR" altLang="en-US" sz="1400" dirty="0">
                <a:latin typeface="+mn-ea"/>
              </a:rPr>
              <a:t>해당 변수가 </a:t>
            </a:r>
            <a:r>
              <a:rPr lang="ko-KR" altLang="en-US" sz="1400" dirty="0" smtClean="0">
                <a:latin typeface="+mn-ea"/>
              </a:rPr>
              <a:t>출력 </a:t>
            </a:r>
            <a:r>
              <a:rPr lang="ko-KR" altLang="en-US" sz="1400" dirty="0">
                <a:latin typeface="+mn-ea"/>
              </a:rPr>
              <a:t>변수에 영향을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미친다고 </a:t>
            </a:r>
            <a:r>
              <a:rPr lang="ko-KR" altLang="en-US" sz="1400" dirty="0">
                <a:latin typeface="+mn-ea"/>
              </a:rPr>
              <a:t>판단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라디오 광고 예산의 증가로 </a:t>
            </a:r>
            <a:r>
              <a:rPr lang="en-US" altLang="ko-KR" sz="1400" dirty="0">
                <a:latin typeface="+mn-ea"/>
              </a:rPr>
              <a:t>0.203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판매량이 </a:t>
            </a:r>
            <a:r>
              <a:rPr lang="ko-KR" altLang="en-US" sz="1400" dirty="0">
                <a:latin typeface="+mn-ea"/>
              </a:rPr>
              <a:t>증가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신문 광고 예산의 증가로 </a:t>
            </a:r>
            <a:r>
              <a:rPr lang="en-US" altLang="ko-KR" sz="1400" dirty="0">
                <a:latin typeface="+mn-ea"/>
              </a:rPr>
              <a:t>0.055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판매량이 </a:t>
            </a:r>
            <a:r>
              <a:rPr lang="ko-KR" altLang="en-US" sz="1400" dirty="0">
                <a:latin typeface="+mn-ea"/>
              </a:rPr>
              <a:t>증가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두 예산을 동시에 증가하였을 때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판매량을 </a:t>
            </a:r>
            <a:r>
              <a:rPr lang="ko-KR" altLang="en-US" sz="1400" dirty="0">
                <a:latin typeface="+mn-ea"/>
              </a:rPr>
              <a:t>예측하기 </a:t>
            </a:r>
            <a:r>
              <a:rPr lang="ko-KR" altLang="en-US" sz="1400" dirty="0" smtClean="0">
                <a:latin typeface="+mn-ea"/>
              </a:rPr>
              <a:t>어려움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9387" y="6104382"/>
            <a:ext cx="71536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James, G., Witten, D., Hastie, T., &amp;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Tibshirani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R. (2013). 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An introduction to statistical </a:t>
            </a:r>
            <a:r>
              <a:rPr lang="en-US" altLang="ko-KR" sz="1000" i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learning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 York: Springer.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/>
          <a:srcRect l="8287" r="6281"/>
          <a:stretch/>
        </p:blipFill>
        <p:spPr>
          <a:xfrm>
            <a:off x="4427149" y="3869958"/>
            <a:ext cx="4487502" cy="226671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21650" y="4636948"/>
            <a:ext cx="589156" cy="1865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16870" y="5848407"/>
            <a:ext cx="589156" cy="2039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 flipV="1">
            <a:off x="4597964" y="4114465"/>
            <a:ext cx="1296144" cy="98872"/>
            <a:chOff x="2843808" y="3793853"/>
            <a:chExt cx="1296144" cy="334684"/>
          </a:xfrm>
        </p:grpSpPr>
        <p:cxnSp>
          <p:nvCxnSpPr>
            <p:cNvPr id="15" name="직선 연결선 23"/>
            <p:cNvCxnSpPr/>
            <p:nvPr/>
          </p:nvCxnSpPr>
          <p:spPr>
            <a:xfrm flipH="1">
              <a:off x="2843808" y="4128537"/>
              <a:ext cx="9819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25"/>
            <p:cNvCxnSpPr/>
            <p:nvPr/>
          </p:nvCxnSpPr>
          <p:spPr>
            <a:xfrm flipV="1">
              <a:off x="3825778" y="3793853"/>
              <a:ext cx="314174" cy="33468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27"/>
          <p:cNvSpPr txBox="1"/>
          <p:nvPr/>
        </p:nvSpPr>
        <p:spPr>
          <a:xfrm>
            <a:off x="4312189" y="38538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회귀 계수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 flipV="1">
            <a:off x="6310806" y="3950363"/>
            <a:ext cx="552108" cy="315025"/>
            <a:chOff x="2367713" y="3809036"/>
            <a:chExt cx="1503744" cy="319501"/>
          </a:xfrm>
        </p:grpSpPr>
        <p:cxnSp>
          <p:nvCxnSpPr>
            <p:cNvPr id="19" name="직선 연결선 28"/>
            <p:cNvCxnSpPr/>
            <p:nvPr/>
          </p:nvCxnSpPr>
          <p:spPr>
            <a:xfrm flipH="1" flipV="1">
              <a:off x="2367713" y="4128537"/>
              <a:ext cx="14580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29"/>
            <p:cNvCxnSpPr/>
            <p:nvPr/>
          </p:nvCxnSpPr>
          <p:spPr>
            <a:xfrm flipV="1">
              <a:off x="3825778" y="3809036"/>
              <a:ext cx="45679" cy="3195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0"/>
          <p:cNvSpPr txBox="1"/>
          <p:nvPr/>
        </p:nvSpPr>
        <p:spPr>
          <a:xfrm>
            <a:off x="5281848" y="3670567"/>
            <a:ext cx="1732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회귀 계수의 표준 편차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 flipH="1" flipV="1">
            <a:off x="7623098" y="3907921"/>
            <a:ext cx="892252" cy="319501"/>
            <a:chOff x="2367713" y="3809036"/>
            <a:chExt cx="1503744" cy="319501"/>
          </a:xfrm>
        </p:grpSpPr>
        <p:cxnSp>
          <p:nvCxnSpPr>
            <p:cNvPr id="23" name="직선 연결선 32"/>
            <p:cNvCxnSpPr/>
            <p:nvPr/>
          </p:nvCxnSpPr>
          <p:spPr>
            <a:xfrm flipH="1" flipV="1">
              <a:off x="2367713" y="4128537"/>
              <a:ext cx="14580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33"/>
            <p:cNvCxnSpPr/>
            <p:nvPr/>
          </p:nvCxnSpPr>
          <p:spPr>
            <a:xfrm flipV="1">
              <a:off x="3825778" y="3809036"/>
              <a:ext cx="45679" cy="3195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34"/>
          <p:cNvSpPr txBox="1"/>
          <p:nvPr/>
        </p:nvSpPr>
        <p:spPr>
          <a:xfrm>
            <a:off x="7482357" y="3267391"/>
            <a:ext cx="159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</a:rPr>
              <a:t>회귀 계수의 유의성을 판단하는 통계치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21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4.</a:t>
            </a:r>
            <a:r>
              <a:rPr lang="ko-KR" altLang="en-US" dirty="0" smtClean="0">
                <a:latin typeface="+mn-ea"/>
                <a:ea typeface="+mn-ea"/>
              </a:rPr>
              <a:t> 다중 선형 회귀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단순 선형 회귀의 확장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33640" y="1975290"/>
                <a:ext cx="8344600" cy="3456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입력 변수의 복합적인 변화에 따른 출력 변수의 변화를 예측하기 위한 모형이 필요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아래와 같이 단순선형회귀를 다중선형회귀로 확장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입력 변수의 종류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회귀계수인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를 구하는 방법은 단순선형회귀와 동일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입력</a:t>
                </a: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변수인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n-ea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+mn-ea"/>
                  </a:rPr>
                  <a:t>는 서로</a:t>
                </a: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독립임을 </a:t>
                </a:r>
                <a:r>
                  <a:rPr lang="ko-KR" altLang="en-US" sz="1600" dirty="0" smtClean="0">
                    <a:latin typeface="+mn-ea"/>
                  </a:rPr>
                  <a:t>가정</a:t>
                </a: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" y="1975290"/>
                <a:ext cx="8344600" cy="3456972"/>
              </a:xfrm>
              <a:prstGeom prst="rect">
                <a:avLst/>
              </a:prstGeom>
              <a:blipFill rotWithShape="0">
                <a:blip r:embed="rId2"/>
                <a:stretch>
                  <a:fillRect l="-292" t="-353" b="-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2"/>
              <p:cNvSpPr txBox="1"/>
              <p:nvPr/>
            </p:nvSpPr>
            <p:spPr>
              <a:xfrm>
                <a:off x="3779912" y="2963808"/>
                <a:ext cx="1417568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6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963808"/>
                <a:ext cx="1417568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2146" t="-22917" r="-1717" b="-35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오른쪽 화살표 28"/>
          <p:cNvSpPr/>
          <p:nvPr/>
        </p:nvSpPr>
        <p:spPr>
          <a:xfrm rot="5400000">
            <a:off x="4344680" y="3381974"/>
            <a:ext cx="288031" cy="216024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9"/>
              <p:cNvSpPr txBox="1"/>
              <p:nvPr/>
            </p:nvSpPr>
            <p:spPr>
              <a:xfrm>
                <a:off x="2713689" y="3724160"/>
                <a:ext cx="3456394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689" y="3724160"/>
                <a:ext cx="3456394" cy="323165"/>
              </a:xfrm>
              <a:prstGeom prst="rect">
                <a:avLst/>
              </a:prstGeom>
              <a:blipFill rotWithShape="0">
                <a:blip r:embed="rId4"/>
                <a:stretch>
                  <a:fillRect l="-705" t="-22642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4.</a:t>
            </a:r>
            <a:r>
              <a:rPr lang="ko-KR" altLang="en-US" dirty="0" smtClean="0">
                <a:latin typeface="+mn-ea"/>
                <a:ea typeface="+mn-ea"/>
              </a:rPr>
              <a:t> 다중 선형 회귀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단순 선형 회귀의 확장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40" y="1975290"/>
            <a:ext cx="8344600" cy="1663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광고미디어 예에 다중선형회귀를 적용하면 아래와 같음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신문 광고의 경우 단순선형회귀에서는 출력 변수인 매출과 연관이 있었지만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다중선형회귀에서는 </a:t>
            </a:r>
            <a:r>
              <a:rPr lang="en-US" altLang="ko-KR" sz="1600" dirty="0">
                <a:latin typeface="+mn-ea"/>
              </a:rPr>
              <a:t>p-value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0.86</a:t>
            </a:r>
            <a:r>
              <a:rPr lang="ko-KR" altLang="en-US" sz="1600" dirty="0">
                <a:latin typeface="+mn-ea"/>
              </a:rPr>
              <a:t>으로 높아 매출에 유의미한 영향을 미치지 못함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신문 광고의 단순선형회귀에서 </a:t>
            </a:r>
            <a:r>
              <a:rPr lang="en-US" altLang="ko-KR" sz="1600" dirty="0">
                <a:latin typeface="+mn-ea"/>
              </a:rPr>
              <a:t>TV </a:t>
            </a:r>
            <a:r>
              <a:rPr lang="ko-KR" altLang="en-US" sz="1600" dirty="0">
                <a:latin typeface="+mn-ea"/>
              </a:rPr>
              <a:t>광고와 라디오 광고의 영향력을 무시했기 때문에 생긴 결과</a:t>
            </a:r>
            <a:endParaRPr lang="en-US" altLang="ko-KR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9"/>
              <p:cNvSpPr txBox="1"/>
              <p:nvPr/>
            </p:nvSpPr>
            <p:spPr>
              <a:xfrm>
                <a:off x="3032059" y="4164533"/>
                <a:ext cx="3079881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59" y="4164533"/>
                <a:ext cx="3079881" cy="292003"/>
              </a:xfrm>
              <a:prstGeom prst="rect">
                <a:avLst/>
              </a:prstGeom>
              <a:blipFill rotWithShape="0"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1827212" y="4733146"/>
            <a:ext cx="5489575" cy="126746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851920" y="3669413"/>
            <a:ext cx="504056" cy="495120"/>
            <a:chOff x="3851920" y="3589403"/>
            <a:chExt cx="504056" cy="495120"/>
          </a:xfrm>
        </p:grpSpPr>
        <p:cxnSp>
          <p:nvCxnSpPr>
            <p:cNvPr id="11" name="직선 연결선 5"/>
            <p:cNvCxnSpPr/>
            <p:nvPr/>
          </p:nvCxnSpPr>
          <p:spPr>
            <a:xfrm flipH="1" flipV="1">
              <a:off x="4211960" y="3861048"/>
              <a:ext cx="144016" cy="22347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7"/>
            <p:cNvSpPr txBox="1"/>
            <p:nvPr/>
          </p:nvSpPr>
          <p:spPr>
            <a:xfrm>
              <a:off x="3851920" y="3589403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50"/>
                  </a:solidFill>
                  <a:latin typeface="+mn-ea"/>
                </a:rPr>
                <a:t>TV</a:t>
              </a:r>
              <a:endParaRPr lang="ko-KR" altLang="en-US" dirty="0">
                <a:solidFill>
                  <a:srgbClr val="00B050"/>
                </a:solidFill>
                <a:latin typeface="+mn-ea"/>
              </a:endParaRPr>
            </a:p>
          </p:txBody>
        </p:sp>
        <p:cxnSp>
          <p:nvCxnSpPr>
            <p:cNvPr id="14" name="직선 연결선 17"/>
            <p:cNvCxnSpPr/>
            <p:nvPr/>
          </p:nvCxnSpPr>
          <p:spPr>
            <a:xfrm flipH="1">
              <a:off x="3851920" y="3861048"/>
              <a:ext cx="3600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flipH="1">
            <a:off x="5927208" y="3669413"/>
            <a:ext cx="1094602" cy="495120"/>
            <a:chOff x="3261374" y="3589403"/>
            <a:chExt cx="1094602" cy="495120"/>
          </a:xfrm>
        </p:grpSpPr>
        <p:cxnSp>
          <p:nvCxnSpPr>
            <p:cNvPr id="16" name="직선 연결선 31"/>
            <p:cNvCxnSpPr/>
            <p:nvPr/>
          </p:nvCxnSpPr>
          <p:spPr>
            <a:xfrm flipH="1" flipV="1">
              <a:off x="4211960" y="3861048"/>
              <a:ext cx="144016" cy="22347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32"/>
            <p:cNvSpPr txBox="1"/>
            <p:nvPr/>
          </p:nvSpPr>
          <p:spPr>
            <a:xfrm>
              <a:off x="3261374" y="3589403"/>
              <a:ext cx="1022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7030A0"/>
                  </a:solidFill>
                  <a:latin typeface="+mn-ea"/>
                </a:rPr>
                <a:t>newspaper</a:t>
              </a:r>
              <a:endParaRPr lang="ko-KR" altLang="en-US" dirty="0">
                <a:solidFill>
                  <a:srgbClr val="7030A0"/>
                </a:solidFill>
                <a:latin typeface="+mn-ea"/>
              </a:endParaRPr>
            </a:p>
          </p:txBody>
        </p:sp>
        <p:cxnSp>
          <p:nvCxnSpPr>
            <p:cNvPr id="18" name="직선 연결선 33"/>
            <p:cNvCxnSpPr/>
            <p:nvPr/>
          </p:nvCxnSpPr>
          <p:spPr>
            <a:xfrm flipH="1">
              <a:off x="3365866" y="3861048"/>
              <a:ext cx="8460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 flipH="1">
            <a:off x="5157834" y="3669413"/>
            <a:ext cx="990110" cy="495120"/>
            <a:chOff x="3365866" y="3589403"/>
            <a:chExt cx="990110" cy="495120"/>
          </a:xfrm>
        </p:grpSpPr>
        <p:cxnSp>
          <p:nvCxnSpPr>
            <p:cNvPr id="20" name="직선 연결선 35"/>
            <p:cNvCxnSpPr/>
            <p:nvPr/>
          </p:nvCxnSpPr>
          <p:spPr>
            <a:xfrm flipH="1" flipV="1">
              <a:off x="4211960" y="3861048"/>
              <a:ext cx="144016" cy="22347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37"/>
            <p:cNvSpPr txBox="1"/>
            <p:nvPr/>
          </p:nvSpPr>
          <p:spPr>
            <a:xfrm>
              <a:off x="3365866" y="3589403"/>
              <a:ext cx="918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  <a:latin typeface="+mn-ea"/>
                </a:rPr>
                <a:t>radio</a:t>
              </a:r>
              <a:endParaRPr lang="ko-KR" altLang="en-US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22" name="직선 연결선 38"/>
            <p:cNvCxnSpPr/>
            <p:nvPr/>
          </p:nvCxnSpPr>
          <p:spPr>
            <a:xfrm flipH="1">
              <a:off x="3824917" y="3861048"/>
              <a:ext cx="387043" cy="5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직선 연결선 41"/>
          <p:cNvCxnSpPr/>
          <p:nvPr/>
        </p:nvCxnSpPr>
        <p:spPr>
          <a:xfrm>
            <a:off x="4788024" y="4517122"/>
            <a:ext cx="2257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42"/>
          <p:cNvCxnSpPr/>
          <p:nvPr/>
        </p:nvCxnSpPr>
        <p:spPr>
          <a:xfrm>
            <a:off x="5542452" y="4517122"/>
            <a:ext cx="225794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43"/>
          <p:cNvCxnSpPr/>
          <p:nvPr/>
        </p:nvCxnSpPr>
        <p:spPr>
          <a:xfrm>
            <a:off x="4047723" y="4517122"/>
            <a:ext cx="22579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44"/>
          <p:cNvCxnSpPr/>
          <p:nvPr/>
        </p:nvCxnSpPr>
        <p:spPr>
          <a:xfrm>
            <a:off x="3660610" y="5486178"/>
            <a:ext cx="44984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 48"/>
          <p:cNvCxnSpPr/>
          <p:nvPr/>
        </p:nvCxnSpPr>
        <p:spPr>
          <a:xfrm>
            <a:off x="3660610" y="5693964"/>
            <a:ext cx="44984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 49"/>
          <p:cNvCxnSpPr/>
          <p:nvPr/>
        </p:nvCxnSpPr>
        <p:spPr>
          <a:xfrm>
            <a:off x="3660610" y="5885274"/>
            <a:ext cx="449844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224690" y="5693964"/>
            <a:ext cx="589156" cy="2039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23728" y="6079146"/>
            <a:ext cx="6927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James, G., Witten, D., Hastie, T., &amp;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Tibshirani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R. (2013). 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An introduction to statistical </a:t>
            </a:r>
            <a:r>
              <a:rPr lang="en-US" altLang="ko-KR" sz="1000" i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learning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 York: Springer.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75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5.</a:t>
            </a:r>
            <a:r>
              <a:rPr lang="ko-KR" altLang="en-US" b="1" dirty="0" smtClean="0">
                <a:latin typeface="+mn-ea"/>
                <a:ea typeface="+mn-ea"/>
              </a:rPr>
              <a:t> 계수 축소법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회귀 계수를 축소하는 이유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40" y="1975290"/>
            <a:ext cx="8344600" cy="290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영향력이 없는 입력 변수의 계수를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에 가깝게 가져간다면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모형에 포함되는 입력 변수의 수를 줄일 수 있음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입력 변수의 수를 줄이면 크게 세 가지 장점이 있음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잡음</a:t>
            </a:r>
            <a:r>
              <a:rPr lang="en-US" altLang="ko-KR" sz="1600" dirty="0">
                <a:latin typeface="+mn-ea"/>
              </a:rPr>
              <a:t>(noise)</a:t>
            </a:r>
            <a:r>
              <a:rPr lang="ko-KR" altLang="en-US" sz="1600" dirty="0">
                <a:latin typeface="+mn-ea"/>
              </a:rPr>
              <a:t>을 제거해 모형의 정확도를 개선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모형의 연산 속도가 빨라짐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+mj-ea"/>
              <a:buAutoNum type="circleNumDbPlain"/>
            </a:pPr>
            <a:r>
              <a:rPr lang="ko-KR" altLang="en-US" sz="1600" u="sng" dirty="0">
                <a:latin typeface="+mn-ea"/>
              </a:rPr>
              <a:t>다중공선성</a:t>
            </a:r>
            <a:r>
              <a:rPr lang="ko-KR" altLang="en-US" sz="1600" dirty="0">
                <a:latin typeface="+mn-ea"/>
              </a:rPr>
              <a:t>의 문제를 제거해 모형의 해석 능력을 향상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</p:txBody>
      </p:sp>
      <p:cxnSp>
        <p:nvCxnSpPr>
          <p:cNvPr id="26" name="직선 연결선 19"/>
          <p:cNvCxnSpPr/>
          <p:nvPr/>
        </p:nvCxnSpPr>
        <p:spPr>
          <a:xfrm>
            <a:off x="1504226" y="4094222"/>
            <a:ext cx="360040" cy="504056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2"/>
          <p:cNvSpPr txBox="1"/>
          <p:nvPr/>
        </p:nvSpPr>
        <p:spPr>
          <a:xfrm>
            <a:off x="2047146" y="4300809"/>
            <a:ext cx="684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많은 모형에서 입력 변수들끼리 독립임을 가정하지만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입력 변수들끼리 상관관계를 </a:t>
            </a:r>
            <a:r>
              <a:rPr lang="ko-KR" altLang="en-US" sz="1200" dirty="0" smtClean="0">
                <a:latin typeface="+mn-ea"/>
              </a:rPr>
              <a:t>가지는 경우</a:t>
            </a:r>
            <a:r>
              <a:rPr lang="en-US" altLang="ko-KR" sz="1200" dirty="0" smtClean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0" name="직선 연결선 4"/>
          <p:cNvCxnSpPr/>
          <p:nvPr/>
        </p:nvCxnSpPr>
        <p:spPr>
          <a:xfrm>
            <a:off x="1864266" y="4598278"/>
            <a:ext cx="6101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/>
        </p:nvSpPr>
        <p:spPr>
          <a:xfrm>
            <a:off x="757381" y="5388156"/>
            <a:ext cx="8020859" cy="3077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입력 변수가 나이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잔고액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생년인 경우 나이와 생년은 같은 의미를 갖기 때문에 둘 중 하나를 제거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58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5.</a:t>
            </a:r>
            <a:r>
              <a:rPr lang="ko-KR" altLang="en-US" b="1" dirty="0" smtClean="0">
                <a:latin typeface="+mn-ea"/>
                <a:ea typeface="+mn-ea"/>
              </a:rPr>
              <a:t> 계수 축소법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계수 </a:t>
            </a:r>
            <a:r>
              <a:rPr lang="ko-KR" altLang="en-US" sz="1700" dirty="0" err="1" smtClean="0">
                <a:solidFill>
                  <a:schemeClr val="tx1"/>
                </a:solidFill>
                <a:latin typeface="+mn-ea"/>
                <a:ea typeface="+mn-ea"/>
              </a:rPr>
              <a:t>축소법의</a:t>
            </a: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 종류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40" y="1975290"/>
            <a:ext cx="8344600" cy="3695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계수 축소법은 </a:t>
            </a:r>
            <a:r>
              <a:rPr lang="ko-KR" altLang="en-US" sz="1600" dirty="0">
                <a:latin typeface="+mn-ea"/>
              </a:rPr>
              <a:t>기본적으로 다중선형회귀와 유사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다중선형회귀에서 잔차를 최소화했다면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계수축소법에서는 잔차와 회귀계수를 최소화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계수축소법에는 크게 두 가지의 방법이 있음</a:t>
            </a:r>
            <a:r>
              <a:rPr lang="en-US" altLang="ko-KR" sz="1600" dirty="0">
                <a:latin typeface="+mn-ea"/>
              </a:rPr>
              <a:t>: Ridge </a:t>
            </a:r>
            <a:r>
              <a:rPr lang="ko-KR" altLang="en-US" sz="1600" dirty="0">
                <a:latin typeface="+mn-ea"/>
              </a:rPr>
              <a:t>회귀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smtClean="0">
                <a:latin typeface="+mn-ea"/>
              </a:rPr>
              <a:t>Lasso </a:t>
            </a:r>
            <a:r>
              <a:rPr lang="ko-KR" altLang="en-US" sz="1600" dirty="0" smtClean="0">
                <a:latin typeface="+mn-ea"/>
              </a:rPr>
              <a:t>회귀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아래 식은 다중선형회귀의 </a:t>
            </a:r>
            <a:r>
              <a:rPr lang="en-US" altLang="ko-KR" sz="1600" dirty="0">
                <a:latin typeface="+mn-ea"/>
              </a:rPr>
              <a:t>RSS</a:t>
            </a:r>
            <a:r>
              <a:rPr lang="ko-KR" altLang="en-US" sz="1600" dirty="0">
                <a:latin typeface="+mn-ea"/>
              </a:rPr>
              <a:t>이며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다중선형회귀에서는 </a:t>
            </a:r>
            <a:r>
              <a:rPr lang="en-US" altLang="ko-KR" sz="1600" dirty="0">
                <a:latin typeface="+mn-ea"/>
              </a:rPr>
              <a:t>RSS</a:t>
            </a:r>
            <a:r>
              <a:rPr lang="ko-KR" altLang="en-US" sz="1600" dirty="0">
                <a:latin typeface="+mn-ea"/>
              </a:rPr>
              <a:t>가 </a:t>
            </a:r>
            <a:r>
              <a:rPr lang="ko-KR" altLang="en-US" sz="1600" dirty="0" smtClean="0">
                <a:latin typeface="+mn-ea"/>
              </a:rPr>
              <a:t>최소화되는 회귀계수를 </a:t>
            </a:r>
            <a:r>
              <a:rPr lang="ko-KR" altLang="en-US" sz="1600" dirty="0">
                <a:latin typeface="+mn-ea"/>
              </a:rPr>
              <a:t>추정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계수축소법에서는 위 식에 회귀계수를 축소하는 항을 추가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587100" y="3696464"/>
                <a:ext cx="6084101" cy="1038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𝑖𝑛𝑖𝑚𝑖𝑧𝑒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00" y="3696464"/>
                <a:ext cx="6084101" cy="10387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411894" y="5352648"/>
                <a:ext cx="2434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𝑖𝑛𝑖𝑚𝑖𝑧𝑒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94" y="5352648"/>
                <a:ext cx="243451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3443" b="-1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5.</a:t>
            </a:r>
            <a:r>
              <a:rPr lang="ko-KR" altLang="en-US" b="1" dirty="0" smtClean="0">
                <a:latin typeface="+mn-ea"/>
                <a:ea typeface="+mn-ea"/>
              </a:rPr>
              <a:t> 계수 축소법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700" dirty="0" smtClean="0">
                <a:solidFill>
                  <a:schemeClr val="tx1"/>
                </a:solidFill>
                <a:latin typeface="+mn-ea"/>
                <a:ea typeface="+mn-ea"/>
              </a:rPr>
              <a:t>Ridge </a:t>
            </a: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회귀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33640" y="1975290"/>
                <a:ext cx="8344600" cy="4257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+mn-ea"/>
                  </a:rPr>
                  <a:t>Ridge </a:t>
                </a:r>
                <a:r>
                  <a:rPr lang="ko-KR" altLang="en-US" sz="1600" dirty="0">
                    <a:latin typeface="+mn-ea"/>
                  </a:rPr>
                  <a:t>회귀에서는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에 회귀계수의 제곱의 합을 대입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는 </a:t>
                </a:r>
                <a:r>
                  <a:rPr lang="en-US" altLang="ko-KR" sz="1600" dirty="0">
                    <a:latin typeface="+mn-ea"/>
                  </a:rPr>
                  <a:t>tuning parameter</a:t>
                </a:r>
                <a:r>
                  <a:rPr lang="ko-KR" altLang="en-US" sz="1600" dirty="0">
                    <a:latin typeface="+mn-ea"/>
                  </a:rPr>
                  <a:t>로 크면 클 수록 보다 많은 회귀계수를 </a:t>
                </a:r>
                <a:r>
                  <a:rPr lang="en-US" altLang="ko-KR" sz="1600" dirty="0">
                    <a:latin typeface="+mn-ea"/>
                  </a:rPr>
                  <a:t>0</a:t>
                </a:r>
                <a:r>
                  <a:rPr lang="ko-KR" altLang="en-US" sz="1600" dirty="0">
                    <a:latin typeface="+mn-ea"/>
                  </a:rPr>
                  <a:t>으로 수렴</a:t>
                </a: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 smtClean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오른쪽 그림은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가 커질수록 입력변수인 </a:t>
                </a:r>
                <a:r>
                  <a:rPr lang="en-US" altLang="ko-KR" sz="1600" dirty="0">
                    <a:latin typeface="+mn-ea"/>
                  </a:rPr>
                  <a:t>Income,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en-US" altLang="ko-KR" sz="1600" dirty="0" smtClean="0">
                    <a:latin typeface="+mn-ea"/>
                  </a:rPr>
                  <a:t>Limit Rating</a:t>
                </a:r>
                <a:r>
                  <a:rPr lang="en-US" altLang="ko-KR" sz="1600" dirty="0">
                    <a:latin typeface="+mn-ea"/>
                  </a:rPr>
                  <a:t>, Student</a:t>
                </a:r>
                <a:r>
                  <a:rPr lang="ko-KR" altLang="en-US" sz="1600" dirty="0">
                    <a:latin typeface="+mn-ea"/>
                  </a:rPr>
                  <a:t>가 </a:t>
                </a:r>
                <a:r>
                  <a:rPr lang="en-US" altLang="ko-KR" sz="1600" dirty="0">
                    <a:latin typeface="+mn-ea"/>
                  </a:rPr>
                  <a:t>0</a:t>
                </a:r>
                <a:r>
                  <a:rPr lang="ko-KR" altLang="en-US" sz="1600" dirty="0">
                    <a:latin typeface="+mn-ea"/>
                  </a:rPr>
                  <a:t>으로 수렴하는 것을 표현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적절한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의 값은 데이터마다 달라지며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현재는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sz="1600" dirty="0" smtClean="0">
                    <a:latin typeface="+mn-ea"/>
                  </a:rPr>
                  <a:t>인</a:t>
                </a:r>
                <a:r>
                  <a:rPr lang="en-US" altLang="ko-KR" sz="1600" dirty="0" smtClean="0">
                    <a:latin typeface="+mn-ea"/>
                  </a:rPr>
                  <a:t> 54.6</a:t>
                </a:r>
                <a:r>
                  <a:rPr lang="ko-KR" altLang="en-US" sz="1600" dirty="0">
                    <a:latin typeface="+mn-ea"/>
                  </a:rPr>
                  <a:t>의 값을 설정하였을 때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모든 </a:t>
                </a:r>
                <a:r>
                  <a:rPr lang="ko-KR" altLang="en-US" sz="1600" dirty="0">
                    <a:latin typeface="+mn-ea"/>
                  </a:rPr>
                  <a:t>입력 변수가 </a:t>
                </a:r>
                <a:r>
                  <a:rPr lang="en-US" altLang="ko-KR" sz="1600" dirty="0">
                    <a:latin typeface="+mn-ea"/>
                  </a:rPr>
                  <a:t>0</a:t>
                </a:r>
                <a:r>
                  <a:rPr lang="ko-KR" altLang="en-US" sz="1600" dirty="0" smtClean="0">
                    <a:latin typeface="+mn-ea"/>
                  </a:rPr>
                  <a:t>으로</a:t>
                </a:r>
                <a:r>
                  <a:rPr lang="en-US" altLang="ko-KR" sz="1600" dirty="0" smtClean="0">
                    <a:latin typeface="+mn-ea"/>
                  </a:rPr>
                  <a:t> </a:t>
                </a:r>
                <a:r>
                  <a:rPr lang="ko-KR" altLang="en-US" sz="1600" dirty="0" smtClean="0">
                    <a:latin typeface="+mn-ea"/>
                  </a:rPr>
                  <a:t>수렴함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" y="1975290"/>
                <a:ext cx="8344600" cy="4257256"/>
              </a:xfrm>
              <a:prstGeom prst="rect">
                <a:avLst/>
              </a:prstGeom>
              <a:blipFill>
                <a:blip r:embed="rId2"/>
                <a:stretch>
                  <a:fillRect l="-292" t="-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907704" y="2872205"/>
                <a:ext cx="4931222" cy="1038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𝑖𝑛𝑖𝑚𝑖𝑧𝑒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nary>
                            <m:naryPr>
                              <m:chr m:val="∑"/>
                              <m:ctrlPr>
                                <a:rPr lang="el-GR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l-G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872205"/>
                <a:ext cx="4931222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 flipV="1">
            <a:off x="6588224" y="3156981"/>
            <a:ext cx="347718" cy="3256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53032" y="2929909"/>
            <a:ext cx="1711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회귀계수의 제곱의 합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4"/>
          <a:srcRect l="12284" t="27013" r="49933" b="15584"/>
          <a:stretch/>
        </p:blipFill>
        <p:spPr bwMode="auto">
          <a:xfrm>
            <a:off x="5855822" y="3834957"/>
            <a:ext cx="2808312" cy="2319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796143" y="6055486"/>
            <a:ext cx="72549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James, G., Witten, D., Hastie, T., &amp; </a:t>
            </a:r>
            <a:r>
              <a:rPr lang="en-US" altLang="ko-KR" sz="105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Tibshirani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R. (2013). </a:t>
            </a:r>
            <a:r>
              <a:rPr lang="en-US" altLang="ko-KR" sz="105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An introduction to statistical </a:t>
            </a:r>
            <a:r>
              <a:rPr lang="en-US" altLang="ko-KR" sz="1050" i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learning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 York: Springer.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935942" y="3156981"/>
            <a:ext cx="1652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5.</a:t>
            </a:r>
            <a:r>
              <a:rPr lang="ko-KR" altLang="en-US" b="1" dirty="0" smtClean="0">
                <a:latin typeface="+mn-ea"/>
                <a:ea typeface="+mn-ea"/>
              </a:rPr>
              <a:t> 계수 축소법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700" dirty="0" smtClean="0">
                <a:solidFill>
                  <a:schemeClr val="tx1"/>
                </a:solidFill>
                <a:latin typeface="+mn-ea"/>
                <a:ea typeface="+mn-ea"/>
              </a:rPr>
              <a:t>LASSO(Least Absolute Shrinkage and Selection Operator)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33640" y="1975290"/>
                <a:ext cx="8344600" cy="4251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+mn-ea"/>
                  </a:rPr>
                  <a:t>Lasso </a:t>
                </a:r>
                <a:r>
                  <a:rPr lang="ko-KR" altLang="en-US" sz="1600" dirty="0">
                    <a:latin typeface="+mn-ea"/>
                  </a:rPr>
                  <a:t>회귀에서는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에 회귀계수의 절대값의 합을 대입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는 </a:t>
                </a:r>
                <a:r>
                  <a:rPr lang="en-US" altLang="ko-KR" sz="1600" dirty="0">
                    <a:latin typeface="+mn-ea"/>
                  </a:rPr>
                  <a:t>tuning parameter</a:t>
                </a:r>
                <a:r>
                  <a:rPr lang="ko-KR" altLang="en-US" sz="1600" dirty="0">
                    <a:latin typeface="+mn-ea"/>
                  </a:rPr>
                  <a:t>로 크면 클 수록 보다 많은 회귀계수를 </a:t>
                </a:r>
                <a:r>
                  <a:rPr lang="en-US" altLang="ko-KR" sz="1600" dirty="0">
                    <a:latin typeface="+mn-ea"/>
                  </a:rPr>
                  <a:t>0</a:t>
                </a:r>
                <a:r>
                  <a:rPr lang="ko-KR" altLang="en-US" sz="1600" dirty="0">
                    <a:latin typeface="+mn-ea"/>
                  </a:rPr>
                  <a:t>으로 수렴</a:t>
                </a: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오른쪽 그림은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가 커질수록 입력변수인 </a:t>
                </a:r>
                <a:r>
                  <a:rPr lang="en-US" altLang="ko-KR" sz="1600" dirty="0">
                    <a:latin typeface="+mn-ea"/>
                  </a:rPr>
                  <a:t>Income, Limit</a:t>
                </a:r>
                <a:br>
                  <a:rPr lang="en-US" altLang="ko-KR" sz="1600" dirty="0">
                    <a:latin typeface="+mn-ea"/>
                  </a:rPr>
                </a:br>
                <a:r>
                  <a:rPr lang="en-US" altLang="ko-KR" sz="1600" dirty="0">
                    <a:latin typeface="+mn-ea"/>
                  </a:rPr>
                  <a:t>Rating, Student</a:t>
                </a:r>
                <a:r>
                  <a:rPr lang="ko-KR" altLang="en-US" sz="1600" dirty="0">
                    <a:latin typeface="+mn-ea"/>
                  </a:rPr>
                  <a:t>가 </a:t>
                </a:r>
                <a:r>
                  <a:rPr lang="en-US" altLang="ko-KR" sz="1600" dirty="0">
                    <a:latin typeface="+mn-ea"/>
                  </a:rPr>
                  <a:t>0</a:t>
                </a:r>
                <a:r>
                  <a:rPr lang="ko-KR" altLang="en-US" sz="1600" dirty="0">
                    <a:latin typeface="+mn-ea"/>
                  </a:rPr>
                  <a:t>으로 수렴하는 것을 표현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적절한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의 값은 데이터마다 달라지며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오른쪽 그림에선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en-US" altLang="ko-KR" sz="1600" dirty="0" smtClean="0">
                    <a:latin typeface="+mn-ea"/>
                  </a:rPr>
                  <a:t>5000</a:t>
                </a:r>
                <a:r>
                  <a:rPr lang="ko-KR" altLang="en-US" sz="1600" dirty="0" smtClean="0">
                    <a:latin typeface="+mn-ea"/>
                  </a:rPr>
                  <a:t>이 넘는 </a:t>
                </a:r>
                <a:r>
                  <a:rPr lang="ko-KR" altLang="en-US" sz="1600" dirty="0">
                    <a:latin typeface="+mn-ea"/>
                  </a:rPr>
                  <a:t>값을 설정한 경우에 모든 입력 변수가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en-US" altLang="ko-KR" sz="1600" dirty="0" smtClean="0">
                    <a:latin typeface="+mn-ea"/>
                  </a:rPr>
                  <a:t>0</a:t>
                </a:r>
                <a:r>
                  <a:rPr lang="ko-KR" altLang="en-US" sz="1600" dirty="0">
                    <a:latin typeface="+mn-ea"/>
                  </a:rPr>
                  <a:t>이 됨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" y="1975290"/>
                <a:ext cx="8344600" cy="4251677"/>
              </a:xfrm>
              <a:prstGeom prst="rect">
                <a:avLst/>
              </a:prstGeom>
              <a:blipFill rotWithShape="0">
                <a:blip r:embed="rId2"/>
                <a:stretch>
                  <a:fillRect l="-292" t="-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2320322" y="6088779"/>
            <a:ext cx="692733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James, G., Witten, D., Hastie, T., &amp;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Tibshirani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R. (2013). 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An introduction to statistical </a:t>
            </a:r>
            <a:r>
              <a:rPr lang="en-US" altLang="ko-KR" sz="1000" i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learning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 York: Springer.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907704" y="2960380"/>
                <a:ext cx="4995791" cy="1038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𝑖𝑛𝑖𝑚𝑖𝑧𝑒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nary>
                            <m:naryPr>
                              <m:chr m:val="∑"/>
                              <m:ctrlPr>
                                <a:rPr lang="el-GR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l-G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960380"/>
                <a:ext cx="4995791" cy="10387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V="1">
            <a:off x="6588224" y="2960380"/>
            <a:ext cx="216024" cy="288032"/>
          </a:xfrm>
          <a:prstGeom prst="line">
            <a:avLst/>
          </a:prstGeom>
          <a:ln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804248" y="2960380"/>
            <a:ext cx="1728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04248" y="2693393"/>
            <a:ext cx="1882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</a:rPr>
              <a:t>회귀계수의 절대값의 합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5"/>
          <a:srcRect l="14183" t="25227" r="49171" b="20682"/>
          <a:stretch/>
        </p:blipFill>
        <p:spPr bwMode="auto">
          <a:xfrm>
            <a:off x="6100504" y="3974504"/>
            <a:ext cx="2689673" cy="21388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22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5.</a:t>
            </a:r>
            <a:r>
              <a:rPr lang="ko-KR" altLang="en-US" b="1" dirty="0" smtClean="0">
                <a:latin typeface="+mn-ea"/>
                <a:ea typeface="+mn-ea"/>
              </a:rPr>
              <a:t> 계수 축소법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람다</a:t>
            </a:r>
            <a:r>
              <a:rPr lang="en-US" altLang="ko-KR" sz="1700" dirty="0" smtClean="0">
                <a:solidFill>
                  <a:schemeClr val="tx1"/>
                </a:solidFill>
                <a:latin typeface="+mn-ea"/>
                <a:ea typeface="+mn-ea"/>
              </a:rPr>
              <a:t>(lambda)</a:t>
            </a: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 값의 설정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40" y="1975290"/>
            <a:ext cx="8432774" cy="25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적절한 람다 값은 다음과 같은 방법으로 설정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268288" indent="-268288">
              <a:lnSpc>
                <a:spcPct val="113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+mn-ea"/>
              </a:rPr>
              <a:t>Ridge </a:t>
            </a:r>
            <a:r>
              <a:rPr lang="ko-KR" altLang="en-US" sz="1600" dirty="0">
                <a:latin typeface="+mn-ea"/>
              </a:rPr>
              <a:t>회귀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좌측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Lasso(</a:t>
            </a:r>
            <a:r>
              <a:rPr lang="ko-KR" altLang="en-US" sz="1600" dirty="0" smtClean="0">
                <a:latin typeface="+mn-ea"/>
              </a:rPr>
              <a:t>우측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의 람다에 따른 </a:t>
            </a:r>
            <a:r>
              <a:rPr lang="en-US" altLang="ko-KR" sz="1600" dirty="0">
                <a:latin typeface="+mn-ea"/>
              </a:rPr>
              <a:t>MSE</a:t>
            </a:r>
            <a:r>
              <a:rPr lang="ko-KR" altLang="en-US" sz="1600" dirty="0">
                <a:latin typeface="+mn-ea"/>
              </a:rPr>
              <a:t>의 변화는 아래 그림과 </a:t>
            </a:r>
            <a:r>
              <a:rPr lang="ko-KR" altLang="en-US" sz="1600" dirty="0" smtClean="0">
                <a:latin typeface="+mn-ea"/>
              </a:rPr>
              <a:t>같음</a:t>
            </a:r>
            <a:endParaRPr lang="en-US" altLang="ko-KR" sz="1600" dirty="0" smtClean="0">
              <a:latin typeface="+mn-ea"/>
            </a:endParaRPr>
          </a:p>
          <a:p>
            <a:pPr marL="268288" indent="-268288">
              <a:lnSpc>
                <a:spcPct val="113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 </a:t>
            </a:r>
            <a:r>
              <a:rPr lang="ko-KR" altLang="en-US" sz="1600" dirty="0">
                <a:latin typeface="+mn-ea"/>
              </a:rPr>
              <a:t>모의 데이터에 적용하였으며 </a:t>
            </a:r>
            <a:r>
              <a:rPr lang="en-US" altLang="ko-KR" sz="1600" dirty="0">
                <a:latin typeface="+mn-ea"/>
              </a:rPr>
              <a:t>Ridge </a:t>
            </a:r>
            <a:r>
              <a:rPr lang="ko-KR" altLang="en-US" sz="1600" dirty="0">
                <a:latin typeface="+mn-ea"/>
              </a:rPr>
              <a:t>회귀의 경우 </a:t>
            </a:r>
            <a:r>
              <a:rPr lang="en-US" altLang="ko-KR" sz="1600" dirty="0">
                <a:latin typeface="+mn-ea"/>
              </a:rPr>
              <a:t>8, Lasso</a:t>
            </a:r>
            <a:r>
              <a:rPr lang="ko-KR" altLang="en-US" sz="1600" dirty="0">
                <a:latin typeface="+mn-ea"/>
              </a:rPr>
              <a:t>의 경우 </a:t>
            </a:r>
            <a:r>
              <a:rPr lang="en-US" altLang="ko-KR" sz="1600" dirty="0">
                <a:latin typeface="+mn-ea"/>
              </a:rPr>
              <a:t>4 </a:t>
            </a:r>
            <a:r>
              <a:rPr lang="ko-KR" altLang="en-US" sz="1600" dirty="0">
                <a:latin typeface="+mn-ea"/>
              </a:rPr>
              <a:t>부근에서 </a:t>
            </a:r>
            <a:r>
              <a:rPr lang="en-US" altLang="ko-KR" sz="1600" dirty="0">
                <a:latin typeface="+mn-ea"/>
              </a:rPr>
              <a:t>MSE</a:t>
            </a:r>
            <a:r>
              <a:rPr lang="ko-KR" altLang="en-US" sz="1600" dirty="0">
                <a:latin typeface="+mn-ea"/>
              </a:rPr>
              <a:t>가 최소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2014554" y="2401796"/>
            <a:ext cx="5182771" cy="30777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람다 값을 변화시켜가며 </a:t>
            </a:r>
            <a:r>
              <a:rPr lang="en-US" altLang="ko-KR" sz="1400" dirty="0" smtClean="0">
                <a:latin typeface="+mn-ea"/>
              </a:rPr>
              <a:t>MSE</a:t>
            </a:r>
            <a:r>
              <a:rPr lang="ko-KR" altLang="en-US" sz="1400" dirty="0" smtClean="0">
                <a:latin typeface="+mn-ea"/>
              </a:rPr>
              <a:t>가 최소일 때의 람다를 탐색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363222" y="5063883"/>
            <a:ext cx="1152128" cy="276999"/>
            <a:chOff x="7308304" y="4581128"/>
            <a:chExt cx="1152128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7308304" y="4647619"/>
              <a:ext cx="144016" cy="144016"/>
            </a:xfrm>
            <a:prstGeom prst="rect">
              <a:avLst/>
            </a:prstGeom>
            <a:solidFill>
              <a:srgbClr val="DBA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7452320" y="458112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: MSE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363222" y="5338121"/>
            <a:ext cx="1152128" cy="276999"/>
            <a:chOff x="7308304" y="4858127"/>
            <a:chExt cx="1152128" cy="276999"/>
          </a:xfrm>
        </p:grpSpPr>
        <p:sp>
          <p:nvSpPr>
            <p:cNvPr id="27" name="직사각형 26"/>
            <p:cNvSpPr/>
            <p:nvPr/>
          </p:nvSpPr>
          <p:spPr>
            <a:xfrm>
              <a:off x="7308304" y="4924618"/>
              <a:ext cx="144016" cy="144016"/>
            </a:xfrm>
            <a:prstGeom prst="rect">
              <a:avLst/>
            </a:prstGeom>
            <a:solidFill>
              <a:srgbClr val="9CC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7452320" y="485812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: variance</a:t>
              </a:r>
              <a:endParaRPr lang="ko-KR" altLang="en-US" sz="1200" dirty="0"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363222" y="5612359"/>
            <a:ext cx="1152128" cy="276999"/>
            <a:chOff x="7308304" y="5129604"/>
            <a:chExt cx="1152128" cy="276999"/>
          </a:xfrm>
        </p:grpSpPr>
        <p:sp>
          <p:nvSpPr>
            <p:cNvPr id="30" name="직사각형 29"/>
            <p:cNvSpPr/>
            <p:nvPr/>
          </p:nvSpPr>
          <p:spPr>
            <a:xfrm>
              <a:off x="7308304" y="5196095"/>
              <a:ext cx="144016" cy="144016"/>
            </a:xfrm>
            <a:prstGeom prst="rect">
              <a:avLst/>
            </a:pr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1" name="TextBox 28"/>
            <p:cNvSpPr txBox="1"/>
            <p:nvPr/>
          </p:nvSpPr>
          <p:spPr>
            <a:xfrm>
              <a:off x="7452320" y="5129604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: bias</a:t>
              </a:r>
              <a:endParaRPr lang="ko-KR" altLang="en-US" sz="1200" dirty="0">
                <a:latin typeface="+mn-ea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320322" y="6088779"/>
            <a:ext cx="692733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James, G., Witten, D., Hastie, T., &amp;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Tibshirani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R. (2013). 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An introduction to statistical </a:t>
            </a:r>
            <a:r>
              <a:rPr lang="en-US" altLang="ko-KR" sz="1000" i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learning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 York: Springer.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04838" y="4117364"/>
            <a:ext cx="5357268" cy="2026019"/>
            <a:chOff x="1118318" y="3290604"/>
            <a:chExt cx="7001800" cy="264795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6343" y="3301460"/>
              <a:ext cx="3533775" cy="260985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318" y="3290604"/>
              <a:ext cx="3419475" cy="2647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23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5.</a:t>
            </a:r>
            <a:r>
              <a:rPr lang="ko-KR" altLang="en-US" b="1" dirty="0" smtClean="0">
                <a:latin typeface="+mn-ea"/>
                <a:ea typeface="+mn-ea"/>
              </a:rPr>
              <a:t> 계수 축소법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계수 </a:t>
            </a:r>
            <a:r>
              <a:rPr lang="ko-KR" altLang="en-US" sz="1700" dirty="0" err="1" smtClean="0">
                <a:solidFill>
                  <a:schemeClr val="tx1"/>
                </a:solidFill>
                <a:latin typeface="+mn-ea"/>
                <a:ea typeface="+mn-ea"/>
              </a:rPr>
              <a:t>축소법의</a:t>
            </a: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 최적화 표현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33640" y="1975290"/>
                <a:ext cx="8432774" cy="4354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+mj-ea"/>
                    <a:ea typeface="+mj-ea"/>
                  </a:rPr>
                  <a:t>Ridge </a:t>
                </a:r>
                <a:r>
                  <a:rPr lang="ko-KR" altLang="en-US" sz="1600" dirty="0">
                    <a:latin typeface="+mj-ea"/>
                    <a:ea typeface="+mj-ea"/>
                  </a:rPr>
                  <a:t>회귀와 </a:t>
                </a:r>
                <a:r>
                  <a:rPr lang="en-US" altLang="ko-KR" sz="1600" dirty="0">
                    <a:latin typeface="+mj-ea"/>
                    <a:ea typeface="+mj-ea"/>
                  </a:rPr>
                  <a:t>Lasso</a:t>
                </a:r>
                <a:r>
                  <a:rPr lang="ko-KR" altLang="en-US" sz="1600" dirty="0">
                    <a:latin typeface="+mj-ea"/>
                    <a:ea typeface="+mj-ea"/>
                  </a:rPr>
                  <a:t>는 다음과 같은 최적화 방식으로 표현이 가능</a:t>
                </a:r>
                <a:r>
                  <a:rPr lang="en-US" altLang="ko-KR" sz="1600" dirty="0">
                    <a:latin typeface="+mj-ea"/>
                    <a:ea typeface="+mj-ea"/>
                  </a:rPr>
                  <a:t>(</a:t>
                </a:r>
                <a:r>
                  <a:rPr lang="ko-KR" altLang="en-US" sz="1600" dirty="0">
                    <a:latin typeface="+mj-ea"/>
                    <a:ea typeface="+mj-ea"/>
                  </a:rPr>
                  <a:t>상단</a:t>
                </a:r>
                <a:r>
                  <a:rPr lang="en-US" altLang="ko-KR" sz="1600" dirty="0">
                    <a:latin typeface="+mj-ea"/>
                    <a:ea typeface="+mj-ea"/>
                  </a:rPr>
                  <a:t>: Ridge </a:t>
                </a:r>
                <a:r>
                  <a:rPr lang="ko-KR" altLang="en-US" sz="1600" dirty="0">
                    <a:latin typeface="+mj-ea"/>
                    <a:ea typeface="+mj-ea"/>
                  </a:rPr>
                  <a:t>회귀</a:t>
                </a:r>
                <a:r>
                  <a:rPr lang="en-US" altLang="ko-KR" sz="1600" dirty="0">
                    <a:latin typeface="+mj-ea"/>
                    <a:ea typeface="+mj-ea"/>
                  </a:rPr>
                  <a:t>, </a:t>
                </a:r>
                <a:r>
                  <a:rPr lang="ko-KR" altLang="en-US" sz="1600" dirty="0">
                    <a:latin typeface="+mj-ea"/>
                    <a:ea typeface="+mj-ea"/>
                  </a:rPr>
                  <a:t>하단</a:t>
                </a:r>
                <a:r>
                  <a:rPr lang="en-US" altLang="ko-KR" sz="1600" dirty="0">
                    <a:latin typeface="+mj-ea"/>
                    <a:ea typeface="+mj-ea"/>
                  </a:rPr>
                  <a:t>: Lasso)</a:t>
                </a:r>
              </a:p>
              <a:p>
                <a:pPr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</a:pPr>
                <a:endParaRPr lang="en-US" altLang="ko-KR" sz="1600" dirty="0" smtClean="0">
                  <a:latin typeface="+mj-ea"/>
                  <a:ea typeface="+mj-ea"/>
                </a:endParaRPr>
              </a:p>
              <a:p>
                <a:pPr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</a:pPr>
                <a:endParaRPr lang="en-US" altLang="ko-KR" sz="1600" dirty="0">
                  <a:latin typeface="+mj-ea"/>
                  <a:ea typeface="+mj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j-ea"/>
                  <a:ea typeface="+mj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j-ea"/>
                  <a:ea typeface="+mj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 smtClean="0">
                  <a:latin typeface="+mj-ea"/>
                  <a:ea typeface="+mj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j-ea"/>
                  <a:ea typeface="+mj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  <a:ea typeface="+mj-ea"/>
                      </a:rPr>
                      <m:t>𝜆</m:t>
                    </m:r>
                  </m:oMath>
                </a14:m>
                <a:r>
                  <a:rPr lang="ko-KR" altLang="en-US" sz="1600" dirty="0">
                    <a:latin typeface="+mj-ea"/>
                    <a:ea typeface="+mj-ea"/>
                  </a:rPr>
                  <a:t> 대신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</m:oMath>
                </a14:m>
                <a:r>
                  <a:rPr lang="ko-KR" altLang="en-US" sz="1600" dirty="0">
                    <a:latin typeface="+mj-ea"/>
                    <a:ea typeface="+mj-ea"/>
                  </a:rPr>
                  <a:t>를 사용하여 회귀계수의 크기를 제한</a:t>
                </a:r>
                <a:endParaRPr lang="en-US" altLang="ko-KR" sz="1600" dirty="0">
                  <a:latin typeface="+mj-ea"/>
                  <a:ea typeface="+mj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j-ea"/>
                    <a:ea typeface="+mj-ea"/>
                  </a:rPr>
                  <a:t>위 식은 </a:t>
                </a:r>
                <a:r>
                  <a:rPr lang="ko-KR" altLang="en-US" sz="1600" dirty="0" err="1">
                    <a:latin typeface="+mj-ea"/>
                    <a:ea typeface="+mj-ea"/>
                  </a:rPr>
                  <a:t>라그랑지안</a:t>
                </a:r>
                <a:r>
                  <a:rPr lang="en-US" altLang="ko-KR" sz="1600" dirty="0">
                    <a:latin typeface="+mj-ea"/>
                    <a:ea typeface="+mj-ea"/>
                  </a:rPr>
                  <a:t>(</a:t>
                </a:r>
                <a:r>
                  <a:rPr lang="en-US" altLang="ko-KR" sz="1600" dirty="0" err="1">
                    <a:latin typeface="+mj-ea"/>
                    <a:ea typeface="+mj-ea"/>
                  </a:rPr>
                  <a:t>Lagrangian</a:t>
                </a:r>
                <a:r>
                  <a:rPr lang="en-US" altLang="ko-KR" sz="1600" dirty="0">
                    <a:latin typeface="+mj-ea"/>
                    <a:ea typeface="+mj-ea"/>
                  </a:rPr>
                  <a:t>) </a:t>
                </a:r>
                <a:r>
                  <a:rPr lang="ko-KR" altLang="en-US" sz="1600" dirty="0">
                    <a:latin typeface="+mj-ea"/>
                    <a:ea typeface="+mj-ea"/>
                  </a:rPr>
                  <a:t>최적화 기법으로 최적 해</a:t>
                </a:r>
                <a:r>
                  <a:rPr lang="en-US" altLang="ko-KR" sz="1600" dirty="0">
                    <a:latin typeface="+mj-ea"/>
                    <a:ea typeface="+mj-ea"/>
                  </a:rPr>
                  <a:t>(</a:t>
                </a:r>
                <a:r>
                  <a:rPr lang="ko-KR" altLang="en-US" sz="1600" dirty="0">
                    <a:latin typeface="+mj-ea"/>
                    <a:ea typeface="+mj-ea"/>
                  </a:rPr>
                  <a:t>최적 회귀계수</a:t>
                </a:r>
                <a:r>
                  <a:rPr lang="en-US" altLang="ko-KR" sz="1600" dirty="0">
                    <a:latin typeface="+mj-ea"/>
                    <a:ea typeface="+mj-ea"/>
                  </a:rPr>
                  <a:t>)</a:t>
                </a:r>
                <a:r>
                  <a:rPr lang="ko-KR" altLang="en-US" sz="1600" dirty="0">
                    <a:latin typeface="+mj-ea"/>
                    <a:ea typeface="+mj-ea"/>
                  </a:rPr>
                  <a:t>를 구할 수 있음</a:t>
                </a:r>
                <a:endParaRPr lang="en-US" altLang="ko-KR" sz="1600" dirty="0">
                  <a:latin typeface="+mj-ea"/>
                  <a:ea typeface="+mj-ea"/>
                </a:endParaRPr>
              </a:p>
              <a:p>
                <a:pPr marL="268288" indent="-268288">
                  <a:lnSpc>
                    <a:spcPct val="113000"/>
                  </a:lnSpc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 smtClean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" y="1975290"/>
                <a:ext cx="8432774" cy="4354269"/>
              </a:xfrm>
              <a:prstGeom prst="rect">
                <a:avLst/>
              </a:prstGeom>
              <a:blipFill>
                <a:blip r:embed="rId2"/>
                <a:stretch>
                  <a:fillRect l="-289" t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2118505" y="2724807"/>
                <a:ext cx="5018489" cy="89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400" i="0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4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ko-KR" alt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ko-KR" altLang="en-US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1400" i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1400" i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05" y="2724807"/>
                <a:ext cx="5018489" cy="890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2117607" y="3651957"/>
                <a:ext cx="5019387" cy="89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400" i="0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4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ko-KR" alt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ko-KR" altLang="en-US" sz="14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1400" i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1400" i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607" y="3651957"/>
                <a:ext cx="5019387" cy="890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2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5.</a:t>
            </a:r>
            <a:r>
              <a:rPr lang="ko-KR" altLang="en-US" b="1" dirty="0" smtClean="0">
                <a:latin typeface="+mn-ea"/>
                <a:ea typeface="+mn-ea"/>
              </a:rPr>
              <a:t> 계수 축소법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700" dirty="0" smtClean="0">
                <a:solidFill>
                  <a:schemeClr val="tx1"/>
                </a:solidFill>
                <a:latin typeface="+mn-ea"/>
                <a:ea typeface="+mn-ea"/>
              </a:rPr>
              <a:t>Ridge </a:t>
            </a: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회귀와 </a:t>
            </a:r>
            <a:r>
              <a:rPr lang="en-US" altLang="ko-KR" sz="1700" dirty="0" smtClean="0">
                <a:solidFill>
                  <a:schemeClr val="tx1"/>
                </a:solidFill>
                <a:latin typeface="+mn-ea"/>
                <a:ea typeface="+mn-ea"/>
              </a:rPr>
              <a:t>Lasso</a:t>
            </a: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의 차이점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40" y="1975290"/>
            <a:ext cx="8432774" cy="4825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+mn-ea"/>
              </a:rPr>
              <a:t>Ridge</a:t>
            </a:r>
            <a:r>
              <a:rPr lang="ko-KR" altLang="en-US" sz="1500" dirty="0">
                <a:latin typeface="+mn-ea"/>
              </a:rPr>
              <a:t> 회귀와 </a:t>
            </a:r>
            <a:r>
              <a:rPr lang="en-US" altLang="ko-KR" sz="1500" dirty="0">
                <a:latin typeface="+mn-ea"/>
              </a:rPr>
              <a:t>Lasso</a:t>
            </a:r>
            <a:r>
              <a:rPr lang="ko-KR" altLang="en-US" sz="1500" dirty="0">
                <a:latin typeface="+mn-ea"/>
              </a:rPr>
              <a:t>의 가장 큰 차이점은 </a:t>
            </a:r>
            <a:r>
              <a:rPr lang="en-US" altLang="ko-KR" sz="1500" dirty="0">
                <a:latin typeface="+mn-ea"/>
              </a:rPr>
              <a:t>Ridge</a:t>
            </a:r>
            <a:r>
              <a:rPr lang="ko-KR" altLang="en-US" sz="1500" dirty="0">
                <a:latin typeface="+mn-ea"/>
              </a:rPr>
              <a:t>는 계수를 축소하되 </a:t>
            </a:r>
            <a:r>
              <a:rPr lang="en-US" altLang="ko-KR" sz="1500" dirty="0">
                <a:latin typeface="+mn-ea"/>
              </a:rPr>
              <a:t>0</a:t>
            </a:r>
            <a:r>
              <a:rPr lang="ko-KR" altLang="en-US" sz="1500" dirty="0">
                <a:latin typeface="+mn-ea"/>
              </a:rPr>
              <a:t>에 가까운 수로 축소하는 반면</a:t>
            </a:r>
            <a:r>
              <a:rPr lang="en-US" altLang="ko-KR" sz="1500" dirty="0">
                <a:latin typeface="+mn-ea"/>
              </a:rPr>
              <a:t>, Lasso</a:t>
            </a:r>
            <a:r>
              <a:rPr lang="ko-KR" altLang="en-US" sz="1500" dirty="0">
                <a:latin typeface="+mn-ea"/>
              </a:rPr>
              <a:t>는 계수를 완전히 </a:t>
            </a:r>
            <a:r>
              <a:rPr lang="en-US" altLang="ko-KR" sz="1500" dirty="0">
                <a:latin typeface="+mn-ea"/>
              </a:rPr>
              <a:t>0</a:t>
            </a:r>
            <a:r>
              <a:rPr lang="ko-KR" altLang="en-US" sz="1500" dirty="0">
                <a:latin typeface="+mn-ea"/>
              </a:rPr>
              <a:t>으로 축소함</a:t>
            </a:r>
            <a:endParaRPr lang="en-US" altLang="ko-KR" sz="15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+mn-ea"/>
              </a:rPr>
              <a:t>Ridge </a:t>
            </a:r>
            <a:r>
              <a:rPr lang="ko-KR" altLang="en-US" sz="1500" dirty="0">
                <a:latin typeface="+mn-ea"/>
              </a:rPr>
              <a:t>회귀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입력 변수들이 전반적으로 비슷한 수준으로 출력 변수에 영향을 미치는 경우에 사용</a:t>
            </a:r>
            <a:endParaRPr lang="en-US" altLang="ko-KR" sz="15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+mn-ea"/>
              </a:rPr>
              <a:t>Lasso: </a:t>
            </a:r>
            <a:r>
              <a:rPr lang="ko-KR" altLang="en-US" sz="1500" dirty="0">
                <a:latin typeface="+mn-ea"/>
              </a:rPr>
              <a:t>출력 변수에 미치는 입력 변수의 영향력 편차가 큰 경우에 </a:t>
            </a:r>
            <a:r>
              <a:rPr lang="ko-KR" altLang="en-US" sz="1500" dirty="0" smtClean="0">
                <a:latin typeface="+mn-ea"/>
              </a:rPr>
              <a:t>사용</a:t>
            </a:r>
            <a:endParaRPr lang="en-US" altLang="ko-KR" sz="15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+mn-ea"/>
              </a:rPr>
              <a:t>초록색 그림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회귀계수가 가질 수 있는 </a:t>
            </a:r>
            <a:r>
              <a:rPr lang="ko-KR" altLang="en-US" sz="1500" dirty="0" smtClean="0">
                <a:latin typeface="+mn-ea"/>
              </a:rPr>
              <a:t>영역</a:t>
            </a:r>
            <a:r>
              <a:rPr lang="en-US" altLang="ko-KR" sz="1500" dirty="0" smtClean="0">
                <a:latin typeface="+mn-ea"/>
              </a:rPr>
              <a:t/>
            </a:r>
            <a:br>
              <a:rPr lang="en-US" altLang="ko-KR" sz="1500" dirty="0" smtClean="0">
                <a:latin typeface="+mn-ea"/>
              </a:rPr>
            </a:b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>
                <a:latin typeface="+mn-ea"/>
              </a:rPr>
              <a:t>feasible region)</a:t>
            </a: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+mn-ea"/>
              </a:rPr>
              <a:t>빨간색 원</a:t>
            </a:r>
            <a:r>
              <a:rPr lang="en-US" altLang="ko-KR" sz="1500" dirty="0">
                <a:latin typeface="+mn-ea"/>
              </a:rPr>
              <a:t>: RSS</a:t>
            </a:r>
            <a:r>
              <a:rPr lang="ko-KR" altLang="en-US" sz="1500" dirty="0">
                <a:latin typeface="+mn-ea"/>
              </a:rPr>
              <a:t>가 같은 지점을 연결한 </a:t>
            </a:r>
            <a:r>
              <a:rPr lang="ko-KR" altLang="en-US" sz="1500" dirty="0" smtClean="0">
                <a:latin typeface="+mn-ea"/>
              </a:rPr>
              <a:t>그림</a:t>
            </a:r>
            <a:r>
              <a:rPr lang="en-US" altLang="ko-KR" sz="1500" dirty="0" smtClean="0">
                <a:latin typeface="+mn-ea"/>
              </a:rPr>
              <a:t/>
            </a:r>
            <a:br>
              <a:rPr lang="en-US" altLang="ko-KR" sz="1500" dirty="0" smtClean="0">
                <a:latin typeface="+mn-ea"/>
              </a:rPr>
            </a:br>
            <a:r>
              <a:rPr lang="en-US" altLang="ko-KR" sz="1500" dirty="0" smtClean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가운데로 갈수록 오차가 작아짐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+mn-ea"/>
              </a:rPr>
              <a:t>Ridge </a:t>
            </a:r>
            <a:r>
              <a:rPr lang="ko-KR" altLang="en-US" sz="1500" dirty="0">
                <a:latin typeface="+mn-ea"/>
              </a:rPr>
              <a:t>회귀와 </a:t>
            </a:r>
            <a:r>
              <a:rPr lang="en-US" altLang="ko-KR" sz="1500" dirty="0">
                <a:latin typeface="+mn-ea"/>
              </a:rPr>
              <a:t>Lasso </a:t>
            </a:r>
            <a:r>
              <a:rPr lang="ko-KR" altLang="en-US" sz="1500" dirty="0">
                <a:latin typeface="+mn-ea"/>
              </a:rPr>
              <a:t>모두 </a:t>
            </a:r>
            <a:r>
              <a:rPr lang="en-US" altLang="ko-KR" sz="1500" dirty="0">
                <a:latin typeface="+mn-ea"/>
              </a:rPr>
              <a:t>RSS</a:t>
            </a:r>
            <a:r>
              <a:rPr lang="ko-KR" altLang="en-US" sz="1500" dirty="0">
                <a:latin typeface="+mn-ea"/>
              </a:rPr>
              <a:t>를 희생하여 </a:t>
            </a:r>
            <a:r>
              <a:rPr lang="en-US" altLang="ko-KR" sz="1500" dirty="0" smtClean="0">
                <a:latin typeface="+mn-ea"/>
              </a:rPr>
              <a:t/>
            </a:r>
            <a:br>
              <a:rPr lang="en-US" altLang="ko-KR" sz="1500" dirty="0" smtClean="0">
                <a:latin typeface="+mn-ea"/>
              </a:rPr>
            </a:br>
            <a:r>
              <a:rPr lang="ko-KR" altLang="en-US" sz="1500" dirty="0" smtClean="0">
                <a:latin typeface="+mn-ea"/>
              </a:rPr>
              <a:t>계수를 </a:t>
            </a:r>
            <a:r>
              <a:rPr lang="ko-KR" altLang="en-US" sz="1500" dirty="0">
                <a:latin typeface="+mn-ea"/>
              </a:rPr>
              <a:t>축소하는 방법</a:t>
            </a:r>
            <a:endParaRPr lang="en-US" altLang="ko-KR" sz="15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+mn-ea"/>
              </a:rPr>
              <a:t>Lasso</a:t>
            </a:r>
            <a:r>
              <a:rPr lang="ko-KR" altLang="en-US" sz="1500" dirty="0">
                <a:latin typeface="+mn-ea"/>
              </a:rPr>
              <a:t>의 경우 회귀계수가 </a:t>
            </a:r>
            <a:r>
              <a:rPr lang="en-US" altLang="ko-KR" sz="1500" dirty="0">
                <a:latin typeface="+mn-ea"/>
              </a:rPr>
              <a:t>0</a:t>
            </a:r>
            <a:r>
              <a:rPr lang="ko-KR" altLang="en-US" sz="1500" dirty="0">
                <a:latin typeface="+mn-ea"/>
              </a:rPr>
              <a:t>이 </a:t>
            </a:r>
            <a:r>
              <a:rPr lang="ko-KR" altLang="en-US" sz="1500" dirty="0" smtClean="0">
                <a:latin typeface="+mn-ea"/>
              </a:rPr>
              <a:t>될 </a:t>
            </a:r>
            <a:r>
              <a:rPr lang="ko-KR" altLang="en-US" sz="1500" dirty="0">
                <a:latin typeface="+mn-ea"/>
              </a:rPr>
              <a:t>수 있지만</a:t>
            </a:r>
            <a:r>
              <a:rPr lang="en-US" altLang="ko-KR" sz="1500" dirty="0">
                <a:latin typeface="+mn-ea"/>
              </a:rPr>
              <a:t>, </a:t>
            </a:r>
            <a:r>
              <a:rPr lang="en-US" altLang="ko-KR" sz="1500" dirty="0" smtClean="0">
                <a:latin typeface="+mn-ea"/>
              </a:rPr>
              <a:t/>
            </a:r>
            <a:br>
              <a:rPr lang="en-US" altLang="ko-KR" sz="1500" dirty="0" smtClean="0">
                <a:latin typeface="+mn-ea"/>
              </a:rPr>
            </a:br>
            <a:r>
              <a:rPr lang="en-US" altLang="ko-KR" sz="1500" dirty="0" smtClean="0">
                <a:latin typeface="+mn-ea"/>
              </a:rPr>
              <a:t>Ridge</a:t>
            </a:r>
            <a:r>
              <a:rPr lang="ko-KR" altLang="en-US" sz="1500" dirty="0">
                <a:latin typeface="+mn-ea"/>
              </a:rPr>
              <a:t>는 불가능</a:t>
            </a:r>
            <a:endParaRPr lang="en-US" altLang="ko-KR" sz="15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5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5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6039956"/>
            <a:ext cx="6927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James, G., Witten, D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.,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Hastie, T., &amp;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Tibshirani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R. (2013). 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An introduction to statistical </a:t>
            </a:r>
            <a:r>
              <a:rPr lang="en-US" altLang="ko-KR" sz="1000" i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learning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 York: Springer.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30924" y="3945691"/>
            <a:ext cx="3599873" cy="2053445"/>
            <a:chOff x="4788024" y="3782783"/>
            <a:chExt cx="3924300" cy="2238505"/>
          </a:xfrm>
        </p:grpSpPr>
        <p:pic>
          <p:nvPicPr>
            <p:cNvPr id="9" name="그림 8"/>
            <p:cNvPicPr/>
            <p:nvPr/>
          </p:nvPicPr>
          <p:blipFill rotWithShape="1">
            <a:blip r:embed="rId2"/>
            <a:srcRect l="12010" t="22500" r="11201" b="7500"/>
            <a:stretch/>
          </p:blipFill>
          <p:spPr bwMode="auto">
            <a:xfrm>
              <a:off x="4788024" y="4010243"/>
              <a:ext cx="3924300" cy="20110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364088" y="3782783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&lt;Lasso&gt;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5" y="3782783"/>
              <a:ext cx="1347965" cy="30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&lt;Ridge </a:t>
              </a:r>
              <a:r>
                <a:rPr lang="ko-KR" altLang="en-US" sz="1200" dirty="0" smtClean="0">
                  <a:latin typeface="+mn-ea"/>
                </a:rPr>
                <a:t>회귀</a:t>
              </a:r>
              <a:r>
                <a:rPr lang="en-US" altLang="ko-KR" sz="1200" dirty="0" smtClean="0">
                  <a:latin typeface="+mn-ea"/>
                </a:rPr>
                <a:t>&gt;</a:t>
              </a:r>
              <a:endParaRPr lang="ko-KR" altLang="en-US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1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1.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Data Mining </a:t>
            </a:r>
            <a:r>
              <a:rPr lang="ko-KR" altLang="en-US" dirty="0" smtClean="0">
                <a:latin typeface="+mn-ea"/>
                <a:ea typeface="+mn-ea"/>
              </a:rPr>
              <a:t>개요</a:t>
            </a:r>
            <a:endParaRPr lang="en-US" altLang="ko-KR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43025"/>
            <a:ext cx="7886700" cy="314325"/>
          </a:xfrm>
        </p:spPr>
        <p:txBody>
          <a:bodyPr vert="horz" lIns="91440" tIns="45720" rIns="91440" bIns="45720" rtlCol="0">
            <a:noAutofit/>
          </a:bodyPr>
          <a:lstStyle/>
          <a:p>
            <a:pPr marL="268288" marR="0" lvl="0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700" dirty="0" smtClean="0">
                <a:solidFill>
                  <a:schemeClr val="tx1"/>
                </a:solidFill>
                <a:latin typeface="+mn-ea"/>
                <a:ea typeface="+mn-ea"/>
              </a:rPr>
              <a:t>Data Mining</a:t>
            </a:r>
            <a:r>
              <a:rPr lang="ko-KR" altLang="en-US" sz="1700" dirty="0" smtClean="0">
                <a:solidFill>
                  <a:schemeClr val="tx1"/>
                </a:solidFill>
                <a:latin typeface="+mn-ea"/>
                <a:ea typeface="+mn-ea"/>
              </a:rPr>
              <a:t>의 정의</a:t>
            </a:r>
            <a:endParaRPr lang="en-US" altLang="ko-KR" sz="1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33640" y="2967236"/>
            <a:ext cx="4089988" cy="3225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algn="just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+mn-ea"/>
              </a:rPr>
              <a:t>Data Mining</a:t>
            </a:r>
            <a:r>
              <a:rPr lang="ko-KR" altLang="en-US" sz="1600" dirty="0" smtClean="0">
                <a:latin typeface="+mn-ea"/>
              </a:rPr>
              <a:t>은 여러 분야에 걸친 학문</a:t>
            </a:r>
            <a:endParaRPr lang="en-US" altLang="ko-KR" sz="1600" dirty="0">
              <a:latin typeface="+mn-ea"/>
            </a:endParaRPr>
          </a:p>
          <a:p>
            <a:pPr marL="268288" indent="-268288" algn="just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268288" indent="-268288" algn="just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 algn="just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268288" indent="-268288" algn="just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  <a:p>
            <a:pPr marL="268288" indent="-268288" algn="just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+mn-ea"/>
              </a:rPr>
              <a:t>Data Mining</a:t>
            </a:r>
            <a:r>
              <a:rPr lang="ko-KR" altLang="en-US" sz="1600" dirty="0" smtClean="0">
                <a:latin typeface="+mn-ea"/>
              </a:rPr>
              <a:t>은 크게 </a:t>
            </a:r>
            <a:r>
              <a:rPr lang="ko-KR" altLang="en-US" sz="1600" dirty="0">
                <a:latin typeface="+mn-ea"/>
              </a:rPr>
              <a:t>회귀</a:t>
            </a:r>
            <a:r>
              <a:rPr lang="en-US" altLang="ko-KR" sz="1600" dirty="0">
                <a:latin typeface="+mn-ea"/>
              </a:rPr>
              <a:t>(Regression), </a:t>
            </a:r>
            <a:r>
              <a:rPr lang="ko-KR" altLang="en-US" sz="1600" dirty="0" smtClean="0">
                <a:latin typeface="+mn-ea"/>
              </a:rPr>
              <a:t>분류</a:t>
            </a:r>
            <a:r>
              <a:rPr lang="en-US" altLang="ko-KR" sz="1600" dirty="0" smtClean="0">
                <a:latin typeface="+mn-ea"/>
              </a:rPr>
              <a:t>(Classification), </a:t>
            </a:r>
            <a:r>
              <a:rPr lang="ko-KR" altLang="en-US" sz="1600" dirty="0" smtClean="0">
                <a:latin typeface="+mn-ea"/>
              </a:rPr>
              <a:t>군집화</a:t>
            </a:r>
            <a:r>
              <a:rPr lang="en-US" altLang="ko-KR" sz="1600" dirty="0" smtClean="0">
                <a:latin typeface="+mn-ea"/>
              </a:rPr>
              <a:t>(Clustering), </a:t>
            </a:r>
            <a:r>
              <a:rPr lang="ko-KR" altLang="en-US" sz="1600" dirty="0" smtClean="0">
                <a:latin typeface="+mn-ea"/>
              </a:rPr>
              <a:t>연관분석</a:t>
            </a:r>
            <a:r>
              <a:rPr lang="en-US" altLang="ko-KR" sz="1600" dirty="0" smtClean="0">
                <a:latin typeface="+mn-ea"/>
              </a:rPr>
              <a:t>(Association Rule), </a:t>
            </a:r>
            <a:r>
              <a:rPr lang="ko-KR" altLang="en-US" sz="1600" dirty="0">
                <a:latin typeface="+mn-ea"/>
              </a:rPr>
              <a:t>변수 선택</a:t>
            </a:r>
            <a:r>
              <a:rPr lang="en-US" altLang="ko-KR" sz="1600" dirty="0">
                <a:latin typeface="+mn-ea"/>
              </a:rPr>
              <a:t>(Feature Selection)</a:t>
            </a:r>
            <a:r>
              <a:rPr lang="ko-KR" altLang="en-US" sz="1600" dirty="0" smtClean="0">
                <a:latin typeface="+mn-ea"/>
              </a:rPr>
              <a:t>으로 구성됨</a:t>
            </a:r>
            <a:endParaRPr lang="en-US" altLang="ko-KR" sz="1600" dirty="0" smtClean="0">
              <a:latin typeface="+mn-ea"/>
            </a:endParaRPr>
          </a:p>
          <a:p>
            <a:pPr marL="268288" indent="-268288" algn="just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5330"/>
              </p:ext>
            </p:extLst>
          </p:nvPr>
        </p:nvGraphicFramePr>
        <p:xfrm>
          <a:off x="628650" y="3471124"/>
          <a:ext cx="523873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artificial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 intelligence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information theory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probability and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philosophy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computational complexity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 theory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psychology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control theory</a:t>
                      </a:r>
                      <a:endParaRPr lang="ko-KR" altLang="en-US" sz="15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neurobiology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33640" y="1975290"/>
            <a:ext cx="8478271" cy="1004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Data Mining</a:t>
            </a:r>
            <a:r>
              <a:rPr lang="ko-KR" altLang="en-US" sz="1600" dirty="0">
                <a:latin typeface="+mn-ea"/>
              </a:rPr>
              <a:t>은 대규모로 저장된 데이터 안에서 체계적이고 자동적으로 가치 있는 지식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통계적 규칙이나 패턴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찾아 내는 것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쉽게 말해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데이터를 이해하는 행위라고 볼 수 있음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20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9804" y="2630878"/>
            <a:ext cx="4389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/>
              <a:t>감사합니다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413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+mn-ea"/>
                <a:ea typeface="+mn-ea"/>
              </a:rPr>
              <a:t>1.</a:t>
            </a:r>
            <a:r>
              <a:rPr kumimoji="1" lang="ko-KR" altLang="en-US" dirty="0" smtClean="0">
                <a:latin typeface="+mn-ea"/>
                <a:ea typeface="+mn-ea"/>
              </a:rPr>
              <a:t> </a:t>
            </a:r>
            <a:r>
              <a:rPr kumimoji="1" lang="en-US" altLang="ko-KR" dirty="0" smtClean="0">
                <a:latin typeface="+mn-ea"/>
                <a:ea typeface="+mn-ea"/>
              </a:rPr>
              <a:t>Data Mining </a:t>
            </a:r>
            <a:r>
              <a:rPr kumimoji="1" lang="ko-KR" altLang="en-US" dirty="0" smtClean="0">
                <a:latin typeface="+mn-ea"/>
                <a:ea typeface="+mn-ea"/>
              </a:rPr>
              <a:t>개요</a:t>
            </a:r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>
          <a:xfrm>
            <a:off x="628650" y="1388745"/>
            <a:ext cx="7886700" cy="3143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68288" marR="0" lvl="1" indent="-2682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800" b="1" dirty="0" smtClean="0">
                <a:latin typeface="+mn-ea"/>
              </a:rPr>
              <a:t>Data Mining</a:t>
            </a:r>
            <a:r>
              <a:rPr lang="ko-KR" altLang="en-US" sz="1800" b="1" dirty="0" smtClean="0">
                <a:latin typeface="+mn-ea"/>
              </a:rPr>
              <a:t>의 정의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3640" y="1975290"/>
            <a:ext cx="8478271" cy="134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1" indent="-268288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u="sng" dirty="0">
                <a:latin typeface="+mn-ea"/>
              </a:rPr>
              <a:t>회귀 </a:t>
            </a:r>
            <a:r>
              <a:rPr lang="en-US" altLang="ko-KR" sz="1600" u="sng" dirty="0">
                <a:latin typeface="+mn-ea"/>
              </a:rPr>
              <a:t>(Regression)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독립변수</a:t>
            </a:r>
            <a:r>
              <a:rPr lang="en-US" altLang="ko-KR" sz="1600" dirty="0">
                <a:latin typeface="+mn-ea"/>
              </a:rPr>
              <a:t> X</a:t>
            </a:r>
            <a:r>
              <a:rPr lang="ko-KR" altLang="en-US" sz="1600" dirty="0">
                <a:latin typeface="+mn-ea"/>
              </a:rPr>
              <a:t>에 대해서 연속형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종속변수 </a:t>
            </a:r>
            <a:r>
              <a:rPr lang="en-US" altLang="ko-KR" sz="1600" dirty="0">
                <a:latin typeface="+mn-ea"/>
              </a:rPr>
              <a:t>Y</a:t>
            </a:r>
            <a:r>
              <a:rPr lang="ko-KR" altLang="en-US" sz="1600" dirty="0">
                <a:latin typeface="+mn-ea"/>
              </a:rPr>
              <a:t>를 예측 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광고비에 </a:t>
            </a:r>
            <a:r>
              <a:rPr lang="ko-KR" altLang="en-US" sz="1600" dirty="0">
                <a:latin typeface="+mn-ea"/>
              </a:rPr>
              <a:t>따른 판매량 예측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u="sng" dirty="0">
              <a:latin typeface="+mn-ea"/>
            </a:endParaRPr>
          </a:p>
          <a:p>
            <a:pPr marL="268288" lvl="1" indent="-268288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u="sng" dirty="0">
                <a:latin typeface="+mn-ea"/>
              </a:rPr>
              <a:t>분류 </a:t>
            </a:r>
            <a:r>
              <a:rPr lang="en-US" altLang="ko-KR" sz="1600" u="sng" dirty="0">
                <a:latin typeface="+mn-ea"/>
              </a:rPr>
              <a:t>(Classification)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독립변수</a:t>
            </a:r>
            <a:r>
              <a:rPr lang="en-US" altLang="ko-KR" sz="1600" dirty="0">
                <a:latin typeface="+mn-ea"/>
              </a:rPr>
              <a:t> X</a:t>
            </a:r>
            <a:r>
              <a:rPr lang="ko-KR" altLang="en-US" sz="1600" dirty="0">
                <a:latin typeface="+mn-ea"/>
              </a:rPr>
              <a:t>에 대해서 이산형 종속변수 </a:t>
            </a:r>
            <a:r>
              <a:rPr lang="en-US" altLang="ko-KR" sz="1600" dirty="0" smtClean="0">
                <a:latin typeface="+mn-ea"/>
              </a:rPr>
              <a:t>Y(Class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를 예측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고객특성에 </a:t>
            </a:r>
            <a:r>
              <a:rPr lang="ko-KR" altLang="en-US" sz="1600" dirty="0">
                <a:latin typeface="+mn-ea"/>
              </a:rPr>
              <a:t>따른 고객 신용등급 예측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3641" y="3413392"/>
            <a:ext cx="8276020" cy="2729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u="sng" dirty="0">
                <a:latin typeface="+mn-ea"/>
              </a:rPr>
              <a:t>군집화</a:t>
            </a:r>
            <a:r>
              <a:rPr lang="en-US" altLang="ko-KR" sz="1600" u="sng" dirty="0">
                <a:latin typeface="+mn-ea"/>
              </a:rPr>
              <a:t> (Clustering)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독립변수</a:t>
            </a:r>
            <a:r>
              <a:rPr lang="en-US" altLang="ko-KR" sz="1600" dirty="0">
                <a:latin typeface="+mn-ea"/>
              </a:rPr>
              <a:t> X</a:t>
            </a:r>
            <a:r>
              <a:rPr lang="ko-KR" altLang="en-US" sz="1600" dirty="0">
                <a:latin typeface="+mn-ea"/>
              </a:rPr>
              <a:t>의 값이 유사한 데이터를 다수 그룹으로 묶음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:</a:t>
            </a:r>
            <a:r>
              <a:rPr lang="ko-KR" altLang="en-US" sz="1600" dirty="0" smtClean="0">
                <a:latin typeface="+mn-ea"/>
              </a:rPr>
              <a:t> 마케팅에서 </a:t>
            </a:r>
            <a:r>
              <a:rPr lang="ko-KR" altLang="en-US" sz="1600" dirty="0">
                <a:latin typeface="+mn-ea"/>
              </a:rPr>
              <a:t>고객특성에 따른 고객군 분할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>
              <a:lnSpc>
                <a:spcPct val="113000"/>
              </a:lnSpc>
              <a:spcAft>
                <a:spcPts val="800"/>
              </a:spcAft>
              <a:buClr>
                <a:srgbClr val="002060"/>
              </a:buClr>
            </a:pPr>
            <a:r>
              <a:rPr lang="en-US" altLang="ko-KR" sz="1600" dirty="0">
                <a:latin typeface="+mn-ea"/>
              </a:rPr>
              <a:t>      ※ </a:t>
            </a:r>
            <a:r>
              <a:rPr lang="ko-KR" altLang="en-US" sz="1600" dirty="0">
                <a:latin typeface="+mn-ea"/>
              </a:rPr>
              <a:t>데이터에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종속변수 </a:t>
            </a:r>
            <a:r>
              <a:rPr lang="en-US" altLang="ko-KR" sz="1600" dirty="0">
                <a:latin typeface="+mn-ea"/>
              </a:rPr>
              <a:t>Y</a:t>
            </a:r>
            <a:r>
              <a:rPr lang="ko-KR" altLang="en-US" sz="1600" dirty="0">
                <a:latin typeface="+mn-ea"/>
              </a:rPr>
              <a:t>가 없음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u="sng" dirty="0" err="1" smtClean="0">
                <a:latin typeface="+mn-ea"/>
              </a:rPr>
              <a:t>연관분석</a:t>
            </a:r>
            <a:r>
              <a:rPr lang="ko-KR" altLang="en-US" sz="1600" u="sng" dirty="0" smtClean="0">
                <a:latin typeface="+mn-ea"/>
              </a:rPr>
              <a:t> </a:t>
            </a:r>
            <a:r>
              <a:rPr lang="en-US" altLang="ko-KR" sz="1600" u="sng" dirty="0">
                <a:latin typeface="+mn-ea"/>
              </a:rPr>
              <a:t>(Association Analysis)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트랜잭션</a:t>
            </a:r>
            <a:r>
              <a:rPr lang="en-US" altLang="ko-KR" sz="1600" dirty="0">
                <a:latin typeface="+mn-ea"/>
              </a:rPr>
              <a:t>(Transaction: 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장바구니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에 </a:t>
            </a:r>
            <a:r>
              <a:rPr lang="ko-KR" altLang="en-US" sz="1600" dirty="0" smtClean="0">
                <a:latin typeface="+mn-ea"/>
              </a:rPr>
              <a:t>있는 아이템들</a:t>
            </a:r>
            <a:r>
              <a:rPr lang="en-US" altLang="ko-KR" sz="1600" dirty="0">
                <a:latin typeface="+mn-ea"/>
              </a:rPr>
              <a:t>(items)</a:t>
            </a:r>
            <a:r>
              <a:rPr lang="ko-KR" altLang="en-US" sz="1600" dirty="0">
                <a:latin typeface="+mn-ea"/>
              </a:rPr>
              <a:t>들간의 연관 관계를 분석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:</a:t>
            </a:r>
            <a:r>
              <a:rPr lang="ko-KR" altLang="en-US" sz="1600" dirty="0" smtClean="0">
                <a:latin typeface="+mn-ea"/>
              </a:rPr>
              <a:t> 인터넷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서점에서 </a:t>
            </a: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데이터 마이닝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책을 구매하면 </a:t>
            </a: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통계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책도 구매하는 연관성이 존재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268288" lvl="1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8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latin typeface="+mn-ea"/>
                <a:ea typeface="+mn-ea"/>
              </a:rPr>
              <a:t>1.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Data Mining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개요</a:t>
            </a:r>
            <a:endParaRPr lang="en-US" altLang="ko-KR" b="1" dirty="0"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401036" y="1963474"/>
            <a:ext cx="2114314" cy="1843442"/>
            <a:chOff x="1284271" y="4173310"/>
            <a:chExt cx="2114314" cy="1843442"/>
          </a:xfrm>
        </p:grpSpPr>
        <p:sp>
          <p:nvSpPr>
            <p:cNvPr id="23" name="직사각형 22"/>
            <p:cNvSpPr/>
            <p:nvPr/>
          </p:nvSpPr>
          <p:spPr>
            <a:xfrm>
              <a:off x="1901075" y="4448636"/>
              <a:ext cx="896112" cy="15681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642616" y="4439492"/>
              <a:ext cx="0" cy="1568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01075" y="4173310"/>
              <a:ext cx="851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kern="0" dirty="0" smtClean="0">
                  <a:latin typeface="+mn-ea"/>
                </a:rPr>
                <a:t>독립변수</a:t>
              </a: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7565" y="4180168"/>
              <a:ext cx="851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kern="0" dirty="0" smtClean="0">
                  <a:latin typeface="+mn-ea"/>
                </a:rPr>
                <a:t>종속변수</a:t>
              </a: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4271" y="4971084"/>
              <a:ext cx="851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kern="0" dirty="0" smtClean="0">
                  <a:latin typeface="+mn-ea"/>
                </a:rPr>
                <a:t>데이터</a:t>
              </a:r>
              <a:endParaRPr lang="ko-KR" altLang="en-US" sz="1100" kern="0" dirty="0">
                <a:latin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1901075" y="4573604"/>
              <a:ext cx="896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905769" y="5034789"/>
              <a:ext cx="896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891138" y="5153402"/>
              <a:ext cx="896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175114" y="4376886"/>
              <a:ext cx="298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kern="0" dirty="0" smtClean="0">
                  <a:latin typeface="+mn-ea"/>
                </a:rPr>
                <a:t>X</a:t>
              </a: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98454" y="4379192"/>
              <a:ext cx="298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kern="0" dirty="0" smtClean="0">
                  <a:latin typeface="+mn-ea"/>
                </a:rPr>
                <a:t>Y</a:t>
              </a:r>
              <a:endParaRPr lang="ko-KR" altLang="en-US" sz="1100" kern="0" dirty="0"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02109" y="4430191"/>
            <a:ext cx="3728953" cy="843835"/>
            <a:chOff x="4599692" y="3992036"/>
            <a:chExt cx="3728953" cy="843835"/>
          </a:xfrm>
        </p:grpSpPr>
        <p:sp>
          <p:nvSpPr>
            <p:cNvPr id="36" name="직사각형 35"/>
            <p:cNvSpPr/>
            <p:nvPr/>
          </p:nvSpPr>
          <p:spPr>
            <a:xfrm>
              <a:off x="5193230" y="4240172"/>
              <a:ext cx="2652322" cy="52930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7672131" y="4240172"/>
              <a:ext cx="0" cy="529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103842" y="3992036"/>
              <a:ext cx="851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kern="0" dirty="0" smtClean="0">
                  <a:latin typeface="+mn-ea"/>
                </a:rPr>
                <a:t>독립변수</a:t>
              </a: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77625" y="4000315"/>
              <a:ext cx="851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kern="0" dirty="0" smtClean="0">
                  <a:latin typeface="+mn-ea"/>
                </a:rPr>
                <a:t>종속변수</a:t>
              </a: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9692" y="4574261"/>
              <a:ext cx="851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kern="0" dirty="0" smtClean="0">
                  <a:latin typeface="+mn-ea"/>
                </a:rPr>
                <a:t>데이터</a:t>
              </a:r>
              <a:endParaRPr lang="ko-KR" altLang="en-US" sz="1100" kern="0" dirty="0">
                <a:latin typeface="+mn-ea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5193230" y="4365140"/>
              <a:ext cx="26523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207730" y="4579437"/>
              <a:ext cx="26378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320112" y="4168422"/>
              <a:ext cx="298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kern="0" dirty="0" smtClean="0">
                  <a:latin typeface="+mn-ea"/>
                </a:rPr>
                <a:t>X</a:t>
              </a: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17500" y="4183089"/>
              <a:ext cx="298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kern="0" dirty="0" smtClean="0">
                  <a:latin typeface="+mn-ea"/>
                </a:rPr>
                <a:t>Y</a:t>
              </a:r>
              <a:endParaRPr lang="ko-KR" altLang="en-US" sz="1100" kern="0" dirty="0">
                <a:latin typeface="+mn-ea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530227" y="3869258"/>
            <a:ext cx="1905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smtClean="0">
                <a:latin typeface="+mn-ea"/>
              </a:rPr>
              <a:t>Long and Thin</a:t>
            </a:r>
            <a:endParaRPr lang="ko-KR" altLang="en-US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86608" y="5383672"/>
            <a:ext cx="1905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smtClean="0">
                <a:latin typeface="+mn-ea"/>
              </a:rPr>
              <a:t>Short and Fat</a:t>
            </a:r>
            <a:endParaRPr lang="ko-KR" altLang="en-US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3641" y="1986720"/>
            <a:ext cx="6012188" cy="4080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1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분석용 데이터의 이상적 조건</a:t>
            </a:r>
            <a:endParaRPr lang="en-US" altLang="ko-KR" sz="1600" dirty="0">
              <a:latin typeface="+mn-ea"/>
            </a:endParaRPr>
          </a:p>
          <a:p>
            <a:pPr marL="399600" lvl="2" indent="-28575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Arial" charset="0"/>
              <a:buChar char="•"/>
            </a:pPr>
            <a:r>
              <a:rPr lang="ko-KR" altLang="en-US" sz="1500" dirty="0">
                <a:latin typeface="+mn-ea"/>
              </a:rPr>
              <a:t>독립변수</a:t>
            </a:r>
            <a:r>
              <a:rPr lang="en-US" altLang="ko-KR" sz="1500" dirty="0">
                <a:latin typeface="+mn-ea"/>
              </a:rPr>
              <a:t> X</a:t>
            </a:r>
            <a:r>
              <a:rPr lang="ko-KR" altLang="en-US" sz="1500" dirty="0">
                <a:latin typeface="+mn-ea"/>
              </a:rPr>
              <a:t> 사이에 상관성이 작아야 이상적임</a:t>
            </a:r>
            <a:endParaRPr lang="en-US" altLang="ko-KR" sz="1500" dirty="0">
              <a:latin typeface="+mn-ea"/>
            </a:endParaRPr>
          </a:p>
          <a:p>
            <a:pPr marL="399600" lvl="2" indent="-28575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Arial" charset="0"/>
              <a:buChar char="•"/>
            </a:pPr>
            <a:r>
              <a:rPr lang="ko-KR" altLang="en-US" sz="1500" dirty="0">
                <a:latin typeface="+mn-ea"/>
              </a:rPr>
              <a:t>반면에 독립변수 </a:t>
            </a:r>
            <a:r>
              <a:rPr lang="en-US" altLang="ko-KR" sz="1500" dirty="0">
                <a:latin typeface="+mn-ea"/>
              </a:rPr>
              <a:t>X</a:t>
            </a:r>
            <a:r>
              <a:rPr lang="ko-KR" altLang="en-US" sz="1500" dirty="0">
                <a:latin typeface="+mn-ea"/>
              </a:rPr>
              <a:t>와 종속변수 </a:t>
            </a:r>
            <a:r>
              <a:rPr lang="en-US" altLang="ko-KR" sz="1500" dirty="0">
                <a:latin typeface="+mn-ea"/>
              </a:rPr>
              <a:t>Y</a:t>
            </a:r>
            <a:r>
              <a:rPr lang="ko-KR" altLang="en-US" sz="1500" dirty="0">
                <a:latin typeface="+mn-ea"/>
              </a:rPr>
              <a:t>의 상관성은 커야 함</a:t>
            </a:r>
            <a:endParaRPr lang="en-US" altLang="ko-KR" sz="1500" dirty="0">
              <a:latin typeface="+mn-ea"/>
            </a:endParaRPr>
          </a:p>
          <a:p>
            <a:pPr marL="399600" lvl="2" indent="-28575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Arial" charset="0"/>
              <a:buChar char="•"/>
            </a:pPr>
            <a:r>
              <a:rPr lang="ko-KR" altLang="en-US" sz="1500" dirty="0">
                <a:latin typeface="+mn-ea"/>
              </a:rPr>
              <a:t>위 두 성질을 만족하는 </a:t>
            </a:r>
            <a:r>
              <a:rPr lang="ko-KR" altLang="en-US" sz="1500" b="1" dirty="0">
                <a:latin typeface="+mn-ea"/>
              </a:rPr>
              <a:t>소수의 독립변수 집합</a:t>
            </a:r>
            <a:endParaRPr lang="en-US" altLang="ko-KR" sz="1500" b="1" dirty="0">
              <a:latin typeface="+mn-ea"/>
            </a:endParaRPr>
          </a:p>
          <a:p>
            <a:pPr marL="399600" lvl="2" indent="-28575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Arial" charset="0"/>
              <a:buChar char="•"/>
            </a:pPr>
            <a:r>
              <a:rPr lang="ko-KR" altLang="en-US" sz="1500" dirty="0">
                <a:latin typeface="+mn-ea"/>
              </a:rPr>
              <a:t>많은 양질의 데이터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결측치와 노이즈가 없는 깨끗한 데이터</a:t>
            </a:r>
            <a:r>
              <a:rPr lang="en-US" altLang="ko-KR" sz="1500" dirty="0" smtClean="0">
                <a:latin typeface="+mn-ea"/>
              </a:rPr>
              <a:t>)</a:t>
            </a:r>
          </a:p>
          <a:p>
            <a:pPr marL="685800" lvl="2" indent="-28575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Arial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11138" lvl="1" indent="-268288">
              <a:lnSpc>
                <a:spcPct val="120000"/>
              </a:lnSpc>
              <a:spcAft>
                <a:spcPts val="800"/>
              </a:spcAft>
              <a:buClr>
                <a:srgbClr val="002060"/>
              </a:buClr>
              <a:buFont typeface="Wingdings" charset="2"/>
              <a:buChar char="§"/>
            </a:pPr>
            <a:r>
              <a:rPr lang="ko-KR" altLang="en-US" sz="1600" u="sng" dirty="0">
                <a:latin typeface="+mn-ea"/>
              </a:rPr>
              <a:t>변수선택</a:t>
            </a:r>
            <a:r>
              <a:rPr lang="en-US" altLang="ko-KR" sz="1600" u="sng" dirty="0">
                <a:latin typeface="+mn-ea"/>
              </a:rPr>
              <a:t>(Variable Selection)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독립변수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X</a:t>
            </a:r>
            <a:r>
              <a:rPr lang="ko-KR" altLang="en-US" sz="1600" dirty="0">
                <a:latin typeface="+mn-ea"/>
              </a:rPr>
              <a:t>간에는 상관성이 적고</a:t>
            </a:r>
            <a:r>
              <a:rPr lang="en-US" altLang="ko-KR" sz="1600" dirty="0">
                <a:latin typeface="+mn-ea"/>
              </a:rPr>
              <a:t>(Minimal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Redundancy</a:t>
            </a:r>
            <a:r>
              <a:rPr lang="en-US" altLang="ko-KR" sz="1600" dirty="0">
                <a:latin typeface="+mn-ea"/>
              </a:rPr>
              <a:t>), X</a:t>
            </a:r>
            <a:r>
              <a:rPr lang="ko-KR" altLang="en-US" sz="1600" dirty="0">
                <a:latin typeface="+mn-ea"/>
              </a:rPr>
              <a:t>와 종속변수 </a:t>
            </a:r>
            <a:r>
              <a:rPr lang="en-US" altLang="ko-KR" sz="1600" dirty="0">
                <a:latin typeface="+mn-ea"/>
              </a:rPr>
              <a:t>Y</a:t>
            </a:r>
            <a:r>
              <a:rPr lang="ko-KR" altLang="en-US" sz="1600" dirty="0">
                <a:latin typeface="+mn-ea"/>
              </a:rPr>
              <a:t>간에는 상관성이 큰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>
                <a:latin typeface="+mn-ea"/>
              </a:rPr>
              <a:t>Maximal Relevance) </a:t>
            </a:r>
            <a:r>
              <a:rPr lang="ko-KR" altLang="en-US" sz="1600" dirty="0">
                <a:latin typeface="+mn-ea"/>
              </a:rPr>
              <a:t>독립변수만을 </a:t>
            </a:r>
            <a:r>
              <a:rPr lang="ko-KR" altLang="en-US" sz="1600" dirty="0" smtClean="0">
                <a:latin typeface="+mn-ea"/>
              </a:rPr>
              <a:t>추출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(e.g. </a:t>
            </a:r>
            <a:r>
              <a:rPr lang="ko-KR" altLang="en-US" sz="1600" dirty="0" smtClean="0">
                <a:latin typeface="+mn-ea"/>
              </a:rPr>
              <a:t>사람의 </a:t>
            </a:r>
            <a:r>
              <a:rPr lang="ko-KR" altLang="en-US" sz="1600" dirty="0">
                <a:latin typeface="+mn-ea"/>
              </a:rPr>
              <a:t>키를 예측하는데 있어서 다리길이와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팔길이는 </a:t>
            </a:r>
            <a:r>
              <a:rPr lang="ko-KR" altLang="en-US" sz="1600" dirty="0">
                <a:latin typeface="+mn-ea"/>
              </a:rPr>
              <a:t>중복성이 존재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28650" y="1378871"/>
            <a:ext cx="7886700" cy="314325"/>
          </a:xfrm>
        </p:spPr>
        <p:txBody>
          <a:bodyPr/>
          <a:lstStyle/>
          <a:p>
            <a:r>
              <a:rPr kumimoji="1" lang="en-US" altLang="ko-KR" sz="1700" dirty="0" smtClean="0">
                <a:latin typeface="+mn-ea"/>
                <a:ea typeface="+mn-ea"/>
              </a:rPr>
              <a:t>Data Mining</a:t>
            </a:r>
            <a:r>
              <a:rPr kumimoji="1" lang="ko-KR" altLang="en-US" sz="1700" dirty="0" smtClean="0">
                <a:latin typeface="+mn-ea"/>
                <a:ea typeface="+mn-ea"/>
              </a:rPr>
              <a:t>의 정의</a:t>
            </a:r>
            <a:endParaRPr kumimoji="1" lang="ko-KR" altLang="en-US" sz="1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36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+mn-ea"/>
              </a:rPr>
              <a:t>1.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Data Mining</a:t>
            </a:r>
            <a:r>
              <a:rPr lang="ko-KR" altLang="en-US" dirty="0">
                <a:latin typeface="+mn-ea"/>
              </a:rPr>
              <a:t> 개요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68288" indent="-268288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</a:pPr>
            <a:r>
              <a:rPr lang="ko-KR" altLang="en-US" sz="1700" dirty="0" smtClean="0">
                <a:latin typeface="+mn-ea"/>
                <a:ea typeface="+mn-ea"/>
              </a:rPr>
              <a:t>과적합이란</a:t>
            </a:r>
            <a:endParaRPr lang="en-US" altLang="ko-KR" sz="17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/>
              <p:cNvSpPr txBox="1">
                <a:spLocks/>
              </p:cNvSpPr>
              <p:nvPr/>
            </p:nvSpPr>
            <p:spPr>
              <a:xfrm>
                <a:off x="441862" y="1991997"/>
                <a:ext cx="8484968" cy="4317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과적합이란 모든 데이터를 확보하여 모델을 만드는 것이 현실적으로 불가능한 상황에서 일부의 데이터만으로 현재 모델에 존재하는 오류를 과도하게 줄일 때 발생하는 문제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아래 그림은 과적합의 </a:t>
                </a:r>
                <a:r>
                  <a:rPr lang="ko-KR" altLang="en-US" sz="1600" dirty="0" smtClean="0">
                    <a:latin typeface="+mn-ea"/>
                  </a:rPr>
                  <a:t>예시</a:t>
                </a:r>
                <a:endParaRPr lang="en-US" altLang="ko-KR" sz="1600" dirty="0" smtClean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 smtClean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좌측 그림은 일부의 오류를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허용하여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를 추정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우측 그림은 오류를 전혀 </a:t>
                </a:r>
                <a:r>
                  <a:rPr lang="en-US" altLang="ko-KR" sz="1600" dirty="0" smtClean="0">
                    <a:latin typeface="+mn-ea"/>
                  </a:rPr>
                  <a:t/>
                </a:r>
                <a:br>
                  <a:rPr lang="en-US" altLang="ko-KR" sz="1600" dirty="0" smtClean="0">
                    <a:latin typeface="+mn-ea"/>
                  </a:rPr>
                </a:br>
                <a:r>
                  <a:rPr lang="ko-KR" altLang="en-US" sz="1600" dirty="0" smtClean="0">
                    <a:latin typeface="+mn-ea"/>
                  </a:rPr>
                  <a:t>허용하지 </a:t>
                </a:r>
                <a:r>
                  <a:rPr lang="ko-KR" altLang="en-US" sz="1600" dirty="0">
                    <a:latin typeface="+mn-ea"/>
                  </a:rPr>
                  <a:t>않고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를 추정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흰 점의 데이터가 추가되었을 때</a:t>
                </a:r>
                <a:r>
                  <a:rPr lang="en-US" altLang="ko-KR" sz="1600" dirty="0">
                    <a:latin typeface="+mn-ea"/>
                  </a:rPr>
                  <a:t/>
                </a:r>
                <a:br>
                  <a:rPr lang="en-US" altLang="ko-KR" sz="1600" dirty="0">
                    <a:latin typeface="+mn-ea"/>
                  </a:rPr>
                </a:br>
                <a:r>
                  <a:rPr lang="ko-KR" altLang="en-US" sz="1600" dirty="0">
                    <a:latin typeface="+mn-ea"/>
                  </a:rPr>
                  <a:t>좌측 그림의 오류가 더 </a:t>
                </a:r>
                <a:r>
                  <a:rPr lang="ko-KR" altLang="en-US" sz="1600" dirty="0" smtClean="0">
                    <a:latin typeface="+mn-ea"/>
                  </a:rPr>
                  <a:t>작음</a:t>
                </a: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2" y="1991997"/>
                <a:ext cx="8484968" cy="4317363"/>
              </a:xfrm>
              <a:prstGeom prst="rect">
                <a:avLst/>
              </a:prstGeom>
              <a:blipFill rotWithShape="0">
                <a:blip r:embed="rId3"/>
                <a:stretch>
                  <a:fillRect l="-287" t="-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9"/>
              <p:cNvSpPr txBox="1"/>
              <p:nvPr/>
            </p:nvSpPr>
            <p:spPr>
              <a:xfrm>
                <a:off x="1919447" y="3171517"/>
                <a:ext cx="5529798" cy="307777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latin typeface="+mn-ea"/>
                  </a:rPr>
                  <a:t>검은 점의 데이터로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400" dirty="0" smtClean="0">
                    <a:latin typeface="+mn-ea"/>
                  </a:rPr>
                  <a:t>를 추정하고 흰 점의 데이터가 추가된 상황</a:t>
                </a:r>
                <a:endParaRPr lang="ko-KR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447" y="3171517"/>
                <a:ext cx="5529798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16981"/>
                </a:stretch>
              </a:blipFill>
              <a:ln w="127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/>
          <p:nvPr/>
        </p:nvPicPr>
        <p:blipFill rotWithShape="1">
          <a:blip r:embed="rId5" cstate="print"/>
          <a:srcRect r="3889"/>
          <a:stretch/>
        </p:blipFill>
        <p:spPr>
          <a:xfrm>
            <a:off x="3950799" y="3724783"/>
            <a:ext cx="4976031" cy="22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+mn-ea"/>
              </a:rPr>
              <a:t>1.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Data Mining</a:t>
            </a:r>
            <a:r>
              <a:rPr lang="ko-KR" altLang="en-US" dirty="0">
                <a:latin typeface="+mn-ea"/>
              </a:rPr>
              <a:t> 개요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</a:pPr>
            <a:r>
              <a:rPr lang="ko-KR" altLang="en-US" sz="1700" dirty="0">
                <a:latin typeface="+mn-ea"/>
                <a:ea typeface="+mn-ea"/>
              </a:rPr>
              <a:t>지도 학습</a:t>
            </a:r>
            <a:r>
              <a:rPr lang="en-US" altLang="ko-KR" sz="1700" dirty="0">
                <a:latin typeface="+mn-ea"/>
                <a:ea typeface="+mn-ea"/>
              </a:rPr>
              <a:t>(Supervised Learning)</a:t>
            </a:r>
            <a:r>
              <a:rPr lang="ko-KR" altLang="en-US" sz="1700" dirty="0">
                <a:latin typeface="+mn-ea"/>
                <a:ea typeface="+mn-ea"/>
              </a:rPr>
              <a:t>과 비지도 학습</a:t>
            </a:r>
            <a:r>
              <a:rPr lang="en-US" altLang="ko-KR" sz="1700" dirty="0">
                <a:latin typeface="+mn-ea"/>
                <a:ea typeface="+mn-ea"/>
              </a:rPr>
              <a:t>(Unsupervised Learning)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/>
              <p:cNvSpPr txBox="1">
                <a:spLocks/>
              </p:cNvSpPr>
              <p:nvPr/>
            </p:nvSpPr>
            <p:spPr>
              <a:xfrm>
                <a:off x="441862" y="1991997"/>
                <a:ext cx="8484968" cy="4317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지도 학습</a:t>
                </a:r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출력 변수가 존재하여 입력 변수와 출력 변수 사이의 관계인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를 추정하는 데에 초점을 맞춤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비지도 학습</a:t>
                </a:r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출력 변수가 존재하지 않고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입력 변수 간의 관계에 초점을 맞춤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앞서 제시된 모든 내용은 지도 학습이며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비지도 학습의 대표적인 예로는 군집 분석</a:t>
                </a:r>
                <a:r>
                  <a:rPr lang="en-US" altLang="ko-KR" sz="1600" dirty="0">
                    <a:latin typeface="+mn-ea"/>
                  </a:rPr>
                  <a:t>(cluster analysis)</a:t>
                </a:r>
                <a:r>
                  <a:rPr lang="ko-KR" altLang="en-US" sz="1600" dirty="0">
                    <a:latin typeface="+mn-ea"/>
                  </a:rPr>
                  <a:t>가 있음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아래의 그림은 출력 변수가 두 종류</a:t>
                </a:r>
                <a:r>
                  <a:rPr lang="en-US" altLang="ko-KR" sz="16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일 때 군집 분석의 예시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2" y="1991997"/>
                <a:ext cx="8484968" cy="4317363"/>
              </a:xfrm>
              <a:prstGeom prst="rect">
                <a:avLst/>
              </a:prstGeom>
              <a:blipFill rotWithShape="0">
                <a:blip r:embed="rId3"/>
                <a:stretch>
                  <a:fillRect l="-287" t="-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2777710" y="4189305"/>
            <a:ext cx="3813271" cy="20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2.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 모형의 적합성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</a:pPr>
            <a:r>
              <a:rPr lang="ko-KR" altLang="en-US" sz="1700" dirty="0">
                <a:latin typeface="+mn-ea"/>
                <a:ea typeface="+mn-ea"/>
              </a:rPr>
              <a:t>학습 집합</a:t>
            </a:r>
            <a:r>
              <a:rPr lang="en-US" altLang="ko-KR" sz="1700" dirty="0">
                <a:latin typeface="+mn-ea"/>
                <a:ea typeface="+mn-ea"/>
              </a:rPr>
              <a:t>(training set)</a:t>
            </a:r>
            <a:r>
              <a:rPr lang="ko-KR" altLang="en-US" sz="1700" dirty="0">
                <a:latin typeface="+mn-ea"/>
                <a:ea typeface="+mn-ea"/>
              </a:rPr>
              <a:t>과 검증 집합</a:t>
            </a:r>
            <a:r>
              <a:rPr lang="en-US" altLang="ko-KR" sz="1700" dirty="0">
                <a:latin typeface="+mn-ea"/>
                <a:ea typeface="+mn-ea"/>
              </a:rPr>
              <a:t>(validation set</a:t>
            </a:r>
            <a:r>
              <a:rPr lang="en-US" altLang="ko-KR" sz="1700" dirty="0" smtClean="0">
                <a:latin typeface="+mn-ea"/>
                <a:ea typeface="+mn-ea"/>
              </a:rPr>
              <a:t>)</a:t>
            </a:r>
            <a:endParaRPr lang="en-US" altLang="ko-KR" sz="17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내용 개체 틀 2"/>
              <p:cNvSpPr txBox="1">
                <a:spLocks/>
              </p:cNvSpPr>
              <p:nvPr/>
            </p:nvSpPr>
            <p:spPr>
              <a:xfrm>
                <a:off x="441862" y="1991997"/>
                <a:ext cx="8484968" cy="4317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학습 집합</a:t>
                </a:r>
                <a:r>
                  <a:rPr lang="en-US" altLang="ko-KR" sz="160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를 추정하는 데에 필요한 데이터 집합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검증 집합</a:t>
                </a:r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추정한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가 적합한지 검증하는 데이터 집합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학습 집합과 검증 집합으로 분류하는 이유는 </a:t>
                </a:r>
                <a:r>
                  <a:rPr lang="ko-KR" altLang="en-US" sz="1600" dirty="0" err="1">
                    <a:latin typeface="+mn-ea"/>
                  </a:rPr>
                  <a:t>과적합을</a:t>
                </a:r>
                <a:r>
                  <a:rPr lang="ko-KR" altLang="en-US" sz="1600" dirty="0">
                    <a:latin typeface="+mn-ea"/>
                  </a:rPr>
                  <a:t> 방지하기 위함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 smtClean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 smtClean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 smtClean="0">
                  <a:latin typeface="+mn-ea"/>
                </a:endParaRPr>
              </a:p>
              <a:p>
                <a:pPr marL="342900" indent="-342900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+mj-ea"/>
                  <a:buAutoNum type="circleNumDbPlain"/>
                </a:pPr>
                <a:r>
                  <a:rPr lang="ko-KR" altLang="en-US" sz="1600" dirty="0">
                    <a:latin typeface="+mn-ea"/>
                  </a:rPr>
                  <a:t>전체 데이터를 학습 집합</a:t>
                </a:r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ko-KR" altLang="en-US" sz="1600" dirty="0">
                    <a:latin typeface="+mn-ea"/>
                  </a:rPr>
                  <a:t>하늘색</a:t>
                </a: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점</a:t>
                </a:r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과 검증 집합</a:t>
                </a:r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ko-KR" altLang="en-US" sz="1600" dirty="0">
                    <a:latin typeface="+mn-ea"/>
                  </a:rPr>
                  <a:t>파란색 점</a:t>
                </a:r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으로 나눔</a:t>
                </a:r>
                <a:endParaRPr lang="en-US" altLang="ko-KR" sz="1600" dirty="0">
                  <a:latin typeface="+mn-ea"/>
                </a:endParaRPr>
              </a:p>
              <a:p>
                <a:pPr marL="342900" indent="-342900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+mj-ea"/>
                  <a:buAutoNum type="circleNumDbPlain"/>
                </a:pPr>
                <a:r>
                  <a:rPr lang="ko-KR" altLang="en-US" sz="1600" dirty="0">
                    <a:latin typeface="+mn-ea"/>
                  </a:rPr>
                  <a:t>학습 집합으로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를 추정</a:t>
                </a:r>
                <a:endParaRPr lang="en-US" altLang="ko-KR" sz="1600" dirty="0">
                  <a:latin typeface="+mn-ea"/>
                </a:endParaRPr>
              </a:p>
              <a:p>
                <a:pPr marL="342900" indent="-342900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+mj-ea"/>
                  <a:buAutoNum type="circleNumDbPlain"/>
                </a:pPr>
                <a:r>
                  <a:rPr lang="ko-KR" altLang="en-US" sz="1600" dirty="0">
                    <a:latin typeface="+mn-ea"/>
                  </a:rPr>
                  <a:t>검증 집합으로 추정된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의 적합성을 검증</a:t>
                </a: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68288" indent="-268288">
                  <a:lnSpc>
                    <a:spcPct val="113000"/>
                  </a:lnSpc>
                  <a:spcBef>
                    <a:spcPts val="0"/>
                  </a:spcBef>
                  <a:spcAft>
                    <a:spcPts val="8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2" y="1991997"/>
                <a:ext cx="8484968" cy="4317363"/>
              </a:xfrm>
              <a:prstGeom prst="rect">
                <a:avLst/>
              </a:prstGeom>
              <a:blipFill rotWithShape="0">
                <a:blip r:embed="rId2"/>
                <a:stretch>
                  <a:fillRect l="-503" t="-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600761" y="3053184"/>
            <a:ext cx="7654752" cy="2032000"/>
            <a:chOff x="600761" y="4077072"/>
            <a:chExt cx="7654752" cy="2032000"/>
          </a:xfrm>
        </p:grpSpPr>
        <p:graphicFrame>
          <p:nvGraphicFramePr>
            <p:cNvPr id="8" name="차트 7"/>
            <p:cNvGraphicFramePr/>
            <p:nvPr>
              <p:extLst/>
            </p:nvPr>
          </p:nvGraphicFramePr>
          <p:xfrm>
            <a:off x="600761" y="4077072"/>
            <a:ext cx="2315361" cy="203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오른쪽 화살표 16"/>
            <p:cNvSpPr/>
            <p:nvPr/>
          </p:nvSpPr>
          <p:spPr>
            <a:xfrm>
              <a:off x="2987824" y="4985060"/>
              <a:ext cx="288031" cy="216024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18"/>
            <p:cNvSpPr/>
            <p:nvPr/>
          </p:nvSpPr>
          <p:spPr>
            <a:xfrm>
              <a:off x="5652121" y="4985060"/>
              <a:ext cx="288031" cy="216024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270457" y="4077072"/>
              <a:ext cx="2315361" cy="2032000"/>
              <a:chOff x="3004086" y="4077072"/>
              <a:chExt cx="2315361" cy="2032000"/>
            </a:xfrm>
          </p:grpSpPr>
          <p:graphicFrame>
            <p:nvGraphicFramePr>
              <p:cNvPr id="19" name="차트 18"/>
              <p:cNvGraphicFramePr/>
              <p:nvPr>
                <p:extLst/>
              </p:nvPr>
            </p:nvGraphicFramePr>
            <p:xfrm>
              <a:off x="3004086" y="4077072"/>
              <a:ext cx="2315361" cy="2032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0" name="자유형 19"/>
              <p:cNvSpPr/>
              <p:nvPr/>
            </p:nvSpPr>
            <p:spPr>
              <a:xfrm>
                <a:off x="3330784" y="4173794"/>
                <a:ext cx="1703439" cy="1614948"/>
              </a:xfrm>
              <a:custGeom>
                <a:avLst/>
                <a:gdLst>
                  <a:gd name="connsiteX0" fmla="*/ 0 w 1703439"/>
                  <a:gd name="connsiteY0" fmla="*/ 1614948 h 1614948"/>
                  <a:gd name="connsiteX1" fmla="*/ 287594 w 1703439"/>
                  <a:gd name="connsiteY1" fmla="*/ 811161 h 1614948"/>
                  <a:gd name="connsiteX2" fmla="*/ 685800 w 1703439"/>
                  <a:gd name="connsiteY2" fmla="*/ 508819 h 1614948"/>
                  <a:gd name="connsiteX3" fmla="*/ 1179871 w 1703439"/>
                  <a:gd name="connsiteY3" fmla="*/ 929148 h 1614948"/>
                  <a:gd name="connsiteX4" fmla="*/ 1703439 w 1703439"/>
                  <a:gd name="connsiteY4" fmla="*/ 0 h 161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3439" h="1614948">
                    <a:moveTo>
                      <a:pt x="0" y="1614948"/>
                    </a:moveTo>
                    <a:cubicBezTo>
                      <a:pt x="86647" y="1305232"/>
                      <a:pt x="173294" y="995516"/>
                      <a:pt x="287594" y="811161"/>
                    </a:cubicBezTo>
                    <a:cubicBezTo>
                      <a:pt x="401894" y="626806"/>
                      <a:pt x="537087" y="489155"/>
                      <a:pt x="685800" y="508819"/>
                    </a:cubicBezTo>
                    <a:cubicBezTo>
                      <a:pt x="834513" y="528483"/>
                      <a:pt x="1010265" y="1013951"/>
                      <a:pt x="1179871" y="929148"/>
                    </a:cubicBezTo>
                    <a:cubicBezTo>
                      <a:pt x="1349478" y="844345"/>
                      <a:pt x="1526458" y="422172"/>
                      <a:pt x="1703439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940152" y="4077072"/>
              <a:ext cx="2315361" cy="2032000"/>
              <a:chOff x="5940152" y="4077072"/>
              <a:chExt cx="2315361" cy="2032000"/>
            </a:xfrm>
          </p:grpSpPr>
          <p:graphicFrame>
            <p:nvGraphicFramePr>
              <p:cNvPr id="17" name="차트 16"/>
              <p:cNvGraphicFramePr/>
              <p:nvPr>
                <p:extLst/>
              </p:nvPr>
            </p:nvGraphicFramePr>
            <p:xfrm>
              <a:off x="5940152" y="4077072"/>
              <a:ext cx="2315361" cy="2032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8" name="자유형 17"/>
              <p:cNvSpPr/>
              <p:nvPr/>
            </p:nvSpPr>
            <p:spPr>
              <a:xfrm>
                <a:off x="6266850" y="4173794"/>
                <a:ext cx="1703439" cy="1614948"/>
              </a:xfrm>
              <a:custGeom>
                <a:avLst/>
                <a:gdLst>
                  <a:gd name="connsiteX0" fmla="*/ 0 w 1703439"/>
                  <a:gd name="connsiteY0" fmla="*/ 1614948 h 1614948"/>
                  <a:gd name="connsiteX1" fmla="*/ 287594 w 1703439"/>
                  <a:gd name="connsiteY1" fmla="*/ 811161 h 1614948"/>
                  <a:gd name="connsiteX2" fmla="*/ 685800 w 1703439"/>
                  <a:gd name="connsiteY2" fmla="*/ 508819 h 1614948"/>
                  <a:gd name="connsiteX3" fmla="*/ 1179871 w 1703439"/>
                  <a:gd name="connsiteY3" fmla="*/ 929148 h 1614948"/>
                  <a:gd name="connsiteX4" fmla="*/ 1703439 w 1703439"/>
                  <a:gd name="connsiteY4" fmla="*/ 0 h 1614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3439" h="1614948">
                    <a:moveTo>
                      <a:pt x="0" y="1614948"/>
                    </a:moveTo>
                    <a:cubicBezTo>
                      <a:pt x="86647" y="1305232"/>
                      <a:pt x="173294" y="995516"/>
                      <a:pt x="287594" y="811161"/>
                    </a:cubicBezTo>
                    <a:cubicBezTo>
                      <a:pt x="401894" y="626806"/>
                      <a:pt x="537087" y="489155"/>
                      <a:pt x="685800" y="508819"/>
                    </a:cubicBezTo>
                    <a:cubicBezTo>
                      <a:pt x="834513" y="528483"/>
                      <a:pt x="1010265" y="1013951"/>
                      <a:pt x="1179871" y="929148"/>
                    </a:cubicBezTo>
                    <a:cubicBezTo>
                      <a:pt x="1349478" y="844345"/>
                      <a:pt x="1526458" y="422172"/>
                      <a:pt x="1703439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6984280" y="4481356"/>
              <a:ext cx="108000" cy="108000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588224" y="5207956"/>
              <a:ext cx="108000" cy="108000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7891785" y="4279226"/>
              <a:ext cx="108000" cy="108000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2.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 모형의 적합성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내용 개체 틀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</a:pPr>
            <a:r>
              <a:rPr lang="ko-KR" altLang="en-US" sz="1700" dirty="0" smtClean="0">
                <a:latin typeface="+mn-ea"/>
                <a:ea typeface="+mn-ea"/>
              </a:rPr>
              <a:t>교차 검증이란</a:t>
            </a:r>
            <a:endParaRPr lang="en-US" altLang="ko-KR" sz="1700" dirty="0">
              <a:latin typeface="+mn-ea"/>
              <a:ea typeface="+mn-ea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41862" y="1991997"/>
            <a:ext cx="8484968" cy="4317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모형의 적합성을 보다 객관적으로 평가하기 위한 방법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데이터를 </a:t>
            </a:r>
            <a:r>
              <a:rPr lang="en-US" altLang="ko-KR" sz="1600" dirty="0">
                <a:latin typeface="+mn-ea"/>
              </a:rPr>
              <a:t>k(</a:t>
            </a:r>
            <a:r>
              <a:rPr lang="ko-KR" altLang="en-US" sz="1600" dirty="0">
                <a:latin typeface="+mn-ea"/>
              </a:rPr>
              <a:t>주로 </a:t>
            </a:r>
            <a:r>
              <a:rPr lang="en-US" altLang="ko-KR" sz="1600" dirty="0">
                <a:latin typeface="+mn-ea"/>
              </a:rPr>
              <a:t>5 </a:t>
            </a:r>
            <a:r>
              <a:rPr lang="ko-KR" altLang="en-US" sz="1600" dirty="0">
                <a:latin typeface="+mn-ea"/>
              </a:rPr>
              <a:t>또는 </a:t>
            </a:r>
            <a:r>
              <a:rPr lang="en-US" altLang="ko-KR" sz="1600" dirty="0">
                <a:latin typeface="+mn-ea"/>
              </a:rPr>
              <a:t>10)</a:t>
            </a:r>
            <a:r>
              <a:rPr lang="ko-KR" altLang="en-US" sz="1600" dirty="0">
                <a:latin typeface="+mn-ea"/>
              </a:rPr>
              <a:t>개 부분으로 나눈 뒤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 중 하나를 검증 집합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나머지를 </a:t>
            </a:r>
            <a:r>
              <a:rPr lang="ko-KR" altLang="en-US" sz="1600" dirty="0">
                <a:latin typeface="+mn-ea"/>
              </a:rPr>
              <a:t>학습 집합으로 분류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위 과정을 </a:t>
            </a:r>
            <a:r>
              <a:rPr lang="en-US" altLang="ko-KR" sz="1600" dirty="0">
                <a:latin typeface="+mn-ea"/>
              </a:rPr>
              <a:t>k</a:t>
            </a:r>
            <a:r>
              <a:rPr lang="ko-KR" altLang="en-US" sz="1600" dirty="0">
                <a:latin typeface="+mn-ea"/>
              </a:rPr>
              <a:t>번 반복하고 </a:t>
            </a:r>
            <a:r>
              <a:rPr lang="en-US" altLang="ko-KR" sz="1600" dirty="0">
                <a:latin typeface="+mn-ea"/>
              </a:rPr>
              <a:t>k</a:t>
            </a:r>
            <a:r>
              <a:rPr lang="ko-KR" altLang="en-US" sz="1600" dirty="0">
                <a:latin typeface="+mn-ea"/>
              </a:rPr>
              <a:t>개의 오류를 평균하여 모형의 적합성를 </a:t>
            </a:r>
            <a:r>
              <a:rPr lang="ko-KR" altLang="en-US" sz="1600" dirty="0" smtClean="0">
                <a:latin typeface="+mn-ea"/>
              </a:rPr>
              <a:t>평가</a:t>
            </a: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268288" indent="-268288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736" y="3495240"/>
            <a:ext cx="5297219" cy="27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15524</TotalTime>
  <Words>1640</Words>
  <Application>Microsoft Office PowerPoint</Application>
  <PresentationFormat>화면 슬라이드 쇼(4:3)</PresentationFormat>
  <Paragraphs>346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나눔고딕</vt:lpstr>
      <vt:lpstr>맑은 고딕</vt:lpstr>
      <vt:lpstr>연세제목체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1. Data Mining 개요</vt:lpstr>
      <vt:lpstr>1. Data Mining 개요</vt:lpstr>
      <vt:lpstr>1. Data Mining 개요</vt:lpstr>
      <vt:lpstr>1. Data Mining 개요</vt:lpstr>
      <vt:lpstr>1. Data Mining 개요</vt:lpstr>
      <vt:lpstr>2. 모형의 적합성</vt:lpstr>
      <vt:lpstr>2. 모형의 적합성</vt:lpstr>
      <vt:lpstr>2. 모형의 적합성</vt:lpstr>
      <vt:lpstr>2. 모형의 적합성</vt:lpstr>
      <vt:lpstr>PowerPoint 프레젠테이션</vt:lpstr>
      <vt:lpstr>3. 단순 선형 회귀</vt:lpstr>
      <vt:lpstr>3. 단순 선형 회귀</vt:lpstr>
      <vt:lpstr>3. 단순 선형 회귀</vt:lpstr>
      <vt:lpstr>3. 단순 선형 회귀</vt:lpstr>
      <vt:lpstr>3. 단순 선형 회귀</vt:lpstr>
      <vt:lpstr>3. 단순 선형 회귀</vt:lpstr>
      <vt:lpstr>4. 다중 선형 회귀</vt:lpstr>
      <vt:lpstr>4. 다중 선형 회귀</vt:lpstr>
      <vt:lpstr>4. 다중 선형 회귀</vt:lpstr>
      <vt:lpstr>4. 다중 선형 회귀</vt:lpstr>
      <vt:lpstr>5. 계수 축소법</vt:lpstr>
      <vt:lpstr>5. 계수 축소법</vt:lpstr>
      <vt:lpstr>5. 계수 축소법</vt:lpstr>
      <vt:lpstr>5. 계수 축소법</vt:lpstr>
      <vt:lpstr>5. 계수 축소법</vt:lpstr>
      <vt:lpstr>5. 계수 축소법</vt:lpstr>
      <vt:lpstr>5. 계수 축소법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youngju kim</dc:creator>
  <cp:lastModifiedBy>lgt</cp:lastModifiedBy>
  <cp:revision>96</cp:revision>
  <cp:lastPrinted>2017-08-16T07:18:53Z</cp:lastPrinted>
  <dcterms:created xsi:type="dcterms:W3CDTF">2017-08-07T05:05:34Z</dcterms:created>
  <dcterms:modified xsi:type="dcterms:W3CDTF">2018-06-05T05:55:14Z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C:\Users\YJ\Dropbox\3. 프로젝트\2017\삼성SL 센서 계측값 예측모델\8.24 강의자료\0824 SL manuscript v.1.0.pptx</vt:lpwstr>
  </property>
</Properties>
</file>