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4"/>
    <p:sldMasterId id="2147483677" r:id="rId5"/>
  </p:sldMasterIdLst>
  <p:notesMasterIdLst>
    <p:notesMasterId r:id="rId36"/>
  </p:notesMasterIdLst>
  <p:handoutMasterIdLst>
    <p:handoutMasterId r:id="rId37"/>
  </p:handoutMasterIdLst>
  <p:sldIdLst>
    <p:sldId id="341" r:id="rId6"/>
    <p:sldId id="314" r:id="rId7"/>
    <p:sldId id="316" r:id="rId8"/>
    <p:sldId id="315" r:id="rId9"/>
    <p:sldId id="335" r:id="rId10"/>
    <p:sldId id="336" r:id="rId11"/>
    <p:sldId id="337" r:id="rId12"/>
    <p:sldId id="338" r:id="rId13"/>
    <p:sldId id="339" r:id="rId14"/>
    <p:sldId id="342" r:id="rId15"/>
    <p:sldId id="343" r:id="rId16"/>
    <p:sldId id="320" r:id="rId17"/>
    <p:sldId id="321" r:id="rId18"/>
    <p:sldId id="323" r:id="rId19"/>
    <p:sldId id="324" r:id="rId20"/>
    <p:sldId id="344" r:id="rId21"/>
    <p:sldId id="345" r:id="rId22"/>
    <p:sldId id="346" r:id="rId23"/>
    <p:sldId id="347" r:id="rId24"/>
    <p:sldId id="326" r:id="rId25"/>
    <p:sldId id="328" r:id="rId26"/>
    <p:sldId id="327" r:id="rId27"/>
    <p:sldId id="329" r:id="rId28"/>
    <p:sldId id="330" r:id="rId29"/>
    <p:sldId id="331" r:id="rId30"/>
    <p:sldId id="350" r:id="rId31"/>
    <p:sldId id="349" r:id="rId32"/>
    <p:sldId id="340" r:id="rId33"/>
    <p:sldId id="332" r:id="rId34"/>
    <p:sldId id="334" r:id="rId35"/>
  </p:sldIdLst>
  <p:sldSz cx="9144000" cy="5143500" type="screen16x9"/>
  <p:notesSz cx="6858000" cy="9144000"/>
  <p:embeddedFontLst>
    <p:embeddedFont>
      <p:font typeface="Comfortaa" panose="020B0604020202020204" charset="0"/>
      <p:regular r:id="rId38"/>
      <p:bold r:id="rId39"/>
    </p:embeddedFont>
    <p:embeddedFont>
      <p:font typeface="Fira Code" panose="020B0809050000020004" pitchFamily="49" charset="0"/>
      <p:regular r:id="rId40"/>
      <p:bold r:id="rId41"/>
    </p:embeddedFont>
    <p:embeddedFont>
      <p:font typeface="Nunito Light" pitchFamily="2" charset="0"/>
      <p:regular r:id="rId42"/>
      <p:italic r:id="rId43"/>
    </p:embeddedFont>
    <p:embeddedFont>
      <p:font typeface="Source Code Pro" panose="020B0509030403020204" pitchFamily="49" charset="0"/>
      <p:regular r:id="rId44"/>
      <p:bold r:id="rId45"/>
      <p:italic r:id="rId46"/>
      <p:boldItalic r:id="rId47"/>
    </p:embeddedFont>
    <p:embeddedFont>
      <p:font typeface="Source Code Pro Medium"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A4A"/>
    <a:srgbClr val="E81A81"/>
    <a:srgbClr val="FFFF99"/>
    <a:srgbClr val="10111A"/>
    <a:srgbClr val="4CAE97"/>
    <a:srgbClr val="94EE6B"/>
    <a:srgbClr val="BD64B5"/>
    <a:srgbClr val="007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D948D-72E8-D971-B875-FB728A194C4A}" v="36" dt="2024-12-12T18:51:39.399"/>
    <p1510:client id="{7D627717-8710-FD74-FE09-37B08E71164F}" v="561" dt="2024-12-12T22:39:05.854"/>
    <p1510:client id="{A662C57D-E306-BEF6-FAAB-29436DA07171}" v="5" dt="2024-12-12T22:49:33.083"/>
    <p1510:client id="{D6DA7B05-A0FC-6168-C4A6-8C287EC34184}" v="11" dt="2024-12-13T07:56:33.780"/>
    <p1510:client id="{EAC72D27-0400-495F-ADAB-B3394DE3C76E}" v="1013" dt="2024-12-13T07:18:15.321"/>
  </p1510:revLst>
</p1510:revInfo>
</file>

<file path=ppt/tableStyles.xml><?xml version="1.0" encoding="utf-8"?>
<a:tblStyleLst xmlns:a="http://schemas.openxmlformats.org/drawingml/2006/main" def="{13DE0922-0D05-43FE-BDB2-42C3C50576CF}">
  <a:tblStyle styleId="{13DE0922-0D05-43FE-BDB2-42C3C50576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F440F6-A21C-4146-9F63-B7303D14413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font" Target="fonts/font11.fntdata"/><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font" Target="fonts/font14.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49"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9BD7E7E-4B3E-7060-3B3C-45348D398E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
          </a:p>
        </p:txBody>
      </p:sp>
      <p:sp>
        <p:nvSpPr>
          <p:cNvPr id="3" name="Espace réservé de la date 2">
            <a:extLst>
              <a:ext uri="{FF2B5EF4-FFF2-40B4-BE49-F238E27FC236}">
                <a16:creationId xmlns:a16="http://schemas.microsoft.com/office/drawing/2014/main" id="{0D4CC724-4015-F974-33E9-F9CE9D48DE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5BE50D-6F52-44D0-8C32-3E09ED47B25C}" type="datetimeFigureOut">
              <a:rPr lang="en" smtClean="0"/>
              <a:t>12/13/2024</a:t>
            </a:fld>
            <a:endParaRPr lang="en"/>
          </a:p>
        </p:txBody>
      </p:sp>
      <p:sp>
        <p:nvSpPr>
          <p:cNvPr id="4" name="Espace réservé du pied de page 3">
            <a:extLst>
              <a:ext uri="{FF2B5EF4-FFF2-40B4-BE49-F238E27FC236}">
                <a16:creationId xmlns:a16="http://schemas.microsoft.com/office/drawing/2014/main" id="{79EF4713-C5A8-A65A-23CF-F9C2988DA3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
          </a:p>
        </p:txBody>
      </p:sp>
      <p:sp>
        <p:nvSpPr>
          <p:cNvPr id="5" name="Espace réservé du numéro de diapositive 4">
            <a:extLst>
              <a:ext uri="{FF2B5EF4-FFF2-40B4-BE49-F238E27FC236}">
                <a16:creationId xmlns:a16="http://schemas.microsoft.com/office/drawing/2014/main" id="{4E7F3290-7940-4C56-A251-1328E57FF0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A1C961-8AFF-49A6-B396-BAF15DA29FD7}" type="slidenum">
              <a:rPr lang="en" smtClean="0"/>
              <a:t>‹#›</a:t>
            </a:fld>
            <a:endParaRPr lang="en"/>
          </a:p>
        </p:txBody>
      </p:sp>
    </p:spTree>
    <p:extLst>
      <p:ext uri="{BB962C8B-B14F-4D97-AF65-F5344CB8AC3E}">
        <p14:creationId xmlns:p14="http://schemas.microsoft.com/office/powerpoint/2010/main" val="2482672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a:extLst>
            <a:ext uri="{FF2B5EF4-FFF2-40B4-BE49-F238E27FC236}">
              <a16:creationId xmlns:a16="http://schemas.microsoft.com/office/drawing/2014/main" id="{61BB9715-F9C8-BAC7-1230-1579F8C8373F}"/>
            </a:ext>
          </a:extLst>
        </p:cNvPr>
        <p:cNvGrpSpPr/>
        <p:nvPr/>
      </p:nvGrpSpPr>
      <p:grpSpPr>
        <a:xfrm>
          <a:off x="0" y="0"/>
          <a:ext cx="0" cy="0"/>
          <a:chOff x="0" y="0"/>
          <a:chExt cx="0" cy="0"/>
        </a:xfrm>
      </p:grpSpPr>
      <p:sp>
        <p:nvSpPr>
          <p:cNvPr id="546" name="Google Shape;546;g2162573e21f_0_103:notes">
            <a:extLst>
              <a:ext uri="{FF2B5EF4-FFF2-40B4-BE49-F238E27FC236}">
                <a16:creationId xmlns:a16="http://schemas.microsoft.com/office/drawing/2014/main" id="{A660221F-F419-8879-473B-4CAB737388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a:extLst>
              <a:ext uri="{FF2B5EF4-FFF2-40B4-BE49-F238E27FC236}">
                <a16:creationId xmlns:a16="http://schemas.microsoft.com/office/drawing/2014/main" id="{3CC24A20-66A7-21E8-2210-190BB15923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Setting the Stage:</a:t>
            </a:r>
          </a:p>
          <a:p>
            <a:pPr marL="0" lvl="0" indent="0" algn="l" rtl="0">
              <a:spcBef>
                <a:spcPts val="0"/>
              </a:spcBef>
              <a:spcAft>
                <a:spcPts val="0"/>
              </a:spcAft>
              <a:buNone/>
            </a:pPr>
            <a:endParaRPr lang="en-US"/>
          </a:p>
          <a:p>
            <a:pPr marL="0" lvl="0" indent="0" algn="l" rtl="0">
              <a:spcBef>
                <a:spcPts val="0"/>
              </a:spcBef>
              <a:spcAft>
                <a:spcPts val="0"/>
              </a:spcAft>
              <a:buNone/>
            </a:pPr>
            <a:r>
              <a:rPr lang="en-US"/>
              <a:t> - Modern computing applications like AI, scientific simulations, and real-time data processing demand high efficiency and performance.</a:t>
            </a:r>
          </a:p>
          <a:p>
            <a:pPr marL="0" lvl="0" indent="0" algn="l" rtl="0">
              <a:spcBef>
                <a:spcPts val="0"/>
              </a:spcBef>
              <a:spcAft>
                <a:spcPts val="0"/>
              </a:spcAft>
              <a:buNone/>
            </a:pPr>
            <a:r>
              <a:rPr lang="en-US"/>
              <a:t>- Cache misses—when data isn’t found in the cache—remain a critical bottleneck, causing delays and increased energy consumption.</a:t>
            </a:r>
          </a:p>
          <a:p>
            <a:pPr marL="0" lvl="0" indent="0" algn="l" rtl="0">
              <a:spcBef>
                <a:spcPts val="0"/>
              </a:spcBef>
              <a:spcAft>
                <a:spcPts val="0"/>
              </a:spcAft>
              <a:buNone/>
            </a:pPr>
            <a:endParaRPr lang="en-US"/>
          </a:p>
          <a:p>
            <a:pPr marL="0" lvl="0" indent="0" algn="l" rtl="0">
              <a:spcBef>
                <a:spcPts val="0"/>
              </a:spcBef>
              <a:spcAft>
                <a:spcPts val="0"/>
              </a:spcAft>
              <a:buNone/>
            </a:pPr>
            <a:r>
              <a:rPr lang="en-US"/>
              <a:t>Speaker Notes:</a:t>
            </a:r>
          </a:p>
          <a:p>
            <a:pPr marL="0" lvl="0" indent="0" algn="l" rtl="0">
              <a:spcBef>
                <a:spcPts val="0"/>
              </a:spcBef>
              <a:spcAft>
                <a:spcPts val="0"/>
              </a:spcAft>
              <a:buNone/>
            </a:pPr>
            <a:endParaRPr lang="en-US"/>
          </a:p>
          <a:p>
            <a:pPr marL="0" lvl="0" indent="0" algn="l" rtl="0">
              <a:spcBef>
                <a:spcPts val="0"/>
              </a:spcBef>
              <a:spcAft>
                <a:spcPts val="0"/>
              </a:spcAft>
              <a:buNone/>
            </a:pPr>
            <a:r>
              <a:rPr lang="en-US"/>
              <a:t>    Highlight the importance of cache optimization in modern applications.</a:t>
            </a:r>
          </a:p>
          <a:p>
            <a:pPr marL="0" lvl="0" indent="0" algn="l" rtl="0">
              <a:spcBef>
                <a:spcPts val="0"/>
              </a:spcBef>
              <a:spcAft>
                <a:spcPts val="0"/>
              </a:spcAft>
              <a:buNone/>
            </a:pPr>
            <a:r>
              <a:rPr lang="en-US"/>
              <a:t>    Mention that the presentation extends beyond class material to discuss nuanced solutions to challenges like cache misses and data locality.</a:t>
            </a:r>
          </a:p>
          <a:p>
            <a:pPr marL="0" lvl="0" indent="0" algn="l" rtl="0">
              <a:spcBef>
                <a:spcPts val="0"/>
              </a:spcBef>
              <a:spcAft>
                <a:spcPts val="0"/>
              </a:spcAft>
              <a:buNone/>
            </a:pPr>
            <a:r>
              <a:rPr lang="en-US"/>
              <a:t>    Briefly explain the link between cache efficiency and energy savings, especially in mobile systems.</a:t>
            </a:r>
            <a:endParaRPr/>
          </a:p>
        </p:txBody>
      </p:sp>
    </p:spTree>
    <p:extLst>
      <p:ext uri="{BB962C8B-B14F-4D97-AF65-F5344CB8AC3E}">
        <p14:creationId xmlns:p14="http://schemas.microsoft.com/office/powerpoint/2010/main" val="3185162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a:extLst>
            <a:ext uri="{FF2B5EF4-FFF2-40B4-BE49-F238E27FC236}">
              <a16:creationId xmlns:a16="http://schemas.microsoft.com/office/drawing/2014/main" id="{DEC382AB-E568-0F3C-E8AB-4CD588EAB4B1}"/>
            </a:ext>
          </a:extLst>
        </p:cNvPr>
        <p:cNvGrpSpPr/>
        <p:nvPr/>
      </p:nvGrpSpPr>
      <p:grpSpPr>
        <a:xfrm>
          <a:off x="0" y="0"/>
          <a:ext cx="0" cy="0"/>
          <a:chOff x="0" y="0"/>
          <a:chExt cx="0" cy="0"/>
        </a:xfrm>
      </p:grpSpPr>
      <p:sp>
        <p:nvSpPr>
          <p:cNvPr id="921" name="Google Shape;921;g54dda1946d_4_2730:notes">
            <a:extLst>
              <a:ext uri="{FF2B5EF4-FFF2-40B4-BE49-F238E27FC236}">
                <a16:creationId xmlns:a16="http://schemas.microsoft.com/office/drawing/2014/main" id="{EF31B61B-9F07-2DDE-7CD1-D64AEB71D7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54dda1946d_4_2730:notes">
            <a:extLst>
              <a:ext uri="{FF2B5EF4-FFF2-40B4-BE49-F238E27FC236}">
                <a16:creationId xmlns:a16="http://schemas.microsoft.com/office/drawing/2014/main" id="{455741CA-EBE6-BB2A-18E2-1E712DBE61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Classifying cache misses and applying temporal and spatial locality principles enable better memory hierarchy utilization. Techniques like tiling reduce cache misses and optimize performance, particularly in tasks like matrix operations and iterative solvers.</a:t>
            </a:r>
          </a:p>
          <a:p>
            <a:pPr marL="0" indent="0">
              <a:buNone/>
            </a:pPr>
            <a:endParaRPr lang="en-US" dirty="0"/>
          </a:p>
          <a:p>
            <a:pPr marL="0" indent="0">
              <a:buNone/>
            </a:pPr>
            <a:r>
              <a:rPr lang="en-US" dirty="0"/>
              <a:t>Cache coherency and memory contention are major bottlenecks for memory-intensive workloads. Tiling and loop transformations address these issues by improving data locality, reducing coherence traffic and optimizing memory bandwidth.</a:t>
            </a:r>
          </a:p>
          <a:p>
            <a:pPr marL="0" indent="0">
              <a:buNone/>
            </a:pPr>
            <a:endParaRPr lang="en-US" dirty="0"/>
          </a:p>
          <a:p>
            <a:pPr marL="0" indent="0">
              <a:buNone/>
            </a:pPr>
            <a:r>
              <a:rPr lang="en-US" dirty="0"/>
              <a:t>Cache optimizations boost single-core performance and enable near-linear scalability in multicore systems.</a:t>
            </a:r>
          </a:p>
        </p:txBody>
      </p:sp>
    </p:spTree>
    <p:extLst>
      <p:ext uri="{BB962C8B-B14F-4D97-AF65-F5344CB8AC3E}">
        <p14:creationId xmlns:p14="http://schemas.microsoft.com/office/powerpoint/2010/main" val="65313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a:extLst>
            <a:ext uri="{FF2B5EF4-FFF2-40B4-BE49-F238E27FC236}">
              <a16:creationId xmlns:a16="http://schemas.microsoft.com/office/drawing/2014/main" id="{0D1F9AF3-52E2-66CE-C129-A0ABA371D2C5}"/>
            </a:ext>
          </a:extLst>
        </p:cNvPr>
        <p:cNvGrpSpPr/>
        <p:nvPr/>
      </p:nvGrpSpPr>
      <p:grpSpPr>
        <a:xfrm>
          <a:off x="0" y="0"/>
          <a:ext cx="0" cy="0"/>
          <a:chOff x="0" y="0"/>
          <a:chExt cx="0" cy="0"/>
        </a:xfrm>
      </p:grpSpPr>
      <p:sp>
        <p:nvSpPr>
          <p:cNvPr id="634" name="Google Shape;634;g54dda1946d_4_2738:notes">
            <a:extLst>
              <a:ext uri="{FF2B5EF4-FFF2-40B4-BE49-F238E27FC236}">
                <a16:creationId xmlns:a16="http://schemas.microsoft.com/office/drawing/2014/main" id="{498D0944-29CA-AB7B-B2CB-53A38AB6F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a:extLst>
              <a:ext uri="{FF2B5EF4-FFF2-40B4-BE49-F238E27FC236}">
                <a16:creationId xmlns:a16="http://schemas.microsoft.com/office/drawing/2014/main" id="{8C2FC19B-F0C2-8D8C-477D-D5419D48D8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a:t>Tiling: </a:t>
            </a:r>
            <a:r>
              <a:rPr lang="en-US"/>
              <a:t>Divides the iteration space into smaller chunks (tiles) that fit in the cache</a:t>
            </a:r>
          </a:p>
          <a:p>
            <a:pPr marL="158750" indent="0">
              <a:buNone/>
            </a:pPr>
            <a:r>
              <a:rPr lang="en-US"/>
              <a:t>=&gt; data is accessed multiple times from the cache rather than being repeatedly fetched from slower memory.</a:t>
            </a:r>
          </a:p>
          <a:p>
            <a:endParaRPr lang="en-US" b="1"/>
          </a:p>
          <a:p>
            <a:r>
              <a:rPr lang="en-US" b="1"/>
              <a:t>Interchange : </a:t>
            </a:r>
            <a:r>
              <a:rPr lang="en-US"/>
              <a:t>It changes the order of loops so that the computer processes data in the same order it’s stored in memory.</a:t>
            </a:r>
          </a:p>
          <a:p>
            <a:endParaRPr lang="en-US"/>
          </a:p>
          <a:p>
            <a:r>
              <a:rPr lang="en-US" b="1"/>
              <a:t>Skewing : </a:t>
            </a:r>
            <a:r>
              <a:rPr lang="en-US"/>
              <a:t>Shifts the way loops are processed to avoid two pieces of data fighting for the same spot in the cache</a:t>
            </a:r>
            <a:endParaRPr/>
          </a:p>
        </p:txBody>
      </p:sp>
    </p:spTree>
    <p:extLst>
      <p:ext uri="{BB962C8B-B14F-4D97-AF65-F5344CB8AC3E}">
        <p14:creationId xmlns:p14="http://schemas.microsoft.com/office/powerpoint/2010/main" val="362925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a:extLst>
            <a:ext uri="{FF2B5EF4-FFF2-40B4-BE49-F238E27FC236}">
              <a16:creationId xmlns:a16="http://schemas.microsoft.com/office/drawing/2014/main" id="{19D411C0-661D-F5E7-C8EA-AC0CF570A2C0}"/>
            </a:ext>
          </a:extLst>
        </p:cNvPr>
        <p:cNvGrpSpPr/>
        <p:nvPr/>
      </p:nvGrpSpPr>
      <p:grpSpPr>
        <a:xfrm>
          <a:off x="0" y="0"/>
          <a:ext cx="0" cy="0"/>
          <a:chOff x="0" y="0"/>
          <a:chExt cx="0" cy="0"/>
        </a:xfrm>
      </p:grpSpPr>
      <p:sp>
        <p:nvSpPr>
          <p:cNvPr id="634" name="Google Shape;634;g54dda1946d_4_2738:notes">
            <a:extLst>
              <a:ext uri="{FF2B5EF4-FFF2-40B4-BE49-F238E27FC236}">
                <a16:creationId xmlns:a16="http://schemas.microsoft.com/office/drawing/2014/main" id="{44225251-871B-8313-D022-23174C50BA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a:extLst>
              <a:ext uri="{FF2B5EF4-FFF2-40B4-BE49-F238E27FC236}">
                <a16:creationId xmlns:a16="http://schemas.microsoft.com/office/drawing/2014/main" id="{88952878-932F-D1D4-86E0-CC2577D824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a:t>Loop Fusion : </a:t>
            </a:r>
            <a:r>
              <a:rPr lang="en-US"/>
              <a:t>Combines loops that use the same data into one loop, so the computer doesn’t have to reload the same data multiple times. </a:t>
            </a:r>
          </a:p>
          <a:p>
            <a:endParaRPr lang="en-US"/>
          </a:p>
          <a:p>
            <a:r>
              <a:rPr lang="en-US" b="1"/>
              <a:t>Non-Unit Strides : </a:t>
            </a:r>
            <a:r>
              <a:rPr lang="en-US"/>
              <a:t>Restructures the loop or transforms data layout to make strides (steps between consecutive memory accesses) align with the cache line size, optimizing memory utilization. </a:t>
            </a:r>
          </a:p>
          <a:p>
            <a:endParaRPr lang="en-US"/>
          </a:p>
          <a:p>
            <a:r>
              <a:rPr lang="en-US" b="1"/>
              <a:t>Data Alignment : </a:t>
            </a:r>
            <a:r>
              <a:rPr lang="en-US" b="0"/>
              <a:t>Arranges data neatly in memory so the computer can grab all the needed information in one go, instead of splitting it across multiple trips to the cache.</a:t>
            </a:r>
            <a:endParaRPr lang="en-US"/>
          </a:p>
        </p:txBody>
      </p:sp>
    </p:spTree>
    <p:extLst>
      <p:ext uri="{BB962C8B-B14F-4D97-AF65-F5344CB8AC3E}">
        <p14:creationId xmlns:p14="http://schemas.microsoft.com/office/powerpoint/2010/main" val="2775524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a:extLst>
            <a:ext uri="{FF2B5EF4-FFF2-40B4-BE49-F238E27FC236}">
              <a16:creationId xmlns:a16="http://schemas.microsoft.com/office/drawing/2014/main" id="{B8F63352-78DB-29F0-ECFA-B12B1D2E780C}"/>
            </a:ext>
          </a:extLst>
        </p:cNvPr>
        <p:cNvGrpSpPr/>
        <p:nvPr/>
      </p:nvGrpSpPr>
      <p:grpSpPr>
        <a:xfrm>
          <a:off x="0" y="0"/>
          <a:ext cx="0" cy="0"/>
          <a:chOff x="0" y="0"/>
          <a:chExt cx="0" cy="0"/>
        </a:xfrm>
      </p:grpSpPr>
      <p:sp>
        <p:nvSpPr>
          <p:cNvPr id="1302" name="Google Shape;1302;g54dda1946d_4_2701:notes">
            <a:extLst>
              <a:ext uri="{FF2B5EF4-FFF2-40B4-BE49-F238E27FC236}">
                <a16:creationId xmlns:a16="http://schemas.microsoft.com/office/drawing/2014/main" id="{7C79A605-E071-2051-B1CC-4510229D25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54dda1946d_4_2701:notes">
            <a:extLst>
              <a:ext uri="{FF2B5EF4-FFF2-40B4-BE49-F238E27FC236}">
                <a16:creationId xmlns:a16="http://schemas.microsoft.com/office/drawing/2014/main" id="{56582F0C-39E5-FB77-CDEA-EF188F75B1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err="1"/>
              <a:t>Today</a:t>
            </a:r>
            <a:r>
              <a:rPr lang="fr-FR"/>
              <a:t> </a:t>
            </a:r>
            <a:r>
              <a:rPr lang="fr-FR" err="1"/>
              <a:t>these</a:t>
            </a:r>
            <a:r>
              <a:rPr lang="fr-FR"/>
              <a:t> </a:t>
            </a:r>
            <a:r>
              <a:rPr lang="fr-FR" err="1"/>
              <a:t>loop</a:t>
            </a:r>
            <a:r>
              <a:rPr lang="fr-FR"/>
              <a:t> transformations are </a:t>
            </a:r>
            <a:r>
              <a:rPr lang="fr-FR" err="1"/>
              <a:t>orchestrated</a:t>
            </a:r>
            <a:r>
              <a:rPr lang="fr-FR"/>
              <a:t> AI to minimise the </a:t>
            </a:r>
            <a:r>
              <a:rPr lang="fr-FR" err="1"/>
              <a:t>cost</a:t>
            </a:r>
            <a:r>
              <a:rPr lang="fr-FR"/>
              <a:t> </a:t>
            </a:r>
            <a:r>
              <a:rPr lang="fr-FR" err="1"/>
              <a:t>function</a:t>
            </a:r>
            <a:r>
              <a:rPr lang="fr-FR"/>
              <a:t> </a:t>
            </a:r>
            <a:r>
              <a:rPr lang="fr-FR" err="1"/>
              <a:t>that</a:t>
            </a:r>
            <a:r>
              <a:rPr lang="fr-FR"/>
              <a:t> </a:t>
            </a:r>
            <a:r>
              <a:rPr lang="fr-FR" err="1"/>
              <a:t>we</a:t>
            </a:r>
            <a:r>
              <a:rPr lang="fr-FR"/>
              <a:t> </a:t>
            </a:r>
            <a:r>
              <a:rPr lang="fr-FR" err="1"/>
              <a:t>will</a:t>
            </a:r>
            <a:r>
              <a:rPr lang="fr-FR"/>
              <a:t> </a:t>
            </a:r>
            <a:r>
              <a:rPr lang="fr-FR" err="1"/>
              <a:t>present</a:t>
            </a:r>
            <a:r>
              <a:rPr lang="fr-FR"/>
              <a:t> </a:t>
            </a:r>
            <a:r>
              <a:rPr lang="fr-FR" err="1"/>
              <a:t>later</a:t>
            </a:r>
            <a:endParaRPr/>
          </a:p>
        </p:txBody>
      </p:sp>
    </p:spTree>
    <p:extLst>
      <p:ext uri="{BB962C8B-B14F-4D97-AF65-F5344CB8AC3E}">
        <p14:creationId xmlns:p14="http://schemas.microsoft.com/office/powerpoint/2010/main" val="408609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a:extLst>
            <a:ext uri="{FF2B5EF4-FFF2-40B4-BE49-F238E27FC236}">
              <a16:creationId xmlns:a16="http://schemas.microsoft.com/office/drawing/2014/main" id="{2391161E-50DF-9E5C-72B2-5216B7CEB461}"/>
            </a:ext>
          </a:extLst>
        </p:cNvPr>
        <p:cNvGrpSpPr/>
        <p:nvPr/>
      </p:nvGrpSpPr>
      <p:grpSpPr>
        <a:xfrm>
          <a:off x="0" y="0"/>
          <a:ext cx="0" cy="0"/>
          <a:chOff x="0" y="0"/>
          <a:chExt cx="0" cy="0"/>
        </a:xfrm>
      </p:grpSpPr>
      <p:sp>
        <p:nvSpPr>
          <p:cNvPr id="494" name="Google Shape;494;g54dda1946d_6_332:notes">
            <a:extLst>
              <a:ext uri="{FF2B5EF4-FFF2-40B4-BE49-F238E27FC236}">
                <a16:creationId xmlns:a16="http://schemas.microsoft.com/office/drawing/2014/main" id="{196E3435-E899-2033-85CA-304E4A41AB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a:extLst>
              <a:ext uri="{FF2B5EF4-FFF2-40B4-BE49-F238E27FC236}">
                <a16:creationId xmlns:a16="http://schemas.microsoft.com/office/drawing/2014/main" id="{52819AC2-3769-B406-43DD-40BD8E723D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a:t>1. Flags</a:t>
            </a:r>
          </a:p>
          <a:p>
            <a:r>
              <a:rPr lang="en-US" b="1"/>
              <a:t>Flags</a:t>
            </a:r>
            <a:r>
              <a:rPr lang="en-US"/>
              <a:t> are options provided to the compiler through the command line to control the optimization level and behavior during the compilation process. They are typically global and affect the entire codebase, influencing how the compiler transforms the code for better performance, memory usage, and speed.</a:t>
            </a:r>
          </a:p>
          <a:p>
            <a:r>
              <a:rPr lang="en-US" b="1"/>
              <a:t>Key Points:</a:t>
            </a:r>
          </a:p>
          <a:p>
            <a:pPr>
              <a:buFont typeface="Arial" panose="020B0604020202020204" pitchFamily="34" charset="0"/>
              <a:buChar char="•"/>
            </a:pPr>
            <a:r>
              <a:rPr lang="en-US" b="1"/>
              <a:t>Global Settings</a:t>
            </a:r>
            <a:r>
              <a:rPr lang="en-US"/>
              <a:t>: Applied to the entire program.</a:t>
            </a:r>
          </a:p>
          <a:p>
            <a:pPr>
              <a:buFont typeface="Arial" panose="020B0604020202020204" pitchFamily="34" charset="0"/>
              <a:buChar char="•"/>
            </a:pPr>
            <a:r>
              <a:rPr lang="en-US" b="1"/>
              <a:t>Impact</a:t>
            </a:r>
            <a:r>
              <a:rPr lang="en-US"/>
              <a:t>: Directly affect how loops, functions, and other code constructs are optimized during compilation.</a:t>
            </a:r>
          </a:p>
          <a:p>
            <a:pPr>
              <a:buFont typeface="Arial" panose="020B0604020202020204" pitchFamily="34" charset="0"/>
              <a:buChar char="•"/>
            </a:pPr>
            <a:r>
              <a:rPr lang="en-US" b="1"/>
              <a:t>Level of Optimization</a:t>
            </a:r>
            <a:r>
              <a:rPr lang="en-US"/>
              <a:t>: Flags can range from no optimization (e.g., -O0) to aggressive optimization (e.g., -O3).</a:t>
            </a:r>
          </a:p>
          <a:p>
            <a:r>
              <a:rPr lang="en-US" b="1"/>
              <a:t>Example:</a:t>
            </a:r>
          </a:p>
          <a:p>
            <a:pPr>
              <a:buFont typeface="Arial" panose="020B0604020202020204" pitchFamily="34" charset="0"/>
              <a:buChar char="•"/>
            </a:pPr>
            <a:r>
              <a:rPr lang="en-US" b="1"/>
              <a:t>-O3 (GCC/Clang)</a:t>
            </a:r>
            <a:r>
              <a:rPr lang="en-US"/>
              <a:t>:</a:t>
            </a:r>
          </a:p>
          <a:p>
            <a:pPr marL="742950" lvl="1" indent="-285750">
              <a:buFont typeface="Arial" panose="020B0604020202020204" pitchFamily="34" charset="0"/>
              <a:buChar char="•"/>
            </a:pPr>
            <a:r>
              <a:rPr lang="en-US"/>
              <a:t>Activates high-performance optimizations.</a:t>
            </a:r>
          </a:p>
          <a:p>
            <a:pPr marL="742950" lvl="1" indent="-285750">
              <a:buFont typeface="Arial" panose="020B0604020202020204" pitchFamily="34" charset="0"/>
              <a:buChar char="•"/>
            </a:pPr>
            <a:r>
              <a:rPr lang="en-US"/>
              <a:t>Includes </a:t>
            </a:r>
            <a:r>
              <a:rPr lang="en-US" b="1"/>
              <a:t>loop unrolling</a:t>
            </a:r>
            <a:r>
              <a:rPr lang="en-US"/>
              <a:t>, </a:t>
            </a:r>
            <a:r>
              <a:rPr lang="en-US" b="1"/>
              <a:t>loop tiling</a:t>
            </a:r>
            <a:r>
              <a:rPr lang="en-US"/>
              <a:t>, and </a:t>
            </a:r>
            <a:r>
              <a:rPr lang="en-US" b="1"/>
              <a:t>loop fusion</a:t>
            </a:r>
            <a:r>
              <a:rPr lang="en-US"/>
              <a:t>.</a:t>
            </a:r>
          </a:p>
          <a:p>
            <a:pPr marL="742950" lvl="1" indent="-285750">
              <a:buFont typeface="Arial" panose="020B0604020202020204" pitchFamily="34" charset="0"/>
              <a:buChar char="•"/>
            </a:pPr>
            <a:r>
              <a:rPr lang="en-US"/>
              <a:t>Improves performance by optimizing code for better data locality and reducing cache misses.</a:t>
            </a:r>
          </a:p>
          <a:p>
            <a:pPr marL="742950" lvl="1" indent="-285750">
              <a:buFont typeface="Arial" panose="020B0604020202020204" pitchFamily="34" charset="0"/>
              <a:buChar char="•"/>
            </a:pPr>
            <a:r>
              <a:rPr lang="en-US"/>
              <a:t>Commonly used in performance-critical applications like scientific computing and high-performance systems.</a:t>
            </a:r>
          </a:p>
          <a:p>
            <a:r>
              <a:rPr lang="en-US" b="1"/>
              <a:t>2. Pragmas</a:t>
            </a:r>
          </a:p>
          <a:p>
            <a:r>
              <a:rPr lang="en-US" b="1"/>
              <a:t>Pragmas</a:t>
            </a:r>
            <a:r>
              <a:rPr lang="en-US"/>
              <a:t> </a:t>
            </a:r>
            <a:r>
              <a:rPr lang="en-US" err="1"/>
              <a:t>Pragmas</a:t>
            </a:r>
            <a:r>
              <a:rPr lang="en-US"/>
              <a:t> are special instructions you write inside your code to tell the compiler how to handle specific parts of it. They look like comments but start with #pragma, and they affect only certain parts of the code.</a:t>
            </a:r>
            <a:endParaRPr lang="en-US" b="1"/>
          </a:p>
          <a:p>
            <a:pPr>
              <a:buFont typeface="Arial" panose="020B0604020202020204" pitchFamily="34" charset="0"/>
              <a:buChar char="•"/>
            </a:pPr>
            <a:r>
              <a:rPr lang="en-US" b="1"/>
              <a:t>Localized Control</a:t>
            </a:r>
            <a:r>
              <a:rPr lang="en-US"/>
              <a:t>: Applied to specific code blocks (e.g., loops).</a:t>
            </a:r>
          </a:p>
          <a:p>
            <a:pPr>
              <a:buFont typeface="Arial" panose="020B0604020202020204" pitchFamily="34" charset="0"/>
              <a:buChar char="•"/>
            </a:pPr>
            <a:r>
              <a:rPr lang="en-US" b="1"/>
              <a:t>Fine-grained Control</a:t>
            </a:r>
            <a:r>
              <a:rPr lang="en-US"/>
              <a:t>: Allow precise optimization for performance-critical sections.</a:t>
            </a:r>
          </a:p>
          <a:p>
            <a:pPr>
              <a:buFont typeface="Arial" panose="020B0604020202020204" pitchFamily="34" charset="0"/>
              <a:buChar char="•"/>
            </a:pPr>
            <a:r>
              <a:rPr lang="en-US" b="1"/>
              <a:t>Compiler-Specific</a:t>
            </a:r>
            <a:r>
              <a:rPr lang="en-US"/>
              <a:t>: Different compilers may support different pragmas.</a:t>
            </a:r>
          </a:p>
          <a:p>
            <a:r>
              <a:rPr lang="en-US" b="1"/>
              <a:t>Example:</a:t>
            </a:r>
          </a:p>
          <a:p>
            <a:pPr>
              <a:buFont typeface="Arial" panose="020B0604020202020204" pitchFamily="34" charset="0"/>
              <a:buChar char="•"/>
            </a:pPr>
            <a:r>
              <a:rPr lang="en-US" b="1"/>
              <a:t>#pragma </a:t>
            </a:r>
            <a:r>
              <a:rPr lang="en-US" b="1" err="1"/>
              <a:t>omp</a:t>
            </a:r>
            <a:r>
              <a:rPr lang="en-US" b="1"/>
              <a:t> parallel for (OpenMP)</a:t>
            </a:r>
            <a:r>
              <a:rPr lang="en-US"/>
              <a:t>:</a:t>
            </a:r>
          </a:p>
          <a:p>
            <a:pPr marL="742950" lvl="1" indent="-285750">
              <a:buFont typeface="Arial" panose="020B0604020202020204" pitchFamily="34" charset="0"/>
              <a:buChar char="•"/>
            </a:pPr>
            <a:r>
              <a:rPr lang="en-US"/>
              <a:t>Instructs the compiler to parallelize a loop.</a:t>
            </a:r>
          </a:p>
          <a:p>
            <a:pPr marL="742950" lvl="1" indent="-285750">
              <a:buFont typeface="Arial" panose="020B0604020202020204" pitchFamily="34" charset="0"/>
              <a:buChar char="•"/>
            </a:pPr>
            <a:r>
              <a:rPr lang="en-US"/>
              <a:t>Improves performance on multi-core processors by splitting loop iterations across multiple threads.</a:t>
            </a:r>
            <a:endParaRPr/>
          </a:p>
        </p:txBody>
      </p:sp>
    </p:spTree>
    <p:extLst>
      <p:ext uri="{BB962C8B-B14F-4D97-AF65-F5344CB8AC3E}">
        <p14:creationId xmlns:p14="http://schemas.microsoft.com/office/powerpoint/2010/main" val="477366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a:extLst>
            <a:ext uri="{FF2B5EF4-FFF2-40B4-BE49-F238E27FC236}">
              <a16:creationId xmlns:a16="http://schemas.microsoft.com/office/drawing/2014/main" id="{98022E2E-D472-04EA-B236-962685904292}"/>
            </a:ext>
          </a:extLst>
        </p:cNvPr>
        <p:cNvGrpSpPr/>
        <p:nvPr/>
      </p:nvGrpSpPr>
      <p:grpSpPr>
        <a:xfrm>
          <a:off x="0" y="0"/>
          <a:ext cx="0" cy="0"/>
          <a:chOff x="0" y="0"/>
          <a:chExt cx="0" cy="0"/>
        </a:xfrm>
      </p:grpSpPr>
      <p:sp>
        <p:nvSpPr>
          <p:cNvPr id="303" name="Google Shape;303;gd431007ba2_0_215:notes">
            <a:extLst>
              <a:ext uri="{FF2B5EF4-FFF2-40B4-BE49-F238E27FC236}">
                <a16:creationId xmlns:a16="http://schemas.microsoft.com/office/drawing/2014/main" id="{EB3B8F2D-01F9-F8E0-661C-416A3F0CFF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a:extLst>
              <a:ext uri="{FF2B5EF4-FFF2-40B4-BE49-F238E27FC236}">
                <a16:creationId xmlns:a16="http://schemas.microsoft.com/office/drawing/2014/main" id="{A20276F1-E65C-88A2-3F96-DDAA535C60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solidFill>
                  <a:srgbClr val="595959"/>
                </a:solidFill>
              </a:rPr>
              <a:t>Now, talking about cache-aware scheduling and memory management, data locality is key to optimizing program performance on modern microprocessors. Cache-aware scheduling algorithms play a crucial role in it.</a:t>
            </a:r>
            <a:endParaRPr lang="en-US" dirty="0"/>
          </a:p>
          <a:p>
            <a:pPr marL="0" indent="0">
              <a:buNone/>
            </a:pPr>
            <a:endParaRPr lang="en-US" dirty="0">
              <a:solidFill>
                <a:srgbClr val="595959"/>
              </a:solidFill>
            </a:endParaRPr>
          </a:p>
          <a:p>
            <a:pPr marL="0" indent="0">
              <a:buNone/>
            </a:pPr>
            <a:r>
              <a:rPr lang="en-US" dirty="0">
                <a:solidFill>
                  <a:srgbClr val="595959"/>
                </a:solidFill>
              </a:rPr>
              <a:t>Efficient cache usage is crucial for minimizing performance bottlenecks caused by misses. Techniques like tiling, unrolling, and loop interchange improve cache behavior by keeping data accessible for longer periods.</a:t>
            </a:r>
            <a:endParaRPr lang="en-US" dirty="0"/>
          </a:p>
          <a:p>
            <a:pPr marL="0" indent="0">
              <a:buNone/>
            </a:pPr>
            <a:endParaRPr lang="en-US" dirty="0">
              <a:solidFill>
                <a:srgbClr val="595959"/>
              </a:solidFill>
            </a:endParaRPr>
          </a:p>
          <a:p>
            <a:pPr marL="0" indent="0">
              <a:buNone/>
            </a:pPr>
            <a:r>
              <a:rPr lang="en-US" dirty="0">
                <a:solidFill>
                  <a:srgbClr val="595959"/>
                </a:solidFill>
              </a:rPr>
              <a:t>When it comes to optimizing loops for cache, tiling breaks computations into smaller, cache-friendly blocks, while loop interchange and unrolling improve data locality and reuse, significantly reducing cache misses.</a:t>
            </a:r>
          </a:p>
          <a:p>
            <a:pPr marL="0" indent="0">
              <a:buNone/>
            </a:pPr>
            <a:endParaRPr lang="en-US" dirty="0">
              <a:solidFill>
                <a:srgbClr val="595959"/>
              </a:solidFill>
            </a:endParaRPr>
          </a:p>
          <a:p>
            <a:pPr marL="0" indent="0">
              <a:buNone/>
            </a:pPr>
            <a:r>
              <a:rPr lang="en-US" dirty="0">
                <a:solidFill>
                  <a:srgbClr val="595959"/>
                </a:solidFill>
              </a:rPr>
              <a:t>Cache models in scheduling predict performance and optimize tile sizes and transformations. This ensures maximum data reuse and fewer misses, leading to more efficient scheduling overall.</a:t>
            </a:r>
            <a:endParaRPr lang="en-US" dirty="0"/>
          </a:p>
        </p:txBody>
      </p:sp>
    </p:spTree>
    <p:extLst>
      <p:ext uri="{BB962C8B-B14F-4D97-AF65-F5344CB8AC3E}">
        <p14:creationId xmlns:p14="http://schemas.microsoft.com/office/powerpoint/2010/main" val="2183545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a:extLst>
            <a:ext uri="{FF2B5EF4-FFF2-40B4-BE49-F238E27FC236}">
              <a16:creationId xmlns:a16="http://schemas.microsoft.com/office/drawing/2014/main" id="{527E7536-6651-D347-9034-9E156F5AAE1B}"/>
            </a:ext>
          </a:extLst>
        </p:cNvPr>
        <p:cNvGrpSpPr/>
        <p:nvPr/>
      </p:nvGrpSpPr>
      <p:grpSpPr>
        <a:xfrm>
          <a:off x="0" y="0"/>
          <a:ext cx="0" cy="0"/>
          <a:chOff x="0" y="0"/>
          <a:chExt cx="0" cy="0"/>
        </a:xfrm>
      </p:grpSpPr>
      <p:sp>
        <p:nvSpPr>
          <p:cNvPr id="634" name="Google Shape;634;g54dda1946d_4_2738:notes">
            <a:extLst>
              <a:ext uri="{FF2B5EF4-FFF2-40B4-BE49-F238E27FC236}">
                <a16:creationId xmlns:a16="http://schemas.microsoft.com/office/drawing/2014/main" id="{C577B80B-57C9-FE67-586D-E18E2C6A78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a:extLst>
              <a:ext uri="{FF2B5EF4-FFF2-40B4-BE49-F238E27FC236}">
                <a16:creationId xmlns:a16="http://schemas.microsoft.com/office/drawing/2014/main" id="{FABE1804-1D46-799B-451A-1EF1963BB0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Cache coherency is essential in multiprocessor systems, where each processor may have its own local cache of shared memory. To ensure everything runs correctly and efficiently, coherency protocols coordinate these caches to keep data consistent.</a:t>
            </a:r>
          </a:p>
          <a:p>
            <a:pPr marL="0" indent="0">
              <a:buNone/>
            </a:pPr>
            <a:endParaRPr lang="en-US" dirty="0"/>
          </a:p>
          <a:p>
            <a:pPr marL="0" indent="0">
              <a:buNone/>
            </a:pPr>
            <a:r>
              <a:rPr lang="en-US" dirty="0"/>
              <a:t>Cache coherency ensures data consistency across multiple processor caches, a critical aspect in multiprocessor systems. The main challenges are maintaining consistency when processors access shared data and minimizing coherence traffic.</a:t>
            </a:r>
          </a:p>
          <a:p>
            <a:pPr marL="0" indent="0">
              <a:buNone/>
            </a:pPr>
            <a:endParaRPr lang="en-US" dirty="0"/>
          </a:p>
          <a:p>
            <a:pPr marL="0" indent="0">
              <a:buNone/>
            </a:pPr>
            <a:r>
              <a:rPr lang="en-US" dirty="0"/>
              <a:t>Exploiting data locality is key to improving cache efficiency. Techniques like loop permutation and fusion help reduce cache line access and minimize inter-processor communication. Temporal reuse further reduces the need for frequent cache updates, keeping operations smooth.</a:t>
            </a:r>
          </a:p>
          <a:p>
            <a:pPr marL="0" indent="0">
              <a:buNone/>
            </a:pPr>
            <a:endParaRPr lang="en-US" dirty="0"/>
          </a:p>
          <a:p>
            <a:pPr marL="0" indent="0">
              <a:buNone/>
            </a:pPr>
            <a:r>
              <a:rPr lang="en-US" dirty="0"/>
              <a:t>Moving to advanced techniques, directory-based cache coherency uses centralized or distributed directories to track data states. Locality-aware prefetching preloads frequently used data into local caches to reduce misses, while cache partitioning ensures frequently accessed data stays local.</a:t>
            </a:r>
          </a:p>
          <a:p>
            <a:pPr marL="0" indent="0">
              <a:buNone/>
            </a:pPr>
            <a:endParaRPr lang="en-US" dirty="0"/>
          </a:p>
          <a:p>
            <a:pPr marL="0" indent="0">
              <a:buNone/>
            </a:pPr>
            <a:r>
              <a:rPr lang="en-US" dirty="0"/>
              <a:t>Lastly, minimizing false sharing is crucial. Loop skewing prevents processors from concurrently accessing the same cache line, and data layout transformations avoid sharing cache lines between processors.</a:t>
            </a:r>
          </a:p>
        </p:txBody>
      </p:sp>
    </p:spTree>
    <p:extLst>
      <p:ext uri="{BB962C8B-B14F-4D97-AF65-F5344CB8AC3E}">
        <p14:creationId xmlns:p14="http://schemas.microsoft.com/office/powerpoint/2010/main" val="2745884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E237023A-0E5F-56F6-AD7D-55846621E6C4}"/>
            </a:ext>
          </a:extLst>
        </p:cNvPr>
        <p:cNvGrpSpPr/>
        <p:nvPr/>
      </p:nvGrpSpPr>
      <p:grpSpPr>
        <a:xfrm>
          <a:off x="0" y="0"/>
          <a:ext cx="0" cy="0"/>
          <a:chOff x="0" y="0"/>
          <a:chExt cx="0" cy="0"/>
        </a:xfrm>
      </p:grpSpPr>
      <p:sp>
        <p:nvSpPr>
          <p:cNvPr id="705" name="Google Shape;705;g54dda1946d_6_377:notes">
            <a:extLst>
              <a:ext uri="{FF2B5EF4-FFF2-40B4-BE49-F238E27FC236}">
                <a16:creationId xmlns:a16="http://schemas.microsoft.com/office/drawing/2014/main" id="{D51CADC6-05BD-700B-57BA-1B62EFE7E7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77:notes">
            <a:extLst>
              <a:ext uri="{FF2B5EF4-FFF2-40B4-BE49-F238E27FC236}">
                <a16:creationId xmlns:a16="http://schemas.microsoft.com/office/drawing/2014/main" id="{D10833EA-E489-D2D4-4BC1-1E1A7CC7CC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So, this is the example code of the unroll-and-jam transformation.</a:t>
            </a:r>
          </a:p>
          <a:p>
            <a:pPr marL="0" indent="0">
              <a:buNone/>
            </a:pPr>
            <a:endParaRPr lang="en-US" dirty="0"/>
          </a:p>
          <a:p>
            <a:pPr marL="0" indent="0">
              <a:buNone/>
            </a:pPr>
            <a:r>
              <a:rPr lang="en-US" dirty="0"/>
              <a:t>This transformation involves unrolling the outer loops by a specific factor and fusing the unrolled iterations into the inner loop.</a:t>
            </a:r>
          </a:p>
          <a:p>
            <a:pPr marL="0" indent="0">
              <a:buNone/>
            </a:pPr>
            <a:endParaRPr lang="en-US" dirty="0"/>
          </a:p>
          <a:p>
            <a:pPr marL="0" indent="0">
              <a:buNone/>
            </a:pPr>
            <a:r>
              <a:rPr lang="en-US" dirty="0"/>
              <a:t>It delivers two key benefits:</a:t>
            </a:r>
          </a:p>
          <a:p>
            <a:pPr marL="0" indent="0">
              <a:buNone/>
            </a:pPr>
            <a:r>
              <a:rPr lang="en-US" dirty="0"/>
              <a:t>-&gt; Increased instruction-level parallelism: by creating more independent operations that can run concurrently, it exposes additional parallelism in the loop body.</a:t>
            </a:r>
          </a:p>
          <a:p>
            <a:pPr marL="0" indent="0">
              <a:buNone/>
            </a:pPr>
            <a:r>
              <a:rPr lang="en-US" dirty="0"/>
              <a:t>-&gt; Improved cache utilization: by concentrating memory accesses within smaller loop bodies, it boosts cache locality and reduces cache misses.</a:t>
            </a:r>
          </a:p>
        </p:txBody>
      </p:sp>
    </p:spTree>
    <p:extLst>
      <p:ext uri="{BB962C8B-B14F-4D97-AF65-F5344CB8AC3E}">
        <p14:creationId xmlns:p14="http://schemas.microsoft.com/office/powerpoint/2010/main" val="1081190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CF4A1CA4-11A2-97CA-A916-565A58ECDD34}"/>
            </a:ext>
          </a:extLst>
        </p:cNvPr>
        <p:cNvGrpSpPr/>
        <p:nvPr/>
      </p:nvGrpSpPr>
      <p:grpSpPr>
        <a:xfrm>
          <a:off x="0" y="0"/>
          <a:ext cx="0" cy="0"/>
          <a:chOff x="0" y="0"/>
          <a:chExt cx="0" cy="0"/>
        </a:xfrm>
      </p:grpSpPr>
      <p:sp>
        <p:nvSpPr>
          <p:cNvPr id="705" name="Google Shape;705;g54dda1946d_6_377:notes">
            <a:extLst>
              <a:ext uri="{FF2B5EF4-FFF2-40B4-BE49-F238E27FC236}">
                <a16:creationId xmlns:a16="http://schemas.microsoft.com/office/drawing/2014/main" id="{258FA61E-050A-75AF-1B28-505D1918BF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77:notes">
            <a:extLst>
              <a:ext uri="{FF2B5EF4-FFF2-40B4-BE49-F238E27FC236}">
                <a16:creationId xmlns:a16="http://schemas.microsoft.com/office/drawing/2014/main" id="{3EE5C662-8EF6-6DF9-35B6-8C2A01D86F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And this is the example code of the scalar replacement transformation.</a:t>
            </a:r>
          </a:p>
          <a:p>
            <a:pPr marL="0" indent="0">
              <a:buNone/>
            </a:pPr>
            <a:endParaRPr lang="en-US" dirty="0"/>
          </a:p>
          <a:p>
            <a:pPr marL="0" indent="0">
              <a:buNone/>
            </a:pPr>
            <a:r>
              <a:rPr lang="en-US" dirty="0"/>
              <a:t>After unroll-and-jam, scalar replacement further improves performance by replacing repeated memory references with register allocations, reducing memory access costs. This approach ensures values are reused from registers, improving ILP and lowering cache pressure.</a:t>
            </a:r>
          </a:p>
        </p:txBody>
      </p:sp>
    </p:spTree>
    <p:extLst>
      <p:ext uri="{BB962C8B-B14F-4D97-AF65-F5344CB8AC3E}">
        <p14:creationId xmlns:p14="http://schemas.microsoft.com/office/powerpoint/2010/main" val="264343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a:extLst>
            <a:ext uri="{FF2B5EF4-FFF2-40B4-BE49-F238E27FC236}">
              <a16:creationId xmlns:a16="http://schemas.microsoft.com/office/drawing/2014/main" id="{A489A714-2E33-8A86-8D79-7F99FA98C87E}"/>
            </a:ext>
          </a:extLst>
        </p:cNvPr>
        <p:cNvGrpSpPr/>
        <p:nvPr/>
      </p:nvGrpSpPr>
      <p:grpSpPr>
        <a:xfrm>
          <a:off x="0" y="0"/>
          <a:ext cx="0" cy="0"/>
          <a:chOff x="0" y="0"/>
          <a:chExt cx="0" cy="0"/>
        </a:xfrm>
      </p:grpSpPr>
      <p:sp>
        <p:nvSpPr>
          <p:cNvPr id="847" name="Google Shape;847;g54dda1946d_6_358:notes">
            <a:extLst>
              <a:ext uri="{FF2B5EF4-FFF2-40B4-BE49-F238E27FC236}">
                <a16:creationId xmlns:a16="http://schemas.microsoft.com/office/drawing/2014/main" id="{221E923A-EE76-664D-535A-235B4487D4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a:extLst>
              <a:ext uri="{FF2B5EF4-FFF2-40B4-BE49-F238E27FC236}">
                <a16:creationId xmlns:a16="http://schemas.microsoft.com/office/drawing/2014/main" id="{E447721D-9386-9E20-99EE-02CDEE8E3B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a:t>
            </a:r>
            <a:r>
              <a:rPr lang="en-US" b="1"/>
              <a:t>objective</a:t>
            </a:r>
            <a:r>
              <a:rPr lang="en-US"/>
              <a:t> of a </a:t>
            </a:r>
            <a:r>
              <a:rPr lang="en-US" b="1"/>
              <a:t>cost function</a:t>
            </a:r>
            <a:r>
              <a:rPr lang="en-US"/>
              <a:t> in data cache optimization is to </a:t>
            </a:r>
            <a:r>
              <a:rPr lang="en-US" b="1"/>
              <a:t>measure and improve the efficiency</a:t>
            </a:r>
            <a:r>
              <a:rPr lang="en-US"/>
              <a:t> of memory accesses in a program. By calculating the </a:t>
            </a:r>
            <a:r>
              <a:rPr lang="en-US" b="1"/>
              <a:t>cost</a:t>
            </a:r>
            <a:r>
              <a:rPr lang="en-US"/>
              <a:t> of accessing data in the cache, we can understand how well the data is utilized and whether cache misses (delays when data is not found in the cache) can be minimized. A well-optimized cost function helps identify how to arrange loops and memory access patterns to </a:t>
            </a:r>
            <a:r>
              <a:rPr lang="en-US" b="1"/>
              <a:t>reduce memory latency</a:t>
            </a:r>
            <a:r>
              <a:rPr lang="en-US"/>
              <a:t> and </a:t>
            </a:r>
            <a:r>
              <a:rPr lang="en-US" b="1"/>
              <a:t>improve performance</a:t>
            </a:r>
            <a:r>
              <a:rPr lang="en-US"/>
              <a:t> by maximizing the use of data already loaded into the cache.</a:t>
            </a:r>
            <a:endParaRPr/>
          </a:p>
        </p:txBody>
      </p:sp>
    </p:spTree>
    <p:extLst>
      <p:ext uri="{BB962C8B-B14F-4D97-AF65-F5344CB8AC3E}">
        <p14:creationId xmlns:p14="http://schemas.microsoft.com/office/powerpoint/2010/main" val="46000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1DE9150A-F99A-DC0A-069B-CD3250CB4D07}"/>
            </a:ext>
          </a:extLst>
        </p:cNvPr>
        <p:cNvGrpSpPr/>
        <p:nvPr/>
      </p:nvGrpSpPr>
      <p:grpSpPr>
        <a:xfrm>
          <a:off x="0" y="0"/>
          <a:ext cx="0" cy="0"/>
          <a:chOff x="0" y="0"/>
          <a:chExt cx="0" cy="0"/>
        </a:xfrm>
      </p:grpSpPr>
      <p:sp>
        <p:nvSpPr>
          <p:cNvPr id="760" name="Google Shape;760;g2162573e21f_0_99:notes">
            <a:extLst>
              <a:ext uri="{FF2B5EF4-FFF2-40B4-BE49-F238E27FC236}">
                <a16:creationId xmlns:a16="http://schemas.microsoft.com/office/drawing/2014/main" id="{8EDFEAF7-18A3-A329-3CBE-A37C8FDEDB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62573e21f_0_99:notes">
            <a:extLst>
              <a:ext uri="{FF2B5EF4-FFF2-40B4-BE49-F238E27FC236}">
                <a16:creationId xmlns:a16="http://schemas.microsoft.com/office/drawing/2014/main" id="{2EE3B4C4-BD80-85E9-3183-B94E10885B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Core Objective:</a:t>
            </a:r>
          </a:p>
          <a:p>
            <a:pPr marL="0" lvl="0" indent="0" algn="l" rtl="0">
              <a:spcBef>
                <a:spcPts val="0"/>
              </a:spcBef>
              <a:spcAft>
                <a:spcPts val="0"/>
              </a:spcAft>
              <a:buNone/>
            </a:pPr>
            <a:r>
              <a:rPr lang="en-US"/>
              <a:t>- Introduce advanced cache optimization techniques that balance performance and energy consumption, enabling more scalable and efficient multicore systems.</a:t>
            </a:r>
            <a:endParaRPr/>
          </a:p>
        </p:txBody>
      </p:sp>
    </p:spTree>
    <p:extLst>
      <p:ext uri="{BB962C8B-B14F-4D97-AF65-F5344CB8AC3E}">
        <p14:creationId xmlns:p14="http://schemas.microsoft.com/office/powerpoint/2010/main" val="3789826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a:extLst>
            <a:ext uri="{FF2B5EF4-FFF2-40B4-BE49-F238E27FC236}">
              <a16:creationId xmlns:a16="http://schemas.microsoft.com/office/drawing/2014/main" id="{6EE5C6F1-5F0B-E422-5096-0C233E577AD6}"/>
            </a:ext>
          </a:extLst>
        </p:cNvPr>
        <p:cNvGrpSpPr/>
        <p:nvPr/>
      </p:nvGrpSpPr>
      <p:grpSpPr>
        <a:xfrm>
          <a:off x="0" y="0"/>
          <a:ext cx="0" cy="0"/>
          <a:chOff x="0" y="0"/>
          <a:chExt cx="0" cy="0"/>
        </a:xfrm>
      </p:grpSpPr>
      <p:sp>
        <p:nvSpPr>
          <p:cNvPr id="546" name="Google Shape;546;g2162573e21f_0_103:notes">
            <a:extLst>
              <a:ext uri="{FF2B5EF4-FFF2-40B4-BE49-F238E27FC236}">
                <a16:creationId xmlns:a16="http://schemas.microsoft.com/office/drawing/2014/main" id="{B9F2923B-23C6-C60C-C40E-14B2ADF84A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a:extLst>
              <a:ext uri="{FF2B5EF4-FFF2-40B4-BE49-F238E27FC236}">
                <a16:creationId xmlns:a16="http://schemas.microsoft.com/office/drawing/2014/main" id="{105748A9-9050-90DA-2464-36F4E28A4B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Loop-invariant</a:t>
            </a:r>
            <a:r>
              <a:rPr lang="en-US"/>
              <a:t>: The same data is reused in every loop iteration (easy for the computer).</a:t>
            </a:r>
          </a:p>
          <a:p>
            <a:pPr marL="0" lvl="0" indent="0" algn="l" rtl="0">
              <a:spcBef>
                <a:spcPts val="0"/>
              </a:spcBef>
              <a:spcAft>
                <a:spcPts val="0"/>
              </a:spcAft>
              <a:buNone/>
            </a:pPr>
            <a:r>
              <a:rPr lang="en-US" b="1"/>
              <a:t>Unit-stride</a:t>
            </a:r>
            <a:r>
              <a:rPr lang="en-US"/>
              <a:t>: The data is accessed in order, one after another (fast for the computer).</a:t>
            </a:r>
          </a:p>
          <a:p>
            <a:pPr marL="0" lvl="0" indent="0" algn="l" rtl="0">
              <a:spcBef>
                <a:spcPts val="0"/>
              </a:spcBef>
              <a:spcAft>
                <a:spcPts val="0"/>
              </a:spcAft>
              <a:buNone/>
            </a:pPr>
            <a:r>
              <a:rPr lang="en-US" b="1"/>
              <a:t>Non-unit stride</a:t>
            </a:r>
            <a:r>
              <a:rPr lang="en-US"/>
              <a:t>: The data is accessed with gaps or out of order (slower for the computer).</a:t>
            </a:r>
            <a:endParaRPr/>
          </a:p>
        </p:txBody>
      </p:sp>
    </p:spTree>
    <p:extLst>
      <p:ext uri="{BB962C8B-B14F-4D97-AF65-F5344CB8AC3E}">
        <p14:creationId xmlns:p14="http://schemas.microsoft.com/office/powerpoint/2010/main" val="239473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a:extLst>
            <a:ext uri="{FF2B5EF4-FFF2-40B4-BE49-F238E27FC236}">
              <a16:creationId xmlns:a16="http://schemas.microsoft.com/office/drawing/2014/main" id="{43A3166A-93C7-5103-3AF6-311EAEE8A970}"/>
            </a:ext>
          </a:extLst>
        </p:cNvPr>
        <p:cNvGrpSpPr/>
        <p:nvPr/>
      </p:nvGrpSpPr>
      <p:grpSpPr>
        <a:xfrm>
          <a:off x="0" y="0"/>
          <a:ext cx="0" cy="0"/>
          <a:chOff x="0" y="0"/>
          <a:chExt cx="0" cy="0"/>
        </a:xfrm>
      </p:grpSpPr>
      <p:sp>
        <p:nvSpPr>
          <p:cNvPr id="546" name="Google Shape;546;g2162573e21f_0_103:notes">
            <a:extLst>
              <a:ext uri="{FF2B5EF4-FFF2-40B4-BE49-F238E27FC236}">
                <a16:creationId xmlns:a16="http://schemas.microsoft.com/office/drawing/2014/main" id="{4CDC2374-6AE8-212A-3CE3-9094E7918F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a:extLst>
              <a:ext uri="{FF2B5EF4-FFF2-40B4-BE49-F238E27FC236}">
                <a16:creationId xmlns:a16="http://schemas.microsoft.com/office/drawing/2014/main" id="{BC167972-585E-C552-4F4E-C9CC5D017E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This means figuring out how much "effort" it takes for the computer to access memory while running a loop with multiple levels (a </a:t>
            </a:r>
            <a:r>
              <a:rPr lang="en-US" b="1"/>
              <a:t>loop nest</a:t>
            </a:r>
            <a:r>
              <a:rPr lang="en-US"/>
              <a:t>). It works like this:</a:t>
            </a:r>
          </a:p>
          <a:p>
            <a:pPr>
              <a:buFont typeface="+mj-lt"/>
              <a:buAutoNum type="arabicPeriod"/>
            </a:pPr>
            <a:r>
              <a:rPr lang="en-US" b="1"/>
              <a:t>Break it down</a:t>
            </a:r>
            <a:r>
              <a:rPr lang="en-US"/>
              <a:t>: Group all the places in the loop where memory is accessed (called </a:t>
            </a:r>
            <a:r>
              <a:rPr lang="en-US" b="1"/>
              <a:t>reference groups</a:t>
            </a:r>
            <a:r>
              <a:rPr lang="en-US"/>
              <a:t>).</a:t>
            </a:r>
          </a:p>
          <a:p>
            <a:pPr>
              <a:buFont typeface="+mj-lt"/>
              <a:buAutoNum type="arabicPeriod"/>
            </a:pPr>
            <a:r>
              <a:rPr lang="en-US" b="1"/>
              <a:t>Add the costs</a:t>
            </a:r>
            <a:r>
              <a:rPr lang="en-US"/>
              <a:t>: Add up the cost of accessing memory for each group.</a:t>
            </a:r>
          </a:p>
          <a:p>
            <a:pPr>
              <a:buFont typeface="+mj-lt"/>
              <a:buAutoNum type="arabicPeriod"/>
            </a:pPr>
            <a:r>
              <a:rPr lang="en-US" b="1"/>
              <a:t>Adjust for loop size</a:t>
            </a:r>
            <a:r>
              <a:rPr lang="en-US"/>
              <a:t>: Multiply the cost by how many times the outer loops run (because outer loops control how often the inner ones repeat).</a:t>
            </a:r>
          </a:p>
          <a:p>
            <a:r>
              <a:rPr lang="en-US"/>
              <a:t>The goal is to get a single number that shows how expensive the memory access is for the entire loop.</a:t>
            </a:r>
          </a:p>
          <a:p>
            <a:pPr marL="0" lvl="0" indent="0" algn="l" rtl="0">
              <a:spcBef>
                <a:spcPts val="0"/>
              </a:spcBef>
              <a:spcAft>
                <a:spcPts val="0"/>
              </a:spcAft>
              <a:buNone/>
            </a:pPr>
            <a:endParaRPr/>
          </a:p>
        </p:txBody>
      </p:sp>
    </p:spTree>
    <p:extLst>
      <p:ext uri="{BB962C8B-B14F-4D97-AF65-F5344CB8AC3E}">
        <p14:creationId xmlns:p14="http://schemas.microsoft.com/office/powerpoint/2010/main" val="2206558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4C738C95-3B6B-EDBC-4885-EE6FC0DDD349}"/>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D37F68EC-E4DE-1B14-96F6-BBDDC61041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47D87757-FBF9-6F32-7508-5A5A7F7CE2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SIMD (</a:t>
            </a:r>
            <a:r>
              <a:rPr lang="fr-FR"/>
              <a:t>Single Instruction, Multiple Data) </a:t>
            </a:r>
            <a:r>
              <a:rPr lang="en-US"/>
              <a:t>system processes multiple data points simultaneously using a single instruction, making it ideal for speeding up repetitive tasks like graphics processing and scientific computations</a:t>
            </a:r>
          </a:p>
          <a:p>
            <a:pPr marL="0" lvl="0" indent="0" algn="l" rtl="0">
              <a:spcBef>
                <a:spcPts val="0"/>
              </a:spcBef>
              <a:spcAft>
                <a:spcPts val="0"/>
              </a:spcAft>
              <a:buNone/>
            </a:pPr>
            <a:endParaRPr lang="en-US"/>
          </a:p>
          <a:p>
            <a:pPr marL="0" lvl="0" indent="0" algn="l" rtl="0">
              <a:spcBef>
                <a:spcPts val="0"/>
              </a:spcBef>
              <a:spcAft>
                <a:spcPts val="0"/>
              </a:spcAft>
              <a:buNone/>
            </a:pPr>
            <a:r>
              <a:rPr lang="en-US" b="1"/>
              <a:t>Cache contention</a:t>
            </a:r>
            <a:r>
              <a:rPr lang="en-US"/>
              <a:t> occurs when multiple programs or threads compete to use the same cache space</a:t>
            </a:r>
          </a:p>
          <a:p>
            <a:pPr marL="0" lvl="0" indent="0" algn="l" rtl="0">
              <a:spcBef>
                <a:spcPts val="0"/>
              </a:spcBef>
              <a:spcAft>
                <a:spcPts val="0"/>
              </a:spcAft>
              <a:buNone/>
            </a:pPr>
            <a:endParaRPr lang="en-US"/>
          </a:p>
          <a:p>
            <a:pPr marL="0" lvl="0" indent="0" algn="l" rtl="0">
              <a:spcBef>
                <a:spcPts val="0"/>
              </a:spcBef>
              <a:spcAft>
                <a:spcPts val="0"/>
              </a:spcAft>
              <a:buNone/>
            </a:pPr>
            <a:r>
              <a:rPr lang="en-US" b="1"/>
              <a:t>False sharing</a:t>
            </a:r>
            <a:r>
              <a:rPr lang="en-US"/>
              <a:t> is when multiple cores use different parts of the same memory block, causing slowdowns because they keep overwriting each other’s cache unnecessarily.</a:t>
            </a:r>
          </a:p>
          <a:p>
            <a:pPr marL="0" lvl="0" indent="0" algn="l" rtl="0">
              <a:spcBef>
                <a:spcPts val="0"/>
              </a:spcBef>
              <a:spcAft>
                <a:spcPts val="0"/>
              </a:spcAft>
              <a:buNone/>
            </a:pPr>
            <a:endParaRPr lang="en-US"/>
          </a:p>
          <a:p>
            <a:pPr marL="0" lvl="0" indent="0" algn="l" rtl="0">
              <a:spcBef>
                <a:spcPts val="0"/>
              </a:spcBef>
              <a:spcAft>
                <a:spcPts val="0"/>
              </a:spcAft>
              <a:buNone/>
            </a:pPr>
            <a:r>
              <a:rPr lang="en-US" b="1"/>
              <a:t>dynamic voltage scaling: </a:t>
            </a:r>
            <a:r>
              <a:rPr lang="en-US"/>
              <a:t>lowering the power to the processor when it’s not working hard and raising it when more speed is needed.</a:t>
            </a:r>
            <a:endParaRPr/>
          </a:p>
        </p:txBody>
      </p:sp>
    </p:spTree>
    <p:extLst>
      <p:ext uri="{BB962C8B-B14F-4D97-AF65-F5344CB8AC3E}">
        <p14:creationId xmlns:p14="http://schemas.microsoft.com/office/powerpoint/2010/main" val="4111865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22060F47-81A3-7298-FFFD-00132D2DACA8}"/>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B5EBADEB-738C-29B1-D370-F1C53B3C8C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885A9F67-E938-5279-4474-8A650C3E14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418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45B58F0C-F0A2-C110-704D-C1BEFF29518A}"/>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22D47AD0-BDB1-D581-9E27-F09B3F5330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F16B845C-3CD9-343A-13E4-A5D28463A6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908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Now let's explore some ways machine learning is transforming cache management.</a:t>
            </a:r>
          </a:p>
          <a:p>
            <a:pPr marL="0" indent="0">
              <a:buNone/>
            </a:pPr>
            <a:endParaRPr lang="en-US" dirty="0"/>
          </a:p>
          <a:p>
            <a:pPr marL="0" indent="0">
              <a:buNone/>
            </a:pPr>
            <a:r>
              <a:rPr lang="en-US" dirty="0"/>
              <a:t>Cache behavior prediction:</a:t>
            </a:r>
          </a:p>
          <a:p>
            <a:pPr marL="0" indent="0">
              <a:buNone/>
            </a:pPr>
            <a:r>
              <a:rPr lang="en-US" dirty="0"/>
              <a:t>Machine learning models like Recurrent Neural Networks, Markov models and Reinforcement Learning predict cache accesses to optimize prefetching and replacement, decreasing latency and energy consumption.</a:t>
            </a:r>
          </a:p>
          <a:p>
            <a:pPr marL="0" indent="0">
              <a:buNone/>
            </a:pPr>
            <a:endParaRPr lang="en-US" dirty="0"/>
          </a:p>
          <a:p>
            <a:pPr marL="0" indent="0">
              <a:buNone/>
            </a:pPr>
            <a:r>
              <a:rPr lang="en-US" dirty="0"/>
              <a:t>Adaptive cache configuration:</a:t>
            </a:r>
          </a:p>
          <a:p>
            <a:pPr marL="0" indent="0">
              <a:buNone/>
            </a:pPr>
            <a:r>
              <a:rPr lang="en-US" dirty="0"/>
              <a:t>Machine learning adjusts cache parameters like size and associativity through clustering for workload-specific tuning and online learning for real-time adaptation.</a:t>
            </a:r>
          </a:p>
          <a:p>
            <a:pPr marL="0" indent="0">
              <a:buNone/>
            </a:pPr>
            <a:endParaRPr lang="en-US" dirty="0"/>
          </a:p>
          <a:p>
            <a:pPr marL="0" indent="0">
              <a:buNone/>
            </a:pPr>
            <a:r>
              <a:rPr lang="en-US" dirty="0"/>
              <a:t>Prefetching optimization:</a:t>
            </a:r>
          </a:p>
          <a:p>
            <a:pPr marL="0" indent="0">
              <a:buNone/>
            </a:pPr>
            <a:r>
              <a:rPr lang="en-US" dirty="0"/>
              <a:t>ML uses Convolutional Neural Networks to identify spatial patterns and decision trees for workload-specific rules, reducing cache pollution.</a:t>
            </a:r>
          </a:p>
          <a:p>
            <a:pPr marL="0" indent="0">
              <a:buNone/>
            </a:pPr>
            <a:endParaRPr lang="en-US" dirty="0"/>
          </a:p>
          <a:p>
            <a:pPr marL="0" indent="0">
              <a:buNone/>
            </a:pPr>
            <a:r>
              <a:rPr lang="en-US" dirty="0"/>
              <a:t>Energy-efficient cache management:</a:t>
            </a:r>
          </a:p>
          <a:p>
            <a:pPr marL="0" indent="0">
              <a:buNone/>
            </a:pPr>
            <a:r>
              <a:rPr lang="en-US" dirty="0"/>
              <a:t>ML-driven regression and reinforcement learning models optimize energy usage without compromising performance, which is crucial for IoT devices.</a:t>
            </a:r>
          </a:p>
          <a:p>
            <a:pPr marL="0" indent="0">
              <a:buNone/>
            </a:pPr>
            <a:endParaRPr lang="en-US" dirty="0"/>
          </a:p>
          <a:p>
            <a:pPr marL="0" indent="0">
              <a:buNone/>
            </a:pPr>
            <a:r>
              <a:rPr lang="en-US" dirty="0"/>
              <a:t>Dynamic cache replacement policies:</a:t>
            </a:r>
          </a:p>
          <a:p>
            <a:pPr marL="0" indent="0">
              <a:buNone/>
            </a:pPr>
            <a:r>
              <a:rPr lang="en-US" dirty="0"/>
              <a:t>ML-enhanced methods, using supervised learning and neural networks, outperform traditional policies like Least Recently Used by making smarter, real-time replacement decisions.</a:t>
            </a:r>
          </a:p>
        </p:txBody>
      </p:sp>
    </p:spTree>
    <p:extLst>
      <p:ext uri="{BB962C8B-B14F-4D97-AF65-F5344CB8AC3E}">
        <p14:creationId xmlns:p14="http://schemas.microsoft.com/office/powerpoint/2010/main" val="1050479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Now I would like to mention basic information about hybrid and dynamic optimization techniques.</a:t>
            </a:r>
          </a:p>
          <a:p>
            <a:pPr marL="0" indent="0">
              <a:buNone/>
            </a:pPr>
            <a:endParaRPr lang="en-US" dirty="0"/>
          </a:p>
          <a:p>
            <a:pPr marL="0" indent="0">
              <a:buNone/>
            </a:pPr>
            <a:r>
              <a:rPr lang="en-US" dirty="0"/>
              <a:t>Hybrid cache architectures combine memory technologies like SRAM and NVM (volatile and non-volatile memory respectively) to optimize both performance and energy efficiency. SRAM offers high-speed access for latency-critical tasks, while NVM provides greater storage capacity and lower power consumption for larger datasets.</a:t>
            </a:r>
          </a:p>
          <a:p>
            <a:pPr marL="0" indent="0">
              <a:buNone/>
            </a:pPr>
            <a:endParaRPr lang="en-US" dirty="0"/>
          </a:p>
          <a:p>
            <a:pPr marL="0" indent="0">
              <a:buNone/>
            </a:pPr>
            <a:r>
              <a:rPr lang="en-US" dirty="0"/>
              <a:t>Dynamic reconfiguration adjusts cache parameters such as size, associativity and block size during runtime to match workload intensity. For example, higher associativity can reduce conflict misses during peak demand, while smaller configurations save energy during lighter workloads.</a:t>
            </a:r>
          </a:p>
        </p:txBody>
      </p:sp>
    </p:spTree>
    <p:extLst>
      <p:ext uri="{BB962C8B-B14F-4D97-AF65-F5344CB8AC3E}">
        <p14:creationId xmlns:p14="http://schemas.microsoft.com/office/powerpoint/2010/main" val="391899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a:extLst>
            <a:ext uri="{FF2B5EF4-FFF2-40B4-BE49-F238E27FC236}">
              <a16:creationId xmlns:a16="http://schemas.microsoft.com/office/drawing/2014/main" id="{2D869DBA-6F6D-2FCD-22BB-B565B7FF3F4F}"/>
            </a:ext>
          </a:extLst>
        </p:cNvPr>
        <p:cNvGrpSpPr/>
        <p:nvPr/>
      </p:nvGrpSpPr>
      <p:grpSpPr>
        <a:xfrm>
          <a:off x="0" y="0"/>
          <a:ext cx="0" cy="0"/>
          <a:chOff x="0" y="0"/>
          <a:chExt cx="0" cy="0"/>
        </a:xfrm>
      </p:grpSpPr>
      <p:sp>
        <p:nvSpPr>
          <p:cNvPr id="585" name="Google Shape;585;gd5260bdd85_0_256:notes">
            <a:extLst>
              <a:ext uri="{FF2B5EF4-FFF2-40B4-BE49-F238E27FC236}">
                <a16:creationId xmlns:a16="http://schemas.microsoft.com/office/drawing/2014/main" id="{409516F1-F5D9-40F1-AD74-EA3D925DA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5260bdd85_0_256:notes">
            <a:extLst>
              <a:ext uri="{FF2B5EF4-FFF2-40B4-BE49-F238E27FC236}">
                <a16:creationId xmlns:a16="http://schemas.microsoft.com/office/drawing/2014/main" id="{C06793E9-3CBD-9715-AC6D-BD480A8E7A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And now it's time to shortly conclude the presentation.</a:t>
            </a:r>
          </a:p>
          <a:p>
            <a:pPr marL="0" indent="0">
              <a:buNone/>
            </a:pPr>
            <a:endParaRPr lang="en-US" dirty="0"/>
          </a:p>
          <a:p>
            <a:pPr marL="0" indent="0">
              <a:buNone/>
            </a:pPr>
            <a:r>
              <a:rPr lang="en-US" dirty="0"/>
              <a:t>Data caches play a crucial role in tackling bottlenecks like cache misses, coherency issues and memory contention, helping bridge the gap between fast processors and slower memory systems.</a:t>
            </a:r>
          </a:p>
          <a:p>
            <a:pPr marL="0" indent="0">
              <a:buNone/>
            </a:pPr>
            <a:endParaRPr lang="en-US" dirty="0"/>
          </a:p>
          <a:p>
            <a:pPr marL="0" indent="0">
              <a:buNone/>
            </a:pPr>
            <a:r>
              <a:rPr lang="en-US" dirty="0"/>
              <a:t>To improve performance, techniques like tiling, unroll-and-jam and loop fusion are used to enhance data locality and reduce latency, making memory-intensive computations more efficient.</a:t>
            </a:r>
          </a:p>
          <a:p>
            <a:pPr marL="0" indent="0">
              <a:buNone/>
            </a:pPr>
            <a:endParaRPr lang="en-US" dirty="0"/>
          </a:p>
          <a:p>
            <a:pPr marL="0" indent="0">
              <a:buNone/>
            </a:pPr>
            <a:r>
              <a:rPr lang="en-US" dirty="0"/>
              <a:t>Scalability and adaptability are achieved through cache-aware scheduling, coherency protocols and hybrid strategies, which also ensure energy efficiency across diverse workloads.</a:t>
            </a:r>
          </a:p>
          <a:p>
            <a:pPr marL="0" indent="0">
              <a:buNone/>
            </a:pPr>
            <a:endParaRPr lang="en-US" dirty="0"/>
          </a:p>
          <a:p>
            <a:pPr marL="0" indent="0">
              <a:buNone/>
            </a:pPr>
            <a:r>
              <a:rPr lang="en-US" dirty="0"/>
              <a:t>Looking ahead, innovations like machine learning-driven cache management, non-volatile memory and in-memory processing are preparing systems to handle the increasing complexity of data demands.</a:t>
            </a:r>
          </a:p>
        </p:txBody>
      </p:sp>
    </p:spTree>
    <p:extLst>
      <p:ext uri="{BB962C8B-B14F-4D97-AF65-F5344CB8AC3E}">
        <p14:creationId xmlns:p14="http://schemas.microsoft.com/office/powerpoint/2010/main" val="3575950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a:extLst>
            <a:ext uri="{FF2B5EF4-FFF2-40B4-BE49-F238E27FC236}">
              <a16:creationId xmlns:a16="http://schemas.microsoft.com/office/drawing/2014/main" id="{460977FE-8A24-2FAD-6259-8D052FA2F9EA}"/>
            </a:ext>
          </a:extLst>
        </p:cNvPr>
        <p:cNvGrpSpPr/>
        <p:nvPr/>
      </p:nvGrpSpPr>
      <p:grpSpPr>
        <a:xfrm>
          <a:off x="0" y="0"/>
          <a:ext cx="0" cy="0"/>
          <a:chOff x="0" y="0"/>
          <a:chExt cx="0" cy="0"/>
        </a:xfrm>
      </p:grpSpPr>
      <p:sp>
        <p:nvSpPr>
          <p:cNvPr id="1660" name="Google Shape;1660;g51b1a71d38_3_0:notes">
            <a:extLst>
              <a:ext uri="{FF2B5EF4-FFF2-40B4-BE49-F238E27FC236}">
                <a16:creationId xmlns:a16="http://schemas.microsoft.com/office/drawing/2014/main" id="{03D7D448-541B-24DC-3E2C-E92511ED85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51b1a71d38_3_0:notes">
            <a:extLst>
              <a:ext uri="{FF2B5EF4-FFF2-40B4-BE49-F238E27FC236}">
                <a16:creationId xmlns:a16="http://schemas.microsoft.com/office/drawing/2014/main" id="{EB9C65E4-8B7F-7E73-1B33-D547884163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680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0DC50D18-027A-091B-F25E-4BC581A0BD41}"/>
            </a:ext>
          </a:extLst>
        </p:cNvPr>
        <p:cNvGrpSpPr/>
        <p:nvPr/>
      </p:nvGrpSpPr>
      <p:grpSpPr>
        <a:xfrm>
          <a:off x="0" y="0"/>
          <a:ext cx="0" cy="0"/>
          <a:chOff x="0" y="0"/>
          <a:chExt cx="0" cy="0"/>
        </a:xfrm>
      </p:grpSpPr>
      <p:sp>
        <p:nvSpPr>
          <p:cNvPr id="349" name="Google Shape;349;g54dda1946d_6_257:notes">
            <a:extLst>
              <a:ext uri="{FF2B5EF4-FFF2-40B4-BE49-F238E27FC236}">
                <a16:creationId xmlns:a16="http://schemas.microsoft.com/office/drawing/2014/main" id="{1316CF9B-C010-A08B-FCAC-9DC2106A07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a:extLst>
              <a:ext uri="{FF2B5EF4-FFF2-40B4-BE49-F238E27FC236}">
                <a16:creationId xmlns:a16="http://schemas.microsoft.com/office/drawing/2014/main" id="{C610704E-77B3-13BF-B89F-AC7FBBC18C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20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AFE180C1-372C-1638-E82D-8C9140F1344C}"/>
            </a:ext>
          </a:extLst>
        </p:cNvPr>
        <p:cNvGrpSpPr/>
        <p:nvPr/>
      </p:nvGrpSpPr>
      <p:grpSpPr>
        <a:xfrm>
          <a:off x="0" y="0"/>
          <a:ext cx="0" cy="0"/>
          <a:chOff x="0" y="0"/>
          <a:chExt cx="0" cy="0"/>
        </a:xfrm>
      </p:grpSpPr>
      <p:sp>
        <p:nvSpPr>
          <p:cNvPr id="661" name="Google Shape;661;g2162573e21f_0_95:notes">
            <a:extLst>
              <a:ext uri="{FF2B5EF4-FFF2-40B4-BE49-F238E27FC236}">
                <a16:creationId xmlns:a16="http://schemas.microsoft.com/office/drawing/2014/main" id="{4837E261-DCE5-454F-B602-1A402B7775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a:extLst>
              <a:ext uri="{FF2B5EF4-FFF2-40B4-BE49-F238E27FC236}">
                <a16:creationId xmlns:a16="http://schemas.microsoft.com/office/drawing/2014/main" id="{B80D64C8-6794-B16A-C74E-D0A5CB9E71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Relevance to This Presentation:</a:t>
            </a:r>
          </a:p>
          <a:p>
            <a:pPr marL="0" lvl="0" indent="0" algn="l" rtl="0">
              <a:spcBef>
                <a:spcPts val="0"/>
              </a:spcBef>
              <a:spcAft>
                <a:spcPts val="0"/>
              </a:spcAft>
              <a:buNone/>
            </a:pPr>
            <a:endParaRPr lang="en-US"/>
          </a:p>
          <a:p>
            <a:pPr marL="0" lvl="0" indent="0" algn="l" rtl="0">
              <a:spcBef>
                <a:spcPts val="0"/>
              </a:spcBef>
              <a:spcAft>
                <a:spcPts val="0"/>
              </a:spcAft>
              <a:buNone/>
            </a:pPr>
            <a:r>
              <a:rPr lang="en-US"/>
              <a:t>- Cache optimization is essential, especially for mobile and embedded systems where energy efficiency is paramount.</a:t>
            </a:r>
          </a:p>
          <a:p>
            <a:pPr marL="0" lvl="0" indent="0" algn="l" rtl="0">
              <a:spcBef>
                <a:spcPts val="0"/>
              </a:spcBef>
              <a:spcAft>
                <a:spcPts val="0"/>
              </a:spcAft>
              <a:buNone/>
            </a:pPr>
            <a:r>
              <a:rPr lang="en-US"/>
              <a:t>- This presentation will address unexplored aspects beyond the material covered in class, focusing on techniques that minimize cache misses and improve data locality.</a:t>
            </a:r>
            <a:endParaRPr/>
          </a:p>
        </p:txBody>
      </p:sp>
    </p:spTree>
    <p:extLst>
      <p:ext uri="{BB962C8B-B14F-4D97-AF65-F5344CB8AC3E}">
        <p14:creationId xmlns:p14="http://schemas.microsoft.com/office/powerpoint/2010/main" val="713287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3895FBD2-63F7-E147-6142-066348205326}"/>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2D6840EC-47E0-76BF-C1E9-6B7CFA868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DF9D66D7-5B9F-960A-E2FB-4D7CEF9870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Caches are small, high-speed memory units near the CPU that bridge the speed gap between the processor and main memory by storing frequently or recently accessed data, leveraging temporal and spatial locality.</a:t>
            </a:r>
          </a:p>
        </p:txBody>
      </p:sp>
    </p:spTree>
    <p:extLst>
      <p:ext uri="{BB962C8B-B14F-4D97-AF65-F5344CB8AC3E}">
        <p14:creationId xmlns:p14="http://schemas.microsoft.com/office/powerpoint/2010/main" val="254093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69E2AEA8-0D1C-E27B-E268-11E4107C93D5}"/>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FBE2C126-0258-5D1D-E390-4380BE5D88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74E69A43-34EB-6656-7953-3C4923DC6F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Cache efficiency depends on factors such as hierarchy, data replacement and data mapping strategies, but optimizing these aspects is challenging due to cache misses, coherence in multicore systems and trade-offs among size, speed and power.</a:t>
            </a:r>
          </a:p>
        </p:txBody>
      </p:sp>
    </p:spTree>
    <p:extLst>
      <p:ext uri="{BB962C8B-B14F-4D97-AF65-F5344CB8AC3E}">
        <p14:creationId xmlns:p14="http://schemas.microsoft.com/office/powerpoint/2010/main" val="3443104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4FDAFC00-BE55-85C9-2E0E-0B063F3634E6}"/>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95FE91D4-1B79-F21C-6C13-843AB42468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B9579C08-A03D-CEFF-F7F8-63CDF1A476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Modern cache management must address security vulnerabilities while ensuring efficient operation, making understanding cache behavior crucial for enhancing computational performance and system design.</a:t>
            </a:r>
          </a:p>
        </p:txBody>
      </p:sp>
    </p:spTree>
    <p:extLst>
      <p:ext uri="{BB962C8B-B14F-4D97-AF65-F5344CB8AC3E}">
        <p14:creationId xmlns:p14="http://schemas.microsoft.com/office/powerpoint/2010/main" val="1744795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B6004F88-0728-03E7-FA8D-0FFB66E0446C}"/>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A027E11D-B8A6-2394-9873-67CAF01FF3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0E165303-5BD6-3219-58F3-EDED27AC2E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Compulsory misses, also known as cold misses, occur when the data is accessed for the first time. A good example of compulsory misses can be a large matrix, which is accessed for the first time, so its blocks must be fetched from the main memory. The mitigation of this problem can be prefetching techniques, which reduce compulsory misses by loading the data into the cache before it is actually needed.</a:t>
            </a:r>
          </a:p>
          <a:p>
            <a:pPr marL="0" indent="0">
              <a:buNone/>
            </a:pPr>
            <a:endParaRPr lang="en-US"/>
          </a:p>
          <a:p>
            <a:pPr marL="0" indent="0">
              <a:buNone/>
            </a:pPr>
            <a:r>
              <a:rPr lang="en-US" dirty="0"/>
              <a:t>Capacity misses occur when the working set of data is larger than the cache size. Even with optimal data placement, the cache cannot hold all the required information, leading to frequent evictions and reloads. A good example is a matrix multiplication’s performance, which can be improved when tile sizes are chosen to fit within the cache. Optimizing loop structures and limiting the working set size can solve some of these problems.</a:t>
            </a:r>
          </a:p>
          <a:p>
            <a:pPr marL="0" indent="0">
              <a:buNone/>
            </a:pPr>
            <a:endParaRPr lang="en-US"/>
          </a:p>
          <a:p>
            <a:pPr marL="0" indent="0">
              <a:buNone/>
            </a:pPr>
            <a:r>
              <a:rPr lang="en-US" dirty="0"/>
              <a:t>Conflict misses, also known as collision misses, occur when multiple memory blocks map to the same cache location, leading to unnecessary evictions despite available space. It's possible to reorganize data access patterns or use more associative cache designs to reduce conflict misses.</a:t>
            </a:r>
          </a:p>
        </p:txBody>
      </p:sp>
    </p:spTree>
    <p:extLst>
      <p:ext uri="{BB962C8B-B14F-4D97-AF65-F5344CB8AC3E}">
        <p14:creationId xmlns:p14="http://schemas.microsoft.com/office/powerpoint/2010/main" val="414096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a:extLst>
            <a:ext uri="{FF2B5EF4-FFF2-40B4-BE49-F238E27FC236}">
              <a16:creationId xmlns:a16="http://schemas.microsoft.com/office/drawing/2014/main" id="{1909DFA7-61D8-31E6-C6D3-23054486BAC0}"/>
            </a:ext>
          </a:extLst>
        </p:cNvPr>
        <p:cNvGrpSpPr/>
        <p:nvPr/>
      </p:nvGrpSpPr>
      <p:grpSpPr>
        <a:xfrm>
          <a:off x="0" y="0"/>
          <a:ext cx="0" cy="0"/>
          <a:chOff x="0" y="0"/>
          <a:chExt cx="0" cy="0"/>
        </a:xfrm>
      </p:grpSpPr>
      <p:sp>
        <p:nvSpPr>
          <p:cNvPr id="847" name="Google Shape;847;g54dda1946d_6_358:notes">
            <a:extLst>
              <a:ext uri="{FF2B5EF4-FFF2-40B4-BE49-F238E27FC236}">
                <a16:creationId xmlns:a16="http://schemas.microsoft.com/office/drawing/2014/main" id="{9E5DEE1E-14F5-1A03-D27D-38B3618FDE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a:extLst>
              <a:ext uri="{FF2B5EF4-FFF2-40B4-BE49-F238E27FC236}">
                <a16:creationId xmlns:a16="http://schemas.microsoft.com/office/drawing/2014/main" id="{8B2AC7DA-4732-3080-E88D-1842DB54FA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Temporal locality means that a program reuses the same data within a short period of time. This process of keeping recently accessed data in the cache reduces future misses. (Talking about an example: repeatedly accessing the same rows of a matrix during computations, as seen in matrix multiplication, shows the meaning of temporal locality.)</a:t>
            </a:r>
          </a:p>
          <a:p>
            <a:pPr marL="0" indent="0">
              <a:buNone/>
            </a:pPr>
            <a:endParaRPr lang="en-US"/>
          </a:p>
          <a:p>
            <a:pPr marL="0" indent="0">
              <a:buNone/>
            </a:pPr>
            <a:r>
              <a:rPr lang="en-US" dirty="0"/>
              <a:t>Spatial locality is a principle that means the access of data elements that are close to each other in memory. This type of locality works by prefetching nearby data, reducing misses in sequential data accesses. (The example with the matrix is that the tiling of matrix operations enhances spatial locality by ensuring that adjacent rows and columns are processed together.)</a:t>
            </a:r>
          </a:p>
        </p:txBody>
      </p:sp>
    </p:spTree>
    <p:extLst>
      <p:ext uri="{BB962C8B-B14F-4D97-AF65-F5344CB8AC3E}">
        <p14:creationId xmlns:p14="http://schemas.microsoft.com/office/powerpoint/2010/main" val="374761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a:extLst>
            <a:ext uri="{FF2B5EF4-FFF2-40B4-BE49-F238E27FC236}">
              <a16:creationId xmlns:a16="http://schemas.microsoft.com/office/drawing/2014/main" id="{716B03B9-30D6-2C52-E9FC-DCC86DAFBB77}"/>
            </a:ext>
          </a:extLst>
        </p:cNvPr>
        <p:cNvGrpSpPr/>
        <p:nvPr/>
      </p:nvGrpSpPr>
      <p:grpSpPr>
        <a:xfrm>
          <a:off x="0" y="0"/>
          <a:ext cx="0" cy="0"/>
          <a:chOff x="0" y="0"/>
          <a:chExt cx="0" cy="0"/>
        </a:xfrm>
      </p:grpSpPr>
      <p:sp>
        <p:nvSpPr>
          <p:cNvPr id="1086" name="Google Shape;1086;g54dda1946d_4_2758:notes">
            <a:extLst>
              <a:ext uri="{FF2B5EF4-FFF2-40B4-BE49-F238E27FC236}">
                <a16:creationId xmlns:a16="http://schemas.microsoft.com/office/drawing/2014/main" id="{BBDD98DD-CA41-D86D-8626-E638BEE5DE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54dda1946d_4_2758:notes">
            <a:extLst>
              <a:ext uri="{FF2B5EF4-FFF2-40B4-BE49-F238E27FC236}">
                <a16:creationId xmlns:a16="http://schemas.microsoft.com/office/drawing/2014/main" id="{D859D75C-C2D4-B0F3-A9E2-52DB1EA001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Main cache coherency challenges are frequent updates, false sharing and performance impact. Frequent updates are about modifications to shared data that require updating or invalidating cached copies across all cores. False sharing means access to different variables within the same cache line by multiple cores that leads to unnecessary invalidations. And performance impact, which focuses on increased latency and reduced scalability due to delays in coherence mechanisms.</a:t>
            </a:r>
          </a:p>
          <a:p>
            <a:pPr marL="0" indent="0">
              <a:buNone/>
            </a:pPr>
            <a:endParaRPr lang="en-US" dirty="0"/>
          </a:p>
          <a:p>
            <a:pPr marL="0" indent="0">
              <a:buNone/>
            </a:pPr>
            <a:r>
              <a:rPr lang="en-US" dirty="0"/>
              <a:t>Main memory contention challenges are bus saturation, NUMA delays and performance impact. Bus saturation is responsible for multiple simultaneous memory requests that can overwhelm the memory bus, increasing latency. NUMA delays - which stands for Non-Uniform Memory Access delays - introduces delays when cores access remote memory regions.</a:t>
            </a:r>
          </a:p>
        </p:txBody>
      </p:sp>
    </p:spTree>
    <p:extLst>
      <p:ext uri="{BB962C8B-B14F-4D97-AF65-F5344CB8AC3E}">
        <p14:creationId xmlns:p14="http://schemas.microsoft.com/office/powerpoint/2010/main" val="217357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01E7D-7596-3528-A2EC-2833405EA4CF}"/>
              </a:ext>
            </a:extLst>
          </p:cNvPr>
          <p:cNvSpPr>
            <a:spLocks noGrp="1"/>
          </p:cNvSpPr>
          <p:nvPr>
            <p:ph type="title"/>
          </p:nvPr>
        </p:nvSpPr>
        <p:spPr/>
        <p:txBody>
          <a:bodyPr/>
          <a:lstStyle/>
          <a:p>
            <a:r>
              <a:rPr lang="fr-FR"/>
              <a:t>Modifiez le style du titre</a:t>
            </a:r>
            <a:endParaRPr lang="en"/>
          </a:p>
        </p:txBody>
      </p:sp>
      <p:sp>
        <p:nvSpPr>
          <p:cNvPr id="3" name="Espace réservé du numéro de diapositive 2">
            <a:extLst>
              <a:ext uri="{FF2B5EF4-FFF2-40B4-BE49-F238E27FC236}">
                <a16:creationId xmlns:a16="http://schemas.microsoft.com/office/drawing/2014/main" id="{3B153B3A-8460-AD0A-2781-68446E016306}"/>
              </a:ext>
            </a:extLst>
          </p:cNvPr>
          <p:cNvSpPr>
            <a:spLocks noGrp="1"/>
          </p:cNvSpPr>
          <p:nvPr>
            <p:ph type="sldNum" sz="quarter" idx="10"/>
          </p:nvPr>
        </p:nvSpPr>
        <p:spPr/>
        <p:txBody>
          <a:bodyPr/>
          <a:lstStyle/>
          <a:p>
            <a:fld id="{1732D5B0-9633-478E-8E10-0FD4C57CBD28}" type="slidenum">
              <a:rPr lang="en" smtClean="0"/>
              <a:t>‹#›</a:t>
            </a:fld>
            <a:endParaRPr lang="en"/>
          </a:p>
        </p:txBody>
      </p:sp>
    </p:spTree>
    <p:extLst>
      <p:ext uri="{BB962C8B-B14F-4D97-AF65-F5344CB8AC3E}">
        <p14:creationId xmlns:p14="http://schemas.microsoft.com/office/powerpoint/2010/main" val="2002828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 name="Espace réservé du numéro de diapositive 1">
            <a:extLst>
              <a:ext uri="{FF2B5EF4-FFF2-40B4-BE49-F238E27FC236}">
                <a16:creationId xmlns:a16="http://schemas.microsoft.com/office/drawing/2014/main" id="{F140F7A2-7810-9EAC-76B0-1A2D560F9D45}"/>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Espace réservé du numéro de diapositive 1">
            <a:extLst>
              <a:ext uri="{FF2B5EF4-FFF2-40B4-BE49-F238E27FC236}">
                <a16:creationId xmlns:a16="http://schemas.microsoft.com/office/drawing/2014/main" id="{595E36C1-72D7-CA26-D8EB-93543D4B79EF}"/>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Espace réservé du numéro de diapositive 1">
            <a:extLst>
              <a:ext uri="{FF2B5EF4-FFF2-40B4-BE49-F238E27FC236}">
                <a16:creationId xmlns:a16="http://schemas.microsoft.com/office/drawing/2014/main" id="{8869845D-CCF7-CB1F-084B-8967DDC4459A}"/>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1"/>
          <p:cNvSpPr txBox="1">
            <a:spLocks noGrp="1"/>
          </p:cNvSpPr>
          <p:nvPr>
            <p:ph type="subTitle" idx="1"/>
          </p:nvPr>
        </p:nvSpPr>
        <p:spPr>
          <a:xfrm>
            <a:off x="3500600"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1"/>
          <p:cNvSpPr txBox="1">
            <a:spLocks noGrp="1"/>
          </p:cNvSpPr>
          <p:nvPr>
            <p:ph type="subTitle" idx="2"/>
          </p:nvPr>
        </p:nvSpPr>
        <p:spPr>
          <a:xfrm>
            <a:off x="6445791"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1"/>
          <p:cNvSpPr txBox="1">
            <a:spLocks noGrp="1"/>
          </p:cNvSpPr>
          <p:nvPr>
            <p:ph type="subTitle" idx="3"/>
          </p:nvPr>
        </p:nvSpPr>
        <p:spPr>
          <a:xfrm>
            <a:off x="3500600"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4"/>
          </p:nvPr>
        </p:nvSpPr>
        <p:spPr>
          <a:xfrm>
            <a:off x="6445791"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5"/>
          </p:nvPr>
        </p:nvSpPr>
        <p:spPr>
          <a:xfrm>
            <a:off x="3194436"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 name="Google Shape;167;p21"/>
          <p:cNvSpPr txBox="1">
            <a:spLocks noGrp="1"/>
          </p:cNvSpPr>
          <p:nvPr>
            <p:ph type="subTitle" idx="6"/>
          </p:nvPr>
        </p:nvSpPr>
        <p:spPr>
          <a:xfrm>
            <a:off x="3194436"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1"/>
          <p:cNvSpPr txBox="1">
            <a:spLocks noGrp="1"/>
          </p:cNvSpPr>
          <p:nvPr>
            <p:ph type="subTitle" idx="7"/>
          </p:nvPr>
        </p:nvSpPr>
        <p:spPr>
          <a:xfrm>
            <a:off x="6139611"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1"/>
          <p:cNvSpPr txBox="1">
            <a:spLocks noGrp="1"/>
          </p:cNvSpPr>
          <p:nvPr>
            <p:ph type="subTitle" idx="8"/>
          </p:nvPr>
        </p:nvSpPr>
        <p:spPr>
          <a:xfrm>
            <a:off x="6139611"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Espace réservé du numéro de diapositive 1">
            <a:extLst>
              <a:ext uri="{FF2B5EF4-FFF2-40B4-BE49-F238E27FC236}">
                <a16:creationId xmlns:a16="http://schemas.microsoft.com/office/drawing/2014/main" id="{F2548E67-C2B8-B9FD-D4C3-F9F2FB3FFCB7}"/>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39490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386475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39490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386475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6334599"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6334599"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3582900"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6052748"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Espace réservé du numéro de diapositive 1">
            <a:extLst>
              <a:ext uri="{FF2B5EF4-FFF2-40B4-BE49-F238E27FC236}">
                <a16:creationId xmlns:a16="http://schemas.microsoft.com/office/drawing/2014/main" id="{0465D5C1-EF46-D2CF-23AF-24D5B7B0F36E}"/>
              </a:ext>
            </a:extLst>
          </p:cNvPr>
          <p:cNvSpPr>
            <a:spLocks noGrp="1"/>
          </p:cNvSpPr>
          <p:nvPr>
            <p:ph type="sldNum" sz="quarter" idx="16"/>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84"/>
        <p:cNvGrpSpPr/>
        <p:nvPr/>
      </p:nvGrpSpPr>
      <p:grpSpPr>
        <a:xfrm>
          <a:off x="0" y="0"/>
          <a:ext cx="0" cy="0"/>
          <a:chOff x="0" y="0"/>
          <a:chExt cx="0" cy="0"/>
        </a:xfrm>
      </p:grpSpPr>
      <p:sp>
        <p:nvSpPr>
          <p:cNvPr id="185" name="Google Shape;185;p23"/>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23"/>
          <p:cNvGrpSpPr/>
          <p:nvPr/>
        </p:nvGrpSpPr>
        <p:grpSpPr>
          <a:xfrm>
            <a:off x="8059900" y="446250"/>
            <a:ext cx="473100" cy="186500"/>
            <a:chOff x="7059675" y="514525"/>
            <a:chExt cx="473100" cy="186500"/>
          </a:xfrm>
        </p:grpSpPr>
        <p:cxnSp>
          <p:nvCxnSpPr>
            <p:cNvPr id="187" name="Google Shape;187;p2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8" name="Google Shape;188;p2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9" name="Google Shape;189;p2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90" name="Google Shape;190;p23"/>
          <p:cNvSpPr txBox="1">
            <a:spLocks noGrp="1"/>
          </p:cNvSpPr>
          <p:nvPr>
            <p:ph type="title" hasCustomPrompt="1"/>
          </p:nvPr>
        </p:nvSpPr>
        <p:spPr>
          <a:xfrm>
            <a:off x="4051975" y="630575"/>
            <a:ext cx="40221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1" name="Google Shape;191;p23"/>
          <p:cNvSpPr txBox="1">
            <a:spLocks noGrp="1"/>
          </p:cNvSpPr>
          <p:nvPr>
            <p:ph type="subTitle" idx="1"/>
          </p:nvPr>
        </p:nvSpPr>
        <p:spPr>
          <a:xfrm>
            <a:off x="4408555" y="1300670"/>
            <a:ext cx="4022100" cy="59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92" name="Google Shape;192;p23"/>
          <p:cNvSpPr txBox="1">
            <a:spLocks noGrp="1"/>
          </p:cNvSpPr>
          <p:nvPr>
            <p:ph type="title" idx="2" hasCustomPrompt="1"/>
          </p:nvPr>
        </p:nvSpPr>
        <p:spPr>
          <a:xfrm>
            <a:off x="4051975" y="1982840"/>
            <a:ext cx="40221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3" name="Google Shape;193;p23"/>
          <p:cNvSpPr txBox="1">
            <a:spLocks noGrp="1"/>
          </p:cNvSpPr>
          <p:nvPr>
            <p:ph type="subTitle" idx="3"/>
          </p:nvPr>
        </p:nvSpPr>
        <p:spPr>
          <a:xfrm>
            <a:off x="4408555" y="2652935"/>
            <a:ext cx="4022100" cy="59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94" name="Google Shape;194;p23"/>
          <p:cNvSpPr txBox="1">
            <a:spLocks noGrp="1"/>
          </p:cNvSpPr>
          <p:nvPr>
            <p:ph type="title" idx="4" hasCustomPrompt="1"/>
          </p:nvPr>
        </p:nvSpPr>
        <p:spPr>
          <a:xfrm>
            <a:off x="4051975" y="3335105"/>
            <a:ext cx="40221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solidFill>
                  <a:schemeClr val="accent5"/>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5" name="Google Shape;195;p23"/>
          <p:cNvSpPr txBox="1">
            <a:spLocks noGrp="1"/>
          </p:cNvSpPr>
          <p:nvPr>
            <p:ph type="subTitle" idx="5"/>
          </p:nvPr>
        </p:nvSpPr>
        <p:spPr>
          <a:xfrm>
            <a:off x="4408555" y="4005200"/>
            <a:ext cx="4022100" cy="59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 name="Espace réservé du numéro de diapositive 1">
            <a:extLst>
              <a:ext uri="{FF2B5EF4-FFF2-40B4-BE49-F238E27FC236}">
                <a16:creationId xmlns:a16="http://schemas.microsoft.com/office/drawing/2014/main" id="{3D882B01-2A41-FAE6-9CE0-94B3817E01B3}"/>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BBB24B88-CEA0-2716-B940-8812E135253B}"/>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2" name="Espace réservé du numéro de diapositive 1">
            <a:extLst>
              <a:ext uri="{FF2B5EF4-FFF2-40B4-BE49-F238E27FC236}">
                <a16:creationId xmlns:a16="http://schemas.microsoft.com/office/drawing/2014/main" id="{E768EE6E-AD29-6FEF-E508-6F3E9E46727E}"/>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1"/>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4" name="Espace réservé du numéro de diapositive 3">
            <a:extLst>
              <a:ext uri="{FF2B5EF4-FFF2-40B4-BE49-F238E27FC236}">
                <a16:creationId xmlns:a16="http://schemas.microsoft.com/office/drawing/2014/main" id="{DAAD93C5-D49D-264E-8FEE-969C88FEA5A2}"/>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6"/>
          <p:cNvGrpSpPr/>
          <p:nvPr/>
        </p:nvGrpSpPr>
        <p:grpSpPr>
          <a:xfrm>
            <a:off x="8389787" y="179931"/>
            <a:ext cx="486393" cy="125690"/>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 name="Espace réservé du numéro de diapositive 1">
            <a:extLst>
              <a:ext uri="{FF2B5EF4-FFF2-40B4-BE49-F238E27FC236}">
                <a16:creationId xmlns:a16="http://schemas.microsoft.com/office/drawing/2014/main" id="{EA424842-CEB9-2F76-8EDF-F7DE6DF25977}"/>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2" name="Espace réservé du numéro de diapositive 1">
            <a:extLst>
              <a:ext uri="{FF2B5EF4-FFF2-40B4-BE49-F238E27FC236}">
                <a16:creationId xmlns:a16="http://schemas.microsoft.com/office/drawing/2014/main" id="{D878EBCC-C54D-C594-3454-6E0D12504CFD}"/>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sp>
        <p:nvSpPr>
          <p:cNvPr id="55" name="Google Shape;55;p8"/>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8"/>
          <p:cNvGrpSpPr/>
          <p:nvPr/>
        </p:nvGrpSpPr>
        <p:grpSpPr>
          <a:xfrm>
            <a:off x="8059900" y="446250"/>
            <a:ext cx="473100" cy="186500"/>
            <a:chOff x="7059675" y="514525"/>
            <a:chExt cx="473100" cy="186500"/>
          </a:xfrm>
        </p:grpSpPr>
        <p:cxnSp>
          <p:nvCxnSpPr>
            <p:cNvPr id="57" name="Google Shape;57;p8"/>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8"/>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8"/>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0" name="Google Shape;60;p8"/>
          <p:cNvSpPr txBox="1">
            <a:spLocks noGrp="1"/>
          </p:cNvSpPr>
          <p:nvPr>
            <p:ph type="title"/>
          </p:nvPr>
        </p:nvSpPr>
        <p:spPr>
          <a:xfrm>
            <a:off x="4355250" y="1307100"/>
            <a:ext cx="4075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 name="Espace réservé du numéro de diapositive 1">
            <a:extLst>
              <a:ext uri="{FF2B5EF4-FFF2-40B4-BE49-F238E27FC236}">
                <a16:creationId xmlns:a16="http://schemas.microsoft.com/office/drawing/2014/main" id="{5C81756F-E846-EF7F-26C2-E73448F615F1}"/>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 name="Espace réservé du numéro de diapositive 1">
            <a:extLst>
              <a:ext uri="{FF2B5EF4-FFF2-40B4-BE49-F238E27FC236}">
                <a16:creationId xmlns:a16="http://schemas.microsoft.com/office/drawing/2014/main" id="{50078A60-254B-B664-7FB4-99C4D2BA97DD}"/>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CB36FE-B363-C92C-2BDF-4E565AB45B05}"/>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Espace réservé du numéro de diapositive 1">
            <a:extLst>
              <a:ext uri="{FF2B5EF4-FFF2-40B4-BE49-F238E27FC236}">
                <a16:creationId xmlns:a16="http://schemas.microsoft.com/office/drawing/2014/main" id="{E70684A5-1C60-0515-ECAB-4417F90B2106}"/>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713225" y="535650"/>
            <a:ext cx="3165900" cy="2378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713225" y="2914050"/>
            <a:ext cx="31659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4783250" y="532063"/>
            <a:ext cx="2910000" cy="4075800"/>
          </a:xfrm>
          <a:prstGeom prst="rect">
            <a:avLst/>
          </a:prstGeom>
          <a:noFill/>
          <a:ln>
            <a:noFill/>
          </a:ln>
        </p:spPr>
      </p:sp>
      <p:sp>
        <p:nvSpPr>
          <p:cNvPr id="2" name="Espace réservé du numéro de diapositive 1">
            <a:extLst>
              <a:ext uri="{FF2B5EF4-FFF2-40B4-BE49-F238E27FC236}">
                <a16:creationId xmlns:a16="http://schemas.microsoft.com/office/drawing/2014/main" id="{EB2ED180-4A10-C4D0-B289-963476D2A050}"/>
              </a:ext>
            </a:extLst>
          </p:cNvPr>
          <p:cNvSpPr>
            <a:spLocks noGrp="1"/>
          </p:cNvSpPr>
          <p:nvPr>
            <p:ph type="sldNum" sz="quarter" idx="10"/>
          </p:nvPr>
        </p:nvSpPr>
        <p:spPr/>
        <p:txBody>
          <a:bodyPr/>
          <a:lstStyle/>
          <a:p>
            <a:fld id="{1732D5B0-9633-478E-8E10-0FD4C57CBD28}" type="slidenum">
              <a:rPr lang="en" smtClean="0"/>
              <a:t>‹#›</a:t>
            </a:fld>
            <a:endParaRPr lang="en"/>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pic>
        <p:nvPicPr>
          <p:cNvPr id="3" name="Graphique 2">
            <a:extLst>
              <a:ext uri="{FF2B5EF4-FFF2-40B4-BE49-F238E27FC236}">
                <a16:creationId xmlns:a16="http://schemas.microsoft.com/office/drawing/2014/main" id="{13F68B36-5FFD-9BD1-D59B-4328F37B0C6D}"/>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713225" y="4652668"/>
            <a:ext cx="1816615" cy="400883"/>
          </a:xfrm>
          <a:prstGeom prst="rect">
            <a:avLst/>
          </a:prstGeom>
        </p:spPr>
      </p:pic>
      <p:sp>
        <p:nvSpPr>
          <p:cNvPr id="2" name="Google Shape;7;p1">
            <a:extLst>
              <a:ext uri="{FF2B5EF4-FFF2-40B4-BE49-F238E27FC236}">
                <a16:creationId xmlns:a16="http://schemas.microsoft.com/office/drawing/2014/main" id="{27D662BA-066D-152C-2E31-645386D24004}"/>
              </a:ext>
            </a:extLst>
          </p:cNvPr>
          <p:cNvSpPr txBox="1">
            <a:spLocks/>
          </p:cNvSpPr>
          <p:nvPr userDrawn="1"/>
        </p:nvSpPr>
        <p:spPr>
          <a:xfrm>
            <a:off x="2618225" y="4652668"/>
            <a:ext cx="6990595"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9pPr>
          </a:lstStyle>
          <a:p>
            <a:pPr marL="139700" indent="0">
              <a:buNone/>
            </a:pPr>
            <a:r>
              <a:rPr lang="fr-FR" sz="1050">
                <a:solidFill>
                  <a:schemeClr val="tx1">
                    <a:lumMod val="75000"/>
                  </a:schemeClr>
                </a:solidFill>
              </a:rPr>
              <a:t>CHMIELOWSKI RINGUEDE	  Data Cache </a:t>
            </a:r>
            <a:r>
              <a:rPr lang="fr-FR" sz="1050" err="1">
                <a:solidFill>
                  <a:schemeClr val="tx1">
                    <a:lumMod val="75000"/>
                  </a:schemeClr>
                </a:solidFill>
              </a:rPr>
              <a:t>Optimizations</a:t>
            </a:r>
            <a:r>
              <a:rPr lang="fr-FR" sz="1050">
                <a:solidFill>
                  <a:schemeClr val="tx1">
                    <a:lumMod val="75000"/>
                  </a:schemeClr>
                </a:solidFill>
              </a:rPr>
              <a:t>    CHPC </a:t>
            </a:r>
            <a:r>
              <a:rPr lang="fr-FR" sz="1050" err="1">
                <a:solidFill>
                  <a:schemeClr val="tx1">
                    <a:lumMod val="75000"/>
                  </a:schemeClr>
                </a:solidFill>
              </a:rPr>
              <a:t>Fall</a:t>
            </a:r>
            <a:r>
              <a:rPr lang="fr-FR" sz="1050">
                <a:solidFill>
                  <a:schemeClr val="tx1">
                    <a:lumMod val="75000"/>
                  </a:schemeClr>
                </a:solidFill>
              </a:rPr>
              <a:t> 2024</a:t>
            </a:r>
          </a:p>
        </p:txBody>
      </p:sp>
      <p:sp>
        <p:nvSpPr>
          <p:cNvPr id="4" name="Espace réservé du numéro de diapositive 3">
            <a:extLst>
              <a:ext uri="{FF2B5EF4-FFF2-40B4-BE49-F238E27FC236}">
                <a16:creationId xmlns:a16="http://schemas.microsoft.com/office/drawing/2014/main" id="{953681EC-7F5F-C70C-0F21-743F0566E7C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1732D5B0-9633-478E-8E10-0FD4C57CBD28}" type="slidenum">
              <a:rPr lang="en" smtClean="0"/>
              <a:t>‹#›</a:t>
            </a:fld>
            <a:endParaRPr lang="en"/>
          </a:p>
        </p:txBody>
      </p:sp>
    </p:spTree>
  </p:cSld>
  <p:clrMap bg1="lt1" tx1="dk1" bg2="dk2" tx2="lt2" accent1="accent1" accent2="accent2" accent3="accent3" accent4="accent4" accent5="accent5" accent6="accent6" hlink="hlink" folHlink="folHlink"/>
  <p:sldLayoutIdLst>
    <p:sldLayoutId id="2147483678" r:id="rId1"/>
    <p:sldLayoutId id="2147483650" r:id="rId2"/>
    <p:sldLayoutId id="2147483652" r:id="rId3"/>
    <p:sldLayoutId id="2147483653" r:id="rId4"/>
    <p:sldLayoutId id="2147483654" r:id="rId5"/>
    <p:sldLayoutId id="2147483655" r:id="rId6"/>
    <p:sldLayoutId id="2147483658" r:id="rId7"/>
    <p:sldLayoutId id="2147483659" r:id="rId8"/>
    <p:sldLayoutId id="2147483661" r:id="rId9"/>
    <p:sldLayoutId id="2147483662" r:id="rId10"/>
    <p:sldLayoutId id="2147483664" r:id="rId11"/>
    <p:sldLayoutId id="2147483666" r:id="rId12"/>
    <p:sldLayoutId id="2147483667" r:id="rId13"/>
    <p:sldLayoutId id="2147483668" r:id="rId14"/>
    <p:sldLayoutId id="2147483669" r:id="rId15"/>
    <p:sldLayoutId id="2147483672" r:id="rId16"/>
    <p:sldLayoutId id="2147483673"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30" name="Google Shape;230;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3.emf"/><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11A"/>
        </a:solidFill>
        <a:effectLst/>
      </p:bgPr>
    </p:bg>
    <p:spTree>
      <p:nvGrpSpPr>
        <p:cNvPr id="1" name=""/>
        <p:cNvGrpSpPr/>
        <p:nvPr/>
      </p:nvGrpSpPr>
      <p:grpSpPr>
        <a:xfrm>
          <a:off x="0" y="0"/>
          <a:ext cx="0" cy="0"/>
          <a:chOff x="0" y="0"/>
          <a:chExt cx="0" cy="0"/>
        </a:xfrm>
      </p:grpSpPr>
      <p:pic>
        <p:nvPicPr>
          <p:cNvPr id="54" name="Image 53">
            <a:extLst>
              <a:ext uri="{FF2B5EF4-FFF2-40B4-BE49-F238E27FC236}">
                <a16:creationId xmlns:a16="http://schemas.microsoft.com/office/drawing/2014/main" id="{B5DF4197-39B5-73C2-6390-63918D2B2BF9}"/>
              </a:ext>
            </a:extLst>
          </p:cNvPr>
          <p:cNvPicPr>
            <a:picLocks noChangeAspect="1"/>
          </p:cNvPicPr>
          <p:nvPr/>
        </p:nvPicPr>
        <p:blipFill>
          <a:blip r:embed="rId2"/>
          <a:stretch>
            <a:fillRect/>
          </a:stretch>
        </p:blipFill>
        <p:spPr>
          <a:xfrm>
            <a:off x="206885" y="419442"/>
            <a:ext cx="8730229" cy="4663844"/>
          </a:xfrm>
          <a:prstGeom prst="rect">
            <a:avLst/>
          </a:prstGeom>
        </p:spPr>
      </p:pic>
    </p:spTree>
    <p:extLst>
      <p:ext uri="{BB962C8B-B14F-4D97-AF65-F5344CB8AC3E}">
        <p14:creationId xmlns:p14="http://schemas.microsoft.com/office/powerpoint/2010/main" val="37178252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8">
          <a:extLst>
            <a:ext uri="{FF2B5EF4-FFF2-40B4-BE49-F238E27FC236}">
              <a16:creationId xmlns:a16="http://schemas.microsoft.com/office/drawing/2014/main" id="{3A33F29D-E870-66FE-93B0-31CA19ECC6BB}"/>
            </a:ext>
          </a:extLst>
        </p:cNvPr>
        <p:cNvGrpSpPr/>
        <p:nvPr/>
      </p:nvGrpSpPr>
      <p:grpSpPr>
        <a:xfrm>
          <a:off x="0" y="0"/>
          <a:ext cx="0" cy="0"/>
          <a:chOff x="0" y="0"/>
          <a:chExt cx="0" cy="0"/>
        </a:xfrm>
      </p:grpSpPr>
      <p:sp>
        <p:nvSpPr>
          <p:cNvPr id="1089" name="Google Shape;1089;p56">
            <a:extLst>
              <a:ext uri="{FF2B5EF4-FFF2-40B4-BE49-F238E27FC236}">
                <a16:creationId xmlns:a16="http://schemas.microsoft.com/office/drawing/2014/main" id="{16A9DEFB-1EF5-4CBC-C095-49B26DDED8DA}"/>
              </a:ext>
            </a:extLst>
          </p:cNvPr>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a:extLst>
              <a:ext uri="{FF2B5EF4-FFF2-40B4-BE49-F238E27FC236}">
                <a16:creationId xmlns:a16="http://schemas.microsoft.com/office/drawing/2014/main" id="{3D599B52-DCAE-3C49-727B-B21A64B77E62}"/>
              </a:ext>
            </a:extLst>
          </p:cNvPr>
          <p:cNvSpPr txBox="1">
            <a:spLocks noGrp="1"/>
          </p:cNvSpPr>
          <p:nvPr>
            <p:ph type="title"/>
          </p:nvPr>
        </p:nvSpPr>
        <p:spPr>
          <a:xfrm>
            <a:off x="677649" y="42358"/>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000" b="0" i="0">
                <a:solidFill>
                  <a:srgbClr val="FFFFFF"/>
                </a:solidFill>
                <a:effectLst/>
              </a:rPr>
              <a:t>Cache </a:t>
            </a:r>
            <a:r>
              <a:rPr lang="fr-FR" sz="2000" b="0" i="0" err="1">
                <a:solidFill>
                  <a:srgbClr val="FFFFFF"/>
                </a:solidFill>
                <a:effectLst/>
              </a:rPr>
              <a:t>Coherency</a:t>
            </a:r>
            <a:r>
              <a:rPr lang="fr-FR" sz="2000" b="0" i="0">
                <a:solidFill>
                  <a:srgbClr val="FFFFFF"/>
                </a:solidFill>
                <a:effectLst/>
              </a:rPr>
              <a:t> Challenges</a:t>
            </a:r>
            <a:endParaRPr sz="2000">
              <a:solidFill>
                <a:schemeClr val="accent4"/>
              </a:solidFill>
            </a:endParaRPr>
          </a:p>
        </p:txBody>
      </p:sp>
      <p:sp>
        <p:nvSpPr>
          <p:cNvPr id="1091" name="Google Shape;1091;p56">
            <a:extLst>
              <a:ext uri="{FF2B5EF4-FFF2-40B4-BE49-F238E27FC236}">
                <a16:creationId xmlns:a16="http://schemas.microsoft.com/office/drawing/2014/main" id="{368565FF-24B2-0269-5C44-7FCA76C5DBA9}"/>
              </a:ext>
            </a:extLst>
          </p:cNvPr>
          <p:cNvSpPr txBox="1">
            <a:spLocks noGrp="1"/>
          </p:cNvSpPr>
          <p:nvPr>
            <p:ph type="subTitle" idx="1"/>
          </p:nvPr>
        </p:nvSpPr>
        <p:spPr>
          <a:xfrm>
            <a:off x="677649" y="1057227"/>
            <a:ext cx="3249000" cy="14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&gt; </a:t>
            </a:r>
            <a:r>
              <a:rPr lang="fr-FR" err="1"/>
              <a:t>Frequent</a:t>
            </a:r>
            <a:r>
              <a:rPr lang="fr-FR"/>
              <a:t> updates</a:t>
            </a:r>
          </a:p>
          <a:p>
            <a:pPr marL="0" lvl="0" indent="0" algn="l" rtl="0">
              <a:spcBef>
                <a:spcPts val="0"/>
              </a:spcBef>
              <a:spcAft>
                <a:spcPts val="0"/>
              </a:spcAft>
              <a:buNone/>
            </a:pPr>
            <a:r>
              <a:rPr lang="fr-FR"/>
              <a:t>&gt; False sharing</a:t>
            </a:r>
          </a:p>
          <a:p>
            <a:pPr marL="0" lvl="0" indent="0" algn="l" rtl="0">
              <a:spcBef>
                <a:spcPts val="0"/>
              </a:spcBef>
              <a:spcAft>
                <a:spcPts val="0"/>
              </a:spcAft>
              <a:buNone/>
            </a:pPr>
            <a:r>
              <a:rPr lang="fr-FR"/>
              <a:t>&gt; Performance impact</a:t>
            </a:r>
            <a:endParaRPr/>
          </a:p>
        </p:txBody>
      </p:sp>
      <p:sp>
        <p:nvSpPr>
          <p:cNvPr id="1092" name="Google Shape;1092;p56">
            <a:extLst>
              <a:ext uri="{FF2B5EF4-FFF2-40B4-BE49-F238E27FC236}">
                <a16:creationId xmlns:a16="http://schemas.microsoft.com/office/drawing/2014/main" id="{DE94C97A-DB62-0EC4-E4FE-D655A1506830}"/>
              </a:ext>
            </a:extLst>
          </p:cNvPr>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56">
            <a:extLst>
              <a:ext uri="{FF2B5EF4-FFF2-40B4-BE49-F238E27FC236}">
                <a16:creationId xmlns:a16="http://schemas.microsoft.com/office/drawing/2014/main" id="{9823CF90-97EB-6BB2-99D0-4B2CFFC5A1C7}"/>
              </a:ext>
            </a:extLst>
          </p:cNvPr>
          <p:cNvGrpSpPr/>
          <p:nvPr/>
        </p:nvGrpSpPr>
        <p:grpSpPr>
          <a:xfrm>
            <a:off x="5186401" y="709411"/>
            <a:ext cx="1834973" cy="3724678"/>
            <a:chOff x="5186401" y="494525"/>
            <a:chExt cx="1834973" cy="3724678"/>
          </a:xfrm>
        </p:grpSpPr>
        <p:sp>
          <p:nvSpPr>
            <p:cNvPr id="1094" name="Google Shape;1094;p56">
              <a:extLst>
                <a:ext uri="{FF2B5EF4-FFF2-40B4-BE49-F238E27FC236}">
                  <a16:creationId xmlns:a16="http://schemas.microsoft.com/office/drawing/2014/main" id="{A1EECFA3-2C56-1237-A37A-A8F96E689426}"/>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a:extLst>
                <a:ext uri="{FF2B5EF4-FFF2-40B4-BE49-F238E27FC236}">
                  <a16:creationId xmlns:a16="http://schemas.microsoft.com/office/drawing/2014/main" id="{F3DF3071-6D22-ED9C-E679-5F26126528AA}"/>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96" name="Google Shape;1096;p56">
            <a:extLst>
              <a:ext uri="{FF2B5EF4-FFF2-40B4-BE49-F238E27FC236}">
                <a16:creationId xmlns:a16="http://schemas.microsoft.com/office/drawing/2014/main" id="{7C44B3BD-C968-E60A-02DD-CC01903BA7AA}"/>
              </a:ext>
            </a:extLst>
          </p:cNvPr>
          <p:cNvPicPr preferRelativeResize="0"/>
          <p:nvPr/>
        </p:nvPicPr>
        <p:blipFill rotWithShape="1">
          <a:blip r:embed="rId3">
            <a:alphaModFix/>
          </a:blip>
          <a:srcRect l="10741" r="10741"/>
          <a:stretch/>
        </p:blipFill>
        <p:spPr>
          <a:xfrm>
            <a:off x="5271588" y="891935"/>
            <a:ext cx="1664599" cy="3176197"/>
          </a:xfrm>
          <a:prstGeom prst="rect">
            <a:avLst/>
          </a:prstGeom>
          <a:noFill/>
          <a:ln>
            <a:noFill/>
          </a:ln>
        </p:spPr>
      </p:pic>
      <p:grpSp>
        <p:nvGrpSpPr>
          <p:cNvPr id="1097" name="Google Shape;1097;p56">
            <a:extLst>
              <a:ext uri="{FF2B5EF4-FFF2-40B4-BE49-F238E27FC236}">
                <a16:creationId xmlns:a16="http://schemas.microsoft.com/office/drawing/2014/main" id="{E11BF5B6-B5E2-B8E5-8AE5-BB4DFEB8C683}"/>
              </a:ext>
            </a:extLst>
          </p:cNvPr>
          <p:cNvGrpSpPr/>
          <p:nvPr/>
        </p:nvGrpSpPr>
        <p:grpSpPr>
          <a:xfrm>
            <a:off x="8389787" y="179931"/>
            <a:ext cx="486393" cy="125690"/>
            <a:chOff x="-890300" y="1406550"/>
            <a:chExt cx="806088" cy="208200"/>
          </a:xfrm>
        </p:grpSpPr>
        <p:sp>
          <p:nvSpPr>
            <p:cNvPr id="1098" name="Google Shape;1098;p56">
              <a:extLst>
                <a:ext uri="{FF2B5EF4-FFF2-40B4-BE49-F238E27FC236}">
                  <a16:creationId xmlns:a16="http://schemas.microsoft.com/office/drawing/2014/main" id="{13239B3B-4184-C55D-1BDF-7DD83C0BAD62}"/>
                </a:ext>
              </a:extLst>
            </p:cNvPr>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a:extLst>
                <a:ext uri="{FF2B5EF4-FFF2-40B4-BE49-F238E27FC236}">
                  <a16:creationId xmlns:a16="http://schemas.microsoft.com/office/drawing/2014/main" id="{8FDFFEC0-42B6-FBE6-6CE2-486F78B36FD8}"/>
                </a:ext>
              </a:extLst>
            </p:cNvPr>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6">
              <a:extLst>
                <a:ext uri="{FF2B5EF4-FFF2-40B4-BE49-F238E27FC236}">
                  <a16:creationId xmlns:a16="http://schemas.microsoft.com/office/drawing/2014/main" id="{91286792-EC4A-7168-C1AF-F403D2AA55D8}"/>
                </a:ext>
              </a:extLst>
            </p:cNvPr>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56">
            <a:extLst>
              <a:ext uri="{FF2B5EF4-FFF2-40B4-BE49-F238E27FC236}">
                <a16:creationId xmlns:a16="http://schemas.microsoft.com/office/drawing/2014/main" id="{E3611616-2D9D-7D39-9C21-4182B84C75BA}"/>
              </a:ext>
            </a:extLst>
          </p:cNvPr>
          <p:cNvSpPr txBox="1"/>
          <p:nvPr/>
        </p:nvSpPr>
        <p:spPr>
          <a:xfrm>
            <a:off x="187223" y="15972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02" name="Google Shape;1102;p56">
            <a:extLst>
              <a:ext uri="{FF2B5EF4-FFF2-40B4-BE49-F238E27FC236}">
                <a16:creationId xmlns:a16="http://schemas.microsoft.com/office/drawing/2014/main" id="{8AABE6A6-0624-18DB-1AB1-EEF8BEEFFA25}"/>
              </a:ext>
            </a:extLst>
          </p:cNvPr>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03" name="Google Shape;1103;p56">
            <a:extLst>
              <a:ext uri="{FF2B5EF4-FFF2-40B4-BE49-F238E27FC236}">
                <a16:creationId xmlns:a16="http://schemas.microsoft.com/office/drawing/2014/main" id="{1153A505-DCC9-22AF-F96C-9114FF7EB23E}"/>
              </a:ext>
            </a:extLst>
          </p:cNvPr>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1"/>
                </a:solidFill>
                <a:latin typeface="Fira Code"/>
                <a:ea typeface="Fira Code"/>
                <a:cs typeface="Fira Code"/>
                <a:sym typeface="Fira Code"/>
              </a:rPr>
              <a:t>...</a:t>
            </a:r>
            <a:endParaRPr sz="5000">
              <a:solidFill>
                <a:schemeClr val="accent1"/>
              </a:solidFill>
            </a:endParaRPr>
          </a:p>
        </p:txBody>
      </p:sp>
      <p:grpSp>
        <p:nvGrpSpPr>
          <p:cNvPr id="1104" name="Google Shape;1104;p56">
            <a:extLst>
              <a:ext uri="{FF2B5EF4-FFF2-40B4-BE49-F238E27FC236}">
                <a16:creationId xmlns:a16="http://schemas.microsoft.com/office/drawing/2014/main" id="{8AE6B233-4520-8052-596E-47AC75D939FD}"/>
              </a:ext>
            </a:extLst>
          </p:cNvPr>
          <p:cNvGrpSpPr/>
          <p:nvPr/>
        </p:nvGrpSpPr>
        <p:grpSpPr>
          <a:xfrm>
            <a:off x="350039" y="3944000"/>
            <a:ext cx="2536147" cy="887325"/>
            <a:chOff x="880714" y="3731738"/>
            <a:chExt cx="2536147" cy="887325"/>
          </a:xfrm>
        </p:grpSpPr>
        <p:sp>
          <p:nvSpPr>
            <p:cNvPr id="1105" name="Google Shape;1105;p56">
              <a:extLst>
                <a:ext uri="{FF2B5EF4-FFF2-40B4-BE49-F238E27FC236}">
                  <a16:creationId xmlns:a16="http://schemas.microsoft.com/office/drawing/2014/main" id="{57F8A7C0-62DC-4B89-7674-EF0F2CF6C0F0}"/>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6">
              <a:extLst>
                <a:ext uri="{FF2B5EF4-FFF2-40B4-BE49-F238E27FC236}">
                  <a16:creationId xmlns:a16="http://schemas.microsoft.com/office/drawing/2014/main" id="{1C7924EA-981E-CD75-C721-D95EAAD644DF}"/>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6">
              <a:extLst>
                <a:ext uri="{FF2B5EF4-FFF2-40B4-BE49-F238E27FC236}">
                  <a16:creationId xmlns:a16="http://schemas.microsoft.com/office/drawing/2014/main" id="{2374DAD8-3446-00C6-76D1-666530783265}"/>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6">
              <a:extLst>
                <a:ext uri="{FF2B5EF4-FFF2-40B4-BE49-F238E27FC236}">
                  <a16:creationId xmlns:a16="http://schemas.microsoft.com/office/drawing/2014/main" id="{EE3754FA-5159-637B-CA64-56DF289ABC92}"/>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6">
              <a:extLst>
                <a:ext uri="{FF2B5EF4-FFF2-40B4-BE49-F238E27FC236}">
                  <a16:creationId xmlns:a16="http://schemas.microsoft.com/office/drawing/2014/main" id="{E7214D3D-820F-AD1C-1D3B-DB5FAF38976C}"/>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a:extLst>
                <a:ext uri="{FF2B5EF4-FFF2-40B4-BE49-F238E27FC236}">
                  <a16:creationId xmlns:a16="http://schemas.microsoft.com/office/drawing/2014/main" id="{77AF5287-EE2A-2915-E3FC-CF63613D1C91}"/>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6">
              <a:extLst>
                <a:ext uri="{FF2B5EF4-FFF2-40B4-BE49-F238E27FC236}">
                  <a16:creationId xmlns:a16="http://schemas.microsoft.com/office/drawing/2014/main" id="{F8CC5EF3-2F1B-1E6F-03D7-6BF4E768DA4B}"/>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6">
              <a:extLst>
                <a:ext uri="{FF2B5EF4-FFF2-40B4-BE49-F238E27FC236}">
                  <a16:creationId xmlns:a16="http://schemas.microsoft.com/office/drawing/2014/main" id="{6F913418-451C-6CB9-98A7-6F86D7EC902F}"/>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a:extLst>
                <a:ext uri="{FF2B5EF4-FFF2-40B4-BE49-F238E27FC236}">
                  <a16:creationId xmlns:a16="http://schemas.microsoft.com/office/drawing/2014/main" id="{8F5C1D1F-7E58-4266-4343-A98C10B27E14}"/>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a:extLst>
                <a:ext uri="{FF2B5EF4-FFF2-40B4-BE49-F238E27FC236}">
                  <a16:creationId xmlns:a16="http://schemas.microsoft.com/office/drawing/2014/main" id="{865A5881-14A3-DE15-BFAF-6375A4C26863}"/>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a:extLst>
                <a:ext uri="{FF2B5EF4-FFF2-40B4-BE49-F238E27FC236}">
                  <a16:creationId xmlns:a16="http://schemas.microsoft.com/office/drawing/2014/main" id="{922F8D29-4305-C507-F2AC-339076920298}"/>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a:extLst>
                <a:ext uri="{FF2B5EF4-FFF2-40B4-BE49-F238E27FC236}">
                  <a16:creationId xmlns:a16="http://schemas.microsoft.com/office/drawing/2014/main" id="{6D7E935D-3C19-4772-AA19-208702C2A38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a:extLst>
                <a:ext uri="{FF2B5EF4-FFF2-40B4-BE49-F238E27FC236}">
                  <a16:creationId xmlns:a16="http://schemas.microsoft.com/office/drawing/2014/main" id="{A2A9E050-0525-6822-ADFE-7829F7E40EA6}"/>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F91D097C-A473-61B9-1BEF-BBC074FE9C38}"/>
              </a:ext>
            </a:extLst>
          </p:cNvPr>
          <p:cNvSpPr>
            <a:spLocks noGrp="1"/>
          </p:cNvSpPr>
          <p:nvPr>
            <p:ph type="sldNum" sz="quarter" idx="10"/>
          </p:nvPr>
        </p:nvSpPr>
        <p:spPr/>
        <p:txBody>
          <a:bodyPr/>
          <a:lstStyle/>
          <a:p>
            <a:fld id="{1732D5B0-9633-478E-8E10-0FD4C57CBD28}" type="slidenum">
              <a:rPr lang="en" smtClean="0"/>
              <a:t>10</a:t>
            </a:fld>
            <a:endParaRPr lang="en"/>
          </a:p>
        </p:txBody>
      </p:sp>
      <p:sp>
        <p:nvSpPr>
          <p:cNvPr id="3" name="Google Shape;1090;p56">
            <a:extLst>
              <a:ext uri="{FF2B5EF4-FFF2-40B4-BE49-F238E27FC236}">
                <a16:creationId xmlns:a16="http://schemas.microsoft.com/office/drawing/2014/main" id="{9938A1E6-7F9B-E3F1-158A-A5C75FB2160F}"/>
              </a:ext>
            </a:extLst>
          </p:cNvPr>
          <p:cNvSpPr txBox="1">
            <a:spLocks/>
          </p:cNvSpPr>
          <p:nvPr/>
        </p:nvSpPr>
        <p:spPr>
          <a:xfrm>
            <a:off x="677639" y="1730197"/>
            <a:ext cx="3249000" cy="106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r>
              <a:rPr lang="fr-FR" sz="2000" b="0" i="0">
                <a:solidFill>
                  <a:srgbClr val="FFFFFF"/>
                </a:solidFill>
                <a:effectLst/>
              </a:rPr>
              <a:t>Memory Contention Challenges</a:t>
            </a:r>
            <a:endParaRPr lang="fr-FR" sz="4000">
              <a:solidFill>
                <a:schemeClr val="accent4"/>
              </a:solidFill>
            </a:endParaRPr>
          </a:p>
        </p:txBody>
      </p:sp>
      <p:sp>
        <p:nvSpPr>
          <p:cNvPr id="4" name="Google Shape;1091;p56">
            <a:extLst>
              <a:ext uri="{FF2B5EF4-FFF2-40B4-BE49-F238E27FC236}">
                <a16:creationId xmlns:a16="http://schemas.microsoft.com/office/drawing/2014/main" id="{ADEA3522-7615-3FEA-96C8-6D9EDFA083AA}"/>
              </a:ext>
            </a:extLst>
          </p:cNvPr>
          <p:cNvSpPr txBox="1">
            <a:spLocks/>
          </p:cNvSpPr>
          <p:nvPr/>
        </p:nvSpPr>
        <p:spPr>
          <a:xfrm>
            <a:off x="644883" y="2659434"/>
            <a:ext cx="3249000" cy="140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r>
              <a:rPr lang="en-US"/>
              <a:t>&gt; Bus saturation</a:t>
            </a:r>
          </a:p>
          <a:p>
            <a:pPr marL="0" indent="0"/>
            <a:r>
              <a:rPr lang="en-US"/>
              <a:t>&gt; NUMA (Non- Uniform Memory Access) delays </a:t>
            </a:r>
          </a:p>
          <a:p>
            <a:pPr marL="0" indent="0"/>
            <a:r>
              <a:rPr lang="en-US"/>
              <a:t>&gt; Performance impact</a:t>
            </a:r>
          </a:p>
        </p:txBody>
      </p:sp>
      <p:sp>
        <p:nvSpPr>
          <p:cNvPr id="5" name="Google Shape;1101;p56">
            <a:extLst>
              <a:ext uri="{FF2B5EF4-FFF2-40B4-BE49-F238E27FC236}">
                <a16:creationId xmlns:a16="http://schemas.microsoft.com/office/drawing/2014/main" id="{5AB1F2B6-B185-6D75-7F15-78025619BD46}"/>
              </a:ext>
            </a:extLst>
          </p:cNvPr>
          <p:cNvSpPr txBox="1"/>
          <p:nvPr/>
        </p:nvSpPr>
        <p:spPr>
          <a:xfrm>
            <a:off x="187223" y="188832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1409580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3">
          <a:extLst>
            <a:ext uri="{FF2B5EF4-FFF2-40B4-BE49-F238E27FC236}">
              <a16:creationId xmlns:a16="http://schemas.microsoft.com/office/drawing/2014/main" id="{D2110332-78FB-B6E6-A925-9D501B77943A}"/>
            </a:ext>
          </a:extLst>
        </p:cNvPr>
        <p:cNvGrpSpPr/>
        <p:nvPr/>
      </p:nvGrpSpPr>
      <p:grpSpPr>
        <a:xfrm>
          <a:off x="0" y="0"/>
          <a:ext cx="0" cy="0"/>
          <a:chOff x="0" y="0"/>
          <a:chExt cx="0" cy="0"/>
        </a:xfrm>
      </p:grpSpPr>
      <p:sp>
        <p:nvSpPr>
          <p:cNvPr id="924" name="Google Shape;924;p51">
            <a:extLst>
              <a:ext uri="{FF2B5EF4-FFF2-40B4-BE49-F238E27FC236}">
                <a16:creationId xmlns:a16="http://schemas.microsoft.com/office/drawing/2014/main" id="{E286EFE9-BD98-30F7-87E0-048292FAC92C}"/>
              </a:ext>
            </a:extLst>
          </p:cNvPr>
          <p:cNvSpPr txBox="1">
            <a:spLocks noGrp="1"/>
          </p:cNvSpPr>
          <p:nvPr>
            <p:ph type="subTitle" idx="1"/>
          </p:nvPr>
        </p:nvSpPr>
        <p:spPr>
          <a:xfrm>
            <a:off x="3892893" y="1069825"/>
            <a:ext cx="4735446"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Cache misses classification</a:t>
            </a:r>
          </a:p>
          <a:p>
            <a:pPr marL="0" lvl="0" indent="0" algn="l" rtl="0">
              <a:spcBef>
                <a:spcPts val="0"/>
              </a:spcBef>
              <a:spcAft>
                <a:spcPts val="0"/>
              </a:spcAft>
              <a:buNone/>
            </a:pPr>
            <a:r>
              <a:rPr lang="en-US"/>
              <a:t>Temporal and spatial locality principles</a:t>
            </a:r>
          </a:p>
          <a:p>
            <a:pPr marL="0" lvl="0" indent="0" algn="l" rtl="0">
              <a:spcBef>
                <a:spcPts val="0"/>
              </a:spcBef>
              <a:spcAft>
                <a:spcPts val="0"/>
              </a:spcAft>
              <a:buNone/>
            </a:pPr>
            <a:r>
              <a:rPr lang="en-US"/>
              <a:t>Tiling</a:t>
            </a:r>
            <a:endParaRPr/>
          </a:p>
        </p:txBody>
      </p:sp>
      <p:sp>
        <p:nvSpPr>
          <p:cNvPr id="925" name="Google Shape;925;p51">
            <a:extLst>
              <a:ext uri="{FF2B5EF4-FFF2-40B4-BE49-F238E27FC236}">
                <a16:creationId xmlns:a16="http://schemas.microsoft.com/office/drawing/2014/main" id="{7BBECD87-63DE-CE7B-57C8-0488FEC381BA}"/>
              </a:ext>
            </a:extLst>
          </p:cNvPr>
          <p:cNvSpPr txBox="1">
            <a:spLocks noGrp="1"/>
          </p:cNvSpPr>
          <p:nvPr>
            <p:ph type="title"/>
          </p:nvPr>
        </p:nvSpPr>
        <p:spPr>
          <a:xfrm>
            <a:off x="4056431" y="383434"/>
            <a:ext cx="40221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600"/>
              <a:t>Cache </a:t>
            </a:r>
            <a:r>
              <a:rPr lang="fr-FR" sz="1600" err="1"/>
              <a:t>Optimization</a:t>
            </a:r>
            <a:r>
              <a:rPr lang="fr-FR" sz="1600"/>
              <a:t> Techniques</a:t>
            </a:r>
            <a:endParaRPr sz="1600"/>
          </a:p>
        </p:txBody>
      </p:sp>
      <p:sp>
        <p:nvSpPr>
          <p:cNvPr id="926" name="Google Shape;926;p51">
            <a:extLst>
              <a:ext uri="{FF2B5EF4-FFF2-40B4-BE49-F238E27FC236}">
                <a16:creationId xmlns:a16="http://schemas.microsoft.com/office/drawing/2014/main" id="{D58BA4FF-4EBC-3669-C122-7D647BB1C8A1}"/>
              </a:ext>
            </a:extLst>
          </p:cNvPr>
          <p:cNvSpPr txBox="1">
            <a:spLocks noGrp="1"/>
          </p:cNvSpPr>
          <p:nvPr>
            <p:ph type="title" idx="2"/>
          </p:nvPr>
        </p:nvSpPr>
        <p:spPr>
          <a:xfrm>
            <a:off x="4081732" y="1864138"/>
            <a:ext cx="40221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600" err="1"/>
              <a:t>Multicore</a:t>
            </a:r>
            <a:r>
              <a:rPr lang="fr-FR" sz="1600"/>
              <a:t> Challenges</a:t>
            </a:r>
            <a:endParaRPr sz="1600"/>
          </a:p>
        </p:txBody>
      </p:sp>
      <p:sp>
        <p:nvSpPr>
          <p:cNvPr id="927" name="Google Shape;927;p51">
            <a:extLst>
              <a:ext uri="{FF2B5EF4-FFF2-40B4-BE49-F238E27FC236}">
                <a16:creationId xmlns:a16="http://schemas.microsoft.com/office/drawing/2014/main" id="{D16AE1F4-03F2-0873-22B0-11C89B50C41D}"/>
              </a:ext>
            </a:extLst>
          </p:cNvPr>
          <p:cNvSpPr txBox="1">
            <a:spLocks noGrp="1"/>
          </p:cNvSpPr>
          <p:nvPr>
            <p:ph type="subTitle" idx="3"/>
          </p:nvPr>
        </p:nvSpPr>
        <p:spPr>
          <a:xfrm>
            <a:off x="3914757" y="2636584"/>
            <a:ext cx="40221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t>Cache </a:t>
            </a:r>
            <a:r>
              <a:rPr lang="fr-FR" err="1"/>
              <a:t>coherency</a:t>
            </a:r>
            <a:endParaRPr lang="fr-FR"/>
          </a:p>
          <a:p>
            <a:pPr marL="0" lvl="0" indent="0" algn="l" rtl="0">
              <a:spcBef>
                <a:spcPts val="0"/>
              </a:spcBef>
              <a:spcAft>
                <a:spcPts val="0"/>
              </a:spcAft>
              <a:buNone/>
            </a:pPr>
            <a:r>
              <a:rPr lang="fr-FR"/>
              <a:t>Memory contention</a:t>
            </a:r>
          </a:p>
          <a:p>
            <a:pPr marL="0" lvl="0" indent="0" algn="l" rtl="0">
              <a:spcBef>
                <a:spcPts val="0"/>
              </a:spcBef>
              <a:spcAft>
                <a:spcPts val="0"/>
              </a:spcAft>
              <a:buNone/>
            </a:pPr>
            <a:r>
              <a:rPr lang="fr-FR" err="1"/>
              <a:t>Tiling</a:t>
            </a:r>
            <a:endParaRPr lang="fr-FR"/>
          </a:p>
          <a:p>
            <a:pPr marL="0" lvl="0" indent="0" algn="l" rtl="0">
              <a:spcBef>
                <a:spcPts val="0"/>
              </a:spcBef>
              <a:spcAft>
                <a:spcPts val="0"/>
              </a:spcAft>
              <a:buNone/>
            </a:pPr>
            <a:r>
              <a:rPr lang="fr-FR"/>
              <a:t>Loop transformations</a:t>
            </a:r>
            <a:endParaRPr/>
          </a:p>
        </p:txBody>
      </p:sp>
      <p:sp>
        <p:nvSpPr>
          <p:cNvPr id="928" name="Google Shape;928;p51">
            <a:extLst>
              <a:ext uri="{FF2B5EF4-FFF2-40B4-BE49-F238E27FC236}">
                <a16:creationId xmlns:a16="http://schemas.microsoft.com/office/drawing/2014/main" id="{B97D4134-FE23-7C9A-325E-A5DFDBFEF62C}"/>
              </a:ext>
            </a:extLst>
          </p:cNvPr>
          <p:cNvSpPr txBox="1">
            <a:spLocks noGrp="1"/>
          </p:cNvSpPr>
          <p:nvPr>
            <p:ph type="title" idx="4"/>
          </p:nvPr>
        </p:nvSpPr>
        <p:spPr>
          <a:xfrm>
            <a:off x="4056431" y="3467856"/>
            <a:ext cx="40221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600"/>
              <a:t>Performance </a:t>
            </a:r>
            <a:r>
              <a:rPr lang="fr-FR" sz="1600" err="1"/>
              <a:t>Benefits</a:t>
            </a:r>
            <a:endParaRPr sz="1600"/>
          </a:p>
        </p:txBody>
      </p:sp>
      <p:sp>
        <p:nvSpPr>
          <p:cNvPr id="929" name="Google Shape;929;p51">
            <a:extLst>
              <a:ext uri="{FF2B5EF4-FFF2-40B4-BE49-F238E27FC236}">
                <a16:creationId xmlns:a16="http://schemas.microsoft.com/office/drawing/2014/main" id="{0A29A773-3BAB-081C-23C2-A8BFFEF4185A}"/>
              </a:ext>
            </a:extLst>
          </p:cNvPr>
          <p:cNvSpPr txBox="1">
            <a:spLocks noGrp="1"/>
          </p:cNvSpPr>
          <p:nvPr>
            <p:ph type="subTitle" idx="5"/>
          </p:nvPr>
        </p:nvSpPr>
        <p:spPr>
          <a:xfrm>
            <a:off x="3919213" y="4115449"/>
            <a:ext cx="4879879"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Single-core performance boost</a:t>
            </a:r>
          </a:p>
          <a:p>
            <a:pPr marL="0" lvl="0" indent="0" algn="l" rtl="0">
              <a:spcBef>
                <a:spcPts val="0"/>
              </a:spcBef>
              <a:spcAft>
                <a:spcPts val="0"/>
              </a:spcAft>
              <a:buNone/>
            </a:pPr>
            <a:r>
              <a:rPr lang="en-US"/>
              <a:t>Near-linear scalability in multicore systems</a:t>
            </a:r>
          </a:p>
        </p:txBody>
      </p:sp>
      <p:grpSp>
        <p:nvGrpSpPr>
          <p:cNvPr id="930" name="Google Shape;930;p51">
            <a:extLst>
              <a:ext uri="{FF2B5EF4-FFF2-40B4-BE49-F238E27FC236}">
                <a16:creationId xmlns:a16="http://schemas.microsoft.com/office/drawing/2014/main" id="{A9626162-61F2-4022-F960-2C8C5A9428F4}"/>
              </a:ext>
            </a:extLst>
          </p:cNvPr>
          <p:cNvGrpSpPr/>
          <p:nvPr/>
        </p:nvGrpSpPr>
        <p:grpSpPr>
          <a:xfrm>
            <a:off x="335642" y="1668625"/>
            <a:ext cx="2932044" cy="2935375"/>
            <a:chOff x="335642" y="1668625"/>
            <a:chExt cx="2932044" cy="2935375"/>
          </a:xfrm>
        </p:grpSpPr>
        <p:sp>
          <p:nvSpPr>
            <p:cNvPr id="935" name="Google Shape;935;p51">
              <a:extLst>
                <a:ext uri="{FF2B5EF4-FFF2-40B4-BE49-F238E27FC236}">
                  <a16:creationId xmlns:a16="http://schemas.microsoft.com/office/drawing/2014/main" id="{5A609246-7AFA-A59D-25C6-D300C637749D}"/>
                </a:ext>
              </a:extLst>
            </p:cNvPr>
            <p:cNvSpPr/>
            <p:nvPr/>
          </p:nvSpPr>
          <p:spPr>
            <a:xfrm>
              <a:off x="335642" y="167068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1">
              <a:extLst>
                <a:ext uri="{FF2B5EF4-FFF2-40B4-BE49-F238E27FC236}">
                  <a16:creationId xmlns:a16="http://schemas.microsoft.com/office/drawing/2014/main" id="{687C1B0C-8103-83BD-B8AC-8F224BE380C3}"/>
                </a:ext>
              </a:extLst>
            </p:cNvPr>
            <p:cNvSpPr/>
            <p:nvPr/>
          </p:nvSpPr>
          <p:spPr>
            <a:xfrm>
              <a:off x="770496" y="167068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1">
              <a:extLst>
                <a:ext uri="{FF2B5EF4-FFF2-40B4-BE49-F238E27FC236}">
                  <a16:creationId xmlns:a16="http://schemas.microsoft.com/office/drawing/2014/main" id="{F79E51C2-5047-B390-1E4C-A356EE12CFAD}"/>
                </a:ext>
              </a:extLst>
            </p:cNvPr>
            <p:cNvSpPr/>
            <p:nvPr/>
          </p:nvSpPr>
          <p:spPr>
            <a:xfrm>
              <a:off x="1304877" y="16706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1">
              <a:extLst>
                <a:ext uri="{FF2B5EF4-FFF2-40B4-BE49-F238E27FC236}">
                  <a16:creationId xmlns:a16="http://schemas.microsoft.com/office/drawing/2014/main" id="{8F116ED0-5C81-6C60-1DB1-39CEF49CB31D}"/>
                </a:ext>
              </a:extLst>
            </p:cNvPr>
            <p:cNvSpPr/>
            <p:nvPr/>
          </p:nvSpPr>
          <p:spPr>
            <a:xfrm>
              <a:off x="335642" y="19812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1">
              <a:extLst>
                <a:ext uri="{FF2B5EF4-FFF2-40B4-BE49-F238E27FC236}">
                  <a16:creationId xmlns:a16="http://schemas.microsoft.com/office/drawing/2014/main" id="{3CBF72F1-FB97-1D89-9D4C-A034DDBF07C4}"/>
                </a:ext>
              </a:extLst>
            </p:cNvPr>
            <p:cNvSpPr/>
            <p:nvPr/>
          </p:nvSpPr>
          <p:spPr>
            <a:xfrm>
              <a:off x="335642" y="232411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1">
              <a:extLst>
                <a:ext uri="{FF2B5EF4-FFF2-40B4-BE49-F238E27FC236}">
                  <a16:creationId xmlns:a16="http://schemas.microsoft.com/office/drawing/2014/main" id="{676234CF-95C8-EC32-A9E7-337536F146C0}"/>
                </a:ext>
              </a:extLst>
            </p:cNvPr>
            <p:cNvSpPr/>
            <p:nvPr/>
          </p:nvSpPr>
          <p:spPr>
            <a:xfrm>
              <a:off x="335642" y="263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1">
              <a:extLst>
                <a:ext uri="{FF2B5EF4-FFF2-40B4-BE49-F238E27FC236}">
                  <a16:creationId xmlns:a16="http://schemas.microsoft.com/office/drawing/2014/main" id="{2C0C8E8A-B1F8-19F3-1AAB-0B9B35A849BB}"/>
                </a:ext>
              </a:extLst>
            </p:cNvPr>
            <p:cNvSpPr/>
            <p:nvPr/>
          </p:nvSpPr>
          <p:spPr>
            <a:xfrm>
              <a:off x="335642" y="294196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1">
              <a:extLst>
                <a:ext uri="{FF2B5EF4-FFF2-40B4-BE49-F238E27FC236}">
                  <a16:creationId xmlns:a16="http://schemas.microsoft.com/office/drawing/2014/main" id="{C033466E-60ED-FC7D-5664-30FF1C5BE03B}"/>
                </a:ext>
              </a:extLst>
            </p:cNvPr>
            <p:cNvSpPr/>
            <p:nvPr/>
          </p:nvSpPr>
          <p:spPr>
            <a:xfrm>
              <a:off x="349364" y="37229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1">
              <a:extLst>
                <a:ext uri="{FF2B5EF4-FFF2-40B4-BE49-F238E27FC236}">
                  <a16:creationId xmlns:a16="http://schemas.microsoft.com/office/drawing/2014/main" id="{6B45FD00-FF31-A68D-7A14-F69FB0DD6F13}"/>
                </a:ext>
              </a:extLst>
            </p:cNvPr>
            <p:cNvSpPr/>
            <p:nvPr/>
          </p:nvSpPr>
          <p:spPr>
            <a:xfrm>
              <a:off x="770496" y="198126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1">
              <a:extLst>
                <a:ext uri="{FF2B5EF4-FFF2-40B4-BE49-F238E27FC236}">
                  <a16:creationId xmlns:a16="http://schemas.microsoft.com/office/drawing/2014/main" id="{A8D4E579-0C5A-5126-7E05-0A38B867EC90}"/>
                </a:ext>
              </a:extLst>
            </p:cNvPr>
            <p:cNvSpPr/>
            <p:nvPr/>
          </p:nvSpPr>
          <p:spPr>
            <a:xfrm>
              <a:off x="731557" y="23241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1">
              <a:extLst>
                <a:ext uri="{FF2B5EF4-FFF2-40B4-BE49-F238E27FC236}">
                  <a16:creationId xmlns:a16="http://schemas.microsoft.com/office/drawing/2014/main" id="{275C022E-79D4-8E99-472C-2AC06C352EB7}"/>
                </a:ext>
              </a:extLst>
            </p:cNvPr>
            <p:cNvSpPr/>
            <p:nvPr/>
          </p:nvSpPr>
          <p:spPr>
            <a:xfrm>
              <a:off x="770496" y="263303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1">
              <a:extLst>
                <a:ext uri="{FF2B5EF4-FFF2-40B4-BE49-F238E27FC236}">
                  <a16:creationId xmlns:a16="http://schemas.microsoft.com/office/drawing/2014/main" id="{9A1A403D-39FA-CB93-598D-B4054FFDC2D8}"/>
                </a:ext>
              </a:extLst>
            </p:cNvPr>
            <p:cNvSpPr/>
            <p:nvPr/>
          </p:nvSpPr>
          <p:spPr>
            <a:xfrm>
              <a:off x="770496" y="295892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1">
              <a:extLst>
                <a:ext uri="{FF2B5EF4-FFF2-40B4-BE49-F238E27FC236}">
                  <a16:creationId xmlns:a16="http://schemas.microsoft.com/office/drawing/2014/main" id="{F3FFD7C2-82EF-758F-115B-4FAABF6BBE11}"/>
                </a:ext>
              </a:extLst>
            </p:cNvPr>
            <p:cNvSpPr/>
            <p:nvPr/>
          </p:nvSpPr>
          <p:spPr>
            <a:xfrm>
              <a:off x="770496" y="328481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1">
              <a:extLst>
                <a:ext uri="{FF2B5EF4-FFF2-40B4-BE49-F238E27FC236}">
                  <a16:creationId xmlns:a16="http://schemas.microsoft.com/office/drawing/2014/main" id="{3DC8DCD1-06C4-2B92-E364-C1DD750E5513}"/>
                </a:ext>
              </a:extLst>
            </p:cNvPr>
            <p:cNvSpPr/>
            <p:nvPr/>
          </p:nvSpPr>
          <p:spPr>
            <a:xfrm>
              <a:off x="1174186" y="198126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1">
              <a:extLst>
                <a:ext uri="{FF2B5EF4-FFF2-40B4-BE49-F238E27FC236}">
                  <a16:creationId xmlns:a16="http://schemas.microsoft.com/office/drawing/2014/main" id="{09727BEA-03C7-EE70-DD03-56BAD55E2EED}"/>
                </a:ext>
              </a:extLst>
            </p:cNvPr>
            <p:cNvSpPr/>
            <p:nvPr/>
          </p:nvSpPr>
          <p:spPr>
            <a:xfrm>
              <a:off x="1174186" y="232411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1">
              <a:extLst>
                <a:ext uri="{FF2B5EF4-FFF2-40B4-BE49-F238E27FC236}">
                  <a16:creationId xmlns:a16="http://schemas.microsoft.com/office/drawing/2014/main" id="{8904C687-4E5C-6C61-F096-9FC1D2A29444}"/>
                </a:ext>
              </a:extLst>
            </p:cNvPr>
            <p:cNvSpPr/>
            <p:nvPr/>
          </p:nvSpPr>
          <p:spPr>
            <a:xfrm>
              <a:off x="1205349" y="263303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1">
              <a:extLst>
                <a:ext uri="{FF2B5EF4-FFF2-40B4-BE49-F238E27FC236}">
                  <a16:creationId xmlns:a16="http://schemas.microsoft.com/office/drawing/2014/main" id="{8B33F620-3273-88F5-A03C-0A5F07199988}"/>
                </a:ext>
              </a:extLst>
            </p:cNvPr>
            <p:cNvSpPr/>
            <p:nvPr/>
          </p:nvSpPr>
          <p:spPr>
            <a:xfrm>
              <a:off x="1205349" y="297753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1">
              <a:extLst>
                <a:ext uri="{FF2B5EF4-FFF2-40B4-BE49-F238E27FC236}">
                  <a16:creationId xmlns:a16="http://schemas.microsoft.com/office/drawing/2014/main" id="{A0297DA1-7674-231D-FBDC-92B519FCE953}"/>
                </a:ext>
              </a:extLst>
            </p:cNvPr>
            <p:cNvSpPr/>
            <p:nvPr/>
          </p:nvSpPr>
          <p:spPr>
            <a:xfrm>
              <a:off x="1205349" y="328481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1">
              <a:extLst>
                <a:ext uri="{FF2B5EF4-FFF2-40B4-BE49-F238E27FC236}">
                  <a16:creationId xmlns:a16="http://schemas.microsoft.com/office/drawing/2014/main" id="{0EE0437A-C76D-7AFC-7CBA-F057320C7D7F}"/>
                </a:ext>
              </a:extLst>
            </p:cNvPr>
            <p:cNvSpPr/>
            <p:nvPr/>
          </p:nvSpPr>
          <p:spPr>
            <a:xfrm>
              <a:off x="1883777" y="198126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1">
              <a:extLst>
                <a:ext uri="{FF2B5EF4-FFF2-40B4-BE49-F238E27FC236}">
                  <a16:creationId xmlns:a16="http://schemas.microsoft.com/office/drawing/2014/main" id="{38ED053B-E77C-3CF8-B8E3-EEB7A61A6C89}"/>
                </a:ext>
              </a:extLst>
            </p:cNvPr>
            <p:cNvSpPr/>
            <p:nvPr/>
          </p:nvSpPr>
          <p:spPr>
            <a:xfrm>
              <a:off x="2174096" y="230715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1">
              <a:extLst>
                <a:ext uri="{FF2B5EF4-FFF2-40B4-BE49-F238E27FC236}">
                  <a16:creationId xmlns:a16="http://schemas.microsoft.com/office/drawing/2014/main" id="{B633018B-51E2-B99A-B87C-8757499C622B}"/>
                </a:ext>
              </a:extLst>
            </p:cNvPr>
            <p:cNvSpPr/>
            <p:nvPr/>
          </p:nvSpPr>
          <p:spPr>
            <a:xfrm>
              <a:off x="2342750" y="2633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1">
              <a:extLst>
                <a:ext uri="{FF2B5EF4-FFF2-40B4-BE49-F238E27FC236}">
                  <a16:creationId xmlns:a16="http://schemas.microsoft.com/office/drawing/2014/main" id="{4CD9ECF5-25BA-65A4-EEBF-19D894668E74}"/>
                </a:ext>
              </a:extLst>
            </p:cNvPr>
            <p:cNvSpPr/>
            <p:nvPr/>
          </p:nvSpPr>
          <p:spPr>
            <a:xfrm>
              <a:off x="2342750" y="328486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1">
              <a:extLst>
                <a:ext uri="{FF2B5EF4-FFF2-40B4-BE49-F238E27FC236}">
                  <a16:creationId xmlns:a16="http://schemas.microsoft.com/office/drawing/2014/main" id="{8209B7AD-01A1-958B-30A9-5F2DBB672788}"/>
                </a:ext>
              </a:extLst>
            </p:cNvPr>
            <p:cNvSpPr/>
            <p:nvPr/>
          </p:nvSpPr>
          <p:spPr>
            <a:xfrm>
              <a:off x="349364" y="396201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1">
              <a:extLst>
                <a:ext uri="{FF2B5EF4-FFF2-40B4-BE49-F238E27FC236}">
                  <a16:creationId xmlns:a16="http://schemas.microsoft.com/office/drawing/2014/main" id="{7DB695A1-21D7-D8BE-B7AF-2A3F318BA9E7}"/>
                </a:ext>
              </a:extLst>
            </p:cNvPr>
            <p:cNvSpPr/>
            <p:nvPr/>
          </p:nvSpPr>
          <p:spPr>
            <a:xfrm>
              <a:off x="731557" y="42455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1">
              <a:extLst>
                <a:ext uri="{FF2B5EF4-FFF2-40B4-BE49-F238E27FC236}">
                  <a16:creationId xmlns:a16="http://schemas.microsoft.com/office/drawing/2014/main" id="{32B821F7-7EF8-E98F-7FB4-3270688E5A1C}"/>
                </a:ext>
              </a:extLst>
            </p:cNvPr>
            <p:cNvSpPr/>
            <p:nvPr/>
          </p:nvSpPr>
          <p:spPr>
            <a:xfrm>
              <a:off x="1224956" y="4245513"/>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1">
              <a:extLst>
                <a:ext uri="{FF2B5EF4-FFF2-40B4-BE49-F238E27FC236}">
                  <a16:creationId xmlns:a16="http://schemas.microsoft.com/office/drawing/2014/main" id="{8D96F84E-E2A3-D9C3-6BA0-A4C39B05F756}"/>
                </a:ext>
              </a:extLst>
            </p:cNvPr>
            <p:cNvSpPr/>
            <p:nvPr/>
          </p:nvSpPr>
          <p:spPr>
            <a:xfrm>
              <a:off x="1883777" y="4245513"/>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1">
              <a:extLst>
                <a:ext uri="{FF2B5EF4-FFF2-40B4-BE49-F238E27FC236}">
                  <a16:creationId xmlns:a16="http://schemas.microsoft.com/office/drawing/2014/main" id="{35B8DFBE-975D-6552-BCCA-760A4B03AC7F}"/>
                </a:ext>
              </a:extLst>
            </p:cNvPr>
            <p:cNvSpPr/>
            <p:nvPr/>
          </p:nvSpPr>
          <p:spPr>
            <a:xfrm>
              <a:off x="2634075" y="4245513"/>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1">
              <a:extLst>
                <a:ext uri="{FF2B5EF4-FFF2-40B4-BE49-F238E27FC236}">
                  <a16:creationId xmlns:a16="http://schemas.microsoft.com/office/drawing/2014/main" id="{A8AA65AB-8D74-24BB-19D0-63061873B17D}"/>
                </a:ext>
              </a:extLst>
            </p:cNvPr>
            <p:cNvSpPr/>
            <p:nvPr/>
          </p:nvSpPr>
          <p:spPr>
            <a:xfrm>
              <a:off x="731557" y="445403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1">
              <a:extLst>
                <a:ext uri="{FF2B5EF4-FFF2-40B4-BE49-F238E27FC236}">
                  <a16:creationId xmlns:a16="http://schemas.microsoft.com/office/drawing/2014/main" id="{9D4A36DB-1AD9-A106-1323-A2CFAA94FA87}"/>
                </a:ext>
              </a:extLst>
            </p:cNvPr>
            <p:cNvSpPr/>
            <p:nvPr/>
          </p:nvSpPr>
          <p:spPr>
            <a:xfrm>
              <a:off x="1224956" y="445403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1">
              <a:extLst>
                <a:ext uri="{FF2B5EF4-FFF2-40B4-BE49-F238E27FC236}">
                  <a16:creationId xmlns:a16="http://schemas.microsoft.com/office/drawing/2014/main" id="{CF5AC111-9620-C2B2-9A84-8561F4049F0F}"/>
                </a:ext>
              </a:extLst>
            </p:cNvPr>
            <p:cNvSpPr/>
            <p:nvPr/>
          </p:nvSpPr>
          <p:spPr>
            <a:xfrm>
              <a:off x="2169156" y="445403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1">
              <a:extLst>
                <a:ext uri="{FF2B5EF4-FFF2-40B4-BE49-F238E27FC236}">
                  <a16:creationId xmlns:a16="http://schemas.microsoft.com/office/drawing/2014/main" id="{4F5558D5-14F4-BA61-089F-2BC67CA66B03}"/>
                </a:ext>
              </a:extLst>
            </p:cNvPr>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1">
              <a:extLst>
                <a:ext uri="{FF2B5EF4-FFF2-40B4-BE49-F238E27FC236}">
                  <a16:creationId xmlns:a16="http://schemas.microsoft.com/office/drawing/2014/main" id="{6B425C71-011C-267B-8DF1-5C9F1614F415}"/>
                </a:ext>
              </a:extLst>
            </p:cNvPr>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1">
              <a:extLst>
                <a:ext uri="{FF2B5EF4-FFF2-40B4-BE49-F238E27FC236}">
                  <a16:creationId xmlns:a16="http://schemas.microsoft.com/office/drawing/2014/main" id="{78AB404F-1555-3896-CD92-AD17F4DC68DE}"/>
                </a:ext>
              </a:extLst>
            </p:cNvPr>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1">
              <a:extLst>
                <a:ext uri="{FF2B5EF4-FFF2-40B4-BE49-F238E27FC236}">
                  <a16:creationId xmlns:a16="http://schemas.microsoft.com/office/drawing/2014/main" id="{4CA0C1F6-E28A-C7E8-4E56-DA30ADC87997}"/>
                </a:ext>
              </a:extLst>
            </p:cNvPr>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1">
              <a:extLst>
                <a:ext uri="{FF2B5EF4-FFF2-40B4-BE49-F238E27FC236}">
                  <a16:creationId xmlns:a16="http://schemas.microsoft.com/office/drawing/2014/main" id="{506BA23C-F47C-4262-9282-F93C82B6A245}"/>
                </a:ext>
              </a:extLst>
            </p:cNvPr>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1">
              <a:extLst>
                <a:ext uri="{FF2B5EF4-FFF2-40B4-BE49-F238E27FC236}">
                  <a16:creationId xmlns:a16="http://schemas.microsoft.com/office/drawing/2014/main" id="{A1ED43C8-075F-BC1A-AA7B-72DD347464B8}"/>
                </a:ext>
              </a:extLst>
            </p:cNvPr>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1">
              <a:extLst>
                <a:ext uri="{FF2B5EF4-FFF2-40B4-BE49-F238E27FC236}">
                  <a16:creationId xmlns:a16="http://schemas.microsoft.com/office/drawing/2014/main" id="{4B4FB76F-196C-D331-235D-F4F9C48C5BF6}"/>
                </a:ext>
              </a:extLst>
            </p:cNvPr>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79A2BE73-368C-EB90-40DA-01857154D770}"/>
              </a:ext>
            </a:extLst>
          </p:cNvPr>
          <p:cNvSpPr>
            <a:spLocks noGrp="1"/>
          </p:cNvSpPr>
          <p:nvPr>
            <p:ph type="sldNum" sz="quarter" idx="10"/>
          </p:nvPr>
        </p:nvSpPr>
        <p:spPr/>
        <p:txBody>
          <a:bodyPr/>
          <a:lstStyle/>
          <a:p>
            <a:fld id="{1732D5B0-9633-478E-8E10-0FD4C57CBD28}" type="slidenum">
              <a:rPr lang="en" smtClean="0"/>
              <a:t>11</a:t>
            </a:fld>
            <a:endParaRPr lang="en"/>
          </a:p>
        </p:txBody>
      </p:sp>
      <p:sp>
        <p:nvSpPr>
          <p:cNvPr id="3" name="Google Shape;924;p51">
            <a:extLst>
              <a:ext uri="{FF2B5EF4-FFF2-40B4-BE49-F238E27FC236}">
                <a16:creationId xmlns:a16="http://schemas.microsoft.com/office/drawing/2014/main" id="{A7748BF6-DE41-6145-645C-52F7B8FA84A2}"/>
              </a:ext>
            </a:extLst>
          </p:cNvPr>
          <p:cNvSpPr txBox="1">
            <a:spLocks/>
          </p:cNvSpPr>
          <p:nvPr/>
        </p:nvSpPr>
        <p:spPr>
          <a:xfrm>
            <a:off x="131579" y="645288"/>
            <a:ext cx="4022100"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PT Sans"/>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2100"/>
              <a:buFont typeface="Source Code Pro"/>
              <a:buNone/>
              <a:defRPr sz="21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2100"/>
              <a:buFont typeface="Source Code Pro"/>
              <a:buNone/>
              <a:defRPr sz="21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9pPr>
          </a:lstStyle>
          <a:p>
            <a:pPr marL="0" indent="0"/>
            <a:r>
              <a:rPr lang="fr-FR" sz="2000" b="1"/>
              <a:t>Leveraging </a:t>
            </a:r>
            <a:r>
              <a:rPr lang="fr-FR" sz="2000" b="1" err="1"/>
              <a:t>Locality</a:t>
            </a:r>
            <a:endParaRPr lang="fr-FR" sz="2000" b="1"/>
          </a:p>
          <a:p>
            <a:pPr marL="0" indent="0"/>
            <a:r>
              <a:rPr lang="fr-FR" sz="2000" b="1"/>
              <a:t>&amp; </a:t>
            </a:r>
            <a:r>
              <a:rPr lang="fr-FR" sz="2000" b="1" err="1"/>
              <a:t>Multicore</a:t>
            </a:r>
            <a:r>
              <a:rPr lang="fr-FR" sz="2000" b="1"/>
              <a:t> </a:t>
            </a:r>
            <a:r>
              <a:rPr lang="fr-FR" sz="2000" b="1" err="1"/>
              <a:t>Efficiency</a:t>
            </a:r>
            <a:endParaRPr lang="fr-FR" sz="2000" b="1"/>
          </a:p>
        </p:txBody>
      </p:sp>
    </p:spTree>
    <p:extLst>
      <p:ext uri="{BB962C8B-B14F-4D97-AF65-F5344CB8AC3E}">
        <p14:creationId xmlns:p14="http://schemas.microsoft.com/office/powerpoint/2010/main" val="37619170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6">
          <a:extLst>
            <a:ext uri="{FF2B5EF4-FFF2-40B4-BE49-F238E27FC236}">
              <a16:creationId xmlns:a16="http://schemas.microsoft.com/office/drawing/2014/main" id="{B890D737-3341-6639-8A51-9D477789A1A8}"/>
            </a:ext>
          </a:extLst>
        </p:cNvPr>
        <p:cNvGrpSpPr/>
        <p:nvPr/>
      </p:nvGrpSpPr>
      <p:grpSpPr>
        <a:xfrm>
          <a:off x="0" y="0"/>
          <a:ext cx="0" cy="0"/>
          <a:chOff x="0" y="0"/>
          <a:chExt cx="0" cy="0"/>
        </a:xfrm>
      </p:grpSpPr>
      <p:sp>
        <p:nvSpPr>
          <p:cNvPr id="637" name="Google Shape;637;p42">
            <a:extLst>
              <a:ext uri="{FF2B5EF4-FFF2-40B4-BE49-F238E27FC236}">
                <a16:creationId xmlns:a16="http://schemas.microsoft.com/office/drawing/2014/main" id="{F0880249-9CB8-4437-31B6-6ECA599EE996}"/>
              </a:ext>
            </a:extLst>
          </p:cNvPr>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a:extLst>
              <a:ext uri="{FF2B5EF4-FFF2-40B4-BE49-F238E27FC236}">
                <a16:creationId xmlns:a16="http://schemas.microsoft.com/office/drawing/2014/main" id="{7692C41A-AA2E-EFDD-9EE4-F0C8F34EF758}"/>
              </a:ext>
            </a:extLst>
          </p:cNvPr>
          <p:cNvSpPr txBox="1">
            <a:spLocks noGrp="1"/>
          </p:cNvSpPr>
          <p:nvPr>
            <p:ph type="title"/>
          </p:nvPr>
        </p:nvSpPr>
        <p:spPr>
          <a:xfrm>
            <a:off x="153120" y="414069"/>
            <a:ext cx="883776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t>Do you remember these loop transformations?</a:t>
            </a:r>
            <a:br>
              <a:rPr lang="en" sz="2400"/>
            </a:br>
            <a:r>
              <a:rPr lang="en" sz="1800"/>
              <a:t>1/2</a:t>
            </a:r>
            <a:endParaRPr sz="2400">
              <a:solidFill>
                <a:schemeClr val="accent4"/>
              </a:solidFill>
            </a:endParaRPr>
          </a:p>
        </p:txBody>
      </p:sp>
      <p:sp>
        <p:nvSpPr>
          <p:cNvPr id="645" name="Google Shape;645;p42">
            <a:extLst>
              <a:ext uri="{FF2B5EF4-FFF2-40B4-BE49-F238E27FC236}">
                <a16:creationId xmlns:a16="http://schemas.microsoft.com/office/drawing/2014/main" id="{1D32DFDA-C6D8-2487-F4FA-061A42E2579B}"/>
              </a:ext>
            </a:extLst>
          </p:cNvPr>
          <p:cNvSpPr txBox="1">
            <a:spLocks noGrp="1"/>
          </p:cNvSpPr>
          <p:nvPr>
            <p:ph type="subTitle" idx="7"/>
          </p:nvPr>
        </p:nvSpPr>
        <p:spPr>
          <a:xfrm>
            <a:off x="771868" y="1437575"/>
            <a:ext cx="1978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Tiling</a:t>
            </a:r>
            <a:endParaRPr/>
          </a:p>
        </p:txBody>
      </p:sp>
      <p:sp>
        <p:nvSpPr>
          <p:cNvPr id="646" name="Google Shape;646;p42">
            <a:extLst>
              <a:ext uri="{FF2B5EF4-FFF2-40B4-BE49-F238E27FC236}">
                <a16:creationId xmlns:a16="http://schemas.microsoft.com/office/drawing/2014/main" id="{3FA48218-FCF6-BC44-BD32-BC97007DD0D3}"/>
              </a:ext>
            </a:extLst>
          </p:cNvPr>
          <p:cNvSpPr txBox="1">
            <a:spLocks noGrp="1"/>
          </p:cNvSpPr>
          <p:nvPr>
            <p:ph type="subTitle" idx="8"/>
          </p:nvPr>
        </p:nvSpPr>
        <p:spPr>
          <a:xfrm>
            <a:off x="3461422" y="1437575"/>
            <a:ext cx="2375133"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Interchange</a:t>
            </a:r>
            <a:endParaRPr/>
          </a:p>
        </p:txBody>
      </p:sp>
      <p:sp>
        <p:nvSpPr>
          <p:cNvPr id="647" name="Google Shape;647;p42">
            <a:extLst>
              <a:ext uri="{FF2B5EF4-FFF2-40B4-BE49-F238E27FC236}">
                <a16:creationId xmlns:a16="http://schemas.microsoft.com/office/drawing/2014/main" id="{0FB44982-D58F-74C9-B929-AC8DA4839954}"/>
              </a:ext>
            </a:extLst>
          </p:cNvPr>
          <p:cNvSpPr txBox="1">
            <a:spLocks noGrp="1"/>
          </p:cNvSpPr>
          <p:nvPr>
            <p:ph type="subTitle" idx="9"/>
          </p:nvPr>
        </p:nvSpPr>
        <p:spPr>
          <a:xfrm>
            <a:off x="6332074" y="1434297"/>
            <a:ext cx="1978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Skewing</a:t>
            </a:r>
            <a:endParaRPr/>
          </a:p>
        </p:txBody>
      </p:sp>
      <p:sp>
        <p:nvSpPr>
          <p:cNvPr id="651" name="Google Shape;651;p42">
            <a:extLst>
              <a:ext uri="{FF2B5EF4-FFF2-40B4-BE49-F238E27FC236}">
                <a16:creationId xmlns:a16="http://schemas.microsoft.com/office/drawing/2014/main" id="{CB9D5966-0949-67C8-C3FF-F37DB1D9F3C0}"/>
              </a:ext>
            </a:extLst>
          </p:cNvPr>
          <p:cNvSpPr txBox="1"/>
          <p:nvPr/>
        </p:nvSpPr>
        <p:spPr>
          <a:xfrm>
            <a:off x="226313" y="2010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a:extLst>
              <a:ext uri="{FF2B5EF4-FFF2-40B4-BE49-F238E27FC236}">
                <a16:creationId xmlns:a16="http://schemas.microsoft.com/office/drawing/2014/main" id="{86B2A709-6D65-9A9F-AF14-A096F57C027E}"/>
              </a:ext>
            </a:extLst>
          </p:cNvPr>
          <p:cNvSpPr txBox="1"/>
          <p:nvPr/>
        </p:nvSpPr>
        <p:spPr>
          <a:xfrm>
            <a:off x="8565325" y="378395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grpSp>
        <p:nvGrpSpPr>
          <p:cNvPr id="655" name="Google Shape;655;p42">
            <a:extLst>
              <a:ext uri="{FF2B5EF4-FFF2-40B4-BE49-F238E27FC236}">
                <a16:creationId xmlns:a16="http://schemas.microsoft.com/office/drawing/2014/main" id="{780741F0-017A-A9A3-3720-3B83DB49223B}"/>
              </a:ext>
            </a:extLst>
          </p:cNvPr>
          <p:cNvGrpSpPr/>
          <p:nvPr/>
        </p:nvGrpSpPr>
        <p:grpSpPr>
          <a:xfrm>
            <a:off x="8389787" y="179931"/>
            <a:ext cx="486393" cy="125690"/>
            <a:chOff x="-890300" y="1406550"/>
            <a:chExt cx="806088" cy="208200"/>
          </a:xfrm>
        </p:grpSpPr>
        <p:sp>
          <p:nvSpPr>
            <p:cNvPr id="656" name="Google Shape;656;p42">
              <a:extLst>
                <a:ext uri="{FF2B5EF4-FFF2-40B4-BE49-F238E27FC236}">
                  <a16:creationId xmlns:a16="http://schemas.microsoft.com/office/drawing/2014/main" id="{0127643D-4FCD-99BD-D239-34540A09BE69}"/>
                </a:ext>
              </a:extLst>
            </p:cNvPr>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a:extLst>
                <a:ext uri="{FF2B5EF4-FFF2-40B4-BE49-F238E27FC236}">
                  <a16:creationId xmlns:a16="http://schemas.microsoft.com/office/drawing/2014/main" id="{A63CD5A6-DB3D-AE06-3D07-5652A7316DD5}"/>
                </a:ext>
              </a:extLst>
            </p:cNvPr>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a:extLst>
                <a:ext uri="{FF2B5EF4-FFF2-40B4-BE49-F238E27FC236}">
                  <a16:creationId xmlns:a16="http://schemas.microsoft.com/office/drawing/2014/main" id="{42618678-380F-49C0-F79F-6239ABF99C31}"/>
                </a:ext>
              </a:extLst>
            </p:cNvPr>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a:extLst>
              <a:ext uri="{FF2B5EF4-FFF2-40B4-BE49-F238E27FC236}">
                <a16:creationId xmlns:a16="http://schemas.microsoft.com/office/drawing/2014/main" id="{9D08A731-747A-0772-5C1E-9CEEB638C078}"/>
              </a:ext>
            </a:extLst>
          </p:cNvPr>
          <p:cNvSpPr txBox="1"/>
          <p:nvPr/>
        </p:nvSpPr>
        <p:spPr>
          <a:xfrm>
            <a:off x="178003" y="3895806"/>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EAD2B944-14D9-7F11-8620-64710BEC20B9}"/>
              </a:ext>
            </a:extLst>
          </p:cNvPr>
          <p:cNvSpPr>
            <a:spLocks noGrp="1"/>
          </p:cNvSpPr>
          <p:nvPr>
            <p:ph type="sldNum" sz="quarter" idx="16"/>
          </p:nvPr>
        </p:nvSpPr>
        <p:spPr/>
        <p:txBody>
          <a:bodyPr/>
          <a:lstStyle/>
          <a:p>
            <a:fld id="{1732D5B0-9633-478E-8E10-0FD4C57CBD28}" type="slidenum">
              <a:rPr lang="en" smtClean="0"/>
              <a:t>12</a:t>
            </a:fld>
            <a:endParaRPr lang="en"/>
          </a:p>
        </p:txBody>
      </p:sp>
      <p:pic>
        <p:nvPicPr>
          <p:cNvPr id="18" name="Image 17">
            <a:extLst>
              <a:ext uri="{FF2B5EF4-FFF2-40B4-BE49-F238E27FC236}">
                <a16:creationId xmlns:a16="http://schemas.microsoft.com/office/drawing/2014/main" id="{E017F90D-F89C-CF1A-2FE7-678B7ED5331C}"/>
              </a:ext>
            </a:extLst>
          </p:cNvPr>
          <p:cNvPicPr>
            <a:picLocks noChangeAspect="1"/>
          </p:cNvPicPr>
          <p:nvPr/>
        </p:nvPicPr>
        <p:blipFill>
          <a:blip r:embed="rId3"/>
          <a:stretch>
            <a:fillRect/>
          </a:stretch>
        </p:blipFill>
        <p:spPr>
          <a:xfrm>
            <a:off x="866131" y="1964960"/>
            <a:ext cx="1786395" cy="1107518"/>
          </a:xfrm>
          <a:prstGeom prst="rect">
            <a:avLst/>
          </a:prstGeom>
        </p:spPr>
      </p:pic>
      <p:pic>
        <p:nvPicPr>
          <p:cNvPr id="20" name="Image 19">
            <a:extLst>
              <a:ext uri="{FF2B5EF4-FFF2-40B4-BE49-F238E27FC236}">
                <a16:creationId xmlns:a16="http://schemas.microsoft.com/office/drawing/2014/main" id="{E9B9C2F0-93EC-B2A0-036C-83B0EE2DF345}"/>
              </a:ext>
            </a:extLst>
          </p:cNvPr>
          <p:cNvPicPr>
            <a:picLocks noChangeAspect="1"/>
          </p:cNvPicPr>
          <p:nvPr/>
        </p:nvPicPr>
        <p:blipFill>
          <a:blip r:embed="rId4"/>
          <a:stretch>
            <a:fillRect/>
          </a:stretch>
        </p:blipFill>
        <p:spPr>
          <a:xfrm>
            <a:off x="931013" y="3213577"/>
            <a:ext cx="1656633" cy="1364458"/>
          </a:xfrm>
          <a:prstGeom prst="rect">
            <a:avLst/>
          </a:prstGeom>
        </p:spPr>
      </p:pic>
      <p:pic>
        <p:nvPicPr>
          <p:cNvPr id="28" name="Image 27" descr="Une image contenant texte, Police, ligne, capture d’écran&#10;&#10;Description générée automatiquement">
            <a:extLst>
              <a:ext uri="{FF2B5EF4-FFF2-40B4-BE49-F238E27FC236}">
                <a16:creationId xmlns:a16="http://schemas.microsoft.com/office/drawing/2014/main" id="{C55EFB59-A3E3-F7C5-4DF6-B8FF4F75250F}"/>
              </a:ext>
            </a:extLst>
          </p:cNvPr>
          <p:cNvPicPr>
            <a:picLocks noChangeAspect="1"/>
          </p:cNvPicPr>
          <p:nvPr/>
        </p:nvPicPr>
        <p:blipFill>
          <a:blip r:embed="rId5"/>
          <a:stretch>
            <a:fillRect/>
          </a:stretch>
        </p:blipFill>
        <p:spPr>
          <a:xfrm>
            <a:off x="3599872" y="1964960"/>
            <a:ext cx="1959806" cy="2613075"/>
          </a:xfrm>
          <a:prstGeom prst="rect">
            <a:avLst/>
          </a:prstGeom>
        </p:spPr>
      </p:pic>
      <p:pic>
        <p:nvPicPr>
          <p:cNvPr id="32" name="Image 31" descr="Une image contenant diagramme, ligne, texte, capture d’écran&#10;&#10;Description générée automatiquement">
            <a:extLst>
              <a:ext uri="{FF2B5EF4-FFF2-40B4-BE49-F238E27FC236}">
                <a16:creationId xmlns:a16="http://schemas.microsoft.com/office/drawing/2014/main" id="{5A79C3AA-7C88-CD00-A180-448A4BCACA10}"/>
              </a:ext>
            </a:extLst>
          </p:cNvPr>
          <p:cNvPicPr>
            <a:picLocks noChangeAspect="1"/>
          </p:cNvPicPr>
          <p:nvPr/>
        </p:nvPicPr>
        <p:blipFill>
          <a:blip r:embed="rId6"/>
          <a:srcRect t="41978" r="54080" b="2609"/>
          <a:stretch/>
        </p:blipFill>
        <p:spPr>
          <a:xfrm>
            <a:off x="6411587" y="1982303"/>
            <a:ext cx="1839590" cy="1248366"/>
          </a:xfrm>
          <a:prstGeom prst="rect">
            <a:avLst/>
          </a:prstGeom>
        </p:spPr>
      </p:pic>
      <p:pic>
        <p:nvPicPr>
          <p:cNvPr id="33" name="Image 32" descr="Une image contenant diagramme, ligne, texte, capture d’écran&#10;&#10;Description générée automatiquement">
            <a:extLst>
              <a:ext uri="{FF2B5EF4-FFF2-40B4-BE49-F238E27FC236}">
                <a16:creationId xmlns:a16="http://schemas.microsoft.com/office/drawing/2014/main" id="{B4724889-AA0F-FF20-99D1-530EB3377FE4}"/>
              </a:ext>
            </a:extLst>
          </p:cNvPr>
          <p:cNvPicPr>
            <a:picLocks noChangeAspect="1"/>
          </p:cNvPicPr>
          <p:nvPr/>
        </p:nvPicPr>
        <p:blipFill>
          <a:blip r:embed="rId6"/>
          <a:srcRect l="47214" t="42607" b="3070"/>
          <a:stretch/>
        </p:blipFill>
        <p:spPr>
          <a:xfrm>
            <a:off x="6411585" y="3490441"/>
            <a:ext cx="1819179" cy="1052809"/>
          </a:xfrm>
          <a:prstGeom prst="rect">
            <a:avLst/>
          </a:prstGeom>
        </p:spPr>
      </p:pic>
    </p:spTree>
    <p:extLst>
      <p:ext uri="{BB962C8B-B14F-4D97-AF65-F5344CB8AC3E}">
        <p14:creationId xmlns:p14="http://schemas.microsoft.com/office/powerpoint/2010/main" val="2273366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6">
          <a:extLst>
            <a:ext uri="{FF2B5EF4-FFF2-40B4-BE49-F238E27FC236}">
              <a16:creationId xmlns:a16="http://schemas.microsoft.com/office/drawing/2014/main" id="{83CDD7F4-F9A7-9760-1F00-15FD191A65C5}"/>
            </a:ext>
          </a:extLst>
        </p:cNvPr>
        <p:cNvGrpSpPr/>
        <p:nvPr/>
      </p:nvGrpSpPr>
      <p:grpSpPr>
        <a:xfrm>
          <a:off x="0" y="0"/>
          <a:ext cx="0" cy="0"/>
          <a:chOff x="0" y="0"/>
          <a:chExt cx="0" cy="0"/>
        </a:xfrm>
      </p:grpSpPr>
      <p:sp>
        <p:nvSpPr>
          <p:cNvPr id="637" name="Google Shape;637;p42">
            <a:extLst>
              <a:ext uri="{FF2B5EF4-FFF2-40B4-BE49-F238E27FC236}">
                <a16:creationId xmlns:a16="http://schemas.microsoft.com/office/drawing/2014/main" id="{11DFBCB8-2C9A-7C07-361D-1CF581BBFEE1}"/>
              </a:ext>
            </a:extLst>
          </p:cNvPr>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a:extLst>
              <a:ext uri="{FF2B5EF4-FFF2-40B4-BE49-F238E27FC236}">
                <a16:creationId xmlns:a16="http://schemas.microsoft.com/office/drawing/2014/main" id="{5C319932-37BE-7884-9172-2280ED0762C5}"/>
              </a:ext>
            </a:extLst>
          </p:cNvPr>
          <p:cNvSpPr txBox="1">
            <a:spLocks noGrp="1"/>
          </p:cNvSpPr>
          <p:nvPr>
            <p:ph type="title"/>
          </p:nvPr>
        </p:nvSpPr>
        <p:spPr>
          <a:xfrm>
            <a:off x="153120" y="414069"/>
            <a:ext cx="883776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t>Do you remember these loop transformations?</a:t>
            </a:r>
            <a:br>
              <a:rPr lang="en" sz="2400"/>
            </a:br>
            <a:r>
              <a:rPr lang="en" sz="1800"/>
              <a:t>2/2</a:t>
            </a:r>
            <a:endParaRPr sz="2400">
              <a:solidFill>
                <a:schemeClr val="accent4"/>
              </a:solidFill>
            </a:endParaRPr>
          </a:p>
        </p:txBody>
      </p:sp>
      <p:sp>
        <p:nvSpPr>
          <p:cNvPr id="645" name="Google Shape;645;p42">
            <a:extLst>
              <a:ext uri="{FF2B5EF4-FFF2-40B4-BE49-F238E27FC236}">
                <a16:creationId xmlns:a16="http://schemas.microsoft.com/office/drawing/2014/main" id="{31FAD055-0663-84C0-B8A7-F38FADB7F5E0}"/>
              </a:ext>
            </a:extLst>
          </p:cNvPr>
          <p:cNvSpPr txBox="1">
            <a:spLocks noGrp="1"/>
          </p:cNvSpPr>
          <p:nvPr>
            <p:ph type="subTitle" idx="7"/>
          </p:nvPr>
        </p:nvSpPr>
        <p:spPr>
          <a:xfrm>
            <a:off x="770228" y="1361450"/>
            <a:ext cx="1978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Fusion</a:t>
            </a:r>
            <a:endParaRPr/>
          </a:p>
        </p:txBody>
      </p:sp>
      <p:sp>
        <p:nvSpPr>
          <p:cNvPr id="646" name="Google Shape;646;p42">
            <a:extLst>
              <a:ext uri="{FF2B5EF4-FFF2-40B4-BE49-F238E27FC236}">
                <a16:creationId xmlns:a16="http://schemas.microsoft.com/office/drawing/2014/main" id="{192AD561-F82D-5592-698A-E7CFAC97D8BF}"/>
              </a:ext>
            </a:extLst>
          </p:cNvPr>
          <p:cNvSpPr txBox="1">
            <a:spLocks noGrp="1"/>
          </p:cNvSpPr>
          <p:nvPr>
            <p:ph type="subTitle" idx="8"/>
          </p:nvPr>
        </p:nvSpPr>
        <p:spPr>
          <a:xfrm>
            <a:off x="3294626" y="1624491"/>
            <a:ext cx="2554748"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Non-Unit Strides</a:t>
            </a:r>
            <a:endParaRPr/>
          </a:p>
        </p:txBody>
      </p:sp>
      <p:sp>
        <p:nvSpPr>
          <p:cNvPr id="647" name="Google Shape;647;p42">
            <a:extLst>
              <a:ext uri="{FF2B5EF4-FFF2-40B4-BE49-F238E27FC236}">
                <a16:creationId xmlns:a16="http://schemas.microsoft.com/office/drawing/2014/main" id="{C6481003-0EA8-4E65-AC1B-CEB49EEF2076}"/>
              </a:ext>
            </a:extLst>
          </p:cNvPr>
          <p:cNvSpPr txBox="1">
            <a:spLocks noGrp="1"/>
          </p:cNvSpPr>
          <p:nvPr>
            <p:ph type="subTitle" idx="9"/>
          </p:nvPr>
        </p:nvSpPr>
        <p:spPr>
          <a:xfrm>
            <a:off x="6411587" y="1626360"/>
            <a:ext cx="1978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Alignment</a:t>
            </a:r>
            <a:endParaRPr/>
          </a:p>
        </p:txBody>
      </p:sp>
      <p:sp>
        <p:nvSpPr>
          <p:cNvPr id="651" name="Google Shape;651;p42">
            <a:extLst>
              <a:ext uri="{FF2B5EF4-FFF2-40B4-BE49-F238E27FC236}">
                <a16:creationId xmlns:a16="http://schemas.microsoft.com/office/drawing/2014/main" id="{4BBFF6F1-9C99-850A-6150-3FE15934733C}"/>
              </a:ext>
            </a:extLst>
          </p:cNvPr>
          <p:cNvSpPr txBox="1"/>
          <p:nvPr/>
        </p:nvSpPr>
        <p:spPr>
          <a:xfrm>
            <a:off x="226313" y="2010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a:extLst>
              <a:ext uri="{FF2B5EF4-FFF2-40B4-BE49-F238E27FC236}">
                <a16:creationId xmlns:a16="http://schemas.microsoft.com/office/drawing/2014/main" id="{CA688DBC-E3FD-9F6A-3985-AF1420DA06F0}"/>
              </a:ext>
            </a:extLst>
          </p:cNvPr>
          <p:cNvSpPr txBox="1"/>
          <p:nvPr/>
        </p:nvSpPr>
        <p:spPr>
          <a:xfrm>
            <a:off x="8565325" y="378395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grpSp>
        <p:nvGrpSpPr>
          <p:cNvPr id="655" name="Google Shape;655;p42">
            <a:extLst>
              <a:ext uri="{FF2B5EF4-FFF2-40B4-BE49-F238E27FC236}">
                <a16:creationId xmlns:a16="http://schemas.microsoft.com/office/drawing/2014/main" id="{8F37A7D9-601B-935C-A988-E5E2B59836D6}"/>
              </a:ext>
            </a:extLst>
          </p:cNvPr>
          <p:cNvGrpSpPr/>
          <p:nvPr/>
        </p:nvGrpSpPr>
        <p:grpSpPr>
          <a:xfrm>
            <a:off x="8389787" y="179931"/>
            <a:ext cx="486393" cy="125690"/>
            <a:chOff x="-890300" y="1406550"/>
            <a:chExt cx="806088" cy="208200"/>
          </a:xfrm>
        </p:grpSpPr>
        <p:sp>
          <p:nvSpPr>
            <p:cNvPr id="656" name="Google Shape;656;p42">
              <a:extLst>
                <a:ext uri="{FF2B5EF4-FFF2-40B4-BE49-F238E27FC236}">
                  <a16:creationId xmlns:a16="http://schemas.microsoft.com/office/drawing/2014/main" id="{BC16BD09-7E5F-AE96-A6FC-DACFDD3DA321}"/>
                </a:ext>
              </a:extLst>
            </p:cNvPr>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a:extLst>
                <a:ext uri="{FF2B5EF4-FFF2-40B4-BE49-F238E27FC236}">
                  <a16:creationId xmlns:a16="http://schemas.microsoft.com/office/drawing/2014/main" id="{B1462AD8-895E-089E-C40E-E871344BF968}"/>
                </a:ext>
              </a:extLst>
            </p:cNvPr>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a:extLst>
                <a:ext uri="{FF2B5EF4-FFF2-40B4-BE49-F238E27FC236}">
                  <a16:creationId xmlns:a16="http://schemas.microsoft.com/office/drawing/2014/main" id="{732C583A-C269-F93D-8231-9545CB500CB8}"/>
                </a:ext>
              </a:extLst>
            </p:cNvPr>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A334554F-48FC-2CED-566E-71C81E99903E}"/>
              </a:ext>
            </a:extLst>
          </p:cNvPr>
          <p:cNvSpPr>
            <a:spLocks noGrp="1"/>
          </p:cNvSpPr>
          <p:nvPr>
            <p:ph type="sldNum" sz="quarter" idx="16"/>
          </p:nvPr>
        </p:nvSpPr>
        <p:spPr/>
        <p:txBody>
          <a:bodyPr/>
          <a:lstStyle/>
          <a:p>
            <a:fld id="{1732D5B0-9633-478E-8E10-0FD4C57CBD28}" type="slidenum">
              <a:rPr lang="en" smtClean="0"/>
              <a:t>13</a:t>
            </a:fld>
            <a:endParaRPr lang="en"/>
          </a:p>
        </p:txBody>
      </p:sp>
      <p:pic>
        <p:nvPicPr>
          <p:cNvPr id="4" name="Image 3">
            <a:extLst>
              <a:ext uri="{FF2B5EF4-FFF2-40B4-BE49-F238E27FC236}">
                <a16:creationId xmlns:a16="http://schemas.microsoft.com/office/drawing/2014/main" id="{57310177-904F-ED8E-25A0-0FDCCF408A50}"/>
              </a:ext>
            </a:extLst>
          </p:cNvPr>
          <p:cNvPicPr>
            <a:picLocks noChangeAspect="1"/>
          </p:cNvPicPr>
          <p:nvPr/>
        </p:nvPicPr>
        <p:blipFill>
          <a:blip r:embed="rId3"/>
          <a:srcRect l="9304" t="26126" r="57096" b="1444"/>
          <a:stretch/>
        </p:blipFill>
        <p:spPr>
          <a:xfrm>
            <a:off x="861382" y="1870791"/>
            <a:ext cx="1745597" cy="1517007"/>
          </a:xfrm>
          <a:prstGeom prst="rect">
            <a:avLst/>
          </a:prstGeom>
        </p:spPr>
      </p:pic>
      <p:pic>
        <p:nvPicPr>
          <p:cNvPr id="6" name="Image 5">
            <a:extLst>
              <a:ext uri="{FF2B5EF4-FFF2-40B4-BE49-F238E27FC236}">
                <a16:creationId xmlns:a16="http://schemas.microsoft.com/office/drawing/2014/main" id="{4B26B8CC-45EF-0C1E-CCC8-8A2D8D05B386}"/>
              </a:ext>
            </a:extLst>
          </p:cNvPr>
          <p:cNvPicPr>
            <a:picLocks noChangeAspect="1"/>
          </p:cNvPicPr>
          <p:nvPr/>
        </p:nvPicPr>
        <p:blipFill>
          <a:blip r:embed="rId3"/>
          <a:srcRect l="61205" t="26779" r="6733" b="29843"/>
          <a:stretch/>
        </p:blipFill>
        <p:spPr>
          <a:xfrm>
            <a:off x="770228" y="3491717"/>
            <a:ext cx="1927906" cy="1051533"/>
          </a:xfrm>
          <a:prstGeom prst="rect">
            <a:avLst/>
          </a:prstGeom>
        </p:spPr>
      </p:pic>
      <p:pic>
        <p:nvPicPr>
          <p:cNvPr id="1026" name="Picture 2" descr="11: Non unit stride access vs unit stride access">
            <a:extLst>
              <a:ext uri="{FF2B5EF4-FFF2-40B4-BE49-F238E27FC236}">
                <a16:creationId xmlns:a16="http://schemas.microsoft.com/office/drawing/2014/main" id="{3CF248B7-F933-F3CC-E252-261613E021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71" b="53356"/>
          <a:stretch/>
        </p:blipFill>
        <p:spPr bwMode="auto">
          <a:xfrm>
            <a:off x="3101303" y="2013677"/>
            <a:ext cx="2941393" cy="12693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11: Non unit stride access vs unit stride access">
            <a:extLst>
              <a:ext uri="{FF2B5EF4-FFF2-40B4-BE49-F238E27FC236}">
                <a16:creationId xmlns:a16="http://schemas.microsoft.com/office/drawing/2014/main" id="{098766E4-0EC0-91A3-FEB6-06AB8A9259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5622" b="5278"/>
          <a:stretch/>
        </p:blipFill>
        <p:spPr bwMode="auto">
          <a:xfrm>
            <a:off x="3101303" y="3387798"/>
            <a:ext cx="2941394" cy="11604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04921426-497C-FDE8-2702-80FDE535022D}"/>
              </a:ext>
            </a:extLst>
          </p:cNvPr>
          <p:cNvPicPr>
            <a:picLocks noChangeAspect="1"/>
          </p:cNvPicPr>
          <p:nvPr/>
        </p:nvPicPr>
        <p:blipFill>
          <a:blip r:embed="rId5"/>
          <a:srcRect l="50000" b="33073"/>
          <a:stretch/>
        </p:blipFill>
        <p:spPr>
          <a:xfrm>
            <a:off x="6411586" y="2103694"/>
            <a:ext cx="2095097" cy="1121752"/>
          </a:xfrm>
          <a:prstGeom prst="rect">
            <a:avLst/>
          </a:prstGeom>
        </p:spPr>
      </p:pic>
      <p:pic>
        <p:nvPicPr>
          <p:cNvPr id="11" name="Image 10">
            <a:extLst>
              <a:ext uri="{FF2B5EF4-FFF2-40B4-BE49-F238E27FC236}">
                <a16:creationId xmlns:a16="http://schemas.microsoft.com/office/drawing/2014/main" id="{2C7CBDF8-8A50-4EF5-EF7F-C32AB318F34B}"/>
              </a:ext>
            </a:extLst>
          </p:cNvPr>
          <p:cNvPicPr>
            <a:picLocks noChangeAspect="1"/>
          </p:cNvPicPr>
          <p:nvPr/>
        </p:nvPicPr>
        <p:blipFill>
          <a:blip r:embed="rId5"/>
          <a:srcRect r="52724" b="34506"/>
          <a:stretch/>
        </p:blipFill>
        <p:spPr>
          <a:xfrm>
            <a:off x="6411586" y="3382037"/>
            <a:ext cx="2094057" cy="1160400"/>
          </a:xfrm>
          <a:prstGeom prst="rect">
            <a:avLst/>
          </a:prstGeom>
        </p:spPr>
      </p:pic>
    </p:spTree>
    <p:extLst>
      <p:ext uri="{BB962C8B-B14F-4D97-AF65-F5344CB8AC3E}">
        <p14:creationId xmlns:p14="http://schemas.microsoft.com/office/powerpoint/2010/main" val="41443087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4">
          <a:extLst>
            <a:ext uri="{FF2B5EF4-FFF2-40B4-BE49-F238E27FC236}">
              <a16:creationId xmlns:a16="http://schemas.microsoft.com/office/drawing/2014/main" id="{39473218-93D4-B967-2E04-348AF97D9BE7}"/>
            </a:ext>
          </a:extLst>
        </p:cNvPr>
        <p:cNvGrpSpPr/>
        <p:nvPr/>
      </p:nvGrpSpPr>
      <p:grpSpPr>
        <a:xfrm>
          <a:off x="0" y="0"/>
          <a:ext cx="0" cy="0"/>
          <a:chOff x="0" y="0"/>
          <a:chExt cx="0" cy="0"/>
        </a:xfrm>
      </p:grpSpPr>
      <p:graphicFrame>
        <p:nvGraphicFramePr>
          <p:cNvPr id="1306" name="Google Shape;1306;p61">
            <a:extLst>
              <a:ext uri="{FF2B5EF4-FFF2-40B4-BE49-F238E27FC236}">
                <a16:creationId xmlns:a16="http://schemas.microsoft.com/office/drawing/2014/main" id="{01D42039-0941-192B-B373-70E2FEA26374}"/>
              </a:ext>
            </a:extLst>
          </p:cNvPr>
          <p:cNvGraphicFramePr/>
          <p:nvPr>
            <p:extLst>
              <p:ext uri="{D42A27DB-BD31-4B8C-83A1-F6EECF244321}">
                <p14:modId xmlns:p14="http://schemas.microsoft.com/office/powerpoint/2010/main" val="2898823842"/>
              </p:ext>
            </p:extLst>
          </p:nvPr>
        </p:nvGraphicFramePr>
        <p:xfrm>
          <a:off x="826890" y="1447972"/>
          <a:ext cx="7490219" cy="3083722"/>
        </p:xfrm>
        <a:graphic>
          <a:graphicData uri="http://schemas.openxmlformats.org/drawingml/2006/table">
            <a:tbl>
              <a:tblPr>
                <a:noFill/>
                <a:tableStyleId>{38F440F6-A21C-4146-9F63-B7303D14413B}</a:tableStyleId>
              </a:tblPr>
              <a:tblGrid>
                <a:gridCol w="2023041">
                  <a:extLst>
                    <a:ext uri="{9D8B030D-6E8A-4147-A177-3AD203B41FA5}">
                      <a16:colId xmlns:a16="http://schemas.microsoft.com/office/drawing/2014/main" val="20000"/>
                    </a:ext>
                  </a:extLst>
                </a:gridCol>
                <a:gridCol w="5467178">
                  <a:extLst>
                    <a:ext uri="{9D8B030D-6E8A-4147-A177-3AD203B41FA5}">
                      <a16:colId xmlns:a16="http://schemas.microsoft.com/office/drawing/2014/main" val="20001"/>
                    </a:ext>
                  </a:extLst>
                </a:gridCol>
              </a:tblGrid>
              <a:tr h="352610">
                <a:tc>
                  <a:txBody>
                    <a:bodyPr/>
                    <a:lstStyle/>
                    <a:p>
                      <a:pPr marL="0" lvl="0" indent="0" algn="ctr" rtl="0">
                        <a:spcBef>
                          <a:spcPts val="0"/>
                        </a:spcBef>
                        <a:spcAft>
                          <a:spcPts val="0"/>
                        </a:spcAft>
                        <a:buNone/>
                      </a:pPr>
                      <a:r>
                        <a:rPr lang="fr-FR" sz="1600" b="1">
                          <a:solidFill>
                            <a:schemeClr val="bg1"/>
                          </a:solidFill>
                          <a:latin typeface="Source Code Pro"/>
                          <a:ea typeface="Source Code Pro"/>
                          <a:cs typeface="Source Code Pro"/>
                          <a:sym typeface="Source Code Pro"/>
                        </a:rPr>
                        <a:t>Loop Transformations</a:t>
                      </a:r>
                      <a:endParaRPr sz="1600" b="1">
                        <a:solidFill>
                          <a:schemeClr val="bg1"/>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D64B5"/>
                    </a:solidFill>
                  </a:tcPr>
                </a:tc>
                <a:tc>
                  <a:txBody>
                    <a:bodyPr/>
                    <a:lstStyle/>
                    <a:p>
                      <a:pPr marL="0" lvl="0" indent="0" algn="ctr" rtl="0">
                        <a:spcBef>
                          <a:spcPts val="0"/>
                        </a:spcBef>
                        <a:spcAft>
                          <a:spcPts val="0"/>
                        </a:spcAft>
                        <a:buNone/>
                      </a:pPr>
                      <a:r>
                        <a:rPr lang="en-US" sz="1200" b="1" i="0" u="none" strike="noStrike" cap="none">
                          <a:solidFill>
                            <a:schemeClr val="bg1"/>
                          </a:solidFill>
                          <a:latin typeface="Source Code Pro"/>
                          <a:ea typeface="Source Code Pro"/>
                          <a:cs typeface="Source Code Pro Medium"/>
                          <a:sym typeface="Source Code Pro Medium"/>
                        </a:rPr>
                        <a:t>Fission, fusion, tiling, interchanging, and outer loop unrolling</a:t>
                      </a:r>
                      <a:endParaRPr sz="1200" b="1" i="0" u="none" strike="noStrike" cap="none">
                        <a:solidFill>
                          <a:schemeClr val="bg1"/>
                        </a:solidFill>
                        <a:latin typeface="Source Code Pro"/>
                        <a:ea typeface="Source Code Pro"/>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D64B5"/>
                    </a:solidFill>
                  </a:tcPr>
                </a:tc>
                <a:extLst>
                  <a:ext uri="{0D108BD9-81ED-4DB2-BD59-A6C34878D82A}">
                    <a16:rowId xmlns:a16="http://schemas.microsoft.com/office/drawing/2014/main" val="10000"/>
                  </a:ext>
                </a:extLst>
              </a:tr>
              <a:tr h="352610">
                <a:tc>
                  <a:txBody>
                    <a:bodyPr/>
                    <a:lstStyle/>
                    <a:p>
                      <a:pPr marL="0" lvl="0" indent="0" algn="ctr" rtl="0">
                        <a:spcBef>
                          <a:spcPts val="0"/>
                        </a:spcBef>
                        <a:spcAft>
                          <a:spcPts val="0"/>
                        </a:spcAft>
                        <a:buNone/>
                      </a:pPr>
                      <a:r>
                        <a:rPr lang="en-US" sz="1400">
                          <a:solidFill>
                            <a:schemeClr val="accent3"/>
                          </a:solidFill>
                          <a:latin typeface="Source Code Pro Medium"/>
                          <a:ea typeface="Source Code Pro Medium"/>
                          <a:cs typeface="Source Code Pro Medium"/>
                          <a:sym typeface="Source Code Pro Medium"/>
                        </a:rPr>
                        <a:t>Modeling Approach	</a:t>
                      </a:r>
                      <a:endParaRPr sz="1400">
                        <a:solidFill>
                          <a:schemeClr val="accent3"/>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sz="1100" b="1">
                          <a:solidFill>
                            <a:schemeClr val="bg1">
                              <a:lumMod val="10000"/>
                              <a:lumOff val="90000"/>
                            </a:schemeClr>
                          </a:solidFill>
                          <a:latin typeface="Source Code Pro"/>
                          <a:ea typeface="Source Code Pro"/>
                          <a:cs typeface="Source Code Pro"/>
                          <a:sym typeface="Source Code Pro"/>
                        </a:rPr>
                        <a:t>Estimates total machine cycle time considering cache misses, software pipelining, register pressure, and loop overhead</a:t>
                      </a:r>
                      <a:endParaRPr sz="1100" b="1">
                        <a:solidFill>
                          <a:schemeClr val="bg1">
                            <a:lumMod val="10000"/>
                            <a:lumOff val="90000"/>
                          </a:schemeClr>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52610">
                <a:tc>
                  <a:txBody>
                    <a:bodyPr/>
                    <a:lstStyle/>
                    <a:p>
                      <a:pPr marL="0" lvl="0" indent="0" algn="ctr" rtl="0">
                        <a:spcBef>
                          <a:spcPts val="0"/>
                        </a:spcBef>
                        <a:spcAft>
                          <a:spcPts val="0"/>
                        </a:spcAft>
                        <a:buNone/>
                      </a:pPr>
                      <a:r>
                        <a:rPr lang="en-US" sz="1400">
                          <a:solidFill>
                            <a:schemeClr val="lt2"/>
                          </a:solidFill>
                          <a:latin typeface="Source Code Pro Medium"/>
                          <a:ea typeface="Source Code Pro Medium"/>
                          <a:cs typeface="Source Code Pro Medium"/>
                          <a:sym typeface="Source Code Pro Medium"/>
                        </a:rPr>
                        <a:t>Algorithm</a:t>
                      </a:r>
                      <a:endParaRPr sz="1400">
                        <a:solidFill>
                          <a:schemeClr val="lt2"/>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sz="1100">
                          <a:solidFill>
                            <a:schemeClr val="bg1">
                              <a:lumMod val="10000"/>
                              <a:lumOff val="90000"/>
                            </a:schemeClr>
                          </a:solidFill>
                          <a:latin typeface="Source Code Pro"/>
                          <a:ea typeface="Source Code Pro"/>
                          <a:cs typeface="Source Code Pro"/>
                          <a:sym typeface="Source Code Pro"/>
                        </a:rPr>
                        <a:t>Intelligently searches through possible transformations to select the best overall performance</a:t>
                      </a:r>
                      <a:endParaRPr sz="1100">
                        <a:solidFill>
                          <a:schemeClr val="bg1">
                            <a:lumMod val="10000"/>
                            <a:lumOff val="90000"/>
                          </a:schemeClr>
                        </a:solidFill>
                        <a:latin typeface="Source Code Pro"/>
                        <a:ea typeface="Source Code Pro"/>
                        <a:cs typeface="Source Code Pro"/>
                        <a:sym typeface="Source Code Pro"/>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420859">
                <a:tc>
                  <a:txBody>
                    <a:bodyPr/>
                    <a:lstStyle/>
                    <a:p>
                      <a:pPr marL="0" lvl="0" indent="0" algn="ctr" rtl="0">
                        <a:spcBef>
                          <a:spcPts val="0"/>
                        </a:spcBef>
                        <a:spcAft>
                          <a:spcPts val="0"/>
                        </a:spcAft>
                        <a:buNone/>
                      </a:pPr>
                      <a:r>
                        <a:rPr lang="en-US" sz="1400">
                          <a:solidFill>
                            <a:schemeClr val="dk1"/>
                          </a:solidFill>
                          <a:latin typeface="Source Code Pro"/>
                          <a:ea typeface="Source Code Pro"/>
                          <a:cs typeface="Source Code Pro"/>
                          <a:sym typeface="Source Code Pro"/>
                        </a:rPr>
                        <a:t>Performance Improvement</a:t>
                      </a:r>
                      <a:endParaRPr sz="1400">
                        <a:solidFill>
                          <a:schemeClr val="accent4"/>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sz="1100">
                          <a:solidFill>
                            <a:schemeClr val="bg1">
                              <a:lumMod val="10000"/>
                              <a:lumOff val="90000"/>
                            </a:schemeClr>
                          </a:solidFill>
                          <a:latin typeface="Source Code Pro"/>
                          <a:ea typeface="Source Code Pro"/>
                          <a:cs typeface="Source Code Pro"/>
                          <a:sym typeface="Source Code Pro"/>
                        </a:rPr>
                        <a:t>Achieves an average geometric mean improvement of 50% with full optimizations on the MIPS R10000</a:t>
                      </a: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352610">
                <a:tc>
                  <a:txBody>
                    <a:bodyPr/>
                    <a:lstStyle/>
                    <a:p>
                      <a:pPr marL="0" lvl="0" indent="0" algn="ctr" rtl="0">
                        <a:spcBef>
                          <a:spcPts val="0"/>
                        </a:spcBef>
                        <a:spcAft>
                          <a:spcPts val="0"/>
                        </a:spcAft>
                        <a:buNone/>
                      </a:pPr>
                      <a:r>
                        <a:rPr lang="en-US" sz="1400">
                          <a:solidFill>
                            <a:srgbClr val="FFFF99"/>
                          </a:solidFill>
                          <a:latin typeface="Source Code Pro"/>
                          <a:ea typeface="Source Code Pro"/>
                          <a:cs typeface="Source Code Pro"/>
                          <a:sym typeface="Source Code Pro"/>
                        </a:rPr>
                        <a:t>Compilation Time</a:t>
                      </a:r>
                      <a:endParaRPr sz="1400">
                        <a:solidFill>
                          <a:srgbClr val="FFFF99"/>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sz="1100" b="1">
                          <a:solidFill>
                            <a:schemeClr val="bg1">
                              <a:lumMod val="10000"/>
                              <a:lumOff val="90000"/>
                            </a:schemeClr>
                          </a:solidFill>
                          <a:latin typeface="Source Code Pro"/>
                          <a:ea typeface="Source Code Pro"/>
                          <a:cs typeface="Source Code Pro"/>
                          <a:sym typeface="Source Code Pro"/>
                        </a:rPr>
                        <a:t>Reasonable</a:t>
                      </a:r>
                      <a:r>
                        <a:rPr lang="en-US" sz="1100">
                          <a:solidFill>
                            <a:schemeClr val="bg1">
                              <a:lumMod val="10000"/>
                              <a:lumOff val="90000"/>
                            </a:schemeClr>
                          </a:solidFill>
                          <a:latin typeface="Source Code Pro"/>
                          <a:ea typeface="Source Code Pro"/>
                          <a:cs typeface="Source Code Pro"/>
                          <a:sym typeface="Source Code Pro"/>
                        </a:rPr>
                        <a:t>, with modeling and optimizations taking up to 22% of total compile time</a:t>
                      </a:r>
                      <a:endParaRPr sz="1100">
                        <a:solidFill>
                          <a:schemeClr val="bg1">
                            <a:lumMod val="10000"/>
                            <a:lumOff val="90000"/>
                          </a:schemeClr>
                        </a:solidFill>
                        <a:latin typeface="Source Code Pro"/>
                        <a:ea typeface="Source Code Pro"/>
                        <a:cs typeface="Source Code Pro"/>
                        <a:sym typeface="Source Code Pro"/>
                      </a:endParaRPr>
                    </a:p>
                  </a:txBody>
                  <a:tcPr marL="91425"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3297946908"/>
                  </a:ext>
                </a:extLst>
              </a:tr>
              <a:tr h="477732">
                <a:tc>
                  <a:txBody>
                    <a:bodyPr/>
                    <a:lstStyle/>
                    <a:p>
                      <a:pPr marL="0" lvl="0" indent="0" algn="ctr" rtl="0">
                        <a:spcBef>
                          <a:spcPts val="0"/>
                        </a:spcBef>
                        <a:spcAft>
                          <a:spcPts val="0"/>
                        </a:spcAft>
                        <a:buNone/>
                      </a:pPr>
                      <a:r>
                        <a:rPr lang="fr-FR" sz="1400">
                          <a:solidFill>
                            <a:schemeClr val="accent4"/>
                          </a:solidFill>
                          <a:latin typeface="Source Code Pro Medium"/>
                          <a:ea typeface="Source Code Pro Medium"/>
                          <a:cs typeface="Source Code Pro Medium"/>
                          <a:sym typeface="Source Code Pro Medium"/>
                        </a:rPr>
                        <a:t>Conclusion</a:t>
                      </a:r>
                      <a:endParaRPr sz="1400">
                        <a:solidFill>
                          <a:schemeClr val="accent4"/>
                        </a:solidFill>
                        <a:latin typeface="Source Code Pro Medium"/>
                        <a:ea typeface="Source Code Pro Medium"/>
                        <a:cs typeface="Source Code Pro Medium"/>
                        <a:sym typeface="Source Code Pro Medium"/>
                      </a:endParaRPr>
                    </a:p>
                  </a:txBody>
                  <a:tcPr marL="91425" marR="91425" marT="68575" marB="6857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bg1">
                              <a:lumMod val="10000"/>
                              <a:lumOff val="90000"/>
                            </a:schemeClr>
                          </a:solidFill>
                          <a:latin typeface="Source Code Pro Medium"/>
                          <a:ea typeface="Source Code Pro Medium"/>
                          <a:cs typeface="Source Code Pro Medium"/>
                          <a:sym typeface="Source Code Pro Medium"/>
                        </a:rPr>
                        <a:t>Effective and efficient algorithm for optimizing numerical programs, with a few exceptions.</a:t>
                      </a:r>
                    </a:p>
                  </a:txBody>
                  <a:tcPr marL="91425"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355330964"/>
                  </a:ext>
                </a:extLst>
              </a:tr>
            </a:tbl>
          </a:graphicData>
        </a:graphic>
      </p:graphicFrame>
      <p:sp>
        <p:nvSpPr>
          <p:cNvPr id="1307" name="Google Shape;1307;p61">
            <a:extLst>
              <a:ext uri="{FF2B5EF4-FFF2-40B4-BE49-F238E27FC236}">
                <a16:creationId xmlns:a16="http://schemas.microsoft.com/office/drawing/2014/main" id="{2786D60B-149A-BB47-C7B4-6A57B7E1E342}"/>
              </a:ext>
            </a:extLst>
          </p:cNvPr>
          <p:cNvSpPr txBox="1"/>
          <p:nvPr/>
        </p:nvSpPr>
        <p:spPr>
          <a:xfrm>
            <a:off x="101288" y="12228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5"/>
                </a:solidFill>
                <a:latin typeface="Comfortaa"/>
                <a:ea typeface="Comfortaa"/>
                <a:cs typeface="Comfortaa"/>
                <a:sym typeface="Comfortaa"/>
              </a:rPr>
              <a:t>{</a:t>
            </a:r>
            <a:endParaRPr sz="5000">
              <a:solidFill>
                <a:schemeClr val="accent5"/>
              </a:solidFill>
              <a:latin typeface="Comfortaa"/>
              <a:ea typeface="Comfortaa"/>
              <a:cs typeface="Comfortaa"/>
              <a:sym typeface="Comfortaa"/>
            </a:endParaRPr>
          </a:p>
        </p:txBody>
      </p:sp>
      <p:sp>
        <p:nvSpPr>
          <p:cNvPr id="1308" name="Google Shape;1308;p61">
            <a:extLst>
              <a:ext uri="{FF2B5EF4-FFF2-40B4-BE49-F238E27FC236}">
                <a16:creationId xmlns:a16="http://schemas.microsoft.com/office/drawing/2014/main" id="{2622D7E1-8341-A0E9-11ED-670ECDCE0C00}"/>
              </a:ext>
            </a:extLst>
          </p:cNvPr>
          <p:cNvSpPr txBox="1"/>
          <p:nvPr/>
        </p:nvSpPr>
        <p:spPr>
          <a:xfrm>
            <a:off x="8624700" y="4152044"/>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970CA88E-BC55-737F-636F-747D38782C1A}"/>
              </a:ext>
            </a:extLst>
          </p:cNvPr>
          <p:cNvSpPr>
            <a:spLocks noGrp="1"/>
          </p:cNvSpPr>
          <p:nvPr>
            <p:ph type="sldNum" sz="quarter" idx="10"/>
          </p:nvPr>
        </p:nvSpPr>
        <p:spPr/>
        <p:txBody>
          <a:bodyPr/>
          <a:lstStyle/>
          <a:p>
            <a:fld id="{1732D5B0-9633-478E-8E10-0FD4C57CBD28}" type="slidenum">
              <a:rPr lang="en" smtClean="0"/>
              <a:t>14</a:t>
            </a:fld>
            <a:endParaRPr lang="en"/>
          </a:p>
        </p:txBody>
      </p:sp>
      <p:sp>
        <p:nvSpPr>
          <p:cNvPr id="3" name="Google Shape;763;p45">
            <a:extLst>
              <a:ext uri="{FF2B5EF4-FFF2-40B4-BE49-F238E27FC236}">
                <a16:creationId xmlns:a16="http://schemas.microsoft.com/office/drawing/2014/main" id="{9EEBF085-00B6-988B-C3CE-DFE9EF80CCB1}"/>
              </a:ext>
            </a:extLst>
          </p:cNvPr>
          <p:cNvSpPr txBox="1">
            <a:spLocks/>
          </p:cNvSpPr>
          <p:nvPr/>
        </p:nvSpPr>
        <p:spPr>
          <a:xfrm>
            <a:off x="453638" y="266353"/>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ctr"/>
            <a:r>
              <a:rPr lang="fr-FR" sz="3000"/>
              <a:t>Loop Transformation </a:t>
            </a:r>
            <a:r>
              <a:rPr lang="fr-FR" sz="3000">
                <a:solidFill>
                  <a:schemeClr val="bg1">
                    <a:lumMod val="10000"/>
                    <a:lumOff val="90000"/>
                  </a:schemeClr>
                </a:solidFill>
              </a:rPr>
              <a:t>Combination</a:t>
            </a:r>
          </a:p>
          <a:p>
            <a:pPr algn="ctr"/>
            <a:r>
              <a:rPr lang="en-US" sz="1200" i="1">
                <a:solidFill>
                  <a:srgbClr val="BD64B5"/>
                </a:solidFill>
              </a:rPr>
              <a:t>Combining Loop Transformations Considering Caches and Scheduling</a:t>
            </a:r>
            <a:r>
              <a:rPr lang="en-US" sz="1200">
                <a:solidFill>
                  <a:srgbClr val="BD64B5"/>
                </a:solidFill>
              </a:rPr>
              <a:t>, E. Wolf (1996)</a:t>
            </a:r>
            <a:endParaRPr lang="fr-FR" sz="1200">
              <a:solidFill>
                <a:srgbClr val="BD64B5"/>
              </a:solidFill>
            </a:endParaRPr>
          </a:p>
        </p:txBody>
      </p:sp>
    </p:spTree>
    <p:extLst>
      <p:ext uri="{BB962C8B-B14F-4D97-AF65-F5344CB8AC3E}">
        <p14:creationId xmlns:p14="http://schemas.microsoft.com/office/powerpoint/2010/main" val="20809111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6">
          <a:extLst>
            <a:ext uri="{FF2B5EF4-FFF2-40B4-BE49-F238E27FC236}">
              <a16:creationId xmlns:a16="http://schemas.microsoft.com/office/drawing/2014/main" id="{A218D7E6-CF5F-FBA6-FE27-5BD0BCEE33B6}"/>
            </a:ext>
          </a:extLst>
        </p:cNvPr>
        <p:cNvGrpSpPr/>
        <p:nvPr/>
      </p:nvGrpSpPr>
      <p:grpSpPr>
        <a:xfrm>
          <a:off x="0" y="0"/>
          <a:ext cx="0" cy="0"/>
          <a:chOff x="0" y="0"/>
          <a:chExt cx="0" cy="0"/>
        </a:xfrm>
      </p:grpSpPr>
      <p:sp>
        <p:nvSpPr>
          <p:cNvPr id="497" name="Google Shape;497;p38">
            <a:extLst>
              <a:ext uri="{FF2B5EF4-FFF2-40B4-BE49-F238E27FC236}">
                <a16:creationId xmlns:a16="http://schemas.microsoft.com/office/drawing/2014/main" id="{7F6187B4-F9CF-B07E-5BC0-DE670642C55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Compiler Support for Loop Transformations</a:t>
            </a:r>
            <a:endParaRPr lang="en-US" sz="2400">
              <a:solidFill>
                <a:schemeClr val="accent4"/>
              </a:solidFill>
            </a:endParaRPr>
          </a:p>
        </p:txBody>
      </p:sp>
      <p:sp>
        <p:nvSpPr>
          <p:cNvPr id="500" name="Google Shape;500;p38">
            <a:extLst>
              <a:ext uri="{FF2B5EF4-FFF2-40B4-BE49-F238E27FC236}">
                <a16:creationId xmlns:a16="http://schemas.microsoft.com/office/drawing/2014/main" id="{4EACB7BF-EFD2-6A08-4BB7-FBEBD30F3D7E}"/>
              </a:ext>
            </a:extLst>
          </p:cNvPr>
          <p:cNvSpPr txBox="1">
            <a:spLocks noGrp="1"/>
          </p:cNvSpPr>
          <p:nvPr>
            <p:ph type="subTitle" idx="3"/>
          </p:nvPr>
        </p:nvSpPr>
        <p:spPr>
          <a:xfrm>
            <a:off x="1905890" y="1225615"/>
            <a:ext cx="1130777"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Flags</a:t>
            </a:r>
            <a:endParaRPr/>
          </a:p>
        </p:txBody>
      </p:sp>
      <p:sp>
        <p:nvSpPr>
          <p:cNvPr id="501" name="Google Shape;501;p38">
            <a:extLst>
              <a:ext uri="{FF2B5EF4-FFF2-40B4-BE49-F238E27FC236}">
                <a16:creationId xmlns:a16="http://schemas.microsoft.com/office/drawing/2014/main" id="{49724310-C5C2-5D98-9FF2-FB5619DD6160}"/>
              </a:ext>
            </a:extLst>
          </p:cNvPr>
          <p:cNvSpPr txBox="1">
            <a:spLocks noGrp="1"/>
          </p:cNvSpPr>
          <p:nvPr>
            <p:ph type="subTitle" idx="4"/>
          </p:nvPr>
        </p:nvSpPr>
        <p:spPr>
          <a:xfrm>
            <a:off x="5828008" y="1257236"/>
            <a:ext cx="1658642"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Pragmas</a:t>
            </a:r>
            <a:endParaRPr/>
          </a:p>
        </p:txBody>
      </p:sp>
      <p:sp>
        <p:nvSpPr>
          <p:cNvPr id="502" name="Google Shape;502;p38">
            <a:extLst>
              <a:ext uri="{FF2B5EF4-FFF2-40B4-BE49-F238E27FC236}">
                <a16:creationId xmlns:a16="http://schemas.microsoft.com/office/drawing/2014/main" id="{4C10BA67-423F-13EC-3FB0-BF4D7E23EDDF}"/>
              </a:ext>
            </a:extLst>
          </p:cNvPr>
          <p:cNvSpPr txBox="1"/>
          <p:nvPr/>
        </p:nvSpPr>
        <p:spPr>
          <a:xfrm>
            <a:off x="15300" y="1508839"/>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503" name="Google Shape;503;p38">
            <a:extLst>
              <a:ext uri="{FF2B5EF4-FFF2-40B4-BE49-F238E27FC236}">
                <a16:creationId xmlns:a16="http://schemas.microsoft.com/office/drawing/2014/main" id="{89444FD6-440F-AC03-CFDE-2B72BFC85DBE}"/>
              </a:ext>
            </a:extLst>
          </p:cNvPr>
          <p:cNvSpPr txBox="1"/>
          <p:nvPr/>
        </p:nvSpPr>
        <p:spPr>
          <a:xfrm>
            <a:off x="8476070" y="3951112"/>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grpSp>
        <p:nvGrpSpPr>
          <p:cNvPr id="504" name="Google Shape;504;p38">
            <a:extLst>
              <a:ext uri="{FF2B5EF4-FFF2-40B4-BE49-F238E27FC236}">
                <a16:creationId xmlns:a16="http://schemas.microsoft.com/office/drawing/2014/main" id="{E8BC4AA3-315E-B266-04E9-605BF690277C}"/>
              </a:ext>
            </a:extLst>
          </p:cNvPr>
          <p:cNvGrpSpPr/>
          <p:nvPr/>
        </p:nvGrpSpPr>
        <p:grpSpPr>
          <a:xfrm>
            <a:off x="270255" y="3717250"/>
            <a:ext cx="1268614" cy="791700"/>
            <a:chOff x="880714" y="3731738"/>
            <a:chExt cx="2536147" cy="887325"/>
          </a:xfrm>
        </p:grpSpPr>
        <p:sp>
          <p:nvSpPr>
            <p:cNvPr id="505" name="Google Shape;505;p38">
              <a:extLst>
                <a:ext uri="{FF2B5EF4-FFF2-40B4-BE49-F238E27FC236}">
                  <a16:creationId xmlns:a16="http://schemas.microsoft.com/office/drawing/2014/main" id="{610C31A0-30E2-75C5-C4E5-83D03CAB81C9}"/>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a:extLst>
                <a:ext uri="{FF2B5EF4-FFF2-40B4-BE49-F238E27FC236}">
                  <a16:creationId xmlns:a16="http://schemas.microsoft.com/office/drawing/2014/main" id="{E72D0570-734F-AB9D-0CE4-EDEE0B57F0E2}"/>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a:extLst>
                <a:ext uri="{FF2B5EF4-FFF2-40B4-BE49-F238E27FC236}">
                  <a16:creationId xmlns:a16="http://schemas.microsoft.com/office/drawing/2014/main" id="{0F5D31EA-D219-A667-66AE-1275C0469F18}"/>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a:extLst>
                <a:ext uri="{FF2B5EF4-FFF2-40B4-BE49-F238E27FC236}">
                  <a16:creationId xmlns:a16="http://schemas.microsoft.com/office/drawing/2014/main" id="{CCE22068-65CD-985F-7C80-777BA5CD553D}"/>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a:extLst>
                <a:ext uri="{FF2B5EF4-FFF2-40B4-BE49-F238E27FC236}">
                  <a16:creationId xmlns:a16="http://schemas.microsoft.com/office/drawing/2014/main" id="{3666C8E4-581B-F64B-1FD2-C2AC5501CD8D}"/>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a:extLst>
                <a:ext uri="{FF2B5EF4-FFF2-40B4-BE49-F238E27FC236}">
                  <a16:creationId xmlns:a16="http://schemas.microsoft.com/office/drawing/2014/main" id="{0A655B6C-1225-B7C4-05AA-7F27AD5E5A1E}"/>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a:extLst>
                <a:ext uri="{FF2B5EF4-FFF2-40B4-BE49-F238E27FC236}">
                  <a16:creationId xmlns:a16="http://schemas.microsoft.com/office/drawing/2014/main" id="{ED5928B2-7512-C379-0051-2B66A191F03D}"/>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a:extLst>
                <a:ext uri="{FF2B5EF4-FFF2-40B4-BE49-F238E27FC236}">
                  <a16:creationId xmlns:a16="http://schemas.microsoft.com/office/drawing/2014/main" id="{056FAE55-E521-D22F-6883-D51E194D0AC4}"/>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a:extLst>
                <a:ext uri="{FF2B5EF4-FFF2-40B4-BE49-F238E27FC236}">
                  <a16:creationId xmlns:a16="http://schemas.microsoft.com/office/drawing/2014/main" id="{BAC6C7BE-C138-81A1-805B-0A70E5BE0D07}"/>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a:extLst>
                <a:ext uri="{FF2B5EF4-FFF2-40B4-BE49-F238E27FC236}">
                  <a16:creationId xmlns:a16="http://schemas.microsoft.com/office/drawing/2014/main" id="{20F69EAD-F895-B5F8-935C-1BC668335E6E}"/>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a:extLst>
                <a:ext uri="{FF2B5EF4-FFF2-40B4-BE49-F238E27FC236}">
                  <a16:creationId xmlns:a16="http://schemas.microsoft.com/office/drawing/2014/main" id="{384168FB-F008-65B1-CABA-D7BA170D820A}"/>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a:extLst>
                <a:ext uri="{FF2B5EF4-FFF2-40B4-BE49-F238E27FC236}">
                  <a16:creationId xmlns:a16="http://schemas.microsoft.com/office/drawing/2014/main" id="{FA157FA0-248C-3E81-8BAE-86F6342DA8D3}"/>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a:extLst>
                <a:ext uri="{FF2B5EF4-FFF2-40B4-BE49-F238E27FC236}">
                  <a16:creationId xmlns:a16="http://schemas.microsoft.com/office/drawing/2014/main" id="{783A3B8B-A553-5688-5C35-79093A924512}"/>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8">
            <a:extLst>
              <a:ext uri="{FF2B5EF4-FFF2-40B4-BE49-F238E27FC236}">
                <a16:creationId xmlns:a16="http://schemas.microsoft.com/office/drawing/2014/main" id="{052455AD-FC9D-5585-61E1-077A777DB031}"/>
              </a:ext>
            </a:extLst>
          </p:cNvPr>
          <p:cNvSpPr txBox="1"/>
          <p:nvPr/>
        </p:nvSpPr>
        <p:spPr>
          <a:xfrm>
            <a:off x="4386611" y="3759774"/>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5"/>
                </a:solidFill>
                <a:latin typeface="Comfortaa"/>
                <a:ea typeface="Comfortaa"/>
                <a:cs typeface="Comfortaa"/>
                <a:sym typeface="Comfortaa"/>
              </a:rPr>
              <a:t>*</a:t>
            </a:r>
            <a:endParaRPr sz="9600">
              <a:solidFill>
                <a:schemeClr val="accent5"/>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B42D2665-70B0-3684-47ED-1783ED321E10}"/>
              </a:ext>
            </a:extLst>
          </p:cNvPr>
          <p:cNvSpPr>
            <a:spLocks noGrp="1"/>
          </p:cNvSpPr>
          <p:nvPr>
            <p:ph type="sldNum" sz="quarter" idx="10"/>
          </p:nvPr>
        </p:nvSpPr>
        <p:spPr/>
        <p:txBody>
          <a:bodyPr/>
          <a:lstStyle/>
          <a:p>
            <a:fld id="{1732D5B0-9633-478E-8E10-0FD4C57CBD28}" type="slidenum">
              <a:rPr lang="en" smtClean="0"/>
              <a:t>15</a:t>
            </a:fld>
            <a:endParaRPr lang="en"/>
          </a:p>
        </p:txBody>
      </p:sp>
      <p:graphicFrame>
        <p:nvGraphicFramePr>
          <p:cNvPr id="25" name="Tableau 24">
            <a:extLst>
              <a:ext uri="{FF2B5EF4-FFF2-40B4-BE49-F238E27FC236}">
                <a16:creationId xmlns:a16="http://schemas.microsoft.com/office/drawing/2014/main" id="{78ABFE8C-D322-3DAC-6A8F-52D3115BCB6C}"/>
              </a:ext>
            </a:extLst>
          </p:cNvPr>
          <p:cNvGraphicFramePr>
            <a:graphicFrameLocks noGrp="1"/>
          </p:cNvGraphicFramePr>
          <p:nvPr>
            <p:extLst>
              <p:ext uri="{D42A27DB-BD31-4B8C-83A1-F6EECF244321}">
                <p14:modId xmlns:p14="http://schemas.microsoft.com/office/powerpoint/2010/main" val="3684406282"/>
              </p:ext>
            </p:extLst>
          </p:nvPr>
        </p:nvGraphicFramePr>
        <p:xfrm>
          <a:off x="896322" y="1816136"/>
          <a:ext cx="7718424" cy="2072640"/>
        </p:xfrm>
        <a:graphic>
          <a:graphicData uri="http://schemas.openxmlformats.org/drawingml/2006/table">
            <a:tbl>
              <a:tblPr/>
              <a:tblGrid>
                <a:gridCol w="1043990">
                  <a:extLst>
                    <a:ext uri="{9D8B030D-6E8A-4147-A177-3AD203B41FA5}">
                      <a16:colId xmlns:a16="http://schemas.microsoft.com/office/drawing/2014/main" val="2647911519"/>
                    </a:ext>
                  </a:extLst>
                </a:gridCol>
                <a:gridCol w="3111190">
                  <a:extLst>
                    <a:ext uri="{9D8B030D-6E8A-4147-A177-3AD203B41FA5}">
                      <a16:colId xmlns:a16="http://schemas.microsoft.com/office/drawing/2014/main" val="3667613317"/>
                    </a:ext>
                  </a:extLst>
                </a:gridCol>
                <a:gridCol w="3563244">
                  <a:extLst>
                    <a:ext uri="{9D8B030D-6E8A-4147-A177-3AD203B41FA5}">
                      <a16:colId xmlns:a16="http://schemas.microsoft.com/office/drawing/2014/main" val="652112928"/>
                    </a:ext>
                  </a:extLst>
                </a:gridCol>
              </a:tblGrid>
              <a:tr h="0">
                <a:tc>
                  <a:txBody>
                    <a:bodyPr/>
                    <a:lstStyle/>
                    <a:p>
                      <a:r>
                        <a:rPr lang="fr-FR" sz="1400" b="1">
                          <a:latin typeface="Source Code Pro" panose="020B0509030403020204" pitchFamily="49" charset="0"/>
                          <a:ea typeface="Source Code Pro" panose="020B0509030403020204" pitchFamily="49" charset="0"/>
                        </a:rPr>
                        <a:t>Scope</a:t>
                      </a:r>
                      <a:endParaRPr lang="fr-FR" sz="1400">
                        <a:latin typeface="Source Code Pro" panose="020B0509030403020204" pitchFamily="49" charset="0"/>
                        <a:ea typeface="Source Code Pro" panose="020B0509030403020204" pitchFamily="49" charset="0"/>
                      </a:endParaRPr>
                    </a:p>
                  </a:txBody>
                  <a:tcPr anchor="ctr">
                    <a:lnL>
                      <a:noFill/>
                    </a:lnL>
                    <a:lnR>
                      <a:noFill/>
                    </a:lnR>
                    <a:lnT>
                      <a:noFill/>
                    </a:lnT>
                    <a:lnB>
                      <a:noFill/>
                    </a:lnB>
                    <a:noFill/>
                  </a:tcPr>
                </a:tc>
                <a:tc>
                  <a:txBody>
                    <a:bodyPr/>
                    <a:lstStyle/>
                    <a:p>
                      <a:r>
                        <a:rPr lang="en-US" sz="1400">
                          <a:latin typeface="Source Code Pro" panose="020B0509030403020204" pitchFamily="49" charset="0"/>
                          <a:ea typeface="Source Code Pro" panose="020B0509030403020204" pitchFamily="49" charset="0"/>
                        </a:rPr>
                        <a:t>Global (affects the entire codebase)</a:t>
                      </a:r>
                    </a:p>
                  </a:txBody>
                  <a:tcPr anchor="ctr">
                    <a:lnL>
                      <a:noFill/>
                    </a:lnL>
                    <a:lnR>
                      <a:noFill/>
                    </a:lnR>
                    <a:lnT>
                      <a:noFill/>
                    </a:lnT>
                    <a:lnB>
                      <a:noFill/>
                    </a:lnB>
                    <a:noFill/>
                  </a:tcPr>
                </a:tc>
                <a:tc>
                  <a:txBody>
                    <a:bodyPr/>
                    <a:lstStyle/>
                    <a:p>
                      <a:r>
                        <a:rPr lang="en-US" sz="1400">
                          <a:latin typeface="Source Code Pro" panose="020B0509030403020204" pitchFamily="49" charset="0"/>
                          <a:ea typeface="Source Code Pro" panose="020B0509030403020204" pitchFamily="49" charset="0"/>
                        </a:rPr>
                        <a:t>Localized (specific to code blocks)</a:t>
                      </a:r>
                    </a:p>
                  </a:txBody>
                  <a:tcPr anchor="ctr">
                    <a:lnL>
                      <a:noFill/>
                    </a:lnL>
                    <a:lnR>
                      <a:noFill/>
                    </a:lnR>
                    <a:lnT>
                      <a:noFill/>
                    </a:lnT>
                    <a:lnB>
                      <a:noFill/>
                    </a:lnB>
                    <a:noFill/>
                  </a:tcPr>
                </a:tc>
                <a:extLst>
                  <a:ext uri="{0D108BD9-81ED-4DB2-BD59-A6C34878D82A}">
                    <a16:rowId xmlns:a16="http://schemas.microsoft.com/office/drawing/2014/main" val="365690841"/>
                  </a:ext>
                </a:extLst>
              </a:tr>
              <a:tr h="124920">
                <a:tc>
                  <a:txBody>
                    <a:bodyPr/>
                    <a:lstStyle/>
                    <a:p>
                      <a:r>
                        <a:rPr lang="fr-FR" sz="1400" b="1">
                          <a:latin typeface="Source Code Pro" panose="020B0509030403020204" pitchFamily="49" charset="0"/>
                          <a:ea typeface="Source Code Pro" panose="020B0509030403020204" pitchFamily="49" charset="0"/>
                        </a:rPr>
                        <a:t>Control</a:t>
                      </a:r>
                      <a:endParaRPr lang="fr-FR" sz="1400">
                        <a:latin typeface="Source Code Pro" panose="020B0509030403020204" pitchFamily="49" charset="0"/>
                        <a:ea typeface="Source Code Pro" panose="020B0509030403020204" pitchFamily="49" charset="0"/>
                      </a:endParaRPr>
                    </a:p>
                  </a:txBody>
                  <a:tcPr anchor="ctr">
                    <a:lnL>
                      <a:noFill/>
                    </a:lnL>
                    <a:lnR>
                      <a:noFill/>
                    </a:lnR>
                    <a:lnT>
                      <a:noFill/>
                    </a:lnT>
                    <a:lnB>
                      <a:noFill/>
                    </a:lnB>
                    <a:noFill/>
                  </a:tcPr>
                </a:tc>
                <a:tc>
                  <a:txBody>
                    <a:bodyPr/>
                    <a:lstStyle/>
                    <a:p>
                      <a:r>
                        <a:rPr lang="fr-FR" sz="1400">
                          <a:latin typeface="Source Code Pro" panose="020B0509030403020204" pitchFamily="49" charset="0"/>
                          <a:ea typeface="Source Code Pro" panose="020B0509030403020204" pitchFamily="49" charset="0"/>
                        </a:rPr>
                        <a:t>compiler-</a:t>
                      </a:r>
                      <a:r>
                        <a:rPr lang="fr-FR" sz="1400" err="1">
                          <a:latin typeface="Source Code Pro" panose="020B0509030403020204" pitchFamily="49" charset="0"/>
                          <a:ea typeface="Source Code Pro" panose="020B0509030403020204" pitchFamily="49" charset="0"/>
                        </a:rPr>
                        <a:t>wide</a:t>
                      </a:r>
                      <a:r>
                        <a:rPr lang="fr-FR" sz="1400">
                          <a:latin typeface="Source Code Pro" panose="020B0509030403020204" pitchFamily="49" charset="0"/>
                          <a:ea typeface="Source Code Pro" panose="020B0509030403020204" pitchFamily="49" charset="0"/>
                        </a:rPr>
                        <a:t> setting</a:t>
                      </a:r>
                    </a:p>
                  </a:txBody>
                  <a:tcPr anchor="ctr">
                    <a:lnL>
                      <a:noFill/>
                    </a:lnL>
                    <a:lnR>
                      <a:noFill/>
                    </a:lnR>
                    <a:lnT>
                      <a:noFill/>
                    </a:lnT>
                    <a:lnB>
                      <a:noFill/>
                    </a:lnB>
                    <a:noFill/>
                  </a:tcPr>
                </a:tc>
                <a:tc>
                  <a:txBody>
                    <a:bodyPr/>
                    <a:lstStyle/>
                    <a:p>
                      <a:r>
                        <a:rPr lang="fr-FR" sz="1400">
                          <a:latin typeface="Source Code Pro" panose="020B0509030403020204" pitchFamily="49" charset="0"/>
                          <a:ea typeface="Source Code Pro" panose="020B0509030403020204" pitchFamily="49" charset="0"/>
                        </a:rPr>
                        <a:t>Fine-</a:t>
                      </a:r>
                      <a:r>
                        <a:rPr lang="fr-FR" sz="1400" err="1">
                          <a:latin typeface="Source Code Pro" panose="020B0509030403020204" pitchFamily="49" charset="0"/>
                          <a:ea typeface="Source Code Pro" panose="020B0509030403020204" pitchFamily="49" charset="0"/>
                        </a:rPr>
                        <a:t>tuned</a:t>
                      </a:r>
                      <a:r>
                        <a:rPr lang="fr-FR" sz="1400">
                          <a:latin typeface="Source Code Pro" panose="020B0509030403020204" pitchFamily="49" charset="0"/>
                          <a:ea typeface="Source Code Pro" panose="020B0509030403020204" pitchFamily="49" charset="0"/>
                        </a:rPr>
                        <a:t>, per-</a:t>
                      </a:r>
                      <a:r>
                        <a:rPr lang="fr-FR" sz="1400" err="1">
                          <a:latin typeface="Source Code Pro" panose="020B0509030403020204" pitchFamily="49" charset="0"/>
                          <a:ea typeface="Source Code Pro" panose="020B0509030403020204" pitchFamily="49" charset="0"/>
                        </a:rPr>
                        <a:t>loop</a:t>
                      </a:r>
                      <a:r>
                        <a:rPr lang="fr-FR" sz="1400">
                          <a:latin typeface="Source Code Pro" panose="020B0509030403020204" pitchFamily="49" charset="0"/>
                          <a:ea typeface="Source Code Pro" panose="020B0509030403020204" pitchFamily="49" charset="0"/>
                        </a:rPr>
                        <a:t> or per-</a:t>
                      </a:r>
                      <a:r>
                        <a:rPr lang="fr-FR" sz="1400" err="1">
                          <a:latin typeface="Source Code Pro" panose="020B0509030403020204" pitchFamily="49" charset="0"/>
                          <a:ea typeface="Source Code Pro" panose="020B0509030403020204" pitchFamily="49" charset="0"/>
                        </a:rPr>
                        <a:t>function</a:t>
                      </a:r>
                      <a:endParaRPr lang="fr-FR" sz="1400">
                        <a:latin typeface="Source Code Pro" panose="020B0509030403020204" pitchFamily="49" charset="0"/>
                        <a:ea typeface="Source Code Pro" panose="020B0509030403020204" pitchFamily="49" charset="0"/>
                      </a:endParaRPr>
                    </a:p>
                  </a:txBody>
                  <a:tcPr anchor="ctr">
                    <a:lnL>
                      <a:noFill/>
                    </a:lnL>
                    <a:lnR>
                      <a:noFill/>
                    </a:lnR>
                    <a:lnT>
                      <a:noFill/>
                    </a:lnT>
                    <a:lnB>
                      <a:noFill/>
                    </a:lnB>
                    <a:noFill/>
                  </a:tcPr>
                </a:tc>
                <a:extLst>
                  <a:ext uri="{0D108BD9-81ED-4DB2-BD59-A6C34878D82A}">
                    <a16:rowId xmlns:a16="http://schemas.microsoft.com/office/drawing/2014/main" val="1067934829"/>
                  </a:ext>
                </a:extLst>
              </a:tr>
              <a:tr h="0">
                <a:tc>
                  <a:txBody>
                    <a:bodyPr/>
                    <a:lstStyle/>
                    <a:p>
                      <a:r>
                        <a:rPr lang="fr-FR" sz="1400" b="1">
                          <a:latin typeface="Source Code Pro" panose="020B0509030403020204" pitchFamily="49" charset="0"/>
                          <a:ea typeface="Source Code Pro" panose="020B0509030403020204" pitchFamily="49" charset="0"/>
                        </a:rPr>
                        <a:t>Example</a:t>
                      </a:r>
                      <a:endParaRPr lang="fr-FR" sz="1400">
                        <a:latin typeface="Source Code Pro" panose="020B0509030403020204" pitchFamily="49" charset="0"/>
                        <a:ea typeface="Source Code Pro" panose="020B0509030403020204" pitchFamily="49" charset="0"/>
                      </a:endParaRPr>
                    </a:p>
                  </a:txBody>
                  <a:tcPr anchor="ctr">
                    <a:lnL>
                      <a:noFill/>
                    </a:lnL>
                    <a:lnR>
                      <a:noFill/>
                    </a:lnR>
                    <a:lnT>
                      <a:noFill/>
                    </a:lnT>
                    <a:lnB>
                      <a:noFill/>
                    </a:lnB>
                    <a:noFill/>
                  </a:tcPr>
                </a:tc>
                <a:tc>
                  <a:txBody>
                    <a:bodyPr/>
                    <a:lstStyle/>
                    <a:p>
                      <a:r>
                        <a:rPr lang="fr-FR" sz="1400" b="1">
                          <a:solidFill>
                            <a:schemeClr val="accent6"/>
                          </a:solidFill>
                          <a:highlight>
                            <a:srgbClr val="C0C0C0"/>
                          </a:highlight>
                          <a:latin typeface="Source Code Pro" panose="020B0509030403020204" pitchFamily="49" charset="0"/>
                          <a:ea typeface="Source Code Pro" panose="020B0509030403020204" pitchFamily="49" charset="0"/>
                        </a:rPr>
                        <a:t>-O3 </a:t>
                      </a:r>
                      <a:r>
                        <a:rPr lang="fr-FR" sz="1400">
                          <a:latin typeface="Source Code Pro" panose="020B0509030403020204" pitchFamily="49" charset="0"/>
                          <a:ea typeface="Source Code Pro" panose="020B0509030403020204" pitchFamily="49" charset="0"/>
                        </a:rPr>
                        <a:t>(</a:t>
                      </a:r>
                      <a:r>
                        <a:rPr lang="fr-FR" sz="1400" err="1">
                          <a:latin typeface="Source Code Pro" panose="020B0509030403020204" pitchFamily="49" charset="0"/>
                          <a:ea typeface="Source Code Pro" panose="020B0509030403020204" pitchFamily="49" charset="0"/>
                        </a:rPr>
                        <a:t>aggressive</a:t>
                      </a:r>
                      <a:r>
                        <a:rPr lang="fr-FR" sz="1400">
                          <a:latin typeface="Source Code Pro" panose="020B0509030403020204" pitchFamily="49" charset="0"/>
                          <a:ea typeface="Source Code Pro" panose="020B0509030403020204" pitchFamily="49" charset="0"/>
                        </a:rPr>
                        <a:t> </a:t>
                      </a:r>
                      <a:r>
                        <a:rPr lang="fr-FR" sz="1400" err="1">
                          <a:latin typeface="Source Code Pro" panose="020B0509030403020204" pitchFamily="49" charset="0"/>
                          <a:ea typeface="Source Code Pro" panose="020B0509030403020204" pitchFamily="49" charset="0"/>
                        </a:rPr>
                        <a:t>optimization</a:t>
                      </a:r>
                      <a:r>
                        <a:rPr lang="fr-FR" sz="1400">
                          <a:latin typeface="Source Code Pro" panose="020B0509030403020204" pitchFamily="49" charset="0"/>
                          <a:ea typeface="Source Code Pro" panose="020B0509030403020204" pitchFamily="49" charset="0"/>
                        </a:rPr>
                        <a:t>)</a:t>
                      </a:r>
                    </a:p>
                  </a:txBody>
                  <a:tcPr anchor="ctr">
                    <a:lnL>
                      <a:noFill/>
                    </a:lnL>
                    <a:lnR>
                      <a:noFill/>
                    </a:lnR>
                    <a:lnT>
                      <a:noFill/>
                    </a:lnT>
                    <a:lnB>
                      <a:noFill/>
                    </a:lnB>
                    <a:noFill/>
                  </a:tcPr>
                </a:tc>
                <a:tc>
                  <a:txBody>
                    <a:bodyPr/>
                    <a:lstStyle/>
                    <a:p>
                      <a:r>
                        <a:rPr lang="fr-FR" sz="1400" b="1">
                          <a:solidFill>
                            <a:schemeClr val="accent6"/>
                          </a:solidFill>
                          <a:highlight>
                            <a:srgbClr val="C0C0C0"/>
                          </a:highlight>
                          <a:latin typeface="Source Code Pro" panose="020B0509030403020204" pitchFamily="49" charset="0"/>
                          <a:ea typeface="Source Code Pro" panose="020B0509030403020204" pitchFamily="49" charset="0"/>
                        </a:rPr>
                        <a:t>#pragma </a:t>
                      </a:r>
                      <a:r>
                        <a:rPr lang="fr-FR" sz="1400" b="1" err="1">
                          <a:solidFill>
                            <a:schemeClr val="accent6"/>
                          </a:solidFill>
                          <a:highlight>
                            <a:srgbClr val="C0C0C0"/>
                          </a:highlight>
                          <a:latin typeface="Source Code Pro" panose="020B0509030403020204" pitchFamily="49" charset="0"/>
                          <a:ea typeface="Source Code Pro" panose="020B0509030403020204" pitchFamily="49" charset="0"/>
                        </a:rPr>
                        <a:t>omp</a:t>
                      </a:r>
                      <a:r>
                        <a:rPr lang="fr-FR" sz="1400" b="1">
                          <a:solidFill>
                            <a:schemeClr val="accent6"/>
                          </a:solidFill>
                          <a:highlight>
                            <a:srgbClr val="C0C0C0"/>
                          </a:highlight>
                          <a:latin typeface="Source Code Pro" panose="020B0509030403020204" pitchFamily="49" charset="0"/>
                          <a:ea typeface="Source Code Pro" panose="020B0509030403020204" pitchFamily="49" charset="0"/>
                        </a:rPr>
                        <a:t> </a:t>
                      </a:r>
                      <a:r>
                        <a:rPr lang="fr-FR" sz="1400" b="1" err="1">
                          <a:solidFill>
                            <a:schemeClr val="accent6"/>
                          </a:solidFill>
                          <a:highlight>
                            <a:srgbClr val="C0C0C0"/>
                          </a:highlight>
                          <a:latin typeface="Source Code Pro" panose="020B0509030403020204" pitchFamily="49" charset="0"/>
                          <a:ea typeface="Source Code Pro" panose="020B0509030403020204" pitchFamily="49" charset="0"/>
                        </a:rPr>
                        <a:t>parallel</a:t>
                      </a:r>
                      <a:r>
                        <a:rPr lang="fr-FR" sz="1400" b="1">
                          <a:solidFill>
                            <a:schemeClr val="accent6"/>
                          </a:solidFill>
                          <a:highlight>
                            <a:srgbClr val="C0C0C0"/>
                          </a:highlight>
                          <a:latin typeface="Source Code Pro" panose="020B0509030403020204" pitchFamily="49" charset="0"/>
                          <a:ea typeface="Source Code Pro" panose="020B0509030403020204" pitchFamily="49" charset="0"/>
                        </a:rPr>
                        <a:t> </a:t>
                      </a:r>
                      <a:r>
                        <a:rPr lang="fr-FR" sz="1400">
                          <a:latin typeface="Source Code Pro" panose="020B0509030403020204" pitchFamily="49" charset="0"/>
                          <a:ea typeface="Source Code Pro" panose="020B0509030403020204" pitchFamily="49" charset="0"/>
                        </a:rPr>
                        <a:t>for (</a:t>
                      </a:r>
                      <a:r>
                        <a:rPr lang="fr-FR" sz="1400" err="1">
                          <a:latin typeface="Source Code Pro" panose="020B0509030403020204" pitchFamily="49" charset="0"/>
                          <a:ea typeface="Source Code Pro" panose="020B0509030403020204" pitchFamily="49" charset="0"/>
                        </a:rPr>
                        <a:t>parallelism</a:t>
                      </a:r>
                      <a:r>
                        <a:rPr lang="fr-FR" sz="1400">
                          <a:latin typeface="Source Code Pro" panose="020B0509030403020204" pitchFamily="49" charset="0"/>
                          <a:ea typeface="Source Code Pro" panose="020B0509030403020204" pitchFamily="49" charset="0"/>
                        </a:rPr>
                        <a:t>)</a:t>
                      </a:r>
                    </a:p>
                  </a:txBody>
                  <a:tcPr anchor="ctr">
                    <a:lnL>
                      <a:noFill/>
                    </a:lnL>
                    <a:lnR>
                      <a:noFill/>
                    </a:lnR>
                    <a:lnT>
                      <a:noFill/>
                    </a:lnT>
                    <a:lnB>
                      <a:noFill/>
                    </a:lnB>
                    <a:noFill/>
                  </a:tcPr>
                </a:tc>
                <a:extLst>
                  <a:ext uri="{0D108BD9-81ED-4DB2-BD59-A6C34878D82A}">
                    <a16:rowId xmlns:a16="http://schemas.microsoft.com/office/drawing/2014/main" val="2658077749"/>
                  </a:ext>
                </a:extLst>
              </a:tr>
              <a:tr h="0">
                <a:tc>
                  <a:txBody>
                    <a:bodyPr/>
                    <a:lstStyle/>
                    <a:p>
                      <a:r>
                        <a:rPr lang="fr-FR" sz="1400" b="1">
                          <a:latin typeface="Source Code Pro" panose="020B0509030403020204" pitchFamily="49" charset="0"/>
                          <a:ea typeface="Source Code Pro" panose="020B0509030403020204" pitchFamily="49" charset="0"/>
                        </a:rPr>
                        <a:t>Use Case</a:t>
                      </a:r>
                      <a:endParaRPr lang="fr-FR" sz="1400">
                        <a:latin typeface="Source Code Pro" panose="020B0509030403020204" pitchFamily="49" charset="0"/>
                        <a:ea typeface="Source Code Pro" panose="020B0509030403020204" pitchFamily="49" charset="0"/>
                      </a:endParaRPr>
                    </a:p>
                  </a:txBody>
                  <a:tcPr anchor="ctr">
                    <a:lnL>
                      <a:noFill/>
                    </a:lnL>
                    <a:lnR>
                      <a:noFill/>
                    </a:lnR>
                    <a:lnT>
                      <a:noFill/>
                    </a:lnT>
                    <a:lnB>
                      <a:noFill/>
                    </a:lnB>
                    <a:noFill/>
                  </a:tcPr>
                </a:tc>
                <a:tc>
                  <a:txBody>
                    <a:bodyPr/>
                    <a:lstStyle/>
                    <a:p>
                      <a:r>
                        <a:rPr lang="fr-FR" sz="1400">
                          <a:latin typeface="Source Code Pro" panose="020B0509030403020204" pitchFamily="49" charset="0"/>
                          <a:ea typeface="Source Code Pro" panose="020B0509030403020204" pitchFamily="49" charset="0"/>
                        </a:rPr>
                        <a:t>General performance </a:t>
                      </a:r>
                      <a:r>
                        <a:rPr lang="fr-FR" sz="1400" err="1">
                          <a:latin typeface="Source Code Pro" panose="020B0509030403020204" pitchFamily="49" charset="0"/>
                          <a:ea typeface="Source Code Pro" panose="020B0509030403020204" pitchFamily="49" charset="0"/>
                        </a:rPr>
                        <a:t>improvements</a:t>
                      </a:r>
                      <a:endParaRPr lang="fr-FR" sz="1400">
                        <a:latin typeface="Source Code Pro" panose="020B0509030403020204" pitchFamily="49" charset="0"/>
                        <a:ea typeface="Source Code Pro" panose="020B0509030403020204" pitchFamily="49" charset="0"/>
                      </a:endParaRPr>
                    </a:p>
                  </a:txBody>
                  <a:tcPr anchor="ctr">
                    <a:lnL>
                      <a:noFill/>
                    </a:lnL>
                    <a:lnR>
                      <a:noFill/>
                    </a:lnR>
                    <a:lnT>
                      <a:noFill/>
                    </a:lnT>
                    <a:lnB>
                      <a:noFill/>
                    </a:lnB>
                    <a:noFill/>
                  </a:tcPr>
                </a:tc>
                <a:tc>
                  <a:txBody>
                    <a:bodyPr/>
                    <a:lstStyle/>
                    <a:p>
                      <a:r>
                        <a:rPr lang="en-US" sz="1400">
                          <a:latin typeface="Source Code Pro" panose="020B0509030403020204" pitchFamily="49" charset="0"/>
                          <a:ea typeface="Source Code Pro" panose="020B0509030403020204" pitchFamily="49" charset="0"/>
                        </a:rPr>
                        <a:t>Specific optimizations for parallelism or vectorization</a:t>
                      </a:r>
                    </a:p>
                  </a:txBody>
                  <a:tcPr anchor="ctr">
                    <a:lnL>
                      <a:noFill/>
                    </a:lnL>
                    <a:lnR>
                      <a:noFill/>
                    </a:lnR>
                    <a:lnT>
                      <a:noFill/>
                    </a:lnT>
                    <a:lnB>
                      <a:noFill/>
                    </a:lnB>
                    <a:noFill/>
                  </a:tcPr>
                </a:tc>
                <a:extLst>
                  <a:ext uri="{0D108BD9-81ED-4DB2-BD59-A6C34878D82A}">
                    <a16:rowId xmlns:a16="http://schemas.microsoft.com/office/drawing/2014/main" val="1251588627"/>
                  </a:ext>
                </a:extLst>
              </a:tr>
            </a:tbl>
          </a:graphicData>
        </a:graphic>
      </p:graphicFrame>
    </p:spTree>
    <p:extLst>
      <p:ext uri="{BB962C8B-B14F-4D97-AF65-F5344CB8AC3E}">
        <p14:creationId xmlns:p14="http://schemas.microsoft.com/office/powerpoint/2010/main" val="18084209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a:extLst>
            <a:ext uri="{FF2B5EF4-FFF2-40B4-BE49-F238E27FC236}">
              <a16:creationId xmlns:a16="http://schemas.microsoft.com/office/drawing/2014/main" id="{AA96D962-0293-B983-0C68-B77744A0BB64}"/>
            </a:ext>
          </a:extLst>
        </p:cNvPr>
        <p:cNvGrpSpPr/>
        <p:nvPr/>
      </p:nvGrpSpPr>
      <p:grpSpPr>
        <a:xfrm>
          <a:off x="0" y="0"/>
          <a:ext cx="0" cy="0"/>
          <a:chOff x="0" y="0"/>
          <a:chExt cx="0" cy="0"/>
        </a:xfrm>
      </p:grpSpPr>
      <p:sp>
        <p:nvSpPr>
          <p:cNvPr id="306" name="Google Shape;306;p33">
            <a:extLst>
              <a:ext uri="{FF2B5EF4-FFF2-40B4-BE49-F238E27FC236}">
                <a16:creationId xmlns:a16="http://schemas.microsoft.com/office/drawing/2014/main" id="{87ECA7A2-7623-5B9C-B244-2242E8AD7E58}"/>
              </a:ext>
            </a:extLst>
          </p:cNvPr>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Cache-Aware Scheduling Algorithms</a:t>
            </a:r>
            <a:endParaRPr sz="2800" dirty="0">
              <a:solidFill>
                <a:schemeClr val="accent4"/>
              </a:solidFill>
            </a:endParaRPr>
          </a:p>
        </p:txBody>
      </p:sp>
      <p:sp>
        <p:nvSpPr>
          <p:cNvPr id="307" name="Google Shape;307;p33">
            <a:extLst>
              <a:ext uri="{FF2B5EF4-FFF2-40B4-BE49-F238E27FC236}">
                <a16:creationId xmlns:a16="http://schemas.microsoft.com/office/drawing/2014/main" id="{76E92102-2A87-5D41-4EE4-48DACE68D4BE}"/>
              </a:ext>
            </a:extLst>
          </p:cNvPr>
          <p:cNvSpPr txBox="1">
            <a:spLocks noGrp="1"/>
          </p:cNvSpPr>
          <p:nvPr>
            <p:ph type="subTitle" idx="1"/>
          </p:nvPr>
        </p:nvSpPr>
        <p:spPr>
          <a:xfrm>
            <a:off x="1817471" y="1708639"/>
            <a:ext cx="70693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t>Tiling, unrolling and interchange improve cache behavior by keeping data accessible longer</a:t>
            </a:r>
          </a:p>
          <a:p>
            <a:pPr marL="0" lvl="0" indent="0" algn="l" rtl="0">
              <a:spcBef>
                <a:spcPts val="0"/>
              </a:spcBef>
              <a:spcAft>
                <a:spcPts val="0"/>
              </a:spcAft>
              <a:buNone/>
            </a:pPr>
            <a:r>
              <a:rPr lang="en-US" sz="1200"/>
              <a:t>The goal is to minimize performance bottlenecks caused by misses</a:t>
            </a:r>
          </a:p>
        </p:txBody>
      </p:sp>
      <p:sp>
        <p:nvSpPr>
          <p:cNvPr id="308" name="Google Shape;308;p33">
            <a:extLst>
              <a:ext uri="{FF2B5EF4-FFF2-40B4-BE49-F238E27FC236}">
                <a16:creationId xmlns:a16="http://schemas.microsoft.com/office/drawing/2014/main" id="{CDC522BD-7851-251A-7ABC-D15790CC8B07}"/>
              </a:ext>
            </a:extLst>
          </p:cNvPr>
          <p:cNvSpPr txBox="1">
            <a:spLocks noGrp="1"/>
          </p:cNvSpPr>
          <p:nvPr>
            <p:ph type="subTitle" idx="2"/>
          </p:nvPr>
        </p:nvSpPr>
        <p:spPr>
          <a:xfrm>
            <a:off x="2372721" y="2907920"/>
            <a:ext cx="70693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t>Tiling creates smaller, cache-friendly blocks</a:t>
            </a:r>
          </a:p>
          <a:p>
            <a:pPr marL="0" lvl="0" indent="0" algn="l" rtl="0">
              <a:spcBef>
                <a:spcPts val="0"/>
              </a:spcBef>
              <a:spcAft>
                <a:spcPts val="0"/>
              </a:spcAft>
              <a:buNone/>
            </a:pPr>
            <a:r>
              <a:rPr lang="en-US" sz="1200"/>
              <a:t>Loop interchange and unrolling enhance data locality and reuse</a:t>
            </a:r>
            <a:endParaRPr sz="1200"/>
          </a:p>
        </p:txBody>
      </p:sp>
      <p:sp>
        <p:nvSpPr>
          <p:cNvPr id="309" name="Google Shape;309;p33">
            <a:extLst>
              <a:ext uri="{FF2B5EF4-FFF2-40B4-BE49-F238E27FC236}">
                <a16:creationId xmlns:a16="http://schemas.microsoft.com/office/drawing/2014/main" id="{DA382448-C8BC-23D9-DF7A-954609289E92}"/>
              </a:ext>
            </a:extLst>
          </p:cNvPr>
          <p:cNvSpPr txBox="1">
            <a:spLocks noGrp="1"/>
          </p:cNvSpPr>
          <p:nvPr>
            <p:ph type="subTitle" idx="3"/>
          </p:nvPr>
        </p:nvSpPr>
        <p:spPr>
          <a:xfrm>
            <a:off x="2963319" y="3883350"/>
            <a:ext cx="60380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t>Cache models optimize tile sizes and transformations</a:t>
            </a:r>
          </a:p>
          <a:p>
            <a:pPr marL="0" lvl="0" indent="0" algn="l" rtl="0">
              <a:spcBef>
                <a:spcPts val="0"/>
              </a:spcBef>
              <a:spcAft>
                <a:spcPts val="0"/>
              </a:spcAft>
              <a:buNone/>
            </a:pPr>
            <a:r>
              <a:rPr lang="en-US" sz="1200"/>
              <a:t>The goal is to maximize data reuse and minimize misses for efficient scheduling</a:t>
            </a:r>
          </a:p>
        </p:txBody>
      </p:sp>
      <p:sp>
        <p:nvSpPr>
          <p:cNvPr id="310" name="Google Shape;310;p33">
            <a:extLst>
              <a:ext uri="{FF2B5EF4-FFF2-40B4-BE49-F238E27FC236}">
                <a16:creationId xmlns:a16="http://schemas.microsoft.com/office/drawing/2014/main" id="{807F2DFA-BD96-7A47-AB5C-AB00D1C40F80}"/>
              </a:ext>
            </a:extLst>
          </p:cNvPr>
          <p:cNvSpPr txBox="1">
            <a:spLocks noGrp="1"/>
          </p:cNvSpPr>
          <p:nvPr>
            <p:ph type="title" idx="4"/>
          </p:nvPr>
        </p:nvSpPr>
        <p:spPr>
          <a:xfrm>
            <a:off x="1389309" y="133765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1" name="Google Shape;311;p33">
            <a:extLst>
              <a:ext uri="{FF2B5EF4-FFF2-40B4-BE49-F238E27FC236}">
                <a16:creationId xmlns:a16="http://schemas.microsoft.com/office/drawing/2014/main" id="{35C02131-CB80-B3B0-05B2-EB1552CA2EF0}"/>
              </a:ext>
            </a:extLst>
          </p:cNvPr>
          <p:cNvSpPr txBox="1">
            <a:spLocks noGrp="1"/>
          </p:cNvSpPr>
          <p:nvPr>
            <p:ph type="title" idx="5"/>
          </p:nvPr>
        </p:nvSpPr>
        <p:spPr>
          <a:xfrm>
            <a:off x="2198050" y="256869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3">
            <a:extLst>
              <a:ext uri="{FF2B5EF4-FFF2-40B4-BE49-F238E27FC236}">
                <a16:creationId xmlns:a16="http://schemas.microsoft.com/office/drawing/2014/main" id="{1C78CB5B-7191-16BF-9235-1AD25822EBCF}"/>
              </a:ext>
            </a:extLst>
          </p:cNvPr>
          <p:cNvSpPr txBox="1">
            <a:spLocks noGrp="1"/>
          </p:cNvSpPr>
          <p:nvPr>
            <p:ph type="title" idx="6"/>
          </p:nvPr>
        </p:nvSpPr>
        <p:spPr>
          <a:xfrm>
            <a:off x="2738241" y="3582667"/>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3">
            <a:extLst>
              <a:ext uri="{FF2B5EF4-FFF2-40B4-BE49-F238E27FC236}">
                <a16:creationId xmlns:a16="http://schemas.microsoft.com/office/drawing/2014/main" id="{11B946A7-025E-2BDD-D1CF-EED533500AAF}"/>
              </a:ext>
            </a:extLst>
          </p:cNvPr>
          <p:cNvSpPr txBox="1">
            <a:spLocks noGrp="1"/>
          </p:cNvSpPr>
          <p:nvPr>
            <p:ph type="subTitle" idx="7"/>
          </p:nvPr>
        </p:nvSpPr>
        <p:spPr>
          <a:xfrm>
            <a:off x="1991409" y="1337650"/>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a:t>Cache and </a:t>
            </a:r>
            <a:r>
              <a:rPr lang="fr-FR" err="1"/>
              <a:t>Scheduling</a:t>
            </a:r>
            <a:endParaRPr lang="fr-FR"/>
          </a:p>
        </p:txBody>
      </p:sp>
      <p:sp>
        <p:nvSpPr>
          <p:cNvPr id="314" name="Google Shape;314;p33">
            <a:extLst>
              <a:ext uri="{FF2B5EF4-FFF2-40B4-BE49-F238E27FC236}">
                <a16:creationId xmlns:a16="http://schemas.microsoft.com/office/drawing/2014/main" id="{EDF6C516-ABA0-9549-47BD-170BCE1FEF89}"/>
              </a:ext>
            </a:extLst>
          </p:cNvPr>
          <p:cNvSpPr txBox="1">
            <a:spLocks noGrp="1"/>
          </p:cNvSpPr>
          <p:nvPr>
            <p:ph type="subTitle" idx="8"/>
          </p:nvPr>
        </p:nvSpPr>
        <p:spPr>
          <a:xfrm>
            <a:off x="2800150" y="2568690"/>
            <a:ext cx="500376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err="1"/>
              <a:t>Optimizing</a:t>
            </a:r>
            <a:r>
              <a:rPr lang="fr-FR"/>
              <a:t> </a:t>
            </a:r>
            <a:r>
              <a:rPr lang="fr-FR" err="1"/>
              <a:t>Loops</a:t>
            </a:r>
            <a:r>
              <a:rPr lang="fr-FR"/>
              <a:t> for Cache</a:t>
            </a:r>
            <a:endParaRPr/>
          </a:p>
        </p:txBody>
      </p:sp>
      <p:sp>
        <p:nvSpPr>
          <p:cNvPr id="315" name="Google Shape;315;p33">
            <a:extLst>
              <a:ext uri="{FF2B5EF4-FFF2-40B4-BE49-F238E27FC236}">
                <a16:creationId xmlns:a16="http://schemas.microsoft.com/office/drawing/2014/main" id="{16CC0B1F-3910-2AEC-D0BD-80CAAEECB5A6}"/>
              </a:ext>
            </a:extLst>
          </p:cNvPr>
          <p:cNvSpPr txBox="1">
            <a:spLocks noGrp="1"/>
          </p:cNvSpPr>
          <p:nvPr>
            <p:ph type="subTitle" idx="9"/>
          </p:nvPr>
        </p:nvSpPr>
        <p:spPr>
          <a:xfrm>
            <a:off x="3344779" y="3582667"/>
            <a:ext cx="5061363"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a:t>Cache </a:t>
            </a:r>
            <a:r>
              <a:rPr lang="fr-FR" err="1"/>
              <a:t>Models</a:t>
            </a:r>
            <a:r>
              <a:rPr lang="fr-FR"/>
              <a:t> in </a:t>
            </a:r>
            <a:r>
              <a:rPr lang="fr-FR" err="1"/>
              <a:t>Scheduling</a:t>
            </a:r>
            <a:endParaRPr/>
          </a:p>
        </p:txBody>
      </p:sp>
      <p:grpSp>
        <p:nvGrpSpPr>
          <p:cNvPr id="316" name="Google Shape;316;p33">
            <a:extLst>
              <a:ext uri="{FF2B5EF4-FFF2-40B4-BE49-F238E27FC236}">
                <a16:creationId xmlns:a16="http://schemas.microsoft.com/office/drawing/2014/main" id="{F7925A9F-F842-3133-0475-FC954A0C9C81}"/>
              </a:ext>
            </a:extLst>
          </p:cNvPr>
          <p:cNvGrpSpPr/>
          <p:nvPr/>
        </p:nvGrpSpPr>
        <p:grpSpPr>
          <a:xfrm>
            <a:off x="358925" y="1867675"/>
            <a:ext cx="2142175" cy="2736325"/>
            <a:chOff x="358925" y="1867675"/>
            <a:chExt cx="2142175" cy="2736325"/>
          </a:xfrm>
        </p:grpSpPr>
        <p:sp>
          <p:nvSpPr>
            <p:cNvPr id="317" name="Google Shape;317;p33">
              <a:extLst>
                <a:ext uri="{FF2B5EF4-FFF2-40B4-BE49-F238E27FC236}">
                  <a16:creationId xmlns:a16="http://schemas.microsoft.com/office/drawing/2014/main" id="{02D082A4-B744-E7D2-1716-756DF3BAF750}"/>
                </a:ext>
              </a:extLst>
            </p:cNvPr>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a:extLst>
                <a:ext uri="{FF2B5EF4-FFF2-40B4-BE49-F238E27FC236}">
                  <a16:creationId xmlns:a16="http://schemas.microsoft.com/office/drawing/2014/main" id="{17C2B209-897F-04B7-9CC1-D93A9A24350E}"/>
                </a:ext>
              </a:extLst>
            </p:cNvPr>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a:extLst>
                <a:ext uri="{FF2B5EF4-FFF2-40B4-BE49-F238E27FC236}">
                  <a16:creationId xmlns:a16="http://schemas.microsoft.com/office/drawing/2014/main" id="{92524491-164B-53EA-AD0A-5009D7FC47C0}"/>
                </a:ext>
              </a:extLst>
            </p:cNvPr>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a:extLst>
                <a:ext uri="{FF2B5EF4-FFF2-40B4-BE49-F238E27FC236}">
                  <a16:creationId xmlns:a16="http://schemas.microsoft.com/office/drawing/2014/main" id="{F9315CAD-4826-C880-450C-C02120A507BD}"/>
                </a:ext>
              </a:extLst>
            </p:cNvPr>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a:extLst>
                <a:ext uri="{FF2B5EF4-FFF2-40B4-BE49-F238E27FC236}">
                  <a16:creationId xmlns:a16="http://schemas.microsoft.com/office/drawing/2014/main" id="{066A1CB5-3955-3BAE-70A2-7EA57BC7DE80}"/>
                </a:ext>
              </a:extLst>
            </p:cNvPr>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a:extLst>
                <a:ext uri="{FF2B5EF4-FFF2-40B4-BE49-F238E27FC236}">
                  <a16:creationId xmlns:a16="http://schemas.microsoft.com/office/drawing/2014/main" id="{BCE558DA-4838-FA21-2DB2-8223D0E39A5A}"/>
                </a:ext>
              </a:extLst>
            </p:cNvPr>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a:extLst>
                <a:ext uri="{FF2B5EF4-FFF2-40B4-BE49-F238E27FC236}">
                  <a16:creationId xmlns:a16="http://schemas.microsoft.com/office/drawing/2014/main" id="{31190AC0-A60E-3EF3-C17D-E190D9A0514C}"/>
                </a:ext>
              </a:extLst>
            </p:cNvPr>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a:extLst>
                <a:ext uri="{FF2B5EF4-FFF2-40B4-BE49-F238E27FC236}">
                  <a16:creationId xmlns:a16="http://schemas.microsoft.com/office/drawing/2014/main" id="{48C2A99B-6E61-9F9E-F9E6-1B69870719A1}"/>
                </a:ext>
              </a:extLst>
            </p:cNvPr>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a:extLst>
                <a:ext uri="{FF2B5EF4-FFF2-40B4-BE49-F238E27FC236}">
                  <a16:creationId xmlns:a16="http://schemas.microsoft.com/office/drawing/2014/main" id="{4EF7EB66-CB3D-6020-8014-73F5ACDC4E5D}"/>
                </a:ext>
              </a:extLst>
            </p:cNvPr>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a:extLst>
                <a:ext uri="{FF2B5EF4-FFF2-40B4-BE49-F238E27FC236}">
                  <a16:creationId xmlns:a16="http://schemas.microsoft.com/office/drawing/2014/main" id="{F099A55D-1226-B9CF-3275-038F5565473C}"/>
                </a:ext>
              </a:extLst>
            </p:cNvPr>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a:extLst>
                <a:ext uri="{FF2B5EF4-FFF2-40B4-BE49-F238E27FC236}">
                  <a16:creationId xmlns:a16="http://schemas.microsoft.com/office/drawing/2014/main" id="{3A7A3790-26DB-7DE2-0D1C-4963CD748E97}"/>
                </a:ext>
              </a:extLst>
            </p:cNvPr>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a:extLst>
                <a:ext uri="{FF2B5EF4-FFF2-40B4-BE49-F238E27FC236}">
                  <a16:creationId xmlns:a16="http://schemas.microsoft.com/office/drawing/2014/main" id="{A6A8BD3E-A807-7C14-8009-720A2ED84247}"/>
                </a:ext>
              </a:extLst>
            </p:cNvPr>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a:extLst>
                <a:ext uri="{FF2B5EF4-FFF2-40B4-BE49-F238E27FC236}">
                  <a16:creationId xmlns:a16="http://schemas.microsoft.com/office/drawing/2014/main" id="{7536E517-09C4-523C-17CF-2AC734B57A8E}"/>
                </a:ext>
              </a:extLst>
            </p:cNvPr>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a:extLst>
                <a:ext uri="{FF2B5EF4-FFF2-40B4-BE49-F238E27FC236}">
                  <a16:creationId xmlns:a16="http://schemas.microsoft.com/office/drawing/2014/main" id="{0901DE1B-78BB-C54A-198F-9BE19E4DBF95}"/>
                </a:ext>
              </a:extLst>
            </p:cNvPr>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a:extLst>
                <a:ext uri="{FF2B5EF4-FFF2-40B4-BE49-F238E27FC236}">
                  <a16:creationId xmlns:a16="http://schemas.microsoft.com/office/drawing/2014/main" id="{DAA1E767-8C3A-9448-529C-486EB6B10570}"/>
                </a:ext>
              </a:extLst>
            </p:cNvPr>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a:extLst>
                <a:ext uri="{FF2B5EF4-FFF2-40B4-BE49-F238E27FC236}">
                  <a16:creationId xmlns:a16="http://schemas.microsoft.com/office/drawing/2014/main" id="{0CB5CE48-3FF5-FBFD-40E5-6E6D84655FDA}"/>
                </a:ext>
              </a:extLst>
            </p:cNvPr>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a:extLst>
                <a:ext uri="{FF2B5EF4-FFF2-40B4-BE49-F238E27FC236}">
                  <a16:creationId xmlns:a16="http://schemas.microsoft.com/office/drawing/2014/main" id="{6868F09E-F80C-06A8-7C40-3FF1E5A51A0F}"/>
                </a:ext>
              </a:extLst>
            </p:cNvPr>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a:extLst>
                <a:ext uri="{FF2B5EF4-FFF2-40B4-BE49-F238E27FC236}">
                  <a16:creationId xmlns:a16="http://schemas.microsoft.com/office/drawing/2014/main" id="{0513738D-63FA-16F1-CE7F-72AB39064F56}"/>
                </a:ext>
              </a:extLst>
            </p:cNvPr>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a:extLst>
                <a:ext uri="{FF2B5EF4-FFF2-40B4-BE49-F238E27FC236}">
                  <a16:creationId xmlns:a16="http://schemas.microsoft.com/office/drawing/2014/main" id="{CD780341-3164-0A0A-5F3D-307D323EEDC8}"/>
                </a:ext>
              </a:extLst>
            </p:cNvPr>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a:extLst>
                <a:ext uri="{FF2B5EF4-FFF2-40B4-BE49-F238E27FC236}">
                  <a16:creationId xmlns:a16="http://schemas.microsoft.com/office/drawing/2014/main" id="{1936B283-1BA7-052D-CE7D-484B4C66C1B4}"/>
                </a:ext>
              </a:extLst>
            </p:cNvPr>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a:extLst>
                <a:ext uri="{FF2B5EF4-FFF2-40B4-BE49-F238E27FC236}">
                  <a16:creationId xmlns:a16="http://schemas.microsoft.com/office/drawing/2014/main" id="{558DEC90-FB7F-B26D-E17D-22D15BC89F4F}"/>
                </a:ext>
              </a:extLst>
            </p:cNvPr>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a:extLst>
                <a:ext uri="{FF2B5EF4-FFF2-40B4-BE49-F238E27FC236}">
                  <a16:creationId xmlns:a16="http://schemas.microsoft.com/office/drawing/2014/main" id="{081336FC-9CB6-FF34-3485-BC5881F02818}"/>
                </a:ext>
              </a:extLst>
            </p:cNvPr>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a:extLst>
                <a:ext uri="{FF2B5EF4-FFF2-40B4-BE49-F238E27FC236}">
                  <a16:creationId xmlns:a16="http://schemas.microsoft.com/office/drawing/2014/main" id="{36DDD394-6104-F46F-7E60-18AACC5610A3}"/>
                </a:ext>
              </a:extLst>
            </p:cNvPr>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a:extLst>
                <a:ext uri="{FF2B5EF4-FFF2-40B4-BE49-F238E27FC236}">
                  <a16:creationId xmlns:a16="http://schemas.microsoft.com/office/drawing/2014/main" id="{72EE6C08-1323-BAD3-DB8E-506395D45BCE}"/>
                </a:ext>
              </a:extLst>
            </p:cNvPr>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a:extLst>
                <a:ext uri="{FF2B5EF4-FFF2-40B4-BE49-F238E27FC236}">
                  <a16:creationId xmlns:a16="http://schemas.microsoft.com/office/drawing/2014/main" id="{FF43498C-F2FA-C2D9-EBE5-52412BD66ECB}"/>
                </a:ext>
              </a:extLst>
            </p:cNvPr>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a:extLst>
                <a:ext uri="{FF2B5EF4-FFF2-40B4-BE49-F238E27FC236}">
                  <a16:creationId xmlns:a16="http://schemas.microsoft.com/office/drawing/2014/main" id="{34CFD856-75FB-A8ED-B016-7DED19B96F0D}"/>
                </a:ext>
              </a:extLst>
            </p:cNvPr>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a:extLst>
                <a:ext uri="{FF2B5EF4-FFF2-40B4-BE49-F238E27FC236}">
                  <a16:creationId xmlns:a16="http://schemas.microsoft.com/office/drawing/2014/main" id="{A667D3F7-30D8-27F4-3A1F-8C23CB55FD4E}"/>
                </a:ext>
              </a:extLst>
            </p:cNvPr>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a:extLst>
                <a:ext uri="{FF2B5EF4-FFF2-40B4-BE49-F238E27FC236}">
                  <a16:creationId xmlns:a16="http://schemas.microsoft.com/office/drawing/2014/main" id="{81D33BBF-F333-2D34-EF9E-ACE7F81F48C3}"/>
                </a:ext>
              </a:extLst>
            </p:cNvPr>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a:extLst>
                <a:ext uri="{FF2B5EF4-FFF2-40B4-BE49-F238E27FC236}">
                  <a16:creationId xmlns:a16="http://schemas.microsoft.com/office/drawing/2014/main" id="{3D1AFC91-CB14-3CBC-0136-28C07DE802CB}"/>
                </a:ext>
              </a:extLst>
            </p:cNvPr>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a:extLst>
                <a:ext uri="{FF2B5EF4-FFF2-40B4-BE49-F238E27FC236}">
                  <a16:creationId xmlns:a16="http://schemas.microsoft.com/office/drawing/2014/main" id="{DFBD8206-8CEC-4A8F-380B-64BD51E3D40C}"/>
                </a:ext>
              </a:extLst>
            </p:cNvPr>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a:extLst>
                <a:ext uri="{FF2B5EF4-FFF2-40B4-BE49-F238E27FC236}">
                  <a16:creationId xmlns:a16="http://schemas.microsoft.com/office/drawing/2014/main" id="{D27C33FE-5786-9013-06C8-7D4A129464B6}"/>
                </a:ext>
              </a:extLst>
            </p:cNvPr>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5FDF519B-D57E-FCC3-4579-2A5D97705667}"/>
              </a:ext>
            </a:extLst>
          </p:cNvPr>
          <p:cNvSpPr>
            <a:spLocks noGrp="1"/>
          </p:cNvSpPr>
          <p:nvPr>
            <p:ph type="sldNum" sz="quarter" idx="10"/>
          </p:nvPr>
        </p:nvSpPr>
        <p:spPr/>
        <p:txBody>
          <a:bodyPr/>
          <a:lstStyle/>
          <a:p>
            <a:fld id="{1732D5B0-9633-478E-8E10-0FD4C57CBD28}" type="slidenum">
              <a:rPr lang="en" smtClean="0"/>
              <a:t>16</a:t>
            </a:fld>
            <a:endParaRPr lang="en"/>
          </a:p>
        </p:txBody>
      </p:sp>
    </p:spTree>
    <p:extLst>
      <p:ext uri="{BB962C8B-B14F-4D97-AF65-F5344CB8AC3E}">
        <p14:creationId xmlns:p14="http://schemas.microsoft.com/office/powerpoint/2010/main" val="2412162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6">
          <a:extLst>
            <a:ext uri="{FF2B5EF4-FFF2-40B4-BE49-F238E27FC236}">
              <a16:creationId xmlns:a16="http://schemas.microsoft.com/office/drawing/2014/main" id="{F1D61A51-3022-C30A-955D-BD1AF06C8939}"/>
            </a:ext>
          </a:extLst>
        </p:cNvPr>
        <p:cNvGrpSpPr/>
        <p:nvPr/>
      </p:nvGrpSpPr>
      <p:grpSpPr>
        <a:xfrm>
          <a:off x="0" y="0"/>
          <a:ext cx="0" cy="0"/>
          <a:chOff x="0" y="0"/>
          <a:chExt cx="0" cy="0"/>
        </a:xfrm>
      </p:grpSpPr>
      <p:sp>
        <p:nvSpPr>
          <p:cNvPr id="637" name="Google Shape;637;p42">
            <a:extLst>
              <a:ext uri="{FF2B5EF4-FFF2-40B4-BE49-F238E27FC236}">
                <a16:creationId xmlns:a16="http://schemas.microsoft.com/office/drawing/2014/main" id="{876B99BB-79A8-A496-9626-2731B9E7775A}"/>
              </a:ext>
            </a:extLst>
          </p:cNvPr>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a:extLst>
              <a:ext uri="{FF2B5EF4-FFF2-40B4-BE49-F238E27FC236}">
                <a16:creationId xmlns:a16="http://schemas.microsoft.com/office/drawing/2014/main" id="{4EE6FE4D-A70A-006F-48A9-203FC94FBB3C}"/>
              </a:ext>
            </a:extLst>
          </p:cNvPr>
          <p:cNvSpPr txBox="1">
            <a:spLocks noGrp="1"/>
          </p:cNvSpPr>
          <p:nvPr>
            <p:ph type="subTitle" idx="2"/>
          </p:nvPr>
        </p:nvSpPr>
        <p:spPr>
          <a:xfrm>
            <a:off x="4572000" y="1716970"/>
            <a:ext cx="3998325" cy="8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a:t>Directory-based Cache Coherency: centralized or distributed directory to track data state</a:t>
            </a:r>
          </a:p>
          <a:p>
            <a:pPr marL="0" lvl="0" indent="0" algn="just" rtl="0">
              <a:spcBef>
                <a:spcPts val="0"/>
              </a:spcBef>
              <a:spcAft>
                <a:spcPts val="0"/>
              </a:spcAft>
              <a:buNone/>
            </a:pPr>
            <a:r>
              <a:rPr lang="en-US" sz="1100"/>
              <a:t>Prefetching with Locality Awareness: pre-load data into local caches to reduce misses</a:t>
            </a:r>
          </a:p>
          <a:p>
            <a:pPr marL="0" lvl="0" indent="0" algn="just" rtl="0">
              <a:spcBef>
                <a:spcPts val="0"/>
              </a:spcBef>
              <a:spcAft>
                <a:spcPts val="0"/>
              </a:spcAft>
              <a:buNone/>
            </a:pPr>
            <a:r>
              <a:rPr lang="en-US" sz="1100"/>
              <a:t>Cache Partitioning: ensures local access to frequently used data</a:t>
            </a:r>
            <a:endParaRPr sz="1100"/>
          </a:p>
        </p:txBody>
      </p:sp>
      <p:sp>
        <p:nvSpPr>
          <p:cNvPr id="640" name="Google Shape;640;p42">
            <a:extLst>
              <a:ext uri="{FF2B5EF4-FFF2-40B4-BE49-F238E27FC236}">
                <a16:creationId xmlns:a16="http://schemas.microsoft.com/office/drawing/2014/main" id="{8ED511CF-9F97-2342-CE44-8C69580C0A6F}"/>
              </a:ext>
            </a:extLst>
          </p:cNvPr>
          <p:cNvSpPr txBox="1">
            <a:spLocks noGrp="1"/>
          </p:cNvSpPr>
          <p:nvPr>
            <p:ph type="title"/>
          </p:nvPr>
        </p:nvSpPr>
        <p:spPr>
          <a:xfrm>
            <a:off x="720000" y="25554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Techniques for improving </a:t>
            </a:r>
            <a:br>
              <a:rPr lang="en" sz="2400"/>
            </a:br>
            <a:r>
              <a:rPr lang="en" sz="2400"/>
              <a:t>Instruction Level Parallelism</a:t>
            </a:r>
            <a:endParaRPr sz="2400">
              <a:solidFill>
                <a:schemeClr val="accent4"/>
              </a:solidFill>
            </a:endParaRPr>
          </a:p>
        </p:txBody>
      </p:sp>
      <p:sp>
        <p:nvSpPr>
          <p:cNvPr id="641" name="Google Shape;641;p42">
            <a:extLst>
              <a:ext uri="{FF2B5EF4-FFF2-40B4-BE49-F238E27FC236}">
                <a16:creationId xmlns:a16="http://schemas.microsoft.com/office/drawing/2014/main" id="{E8E2B49C-AB9A-4D1F-C41F-B0C6ECC2B6E8}"/>
              </a:ext>
            </a:extLst>
          </p:cNvPr>
          <p:cNvSpPr txBox="1">
            <a:spLocks noGrp="1"/>
          </p:cNvSpPr>
          <p:nvPr>
            <p:ph type="subTitle" idx="1"/>
          </p:nvPr>
        </p:nvSpPr>
        <p:spPr>
          <a:xfrm>
            <a:off x="720000" y="1812291"/>
            <a:ext cx="3036571" cy="8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a:t>Ensures data consistency across multiple processor caches</a:t>
            </a:r>
          </a:p>
          <a:p>
            <a:pPr marL="0" lvl="0" indent="0" algn="just" rtl="0">
              <a:spcBef>
                <a:spcPts val="0"/>
              </a:spcBef>
              <a:spcAft>
                <a:spcPts val="0"/>
              </a:spcAft>
              <a:buNone/>
            </a:pPr>
            <a:r>
              <a:rPr lang="en-US" sz="1100"/>
              <a:t>Main challenges are maintaining consistency with shared data and minimizing coherence traffic</a:t>
            </a:r>
            <a:endParaRPr sz="1100"/>
          </a:p>
        </p:txBody>
      </p:sp>
      <p:sp>
        <p:nvSpPr>
          <p:cNvPr id="642" name="Google Shape;642;p42">
            <a:extLst>
              <a:ext uri="{FF2B5EF4-FFF2-40B4-BE49-F238E27FC236}">
                <a16:creationId xmlns:a16="http://schemas.microsoft.com/office/drawing/2014/main" id="{88500A78-3346-1F2B-DA50-55636EF16280}"/>
              </a:ext>
            </a:extLst>
          </p:cNvPr>
          <p:cNvSpPr txBox="1">
            <a:spLocks noGrp="1"/>
          </p:cNvSpPr>
          <p:nvPr>
            <p:ph type="subTitle" idx="3"/>
          </p:nvPr>
        </p:nvSpPr>
        <p:spPr>
          <a:xfrm>
            <a:off x="720000" y="3271384"/>
            <a:ext cx="3145628" cy="8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a:t>Loop Permutation and Fusion: reduce cache line access, minimizing inter-processor communication</a:t>
            </a:r>
          </a:p>
          <a:p>
            <a:pPr marL="0" lvl="0" indent="0" algn="just" rtl="0">
              <a:spcBef>
                <a:spcPts val="0"/>
              </a:spcBef>
              <a:spcAft>
                <a:spcPts val="0"/>
              </a:spcAft>
              <a:buNone/>
            </a:pPr>
            <a:r>
              <a:rPr lang="en-US" sz="1100"/>
              <a:t>Temporal Reuse: reduces the need for frequent cache update</a:t>
            </a:r>
            <a:endParaRPr sz="1100"/>
          </a:p>
        </p:txBody>
      </p:sp>
      <p:sp>
        <p:nvSpPr>
          <p:cNvPr id="644" name="Google Shape;644;p42">
            <a:extLst>
              <a:ext uri="{FF2B5EF4-FFF2-40B4-BE49-F238E27FC236}">
                <a16:creationId xmlns:a16="http://schemas.microsoft.com/office/drawing/2014/main" id="{DBE7CFE6-FDC1-D50F-B621-89E3597F8054}"/>
              </a:ext>
            </a:extLst>
          </p:cNvPr>
          <p:cNvSpPr txBox="1">
            <a:spLocks noGrp="1"/>
          </p:cNvSpPr>
          <p:nvPr>
            <p:ph type="subTitle" idx="6"/>
          </p:nvPr>
        </p:nvSpPr>
        <p:spPr>
          <a:xfrm>
            <a:off x="4667135" y="3397288"/>
            <a:ext cx="3906975" cy="8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a:t>Loop Skewing: prevents concurrent access to the same cache line</a:t>
            </a:r>
          </a:p>
          <a:p>
            <a:pPr marL="0" lvl="0" indent="0" algn="just" rtl="0">
              <a:spcBef>
                <a:spcPts val="0"/>
              </a:spcBef>
              <a:spcAft>
                <a:spcPts val="0"/>
              </a:spcAft>
              <a:buNone/>
            </a:pPr>
            <a:r>
              <a:rPr lang="en-US" sz="1100"/>
              <a:t>Data Layout Transformations: avoid cache line sharing between processors</a:t>
            </a:r>
            <a:endParaRPr sz="1100"/>
          </a:p>
        </p:txBody>
      </p:sp>
      <p:sp>
        <p:nvSpPr>
          <p:cNvPr id="645" name="Google Shape;645;p42">
            <a:extLst>
              <a:ext uri="{FF2B5EF4-FFF2-40B4-BE49-F238E27FC236}">
                <a16:creationId xmlns:a16="http://schemas.microsoft.com/office/drawing/2014/main" id="{0111CBEA-9AD5-7BF6-87C6-59BD62D5319E}"/>
              </a:ext>
            </a:extLst>
          </p:cNvPr>
          <p:cNvSpPr txBox="1">
            <a:spLocks noGrp="1"/>
          </p:cNvSpPr>
          <p:nvPr>
            <p:ph type="subTitle" idx="7"/>
          </p:nvPr>
        </p:nvSpPr>
        <p:spPr>
          <a:xfrm>
            <a:off x="319025" y="1435450"/>
            <a:ext cx="3286087"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400"/>
              <a:t>Cache </a:t>
            </a:r>
            <a:r>
              <a:rPr lang="fr-FR" sz="1400" err="1"/>
              <a:t>Coherency</a:t>
            </a:r>
            <a:r>
              <a:rPr lang="fr-FR" sz="1400"/>
              <a:t> Fundamentals</a:t>
            </a:r>
            <a:endParaRPr sz="1400"/>
          </a:p>
        </p:txBody>
      </p:sp>
      <p:sp>
        <p:nvSpPr>
          <p:cNvPr id="646" name="Google Shape;646;p42">
            <a:extLst>
              <a:ext uri="{FF2B5EF4-FFF2-40B4-BE49-F238E27FC236}">
                <a16:creationId xmlns:a16="http://schemas.microsoft.com/office/drawing/2014/main" id="{A9BDDEC3-0A6D-1189-84A3-9683AB933112}"/>
              </a:ext>
            </a:extLst>
          </p:cNvPr>
          <p:cNvSpPr txBox="1">
            <a:spLocks noGrp="1"/>
          </p:cNvSpPr>
          <p:nvPr>
            <p:ph type="subTitle" idx="8"/>
          </p:nvPr>
        </p:nvSpPr>
        <p:spPr>
          <a:xfrm>
            <a:off x="4171095" y="1343693"/>
            <a:ext cx="293438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400"/>
              <a:t>Advanced Techniques</a:t>
            </a:r>
            <a:endParaRPr sz="1400"/>
          </a:p>
        </p:txBody>
      </p:sp>
      <p:sp>
        <p:nvSpPr>
          <p:cNvPr id="648" name="Google Shape;648;p42">
            <a:extLst>
              <a:ext uri="{FF2B5EF4-FFF2-40B4-BE49-F238E27FC236}">
                <a16:creationId xmlns:a16="http://schemas.microsoft.com/office/drawing/2014/main" id="{40335B96-9F84-E2AC-6C6E-B611D995145B}"/>
              </a:ext>
            </a:extLst>
          </p:cNvPr>
          <p:cNvSpPr txBox="1">
            <a:spLocks noGrp="1"/>
          </p:cNvSpPr>
          <p:nvPr>
            <p:ph type="subTitle" idx="13"/>
          </p:nvPr>
        </p:nvSpPr>
        <p:spPr>
          <a:xfrm>
            <a:off x="319025" y="2915380"/>
            <a:ext cx="3317754"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400" err="1"/>
              <a:t>Exploiting</a:t>
            </a:r>
            <a:r>
              <a:rPr lang="fr-FR" sz="1400"/>
              <a:t> Data </a:t>
            </a:r>
            <a:r>
              <a:rPr lang="fr-FR" sz="1400" err="1"/>
              <a:t>Locality</a:t>
            </a:r>
            <a:endParaRPr sz="1400"/>
          </a:p>
        </p:txBody>
      </p:sp>
      <p:sp>
        <p:nvSpPr>
          <p:cNvPr id="650" name="Google Shape;650;p42">
            <a:extLst>
              <a:ext uri="{FF2B5EF4-FFF2-40B4-BE49-F238E27FC236}">
                <a16:creationId xmlns:a16="http://schemas.microsoft.com/office/drawing/2014/main" id="{FE08EB4D-07C7-463D-79B6-DA3D05CC9CBE}"/>
              </a:ext>
            </a:extLst>
          </p:cNvPr>
          <p:cNvSpPr txBox="1">
            <a:spLocks noGrp="1"/>
          </p:cNvSpPr>
          <p:nvPr>
            <p:ph type="subTitle" idx="15"/>
          </p:nvPr>
        </p:nvSpPr>
        <p:spPr>
          <a:xfrm>
            <a:off x="4168895" y="3025288"/>
            <a:ext cx="3317755"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400" err="1"/>
              <a:t>Minimizing</a:t>
            </a:r>
            <a:r>
              <a:rPr lang="fr-FR" sz="1400"/>
              <a:t> False Sharing</a:t>
            </a:r>
            <a:endParaRPr sz="1400"/>
          </a:p>
        </p:txBody>
      </p:sp>
      <p:sp>
        <p:nvSpPr>
          <p:cNvPr id="651" name="Google Shape;651;p42">
            <a:extLst>
              <a:ext uri="{FF2B5EF4-FFF2-40B4-BE49-F238E27FC236}">
                <a16:creationId xmlns:a16="http://schemas.microsoft.com/office/drawing/2014/main" id="{3AE4C1B0-DFCE-FF9F-74F4-4A095531B8DC}"/>
              </a:ext>
            </a:extLst>
          </p:cNvPr>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a:extLst>
              <a:ext uri="{FF2B5EF4-FFF2-40B4-BE49-F238E27FC236}">
                <a16:creationId xmlns:a16="http://schemas.microsoft.com/office/drawing/2014/main" id="{AE3DAFF9-E51A-ECC5-6C57-05C5ED9D6323}"/>
              </a:ext>
            </a:extLst>
          </p:cNvPr>
          <p:cNvSpPr txBox="1"/>
          <p:nvPr/>
        </p:nvSpPr>
        <p:spPr>
          <a:xfrm>
            <a:off x="8515350" y="36712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4" name="Google Shape;654;p42">
            <a:extLst>
              <a:ext uri="{FF2B5EF4-FFF2-40B4-BE49-F238E27FC236}">
                <a16:creationId xmlns:a16="http://schemas.microsoft.com/office/drawing/2014/main" id="{73FBBD15-8CFD-F3DE-1D6D-E78E7C9A3282}"/>
              </a:ext>
            </a:extLst>
          </p:cNvPr>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655" name="Google Shape;655;p42">
            <a:extLst>
              <a:ext uri="{FF2B5EF4-FFF2-40B4-BE49-F238E27FC236}">
                <a16:creationId xmlns:a16="http://schemas.microsoft.com/office/drawing/2014/main" id="{8971AAF2-3704-197D-4646-3C06D6C5DDEE}"/>
              </a:ext>
            </a:extLst>
          </p:cNvPr>
          <p:cNvGrpSpPr/>
          <p:nvPr/>
        </p:nvGrpSpPr>
        <p:grpSpPr>
          <a:xfrm>
            <a:off x="8389787" y="179931"/>
            <a:ext cx="486393" cy="125690"/>
            <a:chOff x="-890300" y="1406550"/>
            <a:chExt cx="806088" cy="208200"/>
          </a:xfrm>
        </p:grpSpPr>
        <p:sp>
          <p:nvSpPr>
            <p:cNvPr id="656" name="Google Shape;656;p42">
              <a:extLst>
                <a:ext uri="{FF2B5EF4-FFF2-40B4-BE49-F238E27FC236}">
                  <a16:creationId xmlns:a16="http://schemas.microsoft.com/office/drawing/2014/main" id="{C4D55699-FF53-97B6-926B-631E30B32AC7}"/>
                </a:ext>
              </a:extLst>
            </p:cNvPr>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a:extLst>
                <a:ext uri="{FF2B5EF4-FFF2-40B4-BE49-F238E27FC236}">
                  <a16:creationId xmlns:a16="http://schemas.microsoft.com/office/drawing/2014/main" id="{395878DD-B8A5-8FF0-4938-27FE036BF1B8}"/>
                </a:ext>
              </a:extLst>
            </p:cNvPr>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a:extLst>
                <a:ext uri="{FF2B5EF4-FFF2-40B4-BE49-F238E27FC236}">
                  <a16:creationId xmlns:a16="http://schemas.microsoft.com/office/drawing/2014/main" id="{3AF1455E-ACE3-8254-90DE-B9F94653BA6D}"/>
                </a:ext>
              </a:extLst>
            </p:cNvPr>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a:extLst>
              <a:ext uri="{FF2B5EF4-FFF2-40B4-BE49-F238E27FC236}">
                <a16:creationId xmlns:a16="http://schemas.microsoft.com/office/drawing/2014/main" id="{0577BDF7-4187-D8ED-1A21-554DC2BB5532}"/>
              </a:ext>
            </a:extLst>
          </p:cNvPr>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85AF0F54-8C4D-25F8-7A78-E3FAC009B166}"/>
              </a:ext>
            </a:extLst>
          </p:cNvPr>
          <p:cNvSpPr>
            <a:spLocks noGrp="1"/>
          </p:cNvSpPr>
          <p:nvPr>
            <p:ph type="sldNum" sz="quarter" idx="16"/>
          </p:nvPr>
        </p:nvSpPr>
        <p:spPr/>
        <p:txBody>
          <a:bodyPr/>
          <a:lstStyle/>
          <a:p>
            <a:fld id="{1732D5B0-9633-478E-8E10-0FD4C57CBD28}" type="slidenum">
              <a:rPr lang="en" smtClean="0"/>
              <a:t>17</a:t>
            </a:fld>
            <a:endParaRPr lang="en"/>
          </a:p>
        </p:txBody>
      </p:sp>
    </p:spTree>
    <p:extLst>
      <p:ext uri="{BB962C8B-B14F-4D97-AF65-F5344CB8AC3E}">
        <p14:creationId xmlns:p14="http://schemas.microsoft.com/office/powerpoint/2010/main" val="8965488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91F52C2D-1881-AF71-97D3-1D4D330DDEFE}"/>
            </a:ext>
          </a:extLst>
        </p:cNvPr>
        <p:cNvGrpSpPr/>
        <p:nvPr/>
      </p:nvGrpSpPr>
      <p:grpSpPr>
        <a:xfrm>
          <a:off x="0" y="0"/>
          <a:ext cx="0" cy="0"/>
          <a:chOff x="0" y="0"/>
          <a:chExt cx="0" cy="0"/>
        </a:xfrm>
      </p:grpSpPr>
      <p:sp>
        <p:nvSpPr>
          <p:cNvPr id="755" name="Google Shape;755;p44">
            <a:extLst>
              <a:ext uri="{FF2B5EF4-FFF2-40B4-BE49-F238E27FC236}">
                <a16:creationId xmlns:a16="http://schemas.microsoft.com/office/drawing/2014/main" id="{A2A90984-852A-92C9-2742-7261F3A02DAB}"/>
              </a:ext>
            </a:extLst>
          </p:cNvPr>
          <p:cNvSpPr txBox="1"/>
          <p:nvPr/>
        </p:nvSpPr>
        <p:spPr>
          <a:xfrm>
            <a:off x="3761224" y="1229228"/>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756" name="Google Shape;756;p44">
            <a:extLst>
              <a:ext uri="{FF2B5EF4-FFF2-40B4-BE49-F238E27FC236}">
                <a16:creationId xmlns:a16="http://schemas.microsoft.com/office/drawing/2014/main" id="{B936788E-E7F1-8727-5E95-0EAA7043DAE2}"/>
              </a:ext>
            </a:extLst>
          </p:cNvPr>
          <p:cNvSpPr txBox="1"/>
          <p:nvPr/>
        </p:nvSpPr>
        <p:spPr>
          <a:xfrm>
            <a:off x="8548708" y="293647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4D06ECBE-920A-989E-D872-C0D509B233F3}"/>
              </a:ext>
            </a:extLst>
          </p:cNvPr>
          <p:cNvSpPr>
            <a:spLocks noGrp="1"/>
          </p:cNvSpPr>
          <p:nvPr>
            <p:ph type="sldNum" sz="quarter" idx="10"/>
          </p:nvPr>
        </p:nvSpPr>
        <p:spPr/>
        <p:txBody>
          <a:bodyPr/>
          <a:lstStyle/>
          <a:p>
            <a:fld id="{1732D5B0-9633-478E-8E10-0FD4C57CBD28}" type="slidenum">
              <a:rPr lang="en" smtClean="0"/>
              <a:t>18</a:t>
            </a:fld>
            <a:endParaRPr lang="en"/>
          </a:p>
        </p:txBody>
      </p:sp>
      <p:sp>
        <p:nvSpPr>
          <p:cNvPr id="5" name="Rectangle 1">
            <a:extLst>
              <a:ext uri="{FF2B5EF4-FFF2-40B4-BE49-F238E27FC236}">
                <a16:creationId xmlns:a16="http://schemas.microsoft.com/office/drawing/2014/main" id="{2CA7AC0B-7B1D-B95B-BEEC-53F35E6046A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
          </a:p>
        </p:txBody>
      </p:sp>
      <p:pic>
        <p:nvPicPr>
          <p:cNvPr id="7" name="Image 6">
            <a:extLst>
              <a:ext uri="{FF2B5EF4-FFF2-40B4-BE49-F238E27FC236}">
                <a16:creationId xmlns:a16="http://schemas.microsoft.com/office/drawing/2014/main" id="{330549FF-0036-A704-019E-F389FFD8ABD6}"/>
              </a:ext>
            </a:extLst>
          </p:cNvPr>
          <p:cNvPicPr>
            <a:picLocks noChangeAspect="1"/>
          </p:cNvPicPr>
          <p:nvPr/>
        </p:nvPicPr>
        <p:blipFill>
          <a:blip r:embed="rId3"/>
          <a:stretch>
            <a:fillRect/>
          </a:stretch>
        </p:blipFill>
        <p:spPr>
          <a:xfrm>
            <a:off x="4244076" y="1229228"/>
            <a:ext cx="4252440" cy="1077917"/>
          </a:xfrm>
          <a:prstGeom prst="rect">
            <a:avLst/>
          </a:prstGeom>
        </p:spPr>
      </p:pic>
      <p:pic>
        <p:nvPicPr>
          <p:cNvPr id="9" name="Image 8">
            <a:extLst>
              <a:ext uri="{FF2B5EF4-FFF2-40B4-BE49-F238E27FC236}">
                <a16:creationId xmlns:a16="http://schemas.microsoft.com/office/drawing/2014/main" id="{B4DECBF2-7E64-3D42-A332-DABD242C69B0}"/>
              </a:ext>
            </a:extLst>
          </p:cNvPr>
          <p:cNvPicPr>
            <a:picLocks noChangeAspect="1"/>
          </p:cNvPicPr>
          <p:nvPr/>
        </p:nvPicPr>
        <p:blipFill>
          <a:blip r:embed="rId4"/>
          <a:stretch>
            <a:fillRect/>
          </a:stretch>
        </p:blipFill>
        <p:spPr>
          <a:xfrm>
            <a:off x="4258935" y="2780938"/>
            <a:ext cx="4252440" cy="1202710"/>
          </a:xfrm>
          <a:prstGeom prst="rect">
            <a:avLst/>
          </a:prstGeom>
        </p:spPr>
      </p:pic>
      <p:sp>
        <p:nvSpPr>
          <p:cNvPr id="10" name="Flèche : bas 9">
            <a:extLst>
              <a:ext uri="{FF2B5EF4-FFF2-40B4-BE49-F238E27FC236}">
                <a16:creationId xmlns:a16="http://schemas.microsoft.com/office/drawing/2014/main" id="{B68ADAD8-E98D-0E1B-2A21-658433332766}"/>
              </a:ext>
            </a:extLst>
          </p:cNvPr>
          <p:cNvSpPr/>
          <p:nvPr/>
        </p:nvSpPr>
        <p:spPr>
          <a:xfrm>
            <a:off x="6215556" y="2350503"/>
            <a:ext cx="354900" cy="382875"/>
          </a:xfrm>
          <a:prstGeom prst="downArrow">
            <a:avLst/>
          </a:prstGeom>
          <a:ln>
            <a:solidFill>
              <a:srgbClr val="E81A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14" name="Google Shape;641;p42">
            <a:extLst>
              <a:ext uri="{FF2B5EF4-FFF2-40B4-BE49-F238E27FC236}">
                <a16:creationId xmlns:a16="http://schemas.microsoft.com/office/drawing/2014/main" id="{BD781836-1FEE-0F65-7960-A85A24DB7EC2}"/>
              </a:ext>
            </a:extLst>
          </p:cNvPr>
          <p:cNvSpPr txBox="1">
            <a:spLocks/>
          </p:cNvSpPr>
          <p:nvPr/>
        </p:nvSpPr>
        <p:spPr>
          <a:xfrm>
            <a:off x="356141" y="1229228"/>
            <a:ext cx="3036571" cy="87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a:solidFill>
                  <a:schemeClr val="tx1"/>
                </a:solidFill>
                <a:latin typeface="Source Code Pro" panose="020B0509030403020204" pitchFamily="49" charset="0"/>
                <a:ea typeface="Source Code Pro" panose="020B0509030403020204" pitchFamily="49" charset="0"/>
              </a:rPr>
              <a:t>Unrolls outer loops by a specified factor and fuses the unrolled iterations into the inner loop</a:t>
            </a:r>
          </a:p>
          <a:p>
            <a:pPr algn="just"/>
            <a:endParaRPr lang="en-US">
              <a:solidFill>
                <a:schemeClr val="tx1"/>
              </a:solidFill>
              <a:latin typeface="Source Code Pro" panose="020B0509030403020204" pitchFamily="49" charset="0"/>
              <a:ea typeface="Source Code Pro" panose="020B0509030403020204" pitchFamily="49" charset="0"/>
            </a:endParaRPr>
          </a:p>
          <a:p>
            <a:pPr marL="171450" indent="-171450" algn="just">
              <a:buFont typeface="Wingdings" panose="05000000000000000000" pitchFamily="2" charset="2"/>
              <a:buChar char="ü"/>
            </a:pPr>
            <a:r>
              <a:rPr lang="en-US">
                <a:solidFill>
                  <a:schemeClr val="tx1"/>
                </a:solidFill>
                <a:latin typeface="Source Code Pro" panose="020B0509030403020204" pitchFamily="49" charset="0"/>
                <a:ea typeface="Source Code Pro" panose="020B0509030403020204" pitchFamily="49" charset="0"/>
              </a:rPr>
              <a:t>Increased ILP - exposes additional parallelism in the loop body</a:t>
            </a:r>
          </a:p>
          <a:p>
            <a:pPr marL="171450" indent="-171450" algn="just">
              <a:buFont typeface="Wingdings" panose="05000000000000000000" pitchFamily="2" charset="2"/>
              <a:buChar char="ü"/>
            </a:pPr>
            <a:endParaRPr lang="en-US">
              <a:solidFill>
                <a:schemeClr val="tx1"/>
              </a:solidFill>
              <a:latin typeface="Source Code Pro" panose="020B0509030403020204" pitchFamily="49" charset="0"/>
              <a:ea typeface="Source Code Pro" panose="020B0509030403020204" pitchFamily="49" charset="0"/>
            </a:endParaRPr>
          </a:p>
          <a:p>
            <a:pPr marL="171450" indent="-171450" algn="just">
              <a:buFont typeface="Wingdings" panose="05000000000000000000" pitchFamily="2" charset="2"/>
              <a:buChar char="ü"/>
            </a:pPr>
            <a:r>
              <a:rPr lang="en-US">
                <a:solidFill>
                  <a:schemeClr val="tx1"/>
                </a:solidFill>
                <a:latin typeface="Source Code Pro" panose="020B0509030403020204" pitchFamily="49" charset="0"/>
                <a:ea typeface="Source Code Pro" panose="020B0509030403020204" pitchFamily="49" charset="0"/>
              </a:rPr>
              <a:t>Improved cache utilization - enhances cache locality and reduces cache misses</a:t>
            </a:r>
          </a:p>
        </p:txBody>
      </p:sp>
      <p:sp>
        <p:nvSpPr>
          <p:cNvPr id="15" name="Google Shape;645;p42">
            <a:extLst>
              <a:ext uri="{FF2B5EF4-FFF2-40B4-BE49-F238E27FC236}">
                <a16:creationId xmlns:a16="http://schemas.microsoft.com/office/drawing/2014/main" id="{DD21A594-457A-DBCB-E52D-CBDF048F0FC4}"/>
              </a:ext>
            </a:extLst>
          </p:cNvPr>
          <p:cNvSpPr txBox="1">
            <a:spLocks/>
          </p:cNvSpPr>
          <p:nvPr/>
        </p:nvSpPr>
        <p:spPr>
          <a:xfrm>
            <a:off x="231382" y="651569"/>
            <a:ext cx="3286087" cy="4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800" err="1">
                <a:solidFill>
                  <a:srgbClr val="FD4A4A"/>
                </a:solidFill>
                <a:latin typeface="Source Code Pro" panose="020B0509030403020204" pitchFamily="49" charset="0"/>
                <a:ea typeface="Source Code Pro" panose="020B0509030403020204" pitchFamily="49" charset="0"/>
              </a:rPr>
              <a:t>Unroll</a:t>
            </a:r>
            <a:r>
              <a:rPr lang="fr-FR" sz="1800">
                <a:solidFill>
                  <a:srgbClr val="FD4A4A"/>
                </a:solidFill>
                <a:latin typeface="Source Code Pro" panose="020B0509030403020204" pitchFamily="49" charset="0"/>
                <a:ea typeface="Source Code Pro" panose="020B0509030403020204" pitchFamily="49" charset="0"/>
              </a:rPr>
              <a:t>-And-Jam Transformation</a:t>
            </a:r>
          </a:p>
        </p:txBody>
      </p:sp>
    </p:spTree>
    <p:extLst>
      <p:ext uri="{BB962C8B-B14F-4D97-AF65-F5344CB8AC3E}">
        <p14:creationId xmlns:p14="http://schemas.microsoft.com/office/powerpoint/2010/main" val="1422008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1ACE7656-A244-A055-CA1D-445642E95BBF}"/>
            </a:ext>
          </a:extLst>
        </p:cNvPr>
        <p:cNvGrpSpPr/>
        <p:nvPr/>
      </p:nvGrpSpPr>
      <p:grpSpPr>
        <a:xfrm>
          <a:off x="0" y="0"/>
          <a:ext cx="0" cy="0"/>
          <a:chOff x="0" y="0"/>
          <a:chExt cx="0" cy="0"/>
        </a:xfrm>
      </p:grpSpPr>
      <p:sp>
        <p:nvSpPr>
          <p:cNvPr id="755" name="Google Shape;755;p44">
            <a:extLst>
              <a:ext uri="{FF2B5EF4-FFF2-40B4-BE49-F238E27FC236}">
                <a16:creationId xmlns:a16="http://schemas.microsoft.com/office/drawing/2014/main" id="{78AAC53A-91D2-10F2-BC29-C0F6464BEC1F}"/>
              </a:ext>
            </a:extLst>
          </p:cNvPr>
          <p:cNvSpPr txBox="1"/>
          <p:nvPr/>
        </p:nvSpPr>
        <p:spPr>
          <a:xfrm>
            <a:off x="3761224" y="1229228"/>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756" name="Google Shape;756;p44">
            <a:extLst>
              <a:ext uri="{FF2B5EF4-FFF2-40B4-BE49-F238E27FC236}">
                <a16:creationId xmlns:a16="http://schemas.microsoft.com/office/drawing/2014/main" id="{1FD8E840-E7B1-5B7D-EC6B-F6C1E4F6AF2F}"/>
              </a:ext>
            </a:extLst>
          </p:cNvPr>
          <p:cNvSpPr txBox="1"/>
          <p:nvPr/>
        </p:nvSpPr>
        <p:spPr>
          <a:xfrm>
            <a:off x="8548708" y="293647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919F985A-58D1-A00D-D417-810353B01F5F}"/>
              </a:ext>
            </a:extLst>
          </p:cNvPr>
          <p:cNvSpPr>
            <a:spLocks noGrp="1"/>
          </p:cNvSpPr>
          <p:nvPr>
            <p:ph type="sldNum" sz="quarter" idx="10"/>
          </p:nvPr>
        </p:nvSpPr>
        <p:spPr/>
        <p:txBody>
          <a:bodyPr/>
          <a:lstStyle/>
          <a:p>
            <a:fld id="{1732D5B0-9633-478E-8E10-0FD4C57CBD28}" type="slidenum">
              <a:rPr lang="en" smtClean="0"/>
              <a:t>19</a:t>
            </a:fld>
            <a:endParaRPr lang="en"/>
          </a:p>
        </p:txBody>
      </p:sp>
      <p:sp>
        <p:nvSpPr>
          <p:cNvPr id="5" name="Rectangle 1">
            <a:extLst>
              <a:ext uri="{FF2B5EF4-FFF2-40B4-BE49-F238E27FC236}">
                <a16:creationId xmlns:a16="http://schemas.microsoft.com/office/drawing/2014/main" id="{EE9E2318-25F3-3B0F-D125-583720CB7F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
          </a:p>
        </p:txBody>
      </p:sp>
      <p:sp>
        <p:nvSpPr>
          <p:cNvPr id="10" name="Flèche : bas 9">
            <a:extLst>
              <a:ext uri="{FF2B5EF4-FFF2-40B4-BE49-F238E27FC236}">
                <a16:creationId xmlns:a16="http://schemas.microsoft.com/office/drawing/2014/main" id="{8473373F-BE14-8F23-1104-D8D98CF76093}"/>
              </a:ext>
            </a:extLst>
          </p:cNvPr>
          <p:cNvSpPr/>
          <p:nvPr/>
        </p:nvSpPr>
        <p:spPr>
          <a:xfrm>
            <a:off x="6103050" y="2225117"/>
            <a:ext cx="354900" cy="382875"/>
          </a:xfrm>
          <a:prstGeom prst="downArrow">
            <a:avLst/>
          </a:prstGeom>
          <a:ln>
            <a:solidFill>
              <a:srgbClr val="E81A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14" name="Google Shape;641;p42">
            <a:extLst>
              <a:ext uri="{FF2B5EF4-FFF2-40B4-BE49-F238E27FC236}">
                <a16:creationId xmlns:a16="http://schemas.microsoft.com/office/drawing/2014/main" id="{AFB32D17-D367-AA90-8DC8-7B35355B3068}"/>
              </a:ext>
            </a:extLst>
          </p:cNvPr>
          <p:cNvSpPr txBox="1">
            <a:spLocks/>
          </p:cNvSpPr>
          <p:nvPr/>
        </p:nvSpPr>
        <p:spPr>
          <a:xfrm>
            <a:off x="356139" y="1668663"/>
            <a:ext cx="3036571" cy="87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a:solidFill>
                  <a:schemeClr val="tx1"/>
                </a:solidFill>
                <a:latin typeface="Source Code Pro" panose="020B0509030403020204" pitchFamily="49" charset="0"/>
                <a:ea typeface="Source Code Pro" panose="020B0509030403020204" pitchFamily="49" charset="0"/>
              </a:rPr>
              <a:t>Improves performance by replacing repeated memory references with register allocations</a:t>
            </a:r>
          </a:p>
          <a:p>
            <a:pPr marL="285750" indent="-285750" algn="just">
              <a:buFont typeface="Wingdings" panose="05000000000000000000" pitchFamily="2" charset="2"/>
              <a:buChar char="ü"/>
            </a:pPr>
            <a:r>
              <a:rPr lang="en-US" sz="1600">
                <a:solidFill>
                  <a:schemeClr val="tx1"/>
                </a:solidFill>
                <a:latin typeface="Source Code Pro" panose="020B0509030403020204" pitchFamily="49" charset="0"/>
                <a:ea typeface="Source Code Pro" panose="020B0509030403020204" pitchFamily="49" charset="0"/>
              </a:rPr>
              <a:t>Reduces memory access costs</a:t>
            </a:r>
          </a:p>
          <a:p>
            <a:pPr marL="285750" indent="-285750" algn="just">
              <a:buFont typeface="Wingdings" panose="05000000000000000000" pitchFamily="2" charset="2"/>
              <a:buChar char="ü"/>
            </a:pPr>
            <a:r>
              <a:rPr lang="en-US" sz="1600">
                <a:solidFill>
                  <a:schemeClr val="tx1"/>
                </a:solidFill>
                <a:latin typeface="Source Code Pro" panose="020B0509030403020204" pitchFamily="49" charset="0"/>
                <a:ea typeface="Source Code Pro" panose="020B0509030403020204" pitchFamily="49" charset="0"/>
              </a:rPr>
              <a:t>Lowers cache pressure</a:t>
            </a:r>
          </a:p>
        </p:txBody>
      </p:sp>
      <p:sp>
        <p:nvSpPr>
          <p:cNvPr id="15" name="Google Shape;645;p42">
            <a:extLst>
              <a:ext uri="{FF2B5EF4-FFF2-40B4-BE49-F238E27FC236}">
                <a16:creationId xmlns:a16="http://schemas.microsoft.com/office/drawing/2014/main" id="{15F43D1C-100C-2706-A728-B86D1F33F48E}"/>
              </a:ext>
            </a:extLst>
          </p:cNvPr>
          <p:cNvSpPr txBox="1">
            <a:spLocks/>
          </p:cNvSpPr>
          <p:nvPr/>
        </p:nvSpPr>
        <p:spPr>
          <a:xfrm>
            <a:off x="231380" y="736628"/>
            <a:ext cx="3286087" cy="4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800" err="1">
                <a:solidFill>
                  <a:srgbClr val="FD4A4A"/>
                </a:solidFill>
                <a:latin typeface="Source Code Pro" panose="020B0509030403020204" pitchFamily="49" charset="0"/>
                <a:ea typeface="Source Code Pro" panose="020B0509030403020204" pitchFamily="49" charset="0"/>
              </a:rPr>
              <a:t>Scalar</a:t>
            </a:r>
            <a:r>
              <a:rPr lang="fr-FR" sz="1800">
                <a:solidFill>
                  <a:srgbClr val="FD4A4A"/>
                </a:solidFill>
                <a:latin typeface="Source Code Pro" panose="020B0509030403020204" pitchFamily="49" charset="0"/>
                <a:ea typeface="Source Code Pro" panose="020B0509030403020204" pitchFamily="49" charset="0"/>
              </a:rPr>
              <a:t> Replacement</a:t>
            </a:r>
          </a:p>
        </p:txBody>
      </p:sp>
      <p:pic>
        <p:nvPicPr>
          <p:cNvPr id="4" name="Image 3">
            <a:extLst>
              <a:ext uri="{FF2B5EF4-FFF2-40B4-BE49-F238E27FC236}">
                <a16:creationId xmlns:a16="http://schemas.microsoft.com/office/drawing/2014/main" id="{784856A2-66AD-341C-C785-A57D8F18AC84}"/>
              </a:ext>
            </a:extLst>
          </p:cNvPr>
          <p:cNvPicPr>
            <a:picLocks noChangeAspect="1"/>
          </p:cNvPicPr>
          <p:nvPr/>
        </p:nvPicPr>
        <p:blipFill>
          <a:blip r:embed="rId3"/>
          <a:srcRect t="-1" r="15520" b="-19358"/>
          <a:stretch/>
        </p:blipFill>
        <p:spPr>
          <a:xfrm>
            <a:off x="4249652" y="1507725"/>
            <a:ext cx="4032679" cy="503511"/>
          </a:xfrm>
          <a:prstGeom prst="rect">
            <a:avLst/>
          </a:prstGeom>
        </p:spPr>
      </p:pic>
      <p:pic>
        <p:nvPicPr>
          <p:cNvPr id="8" name="Image 7">
            <a:extLst>
              <a:ext uri="{FF2B5EF4-FFF2-40B4-BE49-F238E27FC236}">
                <a16:creationId xmlns:a16="http://schemas.microsoft.com/office/drawing/2014/main" id="{1CD4F8E3-E923-1F6E-889E-953CE3A25CA6}"/>
              </a:ext>
            </a:extLst>
          </p:cNvPr>
          <p:cNvPicPr>
            <a:picLocks noChangeAspect="1"/>
          </p:cNvPicPr>
          <p:nvPr/>
        </p:nvPicPr>
        <p:blipFill>
          <a:blip r:embed="rId4"/>
          <a:stretch>
            <a:fillRect/>
          </a:stretch>
        </p:blipFill>
        <p:spPr>
          <a:xfrm>
            <a:off x="4249652" y="2918383"/>
            <a:ext cx="4139339" cy="1140763"/>
          </a:xfrm>
          <a:prstGeom prst="rect">
            <a:avLst/>
          </a:prstGeom>
        </p:spPr>
      </p:pic>
    </p:spTree>
    <p:extLst>
      <p:ext uri="{BB962C8B-B14F-4D97-AF65-F5344CB8AC3E}">
        <p14:creationId xmlns:p14="http://schemas.microsoft.com/office/powerpoint/2010/main" val="3439521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8">
          <a:extLst>
            <a:ext uri="{FF2B5EF4-FFF2-40B4-BE49-F238E27FC236}">
              <a16:creationId xmlns:a16="http://schemas.microsoft.com/office/drawing/2014/main" id="{E19DE1DF-E70A-9693-D69B-9FE389A0B996}"/>
            </a:ext>
          </a:extLst>
        </p:cNvPr>
        <p:cNvGrpSpPr/>
        <p:nvPr/>
      </p:nvGrpSpPr>
      <p:grpSpPr>
        <a:xfrm>
          <a:off x="0" y="0"/>
          <a:ext cx="0" cy="0"/>
          <a:chOff x="0" y="0"/>
          <a:chExt cx="0" cy="0"/>
        </a:xfrm>
      </p:grpSpPr>
      <p:sp>
        <p:nvSpPr>
          <p:cNvPr id="549" name="Google Shape;549;p40">
            <a:extLst>
              <a:ext uri="{FF2B5EF4-FFF2-40B4-BE49-F238E27FC236}">
                <a16:creationId xmlns:a16="http://schemas.microsoft.com/office/drawing/2014/main" id="{F7687AE4-9DE7-A9B1-770B-C18570760589}"/>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a:t>
            </a:r>
            <a:r>
              <a:rPr lang="en">
                <a:solidFill>
                  <a:schemeClr val="lt2"/>
                </a:solidFill>
              </a:rPr>
              <a:t>1/3</a:t>
            </a:r>
            <a:endParaRPr>
              <a:solidFill>
                <a:schemeClr val="lt2"/>
              </a:solidFill>
            </a:endParaRPr>
          </a:p>
        </p:txBody>
      </p:sp>
      <p:grpSp>
        <p:nvGrpSpPr>
          <p:cNvPr id="550" name="Google Shape;550;p40">
            <a:extLst>
              <a:ext uri="{FF2B5EF4-FFF2-40B4-BE49-F238E27FC236}">
                <a16:creationId xmlns:a16="http://schemas.microsoft.com/office/drawing/2014/main" id="{B099C3EE-13E2-7C01-1073-ECA371A414DE}"/>
              </a:ext>
            </a:extLst>
          </p:cNvPr>
          <p:cNvGrpSpPr/>
          <p:nvPr/>
        </p:nvGrpSpPr>
        <p:grpSpPr>
          <a:xfrm>
            <a:off x="542297" y="1549414"/>
            <a:ext cx="2053015" cy="2711493"/>
            <a:chOff x="358925" y="1867675"/>
            <a:chExt cx="1839125" cy="2429000"/>
          </a:xfrm>
        </p:grpSpPr>
        <p:sp>
          <p:nvSpPr>
            <p:cNvPr id="551" name="Google Shape;551;p40">
              <a:extLst>
                <a:ext uri="{FF2B5EF4-FFF2-40B4-BE49-F238E27FC236}">
                  <a16:creationId xmlns:a16="http://schemas.microsoft.com/office/drawing/2014/main" id="{D58A1B6D-C094-DF2F-24B1-C8BB365F24C4}"/>
                </a:ext>
              </a:extLst>
            </p:cNvPr>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a:extLst>
                <a:ext uri="{FF2B5EF4-FFF2-40B4-BE49-F238E27FC236}">
                  <a16:creationId xmlns:a16="http://schemas.microsoft.com/office/drawing/2014/main" id="{42A1F676-A285-E29D-23E6-BE43CA1C770A}"/>
                </a:ext>
              </a:extLst>
            </p:cNvPr>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a:extLst>
                <a:ext uri="{FF2B5EF4-FFF2-40B4-BE49-F238E27FC236}">
                  <a16:creationId xmlns:a16="http://schemas.microsoft.com/office/drawing/2014/main" id="{65F25478-DD3C-ACF9-4DC1-A9D6AC6A8B5F}"/>
                </a:ext>
              </a:extLst>
            </p:cNvPr>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a:extLst>
                <a:ext uri="{FF2B5EF4-FFF2-40B4-BE49-F238E27FC236}">
                  <a16:creationId xmlns:a16="http://schemas.microsoft.com/office/drawing/2014/main" id="{DB884F3A-A38E-814F-C574-E4DA6DE83EBE}"/>
                </a:ext>
              </a:extLst>
            </p:cNvPr>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a:extLst>
                <a:ext uri="{FF2B5EF4-FFF2-40B4-BE49-F238E27FC236}">
                  <a16:creationId xmlns:a16="http://schemas.microsoft.com/office/drawing/2014/main" id="{7DB2C7AB-494C-3E93-7E43-E7F79A4A60C6}"/>
                </a:ext>
              </a:extLst>
            </p:cNvPr>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a:extLst>
                <a:ext uri="{FF2B5EF4-FFF2-40B4-BE49-F238E27FC236}">
                  <a16:creationId xmlns:a16="http://schemas.microsoft.com/office/drawing/2014/main" id="{A1CD8282-BAEA-DE32-B073-4E8818F00A3B}"/>
                </a:ext>
              </a:extLst>
            </p:cNvPr>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a:extLst>
                <a:ext uri="{FF2B5EF4-FFF2-40B4-BE49-F238E27FC236}">
                  <a16:creationId xmlns:a16="http://schemas.microsoft.com/office/drawing/2014/main" id="{F322F7D9-3C3D-C173-AB65-9737A2616381}"/>
                </a:ext>
              </a:extLst>
            </p:cNvPr>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a:extLst>
                <a:ext uri="{FF2B5EF4-FFF2-40B4-BE49-F238E27FC236}">
                  <a16:creationId xmlns:a16="http://schemas.microsoft.com/office/drawing/2014/main" id="{B32920EA-7EA3-77EE-B64D-6F3BC049A6D3}"/>
                </a:ext>
              </a:extLst>
            </p:cNvPr>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a:extLst>
                <a:ext uri="{FF2B5EF4-FFF2-40B4-BE49-F238E27FC236}">
                  <a16:creationId xmlns:a16="http://schemas.microsoft.com/office/drawing/2014/main" id="{18F3403F-1843-5E7B-2327-F77A410E0A31}"/>
                </a:ext>
              </a:extLst>
            </p:cNvPr>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a:extLst>
                <a:ext uri="{FF2B5EF4-FFF2-40B4-BE49-F238E27FC236}">
                  <a16:creationId xmlns:a16="http://schemas.microsoft.com/office/drawing/2014/main" id="{6C61E54C-B501-E23C-5182-E45F19B80C33}"/>
                </a:ext>
              </a:extLst>
            </p:cNvPr>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a:extLst>
                <a:ext uri="{FF2B5EF4-FFF2-40B4-BE49-F238E27FC236}">
                  <a16:creationId xmlns:a16="http://schemas.microsoft.com/office/drawing/2014/main" id="{2D3846FC-9738-2BE2-88F1-80050972B1D8}"/>
                </a:ext>
              </a:extLst>
            </p:cNvPr>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a:extLst>
                <a:ext uri="{FF2B5EF4-FFF2-40B4-BE49-F238E27FC236}">
                  <a16:creationId xmlns:a16="http://schemas.microsoft.com/office/drawing/2014/main" id="{21924C34-5F2D-BF0D-4FA6-3BEC58F76D01}"/>
                </a:ext>
              </a:extLst>
            </p:cNvPr>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a:extLst>
                <a:ext uri="{FF2B5EF4-FFF2-40B4-BE49-F238E27FC236}">
                  <a16:creationId xmlns:a16="http://schemas.microsoft.com/office/drawing/2014/main" id="{E69E97DD-B710-4888-0860-7B564AF583BD}"/>
                </a:ext>
              </a:extLst>
            </p:cNvPr>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a:extLst>
                <a:ext uri="{FF2B5EF4-FFF2-40B4-BE49-F238E27FC236}">
                  <a16:creationId xmlns:a16="http://schemas.microsoft.com/office/drawing/2014/main" id="{61753B03-1594-A709-4B3E-17608BCAEC87}"/>
                </a:ext>
              </a:extLst>
            </p:cNvPr>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a:extLst>
                <a:ext uri="{FF2B5EF4-FFF2-40B4-BE49-F238E27FC236}">
                  <a16:creationId xmlns:a16="http://schemas.microsoft.com/office/drawing/2014/main" id="{544DF154-0487-F676-DE65-0D170F27D050}"/>
                </a:ext>
              </a:extLst>
            </p:cNvPr>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a:extLst>
                <a:ext uri="{FF2B5EF4-FFF2-40B4-BE49-F238E27FC236}">
                  <a16:creationId xmlns:a16="http://schemas.microsoft.com/office/drawing/2014/main" id="{2B235338-E45C-E89F-6B7E-5D1065FCE09A}"/>
                </a:ext>
              </a:extLst>
            </p:cNvPr>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a:extLst>
                <a:ext uri="{FF2B5EF4-FFF2-40B4-BE49-F238E27FC236}">
                  <a16:creationId xmlns:a16="http://schemas.microsoft.com/office/drawing/2014/main" id="{CA9BBD70-538A-257E-DC6F-E4B63A3F468C}"/>
                </a:ext>
              </a:extLst>
            </p:cNvPr>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a:extLst>
                <a:ext uri="{FF2B5EF4-FFF2-40B4-BE49-F238E27FC236}">
                  <a16:creationId xmlns:a16="http://schemas.microsoft.com/office/drawing/2014/main" id="{A5931B1F-D381-B6E3-06AE-67649FA87240}"/>
                </a:ext>
              </a:extLst>
            </p:cNvPr>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a:extLst>
                <a:ext uri="{FF2B5EF4-FFF2-40B4-BE49-F238E27FC236}">
                  <a16:creationId xmlns:a16="http://schemas.microsoft.com/office/drawing/2014/main" id="{F98F2668-019B-23AE-5C31-D714D086CDDB}"/>
                </a:ext>
              </a:extLst>
            </p:cNvPr>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a:extLst>
                <a:ext uri="{FF2B5EF4-FFF2-40B4-BE49-F238E27FC236}">
                  <a16:creationId xmlns:a16="http://schemas.microsoft.com/office/drawing/2014/main" id="{3816DD09-E603-6C6F-5B8A-7F64B290F607}"/>
                </a:ext>
              </a:extLst>
            </p:cNvPr>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a:extLst>
                <a:ext uri="{FF2B5EF4-FFF2-40B4-BE49-F238E27FC236}">
                  <a16:creationId xmlns:a16="http://schemas.microsoft.com/office/drawing/2014/main" id="{9E418253-750E-F089-19A9-F2A2D0A07360}"/>
                </a:ext>
              </a:extLst>
            </p:cNvPr>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a:extLst>
                <a:ext uri="{FF2B5EF4-FFF2-40B4-BE49-F238E27FC236}">
                  <a16:creationId xmlns:a16="http://schemas.microsoft.com/office/drawing/2014/main" id="{5D75344A-B70C-E172-BCAF-59269A6D05EA}"/>
                </a:ext>
              </a:extLst>
            </p:cNvPr>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a:extLst>
                <a:ext uri="{FF2B5EF4-FFF2-40B4-BE49-F238E27FC236}">
                  <a16:creationId xmlns:a16="http://schemas.microsoft.com/office/drawing/2014/main" id="{0AF881CA-DBB5-3E4D-EB1E-20047DEEDCBB}"/>
                </a:ext>
              </a:extLst>
            </p:cNvPr>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a:extLst>
                <a:ext uri="{FF2B5EF4-FFF2-40B4-BE49-F238E27FC236}">
                  <a16:creationId xmlns:a16="http://schemas.microsoft.com/office/drawing/2014/main" id="{032E6A91-CB25-BBDC-4AB7-95874EF7D691}"/>
                </a:ext>
              </a:extLst>
            </p:cNvPr>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a:extLst>
                <a:ext uri="{FF2B5EF4-FFF2-40B4-BE49-F238E27FC236}">
                  <a16:creationId xmlns:a16="http://schemas.microsoft.com/office/drawing/2014/main" id="{4746A580-A984-FB40-BA04-C06092BF5465}"/>
                </a:ext>
              </a:extLst>
            </p:cNvPr>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a:extLst>
                <a:ext uri="{FF2B5EF4-FFF2-40B4-BE49-F238E27FC236}">
                  <a16:creationId xmlns:a16="http://schemas.microsoft.com/office/drawing/2014/main" id="{BF65C257-56E0-0030-B64A-BE4911016ABB}"/>
                </a:ext>
              </a:extLst>
            </p:cNvPr>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a:extLst>
                <a:ext uri="{FF2B5EF4-FFF2-40B4-BE49-F238E27FC236}">
                  <a16:creationId xmlns:a16="http://schemas.microsoft.com/office/drawing/2014/main" id="{7B1A2673-03A1-4E95-71AD-3353B49A8E4A}"/>
                </a:ext>
              </a:extLst>
            </p:cNvPr>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a:extLst>
              <a:ext uri="{FF2B5EF4-FFF2-40B4-BE49-F238E27FC236}">
                <a16:creationId xmlns:a16="http://schemas.microsoft.com/office/drawing/2014/main" id="{8FDEB357-7FAB-7827-2F06-AE15117A7296}"/>
              </a:ext>
            </a:extLst>
          </p:cNvPr>
          <p:cNvSpPr txBox="1">
            <a:spLocks noGrp="1"/>
          </p:cNvSpPr>
          <p:nvPr>
            <p:ph type="subTitle" idx="1"/>
          </p:nvPr>
        </p:nvSpPr>
        <p:spPr>
          <a:xfrm>
            <a:off x="2934090" y="1446164"/>
            <a:ext cx="5699170"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a:p>
          <a:p>
            <a:pPr marL="0" lvl="0" indent="0" algn="l" rtl="0">
              <a:spcBef>
                <a:spcPts val="0"/>
              </a:spcBef>
              <a:spcAft>
                <a:spcPts val="0"/>
              </a:spcAft>
              <a:buNone/>
            </a:pPr>
            <a:r>
              <a:rPr lang="en" sz="2000" b="1">
                <a:solidFill>
                  <a:schemeClr val="dk2"/>
                </a:solidFill>
              </a:rPr>
              <a:t>Setting the Stage</a:t>
            </a:r>
          </a:p>
          <a:p>
            <a:pPr marL="0" lvl="0" indent="0" algn="l" rtl="0">
              <a:spcBef>
                <a:spcPts val="0"/>
              </a:spcBef>
              <a:spcAft>
                <a:spcPts val="0"/>
              </a:spcAft>
              <a:buNone/>
            </a:pPr>
            <a:endParaRPr/>
          </a:p>
          <a:p>
            <a:pPr marL="139700" indent="0">
              <a:buNone/>
            </a:pPr>
            <a:r>
              <a:rPr lang="en-US" sz="1800"/>
              <a:t>Modern computing challenges:  high performance, energy efficiency demands (AI, simulations, real-time processing)</a:t>
            </a:r>
          </a:p>
          <a:p>
            <a:pPr marL="139700" indent="0">
              <a:buNone/>
            </a:pPr>
            <a:endParaRPr lang="en-US" sz="1800"/>
          </a:p>
          <a:p>
            <a:pPr marL="139700" indent="0">
              <a:buNone/>
            </a:pPr>
            <a:r>
              <a:rPr lang="en-US" sz="1800"/>
              <a:t>Cache misses: delays, increased energy use</a:t>
            </a:r>
          </a:p>
        </p:txBody>
      </p:sp>
      <p:sp>
        <p:nvSpPr>
          <p:cNvPr id="583" name="Google Shape;583;p40">
            <a:extLst>
              <a:ext uri="{FF2B5EF4-FFF2-40B4-BE49-F238E27FC236}">
                <a16:creationId xmlns:a16="http://schemas.microsoft.com/office/drawing/2014/main" id="{C250C7E8-BF7D-FA7B-BB4D-B9CABB9E669F}"/>
              </a:ext>
            </a:extLst>
          </p:cNvPr>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683DF37A-E6A7-AE97-95EC-557716FD732E}"/>
              </a:ext>
            </a:extLst>
          </p:cNvPr>
          <p:cNvSpPr>
            <a:spLocks noGrp="1"/>
          </p:cNvSpPr>
          <p:nvPr>
            <p:ph type="sldNum" sz="quarter" idx="10"/>
          </p:nvPr>
        </p:nvSpPr>
        <p:spPr/>
        <p:txBody>
          <a:bodyPr/>
          <a:lstStyle/>
          <a:p>
            <a:fld id="{1732D5B0-9633-478E-8E10-0FD4C57CBD28}" type="slidenum">
              <a:rPr lang="en" smtClean="0"/>
              <a:t>2</a:t>
            </a:fld>
            <a:endParaRPr lang="en"/>
          </a:p>
        </p:txBody>
      </p:sp>
    </p:spTree>
    <p:extLst>
      <p:ext uri="{BB962C8B-B14F-4D97-AF65-F5344CB8AC3E}">
        <p14:creationId xmlns:p14="http://schemas.microsoft.com/office/powerpoint/2010/main" val="147850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9">
          <a:extLst>
            <a:ext uri="{FF2B5EF4-FFF2-40B4-BE49-F238E27FC236}">
              <a16:creationId xmlns:a16="http://schemas.microsoft.com/office/drawing/2014/main" id="{2BE78498-8C39-6B5F-736C-EE2086650AF8}"/>
            </a:ext>
          </a:extLst>
        </p:cNvPr>
        <p:cNvGrpSpPr/>
        <p:nvPr/>
      </p:nvGrpSpPr>
      <p:grpSpPr>
        <a:xfrm>
          <a:off x="0" y="0"/>
          <a:ext cx="0" cy="0"/>
          <a:chOff x="0" y="0"/>
          <a:chExt cx="0" cy="0"/>
        </a:xfrm>
      </p:grpSpPr>
      <p:pic>
        <p:nvPicPr>
          <p:cNvPr id="850" name="Google Shape;850;p48">
            <a:extLst>
              <a:ext uri="{FF2B5EF4-FFF2-40B4-BE49-F238E27FC236}">
                <a16:creationId xmlns:a16="http://schemas.microsoft.com/office/drawing/2014/main" id="{4B214C81-40C7-EB63-8B0E-E10DC5CE2C9C}"/>
              </a:ext>
            </a:extLst>
          </p:cNvPr>
          <p:cNvPicPr preferRelativeResize="0">
            <a:picLocks noGrp="1"/>
          </p:cNvPicPr>
          <p:nvPr>
            <p:ph type="pic" idx="2"/>
          </p:nvPr>
        </p:nvPicPr>
        <p:blipFill rotWithShape="1">
          <a:blip r:embed="rId3">
            <a:alphaModFix/>
          </a:blip>
          <a:srcRect l="26186" r="26191"/>
          <a:stretch/>
        </p:blipFill>
        <p:spPr>
          <a:xfrm>
            <a:off x="4783250" y="532063"/>
            <a:ext cx="2910024" cy="4075775"/>
          </a:xfrm>
          <a:prstGeom prst="rect">
            <a:avLst/>
          </a:prstGeom>
        </p:spPr>
      </p:pic>
      <p:sp>
        <p:nvSpPr>
          <p:cNvPr id="851" name="Google Shape;851;p48">
            <a:extLst>
              <a:ext uri="{FF2B5EF4-FFF2-40B4-BE49-F238E27FC236}">
                <a16:creationId xmlns:a16="http://schemas.microsoft.com/office/drawing/2014/main" id="{4259FB34-9F3D-CCB2-2D20-A8D6C1E9A60B}"/>
              </a:ext>
            </a:extLst>
          </p:cNvPr>
          <p:cNvSpPr txBox="1">
            <a:spLocks noGrp="1"/>
          </p:cNvSpPr>
          <p:nvPr>
            <p:ph type="title"/>
          </p:nvPr>
        </p:nvSpPr>
        <p:spPr>
          <a:xfrm>
            <a:off x="707013" y="287172"/>
            <a:ext cx="3165900" cy="22106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t>Objective of a </a:t>
            </a:r>
            <a:r>
              <a:rPr lang="en-US" sz="2800">
                <a:solidFill>
                  <a:srgbClr val="BD64B5"/>
                </a:solidFill>
              </a:rPr>
              <a:t>Cost Function </a:t>
            </a:r>
            <a:r>
              <a:rPr lang="en-US" sz="2800"/>
              <a:t>for Data Cache Optimization</a:t>
            </a:r>
            <a:endParaRPr lang="en-US" sz="4800">
              <a:solidFill>
                <a:schemeClr val="accent4"/>
              </a:solidFill>
            </a:endParaRPr>
          </a:p>
        </p:txBody>
      </p:sp>
      <p:sp>
        <p:nvSpPr>
          <p:cNvPr id="852" name="Google Shape;852;p48">
            <a:extLst>
              <a:ext uri="{FF2B5EF4-FFF2-40B4-BE49-F238E27FC236}">
                <a16:creationId xmlns:a16="http://schemas.microsoft.com/office/drawing/2014/main" id="{B29EB103-6648-C2F0-42B8-DA9141C506F0}"/>
              </a:ext>
            </a:extLst>
          </p:cNvPr>
          <p:cNvSpPr txBox="1">
            <a:spLocks noGrp="1"/>
          </p:cNvSpPr>
          <p:nvPr>
            <p:ph type="subTitle" idx="1"/>
          </p:nvPr>
        </p:nvSpPr>
        <p:spPr>
          <a:xfrm>
            <a:off x="713225" y="2582373"/>
            <a:ext cx="3165900" cy="20254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Measure and improve the efficiency of memory accesses in a program</a:t>
            </a:r>
          </a:p>
          <a:p>
            <a:pPr marL="0" lvl="0" indent="0" algn="ctr" rtl="0">
              <a:spcBef>
                <a:spcPts val="0"/>
              </a:spcBef>
              <a:spcAft>
                <a:spcPts val="0"/>
              </a:spcAft>
              <a:buNone/>
            </a:pPr>
            <a:endParaRPr lang="en"/>
          </a:p>
          <a:p>
            <a:pPr marL="0" lvl="0" indent="0" algn="ctr" rtl="0">
              <a:spcBef>
                <a:spcPts val="0"/>
              </a:spcBef>
              <a:spcAft>
                <a:spcPts val="0"/>
              </a:spcAft>
              <a:buNone/>
            </a:pPr>
            <a:r>
              <a:rPr lang="en"/>
              <a:t>Well optimized cost function =&gt; reduce memory latency &amp; improve performance</a:t>
            </a:r>
            <a:endParaRPr/>
          </a:p>
        </p:txBody>
      </p:sp>
      <p:sp>
        <p:nvSpPr>
          <p:cNvPr id="853" name="Google Shape;853;p48">
            <a:extLst>
              <a:ext uri="{FF2B5EF4-FFF2-40B4-BE49-F238E27FC236}">
                <a16:creationId xmlns:a16="http://schemas.microsoft.com/office/drawing/2014/main" id="{99BF2E9C-0D5A-AADD-712F-A97FA47F65E6}"/>
              </a:ext>
            </a:extLst>
          </p:cNvPr>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2"/>
                </a:solidFill>
                <a:latin typeface="Comfortaa"/>
                <a:ea typeface="Comfortaa"/>
                <a:cs typeface="Comfortaa"/>
                <a:sym typeface="Comfortaa"/>
              </a:rPr>
              <a:t>*</a:t>
            </a:r>
            <a:endParaRPr sz="9600">
              <a:solidFill>
                <a:schemeClr val="accent2"/>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93057E43-50E4-9AFC-9DD9-8B85BD9E1F34}"/>
              </a:ext>
            </a:extLst>
          </p:cNvPr>
          <p:cNvSpPr>
            <a:spLocks noGrp="1"/>
          </p:cNvSpPr>
          <p:nvPr>
            <p:ph type="sldNum" sz="quarter" idx="10"/>
          </p:nvPr>
        </p:nvSpPr>
        <p:spPr/>
        <p:txBody>
          <a:bodyPr/>
          <a:lstStyle/>
          <a:p>
            <a:fld id="{1732D5B0-9633-478E-8E10-0FD4C57CBD28}" type="slidenum">
              <a:rPr lang="en" smtClean="0"/>
              <a:t>20</a:t>
            </a:fld>
            <a:endParaRPr lang="en"/>
          </a:p>
        </p:txBody>
      </p:sp>
    </p:spTree>
    <p:extLst>
      <p:ext uri="{BB962C8B-B14F-4D97-AF65-F5344CB8AC3E}">
        <p14:creationId xmlns:p14="http://schemas.microsoft.com/office/powerpoint/2010/main" val="19367008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8">
          <a:extLst>
            <a:ext uri="{FF2B5EF4-FFF2-40B4-BE49-F238E27FC236}">
              <a16:creationId xmlns:a16="http://schemas.microsoft.com/office/drawing/2014/main" id="{A6C9F4F1-4F9F-6C08-6F92-8CC264B84577}"/>
            </a:ext>
          </a:extLst>
        </p:cNvPr>
        <p:cNvGrpSpPr/>
        <p:nvPr/>
      </p:nvGrpSpPr>
      <p:grpSpPr>
        <a:xfrm>
          <a:off x="0" y="0"/>
          <a:ext cx="0" cy="0"/>
          <a:chOff x="0" y="0"/>
          <a:chExt cx="0" cy="0"/>
        </a:xfrm>
      </p:grpSpPr>
      <p:sp>
        <p:nvSpPr>
          <p:cNvPr id="549" name="Google Shape;549;p40">
            <a:extLst>
              <a:ext uri="{FF2B5EF4-FFF2-40B4-BE49-F238E27FC236}">
                <a16:creationId xmlns:a16="http://schemas.microsoft.com/office/drawing/2014/main" id="{FF8909D6-D40C-AF51-033A-373152082FDC}"/>
              </a:ext>
            </a:extLst>
          </p:cNvPr>
          <p:cNvSpPr txBox="1">
            <a:spLocks noGrp="1"/>
          </p:cNvSpPr>
          <p:nvPr>
            <p:ph type="title"/>
          </p:nvPr>
        </p:nvSpPr>
        <p:spPr>
          <a:xfrm>
            <a:off x="617154" y="238709"/>
            <a:ext cx="80732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Cost function #1 : RefCost()</a:t>
            </a:r>
            <a:br>
              <a:rPr lang="en"/>
            </a:br>
            <a:r>
              <a:rPr lang="en-US" sz="1600" i="1">
                <a:solidFill>
                  <a:srgbClr val="BD64B5"/>
                </a:solidFill>
              </a:rPr>
              <a:t>Compiler optimizations for improving data locality</a:t>
            </a:r>
            <a:r>
              <a:rPr lang="en-US" sz="1600">
                <a:solidFill>
                  <a:srgbClr val="BD64B5"/>
                </a:solidFill>
              </a:rPr>
              <a:t>, Carr 1994</a:t>
            </a:r>
            <a:endParaRPr>
              <a:solidFill>
                <a:srgbClr val="BD64B5"/>
              </a:solidFill>
            </a:endParaRPr>
          </a:p>
        </p:txBody>
      </p:sp>
      <p:grpSp>
        <p:nvGrpSpPr>
          <p:cNvPr id="550" name="Google Shape;550;p40">
            <a:extLst>
              <a:ext uri="{FF2B5EF4-FFF2-40B4-BE49-F238E27FC236}">
                <a16:creationId xmlns:a16="http://schemas.microsoft.com/office/drawing/2014/main" id="{8EADA135-AB9E-D6DE-A2FE-DC438AC71A22}"/>
              </a:ext>
            </a:extLst>
          </p:cNvPr>
          <p:cNvGrpSpPr/>
          <p:nvPr/>
        </p:nvGrpSpPr>
        <p:grpSpPr>
          <a:xfrm>
            <a:off x="542297" y="1549414"/>
            <a:ext cx="1628175" cy="2711493"/>
            <a:chOff x="358925" y="1867675"/>
            <a:chExt cx="1458546" cy="2429000"/>
          </a:xfrm>
        </p:grpSpPr>
        <p:sp>
          <p:nvSpPr>
            <p:cNvPr id="551" name="Google Shape;551;p40">
              <a:extLst>
                <a:ext uri="{FF2B5EF4-FFF2-40B4-BE49-F238E27FC236}">
                  <a16:creationId xmlns:a16="http://schemas.microsoft.com/office/drawing/2014/main" id="{BB43F9B9-CE6C-8CA4-405B-FE9BCEABD34A}"/>
                </a:ext>
              </a:extLst>
            </p:cNvPr>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a:extLst>
                <a:ext uri="{FF2B5EF4-FFF2-40B4-BE49-F238E27FC236}">
                  <a16:creationId xmlns:a16="http://schemas.microsoft.com/office/drawing/2014/main" id="{BA7851E7-44BD-949E-134E-A9A64E59ACAE}"/>
                </a:ext>
              </a:extLst>
            </p:cNvPr>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a:extLst>
                <a:ext uri="{FF2B5EF4-FFF2-40B4-BE49-F238E27FC236}">
                  <a16:creationId xmlns:a16="http://schemas.microsoft.com/office/drawing/2014/main" id="{BBFDED47-87F5-30C7-D19E-C418F1CBF587}"/>
                </a:ext>
              </a:extLst>
            </p:cNvPr>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a:extLst>
                <a:ext uri="{FF2B5EF4-FFF2-40B4-BE49-F238E27FC236}">
                  <a16:creationId xmlns:a16="http://schemas.microsoft.com/office/drawing/2014/main" id="{8F25EEAA-EDFD-F73E-11F6-4FC611269D0F}"/>
                </a:ext>
              </a:extLst>
            </p:cNvPr>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a:extLst>
                <a:ext uri="{FF2B5EF4-FFF2-40B4-BE49-F238E27FC236}">
                  <a16:creationId xmlns:a16="http://schemas.microsoft.com/office/drawing/2014/main" id="{E7785AD1-FB94-922E-2D7E-3C3CA1A0DF9A}"/>
                </a:ext>
              </a:extLst>
            </p:cNvPr>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a:extLst>
                <a:ext uri="{FF2B5EF4-FFF2-40B4-BE49-F238E27FC236}">
                  <a16:creationId xmlns:a16="http://schemas.microsoft.com/office/drawing/2014/main" id="{C7147F11-9ACF-E4DC-F09C-E3F83F789615}"/>
                </a:ext>
              </a:extLst>
            </p:cNvPr>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a:extLst>
                <a:ext uri="{FF2B5EF4-FFF2-40B4-BE49-F238E27FC236}">
                  <a16:creationId xmlns:a16="http://schemas.microsoft.com/office/drawing/2014/main" id="{DE8FDC9B-0E78-EC39-12BE-024E3E9FE88F}"/>
                </a:ext>
              </a:extLst>
            </p:cNvPr>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a:extLst>
                <a:ext uri="{FF2B5EF4-FFF2-40B4-BE49-F238E27FC236}">
                  <a16:creationId xmlns:a16="http://schemas.microsoft.com/office/drawing/2014/main" id="{5DE8B6D5-D314-251F-8924-2AA408347593}"/>
                </a:ext>
              </a:extLst>
            </p:cNvPr>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a:extLst>
                <a:ext uri="{FF2B5EF4-FFF2-40B4-BE49-F238E27FC236}">
                  <a16:creationId xmlns:a16="http://schemas.microsoft.com/office/drawing/2014/main" id="{8CB58273-A58E-8302-63F7-BA5B4C26FB85}"/>
                </a:ext>
              </a:extLst>
            </p:cNvPr>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a:extLst>
                <a:ext uri="{FF2B5EF4-FFF2-40B4-BE49-F238E27FC236}">
                  <a16:creationId xmlns:a16="http://schemas.microsoft.com/office/drawing/2014/main" id="{CAC832B2-2DBE-7D4B-9626-362D725CDA91}"/>
                </a:ext>
              </a:extLst>
            </p:cNvPr>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a:extLst>
                <a:ext uri="{FF2B5EF4-FFF2-40B4-BE49-F238E27FC236}">
                  <a16:creationId xmlns:a16="http://schemas.microsoft.com/office/drawing/2014/main" id="{CD16352A-871D-2E83-9322-81BF64DA7381}"/>
                </a:ext>
              </a:extLst>
            </p:cNvPr>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a:extLst>
                <a:ext uri="{FF2B5EF4-FFF2-40B4-BE49-F238E27FC236}">
                  <a16:creationId xmlns:a16="http://schemas.microsoft.com/office/drawing/2014/main" id="{D2745BA7-CAD5-638E-5F3B-519C8C350F76}"/>
                </a:ext>
              </a:extLst>
            </p:cNvPr>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a:extLst>
                <a:ext uri="{FF2B5EF4-FFF2-40B4-BE49-F238E27FC236}">
                  <a16:creationId xmlns:a16="http://schemas.microsoft.com/office/drawing/2014/main" id="{D0453E5F-CBB5-33DF-09E6-173F58ED7B67}"/>
                </a:ext>
              </a:extLst>
            </p:cNvPr>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a:extLst>
                <a:ext uri="{FF2B5EF4-FFF2-40B4-BE49-F238E27FC236}">
                  <a16:creationId xmlns:a16="http://schemas.microsoft.com/office/drawing/2014/main" id="{F059AC1B-9389-4898-D9D8-628A5F312DB9}"/>
                </a:ext>
              </a:extLst>
            </p:cNvPr>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a:extLst>
                <a:ext uri="{FF2B5EF4-FFF2-40B4-BE49-F238E27FC236}">
                  <a16:creationId xmlns:a16="http://schemas.microsoft.com/office/drawing/2014/main" id="{72233089-954F-E0D5-E181-8B17BB78EF0E}"/>
                </a:ext>
              </a:extLst>
            </p:cNvPr>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a:extLst>
                <a:ext uri="{FF2B5EF4-FFF2-40B4-BE49-F238E27FC236}">
                  <a16:creationId xmlns:a16="http://schemas.microsoft.com/office/drawing/2014/main" id="{6C4DA77B-7450-83E3-1C72-EF5266B98731}"/>
                </a:ext>
              </a:extLst>
            </p:cNvPr>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a:extLst>
                <a:ext uri="{FF2B5EF4-FFF2-40B4-BE49-F238E27FC236}">
                  <a16:creationId xmlns:a16="http://schemas.microsoft.com/office/drawing/2014/main" id="{036E58A3-85D1-39E0-5F0C-FED0C1E85F72}"/>
                </a:ext>
              </a:extLst>
            </p:cNvPr>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a:extLst>
                <a:ext uri="{FF2B5EF4-FFF2-40B4-BE49-F238E27FC236}">
                  <a16:creationId xmlns:a16="http://schemas.microsoft.com/office/drawing/2014/main" id="{CF18975A-BF43-A910-7363-E6D3646C8E86}"/>
                </a:ext>
              </a:extLst>
            </p:cNvPr>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a:extLst>
                <a:ext uri="{FF2B5EF4-FFF2-40B4-BE49-F238E27FC236}">
                  <a16:creationId xmlns:a16="http://schemas.microsoft.com/office/drawing/2014/main" id="{C2982D87-7C0A-AFE6-09FA-829F04656BAC}"/>
                </a:ext>
              </a:extLst>
            </p:cNvPr>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a:extLst>
                <a:ext uri="{FF2B5EF4-FFF2-40B4-BE49-F238E27FC236}">
                  <a16:creationId xmlns:a16="http://schemas.microsoft.com/office/drawing/2014/main" id="{7E55D55F-184E-82E7-ED02-AA44FCCEEBE9}"/>
                </a:ext>
              </a:extLst>
            </p:cNvPr>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a:extLst>
                <a:ext uri="{FF2B5EF4-FFF2-40B4-BE49-F238E27FC236}">
                  <a16:creationId xmlns:a16="http://schemas.microsoft.com/office/drawing/2014/main" id="{3741AAC6-5C9E-F032-DAFC-06F78F09B4A6}"/>
                </a:ext>
              </a:extLst>
            </p:cNvPr>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a:extLst>
                <a:ext uri="{FF2B5EF4-FFF2-40B4-BE49-F238E27FC236}">
                  <a16:creationId xmlns:a16="http://schemas.microsoft.com/office/drawing/2014/main" id="{3F258025-DE56-D985-E277-B43F12F95F48}"/>
                </a:ext>
              </a:extLst>
            </p:cNvPr>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a:extLst>
                <a:ext uri="{FF2B5EF4-FFF2-40B4-BE49-F238E27FC236}">
                  <a16:creationId xmlns:a16="http://schemas.microsoft.com/office/drawing/2014/main" id="{997DA33F-D049-9B33-2A77-85F180E8FE30}"/>
                </a:ext>
              </a:extLst>
            </p:cNvPr>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a:extLst>
                <a:ext uri="{FF2B5EF4-FFF2-40B4-BE49-F238E27FC236}">
                  <a16:creationId xmlns:a16="http://schemas.microsoft.com/office/drawing/2014/main" id="{AC4E6C4F-282B-5D28-D512-13E24E2CDA3A}"/>
                </a:ext>
              </a:extLst>
            </p:cNvPr>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a:extLst>
              <a:ext uri="{FF2B5EF4-FFF2-40B4-BE49-F238E27FC236}">
                <a16:creationId xmlns:a16="http://schemas.microsoft.com/office/drawing/2014/main" id="{4438BCEC-7F98-0061-57B6-FDE28F13BB37}"/>
              </a:ext>
            </a:extLst>
          </p:cNvPr>
          <p:cNvSpPr txBox="1">
            <a:spLocks noGrp="1"/>
          </p:cNvSpPr>
          <p:nvPr>
            <p:ph type="subTitle" idx="1"/>
          </p:nvPr>
        </p:nvSpPr>
        <p:spPr>
          <a:xfrm>
            <a:off x="2170472" y="1258186"/>
            <a:ext cx="6557832" cy="96601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t>Calculates the access cost for each memory reference based on its access pattern (loop-invariant, unit-stride, or non-unit stride) and the number of iterations in the loop.</a:t>
            </a:r>
          </a:p>
        </p:txBody>
      </p:sp>
      <p:sp>
        <p:nvSpPr>
          <p:cNvPr id="2" name="Espace réservé du numéro de diapositive 1">
            <a:extLst>
              <a:ext uri="{FF2B5EF4-FFF2-40B4-BE49-F238E27FC236}">
                <a16:creationId xmlns:a16="http://schemas.microsoft.com/office/drawing/2014/main" id="{CC41E975-4DD0-9C17-696F-E14298327D79}"/>
              </a:ext>
            </a:extLst>
          </p:cNvPr>
          <p:cNvSpPr>
            <a:spLocks noGrp="1"/>
          </p:cNvSpPr>
          <p:nvPr>
            <p:ph type="sldNum" sz="quarter" idx="10"/>
          </p:nvPr>
        </p:nvSpPr>
        <p:spPr/>
        <p:txBody>
          <a:bodyPr/>
          <a:lstStyle/>
          <a:p>
            <a:fld id="{1732D5B0-9633-478E-8E10-0FD4C57CBD28}" type="slidenum">
              <a:rPr lang="en" smtClean="0"/>
              <a:t>21</a:t>
            </a:fld>
            <a:endParaRPr lang="en"/>
          </a:p>
        </p:txBody>
      </p:sp>
      <p:sp>
        <p:nvSpPr>
          <p:cNvPr id="3" name="Google Shape;582;p40">
            <a:extLst>
              <a:ext uri="{FF2B5EF4-FFF2-40B4-BE49-F238E27FC236}">
                <a16:creationId xmlns:a16="http://schemas.microsoft.com/office/drawing/2014/main" id="{8FBE673A-54FB-A5A5-F17C-4C26BE84243D}"/>
              </a:ext>
            </a:extLst>
          </p:cNvPr>
          <p:cNvSpPr txBox="1">
            <a:spLocks/>
          </p:cNvSpPr>
          <p:nvPr/>
        </p:nvSpPr>
        <p:spPr>
          <a:xfrm>
            <a:off x="2097561" y="3330359"/>
            <a:ext cx="6630743" cy="9305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lgn="just">
              <a:buFont typeface="Nunito Light"/>
              <a:buNone/>
            </a:pPr>
            <a:r>
              <a:rPr lang="en-US" sz="1200"/>
              <a:t>• </a:t>
            </a:r>
            <a:r>
              <a:rPr lang="en-US" sz="1200" b="1"/>
              <a:t>trip </a:t>
            </a:r>
            <a:r>
              <a:rPr lang="en-US" sz="1200" b="1" err="1"/>
              <a:t>countl</a:t>
            </a:r>
            <a:r>
              <a:rPr lang="en-US" sz="1200" b="1"/>
              <a:t> </a:t>
            </a:r>
            <a:r>
              <a:rPr lang="en-US" sz="1200"/>
              <a:t>is the number of iterations for the loop;</a:t>
            </a:r>
          </a:p>
          <a:p>
            <a:pPr marL="0" indent="0" algn="just">
              <a:buFont typeface="Nunito Light"/>
              <a:buNone/>
            </a:pPr>
            <a:r>
              <a:rPr lang="en-US" sz="1200"/>
              <a:t>• </a:t>
            </a:r>
            <a:r>
              <a:rPr lang="en-US" sz="1200" b="1" err="1"/>
              <a:t>cls</a:t>
            </a:r>
            <a:r>
              <a:rPr lang="en-US" sz="1200"/>
              <a:t> (cache line size) is the number of memory elements that fit in one cache line;</a:t>
            </a:r>
          </a:p>
          <a:p>
            <a:pPr marL="0" indent="0" algn="just">
              <a:buFont typeface="Nunito Light"/>
              <a:buNone/>
            </a:pPr>
            <a:r>
              <a:rPr lang="en-US" sz="1200" b="1"/>
              <a:t>• stride(f1, il, l) </a:t>
            </a:r>
            <a:r>
              <a:rPr lang="en-US" sz="1200"/>
              <a:t>is the memory access stride for the reference.</a:t>
            </a:r>
          </a:p>
        </p:txBody>
      </p:sp>
      <p:pic>
        <p:nvPicPr>
          <p:cNvPr id="5" name="Image 4">
            <a:extLst>
              <a:ext uri="{FF2B5EF4-FFF2-40B4-BE49-F238E27FC236}">
                <a16:creationId xmlns:a16="http://schemas.microsoft.com/office/drawing/2014/main" id="{D55665F9-F89A-8B3D-BB75-76EFEA4CABC9}"/>
              </a:ext>
            </a:extLst>
          </p:cNvPr>
          <p:cNvPicPr>
            <a:picLocks noChangeAspect="1"/>
          </p:cNvPicPr>
          <p:nvPr/>
        </p:nvPicPr>
        <p:blipFill>
          <a:blip r:embed="rId3"/>
          <a:srcRect t="9048" b="8356"/>
          <a:stretch/>
        </p:blipFill>
        <p:spPr>
          <a:xfrm>
            <a:off x="0" y="2174257"/>
            <a:ext cx="9144000" cy="1089543"/>
          </a:xfrm>
          <a:prstGeom prst="rect">
            <a:avLst/>
          </a:prstGeom>
        </p:spPr>
      </p:pic>
    </p:spTree>
    <p:extLst>
      <p:ext uri="{BB962C8B-B14F-4D97-AF65-F5344CB8AC3E}">
        <p14:creationId xmlns:p14="http://schemas.microsoft.com/office/powerpoint/2010/main" val="83712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8">
          <a:extLst>
            <a:ext uri="{FF2B5EF4-FFF2-40B4-BE49-F238E27FC236}">
              <a16:creationId xmlns:a16="http://schemas.microsoft.com/office/drawing/2014/main" id="{B11F55B2-C71F-649D-7F3B-EA8E3F45C7C9}"/>
            </a:ext>
          </a:extLst>
        </p:cNvPr>
        <p:cNvGrpSpPr/>
        <p:nvPr/>
      </p:nvGrpSpPr>
      <p:grpSpPr>
        <a:xfrm>
          <a:off x="0" y="0"/>
          <a:ext cx="0" cy="0"/>
          <a:chOff x="0" y="0"/>
          <a:chExt cx="0" cy="0"/>
        </a:xfrm>
      </p:grpSpPr>
      <p:sp>
        <p:nvSpPr>
          <p:cNvPr id="549" name="Google Shape;549;p40">
            <a:extLst>
              <a:ext uri="{FF2B5EF4-FFF2-40B4-BE49-F238E27FC236}">
                <a16:creationId xmlns:a16="http://schemas.microsoft.com/office/drawing/2014/main" id="{3CCA525D-BCFF-C4E1-9B9B-9CB91CA07CEB}"/>
              </a:ext>
            </a:extLst>
          </p:cNvPr>
          <p:cNvSpPr txBox="1">
            <a:spLocks noGrp="1"/>
          </p:cNvSpPr>
          <p:nvPr>
            <p:ph type="title"/>
          </p:nvPr>
        </p:nvSpPr>
        <p:spPr>
          <a:xfrm>
            <a:off x="617154" y="238709"/>
            <a:ext cx="80732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Cost function #2 : LoopCost()</a:t>
            </a:r>
            <a:br>
              <a:rPr lang="en"/>
            </a:br>
            <a:r>
              <a:rPr lang="en-US" sz="1600" i="1">
                <a:solidFill>
                  <a:srgbClr val="BD64B5"/>
                </a:solidFill>
              </a:rPr>
              <a:t>Compiler optimizations for improving data locality</a:t>
            </a:r>
            <a:r>
              <a:rPr lang="en-US" sz="1600">
                <a:solidFill>
                  <a:srgbClr val="BD64B5"/>
                </a:solidFill>
              </a:rPr>
              <a:t>, Carr 1994</a:t>
            </a:r>
            <a:endParaRPr>
              <a:solidFill>
                <a:srgbClr val="BD64B5"/>
              </a:solidFill>
            </a:endParaRPr>
          </a:p>
        </p:txBody>
      </p:sp>
      <p:grpSp>
        <p:nvGrpSpPr>
          <p:cNvPr id="550" name="Google Shape;550;p40">
            <a:extLst>
              <a:ext uri="{FF2B5EF4-FFF2-40B4-BE49-F238E27FC236}">
                <a16:creationId xmlns:a16="http://schemas.microsoft.com/office/drawing/2014/main" id="{8C242CA5-0A1D-90F0-E671-F00B22892CE3}"/>
              </a:ext>
            </a:extLst>
          </p:cNvPr>
          <p:cNvGrpSpPr/>
          <p:nvPr/>
        </p:nvGrpSpPr>
        <p:grpSpPr>
          <a:xfrm>
            <a:off x="542297" y="1549414"/>
            <a:ext cx="1628175" cy="2711493"/>
            <a:chOff x="358925" y="1867675"/>
            <a:chExt cx="1458546" cy="2429000"/>
          </a:xfrm>
        </p:grpSpPr>
        <p:sp>
          <p:nvSpPr>
            <p:cNvPr id="551" name="Google Shape;551;p40">
              <a:extLst>
                <a:ext uri="{FF2B5EF4-FFF2-40B4-BE49-F238E27FC236}">
                  <a16:creationId xmlns:a16="http://schemas.microsoft.com/office/drawing/2014/main" id="{C0305AE8-006E-D084-A6C1-8300FA3A29B7}"/>
                </a:ext>
              </a:extLst>
            </p:cNvPr>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a:extLst>
                <a:ext uri="{FF2B5EF4-FFF2-40B4-BE49-F238E27FC236}">
                  <a16:creationId xmlns:a16="http://schemas.microsoft.com/office/drawing/2014/main" id="{DD6F48A1-B50F-03B9-407F-DABF96C7CB55}"/>
                </a:ext>
              </a:extLst>
            </p:cNvPr>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a:extLst>
                <a:ext uri="{FF2B5EF4-FFF2-40B4-BE49-F238E27FC236}">
                  <a16:creationId xmlns:a16="http://schemas.microsoft.com/office/drawing/2014/main" id="{E8EE0CE5-0654-D4DF-10CD-123608E6A0BA}"/>
                </a:ext>
              </a:extLst>
            </p:cNvPr>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a:extLst>
                <a:ext uri="{FF2B5EF4-FFF2-40B4-BE49-F238E27FC236}">
                  <a16:creationId xmlns:a16="http://schemas.microsoft.com/office/drawing/2014/main" id="{C59B7FA4-AC70-490C-1521-B4A10ACD4F32}"/>
                </a:ext>
              </a:extLst>
            </p:cNvPr>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a:extLst>
                <a:ext uri="{FF2B5EF4-FFF2-40B4-BE49-F238E27FC236}">
                  <a16:creationId xmlns:a16="http://schemas.microsoft.com/office/drawing/2014/main" id="{1C6D1D79-81D6-A0A1-C370-4633E753A074}"/>
                </a:ext>
              </a:extLst>
            </p:cNvPr>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a:extLst>
                <a:ext uri="{FF2B5EF4-FFF2-40B4-BE49-F238E27FC236}">
                  <a16:creationId xmlns:a16="http://schemas.microsoft.com/office/drawing/2014/main" id="{AC341102-B16A-6CFA-A064-7FB69BCF703F}"/>
                </a:ext>
              </a:extLst>
            </p:cNvPr>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a:extLst>
                <a:ext uri="{FF2B5EF4-FFF2-40B4-BE49-F238E27FC236}">
                  <a16:creationId xmlns:a16="http://schemas.microsoft.com/office/drawing/2014/main" id="{8AE6D62C-B28B-BDB9-87F1-ECCE9C5EED3F}"/>
                </a:ext>
              </a:extLst>
            </p:cNvPr>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a:extLst>
                <a:ext uri="{FF2B5EF4-FFF2-40B4-BE49-F238E27FC236}">
                  <a16:creationId xmlns:a16="http://schemas.microsoft.com/office/drawing/2014/main" id="{BA7BDF9C-B2DE-DDD7-CCF6-3F364FD7CEFA}"/>
                </a:ext>
              </a:extLst>
            </p:cNvPr>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a:extLst>
                <a:ext uri="{FF2B5EF4-FFF2-40B4-BE49-F238E27FC236}">
                  <a16:creationId xmlns:a16="http://schemas.microsoft.com/office/drawing/2014/main" id="{86385072-B918-0EA8-4270-316D27DB131F}"/>
                </a:ext>
              </a:extLst>
            </p:cNvPr>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a:extLst>
                <a:ext uri="{FF2B5EF4-FFF2-40B4-BE49-F238E27FC236}">
                  <a16:creationId xmlns:a16="http://schemas.microsoft.com/office/drawing/2014/main" id="{B9DAD7A3-AFF5-6672-50C5-E799F4E137A1}"/>
                </a:ext>
              </a:extLst>
            </p:cNvPr>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a:extLst>
                <a:ext uri="{FF2B5EF4-FFF2-40B4-BE49-F238E27FC236}">
                  <a16:creationId xmlns:a16="http://schemas.microsoft.com/office/drawing/2014/main" id="{9057B943-BC1D-C0D7-CDAB-5B1A1F787EF0}"/>
                </a:ext>
              </a:extLst>
            </p:cNvPr>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a:extLst>
                <a:ext uri="{FF2B5EF4-FFF2-40B4-BE49-F238E27FC236}">
                  <a16:creationId xmlns:a16="http://schemas.microsoft.com/office/drawing/2014/main" id="{EA7AF392-5274-4817-89F6-026511D894C2}"/>
                </a:ext>
              </a:extLst>
            </p:cNvPr>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a:extLst>
                <a:ext uri="{FF2B5EF4-FFF2-40B4-BE49-F238E27FC236}">
                  <a16:creationId xmlns:a16="http://schemas.microsoft.com/office/drawing/2014/main" id="{C5506AF1-B25E-0F7A-3EB1-46E96043FA15}"/>
                </a:ext>
              </a:extLst>
            </p:cNvPr>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a:extLst>
                <a:ext uri="{FF2B5EF4-FFF2-40B4-BE49-F238E27FC236}">
                  <a16:creationId xmlns:a16="http://schemas.microsoft.com/office/drawing/2014/main" id="{AE843376-B0A8-A3C6-8B22-8C9F9FECBFB5}"/>
                </a:ext>
              </a:extLst>
            </p:cNvPr>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a:extLst>
                <a:ext uri="{FF2B5EF4-FFF2-40B4-BE49-F238E27FC236}">
                  <a16:creationId xmlns:a16="http://schemas.microsoft.com/office/drawing/2014/main" id="{AF933528-B97B-11AB-6C3F-03754301534D}"/>
                </a:ext>
              </a:extLst>
            </p:cNvPr>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a:extLst>
                <a:ext uri="{FF2B5EF4-FFF2-40B4-BE49-F238E27FC236}">
                  <a16:creationId xmlns:a16="http://schemas.microsoft.com/office/drawing/2014/main" id="{F24F234D-D6E5-3201-386D-FFB4D785BF4F}"/>
                </a:ext>
              </a:extLst>
            </p:cNvPr>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a:extLst>
                <a:ext uri="{FF2B5EF4-FFF2-40B4-BE49-F238E27FC236}">
                  <a16:creationId xmlns:a16="http://schemas.microsoft.com/office/drawing/2014/main" id="{0EE96321-C8DC-083F-386C-422CEB895FA3}"/>
                </a:ext>
              </a:extLst>
            </p:cNvPr>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a:extLst>
                <a:ext uri="{FF2B5EF4-FFF2-40B4-BE49-F238E27FC236}">
                  <a16:creationId xmlns:a16="http://schemas.microsoft.com/office/drawing/2014/main" id="{04EAF31F-9B62-57BD-6AF0-AFC89FFF2137}"/>
                </a:ext>
              </a:extLst>
            </p:cNvPr>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a:extLst>
                <a:ext uri="{FF2B5EF4-FFF2-40B4-BE49-F238E27FC236}">
                  <a16:creationId xmlns:a16="http://schemas.microsoft.com/office/drawing/2014/main" id="{0DDE2CD0-E820-915A-E21D-00BFAD85667B}"/>
                </a:ext>
              </a:extLst>
            </p:cNvPr>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a:extLst>
                <a:ext uri="{FF2B5EF4-FFF2-40B4-BE49-F238E27FC236}">
                  <a16:creationId xmlns:a16="http://schemas.microsoft.com/office/drawing/2014/main" id="{FD54C8CF-6FE2-F224-5C9A-855105CE61B2}"/>
                </a:ext>
              </a:extLst>
            </p:cNvPr>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a:extLst>
                <a:ext uri="{FF2B5EF4-FFF2-40B4-BE49-F238E27FC236}">
                  <a16:creationId xmlns:a16="http://schemas.microsoft.com/office/drawing/2014/main" id="{B95A6F20-C5D8-6A76-616C-57DCA9341915}"/>
                </a:ext>
              </a:extLst>
            </p:cNvPr>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a:extLst>
                <a:ext uri="{FF2B5EF4-FFF2-40B4-BE49-F238E27FC236}">
                  <a16:creationId xmlns:a16="http://schemas.microsoft.com/office/drawing/2014/main" id="{FE3BA0DA-9908-C86D-3FD1-F834192B27D9}"/>
                </a:ext>
              </a:extLst>
            </p:cNvPr>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a:extLst>
                <a:ext uri="{FF2B5EF4-FFF2-40B4-BE49-F238E27FC236}">
                  <a16:creationId xmlns:a16="http://schemas.microsoft.com/office/drawing/2014/main" id="{02A5BC68-72BE-416B-AB07-FEA218947E7C}"/>
                </a:ext>
              </a:extLst>
            </p:cNvPr>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a:extLst>
                <a:ext uri="{FF2B5EF4-FFF2-40B4-BE49-F238E27FC236}">
                  <a16:creationId xmlns:a16="http://schemas.microsoft.com/office/drawing/2014/main" id="{CD0EFFE3-7ECF-3D46-ADE4-A8E50722FEFF}"/>
                </a:ext>
              </a:extLst>
            </p:cNvPr>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a:extLst>
              <a:ext uri="{FF2B5EF4-FFF2-40B4-BE49-F238E27FC236}">
                <a16:creationId xmlns:a16="http://schemas.microsoft.com/office/drawing/2014/main" id="{2736C84F-8B4A-33FF-D9BD-F1350C1D3D2A}"/>
              </a:ext>
            </a:extLst>
          </p:cNvPr>
          <p:cNvSpPr txBox="1">
            <a:spLocks noGrp="1"/>
          </p:cNvSpPr>
          <p:nvPr>
            <p:ph type="subTitle" idx="1"/>
          </p:nvPr>
        </p:nvSpPr>
        <p:spPr>
          <a:xfrm>
            <a:off x="2170472" y="1258186"/>
            <a:ext cx="6557832" cy="96601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t>Quantifies the total memory access cost of a loop nest by summing the costs of all reference groups, adjusted for the trip counts of outer loop.</a:t>
            </a:r>
          </a:p>
        </p:txBody>
      </p:sp>
      <p:sp>
        <p:nvSpPr>
          <p:cNvPr id="2" name="Espace réservé du numéro de diapositive 1">
            <a:extLst>
              <a:ext uri="{FF2B5EF4-FFF2-40B4-BE49-F238E27FC236}">
                <a16:creationId xmlns:a16="http://schemas.microsoft.com/office/drawing/2014/main" id="{F3759E6A-29E8-898A-CF17-882573D263C3}"/>
              </a:ext>
            </a:extLst>
          </p:cNvPr>
          <p:cNvSpPr>
            <a:spLocks noGrp="1"/>
          </p:cNvSpPr>
          <p:nvPr>
            <p:ph type="sldNum" sz="quarter" idx="10"/>
          </p:nvPr>
        </p:nvSpPr>
        <p:spPr/>
        <p:txBody>
          <a:bodyPr/>
          <a:lstStyle/>
          <a:p>
            <a:fld id="{1732D5B0-9633-478E-8E10-0FD4C57CBD28}" type="slidenum">
              <a:rPr lang="en" smtClean="0"/>
              <a:t>22</a:t>
            </a:fld>
            <a:endParaRPr lang="en"/>
          </a:p>
        </p:txBody>
      </p:sp>
      <p:pic>
        <p:nvPicPr>
          <p:cNvPr id="6" name="Image 5">
            <a:extLst>
              <a:ext uri="{FF2B5EF4-FFF2-40B4-BE49-F238E27FC236}">
                <a16:creationId xmlns:a16="http://schemas.microsoft.com/office/drawing/2014/main" id="{E7989146-B8D6-A3A9-3B3A-0350F8E6EAEC}"/>
              </a:ext>
            </a:extLst>
          </p:cNvPr>
          <p:cNvPicPr>
            <a:picLocks noChangeAspect="1"/>
          </p:cNvPicPr>
          <p:nvPr/>
        </p:nvPicPr>
        <p:blipFill>
          <a:blip r:embed="rId3"/>
          <a:stretch>
            <a:fillRect/>
          </a:stretch>
        </p:blipFill>
        <p:spPr>
          <a:xfrm>
            <a:off x="0" y="2228799"/>
            <a:ext cx="9144000" cy="1043320"/>
          </a:xfrm>
          <a:prstGeom prst="rect">
            <a:avLst/>
          </a:prstGeom>
        </p:spPr>
      </p:pic>
      <p:sp>
        <p:nvSpPr>
          <p:cNvPr id="3" name="Google Shape;582;p40">
            <a:extLst>
              <a:ext uri="{FF2B5EF4-FFF2-40B4-BE49-F238E27FC236}">
                <a16:creationId xmlns:a16="http://schemas.microsoft.com/office/drawing/2014/main" id="{E451B7ED-F6A0-4FB9-6B30-2823A6818409}"/>
              </a:ext>
            </a:extLst>
          </p:cNvPr>
          <p:cNvSpPr txBox="1">
            <a:spLocks/>
          </p:cNvSpPr>
          <p:nvPr/>
        </p:nvSpPr>
        <p:spPr>
          <a:xfrm>
            <a:off x="2097561" y="3330359"/>
            <a:ext cx="6630743" cy="825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lgn="just">
              <a:buFont typeface="Nunito Light"/>
              <a:buNone/>
            </a:pPr>
            <a:r>
              <a:rPr lang="en-US" sz="1200"/>
              <a:t>• </a:t>
            </a:r>
            <a:r>
              <a:rPr lang="en-US" sz="1200" b="1"/>
              <a:t>ref groups </a:t>
            </a:r>
            <a:r>
              <a:rPr lang="en-US" sz="1200"/>
              <a:t>is the set of reference groups in the loop nest, starting from k = 1</a:t>
            </a:r>
          </a:p>
          <a:p>
            <a:pPr marL="0" indent="0" algn="just">
              <a:buFont typeface="Nunito Light"/>
              <a:buNone/>
            </a:pPr>
            <a:r>
              <a:rPr lang="en-US" sz="1200"/>
              <a:t>• </a:t>
            </a:r>
            <a:r>
              <a:rPr lang="en-US" sz="1200" b="1"/>
              <a:t>trip </a:t>
            </a:r>
            <a:r>
              <a:rPr lang="en-US" sz="1200" b="1" err="1"/>
              <a:t>counth</a:t>
            </a:r>
            <a:r>
              <a:rPr lang="en-US" sz="1200"/>
              <a:t> is the number of iterations for loop h</a:t>
            </a:r>
          </a:p>
          <a:p>
            <a:pPr marL="0" indent="0" algn="just">
              <a:buFont typeface="Nunito Light"/>
              <a:buNone/>
            </a:pPr>
            <a:r>
              <a:rPr lang="en-US" sz="1200"/>
              <a:t>• </a:t>
            </a:r>
            <a:r>
              <a:rPr lang="en-US" sz="1200" b="1"/>
              <a:t>h ̸= l</a:t>
            </a:r>
            <a:r>
              <a:rPr lang="en-US" sz="1200"/>
              <a:t> ensures that only outer loops are considered for the product</a:t>
            </a:r>
          </a:p>
        </p:txBody>
      </p:sp>
    </p:spTree>
    <p:extLst>
      <p:ext uri="{BB962C8B-B14F-4D97-AF65-F5344CB8AC3E}">
        <p14:creationId xmlns:p14="http://schemas.microsoft.com/office/powerpoint/2010/main" val="2611303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6B2486A7-5B20-DE01-2188-84B53629233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861E5CD-70E9-6F92-2A7A-101D8D52293E}"/>
              </a:ext>
            </a:extLst>
          </p:cNvPr>
          <p:cNvSpPr/>
          <p:nvPr/>
        </p:nvSpPr>
        <p:spPr>
          <a:xfrm>
            <a:off x="771186" y="1200151"/>
            <a:ext cx="2257764" cy="792680"/>
          </a:xfrm>
          <a:prstGeom prst="rect">
            <a:avLst/>
          </a:prstGeom>
          <a:solidFill>
            <a:schemeClr val="tx1"/>
          </a:solidFill>
          <a:ln w="38100">
            <a:solidFill>
              <a:srgbClr val="FD4A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523" name="Google Shape;523;p39">
            <a:extLst>
              <a:ext uri="{FF2B5EF4-FFF2-40B4-BE49-F238E27FC236}">
                <a16:creationId xmlns:a16="http://schemas.microsoft.com/office/drawing/2014/main" id="{A95E0816-02A5-4330-DCFA-8B8830AF206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Practical Considerations and Trade-offs</a:t>
            </a:r>
            <a:endParaRPr sz="2400">
              <a:solidFill>
                <a:schemeClr val="accent4"/>
              </a:solidFill>
            </a:endParaRPr>
          </a:p>
        </p:txBody>
      </p:sp>
      <p:sp>
        <p:nvSpPr>
          <p:cNvPr id="524" name="Google Shape;524;p39">
            <a:extLst>
              <a:ext uri="{FF2B5EF4-FFF2-40B4-BE49-F238E27FC236}">
                <a16:creationId xmlns:a16="http://schemas.microsoft.com/office/drawing/2014/main" id="{6CB4A4F3-C1FC-54B0-B105-DAE86C4E8211}"/>
              </a:ext>
            </a:extLst>
          </p:cNvPr>
          <p:cNvSpPr txBox="1">
            <a:spLocks noGrp="1"/>
          </p:cNvSpPr>
          <p:nvPr>
            <p:ph type="subTitle" idx="1"/>
          </p:nvPr>
        </p:nvSpPr>
        <p:spPr>
          <a:xfrm>
            <a:off x="1264979" y="2172666"/>
            <a:ext cx="6386214" cy="13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200"/>
              <a:t>Cache </a:t>
            </a:r>
            <a:r>
              <a:rPr lang="fr-FR" sz="1200" err="1"/>
              <a:t>hierarchy</a:t>
            </a:r>
            <a:r>
              <a:rPr lang="fr-FR" sz="1200"/>
              <a:t> (L1, L2, L3) </a:t>
            </a:r>
            <a:r>
              <a:rPr lang="fr-FR" sz="1200" err="1"/>
              <a:t>requires</a:t>
            </a:r>
            <a:r>
              <a:rPr lang="fr-FR" sz="1200"/>
              <a:t> </a:t>
            </a:r>
            <a:r>
              <a:rPr lang="fr-FR" sz="1200" err="1"/>
              <a:t>different</a:t>
            </a:r>
            <a:r>
              <a:rPr lang="fr-FR" sz="1200"/>
              <a:t> </a:t>
            </a:r>
            <a:r>
              <a:rPr lang="fr-FR" sz="1200" err="1"/>
              <a:t>optimization</a:t>
            </a:r>
            <a:r>
              <a:rPr lang="fr-FR" sz="1200"/>
              <a:t> </a:t>
            </a:r>
            <a:r>
              <a:rPr lang="fr-FR" sz="1200" err="1"/>
              <a:t>strategies</a:t>
            </a:r>
            <a:r>
              <a:rPr lang="fr-FR" sz="1200"/>
              <a:t> for </a:t>
            </a:r>
            <a:r>
              <a:rPr lang="fr-FR" sz="1200" err="1"/>
              <a:t>improved</a:t>
            </a:r>
            <a:r>
              <a:rPr lang="fr-FR" sz="1200"/>
              <a:t> data </a:t>
            </a:r>
            <a:r>
              <a:rPr lang="fr-FR" sz="1200" err="1"/>
              <a:t>locality</a:t>
            </a:r>
            <a:endParaRPr lang="fr-FR" sz="1200"/>
          </a:p>
          <a:p>
            <a:pPr marL="0" lvl="0" indent="0" algn="ctr" rtl="0">
              <a:spcBef>
                <a:spcPts val="0"/>
              </a:spcBef>
              <a:spcAft>
                <a:spcPts val="0"/>
              </a:spcAft>
              <a:buNone/>
            </a:pPr>
            <a:endParaRPr lang="fr-FR" sz="1200"/>
          </a:p>
          <a:p>
            <a:pPr marL="0" lvl="0" indent="0" algn="ctr" rtl="0">
              <a:spcBef>
                <a:spcPts val="0"/>
              </a:spcBef>
              <a:spcAft>
                <a:spcPts val="0"/>
              </a:spcAft>
              <a:buNone/>
            </a:pPr>
            <a:r>
              <a:rPr lang="fr-FR" sz="1200"/>
              <a:t>Multi-</a:t>
            </a:r>
            <a:r>
              <a:rPr lang="fr-FR" sz="1200" err="1"/>
              <a:t>core</a:t>
            </a:r>
            <a:r>
              <a:rPr lang="fr-FR" sz="1200"/>
              <a:t> and SIMD </a:t>
            </a:r>
            <a:r>
              <a:rPr lang="fr-FR" sz="1200" err="1"/>
              <a:t>systems</a:t>
            </a:r>
            <a:r>
              <a:rPr lang="fr-FR" sz="1200"/>
              <a:t> </a:t>
            </a:r>
            <a:r>
              <a:rPr lang="fr-FR" sz="1200" err="1"/>
              <a:t>introduce</a:t>
            </a:r>
            <a:r>
              <a:rPr lang="fr-FR" sz="1200"/>
              <a:t> challenges like cache contention and false sharing</a:t>
            </a:r>
          </a:p>
          <a:p>
            <a:pPr marL="0" lvl="0" indent="0" algn="ctr" rtl="0">
              <a:spcBef>
                <a:spcPts val="0"/>
              </a:spcBef>
              <a:spcAft>
                <a:spcPts val="0"/>
              </a:spcAft>
              <a:buNone/>
            </a:pPr>
            <a:endParaRPr lang="fr-FR" sz="1200"/>
          </a:p>
          <a:p>
            <a:pPr marL="0" lvl="0" indent="0" algn="ctr" rtl="0">
              <a:spcBef>
                <a:spcPts val="0"/>
              </a:spcBef>
              <a:spcAft>
                <a:spcPts val="0"/>
              </a:spcAft>
              <a:buNone/>
            </a:pPr>
            <a:r>
              <a:rPr lang="fr-FR" sz="1200"/>
              <a:t>Power </a:t>
            </a:r>
            <a:r>
              <a:rPr lang="fr-FR" sz="1200" err="1"/>
              <a:t>efficiency</a:t>
            </a:r>
            <a:r>
              <a:rPr lang="fr-FR" sz="1200"/>
              <a:t> must </a:t>
            </a:r>
            <a:r>
              <a:rPr lang="fr-FR" sz="1200" err="1"/>
              <a:t>be</a:t>
            </a:r>
            <a:r>
              <a:rPr lang="fr-FR" sz="1200"/>
              <a:t> </a:t>
            </a:r>
            <a:r>
              <a:rPr lang="fr-FR" sz="1200" err="1"/>
              <a:t>balanced</a:t>
            </a:r>
            <a:r>
              <a:rPr lang="fr-FR" sz="1200"/>
              <a:t> </a:t>
            </a:r>
            <a:r>
              <a:rPr lang="fr-FR" sz="1200" err="1"/>
              <a:t>with</a:t>
            </a:r>
            <a:r>
              <a:rPr lang="fr-FR" sz="1200"/>
              <a:t> performance, </a:t>
            </a:r>
            <a:r>
              <a:rPr lang="fr-FR" sz="1200" err="1"/>
              <a:t>using</a:t>
            </a:r>
            <a:r>
              <a:rPr lang="fr-FR" sz="1200"/>
              <a:t> techniques like </a:t>
            </a:r>
            <a:r>
              <a:rPr lang="fr-FR" sz="1200" err="1"/>
              <a:t>dynamic</a:t>
            </a:r>
            <a:r>
              <a:rPr lang="fr-FR" sz="1200"/>
              <a:t> voltage </a:t>
            </a:r>
            <a:r>
              <a:rPr lang="fr-FR" sz="1200" err="1"/>
              <a:t>scaling</a:t>
            </a:r>
            <a:endParaRPr sz="1200"/>
          </a:p>
        </p:txBody>
      </p:sp>
      <p:sp>
        <p:nvSpPr>
          <p:cNvPr id="527" name="Google Shape;527;p39">
            <a:extLst>
              <a:ext uri="{FF2B5EF4-FFF2-40B4-BE49-F238E27FC236}">
                <a16:creationId xmlns:a16="http://schemas.microsoft.com/office/drawing/2014/main" id="{65DC4106-305E-046B-CF2B-A26837752D3A}"/>
              </a:ext>
            </a:extLst>
          </p:cNvPr>
          <p:cNvSpPr txBox="1">
            <a:spLocks noGrp="1"/>
          </p:cNvSpPr>
          <p:nvPr>
            <p:ph type="subTitle" idx="4"/>
          </p:nvPr>
        </p:nvSpPr>
        <p:spPr>
          <a:xfrm>
            <a:off x="677639"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b="1">
                <a:solidFill>
                  <a:srgbClr val="10111A"/>
                </a:solidFill>
              </a:rPr>
              <a:t>Hardware </a:t>
            </a:r>
            <a:r>
              <a:rPr lang="fr-FR" sz="1800" b="1" err="1">
                <a:solidFill>
                  <a:srgbClr val="10111A"/>
                </a:solidFill>
              </a:rPr>
              <a:t>Constraints</a:t>
            </a:r>
            <a:endParaRPr lang="fr-FR" sz="1800" b="1">
              <a:solidFill>
                <a:srgbClr val="10111A"/>
              </a:solidFill>
            </a:endParaRPr>
          </a:p>
        </p:txBody>
      </p:sp>
      <p:sp>
        <p:nvSpPr>
          <p:cNvPr id="528" name="Google Shape;528;p39">
            <a:extLst>
              <a:ext uri="{FF2B5EF4-FFF2-40B4-BE49-F238E27FC236}">
                <a16:creationId xmlns:a16="http://schemas.microsoft.com/office/drawing/2014/main" id="{7FAD927F-48BE-B48C-361F-00290B92BDC7}"/>
              </a:ext>
            </a:extLst>
          </p:cNvPr>
          <p:cNvSpPr txBox="1">
            <a:spLocks noGrp="1"/>
          </p:cNvSpPr>
          <p:nvPr>
            <p:ph type="subTitle" idx="5"/>
          </p:nvPr>
        </p:nvSpPr>
        <p:spPr>
          <a:xfrm>
            <a:off x="3249686"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a:t>Performance Trade-</a:t>
            </a:r>
            <a:r>
              <a:rPr lang="fr-FR" sz="1800" err="1"/>
              <a:t>offs</a:t>
            </a:r>
            <a:endParaRPr lang="fr-FR" sz="1800"/>
          </a:p>
        </p:txBody>
      </p:sp>
      <p:sp>
        <p:nvSpPr>
          <p:cNvPr id="529" name="Google Shape;529;p39">
            <a:extLst>
              <a:ext uri="{FF2B5EF4-FFF2-40B4-BE49-F238E27FC236}">
                <a16:creationId xmlns:a16="http://schemas.microsoft.com/office/drawing/2014/main" id="{0D64F33A-0ACE-4BD7-FB27-95EC7599FD71}"/>
              </a:ext>
            </a:extLst>
          </p:cNvPr>
          <p:cNvSpPr txBox="1">
            <a:spLocks noGrp="1"/>
          </p:cNvSpPr>
          <p:nvPr>
            <p:ph type="subTitle" idx="6"/>
          </p:nvPr>
        </p:nvSpPr>
        <p:spPr>
          <a:xfrm>
            <a:off x="5824683"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err="1"/>
              <a:t>Scalability</a:t>
            </a:r>
            <a:r>
              <a:rPr lang="fr-FR" sz="1800"/>
              <a:t> &amp; </a:t>
            </a:r>
            <a:r>
              <a:rPr lang="fr-FR" sz="1800" err="1"/>
              <a:t>Complexity</a:t>
            </a:r>
            <a:endParaRPr sz="1800"/>
          </a:p>
        </p:txBody>
      </p:sp>
      <p:grpSp>
        <p:nvGrpSpPr>
          <p:cNvPr id="530" name="Google Shape;530;p39">
            <a:extLst>
              <a:ext uri="{FF2B5EF4-FFF2-40B4-BE49-F238E27FC236}">
                <a16:creationId xmlns:a16="http://schemas.microsoft.com/office/drawing/2014/main" id="{1436A5F8-CFF1-C4C1-BB51-0A7C6E4129BC}"/>
              </a:ext>
            </a:extLst>
          </p:cNvPr>
          <p:cNvGrpSpPr/>
          <p:nvPr/>
        </p:nvGrpSpPr>
        <p:grpSpPr>
          <a:xfrm>
            <a:off x="350039" y="3944000"/>
            <a:ext cx="1781272" cy="403437"/>
            <a:chOff x="880714" y="3731738"/>
            <a:chExt cx="1781272" cy="403437"/>
          </a:xfrm>
        </p:grpSpPr>
        <p:sp>
          <p:nvSpPr>
            <p:cNvPr id="531" name="Google Shape;531;p39">
              <a:extLst>
                <a:ext uri="{FF2B5EF4-FFF2-40B4-BE49-F238E27FC236}">
                  <a16:creationId xmlns:a16="http://schemas.microsoft.com/office/drawing/2014/main" id="{33C17E40-885E-36B6-39F4-BCED17FD4B35}"/>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a:extLst>
                <a:ext uri="{FF2B5EF4-FFF2-40B4-BE49-F238E27FC236}">
                  <a16:creationId xmlns:a16="http://schemas.microsoft.com/office/drawing/2014/main" id="{A38EAFC8-EC07-E9D6-63B5-EC8534F3504C}"/>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a:extLst>
                <a:ext uri="{FF2B5EF4-FFF2-40B4-BE49-F238E27FC236}">
                  <a16:creationId xmlns:a16="http://schemas.microsoft.com/office/drawing/2014/main" id="{50324A77-F924-7605-E0CB-ED6741CBC1A8}"/>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a:extLst>
                <a:ext uri="{FF2B5EF4-FFF2-40B4-BE49-F238E27FC236}">
                  <a16:creationId xmlns:a16="http://schemas.microsoft.com/office/drawing/2014/main" id="{0796F3FA-961E-6D9D-854D-A0E7341B6663}"/>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a:extLst>
                <a:ext uri="{FF2B5EF4-FFF2-40B4-BE49-F238E27FC236}">
                  <a16:creationId xmlns:a16="http://schemas.microsoft.com/office/drawing/2014/main" id="{82C73EBD-25E1-F8C9-7A9D-ACE40EA3295F}"/>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B15FAE94-C1C3-DC4C-F8B6-F27CA314754A}"/>
              </a:ext>
            </a:extLst>
          </p:cNvPr>
          <p:cNvSpPr>
            <a:spLocks noGrp="1"/>
          </p:cNvSpPr>
          <p:nvPr>
            <p:ph type="sldNum" sz="quarter" idx="10"/>
          </p:nvPr>
        </p:nvSpPr>
        <p:spPr/>
        <p:txBody>
          <a:bodyPr/>
          <a:lstStyle/>
          <a:p>
            <a:fld id="{1732D5B0-9633-478E-8E10-0FD4C57CBD28}" type="slidenum">
              <a:rPr lang="en" smtClean="0"/>
              <a:t>23</a:t>
            </a:fld>
            <a:endParaRPr lang="en"/>
          </a:p>
        </p:txBody>
      </p:sp>
      <p:sp>
        <p:nvSpPr>
          <p:cNvPr id="13" name="Google Shape;537;p39">
            <a:extLst>
              <a:ext uri="{FF2B5EF4-FFF2-40B4-BE49-F238E27FC236}">
                <a16:creationId xmlns:a16="http://schemas.microsoft.com/office/drawing/2014/main" id="{11B036F0-2F8C-79C7-CE54-7B3B7E2EF083}"/>
              </a:ext>
            </a:extLst>
          </p:cNvPr>
          <p:cNvSpPr/>
          <p:nvPr/>
        </p:nvSpPr>
        <p:spPr>
          <a:xfrm>
            <a:off x="5887871" y="416882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8;p39">
            <a:extLst>
              <a:ext uri="{FF2B5EF4-FFF2-40B4-BE49-F238E27FC236}">
                <a16:creationId xmlns:a16="http://schemas.microsoft.com/office/drawing/2014/main" id="{F43185C0-9397-1E06-60C2-78CB47A36D09}"/>
              </a:ext>
            </a:extLst>
          </p:cNvPr>
          <p:cNvSpPr/>
          <p:nvPr/>
        </p:nvSpPr>
        <p:spPr>
          <a:xfrm>
            <a:off x="6381270" y="416882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9;p39">
            <a:extLst>
              <a:ext uri="{FF2B5EF4-FFF2-40B4-BE49-F238E27FC236}">
                <a16:creationId xmlns:a16="http://schemas.microsoft.com/office/drawing/2014/main" id="{A3BA5B0B-CFFE-DB6F-FB02-E19DEACBC739}"/>
              </a:ext>
            </a:extLst>
          </p:cNvPr>
          <p:cNvSpPr/>
          <p:nvPr/>
        </p:nvSpPr>
        <p:spPr>
          <a:xfrm>
            <a:off x="7325470" y="416882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0;p39">
            <a:extLst>
              <a:ext uri="{FF2B5EF4-FFF2-40B4-BE49-F238E27FC236}">
                <a16:creationId xmlns:a16="http://schemas.microsoft.com/office/drawing/2014/main" id="{D2847906-ECD5-942F-EEE5-B735168BB0F9}"/>
              </a:ext>
            </a:extLst>
          </p:cNvPr>
          <p:cNvSpPr/>
          <p:nvPr/>
        </p:nvSpPr>
        <p:spPr>
          <a:xfrm>
            <a:off x="7790700" y="4170891"/>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3066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A312180B-C542-60D4-E805-13FD9B9A7D1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E2A475F-B570-2B89-39C7-49D79882ADDD}"/>
              </a:ext>
            </a:extLst>
          </p:cNvPr>
          <p:cNvSpPr/>
          <p:nvPr/>
        </p:nvSpPr>
        <p:spPr>
          <a:xfrm>
            <a:off x="3329204" y="1237983"/>
            <a:ext cx="2257764" cy="792680"/>
          </a:xfrm>
          <a:prstGeom prst="rect">
            <a:avLst/>
          </a:prstGeom>
          <a:solidFill>
            <a:schemeClr val="tx1"/>
          </a:solidFill>
          <a:ln w="38100">
            <a:solidFill>
              <a:srgbClr val="94E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523" name="Google Shape;523;p39">
            <a:extLst>
              <a:ext uri="{FF2B5EF4-FFF2-40B4-BE49-F238E27FC236}">
                <a16:creationId xmlns:a16="http://schemas.microsoft.com/office/drawing/2014/main" id="{C5EB1ED5-8A75-6066-AAF7-FBEFCCD6DC6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Practical Considerations and Trade-offs</a:t>
            </a:r>
            <a:endParaRPr sz="2400">
              <a:solidFill>
                <a:schemeClr val="accent4"/>
              </a:solidFill>
            </a:endParaRPr>
          </a:p>
        </p:txBody>
      </p:sp>
      <p:sp>
        <p:nvSpPr>
          <p:cNvPr id="524" name="Google Shape;524;p39">
            <a:extLst>
              <a:ext uri="{FF2B5EF4-FFF2-40B4-BE49-F238E27FC236}">
                <a16:creationId xmlns:a16="http://schemas.microsoft.com/office/drawing/2014/main" id="{86A25178-3576-2022-2D88-D86E8B09F14E}"/>
              </a:ext>
            </a:extLst>
          </p:cNvPr>
          <p:cNvSpPr txBox="1">
            <a:spLocks noGrp="1"/>
          </p:cNvSpPr>
          <p:nvPr>
            <p:ph type="subTitle" idx="1"/>
          </p:nvPr>
        </p:nvSpPr>
        <p:spPr>
          <a:xfrm>
            <a:off x="1264979" y="2415483"/>
            <a:ext cx="6386214" cy="13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Optimizations come with overheads &amp; benefits must outweigh costs</a:t>
            </a:r>
          </a:p>
          <a:p>
            <a:pPr marL="0" lvl="0" indent="0" algn="ctr" rtl="0">
              <a:spcBef>
                <a:spcPts val="0"/>
              </a:spcBef>
              <a:spcAft>
                <a:spcPts val="0"/>
              </a:spcAft>
              <a:buNone/>
            </a:pPr>
            <a:endParaRPr lang="en-US"/>
          </a:p>
          <a:p>
            <a:pPr marL="0" lvl="0" indent="0" algn="ctr" rtl="0">
              <a:spcBef>
                <a:spcPts val="0"/>
              </a:spcBef>
              <a:spcAft>
                <a:spcPts val="0"/>
              </a:spcAft>
              <a:buNone/>
            </a:pPr>
            <a:r>
              <a:rPr lang="en-US"/>
              <a:t>Scaling issues arise in multi-core systems, where cache contention can reduce optimization effectiveness</a:t>
            </a:r>
            <a:endParaRPr/>
          </a:p>
        </p:txBody>
      </p:sp>
      <p:sp>
        <p:nvSpPr>
          <p:cNvPr id="527" name="Google Shape;527;p39">
            <a:extLst>
              <a:ext uri="{FF2B5EF4-FFF2-40B4-BE49-F238E27FC236}">
                <a16:creationId xmlns:a16="http://schemas.microsoft.com/office/drawing/2014/main" id="{4F6C4BD8-6B12-A5E2-C5DE-D89F329B7BCB}"/>
              </a:ext>
            </a:extLst>
          </p:cNvPr>
          <p:cNvSpPr txBox="1">
            <a:spLocks noGrp="1"/>
          </p:cNvSpPr>
          <p:nvPr>
            <p:ph type="subTitle" idx="4"/>
          </p:nvPr>
        </p:nvSpPr>
        <p:spPr>
          <a:xfrm>
            <a:off x="677639"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a:t>Hardware </a:t>
            </a:r>
            <a:r>
              <a:rPr lang="fr-FR" sz="1800" err="1"/>
              <a:t>Constraints</a:t>
            </a:r>
            <a:endParaRPr lang="fr-FR" sz="1800"/>
          </a:p>
        </p:txBody>
      </p:sp>
      <p:sp>
        <p:nvSpPr>
          <p:cNvPr id="528" name="Google Shape;528;p39">
            <a:extLst>
              <a:ext uri="{FF2B5EF4-FFF2-40B4-BE49-F238E27FC236}">
                <a16:creationId xmlns:a16="http://schemas.microsoft.com/office/drawing/2014/main" id="{0EF9A106-BDA1-D3CE-56E4-6E794A3BE103}"/>
              </a:ext>
            </a:extLst>
          </p:cNvPr>
          <p:cNvSpPr txBox="1">
            <a:spLocks noGrp="1"/>
          </p:cNvSpPr>
          <p:nvPr>
            <p:ph type="subTitle" idx="5"/>
          </p:nvPr>
        </p:nvSpPr>
        <p:spPr>
          <a:xfrm>
            <a:off x="3249686"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b="1">
                <a:solidFill>
                  <a:srgbClr val="10111A"/>
                </a:solidFill>
              </a:rPr>
              <a:t>Performance Trade-</a:t>
            </a:r>
            <a:r>
              <a:rPr lang="fr-FR" sz="1800" b="1" err="1">
                <a:solidFill>
                  <a:srgbClr val="10111A"/>
                </a:solidFill>
              </a:rPr>
              <a:t>offs</a:t>
            </a:r>
            <a:endParaRPr lang="fr-FR" sz="1800" b="1">
              <a:solidFill>
                <a:srgbClr val="10111A"/>
              </a:solidFill>
            </a:endParaRPr>
          </a:p>
        </p:txBody>
      </p:sp>
      <p:sp>
        <p:nvSpPr>
          <p:cNvPr id="529" name="Google Shape;529;p39">
            <a:extLst>
              <a:ext uri="{FF2B5EF4-FFF2-40B4-BE49-F238E27FC236}">
                <a16:creationId xmlns:a16="http://schemas.microsoft.com/office/drawing/2014/main" id="{C0874EAF-BEFB-6DE6-6AA8-E6235F002E0D}"/>
              </a:ext>
            </a:extLst>
          </p:cNvPr>
          <p:cNvSpPr txBox="1">
            <a:spLocks noGrp="1"/>
          </p:cNvSpPr>
          <p:nvPr>
            <p:ph type="subTitle" idx="6"/>
          </p:nvPr>
        </p:nvSpPr>
        <p:spPr>
          <a:xfrm>
            <a:off x="5824683"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err="1"/>
              <a:t>Scalability</a:t>
            </a:r>
            <a:r>
              <a:rPr lang="fr-FR" sz="1800"/>
              <a:t> &amp; </a:t>
            </a:r>
            <a:r>
              <a:rPr lang="fr-FR" sz="1800" err="1"/>
              <a:t>Complexity</a:t>
            </a:r>
            <a:endParaRPr sz="1800"/>
          </a:p>
        </p:txBody>
      </p:sp>
      <p:grpSp>
        <p:nvGrpSpPr>
          <p:cNvPr id="530" name="Google Shape;530;p39">
            <a:extLst>
              <a:ext uri="{FF2B5EF4-FFF2-40B4-BE49-F238E27FC236}">
                <a16:creationId xmlns:a16="http://schemas.microsoft.com/office/drawing/2014/main" id="{9C978966-758D-DB25-98BF-6E21D6119525}"/>
              </a:ext>
            </a:extLst>
          </p:cNvPr>
          <p:cNvGrpSpPr/>
          <p:nvPr/>
        </p:nvGrpSpPr>
        <p:grpSpPr>
          <a:xfrm>
            <a:off x="350039" y="3944000"/>
            <a:ext cx="1781272" cy="403437"/>
            <a:chOff x="880714" y="3731738"/>
            <a:chExt cx="1781272" cy="403437"/>
          </a:xfrm>
        </p:grpSpPr>
        <p:sp>
          <p:nvSpPr>
            <p:cNvPr id="531" name="Google Shape;531;p39">
              <a:extLst>
                <a:ext uri="{FF2B5EF4-FFF2-40B4-BE49-F238E27FC236}">
                  <a16:creationId xmlns:a16="http://schemas.microsoft.com/office/drawing/2014/main" id="{AF6CA37B-A308-756A-2D9E-544DF18B51F8}"/>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a:extLst>
                <a:ext uri="{FF2B5EF4-FFF2-40B4-BE49-F238E27FC236}">
                  <a16:creationId xmlns:a16="http://schemas.microsoft.com/office/drawing/2014/main" id="{E88633FC-13FB-2861-E53F-C25BF9A0C8D7}"/>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a:extLst>
                <a:ext uri="{FF2B5EF4-FFF2-40B4-BE49-F238E27FC236}">
                  <a16:creationId xmlns:a16="http://schemas.microsoft.com/office/drawing/2014/main" id="{C2187009-C666-41FE-0064-71DD69A8003B}"/>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a:extLst>
                <a:ext uri="{FF2B5EF4-FFF2-40B4-BE49-F238E27FC236}">
                  <a16:creationId xmlns:a16="http://schemas.microsoft.com/office/drawing/2014/main" id="{C9C9B671-785E-E07F-293D-27B6206563B2}"/>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a:extLst>
                <a:ext uri="{FF2B5EF4-FFF2-40B4-BE49-F238E27FC236}">
                  <a16:creationId xmlns:a16="http://schemas.microsoft.com/office/drawing/2014/main" id="{07445B88-6344-84A0-04D1-2D17E91CE39C}"/>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631F9C02-F768-AE41-F24E-28D0A5D7BFB8}"/>
              </a:ext>
            </a:extLst>
          </p:cNvPr>
          <p:cNvSpPr>
            <a:spLocks noGrp="1"/>
          </p:cNvSpPr>
          <p:nvPr>
            <p:ph type="sldNum" sz="quarter" idx="10"/>
          </p:nvPr>
        </p:nvSpPr>
        <p:spPr/>
        <p:txBody>
          <a:bodyPr/>
          <a:lstStyle/>
          <a:p>
            <a:fld id="{1732D5B0-9633-478E-8E10-0FD4C57CBD28}" type="slidenum">
              <a:rPr lang="en" smtClean="0"/>
              <a:t>24</a:t>
            </a:fld>
            <a:endParaRPr lang="en"/>
          </a:p>
        </p:txBody>
      </p:sp>
      <p:sp>
        <p:nvSpPr>
          <p:cNvPr id="13" name="Google Shape;537;p39">
            <a:extLst>
              <a:ext uri="{FF2B5EF4-FFF2-40B4-BE49-F238E27FC236}">
                <a16:creationId xmlns:a16="http://schemas.microsoft.com/office/drawing/2014/main" id="{FF083604-472D-C956-99AC-397AF193BCE1}"/>
              </a:ext>
            </a:extLst>
          </p:cNvPr>
          <p:cNvSpPr/>
          <p:nvPr/>
        </p:nvSpPr>
        <p:spPr>
          <a:xfrm>
            <a:off x="5887871" y="416882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8;p39">
            <a:extLst>
              <a:ext uri="{FF2B5EF4-FFF2-40B4-BE49-F238E27FC236}">
                <a16:creationId xmlns:a16="http://schemas.microsoft.com/office/drawing/2014/main" id="{9D1E0C18-652E-EEC8-832D-0AB1122ACD28}"/>
              </a:ext>
            </a:extLst>
          </p:cNvPr>
          <p:cNvSpPr/>
          <p:nvPr/>
        </p:nvSpPr>
        <p:spPr>
          <a:xfrm>
            <a:off x="6381270" y="416882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9;p39">
            <a:extLst>
              <a:ext uri="{FF2B5EF4-FFF2-40B4-BE49-F238E27FC236}">
                <a16:creationId xmlns:a16="http://schemas.microsoft.com/office/drawing/2014/main" id="{1D84D401-F365-CD6A-92BA-C1A2D0A73629}"/>
              </a:ext>
            </a:extLst>
          </p:cNvPr>
          <p:cNvSpPr/>
          <p:nvPr/>
        </p:nvSpPr>
        <p:spPr>
          <a:xfrm>
            <a:off x="7325470" y="416882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0;p39">
            <a:extLst>
              <a:ext uri="{FF2B5EF4-FFF2-40B4-BE49-F238E27FC236}">
                <a16:creationId xmlns:a16="http://schemas.microsoft.com/office/drawing/2014/main" id="{5298EE82-06EE-F08E-9E71-5ED100F95F2B}"/>
              </a:ext>
            </a:extLst>
          </p:cNvPr>
          <p:cNvSpPr/>
          <p:nvPr/>
        </p:nvSpPr>
        <p:spPr>
          <a:xfrm>
            <a:off x="7790700" y="4170891"/>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704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0784FD83-4E82-B83F-760B-98B1902F43F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D116260-BBCB-4AD3-2D98-4F8EB19C9D34}"/>
              </a:ext>
            </a:extLst>
          </p:cNvPr>
          <p:cNvSpPr/>
          <p:nvPr/>
        </p:nvSpPr>
        <p:spPr>
          <a:xfrm>
            <a:off x="5849586" y="1256147"/>
            <a:ext cx="2257764" cy="792680"/>
          </a:xfrm>
          <a:prstGeom prst="rect">
            <a:avLst/>
          </a:prstGeom>
          <a:solidFill>
            <a:schemeClr val="tx1"/>
          </a:solidFill>
          <a:ln w="38100">
            <a:solidFill>
              <a:srgbClr val="FFFF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523" name="Google Shape;523;p39">
            <a:extLst>
              <a:ext uri="{FF2B5EF4-FFF2-40B4-BE49-F238E27FC236}">
                <a16:creationId xmlns:a16="http://schemas.microsoft.com/office/drawing/2014/main" id="{8902906E-4FFE-EBF6-CF6A-00D7E503B83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Practical Considerations and Trade-offs</a:t>
            </a:r>
            <a:endParaRPr sz="2400">
              <a:solidFill>
                <a:schemeClr val="accent4"/>
              </a:solidFill>
            </a:endParaRPr>
          </a:p>
        </p:txBody>
      </p:sp>
      <p:sp>
        <p:nvSpPr>
          <p:cNvPr id="524" name="Google Shape;524;p39">
            <a:extLst>
              <a:ext uri="{FF2B5EF4-FFF2-40B4-BE49-F238E27FC236}">
                <a16:creationId xmlns:a16="http://schemas.microsoft.com/office/drawing/2014/main" id="{DF1C9E0E-A615-D87C-7AFE-CB7D4AF18077}"/>
              </a:ext>
            </a:extLst>
          </p:cNvPr>
          <p:cNvSpPr txBox="1">
            <a:spLocks noGrp="1"/>
          </p:cNvSpPr>
          <p:nvPr>
            <p:ph type="subTitle" idx="1"/>
          </p:nvPr>
        </p:nvSpPr>
        <p:spPr>
          <a:xfrm>
            <a:off x="1264979" y="2351943"/>
            <a:ext cx="6386214" cy="13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Optimizations must be scalable, considering how memory access patterns change with larger systems</a:t>
            </a:r>
          </a:p>
          <a:p>
            <a:pPr marL="0" lvl="0" indent="0" algn="ctr" rtl="0">
              <a:spcBef>
                <a:spcPts val="0"/>
              </a:spcBef>
              <a:spcAft>
                <a:spcPts val="0"/>
              </a:spcAft>
              <a:buNone/>
            </a:pPr>
            <a:endParaRPr lang="en-US"/>
          </a:p>
          <a:p>
            <a:pPr marL="0" lvl="0" indent="0" algn="ctr" rtl="0">
              <a:spcBef>
                <a:spcPts val="0"/>
              </a:spcBef>
              <a:spcAft>
                <a:spcPts val="0"/>
              </a:spcAft>
              <a:buNone/>
            </a:pPr>
            <a:r>
              <a:rPr lang="en-US"/>
              <a:t>Excessive complexity in optimizations may lead to reduced returns and need careful evaluation</a:t>
            </a:r>
            <a:endParaRPr/>
          </a:p>
        </p:txBody>
      </p:sp>
      <p:sp>
        <p:nvSpPr>
          <p:cNvPr id="527" name="Google Shape;527;p39">
            <a:extLst>
              <a:ext uri="{FF2B5EF4-FFF2-40B4-BE49-F238E27FC236}">
                <a16:creationId xmlns:a16="http://schemas.microsoft.com/office/drawing/2014/main" id="{9A3F5E23-2C6D-07A4-9938-BA337C459909}"/>
              </a:ext>
            </a:extLst>
          </p:cNvPr>
          <p:cNvSpPr txBox="1">
            <a:spLocks noGrp="1"/>
          </p:cNvSpPr>
          <p:nvPr>
            <p:ph type="subTitle" idx="4"/>
          </p:nvPr>
        </p:nvSpPr>
        <p:spPr>
          <a:xfrm>
            <a:off x="677639"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a:t>Hardware </a:t>
            </a:r>
            <a:r>
              <a:rPr lang="fr-FR" sz="1800" err="1"/>
              <a:t>Constraints</a:t>
            </a:r>
            <a:endParaRPr lang="fr-FR" sz="1800"/>
          </a:p>
        </p:txBody>
      </p:sp>
      <p:sp>
        <p:nvSpPr>
          <p:cNvPr id="528" name="Google Shape;528;p39">
            <a:extLst>
              <a:ext uri="{FF2B5EF4-FFF2-40B4-BE49-F238E27FC236}">
                <a16:creationId xmlns:a16="http://schemas.microsoft.com/office/drawing/2014/main" id="{F073295C-4A43-6F18-0E75-2B0E7E9B37C2}"/>
              </a:ext>
            </a:extLst>
          </p:cNvPr>
          <p:cNvSpPr txBox="1">
            <a:spLocks noGrp="1"/>
          </p:cNvSpPr>
          <p:nvPr>
            <p:ph type="subTitle" idx="5"/>
          </p:nvPr>
        </p:nvSpPr>
        <p:spPr>
          <a:xfrm>
            <a:off x="3249686"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a:t>Performance Trade-</a:t>
            </a:r>
            <a:r>
              <a:rPr lang="fr-FR" sz="1800" err="1"/>
              <a:t>offs</a:t>
            </a:r>
            <a:endParaRPr lang="fr-FR" sz="1800"/>
          </a:p>
        </p:txBody>
      </p:sp>
      <p:sp>
        <p:nvSpPr>
          <p:cNvPr id="529" name="Google Shape;529;p39">
            <a:extLst>
              <a:ext uri="{FF2B5EF4-FFF2-40B4-BE49-F238E27FC236}">
                <a16:creationId xmlns:a16="http://schemas.microsoft.com/office/drawing/2014/main" id="{67D1D4B4-8DEA-D415-5DDE-F9C60577B15A}"/>
              </a:ext>
            </a:extLst>
          </p:cNvPr>
          <p:cNvSpPr txBox="1">
            <a:spLocks noGrp="1"/>
          </p:cNvSpPr>
          <p:nvPr>
            <p:ph type="subTitle" idx="6"/>
          </p:nvPr>
        </p:nvSpPr>
        <p:spPr>
          <a:xfrm>
            <a:off x="5824683"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b="1" err="1">
                <a:solidFill>
                  <a:srgbClr val="10111A"/>
                </a:solidFill>
              </a:rPr>
              <a:t>Scalability</a:t>
            </a:r>
            <a:r>
              <a:rPr lang="fr-FR" sz="1800" b="1">
                <a:solidFill>
                  <a:srgbClr val="10111A"/>
                </a:solidFill>
              </a:rPr>
              <a:t> &amp; </a:t>
            </a:r>
            <a:r>
              <a:rPr lang="fr-FR" sz="1800" b="1" err="1">
                <a:solidFill>
                  <a:srgbClr val="10111A"/>
                </a:solidFill>
              </a:rPr>
              <a:t>Complexity</a:t>
            </a:r>
            <a:endParaRPr sz="1800" b="1">
              <a:solidFill>
                <a:srgbClr val="10111A"/>
              </a:solidFill>
            </a:endParaRPr>
          </a:p>
        </p:txBody>
      </p:sp>
      <p:grpSp>
        <p:nvGrpSpPr>
          <p:cNvPr id="530" name="Google Shape;530;p39">
            <a:extLst>
              <a:ext uri="{FF2B5EF4-FFF2-40B4-BE49-F238E27FC236}">
                <a16:creationId xmlns:a16="http://schemas.microsoft.com/office/drawing/2014/main" id="{5C384B10-AB63-5058-DEF0-1622197D2F81}"/>
              </a:ext>
            </a:extLst>
          </p:cNvPr>
          <p:cNvGrpSpPr/>
          <p:nvPr/>
        </p:nvGrpSpPr>
        <p:grpSpPr>
          <a:xfrm>
            <a:off x="350039" y="3944000"/>
            <a:ext cx="1781272" cy="403437"/>
            <a:chOff x="880714" y="3731738"/>
            <a:chExt cx="1781272" cy="403437"/>
          </a:xfrm>
        </p:grpSpPr>
        <p:sp>
          <p:nvSpPr>
            <p:cNvPr id="531" name="Google Shape;531;p39">
              <a:extLst>
                <a:ext uri="{FF2B5EF4-FFF2-40B4-BE49-F238E27FC236}">
                  <a16:creationId xmlns:a16="http://schemas.microsoft.com/office/drawing/2014/main" id="{A5A79E54-61B2-A43B-362F-B0EDB128B5A3}"/>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a:extLst>
                <a:ext uri="{FF2B5EF4-FFF2-40B4-BE49-F238E27FC236}">
                  <a16:creationId xmlns:a16="http://schemas.microsoft.com/office/drawing/2014/main" id="{B9C86BF1-4E19-1B49-DAAD-CA082C1874F6}"/>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a:extLst>
                <a:ext uri="{FF2B5EF4-FFF2-40B4-BE49-F238E27FC236}">
                  <a16:creationId xmlns:a16="http://schemas.microsoft.com/office/drawing/2014/main" id="{9A1ECF71-F593-DDDE-F9B2-5C3B709B0503}"/>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a:extLst>
                <a:ext uri="{FF2B5EF4-FFF2-40B4-BE49-F238E27FC236}">
                  <a16:creationId xmlns:a16="http://schemas.microsoft.com/office/drawing/2014/main" id="{753296C7-0886-75E2-9CCB-DE1982C81B17}"/>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a:extLst>
                <a:ext uri="{FF2B5EF4-FFF2-40B4-BE49-F238E27FC236}">
                  <a16:creationId xmlns:a16="http://schemas.microsoft.com/office/drawing/2014/main" id="{6D479F25-B8A8-8CED-6174-81327EF53950}"/>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290C0055-CDDD-282C-4B8F-9399BDF8CFC9}"/>
              </a:ext>
            </a:extLst>
          </p:cNvPr>
          <p:cNvSpPr>
            <a:spLocks noGrp="1"/>
          </p:cNvSpPr>
          <p:nvPr>
            <p:ph type="sldNum" sz="quarter" idx="10"/>
          </p:nvPr>
        </p:nvSpPr>
        <p:spPr/>
        <p:txBody>
          <a:bodyPr/>
          <a:lstStyle/>
          <a:p>
            <a:fld id="{1732D5B0-9633-478E-8E10-0FD4C57CBD28}" type="slidenum">
              <a:rPr lang="en" smtClean="0"/>
              <a:t>25</a:t>
            </a:fld>
            <a:endParaRPr lang="en"/>
          </a:p>
        </p:txBody>
      </p:sp>
      <p:sp>
        <p:nvSpPr>
          <p:cNvPr id="13" name="Google Shape;537;p39">
            <a:extLst>
              <a:ext uri="{FF2B5EF4-FFF2-40B4-BE49-F238E27FC236}">
                <a16:creationId xmlns:a16="http://schemas.microsoft.com/office/drawing/2014/main" id="{7AADC754-FBAE-B81C-1958-46005117FC62}"/>
              </a:ext>
            </a:extLst>
          </p:cNvPr>
          <p:cNvSpPr/>
          <p:nvPr/>
        </p:nvSpPr>
        <p:spPr>
          <a:xfrm>
            <a:off x="5887871" y="416882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8;p39">
            <a:extLst>
              <a:ext uri="{FF2B5EF4-FFF2-40B4-BE49-F238E27FC236}">
                <a16:creationId xmlns:a16="http://schemas.microsoft.com/office/drawing/2014/main" id="{B55E8FA7-DD5E-0EF8-29DE-A405448D4EB9}"/>
              </a:ext>
            </a:extLst>
          </p:cNvPr>
          <p:cNvSpPr/>
          <p:nvPr/>
        </p:nvSpPr>
        <p:spPr>
          <a:xfrm>
            <a:off x="6381270" y="416882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9;p39">
            <a:extLst>
              <a:ext uri="{FF2B5EF4-FFF2-40B4-BE49-F238E27FC236}">
                <a16:creationId xmlns:a16="http://schemas.microsoft.com/office/drawing/2014/main" id="{989CEE30-127C-493D-F281-ACE7165672E4}"/>
              </a:ext>
            </a:extLst>
          </p:cNvPr>
          <p:cNvSpPr/>
          <p:nvPr/>
        </p:nvSpPr>
        <p:spPr>
          <a:xfrm>
            <a:off x="7325470" y="416882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0;p39">
            <a:extLst>
              <a:ext uri="{FF2B5EF4-FFF2-40B4-BE49-F238E27FC236}">
                <a16:creationId xmlns:a16="http://schemas.microsoft.com/office/drawing/2014/main" id="{3B055FFD-DA73-369E-C378-F2205E5AE1C5}"/>
              </a:ext>
            </a:extLst>
          </p:cNvPr>
          <p:cNvSpPr/>
          <p:nvPr/>
        </p:nvSpPr>
        <p:spPr>
          <a:xfrm>
            <a:off x="7790700" y="4170891"/>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013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txBox="1">
            <a:spLocks noGrp="1"/>
          </p:cNvSpPr>
          <p:nvPr>
            <p:ph type="subTitle" idx="2"/>
          </p:nvPr>
        </p:nvSpPr>
        <p:spPr>
          <a:xfrm>
            <a:off x="6499227" y="2541159"/>
            <a:ext cx="2357706" cy="903131"/>
          </a:xfrm>
          <a:prstGeom prst="rect">
            <a:avLst/>
          </a:prstGeom>
        </p:spPr>
        <p:txBody>
          <a:bodyPr spcFirstLastPara="1" wrap="square" lIns="91425" tIns="91425" rIns="91425" bIns="91425" anchor="t" anchorCtr="0">
            <a:noAutofit/>
          </a:bodyPr>
          <a:lstStyle/>
          <a:p>
            <a:pPr marL="0" indent="0">
              <a:lnSpc>
                <a:spcPct val="114999"/>
              </a:lnSpc>
            </a:pPr>
            <a:r>
              <a:rPr lang="en" sz="1100">
                <a:solidFill>
                  <a:schemeClr val="tx1"/>
                </a:solidFill>
              </a:rPr>
              <a:t>ML-enhanced policies outperform traditional methods by using supervised learning and neural networks to improve real-time replacement decisions.</a:t>
            </a:r>
            <a:endParaRPr lang="en-US">
              <a:solidFill>
                <a:schemeClr val="tx1"/>
              </a:solidFill>
            </a:endParaRPr>
          </a:p>
        </p:txBody>
      </p:sp>
      <p:sp>
        <p:nvSpPr>
          <p:cNvPr id="639" name="Google Shape;639;p42"/>
          <p:cNvSpPr txBox="1">
            <a:spLocks noGrp="1"/>
          </p:cNvSpPr>
          <p:nvPr>
            <p:ph type="subTitle" idx="5"/>
          </p:nvPr>
        </p:nvSpPr>
        <p:spPr>
          <a:xfrm>
            <a:off x="3732649" y="1886025"/>
            <a:ext cx="2371645" cy="879900"/>
          </a:xfrm>
          <a:prstGeom prst="rect">
            <a:avLst/>
          </a:prstGeom>
        </p:spPr>
        <p:txBody>
          <a:bodyPr spcFirstLastPara="1" wrap="square" lIns="91425" tIns="91425" rIns="91425" bIns="91425" anchor="t" anchorCtr="0">
            <a:noAutofit/>
          </a:bodyPr>
          <a:lstStyle/>
          <a:p>
            <a:pPr marL="0" indent="0">
              <a:lnSpc>
                <a:spcPct val="114999"/>
              </a:lnSpc>
            </a:pPr>
            <a:r>
              <a:rPr lang="en" sz="1100" dirty="0">
                <a:solidFill>
                  <a:schemeClr val="tx1"/>
                </a:solidFill>
              </a:rPr>
              <a:t>ML adapts cache parameters using clustering for workload-specific tuning and online learning for real-time adjustments.</a:t>
            </a:r>
            <a:endParaRPr lang="en-US" dirty="0">
              <a:solidFill>
                <a:schemeClr val="tx1"/>
              </a:solidFill>
            </a:endParaRPr>
          </a:p>
        </p:txBody>
      </p:sp>
      <p:sp>
        <p:nvSpPr>
          <p:cNvPr id="640" name="Google Shape;640;p42"/>
          <p:cNvSpPr txBox="1">
            <a:spLocks noGrp="1"/>
          </p:cNvSpPr>
          <p:nvPr>
            <p:ph type="title"/>
          </p:nvPr>
        </p:nvSpPr>
        <p:spPr>
          <a:xfrm>
            <a:off x="692122" y="-10316"/>
            <a:ext cx="7917731" cy="595931"/>
          </a:xfrm>
          <a:prstGeom prst="rect">
            <a:avLst/>
          </a:prstGeom>
        </p:spPr>
        <p:txBody>
          <a:bodyPr spcFirstLastPara="1" wrap="square" lIns="91425" tIns="91425" rIns="91425" bIns="91425" anchor="t" anchorCtr="0">
            <a:noAutofit/>
          </a:bodyPr>
          <a:lstStyle/>
          <a:p>
            <a:r>
              <a:rPr lang="en" sz="3200" dirty="0"/>
              <a:t>Machine </a:t>
            </a:r>
            <a:r>
              <a:rPr lang="en" sz="3200" dirty="0">
                <a:solidFill>
                  <a:srgbClr val="E7E7E7"/>
                </a:solidFill>
              </a:rPr>
              <a:t>Learning Applications </a:t>
            </a:r>
            <a:r>
              <a:rPr lang="en" sz="3200" dirty="0">
                <a:solidFill>
                  <a:schemeClr val="accent4"/>
                </a:solidFill>
              </a:rPr>
              <a:t>in Cache Optimization</a:t>
            </a:r>
            <a:endParaRPr lang="en-US" sz="3200">
              <a:solidFill>
                <a:schemeClr val="accent4"/>
              </a:solidFill>
            </a:endParaRPr>
          </a:p>
        </p:txBody>
      </p:sp>
      <p:sp>
        <p:nvSpPr>
          <p:cNvPr id="641" name="Google Shape;641;p42"/>
          <p:cNvSpPr txBox="1">
            <a:spLocks noGrp="1"/>
          </p:cNvSpPr>
          <p:nvPr>
            <p:ph type="subTitle" idx="1"/>
          </p:nvPr>
        </p:nvSpPr>
        <p:spPr>
          <a:xfrm>
            <a:off x="656131" y="1886024"/>
            <a:ext cx="2701535" cy="879900"/>
          </a:xfrm>
          <a:prstGeom prst="rect">
            <a:avLst/>
          </a:prstGeom>
        </p:spPr>
        <p:txBody>
          <a:bodyPr spcFirstLastPara="1" wrap="square" lIns="91425" tIns="91425" rIns="91425" bIns="91425" anchor="t" anchorCtr="0">
            <a:noAutofit/>
          </a:bodyPr>
          <a:lstStyle/>
          <a:p>
            <a:pPr marL="0" indent="0">
              <a:lnSpc>
                <a:spcPct val="114999"/>
              </a:lnSpc>
            </a:pPr>
            <a:r>
              <a:rPr lang="en" sz="1100" dirty="0">
                <a:solidFill>
                  <a:schemeClr val="tx1"/>
                </a:solidFill>
              </a:rPr>
              <a:t>ML models predict cache accesses and optimize prefetching and replacement, reducing latency &amp; energy use.</a:t>
            </a:r>
            <a:endParaRPr lang="en-US" dirty="0">
              <a:solidFill>
                <a:schemeClr val="tx1"/>
              </a:solidFill>
            </a:endParaRPr>
          </a:p>
          <a:p>
            <a:pPr marL="0" lvl="0" indent="0" algn="l" rtl="0">
              <a:spcBef>
                <a:spcPts val="0"/>
              </a:spcBef>
              <a:spcAft>
                <a:spcPts val="0"/>
              </a:spcAft>
              <a:buNone/>
            </a:pPr>
            <a:endParaRPr sz="1100" dirty="0">
              <a:solidFill>
                <a:schemeClr val="tx1"/>
              </a:solidFill>
            </a:endParaRPr>
          </a:p>
        </p:txBody>
      </p:sp>
      <p:sp>
        <p:nvSpPr>
          <p:cNvPr id="642" name="Google Shape;642;p42"/>
          <p:cNvSpPr txBox="1">
            <a:spLocks noGrp="1"/>
          </p:cNvSpPr>
          <p:nvPr>
            <p:ph type="subTitle" idx="3"/>
          </p:nvPr>
        </p:nvSpPr>
        <p:spPr>
          <a:xfrm>
            <a:off x="674718" y="3423090"/>
            <a:ext cx="2594669" cy="879900"/>
          </a:xfrm>
          <a:prstGeom prst="rect">
            <a:avLst/>
          </a:prstGeom>
        </p:spPr>
        <p:txBody>
          <a:bodyPr spcFirstLastPara="1" wrap="square" lIns="91425" tIns="91425" rIns="91425" bIns="91425" anchor="t" anchorCtr="0">
            <a:noAutofit/>
          </a:bodyPr>
          <a:lstStyle/>
          <a:p>
            <a:pPr marL="0" indent="0">
              <a:lnSpc>
                <a:spcPct val="114999"/>
              </a:lnSpc>
            </a:pPr>
            <a:r>
              <a:rPr lang="en" sz="1100" dirty="0">
                <a:solidFill>
                  <a:schemeClr val="tx1"/>
                </a:solidFill>
              </a:rPr>
              <a:t>ML improves prefetching strategies for spatial patterns and decision trees for workload-specific rules, reducing cache pollution.</a:t>
            </a:r>
            <a:endParaRPr lang="en-US" dirty="0">
              <a:solidFill>
                <a:schemeClr val="tx1"/>
              </a:solidFill>
            </a:endParaRPr>
          </a:p>
        </p:txBody>
      </p:sp>
      <p:sp>
        <p:nvSpPr>
          <p:cNvPr id="643" name="Google Shape;643;p42"/>
          <p:cNvSpPr txBox="1">
            <a:spLocks noGrp="1"/>
          </p:cNvSpPr>
          <p:nvPr>
            <p:ph type="subTitle" idx="4"/>
          </p:nvPr>
        </p:nvSpPr>
        <p:spPr>
          <a:xfrm>
            <a:off x="3725360" y="3650760"/>
            <a:ext cx="2274072" cy="875254"/>
          </a:xfrm>
          <a:prstGeom prst="rect">
            <a:avLst/>
          </a:prstGeom>
        </p:spPr>
        <p:txBody>
          <a:bodyPr spcFirstLastPara="1" wrap="square" lIns="91425" tIns="91425" rIns="91425" bIns="91425" anchor="t" anchorCtr="0">
            <a:noAutofit/>
          </a:bodyPr>
          <a:lstStyle/>
          <a:p>
            <a:pPr marL="0" indent="0">
              <a:lnSpc>
                <a:spcPct val="114999"/>
              </a:lnSpc>
            </a:pPr>
            <a:r>
              <a:rPr lang="en" sz="1100" dirty="0">
                <a:solidFill>
                  <a:schemeClr val="tx1"/>
                </a:solidFill>
              </a:rPr>
              <a:t>ML-driven regression optimizes energy usage while maintaining performance.</a:t>
            </a:r>
            <a:endParaRPr lang="en-US" dirty="0">
              <a:solidFill>
                <a:schemeClr val="tx1"/>
              </a:solidFill>
            </a:endParaRPr>
          </a:p>
        </p:txBody>
      </p:sp>
      <p:sp>
        <p:nvSpPr>
          <p:cNvPr id="645" name="Google Shape;645;p42"/>
          <p:cNvSpPr txBox="1">
            <a:spLocks noGrp="1"/>
          </p:cNvSpPr>
          <p:nvPr>
            <p:ph type="subTitle" idx="7"/>
          </p:nvPr>
        </p:nvSpPr>
        <p:spPr>
          <a:xfrm>
            <a:off x="653064" y="1490997"/>
            <a:ext cx="2150114" cy="492600"/>
          </a:xfrm>
          <a:prstGeom prst="rect">
            <a:avLst/>
          </a:prstGeom>
        </p:spPr>
        <p:txBody>
          <a:bodyPr spcFirstLastPara="1" wrap="square" lIns="91425" tIns="91425" rIns="91425" bIns="91425" anchor="b" anchorCtr="0">
            <a:noAutofit/>
          </a:bodyPr>
          <a:lstStyle/>
          <a:p>
            <a:pPr marL="0" indent="0">
              <a:lnSpc>
                <a:spcPct val="114999"/>
              </a:lnSpc>
            </a:pPr>
            <a:r>
              <a:rPr lang="en" sz="1800" dirty="0"/>
              <a:t>Cache behavior prediction</a:t>
            </a:r>
            <a:endParaRPr lang="en-US" sz="1800" dirty="0"/>
          </a:p>
        </p:txBody>
      </p:sp>
      <p:sp>
        <p:nvSpPr>
          <p:cNvPr id="646" name="Google Shape;646;p42"/>
          <p:cNvSpPr txBox="1">
            <a:spLocks noGrp="1"/>
          </p:cNvSpPr>
          <p:nvPr>
            <p:ph type="subTitle" idx="8"/>
          </p:nvPr>
        </p:nvSpPr>
        <p:spPr>
          <a:xfrm>
            <a:off x="6491510" y="2141484"/>
            <a:ext cx="2033956" cy="501893"/>
          </a:xfrm>
          <a:prstGeom prst="rect">
            <a:avLst/>
          </a:prstGeom>
        </p:spPr>
        <p:txBody>
          <a:bodyPr spcFirstLastPara="1" wrap="square" lIns="91425" tIns="91425" rIns="91425" bIns="91425" anchor="b" anchorCtr="0">
            <a:noAutofit/>
          </a:bodyPr>
          <a:lstStyle/>
          <a:p>
            <a:pPr marL="0" indent="0"/>
            <a:r>
              <a:rPr lang="en" sz="1800" dirty="0"/>
              <a:t>Dynamic Cache replacement policies</a:t>
            </a:r>
            <a:endParaRPr sz="1800" dirty="0"/>
          </a:p>
        </p:txBody>
      </p:sp>
      <p:sp>
        <p:nvSpPr>
          <p:cNvPr id="647" name="Google Shape;647;p42"/>
          <p:cNvSpPr txBox="1">
            <a:spLocks noGrp="1"/>
          </p:cNvSpPr>
          <p:nvPr>
            <p:ph type="subTitle" idx="9"/>
          </p:nvPr>
        </p:nvSpPr>
        <p:spPr>
          <a:xfrm>
            <a:off x="3738870" y="1504936"/>
            <a:ext cx="2126882" cy="492600"/>
          </a:xfrm>
          <a:prstGeom prst="rect">
            <a:avLst/>
          </a:prstGeom>
        </p:spPr>
        <p:txBody>
          <a:bodyPr spcFirstLastPara="1" wrap="square" lIns="91425" tIns="91425" rIns="91425" bIns="91425" anchor="b" anchorCtr="0">
            <a:noAutofit/>
          </a:bodyPr>
          <a:lstStyle/>
          <a:p>
            <a:pPr marL="0" indent="0">
              <a:lnSpc>
                <a:spcPct val="114999"/>
              </a:lnSpc>
            </a:pPr>
            <a:r>
              <a:rPr lang="en" sz="1800" dirty="0"/>
              <a:t>Adaptive Cache configuration</a:t>
            </a:r>
            <a:endParaRPr lang="en-US" sz="1800" dirty="0"/>
          </a:p>
        </p:txBody>
      </p:sp>
      <p:sp>
        <p:nvSpPr>
          <p:cNvPr id="648" name="Google Shape;648;p42"/>
          <p:cNvSpPr txBox="1">
            <a:spLocks noGrp="1"/>
          </p:cNvSpPr>
          <p:nvPr>
            <p:ph type="subTitle" idx="13"/>
          </p:nvPr>
        </p:nvSpPr>
        <p:spPr>
          <a:xfrm>
            <a:off x="667002" y="3079173"/>
            <a:ext cx="1978200" cy="492600"/>
          </a:xfrm>
          <a:prstGeom prst="rect">
            <a:avLst/>
          </a:prstGeom>
        </p:spPr>
        <p:txBody>
          <a:bodyPr spcFirstLastPara="1" wrap="square" lIns="91425" tIns="91425" rIns="91425" bIns="91425" anchor="b" anchorCtr="0">
            <a:noAutofit/>
          </a:bodyPr>
          <a:lstStyle/>
          <a:p>
            <a:pPr marL="0" indent="0">
              <a:lnSpc>
                <a:spcPct val="114999"/>
              </a:lnSpc>
            </a:pPr>
            <a:r>
              <a:rPr lang="en" sz="1800" dirty="0"/>
              <a:t>Prefetching optimization</a:t>
            </a:r>
            <a:endParaRPr lang="en-US" sz="1800" dirty="0"/>
          </a:p>
        </p:txBody>
      </p:sp>
      <p:sp>
        <p:nvSpPr>
          <p:cNvPr id="649" name="Google Shape;649;p42"/>
          <p:cNvSpPr txBox="1">
            <a:spLocks noGrp="1"/>
          </p:cNvSpPr>
          <p:nvPr>
            <p:ph type="subTitle" idx="14"/>
          </p:nvPr>
        </p:nvSpPr>
        <p:spPr>
          <a:xfrm>
            <a:off x="3703705" y="3334721"/>
            <a:ext cx="2377783" cy="474015"/>
          </a:xfrm>
          <a:prstGeom prst="rect">
            <a:avLst/>
          </a:prstGeom>
        </p:spPr>
        <p:txBody>
          <a:bodyPr spcFirstLastPara="1" wrap="square" lIns="91425" tIns="91425" rIns="91425" bIns="91425" anchor="b" anchorCtr="0">
            <a:noAutofit/>
          </a:bodyPr>
          <a:lstStyle/>
          <a:p>
            <a:pPr marL="0" indent="0">
              <a:lnSpc>
                <a:spcPct val="114999"/>
              </a:lnSpc>
            </a:pPr>
            <a:r>
              <a:rPr lang="en" sz="1800" dirty="0"/>
              <a:t>Energy-efficient cache management</a:t>
            </a:r>
            <a:endParaRPr lang="en-US" sz="1800" dirty="0"/>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7741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105C3940-8BA0-FCAE-AB4A-CC786707AD25}"/>
              </a:ext>
            </a:extLst>
          </p:cNvPr>
          <p:cNvSpPr>
            <a:spLocks noGrp="1"/>
          </p:cNvSpPr>
          <p:nvPr>
            <p:ph type="sldNum" sz="quarter" idx="16"/>
          </p:nvPr>
        </p:nvSpPr>
        <p:spPr/>
        <p:txBody>
          <a:bodyPr/>
          <a:lstStyle/>
          <a:p>
            <a:fld id="{1732D5B0-9633-478E-8E10-0FD4C57CBD28}" type="slidenum">
              <a:rPr lang="en" smtClean="0"/>
              <a:t>26</a:t>
            </a:fld>
            <a:endParaRPr lang="en"/>
          </a:p>
        </p:txBody>
      </p:sp>
    </p:spTree>
    <p:extLst>
      <p:ext uri="{BB962C8B-B14F-4D97-AF65-F5344CB8AC3E}">
        <p14:creationId xmlns:p14="http://schemas.microsoft.com/office/powerpoint/2010/main" val="7243135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720000" y="-56780"/>
            <a:ext cx="7704000" cy="572700"/>
          </a:xfrm>
          <a:prstGeom prst="rect">
            <a:avLst/>
          </a:prstGeom>
        </p:spPr>
        <p:txBody>
          <a:bodyPr spcFirstLastPara="1" wrap="square" lIns="91425" tIns="91425" rIns="91425" bIns="91425" anchor="t" anchorCtr="0">
            <a:noAutofit/>
          </a:bodyPr>
          <a:lstStyle/>
          <a:p>
            <a:r>
              <a:rPr lang="en" dirty="0">
                <a:solidFill>
                  <a:srgbClr val="E7E7E7"/>
                </a:solidFill>
              </a:rPr>
              <a:t>Hybrid and Dynamic </a:t>
            </a:r>
            <a:r>
              <a:rPr lang="en" dirty="0">
                <a:solidFill>
                  <a:schemeClr val="accent4"/>
                </a:solidFill>
              </a:rPr>
              <a:t>Optimization Techniques</a:t>
            </a:r>
            <a:endParaRPr lang="en-US" dirty="0">
              <a:solidFill>
                <a:schemeClr val="accent4"/>
              </a:solidFill>
            </a:endParaRPr>
          </a:p>
        </p:txBody>
      </p:sp>
      <p:sp>
        <p:nvSpPr>
          <p:cNvPr id="498" name="Google Shape;498;p38"/>
          <p:cNvSpPr txBox="1">
            <a:spLocks noGrp="1"/>
          </p:cNvSpPr>
          <p:nvPr>
            <p:ph type="subTitle" idx="1"/>
          </p:nvPr>
        </p:nvSpPr>
        <p:spPr>
          <a:xfrm>
            <a:off x="5238851" y="2474927"/>
            <a:ext cx="2789400" cy="1480500"/>
          </a:xfrm>
          <a:prstGeom prst="rect">
            <a:avLst/>
          </a:prstGeom>
        </p:spPr>
        <p:txBody>
          <a:bodyPr spcFirstLastPara="1" wrap="square" lIns="91425" tIns="91425" rIns="91425" bIns="91425" anchor="t" anchorCtr="0">
            <a:noAutofit/>
          </a:bodyPr>
          <a:lstStyle/>
          <a:p>
            <a:pPr marL="0" indent="0">
              <a:lnSpc>
                <a:spcPct val="114999"/>
              </a:lnSpc>
            </a:pPr>
            <a:r>
              <a:rPr lang="en" dirty="0"/>
              <a:t>Adjust cache parameters and replacement policies in real-time, using machine learning for self-optimization.</a:t>
            </a:r>
            <a:endParaRPr lang="en-US" dirty="0"/>
          </a:p>
        </p:txBody>
      </p:sp>
      <p:sp>
        <p:nvSpPr>
          <p:cNvPr id="499" name="Google Shape;499;p38"/>
          <p:cNvSpPr txBox="1">
            <a:spLocks noGrp="1"/>
          </p:cNvSpPr>
          <p:nvPr>
            <p:ph type="subTitle" idx="2"/>
          </p:nvPr>
        </p:nvSpPr>
        <p:spPr>
          <a:xfrm>
            <a:off x="1707675" y="2474927"/>
            <a:ext cx="2789400" cy="1480500"/>
          </a:xfrm>
          <a:prstGeom prst="rect">
            <a:avLst/>
          </a:prstGeom>
        </p:spPr>
        <p:txBody>
          <a:bodyPr spcFirstLastPara="1" wrap="square" lIns="91425" tIns="91425" rIns="91425" bIns="91425" anchor="t" anchorCtr="0">
            <a:noAutofit/>
          </a:bodyPr>
          <a:lstStyle/>
          <a:p>
            <a:pPr marL="0" indent="0">
              <a:lnSpc>
                <a:spcPct val="114999"/>
              </a:lnSpc>
            </a:pPr>
            <a:r>
              <a:rPr lang="en" dirty="0"/>
              <a:t>Combine SRAM and NVM for performance and energy efficiency.</a:t>
            </a:r>
            <a:endParaRPr lang="en-US" dirty="0"/>
          </a:p>
        </p:txBody>
      </p:sp>
      <p:sp>
        <p:nvSpPr>
          <p:cNvPr id="500" name="Google Shape;500;p38"/>
          <p:cNvSpPr txBox="1">
            <a:spLocks noGrp="1"/>
          </p:cNvSpPr>
          <p:nvPr>
            <p:ph type="subTitle" idx="3"/>
          </p:nvPr>
        </p:nvSpPr>
        <p:spPr>
          <a:xfrm>
            <a:off x="1411701" y="1916026"/>
            <a:ext cx="2789400" cy="558900"/>
          </a:xfrm>
          <a:prstGeom prst="rect">
            <a:avLst/>
          </a:prstGeom>
        </p:spPr>
        <p:txBody>
          <a:bodyPr spcFirstLastPara="1" wrap="square" lIns="91425" tIns="91425" rIns="91425" bIns="91425" anchor="b" anchorCtr="0">
            <a:noAutofit/>
          </a:bodyPr>
          <a:lstStyle/>
          <a:p>
            <a:pPr marL="0" indent="0"/>
            <a:r>
              <a:rPr lang="en" dirty="0"/>
              <a:t>Hybrid Architectures</a:t>
            </a:r>
          </a:p>
        </p:txBody>
      </p:sp>
      <p:sp>
        <p:nvSpPr>
          <p:cNvPr id="501" name="Google Shape;501;p38"/>
          <p:cNvSpPr txBox="1">
            <a:spLocks noGrp="1"/>
          </p:cNvSpPr>
          <p:nvPr>
            <p:ph type="subTitle" idx="4"/>
          </p:nvPr>
        </p:nvSpPr>
        <p:spPr>
          <a:xfrm>
            <a:off x="4942882" y="1916026"/>
            <a:ext cx="2789400" cy="558900"/>
          </a:xfrm>
          <a:prstGeom prst="rect">
            <a:avLst/>
          </a:prstGeom>
        </p:spPr>
        <p:txBody>
          <a:bodyPr spcFirstLastPara="1" wrap="square" lIns="91425" tIns="91425" rIns="91425" bIns="91425" anchor="b" anchorCtr="0">
            <a:noAutofit/>
          </a:bodyPr>
          <a:lstStyle/>
          <a:p>
            <a:pPr marL="0" indent="0"/>
            <a:r>
              <a:rPr lang="en" dirty="0"/>
              <a:t>Dynamic Optimization</a:t>
            </a:r>
            <a:endParaRPr dirty="0"/>
          </a:p>
        </p:txBody>
      </p:sp>
      <p:sp>
        <p:nvSpPr>
          <p:cNvPr id="502" name="Google Shape;502;p38"/>
          <p:cNvSpPr txBox="1"/>
          <p:nvPr/>
        </p:nvSpPr>
        <p:spPr>
          <a:xfrm>
            <a:off x="495375" y="1604926"/>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503" name="Google Shape;503;p38"/>
          <p:cNvSpPr txBox="1"/>
          <p:nvPr/>
        </p:nvSpPr>
        <p:spPr>
          <a:xfrm>
            <a:off x="8214625" y="3152426"/>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grpSp>
        <p:nvGrpSpPr>
          <p:cNvPr id="504" name="Google Shape;504;p38"/>
          <p:cNvGrpSpPr/>
          <p:nvPr/>
        </p:nvGrpSpPr>
        <p:grpSpPr>
          <a:xfrm>
            <a:off x="350039" y="3944000"/>
            <a:ext cx="2536147" cy="887325"/>
            <a:chOff x="880714" y="3731738"/>
            <a:chExt cx="2536147" cy="887325"/>
          </a:xfrm>
        </p:grpSpPr>
        <p:sp>
          <p:nvSpPr>
            <p:cNvPr id="505" name="Google Shape;505;p3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8"/>
          <p:cNvSpPr txBox="1"/>
          <p:nvPr/>
        </p:nvSpPr>
        <p:spPr>
          <a:xfrm>
            <a:off x="7748839" y="3964933"/>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5"/>
                </a:solidFill>
                <a:latin typeface="Comfortaa"/>
                <a:ea typeface="Comfortaa"/>
                <a:cs typeface="Comfortaa"/>
                <a:sym typeface="Comfortaa"/>
              </a:rPr>
              <a:t>*</a:t>
            </a:r>
            <a:endParaRPr sz="9600">
              <a:solidFill>
                <a:schemeClr val="accent5"/>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FF0E16B5-F93A-4B83-0C52-4C8070F06C4D}"/>
              </a:ext>
            </a:extLst>
          </p:cNvPr>
          <p:cNvSpPr>
            <a:spLocks noGrp="1"/>
          </p:cNvSpPr>
          <p:nvPr>
            <p:ph type="sldNum" sz="quarter" idx="10"/>
          </p:nvPr>
        </p:nvSpPr>
        <p:spPr/>
        <p:txBody>
          <a:bodyPr/>
          <a:lstStyle/>
          <a:p>
            <a:fld id="{1732D5B0-9633-478E-8E10-0FD4C57CBD28}" type="slidenum">
              <a:rPr lang="en" smtClean="0"/>
              <a:t>27</a:t>
            </a:fld>
            <a:endParaRPr lang="en"/>
          </a:p>
        </p:txBody>
      </p:sp>
    </p:spTree>
    <p:extLst>
      <p:ext uri="{BB962C8B-B14F-4D97-AF65-F5344CB8AC3E}">
        <p14:creationId xmlns:p14="http://schemas.microsoft.com/office/powerpoint/2010/main" val="2379184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7">
          <a:extLst>
            <a:ext uri="{FF2B5EF4-FFF2-40B4-BE49-F238E27FC236}">
              <a16:creationId xmlns:a16="http://schemas.microsoft.com/office/drawing/2014/main" id="{35257267-90EE-7B5D-7A4E-3DFC3BAFAA17}"/>
            </a:ext>
          </a:extLst>
        </p:cNvPr>
        <p:cNvGrpSpPr/>
        <p:nvPr/>
      </p:nvGrpSpPr>
      <p:grpSpPr>
        <a:xfrm>
          <a:off x="0" y="0"/>
          <a:ext cx="0" cy="0"/>
          <a:chOff x="0" y="0"/>
          <a:chExt cx="0" cy="0"/>
        </a:xfrm>
      </p:grpSpPr>
      <p:sp>
        <p:nvSpPr>
          <p:cNvPr id="588" name="Google Shape;588;p41">
            <a:extLst>
              <a:ext uri="{FF2B5EF4-FFF2-40B4-BE49-F238E27FC236}">
                <a16:creationId xmlns:a16="http://schemas.microsoft.com/office/drawing/2014/main" id="{0842FCBF-04AF-C63B-745D-C90F9FF37B2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solidFill>
                <a:schemeClr val="accent3"/>
              </a:solidFill>
            </a:endParaRPr>
          </a:p>
        </p:txBody>
      </p:sp>
      <p:sp>
        <p:nvSpPr>
          <p:cNvPr id="589" name="Google Shape;589;p41">
            <a:extLst>
              <a:ext uri="{FF2B5EF4-FFF2-40B4-BE49-F238E27FC236}">
                <a16:creationId xmlns:a16="http://schemas.microsoft.com/office/drawing/2014/main" id="{537D8810-93D4-439F-E53A-8FB42AA9EFBF}"/>
              </a:ext>
            </a:extLst>
          </p:cNvPr>
          <p:cNvSpPr txBox="1">
            <a:spLocks noGrp="1"/>
          </p:cNvSpPr>
          <p:nvPr>
            <p:ph type="subTitle" idx="1"/>
          </p:nvPr>
        </p:nvSpPr>
        <p:spPr>
          <a:xfrm>
            <a:off x="2485130" y="1501507"/>
            <a:ext cx="3001282" cy="101409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a:t>Data caches address bottlenecks like cache misses, coherency issues, and memory contention, bridging the gap between fast processors and slower memory systems.</a:t>
            </a:r>
            <a:endParaRPr sz="1200"/>
          </a:p>
        </p:txBody>
      </p:sp>
      <p:sp>
        <p:nvSpPr>
          <p:cNvPr id="590" name="Google Shape;590;p41">
            <a:extLst>
              <a:ext uri="{FF2B5EF4-FFF2-40B4-BE49-F238E27FC236}">
                <a16:creationId xmlns:a16="http://schemas.microsoft.com/office/drawing/2014/main" id="{0F4EC142-55EF-D8BC-0377-8B689D0A1A56}"/>
              </a:ext>
            </a:extLst>
          </p:cNvPr>
          <p:cNvSpPr txBox="1">
            <a:spLocks noGrp="1"/>
          </p:cNvSpPr>
          <p:nvPr>
            <p:ph type="subTitle" idx="2"/>
          </p:nvPr>
        </p:nvSpPr>
        <p:spPr>
          <a:xfrm>
            <a:off x="5864673" y="1497425"/>
            <a:ext cx="3050749" cy="82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a:t>Strategies such as tiling, unroll-and-jam and loop fusion improve data locality and minimize latency, enabling efficient memory-intensive computations.</a:t>
            </a:r>
            <a:endParaRPr sz="1200"/>
          </a:p>
        </p:txBody>
      </p:sp>
      <p:sp>
        <p:nvSpPr>
          <p:cNvPr id="591" name="Google Shape;591;p41">
            <a:extLst>
              <a:ext uri="{FF2B5EF4-FFF2-40B4-BE49-F238E27FC236}">
                <a16:creationId xmlns:a16="http://schemas.microsoft.com/office/drawing/2014/main" id="{3C06F41E-40B1-E180-651A-84D8003AAD27}"/>
              </a:ext>
            </a:extLst>
          </p:cNvPr>
          <p:cNvSpPr txBox="1">
            <a:spLocks noGrp="1"/>
          </p:cNvSpPr>
          <p:nvPr>
            <p:ph type="subTitle" idx="3"/>
          </p:nvPr>
        </p:nvSpPr>
        <p:spPr>
          <a:xfrm>
            <a:off x="2503949" y="3101544"/>
            <a:ext cx="3001282" cy="82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a:t>Cache-aware scheduling, coherency protocols and hybrid approaches ensure scalability, energy efficiency, and adaptability to diverse workloads.</a:t>
            </a:r>
          </a:p>
        </p:txBody>
      </p:sp>
      <p:sp>
        <p:nvSpPr>
          <p:cNvPr id="592" name="Google Shape;592;p41">
            <a:extLst>
              <a:ext uri="{FF2B5EF4-FFF2-40B4-BE49-F238E27FC236}">
                <a16:creationId xmlns:a16="http://schemas.microsoft.com/office/drawing/2014/main" id="{740CD15C-F4F7-E203-3D12-49947CD83D27}"/>
              </a:ext>
            </a:extLst>
          </p:cNvPr>
          <p:cNvSpPr txBox="1">
            <a:spLocks noGrp="1"/>
          </p:cNvSpPr>
          <p:nvPr>
            <p:ph type="subTitle" idx="4"/>
          </p:nvPr>
        </p:nvSpPr>
        <p:spPr>
          <a:xfrm>
            <a:off x="5905002" y="3075196"/>
            <a:ext cx="3002256" cy="82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a:t>Emerging innovations in machine learning-driven cache management, NVM and in-memory processing prepare systems for increasingly complex data demands.</a:t>
            </a:r>
            <a:endParaRPr sz="1200"/>
          </a:p>
        </p:txBody>
      </p:sp>
      <p:grpSp>
        <p:nvGrpSpPr>
          <p:cNvPr id="597" name="Google Shape;597;p41">
            <a:extLst>
              <a:ext uri="{FF2B5EF4-FFF2-40B4-BE49-F238E27FC236}">
                <a16:creationId xmlns:a16="http://schemas.microsoft.com/office/drawing/2014/main" id="{DBC848E8-0BCF-B894-5309-D558BCB9A12A}"/>
              </a:ext>
            </a:extLst>
          </p:cNvPr>
          <p:cNvGrpSpPr/>
          <p:nvPr/>
        </p:nvGrpSpPr>
        <p:grpSpPr>
          <a:xfrm>
            <a:off x="394008" y="1479426"/>
            <a:ext cx="1795867" cy="2884728"/>
            <a:chOff x="719992" y="1135488"/>
            <a:chExt cx="2125035" cy="3413475"/>
          </a:xfrm>
        </p:grpSpPr>
        <p:sp>
          <p:nvSpPr>
            <p:cNvPr id="598" name="Google Shape;598;p41">
              <a:extLst>
                <a:ext uri="{FF2B5EF4-FFF2-40B4-BE49-F238E27FC236}">
                  <a16:creationId xmlns:a16="http://schemas.microsoft.com/office/drawing/2014/main" id="{93BDC54E-B1C8-6738-5D95-96A0B65480DD}"/>
                </a:ext>
              </a:extLst>
            </p:cNvPr>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a:extLst>
                <a:ext uri="{FF2B5EF4-FFF2-40B4-BE49-F238E27FC236}">
                  <a16:creationId xmlns:a16="http://schemas.microsoft.com/office/drawing/2014/main" id="{09A1C7A4-8A10-1BB4-C988-54D73BA2535C}"/>
                </a:ext>
              </a:extLst>
            </p:cNvPr>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a:extLst>
                <a:ext uri="{FF2B5EF4-FFF2-40B4-BE49-F238E27FC236}">
                  <a16:creationId xmlns:a16="http://schemas.microsoft.com/office/drawing/2014/main" id="{BD47E994-F597-5C96-3124-2FEBAFFCD580}"/>
                </a:ext>
              </a:extLst>
            </p:cNvPr>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a:extLst>
                <a:ext uri="{FF2B5EF4-FFF2-40B4-BE49-F238E27FC236}">
                  <a16:creationId xmlns:a16="http://schemas.microsoft.com/office/drawing/2014/main" id="{7A99230F-B5C2-50E5-4B27-8EFCDEF5CB5C}"/>
                </a:ext>
              </a:extLst>
            </p:cNvPr>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a:extLst>
                <a:ext uri="{FF2B5EF4-FFF2-40B4-BE49-F238E27FC236}">
                  <a16:creationId xmlns:a16="http://schemas.microsoft.com/office/drawing/2014/main" id="{6ADB8244-30DD-61DB-EBC0-D1BF3A15FEA4}"/>
                </a:ext>
              </a:extLst>
            </p:cNvPr>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a:extLst>
                <a:ext uri="{FF2B5EF4-FFF2-40B4-BE49-F238E27FC236}">
                  <a16:creationId xmlns:a16="http://schemas.microsoft.com/office/drawing/2014/main" id="{55522B6A-B896-DD96-415E-88C5EF80A86A}"/>
                </a:ext>
              </a:extLst>
            </p:cNvPr>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a:extLst>
                <a:ext uri="{FF2B5EF4-FFF2-40B4-BE49-F238E27FC236}">
                  <a16:creationId xmlns:a16="http://schemas.microsoft.com/office/drawing/2014/main" id="{22F67FE5-BCB9-DA34-7B29-97DC28034E0D}"/>
                </a:ext>
              </a:extLst>
            </p:cNvPr>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a:extLst>
                <a:ext uri="{FF2B5EF4-FFF2-40B4-BE49-F238E27FC236}">
                  <a16:creationId xmlns:a16="http://schemas.microsoft.com/office/drawing/2014/main" id="{FC0C1B1C-E378-2004-CA81-66DF7C8B9041}"/>
                </a:ext>
              </a:extLst>
            </p:cNvPr>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a:extLst>
                <a:ext uri="{FF2B5EF4-FFF2-40B4-BE49-F238E27FC236}">
                  <a16:creationId xmlns:a16="http://schemas.microsoft.com/office/drawing/2014/main" id="{8F6F4232-EC54-C535-7DA3-EF33D8FC9C3D}"/>
                </a:ext>
              </a:extLst>
            </p:cNvPr>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a:extLst>
                <a:ext uri="{FF2B5EF4-FFF2-40B4-BE49-F238E27FC236}">
                  <a16:creationId xmlns:a16="http://schemas.microsoft.com/office/drawing/2014/main" id="{72DD329A-534A-2E31-58CD-E29B54826188}"/>
                </a:ext>
              </a:extLst>
            </p:cNvPr>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a:extLst>
                <a:ext uri="{FF2B5EF4-FFF2-40B4-BE49-F238E27FC236}">
                  <a16:creationId xmlns:a16="http://schemas.microsoft.com/office/drawing/2014/main" id="{45031E4A-8894-8A49-2457-F75CCA5B5963}"/>
                </a:ext>
              </a:extLst>
            </p:cNvPr>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a:extLst>
                <a:ext uri="{FF2B5EF4-FFF2-40B4-BE49-F238E27FC236}">
                  <a16:creationId xmlns:a16="http://schemas.microsoft.com/office/drawing/2014/main" id="{47F8AF17-852F-49FC-3E00-FB83351CAC73}"/>
                </a:ext>
              </a:extLst>
            </p:cNvPr>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a:extLst>
                <a:ext uri="{FF2B5EF4-FFF2-40B4-BE49-F238E27FC236}">
                  <a16:creationId xmlns:a16="http://schemas.microsoft.com/office/drawing/2014/main" id="{177EC542-8AD6-C1C9-DC29-B25A534FD2EE}"/>
                </a:ext>
              </a:extLst>
            </p:cNvPr>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a:extLst>
                <a:ext uri="{FF2B5EF4-FFF2-40B4-BE49-F238E27FC236}">
                  <a16:creationId xmlns:a16="http://schemas.microsoft.com/office/drawing/2014/main" id="{C91F7A1A-CB08-3A01-116B-9D1AEE6BCAED}"/>
                </a:ext>
              </a:extLst>
            </p:cNvPr>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a:extLst>
                <a:ext uri="{FF2B5EF4-FFF2-40B4-BE49-F238E27FC236}">
                  <a16:creationId xmlns:a16="http://schemas.microsoft.com/office/drawing/2014/main" id="{310DF9C1-C23F-6013-9B18-9EECB6C3FA3E}"/>
                </a:ext>
              </a:extLst>
            </p:cNvPr>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a:extLst>
                <a:ext uri="{FF2B5EF4-FFF2-40B4-BE49-F238E27FC236}">
                  <a16:creationId xmlns:a16="http://schemas.microsoft.com/office/drawing/2014/main" id="{A0632D0E-1182-4BBA-6A1D-B716E8D3461F}"/>
                </a:ext>
              </a:extLst>
            </p:cNvPr>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a:extLst>
                <a:ext uri="{FF2B5EF4-FFF2-40B4-BE49-F238E27FC236}">
                  <a16:creationId xmlns:a16="http://schemas.microsoft.com/office/drawing/2014/main" id="{9A024A82-A829-0C83-BD4A-94A67561F819}"/>
                </a:ext>
              </a:extLst>
            </p:cNvPr>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a:extLst>
                <a:ext uri="{FF2B5EF4-FFF2-40B4-BE49-F238E27FC236}">
                  <a16:creationId xmlns:a16="http://schemas.microsoft.com/office/drawing/2014/main" id="{821CB7E7-C40E-5C76-58C7-9D0BDB0AADBE}"/>
                </a:ext>
              </a:extLst>
            </p:cNvPr>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a:extLst>
                <a:ext uri="{FF2B5EF4-FFF2-40B4-BE49-F238E27FC236}">
                  <a16:creationId xmlns:a16="http://schemas.microsoft.com/office/drawing/2014/main" id="{D8B3DE77-1508-C256-6527-0D6196F00A79}"/>
                </a:ext>
              </a:extLst>
            </p:cNvPr>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a:extLst>
                <a:ext uri="{FF2B5EF4-FFF2-40B4-BE49-F238E27FC236}">
                  <a16:creationId xmlns:a16="http://schemas.microsoft.com/office/drawing/2014/main" id="{DA5262BE-7754-9352-C886-777E1FF45A03}"/>
                </a:ext>
              </a:extLst>
            </p:cNvPr>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a:extLst>
                <a:ext uri="{FF2B5EF4-FFF2-40B4-BE49-F238E27FC236}">
                  <a16:creationId xmlns:a16="http://schemas.microsoft.com/office/drawing/2014/main" id="{8CBB42A4-CA32-D624-0CA1-F567A33050C2}"/>
                </a:ext>
              </a:extLst>
            </p:cNvPr>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a:extLst>
                <a:ext uri="{FF2B5EF4-FFF2-40B4-BE49-F238E27FC236}">
                  <a16:creationId xmlns:a16="http://schemas.microsoft.com/office/drawing/2014/main" id="{8D3D8204-C892-337F-4B2D-5F7CCE5127EC}"/>
                </a:ext>
              </a:extLst>
            </p:cNvPr>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a:extLst>
                <a:ext uri="{FF2B5EF4-FFF2-40B4-BE49-F238E27FC236}">
                  <a16:creationId xmlns:a16="http://schemas.microsoft.com/office/drawing/2014/main" id="{A0BBEF94-B802-DDFC-6AFA-AC3BFC28732C}"/>
                </a:ext>
              </a:extLst>
            </p:cNvPr>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a:extLst>
                <a:ext uri="{FF2B5EF4-FFF2-40B4-BE49-F238E27FC236}">
                  <a16:creationId xmlns:a16="http://schemas.microsoft.com/office/drawing/2014/main" id="{AC594C33-43CF-BB73-88C1-B498BA328F67}"/>
                </a:ext>
              </a:extLst>
            </p:cNvPr>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a:extLst>
                <a:ext uri="{FF2B5EF4-FFF2-40B4-BE49-F238E27FC236}">
                  <a16:creationId xmlns:a16="http://schemas.microsoft.com/office/drawing/2014/main" id="{51776849-5F1E-2796-132A-65E7E7F39306}"/>
                </a:ext>
              </a:extLst>
            </p:cNvPr>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a:extLst>
                <a:ext uri="{FF2B5EF4-FFF2-40B4-BE49-F238E27FC236}">
                  <a16:creationId xmlns:a16="http://schemas.microsoft.com/office/drawing/2014/main" id="{10A65D7E-94F1-8052-2E4B-A2A2459E8FCA}"/>
                </a:ext>
              </a:extLst>
            </p:cNvPr>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a:extLst>
                <a:ext uri="{FF2B5EF4-FFF2-40B4-BE49-F238E27FC236}">
                  <a16:creationId xmlns:a16="http://schemas.microsoft.com/office/drawing/2014/main" id="{E92FEA7B-368E-B758-B6D1-2EB630E32933}"/>
                </a:ext>
              </a:extLst>
            </p:cNvPr>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a:extLst>
                <a:ext uri="{FF2B5EF4-FFF2-40B4-BE49-F238E27FC236}">
                  <a16:creationId xmlns:a16="http://schemas.microsoft.com/office/drawing/2014/main" id="{54CAF878-998D-E1E5-3990-B1B041D8EF55}"/>
                </a:ext>
              </a:extLst>
            </p:cNvPr>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a:extLst>
                <a:ext uri="{FF2B5EF4-FFF2-40B4-BE49-F238E27FC236}">
                  <a16:creationId xmlns:a16="http://schemas.microsoft.com/office/drawing/2014/main" id="{FEC83087-9904-0802-3BAA-62771BF56CDF}"/>
                </a:ext>
              </a:extLst>
            </p:cNvPr>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a:extLst>
                <a:ext uri="{FF2B5EF4-FFF2-40B4-BE49-F238E27FC236}">
                  <a16:creationId xmlns:a16="http://schemas.microsoft.com/office/drawing/2014/main" id="{07F094DC-DBD0-E451-12CD-B104E3B72606}"/>
                </a:ext>
              </a:extLst>
            </p:cNvPr>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a:extLst>
                <a:ext uri="{FF2B5EF4-FFF2-40B4-BE49-F238E27FC236}">
                  <a16:creationId xmlns:a16="http://schemas.microsoft.com/office/drawing/2014/main" id="{597CC5A2-5978-B877-3B35-7F7D966AD9F0}"/>
                </a:ext>
              </a:extLst>
            </p:cNvPr>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30622A1B-2029-2BD7-4EB4-D3027E492B84}"/>
              </a:ext>
            </a:extLst>
          </p:cNvPr>
          <p:cNvSpPr>
            <a:spLocks noGrp="1"/>
          </p:cNvSpPr>
          <p:nvPr>
            <p:ph type="sldNum" sz="quarter" idx="10"/>
          </p:nvPr>
        </p:nvSpPr>
        <p:spPr/>
        <p:txBody>
          <a:bodyPr/>
          <a:lstStyle/>
          <a:p>
            <a:fld id="{1732D5B0-9633-478E-8E10-0FD4C57CBD28}" type="slidenum">
              <a:rPr lang="en" smtClean="0"/>
              <a:t>28</a:t>
            </a:fld>
            <a:endParaRPr lang="en"/>
          </a:p>
        </p:txBody>
      </p:sp>
      <p:sp>
        <p:nvSpPr>
          <p:cNvPr id="11" name="Signe Plus 10">
            <a:extLst>
              <a:ext uri="{FF2B5EF4-FFF2-40B4-BE49-F238E27FC236}">
                <a16:creationId xmlns:a16="http://schemas.microsoft.com/office/drawing/2014/main" id="{DBA77054-D98E-E482-EC6E-16C485148E2C}"/>
              </a:ext>
            </a:extLst>
          </p:cNvPr>
          <p:cNvSpPr/>
          <p:nvPr/>
        </p:nvSpPr>
        <p:spPr>
          <a:xfrm>
            <a:off x="2709755" y="1093172"/>
            <a:ext cx="5942231" cy="3811409"/>
          </a:xfrm>
          <a:prstGeom prst="mathPlus">
            <a:avLst>
              <a:gd name="adj1" fmla="val 2109"/>
            </a:avLst>
          </a:prstGeom>
          <a:solidFill>
            <a:srgbClr val="4CAE97"/>
          </a:solidFill>
          <a:ln>
            <a:solidFill>
              <a:srgbClr val="4CAE9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Tree>
    <p:extLst>
      <p:ext uri="{BB962C8B-B14F-4D97-AF65-F5344CB8AC3E}">
        <p14:creationId xmlns:p14="http://schemas.microsoft.com/office/powerpoint/2010/main" val="886329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2">
          <a:extLst>
            <a:ext uri="{FF2B5EF4-FFF2-40B4-BE49-F238E27FC236}">
              <a16:creationId xmlns:a16="http://schemas.microsoft.com/office/drawing/2014/main" id="{501ABD8F-411D-37C4-9B81-25EECB7971AC}"/>
            </a:ext>
          </a:extLst>
        </p:cNvPr>
        <p:cNvGrpSpPr/>
        <p:nvPr/>
      </p:nvGrpSpPr>
      <p:grpSpPr>
        <a:xfrm>
          <a:off x="0" y="0"/>
          <a:ext cx="0" cy="0"/>
          <a:chOff x="0" y="0"/>
          <a:chExt cx="0" cy="0"/>
        </a:xfrm>
      </p:grpSpPr>
      <p:sp>
        <p:nvSpPr>
          <p:cNvPr id="1663" name="Google Shape;1663;p67">
            <a:extLst>
              <a:ext uri="{FF2B5EF4-FFF2-40B4-BE49-F238E27FC236}">
                <a16:creationId xmlns:a16="http://schemas.microsoft.com/office/drawing/2014/main" id="{7D825C8E-599B-79A1-84D1-F87D2CBD9BCF}"/>
              </a:ext>
            </a:extLst>
          </p:cNvPr>
          <p:cNvSpPr txBox="1">
            <a:spLocks noGrp="1"/>
          </p:cNvSpPr>
          <p:nvPr>
            <p:ph type="body" idx="1"/>
          </p:nvPr>
        </p:nvSpPr>
        <p:spPr>
          <a:xfrm>
            <a:off x="478382" y="1220712"/>
            <a:ext cx="8187236" cy="2813700"/>
          </a:xfrm>
          <a:prstGeom prst="rect">
            <a:avLst/>
          </a:prstGeom>
        </p:spPr>
        <p:txBody>
          <a:bodyPr spcFirstLastPara="1" wrap="square" lIns="91425" tIns="91425" rIns="91425" bIns="91425" anchor="t" anchorCtr="0">
            <a:noAutofit/>
          </a:bodyPr>
          <a:lstStyle/>
          <a:p>
            <a:pPr marL="171450" indent="-171450" algn="just">
              <a:spcBef>
                <a:spcPts val="300"/>
              </a:spcBef>
            </a:pPr>
            <a:r>
              <a:rPr lang="fr-FR" sz="900">
                <a:solidFill>
                  <a:schemeClr val="dk1"/>
                </a:solidFill>
              </a:rPr>
              <a:t>Michael E. Wolf and Monica S. </a:t>
            </a:r>
            <a:r>
              <a:rPr lang="fr-FR" sz="900" err="1">
                <a:solidFill>
                  <a:schemeClr val="dk1"/>
                </a:solidFill>
              </a:rPr>
              <a:t>Lam</a:t>
            </a:r>
            <a:r>
              <a:rPr lang="fr-FR" sz="900">
                <a:solidFill>
                  <a:schemeClr val="dk1"/>
                </a:solidFill>
              </a:rPr>
              <a:t>. 1991. </a:t>
            </a:r>
            <a:r>
              <a:rPr lang="fr-FR" sz="900" b="1">
                <a:solidFill>
                  <a:schemeClr val="dk1"/>
                </a:solidFill>
              </a:rPr>
              <a:t>“A data </a:t>
            </a:r>
            <a:r>
              <a:rPr lang="fr-FR" sz="900" b="1" err="1">
                <a:solidFill>
                  <a:schemeClr val="dk1"/>
                </a:solidFill>
              </a:rPr>
              <a:t>locality</a:t>
            </a:r>
            <a:r>
              <a:rPr lang="fr-FR" sz="900" b="1">
                <a:solidFill>
                  <a:schemeClr val="dk1"/>
                </a:solidFill>
              </a:rPr>
              <a:t> </a:t>
            </a:r>
            <a:r>
              <a:rPr lang="fr-FR" sz="900" b="1" err="1">
                <a:solidFill>
                  <a:schemeClr val="dk1"/>
                </a:solidFill>
              </a:rPr>
              <a:t>optimizing</a:t>
            </a:r>
            <a:r>
              <a:rPr lang="fr-FR" sz="900" b="1">
                <a:solidFill>
                  <a:schemeClr val="dk1"/>
                </a:solidFill>
              </a:rPr>
              <a:t> </a:t>
            </a:r>
            <a:r>
              <a:rPr lang="fr-FR" sz="900" b="1" err="1">
                <a:solidFill>
                  <a:schemeClr val="dk1"/>
                </a:solidFill>
              </a:rPr>
              <a:t>algorithm</a:t>
            </a:r>
            <a:r>
              <a:rPr lang="fr-FR" sz="900" b="1">
                <a:solidFill>
                  <a:schemeClr val="dk1"/>
                </a:solidFill>
              </a:rPr>
              <a:t>”. </a:t>
            </a:r>
            <a:r>
              <a:rPr lang="fr-FR" sz="900">
                <a:solidFill>
                  <a:schemeClr val="dk1"/>
                </a:solidFill>
              </a:rPr>
              <a:t>In </a:t>
            </a:r>
            <a:r>
              <a:rPr lang="fr-FR" sz="900" err="1">
                <a:solidFill>
                  <a:schemeClr val="dk1"/>
                </a:solidFill>
              </a:rPr>
              <a:t>Proceedings</a:t>
            </a:r>
            <a:r>
              <a:rPr lang="fr-FR" sz="900">
                <a:solidFill>
                  <a:schemeClr val="dk1"/>
                </a:solidFill>
              </a:rPr>
              <a:t> of the ACM SIGPLAN 1991 </a:t>
            </a:r>
            <a:r>
              <a:rPr lang="fr-FR" sz="900" err="1">
                <a:solidFill>
                  <a:schemeClr val="dk1"/>
                </a:solidFill>
              </a:rPr>
              <a:t>conference</a:t>
            </a:r>
            <a:r>
              <a:rPr lang="fr-FR" sz="900">
                <a:solidFill>
                  <a:schemeClr val="dk1"/>
                </a:solidFill>
              </a:rPr>
              <a:t> on </a:t>
            </a:r>
            <a:r>
              <a:rPr lang="fr-FR" sz="900" err="1">
                <a:solidFill>
                  <a:schemeClr val="dk1"/>
                </a:solidFill>
              </a:rPr>
              <a:t>Programming</a:t>
            </a:r>
            <a:r>
              <a:rPr lang="fr-FR" sz="900">
                <a:solidFill>
                  <a:schemeClr val="dk1"/>
                </a:solidFill>
              </a:rPr>
              <a:t> </a:t>
            </a:r>
            <a:r>
              <a:rPr lang="fr-FR" sz="900" err="1">
                <a:solidFill>
                  <a:schemeClr val="dk1"/>
                </a:solidFill>
              </a:rPr>
              <a:t>language</a:t>
            </a:r>
            <a:r>
              <a:rPr lang="fr-FR" sz="900">
                <a:solidFill>
                  <a:schemeClr val="dk1"/>
                </a:solidFill>
              </a:rPr>
              <a:t> design and </a:t>
            </a:r>
            <a:r>
              <a:rPr lang="fr-FR" sz="900" err="1">
                <a:solidFill>
                  <a:schemeClr val="dk1"/>
                </a:solidFill>
              </a:rPr>
              <a:t>implementation</a:t>
            </a:r>
            <a:r>
              <a:rPr lang="fr-FR" sz="900">
                <a:solidFill>
                  <a:schemeClr val="dk1"/>
                </a:solidFill>
              </a:rPr>
              <a:t> (PLDI '91). ACM, New York, NY, USA, 30-44.</a:t>
            </a:r>
          </a:p>
          <a:p>
            <a:pPr marL="171450" indent="-171450" algn="just">
              <a:spcBef>
                <a:spcPts val="300"/>
              </a:spcBef>
            </a:pPr>
            <a:r>
              <a:rPr lang="fr-FR" sz="900">
                <a:solidFill>
                  <a:schemeClr val="dk1"/>
                </a:solidFill>
              </a:rPr>
              <a:t>Michael E. Wolf, </a:t>
            </a:r>
            <a:r>
              <a:rPr lang="fr-FR" sz="900" err="1">
                <a:solidFill>
                  <a:schemeClr val="dk1"/>
                </a:solidFill>
              </a:rPr>
              <a:t>Dror</a:t>
            </a:r>
            <a:r>
              <a:rPr lang="fr-FR" sz="900">
                <a:solidFill>
                  <a:schemeClr val="dk1"/>
                </a:solidFill>
              </a:rPr>
              <a:t> E. </a:t>
            </a:r>
            <a:r>
              <a:rPr lang="fr-FR" sz="900" err="1">
                <a:solidFill>
                  <a:schemeClr val="dk1"/>
                </a:solidFill>
              </a:rPr>
              <a:t>Maydan</a:t>
            </a:r>
            <a:r>
              <a:rPr lang="fr-FR" sz="900">
                <a:solidFill>
                  <a:schemeClr val="dk1"/>
                </a:solidFill>
              </a:rPr>
              <a:t>, and Ding-Kai Chen. 1996. </a:t>
            </a:r>
            <a:r>
              <a:rPr lang="fr-FR" sz="900" b="1">
                <a:solidFill>
                  <a:schemeClr val="dk1"/>
                </a:solidFill>
              </a:rPr>
              <a:t>“</a:t>
            </a:r>
            <a:r>
              <a:rPr lang="fr-FR" sz="900" b="1" err="1">
                <a:solidFill>
                  <a:schemeClr val="dk1"/>
                </a:solidFill>
              </a:rPr>
              <a:t>Combining</a:t>
            </a:r>
            <a:r>
              <a:rPr lang="fr-FR" sz="900" b="1">
                <a:solidFill>
                  <a:schemeClr val="dk1"/>
                </a:solidFill>
              </a:rPr>
              <a:t> </a:t>
            </a:r>
            <a:r>
              <a:rPr lang="fr-FR" sz="900" b="1" err="1">
                <a:solidFill>
                  <a:schemeClr val="dk1"/>
                </a:solidFill>
              </a:rPr>
              <a:t>loop</a:t>
            </a:r>
            <a:r>
              <a:rPr lang="fr-FR" sz="900" b="1">
                <a:solidFill>
                  <a:schemeClr val="dk1"/>
                </a:solidFill>
              </a:rPr>
              <a:t> transformations </a:t>
            </a:r>
            <a:r>
              <a:rPr lang="fr-FR" sz="900" b="1" err="1">
                <a:solidFill>
                  <a:schemeClr val="dk1"/>
                </a:solidFill>
              </a:rPr>
              <a:t>considering</a:t>
            </a:r>
            <a:r>
              <a:rPr lang="fr-FR" sz="900" b="1">
                <a:solidFill>
                  <a:schemeClr val="dk1"/>
                </a:solidFill>
              </a:rPr>
              <a:t> caches and </a:t>
            </a:r>
            <a:r>
              <a:rPr lang="fr-FR" sz="900" b="1" err="1">
                <a:solidFill>
                  <a:schemeClr val="dk1"/>
                </a:solidFill>
              </a:rPr>
              <a:t>scheduling</a:t>
            </a:r>
            <a:r>
              <a:rPr lang="fr-FR" sz="900" b="1">
                <a:solidFill>
                  <a:schemeClr val="dk1"/>
                </a:solidFill>
              </a:rPr>
              <a:t>”. </a:t>
            </a:r>
            <a:r>
              <a:rPr lang="fr-FR" sz="900">
                <a:solidFill>
                  <a:schemeClr val="dk1"/>
                </a:solidFill>
              </a:rPr>
              <a:t>In </a:t>
            </a:r>
            <a:r>
              <a:rPr lang="fr-FR" sz="900" err="1">
                <a:solidFill>
                  <a:schemeClr val="dk1"/>
                </a:solidFill>
              </a:rPr>
              <a:t>Proceedings</a:t>
            </a:r>
            <a:r>
              <a:rPr lang="fr-FR" sz="900">
                <a:solidFill>
                  <a:schemeClr val="dk1"/>
                </a:solidFill>
              </a:rPr>
              <a:t> of the 29th </a:t>
            </a:r>
            <a:r>
              <a:rPr lang="fr-FR" sz="900" err="1">
                <a:solidFill>
                  <a:schemeClr val="dk1"/>
                </a:solidFill>
              </a:rPr>
              <a:t>annual</a:t>
            </a:r>
            <a:r>
              <a:rPr lang="fr-FR" sz="900">
                <a:solidFill>
                  <a:schemeClr val="dk1"/>
                </a:solidFill>
              </a:rPr>
              <a:t> ACM/IEEE international symposium on Microarchitecture (MICRO 29). IEEE Computer Society, Washington, DC, USA, 274-286.</a:t>
            </a:r>
          </a:p>
          <a:p>
            <a:pPr marL="171450" indent="-171450" algn="just">
              <a:spcBef>
                <a:spcPts val="300"/>
              </a:spcBef>
            </a:pPr>
            <a:r>
              <a:rPr lang="fr-FR" sz="900">
                <a:solidFill>
                  <a:schemeClr val="dk1"/>
                </a:solidFill>
              </a:rPr>
              <a:t>Kathryn S. McKinley, Steve Carr, and Chau-Wen </a:t>
            </a:r>
            <a:r>
              <a:rPr lang="fr-FR" sz="900" err="1">
                <a:solidFill>
                  <a:schemeClr val="dk1"/>
                </a:solidFill>
              </a:rPr>
              <a:t>Tseng</a:t>
            </a:r>
            <a:r>
              <a:rPr lang="fr-FR" sz="900">
                <a:solidFill>
                  <a:schemeClr val="dk1"/>
                </a:solidFill>
              </a:rPr>
              <a:t>. 1996. </a:t>
            </a:r>
            <a:r>
              <a:rPr lang="fr-FR" sz="900" b="1">
                <a:solidFill>
                  <a:schemeClr val="dk1"/>
                </a:solidFill>
              </a:rPr>
              <a:t>“</a:t>
            </a:r>
            <a:r>
              <a:rPr lang="fr-FR" sz="900" b="1" err="1">
                <a:solidFill>
                  <a:schemeClr val="dk1"/>
                </a:solidFill>
              </a:rPr>
              <a:t>Improving</a:t>
            </a:r>
            <a:r>
              <a:rPr lang="fr-FR" sz="900" b="1">
                <a:solidFill>
                  <a:schemeClr val="dk1"/>
                </a:solidFill>
              </a:rPr>
              <a:t> data </a:t>
            </a:r>
            <a:r>
              <a:rPr lang="fr-FR" sz="900" b="1" err="1">
                <a:solidFill>
                  <a:schemeClr val="dk1"/>
                </a:solidFill>
              </a:rPr>
              <a:t>locality</a:t>
            </a:r>
            <a:r>
              <a:rPr lang="fr-FR" sz="900" b="1">
                <a:solidFill>
                  <a:schemeClr val="dk1"/>
                </a:solidFill>
              </a:rPr>
              <a:t> </a:t>
            </a:r>
            <a:r>
              <a:rPr lang="fr-FR" sz="900" b="1" err="1">
                <a:solidFill>
                  <a:schemeClr val="dk1"/>
                </a:solidFill>
              </a:rPr>
              <a:t>with</a:t>
            </a:r>
            <a:r>
              <a:rPr lang="fr-FR" sz="900" b="1">
                <a:solidFill>
                  <a:schemeClr val="dk1"/>
                </a:solidFill>
              </a:rPr>
              <a:t> </a:t>
            </a:r>
            <a:r>
              <a:rPr lang="fr-FR" sz="900" b="1" err="1">
                <a:solidFill>
                  <a:schemeClr val="dk1"/>
                </a:solidFill>
              </a:rPr>
              <a:t>loop</a:t>
            </a:r>
            <a:r>
              <a:rPr lang="fr-FR" sz="900" b="1">
                <a:solidFill>
                  <a:schemeClr val="dk1"/>
                </a:solidFill>
              </a:rPr>
              <a:t> transformations”. </a:t>
            </a:r>
            <a:r>
              <a:rPr lang="fr-FR" sz="900">
                <a:solidFill>
                  <a:schemeClr val="dk1"/>
                </a:solidFill>
              </a:rPr>
              <a:t>ACM Trans. Program. Lang. </a:t>
            </a:r>
            <a:r>
              <a:rPr lang="fr-FR" sz="900" err="1">
                <a:solidFill>
                  <a:schemeClr val="dk1"/>
                </a:solidFill>
              </a:rPr>
              <a:t>Syst</a:t>
            </a:r>
            <a:r>
              <a:rPr lang="fr-FR" sz="900">
                <a:solidFill>
                  <a:schemeClr val="dk1"/>
                </a:solidFill>
              </a:rPr>
              <a:t>. 18, 4 (July 1996), 424-453.</a:t>
            </a:r>
          </a:p>
          <a:p>
            <a:pPr marL="171450" indent="-171450" algn="just">
              <a:spcBef>
                <a:spcPts val="300"/>
              </a:spcBef>
            </a:pPr>
            <a:r>
              <a:rPr lang="fr-FR" sz="900">
                <a:solidFill>
                  <a:schemeClr val="dk1"/>
                </a:solidFill>
              </a:rPr>
              <a:t>Steve Carr and Ken Kennedy. 1994. </a:t>
            </a:r>
            <a:r>
              <a:rPr lang="fr-FR" sz="900" b="1">
                <a:solidFill>
                  <a:schemeClr val="dk1"/>
                </a:solidFill>
              </a:rPr>
              <a:t>“</a:t>
            </a:r>
            <a:r>
              <a:rPr lang="fr-FR" sz="900" b="1" err="1">
                <a:solidFill>
                  <a:schemeClr val="dk1"/>
                </a:solidFill>
              </a:rPr>
              <a:t>Improving</a:t>
            </a:r>
            <a:r>
              <a:rPr lang="fr-FR" sz="900" b="1">
                <a:solidFill>
                  <a:schemeClr val="dk1"/>
                </a:solidFill>
              </a:rPr>
              <a:t> the ratio of memory </a:t>
            </a:r>
            <a:r>
              <a:rPr lang="fr-FR" sz="900" b="1" err="1">
                <a:solidFill>
                  <a:schemeClr val="dk1"/>
                </a:solidFill>
              </a:rPr>
              <a:t>operations</a:t>
            </a:r>
            <a:r>
              <a:rPr lang="fr-FR" sz="900" b="1">
                <a:solidFill>
                  <a:schemeClr val="dk1"/>
                </a:solidFill>
              </a:rPr>
              <a:t> to </a:t>
            </a:r>
            <a:r>
              <a:rPr lang="fr-FR" sz="900" b="1" err="1">
                <a:solidFill>
                  <a:schemeClr val="dk1"/>
                </a:solidFill>
              </a:rPr>
              <a:t>floating</a:t>
            </a:r>
            <a:r>
              <a:rPr lang="fr-FR" sz="900" b="1">
                <a:solidFill>
                  <a:schemeClr val="dk1"/>
                </a:solidFill>
              </a:rPr>
              <a:t>-point </a:t>
            </a:r>
            <a:r>
              <a:rPr lang="fr-FR" sz="900" b="1" err="1">
                <a:solidFill>
                  <a:schemeClr val="dk1"/>
                </a:solidFill>
              </a:rPr>
              <a:t>operations</a:t>
            </a:r>
            <a:r>
              <a:rPr lang="fr-FR" sz="900" b="1">
                <a:solidFill>
                  <a:schemeClr val="dk1"/>
                </a:solidFill>
              </a:rPr>
              <a:t> in </a:t>
            </a:r>
            <a:r>
              <a:rPr lang="fr-FR" sz="900" b="1" err="1">
                <a:solidFill>
                  <a:schemeClr val="dk1"/>
                </a:solidFill>
              </a:rPr>
              <a:t>loops</a:t>
            </a:r>
            <a:r>
              <a:rPr lang="fr-FR" sz="900" b="1">
                <a:solidFill>
                  <a:schemeClr val="dk1"/>
                </a:solidFill>
              </a:rPr>
              <a:t>”.</a:t>
            </a:r>
            <a:r>
              <a:rPr lang="fr-FR" sz="900">
                <a:solidFill>
                  <a:schemeClr val="dk1"/>
                </a:solidFill>
              </a:rPr>
              <a:t> ACM Trans. Program. Lang. </a:t>
            </a:r>
            <a:r>
              <a:rPr lang="fr-FR" sz="900" err="1">
                <a:solidFill>
                  <a:schemeClr val="dk1"/>
                </a:solidFill>
              </a:rPr>
              <a:t>Syst</a:t>
            </a:r>
            <a:r>
              <a:rPr lang="fr-FR" sz="900">
                <a:solidFill>
                  <a:schemeClr val="dk1"/>
                </a:solidFill>
              </a:rPr>
              <a:t>. 16, 6 (</a:t>
            </a:r>
            <a:r>
              <a:rPr lang="fr-FR" sz="900" err="1">
                <a:solidFill>
                  <a:schemeClr val="dk1"/>
                </a:solidFill>
              </a:rPr>
              <a:t>November</a:t>
            </a:r>
            <a:r>
              <a:rPr lang="fr-FR" sz="900">
                <a:solidFill>
                  <a:schemeClr val="dk1"/>
                </a:solidFill>
              </a:rPr>
              <a:t> 1994), 1768-1810.</a:t>
            </a:r>
          </a:p>
          <a:p>
            <a:pPr marL="171450" indent="-171450" algn="just">
              <a:spcBef>
                <a:spcPts val="300"/>
              </a:spcBef>
            </a:pPr>
            <a:r>
              <a:rPr lang="fr-FR" sz="900">
                <a:solidFill>
                  <a:schemeClr val="dk1"/>
                </a:solidFill>
              </a:rPr>
              <a:t>Steve Carr, Kathryn S. McKinley, and Chau-Wen </a:t>
            </a:r>
            <a:r>
              <a:rPr lang="fr-FR" sz="900" err="1">
                <a:solidFill>
                  <a:schemeClr val="dk1"/>
                </a:solidFill>
              </a:rPr>
              <a:t>Tseng</a:t>
            </a:r>
            <a:r>
              <a:rPr lang="fr-FR" sz="900">
                <a:solidFill>
                  <a:schemeClr val="dk1"/>
                </a:solidFill>
              </a:rPr>
              <a:t>. 1994. </a:t>
            </a:r>
            <a:r>
              <a:rPr lang="fr-FR" sz="900" b="1">
                <a:solidFill>
                  <a:schemeClr val="dk1"/>
                </a:solidFill>
              </a:rPr>
              <a:t>“Compiler </a:t>
            </a:r>
            <a:r>
              <a:rPr lang="fr-FR" sz="900" b="1" err="1">
                <a:solidFill>
                  <a:schemeClr val="dk1"/>
                </a:solidFill>
              </a:rPr>
              <a:t>optimizations</a:t>
            </a:r>
            <a:r>
              <a:rPr lang="fr-FR" sz="900" b="1">
                <a:solidFill>
                  <a:schemeClr val="dk1"/>
                </a:solidFill>
              </a:rPr>
              <a:t> for </a:t>
            </a:r>
            <a:r>
              <a:rPr lang="fr-FR" sz="900" b="1" err="1">
                <a:solidFill>
                  <a:schemeClr val="dk1"/>
                </a:solidFill>
              </a:rPr>
              <a:t>improving</a:t>
            </a:r>
            <a:r>
              <a:rPr lang="fr-FR" sz="900" b="1">
                <a:solidFill>
                  <a:schemeClr val="dk1"/>
                </a:solidFill>
              </a:rPr>
              <a:t> data </a:t>
            </a:r>
            <a:r>
              <a:rPr lang="fr-FR" sz="900" b="1" err="1">
                <a:solidFill>
                  <a:schemeClr val="dk1"/>
                </a:solidFill>
              </a:rPr>
              <a:t>locality</a:t>
            </a:r>
            <a:r>
              <a:rPr lang="fr-FR" sz="900" b="1">
                <a:solidFill>
                  <a:schemeClr val="dk1"/>
                </a:solidFill>
              </a:rPr>
              <a:t>”</a:t>
            </a:r>
            <a:r>
              <a:rPr lang="fr-FR" sz="900">
                <a:solidFill>
                  <a:schemeClr val="dk1"/>
                </a:solidFill>
              </a:rPr>
              <a:t>. SIGPLAN Not. 29, 11 (</a:t>
            </a:r>
            <a:r>
              <a:rPr lang="fr-FR" sz="900" err="1">
                <a:solidFill>
                  <a:schemeClr val="dk1"/>
                </a:solidFill>
              </a:rPr>
              <a:t>November</a:t>
            </a:r>
            <a:r>
              <a:rPr lang="fr-FR" sz="900">
                <a:solidFill>
                  <a:schemeClr val="dk1"/>
                </a:solidFill>
              </a:rPr>
              <a:t> 1994), 252-262.</a:t>
            </a:r>
          </a:p>
          <a:p>
            <a:pPr marL="171450" indent="-171450" algn="just">
              <a:spcBef>
                <a:spcPts val="300"/>
              </a:spcBef>
            </a:pPr>
            <a:r>
              <a:rPr lang="fr-FR" sz="900">
                <a:solidFill>
                  <a:schemeClr val="dk1"/>
                </a:solidFill>
              </a:rPr>
              <a:t>Steve Carr. 1996. </a:t>
            </a:r>
            <a:r>
              <a:rPr lang="fr-FR" sz="900" b="1">
                <a:solidFill>
                  <a:schemeClr val="dk1"/>
                </a:solidFill>
              </a:rPr>
              <a:t>“</a:t>
            </a:r>
            <a:r>
              <a:rPr lang="fr-FR" sz="900" b="1" err="1">
                <a:solidFill>
                  <a:schemeClr val="dk1"/>
                </a:solidFill>
              </a:rPr>
              <a:t>Combining</a:t>
            </a:r>
            <a:r>
              <a:rPr lang="fr-FR" sz="900" b="1">
                <a:solidFill>
                  <a:schemeClr val="dk1"/>
                </a:solidFill>
              </a:rPr>
              <a:t> </a:t>
            </a:r>
            <a:r>
              <a:rPr lang="fr-FR" sz="900" b="1" err="1">
                <a:solidFill>
                  <a:schemeClr val="dk1"/>
                </a:solidFill>
              </a:rPr>
              <a:t>Optimization</a:t>
            </a:r>
            <a:r>
              <a:rPr lang="fr-FR" sz="900" b="1">
                <a:solidFill>
                  <a:schemeClr val="dk1"/>
                </a:solidFill>
              </a:rPr>
              <a:t> for Cache and Instruction-</a:t>
            </a:r>
            <a:r>
              <a:rPr lang="fr-FR" sz="900" b="1" err="1">
                <a:solidFill>
                  <a:schemeClr val="dk1"/>
                </a:solidFill>
              </a:rPr>
              <a:t>Level</a:t>
            </a:r>
            <a:r>
              <a:rPr lang="fr-FR" sz="900" b="1">
                <a:solidFill>
                  <a:schemeClr val="dk1"/>
                </a:solidFill>
              </a:rPr>
              <a:t> </a:t>
            </a:r>
            <a:r>
              <a:rPr lang="fr-FR" sz="900" b="1" err="1">
                <a:solidFill>
                  <a:schemeClr val="dk1"/>
                </a:solidFill>
              </a:rPr>
              <a:t>Parallelism</a:t>
            </a:r>
            <a:r>
              <a:rPr lang="fr-FR" sz="900" b="1">
                <a:solidFill>
                  <a:schemeClr val="dk1"/>
                </a:solidFill>
              </a:rPr>
              <a:t>”. </a:t>
            </a:r>
            <a:r>
              <a:rPr lang="fr-FR" sz="900">
                <a:solidFill>
                  <a:schemeClr val="dk1"/>
                </a:solidFill>
              </a:rPr>
              <a:t>In </a:t>
            </a:r>
            <a:r>
              <a:rPr lang="fr-FR" sz="900" err="1">
                <a:solidFill>
                  <a:schemeClr val="dk1"/>
                </a:solidFill>
              </a:rPr>
              <a:t>Proceedings</a:t>
            </a:r>
            <a:r>
              <a:rPr lang="fr-FR" sz="900">
                <a:solidFill>
                  <a:schemeClr val="dk1"/>
                </a:solidFill>
              </a:rPr>
              <a:t> of the 1996 </a:t>
            </a:r>
            <a:r>
              <a:rPr lang="fr-FR" sz="900" err="1">
                <a:solidFill>
                  <a:schemeClr val="dk1"/>
                </a:solidFill>
              </a:rPr>
              <a:t>Conference</a:t>
            </a:r>
            <a:r>
              <a:rPr lang="fr-FR" sz="900">
                <a:solidFill>
                  <a:schemeClr val="dk1"/>
                </a:solidFill>
              </a:rPr>
              <a:t> on </a:t>
            </a:r>
            <a:r>
              <a:rPr lang="fr-FR" sz="900" err="1">
                <a:solidFill>
                  <a:schemeClr val="dk1"/>
                </a:solidFill>
              </a:rPr>
              <a:t>Parallel</a:t>
            </a:r>
            <a:r>
              <a:rPr lang="fr-FR" sz="900">
                <a:solidFill>
                  <a:schemeClr val="dk1"/>
                </a:solidFill>
              </a:rPr>
              <a:t> Architectures and Compilation Techniques (PACT '96). IEEE Computer Society, Washington, DC, USA, 238-.</a:t>
            </a:r>
            <a:endParaRPr sz="900">
              <a:solidFill>
                <a:schemeClr val="dk1"/>
              </a:solidFill>
            </a:endParaRPr>
          </a:p>
        </p:txBody>
      </p:sp>
      <p:sp>
        <p:nvSpPr>
          <p:cNvPr id="1664" name="Google Shape;1664;p67">
            <a:extLst>
              <a:ext uri="{FF2B5EF4-FFF2-40B4-BE49-F238E27FC236}">
                <a16:creationId xmlns:a16="http://schemas.microsoft.com/office/drawing/2014/main" id="{155E524B-9BAD-18D1-9146-7CD9DCA6B79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grpSp>
        <p:nvGrpSpPr>
          <p:cNvPr id="1665" name="Google Shape;1665;p67">
            <a:extLst>
              <a:ext uri="{FF2B5EF4-FFF2-40B4-BE49-F238E27FC236}">
                <a16:creationId xmlns:a16="http://schemas.microsoft.com/office/drawing/2014/main" id="{85469E6F-C15B-03A0-718A-39203C0A8E42}"/>
              </a:ext>
            </a:extLst>
          </p:cNvPr>
          <p:cNvGrpSpPr/>
          <p:nvPr/>
        </p:nvGrpSpPr>
        <p:grpSpPr>
          <a:xfrm>
            <a:off x="350039" y="3944000"/>
            <a:ext cx="2144036" cy="676737"/>
            <a:chOff x="880714" y="3731738"/>
            <a:chExt cx="2144036" cy="676737"/>
          </a:xfrm>
        </p:grpSpPr>
        <p:sp>
          <p:nvSpPr>
            <p:cNvPr id="1666" name="Google Shape;1666;p67">
              <a:extLst>
                <a:ext uri="{FF2B5EF4-FFF2-40B4-BE49-F238E27FC236}">
                  <a16:creationId xmlns:a16="http://schemas.microsoft.com/office/drawing/2014/main" id="{2339DE4A-9004-0A6F-30DC-1259BCE295C3}"/>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7">
              <a:extLst>
                <a:ext uri="{FF2B5EF4-FFF2-40B4-BE49-F238E27FC236}">
                  <a16:creationId xmlns:a16="http://schemas.microsoft.com/office/drawing/2014/main" id="{1C34A1B4-428A-250A-AB14-F34BDA9FCD54}"/>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7">
              <a:extLst>
                <a:ext uri="{FF2B5EF4-FFF2-40B4-BE49-F238E27FC236}">
                  <a16:creationId xmlns:a16="http://schemas.microsoft.com/office/drawing/2014/main" id="{05CF6C74-DD16-0C54-0A52-9A4BC91BF185}"/>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7">
              <a:extLst>
                <a:ext uri="{FF2B5EF4-FFF2-40B4-BE49-F238E27FC236}">
                  <a16:creationId xmlns:a16="http://schemas.microsoft.com/office/drawing/2014/main" id="{B1AAFF52-932A-A5DF-2EDD-06B42EA9BE08}"/>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7">
              <a:extLst>
                <a:ext uri="{FF2B5EF4-FFF2-40B4-BE49-F238E27FC236}">
                  <a16:creationId xmlns:a16="http://schemas.microsoft.com/office/drawing/2014/main" id="{2289215B-7619-D450-3A71-9AADE21963C6}"/>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7">
              <a:extLst>
                <a:ext uri="{FF2B5EF4-FFF2-40B4-BE49-F238E27FC236}">
                  <a16:creationId xmlns:a16="http://schemas.microsoft.com/office/drawing/2014/main" id="{D26AEAFA-379C-AE69-FE2C-BEFFEAE2AEB8}"/>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7">
              <a:extLst>
                <a:ext uri="{FF2B5EF4-FFF2-40B4-BE49-F238E27FC236}">
                  <a16:creationId xmlns:a16="http://schemas.microsoft.com/office/drawing/2014/main" id="{768AF888-4F37-C88C-6574-6E75432165E7}"/>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7">
              <a:extLst>
                <a:ext uri="{FF2B5EF4-FFF2-40B4-BE49-F238E27FC236}">
                  <a16:creationId xmlns:a16="http://schemas.microsoft.com/office/drawing/2014/main" id="{64598486-DE17-3A82-E57D-248BBC9B7308}"/>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7">
              <a:extLst>
                <a:ext uri="{FF2B5EF4-FFF2-40B4-BE49-F238E27FC236}">
                  <a16:creationId xmlns:a16="http://schemas.microsoft.com/office/drawing/2014/main" id="{17ABE631-D576-B5E4-2BC0-3E06CEFD6CE4}"/>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58170853-D50D-EBFE-2B72-805ABDED2CD0}"/>
              </a:ext>
            </a:extLst>
          </p:cNvPr>
          <p:cNvSpPr>
            <a:spLocks noGrp="1"/>
          </p:cNvSpPr>
          <p:nvPr>
            <p:ph type="sldNum" sz="quarter" idx="10"/>
          </p:nvPr>
        </p:nvSpPr>
        <p:spPr/>
        <p:txBody>
          <a:bodyPr/>
          <a:lstStyle/>
          <a:p>
            <a:fld id="{1732D5B0-9633-478E-8E10-0FD4C57CBD28}" type="slidenum">
              <a:rPr lang="en" smtClean="0"/>
              <a:t>29</a:t>
            </a:fld>
            <a:endParaRPr lang="en"/>
          </a:p>
        </p:txBody>
      </p:sp>
    </p:spTree>
    <p:extLst>
      <p:ext uri="{BB962C8B-B14F-4D97-AF65-F5344CB8AC3E}">
        <p14:creationId xmlns:p14="http://schemas.microsoft.com/office/powerpoint/2010/main" val="7844455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7124E95A-7707-0C5E-9939-6DDF0FF248F8}"/>
            </a:ext>
          </a:extLst>
        </p:cNvPr>
        <p:cNvGrpSpPr/>
        <p:nvPr/>
      </p:nvGrpSpPr>
      <p:grpSpPr>
        <a:xfrm>
          <a:off x="0" y="0"/>
          <a:ext cx="0" cy="0"/>
          <a:chOff x="0" y="0"/>
          <a:chExt cx="0" cy="0"/>
        </a:xfrm>
      </p:grpSpPr>
      <p:grpSp>
        <p:nvGrpSpPr>
          <p:cNvPr id="765" name="Google Shape;765;p45">
            <a:extLst>
              <a:ext uri="{FF2B5EF4-FFF2-40B4-BE49-F238E27FC236}">
                <a16:creationId xmlns:a16="http://schemas.microsoft.com/office/drawing/2014/main" id="{F1524420-C37C-C4F3-852B-2EB77F8795BD}"/>
              </a:ext>
            </a:extLst>
          </p:cNvPr>
          <p:cNvGrpSpPr/>
          <p:nvPr/>
        </p:nvGrpSpPr>
        <p:grpSpPr>
          <a:xfrm>
            <a:off x="542297" y="1549414"/>
            <a:ext cx="2053015" cy="2711493"/>
            <a:chOff x="358925" y="1867675"/>
            <a:chExt cx="1839125" cy="2429000"/>
          </a:xfrm>
        </p:grpSpPr>
        <p:sp>
          <p:nvSpPr>
            <p:cNvPr id="766" name="Google Shape;766;p45">
              <a:extLst>
                <a:ext uri="{FF2B5EF4-FFF2-40B4-BE49-F238E27FC236}">
                  <a16:creationId xmlns:a16="http://schemas.microsoft.com/office/drawing/2014/main" id="{05E4FE11-4361-8D5D-0F83-CE25A79DB04B}"/>
                </a:ext>
              </a:extLst>
            </p:cNvPr>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a:extLst>
                <a:ext uri="{FF2B5EF4-FFF2-40B4-BE49-F238E27FC236}">
                  <a16:creationId xmlns:a16="http://schemas.microsoft.com/office/drawing/2014/main" id="{C72C9774-0EBB-62E0-94C4-FFC58338EB5A}"/>
                </a:ext>
              </a:extLst>
            </p:cNvPr>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a:extLst>
                <a:ext uri="{FF2B5EF4-FFF2-40B4-BE49-F238E27FC236}">
                  <a16:creationId xmlns:a16="http://schemas.microsoft.com/office/drawing/2014/main" id="{8322D1B5-078A-C495-AAF7-28E71028B3D8}"/>
                </a:ext>
              </a:extLst>
            </p:cNvPr>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a:extLst>
                <a:ext uri="{FF2B5EF4-FFF2-40B4-BE49-F238E27FC236}">
                  <a16:creationId xmlns:a16="http://schemas.microsoft.com/office/drawing/2014/main" id="{9D285C18-8240-4F0B-B3F1-C51464301BC5}"/>
                </a:ext>
              </a:extLst>
            </p:cNvPr>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a:extLst>
                <a:ext uri="{FF2B5EF4-FFF2-40B4-BE49-F238E27FC236}">
                  <a16:creationId xmlns:a16="http://schemas.microsoft.com/office/drawing/2014/main" id="{7637FB98-9B33-E6AC-3F75-8EE0D5550C9D}"/>
                </a:ext>
              </a:extLst>
            </p:cNvPr>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a:extLst>
                <a:ext uri="{FF2B5EF4-FFF2-40B4-BE49-F238E27FC236}">
                  <a16:creationId xmlns:a16="http://schemas.microsoft.com/office/drawing/2014/main" id="{64656257-CF6A-A230-2BA6-0A7442B2DCC9}"/>
                </a:ext>
              </a:extLst>
            </p:cNvPr>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a:extLst>
                <a:ext uri="{FF2B5EF4-FFF2-40B4-BE49-F238E27FC236}">
                  <a16:creationId xmlns:a16="http://schemas.microsoft.com/office/drawing/2014/main" id="{49BEE81F-44FC-008E-AED5-D269C5E95688}"/>
                </a:ext>
              </a:extLst>
            </p:cNvPr>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a:extLst>
                <a:ext uri="{FF2B5EF4-FFF2-40B4-BE49-F238E27FC236}">
                  <a16:creationId xmlns:a16="http://schemas.microsoft.com/office/drawing/2014/main" id="{037EC81B-C611-78A7-73F6-849B198A4FB7}"/>
                </a:ext>
              </a:extLst>
            </p:cNvPr>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a:extLst>
                <a:ext uri="{FF2B5EF4-FFF2-40B4-BE49-F238E27FC236}">
                  <a16:creationId xmlns:a16="http://schemas.microsoft.com/office/drawing/2014/main" id="{3BC7CD07-FC45-3CC9-0D7D-584E2AD99437}"/>
                </a:ext>
              </a:extLst>
            </p:cNvPr>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a:extLst>
                <a:ext uri="{FF2B5EF4-FFF2-40B4-BE49-F238E27FC236}">
                  <a16:creationId xmlns:a16="http://schemas.microsoft.com/office/drawing/2014/main" id="{E4E5E3D8-DDFC-1246-FF32-69C464A3CB72}"/>
                </a:ext>
              </a:extLst>
            </p:cNvPr>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a:extLst>
                <a:ext uri="{FF2B5EF4-FFF2-40B4-BE49-F238E27FC236}">
                  <a16:creationId xmlns:a16="http://schemas.microsoft.com/office/drawing/2014/main" id="{5BDCE8F2-95D4-B832-A262-04ED41D6DA08}"/>
                </a:ext>
              </a:extLst>
            </p:cNvPr>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a:extLst>
                <a:ext uri="{FF2B5EF4-FFF2-40B4-BE49-F238E27FC236}">
                  <a16:creationId xmlns:a16="http://schemas.microsoft.com/office/drawing/2014/main" id="{155B0CA4-2BE7-CCA7-608D-FE1E1106C405}"/>
                </a:ext>
              </a:extLst>
            </p:cNvPr>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a:extLst>
                <a:ext uri="{FF2B5EF4-FFF2-40B4-BE49-F238E27FC236}">
                  <a16:creationId xmlns:a16="http://schemas.microsoft.com/office/drawing/2014/main" id="{3E12CF8C-7A22-A870-DF19-F418985533E8}"/>
                </a:ext>
              </a:extLst>
            </p:cNvPr>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a:extLst>
                <a:ext uri="{FF2B5EF4-FFF2-40B4-BE49-F238E27FC236}">
                  <a16:creationId xmlns:a16="http://schemas.microsoft.com/office/drawing/2014/main" id="{BC713F45-BE98-2E69-3E66-71FD06F8C1E7}"/>
                </a:ext>
              </a:extLst>
            </p:cNvPr>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a:extLst>
                <a:ext uri="{FF2B5EF4-FFF2-40B4-BE49-F238E27FC236}">
                  <a16:creationId xmlns:a16="http://schemas.microsoft.com/office/drawing/2014/main" id="{4E32FF06-DAB5-09F1-A2C2-230A10401CEA}"/>
                </a:ext>
              </a:extLst>
            </p:cNvPr>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a:extLst>
                <a:ext uri="{FF2B5EF4-FFF2-40B4-BE49-F238E27FC236}">
                  <a16:creationId xmlns:a16="http://schemas.microsoft.com/office/drawing/2014/main" id="{45232A50-36EB-CF20-07F9-6B06E7DC1E32}"/>
                </a:ext>
              </a:extLst>
            </p:cNvPr>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a:extLst>
                <a:ext uri="{FF2B5EF4-FFF2-40B4-BE49-F238E27FC236}">
                  <a16:creationId xmlns:a16="http://schemas.microsoft.com/office/drawing/2014/main" id="{54166D1D-4044-FEAA-F152-759464C2C740}"/>
                </a:ext>
              </a:extLst>
            </p:cNvPr>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a:extLst>
                <a:ext uri="{FF2B5EF4-FFF2-40B4-BE49-F238E27FC236}">
                  <a16:creationId xmlns:a16="http://schemas.microsoft.com/office/drawing/2014/main" id="{21B8EB90-E331-ADBD-86B4-132220CA3895}"/>
                </a:ext>
              </a:extLst>
            </p:cNvPr>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a:extLst>
                <a:ext uri="{FF2B5EF4-FFF2-40B4-BE49-F238E27FC236}">
                  <a16:creationId xmlns:a16="http://schemas.microsoft.com/office/drawing/2014/main" id="{04FE8841-01BE-17A0-8D4D-4DEF5353FA1C}"/>
                </a:ext>
              </a:extLst>
            </p:cNvPr>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a:extLst>
                <a:ext uri="{FF2B5EF4-FFF2-40B4-BE49-F238E27FC236}">
                  <a16:creationId xmlns:a16="http://schemas.microsoft.com/office/drawing/2014/main" id="{55AEE5B7-0D04-9015-DC29-F951A3681901}"/>
                </a:ext>
              </a:extLst>
            </p:cNvPr>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a:extLst>
                <a:ext uri="{FF2B5EF4-FFF2-40B4-BE49-F238E27FC236}">
                  <a16:creationId xmlns:a16="http://schemas.microsoft.com/office/drawing/2014/main" id="{4C9F85CE-45A2-B013-E6A3-0611B19291EB}"/>
                </a:ext>
              </a:extLst>
            </p:cNvPr>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a:extLst>
                <a:ext uri="{FF2B5EF4-FFF2-40B4-BE49-F238E27FC236}">
                  <a16:creationId xmlns:a16="http://schemas.microsoft.com/office/drawing/2014/main" id="{F3163F82-4082-CE3F-C4FE-13CE8A378617}"/>
                </a:ext>
              </a:extLst>
            </p:cNvPr>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a:extLst>
                <a:ext uri="{FF2B5EF4-FFF2-40B4-BE49-F238E27FC236}">
                  <a16:creationId xmlns:a16="http://schemas.microsoft.com/office/drawing/2014/main" id="{9443F898-2A0C-94F3-1B1E-6D4A86585C37}"/>
                </a:ext>
              </a:extLst>
            </p:cNvPr>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a:extLst>
                <a:ext uri="{FF2B5EF4-FFF2-40B4-BE49-F238E27FC236}">
                  <a16:creationId xmlns:a16="http://schemas.microsoft.com/office/drawing/2014/main" id="{70FFB173-4063-A13F-503D-0E43022B8CB6}"/>
                </a:ext>
              </a:extLst>
            </p:cNvPr>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a:extLst>
                <a:ext uri="{FF2B5EF4-FFF2-40B4-BE49-F238E27FC236}">
                  <a16:creationId xmlns:a16="http://schemas.microsoft.com/office/drawing/2014/main" id="{DE19DCA5-6CCC-AA27-5367-07F261D3150F}"/>
                </a:ext>
              </a:extLst>
            </p:cNvPr>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a:extLst>
                <a:ext uri="{FF2B5EF4-FFF2-40B4-BE49-F238E27FC236}">
                  <a16:creationId xmlns:a16="http://schemas.microsoft.com/office/drawing/2014/main" id="{219E7CFE-17C1-0409-820F-1DDFB26E3DB2}"/>
                </a:ext>
              </a:extLst>
            </p:cNvPr>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a:extLst>
                <a:ext uri="{FF2B5EF4-FFF2-40B4-BE49-F238E27FC236}">
                  <a16:creationId xmlns:a16="http://schemas.microsoft.com/office/drawing/2014/main" id="{BFC7DEC0-0373-E694-6DD8-963C4F22D565}"/>
                </a:ext>
              </a:extLst>
            </p:cNvPr>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45">
            <a:extLst>
              <a:ext uri="{FF2B5EF4-FFF2-40B4-BE49-F238E27FC236}">
                <a16:creationId xmlns:a16="http://schemas.microsoft.com/office/drawing/2014/main" id="{DC7881D4-59B9-CE2C-22C2-703ABDBE16D6}"/>
              </a:ext>
            </a:extLst>
          </p:cNvPr>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4" name="Google Shape;549;p40">
            <a:extLst>
              <a:ext uri="{FF2B5EF4-FFF2-40B4-BE49-F238E27FC236}">
                <a16:creationId xmlns:a16="http://schemas.microsoft.com/office/drawing/2014/main" id="{4C4AC732-0340-8CD5-A4A9-1D42A92F1CF8}"/>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a:t>
            </a:r>
            <a:r>
              <a:rPr lang="en">
                <a:solidFill>
                  <a:schemeClr val="lt2"/>
                </a:solidFill>
              </a:rPr>
              <a:t>2/3</a:t>
            </a:r>
            <a:endParaRPr>
              <a:solidFill>
                <a:schemeClr val="lt2"/>
              </a:solidFill>
            </a:endParaRPr>
          </a:p>
        </p:txBody>
      </p:sp>
      <p:sp>
        <p:nvSpPr>
          <p:cNvPr id="7" name="Google Shape;582;p40">
            <a:extLst>
              <a:ext uri="{FF2B5EF4-FFF2-40B4-BE49-F238E27FC236}">
                <a16:creationId xmlns:a16="http://schemas.microsoft.com/office/drawing/2014/main" id="{593F5D02-794F-3D13-FB06-5DECA0A6560B}"/>
              </a:ext>
            </a:extLst>
          </p:cNvPr>
          <p:cNvSpPr txBox="1">
            <a:spLocks noGrp="1"/>
          </p:cNvSpPr>
          <p:nvPr>
            <p:ph type="subTitle" idx="1"/>
          </p:nvPr>
        </p:nvSpPr>
        <p:spPr>
          <a:xfrm>
            <a:off x="2995060" y="1331082"/>
            <a:ext cx="5555236"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a:p>
          <a:p>
            <a:pPr marL="0" lvl="0" indent="0" algn="l" rtl="0">
              <a:spcBef>
                <a:spcPts val="0"/>
              </a:spcBef>
              <a:spcAft>
                <a:spcPts val="0"/>
              </a:spcAft>
              <a:buNone/>
            </a:pPr>
            <a:r>
              <a:rPr lang="en" sz="2000" b="1">
                <a:solidFill>
                  <a:schemeClr val="dk2"/>
                </a:solidFill>
              </a:rPr>
              <a:t>Core Objectives</a:t>
            </a:r>
          </a:p>
          <a:p>
            <a:pPr marL="0" lvl="0" indent="0" algn="l" rtl="0">
              <a:spcBef>
                <a:spcPts val="0"/>
              </a:spcBef>
              <a:spcAft>
                <a:spcPts val="0"/>
              </a:spcAft>
              <a:buNone/>
            </a:pPr>
            <a:endParaRPr/>
          </a:p>
          <a:p>
            <a:pPr marL="139700" indent="0">
              <a:buNone/>
            </a:pPr>
            <a:r>
              <a:rPr lang="en-US" sz="1800" b="1"/>
              <a:t>Reduce Latency</a:t>
            </a:r>
            <a:r>
              <a:rPr lang="en-US" sz="1800"/>
              <a:t>: Speed up data access</a:t>
            </a:r>
          </a:p>
          <a:p>
            <a:pPr marL="139700" indent="0">
              <a:buNone/>
            </a:pPr>
            <a:endParaRPr lang="en-US" sz="1800"/>
          </a:p>
          <a:p>
            <a:pPr marL="139700" indent="0">
              <a:buNone/>
            </a:pPr>
            <a:r>
              <a:rPr lang="en-US" sz="1800" b="1"/>
              <a:t>Maximize Hit Rate: </a:t>
            </a:r>
            <a:r>
              <a:rPr lang="en-US" sz="1800"/>
              <a:t>Store and retrieve relevant data efficiently</a:t>
            </a:r>
          </a:p>
          <a:p>
            <a:pPr marL="139700" indent="0">
              <a:buNone/>
            </a:pPr>
            <a:endParaRPr lang="en-US" sz="1800"/>
          </a:p>
          <a:p>
            <a:pPr marL="139700" indent="0">
              <a:buNone/>
            </a:pPr>
            <a:r>
              <a:rPr lang="en-US" sz="1800" b="1"/>
              <a:t>Utilize Memory Effectively: </a:t>
            </a:r>
            <a:r>
              <a:rPr lang="en-US" sz="1800"/>
              <a:t>Optimize cache storage to handle workloads</a:t>
            </a:r>
          </a:p>
        </p:txBody>
      </p:sp>
      <p:sp>
        <p:nvSpPr>
          <p:cNvPr id="8" name="Espace réservé du numéro de diapositive 7">
            <a:extLst>
              <a:ext uri="{FF2B5EF4-FFF2-40B4-BE49-F238E27FC236}">
                <a16:creationId xmlns:a16="http://schemas.microsoft.com/office/drawing/2014/main" id="{BD80081E-C232-6AC2-4146-9ADD578D47F8}"/>
              </a:ext>
            </a:extLst>
          </p:cNvPr>
          <p:cNvSpPr>
            <a:spLocks noGrp="1"/>
          </p:cNvSpPr>
          <p:nvPr>
            <p:ph type="sldNum" sz="quarter" idx="10"/>
          </p:nvPr>
        </p:nvSpPr>
        <p:spPr/>
        <p:txBody>
          <a:bodyPr/>
          <a:lstStyle/>
          <a:p>
            <a:fld id="{1732D5B0-9633-478E-8E10-0FD4C57CBD28}" type="slidenum">
              <a:rPr lang="en" smtClean="0"/>
              <a:t>3</a:t>
            </a:fld>
            <a:endParaRPr lang="en"/>
          </a:p>
        </p:txBody>
      </p:sp>
    </p:spTree>
    <p:extLst>
      <p:ext uri="{BB962C8B-B14F-4D97-AF65-F5344CB8AC3E}">
        <p14:creationId xmlns:p14="http://schemas.microsoft.com/office/powerpoint/2010/main" val="28523094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B34BCC08-94DD-C365-BE5B-532D09DE1B6F}"/>
            </a:ext>
          </a:extLst>
        </p:cNvPr>
        <p:cNvGrpSpPr/>
        <p:nvPr/>
      </p:nvGrpSpPr>
      <p:grpSpPr>
        <a:xfrm>
          <a:off x="0" y="0"/>
          <a:ext cx="0" cy="0"/>
          <a:chOff x="0" y="0"/>
          <a:chExt cx="0" cy="0"/>
        </a:xfrm>
      </p:grpSpPr>
      <p:sp>
        <p:nvSpPr>
          <p:cNvPr id="352" name="Google Shape;352;p34">
            <a:extLst>
              <a:ext uri="{FF2B5EF4-FFF2-40B4-BE49-F238E27FC236}">
                <a16:creationId xmlns:a16="http://schemas.microsoft.com/office/drawing/2014/main" id="{50A04734-8416-4A2A-1660-E033C1D43955}"/>
              </a:ext>
            </a:extLst>
          </p:cNvPr>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Thank your for your attention!</a:t>
            </a:r>
            <a:endParaRPr sz="4800"/>
          </a:p>
        </p:txBody>
      </p:sp>
      <p:sp>
        <p:nvSpPr>
          <p:cNvPr id="353" name="Google Shape;353;p34">
            <a:extLst>
              <a:ext uri="{FF2B5EF4-FFF2-40B4-BE49-F238E27FC236}">
                <a16:creationId xmlns:a16="http://schemas.microsoft.com/office/drawing/2014/main" id="{7E66F249-61A7-1DBD-D38C-D1AF286BF510}"/>
              </a:ext>
            </a:extLst>
          </p:cNvPr>
          <p:cNvSpPr txBox="1">
            <a:spLocks noGrp="1"/>
          </p:cNvSpPr>
          <p:nvPr>
            <p:ph type="subTitle" idx="1"/>
          </p:nvPr>
        </p:nvSpPr>
        <p:spPr>
          <a:xfrm>
            <a:off x="4223100" y="3162850"/>
            <a:ext cx="4206000" cy="10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&lt; Questions? &gt;</a:t>
            </a:r>
            <a:endParaRPr/>
          </a:p>
        </p:txBody>
      </p:sp>
      <p:sp>
        <p:nvSpPr>
          <p:cNvPr id="354" name="Google Shape;354;p34">
            <a:extLst>
              <a:ext uri="{FF2B5EF4-FFF2-40B4-BE49-F238E27FC236}">
                <a16:creationId xmlns:a16="http://schemas.microsoft.com/office/drawing/2014/main" id="{54EA7D84-A3CF-98F0-3A76-039BA92C1FC1}"/>
              </a:ext>
            </a:extLst>
          </p:cNvPr>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a:extLst>
              <a:ext uri="{FF2B5EF4-FFF2-40B4-BE49-F238E27FC236}">
                <a16:creationId xmlns:a16="http://schemas.microsoft.com/office/drawing/2014/main" id="{D261BC38-B4F0-E5D9-AA8A-E005700DE34E}"/>
              </a:ext>
            </a:extLst>
          </p:cNvPr>
          <p:cNvGrpSpPr/>
          <p:nvPr/>
        </p:nvGrpSpPr>
        <p:grpSpPr>
          <a:xfrm>
            <a:off x="335642" y="696438"/>
            <a:ext cx="2932044" cy="3907563"/>
            <a:chOff x="335642" y="696438"/>
            <a:chExt cx="2932044" cy="3907563"/>
          </a:xfrm>
        </p:grpSpPr>
        <p:sp>
          <p:nvSpPr>
            <p:cNvPr id="356" name="Google Shape;356;p34">
              <a:extLst>
                <a:ext uri="{FF2B5EF4-FFF2-40B4-BE49-F238E27FC236}">
                  <a16:creationId xmlns:a16="http://schemas.microsoft.com/office/drawing/2014/main" id="{B9A3B05E-E187-B664-181E-3E8A150618BB}"/>
                </a:ext>
              </a:extLst>
            </p:cNvPr>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a:extLst>
                <a:ext uri="{FF2B5EF4-FFF2-40B4-BE49-F238E27FC236}">
                  <a16:creationId xmlns:a16="http://schemas.microsoft.com/office/drawing/2014/main" id="{FB5B488B-0288-7D72-6D3E-B0841006AA45}"/>
                </a:ext>
              </a:extLst>
            </p:cNvPr>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a:extLst>
                <a:ext uri="{FF2B5EF4-FFF2-40B4-BE49-F238E27FC236}">
                  <a16:creationId xmlns:a16="http://schemas.microsoft.com/office/drawing/2014/main" id="{963FE9CB-EB9F-7F3F-1F3E-3C4EE880BA18}"/>
                </a:ext>
              </a:extLst>
            </p:cNvPr>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a:extLst>
                <a:ext uri="{FF2B5EF4-FFF2-40B4-BE49-F238E27FC236}">
                  <a16:creationId xmlns:a16="http://schemas.microsoft.com/office/drawing/2014/main" id="{D8B31373-0D7A-CFC7-794D-E73CFDC7669B}"/>
                </a:ext>
              </a:extLst>
            </p:cNvPr>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a:extLst>
                <a:ext uri="{FF2B5EF4-FFF2-40B4-BE49-F238E27FC236}">
                  <a16:creationId xmlns:a16="http://schemas.microsoft.com/office/drawing/2014/main" id="{037340E8-918D-5EA0-BC08-B7E84FF1BFD2}"/>
                </a:ext>
              </a:extLst>
            </p:cNvPr>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a:extLst>
                <a:ext uri="{FF2B5EF4-FFF2-40B4-BE49-F238E27FC236}">
                  <a16:creationId xmlns:a16="http://schemas.microsoft.com/office/drawing/2014/main" id="{D5448AFC-BAD6-C776-AB30-34BECCF56806}"/>
                </a:ext>
              </a:extLst>
            </p:cNvPr>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a:extLst>
                <a:ext uri="{FF2B5EF4-FFF2-40B4-BE49-F238E27FC236}">
                  <a16:creationId xmlns:a16="http://schemas.microsoft.com/office/drawing/2014/main" id="{5E08B09B-FA4A-0C7C-7034-88FFBE663B5E}"/>
                </a:ext>
              </a:extLst>
            </p:cNvPr>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a:extLst>
                <a:ext uri="{FF2B5EF4-FFF2-40B4-BE49-F238E27FC236}">
                  <a16:creationId xmlns:a16="http://schemas.microsoft.com/office/drawing/2014/main" id="{CAA9D4F8-DAE7-6C13-4C09-13C6E9117A87}"/>
                </a:ext>
              </a:extLst>
            </p:cNvPr>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a:extLst>
                <a:ext uri="{FF2B5EF4-FFF2-40B4-BE49-F238E27FC236}">
                  <a16:creationId xmlns:a16="http://schemas.microsoft.com/office/drawing/2014/main" id="{D11E3B11-063A-0C29-4F5F-DD88B2E171A7}"/>
                </a:ext>
              </a:extLst>
            </p:cNvPr>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a:extLst>
                <a:ext uri="{FF2B5EF4-FFF2-40B4-BE49-F238E27FC236}">
                  <a16:creationId xmlns:a16="http://schemas.microsoft.com/office/drawing/2014/main" id="{4904F64A-E664-B74A-B4AF-24856CEF39DB}"/>
                </a:ext>
              </a:extLst>
            </p:cNvPr>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a:extLst>
                <a:ext uri="{FF2B5EF4-FFF2-40B4-BE49-F238E27FC236}">
                  <a16:creationId xmlns:a16="http://schemas.microsoft.com/office/drawing/2014/main" id="{CD23F9DD-6194-2584-E59E-FFB89A23563B}"/>
                </a:ext>
              </a:extLst>
            </p:cNvPr>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a:extLst>
                <a:ext uri="{FF2B5EF4-FFF2-40B4-BE49-F238E27FC236}">
                  <a16:creationId xmlns:a16="http://schemas.microsoft.com/office/drawing/2014/main" id="{5DF289BB-DC1B-DD85-C0CA-A7AEBBDFC96B}"/>
                </a:ext>
              </a:extLst>
            </p:cNvPr>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a:extLst>
                <a:ext uri="{FF2B5EF4-FFF2-40B4-BE49-F238E27FC236}">
                  <a16:creationId xmlns:a16="http://schemas.microsoft.com/office/drawing/2014/main" id="{E70FD378-C9F5-A8A1-A1DD-888585336E29}"/>
                </a:ext>
              </a:extLst>
            </p:cNvPr>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a:extLst>
                <a:ext uri="{FF2B5EF4-FFF2-40B4-BE49-F238E27FC236}">
                  <a16:creationId xmlns:a16="http://schemas.microsoft.com/office/drawing/2014/main" id="{7ACCA4B9-20A6-91A4-E5E2-D619D2BFAD8A}"/>
                </a:ext>
              </a:extLst>
            </p:cNvPr>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a:extLst>
                <a:ext uri="{FF2B5EF4-FFF2-40B4-BE49-F238E27FC236}">
                  <a16:creationId xmlns:a16="http://schemas.microsoft.com/office/drawing/2014/main" id="{FD257072-ADF9-E0E1-3B6D-50883F395685}"/>
                </a:ext>
              </a:extLst>
            </p:cNvPr>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a:extLst>
                <a:ext uri="{FF2B5EF4-FFF2-40B4-BE49-F238E27FC236}">
                  <a16:creationId xmlns:a16="http://schemas.microsoft.com/office/drawing/2014/main" id="{0C3342C1-49CC-4B49-B835-F9BA03442FAE}"/>
                </a:ext>
              </a:extLst>
            </p:cNvPr>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a:extLst>
                <a:ext uri="{FF2B5EF4-FFF2-40B4-BE49-F238E27FC236}">
                  <a16:creationId xmlns:a16="http://schemas.microsoft.com/office/drawing/2014/main" id="{50C7F858-1A76-8FFD-A6A3-585E79CBEDFC}"/>
                </a:ext>
              </a:extLst>
            </p:cNvPr>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a:extLst>
                <a:ext uri="{FF2B5EF4-FFF2-40B4-BE49-F238E27FC236}">
                  <a16:creationId xmlns:a16="http://schemas.microsoft.com/office/drawing/2014/main" id="{9967B367-29BE-9CC9-46D4-A4E486AF80A4}"/>
                </a:ext>
              </a:extLst>
            </p:cNvPr>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a:extLst>
                <a:ext uri="{FF2B5EF4-FFF2-40B4-BE49-F238E27FC236}">
                  <a16:creationId xmlns:a16="http://schemas.microsoft.com/office/drawing/2014/main" id="{A1D8E839-0F8A-03C9-A7ED-12569CBC2EFC}"/>
                </a:ext>
              </a:extLst>
            </p:cNvPr>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a:extLst>
                <a:ext uri="{FF2B5EF4-FFF2-40B4-BE49-F238E27FC236}">
                  <a16:creationId xmlns:a16="http://schemas.microsoft.com/office/drawing/2014/main" id="{26801DEE-90B3-BC9A-8BA2-228558EBFAB9}"/>
                </a:ext>
              </a:extLst>
            </p:cNvPr>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a:extLst>
                <a:ext uri="{FF2B5EF4-FFF2-40B4-BE49-F238E27FC236}">
                  <a16:creationId xmlns:a16="http://schemas.microsoft.com/office/drawing/2014/main" id="{647BB89D-057B-2D90-CB95-E447DD0FFF98}"/>
                </a:ext>
              </a:extLst>
            </p:cNvPr>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a:extLst>
                <a:ext uri="{FF2B5EF4-FFF2-40B4-BE49-F238E27FC236}">
                  <a16:creationId xmlns:a16="http://schemas.microsoft.com/office/drawing/2014/main" id="{5F47B0BC-45EA-7DA1-68E0-A3A29E8D8147}"/>
                </a:ext>
              </a:extLst>
            </p:cNvPr>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a:extLst>
                <a:ext uri="{FF2B5EF4-FFF2-40B4-BE49-F238E27FC236}">
                  <a16:creationId xmlns:a16="http://schemas.microsoft.com/office/drawing/2014/main" id="{3998E0BC-206E-7BD2-F506-FD00CBB19D88}"/>
                </a:ext>
              </a:extLst>
            </p:cNvPr>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a:extLst>
                <a:ext uri="{FF2B5EF4-FFF2-40B4-BE49-F238E27FC236}">
                  <a16:creationId xmlns:a16="http://schemas.microsoft.com/office/drawing/2014/main" id="{31CFEEF3-C358-CAFC-41FB-F9C4BBA41365}"/>
                </a:ext>
              </a:extLst>
            </p:cNvPr>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a:extLst>
                <a:ext uri="{FF2B5EF4-FFF2-40B4-BE49-F238E27FC236}">
                  <a16:creationId xmlns:a16="http://schemas.microsoft.com/office/drawing/2014/main" id="{24312291-7D0B-C80C-65A9-406B0E6F9366}"/>
                </a:ext>
              </a:extLst>
            </p:cNvPr>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a:extLst>
                <a:ext uri="{FF2B5EF4-FFF2-40B4-BE49-F238E27FC236}">
                  <a16:creationId xmlns:a16="http://schemas.microsoft.com/office/drawing/2014/main" id="{69C85CDB-2D7C-19BC-FE26-8200AFAE66A8}"/>
                </a:ext>
              </a:extLst>
            </p:cNvPr>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a:extLst>
                <a:ext uri="{FF2B5EF4-FFF2-40B4-BE49-F238E27FC236}">
                  <a16:creationId xmlns:a16="http://schemas.microsoft.com/office/drawing/2014/main" id="{4C175CBF-6F57-084F-7119-233914DA1194}"/>
                </a:ext>
              </a:extLst>
            </p:cNvPr>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a:extLst>
                <a:ext uri="{FF2B5EF4-FFF2-40B4-BE49-F238E27FC236}">
                  <a16:creationId xmlns:a16="http://schemas.microsoft.com/office/drawing/2014/main" id="{05E5B51A-04BE-B0A1-FDA5-F10D5F1BBF67}"/>
                </a:ext>
              </a:extLst>
            </p:cNvPr>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a:extLst>
                <a:ext uri="{FF2B5EF4-FFF2-40B4-BE49-F238E27FC236}">
                  <a16:creationId xmlns:a16="http://schemas.microsoft.com/office/drawing/2014/main" id="{A01F3FE0-12B2-76E3-8676-2E6AB4D11F9D}"/>
                </a:ext>
              </a:extLst>
            </p:cNvPr>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a:extLst>
                <a:ext uri="{FF2B5EF4-FFF2-40B4-BE49-F238E27FC236}">
                  <a16:creationId xmlns:a16="http://schemas.microsoft.com/office/drawing/2014/main" id="{5AFCF897-5F7B-C2F9-4935-B2122004D256}"/>
                </a:ext>
              </a:extLst>
            </p:cNvPr>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a:extLst>
                <a:ext uri="{FF2B5EF4-FFF2-40B4-BE49-F238E27FC236}">
                  <a16:creationId xmlns:a16="http://schemas.microsoft.com/office/drawing/2014/main" id="{A386346D-3DAE-3E27-244A-79210FCBADCE}"/>
                </a:ext>
              </a:extLst>
            </p:cNvPr>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a:extLst>
                <a:ext uri="{FF2B5EF4-FFF2-40B4-BE49-F238E27FC236}">
                  <a16:creationId xmlns:a16="http://schemas.microsoft.com/office/drawing/2014/main" id="{33E76439-25B2-E14E-CB11-C5F7157B8F6E}"/>
                </a:ext>
              </a:extLst>
            </p:cNvPr>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a:extLst>
                <a:ext uri="{FF2B5EF4-FFF2-40B4-BE49-F238E27FC236}">
                  <a16:creationId xmlns:a16="http://schemas.microsoft.com/office/drawing/2014/main" id="{6434E9C3-83B2-A674-ABA1-559624140318}"/>
                </a:ext>
              </a:extLst>
            </p:cNvPr>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a:extLst>
                <a:ext uri="{FF2B5EF4-FFF2-40B4-BE49-F238E27FC236}">
                  <a16:creationId xmlns:a16="http://schemas.microsoft.com/office/drawing/2014/main" id="{C19395AB-495F-84E4-9D71-FA9288172558}"/>
                </a:ext>
              </a:extLst>
            </p:cNvPr>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a:extLst>
                <a:ext uri="{FF2B5EF4-FFF2-40B4-BE49-F238E27FC236}">
                  <a16:creationId xmlns:a16="http://schemas.microsoft.com/office/drawing/2014/main" id="{06DD2F8B-B205-74BE-FD01-FA528713CB7F}"/>
                </a:ext>
              </a:extLst>
            </p:cNvPr>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a:extLst>
                <a:ext uri="{FF2B5EF4-FFF2-40B4-BE49-F238E27FC236}">
                  <a16:creationId xmlns:a16="http://schemas.microsoft.com/office/drawing/2014/main" id="{665728FC-1CBD-2E08-DC62-8AA9CF5A0D3F}"/>
                </a:ext>
              </a:extLst>
            </p:cNvPr>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a:extLst>
                <a:ext uri="{FF2B5EF4-FFF2-40B4-BE49-F238E27FC236}">
                  <a16:creationId xmlns:a16="http://schemas.microsoft.com/office/drawing/2014/main" id="{CDF3D635-1235-0E44-25FE-CE6B3AB64AFB}"/>
                </a:ext>
              </a:extLst>
            </p:cNvPr>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a:extLst>
                <a:ext uri="{FF2B5EF4-FFF2-40B4-BE49-F238E27FC236}">
                  <a16:creationId xmlns:a16="http://schemas.microsoft.com/office/drawing/2014/main" id="{10085769-36E3-5F98-5339-AE5202629ECF}"/>
                </a:ext>
              </a:extLst>
            </p:cNvPr>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a:extLst>
                <a:ext uri="{FF2B5EF4-FFF2-40B4-BE49-F238E27FC236}">
                  <a16:creationId xmlns:a16="http://schemas.microsoft.com/office/drawing/2014/main" id="{AE9C7B78-74F6-7E9D-F108-9FCA4E54E5E8}"/>
                </a:ext>
              </a:extLst>
            </p:cNvPr>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a:extLst>
                <a:ext uri="{FF2B5EF4-FFF2-40B4-BE49-F238E27FC236}">
                  <a16:creationId xmlns:a16="http://schemas.microsoft.com/office/drawing/2014/main" id="{90446AAA-6BC7-62BC-DD54-FAC92A415E07}"/>
                </a:ext>
              </a:extLst>
            </p:cNvPr>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a:extLst>
                <a:ext uri="{FF2B5EF4-FFF2-40B4-BE49-F238E27FC236}">
                  <a16:creationId xmlns:a16="http://schemas.microsoft.com/office/drawing/2014/main" id="{2AD5A9D5-5DC7-39F8-AB79-766E00834230}"/>
                </a:ext>
              </a:extLst>
            </p:cNvPr>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a:extLst>
                <a:ext uri="{FF2B5EF4-FFF2-40B4-BE49-F238E27FC236}">
                  <a16:creationId xmlns:a16="http://schemas.microsoft.com/office/drawing/2014/main" id="{4E356A81-160A-9D32-F424-4324E3B5FD45}"/>
                </a:ext>
              </a:extLst>
            </p:cNvPr>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a:extLst>
                <a:ext uri="{FF2B5EF4-FFF2-40B4-BE49-F238E27FC236}">
                  <a16:creationId xmlns:a16="http://schemas.microsoft.com/office/drawing/2014/main" id="{188E5D3D-9E65-1BE0-A265-08AA3C27FCB1}"/>
                </a:ext>
              </a:extLst>
            </p:cNvPr>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a:extLst>
                <a:ext uri="{FF2B5EF4-FFF2-40B4-BE49-F238E27FC236}">
                  <a16:creationId xmlns:a16="http://schemas.microsoft.com/office/drawing/2014/main" id="{EE949F1F-E9D4-8C54-A5AA-B3C5903AB5FD}"/>
                </a:ext>
              </a:extLst>
            </p:cNvPr>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a:extLst>
                <a:ext uri="{FF2B5EF4-FFF2-40B4-BE49-F238E27FC236}">
                  <a16:creationId xmlns:a16="http://schemas.microsoft.com/office/drawing/2014/main" id="{075662D1-3C56-E5C1-8965-081D57629A5B}"/>
                </a:ext>
              </a:extLst>
            </p:cNvPr>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a:extLst>
              <a:ext uri="{FF2B5EF4-FFF2-40B4-BE49-F238E27FC236}">
                <a16:creationId xmlns:a16="http://schemas.microsoft.com/office/drawing/2014/main" id="{3F28254A-0000-3637-D76E-39936CF8CA0C}"/>
              </a:ext>
            </a:extLst>
          </p:cNvPr>
          <p:cNvSpPr txBox="1"/>
          <p:nvPr/>
        </p:nvSpPr>
        <p:spPr>
          <a:xfrm>
            <a:off x="7914911" y="2197438"/>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3828B508-A88C-F3CD-2E30-B9406EE21CB4}"/>
              </a:ext>
            </a:extLst>
          </p:cNvPr>
          <p:cNvSpPr>
            <a:spLocks noGrp="1"/>
          </p:cNvSpPr>
          <p:nvPr>
            <p:ph type="sldNum" sz="quarter" idx="10"/>
          </p:nvPr>
        </p:nvSpPr>
        <p:spPr/>
        <p:txBody>
          <a:bodyPr/>
          <a:lstStyle/>
          <a:p>
            <a:fld id="{1732D5B0-9633-478E-8E10-0FD4C57CBD28}" type="slidenum">
              <a:rPr lang="en" smtClean="0"/>
              <a:t>30</a:t>
            </a:fld>
            <a:endParaRPr lang="en"/>
          </a:p>
        </p:txBody>
      </p:sp>
    </p:spTree>
    <p:extLst>
      <p:ext uri="{BB962C8B-B14F-4D97-AF65-F5344CB8AC3E}">
        <p14:creationId xmlns:p14="http://schemas.microsoft.com/office/powerpoint/2010/main" val="8828536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3F78CA98-E6B2-F8BE-C728-EB0F92C5CD9D}"/>
            </a:ext>
          </a:extLst>
        </p:cNvPr>
        <p:cNvGrpSpPr/>
        <p:nvPr/>
      </p:nvGrpSpPr>
      <p:grpSpPr>
        <a:xfrm>
          <a:off x="0" y="0"/>
          <a:ext cx="0" cy="0"/>
          <a:chOff x="0" y="0"/>
          <a:chExt cx="0" cy="0"/>
        </a:xfrm>
      </p:grpSpPr>
      <p:grpSp>
        <p:nvGrpSpPr>
          <p:cNvPr id="666" name="Google Shape;666;p43">
            <a:extLst>
              <a:ext uri="{FF2B5EF4-FFF2-40B4-BE49-F238E27FC236}">
                <a16:creationId xmlns:a16="http://schemas.microsoft.com/office/drawing/2014/main" id="{732B82F3-FDB8-9D18-961D-781FA06653FE}"/>
              </a:ext>
            </a:extLst>
          </p:cNvPr>
          <p:cNvGrpSpPr/>
          <p:nvPr/>
        </p:nvGrpSpPr>
        <p:grpSpPr>
          <a:xfrm>
            <a:off x="441630" y="1506353"/>
            <a:ext cx="2175751" cy="2859499"/>
            <a:chOff x="719992" y="1135488"/>
            <a:chExt cx="2415354" cy="3174400"/>
          </a:xfrm>
        </p:grpSpPr>
        <p:sp>
          <p:nvSpPr>
            <p:cNvPr id="667" name="Google Shape;667;p43">
              <a:extLst>
                <a:ext uri="{FF2B5EF4-FFF2-40B4-BE49-F238E27FC236}">
                  <a16:creationId xmlns:a16="http://schemas.microsoft.com/office/drawing/2014/main" id="{EA1FA455-2216-1E5D-20C1-AE8BA280533C}"/>
                </a:ext>
              </a:extLst>
            </p:cNvPr>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a:extLst>
                <a:ext uri="{FF2B5EF4-FFF2-40B4-BE49-F238E27FC236}">
                  <a16:creationId xmlns:a16="http://schemas.microsoft.com/office/drawing/2014/main" id="{468112C4-B13B-1DEF-649D-42B45EBA0DCD}"/>
                </a:ext>
              </a:extLst>
            </p:cNvPr>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a:extLst>
                <a:ext uri="{FF2B5EF4-FFF2-40B4-BE49-F238E27FC236}">
                  <a16:creationId xmlns:a16="http://schemas.microsoft.com/office/drawing/2014/main" id="{81A52F90-4D28-8F2E-D513-46A3803F5FC2}"/>
                </a:ext>
              </a:extLst>
            </p:cNvPr>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a:extLst>
                <a:ext uri="{FF2B5EF4-FFF2-40B4-BE49-F238E27FC236}">
                  <a16:creationId xmlns:a16="http://schemas.microsoft.com/office/drawing/2014/main" id="{56CAD623-356F-C872-7128-97247B16F730}"/>
                </a:ext>
              </a:extLst>
            </p:cNvPr>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a:extLst>
                <a:ext uri="{FF2B5EF4-FFF2-40B4-BE49-F238E27FC236}">
                  <a16:creationId xmlns:a16="http://schemas.microsoft.com/office/drawing/2014/main" id="{0659E99C-D82D-CE44-DA63-4D6A0AE7E13C}"/>
                </a:ext>
              </a:extLst>
            </p:cNvPr>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a:extLst>
                <a:ext uri="{FF2B5EF4-FFF2-40B4-BE49-F238E27FC236}">
                  <a16:creationId xmlns:a16="http://schemas.microsoft.com/office/drawing/2014/main" id="{0FA7DC5A-FB9F-66A7-896F-7271535DA1A9}"/>
                </a:ext>
              </a:extLst>
            </p:cNvPr>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a:extLst>
                <a:ext uri="{FF2B5EF4-FFF2-40B4-BE49-F238E27FC236}">
                  <a16:creationId xmlns:a16="http://schemas.microsoft.com/office/drawing/2014/main" id="{6D901F62-0BBF-72B4-AA16-988F689A266E}"/>
                </a:ext>
              </a:extLst>
            </p:cNvPr>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a:extLst>
                <a:ext uri="{FF2B5EF4-FFF2-40B4-BE49-F238E27FC236}">
                  <a16:creationId xmlns:a16="http://schemas.microsoft.com/office/drawing/2014/main" id="{AFC67751-9C6E-58BD-CB33-CE15296AE50C}"/>
                </a:ext>
              </a:extLst>
            </p:cNvPr>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a:extLst>
                <a:ext uri="{FF2B5EF4-FFF2-40B4-BE49-F238E27FC236}">
                  <a16:creationId xmlns:a16="http://schemas.microsoft.com/office/drawing/2014/main" id="{1738BD93-7CEE-E7F4-C6DF-C07EA545C152}"/>
                </a:ext>
              </a:extLst>
            </p:cNvPr>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a:extLst>
                <a:ext uri="{FF2B5EF4-FFF2-40B4-BE49-F238E27FC236}">
                  <a16:creationId xmlns:a16="http://schemas.microsoft.com/office/drawing/2014/main" id="{667AC148-DB35-331E-682A-4D50D3C4BE02}"/>
                </a:ext>
              </a:extLst>
            </p:cNvPr>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a:extLst>
                <a:ext uri="{FF2B5EF4-FFF2-40B4-BE49-F238E27FC236}">
                  <a16:creationId xmlns:a16="http://schemas.microsoft.com/office/drawing/2014/main" id="{3750278B-9B0F-458E-480F-67201F1EEA1F}"/>
                </a:ext>
              </a:extLst>
            </p:cNvPr>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a:extLst>
                <a:ext uri="{FF2B5EF4-FFF2-40B4-BE49-F238E27FC236}">
                  <a16:creationId xmlns:a16="http://schemas.microsoft.com/office/drawing/2014/main" id="{2D1DC336-1661-472F-24D7-B906F3DAEEFD}"/>
                </a:ext>
              </a:extLst>
            </p:cNvPr>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a:extLst>
                <a:ext uri="{FF2B5EF4-FFF2-40B4-BE49-F238E27FC236}">
                  <a16:creationId xmlns:a16="http://schemas.microsoft.com/office/drawing/2014/main" id="{CA32A6D3-F0AA-AC19-3428-A881CF878D74}"/>
                </a:ext>
              </a:extLst>
            </p:cNvPr>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a:extLst>
                <a:ext uri="{FF2B5EF4-FFF2-40B4-BE49-F238E27FC236}">
                  <a16:creationId xmlns:a16="http://schemas.microsoft.com/office/drawing/2014/main" id="{D4B9B2F9-9E9A-3B2C-96E8-631890FED5BD}"/>
                </a:ext>
              </a:extLst>
            </p:cNvPr>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a:extLst>
                <a:ext uri="{FF2B5EF4-FFF2-40B4-BE49-F238E27FC236}">
                  <a16:creationId xmlns:a16="http://schemas.microsoft.com/office/drawing/2014/main" id="{E1B960F4-47DC-3885-3EF5-EDEE6F04E2D2}"/>
                </a:ext>
              </a:extLst>
            </p:cNvPr>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a:extLst>
                <a:ext uri="{FF2B5EF4-FFF2-40B4-BE49-F238E27FC236}">
                  <a16:creationId xmlns:a16="http://schemas.microsoft.com/office/drawing/2014/main" id="{5AA8D660-1B16-F91D-9988-46453B6723BB}"/>
                </a:ext>
              </a:extLst>
            </p:cNvPr>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a:extLst>
                <a:ext uri="{FF2B5EF4-FFF2-40B4-BE49-F238E27FC236}">
                  <a16:creationId xmlns:a16="http://schemas.microsoft.com/office/drawing/2014/main" id="{47428604-D47F-4084-379B-F329890F2180}"/>
                </a:ext>
              </a:extLst>
            </p:cNvPr>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a:extLst>
                <a:ext uri="{FF2B5EF4-FFF2-40B4-BE49-F238E27FC236}">
                  <a16:creationId xmlns:a16="http://schemas.microsoft.com/office/drawing/2014/main" id="{5D5D3478-0ADB-05CE-BBDA-C18DEB254BD7}"/>
                </a:ext>
              </a:extLst>
            </p:cNvPr>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a:extLst>
                <a:ext uri="{FF2B5EF4-FFF2-40B4-BE49-F238E27FC236}">
                  <a16:creationId xmlns:a16="http://schemas.microsoft.com/office/drawing/2014/main" id="{D2803CEC-E491-CB2E-C179-8B370462DAC2}"/>
                </a:ext>
              </a:extLst>
            </p:cNvPr>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a:extLst>
                <a:ext uri="{FF2B5EF4-FFF2-40B4-BE49-F238E27FC236}">
                  <a16:creationId xmlns:a16="http://schemas.microsoft.com/office/drawing/2014/main" id="{5E65AD2D-CA49-A65A-A8B1-1C3B8C298AF5}"/>
                </a:ext>
              </a:extLst>
            </p:cNvPr>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a:extLst>
                <a:ext uri="{FF2B5EF4-FFF2-40B4-BE49-F238E27FC236}">
                  <a16:creationId xmlns:a16="http://schemas.microsoft.com/office/drawing/2014/main" id="{B71BB758-2EB3-71D9-59B7-FDD11FE03A79}"/>
                </a:ext>
              </a:extLst>
            </p:cNvPr>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a:extLst>
                <a:ext uri="{FF2B5EF4-FFF2-40B4-BE49-F238E27FC236}">
                  <a16:creationId xmlns:a16="http://schemas.microsoft.com/office/drawing/2014/main" id="{E8F4BC66-29C5-A883-800B-E9739142878A}"/>
                </a:ext>
              </a:extLst>
            </p:cNvPr>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a:extLst>
                <a:ext uri="{FF2B5EF4-FFF2-40B4-BE49-F238E27FC236}">
                  <a16:creationId xmlns:a16="http://schemas.microsoft.com/office/drawing/2014/main" id="{ABEEC17B-BF35-9481-E052-A9B084447D31}"/>
                </a:ext>
              </a:extLst>
            </p:cNvPr>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a:extLst>
                <a:ext uri="{FF2B5EF4-FFF2-40B4-BE49-F238E27FC236}">
                  <a16:creationId xmlns:a16="http://schemas.microsoft.com/office/drawing/2014/main" id="{F1A2F1CA-1D60-D3C4-2A64-D6121A6B9EB4}"/>
                </a:ext>
              </a:extLst>
            </p:cNvPr>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a:extLst>
                <a:ext uri="{FF2B5EF4-FFF2-40B4-BE49-F238E27FC236}">
                  <a16:creationId xmlns:a16="http://schemas.microsoft.com/office/drawing/2014/main" id="{171C5357-6DA9-854D-E1BA-6C75CD9849F4}"/>
                </a:ext>
              </a:extLst>
            </p:cNvPr>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a:extLst>
                <a:ext uri="{FF2B5EF4-FFF2-40B4-BE49-F238E27FC236}">
                  <a16:creationId xmlns:a16="http://schemas.microsoft.com/office/drawing/2014/main" id="{E36DCB34-23E2-8381-C396-2634F07FC887}"/>
                </a:ext>
              </a:extLst>
            </p:cNvPr>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a:extLst>
                <a:ext uri="{FF2B5EF4-FFF2-40B4-BE49-F238E27FC236}">
                  <a16:creationId xmlns:a16="http://schemas.microsoft.com/office/drawing/2014/main" id="{2A365C4A-7D8F-733D-BEE8-8F5F4FFA2E5B}"/>
                </a:ext>
              </a:extLst>
            </p:cNvPr>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a:extLst>
                <a:ext uri="{FF2B5EF4-FFF2-40B4-BE49-F238E27FC236}">
                  <a16:creationId xmlns:a16="http://schemas.microsoft.com/office/drawing/2014/main" id="{DFB1DF9F-E033-97A8-72A7-C7F9503BA3B8}"/>
                </a:ext>
              </a:extLst>
            </p:cNvPr>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a:extLst>
                <a:ext uri="{FF2B5EF4-FFF2-40B4-BE49-F238E27FC236}">
                  <a16:creationId xmlns:a16="http://schemas.microsoft.com/office/drawing/2014/main" id="{4604CDE8-FAAD-0FB1-F167-5249AA5EEAAC}"/>
                </a:ext>
              </a:extLst>
            </p:cNvPr>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a:extLst>
                <a:ext uri="{FF2B5EF4-FFF2-40B4-BE49-F238E27FC236}">
                  <a16:creationId xmlns:a16="http://schemas.microsoft.com/office/drawing/2014/main" id="{FE20E315-3B45-6F15-4C07-A0FF07748B0A}"/>
                </a:ext>
              </a:extLst>
            </p:cNvPr>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a:extLst>
                <a:ext uri="{FF2B5EF4-FFF2-40B4-BE49-F238E27FC236}">
                  <a16:creationId xmlns:a16="http://schemas.microsoft.com/office/drawing/2014/main" id="{BC537B24-C8B2-D591-F6EF-FA85E772D268}"/>
                </a:ext>
              </a:extLst>
            </p:cNvPr>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a:extLst>
                <a:ext uri="{FF2B5EF4-FFF2-40B4-BE49-F238E27FC236}">
                  <a16:creationId xmlns:a16="http://schemas.microsoft.com/office/drawing/2014/main" id="{49FA47FC-50BD-EB7E-8D29-8972E8DC4FD8}"/>
                </a:ext>
              </a:extLst>
            </p:cNvPr>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a:extLst>
                <a:ext uri="{FF2B5EF4-FFF2-40B4-BE49-F238E27FC236}">
                  <a16:creationId xmlns:a16="http://schemas.microsoft.com/office/drawing/2014/main" id="{5EA5D6C4-4180-8101-BBE9-63AD8645062D}"/>
                </a:ext>
              </a:extLst>
            </p:cNvPr>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a:extLst>
              <a:ext uri="{FF2B5EF4-FFF2-40B4-BE49-F238E27FC236}">
                <a16:creationId xmlns:a16="http://schemas.microsoft.com/office/drawing/2014/main" id="{8DB55D76-E7A9-B7E9-866F-A95B6C34C1A3}"/>
              </a:ext>
            </a:extLst>
          </p:cNvPr>
          <p:cNvSpPr txBox="1"/>
          <p:nvPr/>
        </p:nvSpPr>
        <p:spPr>
          <a:xfrm>
            <a:off x="7088188" y="3746474"/>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a:extLst>
              <a:ext uri="{FF2B5EF4-FFF2-40B4-BE49-F238E27FC236}">
                <a16:creationId xmlns:a16="http://schemas.microsoft.com/office/drawing/2014/main" id="{80C37B5C-250B-FFF5-8E83-2DA2EA58BD7A}"/>
              </a:ext>
            </a:extLst>
          </p:cNvPr>
          <p:cNvSpPr txBox="1"/>
          <p:nvPr/>
        </p:nvSpPr>
        <p:spPr>
          <a:xfrm>
            <a:off x="7430838" y="3959474"/>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 name="Google Shape;549;p40">
            <a:extLst>
              <a:ext uri="{FF2B5EF4-FFF2-40B4-BE49-F238E27FC236}">
                <a16:creationId xmlns:a16="http://schemas.microsoft.com/office/drawing/2014/main" id="{D1E0848D-69DC-0049-DADE-CB4598A9D1F6}"/>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a:t>
            </a:r>
            <a:r>
              <a:rPr lang="en">
                <a:solidFill>
                  <a:schemeClr val="lt2"/>
                </a:solidFill>
              </a:rPr>
              <a:t>3/3</a:t>
            </a:r>
            <a:endParaRPr>
              <a:solidFill>
                <a:schemeClr val="lt2"/>
              </a:solidFill>
            </a:endParaRPr>
          </a:p>
        </p:txBody>
      </p:sp>
      <p:sp>
        <p:nvSpPr>
          <p:cNvPr id="8" name="Google Shape;582;p40">
            <a:extLst>
              <a:ext uri="{FF2B5EF4-FFF2-40B4-BE49-F238E27FC236}">
                <a16:creationId xmlns:a16="http://schemas.microsoft.com/office/drawing/2014/main" id="{DA0E123C-D2CE-43D7-E40B-F9D9D3DEEC01}"/>
              </a:ext>
            </a:extLst>
          </p:cNvPr>
          <p:cNvSpPr txBox="1">
            <a:spLocks noGrp="1"/>
          </p:cNvSpPr>
          <p:nvPr>
            <p:ph type="subTitle" idx="1"/>
          </p:nvPr>
        </p:nvSpPr>
        <p:spPr>
          <a:xfrm>
            <a:off x="2916738" y="1486396"/>
            <a:ext cx="5907442"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i="1"/>
          </a:p>
          <a:p>
            <a:pPr marL="0" lvl="0" indent="0" algn="l" rtl="0">
              <a:spcBef>
                <a:spcPts val="0"/>
              </a:spcBef>
              <a:spcAft>
                <a:spcPts val="0"/>
              </a:spcAft>
              <a:buNone/>
            </a:pPr>
            <a:r>
              <a:rPr lang="en" sz="2000" b="1">
                <a:solidFill>
                  <a:schemeClr val="dk2"/>
                </a:solidFill>
              </a:rPr>
              <a:t>Presentation Focus</a:t>
            </a:r>
          </a:p>
          <a:p>
            <a:pPr marL="0" lvl="0" indent="0" algn="l" rtl="0">
              <a:spcBef>
                <a:spcPts val="0"/>
              </a:spcBef>
              <a:spcAft>
                <a:spcPts val="0"/>
              </a:spcAft>
              <a:buNone/>
            </a:pPr>
            <a:endParaRPr/>
          </a:p>
          <a:p>
            <a:pPr marL="139700" indent="0">
              <a:buNone/>
            </a:pPr>
            <a:r>
              <a:rPr lang="en-US" sz="1800" b="1"/>
              <a:t>Cache behavior</a:t>
            </a:r>
            <a:r>
              <a:rPr lang="en-US" sz="1800"/>
              <a:t>, </a:t>
            </a:r>
            <a:r>
              <a:rPr lang="en-US" sz="1800" b="1"/>
              <a:t>loop transformations</a:t>
            </a:r>
            <a:r>
              <a:rPr lang="en-US" sz="1800"/>
              <a:t>, and </a:t>
            </a:r>
            <a:r>
              <a:rPr lang="en-US" sz="1800" b="1"/>
              <a:t>cache-aware scheduling</a:t>
            </a:r>
            <a:r>
              <a:rPr lang="en-US" sz="1800"/>
              <a:t>, while addressing </a:t>
            </a:r>
            <a:r>
              <a:rPr lang="en-US" sz="1800" b="1"/>
              <a:t>challenges</a:t>
            </a:r>
            <a:r>
              <a:rPr lang="en-US" sz="1800"/>
              <a:t> and </a:t>
            </a:r>
            <a:r>
              <a:rPr lang="en-US" sz="1800" b="1"/>
              <a:t>emerging trends </a:t>
            </a:r>
            <a:r>
              <a:rPr lang="en-US" sz="1800"/>
              <a:t>of cache optimizations</a:t>
            </a:r>
          </a:p>
          <a:p>
            <a:pPr marL="139700" indent="0">
              <a:buNone/>
            </a:pPr>
            <a:endParaRPr lang="en-US" sz="1800"/>
          </a:p>
          <a:p>
            <a:pPr marL="139700" indent="0">
              <a:buNone/>
            </a:pPr>
            <a:r>
              <a:rPr lang="en-US" sz="1800"/>
              <a:t>Beyond class material</a:t>
            </a:r>
          </a:p>
          <a:p>
            <a:pPr marL="139700" indent="0">
              <a:buNone/>
            </a:pPr>
            <a:endParaRPr lang="en-US" sz="1800"/>
          </a:p>
        </p:txBody>
      </p:sp>
      <p:sp>
        <p:nvSpPr>
          <p:cNvPr id="9" name="Espace réservé du numéro de diapositive 8">
            <a:extLst>
              <a:ext uri="{FF2B5EF4-FFF2-40B4-BE49-F238E27FC236}">
                <a16:creationId xmlns:a16="http://schemas.microsoft.com/office/drawing/2014/main" id="{33C56C61-54FC-D718-682B-89F9579F146E}"/>
              </a:ext>
            </a:extLst>
          </p:cNvPr>
          <p:cNvSpPr>
            <a:spLocks noGrp="1"/>
          </p:cNvSpPr>
          <p:nvPr>
            <p:ph type="sldNum" sz="quarter" idx="10"/>
          </p:nvPr>
        </p:nvSpPr>
        <p:spPr/>
        <p:txBody>
          <a:bodyPr/>
          <a:lstStyle/>
          <a:p>
            <a:fld id="{1732D5B0-9633-478E-8E10-0FD4C57CBD28}" type="slidenum">
              <a:rPr lang="en" smtClean="0"/>
              <a:t>4</a:t>
            </a:fld>
            <a:endParaRPr lang="en"/>
          </a:p>
        </p:txBody>
      </p:sp>
    </p:spTree>
    <p:extLst>
      <p:ext uri="{BB962C8B-B14F-4D97-AF65-F5344CB8AC3E}">
        <p14:creationId xmlns:p14="http://schemas.microsoft.com/office/powerpoint/2010/main" val="3216167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C80B1AD0-554B-AD4C-7437-25D0A36690C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E725909-8195-2AF3-BB77-4118E0504970}"/>
              </a:ext>
            </a:extLst>
          </p:cNvPr>
          <p:cNvSpPr/>
          <p:nvPr/>
        </p:nvSpPr>
        <p:spPr>
          <a:xfrm>
            <a:off x="771186" y="1200151"/>
            <a:ext cx="2257764" cy="792680"/>
          </a:xfrm>
          <a:prstGeom prst="rect">
            <a:avLst/>
          </a:prstGeom>
          <a:solidFill>
            <a:schemeClr val="tx1"/>
          </a:solidFill>
          <a:ln w="38100">
            <a:solidFill>
              <a:srgbClr val="FD4A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523" name="Google Shape;523;p39">
            <a:extLst>
              <a:ext uri="{FF2B5EF4-FFF2-40B4-BE49-F238E27FC236}">
                <a16:creationId xmlns:a16="http://schemas.microsoft.com/office/drawing/2014/main" id="{91DD1170-AC2A-A9B8-7D7B-99A21A02E1F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Cache Behavior Concepts</a:t>
            </a:r>
            <a:endParaRPr sz="2400">
              <a:solidFill>
                <a:schemeClr val="accent4"/>
              </a:solidFill>
            </a:endParaRPr>
          </a:p>
        </p:txBody>
      </p:sp>
      <p:sp>
        <p:nvSpPr>
          <p:cNvPr id="524" name="Google Shape;524;p39">
            <a:extLst>
              <a:ext uri="{FF2B5EF4-FFF2-40B4-BE49-F238E27FC236}">
                <a16:creationId xmlns:a16="http://schemas.microsoft.com/office/drawing/2014/main" id="{FF924EFC-9C4D-3839-0FD9-305592D37AF4}"/>
              </a:ext>
            </a:extLst>
          </p:cNvPr>
          <p:cNvSpPr txBox="1">
            <a:spLocks noGrp="1"/>
          </p:cNvSpPr>
          <p:nvPr>
            <p:ph type="subTitle" idx="1"/>
          </p:nvPr>
        </p:nvSpPr>
        <p:spPr>
          <a:xfrm>
            <a:off x="229091" y="2247269"/>
            <a:ext cx="4504765" cy="2143195"/>
          </a:xfrm>
          <a:prstGeom prst="rect">
            <a:avLst/>
          </a:prstGeom>
        </p:spPr>
        <p:txBody>
          <a:bodyPr spcFirstLastPara="1" wrap="square" lIns="91425" tIns="91425" rIns="91425" bIns="91425" anchor="t" anchorCtr="0">
            <a:noAutofit/>
          </a:bodyPr>
          <a:lstStyle/>
          <a:p>
            <a:pPr algn="just"/>
            <a:r>
              <a:rPr lang="en-US" sz="1600"/>
              <a:t>	Small, high-speed memory units </a:t>
            </a:r>
          </a:p>
          <a:p>
            <a:pPr algn="just"/>
            <a:endParaRPr lang="en-US" sz="1600"/>
          </a:p>
          <a:p>
            <a:pPr algn="just"/>
            <a:r>
              <a:rPr lang="en-US" sz="1600"/>
              <a:t>	Bridge the speed gap between the processor and main memory</a:t>
            </a:r>
          </a:p>
          <a:p>
            <a:pPr algn="just"/>
            <a:endParaRPr lang="en-US" sz="1600"/>
          </a:p>
          <a:p>
            <a:pPr algn="just"/>
            <a:r>
              <a:rPr lang="en-US" sz="1600"/>
              <a:t>	Stores frequently or recently accessed data</a:t>
            </a:r>
          </a:p>
        </p:txBody>
      </p:sp>
      <p:sp>
        <p:nvSpPr>
          <p:cNvPr id="527" name="Google Shape;527;p39">
            <a:extLst>
              <a:ext uri="{FF2B5EF4-FFF2-40B4-BE49-F238E27FC236}">
                <a16:creationId xmlns:a16="http://schemas.microsoft.com/office/drawing/2014/main" id="{65CFF0A2-390A-2BC9-9B78-CFEC8F5E9A38}"/>
              </a:ext>
            </a:extLst>
          </p:cNvPr>
          <p:cNvSpPr txBox="1">
            <a:spLocks noGrp="1"/>
          </p:cNvSpPr>
          <p:nvPr>
            <p:ph type="subTitle" idx="4"/>
          </p:nvPr>
        </p:nvSpPr>
        <p:spPr>
          <a:xfrm>
            <a:off x="677639" y="1332830"/>
            <a:ext cx="2416800"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a:solidFill>
                  <a:srgbClr val="10111A"/>
                </a:solidFill>
              </a:rPr>
              <a:t>Cache </a:t>
            </a:r>
            <a:r>
              <a:rPr lang="fr-FR" sz="1800" b="1" err="1">
                <a:solidFill>
                  <a:srgbClr val="10111A"/>
                </a:solidFill>
              </a:rPr>
              <a:t>Role</a:t>
            </a:r>
            <a:endParaRPr lang="fr-FR" sz="1800" b="1">
              <a:solidFill>
                <a:srgbClr val="10111A"/>
              </a:solidFill>
            </a:endParaRPr>
          </a:p>
        </p:txBody>
      </p:sp>
      <p:sp>
        <p:nvSpPr>
          <p:cNvPr id="528" name="Google Shape;528;p39">
            <a:extLst>
              <a:ext uri="{FF2B5EF4-FFF2-40B4-BE49-F238E27FC236}">
                <a16:creationId xmlns:a16="http://schemas.microsoft.com/office/drawing/2014/main" id="{89A96A79-4461-07B8-4F32-C9A3D2ACC15B}"/>
              </a:ext>
            </a:extLst>
          </p:cNvPr>
          <p:cNvSpPr txBox="1">
            <a:spLocks noGrp="1"/>
          </p:cNvSpPr>
          <p:nvPr>
            <p:ph type="subTitle" idx="5"/>
          </p:nvPr>
        </p:nvSpPr>
        <p:spPr>
          <a:xfrm>
            <a:off x="3249686" y="1332830"/>
            <a:ext cx="2416800"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a:t>Design </a:t>
            </a:r>
            <a:r>
              <a:rPr lang="fr-FR" sz="1800" err="1"/>
              <a:t>Factors</a:t>
            </a:r>
            <a:endParaRPr lang="fr-FR" sz="1800"/>
          </a:p>
        </p:txBody>
      </p:sp>
      <p:sp>
        <p:nvSpPr>
          <p:cNvPr id="529" name="Google Shape;529;p39">
            <a:extLst>
              <a:ext uri="{FF2B5EF4-FFF2-40B4-BE49-F238E27FC236}">
                <a16:creationId xmlns:a16="http://schemas.microsoft.com/office/drawing/2014/main" id="{461B4FEC-01B0-B8A8-7B86-24FC761A75BC}"/>
              </a:ext>
            </a:extLst>
          </p:cNvPr>
          <p:cNvSpPr txBox="1">
            <a:spLocks noGrp="1"/>
          </p:cNvSpPr>
          <p:nvPr>
            <p:ph type="subTitle" idx="6"/>
          </p:nvPr>
        </p:nvSpPr>
        <p:spPr>
          <a:xfrm>
            <a:off x="5824683" y="1332830"/>
            <a:ext cx="2416800"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err="1"/>
              <a:t>Emerging</a:t>
            </a:r>
            <a:r>
              <a:rPr lang="fr-FR" sz="1800"/>
              <a:t> Challenges</a:t>
            </a:r>
            <a:endParaRPr sz="1800"/>
          </a:p>
        </p:txBody>
      </p:sp>
      <p:sp>
        <p:nvSpPr>
          <p:cNvPr id="2" name="Espace réservé du numéro de diapositive 1">
            <a:extLst>
              <a:ext uri="{FF2B5EF4-FFF2-40B4-BE49-F238E27FC236}">
                <a16:creationId xmlns:a16="http://schemas.microsoft.com/office/drawing/2014/main" id="{CE8324A7-09EE-820D-CEAC-1DF4464C4C47}"/>
              </a:ext>
            </a:extLst>
          </p:cNvPr>
          <p:cNvSpPr>
            <a:spLocks noGrp="1"/>
          </p:cNvSpPr>
          <p:nvPr>
            <p:ph type="sldNum" sz="quarter" idx="10"/>
          </p:nvPr>
        </p:nvSpPr>
        <p:spPr/>
        <p:txBody>
          <a:bodyPr/>
          <a:lstStyle/>
          <a:p>
            <a:fld id="{1732D5B0-9633-478E-8E10-0FD4C57CBD28}" type="slidenum">
              <a:rPr lang="en" smtClean="0"/>
              <a:t>5</a:t>
            </a:fld>
            <a:endParaRPr lang="en"/>
          </a:p>
        </p:txBody>
      </p:sp>
      <p:sp>
        <p:nvSpPr>
          <p:cNvPr id="13" name="Google Shape;537;p39">
            <a:extLst>
              <a:ext uri="{FF2B5EF4-FFF2-40B4-BE49-F238E27FC236}">
                <a16:creationId xmlns:a16="http://schemas.microsoft.com/office/drawing/2014/main" id="{5C07ABB7-F8EB-D898-9105-BB42F2790182}"/>
              </a:ext>
            </a:extLst>
          </p:cNvPr>
          <p:cNvSpPr/>
          <p:nvPr/>
        </p:nvSpPr>
        <p:spPr>
          <a:xfrm>
            <a:off x="5887871" y="416882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8;p39">
            <a:extLst>
              <a:ext uri="{FF2B5EF4-FFF2-40B4-BE49-F238E27FC236}">
                <a16:creationId xmlns:a16="http://schemas.microsoft.com/office/drawing/2014/main" id="{3409AA6D-4157-2EED-1200-895B59A9553D}"/>
              </a:ext>
            </a:extLst>
          </p:cNvPr>
          <p:cNvSpPr/>
          <p:nvPr/>
        </p:nvSpPr>
        <p:spPr>
          <a:xfrm>
            <a:off x="6381270" y="416882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9;p39">
            <a:extLst>
              <a:ext uri="{FF2B5EF4-FFF2-40B4-BE49-F238E27FC236}">
                <a16:creationId xmlns:a16="http://schemas.microsoft.com/office/drawing/2014/main" id="{7F3E5E34-F0DC-B0A5-396C-622520307343}"/>
              </a:ext>
            </a:extLst>
          </p:cNvPr>
          <p:cNvSpPr/>
          <p:nvPr/>
        </p:nvSpPr>
        <p:spPr>
          <a:xfrm>
            <a:off x="7325470" y="416882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0;p39">
            <a:extLst>
              <a:ext uri="{FF2B5EF4-FFF2-40B4-BE49-F238E27FC236}">
                <a16:creationId xmlns:a16="http://schemas.microsoft.com/office/drawing/2014/main" id="{2CB92773-52D3-75B7-CD10-25BDA202A8C0}"/>
              </a:ext>
            </a:extLst>
          </p:cNvPr>
          <p:cNvSpPr/>
          <p:nvPr/>
        </p:nvSpPr>
        <p:spPr>
          <a:xfrm>
            <a:off x="7790700" y="4170891"/>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Image 5" descr="Une image contenant texte, Police, capture d’écran, Bleu électrique&#10;&#10;Description générée automatiquement">
            <a:extLst>
              <a:ext uri="{FF2B5EF4-FFF2-40B4-BE49-F238E27FC236}">
                <a16:creationId xmlns:a16="http://schemas.microsoft.com/office/drawing/2014/main" id="{36A0CA57-82EC-F82D-3C1B-6BD85CDF3794}"/>
              </a:ext>
            </a:extLst>
          </p:cNvPr>
          <p:cNvPicPr>
            <a:picLocks noChangeAspect="1"/>
          </p:cNvPicPr>
          <p:nvPr/>
        </p:nvPicPr>
        <p:blipFill>
          <a:blip r:embed="rId3"/>
          <a:srcRect r="27180"/>
          <a:stretch/>
        </p:blipFill>
        <p:spPr>
          <a:xfrm>
            <a:off x="4899447" y="2441302"/>
            <a:ext cx="3615903" cy="1251878"/>
          </a:xfrm>
          <a:prstGeom prst="rect">
            <a:avLst/>
          </a:prstGeom>
        </p:spPr>
      </p:pic>
    </p:spTree>
    <p:extLst>
      <p:ext uri="{BB962C8B-B14F-4D97-AF65-F5344CB8AC3E}">
        <p14:creationId xmlns:p14="http://schemas.microsoft.com/office/powerpoint/2010/main" val="1465202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715AC3E1-41A9-5B6F-1616-379E4C5C9F1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6E373F4-B1D0-656D-E049-ABB0FA3CF11A}"/>
              </a:ext>
            </a:extLst>
          </p:cNvPr>
          <p:cNvSpPr/>
          <p:nvPr/>
        </p:nvSpPr>
        <p:spPr>
          <a:xfrm>
            <a:off x="3329204" y="1237983"/>
            <a:ext cx="2257764" cy="792680"/>
          </a:xfrm>
          <a:prstGeom prst="rect">
            <a:avLst/>
          </a:prstGeom>
          <a:solidFill>
            <a:schemeClr val="tx1"/>
          </a:solidFill>
          <a:ln w="38100">
            <a:solidFill>
              <a:srgbClr val="94E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523" name="Google Shape;523;p39">
            <a:extLst>
              <a:ext uri="{FF2B5EF4-FFF2-40B4-BE49-F238E27FC236}">
                <a16:creationId xmlns:a16="http://schemas.microsoft.com/office/drawing/2014/main" id="{B9581AAF-FC6E-4E32-EC87-F8B3F513537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Cache Behavior Concepts</a:t>
            </a:r>
            <a:endParaRPr sz="2400">
              <a:solidFill>
                <a:schemeClr val="accent4"/>
              </a:solidFill>
            </a:endParaRPr>
          </a:p>
        </p:txBody>
      </p:sp>
      <p:sp>
        <p:nvSpPr>
          <p:cNvPr id="524" name="Google Shape;524;p39">
            <a:extLst>
              <a:ext uri="{FF2B5EF4-FFF2-40B4-BE49-F238E27FC236}">
                <a16:creationId xmlns:a16="http://schemas.microsoft.com/office/drawing/2014/main" id="{702BF71F-1283-85B9-E1C1-FEB3F096154F}"/>
              </a:ext>
            </a:extLst>
          </p:cNvPr>
          <p:cNvSpPr txBox="1">
            <a:spLocks noGrp="1"/>
          </p:cNvSpPr>
          <p:nvPr>
            <p:ph type="subTitle" idx="1"/>
          </p:nvPr>
        </p:nvSpPr>
        <p:spPr>
          <a:xfrm>
            <a:off x="1264979" y="2325548"/>
            <a:ext cx="6386214" cy="1361400"/>
          </a:xfrm>
          <a:prstGeom prst="rect">
            <a:avLst/>
          </a:prstGeom>
        </p:spPr>
        <p:txBody>
          <a:bodyPr spcFirstLastPara="1" wrap="square" lIns="91425" tIns="91425" rIns="91425" bIns="91425" anchor="t" anchorCtr="0">
            <a:noAutofit/>
          </a:bodyPr>
          <a:lstStyle/>
          <a:p>
            <a:pPr algn="ctr"/>
            <a:r>
              <a:rPr lang="en-US" sz="1600"/>
              <a:t>Cache efficiency depends on factors such as hierarchy, data replacement and data mapping </a:t>
            </a:r>
          </a:p>
          <a:p>
            <a:pPr algn="ctr"/>
            <a:endParaRPr lang="en-US" sz="1600"/>
          </a:p>
          <a:p>
            <a:pPr algn="ctr"/>
            <a:r>
              <a:rPr lang="en-US" sz="1600"/>
              <a:t>Optimizing is challenging due to cache misses, coherence and trade-offs among size, speed and power</a:t>
            </a:r>
          </a:p>
        </p:txBody>
      </p:sp>
      <p:sp>
        <p:nvSpPr>
          <p:cNvPr id="527" name="Google Shape;527;p39">
            <a:extLst>
              <a:ext uri="{FF2B5EF4-FFF2-40B4-BE49-F238E27FC236}">
                <a16:creationId xmlns:a16="http://schemas.microsoft.com/office/drawing/2014/main" id="{2875A73B-202B-70F8-3F84-3A3DCDC5841F}"/>
              </a:ext>
            </a:extLst>
          </p:cNvPr>
          <p:cNvSpPr txBox="1">
            <a:spLocks noGrp="1"/>
          </p:cNvSpPr>
          <p:nvPr>
            <p:ph type="subTitle" idx="4"/>
          </p:nvPr>
        </p:nvSpPr>
        <p:spPr>
          <a:xfrm>
            <a:off x="677639" y="1332830"/>
            <a:ext cx="2416800"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a:t>Cache </a:t>
            </a:r>
            <a:r>
              <a:rPr lang="fr-FR" sz="1800" err="1"/>
              <a:t>Role</a:t>
            </a:r>
            <a:endParaRPr lang="fr-FR" sz="1800"/>
          </a:p>
        </p:txBody>
      </p:sp>
      <p:sp>
        <p:nvSpPr>
          <p:cNvPr id="528" name="Google Shape;528;p39">
            <a:extLst>
              <a:ext uri="{FF2B5EF4-FFF2-40B4-BE49-F238E27FC236}">
                <a16:creationId xmlns:a16="http://schemas.microsoft.com/office/drawing/2014/main" id="{1B861799-370F-942C-3C58-7689E96C8CB9}"/>
              </a:ext>
            </a:extLst>
          </p:cNvPr>
          <p:cNvSpPr txBox="1">
            <a:spLocks noGrp="1"/>
          </p:cNvSpPr>
          <p:nvPr>
            <p:ph type="subTitle" idx="5"/>
          </p:nvPr>
        </p:nvSpPr>
        <p:spPr>
          <a:xfrm>
            <a:off x="3249686" y="1332830"/>
            <a:ext cx="2416800"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a:solidFill>
                  <a:srgbClr val="10111A"/>
                </a:solidFill>
              </a:rPr>
              <a:t>Design </a:t>
            </a:r>
            <a:r>
              <a:rPr lang="fr-FR" sz="1800" b="1" err="1">
                <a:solidFill>
                  <a:srgbClr val="10111A"/>
                </a:solidFill>
              </a:rPr>
              <a:t>Factors</a:t>
            </a:r>
            <a:endParaRPr lang="fr-FR" sz="1800" b="1">
              <a:solidFill>
                <a:srgbClr val="10111A"/>
              </a:solidFill>
            </a:endParaRPr>
          </a:p>
        </p:txBody>
      </p:sp>
      <p:sp>
        <p:nvSpPr>
          <p:cNvPr id="529" name="Google Shape;529;p39">
            <a:extLst>
              <a:ext uri="{FF2B5EF4-FFF2-40B4-BE49-F238E27FC236}">
                <a16:creationId xmlns:a16="http://schemas.microsoft.com/office/drawing/2014/main" id="{CDF48FB4-423F-AF03-496A-C369A639A2F7}"/>
              </a:ext>
            </a:extLst>
          </p:cNvPr>
          <p:cNvSpPr txBox="1">
            <a:spLocks noGrp="1"/>
          </p:cNvSpPr>
          <p:nvPr>
            <p:ph type="subTitle" idx="6"/>
          </p:nvPr>
        </p:nvSpPr>
        <p:spPr>
          <a:xfrm>
            <a:off x="5824683"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err="1"/>
              <a:t>Emerging</a:t>
            </a:r>
            <a:r>
              <a:rPr lang="fr-FR" sz="1800"/>
              <a:t> Chalenges</a:t>
            </a:r>
            <a:endParaRPr sz="1800"/>
          </a:p>
        </p:txBody>
      </p:sp>
      <p:grpSp>
        <p:nvGrpSpPr>
          <p:cNvPr id="530" name="Google Shape;530;p39">
            <a:extLst>
              <a:ext uri="{FF2B5EF4-FFF2-40B4-BE49-F238E27FC236}">
                <a16:creationId xmlns:a16="http://schemas.microsoft.com/office/drawing/2014/main" id="{D1769B55-E147-24B1-70C0-B6AFF5C64B4F}"/>
              </a:ext>
            </a:extLst>
          </p:cNvPr>
          <p:cNvGrpSpPr/>
          <p:nvPr/>
        </p:nvGrpSpPr>
        <p:grpSpPr>
          <a:xfrm>
            <a:off x="350039" y="3944000"/>
            <a:ext cx="1781272" cy="403437"/>
            <a:chOff x="880714" y="3731738"/>
            <a:chExt cx="1781272" cy="403437"/>
          </a:xfrm>
        </p:grpSpPr>
        <p:sp>
          <p:nvSpPr>
            <p:cNvPr id="531" name="Google Shape;531;p39">
              <a:extLst>
                <a:ext uri="{FF2B5EF4-FFF2-40B4-BE49-F238E27FC236}">
                  <a16:creationId xmlns:a16="http://schemas.microsoft.com/office/drawing/2014/main" id="{61E0116F-F5EF-1C1A-F15C-4E6C5C215563}"/>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a:extLst>
                <a:ext uri="{FF2B5EF4-FFF2-40B4-BE49-F238E27FC236}">
                  <a16:creationId xmlns:a16="http://schemas.microsoft.com/office/drawing/2014/main" id="{89B1F2D3-6EAA-957C-AEBD-DC3969CCF0B0}"/>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a:extLst>
                <a:ext uri="{FF2B5EF4-FFF2-40B4-BE49-F238E27FC236}">
                  <a16:creationId xmlns:a16="http://schemas.microsoft.com/office/drawing/2014/main" id="{5FC4DCA0-93CA-F185-3EAB-C41BB064667E}"/>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a:extLst>
                <a:ext uri="{FF2B5EF4-FFF2-40B4-BE49-F238E27FC236}">
                  <a16:creationId xmlns:a16="http://schemas.microsoft.com/office/drawing/2014/main" id="{E3958EC8-6558-E5E6-DE51-366C1B08E3D8}"/>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a:extLst>
                <a:ext uri="{FF2B5EF4-FFF2-40B4-BE49-F238E27FC236}">
                  <a16:creationId xmlns:a16="http://schemas.microsoft.com/office/drawing/2014/main" id="{B60D7004-E352-27AB-3948-2D083921B874}"/>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7E90B8F8-0FDB-C2EE-A223-5AF446A82B76}"/>
              </a:ext>
            </a:extLst>
          </p:cNvPr>
          <p:cNvSpPr>
            <a:spLocks noGrp="1"/>
          </p:cNvSpPr>
          <p:nvPr>
            <p:ph type="sldNum" sz="quarter" idx="10"/>
          </p:nvPr>
        </p:nvSpPr>
        <p:spPr/>
        <p:txBody>
          <a:bodyPr/>
          <a:lstStyle/>
          <a:p>
            <a:fld id="{1732D5B0-9633-478E-8E10-0FD4C57CBD28}" type="slidenum">
              <a:rPr lang="en" smtClean="0"/>
              <a:t>6</a:t>
            </a:fld>
            <a:endParaRPr lang="en"/>
          </a:p>
        </p:txBody>
      </p:sp>
      <p:sp>
        <p:nvSpPr>
          <p:cNvPr id="13" name="Google Shape;537;p39">
            <a:extLst>
              <a:ext uri="{FF2B5EF4-FFF2-40B4-BE49-F238E27FC236}">
                <a16:creationId xmlns:a16="http://schemas.microsoft.com/office/drawing/2014/main" id="{62E65614-5561-2A59-14B3-2E20AA82DD54}"/>
              </a:ext>
            </a:extLst>
          </p:cNvPr>
          <p:cNvSpPr/>
          <p:nvPr/>
        </p:nvSpPr>
        <p:spPr>
          <a:xfrm>
            <a:off x="5887871" y="416882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8;p39">
            <a:extLst>
              <a:ext uri="{FF2B5EF4-FFF2-40B4-BE49-F238E27FC236}">
                <a16:creationId xmlns:a16="http://schemas.microsoft.com/office/drawing/2014/main" id="{A842624C-92D5-2C81-7548-9F9E6138DEE7}"/>
              </a:ext>
            </a:extLst>
          </p:cNvPr>
          <p:cNvSpPr/>
          <p:nvPr/>
        </p:nvSpPr>
        <p:spPr>
          <a:xfrm>
            <a:off x="6381270" y="416882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9;p39">
            <a:extLst>
              <a:ext uri="{FF2B5EF4-FFF2-40B4-BE49-F238E27FC236}">
                <a16:creationId xmlns:a16="http://schemas.microsoft.com/office/drawing/2014/main" id="{A1F438D5-6A9C-FC33-B343-33F5D02F7BB1}"/>
              </a:ext>
            </a:extLst>
          </p:cNvPr>
          <p:cNvSpPr/>
          <p:nvPr/>
        </p:nvSpPr>
        <p:spPr>
          <a:xfrm>
            <a:off x="7325470" y="416882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0;p39">
            <a:extLst>
              <a:ext uri="{FF2B5EF4-FFF2-40B4-BE49-F238E27FC236}">
                <a16:creationId xmlns:a16="http://schemas.microsoft.com/office/drawing/2014/main" id="{FA7302AF-FD33-38B8-2567-B59CAB2BE1DE}"/>
              </a:ext>
            </a:extLst>
          </p:cNvPr>
          <p:cNvSpPr/>
          <p:nvPr/>
        </p:nvSpPr>
        <p:spPr>
          <a:xfrm>
            <a:off x="7790700" y="4170891"/>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4810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03B2B64A-F8DD-BCC6-275F-8776E770A64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C51003A-936B-A5C1-340D-BD30655069BC}"/>
              </a:ext>
            </a:extLst>
          </p:cNvPr>
          <p:cNvSpPr/>
          <p:nvPr/>
        </p:nvSpPr>
        <p:spPr>
          <a:xfrm>
            <a:off x="5849586" y="1256147"/>
            <a:ext cx="2257764" cy="792680"/>
          </a:xfrm>
          <a:prstGeom prst="rect">
            <a:avLst/>
          </a:prstGeom>
          <a:solidFill>
            <a:schemeClr val="tx1"/>
          </a:solidFill>
          <a:ln w="38100">
            <a:solidFill>
              <a:srgbClr val="FFFF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523" name="Google Shape;523;p39">
            <a:extLst>
              <a:ext uri="{FF2B5EF4-FFF2-40B4-BE49-F238E27FC236}">
                <a16:creationId xmlns:a16="http://schemas.microsoft.com/office/drawing/2014/main" id="{610BC33F-65D4-74BA-3552-B6F6C916ABC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Cache Behavior Concepts</a:t>
            </a:r>
            <a:endParaRPr sz="2400">
              <a:solidFill>
                <a:schemeClr val="accent4"/>
              </a:solidFill>
            </a:endParaRPr>
          </a:p>
        </p:txBody>
      </p:sp>
      <p:sp>
        <p:nvSpPr>
          <p:cNvPr id="524" name="Google Shape;524;p39">
            <a:extLst>
              <a:ext uri="{FF2B5EF4-FFF2-40B4-BE49-F238E27FC236}">
                <a16:creationId xmlns:a16="http://schemas.microsoft.com/office/drawing/2014/main" id="{9521378F-19EB-5AAB-F380-14B61FF513D8}"/>
              </a:ext>
            </a:extLst>
          </p:cNvPr>
          <p:cNvSpPr txBox="1">
            <a:spLocks noGrp="1"/>
          </p:cNvSpPr>
          <p:nvPr>
            <p:ph type="subTitle" idx="1"/>
          </p:nvPr>
        </p:nvSpPr>
        <p:spPr>
          <a:xfrm>
            <a:off x="1150814" y="2202268"/>
            <a:ext cx="6842371" cy="1361400"/>
          </a:xfrm>
          <a:prstGeom prst="rect">
            <a:avLst/>
          </a:prstGeom>
        </p:spPr>
        <p:txBody>
          <a:bodyPr spcFirstLastPara="1" wrap="square" lIns="91425" tIns="91425" rIns="91425" bIns="91425" anchor="t" anchorCtr="0">
            <a:noAutofit/>
          </a:bodyPr>
          <a:lstStyle/>
          <a:p>
            <a:pPr algn="ctr">
              <a:lnSpc>
                <a:spcPct val="150000"/>
              </a:lnSpc>
            </a:pPr>
            <a:r>
              <a:rPr lang="en-US" sz="1600"/>
              <a:t>Security vulnerabilities</a:t>
            </a:r>
          </a:p>
          <a:p>
            <a:pPr algn="ctr">
              <a:lnSpc>
                <a:spcPct val="150000"/>
              </a:lnSpc>
            </a:pPr>
            <a:r>
              <a:rPr lang="en-US" sz="1600"/>
              <a:t>Efficient operation</a:t>
            </a:r>
          </a:p>
          <a:p>
            <a:pPr algn="ctr">
              <a:lnSpc>
                <a:spcPct val="150000"/>
              </a:lnSpc>
            </a:pPr>
            <a:r>
              <a:rPr lang="en-US" sz="1600"/>
              <a:t>Understandable cache behavior</a:t>
            </a:r>
          </a:p>
          <a:p>
            <a:pPr algn="ctr">
              <a:lnSpc>
                <a:spcPct val="150000"/>
              </a:lnSpc>
            </a:pPr>
            <a:r>
              <a:rPr lang="en-US" sz="1600"/>
              <a:t>Enhanced computational performance and system design</a:t>
            </a:r>
          </a:p>
        </p:txBody>
      </p:sp>
      <p:sp>
        <p:nvSpPr>
          <p:cNvPr id="527" name="Google Shape;527;p39">
            <a:extLst>
              <a:ext uri="{FF2B5EF4-FFF2-40B4-BE49-F238E27FC236}">
                <a16:creationId xmlns:a16="http://schemas.microsoft.com/office/drawing/2014/main" id="{4F904BC7-B07A-4A8C-583D-084D8CE3BCFA}"/>
              </a:ext>
            </a:extLst>
          </p:cNvPr>
          <p:cNvSpPr txBox="1">
            <a:spLocks noGrp="1"/>
          </p:cNvSpPr>
          <p:nvPr>
            <p:ph type="subTitle" idx="4"/>
          </p:nvPr>
        </p:nvSpPr>
        <p:spPr>
          <a:xfrm>
            <a:off x="677639"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a:t>Cache </a:t>
            </a:r>
            <a:r>
              <a:rPr lang="fr-FR" sz="1800" err="1"/>
              <a:t>Role</a:t>
            </a:r>
            <a:endParaRPr lang="fr-FR" sz="1800"/>
          </a:p>
        </p:txBody>
      </p:sp>
      <p:sp>
        <p:nvSpPr>
          <p:cNvPr id="528" name="Google Shape;528;p39">
            <a:extLst>
              <a:ext uri="{FF2B5EF4-FFF2-40B4-BE49-F238E27FC236}">
                <a16:creationId xmlns:a16="http://schemas.microsoft.com/office/drawing/2014/main" id="{FA948755-B528-DC2F-E031-5A32267AE509}"/>
              </a:ext>
            </a:extLst>
          </p:cNvPr>
          <p:cNvSpPr txBox="1">
            <a:spLocks noGrp="1"/>
          </p:cNvSpPr>
          <p:nvPr>
            <p:ph type="subTitle" idx="5"/>
          </p:nvPr>
        </p:nvSpPr>
        <p:spPr>
          <a:xfrm>
            <a:off x="3249686"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a:t>Design </a:t>
            </a:r>
            <a:r>
              <a:rPr lang="fr-FR" sz="1800" err="1"/>
              <a:t>Factors</a:t>
            </a:r>
            <a:endParaRPr lang="fr-FR" sz="1800"/>
          </a:p>
        </p:txBody>
      </p:sp>
      <p:sp>
        <p:nvSpPr>
          <p:cNvPr id="529" name="Google Shape;529;p39">
            <a:extLst>
              <a:ext uri="{FF2B5EF4-FFF2-40B4-BE49-F238E27FC236}">
                <a16:creationId xmlns:a16="http://schemas.microsoft.com/office/drawing/2014/main" id="{B516275E-9C53-812D-5CD5-1BB3AA337B33}"/>
              </a:ext>
            </a:extLst>
          </p:cNvPr>
          <p:cNvSpPr txBox="1">
            <a:spLocks noGrp="1"/>
          </p:cNvSpPr>
          <p:nvPr>
            <p:ph type="subTitle" idx="6"/>
          </p:nvPr>
        </p:nvSpPr>
        <p:spPr>
          <a:xfrm>
            <a:off x="5824683" y="1332830"/>
            <a:ext cx="24168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800" b="1" err="1">
                <a:solidFill>
                  <a:srgbClr val="10111A"/>
                </a:solidFill>
              </a:rPr>
              <a:t>Emerging</a:t>
            </a:r>
            <a:endParaRPr lang="fr-FR" sz="1800" b="1">
              <a:solidFill>
                <a:srgbClr val="10111A"/>
              </a:solidFill>
            </a:endParaRPr>
          </a:p>
          <a:p>
            <a:pPr marL="0" lvl="0" indent="0" algn="ctr" rtl="0">
              <a:spcBef>
                <a:spcPts val="0"/>
              </a:spcBef>
              <a:spcAft>
                <a:spcPts val="0"/>
              </a:spcAft>
              <a:buNone/>
            </a:pPr>
            <a:r>
              <a:rPr lang="fr-FR" sz="1800" b="1">
                <a:solidFill>
                  <a:srgbClr val="10111A"/>
                </a:solidFill>
              </a:rPr>
              <a:t>Challenges</a:t>
            </a:r>
          </a:p>
        </p:txBody>
      </p:sp>
      <p:grpSp>
        <p:nvGrpSpPr>
          <p:cNvPr id="530" name="Google Shape;530;p39">
            <a:extLst>
              <a:ext uri="{FF2B5EF4-FFF2-40B4-BE49-F238E27FC236}">
                <a16:creationId xmlns:a16="http://schemas.microsoft.com/office/drawing/2014/main" id="{5EDEBA57-BC94-82FE-0A60-AA4F720D56E7}"/>
              </a:ext>
            </a:extLst>
          </p:cNvPr>
          <p:cNvGrpSpPr/>
          <p:nvPr/>
        </p:nvGrpSpPr>
        <p:grpSpPr>
          <a:xfrm>
            <a:off x="350039" y="3944000"/>
            <a:ext cx="1781272" cy="403437"/>
            <a:chOff x="880714" y="3731738"/>
            <a:chExt cx="1781272" cy="403437"/>
          </a:xfrm>
        </p:grpSpPr>
        <p:sp>
          <p:nvSpPr>
            <p:cNvPr id="531" name="Google Shape;531;p39">
              <a:extLst>
                <a:ext uri="{FF2B5EF4-FFF2-40B4-BE49-F238E27FC236}">
                  <a16:creationId xmlns:a16="http://schemas.microsoft.com/office/drawing/2014/main" id="{423F0762-9FCD-4791-F9C9-2D30EA7DDFCB}"/>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a:extLst>
                <a:ext uri="{FF2B5EF4-FFF2-40B4-BE49-F238E27FC236}">
                  <a16:creationId xmlns:a16="http://schemas.microsoft.com/office/drawing/2014/main" id="{03A840A8-C3A1-3FA0-EEA6-A38F07B84F94}"/>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a:extLst>
                <a:ext uri="{FF2B5EF4-FFF2-40B4-BE49-F238E27FC236}">
                  <a16:creationId xmlns:a16="http://schemas.microsoft.com/office/drawing/2014/main" id="{BEDA1C04-0428-5D1F-9820-5671C757013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a:extLst>
                <a:ext uri="{FF2B5EF4-FFF2-40B4-BE49-F238E27FC236}">
                  <a16:creationId xmlns:a16="http://schemas.microsoft.com/office/drawing/2014/main" id="{0EB12F6B-12AA-4A77-B808-0F4D41116E1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a:extLst>
                <a:ext uri="{FF2B5EF4-FFF2-40B4-BE49-F238E27FC236}">
                  <a16:creationId xmlns:a16="http://schemas.microsoft.com/office/drawing/2014/main" id="{89D162CC-9CB4-3032-967B-43C7ED18F494}"/>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A1E96467-EE17-91B7-BBF8-EB63FAA9F2B9}"/>
              </a:ext>
            </a:extLst>
          </p:cNvPr>
          <p:cNvSpPr>
            <a:spLocks noGrp="1"/>
          </p:cNvSpPr>
          <p:nvPr>
            <p:ph type="sldNum" sz="quarter" idx="10"/>
          </p:nvPr>
        </p:nvSpPr>
        <p:spPr/>
        <p:txBody>
          <a:bodyPr/>
          <a:lstStyle/>
          <a:p>
            <a:fld id="{1732D5B0-9633-478E-8E10-0FD4C57CBD28}" type="slidenum">
              <a:rPr lang="en" smtClean="0"/>
              <a:t>7</a:t>
            </a:fld>
            <a:endParaRPr lang="en"/>
          </a:p>
        </p:txBody>
      </p:sp>
      <p:sp>
        <p:nvSpPr>
          <p:cNvPr id="13" name="Google Shape;537;p39">
            <a:extLst>
              <a:ext uri="{FF2B5EF4-FFF2-40B4-BE49-F238E27FC236}">
                <a16:creationId xmlns:a16="http://schemas.microsoft.com/office/drawing/2014/main" id="{703CC246-E11A-36BA-4925-3D5DFFAE7FC7}"/>
              </a:ext>
            </a:extLst>
          </p:cNvPr>
          <p:cNvSpPr/>
          <p:nvPr/>
        </p:nvSpPr>
        <p:spPr>
          <a:xfrm>
            <a:off x="5887871" y="416882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8;p39">
            <a:extLst>
              <a:ext uri="{FF2B5EF4-FFF2-40B4-BE49-F238E27FC236}">
                <a16:creationId xmlns:a16="http://schemas.microsoft.com/office/drawing/2014/main" id="{752FDE68-365C-E705-FD44-C32A1C757D8D}"/>
              </a:ext>
            </a:extLst>
          </p:cNvPr>
          <p:cNvSpPr/>
          <p:nvPr/>
        </p:nvSpPr>
        <p:spPr>
          <a:xfrm>
            <a:off x="6381270" y="416882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9;p39">
            <a:extLst>
              <a:ext uri="{FF2B5EF4-FFF2-40B4-BE49-F238E27FC236}">
                <a16:creationId xmlns:a16="http://schemas.microsoft.com/office/drawing/2014/main" id="{C20579E0-EB1E-A484-7BEF-90A68453FFE1}"/>
              </a:ext>
            </a:extLst>
          </p:cNvPr>
          <p:cNvSpPr/>
          <p:nvPr/>
        </p:nvSpPr>
        <p:spPr>
          <a:xfrm>
            <a:off x="7325470" y="416882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0;p39">
            <a:extLst>
              <a:ext uri="{FF2B5EF4-FFF2-40B4-BE49-F238E27FC236}">
                <a16:creationId xmlns:a16="http://schemas.microsoft.com/office/drawing/2014/main" id="{4AAB6330-ABF2-97D2-2CA2-040EE69B70CB}"/>
              </a:ext>
            </a:extLst>
          </p:cNvPr>
          <p:cNvSpPr/>
          <p:nvPr/>
        </p:nvSpPr>
        <p:spPr>
          <a:xfrm>
            <a:off x="7790700" y="4170891"/>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9767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6BD65F25-4407-44D2-EEB9-FDD9E2F9B232}"/>
            </a:ext>
          </a:extLst>
        </p:cNvPr>
        <p:cNvGrpSpPr/>
        <p:nvPr/>
      </p:nvGrpSpPr>
      <p:grpSpPr>
        <a:xfrm>
          <a:off x="0" y="0"/>
          <a:ext cx="0" cy="0"/>
          <a:chOff x="0" y="0"/>
          <a:chExt cx="0" cy="0"/>
        </a:xfrm>
      </p:grpSpPr>
      <p:sp>
        <p:nvSpPr>
          <p:cNvPr id="523" name="Google Shape;523;p39">
            <a:extLst>
              <a:ext uri="{FF2B5EF4-FFF2-40B4-BE49-F238E27FC236}">
                <a16:creationId xmlns:a16="http://schemas.microsoft.com/office/drawing/2014/main" id="{25F945D3-8F62-37B8-F7E1-091B2354D7B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of cache misses</a:t>
            </a:r>
            <a:endParaRPr>
              <a:solidFill>
                <a:schemeClr val="accent4"/>
              </a:solidFill>
            </a:endParaRPr>
          </a:p>
        </p:txBody>
      </p:sp>
      <p:sp>
        <p:nvSpPr>
          <p:cNvPr id="524" name="Google Shape;524;p39">
            <a:extLst>
              <a:ext uri="{FF2B5EF4-FFF2-40B4-BE49-F238E27FC236}">
                <a16:creationId xmlns:a16="http://schemas.microsoft.com/office/drawing/2014/main" id="{A1928705-EA12-CA2B-B80D-A8270124EC1F}"/>
              </a:ext>
            </a:extLst>
          </p:cNvPr>
          <p:cNvSpPr txBox="1">
            <a:spLocks noGrp="1"/>
          </p:cNvSpPr>
          <p:nvPr>
            <p:ph type="subTitle" idx="1"/>
          </p:nvPr>
        </p:nvSpPr>
        <p:spPr>
          <a:xfrm>
            <a:off x="868774" y="2050434"/>
            <a:ext cx="23730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a:t>Occur when the data is accessed for the first time</a:t>
            </a:r>
          </a:p>
          <a:p>
            <a:pPr marL="0" lvl="0" indent="0" algn="l" rtl="0">
              <a:spcBef>
                <a:spcPts val="0"/>
              </a:spcBef>
              <a:spcAft>
                <a:spcPts val="0"/>
              </a:spcAft>
              <a:buNone/>
            </a:pPr>
            <a:endParaRPr lang="en-US" sz="1100"/>
          </a:p>
          <a:p>
            <a:pPr marL="0" lvl="0" indent="0" algn="l" rtl="0">
              <a:spcBef>
                <a:spcPts val="0"/>
              </a:spcBef>
              <a:spcAft>
                <a:spcPts val="0"/>
              </a:spcAft>
              <a:buNone/>
            </a:pPr>
            <a:r>
              <a:rPr lang="en-US" sz="1100"/>
              <a:t>Prefetching techniques reduce them by loading the data into the cache before it is actually needed</a:t>
            </a:r>
            <a:endParaRPr lang="fr-FR" sz="1100"/>
          </a:p>
        </p:txBody>
      </p:sp>
      <p:sp>
        <p:nvSpPr>
          <p:cNvPr id="525" name="Google Shape;525;p39">
            <a:extLst>
              <a:ext uri="{FF2B5EF4-FFF2-40B4-BE49-F238E27FC236}">
                <a16:creationId xmlns:a16="http://schemas.microsoft.com/office/drawing/2014/main" id="{76C4C05D-F51A-C3B3-736D-C7A590B5A42B}"/>
              </a:ext>
            </a:extLst>
          </p:cNvPr>
          <p:cNvSpPr txBox="1">
            <a:spLocks noGrp="1"/>
          </p:cNvSpPr>
          <p:nvPr>
            <p:ph type="subTitle" idx="2"/>
          </p:nvPr>
        </p:nvSpPr>
        <p:spPr>
          <a:xfrm>
            <a:off x="3325864" y="2417186"/>
            <a:ext cx="23730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a:t>Occur when the working set of data is larger than the cache size</a:t>
            </a:r>
          </a:p>
          <a:p>
            <a:pPr marL="0" lvl="0" indent="0" algn="l" rtl="0">
              <a:spcBef>
                <a:spcPts val="0"/>
              </a:spcBef>
              <a:spcAft>
                <a:spcPts val="0"/>
              </a:spcAft>
              <a:buNone/>
            </a:pPr>
            <a:endParaRPr lang="en-US" sz="1100"/>
          </a:p>
          <a:p>
            <a:pPr marL="0" lvl="0" indent="0" algn="l" rtl="0">
              <a:spcBef>
                <a:spcPts val="0"/>
              </a:spcBef>
              <a:spcAft>
                <a:spcPts val="0"/>
              </a:spcAft>
              <a:buNone/>
            </a:pPr>
            <a:r>
              <a:rPr lang="en-US" sz="1100"/>
              <a:t>Can be solved by optimizing loop structures and limiting the working set size</a:t>
            </a:r>
            <a:endParaRPr sz="1100"/>
          </a:p>
        </p:txBody>
      </p:sp>
      <p:sp>
        <p:nvSpPr>
          <p:cNvPr id="526" name="Google Shape;526;p39">
            <a:extLst>
              <a:ext uri="{FF2B5EF4-FFF2-40B4-BE49-F238E27FC236}">
                <a16:creationId xmlns:a16="http://schemas.microsoft.com/office/drawing/2014/main" id="{84FC243D-FDBE-9C3A-BA2A-4214641B5A7A}"/>
              </a:ext>
            </a:extLst>
          </p:cNvPr>
          <p:cNvSpPr txBox="1">
            <a:spLocks noGrp="1"/>
          </p:cNvSpPr>
          <p:nvPr>
            <p:ph type="subTitle" idx="3"/>
          </p:nvPr>
        </p:nvSpPr>
        <p:spPr>
          <a:xfrm>
            <a:off x="5999814" y="2783938"/>
            <a:ext cx="23730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a:t>Occur when multiple memory blocks map to the same cache location</a:t>
            </a:r>
          </a:p>
          <a:p>
            <a:pPr marL="0" lvl="0" indent="0" algn="l" rtl="0">
              <a:spcBef>
                <a:spcPts val="0"/>
              </a:spcBef>
              <a:spcAft>
                <a:spcPts val="0"/>
              </a:spcAft>
              <a:buNone/>
            </a:pPr>
            <a:endParaRPr lang="en-US" sz="1100"/>
          </a:p>
          <a:p>
            <a:pPr marL="0" lvl="0" indent="0" algn="l" rtl="0">
              <a:spcBef>
                <a:spcPts val="0"/>
              </a:spcBef>
              <a:spcAft>
                <a:spcPts val="0"/>
              </a:spcAft>
              <a:buNone/>
            </a:pPr>
            <a:r>
              <a:rPr lang="en-US" sz="1100"/>
              <a:t>Can be reduced by reorganizing data access patterns or using more associative cache designs</a:t>
            </a:r>
            <a:endParaRPr sz="1100"/>
          </a:p>
        </p:txBody>
      </p:sp>
      <p:sp>
        <p:nvSpPr>
          <p:cNvPr id="527" name="Google Shape;527;p39">
            <a:extLst>
              <a:ext uri="{FF2B5EF4-FFF2-40B4-BE49-F238E27FC236}">
                <a16:creationId xmlns:a16="http://schemas.microsoft.com/office/drawing/2014/main" id="{D16F7182-BD9B-F005-4013-0213AB8DA54D}"/>
              </a:ext>
            </a:extLst>
          </p:cNvPr>
          <p:cNvSpPr txBox="1">
            <a:spLocks noGrp="1"/>
          </p:cNvSpPr>
          <p:nvPr>
            <p:ph type="subTitle" idx="4"/>
          </p:nvPr>
        </p:nvSpPr>
        <p:spPr>
          <a:xfrm>
            <a:off x="719999" y="1436375"/>
            <a:ext cx="3994241" cy="660000"/>
          </a:xfrm>
          <a:prstGeom prst="rect">
            <a:avLst/>
          </a:prstGeom>
        </p:spPr>
        <p:txBody>
          <a:bodyPr spcFirstLastPara="1" wrap="square" lIns="91425" tIns="91425" rIns="91425" bIns="91425" anchor="b" anchorCtr="0">
            <a:noAutofit/>
          </a:bodyPr>
          <a:lstStyle/>
          <a:p>
            <a:r>
              <a:rPr lang="fr-FR" sz="1400" err="1"/>
              <a:t>Compulsory</a:t>
            </a:r>
            <a:r>
              <a:rPr lang="fr-FR" sz="1400"/>
              <a:t> misses </a:t>
            </a:r>
          </a:p>
          <a:p>
            <a:r>
              <a:rPr lang="fr-FR" sz="1400"/>
              <a:t>(Cold misses)</a:t>
            </a:r>
          </a:p>
        </p:txBody>
      </p:sp>
      <p:sp>
        <p:nvSpPr>
          <p:cNvPr id="528" name="Google Shape;528;p39">
            <a:extLst>
              <a:ext uri="{FF2B5EF4-FFF2-40B4-BE49-F238E27FC236}">
                <a16:creationId xmlns:a16="http://schemas.microsoft.com/office/drawing/2014/main" id="{B344F8ED-9C2A-465A-9B9A-CEF9A6A6B195}"/>
              </a:ext>
            </a:extLst>
          </p:cNvPr>
          <p:cNvSpPr txBox="1">
            <a:spLocks noGrp="1"/>
          </p:cNvSpPr>
          <p:nvPr>
            <p:ph type="subTitle" idx="5"/>
          </p:nvPr>
        </p:nvSpPr>
        <p:spPr>
          <a:xfrm>
            <a:off x="3390549" y="1720434"/>
            <a:ext cx="2416800" cy="6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400" err="1"/>
              <a:t>Capacity</a:t>
            </a:r>
            <a:r>
              <a:rPr lang="fr-FR" sz="1400"/>
              <a:t> misses</a:t>
            </a:r>
          </a:p>
        </p:txBody>
      </p:sp>
      <p:sp>
        <p:nvSpPr>
          <p:cNvPr id="529" name="Google Shape;529;p39">
            <a:extLst>
              <a:ext uri="{FF2B5EF4-FFF2-40B4-BE49-F238E27FC236}">
                <a16:creationId xmlns:a16="http://schemas.microsoft.com/office/drawing/2014/main" id="{2FF2C2E7-7084-EF8B-2782-8DBF41A2490E}"/>
              </a:ext>
            </a:extLst>
          </p:cNvPr>
          <p:cNvSpPr txBox="1">
            <a:spLocks noGrp="1"/>
          </p:cNvSpPr>
          <p:nvPr>
            <p:ph type="subTitle" idx="6"/>
          </p:nvPr>
        </p:nvSpPr>
        <p:spPr>
          <a:xfrm>
            <a:off x="6053053" y="2087186"/>
            <a:ext cx="2416800" cy="6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400" err="1"/>
              <a:t>Conflict</a:t>
            </a:r>
            <a:r>
              <a:rPr lang="fr-FR" sz="1400"/>
              <a:t> misses (Collision misses)</a:t>
            </a:r>
            <a:endParaRPr sz="1400"/>
          </a:p>
        </p:txBody>
      </p:sp>
      <p:grpSp>
        <p:nvGrpSpPr>
          <p:cNvPr id="530" name="Google Shape;530;p39">
            <a:extLst>
              <a:ext uri="{FF2B5EF4-FFF2-40B4-BE49-F238E27FC236}">
                <a16:creationId xmlns:a16="http://schemas.microsoft.com/office/drawing/2014/main" id="{B3CCF927-15F8-F410-FF50-7FBAFB08E9B2}"/>
              </a:ext>
            </a:extLst>
          </p:cNvPr>
          <p:cNvGrpSpPr/>
          <p:nvPr/>
        </p:nvGrpSpPr>
        <p:grpSpPr>
          <a:xfrm>
            <a:off x="350039" y="3944000"/>
            <a:ext cx="2536147" cy="887325"/>
            <a:chOff x="880714" y="3731738"/>
            <a:chExt cx="2536147" cy="887325"/>
          </a:xfrm>
        </p:grpSpPr>
        <p:sp>
          <p:nvSpPr>
            <p:cNvPr id="531" name="Google Shape;531;p39">
              <a:extLst>
                <a:ext uri="{FF2B5EF4-FFF2-40B4-BE49-F238E27FC236}">
                  <a16:creationId xmlns:a16="http://schemas.microsoft.com/office/drawing/2014/main" id="{F5AAA8FB-12CF-78B5-7F0E-6A95405FE64E}"/>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a:extLst>
                <a:ext uri="{FF2B5EF4-FFF2-40B4-BE49-F238E27FC236}">
                  <a16:creationId xmlns:a16="http://schemas.microsoft.com/office/drawing/2014/main" id="{4123E0BB-EB3C-1456-DB99-48B94ACB897D}"/>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a:extLst>
                <a:ext uri="{FF2B5EF4-FFF2-40B4-BE49-F238E27FC236}">
                  <a16:creationId xmlns:a16="http://schemas.microsoft.com/office/drawing/2014/main" id="{0F8777CF-B7EF-99C8-3763-D1B0C0CC6BAB}"/>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a:extLst>
                <a:ext uri="{FF2B5EF4-FFF2-40B4-BE49-F238E27FC236}">
                  <a16:creationId xmlns:a16="http://schemas.microsoft.com/office/drawing/2014/main" id="{35DBA166-1C47-A2F2-F2F6-4646C4E0FD2D}"/>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a:extLst>
                <a:ext uri="{FF2B5EF4-FFF2-40B4-BE49-F238E27FC236}">
                  <a16:creationId xmlns:a16="http://schemas.microsoft.com/office/drawing/2014/main" id="{27C738C1-2794-931F-A454-3A8F0EBE71F1}"/>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a:extLst>
                <a:ext uri="{FF2B5EF4-FFF2-40B4-BE49-F238E27FC236}">
                  <a16:creationId xmlns:a16="http://schemas.microsoft.com/office/drawing/2014/main" id="{1A779A9B-655B-9A6E-5348-F7C9254181C1}"/>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a:extLst>
                <a:ext uri="{FF2B5EF4-FFF2-40B4-BE49-F238E27FC236}">
                  <a16:creationId xmlns:a16="http://schemas.microsoft.com/office/drawing/2014/main" id="{D03E1883-B74D-B8F9-3E0D-DB325E2353D0}"/>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a:extLst>
                <a:ext uri="{FF2B5EF4-FFF2-40B4-BE49-F238E27FC236}">
                  <a16:creationId xmlns:a16="http://schemas.microsoft.com/office/drawing/2014/main" id="{E5E28D78-0DA1-0DAF-E6FC-CD0E232E53ED}"/>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a:extLst>
                <a:ext uri="{FF2B5EF4-FFF2-40B4-BE49-F238E27FC236}">
                  <a16:creationId xmlns:a16="http://schemas.microsoft.com/office/drawing/2014/main" id="{697837E9-BE82-1AF3-31FC-88DCB776CAAC}"/>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a:extLst>
                <a:ext uri="{FF2B5EF4-FFF2-40B4-BE49-F238E27FC236}">
                  <a16:creationId xmlns:a16="http://schemas.microsoft.com/office/drawing/2014/main" id="{1344C902-ECFD-2D86-FA23-54C839B60207}"/>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a:extLst>
                <a:ext uri="{FF2B5EF4-FFF2-40B4-BE49-F238E27FC236}">
                  <a16:creationId xmlns:a16="http://schemas.microsoft.com/office/drawing/2014/main" id="{C7188F07-DEB5-03EC-4B8A-3925770DAA86}"/>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a:extLst>
                <a:ext uri="{FF2B5EF4-FFF2-40B4-BE49-F238E27FC236}">
                  <a16:creationId xmlns:a16="http://schemas.microsoft.com/office/drawing/2014/main" id="{BA260320-3D35-E0DD-37C5-919400D492F2}"/>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a:extLst>
                <a:ext uri="{FF2B5EF4-FFF2-40B4-BE49-F238E27FC236}">
                  <a16:creationId xmlns:a16="http://schemas.microsoft.com/office/drawing/2014/main" id="{76FB3541-FF33-66BC-E2EA-81268E7A74FE}"/>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a:extLst>
              <a:ext uri="{FF2B5EF4-FFF2-40B4-BE49-F238E27FC236}">
                <a16:creationId xmlns:a16="http://schemas.microsoft.com/office/drawing/2014/main" id="{D6DCCB7A-FBDC-142D-947B-C5FCC52DB06F}"/>
              </a:ext>
            </a:extLst>
          </p:cNvPr>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2" name="Espace réservé du numéro de diapositive 1">
            <a:extLst>
              <a:ext uri="{FF2B5EF4-FFF2-40B4-BE49-F238E27FC236}">
                <a16:creationId xmlns:a16="http://schemas.microsoft.com/office/drawing/2014/main" id="{2FDB71A0-0688-7D5F-227E-405E6E022D9D}"/>
              </a:ext>
            </a:extLst>
          </p:cNvPr>
          <p:cNvSpPr>
            <a:spLocks noGrp="1"/>
          </p:cNvSpPr>
          <p:nvPr>
            <p:ph type="sldNum" sz="quarter" idx="10"/>
          </p:nvPr>
        </p:nvSpPr>
        <p:spPr/>
        <p:txBody>
          <a:bodyPr/>
          <a:lstStyle/>
          <a:p>
            <a:fld id="{1732D5B0-9633-478E-8E10-0FD4C57CBD28}" type="slidenum">
              <a:rPr lang="en" smtClean="0"/>
              <a:t>8</a:t>
            </a:fld>
            <a:endParaRPr lang="en"/>
          </a:p>
        </p:txBody>
      </p:sp>
    </p:spTree>
    <p:extLst>
      <p:ext uri="{BB962C8B-B14F-4D97-AF65-F5344CB8AC3E}">
        <p14:creationId xmlns:p14="http://schemas.microsoft.com/office/powerpoint/2010/main" val="3906898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9">
          <a:extLst>
            <a:ext uri="{FF2B5EF4-FFF2-40B4-BE49-F238E27FC236}">
              <a16:creationId xmlns:a16="http://schemas.microsoft.com/office/drawing/2014/main" id="{F16AA31C-B1AE-40F3-9EAB-F47CA7453D87}"/>
            </a:ext>
          </a:extLst>
        </p:cNvPr>
        <p:cNvGrpSpPr/>
        <p:nvPr/>
      </p:nvGrpSpPr>
      <p:grpSpPr>
        <a:xfrm>
          <a:off x="0" y="0"/>
          <a:ext cx="0" cy="0"/>
          <a:chOff x="0" y="0"/>
          <a:chExt cx="0" cy="0"/>
        </a:xfrm>
      </p:grpSpPr>
      <p:sp>
        <p:nvSpPr>
          <p:cNvPr id="851" name="Google Shape;851;p48">
            <a:extLst>
              <a:ext uri="{FF2B5EF4-FFF2-40B4-BE49-F238E27FC236}">
                <a16:creationId xmlns:a16="http://schemas.microsoft.com/office/drawing/2014/main" id="{04B7076D-EFA7-908D-F4B5-687DA24DB347}"/>
              </a:ext>
            </a:extLst>
          </p:cNvPr>
          <p:cNvSpPr txBox="1">
            <a:spLocks noGrp="1"/>
          </p:cNvSpPr>
          <p:nvPr>
            <p:ph type="title"/>
          </p:nvPr>
        </p:nvSpPr>
        <p:spPr>
          <a:xfrm>
            <a:off x="264387" y="348364"/>
            <a:ext cx="3858775" cy="10466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FFFF99"/>
                </a:solidFill>
              </a:rPr>
              <a:t>Temporal Locality</a:t>
            </a:r>
            <a:endParaRPr lang="en-US" sz="4800">
              <a:solidFill>
                <a:srgbClr val="FFFF99"/>
              </a:solidFill>
            </a:endParaRPr>
          </a:p>
        </p:txBody>
      </p:sp>
      <p:sp>
        <p:nvSpPr>
          <p:cNvPr id="852" name="Google Shape;852;p48">
            <a:extLst>
              <a:ext uri="{FF2B5EF4-FFF2-40B4-BE49-F238E27FC236}">
                <a16:creationId xmlns:a16="http://schemas.microsoft.com/office/drawing/2014/main" id="{980DBB04-9482-4F8F-A165-E46BCC87EAD1}"/>
              </a:ext>
            </a:extLst>
          </p:cNvPr>
          <p:cNvSpPr txBox="1">
            <a:spLocks noGrp="1"/>
          </p:cNvSpPr>
          <p:nvPr>
            <p:ph type="subTitle" idx="1"/>
          </p:nvPr>
        </p:nvSpPr>
        <p:spPr>
          <a:xfrm>
            <a:off x="191576" y="1043406"/>
            <a:ext cx="3858775" cy="20378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The reuse of the same data within a short period of time</a:t>
            </a:r>
          </a:p>
          <a:p>
            <a:pPr marL="0" lvl="0" indent="0" algn="ctr" rtl="0">
              <a:spcBef>
                <a:spcPts val="0"/>
              </a:spcBef>
              <a:spcAft>
                <a:spcPts val="0"/>
              </a:spcAft>
              <a:buNone/>
            </a:pPr>
            <a:r>
              <a:rPr lang="en-US"/>
              <a:t>Future misses reduction by keeping recently accessed data in cache</a:t>
            </a:r>
          </a:p>
        </p:txBody>
      </p:sp>
      <p:sp>
        <p:nvSpPr>
          <p:cNvPr id="853" name="Google Shape;853;p48">
            <a:extLst>
              <a:ext uri="{FF2B5EF4-FFF2-40B4-BE49-F238E27FC236}">
                <a16:creationId xmlns:a16="http://schemas.microsoft.com/office/drawing/2014/main" id="{5B29C9EA-50DD-89FE-DF0A-CB63B22FE08F}"/>
              </a:ext>
            </a:extLst>
          </p:cNvPr>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2"/>
                </a:solidFill>
                <a:latin typeface="Comfortaa"/>
                <a:ea typeface="Comfortaa"/>
                <a:cs typeface="Comfortaa"/>
                <a:sym typeface="Comfortaa"/>
              </a:rPr>
              <a:t>*</a:t>
            </a:r>
            <a:endParaRPr sz="9600">
              <a:solidFill>
                <a:schemeClr val="accent2"/>
              </a:solidFill>
              <a:latin typeface="Comfortaa"/>
              <a:ea typeface="Comfortaa"/>
              <a:cs typeface="Comfortaa"/>
              <a:sym typeface="Comfortaa"/>
            </a:endParaRPr>
          </a:p>
        </p:txBody>
      </p:sp>
      <p:sp>
        <p:nvSpPr>
          <p:cNvPr id="2" name="Espace réservé du numéro de diapositive 1">
            <a:extLst>
              <a:ext uri="{FF2B5EF4-FFF2-40B4-BE49-F238E27FC236}">
                <a16:creationId xmlns:a16="http://schemas.microsoft.com/office/drawing/2014/main" id="{718F08F8-D772-64C2-C108-AD6E6A836E2A}"/>
              </a:ext>
            </a:extLst>
          </p:cNvPr>
          <p:cNvSpPr>
            <a:spLocks noGrp="1"/>
          </p:cNvSpPr>
          <p:nvPr>
            <p:ph type="sldNum" sz="quarter" idx="10"/>
          </p:nvPr>
        </p:nvSpPr>
        <p:spPr/>
        <p:txBody>
          <a:bodyPr/>
          <a:lstStyle/>
          <a:p>
            <a:fld id="{1732D5B0-9633-478E-8E10-0FD4C57CBD28}" type="slidenum">
              <a:rPr lang="en" smtClean="0"/>
              <a:t>9</a:t>
            </a:fld>
            <a:endParaRPr lang="en"/>
          </a:p>
        </p:txBody>
      </p:sp>
      <p:pic>
        <p:nvPicPr>
          <p:cNvPr id="8" name="Image 7" descr="Une image contenant diagramme, ligne, capture d’écran, Tracé&#10;&#10;Description générée automatiquement">
            <a:extLst>
              <a:ext uri="{FF2B5EF4-FFF2-40B4-BE49-F238E27FC236}">
                <a16:creationId xmlns:a16="http://schemas.microsoft.com/office/drawing/2014/main" id="{F1C51CDA-6AA2-82FC-7684-6DCBE91A3903}"/>
              </a:ext>
            </a:extLst>
          </p:cNvPr>
          <p:cNvPicPr>
            <a:picLocks noChangeAspect="1"/>
          </p:cNvPicPr>
          <p:nvPr/>
        </p:nvPicPr>
        <p:blipFill>
          <a:blip r:embed="rId3"/>
          <a:srcRect r="14531"/>
          <a:stretch/>
        </p:blipFill>
        <p:spPr>
          <a:xfrm>
            <a:off x="4823165" y="1187644"/>
            <a:ext cx="3858775" cy="2990850"/>
          </a:xfrm>
          <a:prstGeom prst="rect">
            <a:avLst/>
          </a:prstGeom>
        </p:spPr>
      </p:pic>
      <p:sp>
        <p:nvSpPr>
          <p:cNvPr id="9" name="Google Shape;851;p48">
            <a:extLst>
              <a:ext uri="{FF2B5EF4-FFF2-40B4-BE49-F238E27FC236}">
                <a16:creationId xmlns:a16="http://schemas.microsoft.com/office/drawing/2014/main" id="{607FB212-B556-4BCD-3992-F80A4436FB52}"/>
              </a:ext>
            </a:extLst>
          </p:cNvPr>
          <p:cNvSpPr txBox="1">
            <a:spLocks/>
          </p:cNvSpPr>
          <p:nvPr/>
        </p:nvSpPr>
        <p:spPr>
          <a:xfrm>
            <a:off x="67533" y="2414460"/>
            <a:ext cx="4106860" cy="5372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ctr"/>
            <a:r>
              <a:rPr lang="en-US" sz="2800">
                <a:solidFill>
                  <a:srgbClr val="94EE6B"/>
                </a:solidFill>
              </a:rPr>
              <a:t>Spatial Locality</a:t>
            </a:r>
            <a:endParaRPr lang="en-US" sz="4800">
              <a:solidFill>
                <a:srgbClr val="94EE6B"/>
              </a:solidFill>
            </a:endParaRPr>
          </a:p>
        </p:txBody>
      </p:sp>
      <p:sp>
        <p:nvSpPr>
          <p:cNvPr id="10" name="Google Shape;852;p48">
            <a:extLst>
              <a:ext uri="{FF2B5EF4-FFF2-40B4-BE49-F238E27FC236}">
                <a16:creationId xmlns:a16="http://schemas.microsoft.com/office/drawing/2014/main" id="{8FE114AE-528E-82DA-051D-C6F88CC6B950}"/>
              </a:ext>
            </a:extLst>
          </p:cNvPr>
          <p:cNvSpPr txBox="1">
            <a:spLocks/>
          </p:cNvSpPr>
          <p:nvPr/>
        </p:nvSpPr>
        <p:spPr>
          <a:xfrm>
            <a:off x="67533" y="2951678"/>
            <a:ext cx="4060327" cy="2037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lgn="ctr"/>
            <a:r>
              <a:rPr lang="en-US"/>
              <a:t>The access of data elements that are close to each other in memory</a:t>
            </a:r>
          </a:p>
          <a:p>
            <a:pPr marL="0" indent="0" algn="ctr"/>
            <a:r>
              <a:rPr lang="en-US"/>
              <a:t>This principle works by prefetching nearby data, reducing misses in sequential data accesses</a:t>
            </a:r>
          </a:p>
        </p:txBody>
      </p:sp>
    </p:spTree>
    <p:extLst>
      <p:ext uri="{BB962C8B-B14F-4D97-AF65-F5344CB8AC3E}">
        <p14:creationId xmlns:p14="http://schemas.microsoft.com/office/powerpoint/2010/main" val="2706336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6ca4555-8916-40d8-bb7a-a6b8fe49e40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B5354807D76409279219F8D42A6AD" ma:contentTypeVersion="17" ma:contentTypeDescription="Create a new document." ma:contentTypeScope="" ma:versionID="1a55cc28d52cdca2997dce03c8b71b58">
  <xsd:schema xmlns:xsd="http://www.w3.org/2001/XMLSchema" xmlns:xs="http://www.w3.org/2001/XMLSchema" xmlns:p="http://schemas.microsoft.com/office/2006/metadata/properties" xmlns:ns3="66ca4555-8916-40d8-bb7a-a6b8fe49e409" xmlns:ns4="5fe31f76-d590-4c4d-8553-c12807bf5961" targetNamespace="http://schemas.microsoft.com/office/2006/metadata/properties" ma:root="true" ma:fieldsID="e687efb8490cd21119ee39ab89c7e492" ns3:_="" ns4:_="">
    <xsd:import namespace="66ca4555-8916-40d8-bb7a-a6b8fe49e409"/>
    <xsd:import namespace="5fe31f76-d590-4c4d-8553-c12807bf596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3:MediaServiceLocation"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ca4555-8916-40d8-bb7a-a6b8fe49e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fe31f76-d590-4c4d-8553-c12807bf596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34C45B-F177-4FDA-BEF4-249BD71AB9D5}">
  <ds:schemaRefs>
    <ds:schemaRef ds:uri="5fe31f76-d590-4c4d-8553-c12807bf5961"/>
    <ds:schemaRef ds:uri="66ca4555-8916-40d8-bb7a-a6b8fe49e40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C5A7B76-1807-4642-ACAC-D30031F89F6C}">
  <ds:schemaRefs>
    <ds:schemaRef ds:uri="http://schemas.microsoft.com/sharepoint/v3/contenttype/forms"/>
  </ds:schemaRefs>
</ds:datastoreItem>
</file>

<file path=customXml/itemProps3.xml><?xml version="1.0" encoding="utf-8"?>
<ds:datastoreItem xmlns:ds="http://schemas.openxmlformats.org/officeDocument/2006/customXml" ds:itemID="{09E8E437-7DBC-43A7-80C7-F8CC906E6C54}">
  <ds:schemaRefs>
    <ds:schemaRef ds:uri="5fe31f76-d590-4c4d-8553-c12807bf5961"/>
    <ds:schemaRef ds:uri="66ca4555-8916-40d8-bb7a-a6b8fe49e4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30</Slides>
  <Notes>29</Notes>
  <HiddenSlides>0</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Introduction to Java Programming for High School by Slidesgo</vt:lpstr>
      <vt:lpstr>Slidesgo Final Pages</vt:lpstr>
      <vt:lpstr>PowerPoint Presentation</vt:lpstr>
      <vt:lpstr>Introduction 1/3</vt:lpstr>
      <vt:lpstr>Introduction 2/3</vt:lpstr>
      <vt:lpstr>Introduction 3/3</vt:lpstr>
      <vt:lpstr>Cache Behavior Concepts</vt:lpstr>
      <vt:lpstr>Cache Behavior Concepts</vt:lpstr>
      <vt:lpstr>Cache Behavior Concepts</vt:lpstr>
      <vt:lpstr>Types of cache misses</vt:lpstr>
      <vt:lpstr>Temporal Locality</vt:lpstr>
      <vt:lpstr>Cache Coherency Challenges</vt:lpstr>
      <vt:lpstr>Cache Optimization Techniques</vt:lpstr>
      <vt:lpstr>Do you remember these loop transformations? 1/2</vt:lpstr>
      <vt:lpstr>Do you remember these loop transformations? 2/2</vt:lpstr>
      <vt:lpstr>PowerPoint Presentation</vt:lpstr>
      <vt:lpstr>Compiler Support for Loop Transformations</vt:lpstr>
      <vt:lpstr>Cache-Aware Scheduling Algorithms</vt:lpstr>
      <vt:lpstr>Techniques for improving  Instruction Level Parallelism</vt:lpstr>
      <vt:lpstr>PowerPoint Presentation</vt:lpstr>
      <vt:lpstr>PowerPoint Presentation</vt:lpstr>
      <vt:lpstr>Objective of a Cost Function for Data Cache Optimization</vt:lpstr>
      <vt:lpstr>Cost function #1 : RefCost() Compiler optimizations for improving data locality, Carr 1994</vt:lpstr>
      <vt:lpstr>Cost function #2 : LoopCost() Compiler optimizations for improving data locality, Carr 1994</vt:lpstr>
      <vt:lpstr>Practical Considerations and Trade-offs</vt:lpstr>
      <vt:lpstr>Practical Considerations and Trade-offs</vt:lpstr>
      <vt:lpstr>Practical Considerations and Trade-offs</vt:lpstr>
      <vt:lpstr>Machine Learning Applications in Cache Optimization</vt:lpstr>
      <vt:lpstr>Hybrid and Dynamic Optimization Techniques</vt:lpstr>
      <vt:lpstr>CONCLUSION</vt:lpstr>
      <vt:lpstr>References</vt:lpstr>
      <vt:lpstr>Thank your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363</cp:revision>
  <dcterms:modified xsi:type="dcterms:W3CDTF">2024-12-13T09:41:05Z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0x010100419B5354807D76409279219F8D42A6AD</vt:lpwstr>
  </property>
</Properties>
</file>