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9" r:id="rId5"/>
    <p:sldId id="266" r:id="rId6"/>
    <p:sldId id="262" r:id="rId7"/>
    <p:sldId id="267" r:id="rId8"/>
    <p:sldId id="268" r:id="rId9"/>
    <p:sldId id="269" r:id="rId10"/>
    <p:sldId id="265" r:id="rId11"/>
    <p:sldId id="271" r:id="rId12"/>
    <p:sldId id="260" r:id="rId13"/>
    <p:sldId id="270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tics.theonion.com/lindsey-graham-dining-alone-at-applebee-s-kind-of-wishe-1829390273" TargetMode="External"/><Relationship Id="rId2" Type="http://schemas.openxmlformats.org/officeDocument/2006/relationships/hyperlink" Target="https://www.youtube.com/watch?v=tpSo-VJTeE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kow.com/news/wakeup/2018/11/04/stress-eaters-responsible-for-applebees-sales-ju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A96C-9447-410C-9CB3-5D5ABD940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66379-76D2-40F3-8305-34AB4C729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MIS</a:t>
            </a:r>
            <a:r>
              <a:rPr lang="en-US" dirty="0"/>
              <a:t> </a:t>
            </a:r>
            <a:r>
              <a:rPr lang="en-US" sz="3200" dirty="0"/>
              <a:t>670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CAEC6-4C5D-4B0E-82F3-8F8AE7E1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841258"/>
            <a:ext cx="5842610" cy="29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948A-EE20-45F7-A049-7D95A1CF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0ED19-FB69-4568-8B8C-C0F494A4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Bing Liu</a:t>
            </a:r>
          </a:p>
          <a:p>
            <a:pPr lvl="1"/>
            <a:r>
              <a:rPr lang="en-US" dirty="0"/>
              <a:t>Analyzed around 500 original tweets</a:t>
            </a:r>
          </a:p>
          <a:p>
            <a:pPr lvl="2"/>
            <a:r>
              <a:rPr lang="en-US" dirty="0"/>
              <a:t>21% positive </a:t>
            </a:r>
          </a:p>
          <a:p>
            <a:pPr lvl="2"/>
            <a:r>
              <a:rPr lang="en-US" dirty="0"/>
              <a:t>10% negative</a:t>
            </a:r>
          </a:p>
          <a:p>
            <a:pPr lvl="2"/>
            <a:r>
              <a:rPr lang="en-US" dirty="0"/>
              <a:t>69% neutral</a:t>
            </a:r>
          </a:p>
          <a:p>
            <a:r>
              <a:rPr lang="en-US" dirty="0"/>
              <a:t>Pattern </a:t>
            </a:r>
          </a:p>
          <a:p>
            <a:pPr lvl="1"/>
            <a:r>
              <a:rPr lang="en-US" dirty="0"/>
              <a:t>Same data</a:t>
            </a:r>
          </a:p>
          <a:p>
            <a:pPr lvl="2"/>
            <a:r>
              <a:rPr lang="en-US" dirty="0"/>
              <a:t>25% positive</a:t>
            </a:r>
          </a:p>
          <a:p>
            <a:pPr lvl="2"/>
            <a:r>
              <a:rPr lang="en-US" dirty="0"/>
              <a:t>6% negative</a:t>
            </a:r>
          </a:p>
          <a:p>
            <a:pPr lvl="2"/>
            <a:r>
              <a:rPr lang="en-US" dirty="0"/>
              <a:t>69% neutral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1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145-C982-4518-8789-771014FC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WordCloud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F55FA-BEBA-4D4D-A6D0-CD207109E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5" y="1916930"/>
            <a:ext cx="6030780" cy="3036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1D8D8-D949-4DCF-A02E-62AE0573C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1252"/>
            <a:ext cx="5944115" cy="301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75062-608C-4DC3-B60C-F0672A9A57FE}"/>
              </a:ext>
            </a:extLst>
          </p:cNvPr>
          <p:cNvSpPr txBox="1"/>
          <p:nvPr/>
        </p:nvSpPr>
        <p:spPr>
          <a:xfrm>
            <a:off x="1362456" y="5180143"/>
            <a:ext cx="40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WordCloud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C0C59C-876C-4BC6-9871-B6B3B74739D8}"/>
              </a:ext>
            </a:extLst>
          </p:cNvPr>
          <p:cNvSpPr/>
          <p:nvPr/>
        </p:nvSpPr>
        <p:spPr>
          <a:xfrm rot="16200000">
            <a:off x="3675185" y="5114192"/>
            <a:ext cx="633047" cy="50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06F5E-FE7C-4829-9BE1-685238BE58C5}"/>
              </a:ext>
            </a:extLst>
          </p:cNvPr>
          <p:cNvSpPr txBox="1"/>
          <p:nvPr/>
        </p:nvSpPr>
        <p:spPr>
          <a:xfrm>
            <a:off x="7048768" y="2892669"/>
            <a:ext cx="274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WordCloud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98E0B2-1659-4CA6-B606-AAD41385B027}"/>
              </a:ext>
            </a:extLst>
          </p:cNvPr>
          <p:cNvSpPr/>
          <p:nvPr/>
        </p:nvSpPr>
        <p:spPr>
          <a:xfrm>
            <a:off x="9596803" y="2839452"/>
            <a:ext cx="518747" cy="694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0DA-D808-41EE-BF1B-42F90F9C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Mention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F9B1-D2EC-4CB0-BFC4-8651BFB6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792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@TheOnion – New Ad Urges Hipsters To Go To Applebee’s Ironically</a:t>
            </a:r>
          </a:p>
          <a:p>
            <a:pPr lvl="1"/>
            <a:r>
              <a:rPr lang="en-US" dirty="0"/>
              <a:t>Joke items added to the menu: </a:t>
            </a:r>
          </a:p>
          <a:p>
            <a:pPr lvl="2"/>
            <a:r>
              <a:rPr lang="en-US" dirty="0"/>
              <a:t>Fajita Cordon Bleu</a:t>
            </a:r>
          </a:p>
          <a:p>
            <a:pPr lvl="2"/>
            <a:r>
              <a:rPr lang="en-US" dirty="0"/>
              <a:t>Chicken Strip Explosion</a:t>
            </a:r>
          </a:p>
          <a:p>
            <a:pPr lvl="1"/>
            <a:r>
              <a:rPr lang="en-US" dirty="0">
                <a:hlinkClick r:id="rId2"/>
              </a:rPr>
              <a:t>https://www.youtube.com/watch?v=tpSo-VJTeE8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Mentioning UFC/MMA fights to be watched at Applebee’s (Jonny Bones Jones/Colby Covington fight) – Jokes about fighters putting steroids in food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Political Mentions: Sean Hannity, Sen. Lindsey Graham dining alone instead of facing the protestors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https://politics.theonion.com/lindsey-graham-dining-alone-at-applebee-s-kind-of-wishe-1829390273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53611-1F0B-4DCA-B104-11AE8CB6B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123" y="3048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C7D9-C765-4544-8421-7A2082E1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E05218-458F-45CC-A932-5DC4B32B0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65" y="544533"/>
            <a:ext cx="5289726" cy="5724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54957-ED32-4C90-9E84-69422C9A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72" y="544532"/>
            <a:ext cx="59531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5BCE-F898-4473-A099-CCF41E02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Local Applebee’s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8B3E-961D-469B-BB24-9E87E277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#Yelp was a common hashtag</a:t>
            </a:r>
          </a:p>
          <a:p>
            <a:endParaRPr lang="en-US" sz="2400" dirty="0"/>
          </a:p>
          <a:p>
            <a:r>
              <a:rPr lang="en-US" sz="2400" dirty="0"/>
              <a:t>Over 50% of our local Applebee’s reviews from yelp give a one-star review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Combination of bad service and bad food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F34BB-0AE3-4183-9F78-3244DDFE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422" y="5329015"/>
            <a:ext cx="5067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33F7-6CB0-47AC-8B03-08CF94A1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Applebee’s Online Reputation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2A6A-C54C-4463-A59D-59F3A0C5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4115"/>
            <a:ext cx="8915400" cy="3777622"/>
          </a:xfrm>
        </p:spPr>
        <p:txBody>
          <a:bodyPr/>
          <a:lstStyle/>
          <a:p>
            <a:r>
              <a:rPr lang="en-US" dirty="0"/>
              <a:t>Lots of profanity around tweets about Applebee’s</a:t>
            </a:r>
          </a:p>
          <a:p>
            <a:r>
              <a:rPr lang="en-US" dirty="0"/>
              <a:t>Users commonly pair Applebee’s and politics in a negative</a:t>
            </a:r>
          </a:p>
          <a:p>
            <a:pPr marL="0" indent="0">
              <a:buNone/>
            </a:pPr>
            <a:r>
              <a:rPr lang="en-US" dirty="0"/>
              <a:t>manor</a:t>
            </a:r>
          </a:p>
          <a:p>
            <a:r>
              <a:rPr lang="en-US" dirty="0"/>
              <a:t>People tend to speak about Applebee’s jokingly</a:t>
            </a:r>
          </a:p>
          <a:p>
            <a:r>
              <a:rPr lang="en-US" dirty="0"/>
              <a:t>There is a common trend between promotion announcements and spikes in Twitter activity</a:t>
            </a:r>
          </a:p>
          <a:p>
            <a:r>
              <a:rPr lang="en-US" dirty="0"/>
              <a:t>Focus more on Yelp review reputation</a:t>
            </a:r>
          </a:p>
          <a:p>
            <a:r>
              <a:rPr lang="en-US" dirty="0"/>
              <a:t>Food presentation and overall service needs improvement</a:t>
            </a:r>
          </a:p>
          <a:p>
            <a:r>
              <a:rPr lang="en-US" dirty="0"/>
              <a:t>Happy Hour is a frequently mentioned promotion on Twitter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EA379-755B-4883-911B-89FC6C6D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1" y="5152291"/>
            <a:ext cx="2348057" cy="1576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54B4B-9D02-43AF-8355-8B82E3EB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26" y="624110"/>
            <a:ext cx="2345783" cy="2020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F5546-BA95-450B-8EA3-EC5077956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659" y="5062337"/>
            <a:ext cx="2305050" cy="1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4A41-F323-4B9F-811F-9738954D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0C6A-ECB3-4721-8DAE-0A0ACA1C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95,000 tweets</a:t>
            </a:r>
          </a:p>
          <a:p>
            <a:r>
              <a:rPr lang="en-US" dirty="0"/>
              <a:t>0 = Original Tweets</a:t>
            </a:r>
          </a:p>
          <a:p>
            <a:r>
              <a:rPr lang="en-US" dirty="0"/>
              <a:t>1 = Retweets</a:t>
            </a:r>
          </a:p>
          <a:p>
            <a:r>
              <a:rPr lang="en-US" dirty="0"/>
              <a:t>A histogram is an accurate representation of the distribution of numerical data.</a:t>
            </a:r>
          </a:p>
          <a:p>
            <a:r>
              <a:rPr lang="en-US" dirty="0"/>
              <a:t>72% of data are retweets</a:t>
            </a:r>
          </a:p>
          <a:p>
            <a:pPr lvl="1"/>
            <a:r>
              <a:rPr lang="en-US" dirty="0"/>
              <a:t>~68,000 tweets</a:t>
            </a:r>
          </a:p>
          <a:p>
            <a:r>
              <a:rPr lang="en-US" dirty="0"/>
              <a:t>28% of data are original</a:t>
            </a:r>
          </a:p>
          <a:p>
            <a:pPr lvl="1"/>
            <a:r>
              <a:rPr lang="en-US" dirty="0"/>
              <a:t>~27,000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CBF6E-847A-4437-92F7-C6C29155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54" y="3845667"/>
            <a:ext cx="4656992" cy="29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D54F-6A37-417A-A24E-2619CAF4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Social Media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A782-A14F-42C1-9900-79CB56B6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These are some promotions being talked about on the “Twittersphere”</a:t>
            </a:r>
          </a:p>
          <a:p>
            <a:endParaRPr lang="en-US" sz="2400" dirty="0"/>
          </a:p>
          <a:p>
            <a:r>
              <a:rPr lang="en-US" sz="2400" dirty="0"/>
              <a:t>Promotions:</a:t>
            </a:r>
          </a:p>
          <a:p>
            <a:pPr lvl="1"/>
            <a:r>
              <a:rPr lang="en-US" sz="2200" dirty="0"/>
              <a:t>Veterans Day</a:t>
            </a:r>
          </a:p>
          <a:p>
            <a:pPr lvl="1"/>
            <a:r>
              <a:rPr lang="en-US" sz="2200" dirty="0"/>
              <a:t>Holiday Gift Cards</a:t>
            </a:r>
          </a:p>
          <a:p>
            <a:pPr lvl="1"/>
            <a:r>
              <a:rPr lang="en-US" sz="2200" dirty="0"/>
              <a:t>Dilly </a:t>
            </a:r>
            <a:r>
              <a:rPr lang="en-US" sz="2200" dirty="0" err="1"/>
              <a:t>Dilly</a:t>
            </a:r>
            <a:r>
              <a:rPr lang="en-US" sz="2200" dirty="0"/>
              <a:t> Bud Light</a:t>
            </a:r>
          </a:p>
          <a:p>
            <a:pPr lvl="1"/>
            <a:r>
              <a:rPr lang="en-US" sz="2200" dirty="0"/>
              <a:t>October Drink of the Month  </a:t>
            </a:r>
          </a:p>
          <a:p>
            <a:pPr lvl="1"/>
            <a:r>
              <a:rPr lang="en-US" sz="2200" dirty="0"/>
              <a:t>December Drink of the Month – “Dollar Jolly” Vodka Drink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A204-0CF9-47BC-BEF3-C9E9C877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73" y="2609777"/>
            <a:ext cx="3396922" cy="25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E5EB-DEC9-47C8-BD4E-4FCCC54A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Hashtags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F62F-A4CB-421C-A7D8-A7870698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#Sweepstakes</a:t>
            </a:r>
          </a:p>
          <a:p>
            <a:r>
              <a:rPr lang="en-US" dirty="0"/>
              <a:t>#Yelp </a:t>
            </a:r>
          </a:p>
          <a:p>
            <a:r>
              <a:rPr lang="en-US" dirty="0"/>
              <a:t>#Veterans</a:t>
            </a:r>
          </a:p>
          <a:p>
            <a:r>
              <a:rPr lang="en-US" dirty="0"/>
              <a:t>Other mentionable hashtags:</a:t>
            </a:r>
          </a:p>
          <a:p>
            <a:r>
              <a:rPr lang="en-US" dirty="0"/>
              <a:t>#</a:t>
            </a:r>
            <a:r>
              <a:rPr lang="en-US" dirty="0" err="1"/>
              <a:t>datenight</a:t>
            </a:r>
            <a:r>
              <a:rPr lang="en-US" dirty="0"/>
              <a:t> – suggesting a couples night </a:t>
            </a:r>
          </a:p>
          <a:p>
            <a:r>
              <a:rPr lang="en-US" dirty="0"/>
              <a:t>#fundraiser</a:t>
            </a:r>
          </a:p>
          <a:p>
            <a:r>
              <a:rPr lang="en-US" dirty="0"/>
              <a:t>#</a:t>
            </a:r>
            <a:r>
              <a:rPr lang="en-US" dirty="0" err="1"/>
              <a:t>JackDaniels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7978A-B8C7-4A30-84C4-F3DE2C3E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4321412"/>
            <a:ext cx="310414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3DB1-1B2F-4E2A-A4BD-34D81A18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93" y="624110"/>
            <a:ext cx="9667020" cy="1280890"/>
          </a:xfrm>
        </p:spPr>
        <p:txBody>
          <a:bodyPr/>
          <a:lstStyle/>
          <a:p>
            <a:r>
              <a:rPr lang="en-US" dirty="0"/>
              <a:t>Spikes in Twitter Activity: What Happened?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290EAC-23B3-48C5-9ECD-94D519F8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869" y="2705099"/>
            <a:ext cx="5806453" cy="3985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A318FB-DFAC-47C4-AD53-46548459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3" y="2060331"/>
            <a:ext cx="5708446" cy="2892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AA4DD4-B1F4-4677-B608-23B91839E965}"/>
              </a:ext>
            </a:extLst>
          </p:cNvPr>
          <p:cNvSpPr txBox="1"/>
          <p:nvPr/>
        </p:nvSpPr>
        <p:spPr>
          <a:xfrm>
            <a:off x="1283677" y="5108332"/>
            <a:ext cx="427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uptick in Twitter activity </a:t>
            </a:r>
          </a:p>
          <a:p>
            <a:r>
              <a:rPr lang="en-US" dirty="0"/>
              <a:t>	~ 10/01 and 11/04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E2BE97E-D28C-4636-A4C5-9BF975506090}"/>
              </a:ext>
            </a:extLst>
          </p:cNvPr>
          <p:cNvSpPr/>
          <p:nvPr/>
        </p:nvSpPr>
        <p:spPr>
          <a:xfrm>
            <a:off x="7473461" y="1820007"/>
            <a:ext cx="615461" cy="791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35B79D-A34D-4A4D-8855-9E0C13016C50}"/>
              </a:ext>
            </a:extLst>
          </p:cNvPr>
          <p:cNvSpPr/>
          <p:nvPr/>
        </p:nvSpPr>
        <p:spPr>
          <a:xfrm>
            <a:off x="4079631" y="3146181"/>
            <a:ext cx="685800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EF02-0861-4DC0-B4F0-C2B61A77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1280890"/>
          </a:xfrm>
        </p:spPr>
        <p:txBody>
          <a:bodyPr/>
          <a:lstStyle/>
          <a:p>
            <a:r>
              <a:rPr lang="en-US" dirty="0"/>
              <a:t>Spikes in Twitter Activity</a:t>
            </a:r>
            <a:br>
              <a:rPr lang="en-US" dirty="0"/>
            </a:br>
            <a:r>
              <a:rPr lang="en-US" dirty="0"/>
              <a:t>- This Happened!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C1E3-8BEC-4E0A-A89C-E1B30612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7762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Samuel Adams Octoberfest promotion – announced the first of October</a:t>
            </a:r>
          </a:p>
          <a:p>
            <a:endParaRPr lang="en-US" dirty="0"/>
          </a:p>
          <a:p>
            <a:r>
              <a:rPr lang="en-US" dirty="0"/>
              <a:t>$1 Zombie Margaritas – October 2</a:t>
            </a:r>
            <a:r>
              <a:rPr lang="en-US" baseline="30000" dirty="0"/>
              <a:t>nd</a:t>
            </a:r>
            <a:r>
              <a:rPr lang="en-US" dirty="0"/>
              <a:t> (around 20,000 tweets that day about it)</a:t>
            </a:r>
          </a:p>
          <a:p>
            <a:endParaRPr lang="en-US" dirty="0"/>
          </a:p>
          <a:p>
            <a:r>
              <a:rPr lang="en-US" dirty="0"/>
              <a:t>Baby burned by scalding water - October 11th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November 4th - Stressed Customers</a:t>
            </a:r>
          </a:p>
          <a:p>
            <a:pPr lvl="1"/>
            <a:r>
              <a:rPr lang="en-US" dirty="0"/>
              <a:t> Articles surfaced about cheap alcohol and food </a:t>
            </a:r>
          </a:p>
          <a:p>
            <a:pPr marL="457200" lvl="1" indent="0">
              <a:buNone/>
            </a:pPr>
            <a:endParaRPr lang="en-US" sz="1100" dirty="0">
              <a:hlinkClick r:id="rId2"/>
            </a:endParaRPr>
          </a:p>
          <a:p>
            <a:pPr marL="457200" lvl="1" indent="0">
              <a:buNone/>
            </a:pPr>
            <a:r>
              <a:rPr lang="en-US" sz="1100" dirty="0">
                <a:hlinkClick r:id="rId2"/>
              </a:rPr>
              <a:t>https://wkow.com/news/wakeup/2018/11/04/stress-eaters-responsible-for-applebees-sales-jump/</a:t>
            </a:r>
            <a:endParaRPr lang="en-US" sz="1100" dirty="0"/>
          </a:p>
          <a:p>
            <a:pPr lvl="1"/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CAD12-E45A-4E6B-BA1A-B85B124E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76" y="192992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6A13D-1C35-446C-A99A-EB22FBFCA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877" y="3769122"/>
            <a:ext cx="2803174" cy="28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96FA-2090-41B8-B3A3-83E6AA4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Tweets Per Day </a:t>
            </a:r>
            <a:br>
              <a:rPr lang="en-US" dirty="0"/>
            </a:br>
            <a:r>
              <a:rPr lang="en-US" dirty="0"/>
              <a:t>					9/28 – 11/02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E89E9-E5EB-4480-B312-16FAB051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296" y="1905000"/>
            <a:ext cx="4724392" cy="3871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2DC48-824D-4F2B-929D-A1E62DC3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25" y="1354014"/>
            <a:ext cx="2309999" cy="5306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648CF-9CE7-48EC-9741-1014443E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111" y="1905000"/>
            <a:ext cx="2309998" cy="4755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C6899-36D8-4095-BD12-0C65E0778004}"/>
              </a:ext>
            </a:extLst>
          </p:cNvPr>
          <p:cNvSpPr txBox="1"/>
          <p:nvPr/>
        </p:nvSpPr>
        <p:spPr>
          <a:xfrm>
            <a:off x="6733193" y="5776546"/>
            <a:ext cx="463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able to analyze tweets about Applebee’s each day, and be informed of spikes in twitter activity.</a:t>
            </a:r>
          </a:p>
        </p:txBody>
      </p:sp>
    </p:spTree>
    <p:extLst>
      <p:ext uri="{BB962C8B-B14F-4D97-AF65-F5344CB8AC3E}">
        <p14:creationId xmlns:p14="http://schemas.microsoft.com/office/powerpoint/2010/main" val="12803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7A46-8A91-4DD7-BCBF-38834CE0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Tweets Per Day </a:t>
            </a:r>
            <a:br>
              <a:rPr lang="en-US" dirty="0"/>
            </a:br>
            <a:r>
              <a:rPr lang="en-US" dirty="0"/>
              <a:t>					9/28 – 11/02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5F87-477E-4758-BB6A-425E2963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4231F-2F6D-41CE-880C-456449C4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50" y="2133600"/>
            <a:ext cx="5944700" cy="38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132A-85D8-4DF9-9F18-23A5596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Number of Tweets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1D7A4-51E1-49FA-A415-B995921E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0859" y="1318846"/>
            <a:ext cx="4657725" cy="3171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F93222-3AFB-4AC4-A10D-4C99F092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6" y="1318846"/>
            <a:ext cx="2742346" cy="5419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5C943-E7A8-4614-A97F-9D5AE5391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3410134"/>
            <a:ext cx="2742346" cy="3085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B1DA4-BD19-4801-B96D-19CE5D5EF064}"/>
              </a:ext>
            </a:extLst>
          </p:cNvPr>
          <p:cNvSpPr txBox="1"/>
          <p:nvPr/>
        </p:nvSpPr>
        <p:spPr>
          <a:xfrm>
            <a:off x="7394331" y="4633546"/>
            <a:ext cx="4524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Peak Hours</a:t>
            </a:r>
          </a:p>
          <a:p>
            <a:r>
              <a:rPr lang="en-US" dirty="0"/>
              <a:t>Closing time: 12:30 am ~ 2 am</a:t>
            </a:r>
          </a:p>
          <a:p>
            <a:endParaRPr lang="en-US" dirty="0"/>
          </a:p>
          <a:p>
            <a:r>
              <a:rPr lang="en-US" dirty="0"/>
              <a:t>Happy Hour: 3-6 pm </a:t>
            </a:r>
          </a:p>
          <a:p>
            <a:endParaRPr lang="en-US" dirty="0"/>
          </a:p>
          <a:p>
            <a:r>
              <a:rPr lang="en-US" dirty="0"/>
              <a:t>Late Night Happy Hour: 9-Midnight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088D2-DDDA-4E09-9425-010EAA0F687B}"/>
              </a:ext>
            </a:extLst>
          </p:cNvPr>
          <p:cNvSpPr txBox="1"/>
          <p:nvPr/>
        </p:nvSpPr>
        <p:spPr>
          <a:xfrm>
            <a:off x="3710231" y="2020802"/>
            <a:ext cx="289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tweet about Applebee’s the most in the evening, specifically late at night.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D3C9D5-55D0-473C-8502-083FC8BFC342}"/>
              </a:ext>
            </a:extLst>
          </p:cNvPr>
          <p:cNvSpPr/>
          <p:nvPr/>
        </p:nvSpPr>
        <p:spPr>
          <a:xfrm rot="10800000">
            <a:off x="8537331" y="1503484"/>
            <a:ext cx="571500" cy="21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17C909-C3E0-4848-B3AA-A4D428CFE0A2}"/>
              </a:ext>
            </a:extLst>
          </p:cNvPr>
          <p:cNvSpPr/>
          <p:nvPr/>
        </p:nvSpPr>
        <p:spPr>
          <a:xfrm>
            <a:off x="9656457" y="2142026"/>
            <a:ext cx="468117" cy="237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9419</TotalTime>
  <Words>486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Capstone Project</vt:lpstr>
      <vt:lpstr>Retweet Histogram</vt:lpstr>
      <vt:lpstr>Important Social Media Topics</vt:lpstr>
      <vt:lpstr>Top Hashtags</vt:lpstr>
      <vt:lpstr>Spikes in Twitter Activity: What Happened?</vt:lpstr>
      <vt:lpstr>Spikes in Twitter Activity - This Happened! </vt:lpstr>
      <vt:lpstr>Total Number of Tweets Per Day       9/28 – 11/02</vt:lpstr>
      <vt:lpstr>Total Number of Tweets Per Day       9/28 – 11/02</vt:lpstr>
      <vt:lpstr>Hourly Number of Tweets </vt:lpstr>
      <vt:lpstr>Sentiment Analysis</vt:lpstr>
      <vt:lpstr>WordCloud Data</vt:lpstr>
      <vt:lpstr>Mention Frequency</vt:lpstr>
      <vt:lpstr>PowerPoint Presentation</vt:lpstr>
      <vt:lpstr>Local Applebee’s</vt:lpstr>
      <vt:lpstr>Applebee’s Online Reputation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cjcunningham34@gmail.com</dc:creator>
  <cp:lastModifiedBy>Evan Schmidtberger</cp:lastModifiedBy>
  <cp:revision>32</cp:revision>
  <dcterms:created xsi:type="dcterms:W3CDTF">2018-11-29T14:22:51Z</dcterms:created>
  <dcterms:modified xsi:type="dcterms:W3CDTF">2018-12-06T06:19:03Z</dcterms:modified>
</cp:coreProperties>
</file>