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306" r:id="rId3"/>
    <p:sldId id="300" r:id="rId4"/>
    <p:sldId id="315" r:id="rId5"/>
    <p:sldId id="319" r:id="rId6"/>
    <p:sldId id="317" r:id="rId7"/>
    <p:sldId id="320" r:id="rId8"/>
    <p:sldId id="308" r:id="rId9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11"/>
      <p:bold r:id="rId12"/>
      <p:italic r:id="rId13"/>
      <p:boldItalic r:id="rId14"/>
    </p:embeddedFont>
    <p:embeddedFont>
      <p:font typeface="MV Boli" panose="02000500030200090000" pitchFamily="2" charset="0"/>
      <p:regular r:id="rId15"/>
    </p:embeddedFont>
    <p:embeddedFont>
      <p:font typeface="Segoe UI Semibold" panose="020B0702040204020203" pitchFamily="34" charset="0"/>
      <p:bold r:id="rId16"/>
      <p:boldItalic r:id="rId17"/>
    </p:embeddedFont>
    <p:embeddedFont>
      <p:font typeface="Lato Light" panose="020B0604020202020204" charset="0"/>
      <p:regular r:id="rId18"/>
      <p:bold r:id="rId19"/>
      <p:italic r:id="rId20"/>
      <p:boldItalic r:id="rId21"/>
    </p:embeddedFont>
    <p:embeddedFont>
      <p:font typeface="Century Schoolbook" panose="02040604050505020304" pitchFamily="18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 Slab Regular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 TUYET" initials="NTT" lastIdx="1" clrIdx="0">
    <p:extLst>
      <p:ext uri="{19B8F6BF-5375-455C-9EA6-DF929625EA0E}">
        <p15:presenceInfo xmlns:p15="http://schemas.microsoft.com/office/powerpoint/2012/main" userId="S-1-5-21-2476627494-1045191529-426894341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F99"/>
    <a:srgbClr val="47CFFF"/>
    <a:srgbClr val="02BDC7"/>
    <a:srgbClr val="FFB600"/>
    <a:srgbClr val="CC00CC"/>
    <a:srgbClr val="FF66CC"/>
    <a:srgbClr val="FF6600"/>
    <a:srgbClr val="FF0000"/>
    <a:srgbClr val="FF7C80"/>
    <a:srgbClr val="FF8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0" autoAdjust="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21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16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2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24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39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61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82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6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36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3" r:id="rId4"/>
    <p:sldLayoutId id="214748366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3480270" y="828615"/>
            <a:ext cx="2050724" cy="771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Regular" panose="020B0604020202020204" charset="0"/>
                <a:ea typeface="Roboto Slab Regular" panose="020B0604020202020204" charset="0"/>
              </a:rPr>
              <a:t>NHÓM 2</a:t>
            </a:r>
            <a:endParaRPr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61E8C-BB4F-47DA-A461-E3FE4CA591E9}"/>
              </a:ext>
            </a:extLst>
          </p:cNvPr>
          <p:cNvSpPr txBox="1"/>
          <p:nvPr/>
        </p:nvSpPr>
        <p:spPr>
          <a:xfrm>
            <a:off x="4195916" y="1663112"/>
            <a:ext cx="2389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Roboto Slab Regular" panose="020B0604020202020204" charset="0"/>
                <a:ea typeface="Roboto Slab Regular" panose="020B0604020202020204" charset="0"/>
              </a:rPr>
              <a:t>Quản</a:t>
            </a:r>
            <a:r>
              <a:rPr lang="en-US" sz="2800" b="1" dirty="0"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2800" b="1" dirty="0" err="1">
                <a:latin typeface="Roboto Slab Regular" panose="020B0604020202020204" charset="0"/>
                <a:ea typeface="Roboto Slab Regular" panose="020B0604020202020204" charset="0"/>
              </a:rPr>
              <a:t>Lý</a:t>
            </a:r>
            <a:r>
              <a:rPr lang="en-US" sz="2800" b="1" dirty="0"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2800" b="1" dirty="0" err="1">
                <a:latin typeface="Roboto Slab Regular" panose="020B0604020202020204" charset="0"/>
                <a:ea typeface="Roboto Slab Regular" panose="020B0604020202020204" charset="0"/>
              </a:rPr>
              <a:t>Khách</a:t>
            </a:r>
            <a:r>
              <a:rPr lang="en-US" sz="2800" b="1" dirty="0"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2800" b="1" dirty="0" err="1">
                <a:latin typeface="Roboto Slab Regular" panose="020B0604020202020204" charset="0"/>
                <a:ea typeface="Roboto Slab Regular" panose="020B0604020202020204" charset="0"/>
              </a:rPr>
              <a:t>Sạn</a:t>
            </a:r>
            <a:endParaRPr lang="en-US" sz="2800" b="1" dirty="0">
              <a:latin typeface="Roboto Slab Regular" panose="020B0604020202020204" charset="0"/>
              <a:ea typeface="Roboto Slab Regular" panose="020B060402020202020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FA70B-670E-4BCB-88FC-0813A80CBD82}"/>
              </a:ext>
            </a:extLst>
          </p:cNvPr>
          <p:cNvSpPr txBox="1"/>
          <p:nvPr/>
        </p:nvSpPr>
        <p:spPr>
          <a:xfrm>
            <a:off x="3192676" y="1771398"/>
            <a:ext cx="100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Dự</a:t>
            </a:r>
            <a:r>
              <a:rPr lang="en-US" sz="1800" i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i="1" dirty="0" err="1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án</a:t>
            </a:r>
            <a:r>
              <a:rPr lang="en-US" sz="1800" i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116EE-191E-4113-A4FD-D5BB6C87DC09}"/>
              </a:ext>
            </a:extLst>
          </p:cNvPr>
          <p:cNvSpPr txBox="1"/>
          <p:nvPr/>
        </p:nvSpPr>
        <p:spPr>
          <a:xfrm>
            <a:off x="3192676" y="2681261"/>
            <a:ext cx="41590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Thành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viên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:</a:t>
            </a:r>
          </a:p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Nguyễn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Hải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Đăng</a:t>
            </a:r>
            <a:endParaRPr lang="en-US" i="1" dirty="0">
              <a:solidFill>
                <a:schemeClr val="bg1">
                  <a:lumMod val="95000"/>
                </a:schemeClr>
              </a:solidFill>
              <a:latin typeface="Century Schoolbook" panose="02040604050505020304" pitchFamily="18" charset="0"/>
              <a:cs typeface="MV Boli" panose="02000500030200090000" pitchFamily="2" charset="0"/>
            </a:endParaRPr>
          </a:p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Trần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Công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Thành</a:t>
            </a:r>
            <a:endParaRPr lang="en-US" i="1" dirty="0">
              <a:solidFill>
                <a:schemeClr val="bg1">
                  <a:lumMod val="95000"/>
                </a:schemeClr>
              </a:solidFill>
              <a:latin typeface="Century Schoolbook" panose="02040604050505020304" pitchFamily="18" charset="0"/>
              <a:cs typeface="MV Boli" panose="02000500030200090000" pitchFamily="2" charset="0"/>
            </a:endParaRPr>
          </a:p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Trần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Quang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Đức</a:t>
            </a:r>
            <a:endParaRPr lang="en-US" i="1" dirty="0">
              <a:solidFill>
                <a:schemeClr val="bg1">
                  <a:lumMod val="95000"/>
                </a:schemeClr>
              </a:solidFill>
              <a:latin typeface="Century Schoolbook" panose="02040604050505020304" pitchFamily="18" charset="0"/>
              <a:cs typeface="MV Boli" panose="02000500030200090000" pitchFamily="2" charset="0"/>
            </a:endParaRPr>
          </a:p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Ngô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Thị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Trang</a:t>
            </a:r>
          </a:p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	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Nguyễn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Thị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  <a:cs typeface="MV Boli" panose="02000500030200090000" pitchFamily="2" charset="0"/>
              </a:rPr>
              <a:t>Tuyết</a:t>
            </a:r>
            <a:endParaRPr lang="en-US" i="1" dirty="0">
              <a:solidFill>
                <a:schemeClr val="bg1">
                  <a:lumMod val="95000"/>
                </a:schemeClr>
              </a:solidFill>
              <a:latin typeface="Century Schoolbook" panose="02040604050505020304" pitchFamily="18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757513" y="1171576"/>
            <a:ext cx="3614712" cy="2140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ợc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đồ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CSDL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quan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hệ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3726" r="1040" b="1270"/>
          <a:stretch/>
        </p:blipFill>
        <p:spPr>
          <a:xfrm>
            <a:off x="195943" y="239486"/>
            <a:ext cx="8599714" cy="45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1096062" y="3077992"/>
            <a:ext cx="692229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smtClean="0"/>
              <a:t>Câu lệnh truy vấn SQL</a:t>
            </a:r>
            <a:endParaRPr sz="5400"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833424" y="94468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569320">
            <a:off x="2730090" y="1900319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>
            <a:spLocks noGrp="1"/>
          </p:cNvSpPr>
          <p:nvPr>
            <p:ph type="body" idx="4294967295"/>
          </p:nvPr>
        </p:nvSpPr>
        <p:spPr>
          <a:xfrm>
            <a:off x="715869" y="982983"/>
            <a:ext cx="635345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1" indent="0">
              <a:buNone/>
            </a:pPr>
            <a:r>
              <a:rPr lang="en-US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Đưa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dịch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vụ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nhiều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nhất</a:t>
            </a:r>
            <a:endParaRPr lang="en-US" sz="1600" b="1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1600" indent="0">
              <a:buNone/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Select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DICHVU.MaDV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DICHVU.TenDV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Sum(CO1.SoluongsudungDV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) as ‘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lượng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’</a:t>
            </a:r>
          </a:p>
          <a:p>
            <a:pPr marL="101600" indent="0">
              <a:buNone/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Into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TableTemp2</a:t>
            </a:r>
          </a:p>
          <a:p>
            <a:pPr marL="101600" indent="0">
              <a:buNone/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From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DICHVU, CO1</a:t>
            </a:r>
          </a:p>
          <a:p>
            <a:pPr marL="101600" indent="0">
              <a:buNone/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Where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DICHVU.MaDV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= CO1.MaDV</a:t>
            </a:r>
          </a:p>
          <a:p>
            <a:pPr marL="101600" indent="0">
              <a:buNone/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Group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by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DICHVU.MaDV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DICHVU.TenDV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101600" indent="0">
              <a:buNone/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Select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MaDV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TenDV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1600" indent="0">
              <a:buNone/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From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TableTemp2</a:t>
            </a:r>
          </a:p>
          <a:p>
            <a:pPr marL="101600" indent="0">
              <a:buNone/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Where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lượng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] = (Select MAX([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lượng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])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from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TableTemp2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101600" indent="0">
              <a:buNone/>
            </a:pP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Drop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 TableTemp2;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58800" lvl="1" indent="0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81609" y="2562920"/>
            <a:ext cx="2277020" cy="5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16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>
            <a:spLocks noGrp="1"/>
          </p:cNvSpPr>
          <p:nvPr>
            <p:ph type="body" idx="4294967295"/>
          </p:nvPr>
        </p:nvSpPr>
        <p:spPr>
          <a:xfrm>
            <a:off x="174078" y="410564"/>
            <a:ext cx="4109802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Liệt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kê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hóa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đơn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thanh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theo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tổng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tiền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thanh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theo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thứ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tự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giảm</a:t>
            </a:r>
            <a:r>
              <a:rPr lang="en-US" sz="1600" dirty="0">
                <a:latin typeface="Calisto MT" panose="02040603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ea typeface="Times New Roman" panose="02020603050405020304" pitchFamily="18" charset="0"/>
              </a:rPr>
              <a:t>dần</a:t>
            </a:r>
            <a:endParaRPr lang="en-US" sz="1600" dirty="0">
              <a:latin typeface="Calisto MT" panose="02040603050505030304" pitchFamily="18" charset="0"/>
              <a:ea typeface="Times New Roman" panose="02020603050405020304" pitchFamily="18" charset="0"/>
            </a:endParaRPr>
          </a:p>
          <a:p>
            <a:pPr marL="68580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</a:p>
          <a:p>
            <a:pPr marL="68580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HOADONTT</a:t>
            </a:r>
          </a:p>
          <a:p>
            <a:pPr marL="68580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Order By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TongtienTT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DESC;</a:t>
            </a:r>
          </a:p>
        </p:txBody>
      </p:sp>
      <p:grpSp>
        <p:nvGrpSpPr>
          <p:cNvPr id="604" name="Google Shape;604;p36"/>
          <p:cNvGrpSpPr/>
          <p:nvPr/>
        </p:nvGrpSpPr>
        <p:grpSpPr>
          <a:xfrm>
            <a:off x="4008149" y="1178100"/>
            <a:ext cx="4542205" cy="2661224"/>
            <a:chOff x="1177450" y="241631"/>
            <a:chExt cx="6173152" cy="3616776"/>
          </a:xfrm>
        </p:grpSpPr>
        <p:sp>
          <p:nvSpPr>
            <p:cNvPr id="605" name="Google Shape;605;p36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71038" y="1814867"/>
            <a:ext cx="3415030" cy="12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2;p36"/>
          <p:cNvSpPr txBox="1">
            <a:spLocks/>
          </p:cNvSpPr>
          <p:nvPr/>
        </p:nvSpPr>
        <p:spPr>
          <a:xfrm>
            <a:off x="4190657" y="480706"/>
            <a:ext cx="4597743" cy="231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558800" lvl="1" indent="0">
              <a:buFont typeface="Lato Light"/>
              <a:buNone/>
            </a:pPr>
            <a:r>
              <a:rPr lang="en-US" sz="1600" b="1" i="1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Xóa</a:t>
            </a:r>
            <a:r>
              <a:rPr lang="en-US" sz="1600" b="1" i="1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những</a:t>
            </a:r>
            <a:r>
              <a:rPr lang="en-US" sz="1600" b="1" i="1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khuyến</a:t>
            </a:r>
            <a:r>
              <a:rPr lang="en-US" sz="1600" b="1" i="1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mại</a:t>
            </a:r>
            <a:r>
              <a:rPr lang="en-US" sz="1600" b="1" i="1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sz="1600" b="1" i="1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ngày</a:t>
            </a:r>
            <a:r>
              <a:rPr lang="en-US" sz="1600" b="1" i="1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sz="1600" b="1" i="1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thúc</a:t>
            </a:r>
            <a:r>
              <a:rPr lang="en-US" sz="1600" b="1" i="1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trước</a:t>
            </a:r>
            <a:r>
              <a:rPr lang="en-US" sz="1600" b="1" i="1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5/3/2022</a:t>
            </a:r>
          </a:p>
          <a:p>
            <a:pPr marL="101600" indent="0">
              <a:buFont typeface="Lato Light"/>
              <a:buNone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DELETE From KHUYENMAI</a:t>
            </a:r>
          </a:p>
          <a:p>
            <a:pPr marL="101600" indent="0">
              <a:buFont typeface="Lato Light"/>
              <a:buNone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Where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Ngayketthuc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&lt; ‘2022-03-05’;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39766" y="2923261"/>
            <a:ext cx="3051971" cy="547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1133" y="602626"/>
            <a:ext cx="4321971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</a:p>
          <a:p>
            <a:pPr marL="4572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Đưa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ra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các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mã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phòng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trong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tình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trạng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sẵn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sàng</a:t>
            </a:r>
            <a:endParaRPr lang="en-US" sz="1600" b="1" i="1" dirty="0" smtClean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Select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Maphong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From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Phong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Where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Phong.Tinhtrang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N’Sẵn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sàng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’;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b="1" i="1" dirty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508462" y="2791741"/>
            <a:ext cx="1125881" cy="125048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43104" y="413657"/>
            <a:ext cx="0" cy="431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0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04;p36"/>
          <p:cNvGrpSpPr/>
          <p:nvPr/>
        </p:nvGrpSpPr>
        <p:grpSpPr>
          <a:xfrm>
            <a:off x="4897338" y="1564740"/>
            <a:ext cx="3713451" cy="2068581"/>
            <a:chOff x="1177450" y="241631"/>
            <a:chExt cx="6173152" cy="3616776"/>
          </a:xfrm>
        </p:grpSpPr>
        <p:sp>
          <p:nvSpPr>
            <p:cNvPr id="5" name="Google Shape;605;p36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606;p36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07;p3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08;p36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17873" y="1254940"/>
            <a:ext cx="5037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Đưa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ra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tên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các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khách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hàng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nữ</a:t>
            </a:r>
            <a:r>
              <a:rPr lang="en-US" sz="1600" b="1" i="1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, 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ở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Việt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Nam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và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có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tổng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tiền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thanh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toán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lớn</a:t>
            </a:r>
            <a:r>
              <a:rPr lang="en-US" sz="1600" b="1" i="1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 err="1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hơn</a:t>
            </a:r>
            <a:r>
              <a:rPr lang="en-US" sz="1600" b="1" i="1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i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9</a:t>
            </a:r>
            <a:r>
              <a:rPr lang="en-US" sz="1600" b="1" i="1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.000.000 </a:t>
            </a:r>
          </a:p>
          <a:p>
            <a:pPr marL="4572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Select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TenKH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TongtienTT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from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KHACHHANG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JOIN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HOADONTT  B </a:t>
            </a:r>
            <a:endParaRPr lang="en-US" sz="1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A.MaKH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B.MaKH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Where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Gioitinh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0 AND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A.Quoctich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= ‘Vietnam’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AND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B.TongtienTT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9000000 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Group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by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A.TenKH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B.TongtienTT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409111" y="2219701"/>
            <a:ext cx="2697117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43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14;p37"/>
          <p:cNvSpPr txBox="1">
            <a:spLocks/>
          </p:cNvSpPr>
          <p:nvPr/>
        </p:nvSpPr>
        <p:spPr>
          <a:xfrm>
            <a:off x="1182973" y="1827058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US" sz="6000" dirty="0" smtClean="0">
                <a:solidFill>
                  <a:srgbClr val="00B0F0"/>
                </a:solidFill>
              </a:rPr>
              <a:t>Thanks</a:t>
            </a:r>
          </a:p>
          <a:p>
            <a:pPr algn="ctr"/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watching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92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92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Calisto MT</vt:lpstr>
      <vt:lpstr>Arial</vt:lpstr>
      <vt:lpstr>Courier New</vt:lpstr>
      <vt:lpstr>Times New Roman</vt:lpstr>
      <vt:lpstr>MV Boli</vt:lpstr>
      <vt:lpstr>Segoe UI Semibold</vt:lpstr>
      <vt:lpstr>Lato Light</vt:lpstr>
      <vt:lpstr>Century Schoolbook</vt:lpstr>
      <vt:lpstr>Calibri Light</vt:lpstr>
      <vt:lpstr>Calibri</vt:lpstr>
      <vt:lpstr>Roboto Slab Regular</vt:lpstr>
      <vt:lpstr>Kent template</vt:lpstr>
      <vt:lpstr>NHÓM 2</vt:lpstr>
      <vt:lpstr>Lược đồ CSDL quan hệ</vt:lpstr>
      <vt:lpstr>Câu lệnh truy vấn 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</dc:title>
  <cp:lastModifiedBy>Windows User</cp:lastModifiedBy>
  <cp:revision>94</cp:revision>
  <dcterms:modified xsi:type="dcterms:W3CDTF">2022-04-01T09:24:19Z</dcterms:modified>
</cp:coreProperties>
</file>