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4B7C-BE4E-4798-8327-2A5F8226E2F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112C-6484-447F-8A04-1A1358A0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hóa</a:t>
            </a:r>
            <a:r>
              <a:rPr lang="en-US" b="1" smtClean="0"/>
              <a:t> Huffman</a:t>
            </a:r>
            <a:r>
              <a:rPr lang="en-US" smtClean="0"/>
              <a:t/>
            </a:r>
            <a:br>
              <a:rPr lang="en-US" smtClean="0"/>
            </a:br>
            <a:r>
              <a:rPr lang="en-US" err="1" smtClean="0"/>
              <a:t>Huffman</a:t>
            </a:r>
            <a:r>
              <a:rPr lang="en-US" smtClean="0"/>
              <a:t> 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50" y="1075175"/>
            <a:ext cx="10175124" cy="5154804"/>
          </a:xfrm>
        </p:spPr>
        <p:txBody>
          <a:bodyPr>
            <a:normAutofit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25 + 30 = 55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6374" y="2514898"/>
            <a:ext cx="414661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smtClean="0"/>
              <a:t>character               Frequency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 f         			45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Internal Node    	55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38200" y="1992393"/>
            <a:ext cx="561702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sz="2000" smtClean="0">
                <a:cs typeface="Arial" panose="020B0604020202020204" pitchFamily="34" charset="0"/>
              </a:rPr>
              <a:t> </a:t>
            </a:r>
            <a:r>
              <a:rPr lang="vi-VN" sz="2000">
                <a:cs typeface="Arial" panose="020B0604020202020204" pitchFamily="34" charset="0"/>
              </a:rPr>
              <a:t>giờ </a:t>
            </a:r>
            <a:r>
              <a:rPr lang="vi-VN" sz="2000">
                <a:solidFill>
                  <a:srgbClr val="C00000"/>
                </a:solidFill>
                <a:cs typeface="Arial" panose="020B0604020202020204" pitchFamily="34" charset="0"/>
              </a:rPr>
              <a:t>min heap </a:t>
            </a:r>
            <a:r>
              <a:rPr lang="vi-VN" sz="2000">
                <a:cs typeface="Arial" panose="020B0604020202020204" pitchFamily="34" charset="0"/>
              </a:rPr>
              <a:t>chứa </a:t>
            </a:r>
            <a:r>
              <a:rPr lang="en-US" sz="2000" smtClean="0">
                <a:cs typeface="Arial" panose="020B0604020202020204" pitchFamily="34" charset="0"/>
              </a:rPr>
              <a:t>2</a:t>
            </a:r>
            <a:r>
              <a:rPr lang="vi-VN" sz="2000" smtClean="0">
                <a:cs typeface="Arial" panose="020B0604020202020204" pitchFamily="34" charset="0"/>
              </a:rPr>
              <a:t> nút</a:t>
            </a:r>
            <a:endParaRPr lang="vi-VN" sz="200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41" y="1775508"/>
            <a:ext cx="5194506" cy="21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50" y="1075175"/>
            <a:ext cx="10082760" cy="5154804"/>
          </a:xfrm>
        </p:spPr>
        <p:txBody>
          <a:bodyPr>
            <a:normAutofit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45 + 55 = 100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8240" y="2511818"/>
            <a:ext cx="4776278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smtClean="0"/>
              <a:t>character               Frequency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 Internal Node           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800" y="1989313"/>
            <a:ext cx="561702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sz="2000" smtClean="0">
                <a:cs typeface="Arial" panose="020B0604020202020204" pitchFamily="34" charset="0"/>
              </a:rPr>
              <a:t> </a:t>
            </a:r>
            <a:r>
              <a:rPr lang="vi-VN" sz="2000">
                <a:cs typeface="Arial" panose="020B0604020202020204" pitchFamily="34" charset="0"/>
              </a:rPr>
              <a:t>giờ </a:t>
            </a:r>
            <a:r>
              <a:rPr lang="vi-VN" sz="2000">
                <a:solidFill>
                  <a:srgbClr val="C00000"/>
                </a:solidFill>
                <a:cs typeface="Arial" panose="020B0604020202020204" pitchFamily="34" charset="0"/>
              </a:rPr>
              <a:t>min heap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smtClean="0">
                <a:cs typeface="Arial" panose="020B0604020202020204" pitchFamily="34" charset="0"/>
              </a:rPr>
              <a:t>chứa </a:t>
            </a:r>
            <a:r>
              <a:rPr lang="en-US" sz="2000" smtClean="0">
                <a:cs typeface="Arial" panose="020B0604020202020204" pitchFamily="34" charset="0"/>
              </a:rPr>
              <a:t>1</a:t>
            </a:r>
            <a:r>
              <a:rPr lang="vi-VN" sz="2000" smtClean="0">
                <a:cs typeface="Arial" panose="020B0604020202020204" pitchFamily="34" charset="0"/>
              </a:rPr>
              <a:t> nút</a:t>
            </a:r>
            <a:endParaRPr lang="vi-VN" sz="200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71" y="1686280"/>
            <a:ext cx="4429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50" y="1075175"/>
            <a:ext cx="9888796" cy="5154804"/>
          </a:xfrm>
        </p:spPr>
        <p:txBody>
          <a:bodyPr>
            <a:normAutofit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</a:p>
          <a:p>
            <a:pPr marL="231775" indent="0">
              <a:lnSpc>
                <a:spcPct val="110000"/>
              </a:lnSpc>
              <a:buNone/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bắt đầu từ 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uy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trì một mảng phụ trợ.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chuyển sang con 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chuyển sang con 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phải.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mảng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khi gặp nút 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218" y="2970794"/>
            <a:ext cx="4146614" cy="24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smtClean="0"/>
              <a:t>character   code-word</a:t>
            </a:r>
          </a:p>
          <a:p>
            <a:pPr>
              <a:lnSpc>
                <a:spcPct val="110000"/>
              </a:lnSpc>
            </a:pPr>
            <a:r>
              <a:rPr lang="en-US" sz="2000" smtClean="0"/>
              <a:t>    f          0</a:t>
            </a:r>
          </a:p>
          <a:p>
            <a:pPr>
              <a:lnSpc>
                <a:spcPct val="110000"/>
              </a:lnSpc>
            </a:pPr>
            <a:r>
              <a:rPr lang="en-US" sz="2000" smtClean="0"/>
              <a:t>    c          100</a:t>
            </a:r>
          </a:p>
          <a:p>
            <a:pPr>
              <a:lnSpc>
                <a:spcPct val="110000"/>
              </a:lnSpc>
            </a:pPr>
            <a:r>
              <a:rPr lang="en-US" sz="2000" smtClean="0"/>
              <a:t>    d          101</a:t>
            </a:r>
          </a:p>
          <a:p>
            <a:pPr>
              <a:lnSpc>
                <a:spcPct val="110000"/>
              </a:lnSpc>
            </a:pPr>
            <a:r>
              <a:rPr lang="en-US" sz="2000" smtClean="0"/>
              <a:t>    a          1100</a:t>
            </a:r>
          </a:p>
          <a:p>
            <a:pPr>
              <a:lnSpc>
                <a:spcPct val="110000"/>
              </a:lnSpc>
            </a:pPr>
            <a:r>
              <a:rPr lang="en-US" sz="2000" smtClean="0"/>
              <a:t>    b          1101</a:t>
            </a:r>
          </a:p>
          <a:p>
            <a:pPr>
              <a:lnSpc>
                <a:spcPct val="110000"/>
              </a:lnSpc>
            </a:pPr>
            <a:r>
              <a:rPr lang="en-US" sz="2000" smtClean="0"/>
              <a:t>    e          111</a:t>
            </a:r>
            <a:endParaRPr lang="pt-B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982932" y="2657929"/>
            <a:ext cx="3773993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sz="200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94" y="2469576"/>
            <a:ext cx="4593563" cy="25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9" y="1075175"/>
            <a:ext cx="11043139" cy="5154804"/>
          </a:xfrm>
        </p:spPr>
        <p:txBody>
          <a:bodyPr>
            <a:normAutofit/>
          </a:bodyPr>
          <a:lstStyle/>
          <a:p>
            <a:pPr marL="688975" indent="-457200">
              <a:lnSpc>
                <a:spcPct val="110000"/>
              </a:lnSpc>
              <a:spcAft>
                <a:spcPts val="600"/>
              </a:spcAft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ược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sử dụng để chuyển đổi mã có độ dài cố định thành mã có độ dài thay đổi, dẫn đến nén không mất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mát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457200">
              <a:lnSpc>
                <a:spcPct val="110000"/>
              </a:lnSpc>
              <a:spcAft>
                <a:spcPts val="600"/>
              </a:spcAft>
            </a:pPr>
            <a:r>
              <a:rPr lang="en-US">
                <a:cs typeface="Arial" panose="020B0604020202020204" pitchFamily="34" charset="0"/>
              </a:rPr>
              <a:t>Đ</a:t>
            </a:r>
            <a:r>
              <a:rPr lang="vi-VN" smtClean="0">
                <a:cs typeface="Arial" panose="020B0604020202020204" pitchFamily="34" charset="0"/>
              </a:rPr>
              <a:t>ược </a:t>
            </a:r>
            <a:r>
              <a:rPr lang="vi-VN">
                <a:cs typeface="Arial" panose="020B0604020202020204" pitchFamily="34" charset="0"/>
              </a:rPr>
              <a:t>sử dụng rộng rãi trong tất cả các định dạng nén chính mà bạn có thể </a:t>
            </a:r>
            <a:r>
              <a:rPr lang="vi-VN" smtClean="0">
                <a:cs typeface="Arial" panose="020B0604020202020204" pitchFamily="34" charset="0"/>
              </a:rPr>
              <a:t>gặp</a:t>
            </a:r>
            <a:r>
              <a:rPr lang="en-US" smtClean="0">
                <a:cs typeface="Arial" panose="020B0604020202020204" pitchFamily="34" charset="0"/>
              </a:rPr>
              <a:t>,</a:t>
            </a:r>
            <a:r>
              <a:rPr lang="vi-VN" smtClean="0">
                <a:cs typeface="Arial" panose="020B0604020202020204" pitchFamily="34" charset="0"/>
              </a:rPr>
              <a:t> </a:t>
            </a:r>
            <a:r>
              <a:rPr lang="vi-VN">
                <a:cs typeface="Arial" panose="020B0604020202020204" pitchFamily="34" charset="0"/>
              </a:rPr>
              <a:t>từ GZIP, PKZIP (winzip, v.v.) và BZIP2, đến các định dạng hình ảnh như JPEG và PNG.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9" y="1115367"/>
            <a:ext cx="11043139" cy="5061596"/>
          </a:xfrm>
        </p:spPr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codeword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/>
              <a:t>Xét tập các từ mã của các ký tự, nếu không tồn tại một từ mã là tiền </a:t>
            </a:r>
            <a:r>
              <a:rPr lang="vi-VN" smtClean="0"/>
              <a:t>tố </a:t>
            </a:r>
            <a:r>
              <a:rPr lang="vi-VN"/>
              <a:t>của một từ mã khác thì tập từ mã này được gọi là mã phi tiền tố</a:t>
            </a:r>
            <a:endParaRPr lang="en-US" smtClean="0"/>
          </a:p>
          <a:p>
            <a:pPr marL="231775" indent="0">
              <a:buNone/>
            </a:pPr>
            <a:r>
              <a:rPr lang="en-US" smtClean="0">
                <a:sym typeface="Wingdings" panose="05000000000000000000" pitchFamily="2" charset="2"/>
              </a:rPr>
              <a:t> C</a:t>
            </a:r>
            <a:r>
              <a:rPr lang="vi-VN" smtClean="0"/>
              <a:t>ách Huffman Coding đảm bảo rằng không có sự mơ hồ khi giải mã dòng bit được tạo ra</a:t>
            </a:r>
            <a:endParaRPr lang="en-US" smtClean="0"/>
          </a:p>
          <a:p>
            <a:r>
              <a:rPr lang="en-US" b="1" err="1" smtClean="0"/>
              <a:t>Ví</a:t>
            </a:r>
            <a:r>
              <a:rPr lang="en-US" b="1" smtClean="0"/>
              <a:t> </a:t>
            </a:r>
            <a:r>
              <a:rPr lang="en-US" b="1" err="1" smtClean="0"/>
              <a:t>dụ</a:t>
            </a:r>
            <a:r>
              <a:rPr lang="en-US" smtClean="0"/>
              <a:t>: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Cho bốn ký tự </a:t>
            </a:r>
            <a:r>
              <a:rPr lang="vi-VN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độ dài thay đổi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tương </a:t>
            </a:r>
            <a:r>
              <a:rPr lang="vi-VN" smtClean="0"/>
              <a:t>ứng là </a:t>
            </a:r>
            <a:r>
              <a:rPr lang="vi-VN" smtClean="0">
                <a:solidFill>
                  <a:srgbClr val="FF0000"/>
                </a:solidFill>
              </a:rPr>
              <a:t>00</a:t>
            </a:r>
            <a:r>
              <a:rPr lang="vi-VN" smtClean="0"/>
              <a:t>, </a:t>
            </a:r>
            <a:r>
              <a:rPr lang="vi-VN" smtClean="0">
                <a:solidFill>
                  <a:srgbClr val="FF0000"/>
                </a:solidFill>
              </a:rPr>
              <a:t>01</a:t>
            </a:r>
            <a:r>
              <a:rPr lang="vi-VN" smtClean="0"/>
              <a:t>, </a:t>
            </a:r>
            <a:r>
              <a:rPr lang="vi-VN" smtClean="0">
                <a:solidFill>
                  <a:srgbClr val="FF0000"/>
                </a:solidFill>
              </a:rPr>
              <a:t>0</a:t>
            </a:r>
            <a:r>
              <a:rPr lang="vi-VN" smtClean="0"/>
              <a:t> và </a:t>
            </a:r>
            <a:r>
              <a:rPr lang="vi-VN" smtClean="0">
                <a:solidFill>
                  <a:srgbClr val="FF0000"/>
                </a:solidFill>
              </a:rPr>
              <a:t>1</a:t>
            </a:r>
            <a:endParaRPr lang="en-US" smtClean="0">
              <a:solidFill>
                <a:srgbClr val="FF0000"/>
              </a:solidFill>
            </a:endParaRPr>
          </a:p>
          <a:p>
            <a:pPr marL="231775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D</a:t>
            </a:r>
            <a:r>
              <a:rPr lang="vi-VN" smtClean="0"/>
              <a:t>ẫn đến sự mơ hồ vì mã được gán cho </a:t>
            </a:r>
            <a:r>
              <a:rPr lang="vi-VN" smtClean="0">
                <a:solidFill>
                  <a:srgbClr val="0000FF"/>
                </a:solidFill>
              </a:rPr>
              <a:t>c</a:t>
            </a:r>
            <a:r>
              <a:rPr lang="vi-VN" smtClean="0"/>
              <a:t> là tiền tố của các mã được gán cho </a:t>
            </a:r>
            <a:r>
              <a:rPr lang="vi-VN" smtClean="0">
                <a:solidFill>
                  <a:srgbClr val="0000FF"/>
                </a:solidFill>
              </a:rPr>
              <a:t>a</a:t>
            </a:r>
            <a:r>
              <a:rPr lang="vi-VN" smtClean="0"/>
              <a:t> và </a:t>
            </a:r>
            <a:r>
              <a:rPr lang="vi-VN" smtClean="0">
                <a:solidFill>
                  <a:srgbClr val="0000FF"/>
                </a:solidFill>
              </a:rPr>
              <a:t>b</a:t>
            </a:r>
            <a:r>
              <a:rPr lang="vi-VN" smtClean="0"/>
              <a:t>. Nếu luồng bit được nén là </a:t>
            </a:r>
            <a:r>
              <a:rPr lang="vi-VN" smtClean="0">
                <a:solidFill>
                  <a:srgbClr val="FF0000"/>
                </a:solidFill>
              </a:rPr>
              <a:t>0001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vi-VN" smtClean="0"/>
              <a:t> đầu ra được giải nén có thể là “</a:t>
            </a:r>
            <a:r>
              <a:rPr lang="vi-VN" smtClean="0">
                <a:solidFill>
                  <a:srgbClr val="FF0000"/>
                </a:solidFill>
              </a:rPr>
              <a:t>cccd</a:t>
            </a:r>
            <a:r>
              <a:rPr lang="vi-VN" smtClean="0"/>
              <a:t>” hoặc “</a:t>
            </a:r>
            <a:r>
              <a:rPr lang="vi-VN" smtClean="0">
                <a:solidFill>
                  <a:srgbClr val="FF0000"/>
                </a:solidFill>
              </a:rPr>
              <a:t>ccb</a:t>
            </a:r>
            <a:r>
              <a:rPr lang="vi-VN" smtClean="0"/>
              <a:t>” hoặc “</a:t>
            </a:r>
            <a:r>
              <a:rPr lang="vi-VN" smtClean="0">
                <a:solidFill>
                  <a:srgbClr val="FF0000"/>
                </a:solidFill>
              </a:rPr>
              <a:t>acd</a:t>
            </a:r>
            <a:r>
              <a:rPr lang="vi-VN" smtClean="0"/>
              <a:t>” hoặc “</a:t>
            </a:r>
            <a:r>
              <a:rPr lang="vi-VN" smtClean="0">
                <a:solidFill>
                  <a:srgbClr val="FF0000"/>
                </a:solidFill>
              </a:rPr>
              <a:t>ab</a:t>
            </a:r>
            <a:r>
              <a:rPr lang="vi-VN" smtClean="0"/>
              <a:t>”</a:t>
            </a:r>
            <a:endParaRPr lang="en-US" smtClean="0"/>
          </a:p>
          <a:p>
            <a:endParaRPr lang="vi-VN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9" y="1115367"/>
            <a:ext cx="11043139" cy="5061596"/>
          </a:xfrm>
        </p:spPr>
        <p:txBody>
          <a:bodyPr/>
          <a:lstStyle/>
          <a:p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Huffman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Huffman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/>
          </a:p>
          <a:p>
            <a:endParaRPr lang="vi-VN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9" y="1075174"/>
            <a:ext cx="11043139" cy="5355771"/>
          </a:xfrm>
        </p:spPr>
        <p:txBody>
          <a:bodyPr>
            <a:normAutofit/>
          </a:bodyPr>
          <a:lstStyle/>
          <a:p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ầu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9" y="1075175"/>
            <a:ext cx="11043139" cy="5154804"/>
          </a:xfrm>
        </p:spPr>
        <p:txBody>
          <a:bodyPr>
            <a:normAutofit lnSpcReduction="10000"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mtClean="0"/>
              <a:t>Tạo một nút lá cho mỗi ký tự và tạo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/>
              <a:t>tất c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ả các nút lá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vi-VN" smtClean="0"/>
              <a:t> (</a:t>
            </a:r>
            <a:r>
              <a:rPr lang="vi-VN" smtClean="0">
                <a:solidFill>
                  <a:srgbClr val="C00000"/>
                </a:solidFill>
              </a:rPr>
              <a:t>Min Heap được sử dụng làm hàng đợi ưu tiên. Giá trị của tần suất được </a:t>
            </a:r>
            <a:r>
              <a:rPr lang="en-US" err="1" smtClean="0">
                <a:solidFill>
                  <a:srgbClr val="C00000"/>
                </a:solidFill>
              </a:rPr>
              <a:t>dùng</a:t>
            </a:r>
            <a:r>
              <a:rPr lang="vi-VN" smtClean="0">
                <a:solidFill>
                  <a:srgbClr val="C00000"/>
                </a:solidFill>
              </a:rPr>
              <a:t> để so sánh hai nút trong </a:t>
            </a:r>
            <a:r>
              <a:rPr lang="vi-VN" b="1" smtClean="0">
                <a:solidFill>
                  <a:srgbClr val="C00000"/>
                </a:solidFill>
              </a:rPr>
              <a:t>min</a:t>
            </a:r>
            <a:r>
              <a:rPr lang="en-US" b="1" smtClean="0">
                <a:solidFill>
                  <a:srgbClr val="C00000"/>
                </a:solidFill>
              </a:rPr>
              <a:t> heap</a:t>
            </a:r>
            <a:r>
              <a:rPr lang="vi-VN" smtClean="0">
                <a:solidFill>
                  <a:srgbClr val="C00000"/>
                </a:solidFill>
              </a:rPr>
              <a:t>. Ban đầu, ký tự </a:t>
            </a:r>
            <a:r>
              <a:rPr lang="en-US" err="1" smtClean="0">
                <a:solidFill>
                  <a:srgbClr val="C00000"/>
                </a:solidFill>
              </a:rPr>
              <a:t>có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err="1" smtClean="0">
                <a:solidFill>
                  <a:srgbClr val="C00000"/>
                </a:solidFill>
              </a:rPr>
              <a:t>tần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err="1" smtClean="0">
                <a:solidFill>
                  <a:srgbClr val="C00000"/>
                </a:solidFill>
              </a:rPr>
              <a:t>xuất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err="1" smtClean="0">
                <a:solidFill>
                  <a:srgbClr val="C00000"/>
                </a:solidFill>
              </a:rPr>
              <a:t>nhỏ</a:t>
            </a:r>
            <a:r>
              <a:rPr lang="vi-VN" smtClean="0">
                <a:solidFill>
                  <a:srgbClr val="C00000"/>
                </a:solidFill>
              </a:rPr>
              <a:t> nhất là tại </a:t>
            </a:r>
            <a:r>
              <a:rPr lang="en-US" err="1" smtClean="0">
                <a:solidFill>
                  <a:srgbClr val="C00000"/>
                </a:solidFill>
              </a:rPr>
              <a:t>nút</a:t>
            </a:r>
            <a:r>
              <a:rPr lang="vi-VN" smtClean="0">
                <a:solidFill>
                  <a:srgbClr val="C00000"/>
                </a:solidFill>
              </a:rPr>
              <a:t> gốc</a:t>
            </a:r>
            <a:r>
              <a:rPr lang="vi-VN" smtClean="0"/>
              <a:t>)</a:t>
            </a:r>
            <a:endParaRPr lang="en-US" smtClean="0"/>
          </a:p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</a:p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Tạo một </a:t>
            </a:r>
            <a:r>
              <a:rPr lang="vi-V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 </a:t>
            </a:r>
            <a:r>
              <a:rPr lang="vi-VN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mới có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bằng </a:t>
            </a:r>
            <a:r>
              <a:rPr lang="vi-V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tần </a:t>
            </a:r>
            <a:r>
              <a:rPr lang="en-US" b="1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vi-VN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của hai nút. Đặt nút được trích xuất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làm nút con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nó.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Thêm nút này vào </a:t>
            </a:r>
            <a:r>
              <a:rPr lang="en-US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>
                <a:cs typeface="Arial" panose="020B0604020202020204" pitchFamily="34" charset="0"/>
              </a:rPr>
              <a:t>Lặp lại các bước </a:t>
            </a:r>
            <a:r>
              <a:rPr lang="vi-VN" smtClean="0">
                <a:cs typeface="Arial" panose="020B0604020202020204" pitchFamily="34" charset="0"/>
              </a:rPr>
              <a:t>2 </a:t>
            </a:r>
            <a:r>
              <a:rPr lang="vi-VN">
                <a:cs typeface="Arial" panose="020B0604020202020204" pitchFamily="34" charset="0"/>
              </a:rPr>
              <a:t>và </a:t>
            </a:r>
            <a:r>
              <a:rPr lang="vi-VN" smtClean="0">
                <a:cs typeface="Arial" panose="020B0604020202020204" pitchFamily="34" charset="0"/>
              </a:rPr>
              <a:t>3 </a:t>
            </a:r>
            <a:r>
              <a:rPr lang="vi-VN">
                <a:cs typeface="Arial" panose="020B0604020202020204" pitchFamily="34" charset="0"/>
              </a:rPr>
              <a:t>cho đến khi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vi-VN" b="1" smtClean="0">
                <a:solidFill>
                  <a:srgbClr val="C00000"/>
                </a:solidFill>
                <a:cs typeface="Arial" panose="020B0604020202020204" pitchFamily="34" charset="0"/>
              </a:rPr>
              <a:t>heap </a:t>
            </a:r>
            <a:r>
              <a:rPr lang="vi-VN">
                <a:cs typeface="Arial" panose="020B0604020202020204" pitchFamily="34" charset="0"/>
              </a:rPr>
              <a:t>chỉ chứa một </a:t>
            </a:r>
            <a:r>
              <a:rPr lang="vi-VN" smtClean="0">
                <a:cs typeface="Arial" panose="020B0604020202020204" pitchFamily="34" charset="0"/>
              </a:rPr>
              <a:t>nút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cs typeface="Arial" panose="020B0604020202020204" pitchFamily="34" charset="0"/>
              </a:rPr>
              <a:t>là </a:t>
            </a:r>
            <a:r>
              <a:rPr lang="vi-VN">
                <a:cs typeface="Arial" panose="020B0604020202020204" pitchFamily="34" charset="0"/>
              </a:rPr>
              <a:t>nút gốc và </a:t>
            </a:r>
            <a:r>
              <a:rPr lang="vi-VN" smtClean="0">
                <a:cs typeface="Arial" panose="020B0604020202020204" pitchFamily="34" charset="0"/>
              </a:rPr>
              <a:t>hoàn thành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endParaRPr lang="vi-V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Huffman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67" y="825793"/>
            <a:ext cx="11043139" cy="5154804"/>
          </a:xfrm>
        </p:spPr>
        <p:txBody>
          <a:bodyPr>
            <a:normAutofit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4798" y="1268775"/>
            <a:ext cx="524524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0">
              <a:spcAft>
                <a:spcPts val="600"/>
              </a:spcAft>
              <a:buNone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  	Frequency</a:t>
            </a:r>
          </a:p>
          <a:p>
            <a:pPr marL="231775" indent="0">
              <a:spcAft>
                <a:spcPts val="600"/>
              </a:spcAft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            		5</a:t>
            </a:r>
          </a:p>
          <a:p>
            <a:pPr marL="231775" indent="0">
              <a:spcAft>
                <a:spcPts val="600"/>
              </a:spcAft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		9</a:t>
            </a:r>
          </a:p>
          <a:p>
            <a:pPr marL="231775" indent="0">
              <a:spcAft>
                <a:spcPts val="600"/>
              </a:spcAft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           		12</a:t>
            </a:r>
          </a:p>
          <a:p>
            <a:pPr marL="231775" indent="0">
              <a:spcAft>
                <a:spcPts val="600"/>
              </a:spcAft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           		13</a:t>
            </a:r>
          </a:p>
          <a:p>
            <a:pPr marL="231775" indent="0">
              <a:spcAft>
                <a:spcPts val="600"/>
              </a:spcAft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           		16</a:t>
            </a:r>
          </a:p>
          <a:p>
            <a:pPr marL="231775" indent="0">
              <a:spcAft>
                <a:spcPts val="600"/>
              </a:spcAft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          		 45</a:t>
            </a:r>
          </a:p>
        </p:txBody>
      </p:sp>
    </p:spTree>
    <p:extLst>
      <p:ext uri="{BB962C8B-B14F-4D97-AF65-F5344CB8AC3E}">
        <p14:creationId xmlns:p14="http://schemas.microsoft.com/office/powerpoint/2010/main" val="34046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9" y="1075175"/>
            <a:ext cx="10406033" cy="5154804"/>
          </a:xfrm>
        </p:spPr>
        <p:txBody>
          <a:bodyPr>
            <a:normAutofit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min heap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min heap.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5 + 9 = 14.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548" y="2641600"/>
            <a:ext cx="3362474" cy="127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6915" y="4101613"/>
            <a:ext cx="414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              Frequency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               		12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               		13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Node         	14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               		16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                		45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453" y="2922792"/>
            <a:ext cx="5876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heap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0" y="1075175"/>
            <a:ext cx="10638515" cy="5154804"/>
          </a:xfrm>
        </p:spPr>
        <p:txBody>
          <a:bodyPr>
            <a:normAutofit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12 + 13 = 25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5265" y="3051483"/>
            <a:ext cx="4146614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smtClean="0"/>
              <a:t>character               Frequency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Internal Node          	14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       e               		16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Internal Node          	25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       f               		45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912091" y="2227595"/>
            <a:ext cx="5617028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sz="2000" smtClean="0">
                <a:cs typeface="Arial" panose="020B0604020202020204" pitchFamily="34" charset="0"/>
              </a:rPr>
              <a:t> </a:t>
            </a:r>
            <a:r>
              <a:rPr lang="vi-VN" sz="2000">
                <a:cs typeface="Arial" panose="020B0604020202020204" pitchFamily="34" charset="0"/>
              </a:rPr>
              <a:t>giờ </a:t>
            </a:r>
            <a:r>
              <a:rPr lang="vi-VN" sz="2000">
                <a:solidFill>
                  <a:srgbClr val="C00000"/>
                </a:solidFill>
                <a:cs typeface="Arial" panose="020B0604020202020204" pitchFamily="34" charset="0"/>
              </a:rPr>
              <a:t>min heap </a:t>
            </a:r>
            <a:r>
              <a:rPr lang="vi-VN" sz="2000">
                <a:cs typeface="Arial" panose="020B0604020202020204" pitchFamily="34" charset="0"/>
              </a:rPr>
              <a:t>chứa 4 nút trong đó 2 nút là gốc của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cây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duy </a:t>
            </a:r>
            <a:r>
              <a:rPr lang="vi-VN" sz="2000">
                <a:cs typeface="Arial" panose="020B0604020202020204" pitchFamily="34" charset="0"/>
              </a:rPr>
              <a:t>nhất và hai nút </a:t>
            </a:r>
            <a:r>
              <a:rPr lang="vi-VN" sz="2000" smtClean="0">
                <a:cs typeface="Arial" panose="020B0604020202020204" pitchFamily="34" charset="0"/>
              </a:rPr>
              <a:t>là </a:t>
            </a:r>
            <a:r>
              <a:rPr lang="vi-VN" sz="2000">
                <a:cs typeface="Arial" panose="020B0604020202020204" pitchFamily="34" charset="0"/>
              </a:rPr>
              <a:t>gốc của cây có nhiều hơn một </a:t>
            </a:r>
            <a:r>
              <a:rPr lang="vi-VN" sz="2000" smtClean="0">
                <a:cs typeface="Arial" panose="020B0604020202020204" pitchFamily="34" charset="0"/>
              </a:rPr>
              <a:t>nút</a:t>
            </a:r>
            <a:endParaRPr lang="vi-VN" sz="200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047" y="1671453"/>
            <a:ext cx="2684735" cy="11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32"/>
            <a:ext cx="10515600" cy="854110"/>
          </a:xfrm>
        </p:spPr>
        <p:txBody>
          <a:bodyPr>
            <a:normAutofit/>
          </a:bodyPr>
          <a:lstStyle/>
          <a:p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 Huffman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50" y="1075175"/>
            <a:ext cx="10082760" cy="5154804"/>
          </a:xfrm>
        </p:spPr>
        <p:txBody>
          <a:bodyPr>
            <a:normAutofit/>
          </a:bodyPr>
          <a:lstStyle/>
          <a:p>
            <a:pPr marL="231775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14 + 16 = 30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392" y="2767272"/>
            <a:ext cx="4146614" cy="154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smtClean="0"/>
              <a:t>character               Frequency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Internal Node         	25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Internal Node         	30</a:t>
            </a:r>
          </a:p>
          <a:p>
            <a:pPr>
              <a:lnSpc>
                <a:spcPct val="120000"/>
              </a:lnSpc>
            </a:pPr>
            <a:r>
              <a:rPr lang="pt-BR" sz="2000" smtClean="0"/>
              <a:t>      f               		45 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1004454" y="2155739"/>
            <a:ext cx="561702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sz="2000" smtClean="0">
                <a:cs typeface="Arial" panose="020B0604020202020204" pitchFamily="34" charset="0"/>
              </a:rPr>
              <a:t> </a:t>
            </a:r>
            <a:r>
              <a:rPr lang="vi-VN" sz="2000">
                <a:cs typeface="Arial" panose="020B0604020202020204" pitchFamily="34" charset="0"/>
              </a:rPr>
              <a:t>giờ </a:t>
            </a:r>
            <a:r>
              <a:rPr lang="vi-VN" sz="2000">
                <a:solidFill>
                  <a:srgbClr val="C00000"/>
                </a:solidFill>
                <a:cs typeface="Arial" panose="020B0604020202020204" pitchFamily="34" charset="0"/>
              </a:rPr>
              <a:t>min heap </a:t>
            </a:r>
            <a:r>
              <a:rPr lang="vi-VN" sz="2000">
                <a:cs typeface="Arial" panose="020B0604020202020204" pitchFamily="34" charset="0"/>
              </a:rPr>
              <a:t>chứa </a:t>
            </a:r>
            <a:r>
              <a:rPr lang="en-US" sz="2000">
                <a:cs typeface="Arial" panose="020B0604020202020204" pitchFamily="34" charset="0"/>
              </a:rPr>
              <a:t>3</a:t>
            </a:r>
            <a:r>
              <a:rPr lang="vi-VN" sz="2000" smtClean="0">
                <a:cs typeface="Arial" panose="020B0604020202020204" pitchFamily="34" charset="0"/>
              </a:rPr>
              <a:t> nút</a:t>
            </a:r>
            <a:endParaRPr lang="vi-VN" sz="2000"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9010"/>
            <a:ext cx="4139714" cy="22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876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Mã hóa Huffman Huffman Coding</vt:lpstr>
      <vt:lpstr>Mã phi tiền tố</vt:lpstr>
      <vt:lpstr>Hai phần chính của mã hóa Huffman</vt:lpstr>
      <vt:lpstr>Các bước để xây dựng cây Huffman</vt:lpstr>
      <vt:lpstr>Các bước để xây dựng cây Huffman</vt:lpstr>
      <vt:lpstr>Ví dụ về mã hóa Huffman</vt:lpstr>
      <vt:lpstr>Ví dụ về mã hóa Huffman</vt:lpstr>
      <vt:lpstr>Ví dụ về mã hóa Huffman</vt:lpstr>
      <vt:lpstr>Ví dụ về mã hóa Huffman</vt:lpstr>
      <vt:lpstr>Ví dụ về mã hóa Huffman</vt:lpstr>
      <vt:lpstr>Ví dụ về mã hóa Huffman</vt:lpstr>
      <vt:lpstr>Ví dụ về mã hóa Huffman</vt:lpstr>
      <vt:lpstr>Ứng dụng của mã hóa Huffman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Code</dc:title>
  <dc:creator>dinhphongpham@gmail.com</dc:creator>
  <cp:lastModifiedBy>Admin</cp:lastModifiedBy>
  <cp:revision>54</cp:revision>
  <dcterms:created xsi:type="dcterms:W3CDTF">2020-10-22T06:44:25Z</dcterms:created>
  <dcterms:modified xsi:type="dcterms:W3CDTF">2022-12-09T10:37:34Z</dcterms:modified>
</cp:coreProperties>
</file>