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712" r:id="rId3"/>
    <p:sldId id="897" r:id="rId5"/>
    <p:sldId id="898" r:id="rId6"/>
    <p:sldId id="899" r:id="rId7"/>
    <p:sldId id="908" r:id="rId8"/>
    <p:sldId id="909" r:id="rId9"/>
    <p:sldId id="910" r:id="rId10"/>
    <p:sldId id="933" r:id="rId11"/>
    <p:sldId id="934" r:id="rId12"/>
    <p:sldId id="935" r:id="rId13"/>
    <p:sldId id="936" r:id="rId14"/>
    <p:sldId id="911" r:id="rId15"/>
    <p:sldId id="937" r:id="rId16"/>
    <p:sldId id="938" r:id="rId17"/>
    <p:sldId id="939" r:id="rId18"/>
    <p:sldId id="940" r:id="rId19"/>
    <p:sldId id="941" r:id="rId20"/>
    <p:sldId id="943" r:id="rId21"/>
    <p:sldId id="942" r:id="rId22"/>
    <p:sldId id="944" r:id="rId23"/>
    <p:sldId id="945" r:id="rId24"/>
    <p:sldId id="947" r:id="rId25"/>
    <p:sldId id="946" r:id="rId26"/>
    <p:sldId id="956" r:id="rId27"/>
    <p:sldId id="957" r:id="rId28"/>
    <p:sldId id="958" r:id="rId29"/>
    <p:sldId id="912" r:id="rId30"/>
    <p:sldId id="959" r:id="rId31"/>
    <p:sldId id="960" r:id="rId32"/>
    <p:sldId id="961" r:id="rId33"/>
    <p:sldId id="962" r:id="rId34"/>
    <p:sldId id="963" r:id="rId35"/>
    <p:sldId id="964" r:id="rId36"/>
    <p:sldId id="965" r:id="rId37"/>
    <p:sldId id="969" r:id="rId38"/>
    <p:sldId id="971" r:id="rId39"/>
    <p:sldId id="972" r:id="rId40"/>
    <p:sldId id="973" r:id="rId41"/>
    <p:sldId id="913" r:id="rId42"/>
    <p:sldId id="966" r:id="rId43"/>
    <p:sldId id="967" r:id="rId44"/>
    <p:sldId id="968" r:id="rId45"/>
    <p:sldId id="974" r:id="rId46"/>
    <p:sldId id="979" r:id="rId47"/>
    <p:sldId id="980" r:id="rId48"/>
    <p:sldId id="981" r:id="rId49"/>
    <p:sldId id="982" r:id="rId50"/>
    <p:sldId id="983" r:id="rId51"/>
    <p:sldId id="932" r:id="rId5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F6"/>
    <a:srgbClr val="C1D2DD"/>
    <a:srgbClr val="517A93"/>
    <a:srgbClr val="2EE02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2976"/>
  </p:normalViewPr>
  <p:slideViewPr>
    <p:cSldViewPr showGuides="1">
      <p:cViewPr varScale="1">
        <p:scale>
          <a:sx n="106" d="100"/>
          <a:sy n="106" d="100"/>
        </p:scale>
        <p:origin x="2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眉占位符 3788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37891" name="日期占位符 37890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37892" name="页脚占位符 37891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37893" name="灯片编号占位符 37892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眉占位符 3686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36867" name="日期占位符 3686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4100" name="幻灯片图像占位符 3686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36868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6870" name="页脚占位符 3686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36871" name="灯片编号占位符 3687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6184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6" name="文本占位符 618498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 indent="0"/>
            <a:endParaRPr lang="zh-CN" dirty="0"/>
          </a:p>
        </p:txBody>
      </p:sp>
      <p:sp>
        <p:nvSpPr>
          <p:cNvPr id="614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只有头文件有差别，但是下面这个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版本的输入输出还是有些复杂。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Cin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cout</a:t>
            </a:r>
            <a:r>
              <a:rPr kumimoji="1" lang="zh-CN" altLang="en-US" dirty="0" smtClean="0"/>
              <a:t>都是名称空间</a:t>
            </a:r>
            <a:r>
              <a:rPr kumimoji="1" lang="en-US" altLang="zh-CN" dirty="0" err="1" smtClean="0"/>
              <a:t>std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里面的成员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重点讲算法还有一些容器</a:t>
            </a:r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10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组合 610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52" name="矩形 610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610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610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55" name="矩形 610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610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610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610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610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0316" name="标题 610315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610317" name="副标题 610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610318" name="日期占位符 610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10319" name="页脚占位符 610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10320" name="灯片编号占位符 610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09281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609282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609283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矩形 609284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609285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矩形 609286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矩形 609287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标题 609288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文本占位符 609289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09291" name="日期占位符 609290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609292" name="页脚占位符 609291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09293" name="灯片编号占位符 609292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标题 617473"/>
          <p:cNvSpPr>
            <a:spLocks noGrp="1"/>
          </p:cNvSpPr>
          <p:nvPr>
            <p:ph type="ctrTitle"/>
          </p:nvPr>
        </p:nvSpPr>
        <p:spPr>
          <a:xfrm>
            <a:off x="875030" y="438785"/>
            <a:ext cx="6984365" cy="1764030"/>
          </a:xfrm>
        </p:spPr>
        <p:txBody>
          <a:bodyPr anchor="b"/>
          <a:lstStyle/>
          <a:p>
            <a:pPr algn="ctr" defTabSz="914400">
              <a:buNone/>
            </a:pPr>
            <a:r>
              <a:rPr lang="zh-CN" altLang="en-US" sz="4800" b="1" kern="120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算法设计与分析</a:t>
            </a:r>
            <a:br>
              <a:rPr lang="en-US" altLang="zh-CN" sz="4800" b="1" kern="120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</a:br>
            <a:r>
              <a:rPr lang="en-US" altLang="zh-CN" sz="4800" b="1" kern="120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STL</a:t>
            </a:r>
            <a:r>
              <a:rPr lang="zh-CN" altLang="en-US" sz="4800" b="1" kern="120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入门讲解及课程答疑</a:t>
            </a:r>
            <a:endParaRPr lang="zh-CN" altLang="en-US" sz="4800" b="1" kern="120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7475" name="矩形 617474"/>
          <p:cNvSpPr/>
          <p:nvPr/>
        </p:nvSpPr>
        <p:spPr>
          <a:xfrm>
            <a:off x="1332230" y="3526155"/>
            <a:ext cx="6624955" cy="23158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3600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5123" name="日期占位符 1"/>
          <p:cNvSpPr>
            <a:spLocks noGrp="1"/>
          </p:cNvSpPr>
          <p:nvPr>
            <p:ph type="dt" sz="half" idx="2"/>
          </p:nvPr>
        </p:nvSpPr>
        <p:spPr>
          <a:xfrm>
            <a:off x="956945" y="6248400"/>
            <a:ext cx="1905000" cy="457200"/>
          </a:xfrm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r>
              <a:rPr lang="en-US" altLang="zh-CN" sz="1400" dirty="0" smtClean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2019</a:t>
            </a:r>
            <a:r>
              <a:rPr lang="en-US" altLang="zh-CN" sz="1400" dirty="0" smtClean="0">
                <a:solidFill>
                  <a:schemeClr val="bg2"/>
                </a:solidFill>
              </a:rPr>
              <a:t>/7/9</a:t>
            </a:r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80490" y="3877310"/>
            <a:ext cx="6391910" cy="1761490"/>
          </a:xfrm>
        </p:spPr>
        <p:txBody>
          <a:bodyPr/>
          <a:lstStyle/>
          <a:p>
            <a:r>
              <a:rPr lang="zh-CN" altLang="en-US" dirty="0"/>
              <a:t>主讲人</a:t>
            </a:r>
            <a:r>
              <a:rPr lang="zh-CN" altLang="en-US" dirty="0" smtClean="0"/>
              <a:t>：吴云鹏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dvAuto="1000"/>
      <p:bldP spid="617475" grpId="0" advAuto="1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vector(</a:t>
            </a:r>
            <a:r>
              <a:rPr kumimoji="1" lang="zh-CN" altLang="en-US" dirty="0" smtClean="0"/>
              <a:t>可变长数组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头文件： </a:t>
            </a:r>
            <a:r>
              <a:rPr kumimoji="1" lang="en-US" altLang="zh-CN" dirty="0" smtClean="0"/>
              <a:t>#include &lt;vector&gt;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声明： </a:t>
            </a:r>
            <a:r>
              <a:rPr kumimoji="1" lang="en-US" altLang="zh-CN" dirty="0" smtClean="0"/>
              <a:t>vector&lt;Type&gt; v;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是数组内元素的类型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int,string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结构体</a:t>
            </a:r>
            <a:r>
              <a:rPr kumimoji="1" lang="en-US" altLang="zh-CN" dirty="0" smtClean="0"/>
              <a:t>……)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的用法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74" y="1772816"/>
            <a:ext cx="8280920" cy="4114800"/>
          </a:xfrm>
        </p:spPr>
        <p:txBody>
          <a:bodyPr/>
          <a:lstStyle/>
          <a:p>
            <a:r>
              <a:rPr kumimoji="1" lang="en-US" altLang="zh-CN" dirty="0" err="1" smtClean="0"/>
              <a:t>v.push_back</a:t>
            </a:r>
            <a:r>
              <a:rPr kumimoji="1" lang="en-US" altLang="zh-CN" dirty="0" smtClean="0"/>
              <a:t>(item):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后加一个元素</a:t>
            </a:r>
            <a:r>
              <a:rPr kumimoji="1" lang="en-US" altLang="zh-CN" dirty="0" smtClean="0"/>
              <a:t>O(1)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v.pop_back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最后一个元素</a:t>
            </a:r>
            <a:r>
              <a:rPr kumimoji="1" lang="en-US" altLang="zh-CN" dirty="0" smtClean="0"/>
              <a:t>O(1)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v.size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中元素个数</a:t>
            </a:r>
            <a:r>
              <a:rPr kumimoji="1" lang="en-US" altLang="zh-CN" dirty="0" smtClean="0"/>
              <a:t>O(1)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v.resize</a:t>
            </a:r>
            <a:r>
              <a:rPr kumimoji="1" lang="en-US" altLang="zh-CN" dirty="0" smtClean="0"/>
              <a:t>(n):</a:t>
            </a:r>
            <a:r>
              <a:rPr kumimoji="1" lang="zh-CN" altLang="en-US" dirty="0" smtClean="0"/>
              <a:t>把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的长度重新设定为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个元素</a:t>
            </a:r>
            <a:r>
              <a:rPr kumimoji="1" lang="en-US" altLang="zh-CN" dirty="0" smtClean="0"/>
              <a:t>O(|n-size|)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v.empty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判断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是否为空</a:t>
            </a:r>
            <a:r>
              <a:rPr kumimoji="1" lang="en-US" altLang="zh-CN" dirty="0" smtClean="0"/>
              <a:t>O(1)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v.clear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清空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中的元素</a:t>
            </a:r>
            <a:r>
              <a:rPr kumimoji="1" lang="en-US" altLang="zh-CN" dirty="0" smtClean="0"/>
              <a:t>O(size)</a:t>
            </a:r>
            <a:endParaRPr kumimoji="1" lang="en-US" altLang="zh-CN" dirty="0" smtClean="0"/>
          </a:p>
          <a:p>
            <a:r>
              <a:rPr kumimoji="1" lang="en-US" altLang="zh-CN" dirty="0" smtClean="0"/>
              <a:t>v[index]: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中下标为</a:t>
            </a:r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的元素</a:t>
            </a:r>
            <a:r>
              <a:rPr kumimoji="1" lang="en-US" altLang="zh-CN" dirty="0" smtClean="0"/>
              <a:t>O(1)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vector </a:t>
            </a:r>
            <a:r>
              <a:rPr lang="zh-CN" altLang="en-US" dirty="0" smtClean="0"/>
              <a:t>用法举例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2019/7/9</a:t>
            </a:r>
            <a:endParaRPr lang="zh-CN" altLang="en-US" dirty="0">
              <a:solidFill>
                <a:schemeClr val="bg2"/>
              </a:solidFill>
            </a:endParaRPr>
          </a:p>
          <a:p>
            <a:pPr lvl="0"/>
            <a:endParaRPr lang="zh-CN" altLang="en-US" noProof="1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70" y="2060575"/>
            <a:ext cx="6796405" cy="316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611" y="2502568"/>
            <a:ext cx="14366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Output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0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3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1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遍历</a:t>
            </a:r>
            <a:r>
              <a:rPr kumimoji="1" lang="en-US" altLang="zh-CN" dirty="0" smtClean="0"/>
              <a:t>vector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利用下标遍历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利用迭代器遍历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下标遍历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for(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=0;i&lt;</a:t>
            </a:r>
            <a:r>
              <a:rPr kumimoji="1" lang="en-US" altLang="zh-CN" dirty="0" err="1" smtClean="0"/>
              <a:t>v.size</a:t>
            </a:r>
            <a:r>
              <a:rPr kumimoji="1" lang="en-US" altLang="zh-CN" dirty="0" smtClean="0"/>
              <a:t>();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++){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	 </a:t>
            </a:r>
            <a:r>
              <a:rPr kumimoji="1" lang="en-US" altLang="zh-CN" dirty="0" err="1" smtClean="0"/>
              <a:t>cout</a:t>
            </a:r>
            <a:r>
              <a:rPr kumimoji="1" lang="en-US" altLang="zh-CN" dirty="0" smtClean="0"/>
              <a:t>&lt;&lt;v[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]&lt;&lt;</a:t>
            </a:r>
            <a:r>
              <a:rPr kumimoji="1" lang="en-US" altLang="zh-CN" dirty="0" err="1" smtClean="0"/>
              <a:t>endl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 }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迭代器遍历</a:t>
            </a:r>
            <a:r>
              <a:rPr kumimoji="1" lang="en-US" altLang="zh-CN" dirty="0" smtClean="0"/>
              <a:t>(iterator)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声明迭代器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  vector&lt;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 :: iterator it = </a:t>
            </a:r>
            <a:r>
              <a:rPr kumimoji="1" lang="en-US" altLang="zh-CN" dirty="0" err="1" smtClean="0"/>
              <a:t>v.begin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开始遍历：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for(;it!=</a:t>
            </a:r>
            <a:r>
              <a:rPr kumimoji="1" lang="en-US" altLang="zh-CN" dirty="0" err="1" smtClean="0"/>
              <a:t>v.end</a:t>
            </a:r>
            <a:r>
              <a:rPr kumimoji="1" lang="en-US" altLang="zh-CN" dirty="0" smtClean="0"/>
              <a:t>();it++){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  	</a:t>
            </a:r>
            <a:r>
              <a:rPr kumimoji="1" lang="en-US" altLang="zh-CN" dirty="0" err="1" smtClean="0"/>
              <a:t>cout</a:t>
            </a:r>
            <a:r>
              <a:rPr kumimoji="1" lang="en-US" altLang="zh-CN" dirty="0" smtClean="0"/>
              <a:t>&lt;&lt; *it &lt;&lt;</a:t>
            </a:r>
            <a:r>
              <a:rPr kumimoji="1" lang="en-US" altLang="zh-CN" dirty="0" err="1" smtClean="0"/>
              <a:t>endl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  }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可以把迭代器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理解为指针，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指向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里面的元素，</a:t>
            </a:r>
            <a:r>
              <a:rPr kumimoji="1" lang="en-US" altLang="zh-CN" dirty="0" smtClean="0"/>
              <a:t>*it</a:t>
            </a:r>
            <a:r>
              <a:rPr kumimoji="1" lang="zh-CN" altLang="en-US" dirty="0" smtClean="0"/>
              <a:t>可以取到对应元素的值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基于迭代器的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017713"/>
            <a:ext cx="7983488" cy="4114800"/>
          </a:xfrm>
        </p:spPr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v.insert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it,item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的某个位置插入元素</a:t>
            </a:r>
            <a:endParaRPr kumimoji="1" lang="en-US" altLang="zh-CN" dirty="0" smtClean="0"/>
          </a:p>
          <a:p>
            <a:r>
              <a:rPr kumimoji="1" lang="en-US" altLang="zh-CN" dirty="0" smtClean="0"/>
              <a:t> it</a:t>
            </a:r>
            <a:r>
              <a:rPr kumimoji="1" lang="zh-CN" altLang="en-US" dirty="0" smtClean="0"/>
              <a:t>是迭代器，表示要插入的位置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是要插入的元素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v.erase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it,item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某个位置上的元素</a:t>
            </a:r>
            <a:endParaRPr kumimoji="1" lang="zh-CN" altLang="en-US" dirty="0" smtClean="0"/>
          </a:p>
          <a:p>
            <a:r>
              <a:rPr kumimoji="1" lang="en-US" altLang="zh-CN" dirty="0" smtClean="0"/>
              <a:t> a.insert(a.begin()+1,5);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queue(</a:t>
            </a:r>
            <a:r>
              <a:rPr kumimoji="1" lang="zh-CN" altLang="en-US" dirty="0" smtClean="0"/>
              <a:t>队列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头文件：</a:t>
            </a:r>
            <a:r>
              <a:rPr kumimoji="1" lang="en-US" altLang="zh-CN" dirty="0" smtClean="0"/>
              <a:t>#include &lt;queue&gt;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声明：</a:t>
            </a:r>
            <a:r>
              <a:rPr kumimoji="1" lang="en-US" altLang="zh-CN" dirty="0" smtClean="0"/>
              <a:t>queue&lt;type&gt; q;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是一种先进先出的数据结构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类似于超市排队结账，先到的先结账，后到的排在队尾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74723"/>
            <a:ext cx="8077497" cy="279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q.push</a:t>
            </a:r>
            <a:r>
              <a:rPr kumimoji="1" lang="en-US" altLang="zh-CN" dirty="0" smtClean="0"/>
              <a:t>(item):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的末尾添加元素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q.pop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使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最前面的元素出队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q.front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最前面的元素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q.back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最后面的元素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q.size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中元素的个数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q.empty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判断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是否为空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51255" y="482600"/>
            <a:ext cx="7792720" cy="1193800"/>
          </a:xfrm>
        </p:spPr>
        <p:txBody>
          <a:bodyPr/>
          <a:lstStyle/>
          <a:p>
            <a:pPr algn="ctr">
              <a:lnSpc>
                <a:spcPct val="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目录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 ：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STL</a:t>
            </a:r>
            <a:r>
              <a:rPr lang="zh-CN" altLang="en-US" smtClean="0"/>
              <a:t>简介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2019/7/9</a:t>
            </a:r>
            <a:endParaRPr lang="zh-CN" altLang="en-US" dirty="0">
              <a:solidFill>
                <a:schemeClr val="bg2"/>
              </a:solidFill>
            </a:endParaRPr>
          </a:p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stack(</a:t>
            </a:r>
            <a:r>
              <a:rPr kumimoji="1" lang="zh-CN" altLang="en-US" dirty="0" smtClean="0"/>
              <a:t>栈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头文件：</a:t>
            </a:r>
            <a:r>
              <a:rPr kumimoji="1" lang="en-US" altLang="zh-CN" dirty="0" smtClean="0"/>
              <a:t>#include &lt;stack&gt;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 </a:t>
            </a:r>
            <a:r>
              <a:rPr kumimoji="1" lang="en-US" altLang="zh-CN" dirty="0" smtClean="0"/>
              <a:t>stack&lt;type&gt; s;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是一种先进后出的数据结构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4429"/>
            <a:ext cx="3954388" cy="3278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手动模拟</a:t>
            </a:r>
            <a:r>
              <a:rPr kumimoji="1" lang="en-US" altLang="zh-CN" dirty="0" smtClean="0"/>
              <a:t>stack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4746221" cy="2520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3158" y="4680284"/>
            <a:ext cx="4055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栈顶元素：</a:t>
            </a:r>
            <a:r>
              <a:rPr kumimoji="1" lang="en-US" altLang="zh-CN" sz="3200" dirty="0" smtClean="0"/>
              <a:t>s[top]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栈的大小：</a:t>
            </a:r>
            <a:r>
              <a:rPr kumimoji="1" lang="en-US" altLang="zh-CN" sz="3200" dirty="0" smtClean="0"/>
              <a:t>top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栈是否为空：</a:t>
            </a:r>
            <a:r>
              <a:rPr kumimoji="1" lang="en-US" altLang="zh-CN" sz="3200" dirty="0" smtClean="0"/>
              <a:t>top==0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stack</a:t>
            </a:r>
            <a:r>
              <a:rPr kumimoji="1" lang="zh-CN" altLang="en-US" dirty="0" smtClean="0"/>
              <a:t> 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s.push</a:t>
            </a:r>
            <a:r>
              <a:rPr kumimoji="1" lang="en-US" altLang="zh-CN" dirty="0" smtClean="0"/>
              <a:t>(item):</a:t>
            </a:r>
            <a:r>
              <a:rPr kumimoji="1" lang="zh-CN" altLang="en-US" dirty="0" smtClean="0"/>
              <a:t>元素进栈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s.pop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元素出栈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s.top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获取栈顶元素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s.empty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栈是否为空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s.size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获取栈中元素的个数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set(</a:t>
            </a:r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头文件 ：</a:t>
            </a:r>
            <a:r>
              <a:rPr kumimoji="1" lang="en-US" altLang="zh-CN" dirty="0" smtClean="0"/>
              <a:t>#include &lt;set&gt;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声明：</a:t>
            </a:r>
            <a:r>
              <a:rPr kumimoji="1" lang="en-US" altLang="zh-CN" dirty="0" smtClean="0"/>
              <a:t>set&lt;type&gt; s;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set</a:t>
            </a:r>
            <a:r>
              <a:rPr kumimoji="1" lang="zh-CN" altLang="en-US" dirty="0" smtClean="0"/>
              <a:t>是按照特定顺序存储元素的容器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中所有元素只能出现一次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中所有元素是有序的，所以存储的元素必须已经定义过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运算符，所以要想在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里面放结构体，必须在结构体内重载</a:t>
            </a:r>
            <a:r>
              <a:rPr kumimoji="1" lang="en-US" altLang="zh-CN" dirty="0" smtClean="0"/>
              <a:t>&lt;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具有支持多个相同元素共存的</a:t>
            </a:r>
            <a:r>
              <a:rPr kumimoji="1" lang="en-US" altLang="zh-CN" dirty="0" smtClean="0"/>
              <a:t>multiset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set(</a:t>
            </a:r>
            <a:r>
              <a:rPr kumimoji="1" lang="zh-CN" altLang="en-US" dirty="0" smtClean="0"/>
              <a:t>二叉搜索树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5889724" cy="4709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38474" y="2418347"/>
            <a:ext cx="1998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满足：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左子树</a:t>
            </a:r>
            <a:r>
              <a:rPr kumimoji="1" lang="en-US" altLang="zh-CN" sz="2800" dirty="0" smtClean="0"/>
              <a:t>&lt;</a:t>
            </a:r>
            <a:endParaRPr kumimoji="1" lang="en-US" altLang="zh-CN" sz="2800" dirty="0"/>
          </a:p>
          <a:p>
            <a:r>
              <a:rPr kumimoji="1" lang="zh-CN" altLang="en-US" sz="2800" dirty="0" smtClean="0"/>
              <a:t>父节点</a:t>
            </a:r>
            <a:r>
              <a:rPr kumimoji="1" lang="en-US" altLang="zh-CN" sz="2800" dirty="0" smtClean="0"/>
              <a:t>&lt;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右子树</a:t>
            </a:r>
            <a:endParaRPr kumimoji="1"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988840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s.insert</a:t>
            </a:r>
            <a:r>
              <a:rPr lang="en-US" altLang="zh-CN" dirty="0" smtClean="0"/>
              <a:t>(item): </a:t>
            </a:r>
            <a:r>
              <a:rPr lang="zh-CN" altLang="en-US" dirty="0" smtClean="0"/>
              <a:t>插入元素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s.size</a:t>
            </a:r>
            <a:r>
              <a:rPr lang="en-US" altLang="zh-CN" dirty="0" smtClean="0"/>
              <a:t>():</a:t>
            </a:r>
            <a:r>
              <a:rPr lang="zh-CN" altLang="en-US" dirty="0" smtClean="0"/>
              <a:t>获取元素的个数</a:t>
            </a:r>
            <a:r>
              <a:rPr lang="en-US" altLang="zh-CN" dirty="0" smtClean="0"/>
              <a:t>O(1)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 err="1" smtClean="0"/>
              <a:t>s.empty</a:t>
            </a:r>
            <a:r>
              <a:rPr lang="en-US" altLang="zh-CN" dirty="0" smtClean="0"/>
              <a:t>():</a:t>
            </a:r>
            <a:r>
              <a:rPr lang="zh-CN" altLang="en-US" dirty="0" smtClean="0"/>
              <a:t>判断是否为空</a:t>
            </a:r>
            <a:r>
              <a:rPr lang="en-US" altLang="zh-CN" dirty="0" smtClean="0"/>
              <a:t>O(1)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 err="1" smtClean="0"/>
              <a:t>s.clear</a:t>
            </a:r>
            <a:r>
              <a:rPr lang="en-US" altLang="zh-CN" dirty="0" smtClean="0"/>
              <a:t>():</a:t>
            </a:r>
            <a:r>
              <a:rPr lang="zh-CN" altLang="en-US" dirty="0" smtClean="0"/>
              <a:t>清空</a:t>
            </a:r>
            <a:r>
              <a:rPr lang="en-US" altLang="zh-CN" dirty="0" smtClean="0"/>
              <a:t>s O(n)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s.find</a:t>
            </a:r>
            <a:r>
              <a:rPr lang="en-US" altLang="zh-CN" dirty="0" smtClean="0"/>
              <a:t>(item):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中查找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并返回其</a:t>
            </a:r>
            <a:r>
              <a:rPr lang="en-US" altLang="zh-CN" dirty="0" smtClean="0"/>
              <a:t>iterator(</a:t>
            </a:r>
            <a:r>
              <a:rPr lang="zh-CN" altLang="en-US" dirty="0" smtClean="0"/>
              <a:t>迭代器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，找不到的话返回</a:t>
            </a:r>
            <a:r>
              <a:rPr lang="en-US" altLang="zh-CN" dirty="0" err="1" smtClean="0"/>
              <a:t>s.end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2019/7/8</a:t>
            </a:r>
            <a:endParaRPr lang="zh-CN" altLang="en-US" dirty="0">
              <a:solidFill>
                <a:schemeClr val="bg2"/>
              </a:solidFill>
            </a:endParaRPr>
          </a:p>
          <a:p>
            <a:pPr lvl="0"/>
            <a:endParaRPr lang="zh-CN" altLang="en-US" noProof="1">
              <a:latin typeface="Times New Roman" panose="02020603050405020304" pitchFamily="18" charset="0"/>
            </a:endParaRPr>
          </a:p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set </a:t>
            </a:r>
            <a:r>
              <a:rPr kumimoji="1" lang="zh-CN" altLang="en-US" dirty="0" smtClean="0"/>
              <a:t>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s.count</a:t>
            </a:r>
            <a:r>
              <a:rPr kumimoji="1" lang="en-US" altLang="zh-CN" dirty="0" smtClean="0"/>
              <a:t>(item):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的数量，因为集合中的元素不能重复，因此只能返回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s.erase</a:t>
            </a:r>
            <a:r>
              <a:rPr kumimoji="1" lang="en-US" altLang="zh-CN" dirty="0" smtClean="0"/>
              <a:t>(it):</a:t>
            </a:r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指向位置的元素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s.erase</a:t>
            </a:r>
            <a:r>
              <a:rPr kumimoji="1" lang="en-US" altLang="zh-CN" dirty="0" smtClean="0"/>
              <a:t>(item):</a:t>
            </a:r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中值为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的元素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s.earse</a:t>
            </a:r>
            <a:r>
              <a:rPr kumimoji="1" lang="en-US" altLang="zh-CN" dirty="0" smtClean="0"/>
              <a:t>(it1,it2);</a:t>
            </a:r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[it1,it2)</a:t>
            </a:r>
            <a:r>
              <a:rPr kumimoji="1" lang="zh-CN" altLang="en-US" dirty="0" smtClean="0"/>
              <a:t> 这个区间对应位置的元素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遍历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0938" y="1916832"/>
            <a:ext cx="6589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的遍历只能借助迭代器 </a:t>
            </a:r>
            <a:r>
              <a:rPr kumimoji="1" lang="en-US" altLang="zh-CN" sz="3200" dirty="0" smtClean="0"/>
              <a:t>iterator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s</a:t>
            </a:r>
            <a:r>
              <a:rPr kumimoji="1" lang="en-US" altLang="zh-CN" sz="3200" dirty="0" smtClean="0"/>
              <a:t>et&lt;</a:t>
            </a:r>
            <a:r>
              <a:rPr kumimoji="1" lang="en-US" altLang="zh-CN" sz="3200" dirty="0" err="1" smtClean="0"/>
              <a:t>int</a:t>
            </a:r>
            <a:r>
              <a:rPr kumimoji="1" lang="en-US" altLang="zh-CN" sz="3200" dirty="0" smtClean="0"/>
              <a:t>&gt; :: iterator it;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for(it=</a:t>
            </a:r>
            <a:r>
              <a:rPr kumimoji="1" lang="en-US" altLang="zh-CN" sz="3200" dirty="0" err="1" smtClean="0"/>
              <a:t>s.begin</a:t>
            </a:r>
            <a:r>
              <a:rPr kumimoji="1" lang="en-US" altLang="zh-CN" sz="3200" dirty="0" smtClean="0"/>
              <a:t>();it!=</a:t>
            </a:r>
            <a:r>
              <a:rPr kumimoji="1" lang="en-US" altLang="zh-CN" sz="3200" dirty="0" err="1" smtClean="0"/>
              <a:t>s.end</a:t>
            </a:r>
            <a:r>
              <a:rPr kumimoji="1" lang="en-US" altLang="zh-CN" sz="3200" dirty="0" smtClean="0"/>
              <a:t>();it++){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	</a:t>
            </a:r>
            <a:r>
              <a:rPr kumimoji="1" lang="en-US" altLang="zh-CN" sz="3200" dirty="0" err="1" smtClean="0"/>
              <a:t>cout</a:t>
            </a:r>
            <a:r>
              <a:rPr kumimoji="1" lang="en-US" altLang="zh-CN" sz="3200" dirty="0" smtClean="0"/>
              <a:t>&lt;&lt;*it&lt;&lt;</a:t>
            </a:r>
            <a:r>
              <a:rPr kumimoji="1" lang="en-US" altLang="zh-CN" sz="3200" dirty="0" err="1" smtClean="0"/>
              <a:t>endl</a:t>
            </a:r>
            <a:r>
              <a:rPr kumimoji="1" lang="en-US" altLang="zh-CN" sz="3200" dirty="0" smtClean="0"/>
              <a:t>;</a:t>
            </a:r>
            <a:endParaRPr kumimoji="1" lang="en-US" altLang="zh-CN" sz="3200" dirty="0"/>
          </a:p>
          <a:p>
            <a:r>
              <a:rPr kumimoji="1" lang="en-US" altLang="zh-CN" sz="3200" dirty="0" smtClean="0"/>
              <a:t>}</a:t>
            </a:r>
            <a:endParaRPr kumimoji="1"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从简单的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问题入手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2019/7/9</a:t>
            </a:r>
            <a:endParaRPr lang="zh-CN" altLang="en-US" dirty="0">
              <a:solidFill>
                <a:schemeClr val="bg2"/>
              </a:solidFill>
            </a:endParaRPr>
          </a:p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94648"/>
            <a:ext cx="4645198" cy="22544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520" y="2827421"/>
            <a:ext cx="2399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C version :</a:t>
            </a:r>
            <a:endParaRPr kumimoji="1"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56" y="4284835"/>
            <a:ext cx="4685630" cy="195880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1520" y="528270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C++ version 01 :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set </a:t>
            </a:r>
            <a:r>
              <a:rPr kumimoji="1" lang="zh-CN" altLang="en-US" dirty="0" smtClean="0"/>
              <a:t>内放结构体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5616624" cy="45932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60232" y="3501008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重载</a:t>
            </a:r>
            <a:r>
              <a:rPr kumimoji="1" lang="en-US" altLang="zh-CN" sz="3200" dirty="0" smtClean="0"/>
              <a:t>&lt;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503883" y="2050095"/>
            <a:ext cx="2440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按</a:t>
            </a:r>
            <a:r>
              <a:rPr kumimoji="1" lang="en-US" altLang="zh-CN" sz="3200" dirty="0" smtClean="0"/>
              <a:t>x</a:t>
            </a:r>
            <a:r>
              <a:rPr kumimoji="1" lang="zh-CN" altLang="en-US" sz="3200" dirty="0" smtClean="0"/>
              <a:t>从小到大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存放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6652066" y="4459478"/>
            <a:ext cx="12779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Output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1  4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2  3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5  6</a:t>
            </a:r>
            <a:endParaRPr kumimoji="1"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Map (</a:t>
            </a:r>
            <a:r>
              <a:rPr kumimoji="1" lang="zh-CN" altLang="en-US" dirty="0" smtClean="0"/>
              <a:t>映射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头文件： </a:t>
            </a:r>
            <a:r>
              <a:rPr kumimoji="1" lang="en-US" altLang="zh-CN" dirty="0" smtClean="0"/>
              <a:t>#include &lt;map&gt;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 ：</a:t>
            </a:r>
            <a:r>
              <a:rPr kumimoji="1" lang="en-US" altLang="zh-CN" dirty="0" smtClean="0"/>
              <a:t>map&lt;</a:t>
            </a:r>
            <a:r>
              <a:rPr kumimoji="1" lang="en-US" altLang="zh-CN" dirty="0" err="1" smtClean="0"/>
              <a:t>key,value</a:t>
            </a:r>
            <a:r>
              <a:rPr kumimoji="1" lang="en-US" altLang="zh-CN" dirty="0" smtClean="0"/>
              <a:t>&gt; </a:t>
            </a:r>
            <a:r>
              <a:rPr kumimoji="1" lang="en-US" altLang="zh-CN" dirty="0" err="1" smtClean="0"/>
              <a:t>mp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map </a:t>
            </a:r>
            <a:r>
              <a:rPr kumimoji="1" lang="zh-CN" altLang="en-US" dirty="0" smtClean="0"/>
              <a:t>是按照特定顺序存储由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的组合形成的元素的容器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默认按照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的值从小到大排序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key :</a:t>
            </a:r>
            <a:r>
              <a:rPr kumimoji="1" lang="zh-CN" altLang="en-US" dirty="0" smtClean="0"/>
              <a:t>键，唯一决定一组映射关系</a:t>
            </a:r>
            <a:r>
              <a:rPr kumimoji="1" lang="en-US" altLang="zh-CN" dirty="0" smtClean="0"/>
              <a:t>key----value, map</a:t>
            </a:r>
            <a:r>
              <a:rPr kumimoji="1" lang="zh-CN" altLang="en-US" dirty="0" smtClean="0"/>
              <a:t>中每个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都是唯一的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map </a:t>
            </a:r>
            <a:r>
              <a:rPr kumimoji="1" lang="zh-CN" altLang="en-US" dirty="0" smtClean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mp.size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获取元素个数</a:t>
            </a:r>
            <a:r>
              <a:rPr kumimoji="1" lang="en-US" altLang="zh-CN" dirty="0" smtClean="0"/>
              <a:t>O(1)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mp.empty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判断是否为空</a:t>
            </a:r>
            <a:r>
              <a:rPr kumimoji="1" lang="en-US" altLang="zh-CN" dirty="0" smtClean="0"/>
              <a:t>O(1)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mp.clear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清空</a:t>
            </a:r>
            <a:r>
              <a:rPr kumimoji="1" lang="en-US" altLang="zh-CN" dirty="0" err="1" smtClean="0"/>
              <a:t>mp</a:t>
            </a:r>
            <a:r>
              <a:rPr kumimoji="1" lang="en-US" altLang="zh-CN" dirty="0" smtClean="0"/>
              <a:t> O(1)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mp.find</a:t>
            </a:r>
            <a:r>
              <a:rPr kumimoji="1" lang="en-US" altLang="zh-CN" dirty="0" smtClean="0"/>
              <a:t>(key):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中查找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并返回其</a:t>
            </a:r>
            <a:r>
              <a:rPr kumimoji="1" lang="en-US" altLang="zh-CN" dirty="0" smtClean="0"/>
              <a:t>iterator,</a:t>
            </a:r>
            <a:r>
              <a:rPr kumimoji="1" lang="zh-CN" altLang="en-US" dirty="0" smtClean="0"/>
              <a:t>找不到的话返回</a:t>
            </a:r>
            <a:r>
              <a:rPr kumimoji="1" lang="en-US" altLang="zh-CN" dirty="0" err="1" smtClean="0"/>
              <a:t>mp.end</a:t>
            </a:r>
            <a:r>
              <a:rPr kumimoji="1" lang="en-US" altLang="zh-CN" dirty="0" smtClean="0"/>
              <a:t>() 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mp.count</a:t>
            </a:r>
            <a:r>
              <a:rPr kumimoji="1" lang="en-US" altLang="zh-CN" dirty="0" smtClean="0"/>
              <a:t>(key):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中找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的数量，由于每个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都是唯一的，只会返回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1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mp</a:t>
            </a:r>
            <a:r>
              <a:rPr kumimoji="1" lang="en-US" altLang="zh-CN" dirty="0" smtClean="0"/>
              <a:t>[key] </a:t>
            </a:r>
            <a:r>
              <a:rPr kumimoji="1" lang="zh-CN" altLang="en-US" dirty="0" smtClean="0"/>
              <a:t>可以直接访问到键值队</a:t>
            </a:r>
            <a:r>
              <a:rPr kumimoji="1" lang="en-US" altLang="zh-CN" dirty="0" smtClean="0"/>
              <a:t>key---value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，如果不存在这样的键值对，那么</a:t>
            </a:r>
            <a:r>
              <a:rPr kumimoji="1" lang="en-US" altLang="zh-CN" dirty="0" err="1" smtClean="0"/>
              <a:t>mp</a:t>
            </a:r>
            <a:r>
              <a:rPr kumimoji="1" lang="en-US" altLang="zh-CN" dirty="0" smtClean="0"/>
              <a:t>[key]</a:t>
            </a:r>
            <a:r>
              <a:rPr kumimoji="1" lang="zh-CN" altLang="en-US" dirty="0" smtClean="0"/>
              <a:t>返回的是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类型默认构造器所构造的值，并将该键值对插入到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mp</a:t>
            </a:r>
            <a:r>
              <a:rPr kumimoji="1" lang="en-US" altLang="zh-CN" dirty="0" smtClean="0"/>
              <a:t>[key]=</a:t>
            </a:r>
            <a:r>
              <a:rPr kumimoji="1" lang="en-US" altLang="zh-CN" dirty="0" err="1" smtClean="0"/>
              <a:t>tmp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可以把键值对</a:t>
            </a:r>
            <a:r>
              <a:rPr kumimoji="1" lang="en-US" altLang="zh-CN" dirty="0" smtClean="0"/>
              <a:t>key---value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赋值为</a:t>
            </a:r>
            <a:r>
              <a:rPr kumimoji="1" lang="en-US" altLang="zh-CN" dirty="0" err="1" smtClean="0"/>
              <a:t>tmp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如果没有对应的键值对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则将该键值对插入到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复杂度：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map </a:t>
            </a:r>
            <a:r>
              <a:rPr kumimoji="1" lang="zh-CN" altLang="en-US" dirty="0" smtClean="0"/>
              <a:t>使用方法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mp.insert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make_pair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key,value</a:t>
            </a:r>
            <a:r>
              <a:rPr kumimoji="1" lang="en-US" altLang="zh-CN" dirty="0" smtClean="0"/>
              <a:t>)):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mp</a:t>
            </a:r>
            <a:r>
              <a:rPr kumimoji="1" lang="zh-CN" altLang="en-US" dirty="0" smtClean="0"/>
              <a:t>中插入键值对</a:t>
            </a:r>
            <a:r>
              <a:rPr kumimoji="1" lang="en-US" altLang="zh-CN" dirty="0" smtClean="0"/>
              <a:t>key----value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一般不这样用，想要插入键值对的话直接使用</a:t>
            </a:r>
            <a:r>
              <a:rPr kumimoji="1" lang="en-US" altLang="zh-CN" dirty="0" err="1" smtClean="0"/>
              <a:t>mp</a:t>
            </a:r>
            <a:r>
              <a:rPr kumimoji="1" lang="en-US" altLang="zh-CN" dirty="0" smtClean="0"/>
              <a:t>[key]=value</a:t>
            </a:r>
            <a:r>
              <a:rPr kumimoji="1" lang="zh-CN" altLang="en-US" dirty="0" smtClean="0"/>
              <a:t>即可，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已经对</a:t>
            </a:r>
            <a:r>
              <a:rPr kumimoji="1" lang="en-US" altLang="zh-CN" dirty="0" smtClean="0"/>
              <a:t>[]</a:t>
            </a:r>
            <a:r>
              <a:rPr kumimoji="1" lang="zh-CN" altLang="en-US" dirty="0" smtClean="0"/>
              <a:t>运算符重载过了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map 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43011" y="1937084"/>
            <a:ext cx="12779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Output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 0  1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1  2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2  3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3  4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89900" y="5747808"/>
            <a:ext cx="8654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it-&gt;first:</a:t>
            </a:r>
            <a:r>
              <a:rPr kumimoji="1" lang="zh-CN" altLang="en-US" sz="3200" dirty="0" smtClean="0"/>
              <a:t>表示迭代器指向的键值对的</a:t>
            </a:r>
            <a:r>
              <a:rPr kumimoji="1" lang="en-US" altLang="zh-CN" sz="3200" dirty="0" smtClean="0"/>
              <a:t>key</a:t>
            </a:r>
            <a:r>
              <a:rPr kumimoji="1" lang="zh-CN" altLang="en-US" sz="3200" dirty="0" smtClean="0"/>
              <a:t>值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i</a:t>
            </a:r>
            <a:r>
              <a:rPr kumimoji="1" lang="en-US" altLang="zh-CN" sz="3200" dirty="0" smtClean="0"/>
              <a:t>t-&gt;second:</a:t>
            </a:r>
            <a:r>
              <a:rPr kumimoji="1" lang="zh-CN" altLang="en-US" sz="3200" dirty="0" smtClean="0"/>
              <a:t>表示迭代器指向的键值对的</a:t>
            </a:r>
            <a:r>
              <a:rPr kumimoji="1" lang="en-US" altLang="zh-CN" sz="3200" dirty="0" smtClean="0"/>
              <a:t>value</a:t>
            </a:r>
            <a:r>
              <a:rPr kumimoji="1" lang="zh-CN" altLang="en-US" sz="3200" dirty="0" smtClean="0"/>
              <a:t>值</a:t>
            </a:r>
            <a:endParaRPr kumimoji="1"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" y="1889611"/>
            <a:ext cx="6552419" cy="3644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map 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44824"/>
            <a:ext cx="5682568" cy="3168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45968" y="2057400"/>
            <a:ext cx="17043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Output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 a  1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 </a:t>
            </a:r>
            <a:r>
              <a:rPr kumimoji="1" lang="en-US" altLang="zh-CN" sz="3200" dirty="0" err="1" smtClean="0"/>
              <a:t>bbbb</a:t>
            </a:r>
            <a:r>
              <a:rPr kumimoji="1" lang="en-US" altLang="zh-CN" sz="3200" dirty="0" smtClean="0"/>
              <a:t>  2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ccc  3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986589" y="5390147"/>
            <a:ext cx="6591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当</a:t>
            </a:r>
            <a:r>
              <a:rPr kumimoji="1" lang="en-US" altLang="zh-CN" sz="3200" dirty="0" smtClean="0"/>
              <a:t>key</a:t>
            </a:r>
            <a:r>
              <a:rPr kumimoji="1" lang="zh-CN" altLang="en-US" sz="3200" dirty="0" smtClean="0"/>
              <a:t>为</a:t>
            </a:r>
            <a:r>
              <a:rPr kumimoji="1" lang="en-US" altLang="zh-CN" sz="3200" dirty="0" smtClean="0"/>
              <a:t>string</a:t>
            </a:r>
            <a:r>
              <a:rPr kumimoji="1" lang="zh-CN" altLang="en-US" sz="3200" dirty="0" smtClean="0"/>
              <a:t>时，按照字典序排列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map 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772816"/>
            <a:ext cx="5933993" cy="4320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0032" y="2249905"/>
            <a:ext cx="14366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Output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1 2 25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2 1 20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5" y="6217822"/>
            <a:ext cx="6460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当</a:t>
            </a:r>
            <a:r>
              <a:rPr kumimoji="1" lang="en-US" altLang="zh-CN" sz="2800" dirty="0" smtClean="0"/>
              <a:t>key</a:t>
            </a:r>
            <a:r>
              <a:rPr kumimoji="1" lang="zh-CN" altLang="en-US" sz="2800" dirty="0" smtClean="0"/>
              <a:t>是结构体时，要在结构体内重载</a:t>
            </a:r>
            <a:r>
              <a:rPr kumimoji="1" lang="en-US" altLang="zh-CN" sz="2800" dirty="0" smtClean="0"/>
              <a:t>&lt;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还有更复杂的嵌套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map&lt;</a:t>
            </a:r>
            <a:r>
              <a:rPr kumimoji="1" lang="en-US" altLang="zh-CN" dirty="0" err="1" smtClean="0"/>
              <a:t>string,map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int,int</a:t>
            </a:r>
            <a:r>
              <a:rPr kumimoji="1" lang="en-US" altLang="zh-CN" dirty="0" smtClean="0"/>
              <a:t>&gt; &gt; </a:t>
            </a:r>
            <a:r>
              <a:rPr kumimoji="1" lang="en-US" altLang="zh-CN" dirty="0" err="1" smtClean="0"/>
              <a:t>mp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基础算法</a:t>
            </a:r>
            <a:r>
              <a:rPr lang="en-US" altLang="zh-CN" dirty="0" smtClean="0"/>
              <a:t>(algorithm)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头文件：</a:t>
            </a:r>
            <a:r>
              <a:rPr lang="en-US" altLang="zh-CN" dirty="0" smtClean="0"/>
              <a:t>#include &lt;algorithm&gt;</a:t>
            </a:r>
            <a:endParaRPr lang="en-US" altLang="zh-CN" dirty="0" smtClean="0"/>
          </a:p>
          <a:p>
            <a:r>
              <a:rPr lang="en-US" altLang="zh-CN" dirty="0" smtClean="0"/>
              <a:t> sort(</a:t>
            </a:r>
            <a:r>
              <a:rPr lang="en-US" altLang="zh-CN" dirty="0" err="1" smtClean="0"/>
              <a:t>first,last,compare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lower_bound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first,last,value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upper_bound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first,last,value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next_permutation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first,last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unique(</a:t>
            </a:r>
            <a:r>
              <a:rPr lang="en-US" altLang="zh-CN" dirty="0" err="1" smtClean="0"/>
              <a:t>first,last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2019/7/8</a:t>
            </a:r>
            <a:endParaRPr lang="zh-CN" altLang="en-US" dirty="0">
              <a:solidFill>
                <a:schemeClr val="bg2"/>
              </a:solidFill>
            </a:endParaRPr>
          </a:p>
          <a:p>
            <a:pPr lvl="0"/>
            <a:endParaRPr lang="zh-CN" altLang="en-US" noProof="1">
              <a:latin typeface="Times New Roman" panose="02020603050405020304" pitchFamily="18" charset="0"/>
            </a:endParaRPr>
          </a:p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从简单的</a:t>
            </a:r>
            <a:r>
              <a:rPr lang="en-US" altLang="zh-CN" dirty="0" err="1"/>
              <a:t>a+b</a:t>
            </a:r>
            <a:r>
              <a:rPr lang="zh-CN" altLang="en-US" dirty="0"/>
              <a:t>问题入手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2019/7/9</a:t>
            </a:r>
            <a:endParaRPr lang="zh-CN" altLang="en-US" dirty="0">
              <a:solidFill>
                <a:schemeClr val="bg2"/>
              </a:solidFill>
            </a:endParaRPr>
          </a:p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848612"/>
            <a:ext cx="5249821" cy="25324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50939" y="4545732"/>
            <a:ext cx="7302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/>
              <a:t>Iostream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是 </a:t>
            </a:r>
            <a:r>
              <a:rPr kumimoji="1" lang="en-US" altLang="zh-CN" sz="3200" dirty="0" smtClean="0"/>
              <a:t>C++</a:t>
            </a:r>
            <a:r>
              <a:rPr kumimoji="1" lang="zh-CN" altLang="en-US" sz="3200" dirty="0" smtClean="0"/>
              <a:t>特有的头文件，提供输入输出流。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sort(</a:t>
            </a:r>
            <a:r>
              <a:rPr kumimoji="1" lang="en-US" altLang="zh-CN" dirty="0" err="1" smtClean="0"/>
              <a:t>first,last,compare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frist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排序起始位置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指针或</a:t>
            </a:r>
            <a:r>
              <a:rPr kumimoji="1" lang="en-US" altLang="zh-CN" dirty="0" smtClean="0"/>
              <a:t>iterator)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last:</a:t>
            </a:r>
            <a:r>
              <a:rPr kumimoji="1" lang="zh-CN" altLang="en-US" dirty="0" smtClean="0"/>
              <a:t>排序终止位置</a:t>
            </a:r>
            <a:r>
              <a:rPr kumimoji="1" lang="en-US" altLang="zh-CN" dirty="0"/>
              <a:t>(</a:t>
            </a:r>
            <a:r>
              <a:rPr kumimoji="1" lang="zh-CN" altLang="en-US" dirty="0"/>
              <a:t>指针或</a:t>
            </a:r>
            <a:r>
              <a:rPr kumimoji="1" lang="en-US" altLang="zh-CN" dirty="0"/>
              <a:t>iterator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compare:</a:t>
            </a:r>
            <a:r>
              <a:rPr kumimoji="1" lang="zh-CN" altLang="en-US" dirty="0" smtClean="0"/>
              <a:t>比较方法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缺省时从小到大排序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的排序范围：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first,last</a:t>
            </a:r>
            <a:r>
              <a:rPr kumimoji="1" lang="en-US" altLang="zh-CN" dirty="0" smtClean="0"/>
              <a:t>), 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只能对线性容器排序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默认升序排序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5134045" cy="34563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56421" y="2009274"/>
            <a:ext cx="2152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数组排序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使用指针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0,1,2,3,4,5</a:t>
            </a:r>
            <a:endParaRPr kumimoji="1"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44208" y="4221088"/>
            <a:ext cx="1980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对线性容器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Vector</a:t>
            </a:r>
            <a:r>
              <a:rPr kumimoji="1" lang="zh-CN" altLang="en-US" sz="2800" dirty="0" smtClean="0"/>
              <a:t>排序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使用迭代器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compare</a:t>
            </a:r>
            <a:r>
              <a:rPr kumimoji="1" lang="zh-CN" altLang="en-US" dirty="0" smtClean="0"/>
              <a:t>参数使用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1988840"/>
            <a:ext cx="7949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  当默认排序无法满足要求是，需要手写一个比较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函数作为</a:t>
            </a:r>
            <a:r>
              <a:rPr kumimoji="1" lang="en-US" altLang="zh-CN" sz="2800" dirty="0" smtClean="0"/>
              <a:t>sort</a:t>
            </a:r>
            <a:r>
              <a:rPr kumimoji="1" lang="zh-CN" altLang="en-US" sz="2800" dirty="0" smtClean="0"/>
              <a:t>的第三个参数。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068959"/>
            <a:ext cx="5243810" cy="22322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flipH="1">
            <a:off x="2260150" y="5720418"/>
            <a:ext cx="137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5,3,2,0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sort </a:t>
            </a:r>
            <a:r>
              <a:rPr kumimoji="1" lang="zh-CN" altLang="en-US" dirty="0" smtClean="0"/>
              <a:t>用于结构体排序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3"/>
            <a:ext cx="5544616" cy="33178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04248" y="1916832"/>
            <a:ext cx="11498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Input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2 3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1 4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3 5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660875" y="3973146"/>
            <a:ext cx="14366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Output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 1 4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2 3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3 5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529389" y="5366084"/>
            <a:ext cx="62279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对结构体排序时也要在结构体内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重载</a:t>
            </a:r>
            <a:r>
              <a:rPr kumimoji="1" lang="en-US" altLang="zh-CN" sz="3200" dirty="0" smtClean="0"/>
              <a:t>&lt;</a:t>
            </a:r>
            <a:r>
              <a:rPr kumimoji="1" lang="zh-CN" altLang="en-US" sz="3200" dirty="0" smtClean="0"/>
              <a:t>，指明对结构体的哪个变量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按照某种顺序排序</a:t>
            </a:r>
            <a:endParaRPr kumimoji="1" lang="en-US" altLang="zh-CN" sz="32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next_permutation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0938" y="1844824"/>
            <a:ext cx="7772400" cy="4114800"/>
          </a:xfrm>
        </p:spPr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next_permutation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first,last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first:</a:t>
            </a:r>
            <a:r>
              <a:rPr kumimoji="1" lang="zh-CN" altLang="en-US" dirty="0" smtClean="0"/>
              <a:t>排列起始位置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last:</a:t>
            </a:r>
            <a:r>
              <a:rPr kumimoji="1" lang="zh-CN" altLang="en-US" dirty="0" smtClean="0"/>
              <a:t>排列终止位置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next_permutation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first,last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范围内的元素重新排列为下一个字典序更大的排列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如果有下一个字典序更大的排列，返回</a:t>
            </a:r>
            <a:r>
              <a:rPr kumimoji="1" lang="en-US" altLang="zh-CN" dirty="0" smtClean="0"/>
              <a:t>true,</a:t>
            </a:r>
            <a:r>
              <a:rPr kumimoji="1" lang="zh-CN" altLang="en-US" dirty="0" smtClean="0"/>
              <a:t>如果没有，返回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并将序列调整为字典序最小的序列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next_permutation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772816"/>
            <a:ext cx="5760640" cy="3528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772816"/>
            <a:ext cx="2116888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全排列手动实现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35615"/>
            <a:ext cx="4464496" cy="50920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780928"/>
            <a:ext cx="2160240" cy="2570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unique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unique(</a:t>
            </a:r>
            <a:r>
              <a:rPr kumimoji="1" lang="en-US" altLang="zh-CN" dirty="0" err="1" smtClean="0"/>
              <a:t>first,last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first:</a:t>
            </a:r>
            <a:r>
              <a:rPr kumimoji="1" lang="zh-CN" altLang="en-US" dirty="0" smtClean="0"/>
              <a:t>去重起始位置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last:</a:t>
            </a:r>
            <a:r>
              <a:rPr kumimoji="1" lang="zh-CN" altLang="en-US" dirty="0" smtClean="0"/>
              <a:t>去重终止位置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移除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first,last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内连续重复项，一般配合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使用，</a:t>
            </a:r>
            <a:r>
              <a:rPr kumimoji="1" lang="en-US" altLang="zh-CN" dirty="0" smtClean="0"/>
              <a:t>sort</a:t>
            </a:r>
            <a:r>
              <a:rPr kumimoji="1" lang="zh-CN" altLang="en-US" dirty="0" smtClean="0"/>
              <a:t>会将重复项都集中起来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返回去重完成后末尾的指针或迭代器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unique 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772816"/>
            <a:ext cx="5173891" cy="30963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7979" y="1876926"/>
            <a:ext cx="17235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Output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 5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0 2 3 4 5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733926" y="5185611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Unique</a:t>
            </a:r>
            <a:r>
              <a:rPr kumimoji="1" lang="zh-CN" altLang="en-US" sz="3200" dirty="0" smtClean="0"/>
              <a:t>返回去重完成之后末尾的指针，</a:t>
            </a:r>
            <a:r>
              <a:rPr kumimoji="1" lang="en-US" altLang="zh-CN" sz="3200" dirty="0" smtClean="0"/>
              <a:t>a</a:t>
            </a:r>
            <a:r>
              <a:rPr kumimoji="1" lang="zh-CN" altLang="en-US" sz="3200" dirty="0" smtClean="0"/>
              <a:t>是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数组起始位置的指针，二者的差正好是去重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完毕之后剩余序列的长度</a:t>
            </a:r>
            <a:endParaRPr kumimoji="1" lang="en-US" altLang="zh-CN" sz="3200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548680"/>
            <a:ext cx="7793037" cy="11277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6000" dirty="0"/>
              <a:t>谢谢大</a:t>
            </a:r>
            <a:r>
              <a:rPr lang="zh-CN" altLang="en-US" sz="6000" dirty="0" smtClean="0"/>
              <a:t>家！</a:t>
            </a:r>
            <a:endParaRPr lang="en-US" altLang="zh-CN" sz="6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2019/7/9</a:t>
            </a:r>
            <a:endParaRPr lang="zh-CN" altLang="en-US" dirty="0">
              <a:solidFill>
                <a:schemeClr val="bg2"/>
              </a:solidFill>
            </a:endParaRPr>
          </a:p>
          <a:p>
            <a:pPr lvl="0"/>
            <a:endParaRPr lang="zh-CN" altLang="en-US" noProof="1">
              <a:latin typeface="Times New Roman" panose="02020603050405020304" pitchFamily="18" charset="0"/>
            </a:endParaRPr>
          </a:p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标准模版库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Standard Template Library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顾名思义，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提供很多现成的模版，包含算法</a:t>
            </a:r>
            <a:r>
              <a:rPr lang="en-US" altLang="zh-CN" dirty="0" smtClean="0"/>
              <a:t>(algorithm)</a:t>
            </a:r>
            <a:r>
              <a:rPr lang="zh-CN" altLang="en-US" dirty="0" smtClean="0"/>
              <a:t>、容器</a:t>
            </a:r>
            <a:r>
              <a:rPr lang="en-US" altLang="zh-CN" dirty="0" smtClean="0"/>
              <a:t>(containers)</a:t>
            </a:r>
            <a:r>
              <a:rPr lang="zh-CN" altLang="en-US" dirty="0" smtClean="0"/>
              <a:t>、函数</a:t>
            </a:r>
            <a:r>
              <a:rPr lang="en-US" altLang="zh-CN" dirty="0" smtClean="0"/>
              <a:t>(functions)</a:t>
            </a:r>
            <a:r>
              <a:rPr lang="zh-CN" altLang="en-US" dirty="0" smtClean="0"/>
              <a:t>、迭代器</a:t>
            </a:r>
            <a:r>
              <a:rPr lang="en-US" altLang="zh-CN" dirty="0" smtClean="0"/>
              <a:t>(iterators)</a:t>
            </a:r>
            <a:endParaRPr lang="en-US" altLang="zh-CN" dirty="0" smtClean="0"/>
          </a:p>
          <a:p>
            <a:r>
              <a:rPr lang="zh-CN" altLang="en-US" dirty="0" smtClean="0"/>
              <a:t>重点讲常用算法和容器模版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2019/7/9</a:t>
            </a:r>
            <a:endParaRPr lang="zh-CN" altLang="en-US" dirty="0">
              <a:solidFill>
                <a:schemeClr val="bg2"/>
              </a:solidFill>
            </a:endParaRPr>
          </a:p>
          <a:p>
            <a:pPr lvl="0"/>
            <a:endParaRPr lang="zh-CN" altLang="en-US" noProof="1">
              <a:latin typeface="Times New Roman" panose="02020603050405020304" pitchFamily="18" charset="0"/>
            </a:endParaRPr>
          </a:p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(string)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头文件：</a:t>
            </a:r>
            <a:r>
              <a:rPr lang="en-US" altLang="zh-CN" dirty="0" smtClean="0"/>
              <a:t>#include &lt;string&gt;</a:t>
            </a:r>
            <a:endParaRPr lang="en-US" altLang="zh-CN" dirty="0" smtClean="0"/>
          </a:p>
          <a:p>
            <a:r>
              <a:rPr lang="zh-CN" altLang="en-US" dirty="0" smtClean="0"/>
              <a:t>声明一个字符串变量：</a:t>
            </a:r>
            <a:r>
              <a:rPr lang="en-US" altLang="zh-CN" dirty="0" smtClean="0"/>
              <a:t>string a=“STL”;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&gt;&gt;a;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&lt;&lt;a;</a:t>
            </a:r>
            <a:endParaRPr lang="en-US" altLang="zh-CN" dirty="0" smtClean="0"/>
          </a:p>
          <a:p>
            <a:r>
              <a:rPr lang="zh-CN" altLang="en-US" dirty="0" smtClean="0"/>
              <a:t>注意：不能有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进行输入输出</a:t>
            </a:r>
            <a:r>
              <a:rPr lang="en-US" altLang="zh-CN" dirty="0" smtClean="0"/>
              <a:t>;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2019/7/9</a:t>
            </a:r>
            <a:endParaRPr lang="zh-CN" altLang="en-US" dirty="0">
              <a:solidFill>
                <a:schemeClr val="bg2"/>
              </a:solidFill>
            </a:endParaRPr>
          </a:p>
          <a:p>
            <a:pPr lvl="0"/>
            <a:endParaRPr lang="zh-CN" altLang="en-US" noProof="1">
              <a:latin typeface="Times New Roman" panose="02020603050405020304" pitchFamily="18" charset="0"/>
            </a:endParaRPr>
          </a:p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2019/7/9</a:t>
            </a:r>
            <a:endParaRPr lang="zh-CN" altLang="en-US" dirty="0">
              <a:solidFill>
                <a:schemeClr val="bg2"/>
              </a:solidFill>
            </a:endParaRPr>
          </a:p>
          <a:p>
            <a:pPr lvl="0"/>
            <a:endParaRPr lang="zh-CN" altLang="en-US" noProof="1">
              <a:latin typeface="Times New Roman" panose="02020603050405020304" pitchFamily="18" charset="0"/>
            </a:endParaRPr>
          </a:p>
          <a:p>
            <a:pPr lvl="0" fontAlgn="base"/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&gt;&gt;a&gt;&gt;b;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读到空格或换行符为止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比如输入：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分别为：</a:t>
            </a:r>
            <a:r>
              <a:rPr lang="en-US" altLang="zh-CN" dirty="0" err="1" smtClean="0"/>
              <a:t>abc,def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abcdef</a:t>
            </a:r>
            <a:r>
              <a:rPr lang="en-US" altLang="zh-CN" dirty="0" smtClean="0"/>
              <a:t>(string</a:t>
            </a:r>
            <a:r>
              <a:rPr lang="zh-CN" altLang="en-US" dirty="0" smtClean="0"/>
              <a:t> 加法可以直接拼接，不用调用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)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string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getline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cin,str</a:t>
            </a:r>
            <a:r>
              <a:rPr kumimoji="1" lang="en-US" altLang="zh-CN" dirty="0" smtClean="0"/>
              <a:t>);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getline</a:t>
            </a:r>
            <a:r>
              <a:rPr kumimoji="1" lang="zh-CN" altLang="en-US" dirty="0" smtClean="0"/>
              <a:t>可以读取一行，包括空格，可以理解为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里的</a:t>
            </a:r>
            <a:r>
              <a:rPr kumimoji="1" lang="en-US" altLang="zh-CN" dirty="0" smtClean="0"/>
              <a:t>gets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cin</a:t>
            </a:r>
            <a:r>
              <a:rPr kumimoji="1" lang="zh-CN" altLang="en-US" dirty="0" smtClean="0"/>
              <a:t>表示从标准输入流里面输入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例如输入 </a:t>
            </a:r>
            <a:r>
              <a:rPr kumimoji="1" lang="en-US" altLang="zh-CN" dirty="0" err="1" smtClean="0"/>
              <a:t>abc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def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那么字符串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就是 </a:t>
            </a:r>
            <a:r>
              <a:rPr kumimoji="1" lang="en-US" altLang="zh-CN" dirty="0" err="1" smtClean="0"/>
              <a:t>abc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def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str.length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获取字符串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的长度</a:t>
            </a:r>
            <a:endParaRPr kumimoji="1" lang="en-US" altLang="zh-CN" dirty="0"/>
          </a:p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str.substr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idx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)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获取子串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idx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子串开始位置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开始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子串的长度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string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=“</a:t>
            </a:r>
            <a:r>
              <a:rPr kumimoji="1" lang="en-US" altLang="zh-CN" dirty="0" err="1" smtClean="0"/>
              <a:t>abcdefgh</a:t>
            </a:r>
            <a:r>
              <a:rPr kumimoji="1" lang="en-US" altLang="zh-CN" dirty="0" smtClean="0"/>
              <a:t>”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str.substr</a:t>
            </a:r>
            <a:r>
              <a:rPr kumimoji="1" lang="en-US" altLang="zh-CN" dirty="0" smtClean="0"/>
              <a:t>(2,3) </a:t>
            </a:r>
            <a:r>
              <a:rPr kumimoji="1" lang="zh-CN" altLang="en-US" dirty="0" smtClean="0"/>
              <a:t>          </a:t>
            </a:r>
            <a:r>
              <a:rPr kumimoji="1" lang="en-US" altLang="zh-CN" dirty="0" err="1" smtClean="0"/>
              <a:t>cde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str.substr</a:t>
            </a:r>
            <a:r>
              <a:rPr kumimoji="1" lang="en-US" altLang="zh-CN" dirty="0" smtClean="0"/>
              <a:t>(1)              </a:t>
            </a:r>
            <a:r>
              <a:rPr kumimoji="1" lang="en-US" altLang="zh-CN" dirty="0" err="1" smtClean="0"/>
              <a:t>bcdefgh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>
                <a:latin typeface="Times New Roman" panose="02020603050405020304" pitchFamily="18" charset="0"/>
              </a:rPr>
              <a:t>2019/7/9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4464</Words>
  <Application>WPS 演示</Application>
  <PresentationFormat>全屏显示(4:3)</PresentationFormat>
  <Paragraphs>479</Paragraphs>
  <Slides>49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宋体</vt:lpstr>
      <vt:lpstr>Wingdings</vt:lpstr>
      <vt:lpstr>Tahoma</vt:lpstr>
      <vt:lpstr>Times New Roman</vt:lpstr>
      <vt:lpstr>黑体</vt:lpstr>
      <vt:lpstr>微软雅黑</vt:lpstr>
      <vt:lpstr>Arial Unicode MS</vt:lpstr>
      <vt:lpstr>Blends</vt:lpstr>
      <vt:lpstr>算法设计与分析 STL入门讲解及课程答疑</vt:lpstr>
      <vt:lpstr>目录</vt:lpstr>
      <vt:lpstr>从简单的a+b问题入手</vt:lpstr>
      <vt:lpstr>从简单的a+b问题入手</vt:lpstr>
      <vt:lpstr>STL入门(标准模版库)</vt:lpstr>
      <vt:lpstr>字符串(string)</vt:lpstr>
      <vt:lpstr>string</vt:lpstr>
      <vt:lpstr>string</vt:lpstr>
      <vt:lpstr> string</vt:lpstr>
      <vt:lpstr> vector(可变长数组)</vt:lpstr>
      <vt:lpstr> vector的用法</vt:lpstr>
      <vt:lpstr> vector 用法举例</vt:lpstr>
      <vt:lpstr>遍历vector</vt:lpstr>
      <vt:lpstr>下标遍历</vt:lpstr>
      <vt:lpstr>迭代器遍历(iterator)</vt:lpstr>
      <vt:lpstr>基于迭代器的vector用法</vt:lpstr>
      <vt:lpstr> queue(队列)</vt:lpstr>
      <vt:lpstr> queue</vt:lpstr>
      <vt:lpstr> queue使用方法</vt:lpstr>
      <vt:lpstr> stack(栈)</vt:lpstr>
      <vt:lpstr> stack</vt:lpstr>
      <vt:lpstr>手动模拟stack</vt:lpstr>
      <vt:lpstr> stack 使用方法</vt:lpstr>
      <vt:lpstr> set(集合)</vt:lpstr>
      <vt:lpstr> set</vt:lpstr>
      <vt:lpstr> set(二叉搜索树)</vt:lpstr>
      <vt:lpstr> set 用法</vt:lpstr>
      <vt:lpstr> set 用法</vt:lpstr>
      <vt:lpstr> set 遍历</vt:lpstr>
      <vt:lpstr> set 内放结构体 </vt:lpstr>
      <vt:lpstr>Map (映射)</vt:lpstr>
      <vt:lpstr> map 使用方法</vt:lpstr>
      <vt:lpstr> map 使用方法</vt:lpstr>
      <vt:lpstr> map 使用方法</vt:lpstr>
      <vt:lpstr> map 举例</vt:lpstr>
      <vt:lpstr> map 举例</vt:lpstr>
      <vt:lpstr> map 举例</vt:lpstr>
      <vt:lpstr> map</vt:lpstr>
      <vt:lpstr>基础算法(algorithm)</vt:lpstr>
      <vt:lpstr> sort</vt:lpstr>
      <vt:lpstr> sort默认升序排序</vt:lpstr>
      <vt:lpstr> sort中compare参数使用</vt:lpstr>
      <vt:lpstr> sort 用于结构体排序</vt:lpstr>
      <vt:lpstr> next_permutation</vt:lpstr>
      <vt:lpstr> next_permutation 使用</vt:lpstr>
      <vt:lpstr> 全排列手动实现</vt:lpstr>
      <vt:lpstr> unique</vt:lpstr>
      <vt:lpstr> unique 举例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jacmy</cp:lastModifiedBy>
  <cp:revision>340</cp:revision>
  <dcterms:created xsi:type="dcterms:W3CDTF">2018-07-10T16:48:00Z</dcterms:created>
  <dcterms:modified xsi:type="dcterms:W3CDTF">2020-03-18T12:49:32Z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2052-11.1.0.9440</vt:lpwstr>
  </property>
</Properties>
</file>