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22" r:id="rId2"/>
    <p:sldId id="436" r:id="rId3"/>
    <p:sldId id="577" r:id="rId4"/>
    <p:sldId id="579" r:id="rId5"/>
    <p:sldId id="578" r:id="rId6"/>
    <p:sldId id="580" r:id="rId7"/>
    <p:sldId id="581" r:id="rId8"/>
    <p:sldId id="582" r:id="rId9"/>
    <p:sldId id="583" r:id="rId10"/>
    <p:sldId id="586" r:id="rId11"/>
    <p:sldId id="587" r:id="rId12"/>
    <p:sldId id="588" r:id="rId13"/>
    <p:sldId id="585" r:id="rId14"/>
    <p:sldId id="589" r:id="rId15"/>
    <p:sldId id="590" r:id="rId16"/>
    <p:sldId id="591" r:id="rId17"/>
    <p:sldId id="592" r:id="rId18"/>
    <p:sldId id="593" r:id="rId19"/>
    <p:sldId id="594" r:id="rId20"/>
    <p:sldId id="595" r:id="rId21"/>
    <p:sldId id="596" r:id="rId22"/>
    <p:sldId id="597" r:id="rId23"/>
    <p:sldId id="599" r:id="rId24"/>
    <p:sldId id="598" r:id="rId25"/>
    <p:sldId id="600" r:id="rId26"/>
    <p:sldId id="601" r:id="rId27"/>
    <p:sldId id="602" r:id="rId28"/>
    <p:sldId id="603" r:id="rId29"/>
    <p:sldId id="604" r:id="rId30"/>
    <p:sldId id="605" r:id="rId31"/>
    <p:sldId id="606" r:id="rId32"/>
    <p:sldId id="607" r:id="rId33"/>
    <p:sldId id="608" r:id="rId34"/>
    <p:sldId id="609" r:id="rId35"/>
    <p:sldId id="610" r:id="rId36"/>
    <p:sldId id="611" r:id="rId37"/>
    <p:sldId id="612" r:id="rId38"/>
    <p:sldId id="613" r:id="rId39"/>
    <p:sldId id="614" r:id="rId40"/>
    <p:sldId id="615" r:id="rId41"/>
    <p:sldId id="616" r:id="rId42"/>
    <p:sldId id="617" r:id="rId43"/>
    <p:sldId id="618" r:id="rId44"/>
    <p:sldId id="619" r:id="rId45"/>
  </p:sldIdLst>
  <p:sldSz cx="9144000" cy="6858000" type="screen4x3"/>
  <p:notesSz cx="6858000" cy="9144000"/>
  <p:custDataLst>
    <p:tags r:id="rId4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322"/>
            <p14:sldId id="436"/>
            <p14:sldId id="577"/>
            <p14:sldId id="579"/>
            <p14:sldId id="578"/>
            <p14:sldId id="580"/>
            <p14:sldId id="581"/>
            <p14:sldId id="582"/>
            <p14:sldId id="583"/>
            <p14:sldId id="586"/>
            <p14:sldId id="587"/>
            <p14:sldId id="588"/>
            <p14:sldId id="585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9"/>
            <p14:sldId id="598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645" autoAdjust="0"/>
  </p:normalViewPr>
  <p:slideViewPr>
    <p:cSldViewPr>
      <p:cViewPr varScale="1">
        <p:scale>
          <a:sx n="60" d="100"/>
          <a:sy n="60" d="100"/>
        </p:scale>
        <p:origin x="1450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2019/4/19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2019/4/19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1AE97-AF5C-4CDE-80A4-4944EBDBE3B2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FCF03-DA63-4DA6-8FFC-A160D33960F1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994B2-8892-442E-A221-CF0275C99B6F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E3221-5F71-413E-94DE-7A5C6386986E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B3A5B-B574-4884-A79D-898D03EDF45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F33BB-22D5-4ED2-9ACB-88F7F16078F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1EB02-AD20-4D19-9589-12816B5F5AB0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F14F8-D6AE-4204-B4E9-F62D2A1568C6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5C919-4083-4192-8715-2FD555B4BFED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8A3B0-CA10-42F9-802F-9EA16C192121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F3E8-8E2B-4F6A-86BB-1587297AE390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88A3E-6C38-4204-BE1C-0DF8D9E7AFB1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cs typeface="+mn-ea"/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/>
              <a:t>‹#›</a:t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github.com/luoyongjun999/code" TargetMode="Externa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对象 8"/>
          <p:cNvGraphicFramePr/>
          <p:nvPr/>
        </p:nvGraphicFramePr>
        <p:xfrm>
          <a:off x="6618288" y="2565400"/>
          <a:ext cx="2105025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r:id="rId4" imgW="2514600" imgH="2847975" progId="Paint.Picture">
                  <p:embed/>
                </p:oleObj>
              </mc:Choice>
              <mc:Fallback>
                <p:oleObj r:id="rId4" imgW="2514600" imgH="2847975" progId="Paint.Picture">
                  <p:embed/>
                  <p:pic>
                    <p:nvPicPr>
                      <p:cNvPr id="0" name="对象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288" y="2565400"/>
                        <a:ext cx="2105025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标题 1"/>
          <p:cNvSpPr>
            <a:spLocks noGrp="1" noChangeArrowheads="1"/>
          </p:cNvSpPr>
          <p:nvPr>
            <p:ph type="ctrTitle"/>
          </p:nvPr>
        </p:nvSpPr>
        <p:spPr>
          <a:xfrm>
            <a:off x="827088" y="836613"/>
            <a:ext cx="7705725" cy="1374775"/>
          </a:xfrm>
        </p:spPr>
        <p:txBody>
          <a:bodyPr/>
          <a:lstStyle/>
          <a:p>
            <a:pPr eaLnBrk="1" hangingPunct="1"/>
            <a:r>
              <a:rPr lang="zh-CN" altLang="en-US" sz="5400">
                <a:solidFill>
                  <a:srgbClr val="FF0000"/>
                </a:solidFill>
              </a:rPr>
              <a:t>算法竞赛入门到进阶</a:t>
            </a:r>
          </a:p>
        </p:txBody>
      </p:sp>
      <p:sp>
        <p:nvSpPr>
          <p:cNvPr id="16388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379413" y="3001963"/>
            <a:ext cx="6858000" cy="3451225"/>
          </a:xfrm>
        </p:spPr>
        <p:txBody>
          <a:bodyPr/>
          <a:lstStyle/>
          <a:p>
            <a:pPr eaLnBrk="1" hangingPunct="1"/>
            <a:r>
              <a:rPr lang="zh-CN" altLang="en-US" sz="2800"/>
              <a:t>罗勇军  </a:t>
            </a:r>
            <a:r>
              <a:rPr lang="en-US" altLang="zh-CN" sz="2800"/>
              <a:t>QQ 15512356</a:t>
            </a:r>
          </a:p>
          <a:p>
            <a:pPr eaLnBrk="1" hangingPunct="1"/>
            <a:r>
              <a:rPr lang="zh-CN" altLang="en-US" sz="2800"/>
              <a:t>华东理工大学</a:t>
            </a:r>
          </a:p>
          <a:p>
            <a:pPr eaLnBrk="1" hangingPunct="1"/>
            <a:endParaRPr lang="en-US" altLang="zh-CN" sz="2800"/>
          </a:p>
          <a:p>
            <a:pPr eaLnBrk="1" hangingPunct="1"/>
            <a:r>
              <a:rPr lang="zh-CN" altLang="en-US" sz="2400"/>
              <a:t>本课件可自由传播</a:t>
            </a:r>
            <a:endParaRPr lang="en-US" altLang="zh-CN" sz="2400"/>
          </a:p>
          <a:p>
            <a:pPr eaLnBrk="1" hangingPunct="1"/>
            <a:r>
              <a:rPr lang="zh-CN" altLang="en-US" sz="2400"/>
              <a:t>欢迎交流</a:t>
            </a:r>
            <a:endParaRPr lang="en-US" altLang="zh-CN" sz="2400"/>
          </a:p>
          <a:p>
            <a:pPr eaLnBrk="1" hangingPunct="1"/>
            <a:r>
              <a:rPr lang="zh-CN" altLang="en-US"/>
              <a:t>课件和</a:t>
            </a:r>
            <a:r>
              <a:rPr lang="zh-CN" altLang="zh-CN"/>
              <a:t>代码下载地址</a:t>
            </a:r>
            <a:r>
              <a:rPr lang="zh-CN" altLang="en-US"/>
              <a:t>：</a:t>
            </a:r>
            <a:r>
              <a:rPr lang="en-US" altLang="zh-CN">
                <a:hlinkClick r:id="rId6"/>
              </a:rPr>
              <a:t>https://github.com/luoyongjun999/code</a:t>
            </a:r>
            <a:endParaRPr lang="en-US" altLang="zh-CN"/>
          </a:p>
          <a:p>
            <a:pPr eaLnBrk="1" hangingPunct="1"/>
            <a:endParaRPr lang="zh-CN" alt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例：</a:t>
            </a:r>
            <a:r>
              <a:rPr lang="zh-CN" altLang="en-US" sz="3600" dirty="0">
                <a:solidFill>
                  <a:srgbClr val="0070C0"/>
                </a:solidFill>
                <a:sym typeface="+mn-ea"/>
              </a:rPr>
              <a:t>hdu 4841圆桌问题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圆桌上围坐着2n个人。其中n个人是好人，另外n个人是坏人。从第一个人开始数数，数到第m个人，立即赶走该人；然后从被赶走的人之后开始数数，再将数到的第m个人赶走……依此方法不断赶走围坐在圆桌上的人。</a:t>
            </a:r>
          </a:p>
          <a:p>
            <a:r>
              <a:rPr lang="zh-CN" altLang="en-US"/>
              <a:t>预先应如何安排这些好人与坏人的座位，能使得在赶走n个人之后，圆桌上围坐的剩余的n个人全是好人？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EE229F-67C7-458D-8A49-962DED19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74040"/>
          </a:xfrm>
        </p:spPr>
        <p:txBody>
          <a:bodyPr/>
          <a:lstStyle/>
          <a:p>
            <a:r>
              <a:rPr lang="zh-CN" altLang="en-US" sz="2800">
                <a:solidFill>
                  <a:srgbClr val="0070C0"/>
                </a:solidFill>
              </a:rPr>
              <a:t>约瑟夫问题。用vector模拟动态变化的圆桌。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8360"/>
            <a:ext cx="8229600" cy="52781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dirty="0"/>
              <a:t>#include&lt;bits/stdc++.h&gt;</a:t>
            </a:r>
          </a:p>
          <a:p>
            <a:pPr marL="0" indent="0">
              <a:buNone/>
            </a:pPr>
            <a:r>
              <a:rPr lang="zh-CN" altLang="en-US" sz="1400" dirty="0"/>
              <a:t>using namespace std;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int main(){</a:t>
            </a:r>
          </a:p>
          <a:p>
            <a:pPr marL="0" indent="0">
              <a:buNone/>
            </a:pPr>
            <a:r>
              <a:rPr lang="zh-CN" altLang="en-US" sz="1800" dirty="0"/>
              <a:t>    </a:t>
            </a:r>
            <a:r>
              <a:rPr lang="zh-CN" altLang="en-US" sz="1800" dirty="0">
                <a:solidFill>
                  <a:srgbClr val="FF0000"/>
                </a:solidFill>
              </a:rPr>
              <a:t>vector &lt;int&gt; table;</a:t>
            </a:r>
            <a:r>
              <a:rPr lang="zh-CN" altLang="en-US" sz="1800" dirty="0"/>
              <a:t>                          //模拟圆桌</a:t>
            </a:r>
          </a:p>
          <a:p>
            <a:pPr marL="0" indent="0">
              <a:buNone/>
            </a:pPr>
            <a:r>
              <a:rPr lang="zh-CN" altLang="en-US" sz="1800" dirty="0"/>
              <a:t>    int n, m;</a:t>
            </a:r>
          </a:p>
          <a:p>
            <a:pPr marL="0" indent="0">
              <a:buNone/>
            </a:pPr>
            <a:r>
              <a:rPr lang="zh-CN" altLang="en-US" sz="1800" dirty="0"/>
              <a:t>    while(cin &gt;&gt; n &gt;&gt; m){</a:t>
            </a:r>
          </a:p>
          <a:p>
            <a:pPr marL="0" indent="0">
              <a:buNone/>
            </a:pPr>
            <a:r>
              <a:rPr lang="zh-CN" altLang="en-US" sz="1800" dirty="0"/>
              <a:t>        </a:t>
            </a:r>
            <a:r>
              <a:rPr lang="zh-CN" altLang="en-US" sz="1800" dirty="0">
                <a:solidFill>
                  <a:srgbClr val="FF0000"/>
                </a:solidFill>
              </a:rPr>
              <a:t>table</a:t>
            </a:r>
            <a:r>
              <a:rPr lang="zh-CN" altLang="en-US" sz="1800" dirty="0"/>
              <a:t>.clear();</a:t>
            </a:r>
          </a:p>
          <a:p>
            <a:pPr marL="0" indent="0">
              <a:buNone/>
            </a:pPr>
            <a:r>
              <a:rPr lang="zh-CN" altLang="en-US" sz="1800" dirty="0"/>
              <a:t>        for(int i=0; i&lt;2*n; i++)  </a:t>
            </a:r>
            <a:r>
              <a:rPr lang="zh-CN" altLang="en-US" sz="1800" dirty="0">
                <a:solidFill>
                  <a:srgbClr val="FF0000"/>
                </a:solidFill>
              </a:rPr>
              <a:t>table</a:t>
            </a:r>
            <a:r>
              <a:rPr lang="zh-CN" altLang="en-US" sz="1800" dirty="0"/>
              <a:t>.push_back(i);  //初始化</a:t>
            </a:r>
          </a:p>
          <a:p>
            <a:pPr marL="0" indent="0">
              <a:buNone/>
            </a:pPr>
            <a:r>
              <a:rPr lang="zh-CN" altLang="en-US" sz="1800" dirty="0"/>
              <a:t>        int pos = 0;                               //记录当前位置</a:t>
            </a:r>
          </a:p>
          <a:p>
            <a:pPr marL="0" indent="0">
              <a:buNone/>
            </a:pPr>
            <a:r>
              <a:rPr lang="zh-CN" altLang="en-US" sz="1800" dirty="0"/>
              <a:t>        for(int i=0; i&lt;n; i++){                  //赶走n个</a:t>
            </a:r>
          </a:p>
          <a:p>
            <a:pPr marL="0" indent="0">
              <a:buNone/>
            </a:pPr>
            <a:r>
              <a:rPr lang="zh-CN" altLang="en-US" sz="1800" dirty="0"/>
              <a:t>            pos = (pos+m-1) % </a:t>
            </a:r>
            <a:r>
              <a:rPr lang="zh-CN" altLang="en-US" sz="1800" dirty="0">
                <a:solidFill>
                  <a:srgbClr val="FF0000"/>
                </a:solidFill>
              </a:rPr>
              <a:t>table</a:t>
            </a:r>
            <a:r>
              <a:rPr lang="zh-CN" altLang="en-US" sz="1800" dirty="0"/>
              <a:t>.size();    //圆桌是个环，取余处理</a:t>
            </a:r>
          </a:p>
          <a:p>
            <a:pPr marL="0" indent="0">
              <a:buNone/>
            </a:pPr>
            <a:r>
              <a:rPr lang="zh-CN" altLang="en-US" sz="1800" dirty="0"/>
              <a:t>            </a:t>
            </a:r>
            <a:r>
              <a:rPr lang="zh-CN" altLang="en-US" sz="1800" dirty="0">
                <a:solidFill>
                  <a:srgbClr val="FF0000"/>
                </a:solidFill>
              </a:rPr>
              <a:t>table</a:t>
            </a:r>
            <a:r>
              <a:rPr lang="zh-CN" altLang="en-US" sz="1800" dirty="0"/>
              <a:t>.erase(</a:t>
            </a:r>
            <a:r>
              <a:rPr lang="zh-CN" altLang="en-US" sz="1800" dirty="0">
                <a:solidFill>
                  <a:srgbClr val="FF0000"/>
                </a:solidFill>
              </a:rPr>
              <a:t>table</a:t>
            </a:r>
            <a:r>
              <a:rPr lang="zh-CN" altLang="en-US" sz="1800" dirty="0"/>
              <a:t>.begin() + pos); //赶走坏人，table人数减1</a:t>
            </a:r>
          </a:p>
          <a:p>
            <a:pPr marL="0" indent="0">
              <a:buNone/>
            </a:pPr>
            <a:r>
              <a:rPr lang="zh-CN" altLang="en-US" sz="1800" dirty="0"/>
              <a:t>        }</a:t>
            </a:r>
          </a:p>
          <a:p>
            <a:pPr marL="0" indent="0">
              <a:buNone/>
            </a:pPr>
            <a:r>
              <a:rPr lang="zh-CN" altLang="en-US" sz="1800" dirty="0"/>
              <a:t>        int j = 0;  </a:t>
            </a:r>
          </a:p>
          <a:p>
            <a:pPr marL="0" indent="0">
              <a:buNone/>
            </a:pPr>
            <a:r>
              <a:rPr lang="zh-CN" altLang="en-US" sz="1800" dirty="0"/>
              <a:t>        for(int i=0; i&lt;2*n; i++){               //打印预先安排座位</a:t>
            </a:r>
          </a:p>
          <a:p>
            <a:pPr marL="0" indent="0">
              <a:buNone/>
            </a:pPr>
            <a:r>
              <a:rPr lang="zh-CN" altLang="en-US" sz="1800" dirty="0"/>
              <a:t>            if(!(i%50) &amp;&amp; i)  cout&lt;&lt;endl;       //50个字母一行</a:t>
            </a:r>
          </a:p>
          <a:p>
            <a:pPr marL="0" indent="0">
              <a:buNone/>
            </a:pPr>
            <a:r>
              <a:rPr lang="zh-CN" altLang="en-US" sz="1800" dirty="0"/>
              <a:t>            if(j&lt;table.size() &amp;&amp; i==table[j]){ //table留下的都是好人</a:t>
            </a:r>
          </a:p>
          <a:p>
            <a:pPr marL="0" indent="0">
              <a:buNone/>
            </a:pPr>
            <a:r>
              <a:rPr lang="zh-CN" altLang="en-US" sz="1800" dirty="0"/>
              <a:t>                j++; </a:t>
            </a:r>
          </a:p>
          <a:p>
            <a:pPr marL="0" indent="0">
              <a:buNone/>
            </a:pPr>
            <a:r>
              <a:rPr lang="zh-CN" altLang="en-US" sz="1800" dirty="0"/>
              <a:t>                cout&lt;&lt;"G";</a:t>
            </a:r>
          </a:p>
          <a:p>
            <a:pPr marL="0" indent="0">
              <a:buNone/>
            </a:pPr>
            <a:r>
              <a:rPr lang="zh-CN" altLang="en-US" sz="1800" dirty="0"/>
              <a:t>            }</a:t>
            </a:r>
          </a:p>
          <a:p>
            <a:pPr marL="0" indent="0">
              <a:buNone/>
            </a:pPr>
            <a:r>
              <a:rPr lang="zh-CN" altLang="en-US" sz="1800" dirty="0"/>
              <a:t>            else   </a:t>
            </a:r>
          </a:p>
          <a:p>
            <a:pPr marL="0" indent="0">
              <a:buNone/>
            </a:pPr>
            <a:r>
              <a:rPr lang="zh-CN" altLang="en-US" sz="1800" dirty="0"/>
              <a:t>               cout&lt;&lt;"B";</a:t>
            </a:r>
          </a:p>
          <a:p>
            <a:pPr marL="0" indent="0">
              <a:buNone/>
            </a:pPr>
            <a:r>
              <a:rPr lang="zh-CN" altLang="en-US" sz="1800" dirty="0"/>
              <a:t>        }</a:t>
            </a:r>
          </a:p>
          <a:p>
            <a:pPr marL="0" indent="0">
              <a:buNone/>
            </a:pPr>
            <a:r>
              <a:rPr lang="zh-CN" altLang="en-US" sz="1800" dirty="0"/>
              <a:t>        cout&lt;&lt;endl&lt;&lt;endl;                          //留一个空行</a:t>
            </a:r>
          </a:p>
          <a:p>
            <a:pPr marL="0" indent="0">
              <a:buNone/>
            </a:pPr>
            <a:r>
              <a:rPr lang="zh-CN" altLang="en-US" sz="1800" dirty="0"/>
              <a:t>    }</a:t>
            </a:r>
          </a:p>
          <a:p>
            <a:pPr marL="0" indent="0">
              <a:buNone/>
            </a:pPr>
            <a:r>
              <a:rPr lang="zh-CN" altLang="en-US" sz="1800" dirty="0"/>
              <a:t>    return 0;</a:t>
            </a:r>
          </a:p>
          <a:p>
            <a:pPr marL="0" indent="0">
              <a:buNone/>
            </a:pPr>
            <a:r>
              <a:rPr lang="zh-CN" altLang="en-US" sz="1800" dirty="0"/>
              <a:t>}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1A6660-1263-4212-98A7-FB8A197D0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FF0000"/>
                </a:solidFill>
              </a:rPr>
              <a:t>栈和</a:t>
            </a:r>
            <a:r>
              <a:rPr lang="en-US" altLang="zh-CN" sz="3600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363272" cy="4708525"/>
          </a:xfrm>
        </p:spPr>
        <p:txBody>
          <a:bodyPr/>
          <a:lstStyle/>
          <a:p>
            <a:r>
              <a:rPr lang="zh-CN" altLang="zh-CN" dirty="0"/>
              <a:t>栈</a:t>
            </a:r>
            <a:r>
              <a:rPr lang="zh-CN" altLang="en-US" dirty="0"/>
              <a:t>：</a:t>
            </a:r>
            <a:r>
              <a:rPr lang="zh-CN" altLang="zh-CN" dirty="0"/>
              <a:t>基本的数据结构之一，特点是“先进后出”。例如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坐电梯时，先进电梯的，最后出来；</a:t>
            </a:r>
            <a:endParaRPr lang="en-US" altLang="zh-CN" dirty="0"/>
          </a:p>
          <a:p>
            <a:pPr lvl="1"/>
            <a:r>
              <a:rPr lang="zh-CN" altLang="zh-CN" dirty="0"/>
              <a:t>一盒泡腾片，最先放进盒子的药片位于最底层，最后被拿出来。</a:t>
            </a:r>
          </a:p>
          <a:p>
            <a:endParaRPr lang="zh-CN" altLang="en-US" dirty="0"/>
          </a:p>
        </p:txBody>
      </p:sp>
      <p:pic>
        <p:nvPicPr>
          <p:cNvPr id="17412" name="Picture 4" descr="https://timgsa.baidu.com/timg?image&amp;quality=80&amp;size=b9999_10000&amp;sec=1555646887327&amp;di=2a92208405fa4f397f7cec7a9764f222&amp;imgtype=0&amp;src=http%3A%2F%2Fimgs.soufun.com%2Fnews%2F2015_07%2F30%2F64%2F1%2Fshop%2F004282825700.jpg">
            <a:extLst>
              <a:ext uri="{FF2B5EF4-FFF2-40B4-BE49-F238E27FC236}">
                <a16:creationId xmlns:a16="http://schemas.microsoft.com/office/drawing/2014/main" id="{D404E94C-D02C-476F-A68D-E41CED68E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07" y="3862735"/>
            <a:ext cx="3439193" cy="236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633E7-C5B0-4E70-A18D-31A2A8A3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>
                <a:solidFill>
                  <a:srgbClr val="0070C0"/>
                </a:solidFill>
              </a:rPr>
              <a:t>栈的有关操作</a:t>
            </a:r>
            <a:endParaRPr lang="zh-CN" altLang="en-US" sz="36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C01CF4E-3B80-42D8-9C17-7E86D456A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572233"/>
              </p:ext>
            </p:extLst>
          </p:nvPr>
        </p:nvGraphicFramePr>
        <p:xfrm>
          <a:off x="251520" y="1826170"/>
          <a:ext cx="8712968" cy="3835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1292">
                  <a:extLst>
                    <a:ext uri="{9D8B030D-6E8A-4147-A177-3AD203B41FA5}">
                      <a16:colId xmlns:a16="http://schemas.microsoft.com/office/drawing/2014/main" val="1731973244"/>
                    </a:ext>
                  </a:extLst>
                </a:gridCol>
                <a:gridCol w="5401676">
                  <a:extLst>
                    <a:ext uri="{9D8B030D-6E8A-4147-A177-3AD203B41FA5}">
                      <a16:colId xmlns:a16="http://schemas.microsoft.com/office/drawing/2014/main" val="141598326"/>
                    </a:ext>
                  </a:extLst>
                </a:gridCol>
              </a:tblGrid>
              <a:tr h="428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例子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657196"/>
                  </a:ext>
                </a:extLst>
              </a:tr>
              <a:tr h="8461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a.push_back(100); 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定义栈，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为数据类型，如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，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float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，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char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等</a:t>
                      </a:r>
                      <a:r>
                        <a:rPr lang="zh-CN" alt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。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69723"/>
                  </a:ext>
                </a:extLst>
              </a:tr>
              <a:tr h="428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solidFill>
                            <a:schemeClr val="bg1"/>
                          </a:solidFill>
                          <a:effectLst/>
                        </a:rPr>
                        <a:t>s.push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(item);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把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放到栈顶</a:t>
                      </a:r>
                      <a:r>
                        <a:rPr lang="zh-CN" alt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。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543867"/>
                  </a:ext>
                </a:extLst>
              </a:tr>
              <a:tr h="428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s.top();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返回栈顶的元素，但不会删除。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942299"/>
                  </a:ext>
                </a:extLst>
              </a:tr>
              <a:tr h="428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s.pop();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删除栈顶的元素，但不会返回。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82591"/>
                  </a:ext>
                </a:extLst>
              </a:tr>
              <a:tr h="428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s.size();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返回栈中元素的个数</a:t>
                      </a:r>
                      <a:r>
                        <a:rPr lang="zh-CN" alt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。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450775"/>
                  </a:ext>
                </a:extLst>
              </a:tr>
              <a:tr h="8461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s.empty();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检查栈是否为空，如果为空返回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，否则返回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r>
                        <a:rPr lang="zh-CN" alt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。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336602"/>
                  </a:ext>
                </a:extLst>
              </a:tr>
            </a:tbl>
          </a:graphicData>
        </a:graphic>
      </p:graphicFrame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463DEF-CB8E-4A99-BCD5-7C070A9F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14F33-05C6-4BC5-A56D-F10ED6D94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 err="1"/>
              <a:t>hdu</a:t>
            </a:r>
            <a:r>
              <a:rPr lang="en-US" altLang="zh-CN" dirty="0"/>
              <a:t> 1062  </a:t>
            </a:r>
            <a:r>
              <a:rPr lang="zh-CN" altLang="zh-CN" dirty="0"/>
              <a:t>翻转字符串。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sz="2800" dirty="0"/>
              <a:t>例如，输入</a:t>
            </a:r>
            <a:r>
              <a:rPr lang="en-US" altLang="zh-CN" sz="2800" dirty="0"/>
              <a:t>“</a:t>
            </a:r>
            <a:r>
              <a:rPr lang="en-US" altLang="zh-CN" sz="2800" dirty="0" err="1"/>
              <a:t>olleh</a:t>
            </a:r>
            <a:r>
              <a:rPr lang="en-US" altLang="zh-CN" sz="2800" dirty="0"/>
              <a:t> !</a:t>
            </a:r>
            <a:r>
              <a:rPr lang="en-US" altLang="zh-CN" sz="2800" dirty="0" err="1"/>
              <a:t>dlrow</a:t>
            </a:r>
            <a:r>
              <a:rPr lang="en-US" altLang="zh-CN" sz="2800" dirty="0"/>
              <a:t>”</a:t>
            </a:r>
            <a:r>
              <a:rPr lang="zh-CN" altLang="zh-CN" sz="2800" dirty="0"/>
              <a:t>，输出</a:t>
            </a:r>
            <a:r>
              <a:rPr lang="en-US" altLang="zh-CN" sz="2800" dirty="0"/>
              <a:t>“hello world!”</a:t>
            </a:r>
            <a:r>
              <a:rPr lang="zh-CN" altLang="zh-CN" sz="2800" dirty="0"/>
              <a:t>。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9298DA-8646-4298-B68E-7E1FB472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3856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C52D4A-D666-4AAF-BC79-27875BFFD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 dirty="0"/>
              <a:t>#include&lt;bits/</a:t>
            </a:r>
            <a:r>
              <a:rPr lang="en-US" altLang="zh-CN" sz="1200" dirty="0" err="1"/>
              <a:t>stdc</a:t>
            </a:r>
            <a:r>
              <a:rPr lang="en-US" altLang="zh-CN" sz="1200" dirty="0"/>
              <a:t>++.h&gt;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using namespace std;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800" dirty="0"/>
              <a:t>int main(){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int n;  	char 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("%</a:t>
            </a:r>
            <a:r>
              <a:rPr lang="en-US" altLang="zh-CN" sz="1800" dirty="0" err="1"/>
              <a:t>d",&amp;n</a:t>
            </a:r>
            <a:r>
              <a:rPr lang="en-US" altLang="zh-CN" sz="1800" dirty="0"/>
              <a:t>);  </a:t>
            </a:r>
            <a:r>
              <a:rPr lang="en-US" altLang="zh-CN" sz="1800" dirty="0" err="1"/>
              <a:t>getchar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while(n--){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     </a:t>
            </a:r>
            <a:r>
              <a:rPr lang="en-US" altLang="zh-CN" sz="1800" dirty="0">
                <a:solidFill>
                  <a:srgbClr val="FF0000"/>
                </a:solidFill>
              </a:rPr>
              <a:t>stack&lt;char&gt; s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     while(true){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getchar</a:t>
            </a:r>
            <a:r>
              <a:rPr lang="en-US" altLang="zh-CN" sz="1800" dirty="0"/>
              <a:t>();                   //</a:t>
            </a:r>
            <a:r>
              <a:rPr lang="zh-CN" altLang="zh-CN" sz="1800" dirty="0"/>
              <a:t>一次读入一个字符</a:t>
            </a:r>
          </a:p>
          <a:p>
            <a:pPr marL="0" indent="0">
              <a:buNone/>
            </a:pPr>
            <a:r>
              <a:rPr lang="en-US" altLang="zh-CN" sz="1800" dirty="0"/>
              <a:t>	            	if(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==' '||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=='\n'||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==EOF){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	while(!</a:t>
            </a:r>
            <a:r>
              <a:rPr lang="en-US" altLang="zh-CN" sz="1800" dirty="0" err="1"/>
              <a:t>s.</a:t>
            </a:r>
            <a:r>
              <a:rPr lang="en-US" altLang="zh-CN" sz="1800" dirty="0" err="1">
                <a:solidFill>
                  <a:srgbClr val="FF0000"/>
                </a:solidFill>
              </a:rPr>
              <a:t>empty</a:t>
            </a:r>
            <a:r>
              <a:rPr lang="en-US" altLang="zh-CN" sz="1800" dirty="0"/>
              <a:t>()){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	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("%c",</a:t>
            </a:r>
            <a:r>
              <a:rPr lang="en-US" altLang="zh-CN" sz="1800" dirty="0" err="1"/>
              <a:t>s.</a:t>
            </a:r>
            <a:r>
              <a:rPr lang="en-US" altLang="zh-CN" sz="1800" dirty="0" err="1">
                <a:solidFill>
                  <a:srgbClr val="FF0000"/>
                </a:solidFill>
              </a:rPr>
              <a:t>top</a:t>
            </a:r>
            <a:r>
              <a:rPr lang="en-US" altLang="zh-CN" sz="1800" dirty="0"/>
              <a:t>());  //</a:t>
            </a:r>
            <a:r>
              <a:rPr lang="zh-CN" altLang="zh-CN" sz="1800" dirty="0"/>
              <a:t>输出栈顶</a:t>
            </a:r>
          </a:p>
          <a:p>
            <a:pPr marL="0" indent="0">
              <a:buNone/>
            </a:pPr>
            <a:r>
              <a:rPr lang="en-US" altLang="zh-CN" sz="1800" dirty="0"/>
              <a:t>				</a:t>
            </a:r>
            <a:r>
              <a:rPr lang="en-US" altLang="zh-CN" sz="1800" dirty="0" err="1"/>
              <a:t>s.</a:t>
            </a:r>
            <a:r>
              <a:rPr lang="en-US" altLang="zh-CN" sz="1800" dirty="0" err="1">
                <a:solidFill>
                  <a:srgbClr val="FF0000"/>
                </a:solidFill>
              </a:rPr>
              <a:t>pop</a:t>
            </a:r>
            <a:r>
              <a:rPr lang="en-US" altLang="zh-CN" sz="1800" dirty="0"/>
              <a:t>();                  //</a:t>
            </a:r>
            <a:r>
              <a:rPr lang="zh-CN" altLang="zh-CN" sz="1800" dirty="0"/>
              <a:t>清除栈顶</a:t>
            </a:r>
          </a:p>
          <a:p>
            <a:pPr marL="0" indent="0">
              <a:buNone/>
            </a:pPr>
            <a:r>
              <a:rPr lang="en-US" altLang="zh-CN" sz="1800" dirty="0"/>
              <a:t>			}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	if(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=='\n'||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==EOF)  break;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	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 ");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}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else   </a:t>
            </a:r>
            <a:r>
              <a:rPr lang="en-US" altLang="zh-CN" sz="1800" dirty="0" err="1"/>
              <a:t>s.</a:t>
            </a:r>
            <a:r>
              <a:rPr lang="en-US" altLang="zh-CN" sz="1800" dirty="0" err="1">
                <a:solidFill>
                  <a:srgbClr val="FF0000"/>
                </a:solidFill>
              </a:rPr>
              <a:t>push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);                //</a:t>
            </a:r>
            <a:r>
              <a:rPr lang="zh-CN" altLang="zh-CN" sz="1800" dirty="0"/>
              <a:t>入栈</a:t>
            </a:r>
          </a:p>
          <a:p>
            <a:pPr marL="0" indent="0">
              <a:buNone/>
            </a:pPr>
            <a:r>
              <a:rPr lang="en-US" altLang="zh-CN" sz="1800" dirty="0"/>
              <a:t>			}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("\n");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}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return 0;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187049-854D-4371-89EF-515C0D5DD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84413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33FBC-31E7-4CD1-87EE-535DE0B7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>
                <a:solidFill>
                  <a:srgbClr val="0070C0"/>
                </a:solidFill>
              </a:rPr>
              <a:t>爆栈问题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EFB26-EB8C-4EF2-9149-93E176BF5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栈需要用空间存储，如果深度太大，或者存进栈的数组太大，那么总数会超过系统为栈分配的空间，就会爆栈，即栈溢出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解决办法有两种：</a:t>
            </a:r>
          </a:p>
          <a:p>
            <a:pPr marL="40005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）在程序中调大系统的栈</a:t>
            </a:r>
            <a:r>
              <a:rPr lang="zh-CN" altLang="en-US" dirty="0"/>
              <a:t>。</a:t>
            </a:r>
            <a:r>
              <a:rPr lang="zh-CN" altLang="zh-CN" dirty="0"/>
              <a:t>依赖于系统和编译器。</a:t>
            </a:r>
          </a:p>
          <a:p>
            <a:pPr marL="40005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zh-CN" altLang="zh-CN" dirty="0">
                <a:solidFill>
                  <a:srgbClr val="FF0000"/>
                </a:solidFill>
              </a:rPr>
              <a:t>手工写栈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757586-1B81-4F5A-AB49-5E39622A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01748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18B25-CE23-47B8-8B39-FF17FD060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r>
              <a:rPr lang="zh-CN" altLang="zh-CN" dirty="0"/>
              <a:t>比较复杂的用到栈的</a:t>
            </a:r>
            <a:r>
              <a:rPr lang="zh-CN" altLang="en-US" dirty="0"/>
              <a:t>习题</a:t>
            </a:r>
            <a:r>
              <a:rPr lang="zh-CN" altLang="zh-CN" dirty="0"/>
              <a:t>：</a:t>
            </a:r>
          </a:p>
          <a:p>
            <a:pPr lvl="1"/>
            <a:r>
              <a:rPr lang="en-US" altLang="zh-CN" dirty="0" err="1"/>
              <a:t>hdu</a:t>
            </a:r>
            <a:r>
              <a:rPr lang="en-US" altLang="zh-CN" dirty="0"/>
              <a:t> 1237 </a:t>
            </a:r>
            <a:r>
              <a:rPr lang="zh-CN" altLang="zh-CN" dirty="0"/>
              <a:t>“简单计算器”，逆波兰表达式。</a:t>
            </a: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11E8DB-463A-4BDA-9D44-E4905FF0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83664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9EE7F-90FE-41D6-9A42-C4A0CE64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zh-CN" sz="3600" dirty="0">
                <a:solidFill>
                  <a:srgbClr val="FF0000"/>
                </a:solidFill>
              </a:rPr>
              <a:t>队列和</a:t>
            </a:r>
            <a:r>
              <a:rPr lang="en-US" altLang="zh-CN" sz="3600" dirty="0">
                <a:solidFill>
                  <a:srgbClr val="FF0000"/>
                </a:solidFill>
              </a:rPr>
              <a:t>queue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10910-80A1-4D76-BC14-40594ABE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队列</a:t>
            </a:r>
            <a:r>
              <a:rPr lang="zh-CN" altLang="en-US" dirty="0"/>
              <a:t>：</a:t>
            </a:r>
            <a:r>
              <a:rPr lang="zh-CN" altLang="zh-CN" dirty="0"/>
              <a:t>基本的数据结构之一，特点是“先进先出”。</a:t>
            </a:r>
            <a:endParaRPr lang="en-US" altLang="zh-CN" dirty="0"/>
          </a:p>
          <a:p>
            <a:r>
              <a:rPr lang="zh-CN" altLang="zh-CN" dirty="0"/>
              <a:t>例如排队，先进队列的，先得到服务。</a:t>
            </a:r>
          </a:p>
          <a:p>
            <a:endParaRPr lang="zh-CN" altLang="en-US" dirty="0"/>
          </a:p>
        </p:txBody>
      </p:sp>
      <p:pic>
        <p:nvPicPr>
          <p:cNvPr id="20482" name="Picture 2" descr="https://timgsa.baidu.com/timg?image&amp;quality=80&amp;size=b9999_10000&amp;sec=1555648535270&amp;di=4032564b6bd991cdf07b7ed2d1d09bda&amp;imgtype=0&amp;src=http%3A%2F%2Fmmbiz.qpic.cn%2Fmmbiz%2FzKBwDdu8U8HBLuojhGa7b6I9MS80EVIYroKo5fNMH6yeMWhYTgGhlwjicPiaNNgPxr7G2nP7KK39TE88zq0SjUPQ%2F0%3Fwx_fmt%3Dgif">
            <a:extLst>
              <a:ext uri="{FF2B5EF4-FFF2-40B4-BE49-F238E27FC236}">
                <a16:creationId xmlns:a16="http://schemas.microsoft.com/office/drawing/2014/main" id="{5C65FBAA-D92E-4745-80D7-05B80792F1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383509"/>
            <a:ext cx="3683308" cy="174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B71E96-9DF7-4199-A3F7-8BD8EC96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33264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96CDF-7968-44D0-8127-9F1D8952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>
                <a:solidFill>
                  <a:srgbClr val="0070C0"/>
                </a:solidFill>
              </a:rPr>
              <a:t>队列的有关操作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BA51262-3637-4178-81DB-D88EECCD0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475527"/>
              </p:ext>
            </p:extLst>
          </p:nvPr>
        </p:nvGraphicFramePr>
        <p:xfrm>
          <a:off x="440060" y="1676131"/>
          <a:ext cx="8003232" cy="39989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9772">
                  <a:extLst>
                    <a:ext uri="{9D8B030D-6E8A-4147-A177-3AD203B41FA5}">
                      <a16:colId xmlns:a16="http://schemas.microsoft.com/office/drawing/2014/main" val="2640535750"/>
                    </a:ext>
                  </a:extLst>
                </a:gridCol>
                <a:gridCol w="5383460">
                  <a:extLst>
                    <a:ext uri="{9D8B030D-6E8A-4147-A177-3AD203B41FA5}">
                      <a16:colId xmlns:a16="http://schemas.microsoft.com/office/drawing/2014/main" val="2439632524"/>
                    </a:ext>
                  </a:extLst>
                </a:gridCol>
              </a:tblGrid>
              <a:tr h="4355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例子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469915"/>
                  </a:ext>
                </a:extLst>
              </a:tr>
              <a:tr h="8599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queue &lt;Type&gt; q;  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定义栈，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为数据类型，如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，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float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，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char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等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166831"/>
                  </a:ext>
                </a:extLst>
              </a:tr>
              <a:tr h="529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q. push(item);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把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放进队列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0834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q.front();	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返回队首元素，但不会删除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330611"/>
                  </a:ext>
                </a:extLst>
              </a:tr>
              <a:tr h="4355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q.pop();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删除队首元素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329351"/>
                  </a:ext>
                </a:extLst>
              </a:tr>
              <a:tr h="4355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q.back();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返回队尾元素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761413"/>
                  </a:ext>
                </a:extLst>
              </a:tr>
              <a:tr h="4355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q.size();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返回元素个数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680779"/>
                  </a:ext>
                </a:extLst>
              </a:tr>
              <a:tr h="4355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q.empty();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检查队列是否为空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150479"/>
                  </a:ext>
                </a:extLst>
              </a:tr>
            </a:tbl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D96F1-E33D-4DDC-B712-A56B9A26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345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493713" y="4699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章 </a:t>
            </a:r>
            <a:r>
              <a:rPr lang="en-US" altLang="zh-CN" dirty="0">
                <a:solidFill>
                  <a:srgbClr val="FF0000"/>
                </a:solidFill>
              </a:rPr>
              <a:t>STL</a:t>
            </a:r>
            <a:r>
              <a:rPr lang="zh-CN" altLang="en-US" dirty="0">
                <a:solidFill>
                  <a:srgbClr val="FF0000"/>
                </a:solidFill>
              </a:rPr>
              <a:t>和基本数据结构</a:t>
            </a: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811213" y="1612900"/>
            <a:ext cx="8081962" cy="4441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800" dirty="0"/>
              <a:t>STL</a:t>
            </a:r>
            <a:r>
              <a:rPr lang="zh-CN" altLang="en-US" sz="2800" dirty="0"/>
              <a:t>容器</a:t>
            </a:r>
            <a:endParaRPr lang="en-US" altLang="zh-CN" sz="2800" dirty="0"/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400" dirty="0"/>
              <a:t>vector</a:t>
            </a: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栈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队列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链表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400" dirty="0"/>
              <a:t>set</a:t>
            </a: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400" dirty="0"/>
              <a:t>map</a:t>
            </a:r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800" dirty="0"/>
              <a:t>sort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800" dirty="0" err="1"/>
              <a:t>next_permutation</a:t>
            </a:r>
            <a:r>
              <a:rPr lang="zh-CN" altLang="en-US" sz="2800" dirty="0"/>
              <a:t>函数</a:t>
            </a:r>
            <a:endParaRPr lang="en-US" altLang="zh-CN" sz="2800" dirty="0"/>
          </a:p>
        </p:txBody>
      </p:sp>
      <p:sp>
        <p:nvSpPr>
          <p:cNvPr id="18436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2060"/>
                </a:solidFill>
              </a:rPr>
              <a:t>华东理工大学 罗勇军</a:t>
            </a:r>
            <a:endParaRPr lang="zh-CN" altLang="zh-CN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2F7B1-E39A-4F84-8C09-2835FB2B1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 err="1"/>
              <a:t>hdu</a:t>
            </a:r>
            <a:r>
              <a:rPr lang="en-US" altLang="zh-CN" dirty="0"/>
              <a:t> 1702  </a:t>
            </a:r>
            <a:r>
              <a:rPr lang="en-US" altLang="zh-CN" dirty="0" err="1"/>
              <a:t>ACboy</a:t>
            </a:r>
            <a:r>
              <a:rPr lang="en-US" altLang="zh-CN" dirty="0"/>
              <a:t> needs your help again!</a:t>
            </a:r>
            <a:endParaRPr lang="zh-CN" altLang="zh-CN" dirty="0"/>
          </a:p>
          <a:p>
            <a:endParaRPr lang="en-US" altLang="zh-CN" dirty="0"/>
          </a:p>
          <a:p>
            <a:r>
              <a:rPr lang="zh-CN" altLang="zh-CN" dirty="0"/>
              <a:t>模拟栈和队列，栈是</a:t>
            </a:r>
            <a:r>
              <a:rPr lang="en-US" altLang="zh-CN" dirty="0"/>
              <a:t>FILO</a:t>
            </a:r>
            <a:r>
              <a:rPr lang="zh-CN" altLang="zh-CN" dirty="0"/>
              <a:t>，队列是</a:t>
            </a:r>
            <a:r>
              <a:rPr lang="en-US" altLang="zh-CN" dirty="0"/>
              <a:t>FIFO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128B25-CF1A-4148-A543-252C33C7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27098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E73F6-8162-49F0-A4B5-19EECE0D2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7200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/>
              <a:t>#include&lt;bits/</a:t>
            </a:r>
            <a:r>
              <a:rPr lang="en-US" altLang="zh-CN" sz="1400" dirty="0" err="1"/>
              <a:t>stdc</a:t>
            </a:r>
            <a:r>
              <a:rPr lang="en-US" altLang="zh-CN" sz="1400" dirty="0"/>
              <a:t>++.h&gt;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using namespace std;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600" dirty="0"/>
              <a:t>int main(){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int </a:t>
            </a:r>
            <a:r>
              <a:rPr lang="en-US" altLang="zh-CN" sz="1600" dirty="0" err="1"/>
              <a:t>t,n,temp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cin</a:t>
            </a:r>
            <a:r>
              <a:rPr lang="en-US" altLang="zh-CN" sz="1600" dirty="0"/>
              <a:t>&gt;&gt;t;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while(t--){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string str,str1;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>
                <a:solidFill>
                  <a:srgbClr val="FF0000"/>
                </a:solidFill>
              </a:rPr>
              <a:t>queue&lt;int&gt;Q;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/>
              <a:t>        stack&lt;int&gt;S;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cin</a:t>
            </a:r>
            <a:r>
              <a:rPr lang="en-US" altLang="zh-CN" sz="1600" dirty="0"/>
              <a:t>&gt;&gt;n&gt;&gt;str;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for(int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&lt;n;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if(str=="FIFO"){                  //</a:t>
            </a:r>
            <a:r>
              <a:rPr lang="zh-CN" altLang="zh-CN" sz="1600" dirty="0"/>
              <a:t>队列</a:t>
            </a:r>
          </a:p>
          <a:p>
            <a:pPr marL="0" indent="0">
              <a:buNone/>
            </a:pPr>
            <a:r>
              <a:rPr lang="en-US" altLang="zh-CN" sz="1600" dirty="0"/>
              <a:t>                </a:t>
            </a:r>
            <a:r>
              <a:rPr lang="en-US" altLang="zh-CN" sz="1600" dirty="0" err="1"/>
              <a:t>cin</a:t>
            </a:r>
            <a:r>
              <a:rPr lang="en-US" altLang="zh-CN" sz="1600" dirty="0"/>
              <a:t>&gt;&gt;str1;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if(str1=="IN"){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</a:t>
            </a:r>
            <a:r>
              <a:rPr lang="en-US" altLang="zh-CN" sz="1600" dirty="0" err="1"/>
              <a:t>cin</a:t>
            </a:r>
            <a:r>
              <a:rPr lang="en-US" altLang="zh-CN" sz="1600" dirty="0"/>
              <a:t>&gt;&gt;temp;  </a:t>
            </a:r>
            <a:r>
              <a:rPr lang="en-US" altLang="zh-CN" sz="1600" dirty="0" err="1"/>
              <a:t>Q.</a:t>
            </a:r>
            <a:r>
              <a:rPr lang="en-US" altLang="zh-CN" sz="1600" dirty="0" err="1">
                <a:solidFill>
                  <a:srgbClr val="FF0000"/>
                </a:solidFill>
              </a:rPr>
              <a:t>push</a:t>
            </a:r>
            <a:r>
              <a:rPr lang="en-US" altLang="zh-CN" sz="1600" dirty="0"/>
              <a:t>(temp);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if(str1=="OUT"){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if(</a:t>
            </a:r>
            <a:r>
              <a:rPr lang="en-US" altLang="zh-CN" sz="1600" dirty="0" err="1"/>
              <a:t>Q.</a:t>
            </a:r>
            <a:r>
              <a:rPr lang="en-US" altLang="zh-CN" sz="1600" dirty="0" err="1">
                <a:solidFill>
                  <a:srgbClr val="FF0000"/>
                </a:solidFill>
              </a:rPr>
              <a:t>empty</a:t>
            </a:r>
            <a:r>
              <a:rPr lang="en-US" altLang="zh-CN" sz="1600" dirty="0"/>
              <a:t>())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&lt;&lt;"None"&lt;&lt;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else{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</a:t>
            </a:r>
            <a:r>
              <a:rPr lang="en-US" altLang="zh-CN" sz="1600" dirty="0" err="1"/>
              <a:t>Q.</a:t>
            </a:r>
            <a:r>
              <a:rPr lang="en-US" altLang="zh-CN" sz="1600" dirty="0" err="1">
                <a:solidFill>
                  <a:srgbClr val="FF0000"/>
                </a:solidFill>
              </a:rPr>
              <a:t>front</a:t>
            </a:r>
            <a:r>
              <a:rPr lang="en-US" altLang="zh-CN" sz="1600" dirty="0"/>
              <a:t>()&lt;&lt;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    </a:t>
            </a:r>
            <a:r>
              <a:rPr lang="en-US" altLang="zh-CN" sz="1600" dirty="0" err="1"/>
              <a:t>Q.</a:t>
            </a:r>
            <a:r>
              <a:rPr lang="en-US" altLang="zh-CN" sz="1600" dirty="0" err="1">
                <a:solidFill>
                  <a:srgbClr val="FF0000"/>
                </a:solidFill>
              </a:rPr>
              <a:t>pop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else{                                //</a:t>
            </a:r>
            <a:r>
              <a:rPr lang="zh-CN" altLang="zh-CN" sz="1600" dirty="0"/>
              <a:t>栈</a:t>
            </a:r>
          </a:p>
          <a:p>
            <a:pPr marL="0" indent="0">
              <a:buNone/>
            </a:pPr>
            <a:r>
              <a:rPr lang="en-US" altLang="zh-CN" sz="1600" dirty="0"/>
              <a:t>                </a:t>
            </a:r>
            <a:r>
              <a:rPr lang="en-US" altLang="zh-CN" sz="1600" dirty="0" err="1"/>
              <a:t>cin</a:t>
            </a:r>
            <a:r>
              <a:rPr lang="en-US" altLang="zh-CN" sz="1600" dirty="0"/>
              <a:t>&gt;&gt;str1;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if(str1=="IN"){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</a:t>
            </a:r>
            <a:r>
              <a:rPr lang="en-US" altLang="zh-CN" sz="1600" dirty="0" err="1"/>
              <a:t>cin</a:t>
            </a:r>
            <a:r>
              <a:rPr lang="en-US" altLang="zh-CN" sz="1600" dirty="0"/>
              <a:t>&gt;&gt;temp;  </a:t>
            </a:r>
            <a:r>
              <a:rPr lang="en-US" altLang="zh-CN" sz="1600" dirty="0" err="1"/>
              <a:t>S.push</a:t>
            </a:r>
            <a:r>
              <a:rPr lang="en-US" altLang="zh-CN" sz="1600" dirty="0"/>
              <a:t>(temp);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if(str1=="OUT"){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if(</a:t>
            </a:r>
            <a:r>
              <a:rPr lang="en-US" altLang="zh-CN" sz="1600" dirty="0" err="1"/>
              <a:t>S.empty</a:t>
            </a:r>
            <a:r>
              <a:rPr lang="en-US" altLang="zh-CN" sz="1600" dirty="0"/>
              <a:t>())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&lt;&lt;"None"&lt;&lt;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else 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</a:t>
            </a:r>
            <a:r>
              <a:rPr lang="en-US" altLang="zh-CN" sz="1600" dirty="0" err="1"/>
              <a:t>S.top</a:t>
            </a:r>
            <a:r>
              <a:rPr lang="en-US" altLang="zh-CN" sz="1600" dirty="0"/>
              <a:t>()&lt;&lt;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    </a:t>
            </a:r>
            <a:r>
              <a:rPr lang="en-US" altLang="zh-CN" sz="1600" dirty="0" err="1"/>
              <a:t>S.pop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return 0;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}</a:t>
            </a:r>
            <a:endParaRPr lang="zh-CN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9144C8-2F1B-47F9-BF1E-7FD9BA5E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738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27239-07B9-477D-9575-D27618DF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zh-CN" sz="3600" dirty="0">
                <a:solidFill>
                  <a:srgbClr val="FF0000"/>
                </a:solidFill>
              </a:rPr>
              <a:t>优先队列和</a:t>
            </a:r>
            <a:r>
              <a:rPr lang="en-US" altLang="zh-CN" sz="3600" dirty="0" err="1">
                <a:solidFill>
                  <a:srgbClr val="FF0000"/>
                </a:solidFill>
              </a:rPr>
              <a:t>priority_queue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0DBDD-BC47-42DF-ABC1-101D59A6E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优先队列</a:t>
            </a:r>
            <a:r>
              <a:rPr lang="zh-CN" altLang="en-US" dirty="0"/>
              <a:t>：</a:t>
            </a:r>
            <a:r>
              <a:rPr lang="zh-CN" altLang="zh-CN" dirty="0"/>
              <a:t>优先级最高的先出队。</a:t>
            </a:r>
            <a:endParaRPr lang="en-US" altLang="zh-CN" dirty="0"/>
          </a:p>
          <a:p>
            <a:r>
              <a:rPr lang="zh-CN" altLang="zh-CN" dirty="0"/>
              <a:t>队列和排序的完美结合，不仅可以存储数据，还可以将这些数据按照设定的规则进行排序。</a:t>
            </a:r>
            <a:endParaRPr lang="en-US" altLang="zh-CN" dirty="0"/>
          </a:p>
          <a:p>
            <a:r>
              <a:rPr lang="zh-CN" altLang="zh-CN" dirty="0"/>
              <a:t>每次的</a:t>
            </a:r>
            <a:r>
              <a:rPr lang="en-US" altLang="zh-CN" dirty="0"/>
              <a:t>push</a:t>
            </a:r>
            <a:r>
              <a:rPr lang="zh-CN" altLang="zh-CN" dirty="0"/>
              <a:t>和</a:t>
            </a:r>
            <a:r>
              <a:rPr lang="en-US" altLang="zh-CN" dirty="0"/>
              <a:t>pop</a:t>
            </a:r>
            <a:r>
              <a:rPr lang="zh-CN" altLang="zh-CN" dirty="0"/>
              <a:t>操作，优先队列都会动态调整，把优先级最高的元素放在前面。</a:t>
            </a: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EFE368-3795-4466-97C9-ADC662FC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1619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D6F17-5A2E-4764-9790-1D6F6771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>
                <a:solidFill>
                  <a:srgbClr val="0070C0"/>
                </a:solidFill>
              </a:rPr>
              <a:t>优先队列的有关操作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C68A7-AC47-4C72-889C-EFCF31C7A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q.top</a:t>
            </a:r>
            <a:r>
              <a:rPr lang="en-US" altLang="zh-CN" dirty="0"/>
              <a:t>();</a:t>
            </a:r>
            <a:r>
              <a:rPr lang="zh-CN" altLang="zh-CN" dirty="0"/>
              <a:t>　</a:t>
            </a:r>
            <a:r>
              <a:rPr lang="en-US" altLang="zh-CN" dirty="0"/>
              <a:t> </a:t>
            </a:r>
            <a:r>
              <a:rPr lang="en-US" altLang="zh-CN" sz="2800" dirty="0"/>
              <a:t>//</a:t>
            </a:r>
            <a:r>
              <a:rPr lang="zh-CN" altLang="zh-CN" sz="2800" dirty="0"/>
              <a:t>返回具有最高优先级的元素值，但不删除该元素</a:t>
            </a:r>
            <a:endParaRPr lang="zh-CN" altLang="zh-CN" dirty="0"/>
          </a:p>
          <a:p>
            <a:r>
              <a:rPr lang="en-US" altLang="zh-CN" dirty="0" err="1"/>
              <a:t>q.pop</a:t>
            </a:r>
            <a:r>
              <a:rPr lang="en-US" altLang="zh-CN" dirty="0"/>
              <a:t>();     </a:t>
            </a:r>
            <a:r>
              <a:rPr lang="en-US" altLang="zh-CN" sz="2800" dirty="0"/>
              <a:t>//</a:t>
            </a:r>
            <a:r>
              <a:rPr lang="zh-CN" altLang="zh-CN" sz="2800" dirty="0"/>
              <a:t>删除最高优先级元素</a:t>
            </a:r>
          </a:p>
          <a:p>
            <a:r>
              <a:rPr lang="en-US" altLang="zh-CN" dirty="0" err="1"/>
              <a:t>q.push</a:t>
            </a:r>
            <a:r>
              <a:rPr lang="en-US" altLang="zh-CN" dirty="0"/>
              <a:t>(item) ;  </a:t>
            </a:r>
            <a:r>
              <a:rPr lang="en-US" altLang="zh-CN" sz="2800" dirty="0"/>
              <a:t>//</a:t>
            </a:r>
            <a:r>
              <a:rPr lang="zh-CN" altLang="zh-CN" sz="2800" dirty="0"/>
              <a:t>插入新元素</a:t>
            </a: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0D2D2E-F44C-4D36-B6F6-95D4317F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52295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98A6B-BC5D-4329-977A-567B227F6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altLang="zh-CN" dirty="0"/>
              <a:t>STL</a:t>
            </a:r>
            <a:r>
              <a:rPr lang="zh-CN" altLang="zh-CN" dirty="0"/>
              <a:t>中，优先队列是用</a:t>
            </a:r>
            <a:r>
              <a:rPr lang="zh-CN" altLang="zh-CN" dirty="0">
                <a:solidFill>
                  <a:srgbClr val="FF0000"/>
                </a:solidFill>
              </a:rPr>
              <a:t>二叉堆</a:t>
            </a:r>
            <a:r>
              <a:rPr lang="zh-CN" altLang="zh-CN" dirty="0"/>
              <a:t>来实现的，往队列中</a:t>
            </a:r>
            <a:r>
              <a:rPr lang="en-US" altLang="zh-CN" dirty="0"/>
              <a:t>push</a:t>
            </a:r>
            <a:r>
              <a:rPr lang="zh-CN" altLang="zh-CN" dirty="0"/>
              <a:t>入一个数或</a:t>
            </a:r>
            <a:r>
              <a:rPr lang="en-US" altLang="zh-CN" dirty="0"/>
              <a:t>pop</a:t>
            </a:r>
            <a:r>
              <a:rPr lang="zh-CN" altLang="zh-CN" dirty="0"/>
              <a:t>一个数，复杂度是</a:t>
            </a:r>
            <a:r>
              <a:rPr lang="en-US" altLang="zh-CN" dirty="0">
                <a:solidFill>
                  <a:srgbClr val="FF0000"/>
                </a:solidFill>
              </a:rPr>
              <a:t>O(</a:t>
            </a:r>
            <a:r>
              <a:rPr lang="en-US" altLang="zh-CN" dirty="0" err="1">
                <a:solidFill>
                  <a:srgbClr val="FF0000"/>
                </a:solidFill>
              </a:rPr>
              <a:t>logn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zh-CN" dirty="0"/>
              <a:t>。</a:t>
            </a:r>
          </a:p>
          <a:p>
            <a:endParaRPr lang="en-US" altLang="zh-CN" dirty="0"/>
          </a:p>
          <a:p>
            <a:r>
              <a:rPr lang="zh-CN" altLang="en-US" dirty="0"/>
              <a:t>例：</a:t>
            </a:r>
            <a:r>
              <a:rPr lang="zh-CN" altLang="zh-CN" dirty="0"/>
              <a:t>图论的</a:t>
            </a:r>
            <a:r>
              <a:rPr lang="en-US" altLang="zh-CN" dirty="0"/>
              <a:t>Dijkstra</a:t>
            </a:r>
            <a:r>
              <a:rPr lang="zh-CN" altLang="zh-CN" dirty="0"/>
              <a:t>算法的程序实现，用</a:t>
            </a:r>
            <a:r>
              <a:rPr lang="en-US" altLang="zh-CN" dirty="0"/>
              <a:t>STL</a:t>
            </a:r>
            <a:r>
              <a:rPr lang="zh-CN" altLang="zh-CN" dirty="0"/>
              <a:t>的优先队列能极大地简化代码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习题</a:t>
            </a:r>
            <a:r>
              <a:rPr lang="zh-CN" altLang="en-US" dirty="0"/>
              <a:t>：</a:t>
            </a:r>
            <a:r>
              <a:rPr lang="en-US" altLang="zh-CN" dirty="0" err="1"/>
              <a:t>hdu</a:t>
            </a:r>
            <a:r>
              <a:rPr lang="en-US" altLang="zh-CN" dirty="0"/>
              <a:t> 1873 </a:t>
            </a:r>
            <a:r>
              <a:rPr lang="zh-CN" altLang="zh-CN" dirty="0"/>
              <a:t>看病要排队。</a:t>
            </a: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2384EB-CE6F-4C13-AFDC-40EA2C40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90229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7FF41-C667-416A-8318-553F2826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zh-CN" sz="4000" dirty="0">
                <a:solidFill>
                  <a:srgbClr val="FF0000"/>
                </a:solidFill>
              </a:rPr>
              <a:t>链表和</a:t>
            </a:r>
            <a:r>
              <a:rPr lang="en-US" altLang="zh-CN" sz="4000" dirty="0">
                <a:solidFill>
                  <a:srgbClr val="FF0000"/>
                </a:solidFill>
              </a:rPr>
              <a:t>list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03826-9CB3-424B-9C27-9FD656BD4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STL</a:t>
            </a:r>
            <a:r>
              <a:rPr lang="zh-CN" altLang="zh-CN" sz="2800" dirty="0"/>
              <a:t>的</a:t>
            </a:r>
            <a:r>
              <a:rPr lang="en-US" altLang="zh-CN" sz="2800" dirty="0"/>
              <a:t> list </a:t>
            </a:r>
            <a:r>
              <a:rPr lang="zh-CN" altLang="en-US" sz="2800" dirty="0"/>
              <a:t>：</a:t>
            </a:r>
            <a:r>
              <a:rPr lang="zh-CN" altLang="zh-CN" sz="2800" dirty="0"/>
              <a:t>双向链表</a:t>
            </a:r>
            <a:r>
              <a:rPr lang="zh-CN" altLang="en-US" sz="2800" dirty="0"/>
              <a:t>。</a:t>
            </a:r>
            <a:r>
              <a:rPr lang="zh-CN" altLang="zh-CN" sz="2400" dirty="0"/>
              <a:t>它的内存空间不</a:t>
            </a:r>
            <a:r>
              <a:rPr lang="zh-CN" altLang="en-US" sz="2400" dirty="0"/>
              <a:t>必</a:t>
            </a:r>
            <a:r>
              <a:rPr lang="zh-CN" altLang="zh-CN" sz="2400" dirty="0"/>
              <a:t>连续，通过指针来进行数据的访问，高效率地在任意地方删除和插入，插入和删除操作是常数时间。</a:t>
            </a:r>
          </a:p>
          <a:p>
            <a:r>
              <a:rPr lang="en-US" altLang="zh-CN" sz="2800" dirty="0"/>
              <a:t>list</a:t>
            </a:r>
            <a:r>
              <a:rPr lang="zh-CN" altLang="zh-CN" sz="2800" dirty="0"/>
              <a:t>和</a:t>
            </a:r>
            <a:r>
              <a:rPr lang="en-US" altLang="zh-CN" sz="2800" dirty="0"/>
              <a:t>vector</a:t>
            </a:r>
            <a:r>
              <a:rPr lang="zh-CN" altLang="zh-CN" sz="2800" dirty="0"/>
              <a:t>的优缺点正好相反，它们的应用场景不同：</a:t>
            </a:r>
          </a:p>
          <a:p>
            <a:pPr marL="40005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vector</a:t>
            </a:r>
            <a:r>
              <a:rPr lang="zh-CN" altLang="zh-CN" dirty="0"/>
              <a:t>：插入和删除操作少，随机访问元素频繁；</a:t>
            </a:r>
          </a:p>
          <a:p>
            <a:pPr marL="40005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list</a:t>
            </a:r>
            <a:r>
              <a:rPr lang="zh-CN" altLang="zh-CN" dirty="0"/>
              <a:t>：插入和删除频繁，随机访问较少。</a:t>
            </a:r>
          </a:p>
          <a:p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F79F5-E90C-4B93-B33E-D43A4DED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60250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A6450-1920-4948-903E-3C3AA70F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>
                <a:solidFill>
                  <a:srgbClr val="0070C0"/>
                </a:solidFill>
              </a:rPr>
              <a:t>hdu</a:t>
            </a:r>
            <a:r>
              <a:rPr lang="en-US" altLang="zh-CN" sz="3600" dirty="0">
                <a:solidFill>
                  <a:srgbClr val="0070C0"/>
                </a:solidFill>
              </a:rPr>
              <a:t> 1276 </a:t>
            </a:r>
            <a:r>
              <a:rPr lang="zh-CN" altLang="zh-CN" sz="3600" dirty="0">
                <a:solidFill>
                  <a:srgbClr val="0070C0"/>
                </a:solidFill>
              </a:rPr>
              <a:t>士兵队列训练问题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A4B27-E018-44B7-8369-396B5189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一队士兵报数：从头开始</a:t>
            </a:r>
            <a:r>
              <a:rPr lang="en-US" altLang="zh-CN" sz="2800" dirty="0"/>
              <a:t>1</a:t>
            </a:r>
            <a:r>
              <a:rPr lang="zh-CN" altLang="zh-CN" sz="2800" dirty="0"/>
              <a:t>至</a:t>
            </a:r>
            <a:r>
              <a:rPr lang="en-US" altLang="zh-CN" sz="2800" dirty="0"/>
              <a:t>2</a:t>
            </a:r>
            <a:r>
              <a:rPr lang="zh-CN" altLang="zh-CN" sz="2800" dirty="0"/>
              <a:t>报数，凡报到</a:t>
            </a:r>
            <a:r>
              <a:rPr lang="en-US" altLang="zh-CN" sz="2800" dirty="0"/>
              <a:t>2</a:t>
            </a:r>
            <a:r>
              <a:rPr lang="zh-CN" altLang="zh-CN" sz="2800" dirty="0"/>
              <a:t>的出列，剩下的向小序号方向靠拢，再从头开始进行</a:t>
            </a:r>
            <a:r>
              <a:rPr lang="en-US" altLang="zh-CN" sz="2800" dirty="0"/>
              <a:t>1</a:t>
            </a:r>
            <a:r>
              <a:rPr lang="zh-CN" altLang="zh-CN" sz="2800" dirty="0"/>
              <a:t>至</a:t>
            </a:r>
            <a:r>
              <a:rPr lang="en-US" altLang="zh-CN" sz="2800" dirty="0"/>
              <a:t>3</a:t>
            </a:r>
            <a:r>
              <a:rPr lang="zh-CN" altLang="zh-CN" sz="2800" dirty="0"/>
              <a:t>报数，凡报到</a:t>
            </a:r>
            <a:r>
              <a:rPr lang="en-US" altLang="zh-CN" sz="2800" dirty="0"/>
              <a:t>3</a:t>
            </a:r>
            <a:r>
              <a:rPr lang="zh-CN" altLang="zh-CN" sz="2800" dirty="0"/>
              <a:t>的出列，剩下的向小序号方向靠拢，</a:t>
            </a:r>
            <a:r>
              <a:rPr lang="en-US" altLang="zh-CN" sz="2800" dirty="0"/>
              <a:t>...</a:t>
            </a:r>
            <a:r>
              <a:rPr lang="zh-CN" altLang="zh-CN" sz="2800" dirty="0"/>
              <a:t>，以后从头开始轮流进行</a:t>
            </a:r>
            <a:r>
              <a:rPr lang="en-US" altLang="zh-CN" sz="2800" dirty="0"/>
              <a:t>1</a:t>
            </a:r>
            <a:r>
              <a:rPr lang="zh-CN" altLang="zh-CN" sz="2800" dirty="0"/>
              <a:t>至</a:t>
            </a:r>
            <a:r>
              <a:rPr lang="en-US" altLang="zh-CN" sz="2800" dirty="0"/>
              <a:t>2</a:t>
            </a:r>
            <a:r>
              <a:rPr lang="zh-CN" altLang="zh-CN" sz="2800" dirty="0"/>
              <a:t>报数、</a:t>
            </a:r>
            <a:r>
              <a:rPr lang="en-US" altLang="zh-CN" sz="2800" dirty="0"/>
              <a:t>1</a:t>
            </a:r>
            <a:r>
              <a:rPr lang="zh-CN" altLang="zh-CN" sz="2800" dirty="0"/>
              <a:t>至</a:t>
            </a:r>
            <a:r>
              <a:rPr lang="en-US" altLang="zh-CN" sz="2800" dirty="0"/>
              <a:t>3</a:t>
            </a:r>
            <a:r>
              <a:rPr lang="zh-CN" altLang="zh-CN" sz="2800" dirty="0"/>
              <a:t>报数直到剩下的人数不超过</a:t>
            </a:r>
            <a:r>
              <a:rPr lang="en-US" altLang="zh-CN" sz="2800" dirty="0"/>
              <a:t>3</a:t>
            </a:r>
            <a:r>
              <a:rPr lang="zh-CN" altLang="zh-CN" sz="2800" dirty="0"/>
              <a:t>人为止。</a:t>
            </a:r>
          </a:p>
          <a:p>
            <a:r>
              <a:rPr lang="zh-CN" altLang="zh-CN" sz="2800" dirty="0"/>
              <a:t>输入：士兵人数。</a:t>
            </a:r>
          </a:p>
          <a:p>
            <a:r>
              <a:rPr lang="zh-CN" altLang="zh-CN" sz="2800" dirty="0"/>
              <a:t>输出：剩下的士兵最初的编号。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09C484-AE4A-4E43-8BBA-2CA9806A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67135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CF8C1-19C4-41BF-86AC-158546FB4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5527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#include&lt;bits/</a:t>
            </a:r>
            <a:r>
              <a:rPr lang="en-US" altLang="zh-CN" sz="1600" dirty="0" err="1"/>
              <a:t>stdc</a:t>
            </a:r>
            <a:r>
              <a:rPr lang="en-US" altLang="zh-CN" sz="1600" dirty="0"/>
              <a:t>++.h&gt;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using namespace std;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2000" dirty="0"/>
              <a:t>int main(){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int </a:t>
            </a:r>
            <a:r>
              <a:rPr lang="en-US" altLang="zh-CN" sz="2000" dirty="0" err="1"/>
              <a:t>t,n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&gt;&gt;t;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while(t--)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&gt;&gt;n;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int k=2;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list&lt;int&gt; </a:t>
            </a:r>
            <a:r>
              <a:rPr lang="en-US" altLang="zh-CN" sz="2000" dirty="0" err="1">
                <a:solidFill>
                  <a:srgbClr val="FF0000"/>
                </a:solidFill>
              </a:rPr>
              <a:t>mylist</a:t>
            </a:r>
            <a:r>
              <a:rPr lang="en-US" altLang="zh-CN" sz="2000" dirty="0">
                <a:solidFill>
                  <a:srgbClr val="FF0000"/>
                </a:solidFill>
              </a:rPr>
              <a:t>;             </a:t>
            </a:r>
            <a:r>
              <a:rPr lang="en-US" altLang="zh-CN" sz="2000" dirty="0"/>
              <a:t>//</a:t>
            </a:r>
            <a:r>
              <a:rPr lang="zh-CN" altLang="zh-CN" sz="2000" dirty="0"/>
              <a:t>定义</a:t>
            </a:r>
          </a:p>
          <a:p>
            <a:pPr marL="0" indent="0">
              <a:buNone/>
            </a:pPr>
            <a:r>
              <a:rPr lang="en-US" altLang="zh-CN" sz="2000" dirty="0"/>
              <a:t>        list&lt;int&gt;::</a:t>
            </a:r>
            <a:r>
              <a:rPr lang="en-US" altLang="zh-CN" sz="2000" dirty="0">
                <a:solidFill>
                  <a:srgbClr val="FF0000"/>
                </a:solidFill>
              </a:rPr>
              <a:t>iterator</a:t>
            </a:r>
            <a:r>
              <a:rPr lang="en-US" altLang="zh-CN" sz="2000" dirty="0"/>
              <a:t> it;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++)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mylist.</a:t>
            </a:r>
            <a:r>
              <a:rPr lang="en-US" altLang="zh-CN" sz="2000" dirty="0" err="1">
                <a:solidFill>
                  <a:srgbClr val="FF0000"/>
                </a:solidFill>
              </a:rPr>
              <a:t>push_back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);     //</a:t>
            </a:r>
            <a:r>
              <a:rPr lang="zh-CN" altLang="zh-CN" sz="2000" dirty="0"/>
              <a:t>赋值</a:t>
            </a:r>
          </a:p>
          <a:p>
            <a:pPr marL="0" indent="0">
              <a:buNone/>
            </a:pPr>
            <a:r>
              <a:rPr lang="en-US" altLang="zh-CN" sz="2000" dirty="0"/>
              <a:t>        while(</a:t>
            </a:r>
            <a:r>
              <a:rPr lang="en-US" altLang="zh-CN" sz="2000" dirty="0" err="1"/>
              <a:t>mylist.</a:t>
            </a:r>
            <a:r>
              <a:rPr lang="en-US" altLang="zh-CN" sz="2000" dirty="0" err="1">
                <a:solidFill>
                  <a:srgbClr val="FF0000"/>
                </a:solidFill>
              </a:rPr>
              <a:t>size</a:t>
            </a:r>
            <a:r>
              <a:rPr lang="en-US" altLang="zh-CN" sz="2000" dirty="0"/>
              <a:t>() &gt; 3)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int num = 1;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for(it = </a:t>
            </a:r>
            <a:r>
              <a:rPr lang="en-US" altLang="zh-CN" sz="2000" dirty="0" err="1"/>
              <a:t>mylist.</a:t>
            </a:r>
            <a:r>
              <a:rPr lang="en-US" altLang="zh-CN" sz="2000" dirty="0" err="1">
                <a:solidFill>
                  <a:srgbClr val="FF0000"/>
                </a:solidFill>
              </a:rPr>
              <a:t>begin</a:t>
            </a:r>
            <a:r>
              <a:rPr lang="en-US" altLang="zh-CN" sz="2000" dirty="0"/>
              <a:t>(); it != </a:t>
            </a:r>
            <a:r>
              <a:rPr lang="en-US" altLang="zh-CN" sz="2000" dirty="0" err="1"/>
              <a:t>mylist.</a:t>
            </a:r>
            <a:r>
              <a:rPr lang="en-US" altLang="zh-CN" sz="2000" dirty="0" err="1">
                <a:solidFill>
                  <a:srgbClr val="FF0000"/>
                </a:solidFill>
              </a:rPr>
              <a:t>end</a:t>
            </a:r>
            <a:r>
              <a:rPr lang="en-US" altLang="zh-CN" sz="2000" dirty="0"/>
              <a:t>(); 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if(num++ % k == 0)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it = </a:t>
            </a:r>
            <a:r>
              <a:rPr lang="en-US" altLang="zh-CN" sz="2000" dirty="0" err="1"/>
              <a:t>mylist.erase</a:t>
            </a:r>
            <a:r>
              <a:rPr lang="en-US" altLang="zh-CN" sz="2000" dirty="0"/>
              <a:t>(it);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else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it++;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k==2 ? k=3:k=2;            //1</a:t>
            </a:r>
            <a:r>
              <a:rPr lang="zh-CN" altLang="zh-CN" sz="2000" dirty="0"/>
              <a:t>至</a:t>
            </a:r>
            <a:r>
              <a:rPr lang="en-US" altLang="zh-CN" sz="2000" dirty="0"/>
              <a:t>2</a:t>
            </a:r>
            <a:r>
              <a:rPr lang="zh-CN" altLang="zh-CN" sz="2000" dirty="0"/>
              <a:t>报数，</a:t>
            </a:r>
            <a:r>
              <a:rPr lang="en-US" altLang="zh-CN" sz="2000" dirty="0"/>
              <a:t>1</a:t>
            </a:r>
            <a:r>
              <a:rPr lang="zh-CN" altLang="zh-CN" sz="2000" dirty="0"/>
              <a:t>至</a:t>
            </a:r>
            <a:r>
              <a:rPr lang="en-US" altLang="zh-CN" sz="2000" dirty="0"/>
              <a:t>3</a:t>
            </a:r>
            <a:r>
              <a:rPr lang="zh-CN" altLang="zh-CN" sz="2000" dirty="0"/>
              <a:t>报数</a:t>
            </a:r>
          </a:p>
          <a:p>
            <a:pPr marL="0" indent="0">
              <a:buNone/>
            </a:pPr>
            <a:r>
              <a:rPr lang="en-US" altLang="zh-CN" sz="2000" dirty="0"/>
              <a:t>    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for(it = </a:t>
            </a:r>
            <a:r>
              <a:rPr lang="en-US" altLang="zh-CN" sz="2000" dirty="0" err="1"/>
              <a:t>mylist.begin</a:t>
            </a:r>
            <a:r>
              <a:rPr lang="en-US" altLang="zh-CN" sz="2000" dirty="0"/>
              <a:t>(); it != </a:t>
            </a:r>
            <a:r>
              <a:rPr lang="en-US" altLang="zh-CN" sz="2000" dirty="0" err="1"/>
              <a:t>mylist.end</a:t>
            </a:r>
            <a:r>
              <a:rPr lang="en-US" altLang="zh-CN" sz="2000" dirty="0"/>
              <a:t>(); it++){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if (it != </a:t>
            </a:r>
            <a:r>
              <a:rPr lang="en-US" altLang="zh-CN" sz="2000" dirty="0" err="1"/>
              <a:t>mylist.begin</a:t>
            </a:r>
            <a:r>
              <a:rPr lang="en-US" altLang="zh-CN" sz="2000" dirty="0"/>
              <a:t>()) 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cout</a:t>
            </a:r>
            <a:r>
              <a:rPr lang="en-US" altLang="zh-CN" sz="2000" dirty="0"/>
              <a:t> &lt;&lt; " ";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&lt;&lt;*it;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return 0;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521466-AF2E-4F97-ADF3-F61B539E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89620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0ECBB-0609-4D34-A001-35FD5518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rgbClr val="FF0000"/>
                </a:solidFill>
              </a:rPr>
              <a:t>set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A9145-1AE2-46CF-B4C1-581C898AF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：</a:t>
            </a:r>
            <a:r>
              <a:rPr lang="zh-CN" altLang="zh-CN" dirty="0"/>
              <a:t>集合。</a:t>
            </a:r>
            <a:endParaRPr lang="en-US" altLang="zh-CN" dirty="0"/>
          </a:p>
          <a:p>
            <a:r>
              <a:rPr lang="en-US" altLang="zh-CN" dirty="0"/>
              <a:t>STL</a:t>
            </a:r>
            <a:r>
              <a:rPr lang="zh-CN" altLang="zh-CN" dirty="0"/>
              <a:t>的</a:t>
            </a:r>
            <a:r>
              <a:rPr lang="en-US" altLang="zh-CN" dirty="0"/>
              <a:t>set</a:t>
            </a:r>
            <a:r>
              <a:rPr lang="zh-CN" altLang="zh-CN" dirty="0"/>
              <a:t>用二叉搜索树实现，集合中的每个元素只出现一次，且是排好序的。访问元素的时间复杂度是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zh-CN" dirty="0"/>
              <a:t>的。</a:t>
            </a:r>
          </a:p>
          <a:p>
            <a:endParaRPr lang="en-US" altLang="zh-CN" dirty="0"/>
          </a:p>
          <a:p>
            <a:r>
              <a:rPr lang="en-US" altLang="zh-CN" dirty="0"/>
              <a:t>set</a:t>
            </a:r>
            <a:r>
              <a:rPr lang="zh-CN" altLang="zh-CN" dirty="0"/>
              <a:t>和</a:t>
            </a:r>
            <a:r>
              <a:rPr lang="en-US" altLang="zh-CN" dirty="0"/>
              <a:t>map</a:t>
            </a:r>
            <a:r>
              <a:rPr lang="zh-CN" altLang="zh-CN" dirty="0"/>
              <a:t>在竞赛题中应用很广泛</a:t>
            </a:r>
            <a:r>
              <a:rPr lang="zh-CN" altLang="en-US" dirty="0"/>
              <a:t>。</a:t>
            </a:r>
            <a:r>
              <a:rPr lang="zh-CN" altLang="zh-CN" dirty="0"/>
              <a:t>特别是需要用二叉搜索树处理数据的题目，如果用</a:t>
            </a:r>
            <a:r>
              <a:rPr lang="en-US" altLang="zh-CN" dirty="0"/>
              <a:t>set</a:t>
            </a:r>
            <a:r>
              <a:rPr lang="zh-CN" altLang="zh-CN" dirty="0"/>
              <a:t>或</a:t>
            </a:r>
            <a:r>
              <a:rPr lang="en-US" altLang="zh-CN" dirty="0"/>
              <a:t>map</a:t>
            </a:r>
            <a:r>
              <a:rPr lang="zh-CN" altLang="zh-CN" dirty="0"/>
              <a:t>实现，能极大地简化代码。</a:t>
            </a: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E637D2-1D07-442F-87A2-4B2E209C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35825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A9A45-21BC-4492-807A-128E4B7D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set</a:t>
            </a:r>
            <a:r>
              <a:rPr lang="zh-CN" altLang="zh-CN" sz="3600" dirty="0">
                <a:solidFill>
                  <a:srgbClr val="0070C0"/>
                </a:solidFill>
              </a:rPr>
              <a:t>的有关操作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EBE162D-8205-4C45-9D30-72A177ACBB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985197"/>
              </p:ext>
            </p:extLst>
          </p:nvPr>
        </p:nvGraphicFramePr>
        <p:xfrm>
          <a:off x="107504" y="1268760"/>
          <a:ext cx="8928992" cy="5086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1006785570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24143297"/>
                    </a:ext>
                  </a:extLst>
                </a:gridCol>
              </a:tblGrid>
              <a:tr h="3862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例子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681181"/>
                  </a:ext>
                </a:extLst>
              </a:tr>
              <a:tr h="4536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set&lt;Type&gt; A;  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定义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88850"/>
                  </a:ext>
                </a:extLst>
              </a:tr>
              <a:tr h="4536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A. insert(item);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把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放进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set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989373"/>
                  </a:ext>
                </a:extLst>
              </a:tr>
              <a:tr h="4536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A.erase(item);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删除元素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973335"/>
                  </a:ext>
                </a:extLst>
              </a:tr>
              <a:tr h="4536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A.clear();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清空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set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701597"/>
                  </a:ext>
                </a:extLst>
              </a:tr>
              <a:tr h="4536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A.empty 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判断是否为空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289186"/>
                  </a:ext>
                </a:extLst>
              </a:tr>
              <a:tr h="4536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A.size();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返回元素个数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82780"/>
                  </a:ext>
                </a:extLst>
              </a:tr>
              <a:tr h="4536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A.find(k);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返回一个迭代器，指向键值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k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788841"/>
                  </a:ext>
                </a:extLst>
              </a:tr>
              <a:tr h="7626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A.lower_bound(k);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返回一个迭代器，指向键值不小于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k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的第一个元素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983811"/>
                  </a:ext>
                </a:extLst>
              </a:tr>
              <a:tr h="7626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solidFill>
                            <a:schemeClr val="bg1"/>
                          </a:solidFill>
                          <a:effectLst/>
                        </a:rPr>
                        <a:t>A.upper_bound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();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返回一个迭代器，指向键值大于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k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的第一个元素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30323"/>
                  </a:ext>
                </a:extLst>
              </a:tr>
            </a:tbl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17788-0CBA-4536-8DDA-68DEFF3A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609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003232" cy="2376264"/>
          </a:xfrm>
        </p:spPr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：</a:t>
            </a:r>
            <a:r>
              <a:rPr lang="en-US" altLang="zh-CN" dirty="0"/>
              <a:t>C++</a:t>
            </a:r>
            <a:r>
              <a:rPr lang="zh-CN" altLang="zh-CN" dirty="0"/>
              <a:t>标准模板库</a:t>
            </a:r>
            <a:r>
              <a:rPr lang="zh-CN" altLang="zh-CN" sz="2800" dirty="0"/>
              <a:t>（</a:t>
            </a:r>
            <a:r>
              <a:rPr lang="en-US" altLang="zh-CN" sz="2800" dirty="0"/>
              <a:t>Standard Template Library</a:t>
            </a:r>
            <a:r>
              <a:rPr lang="zh-CN" altLang="zh-CN" sz="2800" dirty="0"/>
              <a:t>）</a:t>
            </a:r>
            <a:endParaRPr lang="en-US" altLang="zh-CN" dirty="0"/>
          </a:p>
          <a:p>
            <a:r>
              <a:rPr lang="zh-CN" altLang="zh-CN" dirty="0"/>
              <a:t>常用的数据结构、算法</a:t>
            </a:r>
            <a:endParaRPr lang="en-US" altLang="zh-CN" dirty="0"/>
          </a:p>
          <a:p>
            <a:r>
              <a:rPr lang="zh-CN" altLang="zh-CN" dirty="0"/>
              <a:t>能极大地简化编程。</a:t>
            </a:r>
            <a:endParaRPr lang="zh-CN" altLang="en-US" dirty="0"/>
          </a:p>
        </p:txBody>
      </p:sp>
      <p:pic>
        <p:nvPicPr>
          <p:cNvPr id="22530" name="Picture 2" descr="https://ss2.bdstatic.com/70cFvnSh_Q1YnxGkpoWK1HF6hhy/it/u=2996729480,1244128854&amp;fm=26&amp;gp=0.jpg">
            <a:extLst>
              <a:ext uri="{FF2B5EF4-FFF2-40B4-BE49-F238E27FC236}">
                <a16:creationId xmlns:a16="http://schemas.microsoft.com/office/drawing/2014/main" id="{23089F56-434B-4A9C-873B-E4A6CBEB6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972310"/>
            <a:ext cx="3841038" cy="215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F29DB5C-61B8-4B82-9466-52E9921A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5D4D2-7BCB-49AB-B379-F13F7D4D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例题：</a:t>
            </a:r>
            <a:r>
              <a:rPr lang="en-US" altLang="zh-CN" sz="3600" dirty="0" err="1">
                <a:solidFill>
                  <a:srgbClr val="0070C0"/>
                </a:solidFill>
              </a:rPr>
              <a:t>hdu</a:t>
            </a:r>
            <a:r>
              <a:rPr lang="en-US" altLang="zh-CN" sz="3600" dirty="0">
                <a:solidFill>
                  <a:srgbClr val="0070C0"/>
                </a:solidFill>
              </a:rPr>
              <a:t> 2094 </a:t>
            </a:r>
            <a:r>
              <a:rPr lang="zh-CN" altLang="zh-CN" sz="3600" dirty="0">
                <a:solidFill>
                  <a:srgbClr val="0070C0"/>
                </a:solidFill>
              </a:rPr>
              <a:t>产生冠军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7DE88B-B0FA-45F7-9BD7-5A7EFCC06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713387"/>
          </a:xfrm>
        </p:spPr>
        <p:txBody>
          <a:bodyPr/>
          <a:lstStyle/>
          <a:p>
            <a:r>
              <a:rPr lang="zh-CN" altLang="zh-CN" sz="2800" dirty="0"/>
              <a:t>有一群人，打乒乓球比赛，两两捉对撕杀，每两个人之间最多打一场比赛。</a:t>
            </a:r>
          </a:p>
          <a:p>
            <a:r>
              <a:rPr lang="zh-CN" altLang="zh-CN" sz="2800" dirty="0"/>
              <a:t>球赛的规则如下：</a:t>
            </a:r>
          </a:p>
          <a:p>
            <a:r>
              <a:rPr lang="zh-CN" altLang="zh-CN" sz="2800" dirty="0"/>
              <a:t>如果</a:t>
            </a:r>
            <a:r>
              <a:rPr lang="en-US" altLang="zh-CN" sz="2800" dirty="0"/>
              <a:t>A</a:t>
            </a:r>
            <a:r>
              <a:rPr lang="zh-CN" altLang="zh-CN" sz="2800" dirty="0"/>
              <a:t>打败了</a:t>
            </a:r>
            <a:r>
              <a:rPr lang="en-US" altLang="zh-CN" sz="2800" dirty="0"/>
              <a:t>B</a:t>
            </a:r>
            <a:r>
              <a:rPr lang="zh-CN" altLang="zh-CN" sz="2800" dirty="0"/>
              <a:t>，</a:t>
            </a:r>
            <a:r>
              <a:rPr lang="en-US" altLang="zh-CN" sz="2800" dirty="0"/>
              <a:t>B</a:t>
            </a:r>
            <a:r>
              <a:rPr lang="zh-CN" altLang="zh-CN" sz="2800" dirty="0"/>
              <a:t>又打败了</a:t>
            </a:r>
            <a:r>
              <a:rPr lang="en-US" altLang="zh-CN" sz="2800" dirty="0"/>
              <a:t>C</a:t>
            </a:r>
            <a:r>
              <a:rPr lang="zh-CN" altLang="zh-CN" sz="2800" dirty="0"/>
              <a:t>，而</a:t>
            </a:r>
            <a:r>
              <a:rPr lang="en-US" altLang="zh-CN" sz="2800" dirty="0"/>
              <a:t>A</a:t>
            </a:r>
            <a:r>
              <a:rPr lang="zh-CN" altLang="zh-CN" sz="2800" dirty="0"/>
              <a:t>与</a:t>
            </a:r>
            <a:r>
              <a:rPr lang="en-US" altLang="zh-CN" sz="2800" dirty="0"/>
              <a:t>C</a:t>
            </a:r>
            <a:r>
              <a:rPr lang="zh-CN" altLang="zh-CN" sz="2800" dirty="0"/>
              <a:t>之间没有进行过比赛，那么就认定，</a:t>
            </a:r>
            <a:r>
              <a:rPr lang="en-US" altLang="zh-CN" sz="2800" dirty="0"/>
              <a:t>A</a:t>
            </a:r>
            <a:r>
              <a:rPr lang="zh-CN" altLang="zh-CN" sz="2800" dirty="0"/>
              <a:t>一定能打败</a:t>
            </a:r>
            <a:r>
              <a:rPr lang="en-US" altLang="zh-CN" sz="2800" dirty="0"/>
              <a:t>C</a:t>
            </a:r>
            <a:r>
              <a:rPr lang="zh-CN" altLang="zh-CN" sz="2800" dirty="0"/>
              <a:t>。</a:t>
            </a:r>
          </a:p>
          <a:p>
            <a:r>
              <a:rPr lang="zh-CN" altLang="zh-CN" sz="2800" dirty="0"/>
              <a:t>如果</a:t>
            </a:r>
            <a:r>
              <a:rPr lang="en-US" altLang="zh-CN" sz="2800" dirty="0"/>
              <a:t>A</a:t>
            </a:r>
            <a:r>
              <a:rPr lang="zh-CN" altLang="zh-CN" sz="2800" dirty="0"/>
              <a:t>打败了</a:t>
            </a:r>
            <a:r>
              <a:rPr lang="en-US" altLang="zh-CN" sz="2800" dirty="0"/>
              <a:t>B</a:t>
            </a:r>
            <a:r>
              <a:rPr lang="zh-CN" altLang="zh-CN" sz="2800" dirty="0"/>
              <a:t>，</a:t>
            </a:r>
            <a:r>
              <a:rPr lang="en-US" altLang="zh-CN" sz="2800" dirty="0"/>
              <a:t>B</a:t>
            </a:r>
            <a:r>
              <a:rPr lang="zh-CN" altLang="zh-CN" sz="2800" dirty="0"/>
              <a:t>又打败了</a:t>
            </a:r>
            <a:r>
              <a:rPr lang="en-US" altLang="zh-CN" sz="2800" dirty="0"/>
              <a:t>C</a:t>
            </a:r>
            <a:r>
              <a:rPr lang="zh-CN" altLang="zh-CN" sz="2800" dirty="0"/>
              <a:t>，而且，</a:t>
            </a:r>
            <a:r>
              <a:rPr lang="en-US" altLang="zh-CN" sz="2800" dirty="0"/>
              <a:t>C</a:t>
            </a:r>
            <a:r>
              <a:rPr lang="zh-CN" altLang="zh-CN" sz="2800" dirty="0"/>
              <a:t>又打败了</a:t>
            </a:r>
            <a:r>
              <a:rPr lang="en-US" altLang="zh-CN" sz="2800" dirty="0"/>
              <a:t>A</a:t>
            </a:r>
            <a:r>
              <a:rPr lang="zh-CN" altLang="zh-CN" sz="2800" dirty="0"/>
              <a:t>，那么</a:t>
            </a:r>
            <a:r>
              <a:rPr lang="en-US" altLang="zh-CN" sz="2800" dirty="0"/>
              <a:t>A</a:t>
            </a:r>
            <a:r>
              <a:rPr lang="zh-CN" altLang="zh-CN" sz="2800" dirty="0"/>
              <a:t>、</a:t>
            </a:r>
            <a:r>
              <a:rPr lang="en-US" altLang="zh-CN" sz="2800" dirty="0"/>
              <a:t>B</a:t>
            </a:r>
            <a:r>
              <a:rPr lang="zh-CN" altLang="zh-CN" sz="2800" dirty="0"/>
              <a:t>、</a:t>
            </a:r>
            <a:r>
              <a:rPr lang="en-US" altLang="zh-CN" sz="2800" dirty="0"/>
              <a:t>C</a:t>
            </a:r>
            <a:r>
              <a:rPr lang="zh-CN" altLang="zh-CN" sz="2800" dirty="0"/>
              <a:t>三者都不可能成为冠军。</a:t>
            </a:r>
          </a:p>
          <a:p>
            <a:r>
              <a:rPr lang="zh-CN" altLang="zh-CN" sz="2800" dirty="0"/>
              <a:t>根据这个规则，无需循环较量，或许就能确定冠军。你的任务就是面对一群比赛选手，在经过了若干场撕杀之后，确定是否已经实际上产生了冠军。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D7A13B-9301-4509-A466-ED754873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5232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688A6-D6ED-47DA-AE03-9DE8490C5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/>
              <a:t>#include&lt;bits/</a:t>
            </a:r>
            <a:r>
              <a:rPr lang="en-US" altLang="zh-CN" sz="1400" dirty="0" err="1"/>
              <a:t>stdc</a:t>
            </a:r>
            <a:r>
              <a:rPr lang="en-US" altLang="zh-CN" sz="1400" dirty="0"/>
              <a:t>++.h&gt;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using namespace std;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2000" dirty="0"/>
              <a:t>int main(){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FF0000"/>
                </a:solidFill>
              </a:rPr>
              <a:t>set&lt;string&gt; A, B;                        </a:t>
            </a:r>
            <a:r>
              <a:rPr lang="en-US" altLang="zh-CN" sz="2000" dirty="0"/>
              <a:t>//</a:t>
            </a:r>
            <a:r>
              <a:rPr lang="zh-CN" altLang="zh-CN" sz="2000" dirty="0"/>
              <a:t>定义集合</a:t>
            </a:r>
          </a:p>
          <a:p>
            <a:pPr marL="0" indent="0">
              <a:buNone/>
            </a:pPr>
            <a:r>
              <a:rPr lang="en-US" altLang="zh-CN" sz="2000" dirty="0"/>
              <a:t>    string s1, s2;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int n;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while(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 &gt;&gt; n &amp;&amp; n){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 &gt;&gt; s1 &gt;&gt; s2;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A.</a:t>
            </a:r>
            <a:r>
              <a:rPr lang="en-US" altLang="zh-CN" sz="2000" dirty="0" err="1">
                <a:solidFill>
                  <a:srgbClr val="FF0000"/>
                </a:solidFill>
              </a:rPr>
              <a:t>insert</a:t>
            </a:r>
            <a:r>
              <a:rPr lang="en-US" altLang="zh-CN" sz="2000" dirty="0"/>
              <a:t>(s1);  </a:t>
            </a:r>
            <a:r>
              <a:rPr lang="en-US" altLang="zh-CN" sz="2000" dirty="0" err="1"/>
              <a:t>A.</a:t>
            </a:r>
            <a:r>
              <a:rPr lang="en-US" altLang="zh-CN" sz="2000" dirty="0" err="1">
                <a:solidFill>
                  <a:srgbClr val="FF0000"/>
                </a:solidFill>
              </a:rPr>
              <a:t>insert</a:t>
            </a:r>
            <a:r>
              <a:rPr lang="en-US" altLang="zh-CN" sz="2000" dirty="0"/>
              <a:t>(s2);   //</a:t>
            </a:r>
            <a:r>
              <a:rPr lang="zh-CN" altLang="zh-CN" sz="2000" dirty="0"/>
              <a:t>所有人放进集合</a:t>
            </a:r>
            <a:r>
              <a:rPr lang="en-US" altLang="zh-CN" sz="2000" dirty="0"/>
              <a:t>A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B.insert</a:t>
            </a:r>
            <a:r>
              <a:rPr lang="en-US" altLang="zh-CN" sz="2000" dirty="0"/>
              <a:t>(s2);                        //</a:t>
            </a:r>
            <a:r>
              <a:rPr lang="zh-CN" altLang="zh-CN" sz="2000" dirty="0"/>
              <a:t>失败者放进集合</a:t>
            </a:r>
            <a:r>
              <a:rPr lang="en-US" altLang="zh-CN" sz="2000" dirty="0"/>
              <a:t>B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if(</a:t>
            </a:r>
            <a:r>
              <a:rPr lang="en-US" altLang="zh-CN" sz="2000" dirty="0" err="1"/>
              <a:t>A.</a:t>
            </a:r>
            <a:r>
              <a:rPr lang="en-US" altLang="zh-CN" sz="2000" dirty="0" err="1">
                <a:solidFill>
                  <a:srgbClr val="FF0000"/>
                </a:solidFill>
              </a:rPr>
              <a:t>size</a:t>
            </a:r>
            <a:r>
              <a:rPr lang="en-US" altLang="zh-CN" sz="2000" dirty="0"/>
              <a:t>() - </a:t>
            </a:r>
            <a:r>
              <a:rPr lang="en-US" altLang="zh-CN" sz="2000" dirty="0" err="1"/>
              <a:t>B.size</a:t>
            </a:r>
            <a:r>
              <a:rPr lang="en-US" altLang="zh-CN" sz="2000" dirty="0"/>
              <a:t>() == 1)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"Yes"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else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"No"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A.</a:t>
            </a:r>
            <a:r>
              <a:rPr lang="en-US" altLang="zh-CN" sz="2000" dirty="0" err="1">
                <a:solidFill>
                  <a:srgbClr val="FF0000"/>
                </a:solidFill>
              </a:rPr>
              <a:t>clear</a:t>
            </a:r>
            <a:r>
              <a:rPr lang="en-US" altLang="zh-CN" sz="2000" dirty="0"/>
              <a:t>(); </a:t>
            </a:r>
            <a:r>
              <a:rPr lang="en-US" altLang="zh-CN" sz="2000" dirty="0" err="1"/>
              <a:t>B.clear</a:t>
            </a:r>
            <a:r>
              <a:rPr lang="en-US" altLang="zh-CN" sz="2000" dirty="0"/>
              <a:t>();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return 0;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74780C-A064-4F52-80B9-C1C827C3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73994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3E86C-9226-40BA-BD5D-2E70C860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rgbClr val="FF0000"/>
                </a:solidFill>
              </a:rPr>
              <a:t>map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E4926-ED82-46BE-8141-1B25EF43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：</a:t>
            </a:r>
            <a:r>
              <a:rPr lang="zh-CN" altLang="zh-CN" dirty="0"/>
              <a:t>关联容器，实现从键（</a:t>
            </a:r>
            <a:r>
              <a:rPr lang="en-US" altLang="zh-CN" dirty="0"/>
              <a:t>key</a:t>
            </a:r>
            <a:r>
              <a:rPr lang="zh-CN" altLang="zh-CN" dirty="0"/>
              <a:t>）到值（</a:t>
            </a:r>
            <a:r>
              <a:rPr lang="en-US" altLang="zh-CN" dirty="0"/>
              <a:t>value</a:t>
            </a:r>
            <a:r>
              <a:rPr lang="zh-CN" altLang="zh-CN" dirty="0"/>
              <a:t>）的映射。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en-US" altLang="zh-CN" dirty="0"/>
              <a:t>map</a:t>
            </a:r>
            <a:r>
              <a:rPr lang="zh-CN" altLang="zh-CN" dirty="0"/>
              <a:t>效率高的原因</a:t>
            </a:r>
            <a:r>
              <a:rPr lang="zh-CN" altLang="en-US" dirty="0"/>
              <a:t>：</a:t>
            </a:r>
            <a:r>
              <a:rPr lang="zh-CN" altLang="zh-CN" dirty="0"/>
              <a:t>用平衡二叉搜索树来存储和访问。</a:t>
            </a: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18BA5B-AF38-41C5-A9C3-638C2807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19210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F724B-1976-4C18-93F6-252F1B0C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zh-CN" altLang="zh-CN" sz="3600" dirty="0">
                <a:solidFill>
                  <a:srgbClr val="0070C0"/>
                </a:solidFill>
              </a:rPr>
              <a:t>一个常见问题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EC2D1-AC9B-47BD-9BFC-10FD819B3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zh-CN" altLang="zh-CN" dirty="0"/>
              <a:t>有</a:t>
            </a:r>
            <a:r>
              <a:rPr lang="en-US" altLang="zh-CN" dirty="0"/>
              <a:t>n</a:t>
            </a:r>
            <a:r>
              <a:rPr lang="zh-CN" altLang="zh-CN" dirty="0"/>
              <a:t>个学生，每人有姓名</a:t>
            </a:r>
            <a:r>
              <a:rPr lang="en-US" altLang="zh-CN" dirty="0"/>
              <a:t>name</a:t>
            </a:r>
            <a:r>
              <a:rPr lang="zh-CN" altLang="zh-CN" dirty="0"/>
              <a:t>和学号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给定一个学生的</a:t>
            </a:r>
            <a:r>
              <a:rPr lang="en-US" altLang="zh-CN" dirty="0"/>
              <a:t>name</a:t>
            </a:r>
            <a:r>
              <a:rPr lang="zh-CN" altLang="zh-CN" dirty="0"/>
              <a:t>，要求查找他的</a:t>
            </a:r>
            <a:r>
              <a:rPr lang="en-US" altLang="zh-CN" dirty="0"/>
              <a:t>id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简单的做法是</a:t>
            </a:r>
            <a:r>
              <a:rPr lang="zh-CN" altLang="en-US" dirty="0"/>
              <a:t>：</a:t>
            </a:r>
            <a:r>
              <a:rPr lang="zh-CN" altLang="zh-CN" sz="2800" dirty="0"/>
              <a:t>定义</a:t>
            </a:r>
            <a:r>
              <a:rPr lang="en-US" altLang="zh-CN" sz="2800" dirty="0"/>
              <a:t>string name[n]</a:t>
            </a:r>
            <a:r>
              <a:rPr lang="zh-CN" altLang="zh-CN" sz="2800" dirty="0"/>
              <a:t>和</a:t>
            </a:r>
            <a:r>
              <a:rPr lang="en-US" altLang="zh-CN" sz="2800" dirty="0"/>
              <a:t>int id[n]</a:t>
            </a:r>
            <a:r>
              <a:rPr lang="zh-CN" altLang="zh-CN" sz="2800" dirty="0"/>
              <a:t>（可以放在一个结构体中）存储信息，然后在</a:t>
            </a:r>
            <a:r>
              <a:rPr lang="en-US" altLang="zh-CN" sz="2800" dirty="0"/>
              <a:t>name[]</a:t>
            </a:r>
            <a:r>
              <a:rPr lang="zh-CN" altLang="zh-CN" sz="2800" dirty="0"/>
              <a:t>中查找这个学生，找到后输出他的</a:t>
            </a:r>
            <a:r>
              <a:rPr lang="en-US" altLang="zh-CN" sz="2800" dirty="0"/>
              <a:t>id</a:t>
            </a:r>
            <a:r>
              <a:rPr lang="zh-CN" altLang="zh-CN" sz="2800" dirty="0"/>
              <a:t>。这样做的缺点是，需要搜索所有的</a:t>
            </a:r>
            <a:r>
              <a:rPr lang="en-US" altLang="zh-CN" sz="2800" dirty="0"/>
              <a:t>name[]</a:t>
            </a:r>
            <a:r>
              <a:rPr lang="zh-CN" altLang="zh-CN" sz="2800" dirty="0"/>
              <a:t>，复杂度是</a:t>
            </a:r>
            <a:r>
              <a:rPr lang="en-US" altLang="zh-CN" sz="2800" dirty="0">
                <a:solidFill>
                  <a:srgbClr val="FF0000"/>
                </a:solidFill>
              </a:rPr>
              <a:t>O(n)</a:t>
            </a:r>
            <a:r>
              <a:rPr lang="zh-CN" altLang="zh-CN" sz="2800" dirty="0"/>
              <a:t>，效率很低。</a:t>
            </a:r>
          </a:p>
          <a:p>
            <a:endParaRPr lang="en-US" altLang="zh-CN" sz="1800" dirty="0"/>
          </a:p>
          <a:p>
            <a:r>
              <a:rPr lang="zh-CN" altLang="zh-CN" dirty="0"/>
              <a:t>利用</a:t>
            </a:r>
            <a:r>
              <a:rPr lang="en-US" altLang="zh-CN" dirty="0"/>
              <a:t>STL</a:t>
            </a:r>
            <a:r>
              <a:rPr lang="zh-CN" altLang="zh-CN" dirty="0"/>
              <a:t>中的</a:t>
            </a:r>
            <a:r>
              <a:rPr lang="en-US" altLang="zh-CN" dirty="0"/>
              <a:t>map</a:t>
            </a:r>
            <a:r>
              <a:rPr lang="zh-CN" altLang="zh-CN" dirty="0"/>
              <a:t>容器，可以快速地实现这个查找，复杂度是</a:t>
            </a:r>
            <a:r>
              <a:rPr lang="en-US" altLang="zh-CN" dirty="0">
                <a:solidFill>
                  <a:srgbClr val="FF0000"/>
                </a:solidFill>
              </a:rPr>
              <a:t>O(</a:t>
            </a:r>
            <a:r>
              <a:rPr lang="en-US" altLang="zh-CN" dirty="0" err="1">
                <a:solidFill>
                  <a:srgbClr val="FF0000"/>
                </a:solidFill>
              </a:rPr>
              <a:t>logn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A9C0B0-72FD-45F0-A351-00E95EB8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30150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4A030-A3E7-4DDF-8CAC-4F6D52F3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用</a:t>
            </a:r>
            <a:r>
              <a:rPr lang="en-US" altLang="zh-CN" sz="3600" dirty="0">
                <a:solidFill>
                  <a:srgbClr val="0070C0"/>
                </a:solidFill>
              </a:rPr>
              <a:t>map</a:t>
            </a:r>
            <a:r>
              <a:rPr lang="zh-CN" altLang="en-US" sz="3600" dirty="0">
                <a:solidFill>
                  <a:srgbClr val="0070C0"/>
                </a:solidFill>
              </a:rPr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72A22-933F-417B-8A0A-7031E645C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）定义：</a:t>
            </a:r>
            <a:r>
              <a:rPr lang="en-US" altLang="zh-CN" dirty="0"/>
              <a:t>map&lt;string, int&gt; student</a:t>
            </a:r>
            <a:r>
              <a:rPr lang="zh-CN" altLang="zh-CN" dirty="0"/>
              <a:t>，存储学生的</a:t>
            </a:r>
            <a:r>
              <a:rPr lang="en-US" altLang="zh-CN" dirty="0"/>
              <a:t>name</a:t>
            </a:r>
            <a:r>
              <a:rPr lang="zh-CN" altLang="zh-CN" dirty="0"/>
              <a:t>和</a:t>
            </a:r>
            <a:r>
              <a:rPr lang="en-US" altLang="zh-CN" dirty="0"/>
              <a:t>id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）赋值：例如</a:t>
            </a:r>
            <a:r>
              <a:rPr lang="en-US" altLang="zh-CN" dirty="0"/>
              <a:t>student[“Tom”] = 15</a:t>
            </a:r>
            <a:r>
              <a:rPr lang="zh-CN" altLang="zh-CN" dirty="0"/>
              <a:t>。这里把</a:t>
            </a:r>
            <a:r>
              <a:rPr lang="en-US" altLang="zh-CN" dirty="0"/>
              <a:t>”Tom”</a:t>
            </a:r>
            <a:r>
              <a:rPr lang="zh-CN" altLang="zh-CN" dirty="0"/>
              <a:t>当成普通数组的下标来使用。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）查找：找学号时，直接用</a:t>
            </a:r>
            <a:r>
              <a:rPr lang="en-US" altLang="zh-CN" dirty="0"/>
              <a:t>student[“Tom”]</a:t>
            </a:r>
            <a:r>
              <a:rPr lang="zh-CN" altLang="zh-CN" dirty="0"/>
              <a:t>表示他的</a:t>
            </a:r>
            <a:r>
              <a:rPr lang="en-US" altLang="zh-CN" dirty="0"/>
              <a:t>id</a:t>
            </a:r>
            <a:r>
              <a:rPr lang="zh-CN" altLang="zh-CN" dirty="0"/>
              <a:t>，不用再去搜索所有的姓名。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9C3531-B718-4447-B959-BAE91412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95774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8B587-BC4D-4444-B7B4-4B25782C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例：</a:t>
            </a:r>
            <a:r>
              <a:rPr lang="en-US" altLang="zh-CN" sz="3600" dirty="0" err="1">
                <a:solidFill>
                  <a:srgbClr val="0070C0"/>
                </a:solidFill>
              </a:rPr>
              <a:t>hdu</a:t>
            </a:r>
            <a:r>
              <a:rPr lang="en-US" altLang="zh-CN" sz="3600" dirty="0">
                <a:solidFill>
                  <a:srgbClr val="0070C0"/>
                </a:solidFill>
              </a:rPr>
              <a:t> 2648 Shopping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12D40-B816-4356-9F3F-D12E361E0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zh-CN" altLang="zh-CN" sz="2400" dirty="0"/>
              <a:t>女孩</a:t>
            </a:r>
            <a:r>
              <a:rPr lang="en-US" altLang="zh-CN" sz="2400" dirty="0"/>
              <a:t>dandelion</a:t>
            </a:r>
            <a:r>
              <a:rPr lang="zh-CN" altLang="zh-CN" sz="2400" dirty="0"/>
              <a:t>经常去购物，她特别喜欢一家叫“</a:t>
            </a:r>
            <a:r>
              <a:rPr lang="en-US" altLang="zh-CN" sz="2400" dirty="0"/>
              <a:t>memory</a:t>
            </a:r>
            <a:r>
              <a:rPr lang="zh-CN" altLang="zh-CN" sz="2400" dirty="0"/>
              <a:t>”的商店。由于春节快到了，所有商店的价格每天都在上涨。她想知道这家商店每天的价格排名。</a:t>
            </a:r>
          </a:p>
          <a:p>
            <a:r>
              <a:rPr lang="en-US" altLang="zh-CN" sz="2400" dirty="0"/>
              <a:t>Input</a:t>
            </a:r>
            <a:r>
              <a:rPr lang="zh-CN" altLang="zh-CN" sz="2400" dirty="0"/>
              <a:t>：</a:t>
            </a:r>
          </a:p>
          <a:p>
            <a:pPr lvl="1"/>
            <a:r>
              <a:rPr lang="zh-CN" altLang="zh-CN" sz="2000" dirty="0"/>
              <a:t>第一行是数字</a:t>
            </a:r>
            <a:r>
              <a:rPr lang="en-US" altLang="zh-CN" sz="2000" dirty="0"/>
              <a:t>n</a:t>
            </a:r>
            <a:r>
              <a:rPr lang="zh-CN" altLang="zh-CN" sz="2000" dirty="0"/>
              <a:t>（</a:t>
            </a:r>
            <a:r>
              <a:rPr lang="en-US" altLang="zh-CN" sz="2000" dirty="0"/>
              <a:t>n &lt;= 10000</a:t>
            </a:r>
            <a:r>
              <a:rPr lang="zh-CN" altLang="zh-CN" sz="2000" dirty="0"/>
              <a:t>），代表商店的数量。</a:t>
            </a:r>
          </a:p>
          <a:p>
            <a:pPr lvl="1"/>
            <a:r>
              <a:rPr lang="zh-CN" altLang="zh-CN" sz="2000" dirty="0"/>
              <a:t>后面</a:t>
            </a:r>
            <a:r>
              <a:rPr lang="en-US" altLang="zh-CN" sz="2000" dirty="0"/>
              <a:t>n</a:t>
            </a:r>
            <a:r>
              <a:rPr lang="zh-CN" altLang="zh-CN" sz="2000" dirty="0"/>
              <a:t>行，每行有一个字符串（长度小于</a:t>
            </a:r>
            <a:r>
              <a:rPr lang="en-US" altLang="zh-CN" sz="2000" dirty="0"/>
              <a:t>31</a:t>
            </a:r>
            <a:r>
              <a:rPr lang="zh-CN" altLang="zh-CN" sz="2000" dirty="0"/>
              <a:t>，只包含小写字母和大写字母）表示商店的名称。</a:t>
            </a:r>
          </a:p>
          <a:p>
            <a:pPr lvl="1"/>
            <a:r>
              <a:rPr lang="zh-CN" altLang="zh-CN" sz="2000" dirty="0"/>
              <a:t>然后一行是数字</a:t>
            </a:r>
            <a:r>
              <a:rPr lang="en-US" altLang="zh-CN" sz="2000" dirty="0"/>
              <a:t>m</a:t>
            </a:r>
            <a:r>
              <a:rPr lang="zh-CN" altLang="zh-CN" sz="2000" dirty="0"/>
              <a:t>（</a:t>
            </a:r>
            <a:r>
              <a:rPr lang="en-US" altLang="zh-CN" sz="2000" dirty="0"/>
              <a:t>1 &lt;= m &lt;= 50</a:t>
            </a:r>
            <a:r>
              <a:rPr lang="zh-CN" altLang="zh-CN" sz="2000" dirty="0"/>
              <a:t>），表示天数。</a:t>
            </a:r>
          </a:p>
          <a:p>
            <a:pPr lvl="1"/>
            <a:r>
              <a:rPr lang="zh-CN" altLang="zh-CN" sz="2000" dirty="0"/>
              <a:t>后面有</a:t>
            </a:r>
            <a:r>
              <a:rPr lang="en-US" altLang="zh-CN" sz="2000" dirty="0"/>
              <a:t>m</a:t>
            </a:r>
            <a:r>
              <a:rPr lang="zh-CN" altLang="zh-CN" sz="2000" dirty="0"/>
              <a:t>部分，每部分有</a:t>
            </a:r>
            <a:r>
              <a:rPr lang="en-US" altLang="zh-CN" sz="2000" dirty="0"/>
              <a:t>n</a:t>
            </a:r>
            <a:r>
              <a:rPr lang="zh-CN" altLang="zh-CN" sz="2000" dirty="0"/>
              <a:t>行，每行是数字</a:t>
            </a:r>
            <a:r>
              <a:rPr lang="en-US" altLang="zh-CN" sz="2000" dirty="0"/>
              <a:t>s</a:t>
            </a:r>
            <a:r>
              <a:rPr lang="zh-CN" altLang="zh-CN" sz="2000" dirty="0"/>
              <a:t>和一个字符串</a:t>
            </a:r>
            <a:r>
              <a:rPr lang="en-US" altLang="zh-CN" sz="2000" dirty="0"/>
              <a:t>p</a:t>
            </a:r>
            <a:r>
              <a:rPr lang="zh-CN" altLang="zh-CN" sz="2000" dirty="0"/>
              <a:t>，表示商店</a:t>
            </a:r>
            <a:r>
              <a:rPr lang="en-US" altLang="zh-CN" sz="2000" dirty="0"/>
              <a:t>p</a:t>
            </a:r>
            <a:r>
              <a:rPr lang="zh-CN" altLang="zh-CN" sz="2000" dirty="0"/>
              <a:t>在这一天涨价</a:t>
            </a:r>
            <a:r>
              <a:rPr lang="en-US" altLang="zh-CN" sz="2000" dirty="0"/>
              <a:t>s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r>
              <a:rPr lang="en-US" altLang="zh-CN" sz="2400" dirty="0"/>
              <a:t>Output</a:t>
            </a:r>
            <a:r>
              <a:rPr lang="zh-CN" altLang="zh-CN" sz="2400" dirty="0"/>
              <a:t>：</a:t>
            </a:r>
            <a:r>
              <a:rPr lang="zh-CN" altLang="zh-CN" sz="2000" dirty="0"/>
              <a:t>包含</a:t>
            </a:r>
            <a:r>
              <a:rPr lang="en-US" altLang="zh-CN" sz="2000" dirty="0"/>
              <a:t>m</a:t>
            </a:r>
            <a:r>
              <a:rPr lang="zh-CN" altLang="zh-CN" sz="2000" dirty="0"/>
              <a:t>行，第</a:t>
            </a:r>
            <a:r>
              <a:rPr lang="en-US" altLang="zh-CN" sz="2000" dirty="0" err="1"/>
              <a:t>i</a:t>
            </a:r>
            <a:r>
              <a:rPr lang="zh-CN" altLang="zh-CN" sz="2000" dirty="0"/>
              <a:t>行显示第</a:t>
            </a:r>
            <a:r>
              <a:rPr lang="en-US" altLang="zh-CN" sz="2000" dirty="0" err="1"/>
              <a:t>i</a:t>
            </a:r>
            <a:r>
              <a:rPr lang="zh-CN" altLang="zh-CN" sz="2000" dirty="0"/>
              <a:t>天后店铺“</a:t>
            </a:r>
            <a:r>
              <a:rPr lang="en-US" altLang="zh-CN" sz="2000" dirty="0"/>
              <a:t>memory</a:t>
            </a:r>
            <a:r>
              <a:rPr lang="zh-CN" altLang="zh-CN" sz="2000" dirty="0"/>
              <a:t>”的排名。排名的定义为：如果有</a:t>
            </a:r>
            <a:r>
              <a:rPr lang="en-US" altLang="zh-CN" sz="2000" dirty="0"/>
              <a:t>t</a:t>
            </a:r>
            <a:r>
              <a:rPr lang="zh-CN" altLang="zh-CN" sz="2000" dirty="0"/>
              <a:t>个商店的价格高于“</a:t>
            </a:r>
            <a:r>
              <a:rPr lang="en-US" altLang="zh-CN" sz="2000" dirty="0"/>
              <a:t>memory</a:t>
            </a:r>
            <a:r>
              <a:rPr lang="zh-CN" altLang="zh-CN" sz="2000" dirty="0"/>
              <a:t>”，那么它的排名是</a:t>
            </a:r>
            <a:r>
              <a:rPr lang="en-US" altLang="zh-CN" sz="2000" dirty="0"/>
              <a:t>t + 1</a:t>
            </a:r>
            <a:r>
              <a:rPr lang="zh-CN" altLang="zh-CN" sz="2000" dirty="0"/>
              <a:t>。</a:t>
            </a:r>
          </a:p>
          <a:p>
            <a:endParaRPr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5814FC-7B8D-4944-889D-83174C3E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52343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AFE619-1ED2-4FD8-A226-A5073F267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#include&lt;bits/</a:t>
            </a:r>
            <a:r>
              <a:rPr lang="en-US" altLang="zh-CN" sz="1600" dirty="0" err="1"/>
              <a:t>stdc</a:t>
            </a:r>
            <a:r>
              <a:rPr lang="en-US" altLang="zh-CN" sz="1600" dirty="0"/>
              <a:t>++.h&gt;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using namespace std;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2000" dirty="0"/>
              <a:t>int main(){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int n, m, p;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map&lt;string, int&gt; shop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while(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&gt;&gt;n)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string s;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&gt;&gt;s; //</a:t>
            </a:r>
            <a:r>
              <a:rPr lang="zh-CN" altLang="zh-CN" sz="2000" dirty="0"/>
              <a:t>输入商店名字。实际上用不着处理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 &gt;&gt; m;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while(m--)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 &gt;&gt; p &gt;&gt; s;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</a:t>
            </a:r>
            <a:r>
              <a:rPr lang="en-US" altLang="zh-CN" sz="2000" dirty="0">
                <a:solidFill>
                  <a:srgbClr val="FF0000"/>
                </a:solidFill>
              </a:rPr>
              <a:t>shop</a:t>
            </a:r>
            <a:r>
              <a:rPr lang="en-US" altLang="zh-CN" sz="2000" dirty="0"/>
              <a:t>[s] += p;               //</a:t>
            </a:r>
            <a:r>
              <a:rPr lang="zh-CN" altLang="zh-CN" sz="2000" dirty="0"/>
              <a:t>用</a:t>
            </a:r>
            <a:r>
              <a:rPr lang="en-US" altLang="zh-CN" sz="2000" dirty="0"/>
              <a:t>map</a:t>
            </a:r>
            <a:r>
              <a:rPr lang="zh-CN" altLang="zh-CN" sz="2000" dirty="0"/>
              <a:t>可以直接操作商店，加上价格</a:t>
            </a:r>
          </a:p>
          <a:p>
            <a:pPr marL="0" indent="0">
              <a:buNone/>
            </a:pPr>
            <a:r>
              <a:rPr lang="en-US" altLang="zh-CN" sz="2000" dirty="0"/>
              <a:t>        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int rank = 1;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map&lt;</a:t>
            </a:r>
            <a:r>
              <a:rPr lang="en-US" altLang="zh-CN" sz="2000" dirty="0" err="1"/>
              <a:t>string,int</a:t>
            </a:r>
            <a:r>
              <a:rPr lang="en-US" altLang="zh-CN" sz="2000" dirty="0"/>
              <a:t>&gt;::iterator it;           //</a:t>
            </a:r>
            <a:r>
              <a:rPr lang="zh-CN" altLang="zh-CN" sz="2000" dirty="0"/>
              <a:t>迭代器</a:t>
            </a:r>
          </a:p>
          <a:p>
            <a:pPr marL="0" indent="0">
              <a:buNone/>
            </a:pPr>
            <a:r>
              <a:rPr lang="en-US" altLang="zh-CN" sz="2000" dirty="0"/>
              <a:t>            for(it=</a:t>
            </a:r>
            <a:r>
              <a:rPr lang="en-US" altLang="zh-CN" sz="2000" dirty="0" err="1"/>
              <a:t>shop.</a:t>
            </a:r>
            <a:r>
              <a:rPr lang="en-US" altLang="zh-CN" sz="2000" dirty="0" err="1">
                <a:solidFill>
                  <a:srgbClr val="FF0000"/>
                </a:solidFill>
              </a:rPr>
              <a:t>begin</a:t>
            </a:r>
            <a:r>
              <a:rPr lang="en-US" altLang="zh-CN" sz="2000" dirty="0"/>
              <a:t>(); it != </a:t>
            </a:r>
            <a:r>
              <a:rPr lang="en-US" altLang="zh-CN" sz="2000" dirty="0" err="1"/>
              <a:t>shop.</a:t>
            </a:r>
            <a:r>
              <a:rPr lang="en-US" altLang="zh-CN" sz="2000" dirty="0" err="1">
                <a:solidFill>
                  <a:srgbClr val="FF0000"/>
                </a:solidFill>
              </a:rPr>
              <a:t>end</a:t>
            </a:r>
            <a:r>
              <a:rPr lang="en-US" altLang="zh-CN" sz="2000" dirty="0"/>
              <a:t>(); it++)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if(it-&gt;second &gt; shop["memory"])   //</a:t>
            </a:r>
            <a:r>
              <a:rPr lang="zh-CN" altLang="zh-CN" sz="2000" dirty="0"/>
              <a:t>比较价格</a:t>
            </a:r>
          </a:p>
          <a:p>
            <a:pPr marL="0" indent="0">
              <a:buNone/>
            </a:pPr>
            <a:r>
              <a:rPr lang="en-US" altLang="zh-CN" sz="2000" dirty="0"/>
              <a:t>						rank++;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&lt;&lt;rank&lt;&lt;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shop.clear</a:t>
            </a:r>
            <a:r>
              <a:rPr lang="en-US" altLang="zh-CN" sz="2000" dirty="0"/>
              <a:t>();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return 0;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027F89-69B6-4E78-A183-3B1CFB9C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0168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B1E35-D55F-4175-8DF8-E400FB79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4000" dirty="0">
                <a:solidFill>
                  <a:srgbClr val="FF0000"/>
                </a:solidFill>
              </a:rPr>
              <a:t>sort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260E0-3F05-4983-A1B3-56EFA026B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STL</a:t>
            </a:r>
            <a:r>
              <a:rPr lang="zh-CN" altLang="zh-CN" sz="2400" dirty="0"/>
              <a:t>的排序函数</a:t>
            </a:r>
            <a:r>
              <a:rPr lang="en-US" altLang="zh-CN" sz="2400" dirty="0"/>
              <a:t>sort()</a:t>
            </a:r>
            <a:r>
              <a:rPr lang="zh-CN" altLang="en-US" sz="2400" dirty="0"/>
              <a:t>：</a:t>
            </a:r>
            <a:r>
              <a:rPr lang="zh-CN" altLang="zh-CN" sz="2400" dirty="0"/>
              <a:t>算法竞赛中最常用的函数之一</a:t>
            </a:r>
            <a:endParaRPr lang="en-US" altLang="zh-CN" sz="2400" dirty="0"/>
          </a:p>
          <a:p>
            <a:r>
              <a:rPr lang="zh-CN" altLang="zh-CN" sz="2400" dirty="0"/>
              <a:t>定义有两种：</a:t>
            </a:r>
          </a:p>
          <a:p>
            <a:pPr marL="457200" lvl="1" indent="0">
              <a:buNone/>
            </a:pPr>
            <a:r>
              <a:rPr lang="en-US" altLang="zh-CN" sz="2000" dirty="0"/>
              <a:t>void sort (</a:t>
            </a:r>
            <a:r>
              <a:rPr lang="en-US" altLang="zh-CN" sz="2000" dirty="0" err="1"/>
              <a:t>RandomAccessIterator</a:t>
            </a:r>
            <a:r>
              <a:rPr lang="en-US" altLang="zh-CN" sz="2000" dirty="0"/>
              <a:t> first, </a:t>
            </a:r>
            <a:r>
              <a:rPr lang="en-US" altLang="zh-CN" sz="2000" dirty="0" err="1"/>
              <a:t>RandomAccessIterator</a:t>
            </a:r>
            <a:r>
              <a:rPr lang="en-US" altLang="zh-CN" sz="2000" dirty="0"/>
              <a:t> last);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void sort (</a:t>
            </a:r>
            <a:r>
              <a:rPr lang="en-US" altLang="zh-CN" sz="2000" dirty="0" err="1"/>
              <a:t>RandomAccessIterator</a:t>
            </a:r>
            <a:r>
              <a:rPr lang="en-US" altLang="zh-CN" sz="2000" dirty="0"/>
              <a:t> first, </a:t>
            </a:r>
            <a:r>
              <a:rPr lang="en-US" altLang="zh-CN" sz="2000" dirty="0" err="1"/>
              <a:t>RandomAccessIterator</a:t>
            </a:r>
            <a:r>
              <a:rPr lang="en-US" altLang="zh-CN" sz="2000" dirty="0"/>
              <a:t> last, Compare comp);</a:t>
            </a:r>
            <a:endParaRPr lang="zh-CN" altLang="zh-CN" sz="2000" dirty="0"/>
          </a:p>
          <a:p>
            <a:r>
              <a:rPr lang="zh-CN" altLang="zh-CN" sz="2400" dirty="0"/>
              <a:t>返回值：无。</a:t>
            </a:r>
          </a:p>
          <a:p>
            <a:r>
              <a:rPr lang="zh-CN" altLang="zh-CN" sz="2400" dirty="0"/>
              <a:t>复杂度：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nlogn</a:t>
            </a:r>
            <a:r>
              <a:rPr lang="en-US" altLang="zh-CN" sz="2400" dirty="0"/>
              <a:t>)</a:t>
            </a:r>
            <a:r>
              <a:rPr lang="zh-CN" altLang="zh-CN" sz="2400" dirty="0"/>
              <a:t>。</a:t>
            </a:r>
          </a:p>
          <a:p>
            <a:endParaRPr lang="en-US" altLang="zh-CN" sz="2400" dirty="0"/>
          </a:p>
          <a:p>
            <a:r>
              <a:rPr lang="zh-CN" altLang="zh-CN" sz="2400" dirty="0"/>
              <a:t>它排序的范围是</a:t>
            </a:r>
            <a:r>
              <a:rPr lang="en-US" altLang="zh-CN" sz="2400" dirty="0"/>
              <a:t>[first, last)</a:t>
            </a:r>
            <a:r>
              <a:rPr lang="zh-CN" altLang="zh-CN" sz="2400" dirty="0"/>
              <a:t>，包括</a:t>
            </a:r>
            <a:r>
              <a:rPr lang="en-US" altLang="zh-CN" sz="2400" dirty="0"/>
              <a:t>first</a:t>
            </a:r>
            <a:r>
              <a:rPr lang="zh-CN" altLang="zh-CN" sz="2400" dirty="0"/>
              <a:t>，不包括</a:t>
            </a:r>
            <a:r>
              <a:rPr lang="en-US" altLang="zh-CN" sz="2400" dirty="0"/>
              <a:t>last</a:t>
            </a:r>
            <a:r>
              <a:rPr lang="zh-CN" altLang="zh-CN" sz="2400" dirty="0"/>
              <a:t>。</a:t>
            </a:r>
          </a:p>
          <a:p>
            <a:endParaRPr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AA87AF-4C52-46F3-B3C4-CE0C4328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92449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3DA36-03D4-41E3-A21D-9FF804487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排序。</a:t>
            </a:r>
            <a:r>
              <a:rPr lang="en-US" altLang="zh-CN" dirty="0"/>
              <a:t>sort</a:t>
            </a:r>
            <a:r>
              <a:rPr lang="zh-CN" altLang="zh-CN" dirty="0"/>
              <a:t>可以用自定义的比较函数进行排序，也可以用系统的</a:t>
            </a:r>
            <a:r>
              <a:rPr lang="en-US" altLang="zh-CN" dirty="0"/>
              <a:t>4</a:t>
            </a:r>
            <a:r>
              <a:rPr lang="zh-CN" altLang="zh-CN" dirty="0"/>
              <a:t>种排序：</a:t>
            </a:r>
            <a:r>
              <a:rPr lang="en-US" altLang="zh-CN" sz="2400" dirty="0"/>
              <a:t>less</a:t>
            </a:r>
            <a:r>
              <a:rPr lang="zh-CN" altLang="zh-CN" sz="2400" dirty="0"/>
              <a:t>、</a:t>
            </a:r>
            <a:r>
              <a:rPr lang="en-US" altLang="zh-CN" sz="2400" dirty="0"/>
              <a:t>greater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less_equal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greater_equal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endParaRPr lang="en-US" altLang="zh-CN" sz="2800" dirty="0"/>
          </a:p>
          <a:p>
            <a:r>
              <a:rPr lang="zh-CN" altLang="zh-CN" dirty="0"/>
              <a:t>缺省情况下，程序按从小到大的顺序排序，</a:t>
            </a:r>
            <a:r>
              <a:rPr lang="en-US" altLang="zh-CN" dirty="0"/>
              <a:t>less</a:t>
            </a:r>
            <a:r>
              <a:rPr lang="zh-CN" altLang="zh-CN" dirty="0"/>
              <a:t>可以不写。</a:t>
            </a: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E00EF9-E2BF-48AF-B57A-A37AB1E3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0789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F6107-E8D2-4147-85C6-C8C55AC9B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-27384"/>
            <a:ext cx="8867328" cy="7200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#include&lt;bits/</a:t>
            </a:r>
            <a:r>
              <a:rPr lang="en-US" altLang="zh-CN" sz="1600" dirty="0" err="1"/>
              <a:t>stdc</a:t>
            </a:r>
            <a:r>
              <a:rPr lang="en-US" altLang="zh-CN" sz="1600" dirty="0"/>
              <a:t>++.h&gt;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using namespace std;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2400" dirty="0"/>
              <a:t>bool </a:t>
            </a:r>
            <a:r>
              <a:rPr lang="en-US" altLang="zh-CN" sz="2400" dirty="0" err="1"/>
              <a:t>my_less</a:t>
            </a:r>
            <a:r>
              <a:rPr lang="en-US" altLang="zh-CN" sz="2400" dirty="0"/>
              <a:t>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int j)     {return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j);}  //</a:t>
            </a:r>
            <a:r>
              <a:rPr lang="zh-CN" altLang="zh-CN" sz="2400" dirty="0">
                <a:solidFill>
                  <a:srgbClr val="FF0000"/>
                </a:solidFill>
              </a:rPr>
              <a:t>自定义</a:t>
            </a:r>
            <a:r>
              <a:rPr lang="zh-CN" altLang="zh-CN" sz="2400" dirty="0"/>
              <a:t>小于</a:t>
            </a:r>
          </a:p>
          <a:p>
            <a:pPr marL="0" indent="0">
              <a:buNone/>
            </a:pPr>
            <a:r>
              <a:rPr lang="en-US" altLang="zh-CN" sz="2400" dirty="0"/>
              <a:t>bool </a:t>
            </a:r>
            <a:r>
              <a:rPr lang="en-US" altLang="zh-CN" sz="2400" dirty="0" err="1"/>
              <a:t>my_greater</a:t>
            </a:r>
            <a:r>
              <a:rPr lang="en-US" altLang="zh-CN" sz="2400" dirty="0"/>
              <a:t>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int j) {return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&gt; j);}  //</a:t>
            </a:r>
            <a:r>
              <a:rPr lang="zh-CN" altLang="zh-CN" sz="2400" dirty="0">
                <a:solidFill>
                  <a:srgbClr val="FF0000"/>
                </a:solidFill>
              </a:rPr>
              <a:t>自定义</a:t>
            </a:r>
            <a:r>
              <a:rPr lang="zh-CN" altLang="zh-CN" sz="2400" dirty="0"/>
              <a:t>大于</a:t>
            </a:r>
          </a:p>
          <a:p>
            <a:pPr marL="0" indent="0">
              <a:buNone/>
            </a:pPr>
            <a:r>
              <a:rPr lang="en-US" altLang="zh-CN" sz="2400" dirty="0"/>
              <a:t>int main (){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vector&lt;int&gt; a = {3,7,2,5,6,8,5,4};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sort(</a:t>
            </a:r>
            <a:r>
              <a:rPr lang="en-US" altLang="zh-CN" sz="2400" dirty="0" err="1"/>
              <a:t>a.begin</a:t>
            </a:r>
            <a:r>
              <a:rPr lang="en-US" altLang="zh-CN" sz="2400" dirty="0"/>
              <a:t>(),</a:t>
            </a:r>
            <a:r>
              <a:rPr lang="en-US" altLang="zh-CN" sz="2400" dirty="0" err="1"/>
              <a:t>a.begin</a:t>
            </a:r>
            <a:r>
              <a:rPr lang="en-US" altLang="zh-CN" sz="2400" dirty="0"/>
              <a:t>()+4); </a:t>
            </a:r>
            <a:r>
              <a:rPr lang="en-US" altLang="zh-CN" sz="2000" dirty="0"/>
              <a:t>//</a:t>
            </a:r>
            <a:r>
              <a:rPr lang="zh-CN" altLang="zh-CN" sz="2000" dirty="0"/>
              <a:t>对前</a:t>
            </a:r>
            <a:r>
              <a:rPr lang="en-US" altLang="zh-CN" sz="2000" dirty="0"/>
              <a:t>4</a:t>
            </a:r>
            <a:r>
              <a:rPr lang="zh-CN" altLang="zh-CN" sz="2000" dirty="0"/>
              <a:t>个排序，输出</a:t>
            </a:r>
            <a:r>
              <a:rPr lang="en-US" altLang="zh-CN" sz="2000" dirty="0"/>
              <a:t>2 3 5 7 6 8 5 4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//sort(</a:t>
            </a:r>
            <a:r>
              <a:rPr lang="en-US" altLang="zh-CN" sz="2400" dirty="0" err="1"/>
              <a:t>a.begin</a:t>
            </a:r>
            <a:r>
              <a:rPr lang="en-US" altLang="zh-CN" sz="2400" dirty="0"/>
              <a:t>(),</a:t>
            </a:r>
            <a:r>
              <a:rPr lang="en-US" altLang="zh-CN" sz="2400" dirty="0" err="1"/>
              <a:t>a.end</a:t>
            </a:r>
            <a:r>
              <a:rPr lang="en-US" altLang="zh-CN" sz="2400" dirty="0"/>
              <a:t>());  </a:t>
            </a:r>
            <a:r>
              <a:rPr lang="en-US" altLang="zh-CN" sz="2000" dirty="0"/>
              <a:t> //</a:t>
            </a:r>
            <a:r>
              <a:rPr lang="zh-CN" altLang="zh-CN" sz="2000" dirty="0"/>
              <a:t>从小到大排序， 输出</a:t>
            </a:r>
            <a:r>
              <a:rPr lang="en-US" altLang="zh-CN" sz="2000" dirty="0"/>
              <a:t>2 3 4 5 5 6 7 8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//sort(</a:t>
            </a:r>
            <a:r>
              <a:rPr lang="en-US" altLang="zh-CN" sz="2400" dirty="0" err="1"/>
              <a:t>a.begin</a:t>
            </a:r>
            <a:r>
              <a:rPr lang="en-US" altLang="zh-CN" sz="2400" dirty="0"/>
              <a:t>(),</a:t>
            </a:r>
            <a:r>
              <a:rPr lang="en-US" altLang="zh-CN" sz="2400" dirty="0" err="1"/>
              <a:t>a.end</a:t>
            </a:r>
            <a:r>
              <a:rPr lang="en-US" altLang="zh-CN" sz="2400" dirty="0"/>
              <a:t>(),</a:t>
            </a:r>
            <a:r>
              <a:rPr lang="en-US" altLang="zh-CN" sz="2400" dirty="0">
                <a:solidFill>
                  <a:srgbClr val="FF0000"/>
                </a:solidFill>
              </a:rPr>
              <a:t>less</a:t>
            </a:r>
            <a:r>
              <a:rPr lang="en-US" altLang="zh-CN" sz="2400" dirty="0"/>
              <a:t>&lt;int&gt;());  </a:t>
            </a:r>
            <a:r>
              <a:rPr lang="en-US" altLang="zh-CN" sz="2000" dirty="0"/>
              <a:t>//</a:t>
            </a:r>
            <a:r>
              <a:rPr lang="zh-CN" altLang="zh-CN" sz="2000" dirty="0"/>
              <a:t>输出</a:t>
            </a:r>
            <a:r>
              <a:rPr lang="en-US" altLang="zh-CN" sz="2000" dirty="0"/>
              <a:t>2 3 4 5 5 6 7 8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400" dirty="0"/>
              <a:t>  //sort(</a:t>
            </a:r>
            <a:r>
              <a:rPr lang="en-US" altLang="zh-CN" sz="2400" dirty="0" err="1"/>
              <a:t>a.begin</a:t>
            </a:r>
            <a:r>
              <a:rPr lang="en-US" altLang="zh-CN" sz="2400" dirty="0"/>
              <a:t>(),</a:t>
            </a:r>
            <a:r>
              <a:rPr lang="en-US" altLang="zh-CN" sz="2400" dirty="0" err="1"/>
              <a:t>a.end</a:t>
            </a:r>
            <a:r>
              <a:rPr lang="en-US" altLang="zh-CN" sz="2400" dirty="0"/>
              <a:t>(),</a:t>
            </a:r>
            <a:r>
              <a:rPr lang="en-US" altLang="zh-CN" sz="2400" dirty="0" err="1">
                <a:solidFill>
                  <a:srgbClr val="FF0000"/>
                </a:solidFill>
              </a:rPr>
              <a:t>my_less</a:t>
            </a:r>
            <a:r>
              <a:rPr lang="en-US" altLang="zh-CN" sz="2400" dirty="0"/>
              <a:t>); </a:t>
            </a:r>
          </a:p>
          <a:p>
            <a:pPr marL="0" indent="0">
              <a:buNone/>
            </a:pPr>
            <a:r>
              <a:rPr lang="en-US" altLang="zh-CN" sz="2400" dirty="0"/>
              <a:t>                               </a:t>
            </a:r>
            <a:r>
              <a:rPr lang="en-US" altLang="zh-CN" sz="2000" dirty="0"/>
              <a:t>//</a:t>
            </a:r>
            <a:r>
              <a:rPr lang="zh-CN" altLang="zh-CN" sz="2000" dirty="0"/>
              <a:t>自定义排序，输出</a:t>
            </a:r>
            <a:r>
              <a:rPr lang="en-US" altLang="zh-CN" sz="2000" dirty="0"/>
              <a:t> 2 3 4 5 5 6 7 8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//sort(</a:t>
            </a:r>
            <a:r>
              <a:rPr lang="en-US" altLang="zh-CN" sz="2400" dirty="0" err="1"/>
              <a:t>a.begin</a:t>
            </a:r>
            <a:r>
              <a:rPr lang="en-US" altLang="zh-CN" sz="2400" dirty="0"/>
              <a:t>(),</a:t>
            </a:r>
            <a:r>
              <a:rPr lang="en-US" altLang="zh-CN" sz="2400" dirty="0" err="1"/>
              <a:t>a.end</a:t>
            </a:r>
            <a:r>
              <a:rPr lang="en-US" altLang="zh-CN" sz="2400" dirty="0"/>
              <a:t>(),</a:t>
            </a:r>
            <a:r>
              <a:rPr lang="en-US" altLang="zh-CN" sz="2400" dirty="0">
                <a:solidFill>
                  <a:srgbClr val="FF0000"/>
                </a:solidFill>
              </a:rPr>
              <a:t>greater</a:t>
            </a:r>
            <a:r>
              <a:rPr lang="en-US" altLang="zh-CN" sz="2400" dirty="0"/>
              <a:t>&lt;int</a:t>
            </a:r>
            <a:r>
              <a:rPr lang="en-US" altLang="zh-CN" sz="2000" dirty="0"/>
              <a:t>&gt;());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          //</a:t>
            </a:r>
            <a:r>
              <a:rPr lang="zh-CN" altLang="zh-CN" sz="2000" dirty="0"/>
              <a:t>从大到小排序，输出</a:t>
            </a:r>
            <a:r>
              <a:rPr lang="en-US" altLang="zh-CN" sz="2000" dirty="0"/>
              <a:t> 8 7 6 5 5 4 3 2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//sort(</a:t>
            </a:r>
            <a:r>
              <a:rPr lang="en-US" altLang="zh-CN" sz="2400" dirty="0" err="1"/>
              <a:t>a.begin</a:t>
            </a:r>
            <a:r>
              <a:rPr lang="en-US" altLang="zh-CN" sz="2400" dirty="0"/>
              <a:t>(),</a:t>
            </a:r>
            <a:r>
              <a:rPr lang="en-US" altLang="zh-CN" sz="2400" dirty="0" err="1"/>
              <a:t>a.end</a:t>
            </a:r>
            <a:r>
              <a:rPr lang="en-US" altLang="zh-CN" sz="2400" dirty="0"/>
              <a:t>(),</a:t>
            </a:r>
            <a:r>
              <a:rPr lang="en-US" altLang="zh-CN" sz="2400" dirty="0" err="1">
                <a:solidFill>
                  <a:srgbClr val="FF0000"/>
                </a:solidFill>
              </a:rPr>
              <a:t>my_greater</a:t>
            </a:r>
            <a:r>
              <a:rPr lang="en-US" altLang="zh-CN" sz="2400" dirty="0"/>
              <a:t>);  </a:t>
            </a:r>
            <a:r>
              <a:rPr lang="en-US" altLang="zh-CN" sz="2000" dirty="0"/>
              <a:t>// </a:t>
            </a:r>
            <a:r>
              <a:rPr lang="zh-CN" altLang="zh-CN" sz="2000" dirty="0"/>
              <a:t>输出</a:t>
            </a:r>
            <a:r>
              <a:rPr lang="en-US" altLang="zh-CN" sz="2000" dirty="0"/>
              <a:t> 8 7 6 5 5 4 3 2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400" dirty="0"/>
              <a:t>    for(int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a.size</a:t>
            </a:r>
            <a:r>
              <a:rPr lang="en-US" altLang="zh-CN" sz="2400" dirty="0"/>
              <a:t>();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         </a:t>
            </a:r>
            <a:r>
              <a:rPr lang="en-US" altLang="zh-CN" sz="2000" dirty="0"/>
              <a:t>//</a:t>
            </a:r>
            <a:r>
              <a:rPr lang="zh-CN" altLang="zh-CN" sz="2000" dirty="0"/>
              <a:t>输出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]&lt;&lt; " ";  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return 0;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6DF16D-AB7A-48B1-A898-3CE9A41E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8035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306784"/>
            <a:ext cx="2602632" cy="85010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4000" dirty="0">
                <a:solidFill>
                  <a:srgbClr val="FF0000"/>
                </a:solidFill>
              </a:rPr>
              <a:t>容器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zh-CN" altLang="zh-CN" dirty="0"/>
              <a:t>顺序式容器</a:t>
            </a:r>
            <a:r>
              <a:rPr lang="zh-CN" altLang="en-US" dirty="0"/>
              <a:t>：</a:t>
            </a:r>
            <a:r>
              <a:rPr lang="en-US" altLang="zh-CN" sz="2800" dirty="0"/>
              <a:t>vector</a:t>
            </a:r>
            <a:r>
              <a:rPr lang="zh-CN" altLang="zh-CN" sz="2800" dirty="0"/>
              <a:t>，</a:t>
            </a:r>
            <a:r>
              <a:rPr lang="en-US" altLang="zh-CN" sz="2800" dirty="0"/>
              <a:t>list</a:t>
            </a:r>
            <a:r>
              <a:rPr lang="zh-CN" altLang="zh-CN" sz="2800" dirty="0"/>
              <a:t>，</a:t>
            </a:r>
            <a:r>
              <a:rPr lang="en-US" altLang="zh-CN" sz="2800" dirty="0"/>
              <a:t>deque</a:t>
            </a:r>
            <a:r>
              <a:rPr lang="zh-CN" altLang="zh-CN" sz="2800" dirty="0"/>
              <a:t>，</a:t>
            </a:r>
            <a:r>
              <a:rPr lang="en-US" altLang="zh-CN" sz="2800" dirty="0"/>
              <a:t>queue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priority_queue</a:t>
            </a:r>
            <a:r>
              <a:rPr lang="zh-CN" altLang="zh-CN" sz="2800" dirty="0"/>
              <a:t>，</a:t>
            </a:r>
            <a:r>
              <a:rPr lang="en-US" altLang="zh-CN" sz="2800" dirty="0"/>
              <a:t>stack</a:t>
            </a:r>
            <a:r>
              <a:rPr lang="zh-CN" altLang="zh-CN" sz="2800" dirty="0"/>
              <a:t>等。</a:t>
            </a:r>
            <a:endParaRPr lang="en-US" altLang="zh-CN" sz="2800" dirty="0"/>
          </a:p>
          <a:p>
            <a:r>
              <a:rPr lang="zh-CN" altLang="zh-CN" dirty="0"/>
              <a:t>关联式容器</a:t>
            </a:r>
            <a:r>
              <a:rPr lang="zh-CN" altLang="en-US" dirty="0"/>
              <a:t>：</a:t>
            </a:r>
            <a:r>
              <a:rPr lang="en-US" altLang="zh-CN" sz="2800" dirty="0"/>
              <a:t>set</a:t>
            </a:r>
            <a:r>
              <a:rPr lang="zh-CN" altLang="zh-CN" sz="2800" dirty="0"/>
              <a:t>，</a:t>
            </a:r>
            <a:r>
              <a:rPr lang="en-US" altLang="zh-CN" sz="2800" dirty="0"/>
              <a:t>multiset</a:t>
            </a:r>
            <a:r>
              <a:rPr lang="zh-CN" altLang="zh-CN" sz="2800" dirty="0"/>
              <a:t>，</a:t>
            </a:r>
            <a:r>
              <a:rPr lang="en-US" altLang="zh-CN" sz="2800" dirty="0"/>
              <a:t>map</a:t>
            </a:r>
            <a:r>
              <a:rPr lang="zh-CN" altLang="zh-CN" sz="2800" dirty="0"/>
              <a:t>，</a:t>
            </a:r>
            <a:r>
              <a:rPr lang="en-US" altLang="zh-CN" sz="2800" dirty="0"/>
              <a:t>multimap</a:t>
            </a:r>
            <a:r>
              <a:rPr lang="zh-CN" altLang="en-US" sz="2800" dirty="0"/>
              <a:t>等。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BD2AF-EF79-4C70-9506-819F4C7F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23554" name="Picture 2" descr="https://ss1.bdstatic.com/70cFvXSh_Q1YnxGkpoWK1HF6hhy/it/u=3219596362,319469403&amp;fm=26&amp;gp=0.jpg">
            <a:extLst>
              <a:ext uri="{FF2B5EF4-FFF2-40B4-BE49-F238E27FC236}">
                <a16:creationId xmlns:a16="http://schemas.microsoft.com/office/drawing/2014/main" id="{0A4BFBD2-3C3F-4F83-8D2F-652053824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567067"/>
            <a:ext cx="5580112" cy="138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1B6A3-76C3-4039-ABA4-141C65E9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对结构体变量排序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82459-CAB7-4FBF-BAC5-3F5C94C44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struct Student{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char name[256];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int score;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bool compare(struct Student* </a:t>
            </a:r>
            <a:r>
              <a:rPr lang="en-US" altLang="zh-CN" sz="2000" dirty="0" err="1"/>
              <a:t>a,struct</a:t>
            </a:r>
            <a:r>
              <a:rPr lang="en-US" altLang="zh-CN" sz="2000" dirty="0"/>
              <a:t> Student* b){//</a:t>
            </a:r>
            <a:r>
              <a:rPr lang="zh-CN" altLang="zh-CN" sz="2000" dirty="0"/>
              <a:t>按分数从大到小排序</a:t>
            </a:r>
          </a:p>
          <a:p>
            <a:pPr marL="0" indent="0">
              <a:buNone/>
            </a:pPr>
            <a:r>
              <a:rPr lang="en-US" altLang="zh-CN" sz="2000" dirty="0"/>
              <a:t>	return a-&gt;score &gt; b-&gt;score; 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      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……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vector&lt;struct Student*&gt; list;           //</a:t>
            </a:r>
            <a:r>
              <a:rPr lang="zh-CN" altLang="zh-CN" sz="2000" dirty="0"/>
              <a:t>定义</a:t>
            </a:r>
            <a:r>
              <a:rPr lang="en-US" altLang="zh-CN" sz="2000" dirty="0"/>
              <a:t>list</a:t>
            </a:r>
            <a:r>
              <a:rPr lang="zh-CN" altLang="zh-CN" sz="2000" dirty="0"/>
              <a:t>，把学生信息存到</a:t>
            </a:r>
            <a:r>
              <a:rPr lang="en-US" altLang="zh-CN" sz="2000" dirty="0"/>
              <a:t>list</a:t>
            </a:r>
            <a:r>
              <a:rPr lang="zh-CN" altLang="zh-CN" sz="2000" dirty="0"/>
              <a:t>里</a:t>
            </a:r>
          </a:p>
          <a:p>
            <a:pPr marL="0" indent="0">
              <a:buNone/>
            </a:pPr>
            <a:r>
              <a:rPr lang="en-US" altLang="zh-CN" sz="2000" dirty="0"/>
              <a:t>……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sort(</a:t>
            </a:r>
            <a:r>
              <a:rPr lang="en-US" altLang="zh-CN" sz="2000" dirty="0" err="1"/>
              <a:t>list.begin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list.end</a:t>
            </a:r>
            <a:r>
              <a:rPr lang="en-US" altLang="zh-CN" sz="2000" dirty="0"/>
              <a:t>(), compare);   //</a:t>
            </a:r>
            <a:r>
              <a:rPr lang="zh-CN" altLang="zh-CN" sz="2000" dirty="0"/>
              <a:t>按分数排序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B94354-8C73-45D0-9CB5-17F81A16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68304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09D75-1E1A-4082-82F0-C77E5BAC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4000" dirty="0" err="1">
                <a:solidFill>
                  <a:srgbClr val="FF0000"/>
                </a:solidFill>
              </a:rPr>
              <a:t>next_permutation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17E319-4587-4274-B747-A50D38722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/>
              <a:t>next_permutation</a:t>
            </a:r>
            <a:r>
              <a:rPr lang="en-US" altLang="zh-CN" sz="2800" dirty="0"/>
              <a:t>()</a:t>
            </a:r>
            <a:r>
              <a:rPr lang="zh-CN" altLang="en-US" sz="2800" dirty="0"/>
              <a:t>：</a:t>
            </a:r>
            <a:r>
              <a:rPr lang="zh-CN" altLang="zh-CN" sz="2800" dirty="0"/>
              <a:t> </a:t>
            </a:r>
            <a:r>
              <a:rPr lang="zh-CN" altLang="en-US" sz="2800" dirty="0"/>
              <a:t>求</a:t>
            </a:r>
            <a:r>
              <a:rPr lang="zh-CN" altLang="zh-CN" sz="2800" dirty="0"/>
              <a:t>“下一个”排列组合。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zh-CN" sz="2800" dirty="0"/>
              <a:t>例如三个字符</a:t>
            </a:r>
            <a:r>
              <a:rPr lang="en-US" altLang="zh-CN" sz="2800" dirty="0"/>
              <a:t>{a, b, c}</a:t>
            </a:r>
            <a:r>
              <a:rPr lang="zh-CN" altLang="zh-CN" sz="2800" dirty="0"/>
              <a:t>组成的序列，</a:t>
            </a:r>
            <a:r>
              <a:rPr lang="en-US" altLang="zh-CN" sz="2800" dirty="0" err="1"/>
              <a:t>next_permutation</a:t>
            </a:r>
            <a:r>
              <a:rPr lang="en-US" altLang="zh-CN" sz="2800" dirty="0"/>
              <a:t>()</a:t>
            </a:r>
            <a:r>
              <a:rPr lang="zh-CN" altLang="zh-CN" sz="2800" dirty="0"/>
              <a:t>能按字典序返回</a:t>
            </a:r>
            <a:r>
              <a:rPr lang="en-US" altLang="zh-CN" sz="2800" dirty="0"/>
              <a:t>6</a:t>
            </a:r>
            <a:r>
              <a:rPr lang="zh-CN" altLang="zh-CN" sz="2800" dirty="0"/>
              <a:t>个组合：</a:t>
            </a:r>
            <a:r>
              <a:rPr lang="en-US" altLang="zh-CN" sz="2800" dirty="0" err="1"/>
              <a:t>abc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acb</a:t>
            </a:r>
            <a:r>
              <a:rPr lang="zh-CN" altLang="zh-CN" sz="2800" dirty="0"/>
              <a:t>，</a:t>
            </a:r>
            <a:r>
              <a:rPr lang="en-US" altLang="zh-CN" sz="2800" dirty="0"/>
              <a:t>bac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bca</a:t>
            </a:r>
            <a:r>
              <a:rPr lang="zh-CN" altLang="zh-CN" sz="2800" dirty="0"/>
              <a:t>，</a:t>
            </a:r>
            <a:r>
              <a:rPr lang="en-US" altLang="zh-CN" sz="2800" dirty="0"/>
              <a:t>cab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cba</a:t>
            </a:r>
            <a:r>
              <a:rPr lang="zh-CN" altLang="zh-CN" sz="2800" dirty="0"/>
              <a:t>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FD9065-C24D-45C7-9BDE-E26D8DCC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1987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D6135-074B-4821-9E6B-6FB9E0BE9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5217443"/>
          </a:xfrm>
        </p:spPr>
        <p:txBody>
          <a:bodyPr/>
          <a:lstStyle/>
          <a:p>
            <a:r>
              <a:rPr lang="zh-CN" altLang="zh-CN" sz="2800" dirty="0"/>
              <a:t>函数</a:t>
            </a:r>
            <a:r>
              <a:rPr lang="en-US" altLang="zh-CN" sz="2800" dirty="0" err="1"/>
              <a:t>next_permutation</a:t>
            </a:r>
            <a:r>
              <a:rPr lang="en-US" altLang="zh-CN" sz="2800" dirty="0"/>
              <a:t>()</a:t>
            </a:r>
            <a:r>
              <a:rPr lang="zh-CN" altLang="zh-CN" sz="2800" dirty="0"/>
              <a:t>的定义有两种形式：</a:t>
            </a:r>
          </a:p>
          <a:p>
            <a:pPr lvl="1" indent="-342900"/>
            <a:r>
              <a:rPr lang="en-US" altLang="zh-CN" sz="2000" dirty="0"/>
              <a:t>bool </a:t>
            </a:r>
            <a:r>
              <a:rPr lang="en-US" altLang="zh-CN" sz="2000" dirty="0" err="1"/>
              <a:t>next_permutation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BidirectionalIterator</a:t>
            </a:r>
            <a:r>
              <a:rPr lang="en-US" altLang="zh-CN" sz="2000" dirty="0"/>
              <a:t> first, </a:t>
            </a:r>
            <a:r>
              <a:rPr lang="en-US" altLang="zh-CN" sz="2000" dirty="0" err="1"/>
              <a:t>BidirectionalIterator</a:t>
            </a:r>
            <a:r>
              <a:rPr lang="en-US" altLang="zh-CN" sz="2000" dirty="0"/>
              <a:t> last);</a:t>
            </a:r>
            <a:endParaRPr lang="zh-CN" altLang="zh-CN" sz="2000" dirty="0"/>
          </a:p>
          <a:p>
            <a:pPr lvl="1" indent="-342900"/>
            <a:r>
              <a:rPr lang="en-US" altLang="zh-CN" sz="2000" dirty="0"/>
              <a:t>bool </a:t>
            </a:r>
            <a:r>
              <a:rPr lang="en-US" altLang="zh-CN" sz="2000" dirty="0" err="1"/>
              <a:t>next_permutation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BidirectionalIterator</a:t>
            </a:r>
            <a:r>
              <a:rPr lang="en-US" altLang="zh-CN" sz="2000" dirty="0"/>
              <a:t> first, </a:t>
            </a:r>
            <a:r>
              <a:rPr lang="en-US" altLang="zh-CN" sz="2000" dirty="0" err="1"/>
              <a:t>BidirectionalIterator</a:t>
            </a:r>
            <a:r>
              <a:rPr lang="en-US" altLang="zh-CN" sz="2000" dirty="0"/>
              <a:t> last, Compare comp);</a:t>
            </a:r>
            <a:endParaRPr lang="zh-CN" altLang="zh-CN" sz="2000" dirty="0"/>
          </a:p>
          <a:p>
            <a:r>
              <a:rPr lang="zh-CN" altLang="zh-CN" sz="2800" dirty="0"/>
              <a:t>返回值：</a:t>
            </a:r>
            <a:r>
              <a:rPr lang="zh-CN" altLang="zh-CN" sz="2400" dirty="0"/>
              <a:t>如果没有下一个排列组合，返回</a:t>
            </a:r>
            <a:r>
              <a:rPr lang="en-US" altLang="zh-CN" sz="2400" dirty="0"/>
              <a:t>false</a:t>
            </a:r>
            <a:r>
              <a:rPr lang="zh-CN" altLang="zh-CN" sz="2400" dirty="0"/>
              <a:t>，否则返回</a:t>
            </a:r>
            <a:r>
              <a:rPr lang="en-US" altLang="zh-CN" sz="2400" dirty="0"/>
              <a:t>true</a:t>
            </a:r>
            <a:r>
              <a:rPr lang="zh-CN" altLang="zh-CN" sz="2400" dirty="0"/>
              <a:t>。每执行</a:t>
            </a:r>
            <a:r>
              <a:rPr lang="en-US" altLang="zh-CN" sz="2400" dirty="0" err="1"/>
              <a:t>next_permutation</a:t>
            </a:r>
            <a:r>
              <a:rPr lang="en-US" altLang="zh-CN" sz="2400" dirty="0"/>
              <a:t>()</a:t>
            </a:r>
            <a:r>
              <a:rPr lang="zh-CN" altLang="zh-CN" sz="2400" dirty="0"/>
              <a:t>一次，会把新的排列放到原来的空间里。</a:t>
            </a:r>
          </a:p>
          <a:p>
            <a:r>
              <a:rPr lang="zh-CN" altLang="zh-CN" sz="2800" dirty="0"/>
              <a:t>复杂度：</a:t>
            </a:r>
            <a:r>
              <a:rPr lang="en-US" altLang="zh-CN" sz="2800" dirty="0"/>
              <a:t>O(n)</a:t>
            </a:r>
            <a:r>
              <a:rPr lang="zh-CN" altLang="zh-CN" sz="2800" dirty="0"/>
              <a:t>。</a:t>
            </a:r>
            <a:endParaRPr lang="en-US" altLang="zh-CN" sz="2800" dirty="0"/>
          </a:p>
          <a:p>
            <a:endParaRPr lang="zh-CN" altLang="zh-CN" sz="2800" dirty="0"/>
          </a:p>
          <a:p>
            <a:r>
              <a:rPr lang="zh-CN" altLang="zh-CN" sz="2800" dirty="0"/>
              <a:t>排列的范围</a:t>
            </a:r>
            <a:r>
              <a:rPr lang="zh-CN" altLang="en-US" sz="2800" dirty="0"/>
              <a:t>：</a:t>
            </a:r>
            <a:r>
              <a:rPr lang="en-US" altLang="zh-CN" sz="2800" dirty="0"/>
              <a:t>[first, last)</a:t>
            </a:r>
            <a:r>
              <a:rPr lang="zh-CN" altLang="zh-CN" sz="2800" dirty="0"/>
              <a:t>，包括</a:t>
            </a:r>
            <a:r>
              <a:rPr lang="en-US" altLang="zh-CN" sz="2800" dirty="0"/>
              <a:t>first</a:t>
            </a:r>
            <a:r>
              <a:rPr lang="zh-CN" altLang="zh-CN" sz="2800" dirty="0"/>
              <a:t>，不包括</a:t>
            </a:r>
            <a:r>
              <a:rPr lang="en-US" altLang="zh-CN" sz="2800" dirty="0"/>
              <a:t>last</a:t>
            </a:r>
            <a:r>
              <a:rPr lang="zh-CN" altLang="zh-CN" sz="2800" dirty="0"/>
              <a:t>。</a:t>
            </a: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DB4888-8401-46CC-BDC6-5F9D1726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609405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755B6-4696-4239-A463-44D71BF4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例：</a:t>
            </a:r>
            <a:r>
              <a:rPr lang="en-US" altLang="zh-CN" sz="3200" dirty="0" err="1">
                <a:solidFill>
                  <a:srgbClr val="0070C0"/>
                </a:solidFill>
              </a:rPr>
              <a:t>hdu</a:t>
            </a:r>
            <a:r>
              <a:rPr lang="en-US" altLang="zh-CN" sz="3200" dirty="0">
                <a:solidFill>
                  <a:srgbClr val="0070C0"/>
                </a:solidFill>
              </a:rPr>
              <a:t> 1027  Ignatius and the Princess II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8C1B1B-0E81-45FE-AAA2-00D716606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给定</a:t>
            </a:r>
            <a:r>
              <a:rPr lang="en-US" altLang="zh-CN" dirty="0"/>
              <a:t>n</a:t>
            </a:r>
            <a:r>
              <a:rPr lang="zh-CN" altLang="zh-CN" dirty="0"/>
              <a:t>个数字，从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dirty="0"/>
              <a:t>n</a:t>
            </a:r>
            <a:r>
              <a:rPr lang="zh-CN" altLang="zh-CN" dirty="0"/>
              <a:t>，要求输出第</a:t>
            </a:r>
            <a:r>
              <a:rPr lang="en-US" altLang="zh-CN" dirty="0"/>
              <a:t>m</a:t>
            </a:r>
            <a:r>
              <a:rPr lang="zh-CN" altLang="zh-CN" dirty="0"/>
              <a:t>小的序列。</a:t>
            </a:r>
          </a:p>
          <a:p>
            <a:r>
              <a:rPr lang="zh-CN" altLang="zh-CN" sz="2800" dirty="0"/>
              <a:t>输入：数字</a:t>
            </a:r>
            <a:r>
              <a:rPr lang="en-US" altLang="zh-CN" sz="2800" dirty="0"/>
              <a:t>n</a:t>
            </a:r>
            <a:r>
              <a:rPr lang="zh-CN" altLang="zh-CN" sz="2800" dirty="0"/>
              <a:t>和</a:t>
            </a:r>
            <a:r>
              <a:rPr lang="en-US" altLang="zh-CN" sz="2800" dirty="0"/>
              <a:t>m</a:t>
            </a:r>
            <a:r>
              <a:rPr lang="zh-CN" altLang="zh-CN" sz="2800" dirty="0"/>
              <a:t>组成，</a:t>
            </a:r>
            <a:r>
              <a:rPr lang="en-US" altLang="zh-CN" sz="2800" dirty="0"/>
              <a:t>1 &lt;= n &lt;= 1000</a:t>
            </a:r>
            <a:r>
              <a:rPr lang="zh-CN" altLang="zh-CN" sz="2800" dirty="0"/>
              <a:t>，</a:t>
            </a:r>
            <a:r>
              <a:rPr lang="en-US" altLang="zh-CN" sz="2800" dirty="0"/>
              <a:t>1 &lt;= m &lt;= 10000</a:t>
            </a:r>
            <a:r>
              <a:rPr lang="zh-CN" altLang="zh-CN" sz="2800" dirty="0"/>
              <a:t>。</a:t>
            </a:r>
          </a:p>
          <a:p>
            <a:r>
              <a:rPr lang="zh-CN" altLang="zh-CN" sz="2800" dirty="0"/>
              <a:t>输出：输出第</a:t>
            </a:r>
            <a:r>
              <a:rPr lang="en-US" altLang="zh-CN" sz="2800" dirty="0"/>
              <a:t>m</a:t>
            </a:r>
            <a:r>
              <a:rPr lang="zh-CN" altLang="zh-CN" sz="2800" dirty="0"/>
              <a:t>小的序列。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DC9C71-3800-4530-A0A9-33B231630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70336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4A199-A636-4A8E-BD18-1253D484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6693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/>
              <a:t>#include&lt;bits/</a:t>
            </a:r>
            <a:r>
              <a:rPr lang="en-US" altLang="zh-CN" sz="1400" dirty="0" err="1"/>
              <a:t>stdc</a:t>
            </a:r>
            <a:r>
              <a:rPr lang="en-US" altLang="zh-CN" sz="1400" dirty="0"/>
              <a:t>++.h&gt;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using namespace std;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2000" dirty="0"/>
              <a:t>int a[1001];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int main(){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int n, m;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while(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&gt;&gt;n&gt;&gt;m){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    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   </a:t>
            </a:r>
            <a:r>
              <a:rPr lang="en-US" altLang="zh-CN" sz="1800" dirty="0"/>
              <a:t>//</a:t>
            </a:r>
            <a:r>
              <a:rPr lang="zh-CN" altLang="zh-CN" sz="1800" dirty="0"/>
              <a:t>生成一个字典序最小的序列</a:t>
            </a:r>
          </a:p>
          <a:p>
            <a:pPr marL="0" indent="0">
              <a:buNone/>
            </a:pPr>
            <a:r>
              <a:rPr lang="en-US" altLang="zh-CN" sz="2000" dirty="0"/>
              <a:t>		int b = 1;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do{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    if(b == m) break;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    b++;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}while(</a:t>
            </a:r>
            <a:r>
              <a:rPr lang="en-US" altLang="zh-CN" sz="2000" dirty="0" err="1">
                <a:solidFill>
                  <a:srgbClr val="FF0000"/>
                </a:solidFill>
              </a:rPr>
              <a:t>next_permutation</a:t>
            </a:r>
            <a:r>
              <a:rPr lang="en-US" altLang="zh-CN" sz="2000" dirty="0"/>
              <a:t>(a+1,a+n+1));					 //</a:t>
            </a:r>
            <a:r>
              <a:rPr lang="zh-CN" altLang="zh-CN" sz="2000" dirty="0"/>
              <a:t>注意第一个是</a:t>
            </a:r>
            <a:r>
              <a:rPr lang="en-US" altLang="zh-CN" sz="2000" dirty="0"/>
              <a:t>a+1, </a:t>
            </a:r>
            <a:r>
              <a:rPr lang="zh-CN" altLang="zh-CN" sz="2000" dirty="0"/>
              <a:t>最后一个是</a:t>
            </a:r>
            <a:r>
              <a:rPr lang="en-US" altLang="zh-CN" sz="2000" dirty="0" err="1"/>
              <a:t>a+n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              //</a:t>
            </a:r>
            <a:r>
              <a:rPr lang="zh-CN" altLang="zh-CN" sz="2000" dirty="0"/>
              <a:t>输出第</a:t>
            </a:r>
            <a:r>
              <a:rPr lang="en-US" altLang="zh-CN" sz="2000" dirty="0"/>
              <a:t>m</a:t>
            </a:r>
            <a:r>
              <a:rPr lang="zh-CN" altLang="zh-CN" sz="2000" dirty="0"/>
              <a:t>大的字典序</a:t>
            </a:r>
          </a:p>
          <a:p>
            <a:pPr marL="0" indent="0">
              <a:buNone/>
            </a:pPr>
            <a:r>
              <a:rPr lang="en-US" altLang="zh-CN" sz="2000" dirty="0"/>
              <a:t>             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&lt;&lt; " ";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a[n]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return 0;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D28293-B0C2-4C01-86E0-827DE4E4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9300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rgbClr val="FF0000"/>
                </a:solidFill>
              </a:rPr>
              <a:t>vector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数组：算法竞赛中，为避免出错，一般用静态数组。能开多大就开多</a:t>
            </a:r>
            <a:r>
              <a:rPr lang="zh-CN" altLang="en-US" dirty="0">
                <a:solidFill>
                  <a:srgbClr val="FF0000"/>
                </a:solidFill>
              </a:rPr>
              <a:t>大</a:t>
            </a:r>
            <a:r>
              <a:rPr lang="zh-CN" altLang="en-US" dirty="0"/>
              <a:t>：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sz="3200" dirty="0"/>
              <a:t>int a[1000000], </a:t>
            </a:r>
            <a:r>
              <a:rPr lang="en-US" altLang="zh-CN" sz="3200" dirty="0" err="1"/>
              <a:t>dp</a:t>
            </a:r>
            <a:r>
              <a:rPr lang="en-US" altLang="zh-CN" sz="3200" dirty="0"/>
              <a:t>[1000000];</a:t>
            </a:r>
          </a:p>
          <a:p>
            <a:pPr marL="914400" lvl="2" indent="0">
              <a:buNone/>
            </a:pPr>
            <a:endParaRPr lang="en-US" altLang="zh-CN" dirty="0"/>
          </a:p>
          <a:p>
            <a:r>
              <a:rPr lang="zh-CN" altLang="en-US" dirty="0"/>
              <a:t>如果空间紧张，用</a:t>
            </a:r>
            <a:r>
              <a:rPr lang="en-US" altLang="zh-CN" dirty="0"/>
              <a:t>STL</a:t>
            </a:r>
            <a:r>
              <a:rPr lang="zh-CN" altLang="en-US" dirty="0"/>
              <a:t>的</a:t>
            </a:r>
            <a:r>
              <a:rPr lang="en-US" altLang="zh-CN" dirty="0"/>
              <a:t>vector</a:t>
            </a:r>
            <a:r>
              <a:rPr lang="zh-CN" altLang="en-US" dirty="0"/>
              <a:t>建立动态数组，不易出错。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0E4EB8-B4DE-4FFB-A739-4E02B12F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：</a:t>
            </a:r>
            <a:r>
              <a:rPr lang="zh-CN" altLang="zh-CN" dirty="0"/>
              <a:t>动态数组，运行时根据需要改变数组大小。</a:t>
            </a:r>
            <a:endParaRPr lang="en-US" altLang="zh-CN" dirty="0"/>
          </a:p>
          <a:p>
            <a:r>
              <a:rPr lang="zh-CN" altLang="zh-CN" dirty="0"/>
              <a:t>以数组形式存储，内存空间是连续的，索引可以在常数时间内完成。</a:t>
            </a:r>
            <a:endParaRPr lang="en-US" altLang="zh-CN" dirty="0"/>
          </a:p>
          <a:p>
            <a:r>
              <a:rPr lang="zh-CN" altLang="zh-CN" dirty="0"/>
              <a:t>但是在中间进行插入和删除操作，会造成内存块的拷贝。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28942F-6A6E-4153-8D78-FF2F3363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vector</a:t>
            </a:r>
            <a:r>
              <a:rPr lang="zh-CN" altLang="zh-CN" sz="3600" dirty="0">
                <a:solidFill>
                  <a:srgbClr val="0070C0"/>
                </a:solidFill>
              </a:rPr>
              <a:t>容器能存放任何类型的对象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2480" y="1417638"/>
          <a:ext cx="9036496" cy="47769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8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6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功能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例子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232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定义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型数组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vector&lt;int&gt; a;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默认初始化，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为空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3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vector&lt;int&gt; b(a);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用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定义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24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vector&lt;int&gt; a(100);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有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个值为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的元素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23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vector&lt;int&gt; a(100, 6);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个值为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的元素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232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定义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string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型数组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vector&lt;string&gt; a(10,”null”);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个值为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的元素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324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vector&lt;string&gt; vec(10,”hello”);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个值为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hello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的元素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646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vector&lt;string&gt;b(a.begin(), a.end()); 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是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的复制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64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定义结构型数组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struct point { int x, y;};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vector&lt;point&gt; a;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用来存坐标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E598D7-BBFF-4704-BD18-B23301F3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多维数组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2"/>
          </a:xfrm>
        </p:spPr>
        <p:txBody>
          <a:bodyPr/>
          <a:lstStyle/>
          <a:p>
            <a:r>
              <a:rPr lang="zh-CN" altLang="zh-CN" dirty="0"/>
              <a:t>定义多维数组，例如定义一个二维数组：</a:t>
            </a:r>
          </a:p>
          <a:p>
            <a:pPr marL="457200" lvl="1" indent="0">
              <a:buNone/>
            </a:pPr>
            <a:r>
              <a:rPr lang="en-US" altLang="zh-CN" sz="3200" dirty="0"/>
              <a:t>vector&lt;int&gt; a[MAXN];</a:t>
            </a:r>
            <a:endParaRPr lang="zh-CN" altLang="zh-CN" sz="3200" dirty="0"/>
          </a:p>
          <a:p>
            <a:r>
              <a:rPr lang="zh-CN" altLang="zh-CN" dirty="0"/>
              <a:t>它的第一维大小是固定的</a:t>
            </a:r>
            <a:r>
              <a:rPr lang="en-US" altLang="zh-CN" dirty="0"/>
              <a:t>MAXN</a:t>
            </a:r>
            <a:r>
              <a:rPr lang="zh-CN" altLang="zh-CN" dirty="0"/>
              <a:t>，第二维是动态的。</a:t>
            </a:r>
            <a:endParaRPr lang="en-US" altLang="zh-CN" dirty="0"/>
          </a:p>
          <a:p>
            <a:r>
              <a:rPr lang="zh-CN" altLang="zh-CN" dirty="0"/>
              <a:t>用这个方式，可以实现图的邻接表存储</a:t>
            </a:r>
            <a:r>
              <a:rPr lang="zh-CN" altLang="en-US" dirty="0"/>
              <a:t>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D23648-7BCD-4F1A-A591-A754DFAA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24580" name="Picture 4" descr="https://timgsa.baidu.com/timg?image&amp;quality=80&amp;size=b9999_10000&amp;sec=1555651941088&amp;di=df2799468459814d79c330b992855ca0&amp;imgtype=0&amp;src=http%3A%2F%2Fdingyue.nosdn.127.net%2FGDDuPXAT4pcNZh6hOheV0k9OwYbSuRnSaDdW4%3DzOj9Kr31539598189360.jpg">
            <a:extLst>
              <a:ext uri="{FF2B5EF4-FFF2-40B4-BE49-F238E27FC236}">
                <a16:creationId xmlns:a16="http://schemas.microsoft.com/office/drawing/2014/main" id="{BAF6D7A7-3823-432A-BF09-F999EDB62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008" y="4798838"/>
            <a:ext cx="4608512" cy="131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997811"/>
              </p:ext>
            </p:extLst>
          </p:nvPr>
        </p:nvGraphicFramePr>
        <p:xfrm>
          <a:off x="107504" y="188005"/>
          <a:ext cx="8928993" cy="65530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5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7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功能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例子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赋值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a.push_back(100); 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在尾部添加元素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元素个数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int size = a.size();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元素个数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是否为空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bool isEmpty = a.empty();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判断是否为空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打印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cout&lt;&lt;a[0]&lt;&lt;endl; 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打印第一个元素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中间插入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a.insert(a.begin()+i, k);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在第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个元素前面插入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k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尾部插入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a.push_back(8);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尾部插入值为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的元素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尾部插入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a.insert(a.end(), 10,5);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尾部插入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个值为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的元素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删除尾部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a.pop_back(); 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删除末尾元素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6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删除区间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a.erase(a.begin()+i, a.begin()+j);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删除区间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[i, j-1]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的元素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删除元素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a.erase(a.begin()+2);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删除第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个元素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调整大小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a.resize(n)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数组大小变为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清空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a.clear();                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51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翻转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reverse(a.begin(), a.end());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用函数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reverse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翻转数组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排序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sort(a.begin(), a.end());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用函数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sort</a:t>
                      </a: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排序，从小到大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03236C8-73DA-44E2-A8DB-8775B335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4040</Words>
  <Application>Microsoft Office PowerPoint</Application>
  <PresentationFormat>全屏显示(4:3)</PresentationFormat>
  <Paragraphs>523</Paragraphs>
  <Slides>44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等线</vt:lpstr>
      <vt:lpstr>Arial</vt:lpstr>
      <vt:lpstr>Calibri</vt:lpstr>
      <vt:lpstr>Wingdings</vt:lpstr>
      <vt:lpstr>默认设计模板</vt:lpstr>
      <vt:lpstr>Bitmap Image</vt:lpstr>
      <vt:lpstr>算法竞赛入门到进阶</vt:lpstr>
      <vt:lpstr>第3章 STL和基本数据结构</vt:lpstr>
      <vt:lpstr>PowerPoint 演示文稿</vt:lpstr>
      <vt:lpstr>容器</vt:lpstr>
      <vt:lpstr>vector</vt:lpstr>
      <vt:lpstr>PowerPoint 演示文稿</vt:lpstr>
      <vt:lpstr>vector容器能存放任何类型的对象</vt:lpstr>
      <vt:lpstr>多维数组</vt:lpstr>
      <vt:lpstr>PowerPoint 演示文稿</vt:lpstr>
      <vt:lpstr>例：hdu 4841圆桌问题</vt:lpstr>
      <vt:lpstr>约瑟夫问题。用vector模拟动态变化的圆桌。</vt:lpstr>
      <vt:lpstr>栈和stack</vt:lpstr>
      <vt:lpstr>栈的有关操作</vt:lpstr>
      <vt:lpstr>PowerPoint 演示文稿</vt:lpstr>
      <vt:lpstr>PowerPoint 演示文稿</vt:lpstr>
      <vt:lpstr>爆栈问题</vt:lpstr>
      <vt:lpstr>PowerPoint 演示文稿</vt:lpstr>
      <vt:lpstr>队列和queue</vt:lpstr>
      <vt:lpstr>队列的有关操作</vt:lpstr>
      <vt:lpstr>PowerPoint 演示文稿</vt:lpstr>
      <vt:lpstr>PowerPoint 演示文稿</vt:lpstr>
      <vt:lpstr>优先队列和priority_queue</vt:lpstr>
      <vt:lpstr>优先队列的有关操作</vt:lpstr>
      <vt:lpstr>PowerPoint 演示文稿</vt:lpstr>
      <vt:lpstr>链表和list</vt:lpstr>
      <vt:lpstr>hdu 1276 士兵队列训练问题</vt:lpstr>
      <vt:lpstr>PowerPoint 演示文稿</vt:lpstr>
      <vt:lpstr>set</vt:lpstr>
      <vt:lpstr>set的有关操作</vt:lpstr>
      <vt:lpstr>例题：hdu 2094 产生冠军</vt:lpstr>
      <vt:lpstr>PowerPoint 演示文稿</vt:lpstr>
      <vt:lpstr>map</vt:lpstr>
      <vt:lpstr>一个常见问题</vt:lpstr>
      <vt:lpstr>用map实现</vt:lpstr>
      <vt:lpstr>例：hdu 2648 Shopping</vt:lpstr>
      <vt:lpstr>PowerPoint 演示文稿</vt:lpstr>
      <vt:lpstr>sort</vt:lpstr>
      <vt:lpstr>PowerPoint 演示文稿</vt:lpstr>
      <vt:lpstr>PowerPoint 演示文稿</vt:lpstr>
      <vt:lpstr>对结构体变量排序</vt:lpstr>
      <vt:lpstr>next_permutation</vt:lpstr>
      <vt:lpstr>PowerPoint 演示文稿</vt:lpstr>
      <vt:lpstr>例：hdu 1027  Ignatius and the Princess II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罗 勇</cp:lastModifiedBy>
  <cp:revision>1567</cp:revision>
  <dcterms:created xsi:type="dcterms:W3CDTF">2012-02-15T09:22:00Z</dcterms:created>
  <dcterms:modified xsi:type="dcterms:W3CDTF">2019-04-19T04:25:52Z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