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85" r:id="rId5"/>
    <p:sldId id="293" r:id="rId6"/>
    <p:sldId id="294" r:id="rId7"/>
    <p:sldId id="295" r:id="rId8"/>
    <p:sldId id="290" r:id="rId9"/>
    <p:sldId id="296" r:id="rId10"/>
    <p:sldId id="301" r:id="rId11"/>
    <p:sldId id="302" r:id="rId12"/>
    <p:sldId id="303" r:id="rId13"/>
    <p:sldId id="304" r:id="rId14"/>
    <p:sldId id="305" r:id="rId15"/>
    <p:sldId id="297" r:id="rId16"/>
    <p:sldId id="300" r:id="rId17"/>
    <p:sldId id="299" r:id="rId18"/>
    <p:sldId id="282" r:id="rId19"/>
  </p:sldIdLst>
  <p:sldSz cx="14224000" cy="889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44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6748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342885" y="1493242"/>
            <a:ext cx="9538230" cy="3009636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2342885" y="4583906"/>
            <a:ext cx="9538230" cy="103022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42885" y="5799335"/>
            <a:ext cx="9538230" cy="431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42885" y="3889375"/>
            <a:ext cx="9538230" cy="62507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1185333" y="0"/>
            <a:ext cx="11853334" cy="889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2649636" y="578776"/>
            <a:ext cx="8913152" cy="53941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342885" y="6123450"/>
            <a:ext cx="9538230" cy="1296459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2342885" y="7466210"/>
            <a:ext cx="9538230" cy="103022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953585" y="8426979"/>
            <a:ext cx="305254" cy="3339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342885" y="2940182"/>
            <a:ext cx="9538230" cy="300963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7308784" y="578776"/>
            <a:ext cx="4861719" cy="75009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053497" y="578776"/>
            <a:ext cx="4861720" cy="3634714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053497" y="4340820"/>
            <a:ext cx="4861720" cy="373889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7308783" y="2372981"/>
            <a:ext cx="4861720" cy="57298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053497" y="2372981"/>
            <a:ext cx="4861720" cy="5729884"/>
          </a:xfrm>
          <a:prstGeom prst="rect">
            <a:avLst/>
          </a:prstGeom>
        </p:spPr>
        <p:txBody>
          <a:bodyPr/>
          <a:lstStyle>
            <a:lvl1pPr marL="293914" indent="-293914">
              <a:spcBef>
                <a:spcPts val="2900"/>
              </a:spcBef>
              <a:defRPr sz="2400"/>
            </a:lvl1pPr>
            <a:lvl2pPr marL="636814" indent="-293914">
              <a:spcBef>
                <a:spcPts val="2900"/>
              </a:spcBef>
              <a:defRPr sz="2400"/>
            </a:lvl2pPr>
            <a:lvl3pPr marL="979714" indent="-293914">
              <a:spcBef>
                <a:spcPts val="2900"/>
              </a:spcBef>
              <a:defRPr sz="2400"/>
            </a:lvl3pPr>
            <a:lvl4pPr marL="1322614" indent="-293914">
              <a:spcBef>
                <a:spcPts val="2900"/>
              </a:spcBef>
              <a:defRPr sz="2400"/>
            </a:lvl4pPr>
            <a:lvl5pPr marL="1665514" indent="-293914">
              <a:spcBef>
                <a:spcPts val="2900"/>
              </a:spcBef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053497" y="1157552"/>
            <a:ext cx="10117006" cy="657489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308784" y="4641784"/>
            <a:ext cx="4861719" cy="3437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314451" y="810286"/>
            <a:ext cx="4861720" cy="343793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2053497" y="810286"/>
            <a:ext cx="4861720" cy="72694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053497" y="405143"/>
            <a:ext cx="10117006" cy="19678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053497" y="2372981"/>
            <a:ext cx="10117006" cy="57298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953585" y="8432766"/>
            <a:ext cx="305254" cy="333905"/>
          </a:xfrm>
          <a:prstGeom prst="rect">
            <a:avLst/>
          </a:prstGeom>
          <a:ln w="3175">
            <a:miter lim="400000"/>
          </a:ln>
        </p:spPr>
        <p:txBody>
          <a:bodyPr wrap="none" lIns="46302" tIns="46302" rIns="46302" bIns="46302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395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39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284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28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173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17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062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06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3951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mailto:dkpark@sju.ac.kr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dkpark@sju.ac..k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eveloper.oracle.com/java/" TargetMode="External"/><Relationship Id="rId4" Type="http://schemas.openxmlformats.org/officeDocument/2006/relationships/hyperlink" Target="https://www.oracl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www.eclipse.org/download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606095" y="2893853"/>
            <a:ext cx="5804296" cy="5859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데이터베이스 연동 프로그래밍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537633" y="2677348"/>
            <a:ext cx="68462" cy="1048677"/>
          </a:xfrm>
          <a:prstGeom prst="rect">
            <a:avLst/>
          </a:prstGeom>
          <a:blipFill>
            <a:blip r:embed="rId2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A4D44C-CEE7-494D-B616-BB0C3EF2A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00" y="133192"/>
            <a:ext cx="2490738" cy="670583"/>
          </a:xfrm>
          <a:prstGeom prst="rect">
            <a:avLst/>
          </a:prstGeom>
        </p:spPr>
      </p:pic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37CE273D-BEC2-42E8-AF9D-E0DA08F56BF6}"/>
              </a:ext>
            </a:extLst>
          </p:cNvPr>
          <p:cNvSpPr txBox="1">
            <a:spLocks/>
          </p:cNvSpPr>
          <p:nvPr/>
        </p:nvSpPr>
        <p:spPr>
          <a:xfrm>
            <a:off x="1311947" y="5669748"/>
            <a:ext cx="5261302" cy="1772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ko-KR" altLang="en-US" sz="2000" dirty="0" err="1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박대경</a:t>
            </a:r>
            <a:endParaRPr lang="en-US" altLang="ko-KR" sz="2000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ko-KR" altLang="en-US" sz="20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세종대학교 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컴퓨터공학과</a:t>
            </a:r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&amp; Internet</a:t>
            </a:r>
            <a:r>
              <a:rPr lang="ko-KR" altLang="en-US" sz="20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연구실</a:t>
            </a:r>
            <a:endParaRPr lang="en-US" altLang="ko-KR" sz="2000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dkpark@sju.ac.kr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14" y="4126596"/>
            <a:ext cx="4054105" cy="40541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08000" y="2176379"/>
            <a:ext cx="13256126" cy="45933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BA4D44C-CEE7-494D-B616-BB0C3EF2A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00" y="133192"/>
            <a:ext cx="2490738" cy="670583"/>
          </a:xfrm>
          <a:prstGeom prst="rect">
            <a:avLst/>
          </a:prstGeom>
        </p:spPr>
      </p:pic>
      <p:sp>
        <p:nvSpPr>
          <p:cNvPr id="29" name="Shape 166"/>
          <p:cNvSpPr/>
          <p:nvPr/>
        </p:nvSpPr>
        <p:spPr>
          <a:xfrm>
            <a:off x="820430" y="817302"/>
            <a:ext cx="4667837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이클립스를 이용하는 방법  </a:t>
            </a:r>
            <a:r>
              <a:rPr lang="en-US" altLang="ko-KR" sz="1800" spc="-15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endParaRPr spc="-15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Shape 167"/>
          <p:cNvSpPr/>
          <p:nvPr/>
        </p:nvSpPr>
        <p:spPr>
          <a:xfrm>
            <a:off x="194004" y="640703"/>
            <a:ext cx="626347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Shape 175"/>
          <p:cNvSpPr/>
          <p:nvPr/>
        </p:nvSpPr>
        <p:spPr>
          <a:xfrm>
            <a:off x="232833" y="1390650"/>
            <a:ext cx="5394369" cy="51447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 algn="l"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endParaRPr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0083" y="7132582"/>
            <a:ext cx="11863580" cy="828057"/>
            <a:chOff x="1382167" y="7314557"/>
            <a:chExt cx="11863580" cy="828057"/>
          </a:xfrm>
        </p:grpSpPr>
        <p:grpSp>
          <p:nvGrpSpPr>
            <p:cNvPr id="10" name="그룹 9"/>
            <p:cNvGrpSpPr/>
            <p:nvPr/>
          </p:nvGrpSpPr>
          <p:grpSpPr>
            <a:xfrm>
              <a:off x="1382167" y="7314557"/>
              <a:ext cx="6232328" cy="828057"/>
              <a:chOff x="1323975" y="6831161"/>
              <a:chExt cx="6232328" cy="828057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1449930" y="6859293"/>
                <a:ext cx="6106373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Workspace : 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소스 코드 및 모든 작업에 대한 내용을 저장할 공간</a:t>
                </a:r>
                <a:endPara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endParaRPr>
              </a:p>
            </p:txBody>
          </p:sp>
          <p:sp>
            <p:nvSpPr>
              <p:cNvPr id="37" name="Shape 146"/>
              <p:cNvSpPr/>
              <p:nvPr/>
            </p:nvSpPr>
            <p:spPr>
              <a:xfrm>
                <a:off x="1323975" y="6831161"/>
                <a:ext cx="84741" cy="828057"/>
              </a:xfrm>
              <a:prstGeom prst="rect">
                <a:avLst/>
              </a:prstGeom>
              <a:blipFill>
                <a:blip r:embed="rId3"/>
              </a:blipFill>
              <a:ln w="3175">
                <a:miter lim="400000"/>
              </a:ln>
            </p:spPr>
            <p:txBody>
              <a:bodyPr lIns="46302" tIns="46302" rIns="46302" bIns="46302" anchor="ctr"/>
              <a:lstStyle/>
              <a:p>
                <a:pPr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Shape 151"/>
              <p:cNvSpPr/>
              <p:nvPr/>
            </p:nvSpPr>
            <p:spPr>
              <a:xfrm>
                <a:off x="1449930" y="7258598"/>
                <a:ext cx="93573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endParaRPr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Shape 151"/>
            <p:cNvSpPr/>
            <p:nvPr/>
          </p:nvSpPr>
          <p:spPr>
            <a:xfrm>
              <a:off x="1508122" y="7741994"/>
              <a:ext cx="11737625" cy="38589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302" tIns="46302" rIns="46302" bIns="46302" anchor="ctr">
              <a:spAutoFit/>
            </a:bodyPr>
            <a:lstStyle/>
            <a:p>
              <a:pPr algn="l">
                <a:defRPr sz="1900" spc="-190">
                  <a:solidFill>
                    <a:srgbClr val="404040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생성 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Eclipse </a:t>
              </a:r>
              <a:r>
                <a:rPr lang="en-US" altLang="ko-KR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File – New – Java 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Project</a:t>
              </a:r>
              <a:endParaRPr lang="en-US" altLang="ko-KR" sz="1900" spc="-190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</a:endParaRPr>
            </a:p>
          </p:txBody>
        </p:sp>
      </p:grpSp>
      <p:sp>
        <p:nvSpPr>
          <p:cNvPr id="27" name="Shape 159"/>
          <p:cNvSpPr/>
          <p:nvPr/>
        </p:nvSpPr>
        <p:spPr>
          <a:xfrm flipV="1">
            <a:off x="7659103" y="3127826"/>
            <a:ext cx="0" cy="2755370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" name="Shape 199"/>
          <p:cNvSpPr/>
          <p:nvPr/>
        </p:nvSpPr>
        <p:spPr>
          <a:xfrm>
            <a:off x="1371764" y="1947295"/>
            <a:ext cx="11480471" cy="376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2000" spc="-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Eclipse Setting</a:t>
            </a:r>
            <a:endParaRPr sz="1600" spc="-16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Shape 169"/>
          <p:cNvSpPr/>
          <p:nvPr/>
        </p:nvSpPr>
        <p:spPr>
          <a:xfrm>
            <a:off x="709854" y="2688949"/>
            <a:ext cx="580821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1285480" y="2886715"/>
            <a:ext cx="2267180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생성 방법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171"/>
          <p:cNvSpPr/>
          <p:nvPr/>
        </p:nvSpPr>
        <p:spPr>
          <a:xfrm>
            <a:off x="1000264" y="3435328"/>
            <a:ext cx="6435950" cy="1847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한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키게 되면 기본적으로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Workspace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지정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하는 창이 나옵니다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경로는 코드를 저장할 공간 위치를 설정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하고 확인 누르면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가 켜지게 됩니다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SzPct val="75000"/>
              <a:buFontTx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Eclipse – File – New – Java Project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눌러 프로젝트를 생성해야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하는데 </a:t>
            </a:r>
            <a:r>
              <a:rPr lang="ko-KR" altLang="en-US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다음장에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이어서 설명하겠습니다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455" y="3126162"/>
            <a:ext cx="5229225" cy="27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53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08000" y="2176379"/>
            <a:ext cx="13256126" cy="45933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BA4D44C-CEE7-494D-B616-BB0C3EF2A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00" y="133192"/>
            <a:ext cx="2490738" cy="670583"/>
          </a:xfrm>
          <a:prstGeom prst="rect">
            <a:avLst/>
          </a:prstGeom>
        </p:spPr>
      </p:pic>
      <p:sp>
        <p:nvSpPr>
          <p:cNvPr id="29" name="Shape 166"/>
          <p:cNvSpPr/>
          <p:nvPr/>
        </p:nvSpPr>
        <p:spPr>
          <a:xfrm>
            <a:off x="820430" y="817302"/>
            <a:ext cx="4667837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이클립스를 이용하는 방법  </a:t>
            </a:r>
            <a:r>
              <a:rPr lang="en-US" altLang="ko-KR" sz="1800" spc="-15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endParaRPr spc="-15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Shape 167"/>
          <p:cNvSpPr/>
          <p:nvPr/>
        </p:nvSpPr>
        <p:spPr>
          <a:xfrm>
            <a:off x="194004" y="640703"/>
            <a:ext cx="626347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Shape 175"/>
          <p:cNvSpPr/>
          <p:nvPr/>
        </p:nvSpPr>
        <p:spPr>
          <a:xfrm>
            <a:off x="232833" y="1390650"/>
            <a:ext cx="5394369" cy="51447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 algn="l"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endParaRPr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0083" y="7132582"/>
            <a:ext cx="11863580" cy="828057"/>
            <a:chOff x="1382167" y="7314557"/>
            <a:chExt cx="11863580" cy="828057"/>
          </a:xfrm>
        </p:grpSpPr>
        <p:grpSp>
          <p:nvGrpSpPr>
            <p:cNvPr id="10" name="그룹 9"/>
            <p:cNvGrpSpPr/>
            <p:nvPr/>
          </p:nvGrpSpPr>
          <p:grpSpPr>
            <a:xfrm>
              <a:off x="1382167" y="7314557"/>
              <a:ext cx="4690239" cy="828057"/>
              <a:chOff x="1323975" y="6831161"/>
              <a:chExt cx="4690239" cy="828057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1449930" y="6859293"/>
                <a:ext cx="4564284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r>
                  <a:rPr lang="ko-KR" altLang="en-US" dirty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생성 </a:t>
                </a:r>
                <a:r>
                  <a:rPr lang="en-US" altLang="ko-KR" dirty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Eclipse – File – New – Java Project</a:t>
                </a:r>
                <a:endPara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endParaRPr>
              </a:p>
            </p:txBody>
          </p:sp>
          <p:sp>
            <p:nvSpPr>
              <p:cNvPr id="37" name="Shape 146"/>
              <p:cNvSpPr/>
              <p:nvPr/>
            </p:nvSpPr>
            <p:spPr>
              <a:xfrm>
                <a:off x="1323975" y="6831161"/>
                <a:ext cx="84741" cy="828057"/>
              </a:xfrm>
              <a:prstGeom prst="rect">
                <a:avLst/>
              </a:prstGeom>
              <a:blipFill>
                <a:blip r:embed="rId3"/>
              </a:blipFill>
              <a:ln w="3175">
                <a:miter lim="400000"/>
              </a:ln>
            </p:spPr>
            <p:txBody>
              <a:bodyPr lIns="46302" tIns="46302" rIns="46302" bIns="46302" anchor="ctr"/>
              <a:lstStyle/>
              <a:p>
                <a:pPr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Shape 151"/>
              <p:cNvSpPr/>
              <p:nvPr/>
            </p:nvSpPr>
            <p:spPr>
              <a:xfrm>
                <a:off x="1449930" y="7258598"/>
                <a:ext cx="93573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endParaRPr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Shape 151"/>
            <p:cNvSpPr/>
            <p:nvPr/>
          </p:nvSpPr>
          <p:spPr>
            <a:xfrm>
              <a:off x="1508122" y="7741994"/>
              <a:ext cx="11737625" cy="38589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302" tIns="46302" rIns="46302" bIns="46302" anchor="ctr">
              <a:spAutoFit/>
            </a:bodyPr>
            <a:lstStyle/>
            <a:p>
              <a:pPr algn="l">
                <a:defRPr sz="1900" spc="-190">
                  <a:solidFill>
                    <a:srgbClr val="404040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r>
                <a:rPr lang="en-US" altLang="ko-KR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 </a:t>
              </a:r>
              <a:r>
                <a:rPr lang="ko-KR" altLang="en-US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 생성 </a:t>
              </a:r>
              <a:r>
                <a:rPr lang="en-US" altLang="ko-KR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Project – </a:t>
              </a:r>
              <a:r>
                <a:rPr lang="en-US" altLang="ko-KR" dirty="0" err="1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src</a:t>
              </a:r>
              <a:r>
                <a:rPr lang="en-US" altLang="ko-KR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폴더 우 클릭 </a:t>
              </a:r>
              <a:r>
                <a:rPr lang="en-US" altLang="ko-KR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New  - Class</a:t>
              </a:r>
              <a:endParaRPr lang="en-US" altLang="ko-KR" sz="1900" spc="-190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</a:endParaRPr>
            </a:p>
          </p:txBody>
        </p:sp>
      </p:grpSp>
      <p:sp>
        <p:nvSpPr>
          <p:cNvPr id="27" name="Shape 159"/>
          <p:cNvSpPr/>
          <p:nvPr/>
        </p:nvSpPr>
        <p:spPr>
          <a:xfrm flipV="1">
            <a:off x="7659103" y="3127826"/>
            <a:ext cx="0" cy="2755370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" name="Shape 199"/>
          <p:cNvSpPr/>
          <p:nvPr/>
        </p:nvSpPr>
        <p:spPr>
          <a:xfrm>
            <a:off x="1371764" y="1947295"/>
            <a:ext cx="11480471" cy="376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2000" spc="-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Eclipse Setting</a:t>
            </a:r>
            <a:endParaRPr sz="1600" spc="-16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Shape 169"/>
          <p:cNvSpPr/>
          <p:nvPr/>
        </p:nvSpPr>
        <p:spPr>
          <a:xfrm>
            <a:off x="709854" y="2688949"/>
            <a:ext cx="580821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1285480" y="2886715"/>
            <a:ext cx="2267180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생성 방법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171"/>
          <p:cNvSpPr/>
          <p:nvPr/>
        </p:nvSpPr>
        <p:spPr>
          <a:xfrm>
            <a:off x="1000264" y="3435328"/>
            <a:ext cx="6520909" cy="24326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오른쪽 그림과 같은 창이 나오게 되면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Project name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입력한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Finish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누르게 되면 프로젝트가 생성 됩니다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은 되도록이면 영어를 사용하는 것 이 좋습니다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SzPct val="75000"/>
              <a:buFontTx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생성하고 난 후 왼쪽 메뉴인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Package Explorer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확인하면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생긴 걸 확인할 수 있습니다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    Project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우 클릭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– New – Class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눌러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생성해줍니다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966" y="2526631"/>
            <a:ext cx="4816576" cy="39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211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08000" y="2176379"/>
            <a:ext cx="13256126" cy="45933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BA4D44C-CEE7-494D-B616-BB0C3EF2A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00" y="133192"/>
            <a:ext cx="2490738" cy="670583"/>
          </a:xfrm>
          <a:prstGeom prst="rect">
            <a:avLst/>
          </a:prstGeom>
        </p:spPr>
      </p:pic>
      <p:sp>
        <p:nvSpPr>
          <p:cNvPr id="29" name="Shape 166"/>
          <p:cNvSpPr/>
          <p:nvPr/>
        </p:nvSpPr>
        <p:spPr>
          <a:xfrm>
            <a:off x="820430" y="817302"/>
            <a:ext cx="4667837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이클립스를 이용하는 방법  </a:t>
            </a:r>
            <a:r>
              <a:rPr lang="en-US" altLang="ko-KR" sz="1800" spc="-15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endParaRPr spc="-15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Shape 167"/>
          <p:cNvSpPr/>
          <p:nvPr/>
        </p:nvSpPr>
        <p:spPr>
          <a:xfrm>
            <a:off x="194004" y="640703"/>
            <a:ext cx="626347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Shape 175"/>
          <p:cNvSpPr/>
          <p:nvPr/>
        </p:nvSpPr>
        <p:spPr>
          <a:xfrm>
            <a:off x="232833" y="1390650"/>
            <a:ext cx="5394369" cy="51447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 algn="l"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endParaRPr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0083" y="7132582"/>
            <a:ext cx="11863580" cy="828057"/>
            <a:chOff x="1382167" y="7314557"/>
            <a:chExt cx="11863580" cy="828057"/>
          </a:xfrm>
        </p:grpSpPr>
        <p:grpSp>
          <p:nvGrpSpPr>
            <p:cNvPr id="10" name="그룹 9"/>
            <p:cNvGrpSpPr/>
            <p:nvPr/>
          </p:nvGrpSpPr>
          <p:grpSpPr>
            <a:xfrm>
              <a:off x="1382167" y="7314557"/>
              <a:ext cx="4690239" cy="828057"/>
              <a:chOff x="1323975" y="6831161"/>
              <a:chExt cx="4690239" cy="828057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1449930" y="6859293"/>
                <a:ext cx="4564284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r>
                  <a:rPr lang="ko-KR" altLang="en-US" dirty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생성 </a:t>
                </a:r>
                <a:r>
                  <a:rPr lang="en-US" altLang="ko-KR" dirty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Eclipse – File – New – Java Project</a:t>
                </a:r>
                <a:endPara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endParaRPr>
              </a:p>
            </p:txBody>
          </p:sp>
          <p:sp>
            <p:nvSpPr>
              <p:cNvPr id="37" name="Shape 146"/>
              <p:cNvSpPr/>
              <p:nvPr/>
            </p:nvSpPr>
            <p:spPr>
              <a:xfrm>
                <a:off x="1323975" y="6831161"/>
                <a:ext cx="84741" cy="828057"/>
              </a:xfrm>
              <a:prstGeom prst="rect">
                <a:avLst/>
              </a:prstGeom>
              <a:blipFill>
                <a:blip r:embed="rId3"/>
              </a:blipFill>
              <a:ln w="3175">
                <a:miter lim="400000"/>
              </a:ln>
            </p:spPr>
            <p:txBody>
              <a:bodyPr lIns="46302" tIns="46302" rIns="46302" bIns="46302" anchor="ctr"/>
              <a:lstStyle/>
              <a:p>
                <a:pPr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Shape 151"/>
              <p:cNvSpPr/>
              <p:nvPr/>
            </p:nvSpPr>
            <p:spPr>
              <a:xfrm>
                <a:off x="1449930" y="7258598"/>
                <a:ext cx="93573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endParaRPr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Shape 151"/>
            <p:cNvSpPr/>
            <p:nvPr/>
          </p:nvSpPr>
          <p:spPr>
            <a:xfrm>
              <a:off x="1508122" y="7741994"/>
              <a:ext cx="11737625" cy="38589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302" tIns="46302" rIns="46302" bIns="46302" anchor="ctr">
              <a:spAutoFit/>
            </a:bodyPr>
            <a:lstStyle/>
            <a:p>
              <a:pPr algn="l">
                <a:defRPr sz="1900" spc="-190">
                  <a:solidFill>
                    <a:srgbClr val="404040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 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 </a:t>
              </a:r>
              <a:r>
                <a:rPr lang="ko-KR" altLang="en-US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 </a:t>
              </a:r>
              <a:r>
                <a:rPr lang="en-US" altLang="ko-KR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Project – </a:t>
              </a:r>
              <a:r>
                <a:rPr lang="en-US" altLang="ko-KR" dirty="0" err="1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src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폴더 우 클릭 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New  - Class</a:t>
              </a:r>
              <a:endParaRPr lang="en-US" altLang="ko-KR" sz="1900" spc="-190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</a:endParaRPr>
            </a:p>
          </p:txBody>
        </p:sp>
      </p:grpSp>
      <p:sp>
        <p:nvSpPr>
          <p:cNvPr id="27" name="Shape 159"/>
          <p:cNvSpPr/>
          <p:nvPr/>
        </p:nvSpPr>
        <p:spPr>
          <a:xfrm flipV="1">
            <a:off x="7659103" y="3127826"/>
            <a:ext cx="0" cy="2755370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" name="Shape 199"/>
          <p:cNvSpPr/>
          <p:nvPr/>
        </p:nvSpPr>
        <p:spPr>
          <a:xfrm>
            <a:off x="1371764" y="1947295"/>
            <a:ext cx="11480471" cy="376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2000" spc="-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Eclipse Setting</a:t>
            </a:r>
            <a:endParaRPr sz="1600" spc="-16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Shape 169"/>
          <p:cNvSpPr/>
          <p:nvPr/>
        </p:nvSpPr>
        <p:spPr>
          <a:xfrm>
            <a:off x="709854" y="2688949"/>
            <a:ext cx="580821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1285480" y="2886715"/>
            <a:ext cx="2267180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생성 방법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171"/>
          <p:cNvSpPr/>
          <p:nvPr/>
        </p:nvSpPr>
        <p:spPr>
          <a:xfrm>
            <a:off x="1000264" y="3435328"/>
            <a:ext cx="6520909" cy="33097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오른쪽 그림과 같은 창이 나오게 되면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Project name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입력한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Finish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누르게 되면 프로젝트가 생성 됩니다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은 되도록이면 영어를 사용하는 것 이 좋습니다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SzPct val="75000"/>
              <a:buFontTx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생성하고 난 후 왼쪽 메뉴인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Package Explorer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확인하면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생긴 걸 확인할 수 있습니다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SzPct val="75000"/>
              <a:buFontTx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더블 클릭 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우 클릭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New - Class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눌러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생성해줍니다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b="1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BookList</a:t>
            </a:r>
            <a:endParaRPr lang="en-US" altLang="ko-KR" b="1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966" y="2526631"/>
            <a:ext cx="4816576" cy="39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271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08000" y="2176379"/>
            <a:ext cx="13256126" cy="45933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BA4D44C-CEE7-494D-B616-BB0C3EF2A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00" y="133192"/>
            <a:ext cx="2490738" cy="670583"/>
          </a:xfrm>
          <a:prstGeom prst="rect">
            <a:avLst/>
          </a:prstGeom>
        </p:spPr>
      </p:pic>
      <p:sp>
        <p:nvSpPr>
          <p:cNvPr id="29" name="Shape 166"/>
          <p:cNvSpPr/>
          <p:nvPr/>
        </p:nvSpPr>
        <p:spPr>
          <a:xfrm>
            <a:off x="820430" y="817302"/>
            <a:ext cx="4667837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이클립스를 이용하는 방법  </a:t>
            </a:r>
            <a:r>
              <a:rPr lang="en-US" altLang="ko-KR" sz="1800" spc="-15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endParaRPr spc="-15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Shape 167"/>
          <p:cNvSpPr/>
          <p:nvPr/>
        </p:nvSpPr>
        <p:spPr>
          <a:xfrm>
            <a:off x="194004" y="640703"/>
            <a:ext cx="626347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Shape 175"/>
          <p:cNvSpPr/>
          <p:nvPr/>
        </p:nvSpPr>
        <p:spPr>
          <a:xfrm>
            <a:off x="232833" y="1390650"/>
            <a:ext cx="5394369" cy="51447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 algn="l"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endParaRPr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0083" y="7132582"/>
            <a:ext cx="11863580" cy="828057"/>
            <a:chOff x="1382167" y="7314557"/>
            <a:chExt cx="11863580" cy="828057"/>
          </a:xfrm>
        </p:grpSpPr>
        <p:grpSp>
          <p:nvGrpSpPr>
            <p:cNvPr id="10" name="그룹 9"/>
            <p:cNvGrpSpPr/>
            <p:nvPr/>
          </p:nvGrpSpPr>
          <p:grpSpPr>
            <a:xfrm>
              <a:off x="1382167" y="7314557"/>
              <a:ext cx="4690239" cy="828057"/>
              <a:chOff x="1323975" y="6831161"/>
              <a:chExt cx="4690239" cy="828057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1449930" y="6859293"/>
                <a:ext cx="4564284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r>
                  <a:rPr lang="ko-KR" altLang="en-US" dirty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생성 </a:t>
                </a:r>
                <a:r>
                  <a:rPr lang="en-US" altLang="ko-KR" dirty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Eclipse – File – New – Java Project</a:t>
                </a:r>
                <a:endPara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endParaRPr>
              </a:p>
            </p:txBody>
          </p:sp>
          <p:sp>
            <p:nvSpPr>
              <p:cNvPr id="37" name="Shape 146"/>
              <p:cNvSpPr/>
              <p:nvPr/>
            </p:nvSpPr>
            <p:spPr>
              <a:xfrm>
                <a:off x="1323975" y="6831161"/>
                <a:ext cx="84741" cy="828057"/>
              </a:xfrm>
              <a:prstGeom prst="rect">
                <a:avLst/>
              </a:prstGeom>
              <a:blipFill>
                <a:blip r:embed="rId3"/>
              </a:blipFill>
              <a:ln w="3175">
                <a:miter lim="400000"/>
              </a:ln>
            </p:spPr>
            <p:txBody>
              <a:bodyPr lIns="46302" tIns="46302" rIns="46302" bIns="46302" anchor="ctr"/>
              <a:lstStyle/>
              <a:p>
                <a:pPr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Shape 151"/>
              <p:cNvSpPr/>
              <p:nvPr/>
            </p:nvSpPr>
            <p:spPr>
              <a:xfrm>
                <a:off x="1449930" y="7258598"/>
                <a:ext cx="93573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endParaRPr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Shape 151"/>
            <p:cNvSpPr/>
            <p:nvPr/>
          </p:nvSpPr>
          <p:spPr>
            <a:xfrm>
              <a:off x="1508122" y="7741994"/>
              <a:ext cx="11737625" cy="38589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302" tIns="46302" rIns="46302" bIns="46302" anchor="ctr">
              <a:spAutoFit/>
            </a:bodyPr>
            <a:lstStyle/>
            <a:p>
              <a:pPr algn="l">
                <a:defRPr sz="1900" spc="-190">
                  <a:solidFill>
                    <a:srgbClr val="404040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 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 </a:t>
              </a:r>
              <a:r>
                <a:rPr lang="ko-KR" altLang="en-US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 </a:t>
              </a:r>
              <a:r>
                <a:rPr lang="en-US" altLang="ko-KR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Project – </a:t>
              </a:r>
              <a:r>
                <a:rPr lang="en-US" altLang="ko-KR" dirty="0" err="1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src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폴더 우 클릭 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New  - Class</a:t>
              </a:r>
              <a:endParaRPr lang="en-US" altLang="ko-KR" sz="1900" spc="-190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</a:endParaRPr>
            </a:p>
          </p:txBody>
        </p:sp>
      </p:grpSp>
      <p:sp>
        <p:nvSpPr>
          <p:cNvPr id="27" name="Shape 159"/>
          <p:cNvSpPr/>
          <p:nvPr/>
        </p:nvSpPr>
        <p:spPr>
          <a:xfrm flipV="1">
            <a:off x="7659103" y="3127826"/>
            <a:ext cx="0" cy="2755370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" name="Shape 199"/>
          <p:cNvSpPr/>
          <p:nvPr/>
        </p:nvSpPr>
        <p:spPr>
          <a:xfrm>
            <a:off x="1371764" y="1947295"/>
            <a:ext cx="11480471" cy="376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2000" spc="-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Eclipse Setting</a:t>
            </a:r>
            <a:endParaRPr sz="1600" spc="-16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Shape 169"/>
          <p:cNvSpPr/>
          <p:nvPr/>
        </p:nvSpPr>
        <p:spPr>
          <a:xfrm>
            <a:off x="709854" y="2688949"/>
            <a:ext cx="580821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1285480" y="2886715"/>
            <a:ext cx="2267180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생성 방법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171"/>
          <p:cNvSpPr/>
          <p:nvPr/>
        </p:nvSpPr>
        <p:spPr>
          <a:xfrm>
            <a:off x="1000264" y="3435328"/>
            <a:ext cx="6610357" cy="1847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생성 하게 되면 오른쪽 사진과 같이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코드를 입력할 수 있는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빈 페이지가 나오게 됩니다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SzPct val="75000"/>
              <a:buFontTx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샘플 코드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.java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빈 페이지에 드래그 하여 옮기면 샘플 코드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가 생성한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옮겨져 코드 수정 후 바로 사용이 가능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52" y="3388518"/>
            <a:ext cx="5876925" cy="216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149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08000" y="2176379"/>
            <a:ext cx="13256126" cy="45933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BA4D44C-CEE7-494D-B616-BB0C3EF2A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00" y="133192"/>
            <a:ext cx="2490738" cy="670583"/>
          </a:xfrm>
          <a:prstGeom prst="rect">
            <a:avLst/>
          </a:prstGeom>
        </p:spPr>
      </p:pic>
      <p:sp>
        <p:nvSpPr>
          <p:cNvPr id="29" name="Shape 166"/>
          <p:cNvSpPr/>
          <p:nvPr/>
        </p:nvSpPr>
        <p:spPr>
          <a:xfrm>
            <a:off x="820430" y="817302"/>
            <a:ext cx="4667837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이클립스를 이용하는 방법  </a:t>
            </a:r>
            <a:r>
              <a:rPr lang="en-US" altLang="ko-KR" sz="1800" spc="-15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endParaRPr spc="-15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Shape 167"/>
          <p:cNvSpPr/>
          <p:nvPr/>
        </p:nvSpPr>
        <p:spPr>
          <a:xfrm>
            <a:off x="194004" y="640703"/>
            <a:ext cx="626347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Shape 175"/>
          <p:cNvSpPr/>
          <p:nvPr/>
        </p:nvSpPr>
        <p:spPr>
          <a:xfrm>
            <a:off x="232833" y="1390650"/>
            <a:ext cx="5394369" cy="51447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 algn="l"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endParaRPr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0083" y="7132582"/>
            <a:ext cx="11863580" cy="828057"/>
            <a:chOff x="1382167" y="7314557"/>
            <a:chExt cx="11863580" cy="828057"/>
          </a:xfrm>
        </p:grpSpPr>
        <p:grpSp>
          <p:nvGrpSpPr>
            <p:cNvPr id="10" name="그룹 9"/>
            <p:cNvGrpSpPr/>
            <p:nvPr/>
          </p:nvGrpSpPr>
          <p:grpSpPr>
            <a:xfrm>
              <a:off x="1382167" y="7314557"/>
              <a:ext cx="11687667" cy="828057"/>
              <a:chOff x="1323975" y="6831161"/>
              <a:chExt cx="11687667" cy="828057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1449930" y="6859293"/>
                <a:ext cx="11561712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JDBC (Java Database Connectivity)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는 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DBMS 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접근 관련된 표준화된 인터페이스로 자바에서 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SQL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을 수행하도록 돕는 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API 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이다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.</a:t>
                </a:r>
                <a:endPara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endParaRPr>
              </a:p>
            </p:txBody>
          </p:sp>
          <p:sp>
            <p:nvSpPr>
              <p:cNvPr id="37" name="Shape 146"/>
              <p:cNvSpPr/>
              <p:nvPr/>
            </p:nvSpPr>
            <p:spPr>
              <a:xfrm>
                <a:off x="1323975" y="6831161"/>
                <a:ext cx="84741" cy="828057"/>
              </a:xfrm>
              <a:prstGeom prst="rect">
                <a:avLst/>
              </a:prstGeom>
              <a:blipFill>
                <a:blip r:embed="rId3"/>
              </a:blipFill>
              <a:ln w="3175">
                <a:miter lim="400000"/>
              </a:ln>
            </p:spPr>
            <p:txBody>
              <a:bodyPr lIns="46302" tIns="46302" rIns="46302" bIns="46302" anchor="ctr"/>
              <a:lstStyle/>
              <a:p>
                <a:pPr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Shape 151"/>
              <p:cNvSpPr/>
              <p:nvPr/>
            </p:nvSpPr>
            <p:spPr>
              <a:xfrm>
                <a:off x="1449930" y="7258598"/>
                <a:ext cx="93573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endParaRPr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Shape 151"/>
            <p:cNvSpPr/>
            <p:nvPr/>
          </p:nvSpPr>
          <p:spPr>
            <a:xfrm>
              <a:off x="1508122" y="7741994"/>
              <a:ext cx="11737625" cy="38589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302" tIns="46302" rIns="46302" bIns="46302" anchor="ctr">
              <a:spAutoFit/>
            </a:bodyPr>
            <a:lstStyle/>
            <a:p>
              <a:pPr algn="l">
                <a:defRPr sz="1900" spc="-190">
                  <a:solidFill>
                    <a:srgbClr val="404040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JDBC</a:t>
              </a:r>
              <a:r>
                <a:rPr lang="ko-KR" altLang="en-US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는 </a:t>
              </a: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‘</a:t>
              </a:r>
              <a:r>
                <a:rPr lang="en-US" altLang="ko-KR" sz="1900" spc="-190" dirty="0" err="1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mysql</a:t>
              </a: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-connector’</a:t>
              </a:r>
              <a:r>
                <a:rPr lang="ko-KR" altLang="en-US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라는 이름으로 제공되며 </a:t>
              </a: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MySQL</a:t>
              </a:r>
              <a:r>
                <a:rPr lang="ko-KR" altLang="en-US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 최초 설치 시 함께 설치된다</a:t>
              </a: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.</a:t>
              </a:r>
            </a:p>
          </p:txBody>
        </p:sp>
      </p:grpSp>
      <p:sp>
        <p:nvSpPr>
          <p:cNvPr id="27" name="Shape 159"/>
          <p:cNvSpPr/>
          <p:nvPr/>
        </p:nvSpPr>
        <p:spPr>
          <a:xfrm flipV="1">
            <a:off x="7659103" y="3127826"/>
            <a:ext cx="0" cy="2755370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" name="Shape 199"/>
          <p:cNvSpPr/>
          <p:nvPr/>
        </p:nvSpPr>
        <p:spPr>
          <a:xfrm>
            <a:off x="1371764" y="1947295"/>
            <a:ext cx="11480471" cy="376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2000" spc="-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Eclipse Setting</a:t>
            </a:r>
            <a:endParaRPr sz="1600" spc="-16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Shape 169"/>
          <p:cNvSpPr/>
          <p:nvPr/>
        </p:nvSpPr>
        <p:spPr>
          <a:xfrm>
            <a:off x="709854" y="2688949"/>
            <a:ext cx="580821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1285480" y="2886715"/>
            <a:ext cx="3634862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이클립스에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드라이버 연결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171"/>
          <p:cNvSpPr/>
          <p:nvPr/>
        </p:nvSpPr>
        <p:spPr>
          <a:xfrm>
            <a:off x="1000264" y="3435328"/>
            <a:ext cx="6626066" cy="12630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이클립스에서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드라이버는 프로젝트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 Properties -&gt; Libraries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-&gt; Add External Jars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 해당 파일을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Add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하여 사용하면 됩니다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 자세히 설명되어 있습니다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28" y="2451204"/>
            <a:ext cx="5291025" cy="419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559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08000" y="2176379"/>
            <a:ext cx="13256126" cy="45933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BA4D44C-CEE7-494D-B616-BB0C3EF2A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00" y="133192"/>
            <a:ext cx="2490738" cy="670583"/>
          </a:xfrm>
          <a:prstGeom prst="rect">
            <a:avLst/>
          </a:prstGeom>
        </p:spPr>
      </p:pic>
      <p:sp>
        <p:nvSpPr>
          <p:cNvPr id="29" name="Shape 166"/>
          <p:cNvSpPr/>
          <p:nvPr/>
        </p:nvSpPr>
        <p:spPr>
          <a:xfrm>
            <a:off x="820430" y="817302"/>
            <a:ext cx="4667837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이클립스를 이용하는 방법  </a:t>
            </a:r>
            <a:r>
              <a:rPr lang="en-US" altLang="ko-KR" sz="1800" spc="-15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endParaRPr spc="-15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Shape 167"/>
          <p:cNvSpPr/>
          <p:nvPr/>
        </p:nvSpPr>
        <p:spPr>
          <a:xfrm>
            <a:off x="194004" y="640703"/>
            <a:ext cx="626347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Shape 175"/>
          <p:cNvSpPr/>
          <p:nvPr/>
        </p:nvSpPr>
        <p:spPr>
          <a:xfrm>
            <a:off x="232833" y="1390650"/>
            <a:ext cx="5394369" cy="51447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 algn="l"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endParaRPr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0083" y="7132582"/>
            <a:ext cx="11863580" cy="828057"/>
            <a:chOff x="1382167" y="7314557"/>
            <a:chExt cx="11863580" cy="828057"/>
          </a:xfrm>
        </p:grpSpPr>
        <p:grpSp>
          <p:nvGrpSpPr>
            <p:cNvPr id="10" name="그룹 9"/>
            <p:cNvGrpSpPr/>
            <p:nvPr/>
          </p:nvGrpSpPr>
          <p:grpSpPr>
            <a:xfrm>
              <a:off x="1382167" y="7314557"/>
              <a:ext cx="11687667" cy="828057"/>
              <a:chOff x="1323975" y="6831161"/>
              <a:chExt cx="11687667" cy="828057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1449930" y="6859293"/>
                <a:ext cx="11561712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JDBC (Java Database Connectivity)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는 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DBMS 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접근 관련된 표준화된 인터페이스로 자바에서 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SQL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을 수행하도록 돕는 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API 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이다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.</a:t>
                </a:r>
                <a:endPara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endParaRPr>
              </a:p>
            </p:txBody>
          </p:sp>
          <p:sp>
            <p:nvSpPr>
              <p:cNvPr id="37" name="Shape 146"/>
              <p:cNvSpPr/>
              <p:nvPr/>
            </p:nvSpPr>
            <p:spPr>
              <a:xfrm>
                <a:off x="1323975" y="6831161"/>
                <a:ext cx="84741" cy="828057"/>
              </a:xfrm>
              <a:prstGeom prst="rect">
                <a:avLst/>
              </a:prstGeom>
              <a:blipFill>
                <a:blip r:embed="rId3"/>
              </a:blipFill>
              <a:ln w="3175">
                <a:miter lim="400000"/>
              </a:ln>
            </p:spPr>
            <p:txBody>
              <a:bodyPr lIns="46302" tIns="46302" rIns="46302" bIns="46302" anchor="ctr"/>
              <a:lstStyle/>
              <a:p>
                <a:pPr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Shape 151"/>
              <p:cNvSpPr/>
              <p:nvPr/>
            </p:nvSpPr>
            <p:spPr>
              <a:xfrm>
                <a:off x="1449930" y="7258598"/>
                <a:ext cx="93573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endParaRPr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Shape 151"/>
            <p:cNvSpPr/>
            <p:nvPr/>
          </p:nvSpPr>
          <p:spPr>
            <a:xfrm>
              <a:off x="1508122" y="7741994"/>
              <a:ext cx="11737625" cy="38589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302" tIns="46302" rIns="46302" bIns="46302" anchor="ctr">
              <a:spAutoFit/>
            </a:bodyPr>
            <a:lstStyle/>
            <a:p>
              <a:pPr algn="l">
                <a:defRPr sz="1900" spc="-190">
                  <a:solidFill>
                    <a:srgbClr val="404040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JDBC</a:t>
              </a:r>
              <a:r>
                <a:rPr lang="ko-KR" altLang="en-US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는 </a:t>
              </a: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‘</a:t>
              </a:r>
              <a:r>
                <a:rPr lang="en-US" altLang="ko-KR" sz="1900" spc="-190" dirty="0" err="1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mysql</a:t>
              </a: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-connector’</a:t>
              </a:r>
              <a:r>
                <a:rPr lang="ko-KR" altLang="en-US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라는 이름으로 제공되며 </a:t>
              </a: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MySQL</a:t>
              </a:r>
              <a:r>
                <a:rPr lang="ko-KR" altLang="en-US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 최초 설치 시 함께 설치된다</a:t>
              </a: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.</a:t>
              </a:r>
            </a:p>
          </p:txBody>
        </p:sp>
      </p:grpSp>
      <p:sp>
        <p:nvSpPr>
          <p:cNvPr id="27" name="Shape 159"/>
          <p:cNvSpPr/>
          <p:nvPr/>
        </p:nvSpPr>
        <p:spPr>
          <a:xfrm flipV="1">
            <a:off x="7659103" y="3127826"/>
            <a:ext cx="0" cy="2755370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" name="Shape 199"/>
          <p:cNvSpPr/>
          <p:nvPr/>
        </p:nvSpPr>
        <p:spPr>
          <a:xfrm>
            <a:off x="1371764" y="1947295"/>
            <a:ext cx="11480471" cy="376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2000" spc="-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Eclipse Setting</a:t>
            </a:r>
            <a:endParaRPr sz="1600" spc="-16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Shape 169"/>
          <p:cNvSpPr/>
          <p:nvPr/>
        </p:nvSpPr>
        <p:spPr>
          <a:xfrm>
            <a:off x="709854" y="2688949"/>
            <a:ext cx="580821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1285480" y="2886715"/>
            <a:ext cx="3634862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이클립스에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드라이버 연결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171"/>
          <p:cNvSpPr/>
          <p:nvPr/>
        </p:nvSpPr>
        <p:spPr>
          <a:xfrm>
            <a:off x="1000264" y="3435328"/>
            <a:ext cx="6392027" cy="33097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이클립스에서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드라이버는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우클릭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 Properties -&gt; Java Build Path -&gt; Libraries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-&gt; </a:t>
            </a:r>
            <a:r>
              <a:rPr lang="en-US" altLang="ko-KR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Classpath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-&gt; Add External Jars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해당 파일을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Add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하여 사용하면 됩니다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SzPct val="75000"/>
              <a:buFontTx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그 후 준비했던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booklist.java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프로그램의 소스코드를 사용하여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연동 프로그래밍의 결과를 보여드리겠습니다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SzPct val="75000"/>
              <a:buFontTx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booklist.java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샘플 코드는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JDBC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자바 프로그램이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데이터베이스와 연결되어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주고 받을 수 있게 해주는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인터페이스 입니다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077200" y="3435328"/>
            <a:ext cx="635000" cy="201952"/>
          </a:xfrm>
          <a:prstGeom prst="rect">
            <a:avLst/>
          </a:prstGeom>
          <a:noFill/>
          <a:ln w="28575" cap="flat">
            <a:solidFill>
              <a:schemeClr val="accent5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875520" y="3080126"/>
            <a:ext cx="502920" cy="201952"/>
          </a:xfrm>
          <a:prstGeom prst="rect">
            <a:avLst/>
          </a:prstGeom>
          <a:noFill/>
          <a:ln w="28575" cap="flat">
            <a:solidFill>
              <a:schemeClr val="accent5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411108" y="3673494"/>
            <a:ext cx="1045811" cy="201952"/>
          </a:xfrm>
          <a:prstGeom prst="rect">
            <a:avLst/>
          </a:prstGeom>
          <a:noFill/>
          <a:ln w="28575" cap="flat">
            <a:solidFill>
              <a:schemeClr val="accent5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32" name="Shape 169"/>
          <p:cNvSpPr/>
          <p:nvPr/>
        </p:nvSpPr>
        <p:spPr>
          <a:xfrm>
            <a:off x="7740958" y="3190507"/>
            <a:ext cx="337165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Shape 169"/>
          <p:cNvSpPr/>
          <p:nvPr/>
        </p:nvSpPr>
        <p:spPr>
          <a:xfrm>
            <a:off x="9575899" y="2786355"/>
            <a:ext cx="337165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Shape 169"/>
          <p:cNvSpPr/>
          <p:nvPr/>
        </p:nvSpPr>
        <p:spPr>
          <a:xfrm>
            <a:off x="12046971" y="3398010"/>
            <a:ext cx="337165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103" y="2650785"/>
            <a:ext cx="6031187" cy="35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30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08000" y="2176379"/>
            <a:ext cx="13256126" cy="45933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BA4D44C-CEE7-494D-B616-BB0C3EF2A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00" y="133192"/>
            <a:ext cx="2490738" cy="670583"/>
          </a:xfrm>
          <a:prstGeom prst="rect">
            <a:avLst/>
          </a:prstGeom>
        </p:spPr>
      </p:pic>
      <p:sp>
        <p:nvSpPr>
          <p:cNvPr id="29" name="Shape 166"/>
          <p:cNvSpPr/>
          <p:nvPr/>
        </p:nvSpPr>
        <p:spPr>
          <a:xfrm>
            <a:off x="820430" y="817302"/>
            <a:ext cx="4667837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이클립스를 이용하는 방법  </a:t>
            </a:r>
            <a:r>
              <a:rPr lang="en-US" altLang="ko-KR" sz="1800" spc="-15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endParaRPr spc="-15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Shape 167"/>
          <p:cNvSpPr/>
          <p:nvPr/>
        </p:nvSpPr>
        <p:spPr>
          <a:xfrm>
            <a:off x="194004" y="640703"/>
            <a:ext cx="626347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Shape 175"/>
          <p:cNvSpPr/>
          <p:nvPr/>
        </p:nvSpPr>
        <p:spPr>
          <a:xfrm>
            <a:off x="232833" y="1390650"/>
            <a:ext cx="5394369" cy="51447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 algn="l"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endParaRPr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0083" y="7132582"/>
            <a:ext cx="11863580" cy="828057"/>
            <a:chOff x="1382167" y="7314557"/>
            <a:chExt cx="11863580" cy="828057"/>
          </a:xfrm>
        </p:grpSpPr>
        <p:grpSp>
          <p:nvGrpSpPr>
            <p:cNvPr id="10" name="그룹 9"/>
            <p:cNvGrpSpPr/>
            <p:nvPr/>
          </p:nvGrpSpPr>
          <p:grpSpPr>
            <a:xfrm>
              <a:off x="1382167" y="7314557"/>
              <a:ext cx="11687667" cy="828057"/>
              <a:chOff x="1323975" y="6831161"/>
              <a:chExt cx="11687667" cy="828057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1449930" y="6859293"/>
                <a:ext cx="11561712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JDBC (Java Database Connectivity)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는 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DBMS 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접근 관련된 표준화된 인터페이스로 자바에서 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SQL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을 수행하도록 돕는 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API 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이다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.</a:t>
                </a:r>
                <a:endPara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endParaRPr>
              </a:p>
            </p:txBody>
          </p:sp>
          <p:sp>
            <p:nvSpPr>
              <p:cNvPr id="37" name="Shape 146"/>
              <p:cNvSpPr/>
              <p:nvPr/>
            </p:nvSpPr>
            <p:spPr>
              <a:xfrm>
                <a:off x="1323975" y="6831161"/>
                <a:ext cx="84741" cy="828057"/>
              </a:xfrm>
              <a:prstGeom prst="rect">
                <a:avLst/>
              </a:prstGeom>
              <a:blipFill>
                <a:blip r:embed="rId3"/>
              </a:blipFill>
              <a:ln w="3175">
                <a:miter lim="400000"/>
              </a:ln>
            </p:spPr>
            <p:txBody>
              <a:bodyPr lIns="46302" tIns="46302" rIns="46302" bIns="46302" anchor="ctr"/>
              <a:lstStyle/>
              <a:p>
                <a:pPr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Shape 151"/>
              <p:cNvSpPr/>
              <p:nvPr/>
            </p:nvSpPr>
            <p:spPr>
              <a:xfrm>
                <a:off x="1449930" y="7258598"/>
                <a:ext cx="93573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endParaRPr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Shape 151"/>
            <p:cNvSpPr/>
            <p:nvPr/>
          </p:nvSpPr>
          <p:spPr>
            <a:xfrm>
              <a:off x="1508122" y="7741994"/>
              <a:ext cx="11737625" cy="38589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302" tIns="46302" rIns="46302" bIns="46302" anchor="ctr">
              <a:spAutoFit/>
            </a:bodyPr>
            <a:lstStyle/>
            <a:p>
              <a:pPr algn="l">
                <a:defRPr sz="1900" spc="-190">
                  <a:solidFill>
                    <a:srgbClr val="404040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JDBC</a:t>
              </a:r>
              <a:r>
                <a:rPr lang="ko-KR" altLang="en-US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는 </a:t>
              </a: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‘</a:t>
              </a:r>
              <a:r>
                <a:rPr lang="en-US" altLang="ko-KR" sz="1900" spc="-190" dirty="0" err="1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mysql</a:t>
              </a: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-connector’</a:t>
              </a:r>
              <a:r>
                <a:rPr lang="ko-KR" altLang="en-US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라는 이름으로 제공되며 </a:t>
              </a: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MySQL</a:t>
              </a:r>
              <a:r>
                <a:rPr lang="ko-KR" altLang="en-US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 최초 설치 시 함께 설치된다</a:t>
              </a: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.</a:t>
              </a:r>
            </a:p>
          </p:txBody>
        </p:sp>
      </p:grpSp>
      <p:sp>
        <p:nvSpPr>
          <p:cNvPr id="34" name="Shape 199"/>
          <p:cNvSpPr/>
          <p:nvPr/>
        </p:nvSpPr>
        <p:spPr>
          <a:xfrm>
            <a:off x="1371764" y="1947295"/>
            <a:ext cx="11480471" cy="376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2000" spc="-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Eclipse Setting</a:t>
            </a:r>
            <a:endParaRPr sz="1600" spc="-16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Shape 169"/>
          <p:cNvSpPr/>
          <p:nvPr/>
        </p:nvSpPr>
        <p:spPr>
          <a:xfrm>
            <a:off x="709854" y="2688949"/>
            <a:ext cx="580821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1285480" y="2886715"/>
            <a:ext cx="2204343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Programming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171"/>
          <p:cNvSpPr/>
          <p:nvPr/>
        </p:nvSpPr>
        <p:spPr>
          <a:xfrm>
            <a:off x="1000264" y="3435328"/>
            <a:ext cx="7152064" cy="30173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Driver loading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- DB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Program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연결을 관리하는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Driver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메모리상에 적재합니다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적재된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Driver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Program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연결한다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Statement/</a:t>
            </a:r>
            <a:r>
              <a:rPr lang="en-US" altLang="ko-KR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PreparedStatement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실행할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내용을 지정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실행 합니다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ResultSet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- Select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질의의 경우 </a:t>
            </a:r>
            <a:r>
              <a:rPr lang="ko-KR" altLang="en-US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쿼리문의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결과를 받아낸다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Close(Connection, Statement, </a:t>
            </a:r>
            <a:r>
              <a:rPr lang="en-US" altLang="ko-KR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ResultSet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모든 작업이 끝나면 데이터베이스 연결과 관련된 자원들을 반납한다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813" y="3512468"/>
            <a:ext cx="5705475" cy="2276027"/>
          </a:xfrm>
          <a:prstGeom prst="rect">
            <a:avLst/>
          </a:prstGeom>
        </p:spPr>
      </p:pic>
      <p:sp>
        <p:nvSpPr>
          <p:cNvPr id="39" name="Shape 159"/>
          <p:cNvSpPr/>
          <p:nvPr/>
        </p:nvSpPr>
        <p:spPr>
          <a:xfrm flipV="1">
            <a:off x="7865165" y="3435328"/>
            <a:ext cx="0" cy="2755370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7689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08000" y="2176379"/>
            <a:ext cx="13256126" cy="45933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BA4D44C-CEE7-494D-B616-BB0C3EF2A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00" y="133192"/>
            <a:ext cx="2490738" cy="670583"/>
          </a:xfrm>
          <a:prstGeom prst="rect">
            <a:avLst/>
          </a:prstGeom>
        </p:spPr>
      </p:pic>
      <p:sp>
        <p:nvSpPr>
          <p:cNvPr id="29" name="Shape 166"/>
          <p:cNvSpPr/>
          <p:nvPr/>
        </p:nvSpPr>
        <p:spPr>
          <a:xfrm>
            <a:off x="820430" y="817302"/>
            <a:ext cx="4667837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이클립스를 이용하는 방법  </a:t>
            </a:r>
            <a:r>
              <a:rPr lang="en-US" altLang="ko-KR" sz="1800" spc="-15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endParaRPr spc="-15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Shape 167"/>
          <p:cNvSpPr/>
          <p:nvPr/>
        </p:nvSpPr>
        <p:spPr>
          <a:xfrm>
            <a:off x="194004" y="640703"/>
            <a:ext cx="626347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Shape 175"/>
          <p:cNvSpPr/>
          <p:nvPr/>
        </p:nvSpPr>
        <p:spPr>
          <a:xfrm>
            <a:off x="232833" y="1390650"/>
            <a:ext cx="5394369" cy="51447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 algn="l"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endParaRPr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0083" y="7132582"/>
            <a:ext cx="11863580" cy="828057"/>
            <a:chOff x="1382167" y="7314557"/>
            <a:chExt cx="11863580" cy="828057"/>
          </a:xfrm>
        </p:grpSpPr>
        <p:grpSp>
          <p:nvGrpSpPr>
            <p:cNvPr id="10" name="그룹 9"/>
            <p:cNvGrpSpPr/>
            <p:nvPr/>
          </p:nvGrpSpPr>
          <p:grpSpPr>
            <a:xfrm>
              <a:off x="1382167" y="7314557"/>
              <a:ext cx="11687667" cy="828057"/>
              <a:chOff x="1323975" y="6831161"/>
              <a:chExt cx="11687667" cy="828057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1449930" y="6859293"/>
                <a:ext cx="11561712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JDBC (Java Database Connectivity)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는 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DBMS 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접근 관련된 표준화된 인터페이스로 자바에서 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SQL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을 수행하도록 돕는 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API 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이다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.</a:t>
                </a:r>
                <a:endPara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endParaRPr>
              </a:p>
            </p:txBody>
          </p:sp>
          <p:sp>
            <p:nvSpPr>
              <p:cNvPr id="37" name="Shape 146"/>
              <p:cNvSpPr/>
              <p:nvPr/>
            </p:nvSpPr>
            <p:spPr>
              <a:xfrm>
                <a:off x="1323975" y="6831161"/>
                <a:ext cx="84741" cy="828057"/>
              </a:xfrm>
              <a:prstGeom prst="rect">
                <a:avLst/>
              </a:prstGeom>
              <a:blipFill>
                <a:blip r:embed="rId3"/>
              </a:blipFill>
              <a:ln w="3175">
                <a:miter lim="400000"/>
              </a:ln>
            </p:spPr>
            <p:txBody>
              <a:bodyPr lIns="46302" tIns="46302" rIns="46302" bIns="46302" anchor="ctr"/>
              <a:lstStyle/>
              <a:p>
                <a:pPr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Shape 151"/>
              <p:cNvSpPr/>
              <p:nvPr/>
            </p:nvSpPr>
            <p:spPr>
              <a:xfrm>
                <a:off x="1449930" y="7258598"/>
                <a:ext cx="93573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endParaRPr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Shape 151"/>
            <p:cNvSpPr/>
            <p:nvPr/>
          </p:nvSpPr>
          <p:spPr>
            <a:xfrm>
              <a:off x="1508122" y="7741994"/>
              <a:ext cx="11737625" cy="38589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302" tIns="46302" rIns="46302" bIns="46302" anchor="ctr">
              <a:spAutoFit/>
            </a:bodyPr>
            <a:lstStyle/>
            <a:p>
              <a:pPr algn="l">
                <a:defRPr sz="1900" spc="-190">
                  <a:solidFill>
                    <a:srgbClr val="404040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JDBC</a:t>
              </a:r>
              <a:r>
                <a:rPr lang="ko-KR" altLang="en-US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는 </a:t>
              </a: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‘</a:t>
              </a:r>
              <a:r>
                <a:rPr lang="en-US" altLang="ko-KR" sz="1900" spc="-190" dirty="0" err="1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mysql</a:t>
              </a: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-connector’</a:t>
              </a:r>
              <a:r>
                <a:rPr lang="ko-KR" altLang="en-US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라는 이름으로 제공되며 </a:t>
              </a: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MySQL</a:t>
              </a:r>
              <a:r>
                <a:rPr lang="ko-KR" altLang="en-US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 최초 설치 시 함께 설치된다</a:t>
              </a: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.</a:t>
              </a:r>
            </a:p>
          </p:txBody>
        </p:sp>
      </p:grpSp>
      <p:sp>
        <p:nvSpPr>
          <p:cNvPr id="27" name="Shape 159"/>
          <p:cNvSpPr/>
          <p:nvPr/>
        </p:nvSpPr>
        <p:spPr>
          <a:xfrm flipV="1">
            <a:off x="7659103" y="3127826"/>
            <a:ext cx="0" cy="2755370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" name="Shape 199"/>
          <p:cNvSpPr/>
          <p:nvPr/>
        </p:nvSpPr>
        <p:spPr>
          <a:xfrm>
            <a:off x="1371764" y="1947295"/>
            <a:ext cx="11480471" cy="376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2000" spc="-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Eclipse Setting</a:t>
            </a:r>
            <a:endParaRPr sz="1600" spc="-16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Shape 169"/>
          <p:cNvSpPr/>
          <p:nvPr/>
        </p:nvSpPr>
        <p:spPr>
          <a:xfrm>
            <a:off x="709854" y="2688949"/>
            <a:ext cx="580821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11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1285480" y="2886715"/>
            <a:ext cx="601340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171"/>
          <p:cNvSpPr/>
          <p:nvPr/>
        </p:nvSpPr>
        <p:spPr>
          <a:xfrm>
            <a:off x="1000264" y="3435328"/>
            <a:ext cx="6626066" cy="24326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오른쪽 그림은 이클립스에서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booklist.java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 입니다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드라이버 로드를 하고 데이터 베이스와 연결 하여 데이터 베이스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안에 내용들을 불러오는 결과를 볼 수 있습니다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SzPct val="75000"/>
              <a:buFontTx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이해 안되거나 오류가 나는 분들은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dkpark@sju.ac.kr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 메일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보내주시면 답변 해 드리도록 하겠습니다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454" y="2526631"/>
            <a:ext cx="5427159" cy="411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410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/>
        </p:nvSpPr>
        <p:spPr>
          <a:xfrm>
            <a:off x="4825977" y="4725364"/>
            <a:ext cx="4319025" cy="693673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r">
              <a:defRPr sz="3900" spc="-3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 smtClean="0">
                <a:solidFill>
                  <a:srgbClr val="F38F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Thanks for Watching !</a:t>
            </a:r>
            <a:endParaRPr spc="-300" dirty="0">
              <a:solidFill>
                <a:srgbClr val="EC6D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657" y="2764592"/>
            <a:ext cx="1765663" cy="176566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62484" y="1665958"/>
            <a:ext cx="5344621" cy="8321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>
            <a:spAutoFit/>
          </a:bodyPr>
          <a:lstStyle/>
          <a:p>
            <a:pPr algn="l">
              <a:defRPr sz="2000" spc="-20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2400" spc="-3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F38F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4800" spc="-3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F38F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sz="4800" spc="-3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rgbClr val="F38F6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68866" y="2392311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662484" y="5915445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847673" y="3273637"/>
            <a:ext cx="5344621" cy="1866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>
            <a:spAutoFit/>
          </a:bodyPr>
          <a:lstStyle/>
          <a:p>
            <a:pPr marL="352777" indent="-352777" algn="l">
              <a:lnSpc>
                <a:spcPct val="120000"/>
              </a:lnSpc>
              <a:buSzPct val="100000"/>
              <a:buAutoNum type="arabicPeriod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400" spc="-3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DBMS </a:t>
            </a:r>
            <a:r>
              <a:rPr lang="ko-KR" altLang="en-US" sz="2400" spc="-3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설치 및 환경설정</a:t>
            </a:r>
            <a:endParaRPr sz="2400"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400" spc="-3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 준비</a:t>
            </a:r>
            <a:endParaRPr sz="2400" spc="-300" dirty="0" smtClean="0">
              <a:ln>
                <a:solidFill>
                  <a:schemeClr val="accent1">
                    <a:alpha val="1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400" spc="-3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이클립스를 이용하는 방법</a:t>
            </a:r>
            <a:endParaRPr sz="2400"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A4D44C-CEE7-494D-B616-BB0C3EF2A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00" y="133192"/>
            <a:ext cx="2490738" cy="67058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20430" y="817302"/>
            <a:ext cx="3567216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DBMS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및 환경설정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94004" y="640703"/>
            <a:ext cx="626347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</a:p>
        </p:txBody>
      </p:sp>
      <p:sp>
        <p:nvSpPr>
          <p:cNvPr id="169" name="Shape 169"/>
          <p:cNvSpPr/>
          <p:nvPr/>
        </p:nvSpPr>
        <p:spPr>
          <a:xfrm>
            <a:off x="2220000" y="3138481"/>
            <a:ext cx="580821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>
                <a:solidFill>
                  <a:schemeClr val="accent1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170" name="Shape 170"/>
          <p:cNvSpPr/>
          <p:nvPr/>
        </p:nvSpPr>
        <p:spPr>
          <a:xfrm>
            <a:off x="2795626" y="3336247"/>
            <a:ext cx="1771532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 8.x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510410" y="3884860"/>
            <a:ext cx="9712167" cy="9706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MySQL 8.x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는 이미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장에서 설치하였습니다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본 예제는 윈도우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기준으로 하며 아직 설치 하지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않았다면 부록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A.1 ~ A.3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참고하여 설치한다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설치 오류 질문은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dkpark@sju.ac..</a:t>
            </a:r>
            <a:r>
              <a:rPr lang="en-US" altLang="ko-KR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kr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 메일로 하시기 바랍니다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2220000" y="5170481"/>
            <a:ext cx="580821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>
                <a:solidFill>
                  <a:schemeClr val="accent1">
                    <a:lumMod val="75000"/>
                  </a:schemeClr>
                </a:solidFill>
              </a:rPr>
              <a:t>02</a:t>
            </a:r>
          </a:p>
        </p:txBody>
      </p:sp>
      <p:sp>
        <p:nvSpPr>
          <p:cNvPr id="173" name="Shape 173"/>
          <p:cNvSpPr/>
          <p:nvPr/>
        </p:nvSpPr>
        <p:spPr>
          <a:xfrm>
            <a:off x="2795626" y="5368247"/>
            <a:ext cx="4333452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접속을 위한 사용자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madang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2510410" y="5992799"/>
            <a:ext cx="10003914" cy="9706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 접속하기 위한 사용자 계정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madang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과 비밀번호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madang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부록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B.3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참고하여 설정한다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정상적으로 설정되었는지 확인하기 위해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MySQL Workbench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실행한 후 접속해본다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사용자마다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설치하는 과정에서 사용자 계정 비밀번호가 다를 수 있으니 참고 바랍니다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32833" y="1390650"/>
            <a:ext cx="5394369" cy="400566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 algn="l"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  <a:sym typeface="Apple SD 산돌고딕 Neo 옅은체"/>
              </a:rPr>
              <a:t>  목적</a:t>
            </a:r>
            <a:r>
              <a:rPr sz="1800" dirty="0" smtClean="0">
                <a:latin typeface="굴림" panose="020B0600000101010101" pitchFamily="50" charset="-127"/>
                <a:ea typeface="굴림" panose="020B0600000101010101" pitchFamily="50" charset="-127"/>
                <a:sym typeface="Apple SD 산돌고딕 Neo 옅은체"/>
              </a:rPr>
              <a:t> </a:t>
            </a:r>
            <a:r>
              <a:rPr sz="1800" dirty="0">
                <a:latin typeface="굴림" panose="020B0600000101010101" pitchFamily="50" charset="-127"/>
                <a:ea typeface="굴림" panose="020B0600000101010101" pitchFamily="50" charset="-127"/>
                <a:sym typeface="Apple SD 산돌고딕 Neo 옅은체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  <a:sym typeface="Apple SD 산돌고딕 Neo 세미볼드체"/>
              </a:rPr>
              <a:t>데이터베이스 관리</a:t>
            </a:r>
            <a:endParaRPr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BA4D44C-CEE7-494D-B616-BB0C3EF2A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00" y="133192"/>
            <a:ext cx="2490738" cy="67058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BA4D44C-CEE7-494D-B616-BB0C3EF2A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00" y="133192"/>
            <a:ext cx="2490738" cy="670583"/>
          </a:xfrm>
          <a:prstGeom prst="rect">
            <a:avLst/>
          </a:prstGeom>
        </p:spPr>
      </p:pic>
      <p:sp>
        <p:nvSpPr>
          <p:cNvPr id="29" name="Shape 166"/>
          <p:cNvSpPr/>
          <p:nvPr/>
        </p:nvSpPr>
        <p:spPr>
          <a:xfrm>
            <a:off x="820430" y="817302"/>
            <a:ext cx="4657578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준비  </a:t>
            </a:r>
            <a:r>
              <a:rPr lang="en-US" altLang="ko-KR" sz="1800" spc="-150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demo_madang.sql</a:t>
            </a:r>
            <a:endParaRPr spc="-15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Shape 167"/>
          <p:cNvSpPr/>
          <p:nvPr/>
        </p:nvSpPr>
        <p:spPr>
          <a:xfrm>
            <a:off x="194004" y="640703"/>
            <a:ext cx="626347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Shape 175"/>
          <p:cNvSpPr/>
          <p:nvPr/>
        </p:nvSpPr>
        <p:spPr>
          <a:xfrm>
            <a:off x="232833" y="1390650"/>
            <a:ext cx="5394369" cy="51447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 algn="l"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endParaRPr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Shape 169"/>
          <p:cNvSpPr/>
          <p:nvPr/>
        </p:nvSpPr>
        <p:spPr>
          <a:xfrm>
            <a:off x="2220000" y="3138481"/>
            <a:ext cx="580821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Shape 170"/>
          <p:cNvSpPr/>
          <p:nvPr/>
        </p:nvSpPr>
        <p:spPr>
          <a:xfrm>
            <a:off x="2795626" y="3336247"/>
            <a:ext cx="5303909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마당서점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 준비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demo_madang.sql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171"/>
          <p:cNvSpPr/>
          <p:nvPr/>
        </p:nvSpPr>
        <p:spPr>
          <a:xfrm>
            <a:off x="2510410" y="3884860"/>
            <a:ext cx="8320119" cy="6782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마당서점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데이터베이스의 샘플 데이터는 이미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장에서 설치하였습니다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 책의 순서대로 실습을 진행하지 않았다면 부록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B.3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참고하여 설치하면 됩니다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6525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08000" y="2176379"/>
            <a:ext cx="13256126" cy="45933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BA4D44C-CEE7-494D-B616-BB0C3EF2A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00" y="133192"/>
            <a:ext cx="2490738" cy="670583"/>
          </a:xfrm>
          <a:prstGeom prst="rect">
            <a:avLst/>
          </a:prstGeom>
        </p:spPr>
      </p:pic>
      <p:sp>
        <p:nvSpPr>
          <p:cNvPr id="29" name="Shape 166"/>
          <p:cNvSpPr/>
          <p:nvPr/>
        </p:nvSpPr>
        <p:spPr>
          <a:xfrm>
            <a:off x="820430" y="817302"/>
            <a:ext cx="4667837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이클립스를 이용하는 방법  </a:t>
            </a:r>
            <a:r>
              <a:rPr lang="en-US" altLang="ko-KR" sz="1800" spc="-15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endParaRPr spc="-15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Shape 167"/>
          <p:cNvSpPr/>
          <p:nvPr/>
        </p:nvSpPr>
        <p:spPr>
          <a:xfrm>
            <a:off x="194004" y="640703"/>
            <a:ext cx="626347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Shape 175"/>
          <p:cNvSpPr/>
          <p:nvPr/>
        </p:nvSpPr>
        <p:spPr>
          <a:xfrm>
            <a:off x="232833" y="1390650"/>
            <a:ext cx="5394369" cy="51447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 algn="l"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endParaRPr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0083" y="7132582"/>
            <a:ext cx="11863580" cy="828057"/>
            <a:chOff x="1382167" y="7314557"/>
            <a:chExt cx="11863580" cy="828057"/>
          </a:xfrm>
        </p:grpSpPr>
        <p:grpSp>
          <p:nvGrpSpPr>
            <p:cNvPr id="10" name="그룹 9"/>
            <p:cNvGrpSpPr/>
            <p:nvPr/>
          </p:nvGrpSpPr>
          <p:grpSpPr>
            <a:xfrm>
              <a:off x="1382167" y="7314557"/>
              <a:ext cx="6646544" cy="828057"/>
              <a:chOff x="1323975" y="6831161"/>
              <a:chExt cx="6646544" cy="828057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1449930" y="6859293"/>
                <a:ext cx="6520589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JDK (Java Development Kit) 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자바 언어를 사용하기 위한 개발도구이다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.</a:t>
                </a:r>
                <a:endPara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endParaRPr>
              </a:p>
            </p:txBody>
          </p:sp>
          <p:sp>
            <p:nvSpPr>
              <p:cNvPr id="37" name="Shape 146"/>
              <p:cNvSpPr/>
              <p:nvPr/>
            </p:nvSpPr>
            <p:spPr>
              <a:xfrm>
                <a:off x="1323975" y="6831161"/>
                <a:ext cx="84741" cy="828057"/>
              </a:xfrm>
              <a:prstGeom prst="rect">
                <a:avLst/>
              </a:prstGeom>
              <a:blipFill>
                <a:blip r:embed="rId3"/>
              </a:blipFill>
              <a:ln w="3175">
                <a:miter lim="400000"/>
              </a:ln>
            </p:spPr>
            <p:txBody>
              <a:bodyPr lIns="46302" tIns="46302" rIns="46302" bIns="46302" anchor="ctr"/>
              <a:lstStyle/>
              <a:p>
                <a:pPr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Shape 151"/>
              <p:cNvSpPr/>
              <p:nvPr/>
            </p:nvSpPr>
            <p:spPr>
              <a:xfrm>
                <a:off x="1449930" y="7258598"/>
                <a:ext cx="93573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endParaRPr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Shape 151"/>
            <p:cNvSpPr/>
            <p:nvPr/>
          </p:nvSpPr>
          <p:spPr>
            <a:xfrm>
              <a:off x="1508122" y="7741994"/>
              <a:ext cx="11737625" cy="38589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302" tIns="46302" rIns="46302" bIns="46302" anchor="ctr">
              <a:spAutoFit/>
            </a:bodyPr>
            <a:lstStyle/>
            <a:p>
              <a:pPr algn="l">
                <a:defRPr sz="1900" spc="-190">
                  <a:solidFill>
                    <a:srgbClr val="404040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r>
                <a:rPr lang="en-US" altLang="ko-KR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Eclipse</a:t>
              </a:r>
              <a:r>
                <a:rPr lang="ko-KR" altLang="en-US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는 이클립스 재단에서 개발 배포하는 범용 </a:t>
              </a:r>
              <a:r>
                <a:rPr lang="en-US" altLang="ko-KR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IDE(</a:t>
              </a:r>
              <a:r>
                <a:rPr lang="ko-KR" altLang="en-US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통합 개발환경</a:t>
              </a:r>
              <a:r>
                <a:rPr lang="en-US" altLang="ko-KR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)</a:t>
              </a:r>
              <a:r>
                <a:rPr lang="ko-KR" altLang="en-US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로 자바 언어로 프로그램 만들 때 사용한다</a:t>
              </a:r>
              <a:r>
                <a:rPr lang="en-US" altLang="ko-KR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.</a:t>
              </a:r>
              <a:endParaRPr lang="en-US" altLang="ko-KR" sz="1900" spc="-190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</a:endParaRPr>
            </a:p>
          </p:txBody>
        </p:sp>
      </p:grpSp>
      <p:sp>
        <p:nvSpPr>
          <p:cNvPr id="27" name="Shape 159"/>
          <p:cNvSpPr/>
          <p:nvPr/>
        </p:nvSpPr>
        <p:spPr>
          <a:xfrm flipV="1">
            <a:off x="7659103" y="3127826"/>
            <a:ext cx="0" cy="2755370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" name="Shape 199"/>
          <p:cNvSpPr/>
          <p:nvPr/>
        </p:nvSpPr>
        <p:spPr>
          <a:xfrm>
            <a:off x="1371764" y="1947295"/>
            <a:ext cx="11480471" cy="376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2000" spc="-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JDK Setting</a:t>
            </a:r>
            <a:endParaRPr sz="1600" spc="-16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Shape 169"/>
          <p:cNvSpPr/>
          <p:nvPr/>
        </p:nvSpPr>
        <p:spPr>
          <a:xfrm>
            <a:off x="709854" y="2688949"/>
            <a:ext cx="580821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1285480" y="2886715"/>
            <a:ext cx="1636559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JDK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방법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171"/>
          <p:cNvSpPr/>
          <p:nvPr/>
        </p:nvSpPr>
        <p:spPr>
          <a:xfrm>
            <a:off x="1000264" y="3435328"/>
            <a:ext cx="6427615" cy="1847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https://www.oracle.com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페이지에 접속 합니다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([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] – [Developers] – [Java])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따라 클릭 합니다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다른 방법으로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JDK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https://developer.oracle.com/java/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직접 접속하여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[Download]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클릭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4140" y="2659147"/>
            <a:ext cx="5314950" cy="37814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054140" y="4736692"/>
            <a:ext cx="633984" cy="109728"/>
          </a:xfrm>
          <a:prstGeom prst="rect">
            <a:avLst/>
          </a:prstGeom>
          <a:noFill/>
          <a:ln w="28575" cap="flat">
            <a:solidFill>
              <a:schemeClr val="accent5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32" name="Shape 169"/>
          <p:cNvSpPr/>
          <p:nvPr/>
        </p:nvSpPr>
        <p:spPr>
          <a:xfrm>
            <a:off x="7691498" y="4431994"/>
            <a:ext cx="337165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348665" y="3737697"/>
            <a:ext cx="640080" cy="134112"/>
          </a:xfrm>
          <a:prstGeom prst="rect">
            <a:avLst/>
          </a:prstGeom>
          <a:noFill/>
          <a:ln w="28575" cap="flat">
            <a:solidFill>
              <a:schemeClr val="accent5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39" name="Shape 169"/>
          <p:cNvSpPr/>
          <p:nvPr/>
        </p:nvSpPr>
        <p:spPr>
          <a:xfrm>
            <a:off x="8976851" y="3438773"/>
            <a:ext cx="337165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33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08000" y="2176379"/>
            <a:ext cx="13256126" cy="45933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BA4D44C-CEE7-494D-B616-BB0C3EF2A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00" y="133192"/>
            <a:ext cx="2490738" cy="670583"/>
          </a:xfrm>
          <a:prstGeom prst="rect">
            <a:avLst/>
          </a:prstGeom>
        </p:spPr>
      </p:pic>
      <p:sp>
        <p:nvSpPr>
          <p:cNvPr id="29" name="Shape 166"/>
          <p:cNvSpPr/>
          <p:nvPr/>
        </p:nvSpPr>
        <p:spPr>
          <a:xfrm>
            <a:off x="820430" y="817302"/>
            <a:ext cx="4667837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이클립스를 이용하는 방법  </a:t>
            </a:r>
            <a:r>
              <a:rPr lang="en-US" altLang="ko-KR" sz="1800" spc="-15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endParaRPr spc="-15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Shape 167"/>
          <p:cNvSpPr/>
          <p:nvPr/>
        </p:nvSpPr>
        <p:spPr>
          <a:xfrm>
            <a:off x="194004" y="640703"/>
            <a:ext cx="626347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Shape 175"/>
          <p:cNvSpPr/>
          <p:nvPr/>
        </p:nvSpPr>
        <p:spPr>
          <a:xfrm>
            <a:off x="232833" y="1390650"/>
            <a:ext cx="5394369" cy="51447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 algn="l"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endParaRPr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0083" y="7132582"/>
            <a:ext cx="11863580" cy="828057"/>
            <a:chOff x="1382167" y="7314557"/>
            <a:chExt cx="11863580" cy="828057"/>
          </a:xfrm>
        </p:grpSpPr>
        <p:grpSp>
          <p:nvGrpSpPr>
            <p:cNvPr id="10" name="그룹 9"/>
            <p:cNvGrpSpPr/>
            <p:nvPr/>
          </p:nvGrpSpPr>
          <p:grpSpPr>
            <a:xfrm>
              <a:off x="1382167" y="7314557"/>
              <a:ext cx="6646544" cy="828057"/>
              <a:chOff x="1323975" y="6831161"/>
              <a:chExt cx="6646544" cy="828057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1449930" y="6859293"/>
                <a:ext cx="6520589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JDK (Java Development Kit) 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자바 언어를 사용하기 위한 개발도구이다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.</a:t>
                </a:r>
                <a:endPara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endParaRPr>
              </a:p>
            </p:txBody>
          </p:sp>
          <p:sp>
            <p:nvSpPr>
              <p:cNvPr id="37" name="Shape 146"/>
              <p:cNvSpPr/>
              <p:nvPr/>
            </p:nvSpPr>
            <p:spPr>
              <a:xfrm>
                <a:off x="1323975" y="6831161"/>
                <a:ext cx="84741" cy="828057"/>
              </a:xfrm>
              <a:prstGeom prst="rect">
                <a:avLst/>
              </a:prstGeom>
              <a:blipFill>
                <a:blip r:embed="rId3"/>
              </a:blipFill>
              <a:ln w="3175">
                <a:miter lim="400000"/>
              </a:ln>
            </p:spPr>
            <p:txBody>
              <a:bodyPr lIns="46302" tIns="46302" rIns="46302" bIns="46302" anchor="ctr"/>
              <a:lstStyle/>
              <a:p>
                <a:pPr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Shape 151"/>
              <p:cNvSpPr/>
              <p:nvPr/>
            </p:nvSpPr>
            <p:spPr>
              <a:xfrm>
                <a:off x="1449930" y="7258598"/>
                <a:ext cx="93573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endParaRPr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Shape 151"/>
            <p:cNvSpPr/>
            <p:nvPr/>
          </p:nvSpPr>
          <p:spPr>
            <a:xfrm>
              <a:off x="1508122" y="7741994"/>
              <a:ext cx="11737625" cy="38589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302" tIns="46302" rIns="46302" bIns="46302" anchor="ctr">
              <a:spAutoFit/>
            </a:bodyPr>
            <a:lstStyle/>
            <a:p>
              <a:pPr algn="l">
                <a:defRPr sz="1900" spc="-190">
                  <a:solidFill>
                    <a:srgbClr val="404040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r>
                <a:rPr lang="en-US" altLang="ko-KR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Eclipse</a:t>
              </a:r>
              <a:r>
                <a:rPr lang="ko-KR" altLang="en-US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는 이클립스 재단에서 개발 배포하는 범용 </a:t>
              </a:r>
              <a:r>
                <a:rPr lang="en-US" altLang="ko-KR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IDE(</a:t>
              </a:r>
              <a:r>
                <a:rPr lang="ko-KR" altLang="en-US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통합 개발환경</a:t>
              </a:r>
              <a:r>
                <a:rPr lang="en-US" altLang="ko-KR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)</a:t>
              </a:r>
              <a:r>
                <a:rPr lang="ko-KR" altLang="en-US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로 자바 언어로 프로그램 만들 때 사용한다</a:t>
              </a:r>
              <a:r>
                <a:rPr lang="en-US" altLang="ko-KR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.</a:t>
              </a:r>
              <a:endParaRPr lang="en-US" altLang="ko-KR" sz="1900" spc="-190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</a:endParaRPr>
            </a:p>
          </p:txBody>
        </p:sp>
      </p:grpSp>
      <p:sp>
        <p:nvSpPr>
          <p:cNvPr id="27" name="Shape 159"/>
          <p:cNvSpPr/>
          <p:nvPr/>
        </p:nvSpPr>
        <p:spPr>
          <a:xfrm flipV="1">
            <a:off x="7659103" y="3127826"/>
            <a:ext cx="0" cy="2755370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" name="Shape 199"/>
          <p:cNvSpPr/>
          <p:nvPr/>
        </p:nvSpPr>
        <p:spPr>
          <a:xfrm>
            <a:off x="1371764" y="1947295"/>
            <a:ext cx="11480471" cy="376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2000" spc="-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JDK Setting</a:t>
            </a:r>
            <a:endParaRPr sz="1600" spc="-16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Shape 169"/>
          <p:cNvSpPr/>
          <p:nvPr/>
        </p:nvSpPr>
        <p:spPr>
          <a:xfrm>
            <a:off x="709854" y="2688949"/>
            <a:ext cx="580821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1285480" y="2886715"/>
            <a:ext cx="1636559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JDK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방법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171"/>
          <p:cNvSpPr/>
          <p:nvPr/>
        </p:nvSpPr>
        <p:spPr>
          <a:xfrm>
            <a:off x="1000264" y="3435328"/>
            <a:ext cx="6697880" cy="2724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[Download]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탭을 클릭한 후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Oracle JDK [Download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클릭한다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 Se Development Kit Downloads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페이지에서 자신의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환경에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맞는 파일을 선택하여 다운로드를 진행 합니다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설치 완료 후 환경변수 설정을 진행해야 합니다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환경변수 설정에 대해 설명하겠습니다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284" y="2552886"/>
            <a:ext cx="5443379" cy="36766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300211" y="3809738"/>
            <a:ext cx="438150" cy="109728"/>
          </a:xfrm>
          <a:prstGeom prst="rect">
            <a:avLst/>
          </a:prstGeom>
          <a:noFill/>
          <a:ln w="28575" cap="flat">
            <a:solidFill>
              <a:schemeClr val="accent5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32" name="Shape 169"/>
          <p:cNvSpPr/>
          <p:nvPr/>
        </p:nvSpPr>
        <p:spPr>
          <a:xfrm>
            <a:off x="8976851" y="3505040"/>
            <a:ext cx="337165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4513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08000" y="2176379"/>
            <a:ext cx="13256126" cy="45933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BA4D44C-CEE7-494D-B616-BB0C3EF2A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00" y="133192"/>
            <a:ext cx="2490738" cy="670583"/>
          </a:xfrm>
          <a:prstGeom prst="rect">
            <a:avLst/>
          </a:prstGeom>
        </p:spPr>
      </p:pic>
      <p:sp>
        <p:nvSpPr>
          <p:cNvPr id="29" name="Shape 166"/>
          <p:cNvSpPr/>
          <p:nvPr/>
        </p:nvSpPr>
        <p:spPr>
          <a:xfrm>
            <a:off x="820430" y="817302"/>
            <a:ext cx="4667837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이클립스를 이용하는 방법  </a:t>
            </a:r>
            <a:r>
              <a:rPr lang="en-US" altLang="ko-KR" sz="1800" spc="-15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endParaRPr spc="-15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Shape 167"/>
          <p:cNvSpPr/>
          <p:nvPr/>
        </p:nvSpPr>
        <p:spPr>
          <a:xfrm>
            <a:off x="194004" y="640703"/>
            <a:ext cx="626347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Shape 175"/>
          <p:cNvSpPr/>
          <p:nvPr/>
        </p:nvSpPr>
        <p:spPr>
          <a:xfrm>
            <a:off x="232833" y="1390650"/>
            <a:ext cx="5394369" cy="51447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 algn="l"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endParaRPr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0083" y="7132582"/>
            <a:ext cx="11863580" cy="828057"/>
            <a:chOff x="1382167" y="7314557"/>
            <a:chExt cx="11863580" cy="828057"/>
          </a:xfrm>
        </p:grpSpPr>
        <p:grpSp>
          <p:nvGrpSpPr>
            <p:cNvPr id="10" name="그룹 9"/>
            <p:cNvGrpSpPr/>
            <p:nvPr/>
          </p:nvGrpSpPr>
          <p:grpSpPr>
            <a:xfrm>
              <a:off x="1382167" y="7314557"/>
              <a:ext cx="6646544" cy="828057"/>
              <a:chOff x="1323975" y="6831161"/>
              <a:chExt cx="6646544" cy="828057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1449930" y="6859293"/>
                <a:ext cx="6520589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JDK (Java Development Kit) 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자바 언어를 사용하기 위한 개발도구이다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.</a:t>
                </a:r>
                <a:endPara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endParaRPr>
              </a:p>
            </p:txBody>
          </p:sp>
          <p:sp>
            <p:nvSpPr>
              <p:cNvPr id="37" name="Shape 146"/>
              <p:cNvSpPr/>
              <p:nvPr/>
            </p:nvSpPr>
            <p:spPr>
              <a:xfrm>
                <a:off x="1323975" y="6831161"/>
                <a:ext cx="84741" cy="828057"/>
              </a:xfrm>
              <a:prstGeom prst="rect">
                <a:avLst/>
              </a:prstGeom>
              <a:blipFill>
                <a:blip r:embed="rId3"/>
              </a:blipFill>
              <a:ln w="3175">
                <a:miter lim="400000"/>
              </a:ln>
            </p:spPr>
            <p:txBody>
              <a:bodyPr lIns="46302" tIns="46302" rIns="46302" bIns="46302" anchor="ctr"/>
              <a:lstStyle/>
              <a:p>
                <a:pPr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Shape 151"/>
              <p:cNvSpPr/>
              <p:nvPr/>
            </p:nvSpPr>
            <p:spPr>
              <a:xfrm>
                <a:off x="1449930" y="7258598"/>
                <a:ext cx="93573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endParaRPr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Shape 151"/>
            <p:cNvSpPr/>
            <p:nvPr/>
          </p:nvSpPr>
          <p:spPr>
            <a:xfrm>
              <a:off x="1508122" y="7741994"/>
              <a:ext cx="11737625" cy="38589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302" tIns="46302" rIns="46302" bIns="46302" anchor="ctr">
              <a:spAutoFit/>
            </a:bodyPr>
            <a:lstStyle/>
            <a:p>
              <a:pPr algn="l">
                <a:defRPr sz="1900" spc="-190">
                  <a:solidFill>
                    <a:srgbClr val="404040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r>
                <a:rPr lang="en-US" altLang="ko-KR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Eclipse</a:t>
              </a:r>
              <a:r>
                <a:rPr lang="ko-KR" altLang="en-US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는 이클립스 재단에서 개발 배포하는 범용 </a:t>
              </a:r>
              <a:r>
                <a:rPr lang="en-US" altLang="ko-KR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IDE(</a:t>
              </a:r>
              <a:r>
                <a:rPr lang="ko-KR" altLang="en-US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통합 개발환경</a:t>
              </a:r>
              <a:r>
                <a:rPr lang="en-US" altLang="ko-KR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)</a:t>
              </a:r>
              <a:r>
                <a:rPr lang="ko-KR" altLang="en-US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로 자바 언어로 프로그램 만들 때 사용한다</a:t>
              </a:r>
              <a:r>
                <a:rPr lang="en-US" altLang="ko-KR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.</a:t>
              </a:r>
              <a:endParaRPr lang="en-US" altLang="ko-KR" sz="1900" spc="-190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</a:endParaRPr>
            </a:p>
          </p:txBody>
        </p:sp>
      </p:grpSp>
      <p:sp>
        <p:nvSpPr>
          <p:cNvPr id="27" name="Shape 159"/>
          <p:cNvSpPr/>
          <p:nvPr/>
        </p:nvSpPr>
        <p:spPr>
          <a:xfrm flipV="1">
            <a:off x="7659103" y="3127826"/>
            <a:ext cx="0" cy="2755370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" name="Shape 199"/>
          <p:cNvSpPr/>
          <p:nvPr/>
        </p:nvSpPr>
        <p:spPr>
          <a:xfrm>
            <a:off x="1371764" y="1947295"/>
            <a:ext cx="11480471" cy="376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2000" spc="-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JDK Setting</a:t>
            </a:r>
            <a:endParaRPr sz="1600" spc="-16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Shape 169"/>
          <p:cNvSpPr/>
          <p:nvPr/>
        </p:nvSpPr>
        <p:spPr>
          <a:xfrm>
            <a:off x="709854" y="2688949"/>
            <a:ext cx="580821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1285480" y="2886715"/>
            <a:ext cx="1759349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 설정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171"/>
          <p:cNvSpPr/>
          <p:nvPr/>
        </p:nvSpPr>
        <p:spPr>
          <a:xfrm>
            <a:off x="1000264" y="3435328"/>
            <a:ext cx="6426011" cy="2724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내 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– [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고급 시스템 설정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] – [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고급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] - &lt;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새 시스템 변수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“JAVA_HOME”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“CLASSPATH”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새로만들기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등록합니다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SzPct val="75000"/>
              <a:buFontTx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JAVA_HOME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변수 값은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JDK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설치 한 위치를 적어 줍니다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l">
              <a:buSzPct val="75000"/>
              <a:buFontTx/>
              <a:buChar char="-"/>
              <a:defRPr sz="1900" spc="-190">
                <a:solidFill>
                  <a:srgbClr val="777777"/>
                </a:solidFill>
              </a:defRPr>
            </a:pP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SzPct val="75000"/>
              <a:buFontTx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시스템 변수 항목의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Path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선택한 후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편집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클릭하여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Path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추가한다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새로 만들기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통하여 변수 값을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“%JAVA_HOME%\bin; “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추가 합니다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302" y="3102746"/>
            <a:ext cx="5762625" cy="1047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2219" y="4213051"/>
            <a:ext cx="5760708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543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08000" y="2176379"/>
            <a:ext cx="13256126" cy="45933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BA4D44C-CEE7-494D-B616-BB0C3EF2A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00" y="133192"/>
            <a:ext cx="2490738" cy="670583"/>
          </a:xfrm>
          <a:prstGeom prst="rect">
            <a:avLst/>
          </a:prstGeom>
        </p:spPr>
      </p:pic>
      <p:sp>
        <p:nvSpPr>
          <p:cNvPr id="29" name="Shape 166"/>
          <p:cNvSpPr/>
          <p:nvPr/>
        </p:nvSpPr>
        <p:spPr>
          <a:xfrm>
            <a:off x="820430" y="817302"/>
            <a:ext cx="4667837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이클립스를 이용하는 방법  </a:t>
            </a:r>
            <a:r>
              <a:rPr lang="en-US" altLang="ko-KR" sz="1800" spc="-15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endParaRPr spc="-15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Shape 167"/>
          <p:cNvSpPr/>
          <p:nvPr/>
        </p:nvSpPr>
        <p:spPr>
          <a:xfrm>
            <a:off x="194004" y="640703"/>
            <a:ext cx="626347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Shape 175"/>
          <p:cNvSpPr/>
          <p:nvPr/>
        </p:nvSpPr>
        <p:spPr>
          <a:xfrm>
            <a:off x="232833" y="1390650"/>
            <a:ext cx="5394369" cy="51447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 algn="l"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endParaRPr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0083" y="7132582"/>
            <a:ext cx="11863580" cy="828057"/>
            <a:chOff x="1382167" y="7314557"/>
            <a:chExt cx="11863580" cy="828057"/>
          </a:xfrm>
        </p:grpSpPr>
        <p:grpSp>
          <p:nvGrpSpPr>
            <p:cNvPr id="10" name="그룹 9"/>
            <p:cNvGrpSpPr/>
            <p:nvPr/>
          </p:nvGrpSpPr>
          <p:grpSpPr>
            <a:xfrm>
              <a:off x="1382167" y="7314557"/>
              <a:ext cx="6675077" cy="828057"/>
              <a:chOff x="1323975" y="6831161"/>
              <a:chExt cx="6675077" cy="828057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1449930" y="6859293"/>
                <a:ext cx="6549122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r>
                  <a:rPr lang="en-US" altLang="ko-KR" sz="1900" spc="-190" dirty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JDK (Java Development Kit) </a:t>
                </a:r>
                <a:r>
                  <a:rPr lang="ko-KR" altLang="en-US" sz="1900" spc="-190" dirty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자바 언어를 사용하기 위한 개발도구이다</a:t>
                </a:r>
                <a:r>
                  <a:rPr lang="en-US" altLang="ko-KR" sz="1900" spc="-190" dirty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.</a:t>
                </a:r>
              </a:p>
            </p:txBody>
          </p:sp>
          <p:sp>
            <p:nvSpPr>
              <p:cNvPr id="37" name="Shape 146"/>
              <p:cNvSpPr/>
              <p:nvPr/>
            </p:nvSpPr>
            <p:spPr>
              <a:xfrm>
                <a:off x="1323975" y="6831161"/>
                <a:ext cx="84741" cy="828057"/>
              </a:xfrm>
              <a:prstGeom prst="rect">
                <a:avLst/>
              </a:prstGeom>
              <a:blipFill>
                <a:blip r:embed="rId3"/>
              </a:blipFill>
              <a:ln w="3175">
                <a:miter lim="400000"/>
              </a:ln>
            </p:spPr>
            <p:txBody>
              <a:bodyPr lIns="46302" tIns="46302" rIns="46302" bIns="46302" anchor="ctr"/>
              <a:lstStyle/>
              <a:p>
                <a:pPr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Shape 151"/>
              <p:cNvSpPr/>
              <p:nvPr/>
            </p:nvSpPr>
            <p:spPr>
              <a:xfrm>
                <a:off x="1449930" y="7258598"/>
                <a:ext cx="93573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endParaRPr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Shape 151"/>
            <p:cNvSpPr/>
            <p:nvPr/>
          </p:nvSpPr>
          <p:spPr>
            <a:xfrm>
              <a:off x="1508122" y="7741994"/>
              <a:ext cx="11737625" cy="38589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302" tIns="46302" rIns="46302" bIns="46302" anchor="ctr">
              <a:spAutoFit/>
            </a:bodyPr>
            <a:lstStyle/>
            <a:p>
              <a:pPr algn="l">
                <a:defRPr sz="1900" spc="-190">
                  <a:solidFill>
                    <a:srgbClr val="404040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Eclipse</a:t>
              </a:r>
              <a:r>
                <a:rPr lang="ko-KR" altLang="en-US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는 이클립스 재단에서 개발 배포하는 범용 </a:t>
              </a: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IDE(</a:t>
              </a:r>
              <a:r>
                <a:rPr lang="ko-KR" altLang="en-US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통합 개발환경</a:t>
              </a: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)</a:t>
              </a:r>
              <a:r>
                <a:rPr lang="ko-KR" altLang="en-US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로 자바 언어로 프로그램 만들 때 사용한다</a:t>
              </a:r>
              <a:r>
                <a: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.</a:t>
              </a:r>
            </a:p>
          </p:txBody>
        </p:sp>
      </p:grpSp>
      <p:sp>
        <p:nvSpPr>
          <p:cNvPr id="27" name="Shape 159"/>
          <p:cNvSpPr/>
          <p:nvPr/>
        </p:nvSpPr>
        <p:spPr>
          <a:xfrm flipV="1">
            <a:off x="7659103" y="3127826"/>
            <a:ext cx="0" cy="2755370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" name="Shape 199"/>
          <p:cNvSpPr/>
          <p:nvPr/>
        </p:nvSpPr>
        <p:spPr>
          <a:xfrm>
            <a:off x="1371764" y="1947295"/>
            <a:ext cx="11480471" cy="376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2000" spc="-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Eclipse Setting</a:t>
            </a:r>
            <a:endParaRPr sz="1600" spc="-16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Shape 169"/>
          <p:cNvSpPr/>
          <p:nvPr/>
        </p:nvSpPr>
        <p:spPr>
          <a:xfrm>
            <a:off x="709854" y="2688949"/>
            <a:ext cx="580821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1285480" y="2886715"/>
            <a:ext cx="2775012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 개발도구 설치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171"/>
          <p:cNvSpPr/>
          <p:nvPr/>
        </p:nvSpPr>
        <p:spPr>
          <a:xfrm>
            <a:off x="1000264" y="3435328"/>
            <a:ext cx="6521550" cy="30173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https://www.eclipse.org/downloads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페이지에 접속 합니다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번을 따라 클릭한 후 설치합니다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이클립스는 자바로 개발된 프로그램이므로 실행을 위해서는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JVM(Java Virtual Machine)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경로가 명확해야 합니다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SzPct val="75000"/>
              <a:buFontTx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앞서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JDK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설치하지 않으신 분들이나 설정을 제대로 하지 않은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학생들은 순서대로 설치 하시기 바랍니다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5568" y="2520017"/>
            <a:ext cx="4786667" cy="39305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686800" y="4267200"/>
            <a:ext cx="633984" cy="109728"/>
          </a:xfrm>
          <a:prstGeom prst="rect">
            <a:avLst/>
          </a:prstGeom>
          <a:noFill/>
          <a:ln w="28575" cap="flat">
            <a:solidFill>
              <a:schemeClr val="accent5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521952" y="5937504"/>
            <a:ext cx="640080" cy="134112"/>
          </a:xfrm>
          <a:prstGeom prst="rect">
            <a:avLst/>
          </a:prstGeom>
          <a:noFill/>
          <a:ln w="28575" cap="flat">
            <a:solidFill>
              <a:schemeClr val="accent5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32" name="Shape 169"/>
          <p:cNvSpPr/>
          <p:nvPr/>
        </p:nvSpPr>
        <p:spPr>
          <a:xfrm>
            <a:off x="8324158" y="3962502"/>
            <a:ext cx="337165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Shape 169"/>
          <p:cNvSpPr/>
          <p:nvPr/>
        </p:nvSpPr>
        <p:spPr>
          <a:xfrm>
            <a:off x="9150138" y="5638580"/>
            <a:ext cx="337165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633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08000" y="2176379"/>
            <a:ext cx="13256126" cy="45933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BA4D44C-CEE7-494D-B616-BB0C3EF2A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00" y="133192"/>
            <a:ext cx="2490738" cy="670583"/>
          </a:xfrm>
          <a:prstGeom prst="rect">
            <a:avLst/>
          </a:prstGeom>
        </p:spPr>
      </p:pic>
      <p:sp>
        <p:nvSpPr>
          <p:cNvPr id="29" name="Shape 166"/>
          <p:cNvSpPr/>
          <p:nvPr/>
        </p:nvSpPr>
        <p:spPr>
          <a:xfrm>
            <a:off x="820430" y="817302"/>
            <a:ext cx="4667837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이클립스를 이용하는 방법  </a:t>
            </a:r>
            <a:r>
              <a:rPr lang="en-US" altLang="ko-KR" sz="1800" spc="-15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endParaRPr spc="-15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Shape 167"/>
          <p:cNvSpPr/>
          <p:nvPr/>
        </p:nvSpPr>
        <p:spPr>
          <a:xfrm>
            <a:off x="194004" y="640703"/>
            <a:ext cx="626347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Shape 175"/>
          <p:cNvSpPr/>
          <p:nvPr/>
        </p:nvSpPr>
        <p:spPr>
          <a:xfrm>
            <a:off x="232833" y="1390650"/>
            <a:ext cx="5394369" cy="51447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 algn="l"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endParaRPr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0083" y="7132582"/>
            <a:ext cx="11863580" cy="828057"/>
            <a:chOff x="1382167" y="7314557"/>
            <a:chExt cx="11863580" cy="828057"/>
          </a:xfrm>
        </p:grpSpPr>
        <p:grpSp>
          <p:nvGrpSpPr>
            <p:cNvPr id="10" name="그룹 9"/>
            <p:cNvGrpSpPr/>
            <p:nvPr/>
          </p:nvGrpSpPr>
          <p:grpSpPr>
            <a:xfrm>
              <a:off x="1382167" y="7314557"/>
              <a:ext cx="11687667" cy="828057"/>
              <a:chOff x="1323975" y="6831161"/>
              <a:chExt cx="11687667" cy="828057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1449930" y="6859293"/>
                <a:ext cx="11561712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JDBC (Java Database Connectivity)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는 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DBMS 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접근 관련된 표준화된 인터페이스로 자바에서 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SQL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을 수행하도록 돕는 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API </a:t>
                </a:r>
                <a:r>
                  <a:rPr lang="ko-KR" altLang="en-US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이다</a:t>
                </a:r>
                <a:r>
                  <a:rPr lang="en-US" altLang="ko-KR" sz="1900" spc="-190" dirty="0" smtClean="0">
                    <a:ln>
                      <a:solidFill>
                        <a:srgbClr val="696969">
                          <a:alpha val="1000"/>
                        </a:srgbClr>
                      </a:solidFill>
                    </a:ln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pple SD 산돌고딕 Neo 세미볼드체"/>
                  </a:rPr>
                  <a:t>.</a:t>
                </a:r>
                <a:endParaRPr lang="en-US" altLang="ko-KR" sz="1900" spc="-19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endParaRPr>
              </a:p>
            </p:txBody>
          </p:sp>
          <p:sp>
            <p:nvSpPr>
              <p:cNvPr id="37" name="Shape 146"/>
              <p:cNvSpPr/>
              <p:nvPr/>
            </p:nvSpPr>
            <p:spPr>
              <a:xfrm>
                <a:off x="1323975" y="6831161"/>
                <a:ext cx="84741" cy="828057"/>
              </a:xfrm>
              <a:prstGeom prst="rect">
                <a:avLst/>
              </a:prstGeom>
              <a:blipFill>
                <a:blip r:embed="rId3"/>
              </a:blipFill>
              <a:ln w="3175">
                <a:miter lim="400000"/>
              </a:ln>
            </p:spPr>
            <p:txBody>
              <a:bodyPr lIns="46302" tIns="46302" rIns="46302" bIns="46302" anchor="ctr"/>
              <a:lstStyle/>
              <a:p>
                <a:pPr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Shape 151"/>
              <p:cNvSpPr/>
              <p:nvPr/>
            </p:nvSpPr>
            <p:spPr>
              <a:xfrm>
                <a:off x="1449930" y="7258598"/>
                <a:ext cx="93573" cy="38589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302" tIns="46302" rIns="46302" bIns="46302" anchor="ctr">
                <a:spAutoFit/>
              </a:bodyPr>
              <a:lstStyle/>
              <a:p>
                <a:pPr algn="l">
                  <a:defRPr sz="1900" spc="-190">
                    <a:solidFill>
                      <a:srgbClr val="404040"/>
                    </a:solidFill>
                    <a:latin typeface="Apple SD 산돌고딕 Neo 세미볼드체"/>
                    <a:ea typeface="Apple SD 산돌고딕 Neo 세미볼드체"/>
                    <a:cs typeface="Apple SD 산돌고딕 Neo 세미볼드체"/>
                    <a:sym typeface="Apple SD 산돌고딕 Neo 세미볼드체"/>
                  </a:defRPr>
                </a:pPr>
                <a:endParaRPr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Shape 151"/>
            <p:cNvSpPr/>
            <p:nvPr/>
          </p:nvSpPr>
          <p:spPr>
            <a:xfrm>
              <a:off x="1508122" y="7741994"/>
              <a:ext cx="11737625" cy="38589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302" tIns="46302" rIns="46302" bIns="46302" anchor="ctr">
              <a:spAutoFit/>
            </a:bodyPr>
            <a:lstStyle/>
            <a:p>
              <a:pPr algn="l">
                <a:defRPr sz="1900" spc="-190">
                  <a:solidFill>
                    <a:srgbClr val="404040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r>
                <a:rPr lang="en-US" altLang="ko-KR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JDBC</a:t>
              </a:r>
              <a:r>
                <a:rPr lang="ko-KR" altLang="en-US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는 </a:t>
              </a:r>
              <a:r>
                <a:rPr lang="en-US" altLang="ko-KR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‘</a:t>
              </a:r>
              <a:r>
                <a:rPr lang="en-US" altLang="ko-KR" sz="1900" spc="-190" dirty="0" err="1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mysql</a:t>
              </a:r>
              <a:r>
                <a:rPr lang="en-US" altLang="ko-KR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-connector’</a:t>
              </a:r>
              <a:r>
                <a:rPr lang="ko-KR" altLang="en-US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라는 이름으로 제공되며 </a:t>
              </a:r>
              <a:r>
                <a:rPr lang="en-US" altLang="ko-KR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MySQL</a:t>
              </a:r>
              <a:r>
                <a:rPr lang="ko-KR" altLang="en-US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 최초 설치 시 함께 설치된다</a:t>
              </a:r>
              <a:r>
                <a:rPr lang="en-US" altLang="ko-KR" sz="1900" spc="-190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</a:rPr>
                <a:t>.</a:t>
              </a:r>
              <a:endParaRPr lang="en-US" altLang="ko-KR" sz="1900" spc="-190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</a:endParaRPr>
            </a:p>
          </p:txBody>
        </p:sp>
      </p:grpSp>
      <p:sp>
        <p:nvSpPr>
          <p:cNvPr id="27" name="Shape 159"/>
          <p:cNvSpPr/>
          <p:nvPr/>
        </p:nvSpPr>
        <p:spPr>
          <a:xfrm flipV="1">
            <a:off x="7659103" y="3127826"/>
            <a:ext cx="0" cy="2755370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" name="Shape 199"/>
          <p:cNvSpPr/>
          <p:nvPr/>
        </p:nvSpPr>
        <p:spPr>
          <a:xfrm>
            <a:off x="1371764" y="1947295"/>
            <a:ext cx="11480471" cy="376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2000" spc="-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Eclipse Setting</a:t>
            </a:r>
            <a:endParaRPr sz="1600" spc="-16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Shape 169"/>
          <p:cNvSpPr/>
          <p:nvPr/>
        </p:nvSpPr>
        <p:spPr>
          <a:xfrm>
            <a:off x="709854" y="2688949"/>
            <a:ext cx="580821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1285480" y="2886715"/>
            <a:ext cx="2294111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드라이버 설치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171"/>
          <p:cNvSpPr/>
          <p:nvPr/>
        </p:nvSpPr>
        <p:spPr>
          <a:xfrm>
            <a:off x="1000264" y="3435328"/>
            <a:ext cx="6129456" cy="24326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이미 앞서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설치하였기 때문에 설치 안하신 분들은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MySQL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설치 하시기 바랍니다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오른쪽은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C:\Program Files (x86)\MySQL\Connector J 8.0 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폴더 화면 입니다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SzPct val="75000"/>
              <a:buFontTx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mysql-connector-java-8.0.19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JDK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설치 폴더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(C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:\Program Files\Java\</a:t>
            </a:r>
            <a:r>
              <a:rPr lang="en-US" altLang="ko-KR" dirty="0" err="1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jdk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-~\lib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lib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폴더에 저장합니다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464" y="3058084"/>
            <a:ext cx="5419636" cy="280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0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1467</Words>
  <Application>Microsoft Office PowerPoint</Application>
  <PresentationFormat>사용자 지정</PresentationFormat>
  <Paragraphs>229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Apple SD 산돌고딕 Neo 세미볼드체</vt:lpstr>
      <vt:lpstr>Apple SD 산돌고딕 Neo 옅은체</vt:lpstr>
      <vt:lpstr>Dinbol</vt:lpstr>
      <vt:lpstr>Helvetica Light</vt:lpstr>
      <vt:lpstr>Helvetica Neue</vt:lpstr>
      <vt:lpstr>굴림</vt:lpstr>
      <vt:lpstr>맑은 고딕</vt:lpstr>
      <vt:lpstr>배달의민족 도현</vt:lpstr>
      <vt:lpstr>배달의민족 주아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신동일</cp:lastModifiedBy>
  <cp:revision>182</cp:revision>
  <dcterms:modified xsi:type="dcterms:W3CDTF">2021-04-05T11:52:41Z</dcterms:modified>
</cp:coreProperties>
</file>