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80" r:id="rId3"/>
    <p:sldId id="373" r:id="rId4"/>
    <p:sldId id="566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7" r:id="rId21"/>
    <p:sldId id="598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FF"/>
    <a:srgbClr val="1EFA28"/>
    <a:srgbClr val="0000FF"/>
    <a:srgbClr val="2E6CB8"/>
    <a:srgbClr val="0070C0"/>
    <a:srgbClr val="3072C2"/>
    <a:srgbClr val="72AF2F"/>
    <a:srgbClr val="FF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443" autoAdjust="0"/>
    <p:restoredTop sz="73619" autoAdjust="0"/>
  </p:normalViewPr>
  <p:slideViewPr>
    <p:cSldViewPr showGuides="1">
      <p:cViewPr varScale="1">
        <p:scale>
          <a:sx n="113" d="100"/>
          <a:sy n="113" d="100"/>
        </p:scale>
        <p:origin x="1098" y="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64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5872"/>
          </a:xfrm>
          <a:prstGeom prst="rect">
            <a:avLst/>
          </a:prstGeom>
        </p:spPr>
        <p:txBody>
          <a:bodyPr vert="horz" lIns="88223" tIns="44112" rIns="88223" bIns="441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2"/>
            <a:ext cx="2945862" cy="495872"/>
          </a:xfrm>
          <a:prstGeom prst="rect">
            <a:avLst/>
          </a:prstGeom>
        </p:spPr>
        <p:txBody>
          <a:bodyPr vert="horz" lIns="88223" tIns="44112" rIns="88223" bIns="44112" rtlCol="0"/>
          <a:lstStyle>
            <a:lvl1pPr algn="r">
              <a:defRPr sz="1200"/>
            </a:lvl1pPr>
          </a:lstStyle>
          <a:p>
            <a:fld id="{0E59C902-D3D2-49E9-9C4D-6FFBD5BB1EC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4"/>
            <a:ext cx="2945862" cy="495872"/>
          </a:xfrm>
          <a:prstGeom prst="rect">
            <a:avLst/>
          </a:prstGeom>
        </p:spPr>
        <p:txBody>
          <a:bodyPr vert="horz" lIns="88223" tIns="44112" rIns="88223" bIns="441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2" cy="495872"/>
          </a:xfrm>
          <a:prstGeom prst="rect">
            <a:avLst/>
          </a:prstGeom>
        </p:spPr>
        <p:txBody>
          <a:bodyPr vert="horz" lIns="88223" tIns="44112" rIns="88223" bIns="44112" rtlCol="0" anchor="b"/>
          <a:lstStyle>
            <a:lvl1pPr algn="r">
              <a:defRPr sz="1200"/>
            </a:lvl1pPr>
          </a:lstStyle>
          <a:p>
            <a:fld id="{A9844F13-5790-463F-8B11-8D4DC31B2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19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5CF1ECA0-15FA-4C21-9D2A-239F5038AE68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64" tIns="47782" rIns="95564" bIns="477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47038987-8838-4AA5-9660-F4D853901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96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0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5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9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2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71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19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1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09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9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1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7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9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4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38987-8838-4AA5-9660-F4D85390154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8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CSNL\Local Settings\Temporary Internet Files\Content.IE5\SPKZGZCV\MCj02502790000[1]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15206" y="214290"/>
            <a:ext cx="1558907" cy="10715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337550" cy="928694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365125"/>
          </a:xfrm>
        </p:spPr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365125"/>
          </a:xfrm>
        </p:spPr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2064"/>
            <a:ext cx="437832" cy="5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 userDrawn="1"/>
        </p:nvSpPr>
        <p:spPr>
          <a:xfrm>
            <a:off x="506776" y="71414"/>
            <a:ext cx="2633031" cy="154237"/>
          </a:xfrm>
          <a:custGeom>
            <a:avLst/>
            <a:gdLst>
              <a:gd name="connsiteX0" fmla="*/ 0 w 2633031"/>
              <a:gd name="connsiteY0" fmla="*/ 77118 h 154237"/>
              <a:gd name="connsiteX1" fmla="*/ 462708 w 2633031"/>
              <a:gd name="connsiteY1" fmla="*/ 77118 h 154237"/>
              <a:gd name="connsiteX2" fmla="*/ 539826 w 2633031"/>
              <a:gd name="connsiteY2" fmla="*/ 22034 h 154237"/>
              <a:gd name="connsiteX3" fmla="*/ 539826 w 2633031"/>
              <a:gd name="connsiteY3" fmla="*/ 154237 h 154237"/>
              <a:gd name="connsiteX4" fmla="*/ 661012 w 2633031"/>
              <a:gd name="connsiteY4" fmla="*/ 0 h 154237"/>
              <a:gd name="connsiteX5" fmla="*/ 661012 w 2633031"/>
              <a:gd name="connsiteY5" fmla="*/ 143220 h 154237"/>
              <a:gd name="connsiteX6" fmla="*/ 727113 w 2633031"/>
              <a:gd name="connsiteY6" fmla="*/ 77118 h 154237"/>
              <a:gd name="connsiteX7" fmla="*/ 2633031 w 2633031"/>
              <a:gd name="connsiteY7" fmla="*/ 77118 h 15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031" h="154237">
                <a:moveTo>
                  <a:pt x="0" y="77118"/>
                </a:moveTo>
                <a:lnTo>
                  <a:pt x="462708" y="77118"/>
                </a:lnTo>
                <a:lnTo>
                  <a:pt x="539826" y="22034"/>
                </a:lnTo>
                <a:lnTo>
                  <a:pt x="539826" y="154237"/>
                </a:lnTo>
                <a:lnTo>
                  <a:pt x="661012" y="0"/>
                </a:lnTo>
                <a:lnTo>
                  <a:pt x="661012" y="143220"/>
                </a:lnTo>
                <a:lnTo>
                  <a:pt x="727113" y="77118"/>
                </a:lnTo>
                <a:lnTo>
                  <a:pt x="2633031" y="77118"/>
                </a:ln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500034" y="928670"/>
            <a:ext cx="8143932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1438" y="6540590"/>
            <a:ext cx="9001156" cy="2841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a-1-1.png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1349" y="59364"/>
            <a:ext cx="844551" cy="409440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2997200" y="6540500"/>
            <a:ext cx="32194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2E6CB8"/>
                </a:solidFill>
                <a:latin typeface="Calibri" pitchFamily="34" charset="0"/>
              </a:rPr>
              <a:t>한림대학교</a:t>
            </a:r>
            <a:r>
              <a:rPr lang="en-US" altLang="ko-KR" sz="1050" b="1" dirty="0" smtClean="0">
                <a:solidFill>
                  <a:srgbClr val="2E6CB8"/>
                </a:solidFill>
                <a:latin typeface="Calibri" pitchFamily="34" charset="0"/>
              </a:rPr>
              <a:t>-</a:t>
            </a:r>
            <a:r>
              <a:rPr lang="ko-KR" altLang="en-US" sz="1050" b="1" dirty="0" smtClean="0">
                <a:solidFill>
                  <a:srgbClr val="2E6CB8"/>
                </a:solidFill>
                <a:latin typeface="Calibri" pitchFamily="34" charset="0"/>
              </a:rPr>
              <a:t>한림코어</a:t>
            </a:r>
            <a:r>
              <a:rPr lang="en-US" altLang="ko-KR" sz="1050" b="1" dirty="0" smtClean="0">
                <a:solidFill>
                  <a:srgbClr val="2E6CB8"/>
                </a:solidFill>
                <a:latin typeface="Calibri" pitchFamily="34" charset="0"/>
              </a:rPr>
              <a:t>!!!</a:t>
            </a:r>
            <a:endParaRPr lang="ko-KR" altLang="en-US" sz="1050" b="1" dirty="0">
              <a:solidFill>
                <a:srgbClr val="2E6CB8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438" y="6540590"/>
            <a:ext cx="9001156" cy="2841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A7C9-ADDA-4CF7-B934-47A98B2BBB45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997200" y="6508834"/>
            <a:ext cx="32194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2E6CB8"/>
                </a:solidFill>
                <a:latin typeface="Calibri" pitchFamily="34" charset="0"/>
              </a:rPr>
              <a:t>한림대학교</a:t>
            </a:r>
            <a:r>
              <a:rPr lang="en-US" altLang="ko-KR" sz="1050" b="1" dirty="0" smtClean="0">
                <a:solidFill>
                  <a:srgbClr val="2E6CB8"/>
                </a:solidFill>
                <a:latin typeface="Calibri" pitchFamily="34" charset="0"/>
              </a:rPr>
              <a:t>-</a:t>
            </a:r>
            <a:r>
              <a:rPr lang="ko-KR" altLang="en-US" sz="1050" b="1" dirty="0" smtClean="0">
                <a:solidFill>
                  <a:srgbClr val="2E6CB8"/>
                </a:solidFill>
                <a:latin typeface="Calibri" pitchFamily="34" charset="0"/>
              </a:rPr>
              <a:t>한림코어</a:t>
            </a:r>
            <a:r>
              <a:rPr lang="en-US" altLang="ko-KR" sz="1050" b="1" dirty="0" smtClean="0">
                <a:solidFill>
                  <a:srgbClr val="2E6CB8"/>
                </a:solidFill>
                <a:latin typeface="Calibri" pitchFamily="34" charset="0"/>
              </a:rPr>
              <a:t>!!!</a:t>
            </a:r>
            <a:endParaRPr lang="ko-KR" altLang="en-US" sz="1050" b="1" dirty="0">
              <a:solidFill>
                <a:srgbClr val="2E6CB8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1472" y="3397136"/>
            <a:ext cx="8001056" cy="763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2234" y="2303875"/>
            <a:ext cx="8472516" cy="1084261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Multicore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System Design @ </a:t>
            </a:r>
            <a:r>
              <a:rPr lang="en-US" altLang="ko-KR" sz="32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Hallym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University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44035"/>
            <a:ext cx="6400800" cy="1818565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이정근</a:t>
            </a:r>
            <a:endParaRPr lang="en-US" altLang="ko-KR" sz="20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" name="그림 9" descr="a-1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3000" y="5434723"/>
            <a:ext cx="1822450" cy="883527"/>
          </a:xfrm>
          <a:prstGeom prst="rect">
            <a:avLst/>
          </a:prstGeom>
        </p:spPr>
      </p:pic>
      <p:pic>
        <p:nvPicPr>
          <p:cNvPr id="9" name="그림 8" descr="100px-AMD_Phenom2_X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15923">
            <a:off x="3065425" y="293560"/>
            <a:ext cx="916132" cy="1071875"/>
          </a:xfrm>
          <a:prstGeom prst="rect">
            <a:avLst/>
          </a:prstGeom>
        </p:spPr>
      </p:pic>
      <p:pic>
        <p:nvPicPr>
          <p:cNvPr id="11" name="그림 10" descr="110px-Intel_Corei7_Ex200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175928">
            <a:off x="4315266" y="345790"/>
            <a:ext cx="1075473" cy="80171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Dual-Core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61710" y="4374105"/>
            <a:ext cx="900100" cy="1350150"/>
          </a:xfrm>
          <a:prstGeom prst="roundRect">
            <a:avLst>
              <a:gd name="adj" fmla="val 101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861810" y="4768269"/>
            <a:ext cx="450050" cy="550940"/>
            <a:chOff x="5337085" y="5182607"/>
            <a:chExt cx="1890210" cy="550940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5337085" y="518260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5337085" y="572425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916705" y="4464114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공유메모리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READ/</a:t>
            </a:r>
          </a:p>
          <a:p>
            <a:pPr algn="ctr"/>
            <a:r>
              <a:rPr lang="en-US" altLang="ko-KR" sz="1200" b="1" dirty="0" smtClean="0"/>
              <a:t>WRITE</a:t>
            </a:r>
          </a:p>
          <a:p>
            <a:pPr algn="ctr"/>
            <a:r>
              <a:rPr lang="ko-KR" altLang="en-US" sz="1200" b="1" dirty="0" smtClean="0"/>
              <a:t>제어</a:t>
            </a:r>
            <a:endParaRPr lang="en-US" altLang="ko-KR" sz="1200" b="1" dirty="0" smtClean="0"/>
          </a:p>
        </p:txBody>
      </p:sp>
      <p:sp>
        <p:nvSpPr>
          <p:cNvPr id="9" name="타원형 설명선 8"/>
          <p:cNvSpPr/>
          <p:nvPr/>
        </p:nvSpPr>
        <p:spPr>
          <a:xfrm>
            <a:off x="2681790" y="1268760"/>
            <a:ext cx="1305145" cy="2025225"/>
          </a:xfrm>
          <a:prstGeom prst="wedgeEllipseCallout">
            <a:avLst>
              <a:gd name="adj1" fmla="val -77899"/>
              <a:gd name="adj2" fmla="val 9781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선택 </a:t>
            </a:r>
            <a:r>
              <a:rPr lang="en-US" altLang="ko-KR" sz="2000" b="1" dirty="0" smtClean="0"/>
              <a:t>??</a:t>
            </a:r>
          </a:p>
          <a:p>
            <a:pPr algn="ctr"/>
            <a:r>
              <a:rPr lang="en-US" altLang="ko-KR" sz="2000" b="1" dirty="0" smtClean="0"/>
              <a:t>MUX !</a:t>
            </a:r>
            <a:endParaRPr lang="ko-KR" altLang="en-US" sz="20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016605" y="5274204"/>
            <a:ext cx="945105" cy="280910"/>
            <a:chOff x="1916705" y="5902687"/>
            <a:chExt cx="1935215" cy="28091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016605" y="4554124"/>
            <a:ext cx="945105" cy="280910"/>
            <a:chOff x="1916705" y="5902687"/>
            <a:chExt cx="1935215" cy="280910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27993" y="50941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5315" y="545422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5305" y="526723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RD/WR2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7993" y="437410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5315" y="473414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5305" y="454715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RD/WR1</a:t>
            </a:r>
            <a:endParaRPr lang="ko-KR" altLang="en-US" sz="1200" b="1" dirty="0"/>
          </a:p>
        </p:txBody>
      </p:sp>
      <p:sp>
        <p:nvSpPr>
          <p:cNvPr id="27" name="오른쪽 화살표 26"/>
          <p:cNvSpPr/>
          <p:nvPr/>
        </p:nvSpPr>
        <p:spPr>
          <a:xfrm>
            <a:off x="4121950" y="2753925"/>
            <a:ext cx="495055" cy="54006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42031" y="2548352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각각의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Core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에서 가져온 공유메모리에 대한 접근 정보를 이용하여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MUX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의 선택 신호를 만들어냄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6304692" y="3586517"/>
            <a:ext cx="495055" cy="54006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320480" y="428409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각각의 </a:t>
            </a:r>
            <a:r>
              <a:rPr lang="en-US" altLang="ko-KR" sz="2800" b="1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Core</a:t>
            </a:r>
            <a:r>
              <a:rPr lang="ko-KR" altLang="en-US" sz="2800" b="1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에서 가져온 공유메모리에 대한 접근 정보 </a:t>
            </a:r>
            <a:r>
              <a:rPr lang="en-US" altLang="ko-KR" sz="2800" b="1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43901" y="3969060"/>
            <a:ext cx="7733544" cy="2115235"/>
          </a:xfrm>
          <a:prstGeom prst="roundRect">
            <a:avLst>
              <a:gd name="adj" fmla="val 121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코어의 공유메모리 접근 정보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8398"/>
            <a:ext cx="4123202" cy="2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949897" y="1378418"/>
            <a:ext cx="2385265" cy="2025225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09937" y="136680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공유메모리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4977045" y="2188508"/>
            <a:ext cx="720080" cy="405045"/>
          </a:xfrm>
          <a:prstGeom prst="leftRightArrow">
            <a:avLst>
              <a:gd name="adj1" fmla="val 36428"/>
              <a:gd name="adj2" fmla="val 33615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89957" y="2098498"/>
            <a:ext cx="1350150" cy="4950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5617" y="4284095"/>
            <a:ext cx="759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각 프로세서의 데이터 메모리 주소 체계</a:t>
            </a:r>
            <a:endParaRPr lang="en-US" altLang="ko-KR" dirty="0" smtClean="0"/>
          </a:p>
          <a:p>
            <a:r>
              <a:rPr lang="en-US" altLang="ko-KR" dirty="0" smtClean="0"/>
              <a:t>   * 0 ~ X-1 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메모리</a:t>
            </a:r>
            <a:endParaRPr lang="en-US" altLang="ko-KR" dirty="0" smtClean="0"/>
          </a:p>
          <a:p>
            <a:r>
              <a:rPr lang="en-US" altLang="ko-KR" dirty="0" smtClean="0"/>
              <a:t>   * X 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~ :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Address </a:t>
            </a:r>
            <a:r>
              <a:rPr lang="ko-KR" altLang="en-US" dirty="0" smtClean="0">
                <a:sym typeface="Wingdings" pitchFamily="2" charset="2"/>
              </a:rPr>
              <a:t>분석 후 공유메모리 주소에 해당하면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itchFamily="2" charset="2"/>
              </a:rPr>
              <a:t>sharedMem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신호 생성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코어의 공유메모리 접근 정보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6516" y="1268760"/>
            <a:ext cx="5400599" cy="3465385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808821"/>
            <a:ext cx="5220579" cy="279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8205" y="125714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MIPS: Core 1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96725" y="5364215"/>
            <a:ext cx="2025225" cy="962490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1740" y="545422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MIPS: Core 2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300" y="4644135"/>
            <a:ext cx="1753668" cy="152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07115" y="221386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07115" y="310699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66955" y="5499230"/>
            <a:ext cx="189021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166955" y="6129300"/>
            <a:ext cx="1890210" cy="9292"/>
          </a:xfrm>
          <a:prstGeom prst="line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6965" y="518260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56965" y="6122331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57165" y="4914165"/>
            <a:ext cx="900100" cy="1440160"/>
          </a:xfrm>
          <a:prstGeom prst="roundRect">
            <a:avLst>
              <a:gd name="adj" fmla="val 101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957265" y="5182607"/>
            <a:ext cx="450050" cy="550940"/>
            <a:chOff x="5337085" y="5182607"/>
            <a:chExt cx="1890210" cy="550940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5337085" y="518260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5337085" y="572425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12160" y="5229200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공유메모리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READ/</a:t>
            </a:r>
          </a:p>
          <a:p>
            <a:pPr algn="ctr"/>
            <a:r>
              <a:rPr lang="en-US" altLang="ko-KR" sz="1200" b="1" dirty="0" smtClean="0"/>
              <a:t>WRITE</a:t>
            </a:r>
          </a:p>
          <a:p>
            <a:pPr algn="ctr"/>
            <a:r>
              <a:rPr lang="ko-KR" altLang="en-US" sz="1200" b="1" dirty="0" smtClean="0"/>
              <a:t>제어</a:t>
            </a:r>
            <a:endParaRPr lang="en-US" altLang="ko-KR" sz="1200" b="1" dirty="0" smtClean="0"/>
          </a:p>
        </p:txBody>
      </p:sp>
      <p:sp>
        <p:nvSpPr>
          <p:cNvPr id="21" name="자유형 20"/>
          <p:cNvSpPr/>
          <p:nvPr/>
        </p:nvSpPr>
        <p:spPr>
          <a:xfrm>
            <a:off x="5633884" y="2949677"/>
            <a:ext cx="828326" cy="1954162"/>
          </a:xfrm>
          <a:custGeom>
            <a:avLst/>
            <a:gdLst>
              <a:gd name="connsiteX0" fmla="*/ 0 w 774290"/>
              <a:gd name="connsiteY0" fmla="*/ 0 h 1954162"/>
              <a:gd name="connsiteX1" fmla="*/ 774290 w 774290"/>
              <a:gd name="connsiteY1" fmla="*/ 0 h 1954162"/>
              <a:gd name="connsiteX2" fmla="*/ 774290 w 774290"/>
              <a:gd name="connsiteY2" fmla="*/ 1954162 h 1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290" h="1954162">
                <a:moveTo>
                  <a:pt x="0" y="0"/>
                </a:moveTo>
                <a:lnTo>
                  <a:pt x="774290" y="0"/>
                </a:lnTo>
                <a:lnTo>
                  <a:pt x="774290" y="1954162"/>
                </a:lnTo>
              </a:path>
            </a:pathLst>
          </a:cu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2317" y="270195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RD/WR1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121950" y="5890465"/>
            <a:ext cx="1935215" cy="138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66955" y="567228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RD/WR2</a:t>
            </a:r>
            <a:endParaRPr lang="ko-KR" altLang="en-US" sz="1200" b="1" dirty="0"/>
          </a:p>
        </p:txBody>
      </p:sp>
      <p:sp>
        <p:nvSpPr>
          <p:cNvPr id="25" name="자유형 24"/>
          <p:cNvSpPr/>
          <p:nvPr/>
        </p:nvSpPr>
        <p:spPr>
          <a:xfrm>
            <a:off x="5625127" y="3443748"/>
            <a:ext cx="612058" cy="1467465"/>
          </a:xfrm>
          <a:custGeom>
            <a:avLst/>
            <a:gdLst>
              <a:gd name="connsiteX0" fmla="*/ 0 w 612058"/>
              <a:gd name="connsiteY0" fmla="*/ 0 h 1467465"/>
              <a:gd name="connsiteX1" fmla="*/ 612058 w 612058"/>
              <a:gd name="connsiteY1" fmla="*/ 0 h 1467465"/>
              <a:gd name="connsiteX2" fmla="*/ 604684 w 612058"/>
              <a:gd name="connsiteY2" fmla="*/ 1467465 h 14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058" h="1467465">
                <a:moveTo>
                  <a:pt x="0" y="0"/>
                </a:moveTo>
                <a:lnTo>
                  <a:pt x="612058" y="0"/>
                </a:lnTo>
                <a:lnTo>
                  <a:pt x="604684" y="1467465"/>
                </a:lnTo>
              </a:path>
            </a:pathLst>
          </a:cu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5652120" y="2483896"/>
            <a:ext cx="1107113" cy="2412570"/>
          </a:xfrm>
          <a:custGeom>
            <a:avLst/>
            <a:gdLst>
              <a:gd name="connsiteX0" fmla="*/ 0 w 612058"/>
              <a:gd name="connsiteY0" fmla="*/ 0 h 1467465"/>
              <a:gd name="connsiteX1" fmla="*/ 612058 w 612058"/>
              <a:gd name="connsiteY1" fmla="*/ 0 h 1467465"/>
              <a:gd name="connsiteX2" fmla="*/ 604684 w 612058"/>
              <a:gd name="connsiteY2" fmla="*/ 1467465 h 14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058" h="1467465">
                <a:moveTo>
                  <a:pt x="0" y="0"/>
                </a:moveTo>
                <a:lnTo>
                  <a:pt x="612058" y="0"/>
                </a:lnTo>
                <a:lnTo>
                  <a:pt x="604684" y="1467465"/>
                </a:lnTo>
              </a:path>
            </a:pathLst>
          </a:cu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611761" y="1865671"/>
            <a:ext cx="2630130" cy="3030794"/>
          </a:xfrm>
          <a:custGeom>
            <a:avLst/>
            <a:gdLst>
              <a:gd name="connsiteX0" fmla="*/ 0 w 2630130"/>
              <a:gd name="connsiteY0" fmla="*/ 0 h 3030794"/>
              <a:gd name="connsiteX1" fmla="*/ 2411362 w 2630130"/>
              <a:gd name="connsiteY1" fmla="*/ 553064 h 3030794"/>
              <a:gd name="connsiteX2" fmla="*/ 1312607 w 2630130"/>
              <a:gd name="connsiteY2" fmla="*/ 3030794 h 303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130" h="3030794">
                <a:moveTo>
                  <a:pt x="0" y="0"/>
                </a:moveTo>
                <a:cubicBezTo>
                  <a:pt x="1096297" y="23966"/>
                  <a:pt x="2192594" y="47932"/>
                  <a:pt x="2411362" y="553064"/>
                </a:cubicBezTo>
                <a:cubicBezTo>
                  <a:pt x="2630130" y="1058196"/>
                  <a:pt x="1509252" y="2630129"/>
                  <a:pt x="1312607" y="3030794"/>
                </a:cubicBezTo>
              </a:path>
            </a:pathLst>
          </a:custGeom>
          <a:ln w="635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989439" y="6334432"/>
            <a:ext cx="2050026" cy="157316"/>
          </a:xfrm>
          <a:custGeom>
            <a:avLst/>
            <a:gdLst>
              <a:gd name="connsiteX0" fmla="*/ 0 w 2050026"/>
              <a:gd name="connsiteY0" fmla="*/ 14749 h 157316"/>
              <a:gd name="connsiteX1" fmla="*/ 988142 w 2050026"/>
              <a:gd name="connsiteY1" fmla="*/ 154858 h 157316"/>
              <a:gd name="connsiteX2" fmla="*/ 2050026 w 2050026"/>
              <a:gd name="connsiteY2" fmla="*/ 0 h 1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026" h="157316">
                <a:moveTo>
                  <a:pt x="0" y="14749"/>
                </a:moveTo>
                <a:cubicBezTo>
                  <a:pt x="323235" y="86032"/>
                  <a:pt x="646471" y="157316"/>
                  <a:pt x="988142" y="154858"/>
                </a:cubicBezTo>
                <a:cubicBezTo>
                  <a:pt x="1329813" y="152400"/>
                  <a:pt x="1689919" y="76200"/>
                  <a:pt x="2050026" y="0"/>
                </a:cubicBezTo>
              </a:path>
            </a:pathLst>
          </a:custGeom>
          <a:ln w="635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52120" y="1591053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sharedMem1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607115" y="6399330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sharedMem2</a:t>
            </a:r>
            <a:endParaRPr lang="ko-KR" altLang="en-US" sz="14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공유메모리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9960" y="1082053"/>
            <a:ext cx="4207275" cy="216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699917" y="3969060"/>
            <a:ext cx="900100" cy="2115236"/>
          </a:xfrm>
          <a:prstGeom prst="roundRect">
            <a:avLst>
              <a:gd name="adj" fmla="val 101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00017" y="4723265"/>
            <a:ext cx="450050" cy="550940"/>
            <a:chOff x="5337085" y="5182607"/>
            <a:chExt cx="1890210" cy="550940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337085" y="518260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337085" y="572425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654912" y="4599130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공유메모리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READ/</a:t>
            </a:r>
          </a:p>
          <a:p>
            <a:pPr algn="ctr"/>
            <a:r>
              <a:rPr lang="en-US" altLang="ko-KR" sz="1200" b="1" dirty="0" smtClean="0"/>
              <a:t>WRITE</a:t>
            </a:r>
          </a:p>
          <a:p>
            <a:pPr algn="ctr"/>
            <a:r>
              <a:rPr lang="ko-KR" altLang="en-US" sz="1200" b="1" dirty="0" smtClean="0"/>
              <a:t>제어</a:t>
            </a:r>
            <a:endParaRPr lang="en-US" altLang="ko-KR" sz="1200" b="1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754812" y="5409220"/>
            <a:ext cx="945105" cy="280910"/>
            <a:chOff x="1916705" y="5902687"/>
            <a:chExt cx="1935215" cy="28091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1754812" y="4419110"/>
            <a:ext cx="945105" cy="280910"/>
            <a:chOff x="1916705" y="5902687"/>
            <a:chExt cx="1935215" cy="280910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166200" y="522920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22" y="55892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33512" y="540225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RD/WR2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66200" y="42390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23522" y="459913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3512" y="441214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RD/WR1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4672" y="3969060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sharedMem1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01961" y="5814265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sharedMem2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754812" y="4149080"/>
            <a:ext cx="945105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754812" y="5947692"/>
            <a:ext cx="945105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67056" y="4246348"/>
            <a:ext cx="1297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sharedMem1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6379490" y="4246348"/>
            <a:ext cx="1297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sharedMem2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600017" y="5004175"/>
            <a:ext cx="4500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2745" y="4689140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SM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0067" y="504918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SM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60057" y="486219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RD/WRSM</a:t>
            </a:r>
            <a:endParaRPr lang="ko-KR" altLang="en-US" sz="1200" b="1" dirty="0"/>
          </a:p>
        </p:txBody>
      </p:sp>
      <p:sp>
        <p:nvSpPr>
          <p:cNvPr id="35" name="직사각형 34"/>
          <p:cNvSpPr/>
          <p:nvPr/>
        </p:nvSpPr>
        <p:spPr>
          <a:xfrm>
            <a:off x="5067055" y="4606388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379489" y="4606388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067055" y="4921423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379489" y="4921423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5067055" y="5236458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379489" y="5236458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067055" y="5551493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379489" y="5551493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7722351" y="554423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C00000"/>
                </a:solidFill>
                <a:sym typeface="Wingdings" pitchFamily="2" charset="2"/>
              </a:rPr>
              <a:t>허용안됨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722350" y="459913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/>
              <a:t>내부접근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7722350" y="491416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Core2</a:t>
            </a:r>
            <a:r>
              <a:rPr lang="ko-KR" altLang="en-US" sz="1400" b="1" dirty="0" smtClean="0">
                <a:solidFill>
                  <a:srgbClr val="C00000"/>
                </a:solidFill>
                <a:sym typeface="Wingdings" pitchFamily="2" charset="2"/>
              </a:rPr>
              <a:t>가 접근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7722350" y="522920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Core1</a:t>
            </a:r>
            <a:r>
              <a:rPr lang="ko-KR" altLang="en-US" sz="1400" b="1" dirty="0" smtClean="0">
                <a:solidFill>
                  <a:srgbClr val="C00000"/>
                </a:solidFill>
                <a:sym typeface="Wingdings" pitchFamily="2" charset="2"/>
              </a:rPr>
              <a:t>이 접근</a:t>
            </a:r>
            <a:endParaRPr lang="ko-KR" altLang="en-US" sz="1400" dirty="0"/>
          </a:p>
        </p:txBody>
      </p:sp>
      <p:sp>
        <p:nvSpPr>
          <p:cNvPr id="47" name="사다리꼴 46"/>
          <p:cNvSpPr/>
          <p:nvPr/>
        </p:nvSpPr>
        <p:spPr>
          <a:xfrm rot="5400000">
            <a:off x="2137353" y="4621633"/>
            <a:ext cx="2025225" cy="810091"/>
          </a:xfrm>
          <a:prstGeom prst="trapezoid">
            <a:avLst>
              <a:gd name="adj" fmla="val 6391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공유메모리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01769" y="1621542"/>
            <a:ext cx="900100" cy="2115236"/>
          </a:xfrm>
          <a:prstGeom prst="roundRect">
            <a:avLst>
              <a:gd name="adj" fmla="val 101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01869" y="2375747"/>
            <a:ext cx="450050" cy="550940"/>
            <a:chOff x="5337085" y="5182607"/>
            <a:chExt cx="1890210" cy="550940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5337085" y="518260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5337085" y="572425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56764" y="2251612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공유메모리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READ/</a:t>
            </a:r>
          </a:p>
          <a:p>
            <a:pPr algn="ctr"/>
            <a:r>
              <a:rPr lang="en-US" altLang="ko-KR" sz="1200" b="1" dirty="0" smtClean="0"/>
              <a:t>WRITE</a:t>
            </a:r>
          </a:p>
          <a:p>
            <a:pPr algn="ctr"/>
            <a:r>
              <a:rPr lang="ko-KR" altLang="en-US" sz="1200" b="1" dirty="0" smtClean="0"/>
              <a:t>제어</a:t>
            </a:r>
            <a:endParaRPr lang="en-US" altLang="ko-KR" sz="12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556664" y="3061702"/>
            <a:ext cx="945105" cy="280910"/>
            <a:chOff x="1916705" y="5902687"/>
            <a:chExt cx="1935215" cy="28091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556664" y="2071592"/>
            <a:ext cx="945105" cy="280910"/>
            <a:chOff x="1916705" y="5902687"/>
            <a:chExt cx="1935215" cy="280910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961710" y="590268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1961710" y="617430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916705" y="6037702"/>
              <a:ext cx="1935215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8052" y="288168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5374" y="324172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5364" y="3054733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RD/WR2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68052" y="189157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5374" y="225161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5364" y="2064623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RD/WR1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6524" y="1621542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sharedMem1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03813" y="3466747"/>
            <a:ext cx="1297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sharedMem2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56664" y="1801562"/>
            <a:ext cx="945105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556664" y="3600174"/>
            <a:ext cx="945105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22050" y="1718810"/>
            <a:ext cx="1297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sharedMem1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334484" y="1718810"/>
            <a:ext cx="1297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sharedMem2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401869" y="2656657"/>
            <a:ext cx="4500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4597" y="234162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SM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51919" y="270166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SM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61909" y="251467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RD/WRSM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22049" y="207885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6334483" y="207885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5022049" y="239388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334483" y="239388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022049" y="270892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334483" y="2708920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5022049" y="302395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334483" y="3023955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677345" y="3016697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C00000"/>
                </a:solidFill>
                <a:sym typeface="Wingdings" pitchFamily="2" charset="2"/>
              </a:rPr>
              <a:t>허용안됨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7677344" y="2071592"/>
            <a:ext cx="13051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Core2</a:t>
            </a:r>
            <a:r>
              <a:rPr lang="ko-KR" altLang="en-US" sz="1400" dirty="0" smtClean="0"/>
              <a:t>가 접근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7677344" y="2386627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Core2</a:t>
            </a:r>
            <a:r>
              <a:rPr lang="ko-KR" altLang="en-US" sz="1400" b="1" dirty="0" smtClean="0">
                <a:solidFill>
                  <a:srgbClr val="C00000"/>
                </a:solidFill>
                <a:sym typeface="Wingdings" pitchFamily="2" charset="2"/>
              </a:rPr>
              <a:t>가 접근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677344" y="2701662"/>
            <a:ext cx="1305145" cy="3077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sym typeface="Wingdings" pitchFamily="2" charset="2"/>
              </a:rPr>
              <a:t>Core1</a:t>
            </a:r>
            <a:r>
              <a:rPr lang="ko-KR" altLang="en-US" sz="1400" b="1" dirty="0" smtClean="0">
                <a:solidFill>
                  <a:srgbClr val="C00000"/>
                </a:solidFill>
                <a:sym typeface="Wingdings" pitchFamily="2" charset="2"/>
              </a:rPr>
              <a:t>이 접근</a:t>
            </a:r>
            <a:endParaRPr lang="ko-KR" altLang="en-US" sz="1400" dirty="0"/>
          </a:p>
        </p:txBody>
      </p:sp>
      <p:sp>
        <p:nvSpPr>
          <p:cNvPr id="45" name="자유형 44"/>
          <p:cNvSpPr/>
          <p:nvPr/>
        </p:nvSpPr>
        <p:spPr>
          <a:xfrm>
            <a:off x="5906729" y="2271252"/>
            <a:ext cx="1865671" cy="2327878"/>
          </a:xfrm>
          <a:custGeom>
            <a:avLst/>
            <a:gdLst>
              <a:gd name="connsiteX0" fmla="*/ 1865671 w 1865671"/>
              <a:gd name="connsiteY0" fmla="*/ 0 h 1681316"/>
              <a:gd name="connsiteX1" fmla="*/ 1688690 w 1865671"/>
              <a:gd name="connsiteY1" fmla="*/ 1224116 h 1681316"/>
              <a:gd name="connsiteX2" fmla="*/ 1047136 w 1865671"/>
              <a:gd name="connsiteY2" fmla="*/ 1533832 h 1681316"/>
              <a:gd name="connsiteX3" fmla="*/ 0 w 1865671"/>
              <a:gd name="connsiteY3" fmla="*/ 1681316 h 16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671" h="1681316">
                <a:moveTo>
                  <a:pt x="1865671" y="0"/>
                </a:moveTo>
                <a:cubicBezTo>
                  <a:pt x="1845392" y="484238"/>
                  <a:pt x="1825113" y="968477"/>
                  <a:pt x="1688690" y="1224116"/>
                </a:cubicBezTo>
                <a:cubicBezTo>
                  <a:pt x="1552268" y="1479755"/>
                  <a:pt x="1328584" y="1457632"/>
                  <a:pt x="1047136" y="1533832"/>
                </a:cubicBezTo>
                <a:cubicBezTo>
                  <a:pt x="765688" y="1610032"/>
                  <a:pt x="382844" y="1645674"/>
                  <a:pt x="0" y="1681316"/>
                </a:cubicBezTo>
              </a:path>
            </a:pathLst>
          </a:custGeom>
          <a:ln w="63500">
            <a:solidFill>
              <a:schemeClr val="accent1">
                <a:shade val="95000"/>
                <a:satMod val="10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6525" y="4447854"/>
            <a:ext cx="859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 Core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ko-KR" altLang="en-US" dirty="0" smtClean="0"/>
              <a:t>임의로 읽힌 데이터가 내부에서 받아들여지지 않도록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MUX</a:t>
            </a:r>
            <a:r>
              <a:rPr lang="ko-KR" altLang="en-US" dirty="0" smtClean="0"/>
              <a:t>로 제어함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7" name="사다리꼴 46"/>
          <p:cNvSpPr/>
          <p:nvPr/>
        </p:nvSpPr>
        <p:spPr>
          <a:xfrm rot="5400000">
            <a:off x="1939206" y="2281373"/>
            <a:ext cx="2025225" cy="810090"/>
          </a:xfrm>
          <a:prstGeom prst="trapezoid">
            <a:avLst>
              <a:gd name="adj" fmla="val 6391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6525" y="5634245"/>
            <a:ext cx="879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core</a:t>
            </a:r>
            <a:r>
              <a:rPr lang="ko-KR" altLang="en-US" b="1" dirty="0" smtClean="0"/>
              <a:t>들을 갖는 </a:t>
            </a:r>
            <a:r>
              <a:rPr lang="en-US" altLang="ko-KR" b="1" dirty="0" err="1" smtClean="0"/>
              <a:t>Manycore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시스템 </a:t>
            </a:r>
            <a:r>
              <a:rPr lang="en-US" altLang="ko-KR" b="1" dirty="0" smtClean="0">
                <a:sym typeface="Wingdings" pitchFamily="2" charset="2"/>
              </a:rPr>
              <a:t> K-to-1 MUX</a:t>
            </a:r>
            <a:r>
              <a:rPr lang="ko-KR" altLang="en-US" b="1" dirty="0" smtClean="0">
                <a:sym typeface="Wingdings" pitchFamily="2" charset="2"/>
              </a:rPr>
              <a:t>를 가지고 공유메모리 제어</a:t>
            </a:r>
            <a:endParaRPr lang="ko-KR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내부의 처리 모듈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1540" y="1448780"/>
            <a:ext cx="6435715" cy="4680520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144" y="2303875"/>
            <a:ext cx="6009081" cy="306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3230" y="17522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992329" y="2381865"/>
            <a:ext cx="2470355" cy="1784554"/>
          </a:xfrm>
          <a:custGeom>
            <a:avLst/>
            <a:gdLst>
              <a:gd name="connsiteX0" fmla="*/ 0 w 2470355"/>
              <a:gd name="connsiteY0" fmla="*/ 1784554 h 1784554"/>
              <a:gd name="connsiteX1" fmla="*/ 427703 w 2470355"/>
              <a:gd name="connsiteY1" fmla="*/ 1784554 h 1784554"/>
              <a:gd name="connsiteX2" fmla="*/ 427703 w 2470355"/>
              <a:gd name="connsiteY2" fmla="*/ 1592825 h 1784554"/>
              <a:gd name="connsiteX3" fmla="*/ 1194619 w 2470355"/>
              <a:gd name="connsiteY3" fmla="*/ 1592825 h 1784554"/>
              <a:gd name="connsiteX4" fmla="*/ 1194619 w 2470355"/>
              <a:gd name="connsiteY4" fmla="*/ 0 h 1784554"/>
              <a:gd name="connsiteX5" fmla="*/ 2470355 w 2470355"/>
              <a:gd name="connsiteY5" fmla="*/ 0 h 17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0355" h="1784554">
                <a:moveTo>
                  <a:pt x="0" y="1784554"/>
                </a:moveTo>
                <a:lnTo>
                  <a:pt x="427703" y="1784554"/>
                </a:lnTo>
                <a:lnTo>
                  <a:pt x="427703" y="1592825"/>
                </a:lnTo>
                <a:lnTo>
                  <a:pt x="1194619" y="1592825"/>
                </a:lnTo>
                <a:lnTo>
                  <a:pt x="1194619" y="0"/>
                </a:lnTo>
                <a:lnTo>
                  <a:pt x="2470355" y="0"/>
                </a:ln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7325" y="2258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1054" y="53122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82290" y="3179621"/>
            <a:ext cx="96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MemWrite</a:t>
            </a:r>
            <a:endParaRPr lang="ko-KR" altLang="en-US" sz="1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97225" y="3293985"/>
            <a:ext cx="6300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97225" y="3562427"/>
            <a:ext cx="6300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9953" y="3429000"/>
            <a:ext cx="92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MemRead</a:t>
            </a:r>
            <a:endParaRPr lang="ko-KR" altLang="en-US" sz="1200" b="1" dirty="0"/>
          </a:p>
        </p:txBody>
      </p:sp>
      <p:sp>
        <p:nvSpPr>
          <p:cNvPr id="17" name="자유형 16"/>
          <p:cNvSpPr/>
          <p:nvPr/>
        </p:nvSpPr>
        <p:spPr>
          <a:xfrm>
            <a:off x="5071214" y="4837471"/>
            <a:ext cx="2381105" cy="597310"/>
          </a:xfrm>
          <a:custGeom>
            <a:avLst/>
            <a:gdLst>
              <a:gd name="connsiteX0" fmla="*/ 0 w 2426110"/>
              <a:gd name="connsiteY0" fmla="*/ 0 h 597310"/>
              <a:gd name="connsiteX1" fmla="*/ 0 w 2426110"/>
              <a:gd name="connsiteY1" fmla="*/ 597310 h 597310"/>
              <a:gd name="connsiteX2" fmla="*/ 1637071 w 2426110"/>
              <a:gd name="connsiteY2" fmla="*/ 597310 h 597310"/>
              <a:gd name="connsiteX3" fmla="*/ 2426110 w 2426110"/>
              <a:gd name="connsiteY3" fmla="*/ 597310 h 59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6110" h="597310">
                <a:moveTo>
                  <a:pt x="0" y="0"/>
                </a:moveTo>
                <a:lnTo>
                  <a:pt x="0" y="597310"/>
                </a:lnTo>
                <a:lnTo>
                  <a:pt x="1637071" y="597310"/>
                </a:lnTo>
                <a:lnTo>
                  <a:pt x="2426110" y="597310"/>
                </a:ln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446875" y="5629549"/>
            <a:ext cx="280219" cy="769781"/>
          </a:xfrm>
          <a:custGeom>
            <a:avLst/>
            <a:gdLst>
              <a:gd name="connsiteX0" fmla="*/ 280219 w 280219"/>
              <a:gd name="connsiteY0" fmla="*/ 663677 h 663677"/>
              <a:gd name="connsiteX1" fmla="*/ 280219 w 280219"/>
              <a:gd name="connsiteY1" fmla="*/ 0 h 663677"/>
              <a:gd name="connsiteX2" fmla="*/ 0 w 280219"/>
              <a:gd name="connsiteY2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19" h="663677">
                <a:moveTo>
                  <a:pt x="280219" y="663677"/>
                </a:moveTo>
                <a:lnTo>
                  <a:pt x="280219" y="0"/>
                </a:lnTo>
                <a:lnTo>
                  <a:pt x="0" y="0"/>
                </a:ln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/>
          <p:cNvSpPr/>
          <p:nvPr/>
        </p:nvSpPr>
        <p:spPr>
          <a:xfrm rot="16200000">
            <a:off x="3053082" y="5352963"/>
            <a:ext cx="607567" cy="225025"/>
          </a:xfrm>
          <a:prstGeom prst="trapezoid">
            <a:avLst>
              <a:gd name="adj" fmla="val 446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14604" y="1808820"/>
            <a:ext cx="1193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  <a:sym typeface="Wingdings" pitchFamily="2" charset="2"/>
              </a:rPr>
              <a:t>sharedMem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507215" y="1988840"/>
            <a:ext cx="945105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742130" y="1673805"/>
            <a:ext cx="900100" cy="855095"/>
          </a:xfrm>
          <a:prstGeom prst="roundRect">
            <a:avLst/>
          </a:prstGeom>
          <a:effectLst>
            <a:outerShdw blurRad="40000" dist="127000" dir="36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6011366" y="2663121"/>
            <a:ext cx="36004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1620" y="5731513"/>
            <a:ext cx="1193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  <a:sym typeface="Wingdings" pitchFamily="2" charset="2"/>
              </a:rPr>
              <a:t>sharedMem</a:t>
            </a:r>
            <a:endParaRPr lang="ko-KR" altLang="en-US" sz="1400" dirty="0"/>
          </a:p>
        </p:txBody>
      </p:sp>
      <p:sp>
        <p:nvSpPr>
          <p:cNvPr id="27" name="자유형 26"/>
          <p:cNvSpPr/>
          <p:nvPr/>
        </p:nvSpPr>
        <p:spPr>
          <a:xfrm>
            <a:off x="2286000" y="5734668"/>
            <a:ext cx="1061884" cy="169607"/>
          </a:xfrm>
          <a:custGeom>
            <a:avLst/>
            <a:gdLst>
              <a:gd name="connsiteX0" fmla="*/ 0 w 1061884"/>
              <a:gd name="connsiteY0" fmla="*/ 169607 h 169607"/>
              <a:gd name="connsiteX1" fmla="*/ 1061884 w 1061884"/>
              <a:gd name="connsiteY1" fmla="*/ 169607 h 169607"/>
              <a:gd name="connsiteX2" fmla="*/ 1061884 w 1061884"/>
              <a:gd name="connsiteY2" fmla="*/ 0 h 16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4" h="169607">
                <a:moveTo>
                  <a:pt x="0" y="169607"/>
                </a:moveTo>
                <a:lnTo>
                  <a:pt x="1061884" y="169607"/>
                </a:lnTo>
                <a:lnTo>
                  <a:pt x="1061884" y="0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30270" y="549923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221850" y="519261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382090" y="1988840"/>
            <a:ext cx="36004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07015" y="1808820"/>
            <a:ext cx="703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70C0"/>
                </a:solidFill>
              </a:rPr>
              <a:t>ALUSrc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멀티코어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~ 1000 </a:t>
            </a:r>
            <a:r>
              <a:rPr lang="ko-KR" altLang="en-US" dirty="0" smtClean="0"/>
              <a:t>더하기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ResultCore1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1 ~ 500 </a:t>
            </a:r>
            <a:r>
              <a:rPr lang="ko-KR" altLang="en-US" dirty="0" smtClean="0"/>
              <a:t>더하기 </a:t>
            </a:r>
            <a:r>
              <a:rPr lang="en-US" altLang="ko-KR" dirty="0" smtClean="0"/>
              <a:t>@ Core 1</a:t>
            </a:r>
          </a:p>
          <a:p>
            <a:pPr lvl="1"/>
            <a:r>
              <a:rPr lang="en-US" altLang="ko-KR" dirty="0" smtClean="0"/>
              <a:t>ResultCore2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501 ~ 1000 </a:t>
            </a:r>
            <a:r>
              <a:rPr lang="ko-KR" altLang="en-US" dirty="0" smtClean="0"/>
              <a:t>더하기 </a:t>
            </a:r>
            <a:r>
              <a:rPr lang="en-US" altLang="ko-KR" dirty="0" smtClean="0"/>
              <a:t>@ Core 2</a:t>
            </a:r>
          </a:p>
          <a:p>
            <a:pPr lvl="1"/>
            <a:r>
              <a:rPr lang="en-US" altLang="ko-KR" dirty="0" err="1" smtClean="0"/>
              <a:t>TotalResult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 ResultCore1+ResultCore2 @ Core1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4~8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Core</a:t>
            </a:r>
            <a:r>
              <a:rPr lang="ko-KR" altLang="en-US" dirty="0" smtClean="0">
                <a:sym typeface="Wingdings" pitchFamily="2" charset="2"/>
              </a:rPr>
              <a:t>를 포함한 시스템으로 확장 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정렬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주요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핵심 자료처리 엔진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1000 </a:t>
            </a:r>
            <a:r>
              <a:rPr lang="ko-KR" altLang="en-US" dirty="0" smtClean="0"/>
              <a:t>아이템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~ 500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@ Core 1</a:t>
            </a:r>
          </a:p>
          <a:p>
            <a:pPr lvl="1"/>
            <a:r>
              <a:rPr lang="en-US" altLang="ko-KR" dirty="0" smtClean="0"/>
              <a:t>501 ~ 1000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@ Core 2</a:t>
            </a:r>
          </a:p>
          <a:p>
            <a:pPr lvl="1"/>
            <a:r>
              <a:rPr lang="en-US" altLang="ko-KR" dirty="0" smtClean="0"/>
              <a:t>Merge @ Core 1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4707015" y="3519010"/>
            <a:ext cx="4320480" cy="2070230"/>
          </a:xfrm>
          <a:prstGeom prst="roundRect">
            <a:avLst>
              <a:gd name="adj" fmla="val 63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1510" y="3519010"/>
            <a:ext cx="4320480" cy="2070230"/>
          </a:xfrm>
          <a:prstGeom prst="roundRect">
            <a:avLst>
              <a:gd name="adj" fmla="val 63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 ~ 1000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DualCore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570" y="1088740"/>
            <a:ext cx="3568390" cy="216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4040" y="1088740"/>
            <a:ext cx="3568390" cy="216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직사각형 57"/>
          <p:cNvSpPr/>
          <p:nvPr/>
        </p:nvSpPr>
        <p:spPr>
          <a:xfrm>
            <a:off x="161509" y="3609020"/>
            <a:ext cx="4365485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5'd0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5'd1, 16'd0 };     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$1, 0($0)   r1=1</a:t>
            </a:r>
          </a:p>
          <a:p>
            <a:r>
              <a:rPr lang="en-US" altLang="ko-KR" sz="700" dirty="0" smtClean="0"/>
              <a:t>5'd1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5'd2, 16'd4 };     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$2, 4($0)   r2=1000</a:t>
            </a:r>
          </a:p>
          <a:p>
            <a:r>
              <a:rPr lang="en-US" altLang="ko-KR" sz="700" dirty="0" smtClean="0"/>
              <a:t>5'd2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5'd0, 5'd2, 5'd3, 5'd1, 6'd2};      // </a:t>
            </a:r>
            <a:r>
              <a:rPr lang="en-US" altLang="ko-KR" sz="700" dirty="0" err="1" smtClean="0"/>
              <a:t>srl</a:t>
            </a:r>
            <a:r>
              <a:rPr lang="en-US" altLang="ko-KR" sz="700" dirty="0" smtClean="0"/>
              <a:t> r3 r2 1  :: r3 &lt;- 500</a:t>
            </a:r>
          </a:p>
          <a:p>
            <a:r>
              <a:rPr lang="en-US" altLang="ko-KR" sz="700" dirty="0" smtClean="0"/>
              <a:t>5'd3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6'd43, 5'd0, 5'd3, 16'd128 };              // </a:t>
            </a:r>
            <a:r>
              <a:rPr lang="en-US" altLang="ko-KR" sz="700" dirty="0" err="1" smtClean="0"/>
              <a:t>SharedMEM</a:t>
            </a:r>
            <a:r>
              <a:rPr lang="en-US" altLang="ko-KR" sz="700" dirty="0" smtClean="0"/>
              <a:t>[0] &lt;- MEM[32] = $3</a:t>
            </a:r>
          </a:p>
          <a:p>
            <a:r>
              <a:rPr lang="en-US" altLang="ko-KR" sz="700" dirty="0" smtClean="0"/>
              <a:t>5'd4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5'd0, 5'd0, 5'd5, 5'd0, 6'd32 };    // add $5, $0, $0  r5 = 0 : NOP</a:t>
            </a:r>
          </a:p>
          <a:p>
            <a:r>
              <a:rPr lang="en-US" altLang="ko-KR" sz="700" dirty="0" smtClean="0"/>
              <a:t>//</a:t>
            </a:r>
          </a:p>
          <a:p>
            <a:r>
              <a:rPr lang="en-US" altLang="ko-KR" sz="700" dirty="0" smtClean="0"/>
              <a:t>5'd5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5'd0, 5'd0, 5'd5, 5'd0, 6'd32 };    // add $5, $0, $0  r5 = 0</a:t>
            </a:r>
          </a:p>
          <a:p>
            <a:r>
              <a:rPr lang="en-US" altLang="ko-KR" sz="700" dirty="0" smtClean="0"/>
              <a:t>5'd6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5'd3, 5'd5, 5'd5, 5'd0, 6'd32 };    // add $5, $5, $3  r5 = r5 + r3</a:t>
            </a:r>
          </a:p>
          <a:p>
            <a:r>
              <a:rPr lang="en-US" altLang="ko-KR" sz="700" dirty="0" smtClean="0"/>
              <a:t>5'd7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5'd3, 5'd1, 5'd3, 5'd0, 6'd34 };    // add $3, $3, #1  r3 = r3 - r1</a:t>
            </a:r>
          </a:p>
          <a:p>
            <a:r>
              <a:rPr lang="en-US" altLang="ko-KR" sz="700" dirty="0" smtClean="0"/>
              <a:t>5'd8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5'd3, 5'd1, 5'd6, 5'd0, 6'd42 };    // </a:t>
            </a:r>
            <a:r>
              <a:rPr lang="en-US" altLang="ko-KR" sz="700" dirty="0" err="1" smtClean="0"/>
              <a:t>slt</a:t>
            </a:r>
            <a:r>
              <a:rPr lang="en-US" altLang="ko-KR" sz="700" dirty="0" smtClean="0"/>
              <a:t> $6, $3, $1  if r3 &lt; r1 ?</a:t>
            </a:r>
          </a:p>
          <a:p>
            <a:r>
              <a:rPr lang="en-US" altLang="ko-KR" sz="700" dirty="0" smtClean="0"/>
              <a:t>5'd9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6'd4,  5'd6, 5'd0, -16'd4 };                 // </a:t>
            </a:r>
            <a:r>
              <a:rPr lang="en-US" altLang="ko-KR" sz="700" dirty="0" err="1" smtClean="0"/>
              <a:t>beq</a:t>
            </a:r>
            <a:r>
              <a:rPr lang="en-US" altLang="ko-KR" sz="700" dirty="0" smtClean="0"/>
              <a:t> $6, $zero, -4  if not, go back 3        </a:t>
            </a:r>
          </a:p>
          <a:p>
            <a:r>
              <a:rPr lang="en-US" altLang="ko-KR" sz="700" dirty="0" smtClean="0"/>
              <a:t>//</a:t>
            </a:r>
          </a:p>
          <a:p>
            <a:r>
              <a:rPr lang="en-US" altLang="ko-KR" sz="700" dirty="0" smtClean="0"/>
              <a:t>5'd10: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6'd43, 5'd0, 5'd5, 16'd136 };             // Shared MEM[2] = $5 = 1+2+ ... + 50</a:t>
            </a:r>
          </a:p>
          <a:p>
            <a:r>
              <a:rPr lang="en-US" altLang="ko-KR" sz="700" dirty="0" smtClean="0"/>
              <a:t>5'd11: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5'd9, 5'd0, 6'd32 };  // add $5, $0, $0  r9 = 0 : NOP</a:t>
            </a:r>
          </a:p>
          <a:p>
            <a:r>
              <a:rPr lang="en-US" altLang="ko-KR" sz="700" dirty="0" smtClean="0"/>
              <a:t>5'd12: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5'd7, 16'd140 };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$2, 140($0)   r7 &lt;- Result of Core 2</a:t>
            </a:r>
          </a:p>
          <a:p>
            <a:r>
              <a:rPr lang="en-US" altLang="ko-KR" sz="700" dirty="0" smtClean="0"/>
              <a:t>5'd13: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5'd5, 5'd7, 5'd5, 5'd0, 6'd32 };  // add $5, $5, $7  r5 = r5 + r7</a:t>
            </a:r>
          </a:p>
          <a:p>
            <a:r>
              <a:rPr lang="en-US" altLang="ko-KR" sz="700" dirty="0" smtClean="0"/>
              <a:t>5'd14: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6'd43, 5'd0, 5'd5, 16'd144 };            // Shared MEM[2] = 1+2+ ... + 50 + ... + 100</a:t>
            </a:r>
            <a:endParaRPr lang="ko-KR" altLang="en-US" sz="700" dirty="0"/>
          </a:p>
        </p:txBody>
      </p:sp>
      <p:sp>
        <p:nvSpPr>
          <p:cNvPr id="59" name="직사각형 58"/>
          <p:cNvSpPr/>
          <p:nvPr/>
        </p:nvSpPr>
        <p:spPr>
          <a:xfrm>
            <a:off x="4662010" y="3519010"/>
            <a:ext cx="42304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5'd0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5'd1, 16'd0 };  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$1, 0($0)   r1=1</a:t>
            </a:r>
          </a:p>
          <a:p>
            <a:r>
              <a:rPr lang="en-US" altLang="ko-KR" sz="700" dirty="0" smtClean="0"/>
              <a:t>5'd1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5'd2, 16'd4 };  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$2, 4($0)   r2=100</a:t>
            </a:r>
          </a:p>
          <a:p>
            <a:r>
              <a:rPr lang="en-US" altLang="ko-KR" sz="700" dirty="0" smtClean="0"/>
              <a:t>5'd2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5'd2, 5'd1, 5'd2, 5'd0, 6'd34 };  // add $2, $2, #1  r2 = r2 - r1</a:t>
            </a:r>
          </a:p>
          <a:p>
            <a:r>
              <a:rPr lang="en-US" altLang="ko-KR" sz="700" dirty="0" smtClean="0"/>
              <a:t>5'd3 :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5'd5, 5'd0, 6'd32 };  // add $5, $0, $0  r5 = 0 : NOP</a:t>
            </a:r>
          </a:p>
          <a:p>
            <a:r>
              <a:rPr lang="en-US" altLang="ko-KR" sz="700" dirty="0" smtClean="0"/>
              <a:t>// Core 1 Store a Number to MEM[128]:Shared Memory</a:t>
            </a:r>
          </a:p>
          <a:p>
            <a:r>
              <a:rPr lang="en-US" altLang="ko-KR" sz="700" dirty="0" smtClean="0"/>
              <a:t>5'd4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6'd35, 5'd0, 5'd3, 16'd128 };            // </a:t>
            </a:r>
            <a:r>
              <a:rPr lang="en-US" altLang="ko-KR" sz="700" dirty="0" err="1" smtClean="0"/>
              <a:t>lw</a:t>
            </a:r>
            <a:r>
              <a:rPr lang="en-US" altLang="ko-KR" sz="700" dirty="0" smtClean="0"/>
              <a:t> $2, 128($0)   r3 &lt;- number : 500     </a:t>
            </a:r>
          </a:p>
          <a:p>
            <a:r>
              <a:rPr lang="en-US" altLang="ko-KR" sz="700" dirty="0" smtClean="0"/>
              <a:t>//</a:t>
            </a:r>
          </a:p>
          <a:p>
            <a:r>
              <a:rPr lang="en-US" altLang="ko-KR" sz="700" dirty="0" smtClean="0"/>
              <a:t>5'd5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5'd0, 5'd0, 5'd5, 5'd0, 6'd32 };  // add $5, $0, $0  r5 = 0</a:t>
            </a:r>
          </a:p>
          <a:p>
            <a:r>
              <a:rPr lang="en-US" altLang="ko-KR" sz="700" dirty="0" smtClean="0"/>
              <a:t>5'd6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5'd3, 5'd1, 5'd3, 5'd0, 6'd32 };  // add $3, $3, #1  r3 = r3 + r1</a:t>
            </a:r>
          </a:p>
          <a:p>
            <a:r>
              <a:rPr lang="en-US" altLang="ko-KR" sz="700" dirty="0" smtClean="0"/>
              <a:t>5'd7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5'd3, 5'd5, 5'd5, 5'd0, 6'd32 };  // add $5, $5, $3  r5 = r5 + r3</a:t>
            </a:r>
          </a:p>
          <a:p>
            <a:r>
              <a:rPr lang="en-US" altLang="ko-KR" sz="700" dirty="0" smtClean="0"/>
              <a:t>5'd8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6'd0,  5'd2, 5'd3, 5'd6, 5'd0, 6'd42 };  // </a:t>
            </a:r>
            <a:r>
              <a:rPr lang="en-US" altLang="ko-KR" sz="700" dirty="0" err="1" smtClean="0"/>
              <a:t>slt</a:t>
            </a:r>
            <a:r>
              <a:rPr lang="en-US" altLang="ko-KR" sz="700" dirty="0" smtClean="0"/>
              <a:t> $6, $2, $3  if r2 &lt; r3 ?</a:t>
            </a:r>
          </a:p>
          <a:p>
            <a:r>
              <a:rPr lang="en-US" altLang="ko-KR" sz="700" dirty="0" smtClean="0"/>
              <a:t>5'd9 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6'd4,  5'd6, 5'd0, -16'd4 };             // </a:t>
            </a:r>
            <a:r>
              <a:rPr lang="en-US" altLang="ko-KR" sz="700" dirty="0" err="1" smtClean="0"/>
              <a:t>beq</a:t>
            </a:r>
            <a:r>
              <a:rPr lang="en-US" altLang="ko-KR" sz="700" dirty="0" smtClean="0"/>
              <a:t> $6, $0, -4  if not, go back 3        </a:t>
            </a:r>
          </a:p>
          <a:p>
            <a:r>
              <a:rPr lang="en-US" altLang="ko-KR" sz="700" dirty="0" smtClean="0"/>
              <a:t>//</a:t>
            </a:r>
          </a:p>
          <a:p>
            <a:r>
              <a:rPr lang="en-US" altLang="ko-KR" sz="700" dirty="0" smtClean="0"/>
              <a:t>5'd10: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5'd9, 5'd0, 6'd32 };  // add $5, $0, $0  r9 = 0 : NOP</a:t>
            </a:r>
          </a:p>
          <a:p>
            <a:r>
              <a:rPr lang="en-US" altLang="ko-KR" sz="700" dirty="0" smtClean="0"/>
              <a:t>5'd11: </a:t>
            </a:r>
            <a:r>
              <a:rPr lang="en-US" altLang="ko-KR" sz="700" dirty="0" err="1" smtClean="0"/>
              <a:t>data_out</a:t>
            </a:r>
            <a:r>
              <a:rPr lang="en-US" altLang="ko-KR" sz="700" dirty="0" smtClean="0"/>
              <a:t> = { 6'd43, 5'd0, 5'd5, 16'd140 };            // Shared MEM[2] = $5 = 1+2+ ... + 50</a:t>
            </a:r>
          </a:p>
          <a:p>
            <a:r>
              <a:rPr lang="en-US" altLang="ko-KR" sz="700" dirty="0" smtClean="0"/>
              <a:t>5'd12: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5'd5, 5'd0, 6'd32 };  // add $5, $0, $0  r5 = 0 : NOP</a:t>
            </a:r>
          </a:p>
          <a:p>
            <a:r>
              <a:rPr lang="en-US" altLang="ko-KR" sz="700" dirty="0" smtClean="0"/>
              <a:t>5'd13: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5'd5, 5'd0, 6'd32 };  // add $5, $0, $0  r5 = 0 : NOP</a:t>
            </a:r>
          </a:p>
          <a:p>
            <a:r>
              <a:rPr lang="en-US" altLang="ko-KR" sz="700" dirty="0" smtClean="0"/>
              <a:t>5'd14: </a:t>
            </a:r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data_out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= { 6'd0,  5'd0, 5'd0, 5'd5, 5'd0, 6'd32 };  // add $5, $0, $0  r5 = 0 : NOP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6645" y="5894983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코어간 데이터 동기화를 위하여 </a:t>
            </a:r>
            <a:r>
              <a:rPr lang="en-US" altLang="ko-KR" dirty="0" smtClean="0"/>
              <a:t>NOP (No Operation)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5940" t="11076" r="6084" b="23345"/>
          <a:stretch>
            <a:fillRect/>
          </a:stretch>
        </p:blipFill>
        <p:spPr bwMode="auto">
          <a:xfrm>
            <a:off x="38386" y="1178750"/>
            <a:ext cx="9034114" cy="5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~ 1000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DualCore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27195" y="863715"/>
            <a:ext cx="2565285" cy="495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smtClean="0">
                <a:solidFill>
                  <a:srgbClr val="2E6CB8"/>
                </a:solidFill>
              </a:rPr>
              <a:t>파형 분석</a:t>
            </a:r>
            <a:endParaRPr lang="ko-KR" altLang="en-US" sz="2400" b="1" i="1">
              <a:solidFill>
                <a:srgbClr val="2E6CB8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77445" y="5004175"/>
            <a:ext cx="450050" cy="360040"/>
          </a:xfrm>
          <a:prstGeom prst="ellipse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37085" y="4779150"/>
            <a:ext cx="450050" cy="360040"/>
          </a:xfrm>
          <a:prstGeom prst="ellipse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47175" y="4914165"/>
            <a:ext cx="450050" cy="360040"/>
          </a:xfrm>
          <a:prstGeom prst="ellipse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66955" y="4464115"/>
            <a:ext cx="99011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7045" y="5364215"/>
            <a:ext cx="990110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57065" y="4644135"/>
            <a:ext cx="270030" cy="225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3"/>
          </p:cNvCxnSpPr>
          <p:nvPr/>
        </p:nvCxnSpPr>
        <p:spPr>
          <a:xfrm rot="5400000" flipH="1" flipV="1">
            <a:off x="5951243" y="5237390"/>
            <a:ext cx="277752" cy="245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47275" y="4464115"/>
            <a:ext cx="1305145" cy="4950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최종결과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352420" y="4779150"/>
            <a:ext cx="270030" cy="225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코어별</a:t>
            </a:r>
            <a:r>
              <a:rPr lang="ko-KR" altLang="en-US" dirty="0" smtClean="0"/>
              <a:t> 수행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3206"/>
          <a:stretch>
            <a:fillRect/>
          </a:stretch>
        </p:blipFill>
        <p:spPr bwMode="auto">
          <a:xfrm>
            <a:off x="88994" y="1144678"/>
            <a:ext cx="8983506" cy="543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836585" y="683695"/>
            <a:ext cx="1350150" cy="58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Core1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7285" y="728700"/>
            <a:ext cx="1350150" cy="58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Core2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91880" y="5949280"/>
            <a:ext cx="1350150" cy="58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Core3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317305" y="5949280"/>
            <a:ext cx="1350150" cy="58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Core4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대세는 멀티코어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8" descr="멀티코어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055" y="3519010"/>
            <a:ext cx="3291141" cy="2657816"/>
          </a:xfrm>
          <a:prstGeom prst="rect">
            <a:avLst/>
          </a:prstGeom>
          <a:noFill/>
        </p:spPr>
      </p:pic>
      <p:pic>
        <p:nvPicPr>
          <p:cNvPr id="5" name="그림 4" descr="100px-AMD_Phenom2_X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15923">
            <a:off x="1217153" y="1610246"/>
            <a:ext cx="1279178" cy="1496639"/>
          </a:xfrm>
          <a:prstGeom prst="rect">
            <a:avLst/>
          </a:prstGeom>
        </p:spPr>
      </p:pic>
      <p:pic>
        <p:nvPicPr>
          <p:cNvPr id="6" name="그림 5" descr="110px-Intel_Corei7_Ex200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175928">
            <a:off x="3096065" y="1758216"/>
            <a:ext cx="1501663" cy="111942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98730"/>
            <a:ext cx="9144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3266855" y="4464115"/>
            <a:ext cx="2385265" cy="1530170"/>
          </a:xfrm>
          <a:prstGeom prst="roundRect">
            <a:avLst>
              <a:gd name="adj" fmla="val 13775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~ 100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QuadCore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6515" y="1898830"/>
            <a:ext cx="8460940" cy="495055"/>
          </a:xfrm>
          <a:prstGeom prst="round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17405" y="2258870"/>
            <a:ext cx="765085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Core1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6515" y="2573905"/>
            <a:ext cx="8460940" cy="495055"/>
          </a:xfrm>
          <a:prstGeom prst="round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17405" y="2933945"/>
            <a:ext cx="765085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Core2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6515" y="3203975"/>
            <a:ext cx="8460940" cy="495055"/>
          </a:xfrm>
          <a:prstGeom prst="round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7405" y="3564015"/>
            <a:ext cx="765085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Core3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515" y="3789040"/>
            <a:ext cx="8460940" cy="495055"/>
          </a:xfrm>
          <a:prstGeom prst="round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17405" y="4149080"/>
            <a:ext cx="765085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FF"/>
                </a:solidFill>
              </a:rPr>
              <a:t>Core4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32340" y="2078850"/>
            <a:ext cx="270030" cy="270030"/>
          </a:xfrm>
          <a:prstGeom prst="ellipse">
            <a:avLst/>
          </a:prstGeom>
          <a:noFill/>
          <a:ln w="50800">
            <a:solidFill>
              <a:srgbClr val="1EF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22350" y="2618910"/>
            <a:ext cx="270030" cy="270030"/>
          </a:xfrm>
          <a:prstGeom prst="ellipse">
            <a:avLst/>
          </a:prstGeom>
          <a:noFill/>
          <a:ln w="50800">
            <a:solidFill>
              <a:srgbClr val="1EF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22350" y="3203975"/>
            <a:ext cx="270030" cy="270030"/>
          </a:xfrm>
          <a:prstGeom prst="ellipse">
            <a:avLst/>
          </a:prstGeom>
          <a:noFill/>
          <a:ln w="50800">
            <a:solidFill>
              <a:srgbClr val="1EF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22350" y="3744035"/>
            <a:ext cx="270030" cy="270030"/>
          </a:xfrm>
          <a:prstGeom prst="ellipse">
            <a:avLst/>
          </a:prstGeom>
          <a:noFill/>
          <a:ln w="50800">
            <a:solidFill>
              <a:srgbClr val="1EF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42430" y="4644135"/>
            <a:ext cx="270030" cy="27003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446875" y="4634843"/>
            <a:ext cx="270030" cy="270030"/>
          </a:xfrm>
          <a:prstGeom prst="ellipse">
            <a:avLst/>
          </a:prstGeom>
          <a:noFill/>
          <a:ln w="50800">
            <a:solidFill>
              <a:srgbClr val="1EF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446875" y="5129898"/>
            <a:ext cx="270030" cy="27003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84847" y="45898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부분 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847" y="50848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전체 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76645" y="4914165"/>
            <a:ext cx="900100" cy="1260140"/>
          </a:xfrm>
          <a:prstGeom prst="ellipse">
            <a:avLst/>
          </a:prstGeom>
          <a:noFill/>
          <a:ln w="5080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77345" y="4914165"/>
            <a:ext cx="900100" cy="1260140"/>
          </a:xfrm>
          <a:prstGeom prst="ellipse">
            <a:avLst/>
          </a:prstGeom>
          <a:noFill/>
          <a:ln w="5080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46875" y="5589240"/>
            <a:ext cx="270030" cy="270030"/>
          </a:xfrm>
          <a:prstGeom prst="ellipse">
            <a:avLst/>
          </a:prstGeom>
          <a:noFill/>
          <a:ln w="5080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4847" y="55442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공유메모리접근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rasic.com.tw/attachment/archive/226/image/DE2-70_500_pic_en.jpg"/>
          <p:cNvPicPr>
            <a:picLocks noChangeAspect="1" noChangeArrowheads="1"/>
          </p:cNvPicPr>
          <p:nvPr/>
        </p:nvPicPr>
        <p:blipFill>
          <a:blip r:embed="rId3" cstate="print"/>
          <a:srcRect t="2316" r="11674" b="14303"/>
          <a:stretch>
            <a:fillRect/>
          </a:stretch>
        </p:blipFill>
        <p:spPr bwMode="auto">
          <a:xfrm>
            <a:off x="4932040" y="3814985"/>
            <a:ext cx="3690410" cy="2584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칩 배치 설계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Altera</a:t>
            </a:r>
            <a:r>
              <a:rPr lang="en-US" altLang="ko-KR" dirty="0" smtClean="0"/>
              <a:t> Chip Planner)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23077" b="25399"/>
          <a:stretch>
            <a:fillRect/>
          </a:stretch>
        </p:blipFill>
        <p:spPr bwMode="auto">
          <a:xfrm>
            <a:off x="251520" y="1178750"/>
            <a:ext cx="4877961" cy="378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186735" y="43291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코어 </a:t>
            </a:r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6975" y="374403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코어 </a:t>
            </a:r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225887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코어 </a:t>
            </a:r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6725" y="239388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코어 </a:t>
            </a:r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6795" y="185382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공유메모리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 flipH="1">
            <a:off x="3311860" y="2223157"/>
            <a:ext cx="72327" cy="530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166956" y="2618910"/>
            <a:ext cx="315034" cy="21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4166955" y="3914763"/>
            <a:ext cx="270030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771800" y="4149080"/>
            <a:ext cx="270030" cy="189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2523285" y="2763217"/>
            <a:ext cx="203510" cy="21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굽은 화살표 24"/>
          <p:cNvSpPr/>
          <p:nvPr/>
        </p:nvSpPr>
        <p:spPr>
          <a:xfrm rot="5400000">
            <a:off x="5224572" y="2641412"/>
            <a:ext cx="1530170" cy="2475275"/>
          </a:xfrm>
          <a:prstGeom prst="bentArrow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2060" y="305734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그래픽" pitchFamily="18" charset="-127"/>
                <a:ea typeface="HY그래픽" pitchFamily="18" charset="-127"/>
              </a:rPr>
              <a:t>다운로드</a:t>
            </a:r>
            <a:endParaRPr lang="ko-KR" altLang="en-US" sz="2400" b="1" dirty="0">
              <a:latin typeface="HY그래픽" pitchFamily="18" charset="-127"/>
              <a:ea typeface="HY그래픽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82650" y="1606550"/>
            <a:ext cx="7823200" cy="1244600"/>
          </a:xfrm>
          <a:prstGeom prst="roundRect">
            <a:avLst>
              <a:gd name="adj" fmla="val 10730"/>
            </a:avLst>
          </a:prstGeom>
          <a:solidFill>
            <a:schemeClr val="tx2">
              <a:lumMod val="40000"/>
              <a:lumOff val="60000"/>
              <a:alpha val="51000"/>
            </a:schemeClr>
          </a:solidFill>
          <a:ln w="50800">
            <a:solidFill>
              <a:schemeClr val="accent1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" pitchFamily="34" charset="0"/>
              </a:rPr>
              <a:t>소개</a:t>
            </a:r>
            <a:r>
              <a:rPr lang="en-US" altLang="ko-KR" dirty="0" smtClean="0">
                <a:latin typeface="Calibri" pitchFamily="34" charset="0"/>
              </a:rPr>
              <a:t>~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83596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“Multi-Core” </a:t>
            </a:r>
            <a:r>
              <a:rPr lang="ko-KR" altLang="en-US" dirty="0" smtClean="0">
                <a:latin typeface="Calibri" pitchFamily="34" charset="0"/>
              </a:rPr>
              <a:t>프로세서란 </a:t>
            </a:r>
            <a:r>
              <a:rPr lang="en-US" altLang="ko-KR" dirty="0" smtClean="0">
                <a:latin typeface="Calibri" pitchFamily="34" charset="0"/>
              </a:rPr>
              <a:t>?</a:t>
            </a:r>
          </a:p>
          <a:p>
            <a:pPr lvl="1" algn="just"/>
            <a:r>
              <a:rPr lang="en-US" altLang="ko-KR" sz="1800" dirty="0" smtClean="0">
                <a:solidFill>
                  <a:srgbClr val="2E6CB8"/>
                </a:solidFill>
                <a:latin typeface="Calibri" pitchFamily="34" charset="0"/>
              </a:rPr>
              <a:t>A </a:t>
            </a:r>
            <a:r>
              <a:rPr lang="en-US" altLang="ko-KR" sz="1800" b="1" u="sng" dirty="0" smtClean="0">
                <a:solidFill>
                  <a:srgbClr val="2E6CB8"/>
                </a:solidFill>
                <a:latin typeface="Calibri" pitchFamily="34" charset="0"/>
              </a:rPr>
              <a:t>multi-core</a:t>
            </a:r>
            <a:r>
              <a:rPr lang="en-US" altLang="ko-KR" sz="1800" dirty="0" smtClean="0">
                <a:solidFill>
                  <a:srgbClr val="2E6CB8"/>
                </a:solidFill>
                <a:latin typeface="Calibri" pitchFamily="34" charset="0"/>
              </a:rPr>
              <a:t> CPU (or chip-level multiprocessor, CMP) combines </a:t>
            </a:r>
            <a:r>
              <a:rPr lang="en-US" altLang="ko-KR" sz="1800" u="sng" dirty="0" smtClean="0">
                <a:solidFill>
                  <a:srgbClr val="2E6CB8"/>
                </a:solidFill>
                <a:latin typeface="Calibri" pitchFamily="34" charset="0"/>
              </a:rPr>
              <a:t>two or more independent cores</a:t>
            </a:r>
            <a:r>
              <a:rPr lang="en-US" altLang="ko-KR" sz="1800" dirty="0" smtClean="0">
                <a:solidFill>
                  <a:srgbClr val="2E6CB8"/>
                </a:solidFill>
                <a:latin typeface="Calibri" pitchFamily="34" charset="0"/>
              </a:rPr>
              <a:t> into a single package composed of </a:t>
            </a:r>
            <a:r>
              <a:rPr lang="en-US" altLang="ko-KR" sz="1800" u="sng" dirty="0" smtClean="0">
                <a:solidFill>
                  <a:srgbClr val="2E6CB8"/>
                </a:solidFill>
                <a:latin typeface="Calibri" pitchFamily="34" charset="0"/>
              </a:rPr>
              <a:t>a single integrated circuit (IC), called a die</a:t>
            </a:r>
            <a:r>
              <a:rPr lang="en-US" altLang="ko-KR" sz="1800" dirty="0" smtClean="0">
                <a:solidFill>
                  <a:srgbClr val="2E6CB8"/>
                </a:solidFill>
                <a:latin typeface="Calibri" pitchFamily="34" charset="0"/>
              </a:rPr>
              <a:t>, or more dies packaged together.						                                                               - Wikipedia</a:t>
            </a:r>
          </a:p>
        </p:txBody>
      </p:sp>
      <p:pic>
        <p:nvPicPr>
          <p:cNvPr id="5" name="Picture 8" descr="멀티코어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115" y="3383995"/>
            <a:ext cx="2812181" cy="22710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388" y="649605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1/40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 descr="100px-AMD_Phenom2_X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15923">
            <a:off x="1327344" y="3772080"/>
            <a:ext cx="1269841" cy="1485714"/>
          </a:xfrm>
          <a:prstGeom prst="rect">
            <a:avLst/>
          </a:prstGeom>
        </p:spPr>
      </p:pic>
      <p:pic>
        <p:nvPicPr>
          <p:cNvPr id="9" name="그림 8" descr="110px-Intel_Corei7_Ex200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175928">
            <a:off x="3005002" y="4051868"/>
            <a:ext cx="1490701" cy="1111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Recent News: Challenging X86</a:t>
            </a:r>
            <a:endParaRPr lang="ko-KR" altLang="en-US" dirty="0">
              <a:latin typeface="Calibri" pitchFamily="34" charset="0"/>
            </a:endParaRPr>
          </a:p>
        </p:txBody>
      </p:sp>
      <p:pic>
        <p:nvPicPr>
          <p:cNvPr id="337922" name="Picture 2" descr="Tilera architecture comparis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015" y="1158318"/>
            <a:ext cx="7844420" cy="4880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967155" y="2033845"/>
            <a:ext cx="2835315" cy="4275475"/>
          </a:xfrm>
          <a:prstGeom prst="roundRect">
            <a:avLst>
              <a:gd name="adj" fmla="val 80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Multicore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@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Hallym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University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755846"/>
          </a:xfrm>
        </p:spPr>
        <p:txBody>
          <a:bodyPr/>
          <a:lstStyle/>
          <a:p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단일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Core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구조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간략화된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MIPS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프로세서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3" cstate="print"/>
          <a:srcRect l="1164" t="16476" r="3567" b="11584"/>
          <a:stretch>
            <a:fillRect/>
          </a:stretch>
        </p:blipFill>
        <p:spPr bwMode="auto">
          <a:xfrm>
            <a:off x="251520" y="1943835"/>
            <a:ext cx="5400600" cy="441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6057165" y="1808820"/>
            <a:ext cx="90010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185" y="2407237"/>
            <a:ext cx="23249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ko-KR" sz="1600" dirty="0" smtClean="0"/>
              <a:t> 32 </a:t>
            </a:r>
            <a:r>
              <a:rPr lang="ko-KR" altLang="en-US" sz="1600" dirty="0" smtClean="0"/>
              <a:t>비트 머신</a:t>
            </a:r>
            <a:endParaRPr lang="en-US" altLang="ko-KR" sz="1600" dirty="0" smtClean="0"/>
          </a:p>
          <a:p>
            <a:pPr marL="88900" indent="-88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88900" indent="-88900">
              <a:buFont typeface="Arial" pitchFamily="34" charset="0"/>
              <a:buChar char="•"/>
            </a:pPr>
            <a:r>
              <a:rPr lang="en-US" altLang="ko-KR" sz="1600" dirty="0" smtClean="0"/>
              <a:t> 32 </a:t>
            </a:r>
            <a:r>
              <a:rPr lang="ko-KR" altLang="en-US" sz="1600" dirty="0" smtClean="0"/>
              <a:t>레지스터</a:t>
            </a:r>
            <a:endParaRPr lang="en-US" altLang="ko-KR" sz="1600" dirty="0" smtClean="0"/>
          </a:p>
          <a:p>
            <a:pPr marL="88900" indent="-88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88900" indent="-88900"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</a:t>
            </a:r>
            <a:endParaRPr lang="en-US" altLang="ko-KR" sz="1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1950" lvl="1" indent="-96838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rgbClr val="2E6CB8"/>
                </a:solidFill>
              </a:rPr>
              <a:t> ALU </a:t>
            </a:r>
            <a:r>
              <a:rPr lang="ko-KR" altLang="en-US" sz="1600" b="1" dirty="0" smtClean="0">
                <a:solidFill>
                  <a:srgbClr val="2E6CB8"/>
                </a:solidFill>
              </a:rPr>
              <a:t>연산</a:t>
            </a:r>
            <a:endParaRPr lang="en-US" altLang="ko-KR" sz="1600" b="1" dirty="0" smtClean="0">
              <a:solidFill>
                <a:srgbClr val="2E6CB8"/>
              </a:solidFill>
            </a:endParaRP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add/sub</a:t>
            </a: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and/or</a:t>
            </a: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slt</a:t>
            </a:r>
            <a:endParaRPr lang="en-US" altLang="ko-KR" sz="1600" dirty="0" smtClean="0"/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sll</a:t>
            </a:r>
            <a:r>
              <a:rPr lang="en-US" altLang="ko-KR" sz="1600" dirty="0" smtClean="0"/>
              <a:t> / </a:t>
            </a:r>
            <a:r>
              <a:rPr lang="en-US" altLang="ko-KR" sz="1600" dirty="0" err="1" smtClean="0"/>
              <a:t>srl</a:t>
            </a:r>
            <a:endParaRPr lang="en-US" altLang="ko-KR" sz="1600" dirty="0" smtClean="0"/>
          </a:p>
          <a:p>
            <a:pPr marL="361950" lvl="1" indent="-96838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rgbClr val="2E6CB8"/>
                </a:solidFill>
              </a:rPr>
              <a:t> MEMORY </a:t>
            </a:r>
            <a:r>
              <a:rPr lang="ko-KR" altLang="en-US" sz="1600" b="1" dirty="0" smtClean="0">
                <a:solidFill>
                  <a:srgbClr val="2E6CB8"/>
                </a:solidFill>
              </a:rPr>
              <a:t>접근</a:t>
            </a:r>
            <a:endParaRPr lang="en-US" altLang="ko-KR" sz="1600" b="1" dirty="0" smtClean="0">
              <a:solidFill>
                <a:srgbClr val="2E6CB8"/>
              </a:solidFill>
            </a:endParaRP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lw</a:t>
            </a:r>
            <a:r>
              <a:rPr lang="en-US" altLang="ko-KR" sz="1600" dirty="0" smtClean="0"/>
              <a:t> (load word)</a:t>
            </a: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sw</a:t>
            </a:r>
            <a:r>
              <a:rPr lang="en-US" altLang="ko-KR" sz="1600" dirty="0" smtClean="0"/>
              <a:t> (store word)</a:t>
            </a:r>
          </a:p>
          <a:p>
            <a:pPr marL="361950" lvl="1" indent="-96838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rgbClr val="2E6CB8"/>
                </a:solidFill>
              </a:rPr>
              <a:t> BRANCH</a:t>
            </a:r>
          </a:p>
          <a:p>
            <a:pPr marL="627063" lvl="2" indent="-177800">
              <a:buFont typeface="Arial" pitchFamily="34" charset="0"/>
              <a:buChar char="•"/>
              <a:tabLst>
                <a:tab pos="627063" algn="l"/>
              </a:tabLst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beq</a:t>
            </a:r>
            <a:endParaRPr lang="en-US" altLang="ko-K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Simple MIPS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프로세서 구조도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43735"/>
            <a:ext cx="90043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116505" y="5499230"/>
            <a:ext cx="3529056" cy="1080879"/>
            <a:chOff x="142843" y="5643578"/>
            <a:chExt cx="3714777" cy="121442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42843" y="5643578"/>
              <a:ext cx="3714776" cy="1214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Helvetica" charset="0"/>
              </a:endParaRPr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5689871"/>
              <a:ext cx="3714776" cy="1096715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76645" y="1583795"/>
            <a:ext cx="6435715" cy="3870430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Simple MIPS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프로세서 구조도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249" y="2123855"/>
            <a:ext cx="6009081" cy="306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 flipH="1" flipV="1">
            <a:off x="1894203" y="5602451"/>
            <a:ext cx="31503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2523478" y="5601657"/>
            <a:ext cx="31503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9951" y="57599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006" y="5759968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8335" y="157218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멀티코어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475926"/>
          </a:xfrm>
        </p:spPr>
        <p:txBody>
          <a:bodyPr/>
          <a:lstStyle/>
          <a:p>
            <a:r>
              <a:rPr lang="ko-KR" altLang="en-US" dirty="0" smtClean="0"/>
              <a:t>멀티코어간 통신 메커니즘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 </a:t>
            </a:r>
            <a:r>
              <a:rPr lang="en-US" altLang="ko-KR" dirty="0" smtClean="0"/>
              <a:t>(Shared Memory)</a:t>
            </a:r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 err="1" smtClean="0"/>
              <a:t>패싱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(Message Passing): On-Chip Network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2663915"/>
            <a:ext cx="4123202" cy="2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3068960"/>
            <a:ext cx="4123202" cy="2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858" y="3493653"/>
            <a:ext cx="4123202" cy="2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893" y="3898698"/>
            <a:ext cx="4123202" cy="2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282190" y="3474005"/>
            <a:ext cx="2385265" cy="2025225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2230" y="346239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공유메모리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5472100" y="4194085"/>
            <a:ext cx="720080" cy="405045"/>
          </a:xfrm>
          <a:prstGeom prst="leftRightArrow">
            <a:avLst>
              <a:gd name="adj1" fmla="val 36428"/>
              <a:gd name="adj2" fmla="val 33615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22250" y="4194084"/>
            <a:ext cx="1350150" cy="4950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Dual-Core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6516" y="1268760"/>
            <a:ext cx="5400599" cy="3465385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808821"/>
            <a:ext cx="5220579" cy="279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8205" y="125714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MIPS: Core 1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96725" y="5364215"/>
            <a:ext cx="2025225" cy="962490"/>
          </a:xfrm>
          <a:prstGeom prst="roundRect">
            <a:avLst>
              <a:gd name="adj" fmla="val 6399"/>
            </a:avLst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1740" y="545422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MIPS: Core 2</a:t>
            </a:r>
            <a:endParaRPr lang="ko-KR" alt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300" y="4644135"/>
            <a:ext cx="1753668" cy="152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607115" y="221386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07115" y="310699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166955" y="5499230"/>
            <a:ext cx="189021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166955" y="6129300"/>
            <a:ext cx="1890210" cy="9292"/>
          </a:xfrm>
          <a:prstGeom prst="line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56965" y="518260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주소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56965" y="6122331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57165" y="4914165"/>
            <a:ext cx="900100" cy="1440160"/>
          </a:xfrm>
          <a:prstGeom prst="roundRect">
            <a:avLst>
              <a:gd name="adj" fmla="val 101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957265" y="5182607"/>
            <a:ext cx="450050" cy="550940"/>
            <a:chOff x="5337085" y="5182607"/>
            <a:chExt cx="1890210" cy="550940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5337085" y="5182607"/>
              <a:ext cx="18902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337085" y="5724255"/>
              <a:ext cx="1890210" cy="9292"/>
            </a:xfrm>
            <a:prstGeom prst="line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012160" y="5229200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공유메모리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READ/</a:t>
            </a:r>
          </a:p>
          <a:p>
            <a:pPr algn="ctr"/>
            <a:r>
              <a:rPr lang="en-US" altLang="ko-KR" sz="1200" b="1" dirty="0" smtClean="0"/>
              <a:t>WRITE</a:t>
            </a:r>
          </a:p>
          <a:p>
            <a:pPr algn="ctr"/>
            <a:r>
              <a:rPr lang="ko-KR" altLang="en-US" sz="1200" b="1" dirty="0" smtClean="0"/>
              <a:t>제어</a:t>
            </a:r>
            <a:endParaRPr lang="en-US" altLang="ko-KR" sz="1200" b="1" dirty="0" smtClean="0"/>
          </a:p>
        </p:txBody>
      </p:sp>
      <p:sp>
        <p:nvSpPr>
          <p:cNvPr id="44" name="자유형 43"/>
          <p:cNvSpPr/>
          <p:nvPr/>
        </p:nvSpPr>
        <p:spPr>
          <a:xfrm>
            <a:off x="5633884" y="2949677"/>
            <a:ext cx="828326" cy="1954162"/>
          </a:xfrm>
          <a:custGeom>
            <a:avLst/>
            <a:gdLst>
              <a:gd name="connsiteX0" fmla="*/ 0 w 774290"/>
              <a:gd name="connsiteY0" fmla="*/ 0 h 1954162"/>
              <a:gd name="connsiteX1" fmla="*/ 774290 w 774290"/>
              <a:gd name="connsiteY1" fmla="*/ 0 h 1954162"/>
              <a:gd name="connsiteX2" fmla="*/ 774290 w 774290"/>
              <a:gd name="connsiteY2" fmla="*/ 1954162 h 1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290" h="1954162">
                <a:moveTo>
                  <a:pt x="0" y="0"/>
                </a:moveTo>
                <a:lnTo>
                  <a:pt x="774290" y="0"/>
                </a:lnTo>
                <a:lnTo>
                  <a:pt x="774290" y="1954162"/>
                </a:lnTo>
              </a:path>
            </a:pathLst>
          </a:cu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602317" y="270195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RD/WR1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121950" y="5890465"/>
            <a:ext cx="1935215" cy="138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66955" y="567228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RD/WR2</a:t>
            </a:r>
            <a:endParaRPr lang="ko-KR" altLang="en-US" sz="1200" b="1" dirty="0"/>
          </a:p>
        </p:txBody>
      </p:sp>
      <p:sp>
        <p:nvSpPr>
          <p:cNvPr id="49" name="자유형 48"/>
          <p:cNvSpPr/>
          <p:nvPr/>
        </p:nvSpPr>
        <p:spPr>
          <a:xfrm>
            <a:off x="5625127" y="3443748"/>
            <a:ext cx="612058" cy="1467465"/>
          </a:xfrm>
          <a:custGeom>
            <a:avLst/>
            <a:gdLst>
              <a:gd name="connsiteX0" fmla="*/ 0 w 612058"/>
              <a:gd name="connsiteY0" fmla="*/ 0 h 1467465"/>
              <a:gd name="connsiteX1" fmla="*/ 612058 w 612058"/>
              <a:gd name="connsiteY1" fmla="*/ 0 h 1467465"/>
              <a:gd name="connsiteX2" fmla="*/ 604684 w 612058"/>
              <a:gd name="connsiteY2" fmla="*/ 1467465 h 14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058" h="1467465">
                <a:moveTo>
                  <a:pt x="0" y="0"/>
                </a:moveTo>
                <a:lnTo>
                  <a:pt x="612058" y="0"/>
                </a:lnTo>
                <a:lnTo>
                  <a:pt x="604684" y="1467465"/>
                </a:lnTo>
              </a:path>
            </a:pathLst>
          </a:cu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652120" y="2483896"/>
            <a:ext cx="1107113" cy="2412570"/>
          </a:xfrm>
          <a:custGeom>
            <a:avLst/>
            <a:gdLst>
              <a:gd name="connsiteX0" fmla="*/ 0 w 612058"/>
              <a:gd name="connsiteY0" fmla="*/ 0 h 1467465"/>
              <a:gd name="connsiteX1" fmla="*/ 612058 w 612058"/>
              <a:gd name="connsiteY1" fmla="*/ 0 h 1467465"/>
              <a:gd name="connsiteX2" fmla="*/ 604684 w 612058"/>
              <a:gd name="connsiteY2" fmla="*/ 1467465 h 14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058" h="1467465">
                <a:moveTo>
                  <a:pt x="0" y="0"/>
                </a:moveTo>
                <a:lnTo>
                  <a:pt x="612058" y="0"/>
                </a:lnTo>
                <a:lnTo>
                  <a:pt x="604684" y="1467465"/>
                </a:lnTo>
              </a:path>
            </a:pathLst>
          </a:cu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형 설명선 50"/>
          <p:cNvSpPr/>
          <p:nvPr/>
        </p:nvSpPr>
        <p:spPr>
          <a:xfrm>
            <a:off x="7317305" y="1853825"/>
            <a:ext cx="1305145" cy="2025225"/>
          </a:xfrm>
          <a:prstGeom prst="wedgeEllipseCallout">
            <a:avLst>
              <a:gd name="adj1" fmla="val -77899"/>
              <a:gd name="adj2" fmla="val 9781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선택 </a:t>
            </a:r>
            <a:r>
              <a:rPr lang="en-US" altLang="ko-KR" sz="2000" b="1" dirty="0" smtClean="0"/>
              <a:t>??</a:t>
            </a:r>
          </a:p>
          <a:p>
            <a:pPr algn="ctr"/>
            <a:r>
              <a:rPr lang="en-US" altLang="ko-KR" sz="2000" b="1" dirty="0" smtClean="0"/>
              <a:t>MUX !</a:t>
            </a:r>
            <a:endParaRPr lang="ko-KR" altLang="en-US" sz="2000" b="1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70351</TotalTime>
  <Words>1472</Words>
  <Application>Microsoft Office PowerPoint</Application>
  <PresentationFormat>화면 슬라이드 쇼(4:3)</PresentationFormat>
  <Paragraphs>261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HY강B</vt:lpstr>
      <vt:lpstr>HY견고딕</vt:lpstr>
      <vt:lpstr>HY그래픽</vt:lpstr>
      <vt:lpstr>맑은 고딕</vt:lpstr>
      <vt:lpstr>Arial</vt:lpstr>
      <vt:lpstr>Calibri</vt:lpstr>
      <vt:lpstr>Helvetica</vt:lpstr>
      <vt:lpstr>Wingdings</vt:lpstr>
      <vt:lpstr>Office 테마</vt:lpstr>
      <vt:lpstr>Multicore System Design @ Hallym University</vt:lpstr>
      <vt:lpstr>대세는 멀티코어~</vt:lpstr>
      <vt:lpstr>소개~</vt:lpstr>
      <vt:lpstr>Recent News: Challenging X86</vt:lpstr>
      <vt:lpstr>Multicore @ Hallym University</vt:lpstr>
      <vt:lpstr>Simple MIPS 프로세서 구조도</vt:lpstr>
      <vt:lpstr>Simple MIPS 프로세서 구조도</vt:lpstr>
      <vt:lpstr>멀티코어 확장</vt:lpstr>
      <vt:lpstr>Dual-Core 구성도</vt:lpstr>
      <vt:lpstr>Dual-Core 구성도</vt:lpstr>
      <vt:lpstr>각 코어의 공유메모리 접근 정보</vt:lpstr>
      <vt:lpstr>각 코어의 공유메모리 접근 정보</vt:lpstr>
      <vt:lpstr>공유메모리 READ/WRITE 제어</vt:lpstr>
      <vt:lpstr>공유메모리 READ/WRITE 제어</vt:lpstr>
      <vt:lpstr>Core 내부의 처리 모듈</vt:lpstr>
      <vt:lpstr>소프트웨어 on 멀티코어~</vt:lpstr>
      <vt:lpstr>1 ~ 1000 더하기@DualCore</vt:lpstr>
      <vt:lpstr>1 ~ 1000 더하기@DualCore</vt:lpstr>
      <vt:lpstr>코어별 수행 코드</vt:lpstr>
      <vt:lpstr>1 ~ 100 더하기@QuadCore</vt:lpstr>
      <vt:lpstr>칩 배치 설계 (Altera Chip Planner)</vt:lpstr>
    </vt:vector>
  </TitlesOfParts>
  <Company>CSNL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나도 한다 VLSI Chip Design!</dc:title>
  <dc:creator>CSNL</dc:creator>
  <cp:lastModifiedBy>Registered User</cp:lastModifiedBy>
  <cp:revision>4852</cp:revision>
  <dcterms:created xsi:type="dcterms:W3CDTF">2007-11-06T11:21:16Z</dcterms:created>
  <dcterms:modified xsi:type="dcterms:W3CDTF">2015-10-27T08:10:09Z</dcterms:modified>
</cp:coreProperties>
</file>